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675" r:id="rId2"/>
    <p:sldId id="259" r:id="rId3"/>
    <p:sldId id="688" r:id="rId4"/>
    <p:sldId id="689" r:id="rId5"/>
    <p:sldId id="262" r:id="rId6"/>
    <p:sldId id="690" r:id="rId7"/>
    <p:sldId id="685" r:id="rId8"/>
    <p:sldId id="260" r:id="rId9"/>
    <p:sldId id="670" r:id="rId10"/>
    <p:sldId id="261" r:id="rId11"/>
    <p:sldId id="672" r:id="rId12"/>
    <p:sldId id="674" r:id="rId13"/>
    <p:sldId id="679" r:id="rId14"/>
    <p:sldId id="680" r:id="rId15"/>
    <p:sldId id="681" r:id="rId16"/>
    <p:sldId id="682" r:id="rId17"/>
    <p:sldId id="683" r:id="rId18"/>
    <p:sldId id="671" r:id="rId19"/>
    <p:sldId id="669" r:id="rId20"/>
    <p:sldId id="693" r:id="rId21"/>
    <p:sldId id="694" r:id="rId22"/>
    <p:sldId id="258" r:id="rId23"/>
    <p:sldId id="667" r:id="rId24"/>
    <p:sldId id="668" r:id="rId25"/>
    <p:sldId id="676" r:id="rId26"/>
    <p:sldId id="665" r:id="rId27"/>
    <p:sldId id="666" r:id="rId28"/>
    <p:sldId id="695" r:id="rId29"/>
    <p:sldId id="696" r:id="rId30"/>
    <p:sldId id="697" r:id="rId31"/>
    <p:sldId id="698" r:id="rId32"/>
    <p:sldId id="691" r:id="rId33"/>
    <p:sldId id="263" r:id="rId34"/>
    <p:sldId id="705" r:id="rId35"/>
    <p:sldId id="692" r:id="rId36"/>
    <p:sldId id="704" r:id="rId37"/>
    <p:sldId id="701" r:id="rId38"/>
    <p:sldId id="702" r:id="rId39"/>
    <p:sldId id="70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4"/>
    <p:restoredTop sz="90764"/>
  </p:normalViewPr>
  <p:slideViewPr>
    <p:cSldViewPr snapToGrid="0" snapToObjects="1">
      <p:cViewPr varScale="1">
        <p:scale>
          <a:sx n="88" d="100"/>
          <a:sy n="88" d="100"/>
        </p:scale>
        <p:origin x="208"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7870FA-5422-4A16-9613-653D436A4EB1}"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868533E-18A2-4CDC-97C0-C940C45CC004}">
      <dgm:prSet/>
      <dgm:spPr/>
      <dgm:t>
        <a:bodyPr/>
        <a:lstStyle/>
        <a:p>
          <a:pPr>
            <a:lnSpc>
              <a:spcPct val="100000"/>
            </a:lnSpc>
            <a:defRPr b="1"/>
          </a:pPr>
          <a:r>
            <a:rPr lang="en-US"/>
            <a:t>Huntingtin-lowering</a:t>
          </a:r>
        </a:p>
      </dgm:t>
    </dgm:pt>
    <dgm:pt modelId="{9C0652AC-721A-41D5-B695-E50105B1C7E5}" type="parTrans" cxnId="{0B0798FC-3F1F-4232-8B87-72AABDF974FF}">
      <dgm:prSet/>
      <dgm:spPr/>
      <dgm:t>
        <a:bodyPr/>
        <a:lstStyle/>
        <a:p>
          <a:endParaRPr lang="en-US"/>
        </a:p>
      </dgm:t>
    </dgm:pt>
    <dgm:pt modelId="{404CF81D-F365-4C63-B857-1E640A8328CE}" type="sibTrans" cxnId="{0B0798FC-3F1F-4232-8B87-72AABDF974FF}">
      <dgm:prSet/>
      <dgm:spPr/>
      <dgm:t>
        <a:bodyPr/>
        <a:lstStyle/>
        <a:p>
          <a:endParaRPr lang="en-US"/>
        </a:p>
      </dgm:t>
    </dgm:pt>
    <dgm:pt modelId="{41108395-8D5C-4D15-ADEF-AB94E414CE8D}">
      <dgm:prSet/>
      <dgm:spPr/>
      <dgm:t>
        <a:bodyPr/>
        <a:lstStyle/>
        <a:p>
          <a:pPr>
            <a:lnSpc>
              <a:spcPct val="100000"/>
            </a:lnSpc>
          </a:pPr>
          <a:endParaRPr lang="en-US" dirty="0"/>
        </a:p>
        <a:p>
          <a:pPr>
            <a:lnSpc>
              <a:spcPct val="100000"/>
            </a:lnSpc>
          </a:pPr>
          <a:r>
            <a:rPr lang="en-US" dirty="0"/>
            <a:t>IONIS-</a:t>
          </a:r>
          <a:r>
            <a:rPr lang="en-US" dirty="0" err="1"/>
            <a:t>HTTRx</a:t>
          </a:r>
          <a:endParaRPr lang="en-US" dirty="0"/>
        </a:p>
        <a:p>
          <a:pPr>
            <a:lnSpc>
              <a:spcPct val="100000"/>
            </a:lnSpc>
          </a:pPr>
          <a:r>
            <a:rPr lang="en-US" dirty="0"/>
            <a:t>IONIS-</a:t>
          </a:r>
          <a:r>
            <a:rPr lang="en-US" dirty="0" err="1"/>
            <a:t>HTTRx</a:t>
          </a:r>
          <a:r>
            <a:rPr lang="en-US" dirty="0"/>
            <a:t> OLE</a:t>
          </a:r>
        </a:p>
        <a:p>
          <a:pPr>
            <a:lnSpc>
              <a:spcPct val="100000"/>
            </a:lnSpc>
          </a:pPr>
          <a:endParaRPr lang="en-US" dirty="0"/>
        </a:p>
        <a:p>
          <a:pPr>
            <a:lnSpc>
              <a:spcPct val="100000"/>
            </a:lnSpc>
          </a:pPr>
          <a:r>
            <a:rPr lang="en-US" dirty="0"/>
            <a:t>GENERATION-HD1</a:t>
          </a:r>
        </a:p>
        <a:p>
          <a:pPr>
            <a:lnSpc>
              <a:spcPct val="100000"/>
            </a:lnSpc>
          </a:pPr>
          <a:r>
            <a:rPr lang="en-US" dirty="0"/>
            <a:t>PRECISION-HD1/2</a:t>
          </a:r>
        </a:p>
        <a:p>
          <a:endParaRPr lang="en-US" dirty="0"/>
        </a:p>
      </dgm:t>
    </dgm:pt>
    <dgm:pt modelId="{51379BE0-4D14-4D66-8375-F3A5FEE84070}" type="parTrans" cxnId="{27999C6D-B400-493B-9E50-3F6F30356E3C}">
      <dgm:prSet/>
      <dgm:spPr/>
      <dgm:t>
        <a:bodyPr/>
        <a:lstStyle/>
        <a:p>
          <a:endParaRPr lang="en-US"/>
        </a:p>
      </dgm:t>
    </dgm:pt>
    <dgm:pt modelId="{A4A4E934-EAA5-438E-96BB-956487177C58}" type="sibTrans" cxnId="{27999C6D-B400-493B-9E50-3F6F30356E3C}">
      <dgm:prSet/>
      <dgm:spPr/>
      <dgm:t>
        <a:bodyPr/>
        <a:lstStyle/>
        <a:p>
          <a:endParaRPr lang="en-US"/>
        </a:p>
      </dgm:t>
    </dgm:pt>
    <dgm:pt modelId="{93F5CD36-5E40-4F93-AC58-B5BBD90E4BEA}">
      <dgm:prSet/>
      <dgm:spPr/>
      <dgm:t>
        <a:bodyPr/>
        <a:lstStyle/>
        <a:p>
          <a:pPr>
            <a:lnSpc>
              <a:spcPct val="100000"/>
            </a:lnSpc>
          </a:pPr>
          <a:r>
            <a:rPr lang="en-US" dirty="0" err="1"/>
            <a:t>UniQure</a:t>
          </a:r>
          <a:r>
            <a:rPr lang="en-US" dirty="0"/>
            <a:t> gene therapy</a:t>
          </a:r>
        </a:p>
        <a:p>
          <a:pPr>
            <a:lnSpc>
              <a:spcPct val="100000"/>
            </a:lnSpc>
          </a:pPr>
          <a:r>
            <a:rPr lang="en-US" dirty="0"/>
            <a:t>PTC small molecule</a:t>
          </a:r>
        </a:p>
      </dgm:t>
    </dgm:pt>
    <dgm:pt modelId="{B0998797-CECA-4DED-821C-7073D9E3C2F5}" type="parTrans" cxnId="{D2489026-B710-41F6-880E-F98C8CB8EEB4}">
      <dgm:prSet/>
      <dgm:spPr/>
      <dgm:t>
        <a:bodyPr/>
        <a:lstStyle/>
        <a:p>
          <a:endParaRPr lang="en-US"/>
        </a:p>
      </dgm:t>
    </dgm:pt>
    <dgm:pt modelId="{94909CBB-D922-4E1D-A5C8-83CFA223A97D}" type="sibTrans" cxnId="{D2489026-B710-41F6-880E-F98C8CB8EEB4}">
      <dgm:prSet/>
      <dgm:spPr/>
      <dgm:t>
        <a:bodyPr/>
        <a:lstStyle/>
        <a:p>
          <a:endParaRPr lang="en-US"/>
        </a:p>
      </dgm:t>
    </dgm:pt>
    <dgm:pt modelId="{E333BAA2-8CFC-49E5-80F1-EB8A9951D880}">
      <dgm:prSet/>
      <dgm:spPr/>
      <dgm:t>
        <a:bodyPr/>
        <a:lstStyle/>
        <a:p>
          <a:pPr>
            <a:lnSpc>
              <a:spcPct val="100000"/>
            </a:lnSpc>
            <a:defRPr b="1"/>
          </a:pPr>
          <a:r>
            <a:rPr lang="en-US" dirty="0"/>
            <a:t>Observational</a:t>
          </a:r>
        </a:p>
      </dgm:t>
    </dgm:pt>
    <dgm:pt modelId="{8BDC5EBC-D7C9-4FEF-B434-2DDA7372DC60}" type="parTrans" cxnId="{864A36A1-B262-4A27-8D92-49B223B35343}">
      <dgm:prSet/>
      <dgm:spPr/>
      <dgm:t>
        <a:bodyPr/>
        <a:lstStyle/>
        <a:p>
          <a:endParaRPr lang="en-US"/>
        </a:p>
      </dgm:t>
    </dgm:pt>
    <dgm:pt modelId="{380AB29F-0538-4138-8130-33CF7B94E679}" type="sibTrans" cxnId="{864A36A1-B262-4A27-8D92-49B223B35343}">
      <dgm:prSet/>
      <dgm:spPr/>
      <dgm:t>
        <a:bodyPr/>
        <a:lstStyle/>
        <a:p>
          <a:endParaRPr lang="en-US"/>
        </a:p>
      </dgm:t>
    </dgm:pt>
    <dgm:pt modelId="{A04ADB22-B4EA-4EF4-B44F-37571A55E69E}">
      <dgm:prSet/>
      <dgm:spPr/>
      <dgm:t>
        <a:bodyPr/>
        <a:lstStyle/>
        <a:p>
          <a:pPr>
            <a:lnSpc>
              <a:spcPct val="100000"/>
            </a:lnSpc>
          </a:pPr>
          <a:endParaRPr lang="en-US" dirty="0"/>
        </a:p>
      </dgm:t>
    </dgm:pt>
    <dgm:pt modelId="{D799FD85-A31F-479A-9F35-C1409DAA1F89}" type="parTrans" cxnId="{380DCFEA-E789-4B98-8484-8F3E15061BB6}">
      <dgm:prSet/>
      <dgm:spPr/>
      <dgm:t>
        <a:bodyPr/>
        <a:lstStyle/>
        <a:p>
          <a:endParaRPr lang="en-US"/>
        </a:p>
      </dgm:t>
    </dgm:pt>
    <dgm:pt modelId="{F7B138E5-AFC0-4133-B2F2-B37782EA8B0B}" type="sibTrans" cxnId="{380DCFEA-E789-4B98-8484-8F3E15061BB6}">
      <dgm:prSet/>
      <dgm:spPr/>
      <dgm:t>
        <a:bodyPr/>
        <a:lstStyle/>
        <a:p>
          <a:endParaRPr lang="en-US"/>
        </a:p>
      </dgm:t>
    </dgm:pt>
    <dgm:pt modelId="{332C9F7C-8108-4FEF-9BB4-F49505AF5C7E}">
      <dgm:prSet/>
      <dgm:spPr/>
      <dgm:t>
        <a:bodyPr/>
        <a:lstStyle/>
        <a:p>
          <a:pPr>
            <a:lnSpc>
              <a:spcPct val="100000"/>
            </a:lnSpc>
            <a:defRPr b="1"/>
          </a:pPr>
          <a:r>
            <a:rPr lang="en-US" dirty="0"/>
            <a:t>Neuroinflammation</a:t>
          </a:r>
        </a:p>
      </dgm:t>
    </dgm:pt>
    <dgm:pt modelId="{0F6D7A24-5D60-4E98-BC22-9C877CAA2E38}" type="parTrans" cxnId="{1440AEB6-A405-4D72-8210-BF80EB3001A4}">
      <dgm:prSet/>
      <dgm:spPr/>
      <dgm:t>
        <a:bodyPr/>
        <a:lstStyle/>
        <a:p>
          <a:endParaRPr lang="en-US"/>
        </a:p>
      </dgm:t>
    </dgm:pt>
    <dgm:pt modelId="{E8CFBB69-925D-42A7-9168-38F48E849FE6}" type="sibTrans" cxnId="{1440AEB6-A405-4D72-8210-BF80EB3001A4}">
      <dgm:prSet/>
      <dgm:spPr/>
      <dgm:t>
        <a:bodyPr/>
        <a:lstStyle/>
        <a:p>
          <a:endParaRPr lang="en-US"/>
        </a:p>
      </dgm:t>
    </dgm:pt>
    <dgm:pt modelId="{79558D27-14FC-4DE8-AFC0-EFD4021680C9}">
      <dgm:prSet/>
      <dgm:spPr/>
      <dgm:t>
        <a:bodyPr/>
        <a:lstStyle/>
        <a:p>
          <a:pPr>
            <a:lnSpc>
              <a:spcPct val="100000"/>
            </a:lnSpc>
          </a:pPr>
          <a:endParaRPr lang="en-US" dirty="0"/>
        </a:p>
      </dgm:t>
    </dgm:pt>
    <dgm:pt modelId="{341942B3-4FCF-49FC-AAEA-BF44A79129C2}" type="parTrans" cxnId="{2CB62351-7129-4228-9313-C670F45A5821}">
      <dgm:prSet/>
      <dgm:spPr/>
      <dgm:t>
        <a:bodyPr/>
        <a:lstStyle/>
        <a:p>
          <a:endParaRPr lang="en-US"/>
        </a:p>
      </dgm:t>
    </dgm:pt>
    <dgm:pt modelId="{1DA91B3B-DFE7-4507-9F18-4CBD63B1B3D7}" type="sibTrans" cxnId="{2CB62351-7129-4228-9313-C670F45A5821}">
      <dgm:prSet/>
      <dgm:spPr/>
      <dgm:t>
        <a:bodyPr/>
        <a:lstStyle/>
        <a:p>
          <a:endParaRPr lang="en-US"/>
        </a:p>
      </dgm:t>
    </dgm:pt>
    <dgm:pt modelId="{FD8F4A9B-C16B-4168-93A4-19BBBC68ECAE}">
      <dgm:prSet/>
      <dgm:spPr/>
      <dgm:t>
        <a:bodyPr/>
        <a:lstStyle/>
        <a:p>
          <a:pPr>
            <a:lnSpc>
              <a:spcPct val="100000"/>
            </a:lnSpc>
          </a:pPr>
          <a:r>
            <a:rPr lang="en-US" dirty="0"/>
            <a:t>LEGATO</a:t>
          </a:r>
        </a:p>
      </dgm:t>
    </dgm:pt>
    <dgm:pt modelId="{11312323-B393-4175-BAA2-F7AD1474E8DE}" type="parTrans" cxnId="{A39D9405-2AC5-43F8-94DF-95FF4797FEE0}">
      <dgm:prSet/>
      <dgm:spPr/>
      <dgm:t>
        <a:bodyPr/>
        <a:lstStyle/>
        <a:p>
          <a:endParaRPr lang="en-US"/>
        </a:p>
      </dgm:t>
    </dgm:pt>
    <dgm:pt modelId="{F2743D25-1270-42B3-98B6-4ACFEB51E492}" type="sibTrans" cxnId="{A39D9405-2AC5-43F8-94DF-95FF4797FEE0}">
      <dgm:prSet/>
      <dgm:spPr/>
      <dgm:t>
        <a:bodyPr/>
        <a:lstStyle/>
        <a:p>
          <a:endParaRPr lang="en-US"/>
        </a:p>
      </dgm:t>
    </dgm:pt>
    <dgm:pt modelId="{24C83AFA-7BE8-4FF1-8905-6E29D5E9AD3C}">
      <dgm:prSet/>
      <dgm:spPr/>
      <dgm:t>
        <a:bodyPr/>
        <a:lstStyle/>
        <a:p>
          <a:pPr>
            <a:lnSpc>
              <a:spcPct val="100000"/>
            </a:lnSpc>
            <a:defRPr b="1"/>
          </a:pPr>
          <a:r>
            <a:rPr lang="en-US"/>
            <a:t>Symptom alleviation</a:t>
          </a:r>
        </a:p>
      </dgm:t>
    </dgm:pt>
    <dgm:pt modelId="{4F3DC32D-E3F3-45CE-BE23-405A0F81F6EB}" type="parTrans" cxnId="{0A97533A-9F96-4306-8365-14595F4EBE45}">
      <dgm:prSet/>
      <dgm:spPr/>
      <dgm:t>
        <a:bodyPr/>
        <a:lstStyle/>
        <a:p>
          <a:endParaRPr lang="en-US"/>
        </a:p>
      </dgm:t>
    </dgm:pt>
    <dgm:pt modelId="{C6ED998C-9D92-4772-A9D5-05D81E7A9680}" type="sibTrans" cxnId="{0A97533A-9F96-4306-8365-14595F4EBE45}">
      <dgm:prSet/>
      <dgm:spPr/>
      <dgm:t>
        <a:bodyPr/>
        <a:lstStyle/>
        <a:p>
          <a:endParaRPr lang="en-US"/>
        </a:p>
      </dgm:t>
    </dgm:pt>
    <dgm:pt modelId="{2DB3C712-2459-004D-858C-004F548DF86D}">
      <dgm:prSet/>
      <dgm:spPr/>
      <dgm:t>
        <a:bodyPr/>
        <a:lstStyle/>
        <a:p>
          <a:pPr>
            <a:lnSpc>
              <a:spcPct val="100000"/>
            </a:lnSpc>
          </a:pPr>
          <a:r>
            <a:rPr lang="en-US" dirty="0"/>
            <a:t>SIGNAL</a:t>
          </a:r>
        </a:p>
      </dgm:t>
    </dgm:pt>
    <dgm:pt modelId="{4AE43E94-6725-5B44-BF14-0D46601EE788}" type="parTrans" cxnId="{C13057C5-4AE7-E446-AB6C-2A95FE89C6E8}">
      <dgm:prSet/>
      <dgm:spPr/>
      <dgm:t>
        <a:bodyPr/>
        <a:lstStyle/>
        <a:p>
          <a:endParaRPr lang="en-US"/>
        </a:p>
      </dgm:t>
    </dgm:pt>
    <dgm:pt modelId="{069908F4-16F2-5745-A2AE-7081A8D7D87B}" type="sibTrans" cxnId="{C13057C5-4AE7-E446-AB6C-2A95FE89C6E8}">
      <dgm:prSet/>
      <dgm:spPr/>
      <dgm:t>
        <a:bodyPr/>
        <a:lstStyle/>
        <a:p>
          <a:endParaRPr lang="en-US"/>
        </a:p>
      </dgm:t>
    </dgm:pt>
    <dgm:pt modelId="{15EF0F92-7172-D44F-9ACE-EEE7B339FC79}">
      <dgm:prSet/>
      <dgm:spPr/>
      <dgm:t>
        <a:bodyPr/>
        <a:lstStyle/>
        <a:p>
          <a:pPr>
            <a:lnSpc>
              <a:spcPct val="100000"/>
            </a:lnSpc>
          </a:pPr>
          <a:r>
            <a:rPr lang="en-US"/>
            <a:t>Enroll-HD</a:t>
          </a:r>
          <a:endParaRPr lang="en-US" dirty="0"/>
        </a:p>
      </dgm:t>
    </dgm:pt>
    <dgm:pt modelId="{098AA37C-328F-0D44-B12E-376F90C6A355}" type="parTrans" cxnId="{74D671D5-B19C-F24B-AA2D-CD304A8C1FA0}">
      <dgm:prSet/>
      <dgm:spPr/>
      <dgm:t>
        <a:bodyPr/>
        <a:lstStyle/>
        <a:p>
          <a:endParaRPr lang="en-US"/>
        </a:p>
      </dgm:t>
    </dgm:pt>
    <dgm:pt modelId="{B5FAFD50-6A95-6A46-9847-05ECA2219F63}" type="sibTrans" cxnId="{74D671D5-B19C-F24B-AA2D-CD304A8C1FA0}">
      <dgm:prSet/>
      <dgm:spPr/>
      <dgm:t>
        <a:bodyPr/>
        <a:lstStyle/>
        <a:p>
          <a:endParaRPr lang="en-US"/>
        </a:p>
      </dgm:t>
    </dgm:pt>
    <dgm:pt modelId="{0B2A2A91-B6DB-2140-BB91-040E476CD5DC}">
      <dgm:prSet/>
      <dgm:spPr/>
      <dgm:t>
        <a:bodyPr/>
        <a:lstStyle/>
        <a:p>
          <a:pPr>
            <a:lnSpc>
              <a:spcPct val="100000"/>
            </a:lnSpc>
          </a:pPr>
          <a:r>
            <a:rPr lang="en-US" dirty="0"/>
            <a:t>HD Clarity</a:t>
          </a:r>
        </a:p>
        <a:p>
          <a:pPr>
            <a:lnSpc>
              <a:spcPct val="100000"/>
            </a:lnSpc>
          </a:pPr>
          <a:r>
            <a:rPr lang="en-US" dirty="0"/>
            <a:t>HD Natural History</a:t>
          </a:r>
        </a:p>
      </dgm:t>
    </dgm:pt>
    <dgm:pt modelId="{54368B5F-29F0-9A49-A885-6732A3C8A0DE}" type="parTrans" cxnId="{FA523612-9FE0-854D-8A03-750309416191}">
      <dgm:prSet/>
      <dgm:spPr/>
      <dgm:t>
        <a:bodyPr/>
        <a:lstStyle/>
        <a:p>
          <a:endParaRPr lang="en-US"/>
        </a:p>
      </dgm:t>
    </dgm:pt>
    <dgm:pt modelId="{F36218AD-28EE-B146-AF39-41D5DEB2F8C9}" type="sibTrans" cxnId="{FA523612-9FE0-854D-8A03-750309416191}">
      <dgm:prSet/>
      <dgm:spPr/>
      <dgm:t>
        <a:bodyPr/>
        <a:lstStyle/>
        <a:p>
          <a:endParaRPr lang="en-US"/>
        </a:p>
      </dgm:t>
    </dgm:pt>
    <dgm:pt modelId="{7C02619D-878D-A24D-96F4-20572D8C7443}">
      <dgm:prSet/>
      <dgm:spPr/>
      <dgm:t>
        <a:bodyPr/>
        <a:lstStyle/>
        <a:p>
          <a:pPr>
            <a:lnSpc>
              <a:spcPct val="100000"/>
            </a:lnSpc>
          </a:pPr>
          <a:endParaRPr lang="en-US" dirty="0"/>
        </a:p>
      </dgm:t>
    </dgm:pt>
    <dgm:pt modelId="{5C5ECBD0-2DF3-BF47-9699-5A91D37C814C}" type="parTrans" cxnId="{7509205F-296A-D645-988C-345CA329A73E}">
      <dgm:prSet/>
      <dgm:spPr/>
      <dgm:t>
        <a:bodyPr/>
        <a:lstStyle/>
        <a:p>
          <a:endParaRPr lang="en-US"/>
        </a:p>
      </dgm:t>
    </dgm:pt>
    <dgm:pt modelId="{00883321-2164-C34B-9CF4-A1BD4105A04E}" type="sibTrans" cxnId="{7509205F-296A-D645-988C-345CA329A73E}">
      <dgm:prSet/>
      <dgm:spPr/>
      <dgm:t>
        <a:bodyPr/>
        <a:lstStyle/>
        <a:p>
          <a:endParaRPr lang="en-US"/>
        </a:p>
      </dgm:t>
    </dgm:pt>
    <dgm:pt modelId="{38988176-DCBE-4F2D-B099-1E3E6AB52D79}">
      <dgm:prSet/>
      <dgm:spPr/>
      <dgm:t>
        <a:bodyPr/>
        <a:lstStyle/>
        <a:p>
          <a:pPr>
            <a:lnSpc>
              <a:spcPct val="100000"/>
            </a:lnSpc>
          </a:pPr>
          <a:endParaRPr lang="en-US" dirty="0"/>
        </a:p>
        <a:p>
          <a:pPr>
            <a:lnSpc>
              <a:spcPct val="100000"/>
            </a:lnSpc>
          </a:pPr>
          <a:r>
            <a:rPr lang="en-US" dirty="0"/>
            <a:t>FIRST-HD and ARC-HD</a:t>
          </a:r>
        </a:p>
        <a:p>
          <a:pPr>
            <a:lnSpc>
              <a:spcPct val="100000"/>
            </a:lnSpc>
          </a:pPr>
          <a:r>
            <a:rPr lang="en-US" dirty="0" err="1"/>
            <a:t>ExAblate</a:t>
          </a:r>
          <a:endParaRPr lang="en-US" dirty="0"/>
        </a:p>
        <a:p>
          <a:pPr>
            <a:lnSpc>
              <a:spcPct val="100000"/>
            </a:lnSpc>
          </a:pPr>
          <a:r>
            <a:rPr lang="en-US" dirty="0"/>
            <a:t>HART and PRIDE-HD</a:t>
          </a:r>
        </a:p>
      </dgm:t>
    </dgm:pt>
    <dgm:pt modelId="{E1715974-C450-4690-BC1D-F4FC605DD053}" type="sibTrans" cxnId="{98E1AC92-E7F8-4D56-BFE2-4D2AF589814B}">
      <dgm:prSet/>
      <dgm:spPr/>
      <dgm:t>
        <a:bodyPr/>
        <a:lstStyle/>
        <a:p>
          <a:endParaRPr lang="en-US"/>
        </a:p>
      </dgm:t>
    </dgm:pt>
    <dgm:pt modelId="{C8FE8246-B005-481A-8CCE-9ABFD1509557}" type="parTrans" cxnId="{98E1AC92-E7F8-4D56-BFE2-4D2AF589814B}">
      <dgm:prSet/>
      <dgm:spPr/>
      <dgm:t>
        <a:bodyPr/>
        <a:lstStyle/>
        <a:p>
          <a:endParaRPr lang="en-US"/>
        </a:p>
      </dgm:t>
    </dgm:pt>
    <dgm:pt modelId="{2FC5DC77-6C3D-45B0-B6C3-D5DB28D45FEF}" type="pres">
      <dgm:prSet presAssocID="{9E7870FA-5422-4A16-9613-653D436A4EB1}" presName="root" presStyleCnt="0">
        <dgm:presLayoutVars>
          <dgm:dir/>
          <dgm:resizeHandles val="exact"/>
        </dgm:presLayoutVars>
      </dgm:prSet>
      <dgm:spPr/>
    </dgm:pt>
    <dgm:pt modelId="{160DF2BD-8A50-48A4-8647-03B65207EFA7}" type="pres">
      <dgm:prSet presAssocID="{7868533E-18A2-4CDC-97C0-C940C45CC004}" presName="compNode" presStyleCnt="0"/>
      <dgm:spPr/>
    </dgm:pt>
    <dgm:pt modelId="{F49A4A83-A0C2-4EBA-A88D-753E06DD00FE}" type="pres">
      <dgm:prSet presAssocID="{7868533E-18A2-4CDC-97C0-C940C45CC00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Downward trend"/>
        </a:ext>
      </dgm:extLst>
    </dgm:pt>
    <dgm:pt modelId="{8EE1BE07-7CCB-432A-87A1-B94BF8139B8B}" type="pres">
      <dgm:prSet presAssocID="{7868533E-18A2-4CDC-97C0-C940C45CC004}" presName="iconSpace" presStyleCnt="0"/>
      <dgm:spPr/>
    </dgm:pt>
    <dgm:pt modelId="{2F8C67D4-1C48-44E9-8BF6-E4BB14BA64E4}" type="pres">
      <dgm:prSet presAssocID="{7868533E-18A2-4CDC-97C0-C940C45CC004}" presName="parTx" presStyleLbl="revTx" presStyleIdx="0" presStyleCnt="8">
        <dgm:presLayoutVars>
          <dgm:chMax val="0"/>
          <dgm:chPref val="0"/>
        </dgm:presLayoutVars>
      </dgm:prSet>
      <dgm:spPr/>
    </dgm:pt>
    <dgm:pt modelId="{9577E822-030E-4AEE-8C89-CC17320BBE64}" type="pres">
      <dgm:prSet presAssocID="{7868533E-18A2-4CDC-97C0-C940C45CC004}" presName="txSpace" presStyleCnt="0"/>
      <dgm:spPr/>
    </dgm:pt>
    <dgm:pt modelId="{50D754DB-4474-401C-99ED-CD2792570728}" type="pres">
      <dgm:prSet presAssocID="{7868533E-18A2-4CDC-97C0-C940C45CC004}" presName="desTx" presStyleLbl="revTx" presStyleIdx="1" presStyleCnt="8">
        <dgm:presLayoutVars/>
      </dgm:prSet>
      <dgm:spPr/>
    </dgm:pt>
    <dgm:pt modelId="{6BA1C0DE-AA9B-4A02-BB05-30B395EAAED7}" type="pres">
      <dgm:prSet presAssocID="{404CF81D-F365-4C63-B857-1E640A8328CE}" presName="sibTrans" presStyleCnt="0"/>
      <dgm:spPr/>
    </dgm:pt>
    <dgm:pt modelId="{96698F9F-B5E5-4FD7-8DE9-FE5AC42540B7}" type="pres">
      <dgm:prSet presAssocID="{E333BAA2-8CFC-49E5-80F1-EB8A9951D880}" presName="compNode" presStyleCnt="0"/>
      <dgm:spPr/>
    </dgm:pt>
    <dgm:pt modelId="{BC40A582-DB1F-4183-9B22-920668653FCE}" type="pres">
      <dgm:prSet presAssocID="{E333BAA2-8CFC-49E5-80F1-EB8A9951D88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Eye"/>
        </a:ext>
      </dgm:extLst>
    </dgm:pt>
    <dgm:pt modelId="{5A83B037-45BE-47F6-AA4D-1EE9FD74A166}" type="pres">
      <dgm:prSet presAssocID="{E333BAA2-8CFC-49E5-80F1-EB8A9951D880}" presName="iconSpace" presStyleCnt="0"/>
      <dgm:spPr/>
    </dgm:pt>
    <dgm:pt modelId="{37A19A8B-559D-404F-9122-A24112B327F0}" type="pres">
      <dgm:prSet presAssocID="{E333BAA2-8CFC-49E5-80F1-EB8A9951D880}" presName="parTx" presStyleLbl="revTx" presStyleIdx="2" presStyleCnt="8">
        <dgm:presLayoutVars>
          <dgm:chMax val="0"/>
          <dgm:chPref val="0"/>
        </dgm:presLayoutVars>
      </dgm:prSet>
      <dgm:spPr/>
    </dgm:pt>
    <dgm:pt modelId="{BEC513A8-7785-453A-A76A-65266BA4B3AC}" type="pres">
      <dgm:prSet presAssocID="{E333BAA2-8CFC-49E5-80F1-EB8A9951D880}" presName="txSpace" presStyleCnt="0"/>
      <dgm:spPr/>
    </dgm:pt>
    <dgm:pt modelId="{6BFE0199-7D04-4DDD-98CC-11855A6C45B1}" type="pres">
      <dgm:prSet presAssocID="{E333BAA2-8CFC-49E5-80F1-EB8A9951D880}" presName="desTx" presStyleLbl="revTx" presStyleIdx="3" presStyleCnt="8">
        <dgm:presLayoutVars/>
      </dgm:prSet>
      <dgm:spPr/>
    </dgm:pt>
    <dgm:pt modelId="{7A21EAFD-9230-42BC-BAD9-E09ECD07ED53}" type="pres">
      <dgm:prSet presAssocID="{380AB29F-0538-4138-8130-33CF7B94E679}" presName="sibTrans" presStyleCnt="0"/>
      <dgm:spPr/>
    </dgm:pt>
    <dgm:pt modelId="{920C184D-FCDF-4FD8-87F7-169F7A5DC450}" type="pres">
      <dgm:prSet presAssocID="{332C9F7C-8108-4FEF-9BB4-F49505AF5C7E}" presName="compNode" presStyleCnt="0"/>
      <dgm:spPr/>
    </dgm:pt>
    <dgm:pt modelId="{BCC2B4DD-2778-4142-9A9D-E13D72C08164}" type="pres">
      <dgm:prSet presAssocID="{332C9F7C-8108-4FEF-9BB4-F49505AF5C7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rain in head"/>
        </a:ext>
      </dgm:extLst>
    </dgm:pt>
    <dgm:pt modelId="{639315D0-DE65-41DC-A20D-5D16750FB71A}" type="pres">
      <dgm:prSet presAssocID="{332C9F7C-8108-4FEF-9BB4-F49505AF5C7E}" presName="iconSpace" presStyleCnt="0"/>
      <dgm:spPr/>
    </dgm:pt>
    <dgm:pt modelId="{4980C132-DACF-4CA5-8925-6E025F0595E8}" type="pres">
      <dgm:prSet presAssocID="{332C9F7C-8108-4FEF-9BB4-F49505AF5C7E}" presName="parTx" presStyleLbl="revTx" presStyleIdx="4" presStyleCnt="8">
        <dgm:presLayoutVars>
          <dgm:chMax val="0"/>
          <dgm:chPref val="0"/>
        </dgm:presLayoutVars>
      </dgm:prSet>
      <dgm:spPr/>
    </dgm:pt>
    <dgm:pt modelId="{02989134-70EB-4DC1-9FB9-BAC708DC8FCE}" type="pres">
      <dgm:prSet presAssocID="{332C9F7C-8108-4FEF-9BB4-F49505AF5C7E}" presName="txSpace" presStyleCnt="0"/>
      <dgm:spPr/>
    </dgm:pt>
    <dgm:pt modelId="{55A25AFD-9054-473C-A002-22297593150E}" type="pres">
      <dgm:prSet presAssocID="{332C9F7C-8108-4FEF-9BB4-F49505AF5C7E}" presName="desTx" presStyleLbl="revTx" presStyleIdx="5" presStyleCnt="8">
        <dgm:presLayoutVars/>
      </dgm:prSet>
      <dgm:spPr/>
    </dgm:pt>
    <dgm:pt modelId="{3AD68536-BC07-49AC-9906-C0648A6FA9E4}" type="pres">
      <dgm:prSet presAssocID="{E8CFBB69-925D-42A7-9168-38F48E849FE6}" presName="sibTrans" presStyleCnt="0"/>
      <dgm:spPr/>
    </dgm:pt>
    <dgm:pt modelId="{FCAEE089-FBD6-4A74-A046-7C7F77620213}" type="pres">
      <dgm:prSet presAssocID="{24C83AFA-7BE8-4FF1-8905-6E29D5E9AD3C}" presName="compNode" presStyleCnt="0"/>
      <dgm:spPr/>
    </dgm:pt>
    <dgm:pt modelId="{68007F32-8F4E-4451-BDFA-449606635F5A}" type="pres">
      <dgm:prSet presAssocID="{24C83AFA-7BE8-4FF1-8905-6E29D5E9AD3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dical"/>
        </a:ext>
      </dgm:extLst>
    </dgm:pt>
    <dgm:pt modelId="{23872454-D8DA-4D14-AD42-32F2CAB5C1F0}" type="pres">
      <dgm:prSet presAssocID="{24C83AFA-7BE8-4FF1-8905-6E29D5E9AD3C}" presName="iconSpace" presStyleCnt="0"/>
      <dgm:spPr/>
    </dgm:pt>
    <dgm:pt modelId="{EE012411-F1F3-414B-89E5-3FE0185847FF}" type="pres">
      <dgm:prSet presAssocID="{24C83AFA-7BE8-4FF1-8905-6E29D5E9AD3C}" presName="parTx" presStyleLbl="revTx" presStyleIdx="6" presStyleCnt="8">
        <dgm:presLayoutVars>
          <dgm:chMax val="0"/>
          <dgm:chPref val="0"/>
        </dgm:presLayoutVars>
      </dgm:prSet>
      <dgm:spPr/>
    </dgm:pt>
    <dgm:pt modelId="{2B96BEB4-F96F-45FF-8BC5-EAC2C538AE45}" type="pres">
      <dgm:prSet presAssocID="{24C83AFA-7BE8-4FF1-8905-6E29D5E9AD3C}" presName="txSpace" presStyleCnt="0"/>
      <dgm:spPr/>
    </dgm:pt>
    <dgm:pt modelId="{B1236BA3-BF1F-4D4E-9F83-A383ECC05222}" type="pres">
      <dgm:prSet presAssocID="{24C83AFA-7BE8-4FF1-8905-6E29D5E9AD3C}" presName="desTx" presStyleLbl="revTx" presStyleIdx="7" presStyleCnt="8">
        <dgm:presLayoutVars/>
      </dgm:prSet>
      <dgm:spPr/>
    </dgm:pt>
  </dgm:ptLst>
  <dgm:cxnLst>
    <dgm:cxn modelId="{A39D9405-2AC5-43F8-94DF-95FF4797FEE0}" srcId="{332C9F7C-8108-4FEF-9BB4-F49505AF5C7E}" destId="{FD8F4A9B-C16B-4168-93A4-19BBBC68ECAE}" srcOrd="1" destOrd="0" parTransId="{11312323-B393-4175-BAA2-F7AD1474E8DE}" sibTransId="{F2743D25-1270-42B3-98B6-4ACFEB51E492}"/>
    <dgm:cxn modelId="{7CE4FB08-55D7-9E4A-BF98-1DBDBD8A81A8}" type="presOf" srcId="{9E7870FA-5422-4A16-9613-653D436A4EB1}" destId="{2FC5DC77-6C3D-45B0-B6C3-D5DB28D45FEF}" srcOrd="0" destOrd="0" presId="urn:microsoft.com/office/officeart/2018/5/layout/CenteredIconLabelDescriptionList"/>
    <dgm:cxn modelId="{D0BC9510-BF61-574D-B7E6-902102BFA80D}" type="presOf" srcId="{15EF0F92-7172-D44F-9ACE-EEE7B339FC79}" destId="{6BFE0199-7D04-4DDD-98CC-11855A6C45B1}" srcOrd="0" destOrd="1" presId="urn:microsoft.com/office/officeart/2018/5/layout/CenteredIconLabelDescriptionList"/>
    <dgm:cxn modelId="{FA523612-9FE0-854D-8A03-750309416191}" srcId="{E333BAA2-8CFC-49E5-80F1-EB8A9951D880}" destId="{0B2A2A91-B6DB-2140-BB91-040E476CD5DC}" srcOrd="2" destOrd="0" parTransId="{54368B5F-29F0-9A49-A885-6732A3C8A0DE}" sibTransId="{F36218AD-28EE-B146-AF39-41D5DEB2F8C9}"/>
    <dgm:cxn modelId="{678E2B19-4E5C-E84C-963F-0FDCDB054865}" type="presOf" srcId="{93F5CD36-5E40-4F93-AC58-B5BBD90E4BEA}" destId="{50D754DB-4474-401C-99ED-CD2792570728}" srcOrd="0" destOrd="1" presId="urn:microsoft.com/office/officeart/2018/5/layout/CenteredIconLabelDescriptionList"/>
    <dgm:cxn modelId="{D2489026-B710-41F6-880E-F98C8CB8EEB4}" srcId="{7868533E-18A2-4CDC-97C0-C940C45CC004}" destId="{93F5CD36-5E40-4F93-AC58-B5BBD90E4BEA}" srcOrd="1" destOrd="0" parTransId="{B0998797-CECA-4DED-821C-7073D9E3C2F5}" sibTransId="{94909CBB-D922-4E1D-A5C8-83CFA223A97D}"/>
    <dgm:cxn modelId="{7AA9EA38-64AE-C242-A9B1-886D35E86D5E}" type="presOf" srcId="{0B2A2A91-B6DB-2140-BB91-040E476CD5DC}" destId="{6BFE0199-7D04-4DDD-98CC-11855A6C45B1}" srcOrd="0" destOrd="2" presId="urn:microsoft.com/office/officeart/2018/5/layout/CenteredIconLabelDescriptionList"/>
    <dgm:cxn modelId="{0A97533A-9F96-4306-8365-14595F4EBE45}" srcId="{9E7870FA-5422-4A16-9613-653D436A4EB1}" destId="{24C83AFA-7BE8-4FF1-8905-6E29D5E9AD3C}" srcOrd="3" destOrd="0" parTransId="{4F3DC32D-E3F3-45CE-BE23-405A0F81F6EB}" sibTransId="{C6ED998C-9D92-4772-A9D5-05D81E7A9680}"/>
    <dgm:cxn modelId="{2CB62351-7129-4228-9313-C670F45A5821}" srcId="{332C9F7C-8108-4FEF-9BB4-F49505AF5C7E}" destId="{79558D27-14FC-4DE8-AFC0-EFD4021680C9}" srcOrd="0" destOrd="0" parTransId="{341942B3-4FCF-49FC-AAEA-BF44A79129C2}" sibTransId="{1DA91B3B-DFE7-4507-9F18-4CBD63B1B3D7}"/>
    <dgm:cxn modelId="{7509205F-296A-D645-988C-345CA329A73E}" srcId="{E333BAA2-8CFC-49E5-80F1-EB8A9951D880}" destId="{7C02619D-878D-A24D-96F4-20572D8C7443}" srcOrd="3" destOrd="0" parTransId="{5C5ECBD0-2DF3-BF47-9699-5A91D37C814C}" sibTransId="{00883321-2164-C34B-9CF4-A1BD4105A04E}"/>
    <dgm:cxn modelId="{88CCF267-A843-334F-88F0-C9A7E785A576}" type="presOf" srcId="{332C9F7C-8108-4FEF-9BB4-F49505AF5C7E}" destId="{4980C132-DACF-4CA5-8925-6E025F0595E8}" srcOrd="0" destOrd="0" presId="urn:microsoft.com/office/officeart/2018/5/layout/CenteredIconLabelDescriptionList"/>
    <dgm:cxn modelId="{27999C6D-B400-493B-9E50-3F6F30356E3C}" srcId="{7868533E-18A2-4CDC-97C0-C940C45CC004}" destId="{41108395-8D5C-4D15-ADEF-AB94E414CE8D}" srcOrd="0" destOrd="0" parTransId="{51379BE0-4D14-4D66-8375-F3A5FEE84070}" sibTransId="{A4A4E934-EAA5-438E-96BB-956487177C58}"/>
    <dgm:cxn modelId="{668FC973-BF5A-8E47-9C91-7C1171E7FF5B}" type="presOf" srcId="{2DB3C712-2459-004D-858C-004F548DF86D}" destId="{55A25AFD-9054-473C-A002-22297593150E}" srcOrd="0" destOrd="2" presId="urn:microsoft.com/office/officeart/2018/5/layout/CenteredIconLabelDescriptionList"/>
    <dgm:cxn modelId="{A9E9B885-70AE-4A4F-9615-9907CD287885}" type="presOf" srcId="{24C83AFA-7BE8-4FF1-8905-6E29D5E9AD3C}" destId="{EE012411-F1F3-414B-89E5-3FE0185847FF}" srcOrd="0" destOrd="0" presId="urn:microsoft.com/office/officeart/2018/5/layout/CenteredIconLabelDescriptionList"/>
    <dgm:cxn modelId="{EEAAAC92-6341-FC48-8C93-BF4D655C85BC}" type="presOf" srcId="{38988176-DCBE-4F2D-B099-1E3E6AB52D79}" destId="{B1236BA3-BF1F-4D4E-9F83-A383ECC05222}" srcOrd="0" destOrd="0" presId="urn:microsoft.com/office/officeart/2018/5/layout/CenteredIconLabelDescriptionList"/>
    <dgm:cxn modelId="{98E1AC92-E7F8-4D56-BFE2-4D2AF589814B}" srcId="{24C83AFA-7BE8-4FF1-8905-6E29D5E9AD3C}" destId="{38988176-DCBE-4F2D-B099-1E3E6AB52D79}" srcOrd="0" destOrd="0" parTransId="{C8FE8246-B005-481A-8CCE-9ABFD1509557}" sibTransId="{E1715974-C450-4690-BC1D-F4FC605DD053}"/>
    <dgm:cxn modelId="{359D6096-2768-DB42-B5A0-BEB019393950}" type="presOf" srcId="{7868533E-18A2-4CDC-97C0-C940C45CC004}" destId="{2F8C67D4-1C48-44E9-8BF6-E4BB14BA64E4}" srcOrd="0" destOrd="0" presId="urn:microsoft.com/office/officeart/2018/5/layout/CenteredIconLabelDescriptionList"/>
    <dgm:cxn modelId="{864A36A1-B262-4A27-8D92-49B223B35343}" srcId="{9E7870FA-5422-4A16-9613-653D436A4EB1}" destId="{E333BAA2-8CFC-49E5-80F1-EB8A9951D880}" srcOrd="1" destOrd="0" parTransId="{8BDC5EBC-D7C9-4FEF-B434-2DDA7372DC60}" sibTransId="{380AB29F-0538-4138-8130-33CF7B94E679}"/>
    <dgm:cxn modelId="{209376AC-EF32-E349-8321-E5A71935FCAD}" type="presOf" srcId="{41108395-8D5C-4D15-ADEF-AB94E414CE8D}" destId="{50D754DB-4474-401C-99ED-CD2792570728}" srcOrd="0" destOrd="0" presId="urn:microsoft.com/office/officeart/2018/5/layout/CenteredIconLabelDescriptionList"/>
    <dgm:cxn modelId="{5D4EFFB4-75BF-9F4D-915F-DE6A19404C95}" type="presOf" srcId="{7C02619D-878D-A24D-96F4-20572D8C7443}" destId="{6BFE0199-7D04-4DDD-98CC-11855A6C45B1}" srcOrd="0" destOrd="3" presId="urn:microsoft.com/office/officeart/2018/5/layout/CenteredIconLabelDescriptionList"/>
    <dgm:cxn modelId="{1440AEB6-A405-4D72-8210-BF80EB3001A4}" srcId="{9E7870FA-5422-4A16-9613-653D436A4EB1}" destId="{332C9F7C-8108-4FEF-9BB4-F49505AF5C7E}" srcOrd="2" destOrd="0" parTransId="{0F6D7A24-5D60-4E98-BC22-9C877CAA2E38}" sibTransId="{E8CFBB69-925D-42A7-9168-38F48E849FE6}"/>
    <dgm:cxn modelId="{468609C3-5F7A-0B4F-AA7E-E49E2126364E}" type="presOf" srcId="{A04ADB22-B4EA-4EF4-B44F-37571A55E69E}" destId="{6BFE0199-7D04-4DDD-98CC-11855A6C45B1}" srcOrd="0" destOrd="0" presId="urn:microsoft.com/office/officeart/2018/5/layout/CenteredIconLabelDescriptionList"/>
    <dgm:cxn modelId="{8CE1C4C3-C101-E34E-A592-52EDC747DC5F}" type="presOf" srcId="{E333BAA2-8CFC-49E5-80F1-EB8A9951D880}" destId="{37A19A8B-559D-404F-9122-A24112B327F0}" srcOrd="0" destOrd="0" presId="urn:microsoft.com/office/officeart/2018/5/layout/CenteredIconLabelDescriptionList"/>
    <dgm:cxn modelId="{C13057C5-4AE7-E446-AB6C-2A95FE89C6E8}" srcId="{332C9F7C-8108-4FEF-9BB4-F49505AF5C7E}" destId="{2DB3C712-2459-004D-858C-004F548DF86D}" srcOrd="2" destOrd="0" parTransId="{4AE43E94-6725-5B44-BF14-0D46601EE788}" sibTransId="{069908F4-16F2-5745-A2AE-7081A8D7D87B}"/>
    <dgm:cxn modelId="{74D671D5-B19C-F24B-AA2D-CD304A8C1FA0}" srcId="{E333BAA2-8CFC-49E5-80F1-EB8A9951D880}" destId="{15EF0F92-7172-D44F-9ACE-EEE7B339FC79}" srcOrd="1" destOrd="0" parTransId="{098AA37C-328F-0D44-B12E-376F90C6A355}" sibTransId="{B5FAFD50-6A95-6A46-9847-05ECA2219F63}"/>
    <dgm:cxn modelId="{8D71F1E0-4D35-5B49-886D-D537275A62AE}" type="presOf" srcId="{FD8F4A9B-C16B-4168-93A4-19BBBC68ECAE}" destId="{55A25AFD-9054-473C-A002-22297593150E}" srcOrd="0" destOrd="1" presId="urn:microsoft.com/office/officeart/2018/5/layout/CenteredIconLabelDescriptionList"/>
    <dgm:cxn modelId="{380DCFEA-E789-4B98-8484-8F3E15061BB6}" srcId="{E333BAA2-8CFC-49E5-80F1-EB8A9951D880}" destId="{A04ADB22-B4EA-4EF4-B44F-37571A55E69E}" srcOrd="0" destOrd="0" parTransId="{D799FD85-A31F-479A-9F35-C1409DAA1F89}" sibTransId="{F7B138E5-AFC0-4133-B2F2-B37782EA8B0B}"/>
    <dgm:cxn modelId="{97B0C4F1-ED3D-9E43-9300-9D84BF4F2364}" type="presOf" srcId="{79558D27-14FC-4DE8-AFC0-EFD4021680C9}" destId="{55A25AFD-9054-473C-A002-22297593150E}" srcOrd="0" destOrd="0" presId="urn:microsoft.com/office/officeart/2018/5/layout/CenteredIconLabelDescriptionList"/>
    <dgm:cxn modelId="{0B0798FC-3F1F-4232-8B87-72AABDF974FF}" srcId="{9E7870FA-5422-4A16-9613-653D436A4EB1}" destId="{7868533E-18A2-4CDC-97C0-C940C45CC004}" srcOrd="0" destOrd="0" parTransId="{9C0652AC-721A-41D5-B695-E50105B1C7E5}" sibTransId="{404CF81D-F365-4C63-B857-1E640A8328CE}"/>
    <dgm:cxn modelId="{745A412E-0C4F-D848-8832-C99614AA50F4}" type="presParOf" srcId="{2FC5DC77-6C3D-45B0-B6C3-D5DB28D45FEF}" destId="{160DF2BD-8A50-48A4-8647-03B65207EFA7}" srcOrd="0" destOrd="0" presId="urn:microsoft.com/office/officeart/2018/5/layout/CenteredIconLabelDescriptionList"/>
    <dgm:cxn modelId="{F7A85BFD-FE05-2141-90C5-6524E4079678}" type="presParOf" srcId="{160DF2BD-8A50-48A4-8647-03B65207EFA7}" destId="{F49A4A83-A0C2-4EBA-A88D-753E06DD00FE}" srcOrd="0" destOrd="0" presId="urn:microsoft.com/office/officeart/2018/5/layout/CenteredIconLabelDescriptionList"/>
    <dgm:cxn modelId="{1EFE0D28-414D-6A4D-97ED-47BB95FE54A0}" type="presParOf" srcId="{160DF2BD-8A50-48A4-8647-03B65207EFA7}" destId="{8EE1BE07-7CCB-432A-87A1-B94BF8139B8B}" srcOrd="1" destOrd="0" presId="urn:microsoft.com/office/officeart/2018/5/layout/CenteredIconLabelDescriptionList"/>
    <dgm:cxn modelId="{B28B0173-DDA5-8244-A3FE-FF9F3033DCF5}" type="presParOf" srcId="{160DF2BD-8A50-48A4-8647-03B65207EFA7}" destId="{2F8C67D4-1C48-44E9-8BF6-E4BB14BA64E4}" srcOrd="2" destOrd="0" presId="urn:microsoft.com/office/officeart/2018/5/layout/CenteredIconLabelDescriptionList"/>
    <dgm:cxn modelId="{B9BF8A83-7270-0244-9658-345E52B687CF}" type="presParOf" srcId="{160DF2BD-8A50-48A4-8647-03B65207EFA7}" destId="{9577E822-030E-4AEE-8C89-CC17320BBE64}" srcOrd="3" destOrd="0" presId="urn:microsoft.com/office/officeart/2018/5/layout/CenteredIconLabelDescriptionList"/>
    <dgm:cxn modelId="{52016B46-1596-D248-9773-3F4FD2F33201}" type="presParOf" srcId="{160DF2BD-8A50-48A4-8647-03B65207EFA7}" destId="{50D754DB-4474-401C-99ED-CD2792570728}" srcOrd="4" destOrd="0" presId="urn:microsoft.com/office/officeart/2018/5/layout/CenteredIconLabelDescriptionList"/>
    <dgm:cxn modelId="{23EE36D1-9E4E-CC47-9844-CDCCB32B30A7}" type="presParOf" srcId="{2FC5DC77-6C3D-45B0-B6C3-D5DB28D45FEF}" destId="{6BA1C0DE-AA9B-4A02-BB05-30B395EAAED7}" srcOrd="1" destOrd="0" presId="urn:microsoft.com/office/officeart/2018/5/layout/CenteredIconLabelDescriptionList"/>
    <dgm:cxn modelId="{8EF041FD-DDDF-4C40-9E28-CBEF73A1D726}" type="presParOf" srcId="{2FC5DC77-6C3D-45B0-B6C3-D5DB28D45FEF}" destId="{96698F9F-B5E5-4FD7-8DE9-FE5AC42540B7}" srcOrd="2" destOrd="0" presId="urn:microsoft.com/office/officeart/2018/5/layout/CenteredIconLabelDescriptionList"/>
    <dgm:cxn modelId="{4947FCDB-49C2-F04B-B350-76E3BBC8E5AD}" type="presParOf" srcId="{96698F9F-B5E5-4FD7-8DE9-FE5AC42540B7}" destId="{BC40A582-DB1F-4183-9B22-920668653FCE}" srcOrd="0" destOrd="0" presId="urn:microsoft.com/office/officeart/2018/5/layout/CenteredIconLabelDescriptionList"/>
    <dgm:cxn modelId="{60B115E1-34A9-DA43-B5E1-DECAAFD777A5}" type="presParOf" srcId="{96698F9F-B5E5-4FD7-8DE9-FE5AC42540B7}" destId="{5A83B037-45BE-47F6-AA4D-1EE9FD74A166}" srcOrd="1" destOrd="0" presId="urn:microsoft.com/office/officeart/2018/5/layout/CenteredIconLabelDescriptionList"/>
    <dgm:cxn modelId="{6F3CF4BF-DBCA-BE46-BF0B-09D840C30808}" type="presParOf" srcId="{96698F9F-B5E5-4FD7-8DE9-FE5AC42540B7}" destId="{37A19A8B-559D-404F-9122-A24112B327F0}" srcOrd="2" destOrd="0" presId="urn:microsoft.com/office/officeart/2018/5/layout/CenteredIconLabelDescriptionList"/>
    <dgm:cxn modelId="{00EFA96E-64BC-1044-B5E3-A1BDCB5D55A3}" type="presParOf" srcId="{96698F9F-B5E5-4FD7-8DE9-FE5AC42540B7}" destId="{BEC513A8-7785-453A-A76A-65266BA4B3AC}" srcOrd="3" destOrd="0" presId="urn:microsoft.com/office/officeart/2018/5/layout/CenteredIconLabelDescriptionList"/>
    <dgm:cxn modelId="{9328113F-4C66-AA40-9381-5BFFAA0126EF}" type="presParOf" srcId="{96698F9F-B5E5-4FD7-8DE9-FE5AC42540B7}" destId="{6BFE0199-7D04-4DDD-98CC-11855A6C45B1}" srcOrd="4" destOrd="0" presId="urn:microsoft.com/office/officeart/2018/5/layout/CenteredIconLabelDescriptionList"/>
    <dgm:cxn modelId="{FDD1A746-9FF8-0C43-8C74-E2468F6606DB}" type="presParOf" srcId="{2FC5DC77-6C3D-45B0-B6C3-D5DB28D45FEF}" destId="{7A21EAFD-9230-42BC-BAD9-E09ECD07ED53}" srcOrd="3" destOrd="0" presId="urn:microsoft.com/office/officeart/2018/5/layout/CenteredIconLabelDescriptionList"/>
    <dgm:cxn modelId="{72A2DD83-0772-9A41-99E0-B7DFE7D125E5}" type="presParOf" srcId="{2FC5DC77-6C3D-45B0-B6C3-D5DB28D45FEF}" destId="{920C184D-FCDF-4FD8-87F7-169F7A5DC450}" srcOrd="4" destOrd="0" presId="urn:microsoft.com/office/officeart/2018/5/layout/CenteredIconLabelDescriptionList"/>
    <dgm:cxn modelId="{46B551AA-CE78-7C43-9A2F-0C27916B9604}" type="presParOf" srcId="{920C184D-FCDF-4FD8-87F7-169F7A5DC450}" destId="{BCC2B4DD-2778-4142-9A9D-E13D72C08164}" srcOrd="0" destOrd="0" presId="urn:microsoft.com/office/officeart/2018/5/layout/CenteredIconLabelDescriptionList"/>
    <dgm:cxn modelId="{45109214-087A-5F45-A594-4D0767781992}" type="presParOf" srcId="{920C184D-FCDF-4FD8-87F7-169F7A5DC450}" destId="{639315D0-DE65-41DC-A20D-5D16750FB71A}" srcOrd="1" destOrd="0" presId="urn:microsoft.com/office/officeart/2018/5/layout/CenteredIconLabelDescriptionList"/>
    <dgm:cxn modelId="{AC18C7D6-79D3-3949-B365-C9A733FFD8F1}" type="presParOf" srcId="{920C184D-FCDF-4FD8-87F7-169F7A5DC450}" destId="{4980C132-DACF-4CA5-8925-6E025F0595E8}" srcOrd="2" destOrd="0" presId="urn:microsoft.com/office/officeart/2018/5/layout/CenteredIconLabelDescriptionList"/>
    <dgm:cxn modelId="{F3EB5F98-55D7-6142-9D17-8BEB3AF76951}" type="presParOf" srcId="{920C184D-FCDF-4FD8-87F7-169F7A5DC450}" destId="{02989134-70EB-4DC1-9FB9-BAC708DC8FCE}" srcOrd="3" destOrd="0" presId="urn:microsoft.com/office/officeart/2018/5/layout/CenteredIconLabelDescriptionList"/>
    <dgm:cxn modelId="{376E9123-5D4A-504D-BCB2-B8240C59E70F}" type="presParOf" srcId="{920C184D-FCDF-4FD8-87F7-169F7A5DC450}" destId="{55A25AFD-9054-473C-A002-22297593150E}" srcOrd="4" destOrd="0" presId="urn:microsoft.com/office/officeart/2018/5/layout/CenteredIconLabelDescriptionList"/>
    <dgm:cxn modelId="{0FED5024-4AB4-5F41-B83A-F61E53F93650}" type="presParOf" srcId="{2FC5DC77-6C3D-45B0-B6C3-D5DB28D45FEF}" destId="{3AD68536-BC07-49AC-9906-C0648A6FA9E4}" srcOrd="5" destOrd="0" presId="urn:microsoft.com/office/officeart/2018/5/layout/CenteredIconLabelDescriptionList"/>
    <dgm:cxn modelId="{C4B15F5C-AC16-B34D-B20D-CBCFA44754DB}" type="presParOf" srcId="{2FC5DC77-6C3D-45B0-B6C3-D5DB28D45FEF}" destId="{FCAEE089-FBD6-4A74-A046-7C7F77620213}" srcOrd="6" destOrd="0" presId="urn:microsoft.com/office/officeart/2018/5/layout/CenteredIconLabelDescriptionList"/>
    <dgm:cxn modelId="{CEA3D202-AAD3-C84B-8187-3A1D2905E695}" type="presParOf" srcId="{FCAEE089-FBD6-4A74-A046-7C7F77620213}" destId="{68007F32-8F4E-4451-BDFA-449606635F5A}" srcOrd="0" destOrd="0" presId="urn:microsoft.com/office/officeart/2018/5/layout/CenteredIconLabelDescriptionList"/>
    <dgm:cxn modelId="{E9188AD9-B273-6843-86C3-9D4297897373}" type="presParOf" srcId="{FCAEE089-FBD6-4A74-A046-7C7F77620213}" destId="{23872454-D8DA-4D14-AD42-32F2CAB5C1F0}" srcOrd="1" destOrd="0" presId="urn:microsoft.com/office/officeart/2018/5/layout/CenteredIconLabelDescriptionList"/>
    <dgm:cxn modelId="{50E4D50E-E66D-C142-9838-A59BFBC7D0C9}" type="presParOf" srcId="{FCAEE089-FBD6-4A74-A046-7C7F77620213}" destId="{EE012411-F1F3-414B-89E5-3FE0185847FF}" srcOrd="2" destOrd="0" presId="urn:microsoft.com/office/officeart/2018/5/layout/CenteredIconLabelDescriptionList"/>
    <dgm:cxn modelId="{1C13D19B-1253-F742-984D-B2731BF7D258}" type="presParOf" srcId="{FCAEE089-FBD6-4A74-A046-7C7F77620213}" destId="{2B96BEB4-F96F-45FF-8BC5-EAC2C538AE45}" srcOrd="3" destOrd="0" presId="urn:microsoft.com/office/officeart/2018/5/layout/CenteredIconLabelDescriptionList"/>
    <dgm:cxn modelId="{A1E1C1D6-BB99-E54D-8A22-F3FD1B55B0CB}" type="presParOf" srcId="{FCAEE089-FBD6-4A74-A046-7C7F77620213}" destId="{B1236BA3-BF1F-4D4E-9F83-A383ECC05222}"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A4A83-A0C2-4EBA-A88D-753E06DD00FE}">
      <dsp:nvSpPr>
        <dsp:cNvPr id="0" name=""/>
        <dsp:cNvSpPr/>
      </dsp:nvSpPr>
      <dsp:spPr>
        <a:xfrm>
          <a:off x="848133" y="53161"/>
          <a:ext cx="899823" cy="899823"/>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8C67D4-1C48-44E9-8BF6-E4BB14BA64E4}">
      <dsp:nvSpPr>
        <dsp:cNvPr id="0" name=""/>
        <dsp:cNvSpPr/>
      </dsp:nvSpPr>
      <dsp:spPr>
        <a:xfrm>
          <a:off x="12583" y="1158349"/>
          <a:ext cx="2570924" cy="385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Huntingtin-lowering</a:t>
          </a:r>
        </a:p>
      </dsp:txBody>
      <dsp:txXfrm>
        <a:off x="12583" y="1158349"/>
        <a:ext cx="2570924" cy="385638"/>
      </dsp:txXfrm>
    </dsp:sp>
    <dsp:sp modelId="{50D754DB-4474-401C-99ED-CD2792570728}">
      <dsp:nvSpPr>
        <dsp:cNvPr id="0" name=""/>
        <dsp:cNvSpPr/>
      </dsp:nvSpPr>
      <dsp:spPr>
        <a:xfrm>
          <a:off x="12583" y="1639506"/>
          <a:ext cx="2570924" cy="318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endParaRPr lang="en-US" sz="1700" kern="1200" dirty="0"/>
        </a:p>
        <a:p>
          <a:pPr marL="0" lvl="0" indent="0" algn="ctr" defTabSz="755650">
            <a:lnSpc>
              <a:spcPct val="100000"/>
            </a:lnSpc>
            <a:spcBef>
              <a:spcPct val="0"/>
            </a:spcBef>
            <a:spcAft>
              <a:spcPct val="35000"/>
            </a:spcAft>
            <a:buNone/>
          </a:pPr>
          <a:r>
            <a:rPr lang="en-US" sz="1700" kern="1200" dirty="0"/>
            <a:t>IONIS-</a:t>
          </a:r>
          <a:r>
            <a:rPr lang="en-US" sz="1700" kern="1200" dirty="0" err="1"/>
            <a:t>HTTRx</a:t>
          </a:r>
          <a:endParaRPr lang="en-US" sz="1700" kern="1200" dirty="0"/>
        </a:p>
        <a:p>
          <a:pPr marL="0" lvl="0" indent="0" algn="ctr" defTabSz="755650">
            <a:lnSpc>
              <a:spcPct val="100000"/>
            </a:lnSpc>
            <a:spcBef>
              <a:spcPct val="0"/>
            </a:spcBef>
            <a:spcAft>
              <a:spcPct val="35000"/>
            </a:spcAft>
            <a:buNone/>
          </a:pPr>
          <a:r>
            <a:rPr lang="en-US" sz="1700" kern="1200" dirty="0"/>
            <a:t>IONIS-</a:t>
          </a:r>
          <a:r>
            <a:rPr lang="en-US" sz="1700" kern="1200" dirty="0" err="1"/>
            <a:t>HTTRx</a:t>
          </a:r>
          <a:r>
            <a:rPr lang="en-US" sz="1700" kern="1200" dirty="0"/>
            <a:t> OLE</a:t>
          </a:r>
        </a:p>
        <a:p>
          <a:pPr marL="0" lvl="0" indent="0" algn="ctr" defTabSz="755650">
            <a:lnSpc>
              <a:spcPct val="100000"/>
            </a:lnSpc>
            <a:spcBef>
              <a:spcPct val="0"/>
            </a:spcBef>
            <a:spcAft>
              <a:spcPct val="35000"/>
            </a:spcAft>
            <a:buNone/>
          </a:pPr>
          <a:endParaRPr lang="en-US" sz="1700" kern="1200" dirty="0"/>
        </a:p>
        <a:p>
          <a:pPr marL="0" lvl="0" indent="0" algn="ctr" defTabSz="755650">
            <a:lnSpc>
              <a:spcPct val="100000"/>
            </a:lnSpc>
            <a:spcBef>
              <a:spcPct val="0"/>
            </a:spcBef>
            <a:spcAft>
              <a:spcPct val="35000"/>
            </a:spcAft>
            <a:buNone/>
          </a:pPr>
          <a:r>
            <a:rPr lang="en-US" sz="1700" kern="1200" dirty="0"/>
            <a:t>GENERATION-HD1</a:t>
          </a:r>
        </a:p>
        <a:p>
          <a:pPr marL="0" lvl="0" indent="0" algn="ctr" defTabSz="755650">
            <a:lnSpc>
              <a:spcPct val="100000"/>
            </a:lnSpc>
            <a:spcBef>
              <a:spcPct val="0"/>
            </a:spcBef>
            <a:spcAft>
              <a:spcPct val="35000"/>
            </a:spcAft>
            <a:buNone/>
          </a:pPr>
          <a:r>
            <a:rPr lang="en-US" sz="1700" kern="1200" dirty="0"/>
            <a:t>PRECISION-HD1/2</a:t>
          </a:r>
        </a:p>
        <a:p>
          <a:pPr marL="0" lvl="0" indent="0" algn="ctr" defTabSz="755650">
            <a:spcBef>
              <a:spcPct val="0"/>
            </a:spcBef>
            <a:spcAft>
              <a:spcPct val="35000"/>
            </a:spcAft>
            <a:buNone/>
          </a:pPr>
          <a:endParaRPr lang="en-US" sz="1700" kern="1200" dirty="0"/>
        </a:p>
        <a:p>
          <a:pPr marL="0" lvl="0" indent="0" algn="ctr" defTabSz="755650">
            <a:lnSpc>
              <a:spcPct val="100000"/>
            </a:lnSpc>
            <a:spcBef>
              <a:spcPct val="0"/>
            </a:spcBef>
            <a:spcAft>
              <a:spcPct val="35000"/>
            </a:spcAft>
            <a:buNone/>
          </a:pPr>
          <a:r>
            <a:rPr lang="en-US" sz="1700" kern="1200" dirty="0" err="1"/>
            <a:t>UniQure</a:t>
          </a:r>
          <a:r>
            <a:rPr lang="en-US" sz="1700" kern="1200" dirty="0"/>
            <a:t> gene therapy</a:t>
          </a:r>
        </a:p>
        <a:p>
          <a:pPr marL="0" lvl="0" indent="0" algn="ctr" defTabSz="755650">
            <a:lnSpc>
              <a:spcPct val="100000"/>
            </a:lnSpc>
            <a:spcBef>
              <a:spcPct val="0"/>
            </a:spcBef>
            <a:spcAft>
              <a:spcPct val="35000"/>
            </a:spcAft>
            <a:buNone/>
          </a:pPr>
          <a:r>
            <a:rPr lang="en-US" sz="1700" kern="1200" dirty="0"/>
            <a:t>PTC small molecule</a:t>
          </a:r>
        </a:p>
      </dsp:txBody>
      <dsp:txXfrm>
        <a:off x="12583" y="1639506"/>
        <a:ext cx="2570924" cy="3189575"/>
      </dsp:txXfrm>
    </dsp:sp>
    <dsp:sp modelId="{BC40A582-DB1F-4183-9B22-920668653FCE}">
      <dsp:nvSpPr>
        <dsp:cNvPr id="0" name=""/>
        <dsp:cNvSpPr/>
      </dsp:nvSpPr>
      <dsp:spPr>
        <a:xfrm>
          <a:off x="3868969" y="53161"/>
          <a:ext cx="899823" cy="899823"/>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A19A8B-559D-404F-9122-A24112B327F0}">
      <dsp:nvSpPr>
        <dsp:cNvPr id="0" name=""/>
        <dsp:cNvSpPr/>
      </dsp:nvSpPr>
      <dsp:spPr>
        <a:xfrm>
          <a:off x="3033419" y="1158349"/>
          <a:ext cx="2570924" cy="385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dirty="0"/>
            <a:t>Observational</a:t>
          </a:r>
        </a:p>
      </dsp:txBody>
      <dsp:txXfrm>
        <a:off x="3033419" y="1158349"/>
        <a:ext cx="2570924" cy="385638"/>
      </dsp:txXfrm>
    </dsp:sp>
    <dsp:sp modelId="{6BFE0199-7D04-4DDD-98CC-11855A6C45B1}">
      <dsp:nvSpPr>
        <dsp:cNvPr id="0" name=""/>
        <dsp:cNvSpPr/>
      </dsp:nvSpPr>
      <dsp:spPr>
        <a:xfrm>
          <a:off x="3033419" y="1639506"/>
          <a:ext cx="2570924" cy="318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endParaRPr lang="en-US" sz="1700" kern="1200" dirty="0"/>
        </a:p>
        <a:p>
          <a:pPr marL="0" lvl="0" indent="0" algn="ctr" defTabSz="755650">
            <a:lnSpc>
              <a:spcPct val="100000"/>
            </a:lnSpc>
            <a:spcBef>
              <a:spcPct val="0"/>
            </a:spcBef>
            <a:spcAft>
              <a:spcPct val="35000"/>
            </a:spcAft>
            <a:buNone/>
          </a:pPr>
          <a:r>
            <a:rPr lang="en-US" sz="1700" kern="1200"/>
            <a:t>Enroll-HD</a:t>
          </a:r>
          <a:endParaRPr lang="en-US" sz="1700" kern="1200" dirty="0"/>
        </a:p>
        <a:p>
          <a:pPr marL="0" lvl="0" indent="0" algn="ctr" defTabSz="755650">
            <a:lnSpc>
              <a:spcPct val="100000"/>
            </a:lnSpc>
            <a:spcBef>
              <a:spcPct val="0"/>
            </a:spcBef>
            <a:spcAft>
              <a:spcPct val="35000"/>
            </a:spcAft>
            <a:buNone/>
          </a:pPr>
          <a:r>
            <a:rPr lang="en-US" sz="1700" kern="1200" dirty="0"/>
            <a:t>HD Clarity</a:t>
          </a:r>
        </a:p>
        <a:p>
          <a:pPr marL="0" lvl="0" indent="0" algn="ctr" defTabSz="755650">
            <a:lnSpc>
              <a:spcPct val="100000"/>
            </a:lnSpc>
            <a:spcBef>
              <a:spcPct val="0"/>
            </a:spcBef>
            <a:spcAft>
              <a:spcPct val="35000"/>
            </a:spcAft>
            <a:buNone/>
          </a:pPr>
          <a:r>
            <a:rPr lang="en-US" sz="1700" kern="1200" dirty="0"/>
            <a:t>HD Natural History</a:t>
          </a:r>
        </a:p>
        <a:p>
          <a:pPr marL="0" lvl="0" indent="0" algn="ctr" defTabSz="755650">
            <a:lnSpc>
              <a:spcPct val="100000"/>
            </a:lnSpc>
            <a:spcBef>
              <a:spcPct val="0"/>
            </a:spcBef>
            <a:spcAft>
              <a:spcPct val="35000"/>
            </a:spcAft>
            <a:buNone/>
          </a:pPr>
          <a:endParaRPr lang="en-US" sz="1700" kern="1200" dirty="0"/>
        </a:p>
      </dsp:txBody>
      <dsp:txXfrm>
        <a:off x="3033419" y="1639506"/>
        <a:ext cx="2570924" cy="3189575"/>
      </dsp:txXfrm>
    </dsp:sp>
    <dsp:sp modelId="{BCC2B4DD-2778-4142-9A9D-E13D72C08164}">
      <dsp:nvSpPr>
        <dsp:cNvPr id="0" name=""/>
        <dsp:cNvSpPr/>
      </dsp:nvSpPr>
      <dsp:spPr>
        <a:xfrm>
          <a:off x="6889805" y="53161"/>
          <a:ext cx="899823" cy="899823"/>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80C132-DACF-4CA5-8925-6E025F0595E8}">
      <dsp:nvSpPr>
        <dsp:cNvPr id="0" name=""/>
        <dsp:cNvSpPr/>
      </dsp:nvSpPr>
      <dsp:spPr>
        <a:xfrm>
          <a:off x="6054255" y="1158349"/>
          <a:ext cx="2570924" cy="385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dirty="0"/>
            <a:t>Neuroinflammation</a:t>
          </a:r>
        </a:p>
      </dsp:txBody>
      <dsp:txXfrm>
        <a:off x="6054255" y="1158349"/>
        <a:ext cx="2570924" cy="385638"/>
      </dsp:txXfrm>
    </dsp:sp>
    <dsp:sp modelId="{55A25AFD-9054-473C-A002-22297593150E}">
      <dsp:nvSpPr>
        <dsp:cNvPr id="0" name=""/>
        <dsp:cNvSpPr/>
      </dsp:nvSpPr>
      <dsp:spPr>
        <a:xfrm>
          <a:off x="6054255" y="1639506"/>
          <a:ext cx="2570924" cy="318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endParaRPr lang="en-US" sz="1700" kern="1200" dirty="0"/>
        </a:p>
        <a:p>
          <a:pPr marL="0" lvl="0" indent="0" algn="ctr" defTabSz="755650">
            <a:lnSpc>
              <a:spcPct val="100000"/>
            </a:lnSpc>
            <a:spcBef>
              <a:spcPct val="0"/>
            </a:spcBef>
            <a:spcAft>
              <a:spcPct val="35000"/>
            </a:spcAft>
            <a:buNone/>
          </a:pPr>
          <a:r>
            <a:rPr lang="en-US" sz="1700" kern="1200" dirty="0"/>
            <a:t>LEGATO</a:t>
          </a:r>
        </a:p>
        <a:p>
          <a:pPr marL="0" lvl="0" indent="0" algn="ctr" defTabSz="755650">
            <a:lnSpc>
              <a:spcPct val="100000"/>
            </a:lnSpc>
            <a:spcBef>
              <a:spcPct val="0"/>
            </a:spcBef>
            <a:spcAft>
              <a:spcPct val="35000"/>
            </a:spcAft>
            <a:buNone/>
          </a:pPr>
          <a:r>
            <a:rPr lang="en-US" sz="1700" kern="1200" dirty="0"/>
            <a:t>SIGNAL</a:t>
          </a:r>
        </a:p>
      </dsp:txBody>
      <dsp:txXfrm>
        <a:off x="6054255" y="1639506"/>
        <a:ext cx="2570924" cy="3189575"/>
      </dsp:txXfrm>
    </dsp:sp>
    <dsp:sp modelId="{68007F32-8F4E-4451-BDFA-449606635F5A}">
      <dsp:nvSpPr>
        <dsp:cNvPr id="0" name=""/>
        <dsp:cNvSpPr/>
      </dsp:nvSpPr>
      <dsp:spPr>
        <a:xfrm>
          <a:off x="9910641" y="53161"/>
          <a:ext cx="899823" cy="899823"/>
        </a:xfrm>
        <a:prstGeom prst="rect">
          <a:avLst/>
        </a:prstGeom>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012411-F1F3-414B-89E5-3FE0185847FF}">
      <dsp:nvSpPr>
        <dsp:cNvPr id="0" name=""/>
        <dsp:cNvSpPr/>
      </dsp:nvSpPr>
      <dsp:spPr>
        <a:xfrm>
          <a:off x="9075091" y="1158349"/>
          <a:ext cx="2570924" cy="385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Symptom alleviation</a:t>
          </a:r>
        </a:p>
      </dsp:txBody>
      <dsp:txXfrm>
        <a:off x="9075091" y="1158349"/>
        <a:ext cx="2570924" cy="385638"/>
      </dsp:txXfrm>
    </dsp:sp>
    <dsp:sp modelId="{B1236BA3-BF1F-4D4E-9F83-A383ECC05222}">
      <dsp:nvSpPr>
        <dsp:cNvPr id="0" name=""/>
        <dsp:cNvSpPr/>
      </dsp:nvSpPr>
      <dsp:spPr>
        <a:xfrm>
          <a:off x="9075091" y="1639506"/>
          <a:ext cx="2570924" cy="318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endParaRPr lang="en-US" sz="1700" kern="1200" dirty="0"/>
        </a:p>
        <a:p>
          <a:pPr marL="0" lvl="0" indent="0" algn="ctr" defTabSz="755650">
            <a:lnSpc>
              <a:spcPct val="100000"/>
            </a:lnSpc>
            <a:spcBef>
              <a:spcPct val="0"/>
            </a:spcBef>
            <a:spcAft>
              <a:spcPct val="35000"/>
            </a:spcAft>
            <a:buNone/>
          </a:pPr>
          <a:r>
            <a:rPr lang="en-US" sz="1700" kern="1200" dirty="0"/>
            <a:t>FIRST-HD and ARC-HD</a:t>
          </a:r>
        </a:p>
        <a:p>
          <a:pPr marL="0" lvl="0" indent="0" algn="ctr" defTabSz="755650">
            <a:lnSpc>
              <a:spcPct val="100000"/>
            </a:lnSpc>
            <a:spcBef>
              <a:spcPct val="0"/>
            </a:spcBef>
            <a:spcAft>
              <a:spcPct val="35000"/>
            </a:spcAft>
            <a:buNone/>
          </a:pPr>
          <a:r>
            <a:rPr lang="en-US" sz="1700" kern="1200" dirty="0" err="1"/>
            <a:t>ExAblate</a:t>
          </a:r>
          <a:endParaRPr lang="en-US" sz="1700" kern="1200" dirty="0"/>
        </a:p>
        <a:p>
          <a:pPr marL="0" lvl="0" indent="0" algn="ctr" defTabSz="755650">
            <a:lnSpc>
              <a:spcPct val="100000"/>
            </a:lnSpc>
            <a:spcBef>
              <a:spcPct val="0"/>
            </a:spcBef>
            <a:spcAft>
              <a:spcPct val="35000"/>
            </a:spcAft>
            <a:buNone/>
          </a:pPr>
          <a:r>
            <a:rPr lang="en-US" sz="1700" kern="1200" dirty="0"/>
            <a:t>HART and PRIDE-HD</a:t>
          </a:r>
        </a:p>
      </dsp:txBody>
      <dsp:txXfrm>
        <a:off x="9075091" y="1639506"/>
        <a:ext cx="2570924" cy="3189575"/>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2100FD-4269-194C-ADF6-F27F8D9EBC24}" type="datetimeFigureOut">
              <a:rPr lang="en-US" smtClean="0"/>
              <a:t>5/11/20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89615E-34E7-3540-BF87-70B7D4A38F42}" type="slidenum">
              <a:rPr lang="en-US" smtClean="0"/>
              <a:t>‹#›</a:t>
            </a:fld>
            <a:endParaRPr lang="en-US"/>
          </a:p>
        </p:txBody>
      </p:sp>
    </p:spTree>
    <p:extLst>
      <p:ext uri="{BB962C8B-B14F-4D97-AF65-F5344CB8AC3E}">
        <p14:creationId xmlns:p14="http://schemas.microsoft.com/office/powerpoint/2010/main" val="441818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89615E-34E7-3540-BF87-70B7D4A38F42}" type="slidenum">
              <a:rPr lang="en-US" smtClean="0"/>
              <a:t>1</a:t>
            </a:fld>
            <a:endParaRPr lang="en-US"/>
          </a:p>
        </p:txBody>
      </p:sp>
    </p:spTree>
    <p:extLst>
      <p:ext uri="{BB962C8B-B14F-4D97-AF65-F5344CB8AC3E}">
        <p14:creationId xmlns:p14="http://schemas.microsoft.com/office/powerpoint/2010/main" val="2398274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89615E-34E7-3540-BF87-70B7D4A38F42}" type="slidenum">
              <a:rPr lang="en-US" smtClean="0"/>
              <a:t>7</a:t>
            </a:fld>
            <a:endParaRPr lang="en-US"/>
          </a:p>
        </p:txBody>
      </p:sp>
    </p:spTree>
    <p:extLst>
      <p:ext uri="{BB962C8B-B14F-4D97-AF65-F5344CB8AC3E}">
        <p14:creationId xmlns:p14="http://schemas.microsoft.com/office/powerpoint/2010/main" val="1790300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DD8F13-226D-2B4F-B1B6-806F8D1D874F}" type="slidenum">
              <a:rPr lang="en-GB" smtClean="0"/>
              <a:t>19</a:t>
            </a:fld>
            <a:endParaRPr lang="en-GB"/>
          </a:p>
        </p:txBody>
      </p:sp>
    </p:spTree>
    <p:extLst>
      <p:ext uri="{BB962C8B-B14F-4D97-AF65-F5344CB8AC3E}">
        <p14:creationId xmlns:p14="http://schemas.microsoft.com/office/powerpoint/2010/main" val="1351730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89615E-34E7-3540-BF87-70B7D4A38F42}" type="slidenum">
              <a:rPr lang="en-US" smtClean="0"/>
              <a:t>20</a:t>
            </a:fld>
            <a:endParaRPr lang="en-US"/>
          </a:p>
        </p:txBody>
      </p:sp>
    </p:spTree>
    <p:extLst>
      <p:ext uri="{BB962C8B-B14F-4D97-AF65-F5344CB8AC3E}">
        <p14:creationId xmlns:p14="http://schemas.microsoft.com/office/powerpoint/2010/main" val="128696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RACHEL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Scale brain neuron to be same size as me (2 m – 100,000 scale factor), the protein molecule would be 0.0005 m or 0.5 mm (same size as the thickness of your finger nails)</a:t>
            </a:r>
          </a:p>
          <a:p>
            <a:endParaRPr lang="en-GB" dirty="0"/>
          </a:p>
        </p:txBody>
      </p:sp>
      <p:sp>
        <p:nvSpPr>
          <p:cNvPr id="4" name="Slide Number Placeholder 3"/>
          <p:cNvSpPr>
            <a:spLocks noGrp="1"/>
          </p:cNvSpPr>
          <p:nvPr>
            <p:ph type="sldNum" sz="quarter" idx="5"/>
          </p:nvPr>
        </p:nvSpPr>
        <p:spPr/>
        <p:txBody>
          <a:bodyPr/>
          <a:lstStyle/>
          <a:p>
            <a:fld id="{2EDD8F13-226D-2B4F-B1B6-806F8D1D874F}" type="slidenum">
              <a:rPr lang="en-GB" smtClean="0"/>
              <a:t>22</a:t>
            </a:fld>
            <a:endParaRPr lang="en-GB"/>
          </a:p>
        </p:txBody>
      </p:sp>
    </p:spTree>
    <p:extLst>
      <p:ext uri="{BB962C8B-B14F-4D97-AF65-F5344CB8AC3E}">
        <p14:creationId xmlns:p14="http://schemas.microsoft.com/office/powerpoint/2010/main" val="3809354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What my research is interested in is understanding what the huntingtin protein molecule looks like – how are all the atoms in the protein molecule arranged in 3D space and how are they connected? If we can work out the 3-dimensional structures of protein molecules and see the fine details of their shape, then scientists can begin to understand how they might be working in the cells of our bodies. For the huntingtin protein, the key question scientists have been trying to answer for a long time now is, does the huntingtin protein patients make look different and does this explain why their huntingtin protein works differently? </a:t>
            </a:r>
          </a:p>
          <a:p>
            <a:endParaRPr lang="en-US" dirty="0"/>
          </a:p>
        </p:txBody>
      </p:sp>
      <p:sp>
        <p:nvSpPr>
          <p:cNvPr id="4" name="Slide Number Placeholder 3"/>
          <p:cNvSpPr>
            <a:spLocks noGrp="1"/>
          </p:cNvSpPr>
          <p:nvPr>
            <p:ph type="sldNum" sz="quarter" idx="5"/>
          </p:nvPr>
        </p:nvSpPr>
        <p:spPr/>
        <p:txBody>
          <a:bodyPr/>
          <a:lstStyle/>
          <a:p>
            <a:fld id="{2EDD8F13-226D-2B4F-B1B6-806F8D1D874F}" type="slidenum">
              <a:rPr lang="en-GB" smtClean="0"/>
              <a:t>23</a:t>
            </a:fld>
            <a:endParaRPr lang="en-GB"/>
          </a:p>
        </p:txBody>
      </p:sp>
    </p:spTree>
    <p:extLst>
      <p:ext uri="{BB962C8B-B14F-4D97-AF65-F5344CB8AC3E}">
        <p14:creationId xmlns:p14="http://schemas.microsoft.com/office/powerpoint/2010/main" val="4136529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Scientists, including myself are trying to answer these questions, using cutting-edge technology including microscopes which are able to see single molecules of protein. We hope that if we can answer these questions, we might better understand how Huntington’s disease works. We might then be able to design and make new medicines for patients to make their symptoms better or cure them. </a:t>
            </a:r>
          </a:p>
          <a:p>
            <a:endParaRPr lang="en-US" dirty="0"/>
          </a:p>
        </p:txBody>
      </p:sp>
      <p:sp>
        <p:nvSpPr>
          <p:cNvPr id="4" name="Slide Number Placeholder 3"/>
          <p:cNvSpPr>
            <a:spLocks noGrp="1"/>
          </p:cNvSpPr>
          <p:nvPr>
            <p:ph type="sldNum" sz="quarter" idx="5"/>
          </p:nvPr>
        </p:nvSpPr>
        <p:spPr/>
        <p:txBody>
          <a:bodyPr/>
          <a:lstStyle/>
          <a:p>
            <a:fld id="{2EDD8F13-226D-2B4F-B1B6-806F8D1D874F}" type="slidenum">
              <a:rPr lang="en-GB" smtClean="0"/>
              <a:t>24</a:t>
            </a:fld>
            <a:endParaRPr lang="en-GB"/>
          </a:p>
        </p:txBody>
      </p:sp>
    </p:spTree>
    <p:extLst>
      <p:ext uri="{BB962C8B-B14F-4D97-AF65-F5344CB8AC3E}">
        <p14:creationId xmlns:p14="http://schemas.microsoft.com/office/powerpoint/2010/main" val="2781597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DD8F13-226D-2B4F-B1B6-806F8D1D874F}" type="slidenum">
              <a:rPr lang="en-GB" smtClean="0"/>
              <a:t>29</a:t>
            </a:fld>
            <a:endParaRPr lang="en-GB"/>
          </a:p>
        </p:txBody>
      </p:sp>
    </p:spTree>
    <p:extLst>
      <p:ext uri="{BB962C8B-B14F-4D97-AF65-F5344CB8AC3E}">
        <p14:creationId xmlns:p14="http://schemas.microsoft.com/office/powerpoint/2010/main" val="2791463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DD8F13-226D-2B4F-B1B6-806F8D1D874F}" type="slidenum">
              <a:rPr lang="en-GB" smtClean="0"/>
              <a:t>31</a:t>
            </a:fld>
            <a:endParaRPr lang="en-GB"/>
          </a:p>
        </p:txBody>
      </p:sp>
    </p:spTree>
    <p:extLst>
      <p:ext uri="{BB962C8B-B14F-4D97-AF65-F5344CB8AC3E}">
        <p14:creationId xmlns:p14="http://schemas.microsoft.com/office/powerpoint/2010/main" val="846685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DD8F13-226D-2B4F-B1B6-806F8D1D874F}" type="slidenum">
              <a:rPr lang="en-GB" smtClean="0"/>
              <a:t>34</a:t>
            </a:fld>
            <a:endParaRPr lang="en-GB"/>
          </a:p>
        </p:txBody>
      </p:sp>
    </p:spTree>
    <p:extLst>
      <p:ext uri="{BB962C8B-B14F-4D97-AF65-F5344CB8AC3E}">
        <p14:creationId xmlns:p14="http://schemas.microsoft.com/office/powerpoint/2010/main" val="1034207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CBC83-879A-3547-A524-BA66213F50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7E2F02-127C-7747-8D09-9E07E8491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0AD32E-AF74-FD41-812A-150A655B136B}"/>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5" name="Footer Placeholder 4">
            <a:extLst>
              <a:ext uri="{FF2B5EF4-FFF2-40B4-BE49-F238E27FC236}">
                <a16:creationId xmlns:a16="http://schemas.microsoft.com/office/drawing/2014/main" id="{85B89211-549E-A04C-940C-BAFD9E3B68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51B653-E4EB-2341-8ED7-DD4BB70974F9}"/>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2414821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11E4C-EF62-DC49-8C81-5780282855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94E76C-7897-914F-9789-7CAA398A61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AF5CF-739E-1740-B5A0-1EC21DD561F3}"/>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5" name="Footer Placeholder 4">
            <a:extLst>
              <a:ext uri="{FF2B5EF4-FFF2-40B4-BE49-F238E27FC236}">
                <a16:creationId xmlns:a16="http://schemas.microsoft.com/office/drawing/2014/main" id="{0391E692-383C-AD43-A032-C50CCC8796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AE058F-9C37-5440-AE6F-894610464C41}"/>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2954609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CB3A-3384-3E47-BE39-0BF00309CF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AED6FC-AE60-7A4B-B669-14977AF302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1C1F29-26FE-664B-8FC2-FC3823CDF16C}"/>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5" name="Footer Placeholder 4">
            <a:extLst>
              <a:ext uri="{FF2B5EF4-FFF2-40B4-BE49-F238E27FC236}">
                <a16:creationId xmlns:a16="http://schemas.microsoft.com/office/drawing/2014/main" id="{C95B284A-D691-8541-A576-530EB13DC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63820C-007B-8649-9C87-544EEA2F1D03}"/>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3563484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9E557-99CF-BF41-A6E7-488D70E9ED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901532-90C3-D04D-90B8-D28514C714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6173E6-36B3-AE4C-8C88-B77A8B01F7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36E12D-8C52-5C46-9EB9-4029C3CA5264}"/>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6" name="Footer Placeholder 5">
            <a:extLst>
              <a:ext uri="{FF2B5EF4-FFF2-40B4-BE49-F238E27FC236}">
                <a16:creationId xmlns:a16="http://schemas.microsoft.com/office/drawing/2014/main" id="{AB3A792A-0A5F-C546-A650-7E9F5ED881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7A24D5-D2D3-A84D-945B-C8CF7D800D50}"/>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1426331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19EE-D13B-B14A-B738-63B46C8F7A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FBE977-E7BC-324B-9F4E-6FC753179F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138F17-B3A5-1E48-ABCB-75653D4AFF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FB0548-54EF-F747-AF25-1C827BA594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59D9BF-102E-F34B-A2E2-6D628E89DC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088B54-383E-2A4B-86C1-79495972C31C}"/>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8" name="Footer Placeholder 7">
            <a:extLst>
              <a:ext uri="{FF2B5EF4-FFF2-40B4-BE49-F238E27FC236}">
                <a16:creationId xmlns:a16="http://schemas.microsoft.com/office/drawing/2014/main" id="{0430E7BA-82E7-1940-AC4F-A54E860FBD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0DC0B6-B9E3-9548-BEC9-4C49695CEBD9}"/>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2902112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E4C19-186D-2647-BC28-9962782C87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686F9F-4CE8-C24D-BCEF-50E6D3DC933E}"/>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4" name="Footer Placeholder 3">
            <a:extLst>
              <a:ext uri="{FF2B5EF4-FFF2-40B4-BE49-F238E27FC236}">
                <a16:creationId xmlns:a16="http://schemas.microsoft.com/office/drawing/2014/main" id="{EB9C667F-CFB8-5C49-8C8B-940B9D9A17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BF0822-630C-8D42-B38D-9826F9831648}"/>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3467053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0D422F-44AD-FD4D-8F16-34FDDBF36BC9}"/>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3" name="Footer Placeholder 2">
            <a:extLst>
              <a:ext uri="{FF2B5EF4-FFF2-40B4-BE49-F238E27FC236}">
                <a16:creationId xmlns:a16="http://schemas.microsoft.com/office/drawing/2014/main" id="{D2371036-A445-8A45-A4CD-61E6C1B735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CE9DD0-2312-7C4B-A0B0-A2A13848D7FC}"/>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115239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40C97-3EFF-4F4E-AC8F-B7A82322E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452F40-0621-274F-A8E1-8F4386FF4F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C3B197-F384-1940-A4DC-1C340630CB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F92E5C-CF9D-6148-8746-AA931302F5A6}"/>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6" name="Footer Placeholder 5">
            <a:extLst>
              <a:ext uri="{FF2B5EF4-FFF2-40B4-BE49-F238E27FC236}">
                <a16:creationId xmlns:a16="http://schemas.microsoft.com/office/drawing/2014/main" id="{6FC03C9B-D3EB-6C47-8664-1DF04B75B2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57F4D1-7A11-9347-AE71-091DF0B11592}"/>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808371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D7E73-5AA5-944A-8194-2DC545AB43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65658A-B85A-4F43-ADDB-3B21455B46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3359B8-35CD-6647-ACF8-42169F6CE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757715-B3E3-1343-AE32-A0E81ABE1D98}"/>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6" name="Footer Placeholder 5">
            <a:extLst>
              <a:ext uri="{FF2B5EF4-FFF2-40B4-BE49-F238E27FC236}">
                <a16:creationId xmlns:a16="http://schemas.microsoft.com/office/drawing/2014/main" id="{59FC8436-0BF5-AB49-9097-76A3500C29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AFE5F4-1997-174E-AA64-77CD1D323DC7}"/>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1760174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E700-54A4-004B-B6E9-AD042030AC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0E3ADD-8134-B04F-A4E2-5F1B0E37E2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AA3B4-7C4D-5948-B941-048E93E22DB0}"/>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5" name="Footer Placeholder 4">
            <a:extLst>
              <a:ext uri="{FF2B5EF4-FFF2-40B4-BE49-F238E27FC236}">
                <a16:creationId xmlns:a16="http://schemas.microsoft.com/office/drawing/2014/main" id="{C3758389-9D7F-C543-90FC-4E200CCB79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E5EC39-8818-1F40-BA30-B702AB634547}"/>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1477425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F5FDF6-F16D-BD42-A3E7-A5BC0D88DB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B99855-FB77-E048-AB6D-EBD527DB7E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67FB7C-DCD8-064E-B32A-350635A7F593}"/>
              </a:ext>
            </a:extLst>
          </p:cNvPr>
          <p:cNvSpPr>
            <a:spLocks noGrp="1"/>
          </p:cNvSpPr>
          <p:nvPr>
            <p:ph type="dt" sz="half" idx="10"/>
          </p:nvPr>
        </p:nvSpPr>
        <p:spPr/>
        <p:txBody>
          <a:bodyPr/>
          <a:lstStyle/>
          <a:p>
            <a:fld id="{74ED811C-1CF2-8E4B-B4C5-82B96B61F5EB}" type="datetimeFigureOut">
              <a:rPr lang="en-US" smtClean="0"/>
              <a:t>5/11/20</a:t>
            </a:fld>
            <a:endParaRPr lang="en-US"/>
          </a:p>
        </p:txBody>
      </p:sp>
      <p:sp>
        <p:nvSpPr>
          <p:cNvPr id="5" name="Footer Placeholder 4">
            <a:extLst>
              <a:ext uri="{FF2B5EF4-FFF2-40B4-BE49-F238E27FC236}">
                <a16:creationId xmlns:a16="http://schemas.microsoft.com/office/drawing/2014/main" id="{D25212E8-CB11-8F40-8232-1AA81B669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723E-447E-214B-B354-883FAAC8231E}"/>
              </a:ext>
            </a:extLst>
          </p:cNvPr>
          <p:cNvSpPr>
            <a:spLocks noGrp="1"/>
          </p:cNvSpPr>
          <p:nvPr>
            <p:ph type="sldNum" sz="quarter" idx="12"/>
          </p:nvPr>
        </p:nvSpPr>
        <p:spPr/>
        <p:txBody>
          <a:bodyPr/>
          <a:lstStyle/>
          <a:p>
            <a:fld id="{AC1A5071-4178-C344-B6F4-3233ECCF2B35}" type="slidenum">
              <a:rPr lang="en-US" smtClean="0"/>
              <a:t>‹#›</a:t>
            </a:fld>
            <a:endParaRPr lang="en-US"/>
          </a:p>
        </p:txBody>
      </p:sp>
    </p:spTree>
    <p:extLst>
      <p:ext uri="{BB962C8B-B14F-4D97-AF65-F5344CB8AC3E}">
        <p14:creationId xmlns:p14="http://schemas.microsoft.com/office/powerpoint/2010/main" val="1777787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5D03B3-27C1-0549-BC07-FDBC96E2B5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C62E05-50AA-3A49-8561-6F57BB9E01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3FA000-DE33-B44B-8DD3-3CC5E6B470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ED811C-1CF2-8E4B-B4C5-82B96B61F5EB}" type="datetimeFigureOut">
              <a:rPr lang="en-US" smtClean="0"/>
              <a:t>5/11/20</a:t>
            </a:fld>
            <a:endParaRPr lang="en-US"/>
          </a:p>
        </p:txBody>
      </p:sp>
      <p:sp>
        <p:nvSpPr>
          <p:cNvPr id="5" name="Footer Placeholder 4">
            <a:extLst>
              <a:ext uri="{FF2B5EF4-FFF2-40B4-BE49-F238E27FC236}">
                <a16:creationId xmlns:a16="http://schemas.microsoft.com/office/drawing/2014/main" id="{AEA997CE-49E9-B148-A4B9-6E10DBD399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C448BF-D8D3-974F-97A3-3BA07C4B70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A5071-4178-C344-B6F4-3233ECCF2B35}" type="slidenum">
              <a:rPr lang="en-US" smtClean="0"/>
              <a:t>‹#›</a:t>
            </a:fld>
            <a:endParaRPr lang="en-US"/>
          </a:p>
        </p:txBody>
      </p:sp>
    </p:spTree>
    <p:extLst>
      <p:ext uri="{BB962C8B-B14F-4D97-AF65-F5344CB8AC3E}">
        <p14:creationId xmlns:p14="http://schemas.microsoft.com/office/powerpoint/2010/main" val="3119396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emf"/><Relationship Id="rId3" Type="http://schemas.microsoft.com/office/2007/relationships/hdphoto" Target="../media/hdphoto1.wdp"/><Relationship Id="rId7"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Layout" Target="../slideLayouts/slideLayout6.xml"/><Relationship Id="rId5" Type="http://schemas.microsoft.com/office/2007/relationships/hdphoto" Target="../media/hdphoto4.wdp"/><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6.emf"/><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tiff"/><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tif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5.emf"/><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1.jpeg"/><Relationship Id="rId7" Type="http://schemas.openxmlformats.org/officeDocument/2006/relationships/image" Target="../media/image28.png"/><Relationship Id="rId2" Type="http://schemas.openxmlformats.org/officeDocument/2006/relationships/image" Target="../media/image40.jpeg"/><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26.png"/><Relationship Id="rId4" Type="http://schemas.openxmlformats.org/officeDocument/2006/relationships/image" Target="../media/image5.emf"/></Relationships>
</file>

<file path=ppt/slides/_rels/slide1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2.tiff"/><Relationship Id="rId4" Type="http://schemas.openxmlformats.org/officeDocument/2006/relationships/image" Target="../media/image51.emf"/></Relationships>
</file>

<file path=ppt/slides/_rels/slide2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1.emf"/><Relationship Id="rId4" Type="http://schemas.openxmlformats.org/officeDocument/2006/relationships/image" Target="../media/image59.emf"/></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6.tiff"/><Relationship Id="rId5" Type="http://schemas.microsoft.com/office/2007/relationships/hdphoto" Target="../media/hdphoto7.wdp"/><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image" Target="../media/image67.tiff"/><Relationship Id="rId1" Type="http://schemas.openxmlformats.org/officeDocument/2006/relationships/slideLayout" Target="../slideLayouts/slideLayout2.xml"/><Relationship Id="rId4" Type="http://schemas.openxmlformats.org/officeDocument/2006/relationships/image" Target="../media/image69.tiff"/></Relationships>
</file>

<file path=ppt/slides/_rels/slide27.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3.tiff"/></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tiff"/></Relationships>
</file>

<file path=ppt/slides/_rels/slide31.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3" Type="http://schemas.openxmlformats.org/officeDocument/2006/relationships/image" Target="../media/image80.tiff"/><Relationship Id="rId2" Type="http://schemas.openxmlformats.org/officeDocument/2006/relationships/image" Target="../media/image79.tiff"/><Relationship Id="rId1" Type="http://schemas.openxmlformats.org/officeDocument/2006/relationships/slideLayout" Target="../slideLayouts/slideLayout6.xml"/><Relationship Id="rId5" Type="http://schemas.openxmlformats.org/officeDocument/2006/relationships/image" Target="../media/image82.tiff"/><Relationship Id="rId4" Type="http://schemas.openxmlformats.org/officeDocument/2006/relationships/image" Target="../media/image81.tiff"/></Relationships>
</file>

<file path=ppt/slides/_rels/slide3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8.emf"/><Relationship Id="rId5" Type="http://schemas.openxmlformats.org/officeDocument/2006/relationships/image" Target="../media/image87.jpeg"/><Relationship Id="rId4" Type="http://schemas.openxmlformats.org/officeDocument/2006/relationships/image" Target="../media/image86.emf"/></Relationships>
</file>

<file path=ppt/slides/_rels/slide3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5" Type="http://schemas.openxmlformats.org/officeDocument/2006/relationships/image" Target="../media/image92.tiff"/><Relationship Id="rId4" Type="http://schemas.openxmlformats.org/officeDocument/2006/relationships/image" Target="../media/image91.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image" Target="../media/image95.tiff"/></Relationships>
</file>

<file path=ppt/slides/_rels/slide3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tiff"/><Relationship Id="rId1" Type="http://schemas.openxmlformats.org/officeDocument/2006/relationships/slideLayout" Target="../slideLayouts/slideLayout7.xml"/><Relationship Id="rId4" Type="http://schemas.openxmlformats.org/officeDocument/2006/relationships/image" Target="../media/image98.tiff"/></Relationships>
</file>

<file path=ppt/slides/_rels/slide39.xml.rels><?xml version="1.0" encoding="UTF-8" standalone="yes"?>
<Relationships xmlns="http://schemas.openxmlformats.org/package/2006/relationships"><Relationship Id="rId2" Type="http://schemas.openxmlformats.org/officeDocument/2006/relationships/image" Target="../media/image99.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CD39B15-DC3A-2E44-AF05-BA5A9A0ACC1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42891"/>
            <a:ext cx="12192000" cy="7200900"/>
          </a:xfrm>
          <a:prstGeom prst="rect">
            <a:avLst/>
          </a:prstGeom>
        </p:spPr>
      </p:pic>
      <p:sp>
        <p:nvSpPr>
          <p:cNvPr id="2" name="Title 1">
            <a:extLst>
              <a:ext uri="{FF2B5EF4-FFF2-40B4-BE49-F238E27FC236}">
                <a16:creationId xmlns:a16="http://schemas.microsoft.com/office/drawing/2014/main" id="{BFECAD1F-BB94-1B49-AC76-EE76455FAD3C}"/>
              </a:ext>
            </a:extLst>
          </p:cNvPr>
          <p:cNvSpPr>
            <a:spLocks noGrp="1"/>
          </p:cNvSpPr>
          <p:nvPr>
            <p:ph type="ctrTitle"/>
          </p:nvPr>
        </p:nvSpPr>
        <p:spPr>
          <a:xfrm>
            <a:off x="1524000" y="1775506"/>
            <a:ext cx="9144000" cy="2387600"/>
          </a:xfrm>
        </p:spPr>
        <p:txBody>
          <a:bodyPr/>
          <a:lstStyle/>
          <a:p>
            <a:r>
              <a:rPr lang="en-US" dirty="0">
                <a:solidFill>
                  <a:schemeClr val="bg1"/>
                </a:solidFill>
              </a:rPr>
              <a:t>Journey of a thousand miles</a:t>
            </a:r>
          </a:p>
        </p:txBody>
      </p:sp>
      <p:sp>
        <p:nvSpPr>
          <p:cNvPr id="3" name="Subtitle 2">
            <a:extLst>
              <a:ext uri="{FF2B5EF4-FFF2-40B4-BE49-F238E27FC236}">
                <a16:creationId xmlns:a16="http://schemas.microsoft.com/office/drawing/2014/main" id="{B676B5D8-CE79-3748-B812-6313175CBEF1}"/>
              </a:ext>
            </a:extLst>
          </p:cNvPr>
          <p:cNvSpPr>
            <a:spLocks noGrp="1"/>
          </p:cNvSpPr>
          <p:nvPr>
            <p:ph type="subTitle" idx="1"/>
          </p:nvPr>
        </p:nvSpPr>
        <p:spPr>
          <a:xfrm>
            <a:off x="1524000" y="4255181"/>
            <a:ext cx="9144000" cy="1655762"/>
          </a:xfrm>
        </p:spPr>
        <p:txBody>
          <a:bodyPr/>
          <a:lstStyle/>
          <a:p>
            <a:r>
              <a:rPr lang="en-US" dirty="0">
                <a:solidFill>
                  <a:schemeClr val="bg1"/>
                </a:solidFill>
              </a:rPr>
              <a:t>How HD basic research feeds the clinical trial pipeline</a:t>
            </a:r>
          </a:p>
        </p:txBody>
      </p:sp>
    </p:spTree>
    <p:extLst>
      <p:ext uri="{BB962C8B-B14F-4D97-AF65-F5344CB8AC3E}">
        <p14:creationId xmlns:p14="http://schemas.microsoft.com/office/powerpoint/2010/main" val="1751961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D693D-6634-134B-9DFF-29E8326EB6DB}"/>
              </a:ext>
            </a:extLst>
          </p:cNvPr>
          <p:cNvSpPr>
            <a:spLocks noGrp="1"/>
          </p:cNvSpPr>
          <p:nvPr>
            <p:ph type="title"/>
          </p:nvPr>
        </p:nvSpPr>
        <p:spPr>
          <a:xfrm>
            <a:off x="0" y="10408"/>
            <a:ext cx="10515600" cy="1325563"/>
          </a:xfrm>
        </p:spPr>
        <p:txBody>
          <a:bodyPr/>
          <a:lstStyle/>
          <a:p>
            <a:r>
              <a:rPr lang="en-US" dirty="0">
                <a:latin typeface="Calibri" panose="020F0502020204030204" pitchFamily="34" charset="0"/>
                <a:cs typeface="Calibri" panose="020F0502020204030204" pitchFamily="34" charset="0"/>
              </a:rPr>
              <a:t>HD gene inheritance</a:t>
            </a:r>
          </a:p>
        </p:txBody>
      </p:sp>
      <p:grpSp>
        <p:nvGrpSpPr>
          <p:cNvPr id="5" name="Group 4">
            <a:extLst>
              <a:ext uri="{FF2B5EF4-FFF2-40B4-BE49-F238E27FC236}">
                <a16:creationId xmlns:a16="http://schemas.microsoft.com/office/drawing/2014/main" id="{879EA444-8329-A542-84A9-D551CE0A6509}"/>
              </a:ext>
            </a:extLst>
          </p:cNvPr>
          <p:cNvGrpSpPr/>
          <p:nvPr/>
        </p:nvGrpSpPr>
        <p:grpSpPr>
          <a:xfrm>
            <a:off x="2303934" y="1326365"/>
            <a:ext cx="7609802" cy="5335686"/>
            <a:chOff x="1797747" y="1310036"/>
            <a:chExt cx="7609802" cy="5335686"/>
          </a:xfrm>
        </p:grpSpPr>
        <p:pic>
          <p:nvPicPr>
            <p:cNvPr id="3" name="Picture 2">
              <a:extLst>
                <a:ext uri="{FF2B5EF4-FFF2-40B4-BE49-F238E27FC236}">
                  <a16:creationId xmlns:a16="http://schemas.microsoft.com/office/drawing/2014/main" id="{CA0BCE25-7FEA-6B43-9795-99B1C91CC614}"/>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2428730" y="1395602"/>
              <a:ext cx="2597523" cy="2554941"/>
            </a:xfrm>
            <a:prstGeom prst="rect">
              <a:avLst/>
            </a:prstGeom>
          </p:spPr>
        </p:pic>
        <p:pic>
          <p:nvPicPr>
            <p:cNvPr id="4" name="Picture 3">
              <a:extLst>
                <a:ext uri="{FF2B5EF4-FFF2-40B4-BE49-F238E27FC236}">
                  <a16:creationId xmlns:a16="http://schemas.microsoft.com/office/drawing/2014/main" id="{B5F463DF-B681-C14B-AA45-C8103DBBF4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50861" y="1424295"/>
              <a:ext cx="1119599" cy="2425797"/>
            </a:xfrm>
            <a:prstGeom prst="rect">
              <a:avLst/>
            </a:prstGeom>
          </p:spPr>
        </p:pic>
        <p:pic>
          <p:nvPicPr>
            <p:cNvPr id="19" name="Picture 18">
              <a:extLst>
                <a:ext uri="{FF2B5EF4-FFF2-40B4-BE49-F238E27FC236}">
                  <a16:creationId xmlns:a16="http://schemas.microsoft.com/office/drawing/2014/main" id="{8F52ADD4-4463-6F47-A094-569378552D22}"/>
                </a:ext>
              </a:extLst>
            </p:cNvPr>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4700"/>
                      </a14:imgEffect>
                      <a14:imgEffect>
                        <a14:saturation sat="66000"/>
                      </a14:imgEffect>
                    </a14:imgLayer>
                  </a14:imgProps>
                </a:ext>
                <a:ext uri="{28A0092B-C50C-407E-A947-70E740481C1C}">
                  <a14:useLocalDpi xmlns:a14="http://schemas.microsoft.com/office/drawing/2010/main"/>
                </a:ext>
              </a:extLst>
            </a:blip>
            <a:stretch>
              <a:fillRect/>
            </a:stretch>
          </p:blipFill>
          <p:spPr>
            <a:xfrm>
              <a:off x="3896330" y="5320159"/>
              <a:ext cx="778791" cy="1325563"/>
            </a:xfrm>
            <a:prstGeom prst="rect">
              <a:avLst/>
            </a:prstGeom>
          </p:spPr>
        </p:pic>
        <p:cxnSp>
          <p:nvCxnSpPr>
            <p:cNvPr id="23" name="Straight Arrow Connector 22">
              <a:extLst>
                <a:ext uri="{FF2B5EF4-FFF2-40B4-BE49-F238E27FC236}">
                  <a16:creationId xmlns:a16="http://schemas.microsoft.com/office/drawing/2014/main" id="{EA8B7689-6280-D04F-8A0B-1A8AC4FA26FE}"/>
                </a:ext>
              </a:extLst>
            </p:cNvPr>
            <p:cNvCxnSpPr>
              <a:cxnSpLocks/>
            </p:cNvCxnSpPr>
            <p:nvPr/>
          </p:nvCxnSpPr>
          <p:spPr>
            <a:xfrm flipH="1">
              <a:off x="6262657" y="3719272"/>
              <a:ext cx="2595096" cy="1188453"/>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19E80A2-857D-FA45-B421-8B277BA9D02F}"/>
                </a:ext>
              </a:extLst>
            </p:cNvPr>
            <p:cNvCxnSpPr>
              <a:cxnSpLocks/>
            </p:cNvCxnSpPr>
            <p:nvPr/>
          </p:nvCxnSpPr>
          <p:spPr>
            <a:xfrm>
              <a:off x="2337683" y="3860773"/>
              <a:ext cx="2374989" cy="1046952"/>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8C7D3D4F-3686-434E-B584-E320CA0E9EDF}"/>
                </a:ext>
              </a:extLst>
            </p:cNvPr>
            <p:cNvSpPr txBox="1"/>
            <p:nvPr/>
          </p:nvSpPr>
          <p:spPr>
            <a:xfrm>
              <a:off x="7297649" y="4538393"/>
              <a:ext cx="583814" cy="369332"/>
            </a:xfrm>
            <a:prstGeom prst="rect">
              <a:avLst/>
            </a:prstGeom>
            <a:noFill/>
          </p:spPr>
          <p:txBody>
            <a:bodyPr wrap="none" rtlCol="0">
              <a:spAutoFit/>
            </a:bodyPr>
            <a:lstStyle/>
            <a:p>
              <a:r>
                <a:rPr lang="en-US" dirty="0">
                  <a:solidFill>
                    <a:schemeClr val="accent1"/>
                  </a:solidFill>
                </a:rPr>
                <a:t>50%</a:t>
              </a:r>
            </a:p>
          </p:txBody>
        </p:sp>
        <p:sp>
          <p:nvSpPr>
            <p:cNvPr id="28" name="TextBox 27">
              <a:extLst>
                <a:ext uri="{FF2B5EF4-FFF2-40B4-BE49-F238E27FC236}">
                  <a16:creationId xmlns:a16="http://schemas.microsoft.com/office/drawing/2014/main" id="{B56C16E0-C992-AA44-9850-BAA5E577550F}"/>
                </a:ext>
              </a:extLst>
            </p:cNvPr>
            <p:cNvSpPr txBox="1"/>
            <p:nvPr/>
          </p:nvSpPr>
          <p:spPr>
            <a:xfrm>
              <a:off x="2884320" y="4519549"/>
              <a:ext cx="583814" cy="369332"/>
            </a:xfrm>
            <a:prstGeom prst="rect">
              <a:avLst/>
            </a:prstGeom>
            <a:noFill/>
          </p:spPr>
          <p:txBody>
            <a:bodyPr wrap="none" rtlCol="0">
              <a:spAutoFit/>
            </a:bodyPr>
            <a:lstStyle/>
            <a:p>
              <a:r>
                <a:rPr lang="en-US" dirty="0">
                  <a:solidFill>
                    <a:schemeClr val="accent1"/>
                  </a:solidFill>
                </a:rPr>
                <a:t>50%</a:t>
              </a:r>
            </a:p>
          </p:txBody>
        </p:sp>
        <p:grpSp>
          <p:nvGrpSpPr>
            <p:cNvPr id="37" name="Group 36">
              <a:extLst>
                <a:ext uri="{FF2B5EF4-FFF2-40B4-BE49-F238E27FC236}">
                  <a16:creationId xmlns:a16="http://schemas.microsoft.com/office/drawing/2014/main" id="{6E881828-C441-1E43-904E-CDA6CE3800DB}"/>
                </a:ext>
              </a:extLst>
            </p:cNvPr>
            <p:cNvGrpSpPr/>
            <p:nvPr/>
          </p:nvGrpSpPr>
          <p:grpSpPr>
            <a:xfrm>
              <a:off x="1797747" y="1395602"/>
              <a:ext cx="699696" cy="2363370"/>
              <a:chOff x="322788" y="1460963"/>
              <a:chExt cx="989983" cy="3343873"/>
            </a:xfrm>
          </p:grpSpPr>
          <p:pic>
            <p:nvPicPr>
              <p:cNvPr id="29" name="Picture 28">
                <a:extLst>
                  <a:ext uri="{FF2B5EF4-FFF2-40B4-BE49-F238E27FC236}">
                    <a16:creationId xmlns:a16="http://schemas.microsoft.com/office/drawing/2014/main" id="{CC4A3210-A38D-5641-A2FD-BE6D93770CC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6419" r="93520" b="51007"/>
              <a:stretch/>
            </p:blipFill>
            <p:spPr>
              <a:xfrm>
                <a:off x="322788" y="1460963"/>
                <a:ext cx="467469" cy="3343873"/>
              </a:xfrm>
              <a:prstGeom prst="rect">
                <a:avLst/>
              </a:prstGeom>
            </p:spPr>
          </p:pic>
          <p:pic>
            <p:nvPicPr>
              <p:cNvPr id="30" name="Picture 29">
                <a:extLst>
                  <a:ext uri="{FF2B5EF4-FFF2-40B4-BE49-F238E27FC236}">
                    <a16:creationId xmlns:a16="http://schemas.microsoft.com/office/drawing/2014/main" id="{FDD1BF18-CB41-CC41-B239-5E7E37A412F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6419" r="93520" b="51007"/>
              <a:stretch/>
            </p:blipFill>
            <p:spPr>
              <a:xfrm>
                <a:off x="845302" y="1460963"/>
                <a:ext cx="467469" cy="3343873"/>
              </a:xfrm>
              <a:prstGeom prst="rect">
                <a:avLst/>
              </a:prstGeom>
            </p:spPr>
          </p:pic>
        </p:grpSp>
        <p:grpSp>
          <p:nvGrpSpPr>
            <p:cNvPr id="46" name="Group 45">
              <a:extLst>
                <a:ext uri="{FF2B5EF4-FFF2-40B4-BE49-F238E27FC236}">
                  <a16:creationId xmlns:a16="http://schemas.microsoft.com/office/drawing/2014/main" id="{2AB40515-8801-FB4D-9ADA-78D4FAECB990}"/>
                </a:ext>
              </a:extLst>
            </p:cNvPr>
            <p:cNvGrpSpPr/>
            <p:nvPr/>
          </p:nvGrpSpPr>
          <p:grpSpPr>
            <a:xfrm>
              <a:off x="8386753" y="1310036"/>
              <a:ext cx="1020796" cy="2409236"/>
              <a:chOff x="8386753" y="1310036"/>
              <a:chExt cx="1020796" cy="2409236"/>
            </a:xfrm>
          </p:grpSpPr>
          <p:pic>
            <p:nvPicPr>
              <p:cNvPr id="32" name="Picture 31">
                <a:extLst>
                  <a:ext uri="{FF2B5EF4-FFF2-40B4-BE49-F238E27FC236}">
                    <a16:creationId xmlns:a16="http://schemas.microsoft.com/office/drawing/2014/main" id="{D5D28EC2-5185-F144-B777-996AC828E9B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6419" r="93520" b="51007"/>
              <a:stretch/>
            </p:blipFill>
            <p:spPr>
              <a:xfrm>
                <a:off x="9077153" y="1310036"/>
                <a:ext cx="330396" cy="2363370"/>
              </a:xfrm>
              <a:prstGeom prst="rect">
                <a:avLst/>
              </a:prstGeom>
            </p:spPr>
          </p:pic>
          <p:pic>
            <p:nvPicPr>
              <p:cNvPr id="34" name="Picture 33">
                <a:extLst>
                  <a:ext uri="{FF2B5EF4-FFF2-40B4-BE49-F238E27FC236}">
                    <a16:creationId xmlns:a16="http://schemas.microsoft.com/office/drawing/2014/main" id="{B27B69C5-BAFA-5647-BC64-762E532A1BF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6424" t="56773" r="93493"/>
              <a:stretch/>
            </p:blipFill>
            <p:spPr>
              <a:xfrm>
                <a:off x="8386753" y="1319597"/>
                <a:ext cx="659286" cy="2399675"/>
              </a:xfrm>
              <a:prstGeom prst="rect">
                <a:avLst/>
              </a:prstGeom>
            </p:spPr>
          </p:pic>
        </p:grpSp>
        <p:grpSp>
          <p:nvGrpSpPr>
            <p:cNvPr id="45" name="Group 44">
              <a:extLst>
                <a:ext uri="{FF2B5EF4-FFF2-40B4-BE49-F238E27FC236}">
                  <a16:creationId xmlns:a16="http://schemas.microsoft.com/office/drawing/2014/main" id="{7F4E7D4C-8C9D-5848-8E3F-A890760C9D07}"/>
                </a:ext>
              </a:extLst>
            </p:cNvPr>
            <p:cNvGrpSpPr/>
            <p:nvPr/>
          </p:nvGrpSpPr>
          <p:grpSpPr>
            <a:xfrm>
              <a:off x="5171577" y="3758972"/>
              <a:ext cx="681987" cy="2410587"/>
              <a:chOff x="5455179" y="3649475"/>
              <a:chExt cx="681987" cy="2410587"/>
            </a:xfrm>
          </p:grpSpPr>
          <p:pic>
            <p:nvPicPr>
              <p:cNvPr id="41" name="Picture 40">
                <a:extLst>
                  <a:ext uri="{FF2B5EF4-FFF2-40B4-BE49-F238E27FC236}">
                    <a16:creationId xmlns:a16="http://schemas.microsoft.com/office/drawing/2014/main" id="{FCD27E02-90A8-B44F-B83A-129A95A01DF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6424" t="56773" r="93493"/>
              <a:stretch/>
            </p:blipFill>
            <p:spPr>
              <a:xfrm>
                <a:off x="5477880" y="3660387"/>
                <a:ext cx="659286" cy="2399675"/>
              </a:xfrm>
              <a:prstGeom prst="rect">
                <a:avLst/>
              </a:prstGeom>
            </p:spPr>
          </p:pic>
          <p:pic>
            <p:nvPicPr>
              <p:cNvPr id="42" name="Picture 41">
                <a:extLst>
                  <a:ext uri="{FF2B5EF4-FFF2-40B4-BE49-F238E27FC236}">
                    <a16:creationId xmlns:a16="http://schemas.microsoft.com/office/drawing/2014/main" id="{3AFA6F5D-3080-464A-9C10-E43A4758681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6419" r="93520" b="51007"/>
              <a:stretch/>
            </p:blipFill>
            <p:spPr>
              <a:xfrm>
                <a:off x="5455179" y="3649475"/>
                <a:ext cx="330396" cy="2363370"/>
              </a:xfrm>
              <a:prstGeom prst="rect">
                <a:avLst/>
              </a:prstGeom>
            </p:spPr>
          </p:pic>
        </p:grpSp>
        <p:cxnSp>
          <p:nvCxnSpPr>
            <p:cNvPr id="53" name="Straight Arrow Connector 52">
              <a:extLst>
                <a:ext uri="{FF2B5EF4-FFF2-40B4-BE49-F238E27FC236}">
                  <a16:creationId xmlns:a16="http://schemas.microsoft.com/office/drawing/2014/main" id="{776DFC23-2D5F-E748-BD56-D94E547EF322}"/>
                </a:ext>
              </a:extLst>
            </p:cNvPr>
            <p:cNvCxnSpPr>
              <a:cxnSpLocks/>
            </p:cNvCxnSpPr>
            <p:nvPr/>
          </p:nvCxnSpPr>
          <p:spPr>
            <a:xfrm>
              <a:off x="1979875" y="3860773"/>
              <a:ext cx="2732797" cy="1046952"/>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B7C25AA9-D3D9-6E41-A17B-FCC08FF590EF}"/>
                </a:ext>
              </a:extLst>
            </p:cNvPr>
            <p:cNvCxnSpPr>
              <a:cxnSpLocks/>
            </p:cNvCxnSpPr>
            <p:nvPr/>
          </p:nvCxnSpPr>
          <p:spPr>
            <a:xfrm flipH="1">
              <a:off x="6262658" y="3733037"/>
              <a:ext cx="2979693" cy="1174688"/>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377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5C6B-C923-BC43-B5DC-2A81C1EBFD95}"/>
              </a:ext>
            </a:extLst>
          </p:cNvPr>
          <p:cNvSpPr>
            <a:spLocks noGrp="1"/>
          </p:cNvSpPr>
          <p:nvPr>
            <p:ph type="title"/>
          </p:nvPr>
        </p:nvSpPr>
        <p:spPr>
          <a:xfrm>
            <a:off x="0" y="5774"/>
            <a:ext cx="10515600" cy="1325563"/>
          </a:xfrm>
        </p:spPr>
        <p:txBody>
          <a:bodyPr/>
          <a:lstStyle/>
          <a:p>
            <a:r>
              <a:rPr lang="en-US" dirty="0">
                <a:latin typeface="Calibri" panose="020F0502020204030204" pitchFamily="34" charset="0"/>
                <a:cs typeface="Calibri" panose="020F0502020204030204" pitchFamily="34" charset="0"/>
              </a:rPr>
              <a:t>From gene to protein</a:t>
            </a:r>
          </a:p>
        </p:txBody>
      </p:sp>
      <p:grpSp>
        <p:nvGrpSpPr>
          <p:cNvPr id="3" name="Group 2">
            <a:extLst>
              <a:ext uri="{FF2B5EF4-FFF2-40B4-BE49-F238E27FC236}">
                <a16:creationId xmlns:a16="http://schemas.microsoft.com/office/drawing/2014/main" id="{F8C509A6-D830-B34B-A1BB-C182666A212F}"/>
              </a:ext>
            </a:extLst>
          </p:cNvPr>
          <p:cNvGrpSpPr>
            <a:grpSpLocks noChangeAspect="1"/>
          </p:cNvGrpSpPr>
          <p:nvPr/>
        </p:nvGrpSpPr>
        <p:grpSpPr>
          <a:xfrm>
            <a:off x="1456211" y="1528155"/>
            <a:ext cx="8823227" cy="4680000"/>
            <a:chOff x="2158340" y="2050671"/>
            <a:chExt cx="7000524" cy="3713205"/>
          </a:xfrm>
        </p:grpSpPr>
        <p:pic>
          <p:nvPicPr>
            <p:cNvPr id="40" name="Picture 39">
              <a:extLst>
                <a:ext uri="{FF2B5EF4-FFF2-40B4-BE49-F238E27FC236}">
                  <a16:creationId xmlns:a16="http://schemas.microsoft.com/office/drawing/2014/main" id="{A779F32A-450D-E741-8CBD-2082584A045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6419" r="93520" b="51007"/>
            <a:stretch/>
          </p:blipFill>
          <p:spPr>
            <a:xfrm>
              <a:off x="2300333" y="2050671"/>
              <a:ext cx="467469" cy="3343873"/>
            </a:xfrm>
            <a:prstGeom prst="rect">
              <a:avLst/>
            </a:prstGeom>
          </p:spPr>
        </p:pic>
        <p:cxnSp>
          <p:nvCxnSpPr>
            <p:cNvPr id="41" name="Straight Arrow Connector 40">
              <a:extLst>
                <a:ext uri="{FF2B5EF4-FFF2-40B4-BE49-F238E27FC236}">
                  <a16:creationId xmlns:a16="http://schemas.microsoft.com/office/drawing/2014/main" id="{654E3231-90F7-E34F-8E76-49621F4E7410}"/>
                </a:ext>
              </a:extLst>
            </p:cNvPr>
            <p:cNvCxnSpPr>
              <a:cxnSpLocks/>
            </p:cNvCxnSpPr>
            <p:nvPr/>
          </p:nvCxnSpPr>
          <p:spPr>
            <a:xfrm flipV="1">
              <a:off x="5578883" y="3722607"/>
              <a:ext cx="657157" cy="2671"/>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9C9070B4-008D-8449-AA6A-614A08D9D610}"/>
                </a:ext>
              </a:extLst>
            </p:cNvPr>
            <p:cNvGrpSpPr/>
            <p:nvPr/>
          </p:nvGrpSpPr>
          <p:grpSpPr>
            <a:xfrm>
              <a:off x="6829580" y="2645082"/>
              <a:ext cx="2329284" cy="1980824"/>
              <a:chOff x="3150071" y="3316118"/>
              <a:chExt cx="2329284" cy="1980824"/>
            </a:xfrm>
          </p:grpSpPr>
          <p:sp>
            <p:nvSpPr>
              <p:cNvPr id="43" name="Oval 42">
                <a:extLst>
                  <a:ext uri="{FF2B5EF4-FFF2-40B4-BE49-F238E27FC236}">
                    <a16:creationId xmlns:a16="http://schemas.microsoft.com/office/drawing/2014/main" id="{671FB5E5-48C7-614F-B646-AE18797EA627}"/>
                  </a:ext>
                </a:extLst>
              </p:cNvPr>
              <p:cNvSpPr/>
              <p:nvPr/>
            </p:nvSpPr>
            <p:spPr>
              <a:xfrm rot="20656995">
                <a:off x="3152007" y="3509454"/>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DAC61FE-2CAA-584B-ACE1-B2B26D311640}"/>
                  </a:ext>
                </a:extLst>
              </p:cNvPr>
              <p:cNvSpPr/>
              <p:nvPr/>
            </p:nvSpPr>
            <p:spPr>
              <a:xfrm rot="16048300">
                <a:off x="3683533" y="2782656"/>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64A3CAC-1C8F-7F42-B874-B850AFE7FACC}"/>
                  </a:ext>
                </a:extLst>
              </p:cNvPr>
              <p:cNvSpPr/>
              <p:nvPr/>
            </p:nvSpPr>
            <p:spPr>
              <a:xfrm rot="16048300">
                <a:off x="3691866" y="3509454"/>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346E32EA-9961-EF4E-B342-4F8EABE0DBA2}"/>
                  </a:ext>
                </a:extLst>
              </p:cNvPr>
              <p:cNvSpPr txBox="1"/>
              <p:nvPr/>
            </p:nvSpPr>
            <p:spPr>
              <a:xfrm>
                <a:off x="3285809" y="3730456"/>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grpSp>
        <p:grpSp>
          <p:nvGrpSpPr>
            <p:cNvPr id="47" name="Group 46">
              <a:extLst>
                <a:ext uri="{FF2B5EF4-FFF2-40B4-BE49-F238E27FC236}">
                  <a16:creationId xmlns:a16="http://schemas.microsoft.com/office/drawing/2014/main" id="{EE261D88-73BB-374F-9F8D-568A734F6591}"/>
                </a:ext>
              </a:extLst>
            </p:cNvPr>
            <p:cNvGrpSpPr/>
            <p:nvPr/>
          </p:nvGrpSpPr>
          <p:grpSpPr>
            <a:xfrm>
              <a:off x="4683832" y="2340493"/>
              <a:ext cx="211599" cy="2764230"/>
              <a:chOff x="3233947" y="3025331"/>
              <a:chExt cx="211599" cy="2764230"/>
            </a:xfrm>
          </p:grpSpPr>
          <p:pic>
            <p:nvPicPr>
              <p:cNvPr id="48" name="Picture 47">
                <a:extLst>
                  <a:ext uri="{FF2B5EF4-FFF2-40B4-BE49-F238E27FC236}">
                    <a16:creationId xmlns:a16="http://schemas.microsoft.com/office/drawing/2014/main" id="{D6E05A1F-2288-7E47-92BC-5048D6104D4E}"/>
                  </a:ext>
                </a:extLst>
              </p:cNvPr>
              <p:cNvPicPr>
                <a:picLocks noChangeAspect="1"/>
              </p:cNvPicPr>
              <p:nvPr/>
            </p:nvPicPr>
            <p:blipFill>
              <a:blip r:embed="rId3" cstate="screen">
                <a:duotone>
                  <a:prstClr val="black"/>
                  <a:srgbClr val="FF0000">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5400000">
                <a:off x="2859241" y="4304318"/>
                <a:ext cx="961012" cy="211599"/>
              </a:xfrm>
              <a:prstGeom prst="rect">
                <a:avLst/>
              </a:prstGeom>
            </p:spPr>
          </p:pic>
          <p:pic>
            <p:nvPicPr>
              <p:cNvPr id="49" name="Picture 48">
                <a:extLst>
                  <a:ext uri="{FF2B5EF4-FFF2-40B4-BE49-F238E27FC236}">
                    <a16:creationId xmlns:a16="http://schemas.microsoft.com/office/drawing/2014/main" id="{BCD2A587-DC06-0742-87A2-8FA7B36CB268}"/>
                  </a:ext>
                </a:extLst>
              </p:cNvPr>
              <p:cNvPicPr>
                <a:picLocks noChangeAspect="1"/>
              </p:cNvPicPr>
              <p:nvPr/>
            </p:nvPicPr>
            <p:blipFill>
              <a:blip r:embed="rId3" cstate="screen">
                <a:duotone>
                  <a:prstClr val="black"/>
                  <a:srgbClr val="FF0000">
                    <a:tint val="45000"/>
                    <a:satMod val="400000"/>
                  </a:srgb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5400000">
                <a:off x="2859241" y="5203255"/>
                <a:ext cx="961012" cy="211599"/>
              </a:xfrm>
              <a:prstGeom prst="rect">
                <a:avLst/>
              </a:prstGeom>
            </p:spPr>
          </p:pic>
          <p:pic>
            <p:nvPicPr>
              <p:cNvPr id="50" name="Picture 49">
                <a:extLst>
                  <a:ext uri="{FF2B5EF4-FFF2-40B4-BE49-F238E27FC236}">
                    <a16:creationId xmlns:a16="http://schemas.microsoft.com/office/drawing/2014/main" id="{1F657F82-B431-B24F-8332-E7CDDECE6181}"/>
                  </a:ext>
                </a:extLst>
              </p:cNvPr>
              <p:cNvPicPr>
                <a:picLocks noChangeAspect="1"/>
              </p:cNvPicPr>
              <p:nvPr/>
            </p:nvPicPr>
            <p:blipFill>
              <a:blip r:embed="rId3" cstate="screen">
                <a:duotone>
                  <a:prstClr val="black"/>
                  <a:srgbClr val="FF0000">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5400000">
                <a:off x="2859241" y="3400037"/>
                <a:ext cx="961012" cy="211599"/>
              </a:xfrm>
              <a:prstGeom prst="rect">
                <a:avLst/>
              </a:prstGeom>
            </p:spPr>
          </p:pic>
        </p:grpSp>
        <p:cxnSp>
          <p:nvCxnSpPr>
            <p:cNvPr id="51" name="Straight Arrow Connector 50">
              <a:extLst>
                <a:ext uri="{FF2B5EF4-FFF2-40B4-BE49-F238E27FC236}">
                  <a16:creationId xmlns:a16="http://schemas.microsoft.com/office/drawing/2014/main" id="{97C5B013-2487-1048-BDDF-B805D9AE6EDD}"/>
                </a:ext>
              </a:extLst>
            </p:cNvPr>
            <p:cNvCxnSpPr>
              <a:cxnSpLocks/>
            </p:cNvCxnSpPr>
            <p:nvPr/>
          </p:nvCxnSpPr>
          <p:spPr>
            <a:xfrm flipV="1">
              <a:off x="3250154" y="3722607"/>
              <a:ext cx="657157" cy="2671"/>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D7524F74-6F87-C147-94E7-0C17387BA2AB}"/>
                </a:ext>
              </a:extLst>
            </p:cNvPr>
            <p:cNvSpPr txBox="1"/>
            <p:nvPr/>
          </p:nvSpPr>
          <p:spPr>
            <a:xfrm>
              <a:off x="2158340" y="5394544"/>
              <a:ext cx="609462" cy="369332"/>
            </a:xfrm>
            <a:prstGeom prst="rect">
              <a:avLst/>
            </a:prstGeom>
            <a:noFill/>
          </p:spPr>
          <p:txBody>
            <a:bodyPr wrap="none" rtlCol="0">
              <a:spAutoFit/>
            </a:bodyPr>
            <a:lstStyle/>
            <a:p>
              <a:r>
                <a:rPr lang="en-US" dirty="0"/>
                <a:t>DNA</a:t>
              </a:r>
            </a:p>
          </p:txBody>
        </p:sp>
        <p:sp>
          <p:nvSpPr>
            <p:cNvPr id="53" name="TextBox 52">
              <a:extLst>
                <a:ext uri="{FF2B5EF4-FFF2-40B4-BE49-F238E27FC236}">
                  <a16:creationId xmlns:a16="http://schemas.microsoft.com/office/drawing/2014/main" id="{08A303A6-2B55-1B43-8F82-5B51A3260DA9}"/>
                </a:ext>
              </a:extLst>
            </p:cNvPr>
            <p:cNvSpPr txBox="1"/>
            <p:nvPr/>
          </p:nvSpPr>
          <p:spPr>
            <a:xfrm>
              <a:off x="4510301" y="5394544"/>
              <a:ext cx="609462" cy="369332"/>
            </a:xfrm>
            <a:prstGeom prst="rect">
              <a:avLst/>
            </a:prstGeom>
            <a:noFill/>
          </p:spPr>
          <p:txBody>
            <a:bodyPr wrap="none" rtlCol="0">
              <a:spAutoFit/>
            </a:bodyPr>
            <a:lstStyle/>
            <a:p>
              <a:r>
                <a:rPr lang="en-US" dirty="0"/>
                <a:t>RNA</a:t>
              </a:r>
            </a:p>
          </p:txBody>
        </p:sp>
      </p:grpSp>
    </p:spTree>
    <p:extLst>
      <p:ext uri="{BB962C8B-B14F-4D97-AF65-F5344CB8AC3E}">
        <p14:creationId xmlns:p14="http://schemas.microsoft.com/office/powerpoint/2010/main" val="717144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8D8BA63-E6DF-9F43-A533-9B187463E68A}"/>
              </a:ext>
            </a:extLst>
          </p:cNvPr>
          <p:cNvGrpSpPr>
            <a:grpSpLocks noChangeAspect="1"/>
          </p:cNvGrpSpPr>
          <p:nvPr/>
        </p:nvGrpSpPr>
        <p:grpSpPr>
          <a:xfrm>
            <a:off x="323971" y="239508"/>
            <a:ext cx="11331941" cy="6300000"/>
            <a:chOff x="862814" y="941637"/>
            <a:chExt cx="9792383" cy="5444082"/>
          </a:xfrm>
        </p:grpSpPr>
        <p:pic>
          <p:nvPicPr>
            <p:cNvPr id="29" name="Picture 28">
              <a:extLst>
                <a:ext uri="{FF2B5EF4-FFF2-40B4-BE49-F238E27FC236}">
                  <a16:creationId xmlns:a16="http://schemas.microsoft.com/office/drawing/2014/main" id="{E86131FE-52C2-524B-A076-57E645268CC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424" t="56773" r="93493"/>
            <a:stretch/>
          </p:blipFill>
          <p:spPr>
            <a:xfrm>
              <a:off x="862814" y="4024353"/>
              <a:ext cx="648761" cy="2361366"/>
            </a:xfrm>
            <a:prstGeom prst="rect">
              <a:avLst/>
            </a:prstGeom>
          </p:spPr>
        </p:pic>
        <p:pic>
          <p:nvPicPr>
            <p:cNvPr id="28" name="Picture 27">
              <a:extLst>
                <a:ext uri="{FF2B5EF4-FFF2-40B4-BE49-F238E27FC236}">
                  <a16:creationId xmlns:a16="http://schemas.microsoft.com/office/drawing/2014/main" id="{FF67D881-D2A9-8A4D-B2EC-DCBB03F4E8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6419" r="93520" b="51007"/>
            <a:stretch/>
          </p:blipFill>
          <p:spPr>
            <a:xfrm>
              <a:off x="1215858" y="941637"/>
              <a:ext cx="325121" cy="2325639"/>
            </a:xfrm>
            <a:prstGeom prst="rect">
              <a:avLst/>
            </a:prstGeom>
          </p:spPr>
        </p:pic>
        <p:sp>
          <p:nvSpPr>
            <p:cNvPr id="32" name="Rectangle 31">
              <a:extLst>
                <a:ext uri="{FF2B5EF4-FFF2-40B4-BE49-F238E27FC236}">
                  <a16:creationId xmlns:a16="http://schemas.microsoft.com/office/drawing/2014/main" id="{302C65EE-091B-4D44-8682-725AFFE44C77}"/>
                </a:ext>
              </a:extLst>
            </p:cNvPr>
            <p:cNvSpPr/>
            <p:nvPr/>
          </p:nvSpPr>
          <p:spPr>
            <a:xfrm flipH="1">
              <a:off x="3343328" y="1934697"/>
              <a:ext cx="841048" cy="62831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sz="2400"/>
            </a:p>
          </p:txBody>
        </p:sp>
        <p:sp>
          <p:nvSpPr>
            <p:cNvPr id="34" name="Rectangle 33">
              <a:extLst>
                <a:ext uri="{FF2B5EF4-FFF2-40B4-BE49-F238E27FC236}">
                  <a16:creationId xmlns:a16="http://schemas.microsoft.com/office/drawing/2014/main" id="{C6D91A93-26A9-CE4B-9AAA-42B12B8E6B58}"/>
                </a:ext>
              </a:extLst>
            </p:cNvPr>
            <p:cNvSpPr/>
            <p:nvPr/>
          </p:nvSpPr>
          <p:spPr>
            <a:xfrm>
              <a:off x="1437300" y="1320397"/>
              <a:ext cx="2624911" cy="830997"/>
            </a:xfrm>
            <a:prstGeom prst="rect">
              <a:avLst/>
            </a:prstGeom>
          </p:spPr>
          <p:txBody>
            <a:bodyPr wrap="square">
              <a:spAutoFit/>
            </a:bodyPr>
            <a:lstStyle/>
            <a:p>
              <a:pPr algn="ctr"/>
              <a:r>
                <a:rPr lang="en-CA" sz="2400" dirty="0">
                  <a:latin typeface="Calibri" panose="020F0502020204030204" pitchFamily="34" charset="0"/>
                  <a:ea typeface="Calibri" panose="020F0502020204030204" pitchFamily="34" charset="0"/>
                  <a:cs typeface="Times New Roman" panose="02020603050405020304" pitchFamily="18" charset="0"/>
                </a:rPr>
                <a:t>Unexpanded </a:t>
              </a:r>
            </a:p>
            <a:p>
              <a:pPr algn="ctr"/>
              <a:r>
                <a:rPr lang="en-CA" sz="2400" dirty="0">
                  <a:latin typeface="Calibri" panose="020F0502020204030204" pitchFamily="34" charset="0"/>
                  <a:ea typeface="Calibri" panose="020F0502020204030204" pitchFamily="34" charset="0"/>
                  <a:cs typeface="Times New Roman" panose="02020603050405020304" pitchFamily="18" charset="0"/>
                </a:rPr>
                <a:t>huntingtin gene</a:t>
              </a:r>
            </a:p>
          </p:txBody>
        </p:sp>
        <p:cxnSp>
          <p:nvCxnSpPr>
            <p:cNvPr id="36" name="Straight Arrow Connector 35">
              <a:extLst>
                <a:ext uri="{FF2B5EF4-FFF2-40B4-BE49-F238E27FC236}">
                  <a16:creationId xmlns:a16="http://schemas.microsoft.com/office/drawing/2014/main" id="{A3E9F163-6D8B-8D4D-85C3-9DDCDC4E499B}"/>
                </a:ext>
              </a:extLst>
            </p:cNvPr>
            <p:cNvCxnSpPr>
              <a:cxnSpLocks/>
            </p:cNvCxnSpPr>
            <p:nvPr/>
          </p:nvCxnSpPr>
          <p:spPr>
            <a:xfrm>
              <a:off x="1700795" y="2222354"/>
              <a:ext cx="2127421"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A4A6CDCD-271F-034E-949C-BE2E2337E55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8695" t="55729" r="395" b="1044"/>
            <a:stretch/>
          </p:blipFill>
          <p:spPr>
            <a:xfrm>
              <a:off x="9606149" y="3658435"/>
              <a:ext cx="1049048" cy="2361365"/>
            </a:xfrm>
            <a:prstGeom prst="rect">
              <a:avLst/>
            </a:prstGeom>
          </p:spPr>
        </p:pic>
        <p:sp>
          <p:nvSpPr>
            <p:cNvPr id="33" name="Rectangle 32">
              <a:extLst>
                <a:ext uri="{FF2B5EF4-FFF2-40B4-BE49-F238E27FC236}">
                  <a16:creationId xmlns:a16="http://schemas.microsoft.com/office/drawing/2014/main" id="{69D49597-F58E-A547-8871-BCEDBB59BA2D}"/>
                </a:ext>
              </a:extLst>
            </p:cNvPr>
            <p:cNvSpPr/>
            <p:nvPr/>
          </p:nvSpPr>
          <p:spPr>
            <a:xfrm flipH="1">
              <a:off x="9050179" y="4832730"/>
              <a:ext cx="841048" cy="62831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sz="3200"/>
            </a:p>
          </p:txBody>
        </p:sp>
        <p:sp>
          <p:nvSpPr>
            <p:cNvPr id="35" name="Rectangle 34">
              <a:extLst>
                <a:ext uri="{FF2B5EF4-FFF2-40B4-BE49-F238E27FC236}">
                  <a16:creationId xmlns:a16="http://schemas.microsoft.com/office/drawing/2014/main" id="{C903D9A9-0B96-A640-AB3D-DBA0885C3B6F}"/>
                </a:ext>
              </a:extLst>
            </p:cNvPr>
            <p:cNvSpPr/>
            <p:nvPr/>
          </p:nvSpPr>
          <p:spPr>
            <a:xfrm>
              <a:off x="1437998" y="4357070"/>
              <a:ext cx="2624214" cy="830997"/>
            </a:xfrm>
            <a:prstGeom prst="rect">
              <a:avLst/>
            </a:prstGeom>
          </p:spPr>
          <p:txBody>
            <a:bodyPr wrap="square">
              <a:spAutoFit/>
            </a:bodyPr>
            <a:lstStyle/>
            <a:p>
              <a:pPr algn="ctr"/>
              <a:r>
                <a:rPr lang="en-CA" sz="2400" dirty="0">
                  <a:latin typeface="Calibri" panose="020F0502020204030204" pitchFamily="34" charset="0"/>
                  <a:ea typeface="Calibri" panose="020F0502020204030204" pitchFamily="34" charset="0"/>
                  <a:cs typeface="Times New Roman" panose="02020603050405020304" pitchFamily="18" charset="0"/>
                </a:rPr>
                <a:t>Expanded </a:t>
              </a:r>
            </a:p>
            <a:p>
              <a:pPr algn="ctr"/>
              <a:r>
                <a:rPr lang="en-CA" sz="2400" dirty="0">
                  <a:latin typeface="Calibri" panose="020F0502020204030204" pitchFamily="34" charset="0"/>
                  <a:ea typeface="Calibri" panose="020F0502020204030204" pitchFamily="34" charset="0"/>
                  <a:cs typeface="Times New Roman" panose="02020603050405020304" pitchFamily="18" charset="0"/>
                </a:rPr>
                <a:t>huntingtin gene</a:t>
              </a:r>
            </a:p>
          </p:txBody>
        </p:sp>
        <p:cxnSp>
          <p:nvCxnSpPr>
            <p:cNvPr id="37" name="Straight Arrow Connector 36">
              <a:extLst>
                <a:ext uri="{FF2B5EF4-FFF2-40B4-BE49-F238E27FC236}">
                  <a16:creationId xmlns:a16="http://schemas.microsoft.com/office/drawing/2014/main" id="{2768111B-1165-5345-AA0A-2E8E236984E7}"/>
                </a:ext>
              </a:extLst>
            </p:cNvPr>
            <p:cNvCxnSpPr>
              <a:cxnSpLocks/>
            </p:cNvCxnSpPr>
            <p:nvPr/>
          </p:nvCxnSpPr>
          <p:spPr>
            <a:xfrm>
              <a:off x="1700795" y="5266273"/>
              <a:ext cx="2127421"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08FE07C3-0DB1-254B-8CDA-531E339C872F}"/>
                </a:ext>
              </a:extLst>
            </p:cNvPr>
            <p:cNvSpPr/>
            <p:nvPr/>
          </p:nvSpPr>
          <p:spPr>
            <a:xfrm>
              <a:off x="6499515" y="1622699"/>
              <a:ext cx="2624911" cy="461665"/>
            </a:xfrm>
            <a:prstGeom prst="rect">
              <a:avLst/>
            </a:prstGeom>
          </p:spPr>
          <p:txBody>
            <a:bodyPr wrap="square">
              <a:spAutoFit/>
            </a:bodyPr>
            <a:lstStyle/>
            <a:p>
              <a:pPr algn="ctr"/>
              <a:r>
                <a:rPr lang="en-CA" sz="2400" dirty="0">
                  <a:latin typeface="Calibri" panose="020F0502020204030204" pitchFamily="34" charset="0"/>
                  <a:cs typeface="Times New Roman" panose="02020603050405020304" pitchFamily="18" charset="0"/>
                </a:rPr>
                <a:t>Healthy nerve cells</a:t>
              </a:r>
              <a:endParaRPr lang="en-US" sz="2400" dirty="0"/>
            </a:p>
          </p:txBody>
        </p:sp>
        <p:grpSp>
          <p:nvGrpSpPr>
            <p:cNvPr id="24" name="Group 23">
              <a:extLst>
                <a:ext uri="{FF2B5EF4-FFF2-40B4-BE49-F238E27FC236}">
                  <a16:creationId xmlns:a16="http://schemas.microsoft.com/office/drawing/2014/main" id="{A0EAE08D-0622-8642-B655-5A72A1074274}"/>
                </a:ext>
              </a:extLst>
            </p:cNvPr>
            <p:cNvGrpSpPr/>
            <p:nvPr/>
          </p:nvGrpSpPr>
          <p:grpSpPr>
            <a:xfrm>
              <a:off x="4167938" y="1206187"/>
              <a:ext cx="1974958" cy="1679506"/>
              <a:chOff x="3634538" y="1002987"/>
              <a:chExt cx="1974958" cy="1679506"/>
            </a:xfrm>
          </p:grpSpPr>
          <p:sp>
            <p:nvSpPr>
              <p:cNvPr id="40" name="Oval 39">
                <a:extLst>
                  <a:ext uri="{FF2B5EF4-FFF2-40B4-BE49-F238E27FC236}">
                    <a16:creationId xmlns:a16="http://schemas.microsoft.com/office/drawing/2014/main" id="{22F30935-E102-9B4C-8199-2AFCBEE3D7ED}"/>
                  </a:ext>
                </a:extLst>
              </p:cNvPr>
              <p:cNvSpPr/>
              <p:nvPr/>
            </p:nvSpPr>
            <p:spPr>
              <a:xfrm rot="20656995">
                <a:off x="3636180" y="1166913"/>
                <a:ext cx="702619"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1" name="Oval 40">
                <a:extLst>
                  <a:ext uri="{FF2B5EF4-FFF2-40B4-BE49-F238E27FC236}">
                    <a16:creationId xmlns:a16="http://schemas.microsoft.com/office/drawing/2014/main" id="{70973D26-F5E3-D34A-A556-C9026AD86E08}"/>
                  </a:ext>
                </a:extLst>
              </p:cNvPr>
              <p:cNvSpPr/>
              <p:nvPr/>
            </p:nvSpPr>
            <p:spPr>
              <a:xfrm rot="16048300">
                <a:off x="4086851" y="550674"/>
                <a:ext cx="702619" cy="16072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 name="Oval 41">
                <a:extLst>
                  <a:ext uri="{FF2B5EF4-FFF2-40B4-BE49-F238E27FC236}">
                    <a16:creationId xmlns:a16="http://schemas.microsoft.com/office/drawing/2014/main" id="{5E817D06-3301-2147-9498-A5F0454C5C73}"/>
                  </a:ext>
                </a:extLst>
              </p:cNvPr>
              <p:cNvSpPr/>
              <p:nvPr/>
            </p:nvSpPr>
            <p:spPr>
              <a:xfrm rot="16048300">
                <a:off x="4093916" y="1166913"/>
                <a:ext cx="1589580"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3" name="TextBox 42">
                <a:extLst>
                  <a:ext uri="{FF2B5EF4-FFF2-40B4-BE49-F238E27FC236}">
                    <a16:creationId xmlns:a16="http://schemas.microsoft.com/office/drawing/2014/main" id="{301BAB3D-E235-7B4D-A7BA-4EB871C6D190}"/>
                  </a:ext>
                </a:extLst>
              </p:cNvPr>
              <p:cNvSpPr txBox="1"/>
              <p:nvPr/>
            </p:nvSpPr>
            <p:spPr>
              <a:xfrm>
                <a:off x="3749628" y="1278097"/>
                <a:ext cx="1612056" cy="1015663"/>
              </a:xfrm>
              <a:prstGeom prst="rect">
                <a:avLst/>
              </a:prstGeom>
              <a:noFill/>
            </p:spPr>
            <p:txBody>
              <a:bodyPr wrap="square" rtlCol="0">
                <a:spAutoFit/>
              </a:bodyPr>
              <a:lstStyle/>
              <a:p>
                <a:pPr algn="ctr"/>
                <a:r>
                  <a:rPr lang="en-US" sz="2000" dirty="0">
                    <a:solidFill>
                      <a:schemeClr val="bg1"/>
                    </a:solidFill>
                  </a:rPr>
                  <a:t>Normal huntingtin </a:t>
                </a:r>
              </a:p>
              <a:p>
                <a:pPr algn="ctr"/>
                <a:r>
                  <a:rPr lang="en-US" sz="2000" dirty="0">
                    <a:solidFill>
                      <a:schemeClr val="bg1"/>
                    </a:solidFill>
                  </a:rPr>
                  <a:t>protein</a:t>
                </a:r>
              </a:p>
            </p:txBody>
          </p:sp>
        </p:grpSp>
        <p:cxnSp>
          <p:nvCxnSpPr>
            <p:cNvPr id="44" name="Straight Arrow Connector 43">
              <a:extLst>
                <a:ext uri="{FF2B5EF4-FFF2-40B4-BE49-F238E27FC236}">
                  <a16:creationId xmlns:a16="http://schemas.microsoft.com/office/drawing/2014/main" id="{F1D21EEB-59CF-DF4D-9853-73F13ACD44C6}"/>
                </a:ext>
              </a:extLst>
            </p:cNvPr>
            <p:cNvCxnSpPr>
              <a:cxnSpLocks/>
            </p:cNvCxnSpPr>
            <p:nvPr/>
          </p:nvCxnSpPr>
          <p:spPr>
            <a:xfrm>
              <a:off x="6742695" y="2158854"/>
              <a:ext cx="2127421"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1B2B7AE9-DE48-3C41-8EB1-5D025109F226}"/>
                </a:ext>
              </a:extLst>
            </p:cNvPr>
            <p:cNvSpPr/>
            <p:nvPr/>
          </p:nvSpPr>
          <p:spPr>
            <a:xfrm>
              <a:off x="6674163" y="4274549"/>
              <a:ext cx="2624214" cy="830997"/>
            </a:xfrm>
            <a:prstGeom prst="rect">
              <a:avLst/>
            </a:prstGeom>
          </p:spPr>
          <p:txBody>
            <a:bodyPr wrap="square">
              <a:spAutoFit/>
            </a:bodyPr>
            <a:lstStyle/>
            <a:p>
              <a:pPr algn="ctr"/>
              <a:r>
                <a:rPr lang="en-CA" sz="2400" dirty="0">
                  <a:latin typeface="Calibri" panose="020F0502020204030204" pitchFamily="34" charset="0"/>
                  <a:ea typeface="Calibri" panose="020F0502020204030204" pitchFamily="34" charset="0"/>
                  <a:cs typeface="Times New Roman" panose="02020603050405020304" pitchFamily="18" charset="0"/>
                </a:rPr>
                <a:t>Huntington’s disease</a:t>
              </a:r>
              <a:endParaRPr lang="en-US" sz="2400" dirty="0"/>
            </a:p>
          </p:txBody>
        </p:sp>
        <p:cxnSp>
          <p:nvCxnSpPr>
            <p:cNvPr id="46" name="Straight Arrow Connector 45">
              <a:extLst>
                <a:ext uri="{FF2B5EF4-FFF2-40B4-BE49-F238E27FC236}">
                  <a16:creationId xmlns:a16="http://schemas.microsoft.com/office/drawing/2014/main" id="{75ECA72D-D31B-3345-80E2-D1754765C631}"/>
                </a:ext>
              </a:extLst>
            </p:cNvPr>
            <p:cNvCxnSpPr>
              <a:cxnSpLocks/>
            </p:cNvCxnSpPr>
            <p:nvPr/>
          </p:nvCxnSpPr>
          <p:spPr>
            <a:xfrm>
              <a:off x="6945895" y="5219554"/>
              <a:ext cx="2127421"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7D1F77E3-63F4-7F46-9CA5-B92E46E96611}"/>
                </a:ext>
              </a:extLst>
            </p:cNvPr>
            <p:cNvGrpSpPr/>
            <p:nvPr/>
          </p:nvGrpSpPr>
          <p:grpSpPr>
            <a:xfrm>
              <a:off x="4263710" y="4103597"/>
              <a:ext cx="1974958" cy="1679506"/>
              <a:chOff x="3634538" y="1002987"/>
              <a:chExt cx="1974958" cy="1679506"/>
            </a:xfrm>
          </p:grpSpPr>
          <p:sp>
            <p:nvSpPr>
              <p:cNvPr id="48" name="Oval 47">
                <a:extLst>
                  <a:ext uri="{FF2B5EF4-FFF2-40B4-BE49-F238E27FC236}">
                    <a16:creationId xmlns:a16="http://schemas.microsoft.com/office/drawing/2014/main" id="{B5C31246-3850-9C4F-95A6-6996C7DA06C8}"/>
                  </a:ext>
                </a:extLst>
              </p:cNvPr>
              <p:cNvSpPr/>
              <p:nvPr/>
            </p:nvSpPr>
            <p:spPr>
              <a:xfrm rot="20656995">
                <a:off x="3636180" y="1166913"/>
                <a:ext cx="702619"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9" name="Oval 48">
                <a:extLst>
                  <a:ext uri="{FF2B5EF4-FFF2-40B4-BE49-F238E27FC236}">
                    <a16:creationId xmlns:a16="http://schemas.microsoft.com/office/drawing/2014/main" id="{A8971B0C-B06F-1748-9037-EC4B87812BDF}"/>
                  </a:ext>
                </a:extLst>
              </p:cNvPr>
              <p:cNvSpPr/>
              <p:nvPr/>
            </p:nvSpPr>
            <p:spPr>
              <a:xfrm rot="16048300">
                <a:off x="4086851" y="550674"/>
                <a:ext cx="702619" cy="16072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0" name="Oval 49">
                <a:extLst>
                  <a:ext uri="{FF2B5EF4-FFF2-40B4-BE49-F238E27FC236}">
                    <a16:creationId xmlns:a16="http://schemas.microsoft.com/office/drawing/2014/main" id="{AF5877ED-8FD7-E048-8067-2D849B68E04F}"/>
                  </a:ext>
                </a:extLst>
              </p:cNvPr>
              <p:cNvSpPr/>
              <p:nvPr/>
            </p:nvSpPr>
            <p:spPr>
              <a:xfrm rot="16048300">
                <a:off x="4093916" y="1166913"/>
                <a:ext cx="1589580"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1" name="TextBox 50">
                <a:extLst>
                  <a:ext uri="{FF2B5EF4-FFF2-40B4-BE49-F238E27FC236}">
                    <a16:creationId xmlns:a16="http://schemas.microsoft.com/office/drawing/2014/main" id="{DCEEF7A1-DC89-7D49-8C01-CD3198DC1609}"/>
                  </a:ext>
                </a:extLst>
              </p:cNvPr>
              <p:cNvSpPr txBox="1"/>
              <p:nvPr/>
            </p:nvSpPr>
            <p:spPr>
              <a:xfrm>
                <a:off x="3749628" y="1278097"/>
                <a:ext cx="1612056" cy="1015663"/>
              </a:xfrm>
              <a:prstGeom prst="rect">
                <a:avLst/>
              </a:prstGeom>
              <a:noFill/>
            </p:spPr>
            <p:txBody>
              <a:bodyPr wrap="square" rtlCol="0">
                <a:spAutoFit/>
              </a:bodyPr>
              <a:lstStyle/>
              <a:p>
                <a:pPr algn="ctr"/>
                <a:r>
                  <a:rPr lang="en-US" sz="2000" dirty="0">
                    <a:solidFill>
                      <a:schemeClr val="bg1"/>
                    </a:solidFill>
                  </a:rPr>
                  <a:t>Expanded huntingtin </a:t>
                </a:r>
              </a:p>
              <a:p>
                <a:pPr algn="ctr"/>
                <a:r>
                  <a:rPr lang="en-US" sz="2000" dirty="0">
                    <a:solidFill>
                      <a:schemeClr val="bg1"/>
                    </a:solidFill>
                  </a:rPr>
                  <a:t>protein</a:t>
                </a:r>
              </a:p>
            </p:txBody>
          </p:sp>
        </p:grpSp>
        <p:grpSp>
          <p:nvGrpSpPr>
            <p:cNvPr id="26" name="Group 25">
              <a:extLst>
                <a:ext uri="{FF2B5EF4-FFF2-40B4-BE49-F238E27FC236}">
                  <a16:creationId xmlns:a16="http://schemas.microsoft.com/office/drawing/2014/main" id="{15352488-364E-CD44-BEF1-6CD0FD6347CC}"/>
                </a:ext>
              </a:extLst>
            </p:cNvPr>
            <p:cNvGrpSpPr/>
            <p:nvPr/>
          </p:nvGrpSpPr>
          <p:grpSpPr>
            <a:xfrm>
              <a:off x="9470703" y="1104661"/>
              <a:ext cx="1011570" cy="2212841"/>
              <a:chOff x="8937303" y="901461"/>
              <a:chExt cx="1011570" cy="2212841"/>
            </a:xfrm>
          </p:grpSpPr>
          <p:pic>
            <p:nvPicPr>
              <p:cNvPr id="30" name="Picture 29">
                <a:extLst>
                  <a:ext uri="{FF2B5EF4-FFF2-40B4-BE49-F238E27FC236}">
                    <a16:creationId xmlns:a16="http://schemas.microsoft.com/office/drawing/2014/main" id="{480B57DC-484F-A640-9328-16136EFE93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9837" t="8485" b="51006"/>
              <a:stretch/>
            </p:blipFill>
            <p:spPr>
              <a:xfrm>
                <a:off x="8937303" y="901461"/>
                <a:ext cx="1011570" cy="2212841"/>
              </a:xfrm>
              <a:prstGeom prst="rect">
                <a:avLst/>
              </a:prstGeom>
            </p:spPr>
          </p:pic>
          <p:sp>
            <p:nvSpPr>
              <p:cNvPr id="25" name="Rectangle 24">
                <a:extLst>
                  <a:ext uri="{FF2B5EF4-FFF2-40B4-BE49-F238E27FC236}">
                    <a16:creationId xmlns:a16="http://schemas.microsoft.com/office/drawing/2014/main" id="{81D71CDB-2CE3-8B45-AC71-8822E23B106D}"/>
                  </a:ext>
                </a:extLst>
              </p:cNvPr>
              <p:cNvSpPr/>
              <p:nvPr/>
            </p:nvSpPr>
            <p:spPr>
              <a:xfrm>
                <a:off x="8937303" y="1881164"/>
                <a:ext cx="135446" cy="16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Freeform 56">
              <a:extLst>
                <a:ext uri="{FF2B5EF4-FFF2-40B4-BE49-F238E27FC236}">
                  <a16:creationId xmlns:a16="http://schemas.microsoft.com/office/drawing/2014/main" id="{BF17FC2C-B50D-2E48-BA40-F85DD48EA364}"/>
                </a:ext>
              </a:extLst>
            </p:cNvPr>
            <p:cNvSpPr/>
            <p:nvPr/>
          </p:nvSpPr>
          <p:spPr>
            <a:xfrm>
              <a:off x="5412301" y="5189597"/>
              <a:ext cx="994242" cy="806626"/>
            </a:xfrm>
            <a:custGeom>
              <a:avLst/>
              <a:gdLst>
                <a:gd name="connsiteX0" fmla="*/ 0 w 994242"/>
                <a:gd name="connsiteY0" fmla="*/ 457200 h 806626"/>
                <a:gd name="connsiteX1" fmla="*/ 14909 w 994242"/>
                <a:gd name="connsiteY1" fmla="*/ 397565 h 806626"/>
                <a:gd name="connsiteX2" fmla="*/ 19878 w 994242"/>
                <a:gd name="connsiteY2" fmla="*/ 382656 h 806626"/>
                <a:gd name="connsiteX3" fmla="*/ 34787 w 994242"/>
                <a:gd name="connsiteY3" fmla="*/ 367748 h 806626"/>
                <a:gd name="connsiteX4" fmla="*/ 44726 w 994242"/>
                <a:gd name="connsiteY4" fmla="*/ 347869 h 806626"/>
                <a:gd name="connsiteX5" fmla="*/ 59635 w 994242"/>
                <a:gd name="connsiteY5" fmla="*/ 308113 h 806626"/>
                <a:gd name="connsiteX6" fmla="*/ 74544 w 994242"/>
                <a:gd name="connsiteY6" fmla="*/ 293204 h 806626"/>
                <a:gd name="connsiteX7" fmla="*/ 104361 w 994242"/>
                <a:gd name="connsiteY7" fmla="*/ 243508 h 806626"/>
                <a:gd name="connsiteX8" fmla="*/ 129209 w 994242"/>
                <a:gd name="connsiteY8" fmla="*/ 213691 h 806626"/>
                <a:gd name="connsiteX9" fmla="*/ 144118 w 994242"/>
                <a:gd name="connsiteY9" fmla="*/ 198782 h 806626"/>
                <a:gd name="connsiteX10" fmla="*/ 154057 w 994242"/>
                <a:gd name="connsiteY10" fmla="*/ 183874 h 806626"/>
                <a:gd name="connsiteX11" fmla="*/ 193813 w 994242"/>
                <a:gd name="connsiteY11" fmla="*/ 149087 h 806626"/>
                <a:gd name="connsiteX12" fmla="*/ 223631 w 994242"/>
                <a:gd name="connsiteY12" fmla="*/ 119269 h 806626"/>
                <a:gd name="connsiteX13" fmla="*/ 258418 w 994242"/>
                <a:gd name="connsiteY13" fmla="*/ 79513 h 806626"/>
                <a:gd name="connsiteX14" fmla="*/ 293205 w 994242"/>
                <a:gd name="connsiteY14" fmla="*/ 54665 h 806626"/>
                <a:gd name="connsiteX15" fmla="*/ 313083 w 994242"/>
                <a:gd name="connsiteY15" fmla="*/ 39756 h 806626"/>
                <a:gd name="connsiteX16" fmla="*/ 327991 w 994242"/>
                <a:gd name="connsiteY16" fmla="*/ 34787 h 806626"/>
                <a:gd name="connsiteX17" fmla="*/ 377687 w 994242"/>
                <a:gd name="connsiteY17" fmla="*/ 14908 h 806626"/>
                <a:gd name="connsiteX18" fmla="*/ 417444 w 994242"/>
                <a:gd name="connsiteY18" fmla="*/ 0 h 806626"/>
                <a:gd name="connsiteX19" fmla="*/ 526774 w 994242"/>
                <a:gd name="connsiteY19" fmla="*/ 4969 h 806626"/>
                <a:gd name="connsiteX20" fmla="*/ 536713 w 994242"/>
                <a:gd name="connsiteY20" fmla="*/ 19878 h 806626"/>
                <a:gd name="connsiteX21" fmla="*/ 501926 w 994242"/>
                <a:gd name="connsiteY21" fmla="*/ 74543 h 806626"/>
                <a:gd name="connsiteX22" fmla="*/ 487018 w 994242"/>
                <a:gd name="connsiteY22" fmla="*/ 84482 h 806626"/>
                <a:gd name="connsiteX23" fmla="*/ 477078 w 994242"/>
                <a:gd name="connsiteY23" fmla="*/ 94421 h 806626"/>
                <a:gd name="connsiteX24" fmla="*/ 447261 w 994242"/>
                <a:gd name="connsiteY24" fmla="*/ 114300 h 806626"/>
                <a:gd name="connsiteX25" fmla="*/ 432352 w 994242"/>
                <a:gd name="connsiteY25" fmla="*/ 129208 h 806626"/>
                <a:gd name="connsiteX26" fmla="*/ 347870 w 994242"/>
                <a:gd name="connsiteY26" fmla="*/ 198782 h 806626"/>
                <a:gd name="connsiteX27" fmla="*/ 313083 w 994242"/>
                <a:gd name="connsiteY27" fmla="*/ 233569 h 806626"/>
                <a:gd name="connsiteX28" fmla="*/ 298174 w 994242"/>
                <a:gd name="connsiteY28" fmla="*/ 248478 h 806626"/>
                <a:gd name="connsiteX29" fmla="*/ 263387 w 994242"/>
                <a:gd name="connsiteY29" fmla="*/ 293204 h 806626"/>
                <a:gd name="connsiteX30" fmla="*/ 243509 w 994242"/>
                <a:gd name="connsiteY30" fmla="*/ 318052 h 806626"/>
                <a:gd name="connsiteX31" fmla="*/ 208722 w 994242"/>
                <a:gd name="connsiteY31" fmla="*/ 372717 h 806626"/>
                <a:gd name="connsiteX32" fmla="*/ 154057 w 994242"/>
                <a:gd name="connsiteY32" fmla="*/ 467139 h 806626"/>
                <a:gd name="connsiteX33" fmla="*/ 139148 w 994242"/>
                <a:gd name="connsiteY33" fmla="*/ 496956 h 806626"/>
                <a:gd name="connsiteX34" fmla="*/ 119270 w 994242"/>
                <a:gd name="connsiteY34" fmla="*/ 531743 h 806626"/>
                <a:gd name="connsiteX35" fmla="*/ 89452 w 994242"/>
                <a:gd name="connsiteY35" fmla="*/ 616226 h 806626"/>
                <a:gd name="connsiteX36" fmla="*/ 74544 w 994242"/>
                <a:gd name="connsiteY36" fmla="*/ 660952 h 806626"/>
                <a:gd name="connsiteX37" fmla="*/ 69574 w 994242"/>
                <a:gd name="connsiteY37" fmla="*/ 675861 h 806626"/>
                <a:gd name="connsiteX38" fmla="*/ 74544 w 994242"/>
                <a:gd name="connsiteY38" fmla="*/ 690769 h 806626"/>
                <a:gd name="connsiteX39" fmla="*/ 94422 w 994242"/>
                <a:gd name="connsiteY39" fmla="*/ 660952 h 806626"/>
                <a:gd name="connsiteX40" fmla="*/ 109331 w 994242"/>
                <a:gd name="connsiteY40" fmla="*/ 641074 h 806626"/>
                <a:gd name="connsiteX41" fmla="*/ 139148 w 994242"/>
                <a:gd name="connsiteY41" fmla="*/ 586408 h 806626"/>
                <a:gd name="connsiteX42" fmla="*/ 159026 w 994242"/>
                <a:gd name="connsiteY42" fmla="*/ 556591 h 806626"/>
                <a:gd name="connsiteX43" fmla="*/ 198783 w 994242"/>
                <a:gd name="connsiteY43" fmla="*/ 487017 h 806626"/>
                <a:gd name="connsiteX44" fmla="*/ 243509 w 994242"/>
                <a:gd name="connsiteY44" fmla="*/ 422413 h 806626"/>
                <a:gd name="connsiteX45" fmla="*/ 263387 w 994242"/>
                <a:gd name="connsiteY45" fmla="*/ 392595 h 806626"/>
                <a:gd name="connsiteX46" fmla="*/ 293205 w 994242"/>
                <a:gd name="connsiteY46" fmla="*/ 362778 h 806626"/>
                <a:gd name="connsiteX47" fmla="*/ 313083 w 994242"/>
                <a:gd name="connsiteY47" fmla="*/ 337930 h 806626"/>
                <a:gd name="connsiteX48" fmla="*/ 362778 w 994242"/>
                <a:gd name="connsiteY48" fmla="*/ 298174 h 806626"/>
                <a:gd name="connsiteX49" fmla="*/ 382657 w 994242"/>
                <a:gd name="connsiteY49" fmla="*/ 273326 h 806626"/>
                <a:gd name="connsiteX50" fmla="*/ 402535 w 994242"/>
                <a:gd name="connsiteY50" fmla="*/ 258417 h 806626"/>
                <a:gd name="connsiteX51" fmla="*/ 422413 w 994242"/>
                <a:gd name="connsiteY51" fmla="*/ 238539 h 806626"/>
                <a:gd name="connsiteX52" fmla="*/ 437322 w 994242"/>
                <a:gd name="connsiteY52" fmla="*/ 228600 h 806626"/>
                <a:gd name="connsiteX53" fmla="*/ 457200 w 994242"/>
                <a:gd name="connsiteY53" fmla="*/ 208721 h 806626"/>
                <a:gd name="connsiteX54" fmla="*/ 472109 w 994242"/>
                <a:gd name="connsiteY54" fmla="*/ 198782 h 806626"/>
                <a:gd name="connsiteX55" fmla="*/ 491987 w 994242"/>
                <a:gd name="connsiteY55" fmla="*/ 183874 h 806626"/>
                <a:gd name="connsiteX56" fmla="*/ 526774 w 994242"/>
                <a:gd name="connsiteY56" fmla="*/ 168965 h 806626"/>
                <a:gd name="connsiteX57" fmla="*/ 526774 w 994242"/>
                <a:gd name="connsiteY57" fmla="*/ 213691 h 806626"/>
                <a:gd name="connsiteX58" fmla="*/ 511865 w 994242"/>
                <a:gd name="connsiteY58" fmla="*/ 228600 h 806626"/>
                <a:gd name="connsiteX59" fmla="*/ 487018 w 994242"/>
                <a:gd name="connsiteY59" fmla="*/ 268356 h 806626"/>
                <a:gd name="connsiteX60" fmla="*/ 427383 w 994242"/>
                <a:gd name="connsiteY60" fmla="*/ 327991 h 806626"/>
                <a:gd name="connsiteX61" fmla="*/ 382657 w 994242"/>
                <a:gd name="connsiteY61" fmla="*/ 372717 h 806626"/>
                <a:gd name="connsiteX62" fmla="*/ 362778 w 994242"/>
                <a:gd name="connsiteY62" fmla="*/ 392595 h 806626"/>
                <a:gd name="connsiteX63" fmla="*/ 318052 w 994242"/>
                <a:gd name="connsiteY63" fmla="*/ 432352 h 806626"/>
                <a:gd name="connsiteX64" fmla="*/ 253448 w 994242"/>
                <a:gd name="connsiteY64" fmla="*/ 506895 h 806626"/>
                <a:gd name="connsiteX65" fmla="*/ 243509 w 994242"/>
                <a:gd name="connsiteY65" fmla="*/ 521804 h 806626"/>
                <a:gd name="connsiteX66" fmla="*/ 223631 w 994242"/>
                <a:gd name="connsiteY66" fmla="*/ 561561 h 806626"/>
                <a:gd name="connsiteX67" fmla="*/ 213691 w 994242"/>
                <a:gd name="connsiteY67" fmla="*/ 581439 h 806626"/>
                <a:gd name="connsiteX68" fmla="*/ 208722 w 994242"/>
                <a:gd name="connsiteY68" fmla="*/ 606287 h 806626"/>
                <a:gd name="connsiteX69" fmla="*/ 198783 w 994242"/>
                <a:gd name="connsiteY69" fmla="*/ 636104 h 806626"/>
                <a:gd name="connsiteX70" fmla="*/ 203752 w 994242"/>
                <a:gd name="connsiteY70" fmla="*/ 651013 h 806626"/>
                <a:gd name="connsiteX71" fmla="*/ 228600 w 994242"/>
                <a:gd name="connsiteY71" fmla="*/ 611256 h 806626"/>
                <a:gd name="connsiteX72" fmla="*/ 248478 w 994242"/>
                <a:gd name="connsiteY72" fmla="*/ 591378 h 806626"/>
                <a:gd name="connsiteX73" fmla="*/ 258418 w 994242"/>
                <a:gd name="connsiteY73" fmla="*/ 576469 h 806626"/>
                <a:gd name="connsiteX74" fmla="*/ 283265 w 994242"/>
                <a:gd name="connsiteY74" fmla="*/ 551621 h 806626"/>
                <a:gd name="connsiteX75" fmla="*/ 298174 w 994242"/>
                <a:gd name="connsiteY75" fmla="*/ 526774 h 806626"/>
                <a:gd name="connsiteX76" fmla="*/ 318052 w 994242"/>
                <a:gd name="connsiteY76" fmla="*/ 506895 h 806626"/>
                <a:gd name="connsiteX77" fmla="*/ 357809 w 994242"/>
                <a:gd name="connsiteY77" fmla="*/ 457200 h 806626"/>
                <a:gd name="connsiteX78" fmla="*/ 372718 w 994242"/>
                <a:gd name="connsiteY78" fmla="*/ 442291 h 806626"/>
                <a:gd name="connsiteX79" fmla="*/ 402535 w 994242"/>
                <a:gd name="connsiteY79" fmla="*/ 397565 h 806626"/>
                <a:gd name="connsiteX80" fmla="*/ 422413 w 994242"/>
                <a:gd name="connsiteY80" fmla="*/ 377687 h 806626"/>
                <a:gd name="connsiteX81" fmla="*/ 447261 w 994242"/>
                <a:gd name="connsiteY81" fmla="*/ 342900 h 806626"/>
                <a:gd name="connsiteX82" fmla="*/ 501926 w 994242"/>
                <a:gd name="connsiteY82" fmla="*/ 303143 h 806626"/>
                <a:gd name="connsiteX83" fmla="*/ 536713 w 994242"/>
                <a:gd name="connsiteY83" fmla="*/ 278295 h 806626"/>
                <a:gd name="connsiteX84" fmla="*/ 551622 w 994242"/>
                <a:gd name="connsiteY84" fmla="*/ 273326 h 806626"/>
                <a:gd name="connsiteX85" fmla="*/ 566531 w 994242"/>
                <a:gd name="connsiteY85" fmla="*/ 278295 h 806626"/>
                <a:gd name="connsiteX86" fmla="*/ 546652 w 994242"/>
                <a:gd name="connsiteY86" fmla="*/ 342900 h 806626"/>
                <a:gd name="connsiteX87" fmla="*/ 531744 w 994242"/>
                <a:gd name="connsiteY87" fmla="*/ 367748 h 806626"/>
                <a:gd name="connsiteX88" fmla="*/ 516835 w 994242"/>
                <a:gd name="connsiteY88" fmla="*/ 397565 h 806626"/>
                <a:gd name="connsiteX89" fmla="*/ 467139 w 994242"/>
                <a:gd name="connsiteY89" fmla="*/ 457200 h 806626"/>
                <a:gd name="connsiteX90" fmla="*/ 452231 w 994242"/>
                <a:gd name="connsiteY90" fmla="*/ 482048 h 806626"/>
                <a:gd name="connsiteX91" fmla="*/ 407505 w 994242"/>
                <a:gd name="connsiteY91" fmla="*/ 536713 h 806626"/>
                <a:gd name="connsiteX92" fmla="*/ 392596 w 994242"/>
                <a:gd name="connsiteY92" fmla="*/ 566530 h 806626"/>
                <a:gd name="connsiteX93" fmla="*/ 367748 w 994242"/>
                <a:gd name="connsiteY93" fmla="*/ 611256 h 806626"/>
                <a:gd name="connsiteX94" fmla="*/ 347870 w 994242"/>
                <a:gd name="connsiteY94" fmla="*/ 660952 h 806626"/>
                <a:gd name="connsiteX95" fmla="*/ 342900 w 994242"/>
                <a:gd name="connsiteY95" fmla="*/ 685800 h 806626"/>
                <a:gd name="connsiteX96" fmla="*/ 332961 w 994242"/>
                <a:gd name="connsiteY96" fmla="*/ 715617 h 806626"/>
                <a:gd name="connsiteX97" fmla="*/ 337931 w 994242"/>
                <a:gd name="connsiteY97" fmla="*/ 750404 h 806626"/>
                <a:gd name="connsiteX98" fmla="*/ 342900 w 994242"/>
                <a:gd name="connsiteY98" fmla="*/ 735495 h 806626"/>
                <a:gd name="connsiteX99" fmla="*/ 362778 w 994242"/>
                <a:gd name="connsiteY99" fmla="*/ 705678 h 806626"/>
                <a:gd name="connsiteX100" fmla="*/ 392596 w 994242"/>
                <a:gd name="connsiteY100" fmla="*/ 665921 h 806626"/>
                <a:gd name="connsiteX101" fmla="*/ 407505 w 994242"/>
                <a:gd name="connsiteY101" fmla="*/ 636104 h 806626"/>
                <a:gd name="connsiteX102" fmla="*/ 442291 w 994242"/>
                <a:gd name="connsiteY102" fmla="*/ 586408 h 806626"/>
                <a:gd name="connsiteX103" fmla="*/ 462170 w 994242"/>
                <a:gd name="connsiteY103" fmla="*/ 566530 h 806626"/>
                <a:gd name="connsiteX104" fmla="*/ 477078 w 994242"/>
                <a:gd name="connsiteY104" fmla="*/ 541682 h 806626"/>
                <a:gd name="connsiteX105" fmla="*/ 496957 w 994242"/>
                <a:gd name="connsiteY105" fmla="*/ 521804 h 806626"/>
                <a:gd name="connsiteX106" fmla="*/ 516835 w 994242"/>
                <a:gd name="connsiteY106" fmla="*/ 496956 h 806626"/>
                <a:gd name="connsiteX107" fmla="*/ 536713 w 994242"/>
                <a:gd name="connsiteY107" fmla="*/ 482048 h 806626"/>
                <a:gd name="connsiteX108" fmla="*/ 566531 w 994242"/>
                <a:gd name="connsiteY108" fmla="*/ 442291 h 806626"/>
                <a:gd name="connsiteX109" fmla="*/ 591378 w 994242"/>
                <a:gd name="connsiteY109" fmla="*/ 427382 h 806626"/>
                <a:gd name="connsiteX110" fmla="*/ 601318 w 994242"/>
                <a:gd name="connsiteY110" fmla="*/ 417443 h 806626"/>
                <a:gd name="connsiteX111" fmla="*/ 621196 w 994242"/>
                <a:gd name="connsiteY111" fmla="*/ 402534 h 806626"/>
                <a:gd name="connsiteX112" fmla="*/ 651013 w 994242"/>
                <a:gd name="connsiteY112" fmla="*/ 382656 h 806626"/>
                <a:gd name="connsiteX113" fmla="*/ 665922 w 994242"/>
                <a:gd name="connsiteY113" fmla="*/ 387626 h 806626"/>
                <a:gd name="connsiteX114" fmla="*/ 651013 w 994242"/>
                <a:gd name="connsiteY114" fmla="*/ 467139 h 806626"/>
                <a:gd name="connsiteX115" fmla="*/ 641074 w 994242"/>
                <a:gd name="connsiteY115" fmla="*/ 482048 h 806626"/>
                <a:gd name="connsiteX116" fmla="*/ 631135 w 994242"/>
                <a:gd name="connsiteY116" fmla="*/ 501926 h 806626"/>
                <a:gd name="connsiteX117" fmla="*/ 616226 w 994242"/>
                <a:gd name="connsiteY117" fmla="*/ 526774 h 806626"/>
                <a:gd name="connsiteX118" fmla="*/ 601318 w 994242"/>
                <a:gd name="connsiteY118" fmla="*/ 556591 h 806626"/>
                <a:gd name="connsiteX119" fmla="*/ 571500 w 994242"/>
                <a:gd name="connsiteY119" fmla="*/ 606287 h 806626"/>
                <a:gd name="connsiteX120" fmla="*/ 541683 w 994242"/>
                <a:gd name="connsiteY120" fmla="*/ 655982 h 806626"/>
                <a:gd name="connsiteX121" fmla="*/ 526774 w 994242"/>
                <a:gd name="connsiteY121" fmla="*/ 680830 h 806626"/>
                <a:gd name="connsiteX122" fmla="*/ 511865 w 994242"/>
                <a:gd name="connsiteY122" fmla="*/ 715617 h 806626"/>
                <a:gd name="connsiteX123" fmla="*/ 501926 w 994242"/>
                <a:gd name="connsiteY123" fmla="*/ 730526 h 806626"/>
                <a:gd name="connsiteX124" fmla="*/ 521805 w 994242"/>
                <a:gd name="connsiteY124" fmla="*/ 720587 h 806626"/>
                <a:gd name="connsiteX125" fmla="*/ 541683 w 994242"/>
                <a:gd name="connsiteY125" fmla="*/ 695739 h 806626"/>
                <a:gd name="connsiteX126" fmla="*/ 556591 w 994242"/>
                <a:gd name="connsiteY126" fmla="*/ 680830 h 806626"/>
                <a:gd name="connsiteX127" fmla="*/ 596348 w 994242"/>
                <a:gd name="connsiteY127" fmla="*/ 631134 h 806626"/>
                <a:gd name="connsiteX128" fmla="*/ 621196 w 994242"/>
                <a:gd name="connsiteY128" fmla="*/ 606287 h 806626"/>
                <a:gd name="connsiteX129" fmla="*/ 715618 w 994242"/>
                <a:gd name="connsiteY129" fmla="*/ 501926 h 806626"/>
                <a:gd name="connsiteX130" fmla="*/ 755374 w 994242"/>
                <a:gd name="connsiteY130" fmla="*/ 467139 h 806626"/>
                <a:gd name="connsiteX131" fmla="*/ 765313 w 994242"/>
                <a:gd name="connsiteY131" fmla="*/ 452230 h 806626"/>
                <a:gd name="connsiteX132" fmla="*/ 785191 w 994242"/>
                <a:gd name="connsiteY132" fmla="*/ 442291 h 806626"/>
                <a:gd name="connsiteX133" fmla="*/ 795131 w 994242"/>
                <a:gd name="connsiteY133" fmla="*/ 432352 h 806626"/>
                <a:gd name="connsiteX134" fmla="*/ 805070 w 994242"/>
                <a:gd name="connsiteY134" fmla="*/ 447261 h 806626"/>
                <a:gd name="connsiteX135" fmla="*/ 800100 w 994242"/>
                <a:gd name="connsiteY135" fmla="*/ 472108 h 806626"/>
                <a:gd name="connsiteX136" fmla="*/ 780222 w 994242"/>
                <a:gd name="connsiteY136" fmla="*/ 521804 h 806626"/>
                <a:gd name="connsiteX137" fmla="*/ 770283 w 994242"/>
                <a:gd name="connsiteY137" fmla="*/ 536713 h 806626"/>
                <a:gd name="connsiteX138" fmla="*/ 760344 w 994242"/>
                <a:gd name="connsiteY138" fmla="*/ 556591 h 806626"/>
                <a:gd name="connsiteX139" fmla="*/ 755374 w 994242"/>
                <a:gd name="connsiteY139" fmla="*/ 576469 h 806626"/>
                <a:gd name="connsiteX140" fmla="*/ 730526 w 994242"/>
                <a:gd name="connsiteY140" fmla="*/ 616226 h 806626"/>
                <a:gd name="connsiteX141" fmla="*/ 715618 w 994242"/>
                <a:gd name="connsiteY141" fmla="*/ 651013 h 806626"/>
                <a:gd name="connsiteX142" fmla="*/ 705678 w 994242"/>
                <a:gd name="connsiteY142" fmla="*/ 680830 h 806626"/>
                <a:gd name="connsiteX143" fmla="*/ 710648 w 994242"/>
                <a:gd name="connsiteY143" fmla="*/ 705678 h 806626"/>
                <a:gd name="connsiteX144" fmla="*/ 740465 w 994242"/>
                <a:gd name="connsiteY144" fmla="*/ 695739 h 806626"/>
                <a:gd name="connsiteX145" fmla="*/ 760344 w 994242"/>
                <a:gd name="connsiteY145" fmla="*/ 680830 h 806626"/>
                <a:gd name="connsiteX146" fmla="*/ 775252 w 994242"/>
                <a:gd name="connsiteY146" fmla="*/ 670891 h 806626"/>
                <a:gd name="connsiteX147" fmla="*/ 795131 w 994242"/>
                <a:gd name="connsiteY147" fmla="*/ 655982 h 806626"/>
                <a:gd name="connsiteX148" fmla="*/ 810039 w 994242"/>
                <a:gd name="connsiteY148" fmla="*/ 651013 h 806626"/>
                <a:gd name="connsiteX149" fmla="*/ 819978 w 994242"/>
                <a:gd name="connsiteY149" fmla="*/ 660952 h 806626"/>
                <a:gd name="connsiteX150" fmla="*/ 805070 w 994242"/>
                <a:gd name="connsiteY150" fmla="*/ 675861 h 806626"/>
                <a:gd name="connsiteX151" fmla="*/ 780222 w 994242"/>
                <a:gd name="connsiteY151" fmla="*/ 710648 h 806626"/>
                <a:gd name="connsiteX152" fmla="*/ 775252 w 994242"/>
                <a:gd name="connsiteY152" fmla="*/ 725556 h 806626"/>
                <a:gd name="connsiteX153" fmla="*/ 815009 w 994242"/>
                <a:gd name="connsiteY153" fmla="*/ 720587 h 806626"/>
                <a:gd name="connsiteX154" fmla="*/ 859735 w 994242"/>
                <a:gd name="connsiteY154" fmla="*/ 700708 h 806626"/>
                <a:gd name="connsiteX155" fmla="*/ 889552 w 994242"/>
                <a:gd name="connsiteY155" fmla="*/ 690769 h 806626"/>
                <a:gd name="connsiteX156" fmla="*/ 894522 w 994242"/>
                <a:gd name="connsiteY156" fmla="*/ 705678 h 806626"/>
                <a:gd name="connsiteX157" fmla="*/ 899491 w 994242"/>
                <a:gd name="connsiteY157" fmla="*/ 805069 h 806626"/>
                <a:gd name="connsiteX158" fmla="*/ 914400 w 994242"/>
                <a:gd name="connsiteY158" fmla="*/ 790161 h 806626"/>
                <a:gd name="connsiteX159" fmla="*/ 934278 w 994242"/>
                <a:gd name="connsiteY159" fmla="*/ 780221 h 806626"/>
                <a:gd name="connsiteX160" fmla="*/ 959126 w 994242"/>
                <a:gd name="connsiteY160" fmla="*/ 765313 h 806626"/>
                <a:gd name="connsiteX161" fmla="*/ 993913 w 994242"/>
                <a:gd name="connsiteY161" fmla="*/ 785191 h 806626"/>
                <a:gd name="connsiteX162" fmla="*/ 993913 w 994242"/>
                <a:gd name="connsiteY162" fmla="*/ 790161 h 80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994242" h="806626">
                  <a:moveTo>
                    <a:pt x="0" y="457200"/>
                  </a:moveTo>
                  <a:cubicBezTo>
                    <a:pt x="7577" y="396588"/>
                    <a:pt x="-1939" y="436879"/>
                    <a:pt x="14909" y="397565"/>
                  </a:cubicBezTo>
                  <a:cubicBezTo>
                    <a:pt x="16972" y="392750"/>
                    <a:pt x="16972" y="387015"/>
                    <a:pt x="19878" y="382656"/>
                  </a:cubicBezTo>
                  <a:cubicBezTo>
                    <a:pt x="23776" y="376808"/>
                    <a:pt x="29817" y="372717"/>
                    <a:pt x="34787" y="367748"/>
                  </a:cubicBezTo>
                  <a:cubicBezTo>
                    <a:pt x="38100" y="361122"/>
                    <a:pt x="42125" y="354806"/>
                    <a:pt x="44726" y="347869"/>
                  </a:cubicBezTo>
                  <a:cubicBezTo>
                    <a:pt x="52939" y="325967"/>
                    <a:pt x="45073" y="328500"/>
                    <a:pt x="59635" y="308113"/>
                  </a:cubicBezTo>
                  <a:cubicBezTo>
                    <a:pt x="63720" y="302394"/>
                    <a:pt x="70459" y="298923"/>
                    <a:pt x="74544" y="293204"/>
                  </a:cubicBezTo>
                  <a:cubicBezTo>
                    <a:pt x="94147" y="265759"/>
                    <a:pt x="73404" y="274463"/>
                    <a:pt x="104361" y="243508"/>
                  </a:cubicBezTo>
                  <a:cubicBezTo>
                    <a:pt x="147909" y="199963"/>
                    <a:pt x="94622" y="255196"/>
                    <a:pt x="129209" y="213691"/>
                  </a:cubicBezTo>
                  <a:cubicBezTo>
                    <a:pt x="133708" y="208292"/>
                    <a:pt x="139619" y="204181"/>
                    <a:pt x="144118" y="198782"/>
                  </a:cubicBezTo>
                  <a:cubicBezTo>
                    <a:pt x="147942" y="194194"/>
                    <a:pt x="150170" y="188409"/>
                    <a:pt x="154057" y="183874"/>
                  </a:cubicBezTo>
                  <a:cubicBezTo>
                    <a:pt x="181134" y="152283"/>
                    <a:pt x="165251" y="174792"/>
                    <a:pt x="193813" y="149087"/>
                  </a:cubicBezTo>
                  <a:cubicBezTo>
                    <a:pt x="204261" y="139684"/>
                    <a:pt x="214850" y="130245"/>
                    <a:pt x="223631" y="119269"/>
                  </a:cubicBezTo>
                  <a:cubicBezTo>
                    <a:pt x="235606" y="104299"/>
                    <a:pt x="244154" y="91740"/>
                    <a:pt x="258418" y="79513"/>
                  </a:cubicBezTo>
                  <a:cubicBezTo>
                    <a:pt x="274670" y="65583"/>
                    <a:pt x="277465" y="65908"/>
                    <a:pt x="293205" y="54665"/>
                  </a:cubicBezTo>
                  <a:cubicBezTo>
                    <a:pt x="299945" y="49851"/>
                    <a:pt x="305892" y="43865"/>
                    <a:pt x="313083" y="39756"/>
                  </a:cubicBezTo>
                  <a:cubicBezTo>
                    <a:pt x="317631" y="37157"/>
                    <a:pt x="323102" y="36667"/>
                    <a:pt x="327991" y="34787"/>
                  </a:cubicBezTo>
                  <a:cubicBezTo>
                    <a:pt x="344643" y="28382"/>
                    <a:pt x="361729" y="22887"/>
                    <a:pt x="377687" y="14908"/>
                  </a:cubicBezTo>
                  <a:cubicBezTo>
                    <a:pt x="403674" y="1914"/>
                    <a:pt x="390378" y="6765"/>
                    <a:pt x="417444" y="0"/>
                  </a:cubicBezTo>
                  <a:cubicBezTo>
                    <a:pt x="453887" y="1656"/>
                    <a:pt x="490789" y="-1028"/>
                    <a:pt x="526774" y="4969"/>
                  </a:cubicBezTo>
                  <a:cubicBezTo>
                    <a:pt x="532665" y="5951"/>
                    <a:pt x="535972" y="13951"/>
                    <a:pt x="536713" y="19878"/>
                  </a:cubicBezTo>
                  <a:cubicBezTo>
                    <a:pt x="539749" y="44167"/>
                    <a:pt x="519808" y="62621"/>
                    <a:pt x="501926" y="74543"/>
                  </a:cubicBezTo>
                  <a:cubicBezTo>
                    <a:pt x="496957" y="77856"/>
                    <a:pt x="491682" y="80751"/>
                    <a:pt x="487018" y="84482"/>
                  </a:cubicBezTo>
                  <a:cubicBezTo>
                    <a:pt x="483359" y="87409"/>
                    <a:pt x="480826" y="91610"/>
                    <a:pt x="477078" y="94421"/>
                  </a:cubicBezTo>
                  <a:cubicBezTo>
                    <a:pt x="467522" y="101588"/>
                    <a:pt x="455708" y="105854"/>
                    <a:pt x="447261" y="114300"/>
                  </a:cubicBezTo>
                  <a:cubicBezTo>
                    <a:pt x="442291" y="119269"/>
                    <a:pt x="437688" y="124634"/>
                    <a:pt x="432352" y="129208"/>
                  </a:cubicBezTo>
                  <a:cubicBezTo>
                    <a:pt x="380511" y="173642"/>
                    <a:pt x="450796" y="95856"/>
                    <a:pt x="347870" y="198782"/>
                  </a:cubicBezTo>
                  <a:lnTo>
                    <a:pt x="313083" y="233569"/>
                  </a:lnTo>
                  <a:cubicBezTo>
                    <a:pt x="308113" y="238539"/>
                    <a:pt x="302489" y="242930"/>
                    <a:pt x="298174" y="248478"/>
                  </a:cubicBezTo>
                  <a:lnTo>
                    <a:pt x="263387" y="293204"/>
                  </a:lnTo>
                  <a:cubicBezTo>
                    <a:pt x="256834" y="301544"/>
                    <a:pt x="249204" y="309103"/>
                    <a:pt x="243509" y="318052"/>
                  </a:cubicBezTo>
                  <a:cubicBezTo>
                    <a:pt x="231913" y="336274"/>
                    <a:pt x="219544" y="354025"/>
                    <a:pt x="208722" y="372717"/>
                  </a:cubicBezTo>
                  <a:cubicBezTo>
                    <a:pt x="190500" y="404191"/>
                    <a:pt x="170322" y="434611"/>
                    <a:pt x="154057" y="467139"/>
                  </a:cubicBezTo>
                  <a:cubicBezTo>
                    <a:pt x="149087" y="477078"/>
                    <a:pt x="144416" y="487172"/>
                    <a:pt x="139148" y="496956"/>
                  </a:cubicBezTo>
                  <a:cubicBezTo>
                    <a:pt x="132816" y="508715"/>
                    <a:pt x="124407" y="519415"/>
                    <a:pt x="119270" y="531743"/>
                  </a:cubicBezTo>
                  <a:cubicBezTo>
                    <a:pt x="107784" y="559309"/>
                    <a:pt x="99263" y="588020"/>
                    <a:pt x="89452" y="616226"/>
                  </a:cubicBezTo>
                  <a:cubicBezTo>
                    <a:pt x="89403" y="616368"/>
                    <a:pt x="77052" y="653427"/>
                    <a:pt x="74544" y="660952"/>
                  </a:cubicBezTo>
                  <a:lnTo>
                    <a:pt x="69574" y="675861"/>
                  </a:lnTo>
                  <a:cubicBezTo>
                    <a:pt x="71231" y="680830"/>
                    <a:pt x="70052" y="693464"/>
                    <a:pt x="74544" y="690769"/>
                  </a:cubicBezTo>
                  <a:cubicBezTo>
                    <a:pt x="84787" y="684623"/>
                    <a:pt x="87255" y="670508"/>
                    <a:pt x="94422" y="660952"/>
                  </a:cubicBezTo>
                  <a:cubicBezTo>
                    <a:pt x="99392" y="654326"/>
                    <a:pt x="104737" y="647966"/>
                    <a:pt x="109331" y="641074"/>
                  </a:cubicBezTo>
                  <a:cubicBezTo>
                    <a:pt x="136192" y="600782"/>
                    <a:pt x="112745" y="631671"/>
                    <a:pt x="139148" y="586408"/>
                  </a:cubicBezTo>
                  <a:cubicBezTo>
                    <a:pt x="145167" y="576090"/>
                    <a:pt x="152880" y="566834"/>
                    <a:pt x="159026" y="556591"/>
                  </a:cubicBezTo>
                  <a:cubicBezTo>
                    <a:pt x="172769" y="533687"/>
                    <a:pt x="183579" y="508978"/>
                    <a:pt x="198783" y="487017"/>
                  </a:cubicBezTo>
                  <a:lnTo>
                    <a:pt x="243509" y="422413"/>
                  </a:lnTo>
                  <a:cubicBezTo>
                    <a:pt x="250254" y="412554"/>
                    <a:pt x="254940" y="401042"/>
                    <a:pt x="263387" y="392595"/>
                  </a:cubicBezTo>
                  <a:cubicBezTo>
                    <a:pt x="273326" y="382656"/>
                    <a:pt x="283750" y="373179"/>
                    <a:pt x="293205" y="362778"/>
                  </a:cubicBezTo>
                  <a:cubicBezTo>
                    <a:pt x="300340" y="354930"/>
                    <a:pt x="305310" y="345148"/>
                    <a:pt x="313083" y="337930"/>
                  </a:cubicBezTo>
                  <a:cubicBezTo>
                    <a:pt x="328628" y="323495"/>
                    <a:pt x="349526" y="314739"/>
                    <a:pt x="362778" y="298174"/>
                  </a:cubicBezTo>
                  <a:cubicBezTo>
                    <a:pt x="369404" y="289891"/>
                    <a:pt x="375157" y="280826"/>
                    <a:pt x="382657" y="273326"/>
                  </a:cubicBezTo>
                  <a:cubicBezTo>
                    <a:pt x="388514" y="267469"/>
                    <a:pt x="396302" y="263871"/>
                    <a:pt x="402535" y="258417"/>
                  </a:cubicBezTo>
                  <a:cubicBezTo>
                    <a:pt x="409587" y="252246"/>
                    <a:pt x="415298" y="244637"/>
                    <a:pt x="422413" y="238539"/>
                  </a:cubicBezTo>
                  <a:cubicBezTo>
                    <a:pt x="426948" y="234652"/>
                    <a:pt x="432787" y="232487"/>
                    <a:pt x="437322" y="228600"/>
                  </a:cubicBezTo>
                  <a:cubicBezTo>
                    <a:pt x="444437" y="222501"/>
                    <a:pt x="450085" y="214820"/>
                    <a:pt x="457200" y="208721"/>
                  </a:cubicBezTo>
                  <a:cubicBezTo>
                    <a:pt x="461735" y="204834"/>
                    <a:pt x="467249" y="202254"/>
                    <a:pt x="472109" y="198782"/>
                  </a:cubicBezTo>
                  <a:cubicBezTo>
                    <a:pt x="478849" y="193968"/>
                    <a:pt x="484964" y="188264"/>
                    <a:pt x="491987" y="183874"/>
                  </a:cubicBezTo>
                  <a:cubicBezTo>
                    <a:pt x="506028" y="175098"/>
                    <a:pt x="512277" y="173797"/>
                    <a:pt x="526774" y="168965"/>
                  </a:cubicBezTo>
                  <a:cubicBezTo>
                    <a:pt x="532765" y="186938"/>
                    <a:pt x="536770" y="191201"/>
                    <a:pt x="526774" y="213691"/>
                  </a:cubicBezTo>
                  <a:cubicBezTo>
                    <a:pt x="523919" y="220113"/>
                    <a:pt x="515950" y="222881"/>
                    <a:pt x="511865" y="228600"/>
                  </a:cubicBezTo>
                  <a:cubicBezTo>
                    <a:pt x="485316" y="265769"/>
                    <a:pt x="520800" y="231503"/>
                    <a:pt x="487018" y="268356"/>
                  </a:cubicBezTo>
                  <a:lnTo>
                    <a:pt x="427383" y="327991"/>
                  </a:lnTo>
                  <a:lnTo>
                    <a:pt x="382657" y="372717"/>
                  </a:lnTo>
                  <a:cubicBezTo>
                    <a:pt x="376031" y="379343"/>
                    <a:pt x="369782" y="386369"/>
                    <a:pt x="362778" y="392595"/>
                  </a:cubicBezTo>
                  <a:cubicBezTo>
                    <a:pt x="347869" y="405847"/>
                    <a:pt x="331840" y="417937"/>
                    <a:pt x="318052" y="432352"/>
                  </a:cubicBezTo>
                  <a:cubicBezTo>
                    <a:pt x="295324" y="456113"/>
                    <a:pt x="271687" y="479536"/>
                    <a:pt x="253448" y="506895"/>
                  </a:cubicBezTo>
                  <a:cubicBezTo>
                    <a:pt x="250135" y="511865"/>
                    <a:pt x="246369" y="516561"/>
                    <a:pt x="243509" y="521804"/>
                  </a:cubicBezTo>
                  <a:cubicBezTo>
                    <a:pt x="236414" y="534811"/>
                    <a:pt x="230257" y="548309"/>
                    <a:pt x="223631" y="561561"/>
                  </a:cubicBezTo>
                  <a:lnTo>
                    <a:pt x="213691" y="581439"/>
                  </a:lnTo>
                  <a:cubicBezTo>
                    <a:pt x="212035" y="589722"/>
                    <a:pt x="210944" y="598138"/>
                    <a:pt x="208722" y="606287"/>
                  </a:cubicBezTo>
                  <a:cubicBezTo>
                    <a:pt x="205966" y="616394"/>
                    <a:pt x="198783" y="636104"/>
                    <a:pt x="198783" y="636104"/>
                  </a:cubicBezTo>
                  <a:cubicBezTo>
                    <a:pt x="200439" y="641074"/>
                    <a:pt x="199728" y="654367"/>
                    <a:pt x="203752" y="651013"/>
                  </a:cubicBezTo>
                  <a:cubicBezTo>
                    <a:pt x="215757" y="641008"/>
                    <a:pt x="217550" y="622306"/>
                    <a:pt x="228600" y="611256"/>
                  </a:cubicBezTo>
                  <a:cubicBezTo>
                    <a:pt x="235226" y="604630"/>
                    <a:pt x="242380" y="598493"/>
                    <a:pt x="248478" y="591378"/>
                  </a:cubicBezTo>
                  <a:cubicBezTo>
                    <a:pt x="252365" y="586843"/>
                    <a:pt x="254485" y="580964"/>
                    <a:pt x="258418" y="576469"/>
                  </a:cubicBezTo>
                  <a:cubicBezTo>
                    <a:pt x="266131" y="567654"/>
                    <a:pt x="275948" y="560767"/>
                    <a:pt x="283265" y="551621"/>
                  </a:cubicBezTo>
                  <a:cubicBezTo>
                    <a:pt x="289299" y="544079"/>
                    <a:pt x="292244" y="534398"/>
                    <a:pt x="298174" y="526774"/>
                  </a:cubicBezTo>
                  <a:cubicBezTo>
                    <a:pt x="303927" y="519377"/>
                    <a:pt x="311954" y="514010"/>
                    <a:pt x="318052" y="506895"/>
                  </a:cubicBezTo>
                  <a:cubicBezTo>
                    <a:pt x="331858" y="490788"/>
                    <a:pt x="342809" y="472200"/>
                    <a:pt x="357809" y="457200"/>
                  </a:cubicBezTo>
                  <a:cubicBezTo>
                    <a:pt x="362779" y="452230"/>
                    <a:pt x="368501" y="447914"/>
                    <a:pt x="372718" y="442291"/>
                  </a:cubicBezTo>
                  <a:cubicBezTo>
                    <a:pt x="401295" y="404188"/>
                    <a:pt x="373764" y="430446"/>
                    <a:pt x="402535" y="397565"/>
                  </a:cubicBezTo>
                  <a:cubicBezTo>
                    <a:pt x="408706" y="390513"/>
                    <a:pt x="416315" y="384802"/>
                    <a:pt x="422413" y="377687"/>
                  </a:cubicBezTo>
                  <a:cubicBezTo>
                    <a:pt x="432085" y="366403"/>
                    <a:pt x="435509" y="352973"/>
                    <a:pt x="447261" y="342900"/>
                  </a:cubicBezTo>
                  <a:cubicBezTo>
                    <a:pt x="464368" y="328237"/>
                    <a:pt x="483757" y="316467"/>
                    <a:pt x="501926" y="303143"/>
                  </a:cubicBezTo>
                  <a:cubicBezTo>
                    <a:pt x="506744" y="299610"/>
                    <a:pt x="529218" y="282042"/>
                    <a:pt x="536713" y="278295"/>
                  </a:cubicBezTo>
                  <a:cubicBezTo>
                    <a:pt x="541398" y="275952"/>
                    <a:pt x="546652" y="274982"/>
                    <a:pt x="551622" y="273326"/>
                  </a:cubicBezTo>
                  <a:cubicBezTo>
                    <a:pt x="556592" y="274982"/>
                    <a:pt x="565504" y="273158"/>
                    <a:pt x="566531" y="278295"/>
                  </a:cubicBezTo>
                  <a:cubicBezTo>
                    <a:pt x="574431" y="317794"/>
                    <a:pt x="562950" y="318453"/>
                    <a:pt x="546652" y="342900"/>
                  </a:cubicBezTo>
                  <a:cubicBezTo>
                    <a:pt x="541294" y="350937"/>
                    <a:pt x="536369" y="359268"/>
                    <a:pt x="531744" y="367748"/>
                  </a:cubicBezTo>
                  <a:cubicBezTo>
                    <a:pt x="526423" y="377503"/>
                    <a:pt x="523341" y="388557"/>
                    <a:pt x="516835" y="397565"/>
                  </a:cubicBezTo>
                  <a:cubicBezTo>
                    <a:pt x="501685" y="418542"/>
                    <a:pt x="480451" y="435011"/>
                    <a:pt x="467139" y="457200"/>
                  </a:cubicBezTo>
                  <a:cubicBezTo>
                    <a:pt x="462170" y="465483"/>
                    <a:pt x="458026" y="474321"/>
                    <a:pt x="452231" y="482048"/>
                  </a:cubicBezTo>
                  <a:cubicBezTo>
                    <a:pt x="438105" y="500883"/>
                    <a:pt x="418034" y="515655"/>
                    <a:pt x="407505" y="536713"/>
                  </a:cubicBezTo>
                  <a:cubicBezTo>
                    <a:pt x="402535" y="546652"/>
                    <a:pt x="397917" y="556775"/>
                    <a:pt x="392596" y="566530"/>
                  </a:cubicBezTo>
                  <a:cubicBezTo>
                    <a:pt x="380031" y="589566"/>
                    <a:pt x="377286" y="589001"/>
                    <a:pt x="367748" y="611256"/>
                  </a:cubicBezTo>
                  <a:cubicBezTo>
                    <a:pt x="360720" y="627655"/>
                    <a:pt x="351369" y="643457"/>
                    <a:pt x="347870" y="660952"/>
                  </a:cubicBezTo>
                  <a:cubicBezTo>
                    <a:pt x="346213" y="669235"/>
                    <a:pt x="345123" y="677651"/>
                    <a:pt x="342900" y="685800"/>
                  </a:cubicBezTo>
                  <a:cubicBezTo>
                    <a:pt x="340143" y="695907"/>
                    <a:pt x="332961" y="715617"/>
                    <a:pt x="332961" y="715617"/>
                  </a:cubicBezTo>
                  <a:cubicBezTo>
                    <a:pt x="334618" y="727213"/>
                    <a:pt x="332693" y="739927"/>
                    <a:pt x="337931" y="750404"/>
                  </a:cubicBezTo>
                  <a:cubicBezTo>
                    <a:pt x="340274" y="755089"/>
                    <a:pt x="340356" y="740074"/>
                    <a:pt x="342900" y="735495"/>
                  </a:cubicBezTo>
                  <a:cubicBezTo>
                    <a:pt x="348701" y="725053"/>
                    <a:pt x="355835" y="715398"/>
                    <a:pt x="362778" y="705678"/>
                  </a:cubicBezTo>
                  <a:cubicBezTo>
                    <a:pt x="372407" y="692198"/>
                    <a:pt x="385187" y="680738"/>
                    <a:pt x="392596" y="665921"/>
                  </a:cubicBezTo>
                  <a:cubicBezTo>
                    <a:pt x="397566" y="655982"/>
                    <a:pt x="401616" y="645527"/>
                    <a:pt x="407505" y="636104"/>
                  </a:cubicBezTo>
                  <a:cubicBezTo>
                    <a:pt x="418222" y="618957"/>
                    <a:pt x="429798" y="602308"/>
                    <a:pt x="442291" y="586408"/>
                  </a:cubicBezTo>
                  <a:cubicBezTo>
                    <a:pt x="448080" y="579040"/>
                    <a:pt x="456417" y="573927"/>
                    <a:pt x="462170" y="566530"/>
                  </a:cubicBezTo>
                  <a:cubicBezTo>
                    <a:pt x="468100" y="558906"/>
                    <a:pt x="471148" y="549306"/>
                    <a:pt x="477078" y="541682"/>
                  </a:cubicBezTo>
                  <a:cubicBezTo>
                    <a:pt x="482831" y="534285"/>
                    <a:pt x="490731" y="528808"/>
                    <a:pt x="496957" y="521804"/>
                  </a:cubicBezTo>
                  <a:cubicBezTo>
                    <a:pt x="504004" y="513876"/>
                    <a:pt x="509335" y="504456"/>
                    <a:pt x="516835" y="496956"/>
                  </a:cubicBezTo>
                  <a:cubicBezTo>
                    <a:pt x="522692" y="491099"/>
                    <a:pt x="531142" y="488176"/>
                    <a:pt x="536713" y="482048"/>
                  </a:cubicBezTo>
                  <a:cubicBezTo>
                    <a:pt x="547856" y="469791"/>
                    <a:pt x="552326" y="450814"/>
                    <a:pt x="566531" y="442291"/>
                  </a:cubicBezTo>
                  <a:cubicBezTo>
                    <a:pt x="574813" y="437321"/>
                    <a:pt x="583518" y="432996"/>
                    <a:pt x="591378" y="427382"/>
                  </a:cubicBezTo>
                  <a:cubicBezTo>
                    <a:pt x="595191" y="424659"/>
                    <a:pt x="597718" y="420443"/>
                    <a:pt x="601318" y="417443"/>
                  </a:cubicBezTo>
                  <a:cubicBezTo>
                    <a:pt x="607681" y="412141"/>
                    <a:pt x="614907" y="407924"/>
                    <a:pt x="621196" y="402534"/>
                  </a:cubicBezTo>
                  <a:cubicBezTo>
                    <a:pt x="644884" y="382230"/>
                    <a:pt x="625655" y="391110"/>
                    <a:pt x="651013" y="382656"/>
                  </a:cubicBezTo>
                  <a:cubicBezTo>
                    <a:pt x="655983" y="384313"/>
                    <a:pt x="665125" y="382448"/>
                    <a:pt x="665922" y="387626"/>
                  </a:cubicBezTo>
                  <a:cubicBezTo>
                    <a:pt x="671322" y="422725"/>
                    <a:pt x="665793" y="441274"/>
                    <a:pt x="651013" y="467139"/>
                  </a:cubicBezTo>
                  <a:cubicBezTo>
                    <a:pt x="648050" y="472325"/>
                    <a:pt x="644037" y="476862"/>
                    <a:pt x="641074" y="482048"/>
                  </a:cubicBezTo>
                  <a:cubicBezTo>
                    <a:pt x="637399" y="488480"/>
                    <a:pt x="634733" y="495450"/>
                    <a:pt x="631135" y="501926"/>
                  </a:cubicBezTo>
                  <a:cubicBezTo>
                    <a:pt x="626444" y="510370"/>
                    <a:pt x="620851" y="518294"/>
                    <a:pt x="616226" y="526774"/>
                  </a:cubicBezTo>
                  <a:cubicBezTo>
                    <a:pt x="610905" y="536529"/>
                    <a:pt x="606766" y="546906"/>
                    <a:pt x="601318" y="556591"/>
                  </a:cubicBezTo>
                  <a:cubicBezTo>
                    <a:pt x="591847" y="573428"/>
                    <a:pt x="581439" y="589722"/>
                    <a:pt x="571500" y="606287"/>
                  </a:cubicBezTo>
                  <a:lnTo>
                    <a:pt x="541683" y="655982"/>
                  </a:lnTo>
                  <a:cubicBezTo>
                    <a:pt x="536713" y="664265"/>
                    <a:pt x="529828" y="671666"/>
                    <a:pt x="526774" y="680830"/>
                  </a:cubicBezTo>
                  <a:cubicBezTo>
                    <a:pt x="521198" y="697560"/>
                    <a:pt x="521694" y="698418"/>
                    <a:pt x="511865" y="715617"/>
                  </a:cubicBezTo>
                  <a:cubicBezTo>
                    <a:pt x="508902" y="720803"/>
                    <a:pt x="496584" y="727855"/>
                    <a:pt x="501926" y="730526"/>
                  </a:cubicBezTo>
                  <a:lnTo>
                    <a:pt x="521805" y="720587"/>
                  </a:lnTo>
                  <a:cubicBezTo>
                    <a:pt x="528431" y="712304"/>
                    <a:pt x="534698" y="703722"/>
                    <a:pt x="541683" y="695739"/>
                  </a:cubicBezTo>
                  <a:cubicBezTo>
                    <a:pt x="546311" y="690450"/>
                    <a:pt x="552051" y="686195"/>
                    <a:pt x="556591" y="680830"/>
                  </a:cubicBezTo>
                  <a:cubicBezTo>
                    <a:pt x="570294" y="664635"/>
                    <a:pt x="581347" y="646134"/>
                    <a:pt x="596348" y="631134"/>
                  </a:cubicBezTo>
                  <a:cubicBezTo>
                    <a:pt x="604631" y="622852"/>
                    <a:pt x="613483" y="615102"/>
                    <a:pt x="621196" y="606287"/>
                  </a:cubicBezTo>
                  <a:cubicBezTo>
                    <a:pt x="713865" y="500380"/>
                    <a:pt x="616330" y="601214"/>
                    <a:pt x="715618" y="501926"/>
                  </a:cubicBezTo>
                  <a:cubicBezTo>
                    <a:pt x="744692" y="472852"/>
                    <a:pt x="730717" y="483576"/>
                    <a:pt x="755374" y="467139"/>
                  </a:cubicBezTo>
                  <a:cubicBezTo>
                    <a:pt x="758687" y="462169"/>
                    <a:pt x="760725" y="456054"/>
                    <a:pt x="765313" y="452230"/>
                  </a:cubicBezTo>
                  <a:cubicBezTo>
                    <a:pt x="771004" y="447487"/>
                    <a:pt x="779027" y="446400"/>
                    <a:pt x="785191" y="442291"/>
                  </a:cubicBezTo>
                  <a:cubicBezTo>
                    <a:pt x="789090" y="439692"/>
                    <a:pt x="791818" y="435665"/>
                    <a:pt x="795131" y="432352"/>
                  </a:cubicBezTo>
                  <a:cubicBezTo>
                    <a:pt x="798444" y="437322"/>
                    <a:pt x="804329" y="441334"/>
                    <a:pt x="805070" y="447261"/>
                  </a:cubicBezTo>
                  <a:cubicBezTo>
                    <a:pt x="806118" y="455642"/>
                    <a:pt x="802322" y="463959"/>
                    <a:pt x="800100" y="472108"/>
                  </a:cubicBezTo>
                  <a:cubicBezTo>
                    <a:pt x="794787" y="491589"/>
                    <a:pt x="789919" y="504834"/>
                    <a:pt x="780222" y="521804"/>
                  </a:cubicBezTo>
                  <a:cubicBezTo>
                    <a:pt x="777259" y="526990"/>
                    <a:pt x="773246" y="531527"/>
                    <a:pt x="770283" y="536713"/>
                  </a:cubicBezTo>
                  <a:cubicBezTo>
                    <a:pt x="766608" y="543145"/>
                    <a:pt x="762945" y="549655"/>
                    <a:pt x="760344" y="556591"/>
                  </a:cubicBezTo>
                  <a:cubicBezTo>
                    <a:pt x="757946" y="562986"/>
                    <a:pt x="758428" y="570360"/>
                    <a:pt x="755374" y="576469"/>
                  </a:cubicBezTo>
                  <a:cubicBezTo>
                    <a:pt x="748385" y="590447"/>
                    <a:pt x="736682" y="601862"/>
                    <a:pt x="730526" y="616226"/>
                  </a:cubicBezTo>
                  <a:cubicBezTo>
                    <a:pt x="725557" y="627822"/>
                    <a:pt x="720147" y="639238"/>
                    <a:pt x="715618" y="651013"/>
                  </a:cubicBezTo>
                  <a:cubicBezTo>
                    <a:pt x="711857" y="660791"/>
                    <a:pt x="705678" y="680830"/>
                    <a:pt x="705678" y="680830"/>
                  </a:cubicBezTo>
                  <a:cubicBezTo>
                    <a:pt x="707335" y="689113"/>
                    <a:pt x="702884" y="702351"/>
                    <a:pt x="710648" y="705678"/>
                  </a:cubicBezTo>
                  <a:cubicBezTo>
                    <a:pt x="720278" y="709805"/>
                    <a:pt x="731094" y="700424"/>
                    <a:pt x="740465" y="695739"/>
                  </a:cubicBezTo>
                  <a:cubicBezTo>
                    <a:pt x="747873" y="692035"/>
                    <a:pt x="753604" y="685644"/>
                    <a:pt x="760344" y="680830"/>
                  </a:cubicBezTo>
                  <a:cubicBezTo>
                    <a:pt x="765204" y="677359"/>
                    <a:pt x="770392" y="674362"/>
                    <a:pt x="775252" y="670891"/>
                  </a:cubicBezTo>
                  <a:cubicBezTo>
                    <a:pt x="781992" y="666077"/>
                    <a:pt x="787939" y="660091"/>
                    <a:pt x="795131" y="655982"/>
                  </a:cubicBezTo>
                  <a:cubicBezTo>
                    <a:pt x="799679" y="653383"/>
                    <a:pt x="805070" y="652669"/>
                    <a:pt x="810039" y="651013"/>
                  </a:cubicBezTo>
                  <a:cubicBezTo>
                    <a:pt x="818976" y="645055"/>
                    <a:pt x="839725" y="626395"/>
                    <a:pt x="819978" y="660952"/>
                  </a:cubicBezTo>
                  <a:cubicBezTo>
                    <a:pt x="816491" y="667054"/>
                    <a:pt x="809644" y="670525"/>
                    <a:pt x="805070" y="675861"/>
                  </a:cubicBezTo>
                  <a:cubicBezTo>
                    <a:pt x="802365" y="679016"/>
                    <a:pt x="783370" y="704352"/>
                    <a:pt x="780222" y="710648"/>
                  </a:cubicBezTo>
                  <a:cubicBezTo>
                    <a:pt x="777879" y="715333"/>
                    <a:pt x="770215" y="724117"/>
                    <a:pt x="775252" y="725556"/>
                  </a:cubicBezTo>
                  <a:cubicBezTo>
                    <a:pt x="788094" y="729225"/>
                    <a:pt x="801757" y="722243"/>
                    <a:pt x="815009" y="720587"/>
                  </a:cubicBezTo>
                  <a:cubicBezTo>
                    <a:pt x="852606" y="698029"/>
                    <a:pt x="825613" y="710945"/>
                    <a:pt x="859735" y="700708"/>
                  </a:cubicBezTo>
                  <a:cubicBezTo>
                    <a:pt x="869770" y="697697"/>
                    <a:pt x="889552" y="690769"/>
                    <a:pt x="889552" y="690769"/>
                  </a:cubicBezTo>
                  <a:cubicBezTo>
                    <a:pt x="891209" y="695739"/>
                    <a:pt x="894068" y="700459"/>
                    <a:pt x="894522" y="705678"/>
                  </a:cubicBezTo>
                  <a:cubicBezTo>
                    <a:pt x="897396" y="738725"/>
                    <a:pt x="891894" y="772779"/>
                    <a:pt x="899491" y="805069"/>
                  </a:cubicBezTo>
                  <a:cubicBezTo>
                    <a:pt x="901101" y="811910"/>
                    <a:pt x="908681" y="794246"/>
                    <a:pt x="914400" y="790161"/>
                  </a:cubicBezTo>
                  <a:cubicBezTo>
                    <a:pt x="920428" y="785855"/>
                    <a:pt x="928114" y="784330"/>
                    <a:pt x="934278" y="780221"/>
                  </a:cubicBezTo>
                  <a:cubicBezTo>
                    <a:pt x="961560" y="762033"/>
                    <a:pt x="924526" y="776845"/>
                    <a:pt x="959126" y="765313"/>
                  </a:cubicBezTo>
                  <a:cubicBezTo>
                    <a:pt x="984086" y="770304"/>
                    <a:pt x="983351" y="764066"/>
                    <a:pt x="993913" y="785191"/>
                  </a:cubicBezTo>
                  <a:cubicBezTo>
                    <a:pt x="994654" y="786673"/>
                    <a:pt x="993913" y="788504"/>
                    <a:pt x="993913" y="790161"/>
                  </a:cubicBezTo>
                </a:path>
              </a:pathLst>
            </a:custGeom>
            <a:no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3257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E4D56-E9E5-694A-9946-3C9A7ED0EE2E}"/>
              </a:ext>
            </a:extLst>
          </p:cNvPr>
          <p:cNvSpPr>
            <a:spLocks noGrp="1"/>
          </p:cNvSpPr>
          <p:nvPr>
            <p:ph type="title"/>
          </p:nvPr>
        </p:nvSpPr>
        <p:spPr>
          <a:xfrm>
            <a:off x="0" y="9056"/>
            <a:ext cx="10515600" cy="1325563"/>
          </a:xfrm>
        </p:spPr>
        <p:txBody>
          <a:bodyPr/>
          <a:lstStyle/>
          <a:p>
            <a:r>
              <a:rPr lang="en-US" dirty="0">
                <a:latin typeface="Calibri" panose="020F0502020204030204" pitchFamily="34" charset="0"/>
                <a:cs typeface="Calibri" panose="020F0502020204030204" pitchFamily="34" charset="0"/>
              </a:rPr>
              <a:t>What really causes neurodegeneration?</a:t>
            </a:r>
          </a:p>
        </p:txBody>
      </p:sp>
      <p:sp>
        <p:nvSpPr>
          <p:cNvPr id="10" name="Content Placeholder 2">
            <a:extLst>
              <a:ext uri="{FF2B5EF4-FFF2-40B4-BE49-F238E27FC236}">
                <a16:creationId xmlns:a16="http://schemas.microsoft.com/office/drawing/2014/main" id="{DDD4D82A-D5B1-D84D-B0B9-889C0A82A76E}"/>
              </a:ext>
            </a:extLst>
          </p:cNvPr>
          <p:cNvSpPr txBox="1">
            <a:spLocks/>
          </p:cNvSpPr>
          <p:nvPr/>
        </p:nvSpPr>
        <p:spPr>
          <a:xfrm>
            <a:off x="7922268" y="2218455"/>
            <a:ext cx="4031829" cy="35935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Loss of function?</a:t>
            </a:r>
          </a:p>
          <a:p>
            <a:endParaRPr lang="en-US" sz="2400" dirty="0"/>
          </a:p>
          <a:p>
            <a:r>
              <a:rPr lang="en-US" sz="2400" dirty="0"/>
              <a:t>Gain of toxic function?</a:t>
            </a:r>
          </a:p>
          <a:p>
            <a:endParaRPr lang="en-US" sz="2400" dirty="0"/>
          </a:p>
          <a:p>
            <a:r>
              <a:rPr lang="en-US" sz="2400" dirty="0"/>
              <a:t>Why do we care? Just find a treatment!</a:t>
            </a:r>
          </a:p>
          <a:p>
            <a:pPr lvl="1"/>
            <a:r>
              <a:rPr lang="en-US" sz="2000" dirty="0"/>
              <a:t>Two approaches</a:t>
            </a:r>
          </a:p>
        </p:txBody>
      </p:sp>
      <p:grpSp>
        <p:nvGrpSpPr>
          <p:cNvPr id="9" name="Group 8">
            <a:extLst>
              <a:ext uri="{FF2B5EF4-FFF2-40B4-BE49-F238E27FC236}">
                <a16:creationId xmlns:a16="http://schemas.microsoft.com/office/drawing/2014/main" id="{AB5FBF33-ECF2-B447-BC21-2642B5C5171A}"/>
              </a:ext>
            </a:extLst>
          </p:cNvPr>
          <p:cNvGrpSpPr/>
          <p:nvPr/>
        </p:nvGrpSpPr>
        <p:grpSpPr>
          <a:xfrm>
            <a:off x="130631" y="1484659"/>
            <a:ext cx="7527471" cy="5400000"/>
            <a:chOff x="567308" y="1664276"/>
            <a:chExt cx="6308094" cy="4828599"/>
          </a:xfrm>
        </p:grpSpPr>
        <p:grpSp>
          <p:nvGrpSpPr>
            <p:cNvPr id="3" name="Shape 129">
              <a:extLst>
                <a:ext uri="{FF2B5EF4-FFF2-40B4-BE49-F238E27FC236}">
                  <a16:creationId xmlns:a16="http://schemas.microsoft.com/office/drawing/2014/main" id="{50769AFA-BE3D-D14B-B588-29967613291D}"/>
                </a:ext>
              </a:extLst>
            </p:cNvPr>
            <p:cNvGrpSpPr>
              <a:grpSpLocks noChangeAspect="1"/>
            </p:cNvGrpSpPr>
            <p:nvPr/>
          </p:nvGrpSpPr>
          <p:grpSpPr>
            <a:xfrm>
              <a:off x="567308" y="3703257"/>
              <a:ext cx="6308094" cy="2789618"/>
              <a:chOff x="889591" y="2679808"/>
              <a:chExt cx="6308094" cy="2789618"/>
            </a:xfrm>
          </p:grpSpPr>
          <p:pic>
            <p:nvPicPr>
              <p:cNvPr id="4" name="Shape 130" descr="lellerbyfig1">
                <a:extLst>
                  <a:ext uri="{FF2B5EF4-FFF2-40B4-BE49-F238E27FC236}">
                    <a16:creationId xmlns:a16="http://schemas.microsoft.com/office/drawing/2014/main" id="{BA12EAEA-C64F-EE42-94DE-6C151528659A}"/>
                  </a:ext>
                </a:extLst>
              </p:cNvPr>
              <p:cNvPicPr preferRelativeResize="0"/>
              <p:nvPr/>
            </p:nvPicPr>
            <p:blipFill rotWithShape="1">
              <a:blip r:embed="rId2">
                <a:alphaModFix/>
              </a:blip>
              <a:srcRect/>
              <a:stretch/>
            </p:blipFill>
            <p:spPr>
              <a:xfrm>
                <a:off x="1013129" y="3071716"/>
                <a:ext cx="6019799" cy="1985961"/>
              </a:xfrm>
              <a:prstGeom prst="rect">
                <a:avLst/>
              </a:prstGeom>
              <a:noFill/>
              <a:ln>
                <a:noFill/>
              </a:ln>
            </p:spPr>
          </p:pic>
          <p:sp>
            <p:nvSpPr>
              <p:cNvPr id="5" name="Shape 131">
                <a:extLst>
                  <a:ext uri="{FF2B5EF4-FFF2-40B4-BE49-F238E27FC236}">
                    <a16:creationId xmlns:a16="http://schemas.microsoft.com/office/drawing/2014/main" id="{D731B23E-3FC6-7D4F-8D70-4233D662E944}"/>
                  </a:ext>
                </a:extLst>
              </p:cNvPr>
              <p:cNvSpPr txBox="1"/>
              <p:nvPr/>
            </p:nvSpPr>
            <p:spPr>
              <a:xfrm>
                <a:off x="889591" y="2689331"/>
                <a:ext cx="2209799" cy="36671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800" b="1" i="0" u="none" strike="noStrike" cap="none">
                    <a:solidFill>
                      <a:schemeClr val="accent2"/>
                    </a:solidFill>
                    <a:latin typeface="Arial Narrow"/>
                    <a:ea typeface="Arial Narrow"/>
                    <a:cs typeface="Arial Narrow"/>
                    <a:sym typeface="Arial Narrow"/>
                  </a:rPr>
                  <a:t>Presymptomatic</a:t>
                </a:r>
              </a:p>
            </p:txBody>
          </p:sp>
          <p:sp>
            <p:nvSpPr>
              <p:cNvPr id="6" name="Shape 132">
                <a:extLst>
                  <a:ext uri="{FF2B5EF4-FFF2-40B4-BE49-F238E27FC236}">
                    <a16:creationId xmlns:a16="http://schemas.microsoft.com/office/drawing/2014/main" id="{5FADE916-9A5C-044B-849F-1EB10384A7A8}"/>
                  </a:ext>
                </a:extLst>
              </p:cNvPr>
              <p:cNvSpPr txBox="1"/>
              <p:nvPr/>
            </p:nvSpPr>
            <p:spPr>
              <a:xfrm>
                <a:off x="6047380" y="2679808"/>
                <a:ext cx="609599" cy="36671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800" b="1" i="0" u="none" strike="noStrike" cap="none">
                    <a:solidFill>
                      <a:schemeClr val="accent2"/>
                    </a:solidFill>
                    <a:latin typeface="Arial Narrow"/>
                    <a:ea typeface="Arial Narrow"/>
                    <a:cs typeface="Arial Narrow"/>
                    <a:sym typeface="Arial Narrow"/>
                  </a:rPr>
                  <a:t>HD</a:t>
                </a:r>
              </a:p>
            </p:txBody>
          </p:sp>
          <p:cxnSp>
            <p:nvCxnSpPr>
              <p:cNvPr id="7" name="Shape 133">
                <a:extLst>
                  <a:ext uri="{FF2B5EF4-FFF2-40B4-BE49-F238E27FC236}">
                    <a16:creationId xmlns:a16="http://schemas.microsoft.com/office/drawing/2014/main" id="{6B24134C-2C48-BB4B-8DF7-291B599D4DC2}"/>
                  </a:ext>
                </a:extLst>
              </p:cNvPr>
              <p:cNvCxnSpPr/>
              <p:nvPr/>
            </p:nvCxnSpPr>
            <p:spPr>
              <a:xfrm>
                <a:off x="3091301" y="2903644"/>
                <a:ext cx="2743199" cy="0"/>
              </a:xfrm>
              <a:prstGeom prst="straightConnector1">
                <a:avLst/>
              </a:prstGeom>
              <a:noFill/>
              <a:ln w="19050" cap="flat" cmpd="sng">
                <a:solidFill>
                  <a:srgbClr val="DD8047"/>
                </a:solidFill>
                <a:prstDash val="solid"/>
                <a:round/>
                <a:headEnd type="none" w="med" len="med"/>
                <a:tailEnd type="triangle" w="lg" len="lg"/>
              </a:ln>
            </p:spPr>
          </p:cxnSp>
          <p:sp>
            <p:nvSpPr>
              <p:cNvPr id="8" name="Shape 134">
                <a:extLst>
                  <a:ext uri="{FF2B5EF4-FFF2-40B4-BE49-F238E27FC236}">
                    <a16:creationId xmlns:a16="http://schemas.microsoft.com/office/drawing/2014/main" id="{14E402E4-D729-7B46-B761-9DBE1F696A37}"/>
                  </a:ext>
                </a:extLst>
              </p:cNvPr>
              <p:cNvSpPr txBox="1"/>
              <p:nvPr/>
            </p:nvSpPr>
            <p:spPr>
              <a:xfrm>
                <a:off x="964338" y="5007762"/>
                <a:ext cx="6233347"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accent6"/>
                    </a:solidFill>
                    <a:latin typeface="Arial Narrow"/>
                    <a:ea typeface="Arial Narrow"/>
                    <a:cs typeface="Arial Narrow"/>
                    <a:sym typeface="Arial Narrow"/>
                  </a:rPr>
                  <a:t>http://www.buckinstitute.org/site/index.php?option=com_content&amp;task=view&amp;id=41&amp;Itemid=147</a:t>
                </a:r>
              </a:p>
              <a:p>
                <a:pPr marL="0" marR="0" lvl="0" indent="0" algn="l" rtl="0">
                  <a:spcBef>
                    <a:spcPts val="0"/>
                  </a:spcBef>
                  <a:buNone/>
                </a:pPr>
                <a:endParaRPr sz="1200" b="0" i="0" u="none" strike="noStrike" cap="none">
                  <a:solidFill>
                    <a:schemeClr val="accent6"/>
                  </a:solidFill>
                  <a:latin typeface="Arial Narrow"/>
                  <a:ea typeface="Arial Narrow"/>
                  <a:cs typeface="Arial Narrow"/>
                  <a:sym typeface="Arial Narrow"/>
                </a:endParaRPr>
              </a:p>
            </p:txBody>
          </p:sp>
        </p:grpSp>
        <p:grpSp>
          <p:nvGrpSpPr>
            <p:cNvPr id="33" name="Group 32">
              <a:extLst>
                <a:ext uri="{FF2B5EF4-FFF2-40B4-BE49-F238E27FC236}">
                  <a16:creationId xmlns:a16="http://schemas.microsoft.com/office/drawing/2014/main" id="{396A35F6-4923-F248-A3D7-BFE61C6E009B}"/>
                </a:ext>
              </a:extLst>
            </p:cNvPr>
            <p:cNvGrpSpPr>
              <a:grpSpLocks noChangeAspect="1"/>
            </p:cNvGrpSpPr>
            <p:nvPr/>
          </p:nvGrpSpPr>
          <p:grpSpPr>
            <a:xfrm>
              <a:off x="2346010" y="1664276"/>
              <a:ext cx="2142833" cy="1892626"/>
              <a:chOff x="2346010" y="1664276"/>
              <a:chExt cx="2142833" cy="1892626"/>
            </a:xfrm>
          </p:grpSpPr>
          <p:grpSp>
            <p:nvGrpSpPr>
              <p:cNvPr id="27" name="Group 26">
                <a:extLst>
                  <a:ext uri="{FF2B5EF4-FFF2-40B4-BE49-F238E27FC236}">
                    <a16:creationId xmlns:a16="http://schemas.microsoft.com/office/drawing/2014/main" id="{EAFF785F-0BE7-DE4D-881D-4D1EDD34C5A0}"/>
                  </a:ext>
                </a:extLst>
              </p:cNvPr>
              <p:cNvGrpSpPr/>
              <p:nvPr/>
            </p:nvGrpSpPr>
            <p:grpSpPr>
              <a:xfrm>
                <a:off x="2346010" y="1664276"/>
                <a:ext cx="1974958" cy="1679506"/>
                <a:chOff x="3634538" y="1002987"/>
                <a:chExt cx="1974958" cy="1679506"/>
              </a:xfrm>
            </p:grpSpPr>
            <p:sp>
              <p:nvSpPr>
                <p:cNvPr id="28" name="Oval 27">
                  <a:extLst>
                    <a:ext uri="{FF2B5EF4-FFF2-40B4-BE49-F238E27FC236}">
                      <a16:creationId xmlns:a16="http://schemas.microsoft.com/office/drawing/2014/main" id="{2C0CBD46-4588-4745-BC3D-0A62CF38C915}"/>
                    </a:ext>
                  </a:extLst>
                </p:cNvPr>
                <p:cNvSpPr/>
                <p:nvPr/>
              </p:nvSpPr>
              <p:spPr>
                <a:xfrm rot="20656995">
                  <a:off x="3636180" y="1166913"/>
                  <a:ext cx="702619"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9" name="Oval 28">
                  <a:extLst>
                    <a:ext uri="{FF2B5EF4-FFF2-40B4-BE49-F238E27FC236}">
                      <a16:creationId xmlns:a16="http://schemas.microsoft.com/office/drawing/2014/main" id="{5FCCEA71-985E-6E40-8D73-D3A2DE860A80}"/>
                    </a:ext>
                  </a:extLst>
                </p:cNvPr>
                <p:cNvSpPr/>
                <p:nvPr/>
              </p:nvSpPr>
              <p:spPr>
                <a:xfrm rot="16048300">
                  <a:off x="4086851" y="550674"/>
                  <a:ext cx="702619" cy="16072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Oval 29">
                  <a:extLst>
                    <a:ext uri="{FF2B5EF4-FFF2-40B4-BE49-F238E27FC236}">
                      <a16:creationId xmlns:a16="http://schemas.microsoft.com/office/drawing/2014/main" id="{C69AF8D1-BF64-DF4F-AAD3-71380482D03D}"/>
                    </a:ext>
                  </a:extLst>
                </p:cNvPr>
                <p:cNvSpPr/>
                <p:nvPr/>
              </p:nvSpPr>
              <p:spPr>
                <a:xfrm rot="16048300">
                  <a:off x="4093916" y="1166913"/>
                  <a:ext cx="1589580"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1" name="TextBox 30">
                  <a:extLst>
                    <a:ext uri="{FF2B5EF4-FFF2-40B4-BE49-F238E27FC236}">
                      <a16:creationId xmlns:a16="http://schemas.microsoft.com/office/drawing/2014/main" id="{A52685B8-8A8D-E648-A4F2-4635B5A7148B}"/>
                    </a:ext>
                  </a:extLst>
                </p:cNvPr>
                <p:cNvSpPr txBox="1"/>
                <p:nvPr/>
              </p:nvSpPr>
              <p:spPr>
                <a:xfrm>
                  <a:off x="3749628" y="1278097"/>
                  <a:ext cx="1612056" cy="1015663"/>
                </a:xfrm>
                <a:prstGeom prst="rect">
                  <a:avLst/>
                </a:prstGeom>
                <a:noFill/>
              </p:spPr>
              <p:txBody>
                <a:bodyPr wrap="square" rtlCol="0">
                  <a:spAutoFit/>
                </a:bodyPr>
                <a:lstStyle/>
                <a:p>
                  <a:pPr algn="ctr"/>
                  <a:r>
                    <a:rPr lang="en-US" sz="2000" dirty="0">
                      <a:solidFill>
                        <a:schemeClr val="bg1"/>
                      </a:solidFill>
                    </a:rPr>
                    <a:t>Expanded huntingtin </a:t>
                  </a:r>
                </a:p>
                <a:p>
                  <a:pPr algn="ctr"/>
                  <a:r>
                    <a:rPr lang="en-US" sz="2000" dirty="0">
                      <a:solidFill>
                        <a:schemeClr val="bg1"/>
                      </a:solidFill>
                    </a:rPr>
                    <a:t>protein</a:t>
                  </a:r>
                </a:p>
              </p:txBody>
            </p:sp>
          </p:grpSp>
          <p:sp>
            <p:nvSpPr>
              <p:cNvPr id="32" name="Freeform 31">
                <a:extLst>
                  <a:ext uri="{FF2B5EF4-FFF2-40B4-BE49-F238E27FC236}">
                    <a16:creationId xmlns:a16="http://schemas.microsoft.com/office/drawing/2014/main" id="{859B5196-DD74-E948-8637-858DB3AB751B}"/>
                  </a:ext>
                </a:extLst>
              </p:cNvPr>
              <p:cNvSpPr/>
              <p:nvPr/>
            </p:nvSpPr>
            <p:spPr>
              <a:xfrm>
                <a:off x="3494601" y="2750276"/>
                <a:ext cx="994242" cy="806626"/>
              </a:xfrm>
              <a:custGeom>
                <a:avLst/>
                <a:gdLst>
                  <a:gd name="connsiteX0" fmla="*/ 0 w 994242"/>
                  <a:gd name="connsiteY0" fmla="*/ 457200 h 806626"/>
                  <a:gd name="connsiteX1" fmla="*/ 14909 w 994242"/>
                  <a:gd name="connsiteY1" fmla="*/ 397565 h 806626"/>
                  <a:gd name="connsiteX2" fmla="*/ 19878 w 994242"/>
                  <a:gd name="connsiteY2" fmla="*/ 382656 h 806626"/>
                  <a:gd name="connsiteX3" fmla="*/ 34787 w 994242"/>
                  <a:gd name="connsiteY3" fmla="*/ 367748 h 806626"/>
                  <a:gd name="connsiteX4" fmla="*/ 44726 w 994242"/>
                  <a:gd name="connsiteY4" fmla="*/ 347869 h 806626"/>
                  <a:gd name="connsiteX5" fmla="*/ 59635 w 994242"/>
                  <a:gd name="connsiteY5" fmla="*/ 308113 h 806626"/>
                  <a:gd name="connsiteX6" fmla="*/ 74544 w 994242"/>
                  <a:gd name="connsiteY6" fmla="*/ 293204 h 806626"/>
                  <a:gd name="connsiteX7" fmla="*/ 104361 w 994242"/>
                  <a:gd name="connsiteY7" fmla="*/ 243508 h 806626"/>
                  <a:gd name="connsiteX8" fmla="*/ 129209 w 994242"/>
                  <a:gd name="connsiteY8" fmla="*/ 213691 h 806626"/>
                  <a:gd name="connsiteX9" fmla="*/ 144118 w 994242"/>
                  <a:gd name="connsiteY9" fmla="*/ 198782 h 806626"/>
                  <a:gd name="connsiteX10" fmla="*/ 154057 w 994242"/>
                  <a:gd name="connsiteY10" fmla="*/ 183874 h 806626"/>
                  <a:gd name="connsiteX11" fmla="*/ 193813 w 994242"/>
                  <a:gd name="connsiteY11" fmla="*/ 149087 h 806626"/>
                  <a:gd name="connsiteX12" fmla="*/ 223631 w 994242"/>
                  <a:gd name="connsiteY12" fmla="*/ 119269 h 806626"/>
                  <a:gd name="connsiteX13" fmla="*/ 258418 w 994242"/>
                  <a:gd name="connsiteY13" fmla="*/ 79513 h 806626"/>
                  <a:gd name="connsiteX14" fmla="*/ 293205 w 994242"/>
                  <a:gd name="connsiteY14" fmla="*/ 54665 h 806626"/>
                  <a:gd name="connsiteX15" fmla="*/ 313083 w 994242"/>
                  <a:gd name="connsiteY15" fmla="*/ 39756 h 806626"/>
                  <a:gd name="connsiteX16" fmla="*/ 327991 w 994242"/>
                  <a:gd name="connsiteY16" fmla="*/ 34787 h 806626"/>
                  <a:gd name="connsiteX17" fmla="*/ 377687 w 994242"/>
                  <a:gd name="connsiteY17" fmla="*/ 14908 h 806626"/>
                  <a:gd name="connsiteX18" fmla="*/ 417444 w 994242"/>
                  <a:gd name="connsiteY18" fmla="*/ 0 h 806626"/>
                  <a:gd name="connsiteX19" fmla="*/ 526774 w 994242"/>
                  <a:gd name="connsiteY19" fmla="*/ 4969 h 806626"/>
                  <a:gd name="connsiteX20" fmla="*/ 536713 w 994242"/>
                  <a:gd name="connsiteY20" fmla="*/ 19878 h 806626"/>
                  <a:gd name="connsiteX21" fmla="*/ 501926 w 994242"/>
                  <a:gd name="connsiteY21" fmla="*/ 74543 h 806626"/>
                  <a:gd name="connsiteX22" fmla="*/ 487018 w 994242"/>
                  <a:gd name="connsiteY22" fmla="*/ 84482 h 806626"/>
                  <a:gd name="connsiteX23" fmla="*/ 477078 w 994242"/>
                  <a:gd name="connsiteY23" fmla="*/ 94421 h 806626"/>
                  <a:gd name="connsiteX24" fmla="*/ 447261 w 994242"/>
                  <a:gd name="connsiteY24" fmla="*/ 114300 h 806626"/>
                  <a:gd name="connsiteX25" fmla="*/ 432352 w 994242"/>
                  <a:gd name="connsiteY25" fmla="*/ 129208 h 806626"/>
                  <a:gd name="connsiteX26" fmla="*/ 347870 w 994242"/>
                  <a:gd name="connsiteY26" fmla="*/ 198782 h 806626"/>
                  <a:gd name="connsiteX27" fmla="*/ 313083 w 994242"/>
                  <a:gd name="connsiteY27" fmla="*/ 233569 h 806626"/>
                  <a:gd name="connsiteX28" fmla="*/ 298174 w 994242"/>
                  <a:gd name="connsiteY28" fmla="*/ 248478 h 806626"/>
                  <a:gd name="connsiteX29" fmla="*/ 263387 w 994242"/>
                  <a:gd name="connsiteY29" fmla="*/ 293204 h 806626"/>
                  <a:gd name="connsiteX30" fmla="*/ 243509 w 994242"/>
                  <a:gd name="connsiteY30" fmla="*/ 318052 h 806626"/>
                  <a:gd name="connsiteX31" fmla="*/ 208722 w 994242"/>
                  <a:gd name="connsiteY31" fmla="*/ 372717 h 806626"/>
                  <a:gd name="connsiteX32" fmla="*/ 154057 w 994242"/>
                  <a:gd name="connsiteY32" fmla="*/ 467139 h 806626"/>
                  <a:gd name="connsiteX33" fmla="*/ 139148 w 994242"/>
                  <a:gd name="connsiteY33" fmla="*/ 496956 h 806626"/>
                  <a:gd name="connsiteX34" fmla="*/ 119270 w 994242"/>
                  <a:gd name="connsiteY34" fmla="*/ 531743 h 806626"/>
                  <a:gd name="connsiteX35" fmla="*/ 89452 w 994242"/>
                  <a:gd name="connsiteY35" fmla="*/ 616226 h 806626"/>
                  <a:gd name="connsiteX36" fmla="*/ 74544 w 994242"/>
                  <a:gd name="connsiteY36" fmla="*/ 660952 h 806626"/>
                  <a:gd name="connsiteX37" fmla="*/ 69574 w 994242"/>
                  <a:gd name="connsiteY37" fmla="*/ 675861 h 806626"/>
                  <a:gd name="connsiteX38" fmla="*/ 74544 w 994242"/>
                  <a:gd name="connsiteY38" fmla="*/ 690769 h 806626"/>
                  <a:gd name="connsiteX39" fmla="*/ 94422 w 994242"/>
                  <a:gd name="connsiteY39" fmla="*/ 660952 h 806626"/>
                  <a:gd name="connsiteX40" fmla="*/ 109331 w 994242"/>
                  <a:gd name="connsiteY40" fmla="*/ 641074 h 806626"/>
                  <a:gd name="connsiteX41" fmla="*/ 139148 w 994242"/>
                  <a:gd name="connsiteY41" fmla="*/ 586408 h 806626"/>
                  <a:gd name="connsiteX42" fmla="*/ 159026 w 994242"/>
                  <a:gd name="connsiteY42" fmla="*/ 556591 h 806626"/>
                  <a:gd name="connsiteX43" fmla="*/ 198783 w 994242"/>
                  <a:gd name="connsiteY43" fmla="*/ 487017 h 806626"/>
                  <a:gd name="connsiteX44" fmla="*/ 243509 w 994242"/>
                  <a:gd name="connsiteY44" fmla="*/ 422413 h 806626"/>
                  <a:gd name="connsiteX45" fmla="*/ 263387 w 994242"/>
                  <a:gd name="connsiteY45" fmla="*/ 392595 h 806626"/>
                  <a:gd name="connsiteX46" fmla="*/ 293205 w 994242"/>
                  <a:gd name="connsiteY46" fmla="*/ 362778 h 806626"/>
                  <a:gd name="connsiteX47" fmla="*/ 313083 w 994242"/>
                  <a:gd name="connsiteY47" fmla="*/ 337930 h 806626"/>
                  <a:gd name="connsiteX48" fmla="*/ 362778 w 994242"/>
                  <a:gd name="connsiteY48" fmla="*/ 298174 h 806626"/>
                  <a:gd name="connsiteX49" fmla="*/ 382657 w 994242"/>
                  <a:gd name="connsiteY49" fmla="*/ 273326 h 806626"/>
                  <a:gd name="connsiteX50" fmla="*/ 402535 w 994242"/>
                  <a:gd name="connsiteY50" fmla="*/ 258417 h 806626"/>
                  <a:gd name="connsiteX51" fmla="*/ 422413 w 994242"/>
                  <a:gd name="connsiteY51" fmla="*/ 238539 h 806626"/>
                  <a:gd name="connsiteX52" fmla="*/ 437322 w 994242"/>
                  <a:gd name="connsiteY52" fmla="*/ 228600 h 806626"/>
                  <a:gd name="connsiteX53" fmla="*/ 457200 w 994242"/>
                  <a:gd name="connsiteY53" fmla="*/ 208721 h 806626"/>
                  <a:gd name="connsiteX54" fmla="*/ 472109 w 994242"/>
                  <a:gd name="connsiteY54" fmla="*/ 198782 h 806626"/>
                  <a:gd name="connsiteX55" fmla="*/ 491987 w 994242"/>
                  <a:gd name="connsiteY55" fmla="*/ 183874 h 806626"/>
                  <a:gd name="connsiteX56" fmla="*/ 526774 w 994242"/>
                  <a:gd name="connsiteY56" fmla="*/ 168965 h 806626"/>
                  <a:gd name="connsiteX57" fmla="*/ 526774 w 994242"/>
                  <a:gd name="connsiteY57" fmla="*/ 213691 h 806626"/>
                  <a:gd name="connsiteX58" fmla="*/ 511865 w 994242"/>
                  <a:gd name="connsiteY58" fmla="*/ 228600 h 806626"/>
                  <a:gd name="connsiteX59" fmla="*/ 487018 w 994242"/>
                  <a:gd name="connsiteY59" fmla="*/ 268356 h 806626"/>
                  <a:gd name="connsiteX60" fmla="*/ 427383 w 994242"/>
                  <a:gd name="connsiteY60" fmla="*/ 327991 h 806626"/>
                  <a:gd name="connsiteX61" fmla="*/ 382657 w 994242"/>
                  <a:gd name="connsiteY61" fmla="*/ 372717 h 806626"/>
                  <a:gd name="connsiteX62" fmla="*/ 362778 w 994242"/>
                  <a:gd name="connsiteY62" fmla="*/ 392595 h 806626"/>
                  <a:gd name="connsiteX63" fmla="*/ 318052 w 994242"/>
                  <a:gd name="connsiteY63" fmla="*/ 432352 h 806626"/>
                  <a:gd name="connsiteX64" fmla="*/ 253448 w 994242"/>
                  <a:gd name="connsiteY64" fmla="*/ 506895 h 806626"/>
                  <a:gd name="connsiteX65" fmla="*/ 243509 w 994242"/>
                  <a:gd name="connsiteY65" fmla="*/ 521804 h 806626"/>
                  <a:gd name="connsiteX66" fmla="*/ 223631 w 994242"/>
                  <a:gd name="connsiteY66" fmla="*/ 561561 h 806626"/>
                  <a:gd name="connsiteX67" fmla="*/ 213691 w 994242"/>
                  <a:gd name="connsiteY67" fmla="*/ 581439 h 806626"/>
                  <a:gd name="connsiteX68" fmla="*/ 208722 w 994242"/>
                  <a:gd name="connsiteY68" fmla="*/ 606287 h 806626"/>
                  <a:gd name="connsiteX69" fmla="*/ 198783 w 994242"/>
                  <a:gd name="connsiteY69" fmla="*/ 636104 h 806626"/>
                  <a:gd name="connsiteX70" fmla="*/ 203752 w 994242"/>
                  <a:gd name="connsiteY70" fmla="*/ 651013 h 806626"/>
                  <a:gd name="connsiteX71" fmla="*/ 228600 w 994242"/>
                  <a:gd name="connsiteY71" fmla="*/ 611256 h 806626"/>
                  <a:gd name="connsiteX72" fmla="*/ 248478 w 994242"/>
                  <a:gd name="connsiteY72" fmla="*/ 591378 h 806626"/>
                  <a:gd name="connsiteX73" fmla="*/ 258418 w 994242"/>
                  <a:gd name="connsiteY73" fmla="*/ 576469 h 806626"/>
                  <a:gd name="connsiteX74" fmla="*/ 283265 w 994242"/>
                  <a:gd name="connsiteY74" fmla="*/ 551621 h 806626"/>
                  <a:gd name="connsiteX75" fmla="*/ 298174 w 994242"/>
                  <a:gd name="connsiteY75" fmla="*/ 526774 h 806626"/>
                  <a:gd name="connsiteX76" fmla="*/ 318052 w 994242"/>
                  <a:gd name="connsiteY76" fmla="*/ 506895 h 806626"/>
                  <a:gd name="connsiteX77" fmla="*/ 357809 w 994242"/>
                  <a:gd name="connsiteY77" fmla="*/ 457200 h 806626"/>
                  <a:gd name="connsiteX78" fmla="*/ 372718 w 994242"/>
                  <a:gd name="connsiteY78" fmla="*/ 442291 h 806626"/>
                  <a:gd name="connsiteX79" fmla="*/ 402535 w 994242"/>
                  <a:gd name="connsiteY79" fmla="*/ 397565 h 806626"/>
                  <a:gd name="connsiteX80" fmla="*/ 422413 w 994242"/>
                  <a:gd name="connsiteY80" fmla="*/ 377687 h 806626"/>
                  <a:gd name="connsiteX81" fmla="*/ 447261 w 994242"/>
                  <a:gd name="connsiteY81" fmla="*/ 342900 h 806626"/>
                  <a:gd name="connsiteX82" fmla="*/ 501926 w 994242"/>
                  <a:gd name="connsiteY82" fmla="*/ 303143 h 806626"/>
                  <a:gd name="connsiteX83" fmla="*/ 536713 w 994242"/>
                  <a:gd name="connsiteY83" fmla="*/ 278295 h 806626"/>
                  <a:gd name="connsiteX84" fmla="*/ 551622 w 994242"/>
                  <a:gd name="connsiteY84" fmla="*/ 273326 h 806626"/>
                  <a:gd name="connsiteX85" fmla="*/ 566531 w 994242"/>
                  <a:gd name="connsiteY85" fmla="*/ 278295 h 806626"/>
                  <a:gd name="connsiteX86" fmla="*/ 546652 w 994242"/>
                  <a:gd name="connsiteY86" fmla="*/ 342900 h 806626"/>
                  <a:gd name="connsiteX87" fmla="*/ 531744 w 994242"/>
                  <a:gd name="connsiteY87" fmla="*/ 367748 h 806626"/>
                  <a:gd name="connsiteX88" fmla="*/ 516835 w 994242"/>
                  <a:gd name="connsiteY88" fmla="*/ 397565 h 806626"/>
                  <a:gd name="connsiteX89" fmla="*/ 467139 w 994242"/>
                  <a:gd name="connsiteY89" fmla="*/ 457200 h 806626"/>
                  <a:gd name="connsiteX90" fmla="*/ 452231 w 994242"/>
                  <a:gd name="connsiteY90" fmla="*/ 482048 h 806626"/>
                  <a:gd name="connsiteX91" fmla="*/ 407505 w 994242"/>
                  <a:gd name="connsiteY91" fmla="*/ 536713 h 806626"/>
                  <a:gd name="connsiteX92" fmla="*/ 392596 w 994242"/>
                  <a:gd name="connsiteY92" fmla="*/ 566530 h 806626"/>
                  <a:gd name="connsiteX93" fmla="*/ 367748 w 994242"/>
                  <a:gd name="connsiteY93" fmla="*/ 611256 h 806626"/>
                  <a:gd name="connsiteX94" fmla="*/ 347870 w 994242"/>
                  <a:gd name="connsiteY94" fmla="*/ 660952 h 806626"/>
                  <a:gd name="connsiteX95" fmla="*/ 342900 w 994242"/>
                  <a:gd name="connsiteY95" fmla="*/ 685800 h 806626"/>
                  <a:gd name="connsiteX96" fmla="*/ 332961 w 994242"/>
                  <a:gd name="connsiteY96" fmla="*/ 715617 h 806626"/>
                  <a:gd name="connsiteX97" fmla="*/ 337931 w 994242"/>
                  <a:gd name="connsiteY97" fmla="*/ 750404 h 806626"/>
                  <a:gd name="connsiteX98" fmla="*/ 342900 w 994242"/>
                  <a:gd name="connsiteY98" fmla="*/ 735495 h 806626"/>
                  <a:gd name="connsiteX99" fmla="*/ 362778 w 994242"/>
                  <a:gd name="connsiteY99" fmla="*/ 705678 h 806626"/>
                  <a:gd name="connsiteX100" fmla="*/ 392596 w 994242"/>
                  <a:gd name="connsiteY100" fmla="*/ 665921 h 806626"/>
                  <a:gd name="connsiteX101" fmla="*/ 407505 w 994242"/>
                  <a:gd name="connsiteY101" fmla="*/ 636104 h 806626"/>
                  <a:gd name="connsiteX102" fmla="*/ 442291 w 994242"/>
                  <a:gd name="connsiteY102" fmla="*/ 586408 h 806626"/>
                  <a:gd name="connsiteX103" fmla="*/ 462170 w 994242"/>
                  <a:gd name="connsiteY103" fmla="*/ 566530 h 806626"/>
                  <a:gd name="connsiteX104" fmla="*/ 477078 w 994242"/>
                  <a:gd name="connsiteY104" fmla="*/ 541682 h 806626"/>
                  <a:gd name="connsiteX105" fmla="*/ 496957 w 994242"/>
                  <a:gd name="connsiteY105" fmla="*/ 521804 h 806626"/>
                  <a:gd name="connsiteX106" fmla="*/ 516835 w 994242"/>
                  <a:gd name="connsiteY106" fmla="*/ 496956 h 806626"/>
                  <a:gd name="connsiteX107" fmla="*/ 536713 w 994242"/>
                  <a:gd name="connsiteY107" fmla="*/ 482048 h 806626"/>
                  <a:gd name="connsiteX108" fmla="*/ 566531 w 994242"/>
                  <a:gd name="connsiteY108" fmla="*/ 442291 h 806626"/>
                  <a:gd name="connsiteX109" fmla="*/ 591378 w 994242"/>
                  <a:gd name="connsiteY109" fmla="*/ 427382 h 806626"/>
                  <a:gd name="connsiteX110" fmla="*/ 601318 w 994242"/>
                  <a:gd name="connsiteY110" fmla="*/ 417443 h 806626"/>
                  <a:gd name="connsiteX111" fmla="*/ 621196 w 994242"/>
                  <a:gd name="connsiteY111" fmla="*/ 402534 h 806626"/>
                  <a:gd name="connsiteX112" fmla="*/ 651013 w 994242"/>
                  <a:gd name="connsiteY112" fmla="*/ 382656 h 806626"/>
                  <a:gd name="connsiteX113" fmla="*/ 665922 w 994242"/>
                  <a:gd name="connsiteY113" fmla="*/ 387626 h 806626"/>
                  <a:gd name="connsiteX114" fmla="*/ 651013 w 994242"/>
                  <a:gd name="connsiteY114" fmla="*/ 467139 h 806626"/>
                  <a:gd name="connsiteX115" fmla="*/ 641074 w 994242"/>
                  <a:gd name="connsiteY115" fmla="*/ 482048 h 806626"/>
                  <a:gd name="connsiteX116" fmla="*/ 631135 w 994242"/>
                  <a:gd name="connsiteY116" fmla="*/ 501926 h 806626"/>
                  <a:gd name="connsiteX117" fmla="*/ 616226 w 994242"/>
                  <a:gd name="connsiteY117" fmla="*/ 526774 h 806626"/>
                  <a:gd name="connsiteX118" fmla="*/ 601318 w 994242"/>
                  <a:gd name="connsiteY118" fmla="*/ 556591 h 806626"/>
                  <a:gd name="connsiteX119" fmla="*/ 571500 w 994242"/>
                  <a:gd name="connsiteY119" fmla="*/ 606287 h 806626"/>
                  <a:gd name="connsiteX120" fmla="*/ 541683 w 994242"/>
                  <a:gd name="connsiteY120" fmla="*/ 655982 h 806626"/>
                  <a:gd name="connsiteX121" fmla="*/ 526774 w 994242"/>
                  <a:gd name="connsiteY121" fmla="*/ 680830 h 806626"/>
                  <a:gd name="connsiteX122" fmla="*/ 511865 w 994242"/>
                  <a:gd name="connsiteY122" fmla="*/ 715617 h 806626"/>
                  <a:gd name="connsiteX123" fmla="*/ 501926 w 994242"/>
                  <a:gd name="connsiteY123" fmla="*/ 730526 h 806626"/>
                  <a:gd name="connsiteX124" fmla="*/ 521805 w 994242"/>
                  <a:gd name="connsiteY124" fmla="*/ 720587 h 806626"/>
                  <a:gd name="connsiteX125" fmla="*/ 541683 w 994242"/>
                  <a:gd name="connsiteY125" fmla="*/ 695739 h 806626"/>
                  <a:gd name="connsiteX126" fmla="*/ 556591 w 994242"/>
                  <a:gd name="connsiteY126" fmla="*/ 680830 h 806626"/>
                  <a:gd name="connsiteX127" fmla="*/ 596348 w 994242"/>
                  <a:gd name="connsiteY127" fmla="*/ 631134 h 806626"/>
                  <a:gd name="connsiteX128" fmla="*/ 621196 w 994242"/>
                  <a:gd name="connsiteY128" fmla="*/ 606287 h 806626"/>
                  <a:gd name="connsiteX129" fmla="*/ 715618 w 994242"/>
                  <a:gd name="connsiteY129" fmla="*/ 501926 h 806626"/>
                  <a:gd name="connsiteX130" fmla="*/ 755374 w 994242"/>
                  <a:gd name="connsiteY130" fmla="*/ 467139 h 806626"/>
                  <a:gd name="connsiteX131" fmla="*/ 765313 w 994242"/>
                  <a:gd name="connsiteY131" fmla="*/ 452230 h 806626"/>
                  <a:gd name="connsiteX132" fmla="*/ 785191 w 994242"/>
                  <a:gd name="connsiteY132" fmla="*/ 442291 h 806626"/>
                  <a:gd name="connsiteX133" fmla="*/ 795131 w 994242"/>
                  <a:gd name="connsiteY133" fmla="*/ 432352 h 806626"/>
                  <a:gd name="connsiteX134" fmla="*/ 805070 w 994242"/>
                  <a:gd name="connsiteY134" fmla="*/ 447261 h 806626"/>
                  <a:gd name="connsiteX135" fmla="*/ 800100 w 994242"/>
                  <a:gd name="connsiteY135" fmla="*/ 472108 h 806626"/>
                  <a:gd name="connsiteX136" fmla="*/ 780222 w 994242"/>
                  <a:gd name="connsiteY136" fmla="*/ 521804 h 806626"/>
                  <a:gd name="connsiteX137" fmla="*/ 770283 w 994242"/>
                  <a:gd name="connsiteY137" fmla="*/ 536713 h 806626"/>
                  <a:gd name="connsiteX138" fmla="*/ 760344 w 994242"/>
                  <a:gd name="connsiteY138" fmla="*/ 556591 h 806626"/>
                  <a:gd name="connsiteX139" fmla="*/ 755374 w 994242"/>
                  <a:gd name="connsiteY139" fmla="*/ 576469 h 806626"/>
                  <a:gd name="connsiteX140" fmla="*/ 730526 w 994242"/>
                  <a:gd name="connsiteY140" fmla="*/ 616226 h 806626"/>
                  <a:gd name="connsiteX141" fmla="*/ 715618 w 994242"/>
                  <a:gd name="connsiteY141" fmla="*/ 651013 h 806626"/>
                  <a:gd name="connsiteX142" fmla="*/ 705678 w 994242"/>
                  <a:gd name="connsiteY142" fmla="*/ 680830 h 806626"/>
                  <a:gd name="connsiteX143" fmla="*/ 710648 w 994242"/>
                  <a:gd name="connsiteY143" fmla="*/ 705678 h 806626"/>
                  <a:gd name="connsiteX144" fmla="*/ 740465 w 994242"/>
                  <a:gd name="connsiteY144" fmla="*/ 695739 h 806626"/>
                  <a:gd name="connsiteX145" fmla="*/ 760344 w 994242"/>
                  <a:gd name="connsiteY145" fmla="*/ 680830 h 806626"/>
                  <a:gd name="connsiteX146" fmla="*/ 775252 w 994242"/>
                  <a:gd name="connsiteY146" fmla="*/ 670891 h 806626"/>
                  <a:gd name="connsiteX147" fmla="*/ 795131 w 994242"/>
                  <a:gd name="connsiteY147" fmla="*/ 655982 h 806626"/>
                  <a:gd name="connsiteX148" fmla="*/ 810039 w 994242"/>
                  <a:gd name="connsiteY148" fmla="*/ 651013 h 806626"/>
                  <a:gd name="connsiteX149" fmla="*/ 819978 w 994242"/>
                  <a:gd name="connsiteY149" fmla="*/ 660952 h 806626"/>
                  <a:gd name="connsiteX150" fmla="*/ 805070 w 994242"/>
                  <a:gd name="connsiteY150" fmla="*/ 675861 h 806626"/>
                  <a:gd name="connsiteX151" fmla="*/ 780222 w 994242"/>
                  <a:gd name="connsiteY151" fmla="*/ 710648 h 806626"/>
                  <a:gd name="connsiteX152" fmla="*/ 775252 w 994242"/>
                  <a:gd name="connsiteY152" fmla="*/ 725556 h 806626"/>
                  <a:gd name="connsiteX153" fmla="*/ 815009 w 994242"/>
                  <a:gd name="connsiteY153" fmla="*/ 720587 h 806626"/>
                  <a:gd name="connsiteX154" fmla="*/ 859735 w 994242"/>
                  <a:gd name="connsiteY154" fmla="*/ 700708 h 806626"/>
                  <a:gd name="connsiteX155" fmla="*/ 889552 w 994242"/>
                  <a:gd name="connsiteY155" fmla="*/ 690769 h 806626"/>
                  <a:gd name="connsiteX156" fmla="*/ 894522 w 994242"/>
                  <a:gd name="connsiteY156" fmla="*/ 705678 h 806626"/>
                  <a:gd name="connsiteX157" fmla="*/ 899491 w 994242"/>
                  <a:gd name="connsiteY157" fmla="*/ 805069 h 806626"/>
                  <a:gd name="connsiteX158" fmla="*/ 914400 w 994242"/>
                  <a:gd name="connsiteY158" fmla="*/ 790161 h 806626"/>
                  <a:gd name="connsiteX159" fmla="*/ 934278 w 994242"/>
                  <a:gd name="connsiteY159" fmla="*/ 780221 h 806626"/>
                  <a:gd name="connsiteX160" fmla="*/ 959126 w 994242"/>
                  <a:gd name="connsiteY160" fmla="*/ 765313 h 806626"/>
                  <a:gd name="connsiteX161" fmla="*/ 993913 w 994242"/>
                  <a:gd name="connsiteY161" fmla="*/ 785191 h 806626"/>
                  <a:gd name="connsiteX162" fmla="*/ 993913 w 994242"/>
                  <a:gd name="connsiteY162" fmla="*/ 790161 h 80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994242" h="806626">
                    <a:moveTo>
                      <a:pt x="0" y="457200"/>
                    </a:moveTo>
                    <a:cubicBezTo>
                      <a:pt x="7577" y="396588"/>
                      <a:pt x="-1939" y="436879"/>
                      <a:pt x="14909" y="397565"/>
                    </a:cubicBezTo>
                    <a:cubicBezTo>
                      <a:pt x="16972" y="392750"/>
                      <a:pt x="16972" y="387015"/>
                      <a:pt x="19878" y="382656"/>
                    </a:cubicBezTo>
                    <a:cubicBezTo>
                      <a:pt x="23776" y="376808"/>
                      <a:pt x="29817" y="372717"/>
                      <a:pt x="34787" y="367748"/>
                    </a:cubicBezTo>
                    <a:cubicBezTo>
                      <a:pt x="38100" y="361122"/>
                      <a:pt x="42125" y="354806"/>
                      <a:pt x="44726" y="347869"/>
                    </a:cubicBezTo>
                    <a:cubicBezTo>
                      <a:pt x="52939" y="325967"/>
                      <a:pt x="45073" y="328500"/>
                      <a:pt x="59635" y="308113"/>
                    </a:cubicBezTo>
                    <a:cubicBezTo>
                      <a:pt x="63720" y="302394"/>
                      <a:pt x="70459" y="298923"/>
                      <a:pt x="74544" y="293204"/>
                    </a:cubicBezTo>
                    <a:cubicBezTo>
                      <a:pt x="94147" y="265759"/>
                      <a:pt x="73404" y="274463"/>
                      <a:pt x="104361" y="243508"/>
                    </a:cubicBezTo>
                    <a:cubicBezTo>
                      <a:pt x="147909" y="199963"/>
                      <a:pt x="94622" y="255196"/>
                      <a:pt x="129209" y="213691"/>
                    </a:cubicBezTo>
                    <a:cubicBezTo>
                      <a:pt x="133708" y="208292"/>
                      <a:pt x="139619" y="204181"/>
                      <a:pt x="144118" y="198782"/>
                    </a:cubicBezTo>
                    <a:cubicBezTo>
                      <a:pt x="147942" y="194194"/>
                      <a:pt x="150170" y="188409"/>
                      <a:pt x="154057" y="183874"/>
                    </a:cubicBezTo>
                    <a:cubicBezTo>
                      <a:pt x="181134" y="152283"/>
                      <a:pt x="165251" y="174792"/>
                      <a:pt x="193813" y="149087"/>
                    </a:cubicBezTo>
                    <a:cubicBezTo>
                      <a:pt x="204261" y="139684"/>
                      <a:pt x="214850" y="130245"/>
                      <a:pt x="223631" y="119269"/>
                    </a:cubicBezTo>
                    <a:cubicBezTo>
                      <a:pt x="235606" y="104299"/>
                      <a:pt x="244154" y="91740"/>
                      <a:pt x="258418" y="79513"/>
                    </a:cubicBezTo>
                    <a:cubicBezTo>
                      <a:pt x="274670" y="65583"/>
                      <a:pt x="277465" y="65908"/>
                      <a:pt x="293205" y="54665"/>
                    </a:cubicBezTo>
                    <a:cubicBezTo>
                      <a:pt x="299945" y="49851"/>
                      <a:pt x="305892" y="43865"/>
                      <a:pt x="313083" y="39756"/>
                    </a:cubicBezTo>
                    <a:cubicBezTo>
                      <a:pt x="317631" y="37157"/>
                      <a:pt x="323102" y="36667"/>
                      <a:pt x="327991" y="34787"/>
                    </a:cubicBezTo>
                    <a:cubicBezTo>
                      <a:pt x="344643" y="28382"/>
                      <a:pt x="361729" y="22887"/>
                      <a:pt x="377687" y="14908"/>
                    </a:cubicBezTo>
                    <a:cubicBezTo>
                      <a:pt x="403674" y="1914"/>
                      <a:pt x="390378" y="6765"/>
                      <a:pt x="417444" y="0"/>
                    </a:cubicBezTo>
                    <a:cubicBezTo>
                      <a:pt x="453887" y="1656"/>
                      <a:pt x="490789" y="-1028"/>
                      <a:pt x="526774" y="4969"/>
                    </a:cubicBezTo>
                    <a:cubicBezTo>
                      <a:pt x="532665" y="5951"/>
                      <a:pt x="535972" y="13951"/>
                      <a:pt x="536713" y="19878"/>
                    </a:cubicBezTo>
                    <a:cubicBezTo>
                      <a:pt x="539749" y="44167"/>
                      <a:pt x="519808" y="62621"/>
                      <a:pt x="501926" y="74543"/>
                    </a:cubicBezTo>
                    <a:cubicBezTo>
                      <a:pt x="496957" y="77856"/>
                      <a:pt x="491682" y="80751"/>
                      <a:pt x="487018" y="84482"/>
                    </a:cubicBezTo>
                    <a:cubicBezTo>
                      <a:pt x="483359" y="87409"/>
                      <a:pt x="480826" y="91610"/>
                      <a:pt x="477078" y="94421"/>
                    </a:cubicBezTo>
                    <a:cubicBezTo>
                      <a:pt x="467522" y="101588"/>
                      <a:pt x="455708" y="105854"/>
                      <a:pt x="447261" y="114300"/>
                    </a:cubicBezTo>
                    <a:cubicBezTo>
                      <a:pt x="442291" y="119269"/>
                      <a:pt x="437688" y="124634"/>
                      <a:pt x="432352" y="129208"/>
                    </a:cubicBezTo>
                    <a:cubicBezTo>
                      <a:pt x="380511" y="173642"/>
                      <a:pt x="450796" y="95856"/>
                      <a:pt x="347870" y="198782"/>
                    </a:cubicBezTo>
                    <a:lnTo>
                      <a:pt x="313083" y="233569"/>
                    </a:lnTo>
                    <a:cubicBezTo>
                      <a:pt x="308113" y="238539"/>
                      <a:pt x="302489" y="242930"/>
                      <a:pt x="298174" y="248478"/>
                    </a:cubicBezTo>
                    <a:lnTo>
                      <a:pt x="263387" y="293204"/>
                    </a:lnTo>
                    <a:cubicBezTo>
                      <a:pt x="256834" y="301544"/>
                      <a:pt x="249204" y="309103"/>
                      <a:pt x="243509" y="318052"/>
                    </a:cubicBezTo>
                    <a:cubicBezTo>
                      <a:pt x="231913" y="336274"/>
                      <a:pt x="219544" y="354025"/>
                      <a:pt x="208722" y="372717"/>
                    </a:cubicBezTo>
                    <a:cubicBezTo>
                      <a:pt x="190500" y="404191"/>
                      <a:pt x="170322" y="434611"/>
                      <a:pt x="154057" y="467139"/>
                    </a:cubicBezTo>
                    <a:cubicBezTo>
                      <a:pt x="149087" y="477078"/>
                      <a:pt x="144416" y="487172"/>
                      <a:pt x="139148" y="496956"/>
                    </a:cubicBezTo>
                    <a:cubicBezTo>
                      <a:pt x="132816" y="508715"/>
                      <a:pt x="124407" y="519415"/>
                      <a:pt x="119270" y="531743"/>
                    </a:cubicBezTo>
                    <a:cubicBezTo>
                      <a:pt x="107784" y="559309"/>
                      <a:pt x="99263" y="588020"/>
                      <a:pt x="89452" y="616226"/>
                    </a:cubicBezTo>
                    <a:cubicBezTo>
                      <a:pt x="89403" y="616368"/>
                      <a:pt x="77052" y="653427"/>
                      <a:pt x="74544" y="660952"/>
                    </a:cubicBezTo>
                    <a:lnTo>
                      <a:pt x="69574" y="675861"/>
                    </a:lnTo>
                    <a:cubicBezTo>
                      <a:pt x="71231" y="680830"/>
                      <a:pt x="70052" y="693464"/>
                      <a:pt x="74544" y="690769"/>
                    </a:cubicBezTo>
                    <a:cubicBezTo>
                      <a:pt x="84787" y="684623"/>
                      <a:pt x="87255" y="670508"/>
                      <a:pt x="94422" y="660952"/>
                    </a:cubicBezTo>
                    <a:cubicBezTo>
                      <a:pt x="99392" y="654326"/>
                      <a:pt x="104737" y="647966"/>
                      <a:pt x="109331" y="641074"/>
                    </a:cubicBezTo>
                    <a:cubicBezTo>
                      <a:pt x="136192" y="600782"/>
                      <a:pt x="112745" y="631671"/>
                      <a:pt x="139148" y="586408"/>
                    </a:cubicBezTo>
                    <a:cubicBezTo>
                      <a:pt x="145167" y="576090"/>
                      <a:pt x="152880" y="566834"/>
                      <a:pt x="159026" y="556591"/>
                    </a:cubicBezTo>
                    <a:cubicBezTo>
                      <a:pt x="172769" y="533687"/>
                      <a:pt x="183579" y="508978"/>
                      <a:pt x="198783" y="487017"/>
                    </a:cubicBezTo>
                    <a:lnTo>
                      <a:pt x="243509" y="422413"/>
                    </a:lnTo>
                    <a:cubicBezTo>
                      <a:pt x="250254" y="412554"/>
                      <a:pt x="254940" y="401042"/>
                      <a:pt x="263387" y="392595"/>
                    </a:cubicBezTo>
                    <a:cubicBezTo>
                      <a:pt x="273326" y="382656"/>
                      <a:pt x="283750" y="373179"/>
                      <a:pt x="293205" y="362778"/>
                    </a:cubicBezTo>
                    <a:cubicBezTo>
                      <a:pt x="300340" y="354930"/>
                      <a:pt x="305310" y="345148"/>
                      <a:pt x="313083" y="337930"/>
                    </a:cubicBezTo>
                    <a:cubicBezTo>
                      <a:pt x="328628" y="323495"/>
                      <a:pt x="349526" y="314739"/>
                      <a:pt x="362778" y="298174"/>
                    </a:cubicBezTo>
                    <a:cubicBezTo>
                      <a:pt x="369404" y="289891"/>
                      <a:pt x="375157" y="280826"/>
                      <a:pt x="382657" y="273326"/>
                    </a:cubicBezTo>
                    <a:cubicBezTo>
                      <a:pt x="388514" y="267469"/>
                      <a:pt x="396302" y="263871"/>
                      <a:pt x="402535" y="258417"/>
                    </a:cubicBezTo>
                    <a:cubicBezTo>
                      <a:pt x="409587" y="252246"/>
                      <a:pt x="415298" y="244637"/>
                      <a:pt x="422413" y="238539"/>
                    </a:cubicBezTo>
                    <a:cubicBezTo>
                      <a:pt x="426948" y="234652"/>
                      <a:pt x="432787" y="232487"/>
                      <a:pt x="437322" y="228600"/>
                    </a:cubicBezTo>
                    <a:cubicBezTo>
                      <a:pt x="444437" y="222501"/>
                      <a:pt x="450085" y="214820"/>
                      <a:pt x="457200" y="208721"/>
                    </a:cubicBezTo>
                    <a:cubicBezTo>
                      <a:pt x="461735" y="204834"/>
                      <a:pt x="467249" y="202254"/>
                      <a:pt x="472109" y="198782"/>
                    </a:cubicBezTo>
                    <a:cubicBezTo>
                      <a:pt x="478849" y="193968"/>
                      <a:pt x="484964" y="188264"/>
                      <a:pt x="491987" y="183874"/>
                    </a:cubicBezTo>
                    <a:cubicBezTo>
                      <a:pt x="506028" y="175098"/>
                      <a:pt x="512277" y="173797"/>
                      <a:pt x="526774" y="168965"/>
                    </a:cubicBezTo>
                    <a:cubicBezTo>
                      <a:pt x="532765" y="186938"/>
                      <a:pt x="536770" y="191201"/>
                      <a:pt x="526774" y="213691"/>
                    </a:cubicBezTo>
                    <a:cubicBezTo>
                      <a:pt x="523919" y="220113"/>
                      <a:pt x="515950" y="222881"/>
                      <a:pt x="511865" y="228600"/>
                    </a:cubicBezTo>
                    <a:cubicBezTo>
                      <a:pt x="485316" y="265769"/>
                      <a:pt x="520800" y="231503"/>
                      <a:pt x="487018" y="268356"/>
                    </a:cubicBezTo>
                    <a:lnTo>
                      <a:pt x="427383" y="327991"/>
                    </a:lnTo>
                    <a:lnTo>
                      <a:pt x="382657" y="372717"/>
                    </a:lnTo>
                    <a:cubicBezTo>
                      <a:pt x="376031" y="379343"/>
                      <a:pt x="369782" y="386369"/>
                      <a:pt x="362778" y="392595"/>
                    </a:cubicBezTo>
                    <a:cubicBezTo>
                      <a:pt x="347869" y="405847"/>
                      <a:pt x="331840" y="417937"/>
                      <a:pt x="318052" y="432352"/>
                    </a:cubicBezTo>
                    <a:cubicBezTo>
                      <a:pt x="295324" y="456113"/>
                      <a:pt x="271687" y="479536"/>
                      <a:pt x="253448" y="506895"/>
                    </a:cubicBezTo>
                    <a:cubicBezTo>
                      <a:pt x="250135" y="511865"/>
                      <a:pt x="246369" y="516561"/>
                      <a:pt x="243509" y="521804"/>
                    </a:cubicBezTo>
                    <a:cubicBezTo>
                      <a:pt x="236414" y="534811"/>
                      <a:pt x="230257" y="548309"/>
                      <a:pt x="223631" y="561561"/>
                    </a:cubicBezTo>
                    <a:lnTo>
                      <a:pt x="213691" y="581439"/>
                    </a:lnTo>
                    <a:cubicBezTo>
                      <a:pt x="212035" y="589722"/>
                      <a:pt x="210944" y="598138"/>
                      <a:pt x="208722" y="606287"/>
                    </a:cubicBezTo>
                    <a:cubicBezTo>
                      <a:pt x="205966" y="616394"/>
                      <a:pt x="198783" y="636104"/>
                      <a:pt x="198783" y="636104"/>
                    </a:cubicBezTo>
                    <a:cubicBezTo>
                      <a:pt x="200439" y="641074"/>
                      <a:pt x="199728" y="654367"/>
                      <a:pt x="203752" y="651013"/>
                    </a:cubicBezTo>
                    <a:cubicBezTo>
                      <a:pt x="215757" y="641008"/>
                      <a:pt x="217550" y="622306"/>
                      <a:pt x="228600" y="611256"/>
                    </a:cubicBezTo>
                    <a:cubicBezTo>
                      <a:pt x="235226" y="604630"/>
                      <a:pt x="242380" y="598493"/>
                      <a:pt x="248478" y="591378"/>
                    </a:cubicBezTo>
                    <a:cubicBezTo>
                      <a:pt x="252365" y="586843"/>
                      <a:pt x="254485" y="580964"/>
                      <a:pt x="258418" y="576469"/>
                    </a:cubicBezTo>
                    <a:cubicBezTo>
                      <a:pt x="266131" y="567654"/>
                      <a:pt x="275948" y="560767"/>
                      <a:pt x="283265" y="551621"/>
                    </a:cubicBezTo>
                    <a:cubicBezTo>
                      <a:pt x="289299" y="544079"/>
                      <a:pt x="292244" y="534398"/>
                      <a:pt x="298174" y="526774"/>
                    </a:cubicBezTo>
                    <a:cubicBezTo>
                      <a:pt x="303927" y="519377"/>
                      <a:pt x="311954" y="514010"/>
                      <a:pt x="318052" y="506895"/>
                    </a:cubicBezTo>
                    <a:cubicBezTo>
                      <a:pt x="331858" y="490788"/>
                      <a:pt x="342809" y="472200"/>
                      <a:pt x="357809" y="457200"/>
                    </a:cubicBezTo>
                    <a:cubicBezTo>
                      <a:pt x="362779" y="452230"/>
                      <a:pt x="368501" y="447914"/>
                      <a:pt x="372718" y="442291"/>
                    </a:cubicBezTo>
                    <a:cubicBezTo>
                      <a:pt x="401295" y="404188"/>
                      <a:pt x="373764" y="430446"/>
                      <a:pt x="402535" y="397565"/>
                    </a:cubicBezTo>
                    <a:cubicBezTo>
                      <a:pt x="408706" y="390513"/>
                      <a:pt x="416315" y="384802"/>
                      <a:pt x="422413" y="377687"/>
                    </a:cubicBezTo>
                    <a:cubicBezTo>
                      <a:pt x="432085" y="366403"/>
                      <a:pt x="435509" y="352973"/>
                      <a:pt x="447261" y="342900"/>
                    </a:cubicBezTo>
                    <a:cubicBezTo>
                      <a:pt x="464368" y="328237"/>
                      <a:pt x="483757" y="316467"/>
                      <a:pt x="501926" y="303143"/>
                    </a:cubicBezTo>
                    <a:cubicBezTo>
                      <a:pt x="506744" y="299610"/>
                      <a:pt x="529218" y="282042"/>
                      <a:pt x="536713" y="278295"/>
                    </a:cubicBezTo>
                    <a:cubicBezTo>
                      <a:pt x="541398" y="275952"/>
                      <a:pt x="546652" y="274982"/>
                      <a:pt x="551622" y="273326"/>
                    </a:cubicBezTo>
                    <a:cubicBezTo>
                      <a:pt x="556592" y="274982"/>
                      <a:pt x="565504" y="273158"/>
                      <a:pt x="566531" y="278295"/>
                    </a:cubicBezTo>
                    <a:cubicBezTo>
                      <a:pt x="574431" y="317794"/>
                      <a:pt x="562950" y="318453"/>
                      <a:pt x="546652" y="342900"/>
                    </a:cubicBezTo>
                    <a:cubicBezTo>
                      <a:pt x="541294" y="350937"/>
                      <a:pt x="536369" y="359268"/>
                      <a:pt x="531744" y="367748"/>
                    </a:cubicBezTo>
                    <a:cubicBezTo>
                      <a:pt x="526423" y="377503"/>
                      <a:pt x="523341" y="388557"/>
                      <a:pt x="516835" y="397565"/>
                    </a:cubicBezTo>
                    <a:cubicBezTo>
                      <a:pt x="501685" y="418542"/>
                      <a:pt x="480451" y="435011"/>
                      <a:pt x="467139" y="457200"/>
                    </a:cubicBezTo>
                    <a:cubicBezTo>
                      <a:pt x="462170" y="465483"/>
                      <a:pt x="458026" y="474321"/>
                      <a:pt x="452231" y="482048"/>
                    </a:cubicBezTo>
                    <a:cubicBezTo>
                      <a:pt x="438105" y="500883"/>
                      <a:pt x="418034" y="515655"/>
                      <a:pt x="407505" y="536713"/>
                    </a:cubicBezTo>
                    <a:cubicBezTo>
                      <a:pt x="402535" y="546652"/>
                      <a:pt x="397917" y="556775"/>
                      <a:pt x="392596" y="566530"/>
                    </a:cubicBezTo>
                    <a:cubicBezTo>
                      <a:pt x="380031" y="589566"/>
                      <a:pt x="377286" y="589001"/>
                      <a:pt x="367748" y="611256"/>
                    </a:cubicBezTo>
                    <a:cubicBezTo>
                      <a:pt x="360720" y="627655"/>
                      <a:pt x="351369" y="643457"/>
                      <a:pt x="347870" y="660952"/>
                    </a:cubicBezTo>
                    <a:cubicBezTo>
                      <a:pt x="346213" y="669235"/>
                      <a:pt x="345123" y="677651"/>
                      <a:pt x="342900" y="685800"/>
                    </a:cubicBezTo>
                    <a:cubicBezTo>
                      <a:pt x="340143" y="695907"/>
                      <a:pt x="332961" y="715617"/>
                      <a:pt x="332961" y="715617"/>
                    </a:cubicBezTo>
                    <a:cubicBezTo>
                      <a:pt x="334618" y="727213"/>
                      <a:pt x="332693" y="739927"/>
                      <a:pt x="337931" y="750404"/>
                    </a:cubicBezTo>
                    <a:cubicBezTo>
                      <a:pt x="340274" y="755089"/>
                      <a:pt x="340356" y="740074"/>
                      <a:pt x="342900" y="735495"/>
                    </a:cubicBezTo>
                    <a:cubicBezTo>
                      <a:pt x="348701" y="725053"/>
                      <a:pt x="355835" y="715398"/>
                      <a:pt x="362778" y="705678"/>
                    </a:cubicBezTo>
                    <a:cubicBezTo>
                      <a:pt x="372407" y="692198"/>
                      <a:pt x="385187" y="680738"/>
                      <a:pt x="392596" y="665921"/>
                    </a:cubicBezTo>
                    <a:cubicBezTo>
                      <a:pt x="397566" y="655982"/>
                      <a:pt x="401616" y="645527"/>
                      <a:pt x="407505" y="636104"/>
                    </a:cubicBezTo>
                    <a:cubicBezTo>
                      <a:pt x="418222" y="618957"/>
                      <a:pt x="429798" y="602308"/>
                      <a:pt x="442291" y="586408"/>
                    </a:cubicBezTo>
                    <a:cubicBezTo>
                      <a:pt x="448080" y="579040"/>
                      <a:pt x="456417" y="573927"/>
                      <a:pt x="462170" y="566530"/>
                    </a:cubicBezTo>
                    <a:cubicBezTo>
                      <a:pt x="468100" y="558906"/>
                      <a:pt x="471148" y="549306"/>
                      <a:pt x="477078" y="541682"/>
                    </a:cubicBezTo>
                    <a:cubicBezTo>
                      <a:pt x="482831" y="534285"/>
                      <a:pt x="490731" y="528808"/>
                      <a:pt x="496957" y="521804"/>
                    </a:cubicBezTo>
                    <a:cubicBezTo>
                      <a:pt x="504004" y="513876"/>
                      <a:pt x="509335" y="504456"/>
                      <a:pt x="516835" y="496956"/>
                    </a:cubicBezTo>
                    <a:cubicBezTo>
                      <a:pt x="522692" y="491099"/>
                      <a:pt x="531142" y="488176"/>
                      <a:pt x="536713" y="482048"/>
                    </a:cubicBezTo>
                    <a:cubicBezTo>
                      <a:pt x="547856" y="469791"/>
                      <a:pt x="552326" y="450814"/>
                      <a:pt x="566531" y="442291"/>
                    </a:cubicBezTo>
                    <a:cubicBezTo>
                      <a:pt x="574813" y="437321"/>
                      <a:pt x="583518" y="432996"/>
                      <a:pt x="591378" y="427382"/>
                    </a:cubicBezTo>
                    <a:cubicBezTo>
                      <a:pt x="595191" y="424659"/>
                      <a:pt x="597718" y="420443"/>
                      <a:pt x="601318" y="417443"/>
                    </a:cubicBezTo>
                    <a:cubicBezTo>
                      <a:pt x="607681" y="412141"/>
                      <a:pt x="614907" y="407924"/>
                      <a:pt x="621196" y="402534"/>
                    </a:cubicBezTo>
                    <a:cubicBezTo>
                      <a:pt x="644884" y="382230"/>
                      <a:pt x="625655" y="391110"/>
                      <a:pt x="651013" y="382656"/>
                    </a:cubicBezTo>
                    <a:cubicBezTo>
                      <a:pt x="655983" y="384313"/>
                      <a:pt x="665125" y="382448"/>
                      <a:pt x="665922" y="387626"/>
                    </a:cubicBezTo>
                    <a:cubicBezTo>
                      <a:pt x="671322" y="422725"/>
                      <a:pt x="665793" y="441274"/>
                      <a:pt x="651013" y="467139"/>
                    </a:cubicBezTo>
                    <a:cubicBezTo>
                      <a:pt x="648050" y="472325"/>
                      <a:pt x="644037" y="476862"/>
                      <a:pt x="641074" y="482048"/>
                    </a:cubicBezTo>
                    <a:cubicBezTo>
                      <a:pt x="637399" y="488480"/>
                      <a:pt x="634733" y="495450"/>
                      <a:pt x="631135" y="501926"/>
                    </a:cubicBezTo>
                    <a:cubicBezTo>
                      <a:pt x="626444" y="510370"/>
                      <a:pt x="620851" y="518294"/>
                      <a:pt x="616226" y="526774"/>
                    </a:cubicBezTo>
                    <a:cubicBezTo>
                      <a:pt x="610905" y="536529"/>
                      <a:pt x="606766" y="546906"/>
                      <a:pt x="601318" y="556591"/>
                    </a:cubicBezTo>
                    <a:cubicBezTo>
                      <a:pt x="591847" y="573428"/>
                      <a:pt x="581439" y="589722"/>
                      <a:pt x="571500" y="606287"/>
                    </a:cubicBezTo>
                    <a:lnTo>
                      <a:pt x="541683" y="655982"/>
                    </a:lnTo>
                    <a:cubicBezTo>
                      <a:pt x="536713" y="664265"/>
                      <a:pt x="529828" y="671666"/>
                      <a:pt x="526774" y="680830"/>
                    </a:cubicBezTo>
                    <a:cubicBezTo>
                      <a:pt x="521198" y="697560"/>
                      <a:pt x="521694" y="698418"/>
                      <a:pt x="511865" y="715617"/>
                    </a:cubicBezTo>
                    <a:cubicBezTo>
                      <a:pt x="508902" y="720803"/>
                      <a:pt x="496584" y="727855"/>
                      <a:pt x="501926" y="730526"/>
                    </a:cubicBezTo>
                    <a:lnTo>
                      <a:pt x="521805" y="720587"/>
                    </a:lnTo>
                    <a:cubicBezTo>
                      <a:pt x="528431" y="712304"/>
                      <a:pt x="534698" y="703722"/>
                      <a:pt x="541683" y="695739"/>
                    </a:cubicBezTo>
                    <a:cubicBezTo>
                      <a:pt x="546311" y="690450"/>
                      <a:pt x="552051" y="686195"/>
                      <a:pt x="556591" y="680830"/>
                    </a:cubicBezTo>
                    <a:cubicBezTo>
                      <a:pt x="570294" y="664635"/>
                      <a:pt x="581347" y="646134"/>
                      <a:pt x="596348" y="631134"/>
                    </a:cubicBezTo>
                    <a:cubicBezTo>
                      <a:pt x="604631" y="622852"/>
                      <a:pt x="613483" y="615102"/>
                      <a:pt x="621196" y="606287"/>
                    </a:cubicBezTo>
                    <a:cubicBezTo>
                      <a:pt x="713865" y="500380"/>
                      <a:pt x="616330" y="601214"/>
                      <a:pt x="715618" y="501926"/>
                    </a:cubicBezTo>
                    <a:cubicBezTo>
                      <a:pt x="744692" y="472852"/>
                      <a:pt x="730717" y="483576"/>
                      <a:pt x="755374" y="467139"/>
                    </a:cubicBezTo>
                    <a:cubicBezTo>
                      <a:pt x="758687" y="462169"/>
                      <a:pt x="760725" y="456054"/>
                      <a:pt x="765313" y="452230"/>
                    </a:cubicBezTo>
                    <a:cubicBezTo>
                      <a:pt x="771004" y="447487"/>
                      <a:pt x="779027" y="446400"/>
                      <a:pt x="785191" y="442291"/>
                    </a:cubicBezTo>
                    <a:cubicBezTo>
                      <a:pt x="789090" y="439692"/>
                      <a:pt x="791818" y="435665"/>
                      <a:pt x="795131" y="432352"/>
                    </a:cubicBezTo>
                    <a:cubicBezTo>
                      <a:pt x="798444" y="437322"/>
                      <a:pt x="804329" y="441334"/>
                      <a:pt x="805070" y="447261"/>
                    </a:cubicBezTo>
                    <a:cubicBezTo>
                      <a:pt x="806118" y="455642"/>
                      <a:pt x="802322" y="463959"/>
                      <a:pt x="800100" y="472108"/>
                    </a:cubicBezTo>
                    <a:cubicBezTo>
                      <a:pt x="794787" y="491589"/>
                      <a:pt x="789919" y="504834"/>
                      <a:pt x="780222" y="521804"/>
                    </a:cubicBezTo>
                    <a:cubicBezTo>
                      <a:pt x="777259" y="526990"/>
                      <a:pt x="773246" y="531527"/>
                      <a:pt x="770283" y="536713"/>
                    </a:cubicBezTo>
                    <a:cubicBezTo>
                      <a:pt x="766608" y="543145"/>
                      <a:pt x="762945" y="549655"/>
                      <a:pt x="760344" y="556591"/>
                    </a:cubicBezTo>
                    <a:cubicBezTo>
                      <a:pt x="757946" y="562986"/>
                      <a:pt x="758428" y="570360"/>
                      <a:pt x="755374" y="576469"/>
                    </a:cubicBezTo>
                    <a:cubicBezTo>
                      <a:pt x="748385" y="590447"/>
                      <a:pt x="736682" y="601862"/>
                      <a:pt x="730526" y="616226"/>
                    </a:cubicBezTo>
                    <a:cubicBezTo>
                      <a:pt x="725557" y="627822"/>
                      <a:pt x="720147" y="639238"/>
                      <a:pt x="715618" y="651013"/>
                    </a:cubicBezTo>
                    <a:cubicBezTo>
                      <a:pt x="711857" y="660791"/>
                      <a:pt x="705678" y="680830"/>
                      <a:pt x="705678" y="680830"/>
                    </a:cubicBezTo>
                    <a:cubicBezTo>
                      <a:pt x="707335" y="689113"/>
                      <a:pt x="702884" y="702351"/>
                      <a:pt x="710648" y="705678"/>
                    </a:cubicBezTo>
                    <a:cubicBezTo>
                      <a:pt x="720278" y="709805"/>
                      <a:pt x="731094" y="700424"/>
                      <a:pt x="740465" y="695739"/>
                    </a:cubicBezTo>
                    <a:cubicBezTo>
                      <a:pt x="747873" y="692035"/>
                      <a:pt x="753604" y="685644"/>
                      <a:pt x="760344" y="680830"/>
                    </a:cubicBezTo>
                    <a:cubicBezTo>
                      <a:pt x="765204" y="677359"/>
                      <a:pt x="770392" y="674362"/>
                      <a:pt x="775252" y="670891"/>
                    </a:cubicBezTo>
                    <a:cubicBezTo>
                      <a:pt x="781992" y="666077"/>
                      <a:pt x="787939" y="660091"/>
                      <a:pt x="795131" y="655982"/>
                    </a:cubicBezTo>
                    <a:cubicBezTo>
                      <a:pt x="799679" y="653383"/>
                      <a:pt x="805070" y="652669"/>
                      <a:pt x="810039" y="651013"/>
                    </a:cubicBezTo>
                    <a:cubicBezTo>
                      <a:pt x="818976" y="645055"/>
                      <a:pt x="839725" y="626395"/>
                      <a:pt x="819978" y="660952"/>
                    </a:cubicBezTo>
                    <a:cubicBezTo>
                      <a:pt x="816491" y="667054"/>
                      <a:pt x="809644" y="670525"/>
                      <a:pt x="805070" y="675861"/>
                    </a:cubicBezTo>
                    <a:cubicBezTo>
                      <a:pt x="802365" y="679016"/>
                      <a:pt x="783370" y="704352"/>
                      <a:pt x="780222" y="710648"/>
                    </a:cubicBezTo>
                    <a:cubicBezTo>
                      <a:pt x="777879" y="715333"/>
                      <a:pt x="770215" y="724117"/>
                      <a:pt x="775252" y="725556"/>
                    </a:cubicBezTo>
                    <a:cubicBezTo>
                      <a:pt x="788094" y="729225"/>
                      <a:pt x="801757" y="722243"/>
                      <a:pt x="815009" y="720587"/>
                    </a:cubicBezTo>
                    <a:cubicBezTo>
                      <a:pt x="852606" y="698029"/>
                      <a:pt x="825613" y="710945"/>
                      <a:pt x="859735" y="700708"/>
                    </a:cubicBezTo>
                    <a:cubicBezTo>
                      <a:pt x="869770" y="697697"/>
                      <a:pt x="889552" y="690769"/>
                      <a:pt x="889552" y="690769"/>
                    </a:cubicBezTo>
                    <a:cubicBezTo>
                      <a:pt x="891209" y="695739"/>
                      <a:pt x="894068" y="700459"/>
                      <a:pt x="894522" y="705678"/>
                    </a:cubicBezTo>
                    <a:cubicBezTo>
                      <a:pt x="897396" y="738725"/>
                      <a:pt x="891894" y="772779"/>
                      <a:pt x="899491" y="805069"/>
                    </a:cubicBezTo>
                    <a:cubicBezTo>
                      <a:pt x="901101" y="811910"/>
                      <a:pt x="908681" y="794246"/>
                      <a:pt x="914400" y="790161"/>
                    </a:cubicBezTo>
                    <a:cubicBezTo>
                      <a:pt x="920428" y="785855"/>
                      <a:pt x="928114" y="784330"/>
                      <a:pt x="934278" y="780221"/>
                    </a:cubicBezTo>
                    <a:cubicBezTo>
                      <a:pt x="961560" y="762033"/>
                      <a:pt x="924526" y="776845"/>
                      <a:pt x="959126" y="765313"/>
                    </a:cubicBezTo>
                    <a:cubicBezTo>
                      <a:pt x="984086" y="770304"/>
                      <a:pt x="983351" y="764066"/>
                      <a:pt x="993913" y="785191"/>
                    </a:cubicBezTo>
                    <a:cubicBezTo>
                      <a:pt x="994654" y="786673"/>
                      <a:pt x="993913" y="788504"/>
                      <a:pt x="993913" y="790161"/>
                    </a:cubicBezTo>
                  </a:path>
                </a:pathLst>
              </a:custGeom>
              <a:no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749265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5C6B-C923-BC43-B5DC-2A81C1EBFD95}"/>
              </a:ext>
            </a:extLst>
          </p:cNvPr>
          <p:cNvSpPr>
            <a:spLocks noGrp="1"/>
          </p:cNvSpPr>
          <p:nvPr>
            <p:ph type="title"/>
          </p:nvPr>
        </p:nvSpPr>
        <p:spPr>
          <a:xfrm>
            <a:off x="0" y="7574"/>
            <a:ext cx="10515600" cy="1325563"/>
          </a:xfrm>
        </p:spPr>
        <p:txBody>
          <a:bodyPr/>
          <a:lstStyle/>
          <a:p>
            <a:r>
              <a:rPr lang="en-US" dirty="0">
                <a:latin typeface="Calibri" panose="020F0502020204030204" pitchFamily="34" charset="0"/>
                <a:cs typeface="Calibri" panose="020F0502020204030204" pitchFamily="34" charset="0"/>
              </a:rPr>
              <a:t>Turning off the toxic protein</a:t>
            </a:r>
          </a:p>
        </p:txBody>
      </p:sp>
      <p:grpSp>
        <p:nvGrpSpPr>
          <p:cNvPr id="3" name="Group 2">
            <a:extLst>
              <a:ext uri="{FF2B5EF4-FFF2-40B4-BE49-F238E27FC236}">
                <a16:creationId xmlns:a16="http://schemas.microsoft.com/office/drawing/2014/main" id="{21927478-677F-2C4B-B506-A64CC75B102A}"/>
              </a:ext>
            </a:extLst>
          </p:cNvPr>
          <p:cNvGrpSpPr>
            <a:grpSpLocks noChangeAspect="1"/>
          </p:cNvGrpSpPr>
          <p:nvPr/>
        </p:nvGrpSpPr>
        <p:grpSpPr>
          <a:xfrm>
            <a:off x="1393435" y="1552505"/>
            <a:ext cx="8938507" cy="4680000"/>
            <a:chOff x="1752663" y="2026035"/>
            <a:chExt cx="7139042" cy="3737841"/>
          </a:xfrm>
        </p:grpSpPr>
        <p:cxnSp>
          <p:nvCxnSpPr>
            <p:cNvPr id="4" name="Straight Arrow Connector 3">
              <a:extLst>
                <a:ext uri="{FF2B5EF4-FFF2-40B4-BE49-F238E27FC236}">
                  <a16:creationId xmlns:a16="http://schemas.microsoft.com/office/drawing/2014/main" id="{BBC48E4C-89D2-0C46-8F85-E48EBA295589}"/>
                </a:ext>
              </a:extLst>
            </p:cNvPr>
            <p:cNvCxnSpPr>
              <a:cxnSpLocks/>
            </p:cNvCxnSpPr>
            <p:nvPr/>
          </p:nvCxnSpPr>
          <p:spPr>
            <a:xfrm flipV="1">
              <a:off x="5578883" y="3722607"/>
              <a:ext cx="657157" cy="2671"/>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A271E0E6-A5A3-3249-9DEB-E31420A6C886}"/>
                </a:ext>
              </a:extLst>
            </p:cNvPr>
            <p:cNvGrpSpPr/>
            <p:nvPr/>
          </p:nvGrpSpPr>
          <p:grpSpPr>
            <a:xfrm>
              <a:off x="4683832" y="2340493"/>
              <a:ext cx="211599" cy="2764230"/>
              <a:chOff x="3233947" y="3025331"/>
              <a:chExt cx="211599" cy="2764230"/>
            </a:xfrm>
          </p:grpSpPr>
          <p:pic>
            <p:nvPicPr>
              <p:cNvPr id="11" name="Picture 10">
                <a:extLst>
                  <a:ext uri="{FF2B5EF4-FFF2-40B4-BE49-F238E27FC236}">
                    <a16:creationId xmlns:a16="http://schemas.microsoft.com/office/drawing/2014/main" id="{0437DC25-27BF-1341-9AE5-13E68851E398}"/>
                  </a:ext>
                </a:extLst>
              </p:cNvPr>
              <p:cNvPicPr>
                <a:picLocks noChangeAspect="1"/>
              </p:cNvPicPr>
              <p:nvPr/>
            </p:nvPicPr>
            <p:blipFill>
              <a:blip r:embed="rId2" cstate="screen">
                <a:duotone>
                  <a:prstClr val="black"/>
                  <a:srgbClr val="FF0000">
                    <a:tint val="45000"/>
                    <a:satMod val="400000"/>
                  </a:srgb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5400000">
                <a:off x="2859241" y="4304318"/>
                <a:ext cx="961012" cy="211599"/>
              </a:xfrm>
              <a:prstGeom prst="rect">
                <a:avLst/>
              </a:prstGeom>
            </p:spPr>
          </p:pic>
          <p:pic>
            <p:nvPicPr>
              <p:cNvPr id="12" name="Picture 11">
                <a:extLst>
                  <a:ext uri="{FF2B5EF4-FFF2-40B4-BE49-F238E27FC236}">
                    <a16:creationId xmlns:a16="http://schemas.microsoft.com/office/drawing/2014/main" id="{40C147B1-0B40-E54C-97D4-820B950FD8C1}"/>
                  </a:ext>
                </a:extLst>
              </p:cNvPr>
              <p:cNvPicPr>
                <a:picLocks noChangeAspect="1"/>
              </p:cNvPicPr>
              <p:nvPr/>
            </p:nvPicPr>
            <p:blipFill>
              <a:blip r:embed="rId2" cstate="screen">
                <a:duotone>
                  <a:prstClr val="black"/>
                  <a:srgbClr val="FF0000">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5400000">
                <a:off x="2859241" y="5203255"/>
                <a:ext cx="961012" cy="211599"/>
              </a:xfrm>
              <a:prstGeom prst="rect">
                <a:avLst/>
              </a:prstGeom>
            </p:spPr>
          </p:pic>
          <p:pic>
            <p:nvPicPr>
              <p:cNvPr id="13" name="Picture 12">
                <a:extLst>
                  <a:ext uri="{FF2B5EF4-FFF2-40B4-BE49-F238E27FC236}">
                    <a16:creationId xmlns:a16="http://schemas.microsoft.com/office/drawing/2014/main" id="{71621A23-E0F7-FB4E-AD12-A97337FAD9A2}"/>
                  </a:ext>
                </a:extLst>
              </p:cNvPr>
              <p:cNvPicPr>
                <a:picLocks noChangeAspect="1"/>
              </p:cNvPicPr>
              <p:nvPr/>
            </p:nvPicPr>
            <p:blipFill>
              <a:blip r:embed="rId2" cstate="screen">
                <a:duotone>
                  <a:prstClr val="black"/>
                  <a:srgbClr val="FF0000">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5400000">
                <a:off x="2859241" y="3400037"/>
                <a:ext cx="961012" cy="211599"/>
              </a:xfrm>
              <a:prstGeom prst="rect">
                <a:avLst/>
              </a:prstGeom>
            </p:spPr>
          </p:pic>
        </p:grpSp>
        <p:cxnSp>
          <p:nvCxnSpPr>
            <p:cNvPr id="16" name="Straight Arrow Connector 15">
              <a:extLst>
                <a:ext uri="{FF2B5EF4-FFF2-40B4-BE49-F238E27FC236}">
                  <a16:creationId xmlns:a16="http://schemas.microsoft.com/office/drawing/2014/main" id="{80EC4279-83F0-E545-97B6-23F379F723A4}"/>
                </a:ext>
              </a:extLst>
            </p:cNvPr>
            <p:cNvCxnSpPr>
              <a:cxnSpLocks/>
            </p:cNvCxnSpPr>
            <p:nvPr/>
          </p:nvCxnSpPr>
          <p:spPr>
            <a:xfrm flipV="1">
              <a:off x="3369900" y="3722607"/>
              <a:ext cx="657157" cy="2671"/>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11A0BC6-881C-084E-BCD1-A61CDBB5CFA6}"/>
                </a:ext>
              </a:extLst>
            </p:cNvPr>
            <p:cNvSpPr txBox="1"/>
            <p:nvPr/>
          </p:nvSpPr>
          <p:spPr>
            <a:xfrm>
              <a:off x="2158340" y="5394544"/>
              <a:ext cx="609462" cy="369332"/>
            </a:xfrm>
            <a:prstGeom prst="rect">
              <a:avLst/>
            </a:prstGeom>
            <a:noFill/>
          </p:spPr>
          <p:txBody>
            <a:bodyPr wrap="none" rtlCol="0">
              <a:spAutoFit/>
            </a:bodyPr>
            <a:lstStyle/>
            <a:p>
              <a:r>
                <a:rPr lang="en-US" dirty="0"/>
                <a:t>DNA</a:t>
              </a:r>
            </a:p>
          </p:txBody>
        </p:sp>
        <p:sp>
          <p:nvSpPr>
            <p:cNvPr id="18" name="TextBox 17">
              <a:extLst>
                <a:ext uri="{FF2B5EF4-FFF2-40B4-BE49-F238E27FC236}">
                  <a16:creationId xmlns:a16="http://schemas.microsoft.com/office/drawing/2014/main" id="{9236E576-2402-6744-84DC-27FEFD043A9F}"/>
                </a:ext>
              </a:extLst>
            </p:cNvPr>
            <p:cNvSpPr txBox="1"/>
            <p:nvPr/>
          </p:nvSpPr>
          <p:spPr>
            <a:xfrm>
              <a:off x="4510301" y="5394544"/>
              <a:ext cx="609462" cy="369332"/>
            </a:xfrm>
            <a:prstGeom prst="rect">
              <a:avLst/>
            </a:prstGeom>
            <a:noFill/>
          </p:spPr>
          <p:txBody>
            <a:bodyPr wrap="none" rtlCol="0">
              <a:spAutoFit/>
            </a:bodyPr>
            <a:lstStyle/>
            <a:p>
              <a:r>
                <a:rPr lang="en-US" dirty="0"/>
                <a:t>RNA</a:t>
              </a:r>
            </a:p>
          </p:txBody>
        </p:sp>
        <p:sp>
          <p:nvSpPr>
            <p:cNvPr id="19" name="&quot;No&quot; Symbol 18">
              <a:extLst>
                <a:ext uri="{FF2B5EF4-FFF2-40B4-BE49-F238E27FC236}">
                  <a16:creationId xmlns:a16="http://schemas.microsoft.com/office/drawing/2014/main" id="{7A3DBCC8-4796-2C43-8868-B5C8E3324A1E}"/>
                </a:ext>
              </a:extLst>
            </p:cNvPr>
            <p:cNvSpPr/>
            <p:nvPr/>
          </p:nvSpPr>
          <p:spPr>
            <a:xfrm>
              <a:off x="4110734" y="3079429"/>
              <a:ext cx="1332396" cy="1332396"/>
            </a:xfrm>
            <a:prstGeom prst="noSmoking">
              <a:avLst>
                <a:gd name="adj" fmla="val 7263"/>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1" name="Group 20">
              <a:extLst>
                <a:ext uri="{FF2B5EF4-FFF2-40B4-BE49-F238E27FC236}">
                  <a16:creationId xmlns:a16="http://schemas.microsoft.com/office/drawing/2014/main" id="{5CFF5A6F-E27C-4742-A3DA-ECB5EDF64DF5}"/>
                </a:ext>
              </a:extLst>
            </p:cNvPr>
            <p:cNvGrpSpPr/>
            <p:nvPr/>
          </p:nvGrpSpPr>
          <p:grpSpPr>
            <a:xfrm>
              <a:off x="6748872" y="2882854"/>
              <a:ext cx="1974958" cy="1679506"/>
              <a:chOff x="3634538" y="1002987"/>
              <a:chExt cx="1974958" cy="1679506"/>
            </a:xfrm>
          </p:grpSpPr>
          <p:sp>
            <p:nvSpPr>
              <p:cNvPr id="22" name="Oval 21">
                <a:extLst>
                  <a:ext uri="{FF2B5EF4-FFF2-40B4-BE49-F238E27FC236}">
                    <a16:creationId xmlns:a16="http://schemas.microsoft.com/office/drawing/2014/main" id="{999BB9A1-F775-2242-BD87-04C9A4CB6A3C}"/>
                  </a:ext>
                </a:extLst>
              </p:cNvPr>
              <p:cNvSpPr/>
              <p:nvPr/>
            </p:nvSpPr>
            <p:spPr>
              <a:xfrm rot="20656995">
                <a:off x="3636180" y="1166913"/>
                <a:ext cx="702619"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id="{082519BA-2CB6-2040-A181-AAE95626237A}"/>
                  </a:ext>
                </a:extLst>
              </p:cNvPr>
              <p:cNvSpPr/>
              <p:nvPr/>
            </p:nvSpPr>
            <p:spPr>
              <a:xfrm rot="16048300">
                <a:off x="4086851" y="550674"/>
                <a:ext cx="702619" cy="16072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4" name="Oval 23">
                <a:extLst>
                  <a:ext uri="{FF2B5EF4-FFF2-40B4-BE49-F238E27FC236}">
                    <a16:creationId xmlns:a16="http://schemas.microsoft.com/office/drawing/2014/main" id="{DFB84C09-1DFE-2E40-80E0-9DE813919DAC}"/>
                  </a:ext>
                </a:extLst>
              </p:cNvPr>
              <p:cNvSpPr/>
              <p:nvPr/>
            </p:nvSpPr>
            <p:spPr>
              <a:xfrm rot="16048300">
                <a:off x="4093916" y="1166913"/>
                <a:ext cx="1589580"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5" name="TextBox 24">
                <a:extLst>
                  <a:ext uri="{FF2B5EF4-FFF2-40B4-BE49-F238E27FC236}">
                    <a16:creationId xmlns:a16="http://schemas.microsoft.com/office/drawing/2014/main" id="{43246AF6-2189-D940-8459-432A31817E29}"/>
                  </a:ext>
                </a:extLst>
              </p:cNvPr>
              <p:cNvSpPr txBox="1"/>
              <p:nvPr/>
            </p:nvSpPr>
            <p:spPr>
              <a:xfrm>
                <a:off x="3749628" y="1278097"/>
                <a:ext cx="1612056" cy="1015663"/>
              </a:xfrm>
              <a:prstGeom prst="rect">
                <a:avLst/>
              </a:prstGeom>
              <a:noFill/>
            </p:spPr>
            <p:txBody>
              <a:bodyPr wrap="square" rtlCol="0">
                <a:spAutoFit/>
              </a:bodyPr>
              <a:lstStyle/>
              <a:p>
                <a:pPr algn="ctr"/>
                <a:r>
                  <a:rPr lang="en-US" sz="2000" dirty="0">
                    <a:solidFill>
                      <a:schemeClr val="bg1"/>
                    </a:solidFill>
                  </a:rPr>
                  <a:t>Expanded huntingtin </a:t>
                </a:r>
              </a:p>
              <a:p>
                <a:pPr algn="ctr"/>
                <a:r>
                  <a:rPr lang="en-US" sz="2000" dirty="0">
                    <a:solidFill>
                      <a:schemeClr val="bg1"/>
                    </a:solidFill>
                  </a:rPr>
                  <a:t>protein</a:t>
                </a:r>
              </a:p>
            </p:txBody>
          </p:sp>
        </p:grpSp>
        <p:sp>
          <p:nvSpPr>
            <p:cNvPr id="26" name="Freeform 25">
              <a:extLst>
                <a:ext uri="{FF2B5EF4-FFF2-40B4-BE49-F238E27FC236}">
                  <a16:creationId xmlns:a16="http://schemas.microsoft.com/office/drawing/2014/main" id="{2FCBE6C7-7FB0-AA4B-973A-5ECD1FFF1BFE}"/>
                </a:ext>
              </a:extLst>
            </p:cNvPr>
            <p:cNvSpPr/>
            <p:nvPr/>
          </p:nvSpPr>
          <p:spPr>
            <a:xfrm>
              <a:off x="7897463" y="3968854"/>
              <a:ext cx="994242" cy="806626"/>
            </a:xfrm>
            <a:custGeom>
              <a:avLst/>
              <a:gdLst>
                <a:gd name="connsiteX0" fmla="*/ 0 w 994242"/>
                <a:gd name="connsiteY0" fmla="*/ 457200 h 806626"/>
                <a:gd name="connsiteX1" fmla="*/ 14909 w 994242"/>
                <a:gd name="connsiteY1" fmla="*/ 397565 h 806626"/>
                <a:gd name="connsiteX2" fmla="*/ 19878 w 994242"/>
                <a:gd name="connsiteY2" fmla="*/ 382656 h 806626"/>
                <a:gd name="connsiteX3" fmla="*/ 34787 w 994242"/>
                <a:gd name="connsiteY3" fmla="*/ 367748 h 806626"/>
                <a:gd name="connsiteX4" fmla="*/ 44726 w 994242"/>
                <a:gd name="connsiteY4" fmla="*/ 347869 h 806626"/>
                <a:gd name="connsiteX5" fmla="*/ 59635 w 994242"/>
                <a:gd name="connsiteY5" fmla="*/ 308113 h 806626"/>
                <a:gd name="connsiteX6" fmla="*/ 74544 w 994242"/>
                <a:gd name="connsiteY6" fmla="*/ 293204 h 806626"/>
                <a:gd name="connsiteX7" fmla="*/ 104361 w 994242"/>
                <a:gd name="connsiteY7" fmla="*/ 243508 h 806626"/>
                <a:gd name="connsiteX8" fmla="*/ 129209 w 994242"/>
                <a:gd name="connsiteY8" fmla="*/ 213691 h 806626"/>
                <a:gd name="connsiteX9" fmla="*/ 144118 w 994242"/>
                <a:gd name="connsiteY9" fmla="*/ 198782 h 806626"/>
                <a:gd name="connsiteX10" fmla="*/ 154057 w 994242"/>
                <a:gd name="connsiteY10" fmla="*/ 183874 h 806626"/>
                <a:gd name="connsiteX11" fmla="*/ 193813 w 994242"/>
                <a:gd name="connsiteY11" fmla="*/ 149087 h 806626"/>
                <a:gd name="connsiteX12" fmla="*/ 223631 w 994242"/>
                <a:gd name="connsiteY12" fmla="*/ 119269 h 806626"/>
                <a:gd name="connsiteX13" fmla="*/ 258418 w 994242"/>
                <a:gd name="connsiteY13" fmla="*/ 79513 h 806626"/>
                <a:gd name="connsiteX14" fmla="*/ 293205 w 994242"/>
                <a:gd name="connsiteY14" fmla="*/ 54665 h 806626"/>
                <a:gd name="connsiteX15" fmla="*/ 313083 w 994242"/>
                <a:gd name="connsiteY15" fmla="*/ 39756 h 806626"/>
                <a:gd name="connsiteX16" fmla="*/ 327991 w 994242"/>
                <a:gd name="connsiteY16" fmla="*/ 34787 h 806626"/>
                <a:gd name="connsiteX17" fmla="*/ 377687 w 994242"/>
                <a:gd name="connsiteY17" fmla="*/ 14908 h 806626"/>
                <a:gd name="connsiteX18" fmla="*/ 417444 w 994242"/>
                <a:gd name="connsiteY18" fmla="*/ 0 h 806626"/>
                <a:gd name="connsiteX19" fmla="*/ 526774 w 994242"/>
                <a:gd name="connsiteY19" fmla="*/ 4969 h 806626"/>
                <a:gd name="connsiteX20" fmla="*/ 536713 w 994242"/>
                <a:gd name="connsiteY20" fmla="*/ 19878 h 806626"/>
                <a:gd name="connsiteX21" fmla="*/ 501926 w 994242"/>
                <a:gd name="connsiteY21" fmla="*/ 74543 h 806626"/>
                <a:gd name="connsiteX22" fmla="*/ 487018 w 994242"/>
                <a:gd name="connsiteY22" fmla="*/ 84482 h 806626"/>
                <a:gd name="connsiteX23" fmla="*/ 477078 w 994242"/>
                <a:gd name="connsiteY23" fmla="*/ 94421 h 806626"/>
                <a:gd name="connsiteX24" fmla="*/ 447261 w 994242"/>
                <a:gd name="connsiteY24" fmla="*/ 114300 h 806626"/>
                <a:gd name="connsiteX25" fmla="*/ 432352 w 994242"/>
                <a:gd name="connsiteY25" fmla="*/ 129208 h 806626"/>
                <a:gd name="connsiteX26" fmla="*/ 347870 w 994242"/>
                <a:gd name="connsiteY26" fmla="*/ 198782 h 806626"/>
                <a:gd name="connsiteX27" fmla="*/ 313083 w 994242"/>
                <a:gd name="connsiteY27" fmla="*/ 233569 h 806626"/>
                <a:gd name="connsiteX28" fmla="*/ 298174 w 994242"/>
                <a:gd name="connsiteY28" fmla="*/ 248478 h 806626"/>
                <a:gd name="connsiteX29" fmla="*/ 263387 w 994242"/>
                <a:gd name="connsiteY29" fmla="*/ 293204 h 806626"/>
                <a:gd name="connsiteX30" fmla="*/ 243509 w 994242"/>
                <a:gd name="connsiteY30" fmla="*/ 318052 h 806626"/>
                <a:gd name="connsiteX31" fmla="*/ 208722 w 994242"/>
                <a:gd name="connsiteY31" fmla="*/ 372717 h 806626"/>
                <a:gd name="connsiteX32" fmla="*/ 154057 w 994242"/>
                <a:gd name="connsiteY32" fmla="*/ 467139 h 806626"/>
                <a:gd name="connsiteX33" fmla="*/ 139148 w 994242"/>
                <a:gd name="connsiteY33" fmla="*/ 496956 h 806626"/>
                <a:gd name="connsiteX34" fmla="*/ 119270 w 994242"/>
                <a:gd name="connsiteY34" fmla="*/ 531743 h 806626"/>
                <a:gd name="connsiteX35" fmla="*/ 89452 w 994242"/>
                <a:gd name="connsiteY35" fmla="*/ 616226 h 806626"/>
                <a:gd name="connsiteX36" fmla="*/ 74544 w 994242"/>
                <a:gd name="connsiteY36" fmla="*/ 660952 h 806626"/>
                <a:gd name="connsiteX37" fmla="*/ 69574 w 994242"/>
                <a:gd name="connsiteY37" fmla="*/ 675861 h 806626"/>
                <a:gd name="connsiteX38" fmla="*/ 74544 w 994242"/>
                <a:gd name="connsiteY38" fmla="*/ 690769 h 806626"/>
                <a:gd name="connsiteX39" fmla="*/ 94422 w 994242"/>
                <a:gd name="connsiteY39" fmla="*/ 660952 h 806626"/>
                <a:gd name="connsiteX40" fmla="*/ 109331 w 994242"/>
                <a:gd name="connsiteY40" fmla="*/ 641074 h 806626"/>
                <a:gd name="connsiteX41" fmla="*/ 139148 w 994242"/>
                <a:gd name="connsiteY41" fmla="*/ 586408 h 806626"/>
                <a:gd name="connsiteX42" fmla="*/ 159026 w 994242"/>
                <a:gd name="connsiteY42" fmla="*/ 556591 h 806626"/>
                <a:gd name="connsiteX43" fmla="*/ 198783 w 994242"/>
                <a:gd name="connsiteY43" fmla="*/ 487017 h 806626"/>
                <a:gd name="connsiteX44" fmla="*/ 243509 w 994242"/>
                <a:gd name="connsiteY44" fmla="*/ 422413 h 806626"/>
                <a:gd name="connsiteX45" fmla="*/ 263387 w 994242"/>
                <a:gd name="connsiteY45" fmla="*/ 392595 h 806626"/>
                <a:gd name="connsiteX46" fmla="*/ 293205 w 994242"/>
                <a:gd name="connsiteY46" fmla="*/ 362778 h 806626"/>
                <a:gd name="connsiteX47" fmla="*/ 313083 w 994242"/>
                <a:gd name="connsiteY47" fmla="*/ 337930 h 806626"/>
                <a:gd name="connsiteX48" fmla="*/ 362778 w 994242"/>
                <a:gd name="connsiteY48" fmla="*/ 298174 h 806626"/>
                <a:gd name="connsiteX49" fmla="*/ 382657 w 994242"/>
                <a:gd name="connsiteY49" fmla="*/ 273326 h 806626"/>
                <a:gd name="connsiteX50" fmla="*/ 402535 w 994242"/>
                <a:gd name="connsiteY50" fmla="*/ 258417 h 806626"/>
                <a:gd name="connsiteX51" fmla="*/ 422413 w 994242"/>
                <a:gd name="connsiteY51" fmla="*/ 238539 h 806626"/>
                <a:gd name="connsiteX52" fmla="*/ 437322 w 994242"/>
                <a:gd name="connsiteY52" fmla="*/ 228600 h 806626"/>
                <a:gd name="connsiteX53" fmla="*/ 457200 w 994242"/>
                <a:gd name="connsiteY53" fmla="*/ 208721 h 806626"/>
                <a:gd name="connsiteX54" fmla="*/ 472109 w 994242"/>
                <a:gd name="connsiteY54" fmla="*/ 198782 h 806626"/>
                <a:gd name="connsiteX55" fmla="*/ 491987 w 994242"/>
                <a:gd name="connsiteY55" fmla="*/ 183874 h 806626"/>
                <a:gd name="connsiteX56" fmla="*/ 526774 w 994242"/>
                <a:gd name="connsiteY56" fmla="*/ 168965 h 806626"/>
                <a:gd name="connsiteX57" fmla="*/ 526774 w 994242"/>
                <a:gd name="connsiteY57" fmla="*/ 213691 h 806626"/>
                <a:gd name="connsiteX58" fmla="*/ 511865 w 994242"/>
                <a:gd name="connsiteY58" fmla="*/ 228600 h 806626"/>
                <a:gd name="connsiteX59" fmla="*/ 487018 w 994242"/>
                <a:gd name="connsiteY59" fmla="*/ 268356 h 806626"/>
                <a:gd name="connsiteX60" fmla="*/ 427383 w 994242"/>
                <a:gd name="connsiteY60" fmla="*/ 327991 h 806626"/>
                <a:gd name="connsiteX61" fmla="*/ 382657 w 994242"/>
                <a:gd name="connsiteY61" fmla="*/ 372717 h 806626"/>
                <a:gd name="connsiteX62" fmla="*/ 362778 w 994242"/>
                <a:gd name="connsiteY62" fmla="*/ 392595 h 806626"/>
                <a:gd name="connsiteX63" fmla="*/ 318052 w 994242"/>
                <a:gd name="connsiteY63" fmla="*/ 432352 h 806626"/>
                <a:gd name="connsiteX64" fmla="*/ 253448 w 994242"/>
                <a:gd name="connsiteY64" fmla="*/ 506895 h 806626"/>
                <a:gd name="connsiteX65" fmla="*/ 243509 w 994242"/>
                <a:gd name="connsiteY65" fmla="*/ 521804 h 806626"/>
                <a:gd name="connsiteX66" fmla="*/ 223631 w 994242"/>
                <a:gd name="connsiteY66" fmla="*/ 561561 h 806626"/>
                <a:gd name="connsiteX67" fmla="*/ 213691 w 994242"/>
                <a:gd name="connsiteY67" fmla="*/ 581439 h 806626"/>
                <a:gd name="connsiteX68" fmla="*/ 208722 w 994242"/>
                <a:gd name="connsiteY68" fmla="*/ 606287 h 806626"/>
                <a:gd name="connsiteX69" fmla="*/ 198783 w 994242"/>
                <a:gd name="connsiteY69" fmla="*/ 636104 h 806626"/>
                <a:gd name="connsiteX70" fmla="*/ 203752 w 994242"/>
                <a:gd name="connsiteY70" fmla="*/ 651013 h 806626"/>
                <a:gd name="connsiteX71" fmla="*/ 228600 w 994242"/>
                <a:gd name="connsiteY71" fmla="*/ 611256 h 806626"/>
                <a:gd name="connsiteX72" fmla="*/ 248478 w 994242"/>
                <a:gd name="connsiteY72" fmla="*/ 591378 h 806626"/>
                <a:gd name="connsiteX73" fmla="*/ 258418 w 994242"/>
                <a:gd name="connsiteY73" fmla="*/ 576469 h 806626"/>
                <a:gd name="connsiteX74" fmla="*/ 283265 w 994242"/>
                <a:gd name="connsiteY74" fmla="*/ 551621 h 806626"/>
                <a:gd name="connsiteX75" fmla="*/ 298174 w 994242"/>
                <a:gd name="connsiteY75" fmla="*/ 526774 h 806626"/>
                <a:gd name="connsiteX76" fmla="*/ 318052 w 994242"/>
                <a:gd name="connsiteY76" fmla="*/ 506895 h 806626"/>
                <a:gd name="connsiteX77" fmla="*/ 357809 w 994242"/>
                <a:gd name="connsiteY77" fmla="*/ 457200 h 806626"/>
                <a:gd name="connsiteX78" fmla="*/ 372718 w 994242"/>
                <a:gd name="connsiteY78" fmla="*/ 442291 h 806626"/>
                <a:gd name="connsiteX79" fmla="*/ 402535 w 994242"/>
                <a:gd name="connsiteY79" fmla="*/ 397565 h 806626"/>
                <a:gd name="connsiteX80" fmla="*/ 422413 w 994242"/>
                <a:gd name="connsiteY80" fmla="*/ 377687 h 806626"/>
                <a:gd name="connsiteX81" fmla="*/ 447261 w 994242"/>
                <a:gd name="connsiteY81" fmla="*/ 342900 h 806626"/>
                <a:gd name="connsiteX82" fmla="*/ 501926 w 994242"/>
                <a:gd name="connsiteY82" fmla="*/ 303143 h 806626"/>
                <a:gd name="connsiteX83" fmla="*/ 536713 w 994242"/>
                <a:gd name="connsiteY83" fmla="*/ 278295 h 806626"/>
                <a:gd name="connsiteX84" fmla="*/ 551622 w 994242"/>
                <a:gd name="connsiteY84" fmla="*/ 273326 h 806626"/>
                <a:gd name="connsiteX85" fmla="*/ 566531 w 994242"/>
                <a:gd name="connsiteY85" fmla="*/ 278295 h 806626"/>
                <a:gd name="connsiteX86" fmla="*/ 546652 w 994242"/>
                <a:gd name="connsiteY86" fmla="*/ 342900 h 806626"/>
                <a:gd name="connsiteX87" fmla="*/ 531744 w 994242"/>
                <a:gd name="connsiteY87" fmla="*/ 367748 h 806626"/>
                <a:gd name="connsiteX88" fmla="*/ 516835 w 994242"/>
                <a:gd name="connsiteY88" fmla="*/ 397565 h 806626"/>
                <a:gd name="connsiteX89" fmla="*/ 467139 w 994242"/>
                <a:gd name="connsiteY89" fmla="*/ 457200 h 806626"/>
                <a:gd name="connsiteX90" fmla="*/ 452231 w 994242"/>
                <a:gd name="connsiteY90" fmla="*/ 482048 h 806626"/>
                <a:gd name="connsiteX91" fmla="*/ 407505 w 994242"/>
                <a:gd name="connsiteY91" fmla="*/ 536713 h 806626"/>
                <a:gd name="connsiteX92" fmla="*/ 392596 w 994242"/>
                <a:gd name="connsiteY92" fmla="*/ 566530 h 806626"/>
                <a:gd name="connsiteX93" fmla="*/ 367748 w 994242"/>
                <a:gd name="connsiteY93" fmla="*/ 611256 h 806626"/>
                <a:gd name="connsiteX94" fmla="*/ 347870 w 994242"/>
                <a:gd name="connsiteY94" fmla="*/ 660952 h 806626"/>
                <a:gd name="connsiteX95" fmla="*/ 342900 w 994242"/>
                <a:gd name="connsiteY95" fmla="*/ 685800 h 806626"/>
                <a:gd name="connsiteX96" fmla="*/ 332961 w 994242"/>
                <a:gd name="connsiteY96" fmla="*/ 715617 h 806626"/>
                <a:gd name="connsiteX97" fmla="*/ 337931 w 994242"/>
                <a:gd name="connsiteY97" fmla="*/ 750404 h 806626"/>
                <a:gd name="connsiteX98" fmla="*/ 342900 w 994242"/>
                <a:gd name="connsiteY98" fmla="*/ 735495 h 806626"/>
                <a:gd name="connsiteX99" fmla="*/ 362778 w 994242"/>
                <a:gd name="connsiteY99" fmla="*/ 705678 h 806626"/>
                <a:gd name="connsiteX100" fmla="*/ 392596 w 994242"/>
                <a:gd name="connsiteY100" fmla="*/ 665921 h 806626"/>
                <a:gd name="connsiteX101" fmla="*/ 407505 w 994242"/>
                <a:gd name="connsiteY101" fmla="*/ 636104 h 806626"/>
                <a:gd name="connsiteX102" fmla="*/ 442291 w 994242"/>
                <a:gd name="connsiteY102" fmla="*/ 586408 h 806626"/>
                <a:gd name="connsiteX103" fmla="*/ 462170 w 994242"/>
                <a:gd name="connsiteY103" fmla="*/ 566530 h 806626"/>
                <a:gd name="connsiteX104" fmla="*/ 477078 w 994242"/>
                <a:gd name="connsiteY104" fmla="*/ 541682 h 806626"/>
                <a:gd name="connsiteX105" fmla="*/ 496957 w 994242"/>
                <a:gd name="connsiteY105" fmla="*/ 521804 h 806626"/>
                <a:gd name="connsiteX106" fmla="*/ 516835 w 994242"/>
                <a:gd name="connsiteY106" fmla="*/ 496956 h 806626"/>
                <a:gd name="connsiteX107" fmla="*/ 536713 w 994242"/>
                <a:gd name="connsiteY107" fmla="*/ 482048 h 806626"/>
                <a:gd name="connsiteX108" fmla="*/ 566531 w 994242"/>
                <a:gd name="connsiteY108" fmla="*/ 442291 h 806626"/>
                <a:gd name="connsiteX109" fmla="*/ 591378 w 994242"/>
                <a:gd name="connsiteY109" fmla="*/ 427382 h 806626"/>
                <a:gd name="connsiteX110" fmla="*/ 601318 w 994242"/>
                <a:gd name="connsiteY110" fmla="*/ 417443 h 806626"/>
                <a:gd name="connsiteX111" fmla="*/ 621196 w 994242"/>
                <a:gd name="connsiteY111" fmla="*/ 402534 h 806626"/>
                <a:gd name="connsiteX112" fmla="*/ 651013 w 994242"/>
                <a:gd name="connsiteY112" fmla="*/ 382656 h 806626"/>
                <a:gd name="connsiteX113" fmla="*/ 665922 w 994242"/>
                <a:gd name="connsiteY113" fmla="*/ 387626 h 806626"/>
                <a:gd name="connsiteX114" fmla="*/ 651013 w 994242"/>
                <a:gd name="connsiteY114" fmla="*/ 467139 h 806626"/>
                <a:gd name="connsiteX115" fmla="*/ 641074 w 994242"/>
                <a:gd name="connsiteY115" fmla="*/ 482048 h 806626"/>
                <a:gd name="connsiteX116" fmla="*/ 631135 w 994242"/>
                <a:gd name="connsiteY116" fmla="*/ 501926 h 806626"/>
                <a:gd name="connsiteX117" fmla="*/ 616226 w 994242"/>
                <a:gd name="connsiteY117" fmla="*/ 526774 h 806626"/>
                <a:gd name="connsiteX118" fmla="*/ 601318 w 994242"/>
                <a:gd name="connsiteY118" fmla="*/ 556591 h 806626"/>
                <a:gd name="connsiteX119" fmla="*/ 571500 w 994242"/>
                <a:gd name="connsiteY119" fmla="*/ 606287 h 806626"/>
                <a:gd name="connsiteX120" fmla="*/ 541683 w 994242"/>
                <a:gd name="connsiteY120" fmla="*/ 655982 h 806626"/>
                <a:gd name="connsiteX121" fmla="*/ 526774 w 994242"/>
                <a:gd name="connsiteY121" fmla="*/ 680830 h 806626"/>
                <a:gd name="connsiteX122" fmla="*/ 511865 w 994242"/>
                <a:gd name="connsiteY122" fmla="*/ 715617 h 806626"/>
                <a:gd name="connsiteX123" fmla="*/ 501926 w 994242"/>
                <a:gd name="connsiteY123" fmla="*/ 730526 h 806626"/>
                <a:gd name="connsiteX124" fmla="*/ 521805 w 994242"/>
                <a:gd name="connsiteY124" fmla="*/ 720587 h 806626"/>
                <a:gd name="connsiteX125" fmla="*/ 541683 w 994242"/>
                <a:gd name="connsiteY125" fmla="*/ 695739 h 806626"/>
                <a:gd name="connsiteX126" fmla="*/ 556591 w 994242"/>
                <a:gd name="connsiteY126" fmla="*/ 680830 h 806626"/>
                <a:gd name="connsiteX127" fmla="*/ 596348 w 994242"/>
                <a:gd name="connsiteY127" fmla="*/ 631134 h 806626"/>
                <a:gd name="connsiteX128" fmla="*/ 621196 w 994242"/>
                <a:gd name="connsiteY128" fmla="*/ 606287 h 806626"/>
                <a:gd name="connsiteX129" fmla="*/ 715618 w 994242"/>
                <a:gd name="connsiteY129" fmla="*/ 501926 h 806626"/>
                <a:gd name="connsiteX130" fmla="*/ 755374 w 994242"/>
                <a:gd name="connsiteY130" fmla="*/ 467139 h 806626"/>
                <a:gd name="connsiteX131" fmla="*/ 765313 w 994242"/>
                <a:gd name="connsiteY131" fmla="*/ 452230 h 806626"/>
                <a:gd name="connsiteX132" fmla="*/ 785191 w 994242"/>
                <a:gd name="connsiteY132" fmla="*/ 442291 h 806626"/>
                <a:gd name="connsiteX133" fmla="*/ 795131 w 994242"/>
                <a:gd name="connsiteY133" fmla="*/ 432352 h 806626"/>
                <a:gd name="connsiteX134" fmla="*/ 805070 w 994242"/>
                <a:gd name="connsiteY134" fmla="*/ 447261 h 806626"/>
                <a:gd name="connsiteX135" fmla="*/ 800100 w 994242"/>
                <a:gd name="connsiteY135" fmla="*/ 472108 h 806626"/>
                <a:gd name="connsiteX136" fmla="*/ 780222 w 994242"/>
                <a:gd name="connsiteY136" fmla="*/ 521804 h 806626"/>
                <a:gd name="connsiteX137" fmla="*/ 770283 w 994242"/>
                <a:gd name="connsiteY137" fmla="*/ 536713 h 806626"/>
                <a:gd name="connsiteX138" fmla="*/ 760344 w 994242"/>
                <a:gd name="connsiteY138" fmla="*/ 556591 h 806626"/>
                <a:gd name="connsiteX139" fmla="*/ 755374 w 994242"/>
                <a:gd name="connsiteY139" fmla="*/ 576469 h 806626"/>
                <a:gd name="connsiteX140" fmla="*/ 730526 w 994242"/>
                <a:gd name="connsiteY140" fmla="*/ 616226 h 806626"/>
                <a:gd name="connsiteX141" fmla="*/ 715618 w 994242"/>
                <a:gd name="connsiteY141" fmla="*/ 651013 h 806626"/>
                <a:gd name="connsiteX142" fmla="*/ 705678 w 994242"/>
                <a:gd name="connsiteY142" fmla="*/ 680830 h 806626"/>
                <a:gd name="connsiteX143" fmla="*/ 710648 w 994242"/>
                <a:gd name="connsiteY143" fmla="*/ 705678 h 806626"/>
                <a:gd name="connsiteX144" fmla="*/ 740465 w 994242"/>
                <a:gd name="connsiteY144" fmla="*/ 695739 h 806626"/>
                <a:gd name="connsiteX145" fmla="*/ 760344 w 994242"/>
                <a:gd name="connsiteY145" fmla="*/ 680830 h 806626"/>
                <a:gd name="connsiteX146" fmla="*/ 775252 w 994242"/>
                <a:gd name="connsiteY146" fmla="*/ 670891 h 806626"/>
                <a:gd name="connsiteX147" fmla="*/ 795131 w 994242"/>
                <a:gd name="connsiteY147" fmla="*/ 655982 h 806626"/>
                <a:gd name="connsiteX148" fmla="*/ 810039 w 994242"/>
                <a:gd name="connsiteY148" fmla="*/ 651013 h 806626"/>
                <a:gd name="connsiteX149" fmla="*/ 819978 w 994242"/>
                <a:gd name="connsiteY149" fmla="*/ 660952 h 806626"/>
                <a:gd name="connsiteX150" fmla="*/ 805070 w 994242"/>
                <a:gd name="connsiteY150" fmla="*/ 675861 h 806626"/>
                <a:gd name="connsiteX151" fmla="*/ 780222 w 994242"/>
                <a:gd name="connsiteY151" fmla="*/ 710648 h 806626"/>
                <a:gd name="connsiteX152" fmla="*/ 775252 w 994242"/>
                <a:gd name="connsiteY152" fmla="*/ 725556 h 806626"/>
                <a:gd name="connsiteX153" fmla="*/ 815009 w 994242"/>
                <a:gd name="connsiteY153" fmla="*/ 720587 h 806626"/>
                <a:gd name="connsiteX154" fmla="*/ 859735 w 994242"/>
                <a:gd name="connsiteY154" fmla="*/ 700708 h 806626"/>
                <a:gd name="connsiteX155" fmla="*/ 889552 w 994242"/>
                <a:gd name="connsiteY155" fmla="*/ 690769 h 806626"/>
                <a:gd name="connsiteX156" fmla="*/ 894522 w 994242"/>
                <a:gd name="connsiteY156" fmla="*/ 705678 h 806626"/>
                <a:gd name="connsiteX157" fmla="*/ 899491 w 994242"/>
                <a:gd name="connsiteY157" fmla="*/ 805069 h 806626"/>
                <a:gd name="connsiteX158" fmla="*/ 914400 w 994242"/>
                <a:gd name="connsiteY158" fmla="*/ 790161 h 806626"/>
                <a:gd name="connsiteX159" fmla="*/ 934278 w 994242"/>
                <a:gd name="connsiteY159" fmla="*/ 780221 h 806626"/>
                <a:gd name="connsiteX160" fmla="*/ 959126 w 994242"/>
                <a:gd name="connsiteY160" fmla="*/ 765313 h 806626"/>
                <a:gd name="connsiteX161" fmla="*/ 993913 w 994242"/>
                <a:gd name="connsiteY161" fmla="*/ 785191 h 806626"/>
                <a:gd name="connsiteX162" fmla="*/ 993913 w 994242"/>
                <a:gd name="connsiteY162" fmla="*/ 790161 h 80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994242" h="806626">
                  <a:moveTo>
                    <a:pt x="0" y="457200"/>
                  </a:moveTo>
                  <a:cubicBezTo>
                    <a:pt x="7577" y="396588"/>
                    <a:pt x="-1939" y="436879"/>
                    <a:pt x="14909" y="397565"/>
                  </a:cubicBezTo>
                  <a:cubicBezTo>
                    <a:pt x="16972" y="392750"/>
                    <a:pt x="16972" y="387015"/>
                    <a:pt x="19878" y="382656"/>
                  </a:cubicBezTo>
                  <a:cubicBezTo>
                    <a:pt x="23776" y="376808"/>
                    <a:pt x="29817" y="372717"/>
                    <a:pt x="34787" y="367748"/>
                  </a:cubicBezTo>
                  <a:cubicBezTo>
                    <a:pt x="38100" y="361122"/>
                    <a:pt x="42125" y="354806"/>
                    <a:pt x="44726" y="347869"/>
                  </a:cubicBezTo>
                  <a:cubicBezTo>
                    <a:pt x="52939" y="325967"/>
                    <a:pt x="45073" y="328500"/>
                    <a:pt x="59635" y="308113"/>
                  </a:cubicBezTo>
                  <a:cubicBezTo>
                    <a:pt x="63720" y="302394"/>
                    <a:pt x="70459" y="298923"/>
                    <a:pt x="74544" y="293204"/>
                  </a:cubicBezTo>
                  <a:cubicBezTo>
                    <a:pt x="94147" y="265759"/>
                    <a:pt x="73404" y="274463"/>
                    <a:pt x="104361" y="243508"/>
                  </a:cubicBezTo>
                  <a:cubicBezTo>
                    <a:pt x="147909" y="199963"/>
                    <a:pt x="94622" y="255196"/>
                    <a:pt x="129209" y="213691"/>
                  </a:cubicBezTo>
                  <a:cubicBezTo>
                    <a:pt x="133708" y="208292"/>
                    <a:pt x="139619" y="204181"/>
                    <a:pt x="144118" y="198782"/>
                  </a:cubicBezTo>
                  <a:cubicBezTo>
                    <a:pt x="147942" y="194194"/>
                    <a:pt x="150170" y="188409"/>
                    <a:pt x="154057" y="183874"/>
                  </a:cubicBezTo>
                  <a:cubicBezTo>
                    <a:pt x="181134" y="152283"/>
                    <a:pt x="165251" y="174792"/>
                    <a:pt x="193813" y="149087"/>
                  </a:cubicBezTo>
                  <a:cubicBezTo>
                    <a:pt x="204261" y="139684"/>
                    <a:pt x="214850" y="130245"/>
                    <a:pt x="223631" y="119269"/>
                  </a:cubicBezTo>
                  <a:cubicBezTo>
                    <a:pt x="235606" y="104299"/>
                    <a:pt x="244154" y="91740"/>
                    <a:pt x="258418" y="79513"/>
                  </a:cubicBezTo>
                  <a:cubicBezTo>
                    <a:pt x="274670" y="65583"/>
                    <a:pt x="277465" y="65908"/>
                    <a:pt x="293205" y="54665"/>
                  </a:cubicBezTo>
                  <a:cubicBezTo>
                    <a:pt x="299945" y="49851"/>
                    <a:pt x="305892" y="43865"/>
                    <a:pt x="313083" y="39756"/>
                  </a:cubicBezTo>
                  <a:cubicBezTo>
                    <a:pt x="317631" y="37157"/>
                    <a:pt x="323102" y="36667"/>
                    <a:pt x="327991" y="34787"/>
                  </a:cubicBezTo>
                  <a:cubicBezTo>
                    <a:pt x="344643" y="28382"/>
                    <a:pt x="361729" y="22887"/>
                    <a:pt x="377687" y="14908"/>
                  </a:cubicBezTo>
                  <a:cubicBezTo>
                    <a:pt x="403674" y="1914"/>
                    <a:pt x="390378" y="6765"/>
                    <a:pt x="417444" y="0"/>
                  </a:cubicBezTo>
                  <a:cubicBezTo>
                    <a:pt x="453887" y="1656"/>
                    <a:pt x="490789" y="-1028"/>
                    <a:pt x="526774" y="4969"/>
                  </a:cubicBezTo>
                  <a:cubicBezTo>
                    <a:pt x="532665" y="5951"/>
                    <a:pt x="535972" y="13951"/>
                    <a:pt x="536713" y="19878"/>
                  </a:cubicBezTo>
                  <a:cubicBezTo>
                    <a:pt x="539749" y="44167"/>
                    <a:pt x="519808" y="62621"/>
                    <a:pt x="501926" y="74543"/>
                  </a:cubicBezTo>
                  <a:cubicBezTo>
                    <a:pt x="496957" y="77856"/>
                    <a:pt x="491682" y="80751"/>
                    <a:pt x="487018" y="84482"/>
                  </a:cubicBezTo>
                  <a:cubicBezTo>
                    <a:pt x="483359" y="87409"/>
                    <a:pt x="480826" y="91610"/>
                    <a:pt x="477078" y="94421"/>
                  </a:cubicBezTo>
                  <a:cubicBezTo>
                    <a:pt x="467522" y="101588"/>
                    <a:pt x="455708" y="105854"/>
                    <a:pt x="447261" y="114300"/>
                  </a:cubicBezTo>
                  <a:cubicBezTo>
                    <a:pt x="442291" y="119269"/>
                    <a:pt x="437688" y="124634"/>
                    <a:pt x="432352" y="129208"/>
                  </a:cubicBezTo>
                  <a:cubicBezTo>
                    <a:pt x="380511" y="173642"/>
                    <a:pt x="450796" y="95856"/>
                    <a:pt x="347870" y="198782"/>
                  </a:cubicBezTo>
                  <a:lnTo>
                    <a:pt x="313083" y="233569"/>
                  </a:lnTo>
                  <a:cubicBezTo>
                    <a:pt x="308113" y="238539"/>
                    <a:pt x="302489" y="242930"/>
                    <a:pt x="298174" y="248478"/>
                  </a:cubicBezTo>
                  <a:lnTo>
                    <a:pt x="263387" y="293204"/>
                  </a:lnTo>
                  <a:cubicBezTo>
                    <a:pt x="256834" y="301544"/>
                    <a:pt x="249204" y="309103"/>
                    <a:pt x="243509" y="318052"/>
                  </a:cubicBezTo>
                  <a:cubicBezTo>
                    <a:pt x="231913" y="336274"/>
                    <a:pt x="219544" y="354025"/>
                    <a:pt x="208722" y="372717"/>
                  </a:cubicBezTo>
                  <a:cubicBezTo>
                    <a:pt x="190500" y="404191"/>
                    <a:pt x="170322" y="434611"/>
                    <a:pt x="154057" y="467139"/>
                  </a:cubicBezTo>
                  <a:cubicBezTo>
                    <a:pt x="149087" y="477078"/>
                    <a:pt x="144416" y="487172"/>
                    <a:pt x="139148" y="496956"/>
                  </a:cubicBezTo>
                  <a:cubicBezTo>
                    <a:pt x="132816" y="508715"/>
                    <a:pt x="124407" y="519415"/>
                    <a:pt x="119270" y="531743"/>
                  </a:cubicBezTo>
                  <a:cubicBezTo>
                    <a:pt x="107784" y="559309"/>
                    <a:pt x="99263" y="588020"/>
                    <a:pt x="89452" y="616226"/>
                  </a:cubicBezTo>
                  <a:cubicBezTo>
                    <a:pt x="89403" y="616368"/>
                    <a:pt x="77052" y="653427"/>
                    <a:pt x="74544" y="660952"/>
                  </a:cubicBezTo>
                  <a:lnTo>
                    <a:pt x="69574" y="675861"/>
                  </a:lnTo>
                  <a:cubicBezTo>
                    <a:pt x="71231" y="680830"/>
                    <a:pt x="70052" y="693464"/>
                    <a:pt x="74544" y="690769"/>
                  </a:cubicBezTo>
                  <a:cubicBezTo>
                    <a:pt x="84787" y="684623"/>
                    <a:pt x="87255" y="670508"/>
                    <a:pt x="94422" y="660952"/>
                  </a:cubicBezTo>
                  <a:cubicBezTo>
                    <a:pt x="99392" y="654326"/>
                    <a:pt x="104737" y="647966"/>
                    <a:pt x="109331" y="641074"/>
                  </a:cubicBezTo>
                  <a:cubicBezTo>
                    <a:pt x="136192" y="600782"/>
                    <a:pt x="112745" y="631671"/>
                    <a:pt x="139148" y="586408"/>
                  </a:cubicBezTo>
                  <a:cubicBezTo>
                    <a:pt x="145167" y="576090"/>
                    <a:pt x="152880" y="566834"/>
                    <a:pt x="159026" y="556591"/>
                  </a:cubicBezTo>
                  <a:cubicBezTo>
                    <a:pt x="172769" y="533687"/>
                    <a:pt x="183579" y="508978"/>
                    <a:pt x="198783" y="487017"/>
                  </a:cubicBezTo>
                  <a:lnTo>
                    <a:pt x="243509" y="422413"/>
                  </a:lnTo>
                  <a:cubicBezTo>
                    <a:pt x="250254" y="412554"/>
                    <a:pt x="254940" y="401042"/>
                    <a:pt x="263387" y="392595"/>
                  </a:cubicBezTo>
                  <a:cubicBezTo>
                    <a:pt x="273326" y="382656"/>
                    <a:pt x="283750" y="373179"/>
                    <a:pt x="293205" y="362778"/>
                  </a:cubicBezTo>
                  <a:cubicBezTo>
                    <a:pt x="300340" y="354930"/>
                    <a:pt x="305310" y="345148"/>
                    <a:pt x="313083" y="337930"/>
                  </a:cubicBezTo>
                  <a:cubicBezTo>
                    <a:pt x="328628" y="323495"/>
                    <a:pt x="349526" y="314739"/>
                    <a:pt x="362778" y="298174"/>
                  </a:cubicBezTo>
                  <a:cubicBezTo>
                    <a:pt x="369404" y="289891"/>
                    <a:pt x="375157" y="280826"/>
                    <a:pt x="382657" y="273326"/>
                  </a:cubicBezTo>
                  <a:cubicBezTo>
                    <a:pt x="388514" y="267469"/>
                    <a:pt x="396302" y="263871"/>
                    <a:pt x="402535" y="258417"/>
                  </a:cubicBezTo>
                  <a:cubicBezTo>
                    <a:pt x="409587" y="252246"/>
                    <a:pt x="415298" y="244637"/>
                    <a:pt x="422413" y="238539"/>
                  </a:cubicBezTo>
                  <a:cubicBezTo>
                    <a:pt x="426948" y="234652"/>
                    <a:pt x="432787" y="232487"/>
                    <a:pt x="437322" y="228600"/>
                  </a:cubicBezTo>
                  <a:cubicBezTo>
                    <a:pt x="444437" y="222501"/>
                    <a:pt x="450085" y="214820"/>
                    <a:pt x="457200" y="208721"/>
                  </a:cubicBezTo>
                  <a:cubicBezTo>
                    <a:pt x="461735" y="204834"/>
                    <a:pt x="467249" y="202254"/>
                    <a:pt x="472109" y="198782"/>
                  </a:cubicBezTo>
                  <a:cubicBezTo>
                    <a:pt x="478849" y="193968"/>
                    <a:pt x="484964" y="188264"/>
                    <a:pt x="491987" y="183874"/>
                  </a:cubicBezTo>
                  <a:cubicBezTo>
                    <a:pt x="506028" y="175098"/>
                    <a:pt x="512277" y="173797"/>
                    <a:pt x="526774" y="168965"/>
                  </a:cubicBezTo>
                  <a:cubicBezTo>
                    <a:pt x="532765" y="186938"/>
                    <a:pt x="536770" y="191201"/>
                    <a:pt x="526774" y="213691"/>
                  </a:cubicBezTo>
                  <a:cubicBezTo>
                    <a:pt x="523919" y="220113"/>
                    <a:pt x="515950" y="222881"/>
                    <a:pt x="511865" y="228600"/>
                  </a:cubicBezTo>
                  <a:cubicBezTo>
                    <a:pt x="485316" y="265769"/>
                    <a:pt x="520800" y="231503"/>
                    <a:pt x="487018" y="268356"/>
                  </a:cubicBezTo>
                  <a:lnTo>
                    <a:pt x="427383" y="327991"/>
                  </a:lnTo>
                  <a:lnTo>
                    <a:pt x="382657" y="372717"/>
                  </a:lnTo>
                  <a:cubicBezTo>
                    <a:pt x="376031" y="379343"/>
                    <a:pt x="369782" y="386369"/>
                    <a:pt x="362778" y="392595"/>
                  </a:cubicBezTo>
                  <a:cubicBezTo>
                    <a:pt x="347869" y="405847"/>
                    <a:pt x="331840" y="417937"/>
                    <a:pt x="318052" y="432352"/>
                  </a:cubicBezTo>
                  <a:cubicBezTo>
                    <a:pt x="295324" y="456113"/>
                    <a:pt x="271687" y="479536"/>
                    <a:pt x="253448" y="506895"/>
                  </a:cubicBezTo>
                  <a:cubicBezTo>
                    <a:pt x="250135" y="511865"/>
                    <a:pt x="246369" y="516561"/>
                    <a:pt x="243509" y="521804"/>
                  </a:cubicBezTo>
                  <a:cubicBezTo>
                    <a:pt x="236414" y="534811"/>
                    <a:pt x="230257" y="548309"/>
                    <a:pt x="223631" y="561561"/>
                  </a:cubicBezTo>
                  <a:lnTo>
                    <a:pt x="213691" y="581439"/>
                  </a:lnTo>
                  <a:cubicBezTo>
                    <a:pt x="212035" y="589722"/>
                    <a:pt x="210944" y="598138"/>
                    <a:pt x="208722" y="606287"/>
                  </a:cubicBezTo>
                  <a:cubicBezTo>
                    <a:pt x="205966" y="616394"/>
                    <a:pt x="198783" y="636104"/>
                    <a:pt x="198783" y="636104"/>
                  </a:cubicBezTo>
                  <a:cubicBezTo>
                    <a:pt x="200439" y="641074"/>
                    <a:pt x="199728" y="654367"/>
                    <a:pt x="203752" y="651013"/>
                  </a:cubicBezTo>
                  <a:cubicBezTo>
                    <a:pt x="215757" y="641008"/>
                    <a:pt x="217550" y="622306"/>
                    <a:pt x="228600" y="611256"/>
                  </a:cubicBezTo>
                  <a:cubicBezTo>
                    <a:pt x="235226" y="604630"/>
                    <a:pt x="242380" y="598493"/>
                    <a:pt x="248478" y="591378"/>
                  </a:cubicBezTo>
                  <a:cubicBezTo>
                    <a:pt x="252365" y="586843"/>
                    <a:pt x="254485" y="580964"/>
                    <a:pt x="258418" y="576469"/>
                  </a:cubicBezTo>
                  <a:cubicBezTo>
                    <a:pt x="266131" y="567654"/>
                    <a:pt x="275948" y="560767"/>
                    <a:pt x="283265" y="551621"/>
                  </a:cubicBezTo>
                  <a:cubicBezTo>
                    <a:pt x="289299" y="544079"/>
                    <a:pt x="292244" y="534398"/>
                    <a:pt x="298174" y="526774"/>
                  </a:cubicBezTo>
                  <a:cubicBezTo>
                    <a:pt x="303927" y="519377"/>
                    <a:pt x="311954" y="514010"/>
                    <a:pt x="318052" y="506895"/>
                  </a:cubicBezTo>
                  <a:cubicBezTo>
                    <a:pt x="331858" y="490788"/>
                    <a:pt x="342809" y="472200"/>
                    <a:pt x="357809" y="457200"/>
                  </a:cubicBezTo>
                  <a:cubicBezTo>
                    <a:pt x="362779" y="452230"/>
                    <a:pt x="368501" y="447914"/>
                    <a:pt x="372718" y="442291"/>
                  </a:cubicBezTo>
                  <a:cubicBezTo>
                    <a:pt x="401295" y="404188"/>
                    <a:pt x="373764" y="430446"/>
                    <a:pt x="402535" y="397565"/>
                  </a:cubicBezTo>
                  <a:cubicBezTo>
                    <a:pt x="408706" y="390513"/>
                    <a:pt x="416315" y="384802"/>
                    <a:pt x="422413" y="377687"/>
                  </a:cubicBezTo>
                  <a:cubicBezTo>
                    <a:pt x="432085" y="366403"/>
                    <a:pt x="435509" y="352973"/>
                    <a:pt x="447261" y="342900"/>
                  </a:cubicBezTo>
                  <a:cubicBezTo>
                    <a:pt x="464368" y="328237"/>
                    <a:pt x="483757" y="316467"/>
                    <a:pt x="501926" y="303143"/>
                  </a:cubicBezTo>
                  <a:cubicBezTo>
                    <a:pt x="506744" y="299610"/>
                    <a:pt x="529218" y="282042"/>
                    <a:pt x="536713" y="278295"/>
                  </a:cubicBezTo>
                  <a:cubicBezTo>
                    <a:pt x="541398" y="275952"/>
                    <a:pt x="546652" y="274982"/>
                    <a:pt x="551622" y="273326"/>
                  </a:cubicBezTo>
                  <a:cubicBezTo>
                    <a:pt x="556592" y="274982"/>
                    <a:pt x="565504" y="273158"/>
                    <a:pt x="566531" y="278295"/>
                  </a:cubicBezTo>
                  <a:cubicBezTo>
                    <a:pt x="574431" y="317794"/>
                    <a:pt x="562950" y="318453"/>
                    <a:pt x="546652" y="342900"/>
                  </a:cubicBezTo>
                  <a:cubicBezTo>
                    <a:pt x="541294" y="350937"/>
                    <a:pt x="536369" y="359268"/>
                    <a:pt x="531744" y="367748"/>
                  </a:cubicBezTo>
                  <a:cubicBezTo>
                    <a:pt x="526423" y="377503"/>
                    <a:pt x="523341" y="388557"/>
                    <a:pt x="516835" y="397565"/>
                  </a:cubicBezTo>
                  <a:cubicBezTo>
                    <a:pt x="501685" y="418542"/>
                    <a:pt x="480451" y="435011"/>
                    <a:pt x="467139" y="457200"/>
                  </a:cubicBezTo>
                  <a:cubicBezTo>
                    <a:pt x="462170" y="465483"/>
                    <a:pt x="458026" y="474321"/>
                    <a:pt x="452231" y="482048"/>
                  </a:cubicBezTo>
                  <a:cubicBezTo>
                    <a:pt x="438105" y="500883"/>
                    <a:pt x="418034" y="515655"/>
                    <a:pt x="407505" y="536713"/>
                  </a:cubicBezTo>
                  <a:cubicBezTo>
                    <a:pt x="402535" y="546652"/>
                    <a:pt x="397917" y="556775"/>
                    <a:pt x="392596" y="566530"/>
                  </a:cubicBezTo>
                  <a:cubicBezTo>
                    <a:pt x="380031" y="589566"/>
                    <a:pt x="377286" y="589001"/>
                    <a:pt x="367748" y="611256"/>
                  </a:cubicBezTo>
                  <a:cubicBezTo>
                    <a:pt x="360720" y="627655"/>
                    <a:pt x="351369" y="643457"/>
                    <a:pt x="347870" y="660952"/>
                  </a:cubicBezTo>
                  <a:cubicBezTo>
                    <a:pt x="346213" y="669235"/>
                    <a:pt x="345123" y="677651"/>
                    <a:pt x="342900" y="685800"/>
                  </a:cubicBezTo>
                  <a:cubicBezTo>
                    <a:pt x="340143" y="695907"/>
                    <a:pt x="332961" y="715617"/>
                    <a:pt x="332961" y="715617"/>
                  </a:cubicBezTo>
                  <a:cubicBezTo>
                    <a:pt x="334618" y="727213"/>
                    <a:pt x="332693" y="739927"/>
                    <a:pt x="337931" y="750404"/>
                  </a:cubicBezTo>
                  <a:cubicBezTo>
                    <a:pt x="340274" y="755089"/>
                    <a:pt x="340356" y="740074"/>
                    <a:pt x="342900" y="735495"/>
                  </a:cubicBezTo>
                  <a:cubicBezTo>
                    <a:pt x="348701" y="725053"/>
                    <a:pt x="355835" y="715398"/>
                    <a:pt x="362778" y="705678"/>
                  </a:cubicBezTo>
                  <a:cubicBezTo>
                    <a:pt x="372407" y="692198"/>
                    <a:pt x="385187" y="680738"/>
                    <a:pt x="392596" y="665921"/>
                  </a:cubicBezTo>
                  <a:cubicBezTo>
                    <a:pt x="397566" y="655982"/>
                    <a:pt x="401616" y="645527"/>
                    <a:pt x="407505" y="636104"/>
                  </a:cubicBezTo>
                  <a:cubicBezTo>
                    <a:pt x="418222" y="618957"/>
                    <a:pt x="429798" y="602308"/>
                    <a:pt x="442291" y="586408"/>
                  </a:cubicBezTo>
                  <a:cubicBezTo>
                    <a:pt x="448080" y="579040"/>
                    <a:pt x="456417" y="573927"/>
                    <a:pt x="462170" y="566530"/>
                  </a:cubicBezTo>
                  <a:cubicBezTo>
                    <a:pt x="468100" y="558906"/>
                    <a:pt x="471148" y="549306"/>
                    <a:pt x="477078" y="541682"/>
                  </a:cubicBezTo>
                  <a:cubicBezTo>
                    <a:pt x="482831" y="534285"/>
                    <a:pt x="490731" y="528808"/>
                    <a:pt x="496957" y="521804"/>
                  </a:cubicBezTo>
                  <a:cubicBezTo>
                    <a:pt x="504004" y="513876"/>
                    <a:pt x="509335" y="504456"/>
                    <a:pt x="516835" y="496956"/>
                  </a:cubicBezTo>
                  <a:cubicBezTo>
                    <a:pt x="522692" y="491099"/>
                    <a:pt x="531142" y="488176"/>
                    <a:pt x="536713" y="482048"/>
                  </a:cubicBezTo>
                  <a:cubicBezTo>
                    <a:pt x="547856" y="469791"/>
                    <a:pt x="552326" y="450814"/>
                    <a:pt x="566531" y="442291"/>
                  </a:cubicBezTo>
                  <a:cubicBezTo>
                    <a:pt x="574813" y="437321"/>
                    <a:pt x="583518" y="432996"/>
                    <a:pt x="591378" y="427382"/>
                  </a:cubicBezTo>
                  <a:cubicBezTo>
                    <a:pt x="595191" y="424659"/>
                    <a:pt x="597718" y="420443"/>
                    <a:pt x="601318" y="417443"/>
                  </a:cubicBezTo>
                  <a:cubicBezTo>
                    <a:pt x="607681" y="412141"/>
                    <a:pt x="614907" y="407924"/>
                    <a:pt x="621196" y="402534"/>
                  </a:cubicBezTo>
                  <a:cubicBezTo>
                    <a:pt x="644884" y="382230"/>
                    <a:pt x="625655" y="391110"/>
                    <a:pt x="651013" y="382656"/>
                  </a:cubicBezTo>
                  <a:cubicBezTo>
                    <a:pt x="655983" y="384313"/>
                    <a:pt x="665125" y="382448"/>
                    <a:pt x="665922" y="387626"/>
                  </a:cubicBezTo>
                  <a:cubicBezTo>
                    <a:pt x="671322" y="422725"/>
                    <a:pt x="665793" y="441274"/>
                    <a:pt x="651013" y="467139"/>
                  </a:cubicBezTo>
                  <a:cubicBezTo>
                    <a:pt x="648050" y="472325"/>
                    <a:pt x="644037" y="476862"/>
                    <a:pt x="641074" y="482048"/>
                  </a:cubicBezTo>
                  <a:cubicBezTo>
                    <a:pt x="637399" y="488480"/>
                    <a:pt x="634733" y="495450"/>
                    <a:pt x="631135" y="501926"/>
                  </a:cubicBezTo>
                  <a:cubicBezTo>
                    <a:pt x="626444" y="510370"/>
                    <a:pt x="620851" y="518294"/>
                    <a:pt x="616226" y="526774"/>
                  </a:cubicBezTo>
                  <a:cubicBezTo>
                    <a:pt x="610905" y="536529"/>
                    <a:pt x="606766" y="546906"/>
                    <a:pt x="601318" y="556591"/>
                  </a:cubicBezTo>
                  <a:cubicBezTo>
                    <a:pt x="591847" y="573428"/>
                    <a:pt x="581439" y="589722"/>
                    <a:pt x="571500" y="606287"/>
                  </a:cubicBezTo>
                  <a:lnTo>
                    <a:pt x="541683" y="655982"/>
                  </a:lnTo>
                  <a:cubicBezTo>
                    <a:pt x="536713" y="664265"/>
                    <a:pt x="529828" y="671666"/>
                    <a:pt x="526774" y="680830"/>
                  </a:cubicBezTo>
                  <a:cubicBezTo>
                    <a:pt x="521198" y="697560"/>
                    <a:pt x="521694" y="698418"/>
                    <a:pt x="511865" y="715617"/>
                  </a:cubicBezTo>
                  <a:cubicBezTo>
                    <a:pt x="508902" y="720803"/>
                    <a:pt x="496584" y="727855"/>
                    <a:pt x="501926" y="730526"/>
                  </a:cubicBezTo>
                  <a:lnTo>
                    <a:pt x="521805" y="720587"/>
                  </a:lnTo>
                  <a:cubicBezTo>
                    <a:pt x="528431" y="712304"/>
                    <a:pt x="534698" y="703722"/>
                    <a:pt x="541683" y="695739"/>
                  </a:cubicBezTo>
                  <a:cubicBezTo>
                    <a:pt x="546311" y="690450"/>
                    <a:pt x="552051" y="686195"/>
                    <a:pt x="556591" y="680830"/>
                  </a:cubicBezTo>
                  <a:cubicBezTo>
                    <a:pt x="570294" y="664635"/>
                    <a:pt x="581347" y="646134"/>
                    <a:pt x="596348" y="631134"/>
                  </a:cubicBezTo>
                  <a:cubicBezTo>
                    <a:pt x="604631" y="622852"/>
                    <a:pt x="613483" y="615102"/>
                    <a:pt x="621196" y="606287"/>
                  </a:cubicBezTo>
                  <a:cubicBezTo>
                    <a:pt x="713865" y="500380"/>
                    <a:pt x="616330" y="601214"/>
                    <a:pt x="715618" y="501926"/>
                  </a:cubicBezTo>
                  <a:cubicBezTo>
                    <a:pt x="744692" y="472852"/>
                    <a:pt x="730717" y="483576"/>
                    <a:pt x="755374" y="467139"/>
                  </a:cubicBezTo>
                  <a:cubicBezTo>
                    <a:pt x="758687" y="462169"/>
                    <a:pt x="760725" y="456054"/>
                    <a:pt x="765313" y="452230"/>
                  </a:cubicBezTo>
                  <a:cubicBezTo>
                    <a:pt x="771004" y="447487"/>
                    <a:pt x="779027" y="446400"/>
                    <a:pt x="785191" y="442291"/>
                  </a:cubicBezTo>
                  <a:cubicBezTo>
                    <a:pt x="789090" y="439692"/>
                    <a:pt x="791818" y="435665"/>
                    <a:pt x="795131" y="432352"/>
                  </a:cubicBezTo>
                  <a:cubicBezTo>
                    <a:pt x="798444" y="437322"/>
                    <a:pt x="804329" y="441334"/>
                    <a:pt x="805070" y="447261"/>
                  </a:cubicBezTo>
                  <a:cubicBezTo>
                    <a:pt x="806118" y="455642"/>
                    <a:pt x="802322" y="463959"/>
                    <a:pt x="800100" y="472108"/>
                  </a:cubicBezTo>
                  <a:cubicBezTo>
                    <a:pt x="794787" y="491589"/>
                    <a:pt x="789919" y="504834"/>
                    <a:pt x="780222" y="521804"/>
                  </a:cubicBezTo>
                  <a:cubicBezTo>
                    <a:pt x="777259" y="526990"/>
                    <a:pt x="773246" y="531527"/>
                    <a:pt x="770283" y="536713"/>
                  </a:cubicBezTo>
                  <a:cubicBezTo>
                    <a:pt x="766608" y="543145"/>
                    <a:pt x="762945" y="549655"/>
                    <a:pt x="760344" y="556591"/>
                  </a:cubicBezTo>
                  <a:cubicBezTo>
                    <a:pt x="757946" y="562986"/>
                    <a:pt x="758428" y="570360"/>
                    <a:pt x="755374" y="576469"/>
                  </a:cubicBezTo>
                  <a:cubicBezTo>
                    <a:pt x="748385" y="590447"/>
                    <a:pt x="736682" y="601862"/>
                    <a:pt x="730526" y="616226"/>
                  </a:cubicBezTo>
                  <a:cubicBezTo>
                    <a:pt x="725557" y="627822"/>
                    <a:pt x="720147" y="639238"/>
                    <a:pt x="715618" y="651013"/>
                  </a:cubicBezTo>
                  <a:cubicBezTo>
                    <a:pt x="711857" y="660791"/>
                    <a:pt x="705678" y="680830"/>
                    <a:pt x="705678" y="680830"/>
                  </a:cubicBezTo>
                  <a:cubicBezTo>
                    <a:pt x="707335" y="689113"/>
                    <a:pt x="702884" y="702351"/>
                    <a:pt x="710648" y="705678"/>
                  </a:cubicBezTo>
                  <a:cubicBezTo>
                    <a:pt x="720278" y="709805"/>
                    <a:pt x="731094" y="700424"/>
                    <a:pt x="740465" y="695739"/>
                  </a:cubicBezTo>
                  <a:cubicBezTo>
                    <a:pt x="747873" y="692035"/>
                    <a:pt x="753604" y="685644"/>
                    <a:pt x="760344" y="680830"/>
                  </a:cubicBezTo>
                  <a:cubicBezTo>
                    <a:pt x="765204" y="677359"/>
                    <a:pt x="770392" y="674362"/>
                    <a:pt x="775252" y="670891"/>
                  </a:cubicBezTo>
                  <a:cubicBezTo>
                    <a:pt x="781992" y="666077"/>
                    <a:pt x="787939" y="660091"/>
                    <a:pt x="795131" y="655982"/>
                  </a:cubicBezTo>
                  <a:cubicBezTo>
                    <a:pt x="799679" y="653383"/>
                    <a:pt x="805070" y="652669"/>
                    <a:pt x="810039" y="651013"/>
                  </a:cubicBezTo>
                  <a:cubicBezTo>
                    <a:pt x="818976" y="645055"/>
                    <a:pt x="839725" y="626395"/>
                    <a:pt x="819978" y="660952"/>
                  </a:cubicBezTo>
                  <a:cubicBezTo>
                    <a:pt x="816491" y="667054"/>
                    <a:pt x="809644" y="670525"/>
                    <a:pt x="805070" y="675861"/>
                  </a:cubicBezTo>
                  <a:cubicBezTo>
                    <a:pt x="802365" y="679016"/>
                    <a:pt x="783370" y="704352"/>
                    <a:pt x="780222" y="710648"/>
                  </a:cubicBezTo>
                  <a:cubicBezTo>
                    <a:pt x="777879" y="715333"/>
                    <a:pt x="770215" y="724117"/>
                    <a:pt x="775252" y="725556"/>
                  </a:cubicBezTo>
                  <a:cubicBezTo>
                    <a:pt x="788094" y="729225"/>
                    <a:pt x="801757" y="722243"/>
                    <a:pt x="815009" y="720587"/>
                  </a:cubicBezTo>
                  <a:cubicBezTo>
                    <a:pt x="852606" y="698029"/>
                    <a:pt x="825613" y="710945"/>
                    <a:pt x="859735" y="700708"/>
                  </a:cubicBezTo>
                  <a:cubicBezTo>
                    <a:pt x="869770" y="697697"/>
                    <a:pt x="889552" y="690769"/>
                    <a:pt x="889552" y="690769"/>
                  </a:cubicBezTo>
                  <a:cubicBezTo>
                    <a:pt x="891209" y="695739"/>
                    <a:pt x="894068" y="700459"/>
                    <a:pt x="894522" y="705678"/>
                  </a:cubicBezTo>
                  <a:cubicBezTo>
                    <a:pt x="897396" y="738725"/>
                    <a:pt x="891894" y="772779"/>
                    <a:pt x="899491" y="805069"/>
                  </a:cubicBezTo>
                  <a:cubicBezTo>
                    <a:pt x="901101" y="811910"/>
                    <a:pt x="908681" y="794246"/>
                    <a:pt x="914400" y="790161"/>
                  </a:cubicBezTo>
                  <a:cubicBezTo>
                    <a:pt x="920428" y="785855"/>
                    <a:pt x="928114" y="784330"/>
                    <a:pt x="934278" y="780221"/>
                  </a:cubicBezTo>
                  <a:cubicBezTo>
                    <a:pt x="961560" y="762033"/>
                    <a:pt x="924526" y="776845"/>
                    <a:pt x="959126" y="765313"/>
                  </a:cubicBezTo>
                  <a:cubicBezTo>
                    <a:pt x="984086" y="770304"/>
                    <a:pt x="983351" y="764066"/>
                    <a:pt x="993913" y="785191"/>
                  </a:cubicBezTo>
                  <a:cubicBezTo>
                    <a:pt x="994654" y="786673"/>
                    <a:pt x="993913" y="788504"/>
                    <a:pt x="993913" y="790161"/>
                  </a:cubicBezTo>
                </a:path>
              </a:pathLst>
            </a:custGeom>
            <a:no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quot;No&quot; Symbol 26">
              <a:extLst>
                <a:ext uri="{FF2B5EF4-FFF2-40B4-BE49-F238E27FC236}">
                  <a16:creationId xmlns:a16="http://schemas.microsoft.com/office/drawing/2014/main" id="{1C13941C-52C6-0D47-9BAA-89553D5F8214}"/>
                </a:ext>
              </a:extLst>
            </p:cNvPr>
            <p:cNvSpPr/>
            <p:nvPr/>
          </p:nvSpPr>
          <p:spPr>
            <a:xfrm>
              <a:off x="6968234" y="2909887"/>
              <a:ext cx="1332396" cy="1332396"/>
            </a:xfrm>
            <a:prstGeom prst="noSmoking">
              <a:avLst>
                <a:gd name="adj" fmla="val 7263"/>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8" name="Picture 27">
              <a:extLst>
                <a:ext uri="{FF2B5EF4-FFF2-40B4-BE49-F238E27FC236}">
                  <a16:creationId xmlns:a16="http://schemas.microsoft.com/office/drawing/2014/main" id="{39436CEC-3F5F-1B47-A4EB-808A074D060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6424" t="56773" r="93493"/>
            <a:stretch/>
          </p:blipFill>
          <p:spPr>
            <a:xfrm>
              <a:off x="1752663" y="2026035"/>
              <a:ext cx="944880" cy="3439184"/>
            </a:xfrm>
            <a:prstGeom prst="rect">
              <a:avLst/>
            </a:prstGeom>
          </p:spPr>
        </p:pic>
      </p:grpSp>
    </p:spTree>
    <p:extLst>
      <p:ext uri="{BB962C8B-B14F-4D97-AF65-F5344CB8AC3E}">
        <p14:creationId xmlns:p14="http://schemas.microsoft.com/office/powerpoint/2010/main" val="1104275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C3884-0CC3-634D-9A6A-BB1E26F545FB}"/>
              </a:ext>
            </a:extLst>
          </p:cNvPr>
          <p:cNvSpPr>
            <a:spLocks noGrp="1"/>
          </p:cNvSpPr>
          <p:nvPr>
            <p:ph type="title"/>
          </p:nvPr>
        </p:nvSpPr>
        <p:spPr>
          <a:xfrm>
            <a:off x="258" y="0"/>
            <a:ext cx="10515600" cy="1325563"/>
          </a:xfrm>
        </p:spPr>
        <p:txBody>
          <a:bodyPr/>
          <a:lstStyle/>
          <a:p>
            <a:r>
              <a:rPr lang="en-US" dirty="0">
                <a:latin typeface="Calibri" panose="020F0502020204030204" pitchFamily="34" charset="0"/>
                <a:cs typeface="Calibri" panose="020F0502020204030204" pitchFamily="34" charset="0"/>
              </a:rPr>
              <a:t>Multiple approaches to lowering huntingtin</a:t>
            </a:r>
          </a:p>
        </p:txBody>
      </p:sp>
      <p:sp>
        <p:nvSpPr>
          <p:cNvPr id="5" name="Content Placeholder 4">
            <a:extLst>
              <a:ext uri="{FF2B5EF4-FFF2-40B4-BE49-F238E27FC236}">
                <a16:creationId xmlns:a16="http://schemas.microsoft.com/office/drawing/2014/main" id="{885750B3-2DA3-884E-AAEB-8C5A66585227}"/>
              </a:ext>
            </a:extLst>
          </p:cNvPr>
          <p:cNvSpPr>
            <a:spLocks noGrp="1"/>
          </p:cNvSpPr>
          <p:nvPr>
            <p:ph idx="1"/>
          </p:nvPr>
        </p:nvSpPr>
        <p:spPr>
          <a:xfrm>
            <a:off x="5206446" y="1742998"/>
            <a:ext cx="5640184" cy="4432671"/>
          </a:xfrm>
        </p:spPr>
        <p:txBody>
          <a:bodyPr>
            <a:noAutofit/>
          </a:bodyPr>
          <a:lstStyle/>
          <a:p>
            <a:pPr lvl="1"/>
            <a:r>
              <a:rPr lang="en-US" sz="2000" dirty="0">
                <a:latin typeface="Calibri" panose="020F0502020204030204" pitchFamily="34" charset="0"/>
                <a:ea typeface="+mj-ea"/>
                <a:cs typeface="Calibri" panose="020F0502020204030204" pitchFamily="34" charset="0"/>
              </a:rPr>
              <a:t>Antisense oligonucleotides (ASOs)</a:t>
            </a:r>
          </a:p>
          <a:p>
            <a:pPr lvl="2"/>
            <a:r>
              <a:rPr lang="en-US" dirty="0">
                <a:latin typeface="Calibri" panose="020F0502020204030204" pitchFamily="34" charset="0"/>
                <a:ea typeface="+mj-ea"/>
                <a:cs typeface="Calibri" panose="020F0502020204030204" pitchFamily="34" charset="0"/>
              </a:rPr>
              <a:t>Lumbar puncture delivery</a:t>
            </a:r>
          </a:p>
          <a:p>
            <a:pPr lvl="2"/>
            <a:r>
              <a:rPr lang="en-US" dirty="0">
                <a:latin typeface="Calibri" panose="020F0502020204030204" pitchFamily="34" charset="0"/>
                <a:ea typeface="+mj-ea"/>
                <a:cs typeface="Calibri" panose="020F0502020204030204" pitchFamily="34" charset="0"/>
              </a:rPr>
              <a:t>More precise dosing</a:t>
            </a:r>
          </a:p>
          <a:p>
            <a:pPr lvl="2"/>
            <a:r>
              <a:rPr lang="en-US" dirty="0">
                <a:latin typeface="Calibri" panose="020F0502020204030204" pitchFamily="34" charset="0"/>
                <a:ea typeface="+mj-ea"/>
                <a:cs typeface="Calibri" panose="020F0502020204030204" pitchFamily="34" charset="0"/>
              </a:rPr>
              <a:t>Transient (weeks/months)</a:t>
            </a:r>
          </a:p>
          <a:p>
            <a:pPr lvl="2"/>
            <a:r>
              <a:rPr lang="en-US" dirty="0">
                <a:latin typeface="Calibri" panose="020F0502020204030204" pitchFamily="34" charset="0"/>
                <a:ea typeface="+mj-ea"/>
                <a:cs typeface="Calibri" panose="020F0502020204030204" pitchFamily="34" charset="0"/>
              </a:rPr>
              <a:t>Can stop in case of adverse events</a:t>
            </a:r>
          </a:p>
          <a:p>
            <a:pPr lvl="2"/>
            <a:endParaRPr lang="en-US" dirty="0">
              <a:latin typeface="Calibri" panose="020F0502020204030204" pitchFamily="34" charset="0"/>
              <a:ea typeface="+mj-ea"/>
              <a:cs typeface="Calibri" panose="020F0502020204030204" pitchFamily="34" charset="0"/>
            </a:endParaRPr>
          </a:p>
          <a:p>
            <a:pPr lvl="1"/>
            <a:endParaRPr lang="en-US" sz="2000" dirty="0">
              <a:latin typeface="Calibri" panose="020F0502020204030204" pitchFamily="34" charset="0"/>
              <a:ea typeface="+mj-ea"/>
              <a:cs typeface="Calibri" panose="020F0502020204030204" pitchFamily="34" charset="0"/>
            </a:endParaRPr>
          </a:p>
          <a:p>
            <a:pPr lvl="1"/>
            <a:r>
              <a:rPr lang="en-US" sz="2000" dirty="0">
                <a:latin typeface="Calibri" panose="020F0502020204030204" pitchFamily="34" charset="0"/>
                <a:ea typeface="+mj-ea"/>
                <a:cs typeface="Calibri" panose="020F0502020204030204" pitchFamily="34" charset="0"/>
              </a:rPr>
              <a:t>RNAi (gene therapy)</a:t>
            </a:r>
          </a:p>
          <a:p>
            <a:pPr lvl="2"/>
            <a:r>
              <a:rPr lang="en-US" dirty="0">
                <a:latin typeface="Calibri" panose="020F0502020204030204" pitchFamily="34" charset="0"/>
                <a:ea typeface="+mj-ea"/>
                <a:cs typeface="Calibri" panose="020F0502020204030204" pitchFamily="34" charset="0"/>
              </a:rPr>
              <a:t>Intracranial delivery</a:t>
            </a:r>
          </a:p>
          <a:p>
            <a:pPr lvl="2"/>
            <a:r>
              <a:rPr lang="en-US" dirty="0">
                <a:latin typeface="Calibri" panose="020F0502020204030204" pitchFamily="34" charset="0"/>
                <a:ea typeface="+mj-ea"/>
                <a:cs typeface="Calibri" panose="020F0502020204030204" pitchFamily="34" charset="0"/>
              </a:rPr>
              <a:t>Permanent</a:t>
            </a:r>
          </a:p>
          <a:p>
            <a:pPr lvl="2"/>
            <a:endParaRPr lang="en-US" dirty="0">
              <a:latin typeface="Calibri" panose="020F0502020204030204" pitchFamily="34" charset="0"/>
              <a:ea typeface="+mj-ea"/>
              <a:cs typeface="Calibri" panose="020F0502020204030204" pitchFamily="34" charset="0"/>
            </a:endParaRPr>
          </a:p>
          <a:p>
            <a:pPr lvl="1"/>
            <a:endParaRPr lang="en-US" sz="2000" dirty="0">
              <a:latin typeface="Calibri" panose="020F0502020204030204" pitchFamily="34" charset="0"/>
              <a:ea typeface="+mj-ea"/>
              <a:cs typeface="Calibri" panose="020F0502020204030204" pitchFamily="34" charset="0"/>
            </a:endParaRPr>
          </a:p>
          <a:p>
            <a:pPr lvl="1"/>
            <a:r>
              <a:rPr lang="en-US" sz="2000" dirty="0">
                <a:latin typeface="Calibri" panose="020F0502020204030204" pitchFamily="34" charset="0"/>
                <a:ea typeface="+mj-ea"/>
                <a:cs typeface="Calibri" panose="020F0502020204030204" pitchFamily="34" charset="0"/>
              </a:rPr>
              <a:t>Small molecules</a:t>
            </a:r>
          </a:p>
          <a:p>
            <a:pPr lvl="2"/>
            <a:r>
              <a:rPr lang="en-US" dirty="0">
                <a:latin typeface="Calibri" panose="020F0502020204030204" pitchFamily="34" charset="0"/>
                <a:ea typeface="+mj-ea"/>
                <a:cs typeface="Calibri" panose="020F0502020204030204" pitchFamily="34" charset="0"/>
              </a:rPr>
              <a:t>Oral delivery</a:t>
            </a:r>
          </a:p>
          <a:p>
            <a:pPr lvl="1"/>
            <a:endParaRPr lang="en-US" sz="2000" dirty="0">
              <a:latin typeface="Calibri" panose="020F0502020204030204" pitchFamily="34" charset="0"/>
              <a:ea typeface="+mj-ea"/>
              <a:cs typeface="Calibri" panose="020F0502020204030204" pitchFamily="34" charset="0"/>
            </a:endParaRPr>
          </a:p>
          <a:p>
            <a:pPr lvl="1"/>
            <a:endParaRPr lang="en-US" sz="2000" dirty="0">
              <a:latin typeface="Calibri" panose="020F0502020204030204" pitchFamily="34" charset="0"/>
              <a:ea typeface="+mj-ea"/>
              <a:cs typeface="Calibri" panose="020F0502020204030204" pitchFamily="34" charset="0"/>
            </a:endParaRPr>
          </a:p>
          <a:p>
            <a:pPr lvl="1"/>
            <a:endParaRPr lang="en-US" sz="2000" dirty="0">
              <a:latin typeface="Calibri" panose="020F0502020204030204" pitchFamily="34" charset="0"/>
              <a:ea typeface="+mj-ea"/>
              <a:cs typeface="Calibri" panose="020F0502020204030204" pitchFamily="34" charset="0"/>
            </a:endParaRPr>
          </a:p>
          <a:p>
            <a:endParaRPr lang="en-US" sz="2000" dirty="0">
              <a:latin typeface="Calibri" panose="020F0502020204030204" pitchFamily="34" charset="0"/>
              <a:ea typeface="+mj-ea"/>
              <a:cs typeface="Calibri" panose="020F0502020204030204" pitchFamily="34" charset="0"/>
            </a:endParaRPr>
          </a:p>
        </p:txBody>
      </p:sp>
      <p:grpSp>
        <p:nvGrpSpPr>
          <p:cNvPr id="4" name="Group 3">
            <a:extLst>
              <a:ext uri="{FF2B5EF4-FFF2-40B4-BE49-F238E27FC236}">
                <a16:creationId xmlns:a16="http://schemas.microsoft.com/office/drawing/2014/main" id="{38DF299B-FA14-EB43-B6A3-C97FD768D418}"/>
              </a:ext>
            </a:extLst>
          </p:cNvPr>
          <p:cNvGrpSpPr>
            <a:grpSpLocks noChangeAspect="1"/>
          </p:cNvGrpSpPr>
          <p:nvPr/>
        </p:nvGrpSpPr>
        <p:grpSpPr>
          <a:xfrm>
            <a:off x="1501881" y="1296402"/>
            <a:ext cx="4035336" cy="5040000"/>
            <a:chOff x="1648839" y="1625372"/>
            <a:chExt cx="3609219" cy="4507794"/>
          </a:xfrm>
        </p:grpSpPr>
        <p:grpSp>
          <p:nvGrpSpPr>
            <p:cNvPr id="3" name="Group 2">
              <a:extLst>
                <a:ext uri="{FF2B5EF4-FFF2-40B4-BE49-F238E27FC236}">
                  <a16:creationId xmlns:a16="http://schemas.microsoft.com/office/drawing/2014/main" id="{3D6BFD09-F18E-A744-913B-1FDDDF19D2C0}"/>
                </a:ext>
              </a:extLst>
            </p:cNvPr>
            <p:cNvGrpSpPr/>
            <p:nvPr/>
          </p:nvGrpSpPr>
          <p:grpSpPr>
            <a:xfrm>
              <a:off x="1648839" y="2024809"/>
              <a:ext cx="1167557" cy="1059318"/>
              <a:chOff x="1648839" y="2024809"/>
              <a:chExt cx="1167557" cy="1059318"/>
            </a:xfrm>
          </p:grpSpPr>
          <p:pic>
            <p:nvPicPr>
              <p:cNvPr id="7" name="Picture 6">
                <a:extLst>
                  <a:ext uri="{FF2B5EF4-FFF2-40B4-BE49-F238E27FC236}">
                    <a16:creationId xmlns:a16="http://schemas.microsoft.com/office/drawing/2014/main" id="{1CBBB797-998A-9947-A312-CA571B94F9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6212" y="2496484"/>
                <a:ext cx="1140184" cy="587643"/>
              </a:xfrm>
              <a:prstGeom prst="rect">
                <a:avLst/>
              </a:prstGeom>
            </p:spPr>
          </p:pic>
          <p:pic>
            <p:nvPicPr>
              <p:cNvPr id="8" name="Picture 7">
                <a:extLst>
                  <a:ext uri="{FF2B5EF4-FFF2-40B4-BE49-F238E27FC236}">
                    <a16:creationId xmlns:a16="http://schemas.microsoft.com/office/drawing/2014/main" id="{80CA3E9D-646B-5D49-9943-C8F4DBD08C7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48839" y="2024809"/>
                <a:ext cx="1140184" cy="366112"/>
              </a:xfrm>
              <a:prstGeom prst="rect">
                <a:avLst/>
              </a:prstGeom>
            </p:spPr>
          </p:pic>
        </p:grpSp>
        <p:pic>
          <p:nvPicPr>
            <p:cNvPr id="9" name="Picture 8">
              <a:extLst>
                <a:ext uri="{FF2B5EF4-FFF2-40B4-BE49-F238E27FC236}">
                  <a16:creationId xmlns:a16="http://schemas.microsoft.com/office/drawing/2014/main" id="{25193486-EFD6-F84C-847F-8CF6771D576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321277" y="1625372"/>
              <a:ext cx="1936781" cy="1936781"/>
            </a:xfrm>
            <a:prstGeom prst="roundRect">
              <a:avLst>
                <a:gd name="adj" fmla="val 1858"/>
              </a:avLst>
            </a:prstGeom>
            <a:effectLst/>
          </p:spPr>
        </p:pic>
        <p:pic>
          <p:nvPicPr>
            <p:cNvPr id="10" name="Picture 9">
              <a:extLst>
                <a:ext uri="{FF2B5EF4-FFF2-40B4-BE49-F238E27FC236}">
                  <a16:creationId xmlns:a16="http://schemas.microsoft.com/office/drawing/2014/main" id="{8EB7A6B7-7BCB-8641-B0FA-8900113B8C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10986" y="5601094"/>
              <a:ext cx="1116235" cy="532072"/>
            </a:xfrm>
            <a:prstGeom prst="rect">
              <a:avLst/>
            </a:prstGeom>
          </p:spPr>
        </p:pic>
        <p:pic>
          <p:nvPicPr>
            <p:cNvPr id="11" name="Picture 10">
              <a:extLst>
                <a:ext uri="{FF2B5EF4-FFF2-40B4-BE49-F238E27FC236}">
                  <a16:creationId xmlns:a16="http://schemas.microsoft.com/office/drawing/2014/main" id="{A2CB5F8A-FCEF-0348-B171-93750A8B1E0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654866" y="4062670"/>
              <a:ext cx="2372355" cy="518953"/>
            </a:xfrm>
            <a:prstGeom prst="rect">
              <a:avLst/>
            </a:prstGeom>
          </p:spPr>
        </p:pic>
      </p:grpSp>
    </p:spTree>
    <p:extLst>
      <p:ext uri="{BB962C8B-B14F-4D97-AF65-F5344CB8AC3E}">
        <p14:creationId xmlns:p14="http://schemas.microsoft.com/office/powerpoint/2010/main" val="3201836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1FA2-1CC8-BB4C-AED6-A6EA277725D4}"/>
              </a:ext>
            </a:extLst>
          </p:cNvPr>
          <p:cNvSpPr>
            <a:spLocks noGrp="1"/>
          </p:cNvSpPr>
          <p:nvPr>
            <p:ph type="title"/>
          </p:nvPr>
        </p:nvSpPr>
        <p:spPr>
          <a:xfrm>
            <a:off x="0" y="0"/>
            <a:ext cx="10515600" cy="1325563"/>
          </a:xfrm>
        </p:spPr>
        <p:txBody>
          <a:bodyPr/>
          <a:lstStyle/>
          <a:p>
            <a:r>
              <a:rPr lang="en-US" dirty="0">
                <a:latin typeface="Calibri" panose="020F0502020204030204" pitchFamily="34" charset="0"/>
                <a:cs typeface="Calibri" panose="020F0502020204030204" pitchFamily="34" charset="0"/>
              </a:rPr>
              <a:t>Clinical trials: recent, current, upcoming</a:t>
            </a:r>
          </a:p>
        </p:txBody>
      </p:sp>
      <p:graphicFrame>
        <p:nvGraphicFramePr>
          <p:cNvPr id="3" name="Content Placeholder 2">
            <a:extLst>
              <a:ext uri="{FF2B5EF4-FFF2-40B4-BE49-F238E27FC236}">
                <a16:creationId xmlns:a16="http://schemas.microsoft.com/office/drawing/2014/main" id="{0153B4FA-063B-A843-9AE6-3B3CD0A00381}"/>
              </a:ext>
            </a:extLst>
          </p:cNvPr>
          <p:cNvGraphicFramePr>
            <a:graphicFrameLocks/>
          </p:cNvGraphicFramePr>
          <p:nvPr>
            <p:extLst>
              <p:ext uri="{D42A27DB-BD31-4B8C-83A1-F6EECF244321}">
                <p14:modId xmlns:p14="http://schemas.microsoft.com/office/powerpoint/2010/main" val="449046598"/>
              </p:ext>
            </p:extLst>
          </p:nvPr>
        </p:nvGraphicFramePr>
        <p:xfrm>
          <a:off x="261257" y="1469571"/>
          <a:ext cx="11658599" cy="48822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084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7DBB636-4C8B-B24D-852D-211E94CA0A4F}"/>
              </a:ext>
            </a:extLst>
          </p:cNvPr>
          <p:cNvSpPr txBox="1">
            <a:spLocks/>
          </p:cNvSpPr>
          <p:nvPr/>
        </p:nvSpPr>
        <p:spPr>
          <a:xfrm>
            <a:off x="741243" y="1844094"/>
            <a:ext cx="5040000" cy="21600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latin typeface="Calibri" panose="020F0502020204030204" pitchFamily="34" charset="0"/>
                <a:cs typeface="Calibri" panose="020F0502020204030204" pitchFamily="34" charset="0"/>
              </a:rPr>
              <a:t>It’s huge</a:t>
            </a:r>
          </a:p>
          <a:p>
            <a:pPr algn="ctr"/>
            <a:endParaRPr lang="en-US" sz="1800" dirty="0">
              <a:latin typeface="Calibri" panose="020F0502020204030204" pitchFamily="34" charset="0"/>
              <a:cs typeface="Calibri" panose="020F0502020204030204" pitchFamily="34" charset="0"/>
            </a:endParaRPr>
          </a:p>
          <a:p>
            <a:pPr algn="ctr"/>
            <a:r>
              <a:rPr lang="en-US" sz="2800" dirty="0">
                <a:latin typeface="Calibri" panose="020F0502020204030204" pitchFamily="34" charset="0"/>
                <a:cs typeface="Calibri" panose="020F0502020204030204" pitchFamily="34" charset="0"/>
              </a:rPr>
              <a:t>The huntingtin protein is 7 times larger than the average human protein </a:t>
            </a:r>
          </a:p>
        </p:txBody>
      </p:sp>
      <p:sp>
        <p:nvSpPr>
          <p:cNvPr id="5" name="Title 1">
            <a:extLst>
              <a:ext uri="{FF2B5EF4-FFF2-40B4-BE49-F238E27FC236}">
                <a16:creationId xmlns:a16="http://schemas.microsoft.com/office/drawing/2014/main" id="{2D816C3A-7713-A346-B6E0-5495B9974793}"/>
              </a:ext>
            </a:extLst>
          </p:cNvPr>
          <p:cNvSpPr txBox="1">
            <a:spLocks/>
          </p:cNvSpPr>
          <p:nvPr/>
        </p:nvSpPr>
        <p:spPr>
          <a:xfrm>
            <a:off x="6410759" y="2924094"/>
            <a:ext cx="5040000" cy="2160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latin typeface="Calibri" panose="020F0502020204030204" pitchFamily="34" charset="0"/>
                <a:cs typeface="Calibri" panose="020F0502020204030204" pitchFamily="34" charset="0"/>
              </a:rPr>
              <a:t>It’s very sticky</a:t>
            </a:r>
          </a:p>
          <a:p>
            <a:pPr algn="ctr"/>
            <a:endParaRPr lang="en-US" sz="1800" dirty="0">
              <a:latin typeface="Calibri" panose="020F0502020204030204" pitchFamily="34" charset="0"/>
              <a:cs typeface="Calibri" panose="020F0502020204030204" pitchFamily="34" charset="0"/>
            </a:endParaRPr>
          </a:p>
          <a:p>
            <a:pPr algn="ctr"/>
            <a:r>
              <a:rPr lang="en-US" sz="2800" dirty="0">
                <a:latin typeface="Calibri" panose="020F0502020204030204" pitchFamily="34" charset="0"/>
                <a:cs typeface="Calibri" panose="020F0502020204030204" pitchFamily="34" charset="0"/>
              </a:rPr>
              <a:t>The huntingtin protein is reported to bind to 100s of different molecules</a:t>
            </a:r>
          </a:p>
        </p:txBody>
      </p:sp>
      <p:sp>
        <p:nvSpPr>
          <p:cNvPr id="6" name="Title 1">
            <a:extLst>
              <a:ext uri="{FF2B5EF4-FFF2-40B4-BE49-F238E27FC236}">
                <a16:creationId xmlns:a16="http://schemas.microsoft.com/office/drawing/2014/main" id="{70CDA587-489E-A249-AC2C-3F883AFE51A9}"/>
              </a:ext>
            </a:extLst>
          </p:cNvPr>
          <p:cNvSpPr txBox="1">
            <a:spLocks/>
          </p:cNvSpPr>
          <p:nvPr/>
        </p:nvSpPr>
        <p:spPr>
          <a:xfrm>
            <a:off x="741243" y="4463938"/>
            <a:ext cx="5040000" cy="2160000"/>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latin typeface="Calibri" panose="020F0502020204030204" pitchFamily="34" charset="0"/>
                <a:cs typeface="Calibri" panose="020F0502020204030204" pitchFamily="34" charset="0"/>
              </a:rPr>
              <a:t>It’s very pesky</a:t>
            </a:r>
          </a:p>
          <a:p>
            <a:pPr algn="ctr"/>
            <a:endParaRPr lang="en-US" sz="1800" dirty="0">
              <a:latin typeface="Calibri" panose="020F0502020204030204" pitchFamily="34" charset="0"/>
              <a:cs typeface="Calibri" panose="020F0502020204030204" pitchFamily="34" charset="0"/>
            </a:endParaRPr>
          </a:p>
          <a:p>
            <a:pPr algn="ctr"/>
            <a:r>
              <a:rPr lang="en-US" sz="2800" dirty="0">
                <a:latin typeface="Calibri" panose="020F0502020204030204" pitchFamily="34" charset="0"/>
                <a:cs typeface="Calibri" panose="020F0502020204030204" pitchFamily="34" charset="0"/>
              </a:rPr>
              <a:t>Lot’s of our normal tricks in the lab just don’t work for the huntingtin gene and protein</a:t>
            </a:r>
          </a:p>
        </p:txBody>
      </p:sp>
      <p:sp>
        <p:nvSpPr>
          <p:cNvPr id="3" name="Title 2">
            <a:extLst>
              <a:ext uri="{FF2B5EF4-FFF2-40B4-BE49-F238E27FC236}">
                <a16:creationId xmlns:a16="http://schemas.microsoft.com/office/drawing/2014/main" id="{66378D7E-8A56-7848-B657-BDBA0086FDB5}"/>
              </a:ext>
            </a:extLst>
          </p:cNvPr>
          <p:cNvSpPr>
            <a:spLocks noGrp="1"/>
          </p:cNvSpPr>
          <p:nvPr>
            <p:ph type="title"/>
          </p:nvPr>
        </p:nvSpPr>
        <p:spPr>
          <a:xfrm>
            <a:off x="0" y="0"/>
            <a:ext cx="12192000" cy="1325563"/>
          </a:xfrm>
        </p:spPr>
        <p:txBody>
          <a:bodyPr/>
          <a:lstStyle/>
          <a:p>
            <a:r>
              <a:rPr lang="en-US" dirty="0">
                <a:latin typeface="Calibri" panose="020F0502020204030204" pitchFamily="34" charset="0"/>
                <a:cs typeface="Calibri" panose="020F0502020204030204" pitchFamily="34" charset="0"/>
              </a:rPr>
              <a:t>Working out what the huntingtin protein does is difficult</a:t>
            </a:r>
          </a:p>
        </p:txBody>
      </p:sp>
    </p:spTree>
    <p:extLst>
      <p:ext uri="{BB962C8B-B14F-4D97-AF65-F5344CB8AC3E}">
        <p14:creationId xmlns:p14="http://schemas.microsoft.com/office/powerpoint/2010/main" val="682963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C4C7-9B4C-1844-9CC4-21D62DFB5FFB}"/>
              </a:ext>
            </a:extLst>
          </p:cNvPr>
          <p:cNvSpPr>
            <a:spLocks noGrp="1"/>
          </p:cNvSpPr>
          <p:nvPr>
            <p:ph type="title"/>
          </p:nvPr>
        </p:nvSpPr>
        <p:spPr>
          <a:xfrm>
            <a:off x="0" y="-14262"/>
            <a:ext cx="10515600" cy="1325563"/>
          </a:xfrm>
        </p:spPr>
        <p:txBody>
          <a:bodyPr/>
          <a:lstStyle/>
          <a:p>
            <a:r>
              <a:rPr lang="en-US" dirty="0">
                <a:latin typeface="Calibri" panose="020F0502020204030204" pitchFamily="34" charset="0"/>
                <a:cs typeface="Calibri" panose="020F0502020204030204" pitchFamily="34" charset="0"/>
              </a:rPr>
              <a:t>What does the huntingtin protein do?</a:t>
            </a:r>
          </a:p>
        </p:txBody>
      </p:sp>
      <p:grpSp>
        <p:nvGrpSpPr>
          <p:cNvPr id="3" name="Group 2">
            <a:extLst>
              <a:ext uri="{FF2B5EF4-FFF2-40B4-BE49-F238E27FC236}">
                <a16:creationId xmlns:a16="http://schemas.microsoft.com/office/drawing/2014/main" id="{E6754480-99E8-7C40-98C0-AF917301EED6}"/>
              </a:ext>
            </a:extLst>
          </p:cNvPr>
          <p:cNvGrpSpPr>
            <a:grpSpLocks noChangeAspect="1"/>
          </p:cNvGrpSpPr>
          <p:nvPr/>
        </p:nvGrpSpPr>
        <p:grpSpPr>
          <a:xfrm>
            <a:off x="331913" y="1729089"/>
            <a:ext cx="11589394" cy="4140000"/>
            <a:chOff x="789113" y="1876048"/>
            <a:chExt cx="10523223" cy="3759139"/>
          </a:xfrm>
        </p:grpSpPr>
        <p:pic>
          <p:nvPicPr>
            <p:cNvPr id="8" name="Picture 7">
              <a:extLst>
                <a:ext uri="{FF2B5EF4-FFF2-40B4-BE49-F238E27FC236}">
                  <a16:creationId xmlns:a16="http://schemas.microsoft.com/office/drawing/2014/main" id="{8CF2873C-5614-7B47-9A19-665FE52559CE}"/>
                </a:ext>
              </a:extLst>
            </p:cNvPr>
            <p:cNvPicPr>
              <a:picLocks noChangeAspect="1"/>
            </p:cNvPicPr>
            <p:nvPr/>
          </p:nvPicPr>
          <p:blipFill>
            <a:blip r:embed="rId2"/>
            <a:stretch>
              <a:fillRect/>
            </a:stretch>
          </p:blipFill>
          <p:spPr>
            <a:xfrm>
              <a:off x="7754579" y="1876048"/>
              <a:ext cx="3557757" cy="3759139"/>
            </a:xfrm>
            <a:prstGeom prst="rect">
              <a:avLst/>
            </a:prstGeom>
          </p:spPr>
        </p:pic>
        <p:grpSp>
          <p:nvGrpSpPr>
            <p:cNvPr id="11" name="Group 10">
              <a:extLst>
                <a:ext uri="{FF2B5EF4-FFF2-40B4-BE49-F238E27FC236}">
                  <a16:creationId xmlns:a16="http://schemas.microsoft.com/office/drawing/2014/main" id="{9565E25E-3C6A-DA47-BD79-8D32CDDF0DD3}"/>
                </a:ext>
              </a:extLst>
            </p:cNvPr>
            <p:cNvGrpSpPr/>
            <p:nvPr/>
          </p:nvGrpSpPr>
          <p:grpSpPr>
            <a:xfrm>
              <a:off x="789113" y="2765205"/>
              <a:ext cx="2329284" cy="1980824"/>
              <a:chOff x="2651308" y="678202"/>
              <a:chExt cx="2329284" cy="1980824"/>
            </a:xfrm>
          </p:grpSpPr>
          <p:sp>
            <p:nvSpPr>
              <p:cNvPr id="22" name="Oval 21">
                <a:extLst>
                  <a:ext uri="{FF2B5EF4-FFF2-40B4-BE49-F238E27FC236}">
                    <a16:creationId xmlns:a16="http://schemas.microsoft.com/office/drawing/2014/main" id="{EF20B1A4-59E4-5C41-BBFB-18C2A06F01E2}"/>
                  </a:ext>
                </a:extLst>
              </p:cNvPr>
              <p:cNvSpPr/>
              <p:nvPr/>
            </p:nvSpPr>
            <p:spPr>
              <a:xfrm rot="20656995">
                <a:off x="2653244" y="871538"/>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1B32298-C2F0-974B-AF9A-29A78A957AE8}"/>
                  </a:ext>
                </a:extLst>
              </p:cNvPr>
              <p:cNvSpPr/>
              <p:nvPr/>
            </p:nvSpPr>
            <p:spPr>
              <a:xfrm rot="16048300">
                <a:off x="3184770" y="144740"/>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B9AC43D7-D498-3544-ABAE-868954A7B3CF}"/>
                  </a:ext>
                </a:extLst>
              </p:cNvPr>
              <p:cNvSpPr/>
              <p:nvPr/>
            </p:nvSpPr>
            <p:spPr>
              <a:xfrm rot="16048300">
                <a:off x="3193103" y="871538"/>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D5075F45-5111-DD41-8860-C7B7CF225E3A}"/>
                  </a:ext>
                </a:extLst>
              </p:cNvPr>
              <p:cNvSpPr/>
              <p:nvPr/>
            </p:nvSpPr>
            <p:spPr>
              <a:xfrm>
                <a:off x="3262988" y="1248378"/>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1EC0BC1-7291-AF4D-8C69-86B270C99E2C}"/>
                  </a:ext>
                </a:extLst>
              </p:cNvPr>
              <p:cNvSpPr txBox="1"/>
              <p:nvPr/>
            </p:nvSpPr>
            <p:spPr>
              <a:xfrm>
                <a:off x="2787046" y="1092540"/>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grpSp>
        <p:pic>
          <p:nvPicPr>
            <p:cNvPr id="28" name="Picture 27">
              <a:extLst>
                <a:ext uri="{FF2B5EF4-FFF2-40B4-BE49-F238E27FC236}">
                  <a16:creationId xmlns:a16="http://schemas.microsoft.com/office/drawing/2014/main" id="{0969DB05-EDB6-DF40-B3C1-2365003E79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09163" y="2072117"/>
              <a:ext cx="5017810" cy="3367000"/>
            </a:xfrm>
            <a:prstGeom prst="rect">
              <a:avLst/>
            </a:prstGeom>
          </p:spPr>
        </p:pic>
      </p:grpSp>
    </p:spTree>
    <p:extLst>
      <p:ext uri="{BB962C8B-B14F-4D97-AF65-F5344CB8AC3E}">
        <p14:creationId xmlns:p14="http://schemas.microsoft.com/office/powerpoint/2010/main" val="127563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B427-6CCE-7049-9B73-2CF55609313F}"/>
              </a:ext>
            </a:extLst>
          </p:cNvPr>
          <p:cNvSpPr>
            <a:spLocks noGrp="1"/>
          </p:cNvSpPr>
          <p:nvPr>
            <p:ph type="title"/>
          </p:nvPr>
        </p:nvSpPr>
        <p:spPr>
          <a:xfrm>
            <a:off x="0" y="2595"/>
            <a:ext cx="10515600" cy="1325563"/>
          </a:xfrm>
        </p:spPr>
        <p:txBody>
          <a:bodyPr/>
          <a:lstStyle/>
          <a:p>
            <a:r>
              <a:rPr lang="en-US" dirty="0">
                <a:latin typeface="Calibri" panose="020F0502020204030204" pitchFamily="34" charset="0"/>
                <a:cs typeface="Calibri" panose="020F0502020204030204" pitchFamily="34" charset="0"/>
              </a:rPr>
              <a:t>Huntingtin moves to damaged DNA</a:t>
            </a:r>
          </a:p>
        </p:txBody>
      </p:sp>
      <p:sp>
        <p:nvSpPr>
          <p:cNvPr id="5" name="Shape 86">
            <a:extLst>
              <a:ext uri="{FF2B5EF4-FFF2-40B4-BE49-F238E27FC236}">
                <a16:creationId xmlns:a16="http://schemas.microsoft.com/office/drawing/2014/main" id="{8BF0DF52-D0D0-BD4E-9501-180E355A1C61}"/>
              </a:ext>
            </a:extLst>
          </p:cNvPr>
          <p:cNvSpPr txBox="1"/>
          <p:nvPr/>
        </p:nvSpPr>
        <p:spPr>
          <a:xfrm>
            <a:off x="1606725" y="5320385"/>
            <a:ext cx="3291000" cy="4833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000" dirty="0"/>
              <a:t>High power laser stripe damages DNA</a:t>
            </a:r>
            <a:endParaRPr sz="2000" dirty="0"/>
          </a:p>
        </p:txBody>
      </p:sp>
      <p:grpSp>
        <p:nvGrpSpPr>
          <p:cNvPr id="13" name="Group 12">
            <a:extLst>
              <a:ext uri="{FF2B5EF4-FFF2-40B4-BE49-F238E27FC236}">
                <a16:creationId xmlns:a16="http://schemas.microsoft.com/office/drawing/2014/main" id="{31EB37ED-0C30-2247-9D64-346C03109044}"/>
              </a:ext>
            </a:extLst>
          </p:cNvPr>
          <p:cNvGrpSpPr/>
          <p:nvPr/>
        </p:nvGrpSpPr>
        <p:grpSpPr>
          <a:xfrm>
            <a:off x="-1449751" y="1437609"/>
            <a:ext cx="7558846" cy="3584554"/>
            <a:chOff x="393723" y="1864500"/>
            <a:chExt cx="4965042" cy="2269701"/>
          </a:xfrm>
        </p:grpSpPr>
        <p:grpSp>
          <p:nvGrpSpPr>
            <p:cNvPr id="8" name="Group 7">
              <a:extLst>
                <a:ext uri="{FF2B5EF4-FFF2-40B4-BE49-F238E27FC236}">
                  <a16:creationId xmlns:a16="http://schemas.microsoft.com/office/drawing/2014/main" id="{D3FCFA60-75D6-1D4B-BDAF-C3DED60DB1A2}"/>
                </a:ext>
              </a:extLst>
            </p:cNvPr>
            <p:cNvGrpSpPr/>
            <p:nvPr/>
          </p:nvGrpSpPr>
          <p:grpSpPr>
            <a:xfrm rot="5400000">
              <a:off x="1741393" y="516830"/>
              <a:ext cx="2269701" cy="4965042"/>
              <a:chOff x="8937303" y="901461"/>
              <a:chExt cx="1011570" cy="2212841"/>
            </a:xfrm>
          </p:grpSpPr>
          <p:pic>
            <p:nvPicPr>
              <p:cNvPr id="9" name="Picture 8">
                <a:extLst>
                  <a:ext uri="{FF2B5EF4-FFF2-40B4-BE49-F238E27FC236}">
                    <a16:creationId xmlns:a16="http://schemas.microsoft.com/office/drawing/2014/main" id="{D5EE9153-335D-4D42-842A-57987E7EDCD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9837" t="8485" b="51006"/>
              <a:stretch/>
            </p:blipFill>
            <p:spPr>
              <a:xfrm>
                <a:off x="8937303" y="901461"/>
                <a:ext cx="1011570" cy="2212841"/>
              </a:xfrm>
              <a:prstGeom prst="rect">
                <a:avLst/>
              </a:prstGeom>
            </p:spPr>
          </p:pic>
          <p:sp>
            <p:nvSpPr>
              <p:cNvPr id="10" name="Rectangle 9">
                <a:extLst>
                  <a:ext uri="{FF2B5EF4-FFF2-40B4-BE49-F238E27FC236}">
                    <a16:creationId xmlns:a16="http://schemas.microsoft.com/office/drawing/2014/main" id="{9A49E7A1-E80F-B649-ADCA-4C60D3915861}"/>
                  </a:ext>
                </a:extLst>
              </p:cNvPr>
              <p:cNvSpPr/>
              <p:nvPr/>
            </p:nvSpPr>
            <p:spPr>
              <a:xfrm>
                <a:off x="8937303" y="1881164"/>
                <a:ext cx="135446" cy="16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2" name="Straight Connector 11">
              <a:extLst>
                <a:ext uri="{FF2B5EF4-FFF2-40B4-BE49-F238E27FC236}">
                  <a16:creationId xmlns:a16="http://schemas.microsoft.com/office/drawing/2014/main" id="{3DA05B79-FE00-5148-922F-1FB4656302A0}"/>
                </a:ext>
              </a:extLst>
            </p:cNvPr>
            <p:cNvCxnSpPr/>
            <p:nvPr/>
          </p:nvCxnSpPr>
          <p:spPr>
            <a:xfrm>
              <a:off x="4281488" y="2751701"/>
              <a:ext cx="0" cy="24765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EB7EFC9C-49D6-614D-9265-759B854C229B}"/>
              </a:ext>
            </a:extLst>
          </p:cNvPr>
          <p:cNvGrpSpPr>
            <a:grpSpLocks noChangeAspect="1"/>
          </p:cNvGrpSpPr>
          <p:nvPr/>
        </p:nvGrpSpPr>
        <p:grpSpPr>
          <a:xfrm>
            <a:off x="6867796" y="1328158"/>
            <a:ext cx="4832176" cy="5040000"/>
            <a:chOff x="6933111" y="1665579"/>
            <a:chExt cx="4478555" cy="4671170"/>
          </a:xfrm>
        </p:grpSpPr>
        <p:grpSp>
          <p:nvGrpSpPr>
            <p:cNvPr id="25" name="Group 24">
              <a:extLst>
                <a:ext uri="{FF2B5EF4-FFF2-40B4-BE49-F238E27FC236}">
                  <a16:creationId xmlns:a16="http://schemas.microsoft.com/office/drawing/2014/main" id="{59668809-CB85-8749-8264-9B7E5BA6A741}"/>
                </a:ext>
              </a:extLst>
            </p:cNvPr>
            <p:cNvGrpSpPr/>
            <p:nvPr/>
          </p:nvGrpSpPr>
          <p:grpSpPr>
            <a:xfrm>
              <a:off x="9046075" y="4692686"/>
              <a:ext cx="1802904" cy="1533190"/>
              <a:chOff x="2651308" y="678202"/>
              <a:chExt cx="2329284" cy="1980824"/>
            </a:xfrm>
          </p:grpSpPr>
          <p:sp>
            <p:nvSpPr>
              <p:cNvPr id="26" name="Oval 25">
                <a:extLst>
                  <a:ext uri="{FF2B5EF4-FFF2-40B4-BE49-F238E27FC236}">
                    <a16:creationId xmlns:a16="http://schemas.microsoft.com/office/drawing/2014/main" id="{090A3773-9555-174E-B4BE-0F3B8582F748}"/>
                  </a:ext>
                </a:extLst>
              </p:cNvPr>
              <p:cNvSpPr/>
              <p:nvPr/>
            </p:nvSpPr>
            <p:spPr>
              <a:xfrm rot="20656995">
                <a:off x="2653244" y="871538"/>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Oval 26">
                <a:extLst>
                  <a:ext uri="{FF2B5EF4-FFF2-40B4-BE49-F238E27FC236}">
                    <a16:creationId xmlns:a16="http://schemas.microsoft.com/office/drawing/2014/main" id="{2C5B2EA0-C8EA-CB4F-A796-AD4A7A0A5100}"/>
                  </a:ext>
                </a:extLst>
              </p:cNvPr>
              <p:cNvSpPr/>
              <p:nvPr/>
            </p:nvSpPr>
            <p:spPr>
              <a:xfrm rot="16048300">
                <a:off x="3184770" y="144740"/>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Oval 27">
                <a:extLst>
                  <a:ext uri="{FF2B5EF4-FFF2-40B4-BE49-F238E27FC236}">
                    <a16:creationId xmlns:a16="http://schemas.microsoft.com/office/drawing/2014/main" id="{981BE0EB-ABAD-9648-A0AF-E36A464AB391}"/>
                  </a:ext>
                </a:extLst>
              </p:cNvPr>
              <p:cNvSpPr/>
              <p:nvPr/>
            </p:nvSpPr>
            <p:spPr>
              <a:xfrm rot="16048300">
                <a:off x="3193103" y="871538"/>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Oval 28">
                <a:extLst>
                  <a:ext uri="{FF2B5EF4-FFF2-40B4-BE49-F238E27FC236}">
                    <a16:creationId xmlns:a16="http://schemas.microsoft.com/office/drawing/2014/main" id="{B265DF77-4DC8-054A-9300-8FBF1E3508AD}"/>
                  </a:ext>
                </a:extLst>
              </p:cNvPr>
              <p:cNvSpPr/>
              <p:nvPr/>
            </p:nvSpPr>
            <p:spPr>
              <a:xfrm>
                <a:off x="3262988" y="1248378"/>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600"/>
              </a:p>
            </p:txBody>
          </p:sp>
          <p:sp>
            <p:nvSpPr>
              <p:cNvPr id="30" name="TextBox 29">
                <a:extLst>
                  <a:ext uri="{FF2B5EF4-FFF2-40B4-BE49-F238E27FC236}">
                    <a16:creationId xmlns:a16="http://schemas.microsoft.com/office/drawing/2014/main" id="{15209F91-ED5F-9A45-8B20-B61294DCAB7C}"/>
                  </a:ext>
                </a:extLst>
              </p:cNvPr>
              <p:cNvSpPr txBox="1"/>
              <p:nvPr/>
            </p:nvSpPr>
            <p:spPr>
              <a:xfrm>
                <a:off x="2787045" y="1092540"/>
                <a:ext cx="1901272" cy="995049"/>
              </a:xfrm>
              <a:prstGeom prst="rect">
                <a:avLst/>
              </a:prstGeom>
              <a:noFill/>
            </p:spPr>
            <p:txBody>
              <a:bodyPr wrap="square" rtlCol="0">
                <a:spAutoFit/>
              </a:bodyPr>
              <a:lstStyle/>
              <a:p>
                <a:pPr algn="ctr"/>
                <a:r>
                  <a:rPr lang="en-US" sz="2400" dirty="0">
                    <a:solidFill>
                      <a:schemeClr val="bg1"/>
                    </a:solidFill>
                  </a:rPr>
                  <a:t>Huntingtin </a:t>
                </a:r>
              </a:p>
              <a:p>
                <a:pPr algn="ctr"/>
                <a:r>
                  <a:rPr lang="en-US" sz="2400" dirty="0">
                    <a:solidFill>
                      <a:schemeClr val="bg1"/>
                    </a:solidFill>
                  </a:rPr>
                  <a:t>protein</a:t>
                </a:r>
              </a:p>
            </p:txBody>
          </p:sp>
        </p:grpSp>
        <p:pic>
          <p:nvPicPr>
            <p:cNvPr id="6" name="Shape 87">
              <a:extLst>
                <a:ext uri="{FF2B5EF4-FFF2-40B4-BE49-F238E27FC236}">
                  <a16:creationId xmlns:a16="http://schemas.microsoft.com/office/drawing/2014/main" id="{E7F96F37-F7DC-5D46-9FEE-62EB03EA8166}"/>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933111" y="1665579"/>
              <a:ext cx="4478555" cy="2181372"/>
            </a:xfrm>
            <a:prstGeom prst="rect">
              <a:avLst/>
            </a:prstGeom>
            <a:noFill/>
            <a:ln>
              <a:noFill/>
            </a:ln>
          </p:spPr>
        </p:pic>
        <p:pic>
          <p:nvPicPr>
            <p:cNvPr id="21" name="Shape 245">
              <a:extLst>
                <a:ext uri="{FF2B5EF4-FFF2-40B4-BE49-F238E27FC236}">
                  <a16:creationId xmlns:a16="http://schemas.microsoft.com/office/drawing/2014/main" id="{FD57A954-230C-B543-B934-67A1593B74E7}"/>
                </a:ext>
              </a:extLst>
            </p:cNvPr>
            <p:cNvPicPr preferRelativeResize="0"/>
            <p:nvPr/>
          </p:nvPicPr>
          <p:blipFill>
            <a:blip r:embed="rId4">
              <a:alphaModFix/>
            </a:blip>
            <a:stretch>
              <a:fillRect/>
            </a:stretch>
          </p:blipFill>
          <p:spPr>
            <a:xfrm>
              <a:off x="8817341" y="5399746"/>
              <a:ext cx="543188" cy="937003"/>
            </a:xfrm>
            <a:prstGeom prst="rect">
              <a:avLst/>
            </a:prstGeom>
            <a:noFill/>
            <a:ln>
              <a:noFill/>
            </a:ln>
          </p:spPr>
        </p:pic>
        <p:pic>
          <p:nvPicPr>
            <p:cNvPr id="22" name="Shape 246">
              <a:extLst>
                <a:ext uri="{FF2B5EF4-FFF2-40B4-BE49-F238E27FC236}">
                  <a16:creationId xmlns:a16="http://schemas.microsoft.com/office/drawing/2014/main" id="{16A73556-608D-5E49-910F-2E78C22513F6}"/>
                </a:ext>
              </a:extLst>
            </p:cNvPr>
            <p:cNvPicPr preferRelativeResize="0"/>
            <p:nvPr/>
          </p:nvPicPr>
          <p:blipFill>
            <a:blip r:embed="rId5">
              <a:alphaModFix/>
            </a:blip>
            <a:stretch>
              <a:fillRect/>
            </a:stretch>
          </p:blipFill>
          <p:spPr>
            <a:xfrm>
              <a:off x="8853814" y="4422293"/>
              <a:ext cx="543210" cy="543210"/>
            </a:xfrm>
            <a:prstGeom prst="rect">
              <a:avLst/>
            </a:prstGeom>
            <a:noFill/>
            <a:ln>
              <a:noFill/>
            </a:ln>
          </p:spPr>
        </p:pic>
        <p:pic>
          <p:nvPicPr>
            <p:cNvPr id="23" name="Shape 247">
              <a:extLst>
                <a:ext uri="{FF2B5EF4-FFF2-40B4-BE49-F238E27FC236}">
                  <a16:creationId xmlns:a16="http://schemas.microsoft.com/office/drawing/2014/main" id="{A70B06BC-F26E-5B44-AB8B-4BEFE158242A}"/>
                </a:ext>
              </a:extLst>
            </p:cNvPr>
            <p:cNvPicPr preferRelativeResize="0"/>
            <p:nvPr/>
          </p:nvPicPr>
          <p:blipFill>
            <a:blip r:embed="rId6">
              <a:alphaModFix/>
              <a:duotone>
                <a:prstClr val="black"/>
                <a:schemeClr val="accent2">
                  <a:tint val="45000"/>
                  <a:satMod val="400000"/>
                </a:schemeClr>
              </a:duotone>
            </a:blip>
            <a:stretch>
              <a:fillRect/>
            </a:stretch>
          </p:blipFill>
          <p:spPr>
            <a:xfrm rot="16200000">
              <a:off x="10234886" y="5064224"/>
              <a:ext cx="1207497" cy="464422"/>
            </a:xfrm>
            <a:prstGeom prst="rect">
              <a:avLst/>
            </a:prstGeom>
            <a:noFill/>
            <a:ln>
              <a:noFill/>
            </a:ln>
          </p:spPr>
        </p:pic>
        <p:pic>
          <p:nvPicPr>
            <p:cNvPr id="24" name="Shape 248">
              <a:extLst>
                <a:ext uri="{FF2B5EF4-FFF2-40B4-BE49-F238E27FC236}">
                  <a16:creationId xmlns:a16="http://schemas.microsoft.com/office/drawing/2014/main" id="{E0421ACB-C8E6-6245-A24F-F3176B8A09F0}"/>
                </a:ext>
              </a:extLst>
            </p:cNvPr>
            <p:cNvPicPr preferRelativeResize="0"/>
            <p:nvPr/>
          </p:nvPicPr>
          <p:blipFill>
            <a:blip r:embed="rId7">
              <a:alphaModFix/>
              <a:duotone>
                <a:schemeClr val="accent2">
                  <a:shade val="45000"/>
                  <a:satMod val="135000"/>
                </a:schemeClr>
                <a:prstClr val="white"/>
              </a:duotone>
            </a:blip>
            <a:stretch>
              <a:fillRect/>
            </a:stretch>
          </p:blipFill>
          <p:spPr>
            <a:xfrm>
              <a:off x="9800859" y="4185856"/>
              <a:ext cx="650734" cy="662604"/>
            </a:xfrm>
            <a:prstGeom prst="rect">
              <a:avLst/>
            </a:prstGeom>
            <a:noFill/>
            <a:ln>
              <a:noFill/>
            </a:ln>
          </p:spPr>
        </p:pic>
        <p:sp>
          <p:nvSpPr>
            <p:cNvPr id="31" name="TextBox 30">
              <a:extLst>
                <a:ext uri="{FF2B5EF4-FFF2-40B4-BE49-F238E27FC236}">
                  <a16:creationId xmlns:a16="http://schemas.microsoft.com/office/drawing/2014/main" id="{CD7A7F17-C81B-414F-BCD2-DCB225F858D5}"/>
                </a:ext>
              </a:extLst>
            </p:cNvPr>
            <p:cNvSpPr txBox="1"/>
            <p:nvPr/>
          </p:nvSpPr>
          <p:spPr>
            <a:xfrm>
              <a:off x="6933111" y="5091969"/>
              <a:ext cx="1705696" cy="313778"/>
            </a:xfrm>
            <a:prstGeom prst="rect">
              <a:avLst/>
            </a:prstGeom>
            <a:noFill/>
          </p:spPr>
          <p:txBody>
            <a:bodyPr wrap="none" rtlCol="0">
              <a:spAutoFit/>
            </a:bodyPr>
            <a:lstStyle/>
            <a:p>
              <a:r>
                <a:rPr lang="en-US" sz="1600" dirty="0">
                  <a:solidFill>
                    <a:schemeClr val="accent1"/>
                  </a:solidFill>
                </a:rPr>
                <a:t>DNA repair proteins</a:t>
              </a:r>
            </a:p>
          </p:txBody>
        </p:sp>
        <p:cxnSp>
          <p:nvCxnSpPr>
            <p:cNvPr id="33" name="Straight Connector 32">
              <a:extLst>
                <a:ext uri="{FF2B5EF4-FFF2-40B4-BE49-F238E27FC236}">
                  <a16:creationId xmlns:a16="http://schemas.microsoft.com/office/drawing/2014/main" id="{49C59133-7807-F24A-B753-D39575D4D99D}"/>
                </a:ext>
              </a:extLst>
            </p:cNvPr>
            <p:cNvCxnSpPr>
              <a:cxnSpLocks/>
            </p:cNvCxnSpPr>
            <p:nvPr/>
          </p:nvCxnSpPr>
          <p:spPr>
            <a:xfrm flipV="1">
              <a:off x="7736099" y="4780058"/>
              <a:ext cx="882656" cy="309196"/>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B417C5D-6E54-8C46-859D-ED094C556858}"/>
                </a:ext>
              </a:extLst>
            </p:cNvPr>
            <p:cNvCxnSpPr>
              <a:cxnSpLocks/>
            </p:cNvCxnSpPr>
            <p:nvPr/>
          </p:nvCxnSpPr>
          <p:spPr>
            <a:xfrm flipH="1" flipV="1">
              <a:off x="7736099" y="5468915"/>
              <a:ext cx="944921" cy="331473"/>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28510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BB191-13B6-504E-9F89-67947394AA09}"/>
              </a:ext>
            </a:extLst>
          </p:cNvPr>
          <p:cNvSpPr>
            <a:spLocks noGrp="1"/>
          </p:cNvSpPr>
          <p:nvPr>
            <p:ph type="title"/>
          </p:nvPr>
        </p:nvSpPr>
        <p:spPr>
          <a:xfrm>
            <a:off x="0" y="0"/>
            <a:ext cx="10515600" cy="1325563"/>
          </a:xfrm>
        </p:spPr>
        <p:txBody>
          <a:bodyPr/>
          <a:lstStyle/>
          <a:p>
            <a:r>
              <a:rPr lang="en-US" dirty="0">
                <a:latin typeface="Calibri" panose="020F0502020204030204" pitchFamily="34" charset="0"/>
                <a:cs typeface="Calibri" panose="020F0502020204030204" pitchFamily="34" charset="0"/>
              </a:rPr>
              <a:t>A Major Clue</a:t>
            </a:r>
          </a:p>
        </p:txBody>
      </p:sp>
      <p:grpSp>
        <p:nvGrpSpPr>
          <p:cNvPr id="3" name="Group 2">
            <a:extLst>
              <a:ext uri="{FF2B5EF4-FFF2-40B4-BE49-F238E27FC236}">
                <a16:creationId xmlns:a16="http://schemas.microsoft.com/office/drawing/2014/main" id="{516EF88F-79DD-0D45-A2E2-FD634381E2C2}"/>
              </a:ext>
            </a:extLst>
          </p:cNvPr>
          <p:cNvGrpSpPr>
            <a:grpSpLocks noChangeAspect="1"/>
          </p:cNvGrpSpPr>
          <p:nvPr/>
        </p:nvGrpSpPr>
        <p:grpSpPr>
          <a:xfrm>
            <a:off x="177108" y="1857931"/>
            <a:ext cx="12014892" cy="4320000"/>
            <a:chOff x="681664" y="2249817"/>
            <a:chExt cx="10900247" cy="3919225"/>
          </a:xfrm>
        </p:grpSpPr>
        <p:pic>
          <p:nvPicPr>
            <p:cNvPr id="4" name="Shape 102">
              <a:extLst>
                <a:ext uri="{FF2B5EF4-FFF2-40B4-BE49-F238E27FC236}">
                  <a16:creationId xmlns:a16="http://schemas.microsoft.com/office/drawing/2014/main" id="{CC270FA4-3E0B-8245-A662-BB3CE3D7C1C2}"/>
                </a:ext>
              </a:extLst>
            </p:cNvPr>
            <p:cNvPicPr preferRelativeResize="0"/>
            <p:nvPr/>
          </p:nvPicPr>
          <p:blipFill>
            <a:blip r:embed="rId2">
              <a:alphaModFix/>
            </a:blip>
            <a:stretch>
              <a:fillRect/>
            </a:stretch>
          </p:blipFill>
          <p:spPr>
            <a:xfrm>
              <a:off x="6007261" y="2249817"/>
              <a:ext cx="5574650" cy="2047822"/>
            </a:xfrm>
            <a:prstGeom prst="rect">
              <a:avLst/>
            </a:prstGeom>
            <a:noFill/>
            <a:ln>
              <a:noFill/>
            </a:ln>
          </p:spPr>
        </p:pic>
        <p:sp>
          <p:nvSpPr>
            <p:cNvPr id="5" name="Shape 103">
              <a:extLst>
                <a:ext uri="{FF2B5EF4-FFF2-40B4-BE49-F238E27FC236}">
                  <a16:creationId xmlns:a16="http://schemas.microsoft.com/office/drawing/2014/main" id="{A5A55EA6-0BB2-CD4D-A5A3-5F47F1DF2EA7}"/>
                </a:ext>
              </a:extLst>
            </p:cNvPr>
            <p:cNvSpPr txBox="1"/>
            <p:nvPr/>
          </p:nvSpPr>
          <p:spPr>
            <a:xfrm>
              <a:off x="6096000" y="4620568"/>
              <a:ext cx="5307900" cy="1548474"/>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000" b="1" dirty="0">
                  <a:solidFill>
                    <a:schemeClr val="accent1"/>
                  </a:solidFill>
                </a:rPr>
                <a:t>GENOME WIDE ASSOCIATION STUDY</a:t>
              </a:r>
              <a:endParaRPr sz="2000" b="1" dirty="0">
                <a:solidFill>
                  <a:schemeClr val="accent1"/>
                </a:solidFill>
              </a:endParaRPr>
            </a:p>
            <a:p>
              <a:pPr marL="0" lvl="0" indent="0" algn="ctr" rtl="0">
                <a:lnSpc>
                  <a:spcPct val="115000"/>
                </a:lnSpc>
                <a:spcBef>
                  <a:spcPts val="0"/>
                </a:spcBef>
                <a:spcAft>
                  <a:spcPts val="0"/>
                </a:spcAft>
                <a:buNone/>
              </a:pPr>
              <a:r>
                <a:rPr lang="en" sz="2000" b="1" dirty="0">
                  <a:solidFill>
                    <a:schemeClr val="accent1"/>
                  </a:solidFill>
                </a:rPr>
                <a:t>implicates </a:t>
              </a:r>
              <a:endParaRPr sz="2000" b="1" dirty="0">
                <a:solidFill>
                  <a:schemeClr val="accent1"/>
                </a:solidFill>
              </a:endParaRPr>
            </a:p>
            <a:p>
              <a:pPr marL="0" lvl="0" indent="0" algn="ctr" rtl="0">
                <a:lnSpc>
                  <a:spcPct val="115000"/>
                </a:lnSpc>
                <a:spcBef>
                  <a:spcPts val="0"/>
                </a:spcBef>
                <a:spcAft>
                  <a:spcPts val="0"/>
                </a:spcAft>
                <a:buNone/>
              </a:pPr>
              <a:r>
                <a:rPr lang="en" sz="2000" b="1" dirty="0">
                  <a:solidFill>
                    <a:schemeClr val="accent1"/>
                  </a:solidFill>
                </a:rPr>
                <a:t>“DNA handling and repair mechanisms”</a:t>
              </a:r>
              <a:endParaRPr sz="2000" b="1" dirty="0">
                <a:solidFill>
                  <a:schemeClr val="accent1"/>
                </a:solidFill>
              </a:endParaRPr>
            </a:p>
          </p:txBody>
        </p:sp>
        <p:pic>
          <p:nvPicPr>
            <p:cNvPr id="7" name="Shape 105">
              <a:extLst>
                <a:ext uri="{FF2B5EF4-FFF2-40B4-BE49-F238E27FC236}">
                  <a16:creationId xmlns:a16="http://schemas.microsoft.com/office/drawing/2014/main" id="{79B3E0C9-39DD-9841-9575-8B455ACDFE0C}"/>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3261" y="2249817"/>
              <a:ext cx="1812331" cy="3139538"/>
            </a:xfrm>
            <a:prstGeom prst="rect">
              <a:avLst/>
            </a:prstGeom>
            <a:noFill/>
            <a:ln>
              <a:noFill/>
            </a:ln>
          </p:spPr>
        </p:pic>
        <p:sp>
          <p:nvSpPr>
            <p:cNvPr id="8" name="Shape 106">
              <a:extLst>
                <a:ext uri="{FF2B5EF4-FFF2-40B4-BE49-F238E27FC236}">
                  <a16:creationId xmlns:a16="http://schemas.microsoft.com/office/drawing/2014/main" id="{1C9E52A3-45B0-8B40-B0B2-036455F441BC}"/>
                </a:ext>
              </a:extLst>
            </p:cNvPr>
            <p:cNvSpPr txBox="1"/>
            <p:nvPr/>
          </p:nvSpPr>
          <p:spPr>
            <a:xfrm>
              <a:off x="681664" y="5535515"/>
              <a:ext cx="2281917" cy="511625"/>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dirty="0">
                  <a:solidFill>
                    <a:schemeClr val="accent1"/>
                  </a:solidFill>
                </a:rPr>
                <a:t>42 CAG repeats</a:t>
              </a:r>
            </a:p>
            <a:p>
              <a:pPr marL="0" lvl="0" indent="0" algn="ctr">
                <a:spcBef>
                  <a:spcPts val="0"/>
                </a:spcBef>
                <a:spcAft>
                  <a:spcPts val="0"/>
                </a:spcAft>
                <a:buNone/>
              </a:pPr>
              <a:r>
                <a:rPr lang="en" dirty="0">
                  <a:solidFill>
                    <a:schemeClr val="accent1"/>
                  </a:solidFill>
                </a:rPr>
                <a:t>Symptoms </a:t>
              </a:r>
              <a:r>
                <a:rPr lang="en" b="1" dirty="0">
                  <a:solidFill>
                    <a:schemeClr val="accent2"/>
                  </a:solidFill>
                </a:rPr>
                <a:t>early</a:t>
              </a:r>
              <a:r>
                <a:rPr lang="en" dirty="0">
                  <a:solidFill>
                    <a:schemeClr val="accent1"/>
                  </a:solidFill>
                </a:rPr>
                <a:t> in life</a:t>
              </a:r>
              <a:endParaRPr dirty="0">
                <a:solidFill>
                  <a:schemeClr val="accent1"/>
                </a:solidFill>
              </a:endParaRPr>
            </a:p>
          </p:txBody>
        </p:sp>
        <p:pic>
          <p:nvPicPr>
            <p:cNvPr id="10" name="Shape 108">
              <a:extLst>
                <a:ext uri="{FF2B5EF4-FFF2-40B4-BE49-F238E27FC236}">
                  <a16:creationId xmlns:a16="http://schemas.microsoft.com/office/drawing/2014/main" id="{9B0C0323-19CC-AC4B-B370-6E4ED7097257}"/>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flipH="1">
              <a:off x="3580981" y="2249817"/>
              <a:ext cx="1962499" cy="3139537"/>
            </a:xfrm>
            <a:prstGeom prst="rect">
              <a:avLst/>
            </a:prstGeom>
            <a:noFill/>
            <a:ln>
              <a:noFill/>
            </a:ln>
          </p:spPr>
        </p:pic>
        <p:sp>
          <p:nvSpPr>
            <p:cNvPr id="11" name="Shape 109">
              <a:extLst>
                <a:ext uri="{FF2B5EF4-FFF2-40B4-BE49-F238E27FC236}">
                  <a16:creationId xmlns:a16="http://schemas.microsoft.com/office/drawing/2014/main" id="{1C50DFB6-5E55-A247-AFF5-8130FC8B91FE}"/>
                </a:ext>
              </a:extLst>
            </p:cNvPr>
            <p:cNvSpPr txBox="1"/>
            <p:nvPr/>
          </p:nvSpPr>
          <p:spPr>
            <a:xfrm>
              <a:off x="3164473" y="5535515"/>
              <a:ext cx="2281917" cy="51162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1"/>
                  </a:solidFill>
                </a:rPr>
                <a:t>42 CAG repeats</a:t>
              </a:r>
            </a:p>
            <a:p>
              <a:pPr marL="0" lvl="0" indent="0" algn="ctr" rtl="0">
                <a:spcBef>
                  <a:spcPts val="0"/>
                </a:spcBef>
                <a:spcAft>
                  <a:spcPts val="0"/>
                </a:spcAft>
                <a:buNone/>
              </a:pPr>
              <a:r>
                <a:rPr lang="en" dirty="0">
                  <a:solidFill>
                    <a:schemeClr val="accent1"/>
                  </a:solidFill>
                </a:rPr>
                <a:t>Symptoms </a:t>
              </a:r>
              <a:r>
                <a:rPr lang="en" b="1" dirty="0">
                  <a:solidFill>
                    <a:schemeClr val="accent2"/>
                  </a:solidFill>
                </a:rPr>
                <a:t>late</a:t>
              </a:r>
              <a:r>
                <a:rPr lang="en" dirty="0">
                  <a:solidFill>
                    <a:schemeClr val="accent1"/>
                  </a:solidFill>
                </a:rPr>
                <a:t> in life</a:t>
              </a:r>
              <a:endParaRPr dirty="0">
                <a:solidFill>
                  <a:schemeClr val="accent1"/>
                </a:solidFill>
              </a:endParaRPr>
            </a:p>
          </p:txBody>
        </p:sp>
      </p:grpSp>
      <p:sp>
        <p:nvSpPr>
          <p:cNvPr id="12" name="Rectangle 11">
            <a:extLst>
              <a:ext uri="{FF2B5EF4-FFF2-40B4-BE49-F238E27FC236}">
                <a16:creationId xmlns:a16="http://schemas.microsoft.com/office/drawing/2014/main" id="{6AFA1764-C705-D54D-AF1C-C392E9391A82}"/>
              </a:ext>
            </a:extLst>
          </p:cNvPr>
          <p:cNvSpPr/>
          <p:nvPr/>
        </p:nvSpPr>
        <p:spPr>
          <a:xfrm>
            <a:off x="5970455" y="6463449"/>
            <a:ext cx="2679836" cy="369332"/>
          </a:xfrm>
          <a:prstGeom prst="rect">
            <a:avLst/>
          </a:prstGeom>
        </p:spPr>
        <p:txBody>
          <a:bodyPr wrap="none">
            <a:spAutoFit/>
          </a:bodyPr>
          <a:lstStyle/>
          <a:p>
            <a:r>
              <a:rPr lang="en-US" dirty="0"/>
              <a:t>https://</a:t>
            </a:r>
            <a:r>
              <a:rPr lang="en-US" dirty="0" err="1"/>
              <a:t>en.hdbuzz.net</a:t>
            </a:r>
            <a:r>
              <a:rPr lang="en-US" dirty="0"/>
              <a:t>/217</a:t>
            </a:r>
          </a:p>
        </p:txBody>
      </p:sp>
      <p:sp>
        <p:nvSpPr>
          <p:cNvPr id="13" name="Rectangle 12">
            <a:extLst>
              <a:ext uri="{FF2B5EF4-FFF2-40B4-BE49-F238E27FC236}">
                <a16:creationId xmlns:a16="http://schemas.microsoft.com/office/drawing/2014/main" id="{166EEFEC-84FA-EB41-8445-C549CEC1EB85}"/>
              </a:ext>
            </a:extLst>
          </p:cNvPr>
          <p:cNvSpPr/>
          <p:nvPr/>
        </p:nvSpPr>
        <p:spPr>
          <a:xfrm>
            <a:off x="2926132" y="6455293"/>
            <a:ext cx="2679836" cy="369332"/>
          </a:xfrm>
          <a:prstGeom prst="rect">
            <a:avLst/>
          </a:prstGeom>
        </p:spPr>
        <p:txBody>
          <a:bodyPr wrap="none">
            <a:spAutoFit/>
          </a:bodyPr>
          <a:lstStyle/>
          <a:p>
            <a:r>
              <a:rPr lang="en-US" dirty="0"/>
              <a:t>https://</a:t>
            </a:r>
            <a:r>
              <a:rPr lang="en-US" dirty="0" err="1"/>
              <a:t>en.hdbuzz.net</a:t>
            </a:r>
            <a:r>
              <a:rPr lang="en-US" dirty="0"/>
              <a:t>/200</a:t>
            </a:r>
          </a:p>
        </p:txBody>
      </p:sp>
    </p:spTree>
    <p:extLst>
      <p:ext uri="{BB962C8B-B14F-4D97-AF65-F5344CB8AC3E}">
        <p14:creationId xmlns:p14="http://schemas.microsoft.com/office/powerpoint/2010/main" val="3342491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17677-A8BD-0744-A919-546916ADDDDF}"/>
              </a:ext>
            </a:extLst>
          </p:cNvPr>
          <p:cNvSpPr>
            <a:spLocks noGrp="1"/>
          </p:cNvSpPr>
          <p:nvPr>
            <p:ph type="title"/>
          </p:nvPr>
        </p:nvSpPr>
        <p:spPr>
          <a:xfrm>
            <a:off x="0" y="0"/>
            <a:ext cx="10515600" cy="1325563"/>
          </a:xfrm>
        </p:spPr>
        <p:txBody>
          <a:bodyPr/>
          <a:lstStyle/>
          <a:p>
            <a:r>
              <a:rPr lang="en-US" dirty="0">
                <a:latin typeface="Calibri" panose="020F0502020204030204" pitchFamily="34" charset="0"/>
                <a:cs typeface="Calibri" panose="020F0502020204030204" pitchFamily="34" charset="0"/>
              </a:rPr>
              <a:t>DNA repair and CAG repeat diseases</a:t>
            </a:r>
          </a:p>
        </p:txBody>
      </p:sp>
      <p:grpSp>
        <p:nvGrpSpPr>
          <p:cNvPr id="8" name="Group 7">
            <a:extLst>
              <a:ext uri="{FF2B5EF4-FFF2-40B4-BE49-F238E27FC236}">
                <a16:creationId xmlns:a16="http://schemas.microsoft.com/office/drawing/2014/main" id="{B6F90FD8-CA19-274B-BB61-1603D7B6A53A}"/>
              </a:ext>
            </a:extLst>
          </p:cNvPr>
          <p:cNvGrpSpPr>
            <a:grpSpLocks noChangeAspect="1"/>
          </p:cNvGrpSpPr>
          <p:nvPr/>
        </p:nvGrpSpPr>
        <p:grpSpPr>
          <a:xfrm>
            <a:off x="686030" y="1567545"/>
            <a:ext cx="10488729" cy="4680000"/>
            <a:chOff x="1322844" y="1567545"/>
            <a:chExt cx="9697202" cy="4326826"/>
          </a:xfrm>
        </p:grpSpPr>
        <p:pic>
          <p:nvPicPr>
            <p:cNvPr id="3" name="Shape 115">
              <a:extLst>
                <a:ext uri="{FF2B5EF4-FFF2-40B4-BE49-F238E27FC236}">
                  <a16:creationId xmlns:a16="http://schemas.microsoft.com/office/drawing/2014/main" id="{262921E7-1FA4-9F48-95B5-04E0DCF7E14F}"/>
                </a:ext>
              </a:extLst>
            </p:cNvPr>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5172453" y="1567545"/>
              <a:ext cx="5847593" cy="4318834"/>
            </a:xfrm>
            <a:prstGeom prst="rect">
              <a:avLst/>
            </a:prstGeom>
            <a:noFill/>
            <a:ln>
              <a:noFill/>
            </a:ln>
          </p:spPr>
        </p:pic>
        <p:sp>
          <p:nvSpPr>
            <p:cNvPr id="4" name="Shape 116">
              <a:extLst>
                <a:ext uri="{FF2B5EF4-FFF2-40B4-BE49-F238E27FC236}">
                  <a16:creationId xmlns:a16="http://schemas.microsoft.com/office/drawing/2014/main" id="{4245F8F8-FBD2-2144-9AA3-6BD8536CED65}"/>
                </a:ext>
              </a:extLst>
            </p:cNvPr>
            <p:cNvSpPr txBox="1"/>
            <p:nvPr/>
          </p:nvSpPr>
          <p:spPr>
            <a:xfrm>
              <a:off x="1329211" y="1678397"/>
              <a:ext cx="4220396" cy="1819785"/>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2000" dirty="0"/>
                <a:t>DNA repair genes are </a:t>
              </a:r>
              <a:endParaRPr sz="2000" dirty="0"/>
            </a:p>
            <a:p>
              <a:pPr marL="0" lvl="0" indent="0">
                <a:spcBef>
                  <a:spcPts val="0"/>
                </a:spcBef>
                <a:spcAft>
                  <a:spcPts val="0"/>
                </a:spcAft>
                <a:buNone/>
              </a:pPr>
              <a:r>
                <a:rPr lang="en" sz="2000" b="1" dirty="0">
                  <a:solidFill>
                    <a:schemeClr val="accent1"/>
                  </a:solidFill>
                </a:rPr>
                <a:t>genetic modifiers for other </a:t>
              </a:r>
              <a:r>
                <a:rPr lang="en" sz="2000" dirty="0"/>
                <a:t>neurodegenerative diseases caused by CAG expansion</a:t>
              </a:r>
              <a:endParaRPr sz="2000" dirty="0"/>
            </a:p>
          </p:txBody>
        </p:sp>
        <p:grpSp>
          <p:nvGrpSpPr>
            <p:cNvPr id="5" name="Shape 117">
              <a:extLst>
                <a:ext uri="{FF2B5EF4-FFF2-40B4-BE49-F238E27FC236}">
                  <a16:creationId xmlns:a16="http://schemas.microsoft.com/office/drawing/2014/main" id="{CC6EDE8C-A8DB-F049-A555-7F01803B6B6A}"/>
                </a:ext>
              </a:extLst>
            </p:cNvPr>
            <p:cNvGrpSpPr/>
            <p:nvPr/>
          </p:nvGrpSpPr>
          <p:grpSpPr>
            <a:xfrm>
              <a:off x="1322844" y="3238576"/>
              <a:ext cx="3389411" cy="2655795"/>
              <a:chOff x="728063" y="2469375"/>
              <a:chExt cx="2099337" cy="1644949"/>
            </a:xfrm>
          </p:grpSpPr>
          <p:pic>
            <p:nvPicPr>
              <p:cNvPr id="6" name="Shape 118">
                <a:extLst>
                  <a:ext uri="{FF2B5EF4-FFF2-40B4-BE49-F238E27FC236}">
                    <a16:creationId xmlns:a16="http://schemas.microsoft.com/office/drawing/2014/main" id="{24240F31-7675-A44B-82FC-1BA50069E9C5}"/>
                  </a:ext>
                </a:extLst>
              </p:cNvPr>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28063" y="2469375"/>
                <a:ext cx="2099330" cy="1334699"/>
              </a:xfrm>
              <a:prstGeom prst="rect">
                <a:avLst/>
              </a:prstGeom>
              <a:noFill/>
              <a:ln>
                <a:noFill/>
              </a:ln>
            </p:spPr>
          </p:pic>
          <p:pic>
            <p:nvPicPr>
              <p:cNvPr id="7" name="Shape 119">
                <a:extLst>
                  <a:ext uri="{FF2B5EF4-FFF2-40B4-BE49-F238E27FC236}">
                    <a16:creationId xmlns:a16="http://schemas.microsoft.com/office/drawing/2014/main" id="{026C4250-1FE1-BD45-A460-B5A77DA7F9BE}"/>
                  </a:ext>
                </a:extLst>
              </p:cNvPr>
              <p:cNvPicPr preferRelativeResize="0"/>
              <p:nvPr/>
            </p:nvPicPr>
            <p:blipFill>
              <a:blip r:embed="rId4">
                <a:alphaModFix/>
              </a:blip>
              <a:stretch>
                <a:fillRect/>
              </a:stretch>
            </p:blipFill>
            <p:spPr>
              <a:xfrm>
                <a:off x="728075" y="3804075"/>
                <a:ext cx="2099325" cy="310249"/>
              </a:xfrm>
              <a:prstGeom prst="rect">
                <a:avLst/>
              </a:prstGeom>
              <a:noFill/>
              <a:ln>
                <a:noFill/>
              </a:ln>
            </p:spPr>
          </p:pic>
        </p:grpSp>
      </p:grpSp>
      <p:sp>
        <p:nvSpPr>
          <p:cNvPr id="9" name="Rectangle 8">
            <a:extLst>
              <a:ext uri="{FF2B5EF4-FFF2-40B4-BE49-F238E27FC236}">
                <a16:creationId xmlns:a16="http://schemas.microsoft.com/office/drawing/2014/main" id="{E11DF0A0-8567-FF47-A689-6B5F3B8343F8}"/>
              </a:ext>
            </a:extLst>
          </p:cNvPr>
          <p:cNvSpPr/>
          <p:nvPr/>
        </p:nvSpPr>
        <p:spPr>
          <a:xfrm>
            <a:off x="5970455" y="6463449"/>
            <a:ext cx="2679836" cy="369332"/>
          </a:xfrm>
          <a:prstGeom prst="rect">
            <a:avLst/>
          </a:prstGeom>
        </p:spPr>
        <p:txBody>
          <a:bodyPr wrap="none">
            <a:spAutoFit/>
          </a:bodyPr>
          <a:lstStyle/>
          <a:p>
            <a:r>
              <a:rPr lang="en-US" dirty="0"/>
              <a:t>https://</a:t>
            </a:r>
            <a:r>
              <a:rPr lang="en-US" dirty="0" err="1"/>
              <a:t>en.hdbuzz.net</a:t>
            </a:r>
            <a:r>
              <a:rPr lang="en-US" dirty="0"/>
              <a:t>/217</a:t>
            </a:r>
          </a:p>
        </p:txBody>
      </p:sp>
      <p:sp>
        <p:nvSpPr>
          <p:cNvPr id="10" name="Rectangle 9">
            <a:extLst>
              <a:ext uri="{FF2B5EF4-FFF2-40B4-BE49-F238E27FC236}">
                <a16:creationId xmlns:a16="http://schemas.microsoft.com/office/drawing/2014/main" id="{F4896495-FEE7-1247-9034-809214B8BFB0}"/>
              </a:ext>
            </a:extLst>
          </p:cNvPr>
          <p:cNvSpPr/>
          <p:nvPr/>
        </p:nvSpPr>
        <p:spPr>
          <a:xfrm>
            <a:off x="2926132" y="6455293"/>
            <a:ext cx="2679836" cy="369332"/>
          </a:xfrm>
          <a:prstGeom prst="rect">
            <a:avLst/>
          </a:prstGeom>
        </p:spPr>
        <p:txBody>
          <a:bodyPr wrap="none">
            <a:spAutoFit/>
          </a:bodyPr>
          <a:lstStyle/>
          <a:p>
            <a:r>
              <a:rPr lang="en-US" dirty="0"/>
              <a:t>https://</a:t>
            </a:r>
            <a:r>
              <a:rPr lang="en-US" dirty="0" err="1"/>
              <a:t>en.hdbuzz.net</a:t>
            </a:r>
            <a:r>
              <a:rPr lang="en-US" dirty="0"/>
              <a:t>/200</a:t>
            </a:r>
          </a:p>
        </p:txBody>
      </p:sp>
    </p:spTree>
    <p:extLst>
      <p:ext uri="{BB962C8B-B14F-4D97-AF65-F5344CB8AC3E}">
        <p14:creationId xmlns:p14="http://schemas.microsoft.com/office/powerpoint/2010/main" val="2801717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89E9-C129-EB4B-93D9-4E7E61895733}"/>
              </a:ext>
            </a:extLst>
          </p:cNvPr>
          <p:cNvSpPr>
            <a:spLocks noGrp="1"/>
          </p:cNvSpPr>
          <p:nvPr>
            <p:ph type="title"/>
          </p:nvPr>
        </p:nvSpPr>
        <p:spPr>
          <a:xfrm>
            <a:off x="13232" y="0"/>
            <a:ext cx="10515600" cy="1325563"/>
          </a:xfrm>
        </p:spPr>
        <p:txBody>
          <a:bodyPr/>
          <a:lstStyle/>
          <a:p>
            <a:r>
              <a:rPr lang="en-US" dirty="0">
                <a:latin typeface="Calibri" panose="020F0502020204030204" pitchFamily="34" charset="0"/>
                <a:cs typeface="Calibri" panose="020F0502020204030204" pitchFamily="34" charset="0"/>
              </a:rPr>
              <a:t>Factor 1: somatic expansion</a:t>
            </a:r>
          </a:p>
        </p:txBody>
      </p:sp>
      <p:grpSp>
        <p:nvGrpSpPr>
          <p:cNvPr id="10" name="Group 9">
            <a:extLst>
              <a:ext uri="{FF2B5EF4-FFF2-40B4-BE49-F238E27FC236}">
                <a16:creationId xmlns:a16="http://schemas.microsoft.com/office/drawing/2014/main" id="{410E3D64-7E53-434C-92D9-6B961C312ED4}"/>
              </a:ext>
            </a:extLst>
          </p:cNvPr>
          <p:cNvGrpSpPr>
            <a:grpSpLocks noChangeAspect="1"/>
          </p:cNvGrpSpPr>
          <p:nvPr/>
        </p:nvGrpSpPr>
        <p:grpSpPr>
          <a:xfrm>
            <a:off x="169853" y="2033908"/>
            <a:ext cx="11940502" cy="3960000"/>
            <a:chOff x="1257593" y="2376809"/>
            <a:chExt cx="10074693" cy="3341215"/>
          </a:xfrm>
        </p:grpSpPr>
        <p:grpSp>
          <p:nvGrpSpPr>
            <p:cNvPr id="3" name="Shape 125">
              <a:extLst>
                <a:ext uri="{FF2B5EF4-FFF2-40B4-BE49-F238E27FC236}">
                  <a16:creationId xmlns:a16="http://schemas.microsoft.com/office/drawing/2014/main" id="{619F980E-37D4-3D41-AD82-36DA182B9987}"/>
                </a:ext>
              </a:extLst>
            </p:cNvPr>
            <p:cNvGrpSpPr/>
            <p:nvPr/>
          </p:nvGrpSpPr>
          <p:grpSpPr>
            <a:xfrm>
              <a:off x="4025855" y="2376809"/>
              <a:ext cx="2688588" cy="561954"/>
              <a:chOff x="3322500" y="1499911"/>
              <a:chExt cx="2036700" cy="425700"/>
            </a:xfrm>
          </p:grpSpPr>
          <p:cxnSp>
            <p:nvCxnSpPr>
              <p:cNvPr id="4" name="Shape 126">
                <a:extLst>
                  <a:ext uri="{FF2B5EF4-FFF2-40B4-BE49-F238E27FC236}">
                    <a16:creationId xmlns:a16="http://schemas.microsoft.com/office/drawing/2014/main" id="{07E2123E-E605-DF41-99A1-793309D34997}"/>
                  </a:ext>
                </a:extLst>
              </p:cNvPr>
              <p:cNvCxnSpPr/>
              <p:nvPr/>
            </p:nvCxnSpPr>
            <p:spPr>
              <a:xfrm>
                <a:off x="3322500" y="1862463"/>
                <a:ext cx="2036700" cy="11400"/>
              </a:xfrm>
              <a:prstGeom prst="straightConnector1">
                <a:avLst/>
              </a:prstGeom>
              <a:noFill/>
              <a:ln w="9525" cap="flat" cmpd="sng">
                <a:solidFill>
                  <a:schemeClr val="dk2"/>
                </a:solidFill>
                <a:prstDash val="solid"/>
                <a:round/>
                <a:headEnd type="none" w="med" len="med"/>
                <a:tailEnd type="triangle" w="med" len="med"/>
              </a:ln>
            </p:spPr>
          </p:cxnSp>
          <p:sp>
            <p:nvSpPr>
              <p:cNvPr id="5" name="Shape 127">
                <a:extLst>
                  <a:ext uri="{FF2B5EF4-FFF2-40B4-BE49-F238E27FC236}">
                    <a16:creationId xmlns:a16="http://schemas.microsoft.com/office/drawing/2014/main" id="{C364BDB8-81C1-1846-8C6C-761299F8D898}"/>
                  </a:ext>
                </a:extLst>
              </p:cNvPr>
              <p:cNvSpPr txBox="1"/>
              <p:nvPr/>
            </p:nvSpPr>
            <p:spPr>
              <a:xfrm>
                <a:off x="3813521" y="1499911"/>
                <a:ext cx="1394100" cy="4257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2000" dirty="0"/>
                  <a:t>Most cells</a:t>
                </a:r>
                <a:endParaRPr sz="2000" dirty="0"/>
              </a:p>
            </p:txBody>
          </p:sp>
        </p:grpSp>
        <p:sp>
          <p:nvSpPr>
            <p:cNvPr id="6" name="Shape 128">
              <a:extLst>
                <a:ext uri="{FF2B5EF4-FFF2-40B4-BE49-F238E27FC236}">
                  <a16:creationId xmlns:a16="http://schemas.microsoft.com/office/drawing/2014/main" id="{E84F7E7D-F537-4448-B858-4E6F5E8D6FBB}"/>
                </a:ext>
              </a:extLst>
            </p:cNvPr>
            <p:cNvSpPr txBox="1"/>
            <p:nvPr/>
          </p:nvSpPr>
          <p:spPr>
            <a:xfrm>
              <a:off x="8185272" y="3985333"/>
              <a:ext cx="1774175" cy="86055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a:solidFill>
                    <a:schemeClr val="accent1"/>
                  </a:solidFill>
                </a:rPr>
                <a:t>DNA repair gone wrong</a:t>
              </a:r>
              <a:endParaRPr sz="2000" b="1" dirty="0">
                <a:solidFill>
                  <a:schemeClr val="accent1"/>
                </a:solidFill>
              </a:endParaRPr>
            </a:p>
          </p:txBody>
        </p:sp>
        <p:sp>
          <p:nvSpPr>
            <p:cNvPr id="8" name="Shape 130">
              <a:extLst>
                <a:ext uri="{FF2B5EF4-FFF2-40B4-BE49-F238E27FC236}">
                  <a16:creationId xmlns:a16="http://schemas.microsoft.com/office/drawing/2014/main" id="{47E02EAE-73EB-914C-A764-7C640631188D}"/>
                </a:ext>
              </a:extLst>
            </p:cNvPr>
            <p:cNvSpPr txBox="1"/>
            <p:nvPr/>
          </p:nvSpPr>
          <p:spPr>
            <a:xfrm>
              <a:off x="5115706" y="3423379"/>
              <a:ext cx="1840310" cy="561954"/>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2000"/>
                <a:t>Brain cells</a:t>
              </a:r>
              <a:endParaRPr sz="2000"/>
            </a:p>
          </p:txBody>
        </p:sp>
        <p:pic>
          <p:nvPicPr>
            <p:cNvPr id="9" name="Shape 131">
              <a:extLst>
                <a:ext uri="{FF2B5EF4-FFF2-40B4-BE49-F238E27FC236}">
                  <a16:creationId xmlns:a16="http://schemas.microsoft.com/office/drawing/2014/main" id="{4E06ACBB-D069-D747-8D21-881B2E331AFE}"/>
                </a:ext>
              </a:extLst>
            </p:cNvPr>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2887290" y="3797070"/>
              <a:ext cx="2600934" cy="1920954"/>
            </a:xfrm>
            <a:prstGeom prst="rect">
              <a:avLst/>
            </a:prstGeom>
            <a:noFill/>
            <a:ln>
              <a:noFill/>
            </a:ln>
          </p:spPr>
        </p:pic>
        <p:sp>
          <p:nvSpPr>
            <p:cNvPr id="21" name="Shape 143">
              <a:extLst>
                <a:ext uri="{FF2B5EF4-FFF2-40B4-BE49-F238E27FC236}">
                  <a16:creationId xmlns:a16="http://schemas.microsoft.com/office/drawing/2014/main" id="{04BF13EA-A2B0-0846-80F1-946CCA0D4FA8}"/>
                </a:ext>
              </a:extLst>
            </p:cNvPr>
            <p:cNvSpPr txBox="1"/>
            <p:nvPr/>
          </p:nvSpPr>
          <p:spPr>
            <a:xfrm>
              <a:off x="1755231" y="2455544"/>
              <a:ext cx="1348454" cy="256226"/>
            </a:xfrm>
            <a:prstGeom prst="rect">
              <a:avLst/>
            </a:prstGeom>
            <a:solidFill>
              <a:srgbClr val="FFFFFF">
                <a:alpha val="80000"/>
              </a:srgbClr>
            </a:solidFill>
            <a:ln>
              <a:noFill/>
            </a:ln>
          </p:spPr>
          <p:txBody>
            <a:bodyPr spcFirstLastPara="1" wrap="square" lIns="91425" tIns="91425" rIns="91425" bIns="91425" anchor="ctr" anchorCtr="0">
              <a:noAutofit/>
            </a:bodyPr>
            <a:lstStyle/>
            <a:p>
              <a:pPr marL="0" lvl="0" indent="0" algn="ctr">
                <a:spcBef>
                  <a:spcPts val="0"/>
                </a:spcBef>
                <a:spcAft>
                  <a:spcPts val="0"/>
                </a:spcAft>
                <a:buNone/>
              </a:pPr>
              <a:r>
                <a:rPr lang="en" sz="1400" b="1" dirty="0">
                  <a:solidFill>
                    <a:schemeClr val="dk1"/>
                  </a:solidFill>
                </a:rPr>
                <a:t>CAG gene</a:t>
              </a:r>
              <a:endParaRPr sz="1400" b="1" dirty="0">
                <a:solidFill>
                  <a:schemeClr val="dk1"/>
                </a:solidFill>
              </a:endParaRPr>
            </a:p>
          </p:txBody>
        </p:sp>
        <p:pic>
          <p:nvPicPr>
            <p:cNvPr id="41" name="Picture 40">
              <a:extLst>
                <a:ext uri="{FF2B5EF4-FFF2-40B4-BE49-F238E27FC236}">
                  <a16:creationId xmlns:a16="http://schemas.microsoft.com/office/drawing/2014/main" id="{1C2E4FA9-0D2C-324A-B15E-52E03778EF6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71" t="56773" r="93493"/>
            <a:stretch/>
          </p:blipFill>
          <p:spPr>
            <a:xfrm rot="5400000">
              <a:off x="2240659" y="1653914"/>
              <a:ext cx="395233" cy="2361366"/>
            </a:xfrm>
            <a:prstGeom prst="rect">
              <a:avLst/>
            </a:prstGeom>
          </p:spPr>
        </p:pic>
        <p:pic>
          <p:nvPicPr>
            <p:cNvPr id="43" name="Picture 42">
              <a:extLst>
                <a:ext uri="{FF2B5EF4-FFF2-40B4-BE49-F238E27FC236}">
                  <a16:creationId xmlns:a16="http://schemas.microsoft.com/office/drawing/2014/main" id="{CCC77F8E-B107-CD4A-928E-B3496A8FA28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71" t="56773" r="93493"/>
            <a:stretch/>
          </p:blipFill>
          <p:spPr>
            <a:xfrm rot="5400000">
              <a:off x="8158061" y="1674721"/>
              <a:ext cx="395233" cy="2361366"/>
            </a:xfrm>
            <a:prstGeom prst="rect">
              <a:avLst/>
            </a:prstGeom>
          </p:spPr>
        </p:pic>
        <p:grpSp>
          <p:nvGrpSpPr>
            <p:cNvPr id="48" name="Group 47">
              <a:extLst>
                <a:ext uri="{FF2B5EF4-FFF2-40B4-BE49-F238E27FC236}">
                  <a16:creationId xmlns:a16="http://schemas.microsoft.com/office/drawing/2014/main" id="{E475BFFF-6F15-6C47-BBFC-C0C3CE4E9E39}"/>
                </a:ext>
              </a:extLst>
            </p:cNvPr>
            <p:cNvGrpSpPr/>
            <p:nvPr/>
          </p:nvGrpSpPr>
          <p:grpSpPr>
            <a:xfrm>
              <a:off x="7120566" y="4667352"/>
              <a:ext cx="4211720" cy="399526"/>
              <a:chOff x="7120566" y="4667352"/>
              <a:chExt cx="4211720" cy="399526"/>
            </a:xfrm>
          </p:grpSpPr>
          <p:pic>
            <p:nvPicPr>
              <p:cNvPr id="44" name="Picture 43">
                <a:extLst>
                  <a:ext uri="{FF2B5EF4-FFF2-40B4-BE49-F238E27FC236}">
                    <a16:creationId xmlns:a16="http://schemas.microsoft.com/office/drawing/2014/main" id="{8F0A4518-F98E-1247-94FF-43B9EBAB4C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71" t="56773" r="93493"/>
              <a:stretch/>
            </p:blipFill>
            <p:spPr>
              <a:xfrm rot="5400000">
                <a:off x="8103632" y="3688579"/>
                <a:ext cx="395233" cy="2361366"/>
              </a:xfrm>
              <a:prstGeom prst="rect">
                <a:avLst/>
              </a:prstGeom>
            </p:spPr>
          </p:pic>
          <p:pic>
            <p:nvPicPr>
              <p:cNvPr id="45" name="Picture 44">
                <a:extLst>
                  <a:ext uri="{FF2B5EF4-FFF2-40B4-BE49-F238E27FC236}">
                    <a16:creationId xmlns:a16="http://schemas.microsoft.com/office/drawing/2014/main" id="{4240CBE0-2F6F-D14E-A68D-C20EB75DF1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71" t="56772" r="94332" b="8944"/>
              <a:stretch/>
            </p:blipFill>
            <p:spPr>
              <a:xfrm rot="5400000">
                <a:off x="9481159" y="3911818"/>
                <a:ext cx="353160" cy="1872818"/>
              </a:xfrm>
              <a:prstGeom prst="rect">
                <a:avLst/>
              </a:prstGeom>
            </p:spPr>
          </p:pic>
          <p:pic>
            <p:nvPicPr>
              <p:cNvPr id="46" name="Picture 45">
                <a:extLst>
                  <a:ext uri="{FF2B5EF4-FFF2-40B4-BE49-F238E27FC236}">
                    <a16:creationId xmlns:a16="http://schemas.microsoft.com/office/drawing/2014/main" id="{BE135BAE-D959-414F-9BBC-861B4FE233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71" t="56772" r="94332" b="8944"/>
              <a:stretch/>
            </p:blipFill>
            <p:spPr>
              <a:xfrm rot="5400000">
                <a:off x="10219297" y="3907523"/>
                <a:ext cx="353160" cy="1872818"/>
              </a:xfrm>
              <a:prstGeom prst="rect">
                <a:avLst/>
              </a:prstGeom>
            </p:spPr>
          </p:pic>
        </p:grpSp>
        <p:cxnSp>
          <p:nvCxnSpPr>
            <p:cNvPr id="7" name="Shape 129">
              <a:extLst>
                <a:ext uri="{FF2B5EF4-FFF2-40B4-BE49-F238E27FC236}">
                  <a16:creationId xmlns:a16="http://schemas.microsoft.com/office/drawing/2014/main" id="{2E22FDF8-D333-714D-9EEB-A153FE6DD27D}"/>
                </a:ext>
              </a:extLst>
            </p:cNvPr>
            <p:cNvCxnSpPr>
              <a:cxnSpLocks/>
            </p:cNvCxnSpPr>
            <p:nvPr/>
          </p:nvCxnSpPr>
          <p:spPr>
            <a:xfrm>
              <a:off x="4102843" y="3249441"/>
              <a:ext cx="2688623" cy="1684115"/>
            </a:xfrm>
            <a:prstGeom prst="straightConnector1">
              <a:avLst/>
            </a:prstGeom>
            <a:noFill/>
            <a:ln w="9525" cap="flat" cmpd="sng">
              <a:solidFill>
                <a:schemeClr val="dk2"/>
              </a:solidFill>
              <a:prstDash val="solid"/>
              <a:round/>
              <a:headEnd type="none" w="med" len="med"/>
              <a:tailEnd type="triangle" w="med" len="med"/>
            </a:ln>
          </p:spPr>
        </p:cxnSp>
      </p:grpSp>
    </p:spTree>
    <p:extLst>
      <p:ext uri="{BB962C8B-B14F-4D97-AF65-F5344CB8AC3E}">
        <p14:creationId xmlns:p14="http://schemas.microsoft.com/office/powerpoint/2010/main" val="3949337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D9DE6-C83E-6345-A80C-864663C0F6D4}"/>
              </a:ext>
            </a:extLst>
          </p:cNvPr>
          <p:cNvSpPr>
            <a:spLocks noGrp="1"/>
          </p:cNvSpPr>
          <p:nvPr>
            <p:ph type="title"/>
          </p:nvPr>
        </p:nvSpPr>
        <p:spPr>
          <a:xfrm>
            <a:off x="0" y="0"/>
            <a:ext cx="10515600" cy="1325563"/>
          </a:xfrm>
        </p:spPr>
        <p:txBody>
          <a:bodyPr/>
          <a:lstStyle/>
          <a:p>
            <a:r>
              <a:rPr lang="en-US" dirty="0">
                <a:latin typeface="Calibri" panose="020F0502020204030204" pitchFamily="34" charset="0"/>
                <a:cs typeface="Calibri" panose="020F0502020204030204" pitchFamily="34" charset="0"/>
              </a:rPr>
              <a:t>Factor 1: somatic expansion</a:t>
            </a:r>
          </a:p>
        </p:txBody>
      </p:sp>
      <p:grpSp>
        <p:nvGrpSpPr>
          <p:cNvPr id="6" name="Group 5">
            <a:extLst>
              <a:ext uri="{FF2B5EF4-FFF2-40B4-BE49-F238E27FC236}">
                <a16:creationId xmlns:a16="http://schemas.microsoft.com/office/drawing/2014/main" id="{4518360D-9B97-1D43-BA56-BA76ADC1EBF3}"/>
              </a:ext>
            </a:extLst>
          </p:cNvPr>
          <p:cNvGrpSpPr>
            <a:grpSpLocks noChangeAspect="1"/>
          </p:cNvGrpSpPr>
          <p:nvPr/>
        </p:nvGrpSpPr>
        <p:grpSpPr>
          <a:xfrm>
            <a:off x="0" y="2194939"/>
            <a:ext cx="11522210" cy="3600000"/>
            <a:chOff x="666924" y="2390883"/>
            <a:chExt cx="10045031" cy="3138470"/>
          </a:xfrm>
        </p:grpSpPr>
        <p:pic>
          <p:nvPicPr>
            <p:cNvPr id="3" name="Shape 167">
              <a:extLst>
                <a:ext uri="{FF2B5EF4-FFF2-40B4-BE49-F238E27FC236}">
                  <a16:creationId xmlns:a16="http://schemas.microsoft.com/office/drawing/2014/main" id="{BBB59D89-04A1-2447-8F18-AE50C0F06AF8}"/>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2279620" y="2953889"/>
              <a:ext cx="986328" cy="1708624"/>
            </a:xfrm>
            <a:prstGeom prst="rect">
              <a:avLst/>
            </a:prstGeom>
            <a:noFill/>
            <a:ln>
              <a:noFill/>
            </a:ln>
          </p:spPr>
        </p:pic>
        <p:pic>
          <p:nvPicPr>
            <p:cNvPr id="4" name="Shape 168">
              <a:extLst>
                <a:ext uri="{FF2B5EF4-FFF2-40B4-BE49-F238E27FC236}">
                  <a16:creationId xmlns:a16="http://schemas.microsoft.com/office/drawing/2014/main" id="{22CEDCD2-AEA8-8846-8819-B4372CA644F3}"/>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8997247" y="2953889"/>
              <a:ext cx="1068049" cy="1708624"/>
            </a:xfrm>
            <a:prstGeom prst="rect">
              <a:avLst/>
            </a:prstGeom>
            <a:noFill/>
            <a:ln>
              <a:noFill/>
            </a:ln>
          </p:spPr>
        </p:pic>
        <p:sp>
          <p:nvSpPr>
            <p:cNvPr id="5" name="Shape 169">
              <a:extLst>
                <a:ext uri="{FF2B5EF4-FFF2-40B4-BE49-F238E27FC236}">
                  <a16:creationId xmlns:a16="http://schemas.microsoft.com/office/drawing/2014/main" id="{7F3E58D4-73D6-0A48-94C7-46029D05D85A}"/>
                </a:ext>
              </a:extLst>
            </p:cNvPr>
            <p:cNvSpPr txBox="1"/>
            <p:nvPr/>
          </p:nvSpPr>
          <p:spPr>
            <a:xfrm>
              <a:off x="5373284" y="2731174"/>
              <a:ext cx="2253900" cy="18330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2000" b="1" dirty="0">
                  <a:solidFill>
                    <a:schemeClr val="accent1"/>
                  </a:solidFill>
                </a:rPr>
                <a:t>DNA repair genes </a:t>
              </a:r>
              <a:endParaRPr sz="2000" b="1" dirty="0">
                <a:solidFill>
                  <a:schemeClr val="accent1"/>
                </a:solidFill>
              </a:endParaRPr>
            </a:p>
            <a:p>
              <a:pPr marL="0" lvl="0" indent="0" algn="ctr" rtl="0">
                <a:lnSpc>
                  <a:spcPct val="150000"/>
                </a:lnSpc>
                <a:spcBef>
                  <a:spcPts val="0"/>
                </a:spcBef>
                <a:spcAft>
                  <a:spcPts val="0"/>
                </a:spcAft>
                <a:buNone/>
              </a:pPr>
              <a:r>
                <a:rPr lang="en" sz="2000" dirty="0"/>
                <a:t>acting as </a:t>
              </a:r>
              <a:endParaRPr sz="2000" dirty="0"/>
            </a:p>
            <a:p>
              <a:pPr marL="0" lvl="0" indent="0" algn="ctr" rtl="0">
                <a:lnSpc>
                  <a:spcPct val="150000"/>
                </a:lnSpc>
                <a:spcBef>
                  <a:spcPts val="0"/>
                </a:spcBef>
                <a:spcAft>
                  <a:spcPts val="0"/>
                </a:spcAft>
                <a:buNone/>
              </a:pPr>
              <a:r>
                <a:rPr lang="en" sz="2000" b="1" dirty="0">
                  <a:solidFill>
                    <a:schemeClr val="accent1"/>
                  </a:solidFill>
                </a:rPr>
                <a:t>genetic modifiers</a:t>
              </a:r>
              <a:r>
                <a:rPr lang="en" sz="2000" dirty="0">
                  <a:solidFill>
                    <a:schemeClr val="accent1"/>
                  </a:solidFill>
                </a:rPr>
                <a:t> </a:t>
              </a:r>
              <a:endParaRPr sz="2000" dirty="0">
                <a:solidFill>
                  <a:schemeClr val="accent1"/>
                </a:solidFill>
              </a:endParaRPr>
            </a:p>
            <a:p>
              <a:pPr marL="0" lvl="0" indent="0" algn="ctr" rtl="0">
                <a:lnSpc>
                  <a:spcPct val="150000"/>
                </a:lnSpc>
                <a:spcBef>
                  <a:spcPts val="0"/>
                </a:spcBef>
                <a:spcAft>
                  <a:spcPts val="0"/>
                </a:spcAft>
                <a:buNone/>
              </a:pPr>
              <a:r>
                <a:rPr lang="en" sz="2000" dirty="0"/>
                <a:t>by affecting </a:t>
              </a:r>
              <a:endParaRPr sz="2000" dirty="0"/>
            </a:p>
            <a:p>
              <a:pPr marL="0" lvl="0" indent="0" algn="ctr">
                <a:lnSpc>
                  <a:spcPct val="150000"/>
                </a:lnSpc>
                <a:spcBef>
                  <a:spcPts val="0"/>
                </a:spcBef>
                <a:spcAft>
                  <a:spcPts val="0"/>
                </a:spcAft>
                <a:buNone/>
              </a:pPr>
              <a:r>
                <a:rPr lang="en" sz="2000" b="1" dirty="0">
                  <a:solidFill>
                    <a:schemeClr val="accent2"/>
                  </a:solidFill>
                </a:rPr>
                <a:t>somatic expansion</a:t>
              </a:r>
              <a:endParaRPr sz="2000" b="1" dirty="0">
                <a:solidFill>
                  <a:schemeClr val="accent2"/>
                </a:solidFill>
              </a:endParaRPr>
            </a:p>
          </p:txBody>
        </p:sp>
        <p:sp>
          <p:nvSpPr>
            <p:cNvPr id="31" name="Shape 106">
              <a:extLst>
                <a:ext uri="{FF2B5EF4-FFF2-40B4-BE49-F238E27FC236}">
                  <a16:creationId xmlns:a16="http://schemas.microsoft.com/office/drawing/2014/main" id="{FF3C6BE3-E155-4E46-959B-41F292BBC995}"/>
                </a:ext>
              </a:extLst>
            </p:cNvPr>
            <p:cNvSpPr txBox="1"/>
            <p:nvPr/>
          </p:nvSpPr>
          <p:spPr>
            <a:xfrm>
              <a:off x="1631826" y="5017728"/>
              <a:ext cx="2281917" cy="511625"/>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dirty="0">
                  <a:solidFill>
                    <a:schemeClr val="accent1"/>
                  </a:solidFill>
                </a:rPr>
                <a:t>Symptoms </a:t>
              </a:r>
              <a:r>
                <a:rPr lang="en" b="1" dirty="0">
                  <a:solidFill>
                    <a:schemeClr val="accent2"/>
                  </a:solidFill>
                </a:rPr>
                <a:t>early</a:t>
              </a:r>
              <a:r>
                <a:rPr lang="en" dirty="0">
                  <a:solidFill>
                    <a:schemeClr val="accent1"/>
                  </a:solidFill>
                </a:rPr>
                <a:t> in life</a:t>
              </a:r>
              <a:endParaRPr dirty="0">
                <a:solidFill>
                  <a:schemeClr val="accent1"/>
                </a:solidFill>
              </a:endParaRPr>
            </a:p>
          </p:txBody>
        </p:sp>
        <p:sp>
          <p:nvSpPr>
            <p:cNvPr id="32" name="Shape 109">
              <a:extLst>
                <a:ext uri="{FF2B5EF4-FFF2-40B4-BE49-F238E27FC236}">
                  <a16:creationId xmlns:a16="http://schemas.microsoft.com/office/drawing/2014/main" id="{3A4372CB-DD16-DC4A-8023-A1F70837960E}"/>
                </a:ext>
              </a:extLst>
            </p:cNvPr>
            <p:cNvSpPr txBox="1"/>
            <p:nvPr/>
          </p:nvSpPr>
          <p:spPr>
            <a:xfrm>
              <a:off x="8390313" y="5017728"/>
              <a:ext cx="2281917" cy="51162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1"/>
                  </a:solidFill>
                </a:rPr>
                <a:t>Symptoms </a:t>
              </a:r>
              <a:r>
                <a:rPr lang="en" b="1" dirty="0">
                  <a:solidFill>
                    <a:schemeClr val="accent2"/>
                  </a:solidFill>
                </a:rPr>
                <a:t>late</a:t>
              </a:r>
              <a:r>
                <a:rPr lang="en" dirty="0">
                  <a:solidFill>
                    <a:schemeClr val="accent1"/>
                  </a:solidFill>
                </a:rPr>
                <a:t> in life</a:t>
              </a:r>
              <a:endParaRPr dirty="0">
                <a:solidFill>
                  <a:schemeClr val="accent1"/>
                </a:solidFill>
              </a:endParaRPr>
            </a:p>
          </p:txBody>
        </p:sp>
        <p:pic>
          <p:nvPicPr>
            <p:cNvPr id="33" name="Picture 32">
              <a:extLst>
                <a:ext uri="{FF2B5EF4-FFF2-40B4-BE49-F238E27FC236}">
                  <a16:creationId xmlns:a16="http://schemas.microsoft.com/office/drawing/2014/main" id="{ECBB9087-7136-CE44-9A86-3829E08F6D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371" t="56773" r="93493"/>
            <a:stretch/>
          </p:blipFill>
          <p:spPr>
            <a:xfrm rot="5400000">
              <a:off x="9333655" y="1409963"/>
              <a:ext cx="395233" cy="2361366"/>
            </a:xfrm>
            <a:prstGeom prst="rect">
              <a:avLst/>
            </a:prstGeom>
          </p:spPr>
        </p:pic>
        <p:grpSp>
          <p:nvGrpSpPr>
            <p:cNvPr id="34" name="Group 33">
              <a:extLst>
                <a:ext uri="{FF2B5EF4-FFF2-40B4-BE49-F238E27FC236}">
                  <a16:creationId xmlns:a16="http://schemas.microsoft.com/office/drawing/2014/main" id="{CDCE9B87-102F-6E4C-8006-AEB0B27C47D8}"/>
                </a:ext>
              </a:extLst>
            </p:cNvPr>
            <p:cNvGrpSpPr/>
            <p:nvPr/>
          </p:nvGrpSpPr>
          <p:grpSpPr>
            <a:xfrm>
              <a:off x="666924" y="2390883"/>
              <a:ext cx="4211720" cy="399526"/>
              <a:chOff x="7120566" y="4667352"/>
              <a:chExt cx="4211720" cy="399526"/>
            </a:xfrm>
          </p:grpSpPr>
          <p:pic>
            <p:nvPicPr>
              <p:cNvPr id="35" name="Picture 34">
                <a:extLst>
                  <a:ext uri="{FF2B5EF4-FFF2-40B4-BE49-F238E27FC236}">
                    <a16:creationId xmlns:a16="http://schemas.microsoft.com/office/drawing/2014/main" id="{D6B4A098-21D6-9144-8958-0709881E241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371" t="56773" r="93493"/>
              <a:stretch/>
            </p:blipFill>
            <p:spPr>
              <a:xfrm rot="5400000">
                <a:off x="8103632" y="3688579"/>
                <a:ext cx="395233" cy="2361366"/>
              </a:xfrm>
              <a:prstGeom prst="rect">
                <a:avLst/>
              </a:prstGeom>
            </p:spPr>
          </p:pic>
          <p:pic>
            <p:nvPicPr>
              <p:cNvPr id="36" name="Picture 35">
                <a:extLst>
                  <a:ext uri="{FF2B5EF4-FFF2-40B4-BE49-F238E27FC236}">
                    <a16:creationId xmlns:a16="http://schemas.microsoft.com/office/drawing/2014/main" id="{FE7F0770-496D-0A45-BBEF-7ADBFEA5A77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371" t="56772" r="94332" b="8944"/>
              <a:stretch/>
            </p:blipFill>
            <p:spPr>
              <a:xfrm rot="5400000">
                <a:off x="9481159" y="3911818"/>
                <a:ext cx="353160" cy="1872818"/>
              </a:xfrm>
              <a:prstGeom prst="rect">
                <a:avLst/>
              </a:prstGeom>
            </p:spPr>
          </p:pic>
          <p:pic>
            <p:nvPicPr>
              <p:cNvPr id="37" name="Picture 36">
                <a:extLst>
                  <a:ext uri="{FF2B5EF4-FFF2-40B4-BE49-F238E27FC236}">
                    <a16:creationId xmlns:a16="http://schemas.microsoft.com/office/drawing/2014/main" id="{DAAE964E-2953-2442-A810-54055FDBE38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371" t="56772" r="94332" b="8944"/>
              <a:stretch/>
            </p:blipFill>
            <p:spPr>
              <a:xfrm rot="5400000">
                <a:off x="10219297" y="3907523"/>
                <a:ext cx="353160" cy="1872818"/>
              </a:xfrm>
              <a:prstGeom prst="rect">
                <a:avLst/>
              </a:prstGeom>
            </p:spPr>
          </p:pic>
        </p:grpSp>
      </p:grpSp>
    </p:spTree>
    <p:extLst>
      <p:ext uri="{BB962C8B-B14F-4D97-AF65-F5344CB8AC3E}">
        <p14:creationId xmlns:p14="http://schemas.microsoft.com/office/powerpoint/2010/main" val="3787910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791A-6FBD-3646-BA82-2669EBE1C9D6}"/>
              </a:ext>
            </a:extLst>
          </p:cNvPr>
          <p:cNvSpPr>
            <a:spLocks noGrp="1"/>
          </p:cNvSpPr>
          <p:nvPr>
            <p:ph type="title"/>
          </p:nvPr>
        </p:nvSpPr>
        <p:spPr>
          <a:xfrm>
            <a:off x="0" y="5721"/>
            <a:ext cx="12192000" cy="1325563"/>
          </a:xfrm>
        </p:spPr>
        <p:txBody>
          <a:bodyPr/>
          <a:lstStyle/>
          <a:p>
            <a:r>
              <a:rPr lang="en-US" dirty="0">
                <a:latin typeface="Calibri" panose="020F0502020204030204" pitchFamily="34" charset="0"/>
                <a:cs typeface="Calibri" panose="020F0502020204030204" pitchFamily="34" charset="0"/>
              </a:rPr>
              <a:t>Factor 2: CAG repeat genes </a:t>
            </a:r>
            <a:r>
              <a:rPr lang="en-US" i="1" dirty="0">
                <a:latin typeface="Calibri" panose="020F0502020204030204" pitchFamily="34" charset="0"/>
                <a:cs typeface="Calibri" panose="020F0502020204030204" pitchFamily="34" charset="0"/>
              </a:rPr>
              <a:t>are</a:t>
            </a:r>
            <a:r>
              <a:rPr lang="en-US" dirty="0">
                <a:latin typeface="Calibri" panose="020F0502020204030204" pitchFamily="34" charset="0"/>
                <a:cs typeface="Calibri" panose="020F0502020204030204" pitchFamily="34" charset="0"/>
              </a:rPr>
              <a:t> DNA repair genes</a:t>
            </a:r>
          </a:p>
        </p:txBody>
      </p:sp>
      <p:grpSp>
        <p:nvGrpSpPr>
          <p:cNvPr id="23" name="Group 22">
            <a:extLst>
              <a:ext uri="{FF2B5EF4-FFF2-40B4-BE49-F238E27FC236}">
                <a16:creationId xmlns:a16="http://schemas.microsoft.com/office/drawing/2014/main" id="{4D32CB44-D088-774E-BD4B-C761E68320B7}"/>
              </a:ext>
            </a:extLst>
          </p:cNvPr>
          <p:cNvGrpSpPr>
            <a:grpSpLocks noChangeAspect="1"/>
          </p:cNvGrpSpPr>
          <p:nvPr/>
        </p:nvGrpSpPr>
        <p:grpSpPr>
          <a:xfrm>
            <a:off x="484894" y="1749200"/>
            <a:ext cx="11222212" cy="4680000"/>
            <a:chOff x="1537699" y="2010457"/>
            <a:chExt cx="8250302" cy="3440624"/>
          </a:xfrm>
        </p:grpSpPr>
        <p:pic>
          <p:nvPicPr>
            <p:cNvPr id="3" name="Shape 200">
              <a:extLst>
                <a:ext uri="{FF2B5EF4-FFF2-40B4-BE49-F238E27FC236}">
                  <a16:creationId xmlns:a16="http://schemas.microsoft.com/office/drawing/2014/main" id="{3622CF5F-1CA5-DE49-BF6E-51533B38CC65}"/>
                </a:ext>
              </a:extLst>
            </p:cNvPr>
            <p:cNvPicPr preferRelativeResize="0">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6860848" y="2010457"/>
              <a:ext cx="2927153" cy="3387950"/>
            </a:xfrm>
            <a:prstGeom prst="rect">
              <a:avLst/>
            </a:prstGeom>
            <a:noFill/>
            <a:ln>
              <a:noFill/>
            </a:ln>
          </p:spPr>
        </p:pic>
        <p:pic>
          <p:nvPicPr>
            <p:cNvPr id="4" name="Shape 201">
              <a:extLst>
                <a:ext uri="{FF2B5EF4-FFF2-40B4-BE49-F238E27FC236}">
                  <a16:creationId xmlns:a16="http://schemas.microsoft.com/office/drawing/2014/main" id="{8A21472B-FF09-384C-BEFD-D0F36503CD4C}"/>
                </a:ext>
              </a:extLst>
            </p:cNvPr>
            <p:cNvPicPr preferRelativeResize="0">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1537699" y="2010457"/>
              <a:ext cx="4658525" cy="3440624"/>
            </a:xfrm>
            <a:prstGeom prst="rect">
              <a:avLst/>
            </a:prstGeom>
            <a:noFill/>
            <a:ln>
              <a:noFill/>
            </a:ln>
          </p:spPr>
        </p:pic>
        <p:grpSp>
          <p:nvGrpSpPr>
            <p:cNvPr id="5" name="Shape 202">
              <a:extLst>
                <a:ext uri="{FF2B5EF4-FFF2-40B4-BE49-F238E27FC236}">
                  <a16:creationId xmlns:a16="http://schemas.microsoft.com/office/drawing/2014/main" id="{FAF76626-F0E7-B14D-98C4-F28D9901C1D7}"/>
                </a:ext>
              </a:extLst>
            </p:cNvPr>
            <p:cNvGrpSpPr>
              <a:grpSpLocks noChangeAspect="1"/>
            </p:cNvGrpSpPr>
            <p:nvPr/>
          </p:nvGrpSpPr>
          <p:grpSpPr>
            <a:xfrm>
              <a:off x="1664398" y="2302218"/>
              <a:ext cx="8027362" cy="2916314"/>
              <a:chOff x="598475" y="1748136"/>
              <a:chExt cx="8027362" cy="2916314"/>
            </a:xfrm>
          </p:grpSpPr>
          <p:sp>
            <p:nvSpPr>
              <p:cNvPr id="6" name="Shape 203">
                <a:extLst>
                  <a:ext uri="{FF2B5EF4-FFF2-40B4-BE49-F238E27FC236}">
                    <a16:creationId xmlns:a16="http://schemas.microsoft.com/office/drawing/2014/main" id="{45B55EE0-F650-8A49-99DE-1CBD8DCB9964}"/>
                  </a:ext>
                </a:extLst>
              </p:cNvPr>
              <p:cNvSpPr/>
              <p:nvPr/>
            </p:nvSpPr>
            <p:spPr>
              <a:xfrm>
                <a:off x="5799537" y="1748136"/>
                <a:ext cx="2826300" cy="6603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 name="Shape 204">
                <a:extLst>
                  <a:ext uri="{FF2B5EF4-FFF2-40B4-BE49-F238E27FC236}">
                    <a16:creationId xmlns:a16="http://schemas.microsoft.com/office/drawing/2014/main" id="{090801F5-AC73-3146-8140-2C3F3F547317}"/>
                  </a:ext>
                </a:extLst>
              </p:cNvPr>
              <p:cNvSpPr/>
              <p:nvPr/>
            </p:nvSpPr>
            <p:spPr>
              <a:xfrm>
                <a:off x="598475" y="4533650"/>
                <a:ext cx="1979100" cy="1308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8" name="Shape 205">
              <a:extLst>
                <a:ext uri="{FF2B5EF4-FFF2-40B4-BE49-F238E27FC236}">
                  <a16:creationId xmlns:a16="http://schemas.microsoft.com/office/drawing/2014/main" id="{9DC460C4-E99A-274E-9FD1-366470FE295F}"/>
                </a:ext>
              </a:extLst>
            </p:cNvPr>
            <p:cNvGrpSpPr>
              <a:grpSpLocks noChangeAspect="1"/>
            </p:cNvGrpSpPr>
            <p:nvPr/>
          </p:nvGrpSpPr>
          <p:grpSpPr>
            <a:xfrm>
              <a:off x="1664398" y="3049195"/>
              <a:ext cx="8027362" cy="2324612"/>
              <a:chOff x="598475" y="2495113"/>
              <a:chExt cx="8027362" cy="2324612"/>
            </a:xfrm>
          </p:grpSpPr>
          <p:sp>
            <p:nvSpPr>
              <p:cNvPr id="9" name="Shape 206">
                <a:extLst>
                  <a:ext uri="{FF2B5EF4-FFF2-40B4-BE49-F238E27FC236}">
                    <a16:creationId xmlns:a16="http://schemas.microsoft.com/office/drawing/2014/main" id="{7DE65111-61F9-CC48-94A2-37FCFB5C5E17}"/>
                  </a:ext>
                </a:extLst>
              </p:cNvPr>
              <p:cNvSpPr/>
              <p:nvPr/>
            </p:nvSpPr>
            <p:spPr>
              <a:xfrm>
                <a:off x="5799537" y="2495113"/>
                <a:ext cx="2826300" cy="3090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 name="Shape 207">
                <a:extLst>
                  <a:ext uri="{FF2B5EF4-FFF2-40B4-BE49-F238E27FC236}">
                    <a16:creationId xmlns:a16="http://schemas.microsoft.com/office/drawing/2014/main" id="{3A61F4D1-35D6-D14B-88E2-A24E2381617E}"/>
                  </a:ext>
                </a:extLst>
              </p:cNvPr>
              <p:cNvSpPr/>
              <p:nvPr/>
            </p:nvSpPr>
            <p:spPr>
              <a:xfrm>
                <a:off x="598475" y="4688925"/>
                <a:ext cx="1979100" cy="1308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1" name="Shape 208">
              <a:extLst>
                <a:ext uri="{FF2B5EF4-FFF2-40B4-BE49-F238E27FC236}">
                  <a16:creationId xmlns:a16="http://schemas.microsoft.com/office/drawing/2014/main" id="{C116D3A3-7813-AA4E-A796-6FE4CA8C8702}"/>
                </a:ext>
              </a:extLst>
            </p:cNvPr>
            <p:cNvGrpSpPr>
              <a:grpSpLocks noChangeAspect="1"/>
            </p:cNvGrpSpPr>
            <p:nvPr/>
          </p:nvGrpSpPr>
          <p:grpSpPr>
            <a:xfrm>
              <a:off x="1664398" y="3358321"/>
              <a:ext cx="8027362" cy="895786"/>
              <a:chOff x="598475" y="2804239"/>
              <a:chExt cx="8027362" cy="895786"/>
            </a:xfrm>
          </p:grpSpPr>
          <p:sp>
            <p:nvSpPr>
              <p:cNvPr id="12" name="Shape 209">
                <a:extLst>
                  <a:ext uri="{FF2B5EF4-FFF2-40B4-BE49-F238E27FC236}">
                    <a16:creationId xmlns:a16="http://schemas.microsoft.com/office/drawing/2014/main" id="{591641E5-0D19-BB4A-AAC1-873C854F59CD}"/>
                  </a:ext>
                </a:extLst>
              </p:cNvPr>
              <p:cNvSpPr/>
              <p:nvPr/>
            </p:nvSpPr>
            <p:spPr>
              <a:xfrm>
                <a:off x="5799537" y="2804239"/>
                <a:ext cx="2826300" cy="4560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 name="Shape 210">
                <a:extLst>
                  <a:ext uri="{FF2B5EF4-FFF2-40B4-BE49-F238E27FC236}">
                    <a16:creationId xmlns:a16="http://schemas.microsoft.com/office/drawing/2014/main" id="{DB12E5A7-6132-CB4B-81EB-95A0952AA562}"/>
                  </a:ext>
                </a:extLst>
              </p:cNvPr>
              <p:cNvSpPr/>
              <p:nvPr/>
            </p:nvSpPr>
            <p:spPr>
              <a:xfrm>
                <a:off x="598475" y="3569225"/>
                <a:ext cx="1979100" cy="1308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4" name="Shape 211">
              <a:extLst>
                <a:ext uri="{FF2B5EF4-FFF2-40B4-BE49-F238E27FC236}">
                  <a16:creationId xmlns:a16="http://schemas.microsoft.com/office/drawing/2014/main" id="{0E57A2BB-D975-2A44-85E6-BE963C941F0A}"/>
                </a:ext>
              </a:extLst>
            </p:cNvPr>
            <p:cNvGrpSpPr>
              <a:grpSpLocks noChangeAspect="1"/>
            </p:cNvGrpSpPr>
            <p:nvPr/>
          </p:nvGrpSpPr>
          <p:grpSpPr>
            <a:xfrm>
              <a:off x="1664398" y="3814188"/>
              <a:ext cx="8027362" cy="595194"/>
              <a:chOff x="598475" y="3260106"/>
              <a:chExt cx="8027362" cy="595194"/>
            </a:xfrm>
          </p:grpSpPr>
          <p:sp>
            <p:nvSpPr>
              <p:cNvPr id="15" name="Shape 212">
                <a:extLst>
                  <a:ext uri="{FF2B5EF4-FFF2-40B4-BE49-F238E27FC236}">
                    <a16:creationId xmlns:a16="http://schemas.microsoft.com/office/drawing/2014/main" id="{4AE0AD86-69EF-C047-9F5D-B536504CB4A9}"/>
                  </a:ext>
                </a:extLst>
              </p:cNvPr>
              <p:cNvSpPr/>
              <p:nvPr/>
            </p:nvSpPr>
            <p:spPr>
              <a:xfrm>
                <a:off x="5799537" y="3260106"/>
                <a:ext cx="2826300" cy="3090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6" name="Shape 213">
                <a:extLst>
                  <a:ext uri="{FF2B5EF4-FFF2-40B4-BE49-F238E27FC236}">
                    <a16:creationId xmlns:a16="http://schemas.microsoft.com/office/drawing/2014/main" id="{4BD6CEDB-044E-6B4B-8DA8-50571FF95FAD}"/>
                  </a:ext>
                </a:extLst>
              </p:cNvPr>
              <p:cNvSpPr/>
              <p:nvPr/>
            </p:nvSpPr>
            <p:spPr>
              <a:xfrm>
                <a:off x="598475" y="3724500"/>
                <a:ext cx="1979100" cy="1308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7" name="Shape 214">
              <a:extLst>
                <a:ext uri="{FF2B5EF4-FFF2-40B4-BE49-F238E27FC236}">
                  <a16:creationId xmlns:a16="http://schemas.microsoft.com/office/drawing/2014/main" id="{D53A8B67-15D1-9347-94F2-8D8C7BADAE3F}"/>
                </a:ext>
              </a:extLst>
            </p:cNvPr>
            <p:cNvGrpSpPr>
              <a:grpSpLocks noChangeAspect="1"/>
            </p:cNvGrpSpPr>
            <p:nvPr/>
          </p:nvGrpSpPr>
          <p:grpSpPr>
            <a:xfrm>
              <a:off x="1664398" y="4123314"/>
              <a:ext cx="8027362" cy="531000"/>
              <a:chOff x="598475" y="3569232"/>
              <a:chExt cx="8027362" cy="531000"/>
            </a:xfrm>
          </p:grpSpPr>
          <p:sp>
            <p:nvSpPr>
              <p:cNvPr id="18" name="Shape 215">
                <a:extLst>
                  <a:ext uri="{FF2B5EF4-FFF2-40B4-BE49-F238E27FC236}">
                    <a16:creationId xmlns:a16="http://schemas.microsoft.com/office/drawing/2014/main" id="{3469E875-3DF5-1C43-B90C-71D2DA8C229D}"/>
                  </a:ext>
                </a:extLst>
              </p:cNvPr>
              <p:cNvSpPr/>
              <p:nvPr/>
            </p:nvSpPr>
            <p:spPr>
              <a:xfrm>
                <a:off x="5799537" y="3569232"/>
                <a:ext cx="2826300" cy="5310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9" name="Shape 216">
                <a:extLst>
                  <a:ext uri="{FF2B5EF4-FFF2-40B4-BE49-F238E27FC236}">
                    <a16:creationId xmlns:a16="http://schemas.microsoft.com/office/drawing/2014/main" id="{014A8B72-FC55-A746-8947-0C8A1E2C448D}"/>
                  </a:ext>
                </a:extLst>
              </p:cNvPr>
              <p:cNvSpPr/>
              <p:nvPr/>
            </p:nvSpPr>
            <p:spPr>
              <a:xfrm>
                <a:off x="598475" y="3879775"/>
                <a:ext cx="1979100" cy="1308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0" name="Shape 217">
              <a:extLst>
                <a:ext uri="{FF2B5EF4-FFF2-40B4-BE49-F238E27FC236}">
                  <a16:creationId xmlns:a16="http://schemas.microsoft.com/office/drawing/2014/main" id="{877FCAA0-C858-EB48-87D9-3638F02684BC}"/>
                </a:ext>
              </a:extLst>
            </p:cNvPr>
            <p:cNvGrpSpPr>
              <a:grpSpLocks noChangeAspect="1"/>
            </p:cNvGrpSpPr>
            <p:nvPr/>
          </p:nvGrpSpPr>
          <p:grpSpPr>
            <a:xfrm>
              <a:off x="1664398" y="4838432"/>
              <a:ext cx="8027362" cy="559965"/>
              <a:chOff x="598475" y="4284350"/>
              <a:chExt cx="8027362" cy="559965"/>
            </a:xfrm>
          </p:grpSpPr>
          <p:sp>
            <p:nvSpPr>
              <p:cNvPr id="21" name="Shape 218">
                <a:extLst>
                  <a:ext uri="{FF2B5EF4-FFF2-40B4-BE49-F238E27FC236}">
                    <a16:creationId xmlns:a16="http://schemas.microsoft.com/office/drawing/2014/main" id="{23C44072-E0AE-0742-8AFD-73EC4DB6A697}"/>
                  </a:ext>
                </a:extLst>
              </p:cNvPr>
              <p:cNvSpPr/>
              <p:nvPr/>
            </p:nvSpPr>
            <p:spPr>
              <a:xfrm>
                <a:off x="5799537" y="4664315"/>
                <a:ext cx="2826300" cy="1800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2" name="Shape 219">
                <a:extLst>
                  <a:ext uri="{FF2B5EF4-FFF2-40B4-BE49-F238E27FC236}">
                    <a16:creationId xmlns:a16="http://schemas.microsoft.com/office/drawing/2014/main" id="{47FAB2AB-B195-514A-8928-BED4968D6864}"/>
                  </a:ext>
                </a:extLst>
              </p:cNvPr>
              <p:cNvSpPr/>
              <p:nvPr/>
            </p:nvSpPr>
            <p:spPr>
              <a:xfrm>
                <a:off x="598475" y="4284350"/>
                <a:ext cx="1979100" cy="130800"/>
              </a:xfrm>
              <a:prstGeom prst="rect">
                <a:avLst/>
              </a:prstGeom>
              <a:solidFill>
                <a:srgbClr val="EEFF41">
                  <a:alpha val="60000"/>
                </a:srgbClr>
              </a:solidFill>
              <a:ln w="1905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sp>
        <p:nvSpPr>
          <p:cNvPr id="24" name="Rectangle 23">
            <a:extLst>
              <a:ext uri="{FF2B5EF4-FFF2-40B4-BE49-F238E27FC236}">
                <a16:creationId xmlns:a16="http://schemas.microsoft.com/office/drawing/2014/main" id="{4F790796-BDD2-164E-A714-30215B42371D}"/>
              </a:ext>
            </a:extLst>
          </p:cNvPr>
          <p:cNvSpPr/>
          <p:nvPr/>
        </p:nvSpPr>
        <p:spPr>
          <a:xfrm>
            <a:off x="5970455" y="6463449"/>
            <a:ext cx="2679836" cy="369332"/>
          </a:xfrm>
          <a:prstGeom prst="rect">
            <a:avLst/>
          </a:prstGeom>
        </p:spPr>
        <p:txBody>
          <a:bodyPr wrap="none">
            <a:spAutoFit/>
          </a:bodyPr>
          <a:lstStyle/>
          <a:p>
            <a:r>
              <a:rPr lang="en-US" dirty="0"/>
              <a:t>https://</a:t>
            </a:r>
            <a:r>
              <a:rPr lang="en-US" dirty="0" err="1"/>
              <a:t>en.hdbuzz.net</a:t>
            </a:r>
            <a:r>
              <a:rPr lang="en-US" dirty="0"/>
              <a:t>/217</a:t>
            </a:r>
          </a:p>
        </p:txBody>
      </p:sp>
      <p:sp>
        <p:nvSpPr>
          <p:cNvPr id="25" name="Rectangle 24">
            <a:extLst>
              <a:ext uri="{FF2B5EF4-FFF2-40B4-BE49-F238E27FC236}">
                <a16:creationId xmlns:a16="http://schemas.microsoft.com/office/drawing/2014/main" id="{11B61219-8A78-A14B-9C26-97EE4162EBCE}"/>
              </a:ext>
            </a:extLst>
          </p:cNvPr>
          <p:cNvSpPr/>
          <p:nvPr/>
        </p:nvSpPr>
        <p:spPr>
          <a:xfrm>
            <a:off x="2926132" y="6455293"/>
            <a:ext cx="2679836" cy="369332"/>
          </a:xfrm>
          <a:prstGeom prst="rect">
            <a:avLst/>
          </a:prstGeom>
        </p:spPr>
        <p:txBody>
          <a:bodyPr wrap="none">
            <a:spAutoFit/>
          </a:bodyPr>
          <a:lstStyle/>
          <a:p>
            <a:r>
              <a:rPr lang="en-US" dirty="0"/>
              <a:t>https://</a:t>
            </a:r>
            <a:r>
              <a:rPr lang="en-US" dirty="0" err="1"/>
              <a:t>en.hdbuzz.net</a:t>
            </a:r>
            <a:r>
              <a:rPr lang="en-US" dirty="0"/>
              <a:t>/200</a:t>
            </a:r>
          </a:p>
        </p:txBody>
      </p:sp>
    </p:spTree>
    <p:extLst>
      <p:ext uri="{BB962C8B-B14F-4D97-AF65-F5344CB8AC3E}">
        <p14:creationId xmlns:p14="http://schemas.microsoft.com/office/powerpoint/2010/main" val="2021103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49ED1-B95C-B848-8603-6F2B0B69C24B}"/>
              </a:ext>
            </a:extLst>
          </p:cNvPr>
          <p:cNvSpPr>
            <a:spLocks noGrp="1"/>
          </p:cNvSpPr>
          <p:nvPr>
            <p:ph type="title"/>
          </p:nvPr>
        </p:nvSpPr>
        <p:spPr>
          <a:xfrm>
            <a:off x="0" y="5257"/>
            <a:ext cx="12192000" cy="1325563"/>
          </a:xfrm>
        </p:spPr>
        <p:txBody>
          <a:bodyPr>
            <a:normAutofit/>
          </a:bodyPr>
          <a:lstStyle/>
          <a:p>
            <a:r>
              <a:rPr lang="en-US" sz="4000" dirty="0">
                <a:latin typeface="Calibri" panose="020F0502020204030204" pitchFamily="34" charset="0"/>
                <a:cs typeface="Calibri" panose="020F0502020204030204" pitchFamily="34" charset="0"/>
              </a:rPr>
              <a:t>Factor 2: CAG repeat genes </a:t>
            </a:r>
            <a:r>
              <a:rPr lang="en-US" sz="4000" i="1" dirty="0">
                <a:latin typeface="Calibri" panose="020F0502020204030204" pitchFamily="34" charset="0"/>
                <a:cs typeface="Calibri" panose="020F0502020204030204" pitchFamily="34" charset="0"/>
              </a:rPr>
              <a:t>are</a:t>
            </a:r>
            <a:r>
              <a:rPr lang="en-US" sz="4000" dirty="0">
                <a:latin typeface="Calibri" panose="020F0502020204030204" pitchFamily="34" charset="0"/>
                <a:cs typeface="Calibri" panose="020F0502020204030204" pitchFamily="34" charset="0"/>
              </a:rPr>
              <a:t> DNA repair genes</a:t>
            </a:r>
          </a:p>
        </p:txBody>
      </p:sp>
      <p:grpSp>
        <p:nvGrpSpPr>
          <p:cNvPr id="3" name="Group 2">
            <a:extLst>
              <a:ext uri="{FF2B5EF4-FFF2-40B4-BE49-F238E27FC236}">
                <a16:creationId xmlns:a16="http://schemas.microsoft.com/office/drawing/2014/main" id="{EFDE47E5-56F6-B546-9891-3CCD71D509BB}"/>
              </a:ext>
            </a:extLst>
          </p:cNvPr>
          <p:cNvGrpSpPr>
            <a:grpSpLocks noChangeAspect="1"/>
          </p:cNvGrpSpPr>
          <p:nvPr/>
        </p:nvGrpSpPr>
        <p:grpSpPr>
          <a:xfrm>
            <a:off x="420182" y="1846703"/>
            <a:ext cx="11351636" cy="4680000"/>
            <a:chOff x="788681" y="1928346"/>
            <a:chExt cx="10523202" cy="4338457"/>
          </a:xfrm>
        </p:grpSpPr>
        <p:pic>
          <p:nvPicPr>
            <p:cNvPr id="17" name="Shape 239">
              <a:extLst>
                <a:ext uri="{FF2B5EF4-FFF2-40B4-BE49-F238E27FC236}">
                  <a16:creationId xmlns:a16="http://schemas.microsoft.com/office/drawing/2014/main" id="{4C935D3E-54BC-E649-B3E4-D9EEBC3BCE3E}"/>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805643" y="3995442"/>
              <a:ext cx="986328" cy="1708624"/>
            </a:xfrm>
            <a:prstGeom prst="rect">
              <a:avLst/>
            </a:prstGeom>
            <a:noFill/>
            <a:ln>
              <a:noFill/>
            </a:ln>
          </p:spPr>
        </p:pic>
        <p:pic>
          <p:nvPicPr>
            <p:cNvPr id="18" name="Shape 240">
              <a:extLst>
                <a:ext uri="{FF2B5EF4-FFF2-40B4-BE49-F238E27FC236}">
                  <a16:creationId xmlns:a16="http://schemas.microsoft.com/office/drawing/2014/main" id="{5226D878-83CF-9B45-BC31-6AFDC7155567}"/>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8700945" y="3995442"/>
              <a:ext cx="1068049" cy="1708624"/>
            </a:xfrm>
            <a:prstGeom prst="rect">
              <a:avLst/>
            </a:prstGeom>
            <a:noFill/>
            <a:ln>
              <a:noFill/>
            </a:ln>
          </p:spPr>
        </p:pic>
        <p:sp>
          <p:nvSpPr>
            <p:cNvPr id="19" name="Shape 241">
              <a:extLst>
                <a:ext uri="{FF2B5EF4-FFF2-40B4-BE49-F238E27FC236}">
                  <a16:creationId xmlns:a16="http://schemas.microsoft.com/office/drawing/2014/main" id="{776EC5A0-348D-2F4F-9453-D5973FB25908}"/>
                </a:ext>
              </a:extLst>
            </p:cNvPr>
            <p:cNvSpPr txBox="1"/>
            <p:nvPr/>
          </p:nvSpPr>
          <p:spPr>
            <a:xfrm>
              <a:off x="4561744" y="3248215"/>
              <a:ext cx="2442600" cy="21417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2000" b="1" dirty="0">
                  <a:solidFill>
                    <a:schemeClr val="accent1"/>
                  </a:solidFill>
                </a:rPr>
                <a:t>DNA repair genes </a:t>
              </a:r>
              <a:endParaRPr sz="2000" b="1" dirty="0">
                <a:solidFill>
                  <a:schemeClr val="accent1"/>
                </a:solidFill>
              </a:endParaRPr>
            </a:p>
            <a:p>
              <a:pPr marL="0" lvl="0" indent="0" algn="ctr" rtl="0">
                <a:lnSpc>
                  <a:spcPct val="150000"/>
                </a:lnSpc>
                <a:spcBef>
                  <a:spcPts val="0"/>
                </a:spcBef>
                <a:spcAft>
                  <a:spcPts val="0"/>
                </a:spcAft>
                <a:buNone/>
              </a:pPr>
              <a:r>
                <a:rPr lang="en" sz="2000" dirty="0"/>
                <a:t>acting as </a:t>
              </a:r>
              <a:endParaRPr sz="2000" dirty="0"/>
            </a:p>
            <a:p>
              <a:pPr marL="0" lvl="0" indent="0" algn="ctr" rtl="0">
                <a:lnSpc>
                  <a:spcPct val="150000"/>
                </a:lnSpc>
                <a:spcBef>
                  <a:spcPts val="0"/>
                </a:spcBef>
                <a:spcAft>
                  <a:spcPts val="0"/>
                </a:spcAft>
                <a:buNone/>
              </a:pPr>
              <a:r>
                <a:rPr lang="en" sz="2000" b="1" dirty="0">
                  <a:solidFill>
                    <a:schemeClr val="accent1"/>
                  </a:solidFill>
                </a:rPr>
                <a:t>genetic modifiers</a:t>
              </a:r>
              <a:r>
                <a:rPr lang="en" sz="2000" dirty="0">
                  <a:solidFill>
                    <a:schemeClr val="accent1"/>
                  </a:solidFill>
                </a:rPr>
                <a:t> </a:t>
              </a:r>
              <a:endParaRPr sz="2000" dirty="0">
                <a:solidFill>
                  <a:schemeClr val="accent1"/>
                </a:solidFill>
              </a:endParaRPr>
            </a:p>
            <a:p>
              <a:pPr marL="0" lvl="0" indent="0" algn="ctr" rtl="0">
                <a:lnSpc>
                  <a:spcPct val="150000"/>
                </a:lnSpc>
                <a:spcBef>
                  <a:spcPts val="0"/>
                </a:spcBef>
                <a:spcAft>
                  <a:spcPts val="0"/>
                </a:spcAft>
                <a:buNone/>
              </a:pPr>
              <a:r>
                <a:rPr lang="en" sz="2000" dirty="0"/>
                <a:t>by affecting the </a:t>
              </a:r>
              <a:endParaRPr sz="2000" dirty="0"/>
            </a:p>
            <a:p>
              <a:pPr marL="0" lvl="0" indent="0" algn="ctr" rtl="0">
                <a:lnSpc>
                  <a:spcPct val="150000"/>
                </a:lnSpc>
                <a:spcBef>
                  <a:spcPts val="0"/>
                </a:spcBef>
                <a:spcAft>
                  <a:spcPts val="0"/>
                </a:spcAft>
                <a:buNone/>
              </a:pPr>
              <a:r>
                <a:rPr lang="en" sz="2000" b="1" dirty="0">
                  <a:solidFill>
                    <a:schemeClr val="accent2"/>
                  </a:solidFill>
                </a:rPr>
                <a:t>function of expanded huntingtin</a:t>
              </a:r>
              <a:endParaRPr sz="2000" b="1" dirty="0">
                <a:solidFill>
                  <a:schemeClr val="accent2"/>
                </a:solidFill>
              </a:endParaRPr>
            </a:p>
          </p:txBody>
        </p:sp>
        <p:grpSp>
          <p:nvGrpSpPr>
            <p:cNvPr id="71" name="Group 70">
              <a:extLst>
                <a:ext uri="{FF2B5EF4-FFF2-40B4-BE49-F238E27FC236}">
                  <a16:creationId xmlns:a16="http://schemas.microsoft.com/office/drawing/2014/main" id="{1BB265CD-64A8-7C49-8775-4DD721CE9397}"/>
                </a:ext>
              </a:extLst>
            </p:cNvPr>
            <p:cNvGrpSpPr/>
            <p:nvPr/>
          </p:nvGrpSpPr>
          <p:grpSpPr>
            <a:xfrm>
              <a:off x="788681" y="2005149"/>
              <a:ext cx="3565199" cy="1708624"/>
              <a:chOff x="605204" y="1974644"/>
              <a:chExt cx="4296543" cy="2059121"/>
            </a:xfrm>
          </p:grpSpPr>
          <p:grpSp>
            <p:nvGrpSpPr>
              <p:cNvPr id="52" name="Group 51">
                <a:extLst>
                  <a:ext uri="{FF2B5EF4-FFF2-40B4-BE49-F238E27FC236}">
                    <a16:creationId xmlns:a16="http://schemas.microsoft.com/office/drawing/2014/main" id="{6F88E310-43F5-F94A-BB73-1A79513C54E9}"/>
                  </a:ext>
                </a:extLst>
              </p:cNvPr>
              <p:cNvGrpSpPr/>
              <p:nvPr/>
            </p:nvGrpSpPr>
            <p:grpSpPr>
              <a:xfrm>
                <a:off x="605204" y="2940483"/>
                <a:ext cx="3824253" cy="325121"/>
                <a:chOff x="4435971" y="1925573"/>
                <a:chExt cx="3824253" cy="325121"/>
              </a:xfrm>
            </p:grpSpPr>
            <p:pic>
              <p:nvPicPr>
                <p:cNvPr id="50" name="Picture 49">
                  <a:extLst>
                    <a:ext uri="{FF2B5EF4-FFF2-40B4-BE49-F238E27FC236}">
                      <a16:creationId xmlns:a16="http://schemas.microsoft.com/office/drawing/2014/main" id="{D230182B-0A7C-704C-8EDB-063E6B9E0D08}"/>
                    </a:ext>
                  </a:extLst>
                </p:cNvPr>
                <p:cNvPicPr>
                  <a:picLocks noChangeAspect="1"/>
                </p:cNvPicPr>
                <p:nvPr/>
              </p:nvPicPr>
              <p:blipFill rotWithShape="1">
                <a:blip r:embed="rId4" cstate="screen">
                  <a:duotone>
                    <a:schemeClr val="accent1">
                      <a:shade val="45000"/>
                      <a:satMod val="135000"/>
                    </a:schemeClr>
                    <a:prstClr val="white"/>
                  </a:duotone>
                  <a:extLst>
                    <a:ext uri="{28A0092B-C50C-407E-A947-70E740481C1C}">
                      <a14:useLocalDpi xmlns:a14="http://schemas.microsoft.com/office/drawing/2010/main"/>
                    </a:ext>
                  </a:extLst>
                </a:blip>
                <a:srcRect t="6419" r="93520" b="51007"/>
                <a:stretch/>
              </p:blipFill>
              <p:spPr>
                <a:xfrm rot="16200000">
                  <a:off x="5436230" y="925314"/>
                  <a:ext cx="325121" cy="2325639"/>
                </a:xfrm>
                <a:prstGeom prst="rect">
                  <a:avLst/>
                </a:prstGeom>
              </p:spPr>
            </p:pic>
            <p:pic>
              <p:nvPicPr>
                <p:cNvPr id="51" name="Picture 50">
                  <a:extLst>
                    <a:ext uri="{FF2B5EF4-FFF2-40B4-BE49-F238E27FC236}">
                      <a16:creationId xmlns:a16="http://schemas.microsoft.com/office/drawing/2014/main" id="{9C739A82-EB23-ED46-94D5-F20D118455DB}"/>
                    </a:ext>
                  </a:extLst>
                </p:cNvPr>
                <p:cNvPicPr>
                  <a:picLocks noChangeAspect="1"/>
                </p:cNvPicPr>
                <p:nvPr/>
              </p:nvPicPr>
              <p:blipFill rotWithShape="1">
                <a:blip r:embed="rId4" cstate="screen">
                  <a:duotone>
                    <a:schemeClr val="accent1">
                      <a:shade val="45000"/>
                      <a:satMod val="135000"/>
                    </a:schemeClr>
                    <a:prstClr val="white"/>
                  </a:duotone>
                  <a:extLst>
                    <a:ext uri="{28A0092B-C50C-407E-A947-70E740481C1C}">
                      <a14:useLocalDpi xmlns:a14="http://schemas.microsoft.com/office/drawing/2010/main"/>
                    </a:ext>
                  </a:extLst>
                </a:blip>
                <a:srcRect t="6419" r="93520" b="51007"/>
                <a:stretch/>
              </p:blipFill>
              <p:spPr>
                <a:xfrm rot="16200000">
                  <a:off x="6934844" y="925314"/>
                  <a:ext cx="325121" cy="2325639"/>
                </a:xfrm>
                <a:prstGeom prst="rect">
                  <a:avLst/>
                </a:prstGeom>
              </p:spPr>
            </p:pic>
          </p:grpSp>
          <p:grpSp>
            <p:nvGrpSpPr>
              <p:cNvPr id="43" name="Group 42">
                <a:extLst>
                  <a:ext uri="{FF2B5EF4-FFF2-40B4-BE49-F238E27FC236}">
                    <a16:creationId xmlns:a16="http://schemas.microsoft.com/office/drawing/2014/main" id="{085B2AC8-5DA8-344B-B66E-9275E0CB19B3}"/>
                  </a:ext>
                </a:extLst>
              </p:cNvPr>
              <p:cNvGrpSpPr/>
              <p:nvPr/>
            </p:nvGrpSpPr>
            <p:grpSpPr>
              <a:xfrm>
                <a:off x="1066470" y="2448643"/>
                <a:ext cx="1620431" cy="1431222"/>
                <a:chOff x="2346010" y="1664276"/>
                <a:chExt cx="2142833" cy="1892626"/>
              </a:xfrm>
            </p:grpSpPr>
            <p:grpSp>
              <p:nvGrpSpPr>
                <p:cNvPr id="44" name="Group 43">
                  <a:extLst>
                    <a:ext uri="{FF2B5EF4-FFF2-40B4-BE49-F238E27FC236}">
                      <a16:creationId xmlns:a16="http://schemas.microsoft.com/office/drawing/2014/main" id="{1C17EA14-8C0B-0A4F-A1B7-2D76B508BDC5}"/>
                    </a:ext>
                  </a:extLst>
                </p:cNvPr>
                <p:cNvGrpSpPr/>
                <p:nvPr/>
              </p:nvGrpSpPr>
              <p:grpSpPr>
                <a:xfrm>
                  <a:off x="2346010" y="1664276"/>
                  <a:ext cx="1974958" cy="1679506"/>
                  <a:chOff x="3634538" y="1002987"/>
                  <a:chExt cx="1974958" cy="1679506"/>
                </a:xfrm>
              </p:grpSpPr>
              <p:sp>
                <p:nvSpPr>
                  <p:cNvPr id="46" name="Oval 45">
                    <a:extLst>
                      <a:ext uri="{FF2B5EF4-FFF2-40B4-BE49-F238E27FC236}">
                        <a16:creationId xmlns:a16="http://schemas.microsoft.com/office/drawing/2014/main" id="{94B960C9-D670-8949-89E4-F6ABF101138E}"/>
                      </a:ext>
                    </a:extLst>
                  </p:cNvPr>
                  <p:cNvSpPr/>
                  <p:nvPr/>
                </p:nvSpPr>
                <p:spPr>
                  <a:xfrm rot="20656995">
                    <a:off x="3636180" y="1166913"/>
                    <a:ext cx="702619"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7" name="Oval 46">
                    <a:extLst>
                      <a:ext uri="{FF2B5EF4-FFF2-40B4-BE49-F238E27FC236}">
                        <a16:creationId xmlns:a16="http://schemas.microsoft.com/office/drawing/2014/main" id="{B2B44A16-F2CD-5F4E-A16B-4EEB14EE1188}"/>
                      </a:ext>
                    </a:extLst>
                  </p:cNvPr>
                  <p:cNvSpPr/>
                  <p:nvPr/>
                </p:nvSpPr>
                <p:spPr>
                  <a:xfrm rot="16048300">
                    <a:off x="4086851" y="550674"/>
                    <a:ext cx="702619" cy="16072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8" name="Oval 47">
                    <a:extLst>
                      <a:ext uri="{FF2B5EF4-FFF2-40B4-BE49-F238E27FC236}">
                        <a16:creationId xmlns:a16="http://schemas.microsoft.com/office/drawing/2014/main" id="{CAFE39EF-74C2-A44F-B62C-B99DE13A3D91}"/>
                      </a:ext>
                    </a:extLst>
                  </p:cNvPr>
                  <p:cNvSpPr/>
                  <p:nvPr/>
                </p:nvSpPr>
                <p:spPr>
                  <a:xfrm rot="16048300">
                    <a:off x="4093916" y="1166913"/>
                    <a:ext cx="1589580"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9" name="TextBox 48">
                    <a:extLst>
                      <a:ext uri="{FF2B5EF4-FFF2-40B4-BE49-F238E27FC236}">
                        <a16:creationId xmlns:a16="http://schemas.microsoft.com/office/drawing/2014/main" id="{92051999-61C7-CC45-8703-0ACFB33DDD3A}"/>
                      </a:ext>
                    </a:extLst>
                  </p:cNvPr>
                  <p:cNvSpPr txBox="1"/>
                  <p:nvPr/>
                </p:nvSpPr>
                <p:spPr>
                  <a:xfrm>
                    <a:off x="3749628" y="1278097"/>
                    <a:ext cx="1612056" cy="1091263"/>
                  </a:xfrm>
                  <a:prstGeom prst="rect">
                    <a:avLst/>
                  </a:prstGeom>
                  <a:noFill/>
                </p:spPr>
                <p:txBody>
                  <a:bodyPr wrap="square" rtlCol="0">
                    <a:spAutoFit/>
                  </a:bodyPr>
                  <a:lstStyle/>
                  <a:p>
                    <a:pPr algn="ctr"/>
                    <a:r>
                      <a:rPr lang="en-US" sz="1400" dirty="0">
                        <a:solidFill>
                          <a:schemeClr val="bg1"/>
                        </a:solidFill>
                      </a:rPr>
                      <a:t>Expanded huntingtin </a:t>
                    </a:r>
                  </a:p>
                  <a:p>
                    <a:pPr algn="ctr"/>
                    <a:r>
                      <a:rPr lang="en-US" sz="1400" dirty="0">
                        <a:solidFill>
                          <a:schemeClr val="bg1"/>
                        </a:solidFill>
                      </a:rPr>
                      <a:t>protein</a:t>
                    </a:r>
                  </a:p>
                </p:txBody>
              </p:sp>
            </p:grpSp>
            <p:sp>
              <p:nvSpPr>
                <p:cNvPr id="45" name="Freeform 44">
                  <a:extLst>
                    <a:ext uri="{FF2B5EF4-FFF2-40B4-BE49-F238E27FC236}">
                      <a16:creationId xmlns:a16="http://schemas.microsoft.com/office/drawing/2014/main" id="{EC84137F-BDA7-F94B-91B3-6C795748D42D}"/>
                    </a:ext>
                  </a:extLst>
                </p:cNvPr>
                <p:cNvSpPr/>
                <p:nvPr/>
              </p:nvSpPr>
              <p:spPr>
                <a:xfrm>
                  <a:off x="3494601" y="2750276"/>
                  <a:ext cx="994242" cy="806626"/>
                </a:xfrm>
                <a:custGeom>
                  <a:avLst/>
                  <a:gdLst>
                    <a:gd name="connsiteX0" fmla="*/ 0 w 994242"/>
                    <a:gd name="connsiteY0" fmla="*/ 457200 h 806626"/>
                    <a:gd name="connsiteX1" fmla="*/ 14909 w 994242"/>
                    <a:gd name="connsiteY1" fmla="*/ 397565 h 806626"/>
                    <a:gd name="connsiteX2" fmla="*/ 19878 w 994242"/>
                    <a:gd name="connsiteY2" fmla="*/ 382656 h 806626"/>
                    <a:gd name="connsiteX3" fmla="*/ 34787 w 994242"/>
                    <a:gd name="connsiteY3" fmla="*/ 367748 h 806626"/>
                    <a:gd name="connsiteX4" fmla="*/ 44726 w 994242"/>
                    <a:gd name="connsiteY4" fmla="*/ 347869 h 806626"/>
                    <a:gd name="connsiteX5" fmla="*/ 59635 w 994242"/>
                    <a:gd name="connsiteY5" fmla="*/ 308113 h 806626"/>
                    <a:gd name="connsiteX6" fmla="*/ 74544 w 994242"/>
                    <a:gd name="connsiteY6" fmla="*/ 293204 h 806626"/>
                    <a:gd name="connsiteX7" fmla="*/ 104361 w 994242"/>
                    <a:gd name="connsiteY7" fmla="*/ 243508 h 806626"/>
                    <a:gd name="connsiteX8" fmla="*/ 129209 w 994242"/>
                    <a:gd name="connsiteY8" fmla="*/ 213691 h 806626"/>
                    <a:gd name="connsiteX9" fmla="*/ 144118 w 994242"/>
                    <a:gd name="connsiteY9" fmla="*/ 198782 h 806626"/>
                    <a:gd name="connsiteX10" fmla="*/ 154057 w 994242"/>
                    <a:gd name="connsiteY10" fmla="*/ 183874 h 806626"/>
                    <a:gd name="connsiteX11" fmla="*/ 193813 w 994242"/>
                    <a:gd name="connsiteY11" fmla="*/ 149087 h 806626"/>
                    <a:gd name="connsiteX12" fmla="*/ 223631 w 994242"/>
                    <a:gd name="connsiteY12" fmla="*/ 119269 h 806626"/>
                    <a:gd name="connsiteX13" fmla="*/ 258418 w 994242"/>
                    <a:gd name="connsiteY13" fmla="*/ 79513 h 806626"/>
                    <a:gd name="connsiteX14" fmla="*/ 293205 w 994242"/>
                    <a:gd name="connsiteY14" fmla="*/ 54665 h 806626"/>
                    <a:gd name="connsiteX15" fmla="*/ 313083 w 994242"/>
                    <a:gd name="connsiteY15" fmla="*/ 39756 h 806626"/>
                    <a:gd name="connsiteX16" fmla="*/ 327991 w 994242"/>
                    <a:gd name="connsiteY16" fmla="*/ 34787 h 806626"/>
                    <a:gd name="connsiteX17" fmla="*/ 377687 w 994242"/>
                    <a:gd name="connsiteY17" fmla="*/ 14908 h 806626"/>
                    <a:gd name="connsiteX18" fmla="*/ 417444 w 994242"/>
                    <a:gd name="connsiteY18" fmla="*/ 0 h 806626"/>
                    <a:gd name="connsiteX19" fmla="*/ 526774 w 994242"/>
                    <a:gd name="connsiteY19" fmla="*/ 4969 h 806626"/>
                    <a:gd name="connsiteX20" fmla="*/ 536713 w 994242"/>
                    <a:gd name="connsiteY20" fmla="*/ 19878 h 806626"/>
                    <a:gd name="connsiteX21" fmla="*/ 501926 w 994242"/>
                    <a:gd name="connsiteY21" fmla="*/ 74543 h 806626"/>
                    <a:gd name="connsiteX22" fmla="*/ 487018 w 994242"/>
                    <a:gd name="connsiteY22" fmla="*/ 84482 h 806626"/>
                    <a:gd name="connsiteX23" fmla="*/ 477078 w 994242"/>
                    <a:gd name="connsiteY23" fmla="*/ 94421 h 806626"/>
                    <a:gd name="connsiteX24" fmla="*/ 447261 w 994242"/>
                    <a:gd name="connsiteY24" fmla="*/ 114300 h 806626"/>
                    <a:gd name="connsiteX25" fmla="*/ 432352 w 994242"/>
                    <a:gd name="connsiteY25" fmla="*/ 129208 h 806626"/>
                    <a:gd name="connsiteX26" fmla="*/ 347870 w 994242"/>
                    <a:gd name="connsiteY26" fmla="*/ 198782 h 806626"/>
                    <a:gd name="connsiteX27" fmla="*/ 313083 w 994242"/>
                    <a:gd name="connsiteY27" fmla="*/ 233569 h 806626"/>
                    <a:gd name="connsiteX28" fmla="*/ 298174 w 994242"/>
                    <a:gd name="connsiteY28" fmla="*/ 248478 h 806626"/>
                    <a:gd name="connsiteX29" fmla="*/ 263387 w 994242"/>
                    <a:gd name="connsiteY29" fmla="*/ 293204 h 806626"/>
                    <a:gd name="connsiteX30" fmla="*/ 243509 w 994242"/>
                    <a:gd name="connsiteY30" fmla="*/ 318052 h 806626"/>
                    <a:gd name="connsiteX31" fmla="*/ 208722 w 994242"/>
                    <a:gd name="connsiteY31" fmla="*/ 372717 h 806626"/>
                    <a:gd name="connsiteX32" fmla="*/ 154057 w 994242"/>
                    <a:gd name="connsiteY32" fmla="*/ 467139 h 806626"/>
                    <a:gd name="connsiteX33" fmla="*/ 139148 w 994242"/>
                    <a:gd name="connsiteY33" fmla="*/ 496956 h 806626"/>
                    <a:gd name="connsiteX34" fmla="*/ 119270 w 994242"/>
                    <a:gd name="connsiteY34" fmla="*/ 531743 h 806626"/>
                    <a:gd name="connsiteX35" fmla="*/ 89452 w 994242"/>
                    <a:gd name="connsiteY35" fmla="*/ 616226 h 806626"/>
                    <a:gd name="connsiteX36" fmla="*/ 74544 w 994242"/>
                    <a:gd name="connsiteY36" fmla="*/ 660952 h 806626"/>
                    <a:gd name="connsiteX37" fmla="*/ 69574 w 994242"/>
                    <a:gd name="connsiteY37" fmla="*/ 675861 h 806626"/>
                    <a:gd name="connsiteX38" fmla="*/ 74544 w 994242"/>
                    <a:gd name="connsiteY38" fmla="*/ 690769 h 806626"/>
                    <a:gd name="connsiteX39" fmla="*/ 94422 w 994242"/>
                    <a:gd name="connsiteY39" fmla="*/ 660952 h 806626"/>
                    <a:gd name="connsiteX40" fmla="*/ 109331 w 994242"/>
                    <a:gd name="connsiteY40" fmla="*/ 641074 h 806626"/>
                    <a:gd name="connsiteX41" fmla="*/ 139148 w 994242"/>
                    <a:gd name="connsiteY41" fmla="*/ 586408 h 806626"/>
                    <a:gd name="connsiteX42" fmla="*/ 159026 w 994242"/>
                    <a:gd name="connsiteY42" fmla="*/ 556591 h 806626"/>
                    <a:gd name="connsiteX43" fmla="*/ 198783 w 994242"/>
                    <a:gd name="connsiteY43" fmla="*/ 487017 h 806626"/>
                    <a:gd name="connsiteX44" fmla="*/ 243509 w 994242"/>
                    <a:gd name="connsiteY44" fmla="*/ 422413 h 806626"/>
                    <a:gd name="connsiteX45" fmla="*/ 263387 w 994242"/>
                    <a:gd name="connsiteY45" fmla="*/ 392595 h 806626"/>
                    <a:gd name="connsiteX46" fmla="*/ 293205 w 994242"/>
                    <a:gd name="connsiteY46" fmla="*/ 362778 h 806626"/>
                    <a:gd name="connsiteX47" fmla="*/ 313083 w 994242"/>
                    <a:gd name="connsiteY47" fmla="*/ 337930 h 806626"/>
                    <a:gd name="connsiteX48" fmla="*/ 362778 w 994242"/>
                    <a:gd name="connsiteY48" fmla="*/ 298174 h 806626"/>
                    <a:gd name="connsiteX49" fmla="*/ 382657 w 994242"/>
                    <a:gd name="connsiteY49" fmla="*/ 273326 h 806626"/>
                    <a:gd name="connsiteX50" fmla="*/ 402535 w 994242"/>
                    <a:gd name="connsiteY50" fmla="*/ 258417 h 806626"/>
                    <a:gd name="connsiteX51" fmla="*/ 422413 w 994242"/>
                    <a:gd name="connsiteY51" fmla="*/ 238539 h 806626"/>
                    <a:gd name="connsiteX52" fmla="*/ 437322 w 994242"/>
                    <a:gd name="connsiteY52" fmla="*/ 228600 h 806626"/>
                    <a:gd name="connsiteX53" fmla="*/ 457200 w 994242"/>
                    <a:gd name="connsiteY53" fmla="*/ 208721 h 806626"/>
                    <a:gd name="connsiteX54" fmla="*/ 472109 w 994242"/>
                    <a:gd name="connsiteY54" fmla="*/ 198782 h 806626"/>
                    <a:gd name="connsiteX55" fmla="*/ 491987 w 994242"/>
                    <a:gd name="connsiteY55" fmla="*/ 183874 h 806626"/>
                    <a:gd name="connsiteX56" fmla="*/ 526774 w 994242"/>
                    <a:gd name="connsiteY56" fmla="*/ 168965 h 806626"/>
                    <a:gd name="connsiteX57" fmla="*/ 526774 w 994242"/>
                    <a:gd name="connsiteY57" fmla="*/ 213691 h 806626"/>
                    <a:gd name="connsiteX58" fmla="*/ 511865 w 994242"/>
                    <a:gd name="connsiteY58" fmla="*/ 228600 h 806626"/>
                    <a:gd name="connsiteX59" fmla="*/ 487018 w 994242"/>
                    <a:gd name="connsiteY59" fmla="*/ 268356 h 806626"/>
                    <a:gd name="connsiteX60" fmla="*/ 427383 w 994242"/>
                    <a:gd name="connsiteY60" fmla="*/ 327991 h 806626"/>
                    <a:gd name="connsiteX61" fmla="*/ 382657 w 994242"/>
                    <a:gd name="connsiteY61" fmla="*/ 372717 h 806626"/>
                    <a:gd name="connsiteX62" fmla="*/ 362778 w 994242"/>
                    <a:gd name="connsiteY62" fmla="*/ 392595 h 806626"/>
                    <a:gd name="connsiteX63" fmla="*/ 318052 w 994242"/>
                    <a:gd name="connsiteY63" fmla="*/ 432352 h 806626"/>
                    <a:gd name="connsiteX64" fmla="*/ 253448 w 994242"/>
                    <a:gd name="connsiteY64" fmla="*/ 506895 h 806626"/>
                    <a:gd name="connsiteX65" fmla="*/ 243509 w 994242"/>
                    <a:gd name="connsiteY65" fmla="*/ 521804 h 806626"/>
                    <a:gd name="connsiteX66" fmla="*/ 223631 w 994242"/>
                    <a:gd name="connsiteY66" fmla="*/ 561561 h 806626"/>
                    <a:gd name="connsiteX67" fmla="*/ 213691 w 994242"/>
                    <a:gd name="connsiteY67" fmla="*/ 581439 h 806626"/>
                    <a:gd name="connsiteX68" fmla="*/ 208722 w 994242"/>
                    <a:gd name="connsiteY68" fmla="*/ 606287 h 806626"/>
                    <a:gd name="connsiteX69" fmla="*/ 198783 w 994242"/>
                    <a:gd name="connsiteY69" fmla="*/ 636104 h 806626"/>
                    <a:gd name="connsiteX70" fmla="*/ 203752 w 994242"/>
                    <a:gd name="connsiteY70" fmla="*/ 651013 h 806626"/>
                    <a:gd name="connsiteX71" fmla="*/ 228600 w 994242"/>
                    <a:gd name="connsiteY71" fmla="*/ 611256 h 806626"/>
                    <a:gd name="connsiteX72" fmla="*/ 248478 w 994242"/>
                    <a:gd name="connsiteY72" fmla="*/ 591378 h 806626"/>
                    <a:gd name="connsiteX73" fmla="*/ 258418 w 994242"/>
                    <a:gd name="connsiteY73" fmla="*/ 576469 h 806626"/>
                    <a:gd name="connsiteX74" fmla="*/ 283265 w 994242"/>
                    <a:gd name="connsiteY74" fmla="*/ 551621 h 806626"/>
                    <a:gd name="connsiteX75" fmla="*/ 298174 w 994242"/>
                    <a:gd name="connsiteY75" fmla="*/ 526774 h 806626"/>
                    <a:gd name="connsiteX76" fmla="*/ 318052 w 994242"/>
                    <a:gd name="connsiteY76" fmla="*/ 506895 h 806626"/>
                    <a:gd name="connsiteX77" fmla="*/ 357809 w 994242"/>
                    <a:gd name="connsiteY77" fmla="*/ 457200 h 806626"/>
                    <a:gd name="connsiteX78" fmla="*/ 372718 w 994242"/>
                    <a:gd name="connsiteY78" fmla="*/ 442291 h 806626"/>
                    <a:gd name="connsiteX79" fmla="*/ 402535 w 994242"/>
                    <a:gd name="connsiteY79" fmla="*/ 397565 h 806626"/>
                    <a:gd name="connsiteX80" fmla="*/ 422413 w 994242"/>
                    <a:gd name="connsiteY80" fmla="*/ 377687 h 806626"/>
                    <a:gd name="connsiteX81" fmla="*/ 447261 w 994242"/>
                    <a:gd name="connsiteY81" fmla="*/ 342900 h 806626"/>
                    <a:gd name="connsiteX82" fmla="*/ 501926 w 994242"/>
                    <a:gd name="connsiteY82" fmla="*/ 303143 h 806626"/>
                    <a:gd name="connsiteX83" fmla="*/ 536713 w 994242"/>
                    <a:gd name="connsiteY83" fmla="*/ 278295 h 806626"/>
                    <a:gd name="connsiteX84" fmla="*/ 551622 w 994242"/>
                    <a:gd name="connsiteY84" fmla="*/ 273326 h 806626"/>
                    <a:gd name="connsiteX85" fmla="*/ 566531 w 994242"/>
                    <a:gd name="connsiteY85" fmla="*/ 278295 h 806626"/>
                    <a:gd name="connsiteX86" fmla="*/ 546652 w 994242"/>
                    <a:gd name="connsiteY86" fmla="*/ 342900 h 806626"/>
                    <a:gd name="connsiteX87" fmla="*/ 531744 w 994242"/>
                    <a:gd name="connsiteY87" fmla="*/ 367748 h 806626"/>
                    <a:gd name="connsiteX88" fmla="*/ 516835 w 994242"/>
                    <a:gd name="connsiteY88" fmla="*/ 397565 h 806626"/>
                    <a:gd name="connsiteX89" fmla="*/ 467139 w 994242"/>
                    <a:gd name="connsiteY89" fmla="*/ 457200 h 806626"/>
                    <a:gd name="connsiteX90" fmla="*/ 452231 w 994242"/>
                    <a:gd name="connsiteY90" fmla="*/ 482048 h 806626"/>
                    <a:gd name="connsiteX91" fmla="*/ 407505 w 994242"/>
                    <a:gd name="connsiteY91" fmla="*/ 536713 h 806626"/>
                    <a:gd name="connsiteX92" fmla="*/ 392596 w 994242"/>
                    <a:gd name="connsiteY92" fmla="*/ 566530 h 806626"/>
                    <a:gd name="connsiteX93" fmla="*/ 367748 w 994242"/>
                    <a:gd name="connsiteY93" fmla="*/ 611256 h 806626"/>
                    <a:gd name="connsiteX94" fmla="*/ 347870 w 994242"/>
                    <a:gd name="connsiteY94" fmla="*/ 660952 h 806626"/>
                    <a:gd name="connsiteX95" fmla="*/ 342900 w 994242"/>
                    <a:gd name="connsiteY95" fmla="*/ 685800 h 806626"/>
                    <a:gd name="connsiteX96" fmla="*/ 332961 w 994242"/>
                    <a:gd name="connsiteY96" fmla="*/ 715617 h 806626"/>
                    <a:gd name="connsiteX97" fmla="*/ 337931 w 994242"/>
                    <a:gd name="connsiteY97" fmla="*/ 750404 h 806626"/>
                    <a:gd name="connsiteX98" fmla="*/ 342900 w 994242"/>
                    <a:gd name="connsiteY98" fmla="*/ 735495 h 806626"/>
                    <a:gd name="connsiteX99" fmla="*/ 362778 w 994242"/>
                    <a:gd name="connsiteY99" fmla="*/ 705678 h 806626"/>
                    <a:gd name="connsiteX100" fmla="*/ 392596 w 994242"/>
                    <a:gd name="connsiteY100" fmla="*/ 665921 h 806626"/>
                    <a:gd name="connsiteX101" fmla="*/ 407505 w 994242"/>
                    <a:gd name="connsiteY101" fmla="*/ 636104 h 806626"/>
                    <a:gd name="connsiteX102" fmla="*/ 442291 w 994242"/>
                    <a:gd name="connsiteY102" fmla="*/ 586408 h 806626"/>
                    <a:gd name="connsiteX103" fmla="*/ 462170 w 994242"/>
                    <a:gd name="connsiteY103" fmla="*/ 566530 h 806626"/>
                    <a:gd name="connsiteX104" fmla="*/ 477078 w 994242"/>
                    <a:gd name="connsiteY104" fmla="*/ 541682 h 806626"/>
                    <a:gd name="connsiteX105" fmla="*/ 496957 w 994242"/>
                    <a:gd name="connsiteY105" fmla="*/ 521804 h 806626"/>
                    <a:gd name="connsiteX106" fmla="*/ 516835 w 994242"/>
                    <a:gd name="connsiteY106" fmla="*/ 496956 h 806626"/>
                    <a:gd name="connsiteX107" fmla="*/ 536713 w 994242"/>
                    <a:gd name="connsiteY107" fmla="*/ 482048 h 806626"/>
                    <a:gd name="connsiteX108" fmla="*/ 566531 w 994242"/>
                    <a:gd name="connsiteY108" fmla="*/ 442291 h 806626"/>
                    <a:gd name="connsiteX109" fmla="*/ 591378 w 994242"/>
                    <a:gd name="connsiteY109" fmla="*/ 427382 h 806626"/>
                    <a:gd name="connsiteX110" fmla="*/ 601318 w 994242"/>
                    <a:gd name="connsiteY110" fmla="*/ 417443 h 806626"/>
                    <a:gd name="connsiteX111" fmla="*/ 621196 w 994242"/>
                    <a:gd name="connsiteY111" fmla="*/ 402534 h 806626"/>
                    <a:gd name="connsiteX112" fmla="*/ 651013 w 994242"/>
                    <a:gd name="connsiteY112" fmla="*/ 382656 h 806626"/>
                    <a:gd name="connsiteX113" fmla="*/ 665922 w 994242"/>
                    <a:gd name="connsiteY113" fmla="*/ 387626 h 806626"/>
                    <a:gd name="connsiteX114" fmla="*/ 651013 w 994242"/>
                    <a:gd name="connsiteY114" fmla="*/ 467139 h 806626"/>
                    <a:gd name="connsiteX115" fmla="*/ 641074 w 994242"/>
                    <a:gd name="connsiteY115" fmla="*/ 482048 h 806626"/>
                    <a:gd name="connsiteX116" fmla="*/ 631135 w 994242"/>
                    <a:gd name="connsiteY116" fmla="*/ 501926 h 806626"/>
                    <a:gd name="connsiteX117" fmla="*/ 616226 w 994242"/>
                    <a:gd name="connsiteY117" fmla="*/ 526774 h 806626"/>
                    <a:gd name="connsiteX118" fmla="*/ 601318 w 994242"/>
                    <a:gd name="connsiteY118" fmla="*/ 556591 h 806626"/>
                    <a:gd name="connsiteX119" fmla="*/ 571500 w 994242"/>
                    <a:gd name="connsiteY119" fmla="*/ 606287 h 806626"/>
                    <a:gd name="connsiteX120" fmla="*/ 541683 w 994242"/>
                    <a:gd name="connsiteY120" fmla="*/ 655982 h 806626"/>
                    <a:gd name="connsiteX121" fmla="*/ 526774 w 994242"/>
                    <a:gd name="connsiteY121" fmla="*/ 680830 h 806626"/>
                    <a:gd name="connsiteX122" fmla="*/ 511865 w 994242"/>
                    <a:gd name="connsiteY122" fmla="*/ 715617 h 806626"/>
                    <a:gd name="connsiteX123" fmla="*/ 501926 w 994242"/>
                    <a:gd name="connsiteY123" fmla="*/ 730526 h 806626"/>
                    <a:gd name="connsiteX124" fmla="*/ 521805 w 994242"/>
                    <a:gd name="connsiteY124" fmla="*/ 720587 h 806626"/>
                    <a:gd name="connsiteX125" fmla="*/ 541683 w 994242"/>
                    <a:gd name="connsiteY125" fmla="*/ 695739 h 806626"/>
                    <a:gd name="connsiteX126" fmla="*/ 556591 w 994242"/>
                    <a:gd name="connsiteY126" fmla="*/ 680830 h 806626"/>
                    <a:gd name="connsiteX127" fmla="*/ 596348 w 994242"/>
                    <a:gd name="connsiteY127" fmla="*/ 631134 h 806626"/>
                    <a:gd name="connsiteX128" fmla="*/ 621196 w 994242"/>
                    <a:gd name="connsiteY128" fmla="*/ 606287 h 806626"/>
                    <a:gd name="connsiteX129" fmla="*/ 715618 w 994242"/>
                    <a:gd name="connsiteY129" fmla="*/ 501926 h 806626"/>
                    <a:gd name="connsiteX130" fmla="*/ 755374 w 994242"/>
                    <a:gd name="connsiteY130" fmla="*/ 467139 h 806626"/>
                    <a:gd name="connsiteX131" fmla="*/ 765313 w 994242"/>
                    <a:gd name="connsiteY131" fmla="*/ 452230 h 806626"/>
                    <a:gd name="connsiteX132" fmla="*/ 785191 w 994242"/>
                    <a:gd name="connsiteY132" fmla="*/ 442291 h 806626"/>
                    <a:gd name="connsiteX133" fmla="*/ 795131 w 994242"/>
                    <a:gd name="connsiteY133" fmla="*/ 432352 h 806626"/>
                    <a:gd name="connsiteX134" fmla="*/ 805070 w 994242"/>
                    <a:gd name="connsiteY134" fmla="*/ 447261 h 806626"/>
                    <a:gd name="connsiteX135" fmla="*/ 800100 w 994242"/>
                    <a:gd name="connsiteY135" fmla="*/ 472108 h 806626"/>
                    <a:gd name="connsiteX136" fmla="*/ 780222 w 994242"/>
                    <a:gd name="connsiteY136" fmla="*/ 521804 h 806626"/>
                    <a:gd name="connsiteX137" fmla="*/ 770283 w 994242"/>
                    <a:gd name="connsiteY137" fmla="*/ 536713 h 806626"/>
                    <a:gd name="connsiteX138" fmla="*/ 760344 w 994242"/>
                    <a:gd name="connsiteY138" fmla="*/ 556591 h 806626"/>
                    <a:gd name="connsiteX139" fmla="*/ 755374 w 994242"/>
                    <a:gd name="connsiteY139" fmla="*/ 576469 h 806626"/>
                    <a:gd name="connsiteX140" fmla="*/ 730526 w 994242"/>
                    <a:gd name="connsiteY140" fmla="*/ 616226 h 806626"/>
                    <a:gd name="connsiteX141" fmla="*/ 715618 w 994242"/>
                    <a:gd name="connsiteY141" fmla="*/ 651013 h 806626"/>
                    <a:gd name="connsiteX142" fmla="*/ 705678 w 994242"/>
                    <a:gd name="connsiteY142" fmla="*/ 680830 h 806626"/>
                    <a:gd name="connsiteX143" fmla="*/ 710648 w 994242"/>
                    <a:gd name="connsiteY143" fmla="*/ 705678 h 806626"/>
                    <a:gd name="connsiteX144" fmla="*/ 740465 w 994242"/>
                    <a:gd name="connsiteY144" fmla="*/ 695739 h 806626"/>
                    <a:gd name="connsiteX145" fmla="*/ 760344 w 994242"/>
                    <a:gd name="connsiteY145" fmla="*/ 680830 h 806626"/>
                    <a:gd name="connsiteX146" fmla="*/ 775252 w 994242"/>
                    <a:gd name="connsiteY146" fmla="*/ 670891 h 806626"/>
                    <a:gd name="connsiteX147" fmla="*/ 795131 w 994242"/>
                    <a:gd name="connsiteY147" fmla="*/ 655982 h 806626"/>
                    <a:gd name="connsiteX148" fmla="*/ 810039 w 994242"/>
                    <a:gd name="connsiteY148" fmla="*/ 651013 h 806626"/>
                    <a:gd name="connsiteX149" fmla="*/ 819978 w 994242"/>
                    <a:gd name="connsiteY149" fmla="*/ 660952 h 806626"/>
                    <a:gd name="connsiteX150" fmla="*/ 805070 w 994242"/>
                    <a:gd name="connsiteY150" fmla="*/ 675861 h 806626"/>
                    <a:gd name="connsiteX151" fmla="*/ 780222 w 994242"/>
                    <a:gd name="connsiteY151" fmla="*/ 710648 h 806626"/>
                    <a:gd name="connsiteX152" fmla="*/ 775252 w 994242"/>
                    <a:gd name="connsiteY152" fmla="*/ 725556 h 806626"/>
                    <a:gd name="connsiteX153" fmla="*/ 815009 w 994242"/>
                    <a:gd name="connsiteY153" fmla="*/ 720587 h 806626"/>
                    <a:gd name="connsiteX154" fmla="*/ 859735 w 994242"/>
                    <a:gd name="connsiteY154" fmla="*/ 700708 h 806626"/>
                    <a:gd name="connsiteX155" fmla="*/ 889552 w 994242"/>
                    <a:gd name="connsiteY155" fmla="*/ 690769 h 806626"/>
                    <a:gd name="connsiteX156" fmla="*/ 894522 w 994242"/>
                    <a:gd name="connsiteY156" fmla="*/ 705678 h 806626"/>
                    <a:gd name="connsiteX157" fmla="*/ 899491 w 994242"/>
                    <a:gd name="connsiteY157" fmla="*/ 805069 h 806626"/>
                    <a:gd name="connsiteX158" fmla="*/ 914400 w 994242"/>
                    <a:gd name="connsiteY158" fmla="*/ 790161 h 806626"/>
                    <a:gd name="connsiteX159" fmla="*/ 934278 w 994242"/>
                    <a:gd name="connsiteY159" fmla="*/ 780221 h 806626"/>
                    <a:gd name="connsiteX160" fmla="*/ 959126 w 994242"/>
                    <a:gd name="connsiteY160" fmla="*/ 765313 h 806626"/>
                    <a:gd name="connsiteX161" fmla="*/ 993913 w 994242"/>
                    <a:gd name="connsiteY161" fmla="*/ 785191 h 806626"/>
                    <a:gd name="connsiteX162" fmla="*/ 993913 w 994242"/>
                    <a:gd name="connsiteY162" fmla="*/ 790161 h 80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994242" h="806626">
                      <a:moveTo>
                        <a:pt x="0" y="457200"/>
                      </a:moveTo>
                      <a:cubicBezTo>
                        <a:pt x="7577" y="396588"/>
                        <a:pt x="-1939" y="436879"/>
                        <a:pt x="14909" y="397565"/>
                      </a:cubicBezTo>
                      <a:cubicBezTo>
                        <a:pt x="16972" y="392750"/>
                        <a:pt x="16972" y="387015"/>
                        <a:pt x="19878" y="382656"/>
                      </a:cubicBezTo>
                      <a:cubicBezTo>
                        <a:pt x="23776" y="376808"/>
                        <a:pt x="29817" y="372717"/>
                        <a:pt x="34787" y="367748"/>
                      </a:cubicBezTo>
                      <a:cubicBezTo>
                        <a:pt x="38100" y="361122"/>
                        <a:pt x="42125" y="354806"/>
                        <a:pt x="44726" y="347869"/>
                      </a:cubicBezTo>
                      <a:cubicBezTo>
                        <a:pt x="52939" y="325967"/>
                        <a:pt x="45073" y="328500"/>
                        <a:pt x="59635" y="308113"/>
                      </a:cubicBezTo>
                      <a:cubicBezTo>
                        <a:pt x="63720" y="302394"/>
                        <a:pt x="70459" y="298923"/>
                        <a:pt x="74544" y="293204"/>
                      </a:cubicBezTo>
                      <a:cubicBezTo>
                        <a:pt x="94147" y="265759"/>
                        <a:pt x="73404" y="274463"/>
                        <a:pt x="104361" y="243508"/>
                      </a:cubicBezTo>
                      <a:cubicBezTo>
                        <a:pt x="147909" y="199963"/>
                        <a:pt x="94622" y="255196"/>
                        <a:pt x="129209" y="213691"/>
                      </a:cubicBezTo>
                      <a:cubicBezTo>
                        <a:pt x="133708" y="208292"/>
                        <a:pt x="139619" y="204181"/>
                        <a:pt x="144118" y="198782"/>
                      </a:cubicBezTo>
                      <a:cubicBezTo>
                        <a:pt x="147942" y="194194"/>
                        <a:pt x="150170" y="188409"/>
                        <a:pt x="154057" y="183874"/>
                      </a:cubicBezTo>
                      <a:cubicBezTo>
                        <a:pt x="181134" y="152283"/>
                        <a:pt x="165251" y="174792"/>
                        <a:pt x="193813" y="149087"/>
                      </a:cubicBezTo>
                      <a:cubicBezTo>
                        <a:pt x="204261" y="139684"/>
                        <a:pt x="214850" y="130245"/>
                        <a:pt x="223631" y="119269"/>
                      </a:cubicBezTo>
                      <a:cubicBezTo>
                        <a:pt x="235606" y="104299"/>
                        <a:pt x="244154" y="91740"/>
                        <a:pt x="258418" y="79513"/>
                      </a:cubicBezTo>
                      <a:cubicBezTo>
                        <a:pt x="274670" y="65583"/>
                        <a:pt x="277465" y="65908"/>
                        <a:pt x="293205" y="54665"/>
                      </a:cubicBezTo>
                      <a:cubicBezTo>
                        <a:pt x="299945" y="49851"/>
                        <a:pt x="305892" y="43865"/>
                        <a:pt x="313083" y="39756"/>
                      </a:cubicBezTo>
                      <a:cubicBezTo>
                        <a:pt x="317631" y="37157"/>
                        <a:pt x="323102" y="36667"/>
                        <a:pt x="327991" y="34787"/>
                      </a:cubicBezTo>
                      <a:cubicBezTo>
                        <a:pt x="344643" y="28382"/>
                        <a:pt x="361729" y="22887"/>
                        <a:pt x="377687" y="14908"/>
                      </a:cubicBezTo>
                      <a:cubicBezTo>
                        <a:pt x="403674" y="1914"/>
                        <a:pt x="390378" y="6765"/>
                        <a:pt x="417444" y="0"/>
                      </a:cubicBezTo>
                      <a:cubicBezTo>
                        <a:pt x="453887" y="1656"/>
                        <a:pt x="490789" y="-1028"/>
                        <a:pt x="526774" y="4969"/>
                      </a:cubicBezTo>
                      <a:cubicBezTo>
                        <a:pt x="532665" y="5951"/>
                        <a:pt x="535972" y="13951"/>
                        <a:pt x="536713" y="19878"/>
                      </a:cubicBezTo>
                      <a:cubicBezTo>
                        <a:pt x="539749" y="44167"/>
                        <a:pt x="519808" y="62621"/>
                        <a:pt x="501926" y="74543"/>
                      </a:cubicBezTo>
                      <a:cubicBezTo>
                        <a:pt x="496957" y="77856"/>
                        <a:pt x="491682" y="80751"/>
                        <a:pt x="487018" y="84482"/>
                      </a:cubicBezTo>
                      <a:cubicBezTo>
                        <a:pt x="483359" y="87409"/>
                        <a:pt x="480826" y="91610"/>
                        <a:pt x="477078" y="94421"/>
                      </a:cubicBezTo>
                      <a:cubicBezTo>
                        <a:pt x="467522" y="101588"/>
                        <a:pt x="455708" y="105854"/>
                        <a:pt x="447261" y="114300"/>
                      </a:cubicBezTo>
                      <a:cubicBezTo>
                        <a:pt x="442291" y="119269"/>
                        <a:pt x="437688" y="124634"/>
                        <a:pt x="432352" y="129208"/>
                      </a:cubicBezTo>
                      <a:cubicBezTo>
                        <a:pt x="380511" y="173642"/>
                        <a:pt x="450796" y="95856"/>
                        <a:pt x="347870" y="198782"/>
                      </a:cubicBezTo>
                      <a:lnTo>
                        <a:pt x="313083" y="233569"/>
                      </a:lnTo>
                      <a:cubicBezTo>
                        <a:pt x="308113" y="238539"/>
                        <a:pt x="302489" y="242930"/>
                        <a:pt x="298174" y="248478"/>
                      </a:cubicBezTo>
                      <a:lnTo>
                        <a:pt x="263387" y="293204"/>
                      </a:lnTo>
                      <a:cubicBezTo>
                        <a:pt x="256834" y="301544"/>
                        <a:pt x="249204" y="309103"/>
                        <a:pt x="243509" y="318052"/>
                      </a:cubicBezTo>
                      <a:cubicBezTo>
                        <a:pt x="231913" y="336274"/>
                        <a:pt x="219544" y="354025"/>
                        <a:pt x="208722" y="372717"/>
                      </a:cubicBezTo>
                      <a:cubicBezTo>
                        <a:pt x="190500" y="404191"/>
                        <a:pt x="170322" y="434611"/>
                        <a:pt x="154057" y="467139"/>
                      </a:cubicBezTo>
                      <a:cubicBezTo>
                        <a:pt x="149087" y="477078"/>
                        <a:pt x="144416" y="487172"/>
                        <a:pt x="139148" y="496956"/>
                      </a:cubicBezTo>
                      <a:cubicBezTo>
                        <a:pt x="132816" y="508715"/>
                        <a:pt x="124407" y="519415"/>
                        <a:pt x="119270" y="531743"/>
                      </a:cubicBezTo>
                      <a:cubicBezTo>
                        <a:pt x="107784" y="559309"/>
                        <a:pt x="99263" y="588020"/>
                        <a:pt x="89452" y="616226"/>
                      </a:cubicBezTo>
                      <a:cubicBezTo>
                        <a:pt x="89403" y="616368"/>
                        <a:pt x="77052" y="653427"/>
                        <a:pt x="74544" y="660952"/>
                      </a:cubicBezTo>
                      <a:lnTo>
                        <a:pt x="69574" y="675861"/>
                      </a:lnTo>
                      <a:cubicBezTo>
                        <a:pt x="71231" y="680830"/>
                        <a:pt x="70052" y="693464"/>
                        <a:pt x="74544" y="690769"/>
                      </a:cubicBezTo>
                      <a:cubicBezTo>
                        <a:pt x="84787" y="684623"/>
                        <a:pt x="87255" y="670508"/>
                        <a:pt x="94422" y="660952"/>
                      </a:cubicBezTo>
                      <a:cubicBezTo>
                        <a:pt x="99392" y="654326"/>
                        <a:pt x="104737" y="647966"/>
                        <a:pt x="109331" y="641074"/>
                      </a:cubicBezTo>
                      <a:cubicBezTo>
                        <a:pt x="136192" y="600782"/>
                        <a:pt x="112745" y="631671"/>
                        <a:pt x="139148" y="586408"/>
                      </a:cubicBezTo>
                      <a:cubicBezTo>
                        <a:pt x="145167" y="576090"/>
                        <a:pt x="152880" y="566834"/>
                        <a:pt x="159026" y="556591"/>
                      </a:cubicBezTo>
                      <a:cubicBezTo>
                        <a:pt x="172769" y="533687"/>
                        <a:pt x="183579" y="508978"/>
                        <a:pt x="198783" y="487017"/>
                      </a:cubicBezTo>
                      <a:lnTo>
                        <a:pt x="243509" y="422413"/>
                      </a:lnTo>
                      <a:cubicBezTo>
                        <a:pt x="250254" y="412554"/>
                        <a:pt x="254940" y="401042"/>
                        <a:pt x="263387" y="392595"/>
                      </a:cubicBezTo>
                      <a:cubicBezTo>
                        <a:pt x="273326" y="382656"/>
                        <a:pt x="283750" y="373179"/>
                        <a:pt x="293205" y="362778"/>
                      </a:cubicBezTo>
                      <a:cubicBezTo>
                        <a:pt x="300340" y="354930"/>
                        <a:pt x="305310" y="345148"/>
                        <a:pt x="313083" y="337930"/>
                      </a:cubicBezTo>
                      <a:cubicBezTo>
                        <a:pt x="328628" y="323495"/>
                        <a:pt x="349526" y="314739"/>
                        <a:pt x="362778" y="298174"/>
                      </a:cubicBezTo>
                      <a:cubicBezTo>
                        <a:pt x="369404" y="289891"/>
                        <a:pt x="375157" y="280826"/>
                        <a:pt x="382657" y="273326"/>
                      </a:cubicBezTo>
                      <a:cubicBezTo>
                        <a:pt x="388514" y="267469"/>
                        <a:pt x="396302" y="263871"/>
                        <a:pt x="402535" y="258417"/>
                      </a:cubicBezTo>
                      <a:cubicBezTo>
                        <a:pt x="409587" y="252246"/>
                        <a:pt x="415298" y="244637"/>
                        <a:pt x="422413" y="238539"/>
                      </a:cubicBezTo>
                      <a:cubicBezTo>
                        <a:pt x="426948" y="234652"/>
                        <a:pt x="432787" y="232487"/>
                        <a:pt x="437322" y="228600"/>
                      </a:cubicBezTo>
                      <a:cubicBezTo>
                        <a:pt x="444437" y="222501"/>
                        <a:pt x="450085" y="214820"/>
                        <a:pt x="457200" y="208721"/>
                      </a:cubicBezTo>
                      <a:cubicBezTo>
                        <a:pt x="461735" y="204834"/>
                        <a:pt x="467249" y="202254"/>
                        <a:pt x="472109" y="198782"/>
                      </a:cubicBezTo>
                      <a:cubicBezTo>
                        <a:pt x="478849" y="193968"/>
                        <a:pt x="484964" y="188264"/>
                        <a:pt x="491987" y="183874"/>
                      </a:cubicBezTo>
                      <a:cubicBezTo>
                        <a:pt x="506028" y="175098"/>
                        <a:pt x="512277" y="173797"/>
                        <a:pt x="526774" y="168965"/>
                      </a:cubicBezTo>
                      <a:cubicBezTo>
                        <a:pt x="532765" y="186938"/>
                        <a:pt x="536770" y="191201"/>
                        <a:pt x="526774" y="213691"/>
                      </a:cubicBezTo>
                      <a:cubicBezTo>
                        <a:pt x="523919" y="220113"/>
                        <a:pt x="515950" y="222881"/>
                        <a:pt x="511865" y="228600"/>
                      </a:cubicBezTo>
                      <a:cubicBezTo>
                        <a:pt x="485316" y="265769"/>
                        <a:pt x="520800" y="231503"/>
                        <a:pt x="487018" y="268356"/>
                      </a:cubicBezTo>
                      <a:lnTo>
                        <a:pt x="427383" y="327991"/>
                      </a:lnTo>
                      <a:lnTo>
                        <a:pt x="382657" y="372717"/>
                      </a:lnTo>
                      <a:cubicBezTo>
                        <a:pt x="376031" y="379343"/>
                        <a:pt x="369782" y="386369"/>
                        <a:pt x="362778" y="392595"/>
                      </a:cubicBezTo>
                      <a:cubicBezTo>
                        <a:pt x="347869" y="405847"/>
                        <a:pt x="331840" y="417937"/>
                        <a:pt x="318052" y="432352"/>
                      </a:cubicBezTo>
                      <a:cubicBezTo>
                        <a:pt x="295324" y="456113"/>
                        <a:pt x="271687" y="479536"/>
                        <a:pt x="253448" y="506895"/>
                      </a:cubicBezTo>
                      <a:cubicBezTo>
                        <a:pt x="250135" y="511865"/>
                        <a:pt x="246369" y="516561"/>
                        <a:pt x="243509" y="521804"/>
                      </a:cubicBezTo>
                      <a:cubicBezTo>
                        <a:pt x="236414" y="534811"/>
                        <a:pt x="230257" y="548309"/>
                        <a:pt x="223631" y="561561"/>
                      </a:cubicBezTo>
                      <a:lnTo>
                        <a:pt x="213691" y="581439"/>
                      </a:lnTo>
                      <a:cubicBezTo>
                        <a:pt x="212035" y="589722"/>
                        <a:pt x="210944" y="598138"/>
                        <a:pt x="208722" y="606287"/>
                      </a:cubicBezTo>
                      <a:cubicBezTo>
                        <a:pt x="205966" y="616394"/>
                        <a:pt x="198783" y="636104"/>
                        <a:pt x="198783" y="636104"/>
                      </a:cubicBezTo>
                      <a:cubicBezTo>
                        <a:pt x="200439" y="641074"/>
                        <a:pt x="199728" y="654367"/>
                        <a:pt x="203752" y="651013"/>
                      </a:cubicBezTo>
                      <a:cubicBezTo>
                        <a:pt x="215757" y="641008"/>
                        <a:pt x="217550" y="622306"/>
                        <a:pt x="228600" y="611256"/>
                      </a:cubicBezTo>
                      <a:cubicBezTo>
                        <a:pt x="235226" y="604630"/>
                        <a:pt x="242380" y="598493"/>
                        <a:pt x="248478" y="591378"/>
                      </a:cubicBezTo>
                      <a:cubicBezTo>
                        <a:pt x="252365" y="586843"/>
                        <a:pt x="254485" y="580964"/>
                        <a:pt x="258418" y="576469"/>
                      </a:cubicBezTo>
                      <a:cubicBezTo>
                        <a:pt x="266131" y="567654"/>
                        <a:pt x="275948" y="560767"/>
                        <a:pt x="283265" y="551621"/>
                      </a:cubicBezTo>
                      <a:cubicBezTo>
                        <a:pt x="289299" y="544079"/>
                        <a:pt x="292244" y="534398"/>
                        <a:pt x="298174" y="526774"/>
                      </a:cubicBezTo>
                      <a:cubicBezTo>
                        <a:pt x="303927" y="519377"/>
                        <a:pt x="311954" y="514010"/>
                        <a:pt x="318052" y="506895"/>
                      </a:cubicBezTo>
                      <a:cubicBezTo>
                        <a:pt x="331858" y="490788"/>
                        <a:pt x="342809" y="472200"/>
                        <a:pt x="357809" y="457200"/>
                      </a:cubicBezTo>
                      <a:cubicBezTo>
                        <a:pt x="362779" y="452230"/>
                        <a:pt x="368501" y="447914"/>
                        <a:pt x="372718" y="442291"/>
                      </a:cubicBezTo>
                      <a:cubicBezTo>
                        <a:pt x="401295" y="404188"/>
                        <a:pt x="373764" y="430446"/>
                        <a:pt x="402535" y="397565"/>
                      </a:cubicBezTo>
                      <a:cubicBezTo>
                        <a:pt x="408706" y="390513"/>
                        <a:pt x="416315" y="384802"/>
                        <a:pt x="422413" y="377687"/>
                      </a:cubicBezTo>
                      <a:cubicBezTo>
                        <a:pt x="432085" y="366403"/>
                        <a:pt x="435509" y="352973"/>
                        <a:pt x="447261" y="342900"/>
                      </a:cubicBezTo>
                      <a:cubicBezTo>
                        <a:pt x="464368" y="328237"/>
                        <a:pt x="483757" y="316467"/>
                        <a:pt x="501926" y="303143"/>
                      </a:cubicBezTo>
                      <a:cubicBezTo>
                        <a:pt x="506744" y="299610"/>
                        <a:pt x="529218" y="282042"/>
                        <a:pt x="536713" y="278295"/>
                      </a:cubicBezTo>
                      <a:cubicBezTo>
                        <a:pt x="541398" y="275952"/>
                        <a:pt x="546652" y="274982"/>
                        <a:pt x="551622" y="273326"/>
                      </a:cubicBezTo>
                      <a:cubicBezTo>
                        <a:pt x="556592" y="274982"/>
                        <a:pt x="565504" y="273158"/>
                        <a:pt x="566531" y="278295"/>
                      </a:cubicBezTo>
                      <a:cubicBezTo>
                        <a:pt x="574431" y="317794"/>
                        <a:pt x="562950" y="318453"/>
                        <a:pt x="546652" y="342900"/>
                      </a:cubicBezTo>
                      <a:cubicBezTo>
                        <a:pt x="541294" y="350937"/>
                        <a:pt x="536369" y="359268"/>
                        <a:pt x="531744" y="367748"/>
                      </a:cubicBezTo>
                      <a:cubicBezTo>
                        <a:pt x="526423" y="377503"/>
                        <a:pt x="523341" y="388557"/>
                        <a:pt x="516835" y="397565"/>
                      </a:cubicBezTo>
                      <a:cubicBezTo>
                        <a:pt x="501685" y="418542"/>
                        <a:pt x="480451" y="435011"/>
                        <a:pt x="467139" y="457200"/>
                      </a:cubicBezTo>
                      <a:cubicBezTo>
                        <a:pt x="462170" y="465483"/>
                        <a:pt x="458026" y="474321"/>
                        <a:pt x="452231" y="482048"/>
                      </a:cubicBezTo>
                      <a:cubicBezTo>
                        <a:pt x="438105" y="500883"/>
                        <a:pt x="418034" y="515655"/>
                        <a:pt x="407505" y="536713"/>
                      </a:cubicBezTo>
                      <a:cubicBezTo>
                        <a:pt x="402535" y="546652"/>
                        <a:pt x="397917" y="556775"/>
                        <a:pt x="392596" y="566530"/>
                      </a:cubicBezTo>
                      <a:cubicBezTo>
                        <a:pt x="380031" y="589566"/>
                        <a:pt x="377286" y="589001"/>
                        <a:pt x="367748" y="611256"/>
                      </a:cubicBezTo>
                      <a:cubicBezTo>
                        <a:pt x="360720" y="627655"/>
                        <a:pt x="351369" y="643457"/>
                        <a:pt x="347870" y="660952"/>
                      </a:cubicBezTo>
                      <a:cubicBezTo>
                        <a:pt x="346213" y="669235"/>
                        <a:pt x="345123" y="677651"/>
                        <a:pt x="342900" y="685800"/>
                      </a:cubicBezTo>
                      <a:cubicBezTo>
                        <a:pt x="340143" y="695907"/>
                        <a:pt x="332961" y="715617"/>
                        <a:pt x="332961" y="715617"/>
                      </a:cubicBezTo>
                      <a:cubicBezTo>
                        <a:pt x="334618" y="727213"/>
                        <a:pt x="332693" y="739927"/>
                        <a:pt x="337931" y="750404"/>
                      </a:cubicBezTo>
                      <a:cubicBezTo>
                        <a:pt x="340274" y="755089"/>
                        <a:pt x="340356" y="740074"/>
                        <a:pt x="342900" y="735495"/>
                      </a:cubicBezTo>
                      <a:cubicBezTo>
                        <a:pt x="348701" y="725053"/>
                        <a:pt x="355835" y="715398"/>
                        <a:pt x="362778" y="705678"/>
                      </a:cubicBezTo>
                      <a:cubicBezTo>
                        <a:pt x="372407" y="692198"/>
                        <a:pt x="385187" y="680738"/>
                        <a:pt x="392596" y="665921"/>
                      </a:cubicBezTo>
                      <a:cubicBezTo>
                        <a:pt x="397566" y="655982"/>
                        <a:pt x="401616" y="645527"/>
                        <a:pt x="407505" y="636104"/>
                      </a:cubicBezTo>
                      <a:cubicBezTo>
                        <a:pt x="418222" y="618957"/>
                        <a:pt x="429798" y="602308"/>
                        <a:pt x="442291" y="586408"/>
                      </a:cubicBezTo>
                      <a:cubicBezTo>
                        <a:pt x="448080" y="579040"/>
                        <a:pt x="456417" y="573927"/>
                        <a:pt x="462170" y="566530"/>
                      </a:cubicBezTo>
                      <a:cubicBezTo>
                        <a:pt x="468100" y="558906"/>
                        <a:pt x="471148" y="549306"/>
                        <a:pt x="477078" y="541682"/>
                      </a:cubicBezTo>
                      <a:cubicBezTo>
                        <a:pt x="482831" y="534285"/>
                        <a:pt x="490731" y="528808"/>
                        <a:pt x="496957" y="521804"/>
                      </a:cubicBezTo>
                      <a:cubicBezTo>
                        <a:pt x="504004" y="513876"/>
                        <a:pt x="509335" y="504456"/>
                        <a:pt x="516835" y="496956"/>
                      </a:cubicBezTo>
                      <a:cubicBezTo>
                        <a:pt x="522692" y="491099"/>
                        <a:pt x="531142" y="488176"/>
                        <a:pt x="536713" y="482048"/>
                      </a:cubicBezTo>
                      <a:cubicBezTo>
                        <a:pt x="547856" y="469791"/>
                        <a:pt x="552326" y="450814"/>
                        <a:pt x="566531" y="442291"/>
                      </a:cubicBezTo>
                      <a:cubicBezTo>
                        <a:pt x="574813" y="437321"/>
                        <a:pt x="583518" y="432996"/>
                        <a:pt x="591378" y="427382"/>
                      </a:cubicBezTo>
                      <a:cubicBezTo>
                        <a:pt x="595191" y="424659"/>
                        <a:pt x="597718" y="420443"/>
                        <a:pt x="601318" y="417443"/>
                      </a:cubicBezTo>
                      <a:cubicBezTo>
                        <a:pt x="607681" y="412141"/>
                        <a:pt x="614907" y="407924"/>
                        <a:pt x="621196" y="402534"/>
                      </a:cubicBezTo>
                      <a:cubicBezTo>
                        <a:pt x="644884" y="382230"/>
                        <a:pt x="625655" y="391110"/>
                        <a:pt x="651013" y="382656"/>
                      </a:cubicBezTo>
                      <a:cubicBezTo>
                        <a:pt x="655983" y="384313"/>
                        <a:pt x="665125" y="382448"/>
                        <a:pt x="665922" y="387626"/>
                      </a:cubicBezTo>
                      <a:cubicBezTo>
                        <a:pt x="671322" y="422725"/>
                        <a:pt x="665793" y="441274"/>
                        <a:pt x="651013" y="467139"/>
                      </a:cubicBezTo>
                      <a:cubicBezTo>
                        <a:pt x="648050" y="472325"/>
                        <a:pt x="644037" y="476862"/>
                        <a:pt x="641074" y="482048"/>
                      </a:cubicBezTo>
                      <a:cubicBezTo>
                        <a:pt x="637399" y="488480"/>
                        <a:pt x="634733" y="495450"/>
                        <a:pt x="631135" y="501926"/>
                      </a:cubicBezTo>
                      <a:cubicBezTo>
                        <a:pt x="626444" y="510370"/>
                        <a:pt x="620851" y="518294"/>
                        <a:pt x="616226" y="526774"/>
                      </a:cubicBezTo>
                      <a:cubicBezTo>
                        <a:pt x="610905" y="536529"/>
                        <a:pt x="606766" y="546906"/>
                        <a:pt x="601318" y="556591"/>
                      </a:cubicBezTo>
                      <a:cubicBezTo>
                        <a:pt x="591847" y="573428"/>
                        <a:pt x="581439" y="589722"/>
                        <a:pt x="571500" y="606287"/>
                      </a:cubicBezTo>
                      <a:lnTo>
                        <a:pt x="541683" y="655982"/>
                      </a:lnTo>
                      <a:cubicBezTo>
                        <a:pt x="536713" y="664265"/>
                        <a:pt x="529828" y="671666"/>
                        <a:pt x="526774" y="680830"/>
                      </a:cubicBezTo>
                      <a:cubicBezTo>
                        <a:pt x="521198" y="697560"/>
                        <a:pt x="521694" y="698418"/>
                        <a:pt x="511865" y="715617"/>
                      </a:cubicBezTo>
                      <a:cubicBezTo>
                        <a:pt x="508902" y="720803"/>
                        <a:pt x="496584" y="727855"/>
                        <a:pt x="501926" y="730526"/>
                      </a:cubicBezTo>
                      <a:lnTo>
                        <a:pt x="521805" y="720587"/>
                      </a:lnTo>
                      <a:cubicBezTo>
                        <a:pt x="528431" y="712304"/>
                        <a:pt x="534698" y="703722"/>
                        <a:pt x="541683" y="695739"/>
                      </a:cubicBezTo>
                      <a:cubicBezTo>
                        <a:pt x="546311" y="690450"/>
                        <a:pt x="552051" y="686195"/>
                        <a:pt x="556591" y="680830"/>
                      </a:cubicBezTo>
                      <a:cubicBezTo>
                        <a:pt x="570294" y="664635"/>
                        <a:pt x="581347" y="646134"/>
                        <a:pt x="596348" y="631134"/>
                      </a:cubicBezTo>
                      <a:cubicBezTo>
                        <a:pt x="604631" y="622852"/>
                        <a:pt x="613483" y="615102"/>
                        <a:pt x="621196" y="606287"/>
                      </a:cubicBezTo>
                      <a:cubicBezTo>
                        <a:pt x="713865" y="500380"/>
                        <a:pt x="616330" y="601214"/>
                        <a:pt x="715618" y="501926"/>
                      </a:cubicBezTo>
                      <a:cubicBezTo>
                        <a:pt x="744692" y="472852"/>
                        <a:pt x="730717" y="483576"/>
                        <a:pt x="755374" y="467139"/>
                      </a:cubicBezTo>
                      <a:cubicBezTo>
                        <a:pt x="758687" y="462169"/>
                        <a:pt x="760725" y="456054"/>
                        <a:pt x="765313" y="452230"/>
                      </a:cubicBezTo>
                      <a:cubicBezTo>
                        <a:pt x="771004" y="447487"/>
                        <a:pt x="779027" y="446400"/>
                        <a:pt x="785191" y="442291"/>
                      </a:cubicBezTo>
                      <a:cubicBezTo>
                        <a:pt x="789090" y="439692"/>
                        <a:pt x="791818" y="435665"/>
                        <a:pt x="795131" y="432352"/>
                      </a:cubicBezTo>
                      <a:cubicBezTo>
                        <a:pt x="798444" y="437322"/>
                        <a:pt x="804329" y="441334"/>
                        <a:pt x="805070" y="447261"/>
                      </a:cubicBezTo>
                      <a:cubicBezTo>
                        <a:pt x="806118" y="455642"/>
                        <a:pt x="802322" y="463959"/>
                        <a:pt x="800100" y="472108"/>
                      </a:cubicBezTo>
                      <a:cubicBezTo>
                        <a:pt x="794787" y="491589"/>
                        <a:pt x="789919" y="504834"/>
                        <a:pt x="780222" y="521804"/>
                      </a:cubicBezTo>
                      <a:cubicBezTo>
                        <a:pt x="777259" y="526990"/>
                        <a:pt x="773246" y="531527"/>
                        <a:pt x="770283" y="536713"/>
                      </a:cubicBezTo>
                      <a:cubicBezTo>
                        <a:pt x="766608" y="543145"/>
                        <a:pt x="762945" y="549655"/>
                        <a:pt x="760344" y="556591"/>
                      </a:cubicBezTo>
                      <a:cubicBezTo>
                        <a:pt x="757946" y="562986"/>
                        <a:pt x="758428" y="570360"/>
                        <a:pt x="755374" y="576469"/>
                      </a:cubicBezTo>
                      <a:cubicBezTo>
                        <a:pt x="748385" y="590447"/>
                        <a:pt x="736682" y="601862"/>
                        <a:pt x="730526" y="616226"/>
                      </a:cubicBezTo>
                      <a:cubicBezTo>
                        <a:pt x="725557" y="627822"/>
                        <a:pt x="720147" y="639238"/>
                        <a:pt x="715618" y="651013"/>
                      </a:cubicBezTo>
                      <a:cubicBezTo>
                        <a:pt x="711857" y="660791"/>
                        <a:pt x="705678" y="680830"/>
                        <a:pt x="705678" y="680830"/>
                      </a:cubicBezTo>
                      <a:cubicBezTo>
                        <a:pt x="707335" y="689113"/>
                        <a:pt x="702884" y="702351"/>
                        <a:pt x="710648" y="705678"/>
                      </a:cubicBezTo>
                      <a:cubicBezTo>
                        <a:pt x="720278" y="709805"/>
                        <a:pt x="731094" y="700424"/>
                        <a:pt x="740465" y="695739"/>
                      </a:cubicBezTo>
                      <a:cubicBezTo>
                        <a:pt x="747873" y="692035"/>
                        <a:pt x="753604" y="685644"/>
                        <a:pt x="760344" y="680830"/>
                      </a:cubicBezTo>
                      <a:cubicBezTo>
                        <a:pt x="765204" y="677359"/>
                        <a:pt x="770392" y="674362"/>
                        <a:pt x="775252" y="670891"/>
                      </a:cubicBezTo>
                      <a:cubicBezTo>
                        <a:pt x="781992" y="666077"/>
                        <a:pt x="787939" y="660091"/>
                        <a:pt x="795131" y="655982"/>
                      </a:cubicBezTo>
                      <a:cubicBezTo>
                        <a:pt x="799679" y="653383"/>
                        <a:pt x="805070" y="652669"/>
                        <a:pt x="810039" y="651013"/>
                      </a:cubicBezTo>
                      <a:cubicBezTo>
                        <a:pt x="818976" y="645055"/>
                        <a:pt x="839725" y="626395"/>
                        <a:pt x="819978" y="660952"/>
                      </a:cubicBezTo>
                      <a:cubicBezTo>
                        <a:pt x="816491" y="667054"/>
                        <a:pt x="809644" y="670525"/>
                        <a:pt x="805070" y="675861"/>
                      </a:cubicBezTo>
                      <a:cubicBezTo>
                        <a:pt x="802365" y="679016"/>
                        <a:pt x="783370" y="704352"/>
                        <a:pt x="780222" y="710648"/>
                      </a:cubicBezTo>
                      <a:cubicBezTo>
                        <a:pt x="777879" y="715333"/>
                        <a:pt x="770215" y="724117"/>
                        <a:pt x="775252" y="725556"/>
                      </a:cubicBezTo>
                      <a:cubicBezTo>
                        <a:pt x="788094" y="729225"/>
                        <a:pt x="801757" y="722243"/>
                        <a:pt x="815009" y="720587"/>
                      </a:cubicBezTo>
                      <a:cubicBezTo>
                        <a:pt x="852606" y="698029"/>
                        <a:pt x="825613" y="710945"/>
                        <a:pt x="859735" y="700708"/>
                      </a:cubicBezTo>
                      <a:cubicBezTo>
                        <a:pt x="869770" y="697697"/>
                        <a:pt x="889552" y="690769"/>
                        <a:pt x="889552" y="690769"/>
                      </a:cubicBezTo>
                      <a:cubicBezTo>
                        <a:pt x="891209" y="695739"/>
                        <a:pt x="894068" y="700459"/>
                        <a:pt x="894522" y="705678"/>
                      </a:cubicBezTo>
                      <a:cubicBezTo>
                        <a:pt x="897396" y="738725"/>
                        <a:pt x="891894" y="772779"/>
                        <a:pt x="899491" y="805069"/>
                      </a:cubicBezTo>
                      <a:cubicBezTo>
                        <a:pt x="901101" y="811910"/>
                        <a:pt x="908681" y="794246"/>
                        <a:pt x="914400" y="790161"/>
                      </a:cubicBezTo>
                      <a:cubicBezTo>
                        <a:pt x="920428" y="785855"/>
                        <a:pt x="928114" y="784330"/>
                        <a:pt x="934278" y="780221"/>
                      </a:cubicBezTo>
                      <a:cubicBezTo>
                        <a:pt x="961560" y="762033"/>
                        <a:pt x="924526" y="776845"/>
                        <a:pt x="959126" y="765313"/>
                      </a:cubicBezTo>
                      <a:cubicBezTo>
                        <a:pt x="984086" y="770304"/>
                        <a:pt x="983351" y="764066"/>
                        <a:pt x="993913" y="785191"/>
                      </a:cubicBezTo>
                      <a:cubicBezTo>
                        <a:pt x="994654" y="786673"/>
                        <a:pt x="993913" y="788504"/>
                        <a:pt x="993913" y="790161"/>
                      </a:cubicBezTo>
                    </a:path>
                  </a:pathLst>
                </a:custGeom>
                <a:no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pic>
            <p:nvPicPr>
              <p:cNvPr id="23" name="Shape 245">
                <a:extLst>
                  <a:ext uri="{FF2B5EF4-FFF2-40B4-BE49-F238E27FC236}">
                    <a16:creationId xmlns:a16="http://schemas.microsoft.com/office/drawing/2014/main" id="{24A0238A-3C6B-8B4D-9204-C245679C2FAB}"/>
                  </a:ext>
                </a:extLst>
              </p:cNvPr>
              <p:cNvPicPr preferRelativeResize="0"/>
              <p:nvPr/>
            </p:nvPicPr>
            <p:blipFill>
              <a:blip r:embed="rId5">
                <a:alphaModFix/>
              </a:blip>
              <a:stretch>
                <a:fillRect/>
              </a:stretch>
            </p:blipFill>
            <p:spPr>
              <a:xfrm>
                <a:off x="839151" y="3096762"/>
                <a:ext cx="543188" cy="937003"/>
              </a:xfrm>
              <a:prstGeom prst="rect">
                <a:avLst/>
              </a:prstGeom>
              <a:noFill/>
              <a:ln>
                <a:noFill/>
              </a:ln>
            </p:spPr>
          </p:pic>
          <p:pic>
            <p:nvPicPr>
              <p:cNvPr id="24" name="Shape 246">
                <a:extLst>
                  <a:ext uri="{FF2B5EF4-FFF2-40B4-BE49-F238E27FC236}">
                    <a16:creationId xmlns:a16="http://schemas.microsoft.com/office/drawing/2014/main" id="{44D0CC5A-9CB3-3B45-A3C0-39FEF7341DBB}"/>
                  </a:ext>
                </a:extLst>
              </p:cNvP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767225" y="2211081"/>
                <a:ext cx="543210" cy="543210"/>
              </a:xfrm>
              <a:prstGeom prst="rect">
                <a:avLst/>
              </a:prstGeom>
              <a:noFill/>
              <a:ln>
                <a:noFill/>
              </a:ln>
            </p:spPr>
          </p:pic>
          <p:pic>
            <p:nvPicPr>
              <p:cNvPr id="25" name="Shape 247">
                <a:extLst>
                  <a:ext uri="{FF2B5EF4-FFF2-40B4-BE49-F238E27FC236}">
                    <a16:creationId xmlns:a16="http://schemas.microsoft.com/office/drawing/2014/main" id="{5E9E7687-901E-184F-86F9-3074BF2D95E8}"/>
                  </a:ext>
                </a:extLst>
              </p:cNvPr>
              <p:cNvPicPr preferRelativeResize="0"/>
              <p:nvPr/>
            </p:nvPicPr>
            <p:blipFill>
              <a:blip r:embed="rId7">
                <a:alphaModFix/>
                <a:duotone>
                  <a:prstClr val="black"/>
                  <a:schemeClr val="accent2">
                    <a:tint val="45000"/>
                    <a:satMod val="400000"/>
                  </a:schemeClr>
                </a:duotone>
              </a:blip>
              <a:stretch>
                <a:fillRect/>
              </a:stretch>
            </p:blipFill>
            <p:spPr>
              <a:xfrm rot="16200000">
                <a:off x="2148297" y="2853012"/>
                <a:ext cx="1207497" cy="464422"/>
              </a:xfrm>
              <a:prstGeom prst="rect">
                <a:avLst/>
              </a:prstGeom>
              <a:noFill/>
              <a:ln>
                <a:noFill/>
              </a:ln>
            </p:spPr>
          </p:pic>
          <p:pic>
            <p:nvPicPr>
              <p:cNvPr id="26" name="Shape 248">
                <a:extLst>
                  <a:ext uri="{FF2B5EF4-FFF2-40B4-BE49-F238E27FC236}">
                    <a16:creationId xmlns:a16="http://schemas.microsoft.com/office/drawing/2014/main" id="{F95D72CE-926D-BD48-9082-9E5919B75986}"/>
                  </a:ext>
                </a:extLst>
              </p:cNvPr>
              <p:cNvPicPr preferRelativeResize="0"/>
              <p:nvPr/>
            </p:nvPicPr>
            <p:blipFill>
              <a:blip r:embed="rId8" cstate="screen">
                <a:alphaModFix/>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714270" y="1974644"/>
                <a:ext cx="650734" cy="662604"/>
              </a:xfrm>
              <a:prstGeom prst="rect">
                <a:avLst/>
              </a:prstGeom>
              <a:noFill/>
              <a:ln>
                <a:noFill/>
              </a:ln>
            </p:spPr>
          </p:pic>
          <p:sp>
            <p:nvSpPr>
              <p:cNvPr id="37" name="Shape 259">
                <a:extLst>
                  <a:ext uri="{FF2B5EF4-FFF2-40B4-BE49-F238E27FC236}">
                    <a16:creationId xmlns:a16="http://schemas.microsoft.com/office/drawing/2014/main" id="{EE4EAEF9-86FF-1C40-9FCD-7B316CF658A0}"/>
                  </a:ext>
                </a:extLst>
              </p:cNvPr>
              <p:cNvSpPr txBox="1"/>
              <p:nvPr/>
            </p:nvSpPr>
            <p:spPr>
              <a:xfrm>
                <a:off x="3019437" y="2227935"/>
                <a:ext cx="1882310" cy="580841"/>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200" dirty="0"/>
                  <a:t>Faulty DNA repair proteins worsen repair</a:t>
                </a:r>
                <a:endParaRPr sz="1200" dirty="0"/>
              </a:p>
            </p:txBody>
          </p:sp>
        </p:grpSp>
        <p:grpSp>
          <p:nvGrpSpPr>
            <p:cNvPr id="73" name="Group 72">
              <a:extLst>
                <a:ext uri="{FF2B5EF4-FFF2-40B4-BE49-F238E27FC236}">
                  <a16:creationId xmlns:a16="http://schemas.microsoft.com/office/drawing/2014/main" id="{4308CE5B-E7AC-CF4A-9470-439A00648CE8}"/>
                </a:ext>
              </a:extLst>
            </p:cNvPr>
            <p:cNvGrpSpPr/>
            <p:nvPr/>
          </p:nvGrpSpPr>
          <p:grpSpPr>
            <a:xfrm>
              <a:off x="7457420" y="1928346"/>
              <a:ext cx="3854463" cy="1708624"/>
              <a:chOff x="7144900" y="1928345"/>
              <a:chExt cx="4645145" cy="2059121"/>
            </a:xfrm>
          </p:grpSpPr>
          <p:grpSp>
            <p:nvGrpSpPr>
              <p:cNvPr id="72" name="Group 71">
                <a:extLst>
                  <a:ext uri="{FF2B5EF4-FFF2-40B4-BE49-F238E27FC236}">
                    <a16:creationId xmlns:a16="http://schemas.microsoft.com/office/drawing/2014/main" id="{2488B3E3-810B-BB43-A78A-8A9070826B1C}"/>
                  </a:ext>
                </a:extLst>
              </p:cNvPr>
              <p:cNvGrpSpPr/>
              <p:nvPr/>
            </p:nvGrpSpPr>
            <p:grpSpPr>
              <a:xfrm>
                <a:off x="7144900" y="1928345"/>
                <a:ext cx="3824253" cy="2059121"/>
                <a:chOff x="7144900" y="1928345"/>
                <a:chExt cx="3824253" cy="2059121"/>
              </a:xfrm>
            </p:grpSpPr>
            <p:grpSp>
              <p:nvGrpSpPr>
                <p:cNvPr id="53" name="Group 52">
                  <a:extLst>
                    <a:ext uri="{FF2B5EF4-FFF2-40B4-BE49-F238E27FC236}">
                      <a16:creationId xmlns:a16="http://schemas.microsoft.com/office/drawing/2014/main" id="{37738AA7-EEAE-974C-AA10-3BAC3C93EE14}"/>
                    </a:ext>
                  </a:extLst>
                </p:cNvPr>
                <p:cNvGrpSpPr/>
                <p:nvPr/>
              </p:nvGrpSpPr>
              <p:grpSpPr>
                <a:xfrm>
                  <a:off x="7144900" y="2894184"/>
                  <a:ext cx="3824253" cy="325121"/>
                  <a:chOff x="4435971" y="1925573"/>
                  <a:chExt cx="3824253" cy="325121"/>
                </a:xfrm>
              </p:grpSpPr>
              <p:pic>
                <p:nvPicPr>
                  <p:cNvPr id="54" name="Picture 53">
                    <a:extLst>
                      <a:ext uri="{FF2B5EF4-FFF2-40B4-BE49-F238E27FC236}">
                        <a16:creationId xmlns:a16="http://schemas.microsoft.com/office/drawing/2014/main" id="{3DE37E2F-483D-C745-9183-C3960C984D32}"/>
                      </a:ext>
                    </a:extLst>
                  </p:cNvPr>
                  <p:cNvPicPr>
                    <a:picLocks noChangeAspect="1"/>
                  </p:cNvPicPr>
                  <p:nvPr/>
                </p:nvPicPr>
                <p:blipFill rotWithShape="1">
                  <a:blip r:embed="rId4" cstate="screen">
                    <a:duotone>
                      <a:schemeClr val="accent1">
                        <a:shade val="45000"/>
                        <a:satMod val="135000"/>
                      </a:schemeClr>
                      <a:prstClr val="white"/>
                    </a:duotone>
                    <a:extLst>
                      <a:ext uri="{28A0092B-C50C-407E-A947-70E740481C1C}">
                        <a14:useLocalDpi xmlns:a14="http://schemas.microsoft.com/office/drawing/2010/main"/>
                      </a:ext>
                    </a:extLst>
                  </a:blip>
                  <a:srcRect t="6419" r="93520" b="51007"/>
                  <a:stretch/>
                </p:blipFill>
                <p:spPr>
                  <a:xfrm rot="16200000">
                    <a:off x="5436230" y="925314"/>
                    <a:ext cx="325121" cy="2325639"/>
                  </a:xfrm>
                  <a:prstGeom prst="rect">
                    <a:avLst/>
                  </a:prstGeom>
                </p:spPr>
              </p:pic>
              <p:pic>
                <p:nvPicPr>
                  <p:cNvPr id="55" name="Picture 54">
                    <a:extLst>
                      <a:ext uri="{FF2B5EF4-FFF2-40B4-BE49-F238E27FC236}">
                        <a16:creationId xmlns:a16="http://schemas.microsoft.com/office/drawing/2014/main" id="{A10C131E-5250-A942-889C-9E2AF19FE67E}"/>
                      </a:ext>
                    </a:extLst>
                  </p:cNvPr>
                  <p:cNvPicPr>
                    <a:picLocks noChangeAspect="1"/>
                  </p:cNvPicPr>
                  <p:nvPr/>
                </p:nvPicPr>
                <p:blipFill rotWithShape="1">
                  <a:blip r:embed="rId4" cstate="screen">
                    <a:duotone>
                      <a:schemeClr val="accent1">
                        <a:shade val="45000"/>
                        <a:satMod val="135000"/>
                      </a:schemeClr>
                      <a:prstClr val="white"/>
                    </a:duotone>
                    <a:extLst>
                      <a:ext uri="{28A0092B-C50C-407E-A947-70E740481C1C}">
                        <a14:useLocalDpi xmlns:a14="http://schemas.microsoft.com/office/drawing/2010/main"/>
                      </a:ext>
                    </a:extLst>
                  </a:blip>
                  <a:srcRect t="6419" r="93520" b="51007"/>
                  <a:stretch/>
                </p:blipFill>
                <p:spPr>
                  <a:xfrm rot="16200000">
                    <a:off x="6934844" y="925314"/>
                    <a:ext cx="325121" cy="2325639"/>
                  </a:xfrm>
                  <a:prstGeom prst="rect">
                    <a:avLst/>
                  </a:prstGeom>
                </p:spPr>
              </p:pic>
            </p:grpSp>
            <p:grpSp>
              <p:nvGrpSpPr>
                <p:cNvPr id="56" name="Group 55">
                  <a:extLst>
                    <a:ext uri="{FF2B5EF4-FFF2-40B4-BE49-F238E27FC236}">
                      <a16:creationId xmlns:a16="http://schemas.microsoft.com/office/drawing/2014/main" id="{FBABB330-9BC0-1E4C-8315-29924E4D9E92}"/>
                    </a:ext>
                  </a:extLst>
                </p:cNvPr>
                <p:cNvGrpSpPr/>
                <p:nvPr/>
              </p:nvGrpSpPr>
              <p:grpSpPr>
                <a:xfrm>
                  <a:off x="7606166" y="2402344"/>
                  <a:ext cx="1620431" cy="1431222"/>
                  <a:chOff x="2346010" y="1664276"/>
                  <a:chExt cx="2142833" cy="1892626"/>
                </a:xfrm>
              </p:grpSpPr>
              <p:grpSp>
                <p:nvGrpSpPr>
                  <p:cNvPr id="57" name="Group 56">
                    <a:extLst>
                      <a:ext uri="{FF2B5EF4-FFF2-40B4-BE49-F238E27FC236}">
                        <a16:creationId xmlns:a16="http://schemas.microsoft.com/office/drawing/2014/main" id="{320391E5-3D17-3D48-9775-F5880D4D35B1}"/>
                      </a:ext>
                    </a:extLst>
                  </p:cNvPr>
                  <p:cNvGrpSpPr/>
                  <p:nvPr/>
                </p:nvGrpSpPr>
                <p:grpSpPr>
                  <a:xfrm>
                    <a:off x="2346010" y="1664276"/>
                    <a:ext cx="1974958" cy="1679506"/>
                    <a:chOff x="3634538" y="1002987"/>
                    <a:chExt cx="1974958" cy="1679506"/>
                  </a:xfrm>
                </p:grpSpPr>
                <p:sp>
                  <p:nvSpPr>
                    <p:cNvPr id="59" name="Oval 58">
                      <a:extLst>
                        <a:ext uri="{FF2B5EF4-FFF2-40B4-BE49-F238E27FC236}">
                          <a16:creationId xmlns:a16="http://schemas.microsoft.com/office/drawing/2014/main" id="{C0EC4FF3-DEFB-E245-9B35-2A1A927C0438}"/>
                        </a:ext>
                      </a:extLst>
                    </p:cNvPr>
                    <p:cNvSpPr/>
                    <p:nvPr/>
                  </p:nvSpPr>
                  <p:spPr>
                    <a:xfrm rot="20656995">
                      <a:off x="3636180" y="1166913"/>
                      <a:ext cx="702619"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0" name="Oval 59">
                      <a:extLst>
                        <a:ext uri="{FF2B5EF4-FFF2-40B4-BE49-F238E27FC236}">
                          <a16:creationId xmlns:a16="http://schemas.microsoft.com/office/drawing/2014/main" id="{15A69DF1-EC99-AF4D-AD22-676CA5D586F0}"/>
                        </a:ext>
                      </a:extLst>
                    </p:cNvPr>
                    <p:cNvSpPr/>
                    <p:nvPr/>
                  </p:nvSpPr>
                  <p:spPr>
                    <a:xfrm rot="16048300">
                      <a:off x="4086851" y="550674"/>
                      <a:ext cx="702619" cy="16072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1" name="Oval 60">
                      <a:extLst>
                        <a:ext uri="{FF2B5EF4-FFF2-40B4-BE49-F238E27FC236}">
                          <a16:creationId xmlns:a16="http://schemas.microsoft.com/office/drawing/2014/main" id="{D528106B-54C5-C74D-A57B-A664FF534D00}"/>
                        </a:ext>
                      </a:extLst>
                    </p:cNvPr>
                    <p:cNvSpPr/>
                    <p:nvPr/>
                  </p:nvSpPr>
                  <p:spPr>
                    <a:xfrm rot="16048300">
                      <a:off x="4093916" y="1166913"/>
                      <a:ext cx="1589580" cy="14415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2" name="TextBox 61">
                      <a:extLst>
                        <a:ext uri="{FF2B5EF4-FFF2-40B4-BE49-F238E27FC236}">
                          <a16:creationId xmlns:a16="http://schemas.microsoft.com/office/drawing/2014/main" id="{F7DDCB37-CA62-704D-B104-873859768F11}"/>
                        </a:ext>
                      </a:extLst>
                    </p:cNvPr>
                    <p:cNvSpPr txBox="1"/>
                    <p:nvPr/>
                  </p:nvSpPr>
                  <p:spPr>
                    <a:xfrm>
                      <a:off x="3749628" y="1278097"/>
                      <a:ext cx="1612056" cy="1091263"/>
                    </a:xfrm>
                    <a:prstGeom prst="rect">
                      <a:avLst/>
                    </a:prstGeom>
                    <a:noFill/>
                  </p:spPr>
                  <p:txBody>
                    <a:bodyPr wrap="square" rtlCol="0">
                      <a:spAutoFit/>
                    </a:bodyPr>
                    <a:lstStyle/>
                    <a:p>
                      <a:pPr algn="ctr"/>
                      <a:r>
                        <a:rPr lang="en-US" sz="1400" dirty="0">
                          <a:solidFill>
                            <a:schemeClr val="bg1"/>
                          </a:solidFill>
                        </a:rPr>
                        <a:t>Expanded huntingtin </a:t>
                      </a:r>
                    </a:p>
                    <a:p>
                      <a:pPr algn="ctr"/>
                      <a:r>
                        <a:rPr lang="en-US" sz="1400" dirty="0">
                          <a:solidFill>
                            <a:schemeClr val="bg1"/>
                          </a:solidFill>
                        </a:rPr>
                        <a:t>protein</a:t>
                      </a:r>
                    </a:p>
                  </p:txBody>
                </p:sp>
              </p:grpSp>
              <p:sp>
                <p:nvSpPr>
                  <p:cNvPr id="58" name="Freeform 57">
                    <a:extLst>
                      <a:ext uri="{FF2B5EF4-FFF2-40B4-BE49-F238E27FC236}">
                        <a16:creationId xmlns:a16="http://schemas.microsoft.com/office/drawing/2014/main" id="{51CD95F1-0251-D348-B340-56B2524ECCD9}"/>
                      </a:ext>
                    </a:extLst>
                  </p:cNvPr>
                  <p:cNvSpPr/>
                  <p:nvPr/>
                </p:nvSpPr>
                <p:spPr>
                  <a:xfrm>
                    <a:off x="3494601" y="2750276"/>
                    <a:ext cx="994242" cy="806626"/>
                  </a:xfrm>
                  <a:custGeom>
                    <a:avLst/>
                    <a:gdLst>
                      <a:gd name="connsiteX0" fmla="*/ 0 w 994242"/>
                      <a:gd name="connsiteY0" fmla="*/ 457200 h 806626"/>
                      <a:gd name="connsiteX1" fmla="*/ 14909 w 994242"/>
                      <a:gd name="connsiteY1" fmla="*/ 397565 h 806626"/>
                      <a:gd name="connsiteX2" fmla="*/ 19878 w 994242"/>
                      <a:gd name="connsiteY2" fmla="*/ 382656 h 806626"/>
                      <a:gd name="connsiteX3" fmla="*/ 34787 w 994242"/>
                      <a:gd name="connsiteY3" fmla="*/ 367748 h 806626"/>
                      <a:gd name="connsiteX4" fmla="*/ 44726 w 994242"/>
                      <a:gd name="connsiteY4" fmla="*/ 347869 h 806626"/>
                      <a:gd name="connsiteX5" fmla="*/ 59635 w 994242"/>
                      <a:gd name="connsiteY5" fmla="*/ 308113 h 806626"/>
                      <a:gd name="connsiteX6" fmla="*/ 74544 w 994242"/>
                      <a:gd name="connsiteY6" fmla="*/ 293204 h 806626"/>
                      <a:gd name="connsiteX7" fmla="*/ 104361 w 994242"/>
                      <a:gd name="connsiteY7" fmla="*/ 243508 h 806626"/>
                      <a:gd name="connsiteX8" fmla="*/ 129209 w 994242"/>
                      <a:gd name="connsiteY8" fmla="*/ 213691 h 806626"/>
                      <a:gd name="connsiteX9" fmla="*/ 144118 w 994242"/>
                      <a:gd name="connsiteY9" fmla="*/ 198782 h 806626"/>
                      <a:gd name="connsiteX10" fmla="*/ 154057 w 994242"/>
                      <a:gd name="connsiteY10" fmla="*/ 183874 h 806626"/>
                      <a:gd name="connsiteX11" fmla="*/ 193813 w 994242"/>
                      <a:gd name="connsiteY11" fmla="*/ 149087 h 806626"/>
                      <a:gd name="connsiteX12" fmla="*/ 223631 w 994242"/>
                      <a:gd name="connsiteY12" fmla="*/ 119269 h 806626"/>
                      <a:gd name="connsiteX13" fmla="*/ 258418 w 994242"/>
                      <a:gd name="connsiteY13" fmla="*/ 79513 h 806626"/>
                      <a:gd name="connsiteX14" fmla="*/ 293205 w 994242"/>
                      <a:gd name="connsiteY14" fmla="*/ 54665 h 806626"/>
                      <a:gd name="connsiteX15" fmla="*/ 313083 w 994242"/>
                      <a:gd name="connsiteY15" fmla="*/ 39756 h 806626"/>
                      <a:gd name="connsiteX16" fmla="*/ 327991 w 994242"/>
                      <a:gd name="connsiteY16" fmla="*/ 34787 h 806626"/>
                      <a:gd name="connsiteX17" fmla="*/ 377687 w 994242"/>
                      <a:gd name="connsiteY17" fmla="*/ 14908 h 806626"/>
                      <a:gd name="connsiteX18" fmla="*/ 417444 w 994242"/>
                      <a:gd name="connsiteY18" fmla="*/ 0 h 806626"/>
                      <a:gd name="connsiteX19" fmla="*/ 526774 w 994242"/>
                      <a:gd name="connsiteY19" fmla="*/ 4969 h 806626"/>
                      <a:gd name="connsiteX20" fmla="*/ 536713 w 994242"/>
                      <a:gd name="connsiteY20" fmla="*/ 19878 h 806626"/>
                      <a:gd name="connsiteX21" fmla="*/ 501926 w 994242"/>
                      <a:gd name="connsiteY21" fmla="*/ 74543 h 806626"/>
                      <a:gd name="connsiteX22" fmla="*/ 487018 w 994242"/>
                      <a:gd name="connsiteY22" fmla="*/ 84482 h 806626"/>
                      <a:gd name="connsiteX23" fmla="*/ 477078 w 994242"/>
                      <a:gd name="connsiteY23" fmla="*/ 94421 h 806626"/>
                      <a:gd name="connsiteX24" fmla="*/ 447261 w 994242"/>
                      <a:gd name="connsiteY24" fmla="*/ 114300 h 806626"/>
                      <a:gd name="connsiteX25" fmla="*/ 432352 w 994242"/>
                      <a:gd name="connsiteY25" fmla="*/ 129208 h 806626"/>
                      <a:gd name="connsiteX26" fmla="*/ 347870 w 994242"/>
                      <a:gd name="connsiteY26" fmla="*/ 198782 h 806626"/>
                      <a:gd name="connsiteX27" fmla="*/ 313083 w 994242"/>
                      <a:gd name="connsiteY27" fmla="*/ 233569 h 806626"/>
                      <a:gd name="connsiteX28" fmla="*/ 298174 w 994242"/>
                      <a:gd name="connsiteY28" fmla="*/ 248478 h 806626"/>
                      <a:gd name="connsiteX29" fmla="*/ 263387 w 994242"/>
                      <a:gd name="connsiteY29" fmla="*/ 293204 h 806626"/>
                      <a:gd name="connsiteX30" fmla="*/ 243509 w 994242"/>
                      <a:gd name="connsiteY30" fmla="*/ 318052 h 806626"/>
                      <a:gd name="connsiteX31" fmla="*/ 208722 w 994242"/>
                      <a:gd name="connsiteY31" fmla="*/ 372717 h 806626"/>
                      <a:gd name="connsiteX32" fmla="*/ 154057 w 994242"/>
                      <a:gd name="connsiteY32" fmla="*/ 467139 h 806626"/>
                      <a:gd name="connsiteX33" fmla="*/ 139148 w 994242"/>
                      <a:gd name="connsiteY33" fmla="*/ 496956 h 806626"/>
                      <a:gd name="connsiteX34" fmla="*/ 119270 w 994242"/>
                      <a:gd name="connsiteY34" fmla="*/ 531743 h 806626"/>
                      <a:gd name="connsiteX35" fmla="*/ 89452 w 994242"/>
                      <a:gd name="connsiteY35" fmla="*/ 616226 h 806626"/>
                      <a:gd name="connsiteX36" fmla="*/ 74544 w 994242"/>
                      <a:gd name="connsiteY36" fmla="*/ 660952 h 806626"/>
                      <a:gd name="connsiteX37" fmla="*/ 69574 w 994242"/>
                      <a:gd name="connsiteY37" fmla="*/ 675861 h 806626"/>
                      <a:gd name="connsiteX38" fmla="*/ 74544 w 994242"/>
                      <a:gd name="connsiteY38" fmla="*/ 690769 h 806626"/>
                      <a:gd name="connsiteX39" fmla="*/ 94422 w 994242"/>
                      <a:gd name="connsiteY39" fmla="*/ 660952 h 806626"/>
                      <a:gd name="connsiteX40" fmla="*/ 109331 w 994242"/>
                      <a:gd name="connsiteY40" fmla="*/ 641074 h 806626"/>
                      <a:gd name="connsiteX41" fmla="*/ 139148 w 994242"/>
                      <a:gd name="connsiteY41" fmla="*/ 586408 h 806626"/>
                      <a:gd name="connsiteX42" fmla="*/ 159026 w 994242"/>
                      <a:gd name="connsiteY42" fmla="*/ 556591 h 806626"/>
                      <a:gd name="connsiteX43" fmla="*/ 198783 w 994242"/>
                      <a:gd name="connsiteY43" fmla="*/ 487017 h 806626"/>
                      <a:gd name="connsiteX44" fmla="*/ 243509 w 994242"/>
                      <a:gd name="connsiteY44" fmla="*/ 422413 h 806626"/>
                      <a:gd name="connsiteX45" fmla="*/ 263387 w 994242"/>
                      <a:gd name="connsiteY45" fmla="*/ 392595 h 806626"/>
                      <a:gd name="connsiteX46" fmla="*/ 293205 w 994242"/>
                      <a:gd name="connsiteY46" fmla="*/ 362778 h 806626"/>
                      <a:gd name="connsiteX47" fmla="*/ 313083 w 994242"/>
                      <a:gd name="connsiteY47" fmla="*/ 337930 h 806626"/>
                      <a:gd name="connsiteX48" fmla="*/ 362778 w 994242"/>
                      <a:gd name="connsiteY48" fmla="*/ 298174 h 806626"/>
                      <a:gd name="connsiteX49" fmla="*/ 382657 w 994242"/>
                      <a:gd name="connsiteY49" fmla="*/ 273326 h 806626"/>
                      <a:gd name="connsiteX50" fmla="*/ 402535 w 994242"/>
                      <a:gd name="connsiteY50" fmla="*/ 258417 h 806626"/>
                      <a:gd name="connsiteX51" fmla="*/ 422413 w 994242"/>
                      <a:gd name="connsiteY51" fmla="*/ 238539 h 806626"/>
                      <a:gd name="connsiteX52" fmla="*/ 437322 w 994242"/>
                      <a:gd name="connsiteY52" fmla="*/ 228600 h 806626"/>
                      <a:gd name="connsiteX53" fmla="*/ 457200 w 994242"/>
                      <a:gd name="connsiteY53" fmla="*/ 208721 h 806626"/>
                      <a:gd name="connsiteX54" fmla="*/ 472109 w 994242"/>
                      <a:gd name="connsiteY54" fmla="*/ 198782 h 806626"/>
                      <a:gd name="connsiteX55" fmla="*/ 491987 w 994242"/>
                      <a:gd name="connsiteY55" fmla="*/ 183874 h 806626"/>
                      <a:gd name="connsiteX56" fmla="*/ 526774 w 994242"/>
                      <a:gd name="connsiteY56" fmla="*/ 168965 h 806626"/>
                      <a:gd name="connsiteX57" fmla="*/ 526774 w 994242"/>
                      <a:gd name="connsiteY57" fmla="*/ 213691 h 806626"/>
                      <a:gd name="connsiteX58" fmla="*/ 511865 w 994242"/>
                      <a:gd name="connsiteY58" fmla="*/ 228600 h 806626"/>
                      <a:gd name="connsiteX59" fmla="*/ 487018 w 994242"/>
                      <a:gd name="connsiteY59" fmla="*/ 268356 h 806626"/>
                      <a:gd name="connsiteX60" fmla="*/ 427383 w 994242"/>
                      <a:gd name="connsiteY60" fmla="*/ 327991 h 806626"/>
                      <a:gd name="connsiteX61" fmla="*/ 382657 w 994242"/>
                      <a:gd name="connsiteY61" fmla="*/ 372717 h 806626"/>
                      <a:gd name="connsiteX62" fmla="*/ 362778 w 994242"/>
                      <a:gd name="connsiteY62" fmla="*/ 392595 h 806626"/>
                      <a:gd name="connsiteX63" fmla="*/ 318052 w 994242"/>
                      <a:gd name="connsiteY63" fmla="*/ 432352 h 806626"/>
                      <a:gd name="connsiteX64" fmla="*/ 253448 w 994242"/>
                      <a:gd name="connsiteY64" fmla="*/ 506895 h 806626"/>
                      <a:gd name="connsiteX65" fmla="*/ 243509 w 994242"/>
                      <a:gd name="connsiteY65" fmla="*/ 521804 h 806626"/>
                      <a:gd name="connsiteX66" fmla="*/ 223631 w 994242"/>
                      <a:gd name="connsiteY66" fmla="*/ 561561 h 806626"/>
                      <a:gd name="connsiteX67" fmla="*/ 213691 w 994242"/>
                      <a:gd name="connsiteY67" fmla="*/ 581439 h 806626"/>
                      <a:gd name="connsiteX68" fmla="*/ 208722 w 994242"/>
                      <a:gd name="connsiteY68" fmla="*/ 606287 h 806626"/>
                      <a:gd name="connsiteX69" fmla="*/ 198783 w 994242"/>
                      <a:gd name="connsiteY69" fmla="*/ 636104 h 806626"/>
                      <a:gd name="connsiteX70" fmla="*/ 203752 w 994242"/>
                      <a:gd name="connsiteY70" fmla="*/ 651013 h 806626"/>
                      <a:gd name="connsiteX71" fmla="*/ 228600 w 994242"/>
                      <a:gd name="connsiteY71" fmla="*/ 611256 h 806626"/>
                      <a:gd name="connsiteX72" fmla="*/ 248478 w 994242"/>
                      <a:gd name="connsiteY72" fmla="*/ 591378 h 806626"/>
                      <a:gd name="connsiteX73" fmla="*/ 258418 w 994242"/>
                      <a:gd name="connsiteY73" fmla="*/ 576469 h 806626"/>
                      <a:gd name="connsiteX74" fmla="*/ 283265 w 994242"/>
                      <a:gd name="connsiteY74" fmla="*/ 551621 h 806626"/>
                      <a:gd name="connsiteX75" fmla="*/ 298174 w 994242"/>
                      <a:gd name="connsiteY75" fmla="*/ 526774 h 806626"/>
                      <a:gd name="connsiteX76" fmla="*/ 318052 w 994242"/>
                      <a:gd name="connsiteY76" fmla="*/ 506895 h 806626"/>
                      <a:gd name="connsiteX77" fmla="*/ 357809 w 994242"/>
                      <a:gd name="connsiteY77" fmla="*/ 457200 h 806626"/>
                      <a:gd name="connsiteX78" fmla="*/ 372718 w 994242"/>
                      <a:gd name="connsiteY78" fmla="*/ 442291 h 806626"/>
                      <a:gd name="connsiteX79" fmla="*/ 402535 w 994242"/>
                      <a:gd name="connsiteY79" fmla="*/ 397565 h 806626"/>
                      <a:gd name="connsiteX80" fmla="*/ 422413 w 994242"/>
                      <a:gd name="connsiteY80" fmla="*/ 377687 h 806626"/>
                      <a:gd name="connsiteX81" fmla="*/ 447261 w 994242"/>
                      <a:gd name="connsiteY81" fmla="*/ 342900 h 806626"/>
                      <a:gd name="connsiteX82" fmla="*/ 501926 w 994242"/>
                      <a:gd name="connsiteY82" fmla="*/ 303143 h 806626"/>
                      <a:gd name="connsiteX83" fmla="*/ 536713 w 994242"/>
                      <a:gd name="connsiteY83" fmla="*/ 278295 h 806626"/>
                      <a:gd name="connsiteX84" fmla="*/ 551622 w 994242"/>
                      <a:gd name="connsiteY84" fmla="*/ 273326 h 806626"/>
                      <a:gd name="connsiteX85" fmla="*/ 566531 w 994242"/>
                      <a:gd name="connsiteY85" fmla="*/ 278295 h 806626"/>
                      <a:gd name="connsiteX86" fmla="*/ 546652 w 994242"/>
                      <a:gd name="connsiteY86" fmla="*/ 342900 h 806626"/>
                      <a:gd name="connsiteX87" fmla="*/ 531744 w 994242"/>
                      <a:gd name="connsiteY87" fmla="*/ 367748 h 806626"/>
                      <a:gd name="connsiteX88" fmla="*/ 516835 w 994242"/>
                      <a:gd name="connsiteY88" fmla="*/ 397565 h 806626"/>
                      <a:gd name="connsiteX89" fmla="*/ 467139 w 994242"/>
                      <a:gd name="connsiteY89" fmla="*/ 457200 h 806626"/>
                      <a:gd name="connsiteX90" fmla="*/ 452231 w 994242"/>
                      <a:gd name="connsiteY90" fmla="*/ 482048 h 806626"/>
                      <a:gd name="connsiteX91" fmla="*/ 407505 w 994242"/>
                      <a:gd name="connsiteY91" fmla="*/ 536713 h 806626"/>
                      <a:gd name="connsiteX92" fmla="*/ 392596 w 994242"/>
                      <a:gd name="connsiteY92" fmla="*/ 566530 h 806626"/>
                      <a:gd name="connsiteX93" fmla="*/ 367748 w 994242"/>
                      <a:gd name="connsiteY93" fmla="*/ 611256 h 806626"/>
                      <a:gd name="connsiteX94" fmla="*/ 347870 w 994242"/>
                      <a:gd name="connsiteY94" fmla="*/ 660952 h 806626"/>
                      <a:gd name="connsiteX95" fmla="*/ 342900 w 994242"/>
                      <a:gd name="connsiteY95" fmla="*/ 685800 h 806626"/>
                      <a:gd name="connsiteX96" fmla="*/ 332961 w 994242"/>
                      <a:gd name="connsiteY96" fmla="*/ 715617 h 806626"/>
                      <a:gd name="connsiteX97" fmla="*/ 337931 w 994242"/>
                      <a:gd name="connsiteY97" fmla="*/ 750404 h 806626"/>
                      <a:gd name="connsiteX98" fmla="*/ 342900 w 994242"/>
                      <a:gd name="connsiteY98" fmla="*/ 735495 h 806626"/>
                      <a:gd name="connsiteX99" fmla="*/ 362778 w 994242"/>
                      <a:gd name="connsiteY99" fmla="*/ 705678 h 806626"/>
                      <a:gd name="connsiteX100" fmla="*/ 392596 w 994242"/>
                      <a:gd name="connsiteY100" fmla="*/ 665921 h 806626"/>
                      <a:gd name="connsiteX101" fmla="*/ 407505 w 994242"/>
                      <a:gd name="connsiteY101" fmla="*/ 636104 h 806626"/>
                      <a:gd name="connsiteX102" fmla="*/ 442291 w 994242"/>
                      <a:gd name="connsiteY102" fmla="*/ 586408 h 806626"/>
                      <a:gd name="connsiteX103" fmla="*/ 462170 w 994242"/>
                      <a:gd name="connsiteY103" fmla="*/ 566530 h 806626"/>
                      <a:gd name="connsiteX104" fmla="*/ 477078 w 994242"/>
                      <a:gd name="connsiteY104" fmla="*/ 541682 h 806626"/>
                      <a:gd name="connsiteX105" fmla="*/ 496957 w 994242"/>
                      <a:gd name="connsiteY105" fmla="*/ 521804 h 806626"/>
                      <a:gd name="connsiteX106" fmla="*/ 516835 w 994242"/>
                      <a:gd name="connsiteY106" fmla="*/ 496956 h 806626"/>
                      <a:gd name="connsiteX107" fmla="*/ 536713 w 994242"/>
                      <a:gd name="connsiteY107" fmla="*/ 482048 h 806626"/>
                      <a:gd name="connsiteX108" fmla="*/ 566531 w 994242"/>
                      <a:gd name="connsiteY108" fmla="*/ 442291 h 806626"/>
                      <a:gd name="connsiteX109" fmla="*/ 591378 w 994242"/>
                      <a:gd name="connsiteY109" fmla="*/ 427382 h 806626"/>
                      <a:gd name="connsiteX110" fmla="*/ 601318 w 994242"/>
                      <a:gd name="connsiteY110" fmla="*/ 417443 h 806626"/>
                      <a:gd name="connsiteX111" fmla="*/ 621196 w 994242"/>
                      <a:gd name="connsiteY111" fmla="*/ 402534 h 806626"/>
                      <a:gd name="connsiteX112" fmla="*/ 651013 w 994242"/>
                      <a:gd name="connsiteY112" fmla="*/ 382656 h 806626"/>
                      <a:gd name="connsiteX113" fmla="*/ 665922 w 994242"/>
                      <a:gd name="connsiteY113" fmla="*/ 387626 h 806626"/>
                      <a:gd name="connsiteX114" fmla="*/ 651013 w 994242"/>
                      <a:gd name="connsiteY114" fmla="*/ 467139 h 806626"/>
                      <a:gd name="connsiteX115" fmla="*/ 641074 w 994242"/>
                      <a:gd name="connsiteY115" fmla="*/ 482048 h 806626"/>
                      <a:gd name="connsiteX116" fmla="*/ 631135 w 994242"/>
                      <a:gd name="connsiteY116" fmla="*/ 501926 h 806626"/>
                      <a:gd name="connsiteX117" fmla="*/ 616226 w 994242"/>
                      <a:gd name="connsiteY117" fmla="*/ 526774 h 806626"/>
                      <a:gd name="connsiteX118" fmla="*/ 601318 w 994242"/>
                      <a:gd name="connsiteY118" fmla="*/ 556591 h 806626"/>
                      <a:gd name="connsiteX119" fmla="*/ 571500 w 994242"/>
                      <a:gd name="connsiteY119" fmla="*/ 606287 h 806626"/>
                      <a:gd name="connsiteX120" fmla="*/ 541683 w 994242"/>
                      <a:gd name="connsiteY120" fmla="*/ 655982 h 806626"/>
                      <a:gd name="connsiteX121" fmla="*/ 526774 w 994242"/>
                      <a:gd name="connsiteY121" fmla="*/ 680830 h 806626"/>
                      <a:gd name="connsiteX122" fmla="*/ 511865 w 994242"/>
                      <a:gd name="connsiteY122" fmla="*/ 715617 h 806626"/>
                      <a:gd name="connsiteX123" fmla="*/ 501926 w 994242"/>
                      <a:gd name="connsiteY123" fmla="*/ 730526 h 806626"/>
                      <a:gd name="connsiteX124" fmla="*/ 521805 w 994242"/>
                      <a:gd name="connsiteY124" fmla="*/ 720587 h 806626"/>
                      <a:gd name="connsiteX125" fmla="*/ 541683 w 994242"/>
                      <a:gd name="connsiteY125" fmla="*/ 695739 h 806626"/>
                      <a:gd name="connsiteX126" fmla="*/ 556591 w 994242"/>
                      <a:gd name="connsiteY126" fmla="*/ 680830 h 806626"/>
                      <a:gd name="connsiteX127" fmla="*/ 596348 w 994242"/>
                      <a:gd name="connsiteY127" fmla="*/ 631134 h 806626"/>
                      <a:gd name="connsiteX128" fmla="*/ 621196 w 994242"/>
                      <a:gd name="connsiteY128" fmla="*/ 606287 h 806626"/>
                      <a:gd name="connsiteX129" fmla="*/ 715618 w 994242"/>
                      <a:gd name="connsiteY129" fmla="*/ 501926 h 806626"/>
                      <a:gd name="connsiteX130" fmla="*/ 755374 w 994242"/>
                      <a:gd name="connsiteY130" fmla="*/ 467139 h 806626"/>
                      <a:gd name="connsiteX131" fmla="*/ 765313 w 994242"/>
                      <a:gd name="connsiteY131" fmla="*/ 452230 h 806626"/>
                      <a:gd name="connsiteX132" fmla="*/ 785191 w 994242"/>
                      <a:gd name="connsiteY132" fmla="*/ 442291 h 806626"/>
                      <a:gd name="connsiteX133" fmla="*/ 795131 w 994242"/>
                      <a:gd name="connsiteY133" fmla="*/ 432352 h 806626"/>
                      <a:gd name="connsiteX134" fmla="*/ 805070 w 994242"/>
                      <a:gd name="connsiteY134" fmla="*/ 447261 h 806626"/>
                      <a:gd name="connsiteX135" fmla="*/ 800100 w 994242"/>
                      <a:gd name="connsiteY135" fmla="*/ 472108 h 806626"/>
                      <a:gd name="connsiteX136" fmla="*/ 780222 w 994242"/>
                      <a:gd name="connsiteY136" fmla="*/ 521804 h 806626"/>
                      <a:gd name="connsiteX137" fmla="*/ 770283 w 994242"/>
                      <a:gd name="connsiteY137" fmla="*/ 536713 h 806626"/>
                      <a:gd name="connsiteX138" fmla="*/ 760344 w 994242"/>
                      <a:gd name="connsiteY138" fmla="*/ 556591 h 806626"/>
                      <a:gd name="connsiteX139" fmla="*/ 755374 w 994242"/>
                      <a:gd name="connsiteY139" fmla="*/ 576469 h 806626"/>
                      <a:gd name="connsiteX140" fmla="*/ 730526 w 994242"/>
                      <a:gd name="connsiteY140" fmla="*/ 616226 h 806626"/>
                      <a:gd name="connsiteX141" fmla="*/ 715618 w 994242"/>
                      <a:gd name="connsiteY141" fmla="*/ 651013 h 806626"/>
                      <a:gd name="connsiteX142" fmla="*/ 705678 w 994242"/>
                      <a:gd name="connsiteY142" fmla="*/ 680830 h 806626"/>
                      <a:gd name="connsiteX143" fmla="*/ 710648 w 994242"/>
                      <a:gd name="connsiteY143" fmla="*/ 705678 h 806626"/>
                      <a:gd name="connsiteX144" fmla="*/ 740465 w 994242"/>
                      <a:gd name="connsiteY144" fmla="*/ 695739 h 806626"/>
                      <a:gd name="connsiteX145" fmla="*/ 760344 w 994242"/>
                      <a:gd name="connsiteY145" fmla="*/ 680830 h 806626"/>
                      <a:gd name="connsiteX146" fmla="*/ 775252 w 994242"/>
                      <a:gd name="connsiteY146" fmla="*/ 670891 h 806626"/>
                      <a:gd name="connsiteX147" fmla="*/ 795131 w 994242"/>
                      <a:gd name="connsiteY147" fmla="*/ 655982 h 806626"/>
                      <a:gd name="connsiteX148" fmla="*/ 810039 w 994242"/>
                      <a:gd name="connsiteY148" fmla="*/ 651013 h 806626"/>
                      <a:gd name="connsiteX149" fmla="*/ 819978 w 994242"/>
                      <a:gd name="connsiteY149" fmla="*/ 660952 h 806626"/>
                      <a:gd name="connsiteX150" fmla="*/ 805070 w 994242"/>
                      <a:gd name="connsiteY150" fmla="*/ 675861 h 806626"/>
                      <a:gd name="connsiteX151" fmla="*/ 780222 w 994242"/>
                      <a:gd name="connsiteY151" fmla="*/ 710648 h 806626"/>
                      <a:gd name="connsiteX152" fmla="*/ 775252 w 994242"/>
                      <a:gd name="connsiteY152" fmla="*/ 725556 h 806626"/>
                      <a:gd name="connsiteX153" fmla="*/ 815009 w 994242"/>
                      <a:gd name="connsiteY153" fmla="*/ 720587 h 806626"/>
                      <a:gd name="connsiteX154" fmla="*/ 859735 w 994242"/>
                      <a:gd name="connsiteY154" fmla="*/ 700708 h 806626"/>
                      <a:gd name="connsiteX155" fmla="*/ 889552 w 994242"/>
                      <a:gd name="connsiteY155" fmla="*/ 690769 h 806626"/>
                      <a:gd name="connsiteX156" fmla="*/ 894522 w 994242"/>
                      <a:gd name="connsiteY156" fmla="*/ 705678 h 806626"/>
                      <a:gd name="connsiteX157" fmla="*/ 899491 w 994242"/>
                      <a:gd name="connsiteY157" fmla="*/ 805069 h 806626"/>
                      <a:gd name="connsiteX158" fmla="*/ 914400 w 994242"/>
                      <a:gd name="connsiteY158" fmla="*/ 790161 h 806626"/>
                      <a:gd name="connsiteX159" fmla="*/ 934278 w 994242"/>
                      <a:gd name="connsiteY159" fmla="*/ 780221 h 806626"/>
                      <a:gd name="connsiteX160" fmla="*/ 959126 w 994242"/>
                      <a:gd name="connsiteY160" fmla="*/ 765313 h 806626"/>
                      <a:gd name="connsiteX161" fmla="*/ 993913 w 994242"/>
                      <a:gd name="connsiteY161" fmla="*/ 785191 h 806626"/>
                      <a:gd name="connsiteX162" fmla="*/ 993913 w 994242"/>
                      <a:gd name="connsiteY162" fmla="*/ 790161 h 80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994242" h="806626">
                        <a:moveTo>
                          <a:pt x="0" y="457200"/>
                        </a:moveTo>
                        <a:cubicBezTo>
                          <a:pt x="7577" y="396588"/>
                          <a:pt x="-1939" y="436879"/>
                          <a:pt x="14909" y="397565"/>
                        </a:cubicBezTo>
                        <a:cubicBezTo>
                          <a:pt x="16972" y="392750"/>
                          <a:pt x="16972" y="387015"/>
                          <a:pt x="19878" y="382656"/>
                        </a:cubicBezTo>
                        <a:cubicBezTo>
                          <a:pt x="23776" y="376808"/>
                          <a:pt x="29817" y="372717"/>
                          <a:pt x="34787" y="367748"/>
                        </a:cubicBezTo>
                        <a:cubicBezTo>
                          <a:pt x="38100" y="361122"/>
                          <a:pt x="42125" y="354806"/>
                          <a:pt x="44726" y="347869"/>
                        </a:cubicBezTo>
                        <a:cubicBezTo>
                          <a:pt x="52939" y="325967"/>
                          <a:pt x="45073" y="328500"/>
                          <a:pt x="59635" y="308113"/>
                        </a:cubicBezTo>
                        <a:cubicBezTo>
                          <a:pt x="63720" y="302394"/>
                          <a:pt x="70459" y="298923"/>
                          <a:pt x="74544" y="293204"/>
                        </a:cubicBezTo>
                        <a:cubicBezTo>
                          <a:pt x="94147" y="265759"/>
                          <a:pt x="73404" y="274463"/>
                          <a:pt x="104361" y="243508"/>
                        </a:cubicBezTo>
                        <a:cubicBezTo>
                          <a:pt x="147909" y="199963"/>
                          <a:pt x="94622" y="255196"/>
                          <a:pt x="129209" y="213691"/>
                        </a:cubicBezTo>
                        <a:cubicBezTo>
                          <a:pt x="133708" y="208292"/>
                          <a:pt x="139619" y="204181"/>
                          <a:pt x="144118" y="198782"/>
                        </a:cubicBezTo>
                        <a:cubicBezTo>
                          <a:pt x="147942" y="194194"/>
                          <a:pt x="150170" y="188409"/>
                          <a:pt x="154057" y="183874"/>
                        </a:cubicBezTo>
                        <a:cubicBezTo>
                          <a:pt x="181134" y="152283"/>
                          <a:pt x="165251" y="174792"/>
                          <a:pt x="193813" y="149087"/>
                        </a:cubicBezTo>
                        <a:cubicBezTo>
                          <a:pt x="204261" y="139684"/>
                          <a:pt x="214850" y="130245"/>
                          <a:pt x="223631" y="119269"/>
                        </a:cubicBezTo>
                        <a:cubicBezTo>
                          <a:pt x="235606" y="104299"/>
                          <a:pt x="244154" y="91740"/>
                          <a:pt x="258418" y="79513"/>
                        </a:cubicBezTo>
                        <a:cubicBezTo>
                          <a:pt x="274670" y="65583"/>
                          <a:pt x="277465" y="65908"/>
                          <a:pt x="293205" y="54665"/>
                        </a:cubicBezTo>
                        <a:cubicBezTo>
                          <a:pt x="299945" y="49851"/>
                          <a:pt x="305892" y="43865"/>
                          <a:pt x="313083" y="39756"/>
                        </a:cubicBezTo>
                        <a:cubicBezTo>
                          <a:pt x="317631" y="37157"/>
                          <a:pt x="323102" y="36667"/>
                          <a:pt x="327991" y="34787"/>
                        </a:cubicBezTo>
                        <a:cubicBezTo>
                          <a:pt x="344643" y="28382"/>
                          <a:pt x="361729" y="22887"/>
                          <a:pt x="377687" y="14908"/>
                        </a:cubicBezTo>
                        <a:cubicBezTo>
                          <a:pt x="403674" y="1914"/>
                          <a:pt x="390378" y="6765"/>
                          <a:pt x="417444" y="0"/>
                        </a:cubicBezTo>
                        <a:cubicBezTo>
                          <a:pt x="453887" y="1656"/>
                          <a:pt x="490789" y="-1028"/>
                          <a:pt x="526774" y="4969"/>
                        </a:cubicBezTo>
                        <a:cubicBezTo>
                          <a:pt x="532665" y="5951"/>
                          <a:pt x="535972" y="13951"/>
                          <a:pt x="536713" y="19878"/>
                        </a:cubicBezTo>
                        <a:cubicBezTo>
                          <a:pt x="539749" y="44167"/>
                          <a:pt x="519808" y="62621"/>
                          <a:pt x="501926" y="74543"/>
                        </a:cubicBezTo>
                        <a:cubicBezTo>
                          <a:pt x="496957" y="77856"/>
                          <a:pt x="491682" y="80751"/>
                          <a:pt x="487018" y="84482"/>
                        </a:cubicBezTo>
                        <a:cubicBezTo>
                          <a:pt x="483359" y="87409"/>
                          <a:pt x="480826" y="91610"/>
                          <a:pt x="477078" y="94421"/>
                        </a:cubicBezTo>
                        <a:cubicBezTo>
                          <a:pt x="467522" y="101588"/>
                          <a:pt x="455708" y="105854"/>
                          <a:pt x="447261" y="114300"/>
                        </a:cubicBezTo>
                        <a:cubicBezTo>
                          <a:pt x="442291" y="119269"/>
                          <a:pt x="437688" y="124634"/>
                          <a:pt x="432352" y="129208"/>
                        </a:cubicBezTo>
                        <a:cubicBezTo>
                          <a:pt x="380511" y="173642"/>
                          <a:pt x="450796" y="95856"/>
                          <a:pt x="347870" y="198782"/>
                        </a:cubicBezTo>
                        <a:lnTo>
                          <a:pt x="313083" y="233569"/>
                        </a:lnTo>
                        <a:cubicBezTo>
                          <a:pt x="308113" y="238539"/>
                          <a:pt x="302489" y="242930"/>
                          <a:pt x="298174" y="248478"/>
                        </a:cubicBezTo>
                        <a:lnTo>
                          <a:pt x="263387" y="293204"/>
                        </a:lnTo>
                        <a:cubicBezTo>
                          <a:pt x="256834" y="301544"/>
                          <a:pt x="249204" y="309103"/>
                          <a:pt x="243509" y="318052"/>
                        </a:cubicBezTo>
                        <a:cubicBezTo>
                          <a:pt x="231913" y="336274"/>
                          <a:pt x="219544" y="354025"/>
                          <a:pt x="208722" y="372717"/>
                        </a:cubicBezTo>
                        <a:cubicBezTo>
                          <a:pt x="190500" y="404191"/>
                          <a:pt x="170322" y="434611"/>
                          <a:pt x="154057" y="467139"/>
                        </a:cubicBezTo>
                        <a:cubicBezTo>
                          <a:pt x="149087" y="477078"/>
                          <a:pt x="144416" y="487172"/>
                          <a:pt x="139148" y="496956"/>
                        </a:cubicBezTo>
                        <a:cubicBezTo>
                          <a:pt x="132816" y="508715"/>
                          <a:pt x="124407" y="519415"/>
                          <a:pt x="119270" y="531743"/>
                        </a:cubicBezTo>
                        <a:cubicBezTo>
                          <a:pt x="107784" y="559309"/>
                          <a:pt x="99263" y="588020"/>
                          <a:pt x="89452" y="616226"/>
                        </a:cubicBezTo>
                        <a:cubicBezTo>
                          <a:pt x="89403" y="616368"/>
                          <a:pt x="77052" y="653427"/>
                          <a:pt x="74544" y="660952"/>
                        </a:cubicBezTo>
                        <a:lnTo>
                          <a:pt x="69574" y="675861"/>
                        </a:lnTo>
                        <a:cubicBezTo>
                          <a:pt x="71231" y="680830"/>
                          <a:pt x="70052" y="693464"/>
                          <a:pt x="74544" y="690769"/>
                        </a:cubicBezTo>
                        <a:cubicBezTo>
                          <a:pt x="84787" y="684623"/>
                          <a:pt x="87255" y="670508"/>
                          <a:pt x="94422" y="660952"/>
                        </a:cubicBezTo>
                        <a:cubicBezTo>
                          <a:pt x="99392" y="654326"/>
                          <a:pt x="104737" y="647966"/>
                          <a:pt x="109331" y="641074"/>
                        </a:cubicBezTo>
                        <a:cubicBezTo>
                          <a:pt x="136192" y="600782"/>
                          <a:pt x="112745" y="631671"/>
                          <a:pt x="139148" y="586408"/>
                        </a:cubicBezTo>
                        <a:cubicBezTo>
                          <a:pt x="145167" y="576090"/>
                          <a:pt x="152880" y="566834"/>
                          <a:pt x="159026" y="556591"/>
                        </a:cubicBezTo>
                        <a:cubicBezTo>
                          <a:pt x="172769" y="533687"/>
                          <a:pt x="183579" y="508978"/>
                          <a:pt x="198783" y="487017"/>
                        </a:cubicBezTo>
                        <a:lnTo>
                          <a:pt x="243509" y="422413"/>
                        </a:lnTo>
                        <a:cubicBezTo>
                          <a:pt x="250254" y="412554"/>
                          <a:pt x="254940" y="401042"/>
                          <a:pt x="263387" y="392595"/>
                        </a:cubicBezTo>
                        <a:cubicBezTo>
                          <a:pt x="273326" y="382656"/>
                          <a:pt x="283750" y="373179"/>
                          <a:pt x="293205" y="362778"/>
                        </a:cubicBezTo>
                        <a:cubicBezTo>
                          <a:pt x="300340" y="354930"/>
                          <a:pt x="305310" y="345148"/>
                          <a:pt x="313083" y="337930"/>
                        </a:cubicBezTo>
                        <a:cubicBezTo>
                          <a:pt x="328628" y="323495"/>
                          <a:pt x="349526" y="314739"/>
                          <a:pt x="362778" y="298174"/>
                        </a:cubicBezTo>
                        <a:cubicBezTo>
                          <a:pt x="369404" y="289891"/>
                          <a:pt x="375157" y="280826"/>
                          <a:pt x="382657" y="273326"/>
                        </a:cubicBezTo>
                        <a:cubicBezTo>
                          <a:pt x="388514" y="267469"/>
                          <a:pt x="396302" y="263871"/>
                          <a:pt x="402535" y="258417"/>
                        </a:cubicBezTo>
                        <a:cubicBezTo>
                          <a:pt x="409587" y="252246"/>
                          <a:pt x="415298" y="244637"/>
                          <a:pt x="422413" y="238539"/>
                        </a:cubicBezTo>
                        <a:cubicBezTo>
                          <a:pt x="426948" y="234652"/>
                          <a:pt x="432787" y="232487"/>
                          <a:pt x="437322" y="228600"/>
                        </a:cubicBezTo>
                        <a:cubicBezTo>
                          <a:pt x="444437" y="222501"/>
                          <a:pt x="450085" y="214820"/>
                          <a:pt x="457200" y="208721"/>
                        </a:cubicBezTo>
                        <a:cubicBezTo>
                          <a:pt x="461735" y="204834"/>
                          <a:pt x="467249" y="202254"/>
                          <a:pt x="472109" y="198782"/>
                        </a:cubicBezTo>
                        <a:cubicBezTo>
                          <a:pt x="478849" y="193968"/>
                          <a:pt x="484964" y="188264"/>
                          <a:pt x="491987" y="183874"/>
                        </a:cubicBezTo>
                        <a:cubicBezTo>
                          <a:pt x="506028" y="175098"/>
                          <a:pt x="512277" y="173797"/>
                          <a:pt x="526774" y="168965"/>
                        </a:cubicBezTo>
                        <a:cubicBezTo>
                          <a:pt x="532765" y="186938"/>
                          <a:pt x="536770" y="191201"/>
                          <a:pt x="526774" y="213691"/>
                        </a:cubicBezTo>
                        <a:cubicBezTo>
                          <a:pt x="523919" y="220113"/>
                          <a:pt x="515950" y="222881"/>
                          <a:pt x="511865" y="228600"/>
                        </a:cubicBezTo>
                        <a:cubicBezTo>
                          <a:pt x="485316" y="265769"/>
                          <a:pt x="520800" y="231503"/>
                          <a:pt x="487018" y="268356"/>
                        </a:cubicBezTo>
                        <a:lnTo>
                          <a:pt x="427383" y="327991"/>
                        </a:lnTo>
                        <a:lnTo>
                          <a:pt x="382657" y="372717"/>
                        </a:lnTo>
                        <a:cubicBezTo>
                          <a:pt x="376031" y="379343"/>
                          <a:pt x="369782" y="386369"/>
                          <a:pt x="362778" y="392595"/>
                        </a:cubicBezTo>
                        <a:cubicBezTo>
                          <a:pt x="347869" y="405847"/>
                          <a:pt x="331840" y="417937"/>
                          <a:pt x="318052" y="432352"/>
                        </a:cubicBezTo>
                        <a:cubicBezTo>
                          <a:pt x="295324" y="456113"/>
                          <a:pt x="271687" y="479536"/>
                          <a:pt x="253448" y="506895"/>
                        </a:cubicBezTo>
                        <a:cubicBezTo>
                          <a:pt x="250135" y="511865"/>
                          <a:pt x="246369" y="516561"/>
                          <a:pt x="243509" y="521804"/>
                        </a:cubicBezTo>
                        <a:cubicBezTo>
                          <a:pt x="236414" y="534811"/>
                          <a:pt x="230257" y="548309"/>
                          <a:pt x="223631" y="561561"/>
                        </a:cubicBezTo>
                        <a:lnTo>
                          <a:pt x="213691" y="581439"/>
                        </a:lnTo>
                        <a:cubicBezTo>
                          <a:pt x="212035" y="589722"/>
                          <a:pt x="210944" y="598138"/>
                          <a:pt x="208722" y="606287"/>
                        </a:cubicBezTo>
                        <a:cubicBezTo>
                          <a:pt x="205966" y="616394"/>
                          <a:pt x="198783" y="636104"/>
                          <a:pt x="198783" y="636104"/>
                        </a:cubicBezTo>
                        <a:cubicBezTo>
                          <a:pt x="200439" y="641074"/>
                          <a:pt x="199728" y="654367"/>
                          <a:pt x="203752" y="651013"/>
                        </a:cubicBezTo>
                        <a:cubicBezTo>
                          <a:pt x="215757" y="641008"/>
                          <a:pt x="217550" y="622306"/>
                          <a:pt x="228600" y="611256"/>
                        </a:cubicBezTo>
                        <a:cubicBezTo>
                          <a:pt x="235226" y="604630"/>
                          <a:pt x="242380" y="598493"/>
                          <a:pt x="248478" y="591378"/>
                        </a:cubicBezTo>
                        <a:cubicBezTo>
                          <a:pt x="252365" y="586843"/>
                          <a:pt x="254485" y="580964"/>
                          <a:pt x="258418" y="576469"/>
                        </a:cubicBezTo>
                        <a:cubicBezTo>
                          <a:pt x="266131" y="567654"/>
                          <a:pt x="275948" y="560767"/>
                          <a:pt x="283265" y="551621"/>
                        </a:cubicBezTo>
                        <a:cubicBezTo>
                          <a:pt x="289299" y="544079"/>
                          <a:pt x="292244" y="534398"/>
                          <a:pt x="298174" y="526774"/>
                        </a:cubicBezTo>
                        <a:cubicBezTo>
                          <a:pt x="303927" y="519377"/>
                          <a:pt x="311954" y="514010"/>
                          <a:pt x="318052" y="506895"/>
                        </a:cubicBezTo>
                        <a:cubicBezTo>
                          <a:pt x="331858" y="490788"/>
                          <a:pt x="342809" y="472200"/>
                          <a:pt x="357809" y="457200"/>
                        </a:cubicBezTo>
                        <a:cubicBezTo>
                          <a:pt x="362779" y="452230"/>
                          <a:pt x="368501" y="447914"/>
                          <a:pt x="372718" y="442291"/>
                        </a:cubicBezTo>
                        <a:cubicBezTo>
                          <a:pt x="401295" y="404188"/>
                          <a:pt x="373764" y="430446"/>
                          <a:pt x="402535" y="397565"/>
                        </a:cubicBezTo>
                        <a:cubicBezTo>
                          <a:pt x="408706" y="390513"/>
                          <a:pt x="416315" y="384802"/>
                          <a:pt x="422413" y="377687"/>
                        </a:cubicBezTo>
                        <a:cubicBezTo>
                          <a:pt x="432085" y="366403"/>
                          <a:pt x="435509" y="352973"/>
                          <a:pt x="447261" y="342900"/>
                        </a:cubicBezTo>
                        <a:cubicBezTo>
                          <a:pt x="464368" y="328237"/>
                          <a:pt x="483757" y="316467"/>
                          <a:pt x="501926" y="303143"/>
                        </a:cubicBezTo>
                        <a:cubicBezTo>
                          <a:pt x="506744" y="299610"/>
                          <a:pt x="529218" y="282042"/>
                          <a:pt x="536713" y="278295"/>
                        </a:cubicBezTo>
                        <a:cubicBezTo>
                          <a:pt x="541398" y="275952"/>
                          <a:pt x="546652" y="274982"/>
                          <a:pt x="551622" y="273326"/>
                        </a:cubicBezTo>
                        <a:cubicBezTo>
                          <a:pt x="556592" y="274982"/>
                          <a:pt x="565504" y="273158"/>
                          <a:pt x="566531" y="278295"/>
                        </a:cubicBezTo>
                        <a:cubicBezTo>
                          <a:pt x="574431" y="317794"/>
                          <a:pt x="562950" y="318453"/>
                          <a:pt x="546652" y="342900"/>
                        </a:cubicBezTo>
                        <a:cubicBezTo>
                          <a:pt x="541294" y="350937"/>
                          <a:pt x="536369" y="359268"/>
                          <a:pt x="531744" y="367748"/>
                        </a:cubicBezTo>
                        <a:cubicBezTo>
                          <a:pt x="526423" y="377503"/>
                          <a:pt x="523341" y="388557"/>
                          <a:pt x="516835" y="397565"/>
                        </a:cubicBezTo>
                        <a:cubicBezTo>
                          <a:pt x="501685" y="418542"/>
                          <a:pt x="480451" y="435011"/>
                          <a:pt x="467139" y="457200"/>
                        </a:cubicBezTo>
                        <a:cubicBezTo>
                          <a:pt x="462170" y="465483"/>
                          <a:pt x="458026" y="474321"/>
                          <a:pt x="452231" y="482048"/>
                        </a:cubicBezTo>
                        <a:cubicBezTo>
                          <a:pt x="438105" y="500883"/>
                          <a:pt x="418034" y="515655"/>
                          <a:pt x="407505" y="536713"/>
                        </a:cubicBezTo>
                        <a:cubicBezTo>
                          <a:pt x="402535" y="546652"/>
                          <a:pt x="397917" y="556775"/>
                          <a:pt x="392596" y="566530"/>
                        </a:cubicBezTo>
                        <a:cubicBezTo>
                          <a:pt x="380031" y="589566"/>
                          <a:pt x="377286" y="589001"/>
                          <a:pt x="367748" y="611256"/>
                        </a:cubicBezTo>
                        <a:cubicBezTo>
                          <a:pt x="360720" y="627655"/>
                          <a:pt x="351369" y="643457"/>
                          <a:pt x="347870" y="660952"/>
                        </a:cubicBezTo>
                        <a:cubicBezTo>
                          <a:pt x="346213" y="669235"/>
                          <a:pt x="345123" y="677651"/>
                          <a:pt x="342900" y="685800"/>
                        </a:cubicBezTo>
                        <a:cubicBezTo>
                          <a:pt x="340143" y="695907"/>
                          <a:pt x="332961" y="715617"/>
                          <a:pt x="332961" y="715617"/>
                        </a:cubicBezTo>
                        <a:cubicBezTo>
                          <a:pt x="334618" y="727213"/>
                          <a:pt x="332693" y="739927"/>
                          <a:pt x="337931" y="750404"/>
                        </a:cubicBezTo>
                        <a:cubicBezTo>
                          <a:pt x="340274" y="755089"/>
                          <a:pt x="340356" y="740074"/>
                          <a:pt x="342900" y="735495"/>
                        </a:cubicBezTo>
                        <a:cubicBezTo>
                          <a:pt x="348701" y="725053"/>
                          <a:pt x="355835" y="715398"/>
                          <a:pt x="362778" y="705678"/>
                        </a:cubicBezTo>
                        <a:cubicBezTo>
                          <a:pt x="372407" y="692198"/>
                          <a:pt x="385187" y="680738"/>
                          <a:pt x="392596" y="665921"/>
                        </a:cubicBezTo>
                        <a:cubicBezTo>
                          <a:pt x="397566" y="655982"/>
                          <a:pt x="401616" y="645527"/>
                          <a:pt x="407505" y="636104"/>
                        </a:cubicBezTo>
                        <a:cubicBezTo>
                          <a:pt x="418222" y="618957"/>
                          <a:pt x="429798" y="602308"/>
                          <a:pt x="442291" y="586408"/>
                        </a:cubicBezTo>
                        <a:cubicBezTo>
                          <a:pt x="448080" y="579040"/>
                          <a:pt x="456417" y="573927"/>
                          <a:pt x="462170" y="566530"/>
                        </a:cubicBezTo>
                        <a:cubicBezTo>
                          <a:pt x="468100" y="558906"/>
                          <a:pt x="471148" y="549306"/>
                          <a:pt x="477078" y="541682"/>
                        </a:cubicBezTo>
                        <a:cubicBezTo>
                          <a:pt x="482831" y="534285"/>
                          <a:pt x="490731" y="528808"/>
                          <a:pt x="496957" y="521804"/>
                        </a:cubicBezTo>
                        <a:cubicBezTo>
                          <a:pt x="504004" y="513876"/>
                          <a:pt x="509335" y="504456"/>
                          <a:pt x="516835" y="496956"/>
                        </a:cubicBezTo>
                        <a:cubicBezTo>
                          <a:pt x="522692" y="491099"/>
                          <a:pt x="531142" y="488176"/>
                          <a:pt x="536713" y="482048"/>
                        </a:cubicBezTo>
                        <a:cubicBezTo>
                          <a:pt x="547856" y="469791"/>
                          <a:pt x="552326" y="450814"/>
                          <a:pt x="566531" y="442291"/>
                        </a:cubicBezTo>
                        <a:cubicBezTo>
                          <a:pt x="574813" y="437321"/>
                          <a:pt x="583518" y="432996"/>
                          <a:pt x="591378" y="427382"/>
                        </a:cubicBezTo>
                        <a:cubicBezTo>
                          <a:pt x="595191" y="424659"/>
                          <a:pt x="597718" y="420443"/>
                          <a:pt x="601318" y="417443"/>
                        </a:cubicBezTo>
                        <a:cubicBezTo>
                          <a:pt x="607681" y="412141"/>
                          <a:pt x="614907" y="407924"/>
                          <a:pt x="621196" y="402534"/>
                        </a:cubicBezTo>
                        <a:cubicBezTo>
                          <a:pt x="644884" y="382230"/>
                          <a:pt x="625655" y="391110"/>
                          <a:pt x="651013" y="382656"/>
                        </a:cubicBezTo>
                        <a:cubicBezTo>
                          <a:pt x="655983" y="384313"/>
                          <a:pt x="665125" y="382448"/>
                          <a:pt x="665922" y="387626"/>
                        </a:cubicBezTo>
                        <a:cubicBezTo>
                          <a:pt x="671322" y="422725"/>
                          <a:pt x="665793" y="441274"/>
                          <a:pt x="651013" y="467139"/>
                        </a:cubicBezTo>
                        <a:cubicBezTo>
                          <a:pt x="648050" y="472325"/>
                          <a:pt x="644037" y="476862"/>
                          <a:pt x="641074" y="482048"/>
                        </a:cubicBezTo>
                        <a:cubicBezTo>
                          <a:pt x="637399" y="488480"/>
                          <a:pt x="634733" y="495450"/>
                          <a:pt x="631135" y="501926"/>
                        </a:cubicBezTo>
                        <a:cubicBezTo>
                          <a:pt x="626444" y="510370"/>
                          <a:pt x="620851" y="518294"/>
                          <a:pt x="616226" y="526774"/>
                        </a:cubicBezTo>
                        <a:cubicBezTo>
                          <a:pt x="610905" y="536529"/>
                          <a:pt x="606766" y="546906"/>
                          <a:pt x="601318" y="556591"/>
                        </a:cubicBezTo>
                        <a:cubicBezTo>
                          <a:pt x="591847" y="573428"/>
                          <a:pt x="581439" y="589722"/>
                          <a:pt x="571500" y="606287"/>
                        </a:cubicBezTo>
                        <a:lnTo>
                          <a:pt x="541683" y="655982"/>
                        </a:lnTo>
                        <a:cubicBezTo>
                          <a:pt x="536713" y="664265"/>
                          <a:pt x="529828" y="671666"/>
                          <a:pt x="526774" y="680830"/>
                        </a:cubicBezTo>
                        <a:cubicBezTo>
                          <a:pt x="521198" y="697560"/>
                          <a:pt x="521694" y="698418"/>
                          <a:pt x="511865" y="715617"/>
                        </a:cubicBezTo>
                        <a:cubicBezTo>
                          <a:pt x="508902" y="720803"/>
                          <a:pt x="496584" y="727855"/>
                          <a:pt x="501926" y="730526"/>
                        </a:cubicBezTo>
                        <a:lnTo>
                          <a:pt x="521805" y="720587"/>
                        </a:lnTo>
                        <a:cubicBezTo>
                          <a:pt x="528431" y="712304"/>
                          <a:pt x="534698" y="703722"/>
                          <a:pt x="541683" y="695739"/>
                        </a:cubicBezTo>
                        <a:cubicBezTo>
                          <a:pt x="546311" y="690450"/>
                          <a:pt x="552051" y="686195"/>
                          <a:pt x="556591" y="680830"/>
                        </a:cubicBezTo>
                        <a:cubicBezTo>
                          <a:pt x="570294" y="664635"/>
                          <a:pt x="581347" y="646134"/>
                          <a:pt x="596348" y="631134"/>
                        </a:cubicBezTo>
                        <a:cubicBezTo>
                          <a:pt x="604631" y="622852"/>
                          <a:pt x="613483" y="615102"/>
                          <a:pt x="621196" y="606287"/>
                        </a:cubicBezTo>
                        <a:cubicBezTo>
                          <a:pt x="713865" y="500380"/>
                          <a:pt x="616330" y="601214"/>
                          <a:pt x="715618" y="501926"/>
                        </a:cubicBezTo>
                        <a:cubicBezTo>
                          <a:pt x="744692" y="472852"/>
                          <a:pt x="730717" y="483576"/>
                          <a:pt x="755374" y="467139"/>
                        </a:cubicBezTo>
                        <a:cubicBezTo>
                          <a:pt x="758687" y="462169"/>
                          <a:pt x="760725" y="456054"/>
                          <a:pt x="765313" y="452230"/>
                        </a:cubicBezTo>
                        <a:cubicBezTo>
                          <a:pt x="771004" y="447487"/>
                          <a:pt x="779027" y="446400"/>
                          <a:pt x="785191" y="442291"/>
                        </a:cubicBezTo>
                        <a:cubicBezTo>
                          <a:pt x="789090" y="439692"/>
                          <a:pt x="791818" y="435665"/>
                          <a:pt x="795131" y="432352"/>
                        </a:cubicBezTo>
                        <a:cubicBezTo>
                          <a:pt x="798444" y="437322"/>
                          <a:pt x="804329" y="441334"/>
                          <a:pt x="805070" y="447261"/>
                        </a:cubicBezTo>
                        <a:cubicBezTo>
                          <a:pt x="806118" y="455642"/>
                          <a:pt x="802322" y="463959"/>
                          <a:pt x="800100" y="472108"/>
                        </a:cubicBezTo>
                        <a:cubicBezTo>
                          <a:pt x="794787" y="491589"/>
                          <a:pt x="789919" y="504834"/>
                          <a:pt x="780222" y="521804"/>
                        </a:cubicBezTo>
                        <a:cubicBezTo>
                          <a:pt x="777259" y="526990"/>
                          <a:pt x="773246" y="531527"/>
                          <a:pt x="770283" y="536713"/>
                        </a:cubicBezTo>
                        <a:cubicBezTo>
                          <a:pt x="766608" y="543145"/>
                          <a:pt x="762945" y="549655"/>
                          <a:pt x="760344" y="556591"/>
                        </a:cubicBezTo>
                        <a:cubicBezTo>
                          <a:pt x="757946" y="562986"/>
                          <a:pt x="758428" y="570360"/>
                          <a:pt x="755374" y="576469"/>
                        </a:cubicBezTo>
                        <a:cubicBezTo>
                          <a:pt x="748385" y="590447"/>
                          <a:pt x="736682" y="601862"/>
                          <a:pt x="730526" y="616226"/>
                        </a:cubicBezTo>
                        <a:cubicBezTo>
                          <a:pt x="725557" y="627822"/>
                          <a:pt x="720147" y="639238"/>
                          <a:pt x="715618" y="651013"/>
                        </a:cubicBezTo>
                        <a:cubicBezTo>
                          <a:pt x="711857" y="660791"/>
                          <a:pt x="705678" y="680830"/>
                          <a:pt x="705678" y="680830"/>
                        </a:cubicBezTo>
                        <a:cubicBezTo>
                          <a:pt x="707335" y="689113"/>
                          <a:pt x="702884" y="702351"/>
                          <a:pt x="710648" y="705678"/>
                        </a:cubicBezTo>
                        <a:cubicBezTo>
                          <a:pt x="720278" y="709805"/>
                          <a:pt x="731094" y="700424"/>
                          <a:pt x="740465" y="695739"/>
                        </a:cubicBezTo>
                        <a:cubicBezTo>
                          <a:pt x="747873" y="692035"/>
                          <a:pt x="753604" y="685644"/>
                          <a:pt x="760344" y="680830"/>
                        </a:cubicBezTo>
                        <a:cubicBezTo>
                          <a:pt x="765204" y="677359"/>
                          <a:pt x="770392" y="674362"/>
                          <a:pt x="775252" y="670891"/>
                        </a:cubicBezTo>
                        <a:cubicBezTo>
                          <a:pt x="781992" y="666077"/>
                          <a:pt x="787939" y="660091"/>
                          <a:pt x="795131" y="655982"/>
                        </a:cubicBezTo>
                        <a:cubicBezTo>
                          <a:pt x="799679" y="653383"/>
                          <a:pt x="805070" y="652669"/>
                          <a:pt x="810039" y="651013"/>
                        </a:cubicBezTo>
                        <a:cubicBezTo>
                          <a:pt x="818976" y="645055"/>
                          <a:pt x="839725" y="626395"/>
                          <a:pt x="819978" y="660952"/>
                        </a:cubicBezTo>
                        <a:cubicBezTo>
                          <a:pt x="816491" y="667054"/>
                          <a:pt x="809644" y="670525"/>
                          <a:pt x="805070" y="675861"/>
                        </a:cubicBezTo>
                        <a:cubicBezTo>
                          <a:pt x="802365" y="679016"/>
                          <a:pt x="783370" y="704352"/>
                          <a:pt x="780222" y="710648"/>
                        </a:cubicBezTo>
                        <a:cubicBezTo>
                          <a:pt x="777879" y="715333"/>
                          <a:pt x="770215" y="724117"/>
                          <a:pt x="775252" y="725556"/>
                        </a:cubicBezTo>
                        <a:cubicBezTo>
                          <a:pt x="788094" y="729225"/>
                          <a:pt x="801757" y="722243"/>
                          <a:pt x="815009" y="720587"/>
                        </a:cubicBezTo>
                        <a:cubicBezTo>
                          <a:pt x="852606" y="698029"/>
                          <a:pt x="825613" y="710945"/>
                          <a:pt x="859735" y="700708"/>
                        </a:cubicBezTo>
                        <a:cubicBezTo>
                          <a:pt x="869770" y="697697"/>
                          <a:pt x="889552" y="690769"/>
                          <a:pt x="889552" y="690769"/>
                        </a:cubicBezTo>
                        <a:cubicBezTo>
                          <a:pt x="891209" y="695739"/>
                          <a:pt x="894068" y="700459"/>
                          <a:pt x="894522" y="705678"/>
                        </a:cubicBezTo>
                        <a:cubicBezTo>
                          <a:pt x="897396" y="738725"/>
                          <a:pt x="891894" y="772779"/>
                          <a:pt x="899491" y="805069"/>
                        </a:cubicBezTo>
                        <a:cubicBezTo>
                          <a:pt x="901101" y="811910"/>
                          <a:pt x="908681" y="794246"/>
                          <a:pt x="914400" y="790161"/>
                        </a:cubicBezTo>
                        <a:cubicBezTo>
                          <a:pt x="920428" y="785855"/>
                          <a:pt x="928114" y="784330"/>
                          <a:pt x="934278" y="780221"/>
                        </a:cubicBezTo>
                        <a:cubicBezTo>
                          <a:pt x="961560" y="762033"/>
                          <a:pt x="924526" y="776845"/>
                          <a:pt x="959126" y="765313"/>
                        </a:cubicBezTo>
                        <a:cubicBezTo>
                          <a:pt x="984086" y="770304"/>
                          <a:pt x="983351" y="764066"/>
                          <a:pt x="993913" y="785191"/>
                        </a:cubicBezTo>
                        <a:cubicBezTo>
                          <a:pt x="994654" y="786673"/>
                          <a:pt x="993913" y="788504"/>
                          <a:pt x="993913" y="790161"/>
                        </a:cubicBezTo>
                      </a:path>
                    </a:pathLst>
                  </a:custGeom>
                  <a:no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pic>
              <p:nvPicPr>
                <p:cNvPr id="64" name="Shape 245">
                  <a:extLst>
                    <a:ext uri="{FF2B5EF4-FFF2-40B4-BE49-F238E27FC236}">
                      <a16:creationId xmlns:a16="http://schemas.microsoft.com/office/drawing/2014/main" id="{FE3AE25F-061C-6F4B-8B40-2A0C5B0C5729}"/>
                    </a:ext>
                  </a:extLst>
                </p:cNvPr>
                <p:cNvPicPr preferRelativeResize="0"/>
                <p:nvPr/>
              </p:nvPicPr>
              <p:blipFill>
                <a:blip r:embed="rId5">
                  <a:alphaModFix/>
                </a:blip>
                <a:stretch>
                  <a:fillRect/>
                </a:stretch>
              </p:blipFill>
              <p:spPr>
                <a:xfrm>
                  <a:off x="7378847" y="3050463"/>
                  <a:ext cx="543188" cy="937003"/>
                </a:xfrm>
                <a:prstGeom prst="rect">
                  <a:avLst/>
                </a:prstGeom>
                <a:noFill/>
                <a:ln>
                  <a:noFill/>
                </a:ln>
              </p:spPr>
            </p:pic>
            <p:pic>
              <p:nvPicPr>
                <p:cNvPr id="65" name="Shape 246">
                  <a:extLst>
                    <a:ext uri="{FF2B5EF4-FFF2-40B4-BE49-F238E27FC236}">
                      <a16:creationId xmlns:a16="http://schemas.microsoft.com/office/drawing/2014/main" id="{1E596167-09C9-EA4B-8D2E-B39FB6C7BC06}"/>
                    </a:ext>
                  </a:extLst>
                </p:cNvPr>
                <p:cNvPicPr preferRelativeResize="0"/>
                <p:nvPr/>
              </p:nvPicPr>
              <p:blipFill>
                <a:blip r:embed="rId6" cstate="screen">
                  <a:alphaModFix/>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7306921" y="2164782"/>
                  <a:ext cx="543210" cy="543210"/>
                </a:xfrm>
                <a:prstGeom prst="rect">
                  <a:avLst/>
                </a:prstGeom>
                <a:noFill/>
                <a:ln>
                  <a:noFill/>
                </a:ln>
              </p:spPr>
            </p:pic>
            <p:pic>
              <p:nvPicPr>
                <p:cNvPr id="66" name="Shape 247">
                  <a:extLst>
                    <a:ext uri="{FF2B5EF4-FFF2-40B4-BE49-F238E27FC236}">
                      <a16:creationId xmlns:a16="http://schemas.microsoft.com/office/drawing/2014/main" id="{4DB9B444-F945-D44B-8472-06920B97E19A}"/>
                    </a:ext>
                  </a:extLst>
                </p:cNvPr>
                <p:cNvPicPr preferRelativeResize="0"/>
                <p:nvPr/>
              </p:nvPicPr>
              <p:blipFill>
                <a:blip r:embed="rId7">
                  <a:alphaModFix/>
                  <a:duotone>
                    <a:prstClr val="black"/>
                    <a:schemeClr val="accent6">
                      <a:tint val="45000"/>
                      <a:satMod val="400000"/>
                    </a:schemeClr>
                  </a:duotone>
                </a:blip>
                <a:stretch>
                  <a:fillRect/>
                </a:stretch>
              </p:blipFill>
              <p:spPr>
                <a:xfrm rot="16200000">
                  <a:off x="8687993" y="2806713"/>
                  <a:ext cx="1207497" cy="464422"/>
                </a:xfrm>
                <a:prstGeom prst="rect">
                  <a:avLst/>
                </a:prstGeom>
                <a:noFill/>
                <a:ln>
                  <a:noFill/>
                </a:ln>
              </p:spPr>
            </p:pic>
            <p:pic>
              <p:nvPicPr>
                <p:cNvPr id="67" name="Shape 248">
                  <a:extLst>
                    <a:ext uri="{FF2B5EF4-FFF2-40B4-BE49-F238E27FC236}">
                      <a16:creationId xmlns:a16="http://schemas.microsoft.com/office/drawing/2014/main" id="{7BD6EE94-B230-4F44-801C-F7961AF21871}"/>
                    </a:ext>
                  </a:extLst>
                </p:cNvPr>
                <p:cNvPicPr preferRelativeResize="0"/>
                <p:nvPr/>
              </p:nvPicPr>
              <p:blipFill>
                <a:blip r:embed="rId8" cstate="screen">
                  <a:alphaModFix/>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8253966" y="1928345"/>
                  <a:ext cx="650734" cy="662604"/>
                </a:xfrm>
                <a:prstGeom prst="rect">
                  <a:avLst/>
                </a:prstGeom>
                <a:noFill/>
                <a:ln>
                  <a:noFill/>
                </a:ln>
              </p:spPr>
            </p:pic>
          </p:grpSp>
          <p:sp>
            <p:nvSpPr>
              <p:cNvPr id="68" name="Shape 259">
                <a:extLst>
                  <a:ext uri="{FF2B5EF4-FFF2-40B4-BE49-F238E27FC236}">
                    <a16:creationId xmlns:a16="http://schemas.microsoft.com/office/drawing/2014/main" id="{B8401D4C-2EF8-8B42-9A34-2BB339BECA38}"/>
                  </a:ext>
                </a:extLst>
              </p:cNvPr>
              <p:cNvSpPr txBox="1"/>
              <p:nvPr/>
            </p:nvSpPr>
            <p:spPr>
              <a:xfrm>
                <a:off x="9559133" y="2181636"/>
                <a:ext cx="2230912" cy="580841"/>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200" dirty="0"/>
                  <a:t>Efficient DNA repair proteins improve repair</a:t>
                </a:r>
                <a:endParaRPr sz="1200" dirty="0"/>
              </a:p>
            </p:txBody>
          </p:sp>
        </p:grpSp>
        <p:sp>
          <p:nvSpPr>
            <p:cNvPr id="69" name="Shape 106">
              <a:extLst>
                <a:ext uri="{FF2B5EF4-FFF2-40B4-BE49-F238E27FC236}">
                  <a16:creationId xmlns:a16="http://schemas.microsoft.com/office/drawing/2014/main" id="{71DCA0D5-B979-7547-82B2-AFF84F3D3405}"/>
                </a:ext>
              </a:extLst>
            </p:cNvPr>
            <p:cNvSpPr txBox="1"/>
            <p:nvPr/>
          </p:nvSpPr>
          <p:spPr>
            <a:xfrm>
              <a:off x="1157849" y="5755178"/>
              <a:ext cx="2281917" cy="511625"/>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dirty="0">
                  <a:solidFill>
                    <a:schemeClr val="accent1"/>
                  </a:solidFill>
                </a:rPr>
                <a:t>Symptoms </a:t>
              </a:r>
              <a:r>
                <a:rPr lang="en" b="1" dirty="0">
                  <a:solidFill>
                    <a:schemeClr val="accent2"/>
                  </a:solidFill>
                </a:rPr>
                <a:t>early</a:t>
              </a:r>
              <a:r>
                <a:rPr lang="en" dirty="0">
                  <a:solidFill>
                    <a:schemeClr val="accent1"/>
                  </a:solidFill>
                </a:rPr>
                <a:t> in life</a:t>
              </a:r>
              <a:endParaRPr dirty="0">
                <a:solidFill>
                  <a:schemeClr val="accent1"/>
                </a:solidFill>
              </a:endParaRPr>
            </a:p>
          </p:txBody>
        </p:sp>
        <p:sp>
          <p:nvSpPr>
            <p:cNvPr id="70" name="Shape 109">
              <a:extLst>
                <a:ext uri="{FF2B5EF4-FFF2-40B4-BE49-F238E27FC236}">
                  <a16:creationId xmlns:a16="http://schemas.microsoft.com/office/drawing/2014/main" id="{96DE9D0A-3002-3A48-99C4-4EE9CB62CBBB}"/>
                </a:ext>
              </a:extLst>
            </p:cNvPr>
            <p:cNvSpPr txBox="1"/>
            <p:nvPr/>
          </p:nvSpPr>
          <p:spPr>
            <a:xfrm>
              <a:off x="8094011" y="5741948"/>
              <a:ext cx="2281917" cy="51162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1"/>
                  </a:solidFill>
                </a:rPr>
                <a:t>Symptoms </a:t>
              </a:r>
              <a:r>
                <a:rPr lang="en" b="1" dirty="0">
                  <a:solidFill>
                    <a:schemeClr val="accent2"/>
                  </a:solidFill>
                </a:rPr>
                <a:t>late</a:t>
              </a:r>
              <a:r>
                <a:rPr lang="en" dirty="0">
                  <a:solidFill>
                    <a:schemeClr val="accent1"/>
                  </a:solidFill>
                </a:rPr>
                <a:t> in life</a:t>
              </a:r>
              <a:endParaRPr dirty="0">
                <a:solidFill>
                  <a:schemeClr val="accent1"/>
                </a:solidFill>
              </a:endParaRPr>
            </a:p>
          </p:txBody>
        </p:sp>
      </p:grpSp>
      <p:sp>
        <p:nvSpPr>
          <p:cNvPr id="4" name="Rectangle 3">
            <a:extLst>
              <a:ext uri="{FF2B5EF4-FFF2-40B4-BE49-F238E27FC236}">
                <a16:creationId xmlns:a16="http://schemas.microsoft.com/office/drawing/2014/main" id="{AD719080-476C-964F-80FE-5E0F4B4693B1}"/>
              </a:ext>
            </a:extLst>
          </p:cNvPr>
          <p:cNvSpPr/>
          <p:nvPr/>
        </p:nvSpPr>
        <p:spPr>
          <a:xfrm>
            <a:off x="5970455" y="6463449"/>
            <a:ext cx="2679836" cy="369332"/>
          </a:xfrm>
          <a:prstGeom prst="rect">
            <a:avLst/>
          </a:prstGeom>
        </p:spPr>
        <p:txBody>
          <a:bodyPr wrap="none">
            <a:spAutoFit/>
          </a:bodyPr>
          <a:lstStyle/>
          <a:p>
            <a:r>
              <a:rPr lang="en-US" dirty="0"/>
              <a:t>https://</a:t>
            </a:r>
            <a:r>
              <a:rPr lang="en-US" dirty="0" err="1"/>
              <a:t>en.hdbuzz.net</a:t>
            </a:r>
            <a:r>
              <a:rPr lang="en-US" dirty="0"/>
              <a:t>/217</a:t>
            </a:r>
          </a:p>
        </p:txBody>
      </p:sp>
      <p:sp>
        <p:nvSpPr>
          <p:cNvPr id="5" name="Rectangle 4">
            <a:extLst>
              <a:ext uri="{FF2B5EF4-FFF2-40B4-BE49-F238E27FC236}">
                <a16:creationId xmlns:a16="http://schemas.microsoft.com/office/drawing/2014/main" id="{C7B9297B-D50B-A741-B39F-62C2F2096CD2}"/>
              </a:ext>
            </a:extLst>
          </p:cNvPr>
          <p:cNvSpPr/>
          <p:nvPr/>
        </p:nvSpPr>
        <p:spPr>
          <a:xfrm>
            <a:off x="2926132" y="6455293"/>
            <a:ext cx="2679836" cy="369332"/>
          </a:xfrm>
          <a:prstGeom prst="rect">
            <a:avLst/>
          </a:prstGeom>
        </p:spPr>
        <p:txBody>
          <a:bodyPr wrap="none">
            <a:spAutoFit/>
          </a:bodyPr>
          <a:lstStyle/>
          <a:p>
            <a:r>
              <a:rPr lang="en-US" dirty="0"/>
              <a:t>https://</a:t>
            </a:r>
            <a:r>
              <a:rPr lang="en-US" dirty="0" err="1"/>
              <a:t>en.hdbuzz.net</a:t>
            </a:r>
            <a:r>
              <a:rPr lang="en-US" dirty="0"/>
              <a:t>/200</a:t>
            </a:r>
          </a:p>
        </p:txBody>
      </p:sp>
    </p:spTree>
    <p:extLst>
      <p:ext uri="{BB962C8B-B14F-4D97-AF65-F5344CB8AC3E}">
        <p14:creationId xmlns:p14="http://schemas.microsoft.com/office/powerpoint/2010/main" val="264355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8B3CFF6F-F53E-BB41-B659-96BF973820E1}"/>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307547" y="1220862"/>
            <a:ext cx="9576905" cy="5637138"/>
          </a:xfrm>
          <a:ln>
            <a:noFill/>
          </a:ln>
        </p:spPr>
      </p:pic>
      <p:sp>
        <p:nvSpPr>
          <p:cNvPr id="5" name="Title 1">
            <a:extLst>
              <a:ext uri="{FF2B5EF4-FFF2-40B4-BE49-F238E27FC236}">
                <a16:creationId xmlns:a16="http://schemas.microsoft.com/office/drawing/2014/main" id="{7BECCC51-9478-3D46-AFE9-B02E11E21929}"/>
              </a:ext>
            </a:extLst>
          </p:cNvPr>
          <p:cNvSpPr>
            <a:spLocks noGrp="1"/>
          </p:cNvSpPr>
          <p:nvPr>
            <p:ph type="title"/>
          </p:nvPr>
        </p:nvSpPr>
        <p:spPr>
          <a:xfrm>
            <a:off x="0" y="0"/>
            <a:ext cx="12192000" cy="1325563"/>
          </a:xfrm>
        </p:spPr>
        <p:txBody>
          <a:bodyPr>
            <a:normAutofit/>
          </a:bodyPr>
          <a:lstStyle/>
          <a:p>
            <a:r>
              <a:rPr lang="en-US" sz="4000" dirty="0">
                <a:latin typeface="Calibri" panose="020F0502020204030204" pitchFamily="34" charset="0"/>
                <a:cs typeface="Calibri" panose="020F0502020204030204" pitchFamily="34" charset="0"/>
              </a:rPr>
              <a:t>Scientists often look for answers in the same places rather than taking a systematic approach</a:t>
            </a:r>
          </a:p>
        </p:txBody>
      </p:sp>
    </p:spTree>
    <p:extLst>
      <p:ext uri="{BB962C8B-B14F-4D97-AF65-F5344CB8AC3E}">
        <p14:creationId xmlns:p14="http://schemas.microsoft.com/office/powerpoint/2010/main" val="1987259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E242207-0FEC-F047-983F-A8E0F7FCB5EE}"/>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33082" y="480039"/>
            <a:ext cx="10515600" cy="2501587"/>
          </a:xfrm>
        </p:spPr>
      </p:pic>
      <p:pic>
        <p:nvPicPr>
          <p:cNvPr id="7" name="Picture 6">
            <a:extLst>
              <a:ext uri="{FF2B5EF4-FFF2-40B4-BE49-F238E27FC236}">
                <a16:creationId xmlns:a16="http://schemas.microsoft.com/office/drawing/2014/main" id="{E2E4FED2-5FAD-414A-9CD5-54ADB52E2C76}"/>
              </a:ext>
            </a:extLst>
          </p:cNvPr>
          <p:cNvPicPr>
            <a:picLocks noChangeAspect="1"/>
          </p:cNvPicPr>
          <p:nvPr/>
        </p:nvPicPr>
        <p:blipFill>
          <a:blip r:embed="rId4"/>
          <a:stretch>
            <a:fillRect/>
          </a:stretch>
        </p:blipFill>
        <p:spPr>
          <a:xfrm>
            <a:off x="8585200" y="284480"/>
            <a:ext cx="3606800" cy="1066800"/>
          </a:xfrm>
          <a:prstGeom prst="rect">
            <a:avLst/>
          </a:prstGeom>
        </p:spPr>
      </p:pic>
      <p:sp>
        <p:nvSpPr>
          <p:cNvPr id="8" name="Rectangle 7">
            <a:extLst>
              <a:ext uri="{FF2B5EF4-FFF2-40B4-BE49-F238E27FC236}">
                <a16:creationId xmlns:a16="http://schemas.microsoft.com/office/drawing/2014/main" id="{4E2A5E3B-6B75-564E-A269-4780451B4026}"/>
              </a:ext>
            </a:extLst>
          </p:cNvPr>
          <p:cNvSpPr/>
          <p:nvPr/>
        </p:nvSpPr>
        <p:spPr>
          <a:xfrm>
            <a:off x="233083" y="3366254"/>
            <a:ext cx="11816677" cy="1384995"/>
          </a:xfrm>
          <a:prstGeom prst="rect">
            <a:avLst/>
          </a:prstGeom>
        </p:spPr>
        <p:txBody>
          <a:bodyPr wrap="square">
            <a:spAutoFit/>
          </a:bodyPr>
          <a:lstStyle/>
          <a:p>
            <a:r>
              <a:rPr lang="en-CA" sz="2800" dirty="0">
                <a:solidFill>
                  <a:srgbClr val="212529"/>
                </a:solidFill>
                <a:latin typeface="Calibri" panose="020F0502020204030204" pitchFamily="34" charset="0"/>
                <a:cs typeface="Calibri" panose="020F0502020204030204" pitchFamily="34" charset="0"/>
              </a:rPr>
              <a:t>20,000+ genes were systematically investigated in mouse models of HD to see which modified disease progression</a:t>
            </a:r>
          </a:p>
          <a:p>
            <a:endParaRPr lang="en-CA" sz="2800" i="0" u="none" strike="noStrike" dirty="0">
              <a:solidFill>
                <a:srgbClr val="212529"/>
              </a:solidFill>
              <a:effectLst/>
              <a:latin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F972F6EE-7FC9-3649-A86F-9810E033314F}"/>
              </a:ext>
            </a:extLst>
          </p:cNvPr>
          <p:cNvPicPr>
            <a:picLocks noChangeAspect="1"/>
          </p:cNvPicPr>
          <p:nvPr/>
        </p:nvPicPr>
        <p:blipFill>
          <a:blip r:embed="rId5"/>
          <a:stretch>
            <a:fillRect/>
          </a:stretch>
        </p:blipFill>
        <p:spPr>
          <a:xfrm>
            <a:off x="6347796" y="4831873"/>
            <a:ext cx="2070100" cy="1524000"/>
          </a:xfrm>
          <a:prstGeom prst="rect">
            <a:avLst/>
          </a:prstGeom>
        </p:spPr>
      </p:pic>
      <p:pic>
        <p:nvPicPr>
          <p:cNvPr id="17" name="Picture 16">
            <a:extLst>
              <a:ext uri="{FF2B5EF4-FFF2-40B4-BE49-F238E27FC236}">
                <a16:creationId xmlns:a16="http://schemas.microsoft.com/office/drawing/2014/main" id="{1E8CE9DB-0B49-2E47-A4C4-84F02C7042B0}"/>
              </a:ext>
            </a:extLst>
          </p:cNvPr>
          <p:cNvPicPr>
            <a:picLocks noChangeAspect="1"/>
          </p:cNvPicPr>
          <p:nvPr/>
        </p:nvPicPr>
        <p:blipFill>
          <a:blip r:embed="rId6"/>
          <a:stretch>
            <a:fillRect/>
          </a:stretch>
        </p:blipFill>
        <p:spPr>
          <a:xfrm>
            <a:off x="3099136" y="4901723"/>
            <a:ext cx="2095500" cy="1384300"/>
          </a:xfrm>
          <a:prstGeom prst="rect">
            <a:avLst/>
          </a:prstGeom>
        </p:spPr>
      </p:pic>
      <p:pic>
        <p:nvPicPr>
          <p:cNvPr id="19" name="Picture 18">
            <a:extLst>
              <a:ext uri="{FF2B5EF4-FFF2-40B4-BE49-F238E27FC236}">
                <a16:creationId xmlns:a16="http://schemas.microsoft.com/office/drawing/2014/main" id="{A1A646DF-DC49-1E4A-83E0-2CD6334B6E37}"/>
              </a:ext>
            </a:extLst>
          </p:cNvPr>
          <p:cNvPicPr>
            <a:picLocks noChangeAspect="1"/>
          </p:cNvPicPr>
          <p:nvPr/>
        </p:nvPicPr>
        <p:blipFill>
          <a:blip r:embed="rId7"/>
          <a:stretch>
            <a:fillRect/>
          </a:stretch>
        </p:blipFill>
        <p:spPr>
          <a:xfrm>
            <a:off x="233082" y="5016023"/>
            <a:ext cx="1765300" cy="1155700"/>
          </a:xfrm>
          <a:prstGeom prst="rect">
            <a:avLst/>
          </a:prstGeom>
        </p:spPr>
      </p:pic>
      <p:cxnSp>
        <p:nvCxnSpPr>
          <p:cNvPr id="20" name="Straight Arrow Connector 19">
            <a:extLst>
              <a:ext uri="{FF2B5EF4-FFF2-40B4-BE49-F238E27FC236}">
                <a16:creationId xmlns:a16="http://schemas.microsoft.com/office/drawing/2014/main" id="{44AE5121-B6C6-B04B-AD93-CCFE12FBB17C}"/>
              </a:ext>
            </a:extLst>
          </p:cNvPr>
          <p:cNvCxnSpPr>
            <a:cxnSpLocks/>
          </p:cNvCxnSpPr>
          <p:nvPr/>
        </p:nvCxnSpPr>
        <p:spPr>
          <a:xfrm>
            <a:off x="1998382" y="5527799"/>
            <a:ext cx="1100754"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095DC65-2580-E240-8E0F-920E6DA6D2F5}"/>
              </a:ext>
            </a:extLst>
          </p:cNvPr>
          <p:cNvCxnSpPr>
            <a:cxnSpLocks/>
          </p:cNvCxnSpPr>
          <p:nvPr/>
        </p:nvCxnSpPr>
        <p:spPr>
          <a:xfrm>
            <a:off x="5194636" y="5527799"/>
            <a:ext cx="1100754"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F81C435-2F1D-5244-BFF8-4B3EA220EC95}"/>
              </a:ext>
            </a:extLst>
          </p:cNvPr>
          <p:cNvCxnSpPr>
            <a:cxnSpLocks/>
          </p:cNvCxnSpPr>
          <p:nvPr/>
        </p:nvCxnSpPr>
        <p:spPr>
          <a:xfrm>
            <a:off x="8252796" y="5518398"/>
            <a:ext cx="1100754"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5ACC06FC-2E94-FA42-8D29-E3CE1EBA928D}"/>
              </a:ext>
            </a:extLst>
          </p:cNvPr>
          <p:cNvSpPr/>
          <p:nvPr/>
        </p:nvSpPr>
        <p:spPr>
          <a:xfrm>
            <a:off x="9333566" y="4901028"/>
            <a:ext cx="2696210" cy="1384995"/>
          </a:xfrm>
          <a:prstGeom prst="rect">
            <a:avLst/>
          </a:prstGeom>
        </p:spPr>
        <p:txBody>
          <a:bodyPr wrap="square">
            <a:spAutoFit/>
          </a:bodyPr>
          <a:lstStyle/>
          <a:p>
            <a:pPr algn="ctr"/>
            <a:r>
              <a:rPr lang="en-CA" sz="2800" dirty="0">
                <a:solidFill>
                  <a:srgbClr val="212529"/>
                </a:solidFill>
                <a:latin typeface="Calibri" panose="020F0502020204030204" pitchFamily="34" charset="0"/>
                <a:cs typeface="Calibri" panose="020F0502020204030204" pitchFamily="34" charset="0"/>
              </a:rPr>
              <a:t>Which genes modify HD in mouse models?</a:t>
            </a:r>
            <a:endParaRPr lang="en-US" sz="2800" dirty="0"/>
          </a:p>
        </p:txBody>
      </p:sp>
      <p:sp>
        <p:nvSpPr>
          <p:cNvPr id="2" name="Rectangle 1">
            <a:extLst>
              <a:ext uri="{FF2B5EF4-FFF2-40B4-BE49-F238E27FC236}">
                <a16:creationId xmlns:a16="http://schemas.microsoft.com/office/drawing/2014/main" id="{AE25B2DA-E296-2D43-B4E9-A48C60A0CC5D}"/>
              </a:ext>
            </a:extLst>
          </p:cNvPr>
          <p:cNvSpPr/>
          <p:nvPr/>
        </p:nvSpPr>
        <p:spPr>
          <a:xfrm>
            <a:off x="4150964" y="6506347"/>
            <a:ext cx="2679836" cy="369332"/>
          </a:xfrm>
          <a:prstGeom prst="rect">
            <a:avLst/>
          </a:prstGeom>
        </p:spPr>
        <p:txBody>
          <a:bodyPr wrap="none">
            <a:spAutoFit/>
          </a:bodyPr>
          <a:lstStyle/>
          <a:p>
            <a:r>
              <a:rPr lang="en-US" dirty="0"/>
              <a:t>https://</a:t>
            </a:r>
            <a:r>
              <a:rPr lang="en-US" dirty="0" err="1"/>
              <a:t>en.hdbuzz.net</a:t>
            </a:r>
            <a:r>
              <a:rPr lang="en-US" dirty="0"/>
              <a:t>/279</a:t>
            </a:r>
          </a:p>
        </p:txBody>
      </p:sp>
    </p:spTree>
    <p:extLst>
      <p:ext uri="{BB962C8B-B14F-4D97-AF65-F5344CB8AC3E}">
        <p14:creationId xmlns:p14="http://schemas.microsoft.com/office/powerpoint/2010/main" val="2138250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74F3E-C92C-1445-BD5B-ADE2CE88D214}"/>
              </a:ext>
            </a:extLst>
          </p:cNvPr>
          <p:cNvSpPr>
            <a:spLocks noGrp="1"/>
          </p:cNvSpPr>
          <p:nvPr>
            <p:ph type="title"/>
          </p:nvPr>
        </p:nvSpPr>
        <p:spPr>
          <a:xfrm>
            <a:off x="0" y="0"/>
            <a:ext cx="12192000" cy="1325563"/>
          </a:xfrm>
        </p:spPr>
        <p:txBody>
          <a:bodyPr/>
          <a:lstStyle/>
          <a:p>
            <a:r>
              <a:rPr lang="en-US" dirty="0">
                <a:latin typeface="Calibri" panose="020F0502020204030204" pitchFamily="34" charset="0"/>
                <a:cs typeface="Calibri" panose="020F0502020204030204" pitchFamily="34" charset="0"/>
              </a:rPr>
              <a:t>Unbiased approaches turn up new findings</a:t>
            </a:r>
          </a:p>
        </p:txBody>
      </p:sp>
      <p:pic>
        <p:nvPicPr>
          <p:cNvPr id="5" name="Content Placeholder 4">
            <a:extLst>
              <a:ext uri="{FF2B5EF4-FFF2-40B4-BE49-F238E27FC236}">
                <a16:creationId xmlns:a16="http://schemas.microsoft.com/office/drawing/2014/main" id="{D480F8F6-4206-904A-92DF-1D29C6A4A25E}"/>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750570" y="2174240"/>
            <a:ext cx="6999466" cy="3840480"/>
          </a:xfrm>
        </p:spPr>
      </p:pic>
      <p:sp>
        <p:nvSpPr>
          <p:cNvPr id="6" name="Rectangle 5">
            <a:extLst>
              <a:ext uri="{FF2B5EF4-FFF2-40B4-BE49-F238E27FC236}">
                <a16:creationId xmlns:a16="http://schemas.microsoft.com/office/drawing/2014/main" id="{94F0558A-3945-ED42-8D7C-DF6CDED07900}"/>
              </a:ext>
            </a:extLst>
          </p:cNvPr>
          <p:cNvSpPr/>
          <p:nvPr/>
        </p:nvSpPr>
        <p:spPr>
          <a:xfrm>
            <a:off x="2682240" y="2763520"/>
            <a:ext cx="1524000" cy="447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A3ADFD6-DECB-F641-8611-D849DFAAAE52}"/>
              </a:ext>
            </a:extLst>
          </p:cNvPr>
          <p:cNvPicPr>
            <a:picLocks noChangeAspect="1"/>
          </p:cNvPicPr>
          <p:nvPr/>
        </p:nvPicPr>
        <p:blipFill>
          <a:blip r:embed="rId4"/>
          <a:stretch>
            <a:fillRect/>
          </a:stretch>
        </p:blipFill>
        <p:spPr>
          <a:xfrm>
            <a:off x="9211560" y="3210560"/>
            <a:ext cx="1288528" cy="2228396"/>
          </a:xfrm>
          <a:prstGeom prst="rect">
            <a:avLst/>
          </a:prstGeom>
        </p:spPr>
      </p:pic>
      <p:pic>
        <p:nvPicPr>
          <p:cNvPr id="13" name="Picture 12">
            <a:extLst>
              <a:ext uri="{FF2B5EF4-FFF2-40B4-BE49-F238E27FC236}">
                <a16:creationId xmlns:a16="http://schemas.microsoft.com/office/drawing/2014/main" id="{6F6A5A62-D01B-6541-A548-265AC50BDF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93849" y="2086610"/>
            <a:ext cx="1123950" cy="1123950"/>
          </a:xfrm>
          <a:prstGeom prst="rect">
            <a:avLst/>
          </a:prstGeom>
        </p:spPr>
      </p:pic>
      <p:sp>
        <p:nvSpPr>
          <p:cNvPr id="3" name="Rectangle 2">
            <a:extLst>
              <a:ext uri="{FF2B5EF4-FFF2-40B4-BE49-F238E27FC236}">
                <a16:creationId xmlns:a16="http://schemas.microsoft.com/office/drawing/2014/main" id="{5E9B71D5-1AE8-4C47-B53E-641FA7CEC608}"/>
              </a:ext>
            </a:extLst>
          </p:cNvPr>
          <p:cNvSpPr/>
          <p:nvPr/>
        </p:nvSpPr>
        <p:spPr>
          <a:xfrm>
            <a:off x="4756082" y="6488668"/>
            <a:ext cx="2679836" cy="369332"/>
          </a:xfrm>
          <a:prstGeom prst="rect">
            <a:avLst/>
          </a:prstGeom>
        </p:spPr>
        <p:txBody>
          <a:bodyPr wrap="none">
            <a:spAutoFit/>
          </a:bodyPr>
          <a:lstStyle/>
          <a:p>
            <a:r>
              <a:rPr lang="en-US" dirty="0"/>
              <a:t>https://</a:t>
            </a:r>
            <a:r>
              <a:rPr lang="en-US" dirty="0" err="1"/>
              <a:t>en.hdbuzz.net</a:t>
            </a:r>
            <a:r>
              <a:rPr lang="en-US" dirty="0"/>
              <a:t>/279</a:t>
            </a:r>
          </a:p>
        </p:txBody>
      </p:sp>
    </p:spTree>
    <p:extLst>
      <p:ext uri="{BB962C8B-B14F-4D97-AF65-F5344CB8AC3E}">
        <p14:creationId xmlns:p14="http://schemas.microsoft.com/office/powerpoint/2010/main" val="3412298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8862-5ABE-4940-8C0C-D5ABDC72E0E0}"/>
              </a:ext>
            </a:extLst>
          </p:cNvPr>
          <p:cNvSpPr>
            <a:spLocks noGrp="1"/>
          </p:cNvSpPr>
          <p:nvPr>
            <p:ph type="title"/>
          </p:nvPr>
        </p:nvSpPr>
        <p:spPr>
          <a:xfrm>
            <a:off x="0" y="0"/>
            <a:ext cx="12192000" cy="1031155"/>
          </a:xfrm>
        </p:spPr>
        <p:txBody>
          <a:bodyPr>
            <a:normAutofit/>
          </a:bodyPr>
          <a:lstStyle/>
          <a:p>
            <a:r>
              <a:rPr lang="en-US" sz="3700" dirty="0">
                <a:latin typeface="Calibri" panose="020F0502020204030204" pitchFamily="34" charset="0"/>
                <a:cs typeface="Calibri" panose="020F0502020204030204" pitchFamily="34" charset="0"/>
              </a:rPr>
              <a:t>Could targeting the </a:t>
            </a:r>
            <a:r>
              <a:rPr lang="en-US" sz="3700" dirty="0" err="1">
                <a:latin typeface="Calibri" panose="020F0502020204030204" pitchFamily="34" charset="0"/>
                <a:cs typeface="Calibri" panose="020F0502020204030204" pitchFamily="34" charset="0"/>
              </a:rPr>
              <a:t>Nme</a:t>
            </a:r>
            <a:r>
              <a:rPr lang="en-US" sz="3700" dirty="0">
                <a:latin typeface="Calibri" panose="020F0502020204030204" pitchFamily="34" charset="0"/>
                <a:cs typeface="Calibri" panose="020F0502020204030204" pitchFamily="34" charset="0"/>
              </a:rPr>
              <a:t> pathway be a new way to lower HTT?</a:t>
            </a:r>
          </a:p>
        </p:txBody>
      </p:sp>
      <p:sp>
        <p:nvSpPr>
          <p:cNvPr id="4" name="Oval 3">
            <a:extLst>
              <a:ext uri="{FF2B5EF4-FFF2-40B4-BE49-F238E27FC236}">
                <a16:creationId xmlns:a16="http://schemas.microsoft.com/office/drawing/2014/main" id="{262794C0-5D5C-6D41-955E-A986BF5D45E1}"/>
              </a:ext>
            </a:extLst>
          </p:cNvPr>
          <p:cNvSpPr/>
          <p:nvPr/>
        </p:nvSpPr>
        <p:spPr>
          <a:xfrm>
            <a:off x="400050" y="3028950"/>
            <a:ext cx="1809750" cy="9144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t>NME1</a:t>
            </a:r>
          </a:p>
        </p:txBody>
      </p:sp>
      <p:sp>
        <p:nvSpPr>
          <p:cNvPr id="5" name="Oval 4">
            <a:extLst>
              <a:ext uri="{FF2B5EF4-FFF2-40B4-BE49-F238E27FC236}">
                <a16:creationId xmlns:a16="http://schemas.microsoft.com/office/drawing/2014/main" id="{C0DF3D9D-3FDC-5F44-9AB2-9D96B0DE881A}"/>
              </a:ext>
            </a:extLst>
          </p:cNvPr>
          <p:cNvSpPr/>
          <p:nvPr/>
        </p:nvSpPr>
        <p:spPr>
          <a:xfrm>
            <a:off x="4400550" y="3028950"/>
            <a:ext cx="1809750" cy="9144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t>UBE3A</a:t>
            </a:r>
          </a:p>
        </p:txBody>
      </p:sp>
      <p:cxnSp>
        <p:nvCxnSpPr>
          <p:cNvPr id="7" name="Straight Arrow Connector 6">
            <a:extLst>
              <a:ext uri="{FF2B5EF4-FFF2-40B4-BE49-F238E27FC236}">
                <a16:creationId xmlns:a16="http://schemas.microsoft.com/office/drawing/2014/main" id="{853C54C2-7C5D-244E-9FC3-B594191D6DD1}"/>
              </a:ext>
            </a:extLst>
          </p:cNvPr>
          <p:cNvCxnSpPr>
            <a:cxnSpLocks/>
          </p:cNvCxnSpPr>
          <p:nvPr/>
        </p:nvCxnSpPr>
        <p:spPr>
          <a:xfrm>
            <a:off x="2533650" y="3486150"/>
            <a:ext cx="1581150"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2FDBC56-F8F4-BF49-B712-2B2231C63DD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397" y="3956844"/>
            <a:ext cx="2844005" cy="2844005"/>
          </a:xfrm>
          <a:prstGeom prst="rect">
            <a:avLst/>
          </a:prstGeom>
        </p:spPr>
      </p:pic>
      <p:cxnSp>
        <p:nvCxnSpPr>
          <p:cNvPr id="12" name="Straight Arrow Connector 11">
            <a:extLst>
              <a:ext uri="{FF2B5EF4-FFF2-40B4-BE49-F238E27FC236}">
                <a16:creationId xmlns:a16="http://schemas.microsoft.com/office/drawing/2014/main" id="{B0C2CEAF-CCC3-0C41-9C6C-D4B82B1CDA79}"/>
              </a:ext>
            </a:extLst>
          </p:cNvPr>
          <p:cNvCxnSpPr>
            <a:cxnSpLocks/>
          </p:cNvCxnSpPr>
          <p:nvPr/>
        </p:nvCxnSpPr>
        <p:spPr>
          <a:xfrm flipV="1">
            <a:off x="6000750" y="2239963"/>
            <a:ext cx="1085850" cy="788987"/>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9165191-EF51-414A-9016-479D45E8AB93}"/>
              </a:ext>
            </a:extLst>
          </p:cNvPr>
          <p:cNvCxnSpPr>
            <a:cxnSpLocks/>
          </p:cNvCxnSpPr>
          <p:nvPr/>
        </p:nvCxnSpPr>
        <p:spPr>
          <a:xfrm>
            <a:off x="9677400" y="3028950"/>
            <a:ext cx="0" cy="76200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6ED0BDCA-C3ED-8241-9AE0-A8368A24B0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65100"/>
          <a:stretch/>
        </p:blipFill>
        <p:spPr>
          <a:xfrm>
            <a:off x="2533650" y="5378846"/>
            <a:ext cx="1323585" cy="692899"/>
          </a:xfrm>
          <a:prstGeom prst="rect">
            <a:avLst/>
          </a:prstGeom>
        </p:spPr>
      </p:pic>
      <p:cxnSp>
        <p:nvCxnSpPr>
          <p:cNvPr id="19" name="Straight Arrow Connector 18">
            <a:extLst>
              <a:ext uri="{FF2B5EF4-FFF2-40B4-BE49-F238E27FC236}">
                <a16:creationId xmlns:a16="http://schemas.microsoft.com/office/drawing/2014/main" id="{99FD5716-B82F-C045-94FC-CB02CEFA8413}"/>
              </a:ext>
            </a:extLst>
          </p:cNvPr>
          <p:cNvCxnSpPr>
            <a:cxnSpLocks/>
          </p:cNvCxnSpPr>
          <p:nvPr/>
        </p:nvCxnSpPr>
        <p:spPr>
          <a:xfrm flipV="1">
            <a:off x="3195442" y="4038600"/>
            <a:ext cx="0" cy="119634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ED3DD652-7F95-4349-8F1D-D83E3539A1D7}"/>
              </a:ext>
            </a:extLst>
          </p:cNvPr>
          <p:cNvGrpSpPr>
            <a:grpSpLocks noChangeAspect="1"/>
          </p:cNvGrpSpPr>
          <p:nvPr/>
        </p:nvGrpSpPr>
        <p:grpSpPr>
          <a:xfrm>
            <a:off x="9851325" y="2344984"/>
            <a:ext cx="1879086" cy="1386577"/>
            <a:chOff x="9592970" y="1537850"/>
            <a:chExt cx="2684408" cy="1980824"/>
          </a:xfrm>
        </p:grpSpPr>
        <p:sp>
          <p:nvSpPr>
            <p:cNvPr id="24" name="Oval 23">
              <a:extLst>
                <a:ext uri="{FF2B5EF4-FFF2-40B4-BE49-F238E27FC236}">
                  <a16:creationId xmlns:a16="http://schemas.microsoft.com/office/drawing/2014/main" id="{CD4078B5-38A4-1A49-9EE0-3C99D27B4718}"/>
                </a:ext>
              </a:extLst>
            </p:cNvPr>
            <p:cNvSpPr/>
            <p:nvPr/>
          </p:nvSpPr>
          <p:spPr>
            <a:xfrm rot="20656995">
              <a:off x="9807759" y="1731186"/>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0EE7D193-12F9-2B40-A880-0344FC106F94}"/>
                </a:ext>
              </a:extLst>
            </p:cNvPr>
            <p:cNvSpPr/>
            <p:nvPr/>
          </p:nvSpPr>
          <p:spPr>
            <a:xfrm rot="16048300">
              <a:off x="10339285" y="1004388"/>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1A2FFE35-5AF7-9C49-AC9A-C7A77FD135B1}"/>
                </a:ext>
              </a:extLst>
            </p:cNvPr>
            <p:cNvSpPr/>
            <p:nvPr/>
          </p:nvSpPr>
          <p:spPr>
            <a:xfrm rot="16048300">
              <a:off x="10347618" y="1731186"/>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37DA967-D0C4-974F-9E11-03CFF79237B0}"/>
                </a:ext>
              </a:extLst>
            </p:cNvPr>
            <p:cNvSpPr/>
            <p:nvPr/>
          </p:nvSpPr>
          <p:spPr>
            <a:xfrm>
              <a:off x="10417503" y="2108026"/>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55D2BBED-51EA-1E4F-A12B-058477747462}"/>
                </a:ext>
              </a:extLst>
            </p:cNvPr>
            <p:cNvSpPr txBox="1"/>
            <p:nvPr/>
          </p:nvSpPr>
          <p:spPr>
            <a:xfrm>
              <a:off x="9592970" y="1823867"/>
              <a:ext cx="2684408" cy="1363010"/>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grpSp>
      <p:grpSp>
        <p:nvGrpSpPr>
          <p:cNvPr id="29" name="Group 28">
            <a:extLst>
              <a:ext uri="{FF2B5EF4-FFF2-40B4-BE49-F238E27FC236}">
                <a16:creationId xmlns:a16="http://schemas.microsoft.com/office/drawing/2014/main" id="{538FF134-F259-7C41-BEFE-F992458365F5}"/>
              </a:ext>
            </a:extLst>
          </p:cNvPr>
          <p:cNvGrpSpPr>
            <a:grpSpLocks noChangeAspect="1"/>
          </p:cNvGrpSpPr>
          <p:nvPr/>
        </p:nvGrpSpPr>
        <p:grpSpPr>
          <a:xfrm>
            <a:off x="7647580" y="2180691"/>
            <a:ext cx="1879086" cy="1386577"/>
            <a:chOff x="9592970" y="1537850"/>
            <a:chExt cx="2684408" cy="1980824"/>
          </a:xfrm>
        </p:grpSpPr>
        <p:sp>
          <p:nvSpPr>
            <p:cNvPr id="30" name="Oval 29">
              <a:extLst>
                <a:ext uri="{FF2B5EF4-FFF2-40B4-BE49-F238E27FC236}">
                  <a16:creationId xmlns:a16="http://schemas.microsoft.com/office/drawing/2014/main" id="{FAB94789-E796-BB48-8AA8-45C280510560}"/>
                </a:ext>
              </a:extLst>
            </p:cNvPr>
            <p:cNvSpPr/>
            <p:nvPr/>
          </p:nvSpPr>
          <p:spPr>
            <a:xfrm rot="20656995">
              <a:off x="9807759" y="1731186"/>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640C395F-CAED-3B41-8278-C176FFE96190}"/>
                </a:ext>
              </a:extLst>
            </p:cNvPr>
            <p:cNvSpPr/>
            <p:nvPr/>
          </p:nvSpPr>
          <p:spPr>
            <a:xfrm rot="16048300">
              <a:off x="10339285" y="1004388"/>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E71A95E-C184-244A-A292-27E7DD398D82}"/>
                </a:ext>
              </a:extLst>
            </p:cNvPr>
            <p:cNvSpPr/>
            <p:nvPr/>
          </p:nvSpPr>
          <p:spPr>
            <a:xfrm rot="16048300">
              <a:off x="10347618" y="1731186"/>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FFB7084F-649C-4B46-AF2D-F8ACC0DC6DD2}"/>
                </a:ext>
              </a:extLst>
            </p:cNvPr>
            <p:cNvSpPr/>
            <p:nvPr/>
          </p:nvSpPr>
          <p:spPr>
            <a:xfrm>
              <a:off x="10417503" y="2108026"/>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EF340DEC-F1E8-C142-BB1B-89F8790E393E}"/>
                </a:ext>
              </a:extLst>
            </p:cNvPr>
            <p:cNvSpPr txBox="1"/>
            <p:nvPr/>
          </p:nvSpPr>
          <p:spPr>
            <a:xfrm>
              <a:off x="9592970" y="1823867"/>
              <a:ext cx="2684408" cy="1363010"/>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grpSp>
      <p:grpSp>
        <p:nvGrpSpPr>
          <p:cNvPr id="35" name="Group 34">
            <a:extLst>
              <a:ext uri="{FF2B5EF4-FFF2-40B4-BE49-F238E27FC236}">
                <a16:creationId xmlns:a16="http://schemas.microsoft.com/office/drawing/2014/main" id="{ADE6EADC-C72E-ED4B-9D9E-4C70D6792C78}"/>
              </a:ext>
            </a:extLst>
          </p:cNvPr>
          <p:cNvGrpSpPr>
            <a:grpSpLocks noChangeAspect="1"/>
          </p:cNvGrpSpPr>
          <p:nvPr/>
        </p:nvGrpSpPr>
        <p:grpSpPr>
          <a:xfrm>
            <a:off x="8757084" y="952972"/>
            <a:ext cx="1879086" cy="1386577"/>
            <a:chOff x="9592970" y="1537850"/>
            <a:chExt cx="2684408" cy="1980824"/>
          </a:xfrm>
        </p:grpSpPr>
        <p:sp>
          <p:nvSpPr>
            <p:cNvPr id="36" name="Oval 35">
              <a:extLst>
                <a:ext uri="{FF2B5EF4-FFF2-40B4-BE49-F238E27FC236}">
                  <a16:creationId xmlns:a16="http://schemas.microsoft.com/office/drawing/2014/main" id="{26D7A734-4C1D-3D42-9D5F-909BD5F32016}"/>
                </a:ext>
              </a:extLst>
            </p:cNvPr>
            <p:cNvSpPr/>
            <p:nvPr/>
          </p:nvSpPr>
          <p:spPr>
            <a:xfrm rot="20656995">
              <a:off x="9807759" y="1731186"/>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3BFAAECC-6143-E043-AB95-9C57B24CA2A2}"/>
                </a:ext>
              </a:extLst>
            </p:cNvPr>
            <p:cNvSpPr/>
            <p:nvPr/>
          </p:nvSpPr>
          <p:spPr>
            <a:xfrm rot="16048300">
              <a:off x="10339285" y="1004388"/>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41C0DF43-EB2B-5A46-B961-5700B74D353B}"/>
                </a:ext>
              </a:extLst>
            </p:cNvPr>
            <p:cNvSpPr/>
            <p:nvPr/>
          </p:nvSpPr>
          <p:spPr>
            <a:xfrm rot="16048300">
              <a:off x="10347618" y="1731186"/>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D40DB310-D07E-1043-86FA-88446C76A5D9}"/>
                </a:ext>
              </a:extLst>
            </p:cNvPr>
            <p:cNvSpPr/>
            <p:nvPr/>
          </p:nvSpPr>
          <p:spPr>
            <a:xfrm>
              <a:off x="10417503" y="2108026"/>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4E02D37-DA68-8542-82F9-CC5E7C2BCC4A}"/>
                </a:ext>
              </a:extLst>
            </p:cNvPr>
            <p:cNvSpPr txBox="1"/>
            <p:nvPr/>
          </p:nvSpPr>
          <p:spPr>
            <a:xfrm>
              <a:off x="9592970" y="1823867"/>
              <a:ext cx="2684408" cy="1363010"/>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grpSp>
      <p:sp>
        <p:nvSpPr>
          <p:cNvPr id="41" name="Rectangle 40">
            <a:extLst>
              <a:ext uri="{FF2B5EF4-FFF2-40B4-BE49-F238E27FC236}">
                <a16:creationId xmlns:a16="http://schemas.microsoft.com/office/drawing/2014/main" id="{AF180312-2F42-5D47-8763-5C1DDA118F78}"/>
              </a:ext>
            </a:extLst>
          </p:cNvPr>
          <p:cNvSpPr/>
          <p:nvPr/>
        </p:nvSpPr>
        <p:spPr>
          <a:xfrm>
            <a:off x="4756082" y="6488668"/>
            <a:ext cx="2679836" cy="369332"/>
          </a:xfrm>
          <a:prstGeom prst="rect">
            <a:avLst/>
          </a:prstGeom>
        </p:spPr>
        <p:txBody>
          <a:bodyPr wrap="none">
            <a:spAutoFit/>
          </a:bodyPr>
          <a:lstStyle/>
          <a:p>
            <a:r>
              <a:rPr lang="en-US" dirty="0"/>
              <a:t>https://</a:t>
            </a:r>
            <a:r>
              <a:rPr lang="en-US" dirty="0" err="1"/>
              <a:t>en.hdbuzz.net</a:t>
            </a:r>
            <a:r>
              <a:rPr lang="en-US" dirty="0"/>
              <a:t>/279</a:t>
            </a:r>
          </a:p>
        </p:txBody>
      </p:sp>
    </p:spTree>
    <p:extLst>
      <p:ext uri="{BB962C8B-B14F-4D97-AF65-F5344CB8AC3E}">
        <p14:creationId xmlns:p14="http://schemas.microsoft.com/office/powerpoint/2010/main" val="1829933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7DBA2FF-AD56-7244-B53F-8F258BCD0313}"/>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9269730" y="1337492"/>
            <a:ext cx="2856461" cy="2848845"/>
          </a:xfrm>
        </p:spPr>
      </p:pic>
      <p:pic>
        <p:nvPicPr>
          <p:cNvPr id="7" name="Picture 6">
            <a:extLst>
              <a:ext uri="{FF2B5EF4-FFF2-40B4-BE49-F238E27FC236}">
                <a16:creationId xmlns:a16="http://schemas.microsoft.com/office/drawing/2014/main" id="{A28E2BE7-6839-FC4B-89AF-74E1A12D86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785190">
            <a:off x="6251663" y="949565"/>
            <a:ext cx="2679790" cy="4625018"/>
          </a:xfrm>
          <a:prstGeom prst="rect">
            <a:avLst/>
          </a:prstGeom>
        </p:spPr>
      </p:pic>
      <p:pic>
        <p:nvPicPr>
          <p:cNvPr id="9" name="Picture 8">
            <a:extLst>
              <a:ext uri="{FF2B5EF4-FFF2-40B4-BE49-F238E27FC236}">
                <a16:creationId xmlns:a16="http://schemas.microsoft.com/office/drawing/2014/main" id="{A69BEBDC-AA38-2B4A-9264-185943C68ED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28764" y="1536646"/>
            <a:ext cx="2885347" cy="2649691"/>
          </a:xfrm>
          <a:prstGeom prst="rect">
            <a:avLst/>
          </a:prstGeom>
        </p:spPr>
      </p:pic>
      <p:pic>
        <p:nvPicPr>
          <p:cNvPr id="11" name="Picture 10">
            <a:extLst>
              <a:ext uri="{FF2B5EF4-FFF2-40B4-BE49-F238E27FC236}">
                <a16:creationId xmlns:a16="http://schemas.microsoft.com/office/drawing/2014/main" id="{15B2A4DF-1EE0-F54A-B986-2FF0431BEA4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921856"/>
            <a:ext cx="2409046" cy="3879273"/>
          </a:xfrm>
          <a:prstGeom prst="rect">
            <a:avLst/>
          </a:prstGeom>
        </p:spPr>
      </p:pic>
      <p:sp>
        <p:nvSpPr>
          <p:cNvPr id="14" name="Title 1">
            <a:extLst>
              <a:ext uri="{FF2B5EF4-FFF2-40B4-BE49-F238E27FC236}">
                <a16:creationId xmlns:a16="http://schemas.microsoft.com/office/drawing/2014/main" id="{1E77AFFD-A9D8-304F-8636-D8D15C788365}"/>
              </a:ext>
            </a:extLst>
          </p:cNvPr>
          <p:cNvSpPr txBox="1">
            <a:spLocks/>
          </p:cNvSpPr>
          <p:nvPr/>
        </p:nvSpPr>
        <p:spPr>
          <a:xfrm>
            <a:off x="0" y="0"/>
            <a:ext cx="12192000" cy="921854"/>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Calibri" panose="020F0502020204030204" pitchFamily="34" charset="0"/>
                <a:cs typeface="Calibri" panose="020F0502020204030204" pitchFamily="34" charset="0"/>
              </a:rPr>
              <a:t>Understanding biology at the molecular level</a:t>
            </a:r>
          </a:p>
        </p:txBody>
      </p:sp>
      <p:cxnSp>
        <p:nvCxnSpPr>
          <p:cNvPr id="17" name="Straight Arrow Connector 16">
            <a:extLst>
              <a:ext uri="{FF2B5EF4-FFF2-40B4-BE49-F238E27FC236}">
                <a16:creationId xmlns:a16="http://schemas.microsoft.com/office/drawing/2014/main" id="{E134DFE9-08FF-8E4B-936A-9EAEC8B1EB2B}"/>
              </a:ext>
            </a:extLst>
          </p:cNvPr>
          <p:cNvCxnSpPr>
            <a:stCxn id="11" idx="3"/>
          </p:cNvCxnSpPr>
          <p:nvPr/>
        </p:nvCxnSpPr>
        <p:spPr>
          <a:xfrm flipV="1">
            <a:off x="2409046" y="2861492"/>
            <a:ext cx="522734" cy="1"/>
          </a:xfrm>
          <a:prstGeom prst="straightConnector1">
            <a:avLst/>
          </a:prstGeom>
          <a:ln w="76200">
            <a:solidFill>
              <a:srgbClr val="006766"/>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3B60FDA-A573-B148-A60B-E11289CA70AB}"/>
              </a:ext>
            </a:extLst>
          </p:cNvPr>
          <p:cNvCxnSpPr/>
          <p:nvPr/>
        </p:nvCxnSpPr>
        <p:spPr>
          <a:xfrm flipV="1">
            <a:off x="6135790" y="2861490"/>
            <a:ext cx="522734" cy="1"/>
          </a:xfrm>
          <a:prstGeom prst="straightConnector1">
            <a:avLst/>
          </a:prstGeom>
          <a:ln w="76200">
            <a:solidFill>
              <a:srgbClr val="006766"/>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45797BD-D3E8-6442-9984-F088F6A3437B}"/>
              </a:ext>
            </a:extLst>
          </p:cNvPr>
          <p:cNvCxnSpPr/>
          <p:nvPr/>
        </p:nvCxnSpPr>
        <p:spPr>
          <a:xfrm flipV="1">
            <a:off x="8842103" y="2861490"/>
            <a:ext cx="522734" cy="1"/>
          </a:xfrm>
          <a:prstGeom prst="straightConnector1">
            <a:avLst/>
          </a:prstGeom>
          <a:ln w="76200">
            <a:solidFill>
              <a:srgbClr val="006766"/>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4B78BA2-2F76-6940-A5BB-A5A88912127C}"/>
              </a:ext>
            </a:extLst>
          </p:cNvPr>
          <p:cNvSpPr txBox="1"/>
          <p:nvPr/>
        </p:nvSpPr>
        <p:spPr>
          <a:xfrm>
            <a:off x="622632" y="5547204"/>
            <a:ext cx="1048384" cy="646331"/>
          </a:xfrm>
          <a:prstGeom prst="rect">
            <a:avLst/>
          </a:prstGeom>
          <a:noFill/>
        </p:spPr>
        <p:txBody>
          <a:bodyPr wrap="square" rtlCol="0">
            <a:spAutoFit/>
          </a:bodyPr>
          <a:lstStyle/>
          <a:p>
            <a:pPr algn="ctr"/>
            <a:r>
              <a:rPr lang="en-GB" dirty="0"/>
              <a:t>2 metres</a:t>
            </a:r>
          </a:p>
          <a:p>
            <a:pPr algn="ctr"/>
            <a:r>
              <a:rPr lang="en-GB" dirty="0"/>
              <a:t>2 m</a:t>
            </a:r>
          </a:p>
        </p:txBody>
      </p:sp>
      <p:sp>
        <p:nvSpPr>
          <p:cNvPr id="21" name="TextBox 20">
            <a:extLst>
              <a:ext uri="{FF2B5EF4-FFF2-40B4-BE49-F238E27FC236}">
                <a16:creationId xmlns:a16="http://schemas.microsoft.com/office/drawing/2014/main" id="{DFCF0E86-9987-DA4E-8B44-F1873AAB5811}"/>
              </a:ext>
            </a:extLst>
          </p:cNvPr>
          <p:cNvSpPr txBox="1"/>
          <p:nvPr/>
        </p:nvSpPr>
        <p:spPr>
          <a:xfrm>
            <a:off x="3375124" y="5547204"/>
            <a:ext cx="2189019" cy="646331"/>
          </a:xfrm>
          <a:prstGeom prst="rect">
            <a:avLst/>
          </a:prstGeom>
          <a:noFill/>
        </p:spPr>
        <p:txBody>
          <a:bodyPr wrap="square" rtlCol="0">
            <a:spAutoFit/>
          </a:bodyPr>
          <a:lstStyle/>
          <a:p>
            <a:pPr algn="ctr"/>
            <a:r>
              <a:rPr lang="en-GB" dirty="0"/>
              <a:t>15 centimetres</a:t>
            </a:r>
          </a:p>
          <a:p>
            <a:pPr algn="ctr"/>
            <a:r>
              <a:rPr lang="en-GB" dirty="0"/>
              <a:t>0.15 m</a:t>
            </a:r>
          </a:p>
        </p:txBody>
      </p:sp>
      <p:sp>
        <p:nvSpPr>
          <p:cNvPr id="22" name="TextBox 21">
            <a:extLst>
              <a:ext uri="{FF2B5EF4-FFF2-40B4-BE49-F238E27FC236}">
                <a16:creationId xmlns:a16="http://schemas.microsoft.com/office/drawing/2014/main" id="{DAA6F3D7-01DC-324A-B416-C04439B4E8CB}"/>
              </a:ext>
            </a:extLst>
          </p:cNvPr>
          <p:cNvSpPr txBox="1"/>
          <p:nvPr/>
        </p:nvSpPr>
        <p:spPr>
          <a:xfrm>
            <a:off x="6658524" y="5547204"/>
            <a:ext cx="2189019" cy="646331"/>
          </a:xfrm>
          <a:prstGeom prst="rect">
            <a:avLst/>
          </a:prstGeom>
          <a:noFill/>
        </p:spPr>
        <p:txBody>
          <a:bodyPr wrap="square" rtlCol="0">
            <a:spAutoFit/>
          </a:bodyPr>
          <a:lstStyle/>
          <a:p>
            <a:pPr algn="ctr"/>
            <a:r>
              <a:rPr lang="en-GB" dirty="0"/>
              <a:t>20 micrometres</a:t>
            </a:r>
          </a:p>
          <a:p>
            <a:pPr algn="ctr"/>
            <a:r>
              <a:rPr lang="en-GB" dirty="0"/>
              <a:t>0.00002 m</a:t>
            </a:r>
          </a:p>
        </p:txBody>
      </p:sp>
      <p:sp>
        <p:nvSpPr>
          <p:cNvPr id="23" name="TextBox 22">
            <a:extLst>
              <a:ext uri="{FF2B5EF4-FFF2-40B4-BE49-F238E27FC236}">
                <a16:creationId xmlns:a16="http://schemas.microsoft.com/office/drawing/2014/main" id="{630F34FB-7105-734A-8F50-BD9120A41377}"/>
              </a:ext>
            </a:extLst>
          </p:cNvPr>
          <p:cNvSpPr txBox="1"/>
          <p:nvPr/>
        </p:nvSpPr>
        <p:spPr>
          <a:xfrm>
            <a:off x="9603450" y="5547204"/>
            <a:ext cx="2189019" cy="646331"/>
          </a:xfrm>
          <a:prstGeom prst="rect">
            <a:avLst/>
          </a:prstGeom>
          <a:noFill/>
        </p:spPr>
        <p:txBody>
          <a:bodyPr wrap="square" rtlCol="0">
            <a:spAutoFit/>
          </a:bodyPr>
          <a:lstStyle/>
          <a:p>
            <a:pPr algn="ctr"/>
            <a:r>
              <a:rPr lang="en-GB" dirty="0"/>
              <a:t>5 nanometres</a:t>
            </a:r>
          </a:p>
          <a:p>
            <a:pPr algn="ctr"/>
            <a:r>
              <a:rPr lang="en-GB" dirty="0"/>
              <a:t>0.000000005 m</a:t>
            </a:r>
          </a:p>
        </p:txBody>
      </p:sp>
    </p:spTree>
    <p:extLst>
      <p:ext uri="{BB962C8B-B14F-4D97-AF65-F5344CB8AC3E}">
        <p14:creationId xmlns:p14="http://schemas.microsoft.com/office/powerpoint/2010/main" val="721820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94E9B1-1F9B-6F41-94C8-F0431D41B1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6419" r="93520" b="51007"/>
          <a:stretch/>
        </p:blipFill>
        <p:spPr>
          <a:xfrm>
            <a:off x="181412" y="57152"/>
            <a:ext cx="467469" cy="3343873"/>
          </a:xfrm>
          <a:prstGeom prst="rect">
            <a:avLst/>
          </a:prstGeom>
        </p:spPr>
      </p:pic>
      <p:sp>
        <p:nvSpPr>
          <p:cNvPr id="4" name="Oval 3">
            <a:extLst>
              <a:ext uri="{FF2B5EF4-FFF2-40B4-BE49-F238E27FC236}">
                <a16:creationId xmlns:a16="http://schemas.microsoft.com/office/drawing/2014/main" id="{4FF9F327-65E8-9148-93AF-406457DE0121}"/>
              </a:ext>
            </a:extLst>
          </p:cNvPr>
          <p:cNvSpPr/>
          <p:nvPr/>
        </p:nvSpPr>
        <p:spPr>
          <a:xfrm rot="20656995">
            <a:off x="2653244" y="871538"/>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E552809-CBC1-CA4B-A753-18FF8CC6B5B9}"/>
              </a:ext>
            </a:extLst>
          </p:cNvPr>
          <p:cNvSpPr/>
          <p:nvPr/>
        </p:nvSpPr>
        <p:spPr>
          <a:xfrm rot="16048300">
            <a:off x="3184770" y="144740"/>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6472DF2-E762-8845-8AC4-EB8AA2745BA8}"/>
              </a:ext>
            </a:extLst>
          </p:cNvPr>
          <p:cNvSpPr/>
          <p:nvPr/>
        </p:nvSpPr>
        <p:spPr>
          <a:xfrm rot="16048300">
            <a:off x="3193103" y="871538"/>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8B192277-E298-BB49-B487-53E0019AB9E9}"/>
              </a:ext>
            </a:extLst>
          </p:cNvPr>
          <p:cNvCxnSpPr>
            <a:cxnSpLocks/>
          </p:cNvCxnSpPr>
          <p:nvPr/>
        </p:nvCxnSpPr>
        <p:spPr>
          <a:xfrm>
            <a:off x="637837" y="1755728"/>
            <a:ext cx="1800619"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69F9BE17-15C6-084F-8818-76E9BCB2A609}"/>
              </a:ext>
            </a:extLst>
          </p:cNvPr>
          <p:cNvGrpSpPr>
            <a:grpSpLocks noChangeAspect="1"/>
          </p:cNvGrpSpPr>
          <p:nvPr/>
        </p:nvGrpSpPr>
        <p:grpSpPr>
          <a:xfrm rot="21071427">
            <a:off x="4302610" y="1783515"/>
            <a:ext cx="1230271" cy="1800000"/>
            <a:chOff x="5308396" y="649448"/>
            <a:chExt cx="1628158" cy="2382146"/>
          </a:xfrm>
        </p:grpSpPr>
        <p:sp>
          <p:nvSpPr>
            <p:cNvPr id="12" name="Oval 11">
              <a:extLst>
                <a:ext uri="{FF2B5EF4-FFF2-40B4-BE49-F238E27FC236}">
                  <a16:creationId xmlns:a16="http://schemas.microsoft.com/office/drawing/2014/main" id="{BF24FA57-1B1B-5E43-89FA-AE682F552056}"/>
                </a:ext>
              </a:extLst>
            </p:cNvPr>
            <p:cNvSpPr/>
            <p:nvPr/>
          </p:nvSpPr>
          <p:spPr>
            <a:xfrm>
              <a:off x="5308396" y="649448"/>
              <a:ext cx="1389741" cy="1409852"/>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C12EE1B-7C95-A645-969B-B709DA87584E}"/>
                </a:ext>
              </a:extLst>
            </p:cNvPr>
            <p:cNvSpPr/>
            <p:nvPr/>
          </p:nvSpPr>
          <p:spPr>
            <a:xfrm rot="19030817">
              <a:off x="6807966" y="1721026"/>
              <a:ext cx="128588" cy="13105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c 13">
              <a:extLst>
                <a:ext uri="{FF2B5EF4-FFF2-40B4-BE49-F238E27FC236}">
                  <a16:creationId xmlns:a16="http://schemas.microsoft.com/office/drawing/2014/main" id="{1C97D7C9-20D3-474B-A4F9-3944C08BD372}"/>
                </a:ext>
              </a:extLst>
            </p:cNvPr>
            <p:cNvSpPr/>
            <p:nvPr/>
          </p:nvSpPr>
          <p:spPr>
            <a:xfrm rot="9371324">
              <a:off x="5527521" y="973760"/>
              <a:ext cx="1027813" cy="924125"/>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6" name="Oval 15">
            <a:extLst>
              <a:ext uri="{FF2B5EF4-FFF2-40B4-BE49-F238E27FC236}">
                <a16:creationId xmlns:a16="http://schemas.microsoft.com/office/drawing/2014/main" id="{F9ACBE89-0B6F-D448-BAF8-458AA9834CC2}"/>
              </a:ext>
            </a:extLst>
          </p:cNvPr>
          <p:cNvSpPr>
            <a:spLocks noChangeAspect="1"/>
          </p:cNvSpPr>
          <p:nvPr/>
        </p:nvSpPr>
        <p:spPr>
          <a:xfrm>
            <a:off x="6901691" y="172159"/>
            <a:ext cx="4968106" cy="4789308"/>
          </a:xfrm>
          <a:prstGeom prst="ellipse">
            <a:avLst/>
          </a:prstGeom>
          <a:blipFill dpi="0" rotWithShape="1">
            <a:blip r:embed="rId4"/>
            <a:srcRect/>
            <a:stretch>
              <a:fillRect/>
            </a:stretch>
          </a:blip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F528DC4F-289A-F24F-B28C-1F3075409702}"/>
              </a:ext>
            </a:extLst>
          </p:cNvPr>
          <p:cNvCxnSpPr>
            <a:cxnSpLocks/>
            <a:stCxn id="12" idx="0"/>
          </p:cNvCxnSpPr>
          <p:nvPr/>
        </p:nvCxnSpPr>
        <p:spPr>
          <a:xfrm flipV="1">
            <a:off x="4690896" y="321733"/>
            <a:ext cx="3809640" cy="148619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767E5B4-1104-7644-8221-8161DA203447}"/>
              </a:ext>
            </a:extLst>
          </p:cNvPr>
          <p:cNvCxnSpPr>
            <a:cxnSpLocks/>
            <a:stCxn id="12" idx="3"/>
          </p:cNvCxnSpPr>
          <p:nvPr/>
        </p:nvCxnSpPr>
        <p:spPr>
          <a:xfrm>
            <a:off x="4463263" y="2763363"/>
            <a:ext cx="3563139" cy="187637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8D2E721B-55FE-1440-B33F-AC8941DF3CC3}"/>
              </a:ext>
            </a:extLst>
          </p:cNvPr>
          <p:cNvSpPr/>
          <p:nvPr/>
        </p:nvSpPr>
        <p:spPr>
          <a:xfrm>
            <a:off x="1466541" y="6251500"/>
            <a:ext cx="5067099" cy="584775"/>
          </a:xfrm>
          <a:prstGeom prst="rect">
            <a:avLst/>
          </a:prstGeom>
        </p:spPr>
        <p:txBody>
          <a:bodyPr wrap="square">
            <a:spAutoFit/>
          </a:bodyPr>
          <a:lstStyle/>
          <a:p>
            <a:pPr algn="ctr"/>
            <a:r>
              <a:rPr lang="en-CA" sz="3200" dirty="0">
                <a:latin typeface="Calibri" panose="020F0502020204030204" pitchFamily="34" charset="0"/>
                <a:ea typeface="Calibri" panose="020F0502020204030204" pitchFamily="34" charset="0"/>
                <a:cs typeface="Times New Roman" panose="02020603050405020304" pitchFamily="18" charset="0"/>
              </a:rPr>
              <a:t>Spot the difference…</a:t>
            </a:r>
            <a:endParaRPr lang="en-US" sz="3200" dirty="0"/>
          </a:p>
        </p:txBody>
      </p:sp>
      <p:cxnSp>
        <p:nvCxnSpPr>
          <p:cNvPr id="39" name="Straight Arrow Connector 38">
            <a:extLst>
              <a:ext uri="{FF2B5EF4-FFF2-40B4-BE49-F238E27FC236}">
                <a16:creationId xmlns:a16="http://schemas.microsoft.com/office/drawing/2014/main" id="{0116FFF4-3601-8749-90DA-220743C05F5A}"/>
              </a:ext>
            </a:extLst>
          </p:cNvPr>
          <p:cNvCxnSpPr>
            <a:cxnSpLocks/>
          </p:cNvCxnSpPr>
          <p:nvPr/>
        </p:nvCxnSpPr>
        <p:spPr>
          <a:xfrm flipH="1">
            <a:off x="5957977" y="4922262"/>
            <a:ext cx="1876526" cy="462538"/>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02853C1E-6553-5F48-AD76-CD45D308427B}"/>
              </a:ext>
            </a:extLst>
          </p:cNvPr>
          <p:cNvGrpSpPr>
            <a:grpSpLocks noChangeAspect="1"/>
          </p:cNvGrpSpPr>
          <p:nvPr/>
        </p:nvGrpSpPr>
        <p:grpSpPr>
          <a:xfrm>
            <a:off x="102654" y="3533531"/>
            <a:ext cx="1996931" cy="3240000"/>
            <a:chOff x="158973" y="3454305"/>
            <a:chExt cx="2045104" cy="3318160"/>
          </a:xfrm>
        </p:grpSpPr>
        <p:pic>
          <p:nvPicPr>
            <p:cNvPr id="42" name="Picture 41">
              <a:extLst>
                <a:ext uri="{FF2B5EF4-FFF2-40B4-BE49-F238E27FC236}">
                  <a16:creationId xmlns:a16="http://schemas.microsoft.com/office/drawing/2014/main" id="{D4787034-CC28-BF4F-A27D-40AC329D8A48}"/>
                </a:ext>
              </a:extLst>
            </p:cNvPr>
            <p:cNvPicPr>
              <a:picLocks noChangeAspect="1"/>
            </p:cNvPicPr>
            <p:nvPr/>
          </p:nvPicPr>
          <p:blipFill>
            <a:blip r:embed="rId5"/>
            <a:stretch>
              <a:fillRect/>
            </a:stretch>
          </p:blipFill>
          <p:spPr>
            <a:xfrm>
              <a:off x="158973" y="4490312"/>
              <a:ext cx="1319612" cy="2282153"/>
            </a:xfrm>
            <a:prstGeom prst="rect">
              <a:avLst/>
            </a:prstGeom>
          </p:spPr>
        </p:pic>
        <p:sp>
          <p:nvSpPr>
            <p:cNvPr id="43" name="Cloud 42">
              <a:extLst>
                <a:ext uri="{FF2B5EF4-FFF2-40B4-BE49-F238E27FC236}">
                  <a16:creationId xmlns:a16="http://schemas.microsoft.com/office/drawing/2014/main" id="{A90C409B-FCF1-D246-8308-4E27118D72B0}"/>
                </a:ext>
              </a:extLst>
            </p:cNvPr>
            <p:cNvSpPr/>
            <p:nvPr/>
          </p:nvSpPr>
          <p:spPr>
            <a:xfrm>
              <a:off x="933950" y="3454305"/>
              <a:ext cx="1270127" cy="100986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a:t>
              </a:r>
            </a:p>
          </p:txBody>
        </p:sp>
        <p:sp>
          <p:nvSpPr>
            <p:cNvPr id="44" name="Oval 43">
              <a:extLst>
                <a:ext uri="{FF2B5EF4-FFF2-40B4-BE49-F238E27FC236}">
                  <a16:creationId xmlns:a16="http://schemas.microsoft.com/office/drawing/2014/main" id="{188AE2CF-DF2D-0C4F-B523-EFCDDFF85104}"/>
                </a:ext>
              </a:extLst>
            </p:cNvPr>
            <p:cNvSpPr/>
            <p:nvPr/>
          </p:nvSpPr>
          <p:spPr>
            <a:xfrm>
              <a:off x="1478585" y="4536992"/>
              <a:ext cx="135736" cy="11175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F5A8A14D-413E-664F-BA34-AA57D39BAFD3}"/>
                </a:ext>
              </a:extLst>
            </p:cNvPr>
            <p:cNvSpPr/>
            <p:nvPr/>
          </p:nvSpPr>
          <p:spPr>
            <a:xfrm>
              <a:off x="1406265" y="4712558"/>
              <a:ext cx="72320" cy="6780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Oval 39">
            <a:extLst>
              <a:ext uri="{FF2B5EF4-FFF2-40B4-BE49-F238E27FC236}">
                <a16:creationId xmlns:a16="http://schemas.microsoft.com/office/drawing/2014/main" id="{E5D1D4D0-52F1-964F-8BB0-B89E3B5A3F13}"/>
              </a:ext>
            </a:extLst>
          </p:cNvPr>
          <p:cNvSpPr/>
          <p:nvPr/>
        </p:nvSpPr>
        <p:spPr>
          <a:xfrm>
            <a:off x="3262988" y="1248378"/>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14AA258E-41F7-C84C-BDF7-FF6391E6438B}"/>
              </a:ext>
            </a:extLst>
          </p:cNvPr>
          <p:cNvSpPr>
            <a:spLocks noChangeAspect="1"/>
          </p:cNvSpPr>
          <p:nvPr/>
        </p:nvSpPr>
        <p:spPr>
          <a:xfrm rot="20656995">
            <a:off x="2106125" y="4918482"/>
            <a:ext cx="606643" cy="12454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9" name="Oval 28">
            <a:extLst>
              <a:ext uri="{FF2B5EF4-FFF2-40B4-BE49-F238E27FC236}">
                <a16:creationId xmlns:a16="http://schemas.microsoft.com/office/drawing/2014/main" id="{5BA33EEF-28EF-4F4B-B70E-5BDAFE2F40FC}"/>
              </a:ext>
            </a:extLst>
          </p:cNvPr>
          <p:cNvSpPr>
            <a:spLocks noChangeAspect="1"/>
          </p:cNvSpPr>
          <p:nvPr/>
        </p:nvSpPr>
        <p:spPr>
          <a:xfrm rot="16048300">
            <a:off x="2495040" y="4386524"/>
            <a:ext cx="607037" cy="13877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Oval 29">
            <a:extLst>
              <a:ext uri="{FF2B5EF4-FFF2-40B4-BE49-F238E27FC236}">
                <a16:creationId xmlns:a16="http://schemas.microsoft.com/office/drawing/2014/main" id="{8A1B7BCC-8B43-2F4C-8571-95CD4319A72D}"/>
              </a:ext>
            </a:extLst>
          </p:cNvPr>
          <p:cNvSpPr>
            <a:spLocks noChangeAspect="1"/>
          </p:cNvSpPr>
          <p:nvPr/>
        </p:nvSpPr>
        <p:spPr>
          <a:xfrm rot="16048300">
            <a:off x="2500892" y="4918885"/>
            <a:ext cx="1373338" cy="124466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Oval 31">
            <a:extLst>
              <a:ext uri="{FF2B5EF4-FFF2-40B4-BE49-F238E27FC236}">
                <a16:creationId xmlns:a16="http://schemas.microsoft.com/office/drawing/2014/main" id="{7A0F08B2-D13E-AB4F-9566-19739B6B4638}"/>
              </a:ext>
            </a:extLst>
          </p:cNvPr>
          <p:cNvSpPr>
            <a:spLocks noChangeAspect="1"/>
          </p:cNvSpPr>
          <p:nvPr/>
        </p:nvSpPr>
        <p:spPr>
          <a:xfrm rot="20656995">
            <a:off x="3996798" y="4918482"/>
            <a:ext cx="606643" cy="12454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Oval 32">
            <a:extLst>
              <a:ext uri="{FF2B5EF4-FFF2-40B4-BE49-F238E27FC236}">
                <a16:creationId xmlns:a16="http://schemas.microsoft.com/office/drawing/2014/main" id="{5B4CE072-72BE-994E-AB77-44E1A738B326}"/>
              </a:ext>
            </a:extLst>
          </p:cNvPr>
          <p:cNvSpPr>
            <a:spLocks noChangeAspect="1"/>
          </p:cNvSpPr>
          <p:nvPr/>
        </p:nvSpPr>
        <p:spPr>
          <a:xfrm rot="16048300">
            <a:off x="4385713" y="4386524"/>
            <a:ext cx="607037" cy="13877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4" name="Oval 33">
            <a:extLst>
              <a:ext uri="{FF2B5EF4-FFF2-40B4-BE49-F238E27FC236}">
                <a16:creationId xmlns:a16="http://schemas.microsoft.com/office/drawing/2014/main" id="{A94BD514-3122-CF42-AA77-D73103AFF16E}"/>
              </a:ext>
            </a:extLst>
          </p:cNvPr>
          <p:cNvSpPr>
            <a:spLocks noChangeAspect="1"/>
          </p:cNvSpPr>
          <p:nvPr/>
        </p:nvSpPr>
        <p:spPr>
          <a:xfrm rot="16048300">
            <a:off x="4391565" y="4918886"/>
            <a:ext cx="1373338" cy="124466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6" name="Rectangle 35">
            <a:extLst>
              <a:ext uri="{FF2B5EF4-FFF2-40B4-BE49-F238E27FC236}">
                <a16:creationId xmlns:a16="http://schemas.microsoft.com/office/drawing/2014/main" id="{5B3C42A7-569A-E743-B830-19CC828B681D}"/>
              </a:ext>
            </a:extLst>
          </p:cNvPr>
          <p:cNvSpPr>
            <a:spLocks noChangeAspect="1"/>
          </p:cNvSpPr>
          <p:nvPr/>
        </p:nvSpPr>
        <p:spPr>
          <a:xfrm>
            <a:off x="2092002" y="4427888"/>
            <a:ext cx="1694080" cy="400110"/>
          </a:xfrm>
          <a:prstGeom prst="rect">
            <a:avLst/>
          </a:prstGeom>
        </p:spPr>
        <p:txBody>
          <a:bodyPr wrap="square">
            <a:spAutoFit/>
          </a:bodyPr>
          <a:lstStyle/>
          <a:p>
            <a:pPr algn="ctr"/>
            <a:r>
              <a:rPr lang="en-CA" sz="2000" dirty="0">
                <a:latin typeface="Calibri" panose="020F0502020204030204" pitchFamily="34" charset="0"/>
                <a:ea typeface="Calibri" panose="020F0502020204030204" pitchFamily="34" charset="0"/>
                <a:cs typeface="Times New Roman" panose="02020603050405020304" pitchFamily="18" charset="0"/>
              </a:rPr>
              <a:t>Expanded</a:t>
            </a:r>
            <a:endParaRPr lang="en-US" sz="2000" dirty="0"/>
          </a:p>
        </p:txBody>
      </p:sp>
      <p:sp>
        <p:nvSpPr>
          <p:cNvPr id="37" name="Rectangle 36">
            <a:extLst>
              <a:ext uri="{FF2B5EF4-FFF2-40B4-BE49-F238E27FC236}">
                <a16:creationId xmlns:a16="http://schemas.microsoft.com/office/drawing/2014/main" id="{F210E52C-9A52-844F-8D23-256B578E39C9}"/>
              </a:ext>
            </a:extLst>
          </p:cNvPr>
          <p:cNvSpPr>
            <a:spLocks noChangeAspect="1"/>
          </p:cNvSpPr>
          <p:nvPr/>
        </p:nvSpPr>
        <p:spPr>
          <a:xfrm>
            <a:off x="3927627" y="4427888"/>
            <a:ext cx="1747558" cy="400110"/>
          </a:xfrm>
          <a:prstGeom prst="rect">
            <a:avLst/>
          </a:prstGeom>
        </p:spPr>
        <p:txBody>
          <a:bodyPr wrap="square">
            <a:spAutoFit/>
          </a:bodyPr>
          <a:lstStyle/>
          <a:p>
            <a:pPr algn="ctr"/>
            <a:r>
              <a:rPr lang="en-CA" sz="2000" dirty="0">
                <a:latin typeface="Calibri" panose="020F0502020204030204" pitchFamily="34" charset="0"/>
                <a:ea typeface="Calibri" panose="020F0502020204030204" pitchFamily="34" charset="0"/>
                <a:cs typeface="Times New Roman" panose="02020603050405020304" pitchFamily="18" charset="0"/>
              </a:rPr>
              <a:t>Unexpanded</a:t>
            </a:r>
            <a:endParaRPr lang="en-US" sz="2000" dirty="0"/>
          </a:p>
        </p:txBody>
      </p:sp>
      <p:sp>
        <p:nvSpPr>
          <p:cNvPr id="47" name="Oval 46">
            <a:extLst>
              <a:ext uri="{FF2B5EF4-FFF2-40B4-BE49-F238E27FC236}">
                <a16:creationId xmlns:a16="http://schemas.microsoft.com/office/drawing/2014/main" id="{4D6D37E5-9462-CA4C-8BA8-D8353FAF6C25}"/>
              </a:ext>
            </a:extLst>
          </p:cNvPr>
          <p:cNvSpPr/>
          <p:nvPr/>
        </p:nvSpPr>
        <p:spPr>
          <a:xfrm>
            <a:off x="2522207" y="5167993"/>
            <a:ext cx="389344" cy="775614"/>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5F344703-4892-9149-9705-C64F6AB84C63}"/>
              </a:ext>
            </a:extLst>
          </p:cNvPr>
          <p:cNvSpPr/>
          <p:nvPr/>
        </p:nvSpPr>
        <p:spPr>
          <a:xfrm>
            <a:off x="4419569" y="5167993"/>
            <a:ext cx="389344" cy="775614"/>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2AC12BF2-1820-FB44-AE44-C269FA77D994}"/>
              </a:ext>
            </a:extLst>
          </p:cNvPr>
          <p:cNvSpPr txBox="1">
            <a:spLocks noChangeAspect="1"/>
          </p:cNvSpPr>
          <p:nvPr/>
        </p:nvSpPr>
        <p:spPr>
          <a:xfrm>
            <a:off x="2204077" y="5080374"/>
            <a:ext cx="1391854" cy="707886"/>
          </a:xfrm>
          <a:prstGeom prst="rect">
            <a:avLst/>
          </a:prstGeom>
          <a:noFill/>
        </p:spPr>
        <p:txBody>
          <a:bodyPr wrap="square" rtlCol="0">
            <a:spAutoFit/>
          </a:bodyPr>
          <a:lstStyle/>
          <a:p>
            <a:pPr algn="ctr"/>
            <a:r>
              <a:rPr lang="en-US" sz="2000" dirty="0">
                <a:solidFill>
                  <a:schemeClr val="bg1"/>
                </a:solidFill>
              </a:rPr>
              <a:t>Huntingtin </a:t>
            </a:r>
          </a:p>
          <a:p>
            <a:pPr algn="ctr"/>
            <a:r>
              <a:rPr lang="en-US" sz="2000" dirty="0">
                <a:solidFill>
                  <a:schemeClr val="bg1"/>
                </a:solidFill>
              </a:rPr>
              <a:t>protein</a:t>
            </a:r>
          </a:p>
        </p:txBody>
      </p:sp>
      <p:sp>
        <p:nvSpPr>
          <p:cNvPr id="35" name="TextBox 34">
            <a:extLst>
              <a:ext uri="{FF2B5EF4-FFF2-40B4-BE49-F238E27FC236}">
                <a16:creationId xmlns:a16="http://schemas.microsoft.com/office/drawing/2014/main" id="{B0E9655F-EE53-C649-BDFB-303E706D2756}"/>
              </a:ext>
            </a:extLst>
          </p:cNvPr>
          <p:cNvSpPr txBox="1">
            <a:spLocks noChangeAspect="1"/>
          </p:cNvSpPr>
          <p:nvPr/>
        </p:nvSpPr>
        <p:spPr>
          <a:xfrm>
            <a:off x="4094750" y="5080375"/>
            <a:ext cx="1391854" cy="707886"/>
          </a:xfrm>
          <a:prstGeom prst="rect">
            <a:avLst/>
          </a:prstGeom>
          <a:noFill/>
        </p:spPr>
        <p:txBody>
          <a:bodyPr wrap="square" rtlCol="0">
            <a:spAutoFit/>
          </a:bodyPr>
          <a:lstStyle/>
          <a:p>
            <a:pPr algn="ctr"/>
            <a:r>
              <a:rPr lang="en-US" sz="2000" dirty="0">
                <a:solidFill>
                  <a:schemeClr val="bg1"/>
                </a:solidFill>
              </a:rPr>
              <a:t>Huntingtin </a:t>
            </a:r>
          </a:p>
          <a:p>
            <a:pPr algn="ctr"/>
            <a:r>
              <a:rPr lang="en-US" sz="2000" dirty="0">
                <a:solidFill>
                  <a:schemeClr val="bg1"/>
                </a:solidFill>
              </a:rPr>
              <a:t>protein</a:t>
            </a:r>
          </a:p>
        </p:txBody>
      </p:sp>
      <p:sp>
        <p:nvSpPr>
          <p:cNvPr id="9" name="TextBox 8">
            <a:extLst>
              <a:ext uri="{FF2B5EF4-FFF2-40B4-BE49-F238E27FC236}">
                <a16:creationId xmlns:a16="http://schemas.microsoft.com/office/drawing/2014/main" id="{C1D04D2E-3C58-DD49-ADBF-29C45E54132C}"/>
              </a:ext>
            </a:extLst>
          </p:cNvPr>
          <p:cNvSpPr txBox="1"/>
          <p:nvPr/>
        </p:nvSpPr>
        <p:spPr>
          <a:xfrm>
            <a:off x="2787046" y="1092540"/>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sp>
        <p:nvSpPr>
          <p:cNvPr id="41" name="Freeform 40">
            <a:extLst>
              <a:ext uri="{FF2B5EF4-FFF2-40B4-BE49-F238E27FC236}">
                <a16:creationId xmlns:a16="http://schemas.microsoft.com/office/drawing/2014/main" id="{13EE875B-9888-9044-B174-D740283E43A6}"/>
              </a:ext>
            </a:extLst>
          </p:cNvPr>
          <p:cNvSpPr/>
          <p:nvPr/>
        </p:nvSpPr>
        <p:spPr>
          <a:xfrm>
            <a:off x="3315241" y="5731018"/>
            <a:ext cx="623877" cy="506150"/>
          </a:xfrm>
          <a:custGeom>
            <a:avLst/>
            <a:gdLst>
              <a:gd name="connsiteX0" fmla="*/ 0 w 994242"/>
              <a:gd name="connsiteY0" fmla="*/ 457200 h 806626"/>
              <a:gd name="connsiteX1" fmla="*/ 14909 w 994242"/>
              <a:gd name="connsiteY1" fmla="*/ 397565 h 806626"/>
              <a:gd name="connsiteX2" fmla="*/ 19878 w 994242"/>
              <a:gd name="connsiteY2" fmla="*/ 382656 h 806626"/>
              <a:gd name="connsiteX3" fmla="*/ 34787 w 994242"/>
              <a:gd name="connsiteY3" fmla="*/ 367748 h 806626"/>
              <a:gd name="connsiteX4" fmla="*/ 44726 w 994242"/>
              <a:gd name="connsiteY4" fmla="*/ 347869 h 806626"/>
              <a:gd name="connsiteX5" fmla="*/ 59635 w 994242"/>
              <a:gd name="connsiteY5" fmla="*/ 308113 h 806626"/>
              <a:gd name="connsiteX6" fmla="*/ 74544 w 994242"/>
              <a:gd name="connsiteY6" fmla="*/ 293204 h 806626"/>
              <a:gd name="connsiteX7" fmla="*/ 104361 w 994242"/>
              <a:gd name="connsiteY7" fmla="*/ 243508 h 806626"/>
              <a:gd name="connsiteX8" fmla="*/ 129209 w 994242"/>
              <a:gd name="connsiteY8" fmla="*/ 213691 h 806626"/>
              <a:gd name="connsiteX9" fmla="*/ 144118 w 994242"/>
              <a:gd name="connsiteY9" fmla="*/ 198782 h 806626"/>
              <a:gd name="connsiteX10" fmla="*/ 154057 w 994242"/>
              <a:gd name="connsiteY10" fmla="*/ 183874 h 806626"/>
              <a:gd name="connsiteX11" fmla="*/ 193813 w 994242"/>
              <a:gd name="connsiteY11" fmla="*/ 149087 h 806626"/>
              <a:gd name="connsiteX12" fmla="*/ 223631 w 994242"/>
              <a:gd name="connsiteY12" fmla="*/ 119269 h 806626"/>
              <a:gd name="connsiteX13" fmla="*/ 258418 w 994242"/>
              <a:gd name="connsiteY13" fmla="*/ 79513 h 806626"/>
              <a:gd name="connsiteX14" fmla="*/ 293205 w 994242"/>
              <a:gd name="connsiteY14" fmla="*/ 54665 h 806626"/>
              <a:gd name="connsiteX15" fmla="*/ 313083 w 994242"/>
              <a:gd name="connsiteY15" fmla="*/ 39756 h 806626"/>
              <a:gd name="connsiteX16" fmla="*/ 327991 w 994242"/>
              <a:gd name="connsiteY16" fmla="*/ 34787 h 806626"/>
              <a:gd name="connsiteX17" fmla="*/ 377687 w 994242"/>
              <a:gd name="connsiteY17" fmla="*/ 14908 h 806626"/>
              <a:gd name="connsiteX18" fmla="*/ 417444 w 994242"/>
              <a:gd name="connsiteY18" fmla="*/ 0 h 806626"/>
              <a:gd name="connsiteX19" fmla="*/ 526774 w 994242"/>
              <a:gd name="connsiteY19" fmla="*/ 4969 h 806626"/>
              <a:gd name="connsiteX20" fmla="*/ 536713 w 994242"/>
              <a:gd name="connsiteY20" fmla="*/ 19878 h 806626"/>
              <a:gd name="connsiteX21" fmla="*/ 501926 w 994242"/>
              <a:gd name="connsiteY21" fmla="*/ 74543 h 806626"/>
              <a:gd name="connsiteX22" fmla="*/ 487018 w 994242"/>
              <a:gd name="connsiteY22" fmla="*/ 84482 h 806626"/>
              <a:gd name="connsiteX23" fmla="*/ 477078 w 994242"/>
              <a:gd name="connsiteY23" fmla="*/ 94421 h 806626"/>
              <a:gd name="connsiteX24" fmla="*/ 447261 w 994242"/>
              <a:gd name="connsiteY24" fmla="*/ 114300 h 806626"/>
              <a:gd name="connsiteX25" fmla="*/ 432352 w 994242"/>
              <a:gd name="connsiteY25" fmla="*/ 129208 h 806626"/>
              <a:gd name="connsiteX26" fmla="*/ 347870 w 994242"/>
              <a:gd name="connsiteY26" fmla="*/ 198782 h 806626"/>
              <a:gd name="connsiteX27" fmla="*/ 313083 w 994242"/>
              <a:gd name="connsiteY27" fmla="*/ 233569 h 806626"/>
              <a:gd name="connsiteX28" fmla="*/ 298174 w 994242"/>
              <a:gd name="connsiteY28" fmla="*/ 248478 h 806626"/>
              <a:gd name="connsiteX29" fmla="*/ 263387 w 994242"/>
              <a:gd name="connsiteY29" fmla="*/ 293204 h 806626"/>
              <a:gd name="connsiteX30" fmla="*/ 243509 w 994242"/>
              <a:gd name="connsiteY30" fmla="*/ 318052 h 806626"/>
              <a:gd name="connsiteX31" fmla="*/ 208722 w 994242"/>
              <a:gd name="connsiteY31" fmla="*/ 372717 h 806626"/>
              <a:gd name="connsiteX32" fmla="*/ 154057 w 994242"/>
              <a:gd name="connsiteY32" fmla="*/ 467139 h 806626"/>
              <a:gd name="connsiteX33" fmla="*/ 139148 w 994242"/>
              <a:gd name="connsiteY33" fmla="*/ 496956 h 806626"/>
              <a:gd name="connsiteX34" fmla="*/ 119270 w 994242"/>
              <a:gd name="connsiteY34" fmla="*/ 531743 h 806626"/>
              <a:gd name="connsiteX35" fmla="*/ 89452 w 994242"/>
              <a:gd name="connsiteY35" fmla="*/ 616226 h 806626"/>
              <a:gd name="connsiteX36" fmla="*/ 74544 w 994242"/>
              <a:gd name="connsiteY36" fmla="*/ 660952 h 806626"/>
              <a:gd name="connsiteX37" fmla="*/ 69574 w 994242"/>
              <a:gd name="connsiteY37" fmla="*/ 675861 h 806626"/>
              <a:gd name="connsiteX38" fmla="*/ 74544 w 994242"/>
              <a:gd name="connsiteY38" fmla="*/ 690769 h 806626"/>
              <a:gd name="connsiteX39" fmla="*/ 94422 w 994242"/>
              <a:gd name="connsiteY39" fmla="*/ 660952 h 806626"/>
              <a:gd name="connsiteX40" fmla="*/ 109331 w 994242"/>
              <a:gd name="connsiteY40" fmla="*/ 641074 h 806626"/>
              <a:gd name="connsiteX41" fmla="*/ 139148 w 994242"/>
              <a:gd name="connsiteY41" fmla="*/ 586408 h 806626"/>
              <a:gd name="connsiteX42" fmla="*/ 159026 w 994242"/>
              <a:gd name="connsiteY42" fmla="*/ 556591 h 806626"/>
              <a:gd name="connsiteX43" fmla="*/ 198783 w 994242"/>
              <a:gd name="connsiteY43" fmla="*/ 487017 h 806626"/>
              <a:gd name="connsiteX44" fmla="*/ 243509 w 994242"/>
              <a:gd name="connsiteY44" fmla="*/ 422413 h 806626"/>
              <a:gd name="connsiteX45" fmla="*/ 263387 w 994242"/>
              <a:gd name="connsiteY45" fmla="*/ 392595 h 806626"/>
              <a:gd name="connsiteX46" fmla="*/ 293205 w 994242"/>
              <a:gd name="connsiteY46" fmla="*/ 362778 h 806626"/>
              <a:gd name="connsiteX47" fmla="*/ 313083 w 994242"/>
              <a:gd name="connsiteY47" fmla="*/ 337930 h 806626"/>
              <a:gd name="connsiteX48" fmla="*/ 362778 w 994242"/>
              <a:gd name="connsiteY48" fmla="*/ 298174 h 806626"/>
              <a:gd name="connsiteX49" fmla="*/ 382657 w 994242"/>
              <a:gd name="connsiteY49" fmla="*/ 273326 h 806626"/>
              <a:gd name="connsiteX50" fmla="*/ 402535 w 994242"/>
              <a:gd name="connsiteY50" fmla="*/ 258417 h 806626"/>
              <a:gd name="connsiteX51" fmla="*/ 422413 w 994242"/>
              <a:gd name="connsiteY51" fmla="*/ 238539 h 806626"/>
              <a:gd name="connsiteX52" fmla="*/ 437322 w 994242"/>
              <a:gd name="connsiteY52" fmla="*/ 228600 h 806626"/>
              <a:gd name="connsiteX53" fmla="*/ 457200 w 994242"/>
              <a:gd name="connsiteY53" fmla="*/ 208721 h 806626"/>
              <a:gd name="connsiteX54" fmla="*/ 472109 w 994242"/>
              <a:gd name="connsiteY54" fmla="*/ 198782 h 806626"/>
              <a:gd name="connsiteX55" fmla="*/ 491987 w 994242"/>
              <a:gd name="connsiteY55" fmla="*/ 183874 h 806626"/>
              <a:gd name="connsiteX56" fmla="*/ 526774 w 994242"/>
              <a:gd name="connsiteY56" fmla="*/ 168965 h 806626"/>
              <a:gd name="connsiteX57" fmla="*/ 526774 w 994242"/>
              <a:gd name="connsiteY57" fmla="*/ 213691 h 806626"/>
              <a:gd name="connsiteX58" fmla="*/ 511865 w 994242"/>
              <a:gd name="connsiteY58" fmla="*/ 228600 h 806626"/>
              <a:gd name="connsiteX59" fmla="*/ 487018 w 994242"/>
              <a:gd name="connsiteY59" fmla="*/ 268356 h 806626"/>
              <a:gd name="connsiteX60" fmla="*/ 427383 w 994242"/>
              <a:gd name="connsiteY60" fmla="*/ 327991 h 806626"/>
              <a:gd name="connsiteX61" fmla="*/ 382657 w 994242"/>
              <a:gd name="connsiteY61" fmla="*/ 372717 h 806626"/>
              <a:gd name="connsiteX62" fmla="*/ 362778 w 994242"/>
              <a:gd name="connsiteY62" fmla="*/ 392595 h 806626"/>
              <a:gd name="connsiteX63" fmla="*/ 318052 w 994242"/>
              <a:gd name="connsiteY63" fmla="*/ 432352 h 806626"/>
              <a:gd name="connsiteX64" fmla="*/ 253448 w 994242"/>
              <a:gd name="connsiteY64" fmla="*/ 506895 h 806626"/>
              <a:gd name="connsiteX65" fmla="*/ 243509 w 994242"/>
              <a:gd name="connsiteY65" fmla="*/ 521804 h 806626"/>
              <a:gd name="connsiteX66" fmla="*/ 223631 w 994242"/>
              <a:gd name="connsiteY66" fmla="*/ 561561 h 806626"/>
              <a:gd name="connsiteX67" fmla="*/ 213691 w 994242"/>
              <a:gd name="connsiteY67" fmla="*/ 581439 h 806626"/>
              <a:gd name="connsiteX68" fmla="*/ 208722 w 994242"/>
              <a:gd name="connsiteY68" fmla="*/ 606287 h 806626"/>
              <a:gd name="connsiteX69" fmla="*/ 198783 w 994242"/>
              <a:gd name="connsiteY69" fmla="*/ 636104 h 806626"/>
              <a:gd name="connsiteX70" fmla="*/ 203752 w 994242"/>
              <a:gd name="connsiteY70" fmla="*/ 651013 h 806626"/>
              <a:gd name="connsiteX71" fmla="*/ 228600 w 994242"/>
              <a:gd name="connsiteY71" fmla="*/ 611256 h 806626"/>
              <a:gd name="connsiteX72" fmla="*/ 248478 w 994242"/>
              <a:gd name="connsiteY72" fmla="*/ 591378 h 806626"/>
              <a:gd name="connsiteX73" fmla="*/ 258418 w 994242"/>
              <a:gd name="connsiteY73" fmla="*/ 576469 h 806626"/>
              <a:gd name="connsiteX74" fmla="*/ 283265 w 994242"/>
              <a:gd name="connsiteY74" fmla="*/ 551621 h 806626"/>
              <a:gd name="connsiteX75" fmla="*/ 298174 w 994242"/>
              <a:gd name="connsiteY75" fmla="*/ 526774 h 806626"/>
              <a:gd name="connsiteX76" fmla="*/ 318052 w 994242"/>
              <a:gd name="connsiteY76" fmla="*/ 506895 h 806626"/>
              <a:gd name="connsiteX77" fmla="*/ 357809 w 994242"/>
              <a:gd name="connsiteY77" fmla="*/ 457200 h 806626"/>
              <a:gd name="connsiteX78" fmla="*/ 372718 w 994242"/>
              <a:gd name="connsiteY78" fmla="*/ 442291 h 806626"/>
              <a:gd name="connsiteX79" fmla="*/ 402535 w 994242"/>
              <a:gd name="connsiteY79" fmla="*/ 397565 h 806626"/>
              <a:gd name="connsiteX80" fmla="*/ 422413 w 994242"/>
              <a:gd name="connsiteY80" fmla="*/ 377687 h 806626"/>
              <a:gd name="connsiteX81" fmla="*/ 447261 w 994242"/>
              <a:gd name="connsiteY81" fmla="*/ 342900 h 806626"/>
              <a:gd name="connsiteX82" fmla="*/ 501926 w 994242"/>
              <a:gd name="connsiteY82" fmla="*/ 303143 h 806626"/>
              <a:gd name="connsiteX83" fmla="*/ 536713 w 994242"/>
              <a:gd name="connsiteY83" fmla="*/ 278295 h 806626"/>
              <a:gd name="connsiteX84" fmla="*/ 551622 w 994242"/>
              <a:gd name="connsiteY84" fmla="*/ 273326 h 806626"/>
              <a:gd name="connsiteX85" fmla="*/ 566531 w 994242"/>
              <a:gd name="connsiteY85" fmla="*/ 278295 h 806626"/>
              <a:gd name="connsiteX86" fmla="*/ 546652 w 994242"/>
              <a:gd name="connsiteY86" fmla="*/ 342900 h 806626"/>
              <a:gd name="connsiteX87" fmla="*/ 531744 w 994242"/>
              <a:gd name="connsiteY87" fmla="*/ 367748 h 806626"/>
              <a:gd name="connsiteX88" fmla="*/ 516835 w 994242"/>
              <a:gd name="connsiteY88" fmla="*/ 397565 h 806626"/>
              <a:gd name="connsiteX89" fmla="*/ 467139 w 994242"/>
              <a:gd name="connsiteY89" fmla="*/ 457200 h 806626"/>
              <a:gd name="connsiteX90" fmla="*/ 452231 w 994242"/>
              <a:gd name="connsiteY90" fmla="*/ 482048 h 806626"/>
              <a:gd name="connsiteX91" fmla="*/ 407505 w 994242"/>
              <a:gd name="connsiteY91" fmla="*/ 536713 h 806626"/>
              <a:gd name="connsiteX92" fmla="*/ 392596 w 994242"/>
              <a:gd name="connsiteY92" fmla="*/ 566530 h 806626"/>
              <a:gd name="connsiteX93" fmla="*/ 367748 w 994242"/>
              <a:gd name="connsiteY93" fmla="*/ 611256 h 806626"/>
              <a:gd name="connsiteX94" fmla="*/ 347870 w 994242"/>
              <a:gd name="connsiteY94" fmla="*/ 660952 h 806626"/>
              <a:gd name="connsiteX95" fmla="*/ 342900 w 994242"/>
              <a:gd name="connsiteY95" fmla="*/ 685800 h 806626"/>
              <a:gd name="connsiteX96" fmla="*/ 332961 w 994242"/>
              <a:gd name="connsiteY96" fmla="*/ 715617 h 806626"/>
              <a:gd name="connsiteX97" fmla="*/ 337931 w 994242"/>
              <a:gd name="connsiteY97" fmla="*/ 750404 h 806626"/>
              <a:gd name="connsiteX98" fmla="*/ 342900 w 994242"/>
              <a:gd name="connsiteY98" fmla="*/ 735495 h 806626"/>
              <a:gd name="connsiteX99" fmla="*/ 362778 w 994242"/>
              <a:gd name="connsiteY99" fmla="*/ 705678 h 806626"/>
              <a:gd name="connsiteX100" fmla="*/ 392596 w 994242"/>
              <a:gd name="connsiteY100" fmla="*/ 665921 h 806626"/>
              <a:gd name="connsiteX101" fmla="*/ 407505 w 994242"/>
              <a:gd name="connsiteY101" fmla="*/ 636104 h 806626"/>
              <a:gd name="connsiteX102" fmla="*/ 442291 w 994242"/>
              <a:gd name="connsiteY102" fmla="*/ 586408 h 806626"/>
              <a:gd name="connsiteX103" fmla="*/ 462170 w 994242"/>
              <a:gd name="connsiteY103" fmla="*/ 566530 h 806626"/>
              <a:gd name="connsiteX104" fmla="*/ 477078 w 994242"/>
              <a:gd name="connsiteY104" fmla="*/ 541682 h 806626"/>
              <a:gd name="connsiteX105" fmla="*/ 496957 w 994242"/>
              <a:gd name="connsiteY105" fmla="*/ 521804 h 806626"/>
              <a:gd name="connsiteX106" fmla="*/ 516835 w 994242"/>
              <a:gd name="connsiteY106" fmla="*/ 496956 h 806626"/>
              <a:gd name="connsiteX107" fmla="*/ 536713 w 994242"/>
              <a:gd name="connsiteY107" fmla="*/ 482048 h 806626"/>
              <a:gd name="connsiteX108" fmla="*/ 566531 w 994242"/>
              <a:gd name="connsiteY108" fmla="*/ 442291 h 806626"/>
              <a:gd name="connsiteX109" fmla="*/ 591378 w 994242"/>
              <a:gd name="connsiteY109" fmla="*/ 427382 h 806626"/>
              <a:gd name="connsiteX110" fmla="*/ 601318 w 994242"/>
              <a:gd name="connsiteY110" fmla="*/ 417443 h 806626"/>
              <a:gd name="connsiteX111" fmla="*/ 621196 w 994242"/>
              <a:gd name="connsiteY111" fmla="*/ 402534 h 806626"/>
              <a:gd name="connsiteX112" fmla="*/ 651013 w 994242"/>
              <a:gd name="connsiteY112" fmla="*/ 382656 h 806626"/>
              <a:gd name="connsiteX113" fmla="*/ 665922 w 994242"/>
              <a:gd name="connsiteY113" fmla="*/ 387626 h 806626"/>
              <a:gd name="connsiteX114" fmla="*/ 651013 w 994242"/>
              <a:gd name="connsiteY114" fmla="*/ 467139 h 806626"/>
              <a:gd name="connsiteX115" fmla="*/ 641074 w 994242"/>
              <a:gd name="connsiteY115" fmla="*/ 482048 h 806626"/>
              <a:gd name="connsiteX116" fmla="*/ 631135 w 994242"/>
              <a:gd name="connsiteY116" fmla="*/ 501926 h 806626"/>
              <a:gd name="connsiteX117" fmla="*/ 616226 w 994242"/>
              <a:gd name="connsiteY117" fmla="*/ 526774 h 806626"/>
              <a:gd name="connsiteX118" fmla="*/ 601318 w 994242"/>
              <a:gd name="connsiteY118" fmla="*/ 556591 h 806626"/>
              <a:gd name="connsiteX119" fmla="*/ 571500 w 994242"/>
              <a:gd name="connsiteY119" fmla="*/ 606287 h 806626"/>
              <a:gd name="connsiteX120" fmla="*/ 541683 w 994242"/>
              <a:gd name="connsiteY120" fmla="*/ 655982 h 806626"/>
              <a:gd name="connsiteX121" fmla="*/ 526774 w 994242"/>
              <a:gd name="connsiteY121" fmla="*/ 680830 h 806626"/>
              <a:gd name="connsiteX122" fmla="*/ 511865 w 994242"/>
              <a:gd name="connsiteY122" fmla="*/ 715617 h 806626"/>
              <a:gd name="connsiteX123" fmla="*/ 501926 w 994242"/>
              <a:gd name="connsiteY123" fmla="*/ 730526 h 806626"/>
              <a:gd name="connsiteX124" fmla="*/ 521805 w 994242"/>
              <a:gd name="connsiteY124" fmla="*/ 720587 h 806626"/>
              <a:gd name="connsiteX125" fmla="*/ 541683 w 994242"/>
              <a:gd name="connsiteY125" fmla="*/ 695739 h 806626"/>
              <a:gd name="connsiteX126" fmla="*/ 556591 w 994242"/>
              <a:gd name="connsiteY126" fmla="*/ 680830 h 806626"/>
              <a:gd name="connsiteX127" fmla="*/ 596348 w 994242"/>
              <a:gd name="connsiteY127" fmla="*/ 631134 h 806626"/>
              <a:gd name="connsiteX128" fmla="*/ 621196 w 994242"/>
              <a:gd name="connsiteY128" fmla="*/ 606287 h 806626"/>
              <a:gd name="connsiteX129" fmla="*/ 715618 w 994242"/>
              <a:gd name="connsiteY129" fmla="*/ 501926 h 806626"/>
              <a:gd name="connsiteX130" fmla="*/ 755374 w 994242"/>
              <a:gd name="connsiteY130" fmla="*/ 467139 h 806626"/>
              <a:gd name="connsiteX131" fmla="*/ 765313 w 994242"/>
              <a:gd name="connsiteY131" fmla="*/ 452230 h 806626"/>
              <a:gd name="connsiteX132" fmla="*/ 785191 w 994242"/>
              <a:gd name="connsiteY132" fmla="*/ 442291 h 806626"/>
              <a:gd name="connsiteX133" fmla="*/ 795131 w 994242"/>
              <a:gd name="connsiteY133" fmla="*/ 432352 h 806626"/>
              <a:gd name="connsiteX134" fmla="*/ 805070 w 994242"/>
              <a:gd name="connsiteY134" fmla="*/ 447261 h 806626"/>
              <a:gd name="connsiteX135" fmla="*/ 800100 w 994242"/>
              <a:gd name="connsiteY135" fmla="*/ 472108 h 806626"/>
              <a:gd name="connsiteX136" fmla="*/ 780222 w 994242"/>
              <a:gd name="connsiteY136" fmla="*/ 521804 h 806626"/>
              <a:gd name="connsiteX137" fmla="*/ 770283 w 994242"/>
              <a:gd name="connsiteY137" fmla="*/ 536713 h 806626"/>
              <a:gd name="connsiteX138" fmla="*/ 760344 w 994242"/>
              <a:gd name="connsiteY138" fmla="*/ 556591 h 806626"/>
              <a:gd name="connsiteX139" fmla="*/ 755374 w 994242"/>
              <a:gd name="connsiteY139" fmla="*/ 576469 h 806626"/>
              <a:gd name="connsiteX140" fmla="*/ 730526 w 994242"/>
              <a:gd name="connsiteY140" fmla="*/ 616226 h 806626"/>
              <a:gd name="connsiteX141" fmla="*/ 715618 w 994242"/>
              <a:gd name="connsiteY141" fmla="*/ 651013 h 806626"/>
              <a:gd name="connsiteX142" fmla="*/ 705678 w 994242"/>
              <a:gd name="connsiteY142" fmla="*/ 680830 h 806626"/>
              <a:gd name="connsiteX143" fmla="*/ 710648 w 994242"/>
              <a:gd name="connsiteY143" fmla="*/ 705678 h 806626"/>
              <a:gd name="connsiteX144" fmla="*/ 740465 w 994242"/>
              <a:gd name="connsiteY144" fmla="*/ 695739 h 806626"/>
              <a:gd name="connsiteX145" fmla="*/ 760344 w 994242"/>
              <a:gd name="connsiteY145" fmla="*/ 680830 h 806626"/>
              <a:gd name="connsiteX146" fmla="*/ 775252 w 994242"/>
              <a:gd name="connsiteY146" fmla="*/ 670891 h 806626"/>
              <a:gd name="connsiteX147" fmla="*/ 795131 w 994242"/>
              <a:gd name="connsiteY147" fmla="*/ 655982 h 806626"/>
              <a:gd name="connsiteX148" fmla="*/ 810039 w 994242"/>
              <a:gd name="connsiteY148" fmla="*/ 651013 h 806626"/>
              <a:gd name="connsiteX149" fmla="*/ 819978 w 994242"/>
              <a:gd name="connsiteY149" fmla="*/ 660952 h 806626"/>
              <a:gd name="connsiteX150" fmla="*/ 805070 w 994242"/>
              <a:gd name="connsiteY150" fmla="*/ 675861 h 806626"/>
              <a:gd name="connsiteX151" fmla="*/ 780222 w 994242"/>
              <a:gd name="connsiteY151" fmla="*/ 710648 h 806626"/>
              <a:gd name="connsiteX152" fmla="*/ 775252 w 994242"/>
              <a:gd name="connsiteY152" fmla="*/ 725556 h 806626"/>
              <a:gd name="connsiteX153" fmla="*/ 815009 w 994242"/>
              <a:gd name="connsiteY153" fmla="*/ 720587 h 806626"/>
              <a:gd name="connsiteX154" fmla="*/ 859735 w 994242"/>
              <a:gd name="connsiteY154" fmla="*/ 700708 h 806626"/>
              <a:gd name="connsiteX155" fmla="*/ 889552 w 994242"/>
              <a:gd name="connsiteY155" fmla="*/ 690769 h 806626"/>
              <a:gd name="connsiteX156" fmla="*/ 894522 w 994242"/>
              <a:gd name="connsiteY156" fmla="*/ 705678 h 806626"/>
              <a:gd name="connsiteX157" fmla="*/ 899491 w 994242"/>
              <a:gd name="connsiteY157" fmla="*/ 805069 h 806626"/>
              <a:gd name="connsiteX158" fmla="*/ 914400 w 994242"/>
              <a:gd name="connsiteY158" fmla="*/ 790161 h 806626"/>
              <a:gd name="connsiteX159" fmla="*/ 934278 w 994242"/>
              <a:gd name="connsiteY159" fmla="*/ 780221 h 806626"/>
              <a:gd name="connsiteX160" fmla="*/ 959126 w 994242"/>
              <a:gd name="connsiteY160" fmla="*/ 765313 h 806626"/>
              <a:gd name="connsiteX161" fmla="*/ 993913 w 994242"/>
              <a:gd name="connsiteY161" fmla="*/ 785191 h 806626"/>
              <a:gd name="connsiteX162" fmla="*/ 993913 w 994242"/>
              <a:gd name="connsiteY162" fmla="*/ 790161 h 80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994242" h="806626">
                <a:moveTo>
                  <a:pt x="0" y="457200"/>
                </a:moveTo>
                <a:cubicBezTo>
                  <a:pt x="7577" y="396588"/>
                  <a:pt x="-1939" y="436879"/>
                  <a:pt x="14909" y="397565"/>
                </a:cubicBezTo>
                <a:cubicBezTo>
                  <a:pt x="16972" y="392750"/>
                  <a:pt x="16972" y="387015"/>
                  <a:pt x="19878" y="382656"/>
                </a:cubicBezTo>
                <a:cubicBezTo>
                  <a:pt x="23776" y="376808"/>
                  <a:pt x="29817" y="372717"/>
                  <a:pt x="34787" y="367748"/>
                </a:cubicBezTo>
                <a:cubicBezTo>
                  <a:pt x="38100" y="361122"/>
                  <a:pt x="42125" y="354806"/>
                  <a:pt x="44726" y="347869"/>
                </a:cubicBezTo>
                <a:cubicBezTo>
                  <a:pt x="52939" y="325967"/>
                  <a:pt x="45073" y="328500"/>
                  <a:pt x="59635" y="308113"/>
                </a:cubicBezTo>
                <a:cubicBezTo>
                  <a:pt x="63720" y="302394"/>
                  <a:pt x="70459" y="298923"/>
                  <a:pt x="74544" y="293204"/>
                </a:cubicBezTo>
                <a:cubicBezTo>
                  <a:pt x="94147" y="265759"/>
                  <a:pt x="73404" y="274463"/>
                  <a:pt x="104361" y="243508"/>
                </a:cubicBezTo>
                <a:cubicBezTo>
                  <a:pt x="147909" y="199963"/>
                  <a:pt x="94622" y="255196"/>
                  <a:pt x="129209" y="213691"/>
                </a:cubicBezTo>
                <a:cubicBezTo>
                  <a:pt x="133708" y="208292"/>
                  <a:pt x="139619" y="204181"/>
                  <a:pt x="144118" y="198782"/>
                </a:cubicBezTo>
                <a:cubicBezTo>
                  <a:pt x="147942" y="194194"/>
                  <a:pt x="150170" y="188409"/>
                  <a:pt x="154057" y="183874"/>
                </a:cubicBezTo>
                <a:cubicBezTo>
                  <a:pt x="181134" y="152283"/>
                  <a:pt x="165251" y="174792"/>
                  <a:pt x="193813" y="149087"/>
                </a:cubicBezTo>
                <a:cubicBezTo>
                  <a:pt x="204261" y="139684"/>
                  <a:pt x="214850" y="130245"/>
                  <a:pt x="223631" y="119269"/>
                </a:cubicBezTo>
                <a:cubicBezTo>
                  <a:pt x="235606" y="104299"/>
                  <a:pt x="244154" y="91740"/>
                  <a:pt x="258418" y="79513"/>
                </a:cubicBezTo>
                <a:cubicBezTo>
                  <a:pt x="274670" y="65583"/>
                  <a:pt x="277465" y="65908"/>
                  <a:pt x="293205" y="54665"/>
                </a:cubicBezTo>
                <a:cubicBezTo>
                  <a:pt x="299945" y="49851"/>
                  <a:pt x="305892" y="43865"/>
                  <a:pt x="313083" y="39756"/>
                </a:cubicBezTo>
                <a:cubicBezTo>
                  <a:pt x="317631" y="37157"/>
                  <a:pt x="323102" y="36667"/>
                  <a:pt x="327991" y="34787"/>
                </a:cubicBezTo>
                <a:cubicBezTo>
                  <a:pt x="344643" y="28382"/>
                  <a:pt x="361729" y="22887"/>
                  <a:pt x="377687" y="14908"/>
                </a:cubicBezTo>
                <a:cubicBezTo>
                  <a:pt x="403674" y="1914"/>
                  <a:pt x="390378" y="6765"/>
                  <a:pt x="417444" y="0"/>
                </a:cubicBezTo>
                <a:cubicBezTo>
                  <a:pt x="453887" y="1656"/>
                  <a:pt x="490789" y="-1028"/>
                  <a:pt x="526774" y="4969"/>
                </a:cubicBezTo>
                <a:cubicBezTo>
                  <a:pt x="532665" y="5951"/>
                  <a:pt x="535972" y="13951"/>
                  <a:pt x="536713" y="19878"/>
                </a:cubicBezTo>
                <a:cubicBezTo>
                  <a:pt x="539749" y="44167"/>
                  <a:pt x="519808" y="62621"/>
                  <a:pt x="501926" y="74543"/>
                </a:cubicBezTo>
                <a:cubicBezTo>
                  <a:pt x="496957" y="77856"/>
                  <a:pt x="491682" y="80751"/>
                  <a:pt x="487018" y="84482"/>
                </a:cubicBezTo>
                <a:cubicBezTo>
                  <a:pt x="483359" y="87409"/>
                  <a:pt x="480826" y="91610"/>
                  <a:pt x="477078" y="94421"/>
                </a:cubicBezTo>
                <a:cubicBezTo>
                  <a:pt x="467522" y="101588"/>
                  <a:pt x="455708" y="105854"/>
                  <a:pt x="447261" y="114300"/>
                </a:cubicBezTo>
                <a:cubicBezTo>
                  <a:pt x="442291" y="119269"/>
                  <a:pt x="437688" y="124634"/>
                  <a:pt x="432352" y="129208"/>
                </a:cubicBezTo>
                <a:cubicBezTo>
                  <a:pt x="380511" y="173642"/>
                  <a:pt x="450796" y="95856"/>
                  <a:pt x="347870" y="198782"/>
                </a:cubicBezTo>
                <a:lnTo>
                  <a:pt x="313083" y="233569"/>
                </a:lnTo>
                <a:cubicBezTo>
                  <a:pt x="308113" y="238539"/>
                  <a:pt x="302489" y="242930"/>
                  <a:pt x="298174" y="248478"/>
                </a:cubicBezTo>
                <a:lnTo>
                  <a:pt x="263387" y="293204"/>
                </a:lnTo>
                <a:cubicBezTo>
                  <a:pt x="256834" y="301544"/>
                  <a:pt x="249204" y="309103"/>
                  <a:pt x="243509" y="318052"/>
                </a:cubicBezTo>
                <a:cubicBezTo>
                  <a:pt x="231913" y="336274"/>
                  <a:pt x="219544" y="354025"/>
                  <a:pt x="208722" y="372717"/>
                </a:cubicBezTo>
                <a:cubicBezTo>
                  <a:pt x="190500" y="404191"/>
                  <a:pt x="170322" y="434611"/>
                  <a:pt x="154057" y="467139"/>
                </a:cubicBezTo>
                <a:cubicBezTo>
                  <a:pt x="149087" y="477078"/>
                  <a:pt x="144416" y="487172"/>
                  <a:pt x="139148" y="496956"/>
                </a:cubicBezTo>
                <a:cubicBezTo>
                  <a:pt x="132816" y="508715"/>
                  <a:pt x="124407" y="519415"/>
                  <a:pt x="119270" y="531743"/>
                </a:cubicBezTo>
                <a:cubicBezTo>
                  <a:pt x="107784" y="559309"/>
                  <a:pt x="99263" y="588020"/>
                  <a:pt x="89452" y="616226"/>
                </a:cubicBezTo>
                <a:cubicBezTo>
                  <a:pt x="89403" y="616368"/>
                  <a:pt x="77052" y="653427"/>
                  <a:pt x="74544" y="660952"/>
                </a:cubicBezTo>
                <a:lnTo>
                  <a:pt x="69574" y="675861"/>
                </a:lnTo>
                <a:cubicBezTo>
                  <a:pt x="71231" y="680830"/>
                  <a:pt x="70052" y="693464"/>
                  <a:pt x="74544" y="690769"/>
                </a:cubicBezTo>
                <a:cubicBezTo>
                  <a:pt x="84787" y="684623"/>
                  <a:pt x="87255" y="670508"/>
                  <a:pt x="94422" y="660952"/>
                </a:cubicBezTo>
                <a:cubicBezTo>
                  <a:pt x="99392" y="654326"/>
                  <a:pt x="104737" y="647966"/>
                  <a:pt x="109331" y="641074"/>
                </a:cubicBezTo>
                <a:cubicBezTo>
                  <a:pt x="136192" y="600782"/>
                  <a:pt x="112745" y="631671"/>
                  <a:pt x="139148" y="586408"/>
                </a:cubicBezTo>
                <a:cubicBezTo>
                  <a:pt x="145167" y="576090"/>
                  <a:pt x="152880" y="566834"/>
                  <a:pt x="159026" y="556591"/>
                </a:cubicBezTo>
                <a:cubicBezTo>
                  <a:pt x="172769" y="533687"/>
                  <a:pt x="183579" y="508978"/>
                  <a:pt x="198783" y="487017"/>
                </a:cubicBezTo>
                <a:lnTo>
                  <a:pt x="243509" y="422413"/>
                </a:lnTo>
                <a:cubicBezTo>
                  <a:pt x="250254" y="412554"/>
                  <a:pt x="254940" y="401042"/>
                  <a:pt x="263387" y="392595"/>
                </a:cubicBezTo>
                <a:cubicBezTo>
                  <a:pt x="273326" y="382656"/>
                  <a:pt x="283750" y="373179"/>
                  <a:pt x="293205" y="362778"/>
                </a:cubicBezTo>
                <a:cubicBezTo>
                  <a:pt x="300340" y="354930"/>
                  <a:pt x="305310" y="345148"/>
                  <a:pt x="313083" y="337930"/>
                </a:cubicBezTo>
                <a:cubicBezTo>
                  <a:pt x="328628" y="323495"/>
                  <a:pt x="349526" y="314739"/>
                  <a:pt x="362778" y="298174"/>
                </a:cubicBezTo>
                <a:cubicBezTo>
                  <a:pt x="369404" y="289891"/>
                  <a:pt x="375157" y="280826"/>
                  <a:pt x="382657" y="273326"/>
                </a:cubicBezTo>
                <a:cubicBezTo>
                  <a:pt x="388514" y="267469"/>
                  <a:pt x="396302" y="263871"/>
                  <a:pt x="402535" y="258417"/>
                </a:cubicBezTo>
                <a:cubicBezTo>
                  <a:pt x="409587" y="252246"/>
                  <a:pt x="415298" y="244637"/>
                  <a:pt x="422413" y="238539"/>
                </a:cubicBezTo>
                <a:cubicBezTo>
                  <a:pt x="426948" y="234652"/>
                  <a:pt x="432787" y="232487"/>
                  <a:pt x="437322" y="228600"/>
                </a:cubicBezTo>
                <a:cubicBezTo>
                  <a:pt x="444437" y="222501"/>
                  <a:pt x="450085" y="214820"/>
                  <a:pt x="457200" y="208721"/>
                </a:cubicBezTo>
                <a:cubicBezTo>
                  <a:pt x="461735" y="204834"/>
                  <a:pt x="467249" y="202254"/>
                  <a:pt x="472109" y="198782"/>
                </a:cubicBezTo>
                <a:cubicBezTo>
                  <a:pt x="478849" y="193968"/>
                  <a:pt x="484964" y="188264"/>
                  <a:pt x="491987" y="183874"/>
                </a:cubicBezTo>
                <a:cubicBezTo>
                  <a:pt x="506028" y="175098"/>
                  <a:pt x="512277" y="173797"/>
                  <a:pt x="526774" y="168965"/>
                </a:cubicBezTo>
                <a:cubicBezTo>
                  <a:pt x="532765" y="186938"/>
                  <a:pt x="536770" y="191201"/>
                  <a:pt x="526774" y="213691"/>
                </a:cubicBezTo>
                <a:cubicBezTo>
                  <a:pt x="523919" y="220113"/>
                  <a:pt x="515950" y="222881"/>
                  <a:pt x="511865" y="228600"/>
                </a:cubicBezTo>
                <a:cubicBezTo>
                  <a:pt x="485316" y="265769"/>
                  <a:pt x="520800" y="231503"/>
                  <a:pt x="487018" y="268356"/>
                </a:cubicBezTo>
                <a:lnTo>
                  <a:pt x="427383" y="327991"/>
                </a:lnTo>
                <a:lnTo>
                  <a:pt x="382657" y="372717"/>
                </a:lnTo>
                <a:cubicBezTo>
                  <a:pt x="376031" y="379343"/>
                  <a:pt x="369782" y="386369"/>
                  <a:pt x="362778" y="392595"/>
                </a:cubicBezTo>
                <a:cubicBezTo>
                  <a:pt x="347869" y="405847"/>
                  <a:pt x="331840" y="417937"/>
                  <a:pt x="318052" y="432352"/>
                </a:cubicBezTo>
                <a:cubicBezTo>
                  <a:pt x="295324" y="456113"/>
                  <a:pt x="271687" y="479536"/>
                  <a:pt x="253448" y="506895"/>
                </a:cubicBezTo>
                <a:cubicBezTo>
                  <a:pt x="250135" y="511865"/>
                  <a:pt x="246369" y="516561"/>
                  <a:pt x="243509" y="521804"/>
                </a:cubicBezTo>
                <a:cubicBezTo>
                  <a:pt x="236414" y="534811"/>
                  <a:pt x="230257" y="548309"/>
                  <a:pt x="223631" y="561561"/>
                </a:cubicBezTo>
                <a:lnTo>
                  <a:pt x="213691" y="581439"/>
                </a:lnTo>
                <a:cubicBezTo>
                  <a:pt x="212035" y="589722"/>
                  <a:pt x="210944" y="598138"/>
                  <a:pt x="208722" y="606287"/>
                </a:cubicBezTo>
                <a:cubicBezTo>
                  <a:pt x="205966" y="616394"/>
                  <a:pt x="198783" y="636104"/>
                  <a:pt x="198783" y="636104"/>
                </a:cubicBezTo>
                <a:cubicBezTo>
                  <a:pt x="200439" y="641074"/>
                  <a:pt x="199728" y="654367"/>
                  <a:pt x="203752" y="651013"/>
                </a:cubicBezTo>
                <a:cubicBezTo>
                  <a:pt x="215757" y="641008"/>
                  <a:pt x="217550" y="622306"/>
                  <a:pt x="228600" y="611256"/>
                </a:cubicBezTo>
                <a:cubicBezTo>
                  <a:pt x="235226" y="604630"/>
                  <a:pt x="242380" y="598493"/>
                  <a:pt x="248478" y="591378"/>
                </a:cubicBezTo>
                <a:cubicBezTo>
                  <a:pt x="252365" y="586843"/>
                  <a:pt x="254485" y="580964"/>
                  <a:pt x="258418" y="576469"/>
                </a:cubicBezTo>
                <a:cubicBezTo>
                  <a:pt x="266131" y="567654"/>
                  <a:pt x="275948" y="560767"/>
                  <a:pt x="283265" y="551621"/>
                </a:cubicBezTo>
                <a:cubicBezTo>
                  <a:pt x="289299" y="544079"/>
                  <a:pt x="292244" y="534398"/>
                  <a:pt x="298174" y="526774"/>
                </a:cubicBezTo>
                <a:cubicBezTo>
                  <a:pt x="303927" y="519377"/>
                  <a:pt x="311954" y="514010"/>
                  <a:pt x="318052" y="506895"/>
                </a:cubicBezTo>
                <a:cubicBezTo>
                  <a:pt x="331858" y="490788"/>
                  <a:pt x="342809" y="472200"/>
                  <a:pt x="357809" y="457200"/>
                </a:cubicBezTo>
                <a:cubicBezTo>
                  <a:pt x="362779" y="452230"/>
                  <a:pt x="368501" y="447914"/>
                  <a:pt x="372718" y="442291"/>
                </a:cubicBezTo>
                <a:cubicBezTo>
                  <a:pt x="401295" y="404188"/>
                  <a:pt x="373764" y="430446"/>
                  <a:pt x="402535" y="397565"/>
                </a:cubicBezTo>
                <a:cubicBezTo>
                  <a:pt x="408706" y="390513"/>
                  <a:pt x="416315" y="384802"/>
                  <a:pt x="422413" y="377687"/>
                </a:cubicBezTo>
                <a:cubicBezTo>
                  <a:pt x="432085" y="366403"/>
                  <a:pt x="435509" y="352973"/>
                  <a:pt x="447261" y="342900"/>
                </a:cubicBezTo>
                <a:cubicBezTo>
                  <a:pt x="464368" y="328237"/>
                  <a:pt x="483757" y="316467"/>
                  <a:pt x="501926" y="303143"/>
                </a:cubicBezTo>
                <a:cubicBezTo>
                  <a:pt x="506744" y="299610"/>
                  <a:pt x="529218" y="282042"/>
                  <a:pt x="536713" y="278295"/>
                </a:cubicBezTo>
                <a:cubicBezTo>
                  <a:pt x="541398" y="275952"/>
                  <a:pt x="546652" y="274982"/>
                  <a:pt x="551622" y="273326"/>
                </a:cubicBezTo>
                <a:cubicBezTo>
                  <a:pt x="556592" y="274982"/>
                  <a:pt x="565504" y="273158"/>
                  <a:pt x="566531" y="278295"/>
                </a:cubicBezTo>
                <a:cubicBezTo>
                  <a:pt x="574431" y="317794"/>
                  <a:pt x="562950" y="318453"/>
                  <a:pt x="546652" y="342900"/>
                </a:cubicBezTo>
                <a:cubicBezTo>
                  <a:pt x="541294" y="350937"/>
                  <a:pt x="536369" y="359268"/>
                  <a:pt x="531744" y="367748"/>
                </a:cubicBezTo>
                <a:cubicBezTo>
                  <a:pt x="526423" y="377503"/>
                  <a:pt x="523341" y="388557"/>
                  <a:pt x="516835" y="397565"/>
                </a:cubicBezTo>
                <a:cubicBezTo>
                  <a:pt x="501685" y="418542"/>
                  <a:pt x="480451" y="435011"/>
                  <a:pt x="467139" y="457200"/>
                </a:cubicBezTo>
                <a:cubicBezTo>
                  <a:pt x="462170" y="465483"/>
                  <a:pt x="458026" y="474321"/>
                  <a:pt x="452231" y="482048"/>
                </a:cubicBezTo>
                <a:cubicBezTo>
                  <a:pt x="438105" y="500883"/>
                  <a:pt x="418034" y="515655"/>
                  <a:pt x="407505" y="536713"/>
                </a:cubicBezTo>
                <a:cubicBezTo>
                  <a:pt x="402535" y="546652"/>
                  <a:pt x="397917" y="556775"/>
                  <a:pt x="392596" y="566530"/>
                </a:cubicBezTo>
                <a:cubicBezTo>
                  <a:pt x="380031" y="589566"/>
                  <a:pt x="377286" y="589001"/>
                  <a:pt x="367748" y="611256"/>
                </a:cubicBezTo>
                <a:cubicBezTo>
                  <a:pt x="360720" y="627655"/>
                  <a:pt x="351369" y="643457"/>
                  <a:pt x="347870" y="660952"/>
                </a:cubicBezTo>
                <a:cubicBezTo>
                  <a:pt x="346213" y="669235"/>
                  <a:pt x="345123" y="677651"/>
                  <a:pt x="342900" y="685800"/>
                </a:cubicBezTo>
                <a:cubicBezTo>
                  <a:pt x="340143" y="695907"/>
                  <a:pt x="332961" y="715617"/>
                  <a:pt x="332961" y="715617"/>
                </a:cubicBezTo>
                <a:cubicBezTo>
                  <a:pt x="334618" y="727213"/>
                  <a:pt x="332693" y="739927"/>
                  <a:pt x="337931" y="750404"/>
                </a:cubicBezTo>
                <a:cubicBezTo>
                  <a:pt x="340274" y="755089"/>
                  <a:pt x="340356" y="740074"/>
                  <a:pt x="342900" y="735495"/>
                </a:cubicBezTo>
                <a:cubicBezTo>
                  <a:pt x="348701" y="725053"/>
                  <a:pt x="355835" y="715398"/>
                  <a:pt x="362778" y="705678"/>
                </a:cubicBezTo>
                <a:cubicBezTo>
                  <a:pt x="372407" y="692198"/>
                  <a:pt x="385187" y="680738"/>
                  <a:pt x="392596" y="665921"/>
                </a:cubicBezTo>
                <a:cubicBezTo>
                  <a:pt x="397566" y="655982"/>
                  <a:pt x="401616" y="645527"/>
                  <a:pt x="407505" y="636104"/>
                </a:cubicBezTo>
                <a:cubicBezTo>
                  <a:pt x="418222" y="618957"/>
                  <a:pt x="429798" y="602308"/>
                  <a:pt x="442291" y="586408"/>
                </a:cubicBezTo>
                <a:cubicBezTo>
                  <a:pt x="448080" y="579040"/>
                  <a:pt x="456417" y="573927"/>
                  <a:pt x="462170" y="566530"/>
                </a:cubicBezTo>
                <a:cubicBezTo>
                  <a:pt x="468100" y="558906"/>
                  <a:pt x="471148" y="549306"/>
                  <a:pt x="477078" y="541682"/>
                </a:cubicBezTo>
                <a:cubicBezTo>
                  <a:pt x="482831" y="534285"/>
                  <a:pt x="490731" y="528808"/>
                  <a:pt x="496957" y="521804"/>
                </a:cubicBezTo>
                <a:cubicBezTo>
                  <a:pt x="504004" y="513876"/>
                  <a:pt x="509335" y="504456"/>
                  <a:pt x="516835" y="496956"/>
                </a:cubicBezTo>
                <a:cubicBezTo>
                  <a:pt x="522692" y="491099"/>
                  <a:pt x="531142" y="488176"/>
                  <a:pt x="536713" y="482048"/>
                </a:cubicBezTo>
                <a:cubicBezTo>
                  <a:pt x="547856" y="469791"/>
                  <a:pt x="552326" y="450814"/>
                  <a:pt x="566531" y="442291"/>
                </a:cubicBezTo>
                <a:cubicBezTo>
                  <a:pt x="574813" y="437321"/>
                  <a:pt x="583518" y="432996"/>
                  <a:pt x="591378" y="427382"/>
                </a:cubicBezTo>
                <a:cubicBezTo>
                  <a:pt x="595191" y="424659"/>
                  <a:pt x="597718" y="420443"/>
                  <a:pt x="601318" y="417443"/>
                </a:cubicBezTo>
                <a:cubicBezTo>
                  <a:pt x="607681" y="412141"/>
                  <a:pt x="614907" y="407924"/>
                  <a:pt x="621196" y="402534"/>
                </a:cubicBezTo>
                <a:cubicBezTo>
                  <a:pt x="644884" y="382230"/>
                  <a:pt x="625655" y="391110"/>
                  <a:pt x="651013" y="382656"/>
                </a:cubicBezTo>
                <a:cubicBezTo>
                  <a:pt x="655983" y="384313"/>
                  <a:pt x="665125" y="382448"/>
                  <a:pt x="665922" y="387626"/>
                </a:cubicBezTo>
                <a:cubicBezTo>
                  <a:pt x="671322" y="422725"/>
                  <a:pt x="665793" y="441274"/>
                  <a:pt x="651013" y="467139"/>
                </a:cubicBezTo>
                <a:cubicBezTo>
                  <a:pt x="648050" y="472325"/>
                  <a:pt x="644037" y="476862"/>
                  <a:pt x="641074" y="482048"/>
                </a:cubicBezTo>
                <a:cubicBezTo>
                  <a:pt x="637399" y="488480"/>
                  <a:pt x="634733" y="495450"/>
                  <a:pt x="631135" y="501926"/>
                </a:cubicBezTo>
                <a:cubicBezTo>
                  <a:pt x="626444" y="510370"/>
                  <a:pt x="620851" y="518294"/>
                  <a:pt x="616226" y="526774"/>
                </a:cubicBezTo>
                <a:cubicBezTo>
                  <a:pt x="610905" y="536529"/>
                  <a:pt x="606766" y="546906"/>
                  <a:pt x="601318" y="556591"/>
                </a:cubicBezTo>
                <a:cubicBezTo>
                  <a:pt x="591847" y="573428"/>
                  <a:pt x="581439" y="589722"/>
                  <a:pt x="571500" y="606287"/>
                </a:cubicBezTo>
                <a:lnTo>
                  <a:pt x="541683" y="655982"/>
                </a:lnTo>
                <a:cubicBezTo>
                  <a:pt x="536713" y="664265"/>
                  <a:pt x="529828" y="671666"/>
                  <a:pt x="526774" y="680830"/>
                </a:cubicBezTo>
                <a:cubicBezTo>
                  <a:pt x="521198" y="697560"/>
                  <a:pt x="521694" y="698418"/>
                  <a:pt x="511865" y="715617"/>
                </a:cubicBezTo>
                <a:cubicBezTo>
                  <a:pt x="508902" y="720803"/>
                  <a:pt x="496584" y="727855"/>
                  <a:pt x="501926" y="730526"/>
                </a:cubicBezTo>
                <a:lnTo>
                  <a:pt x="521805" y="720587"/>
                </a:lnTo>
                <a:cubicBezTo>
                  <a:pt x="528431" y="712304"/>
                  <a:pt x="534698" y="703722"/>
                  <a:pt x="541683" y="695739"/>
                </a:cubicBezTo>
                <a:cubicBezTo>
                  <a:pt x="546311" y="690450"/>
                  <a:pt x="552051" y="686195"/>
                  <a:pt x="556591" y="680830"/>
                </a:cubicBezTo>
                <a:cubicBezTo>
                  <a:pt x="570294" y="664635"/>
                  <a:pt x="581347" y="646134"/>
                  <a:pt x="596348" y="631134"/>
                </a:cubicBezTo>
                <a:cubicBezTo>
                  <a:pt x="604631" y="622852"/>
                  <a:pt x="613483" y="615102"/>
                  <a:pt x="621196" y="606287"/>
                </a:cubicBezTo>
                <a:cubicBezTo>
                  <a:pt x="713865" y="500380"/>
                  <a:pt x="616330" y="601214"/>
                  <a:pt x="715618" y="501926"/>
                </a:cubicBezTo>
                <a:cubicBezTo>
                  <a:pt x="744692" y="472852"/>
                  <a:pt x="730717" y="483576"/>
                  <a:pt x="755374" y="467139"/>
                </a:cubicBezTo>
                <a:cubicBezTo>
                  <a:pt x="758687" y="462169"/>
                  <a:pt x="760725" y="456054"/>
                  <a:pt x="765313" y="452230"/>
                </a:cubicBezTo>
                <a:cubicBezTo>
                  <a:pt x="771004" y="447487"/>
                  <a:pt x="779027" y="446400"/>
                  <a:pt x="785191" y="442291"/>
                </a:cubicBezTo>
                <a:cubicBezTo>
                  <a:pt x="789090" y="439692"/>
                  <a:pt x="791818" y="435665"/>
                  <a:pt x="795131" y="432352"/>
                </a:cubicBezTo>
                <a:cubicBezTo>
                  <a:pt x="798444" y="437322"/>
                  <a:pt x="804329" y="441334"/>
                  <a:pt x="805070" y="447261"/>
                </a:cubicBezTo>
                <a:cubicBezTo>
                  <a:pt x="806118" y="455642"/>
                  <a:pt x="802322" y="463959"/>
                  <a:pt x="800100" y="472108"/>
                </a:cubicBezTo>
                <a:cubicBezTo>
                  <a:pt x="794787" y="491589"/>
                  <a:pt x="789919" y="504834"/>
                  <a:pt x="780222" y="521804"/>
                </a:cubicBezTo>
                <a:cubicBezTo>
                  <a:pt x="777259" y="526990"/>
                  <a:pt x="773246" y="531527"/>
                  <a:pt x="770283" y="536713"/>
                </a:cubicBezTo>
                <a:cubicBezTo>
                  <a:pt x="766608" y="543145"/>
                  <a:pt x="762945" y="549655"/>
                  <a:pt x="760344" y="556591"/>
                </a:cubicBezTo>
                <a:cubicBezTo>
                  <a:pt x="757946" y="562986"/>
                  <a:pt x="758428" y="570360"/>
                  <a:pt x="755374" y="576469"/>
                </a:cubicBezTo>
                <a:cubicBezTo>
                  <a:pt x="748385" y="590447"/>
                  <a:pt x="736682" y="601862"/>
                  <a:pt x="730526" y="616226"/>
                </a:cubicBezTo>
                <a:cubicBezTo>
                  <a:pt x="725557" y="627822"/>
                  <a:pt x="720147" y="639238"/>
                  <a:pt x="715618" y="651013"/>
                </a:cubicBezTo>
                <a:cubicBezTo>
                  <a:pt x="711857" y="660791"/>
                  <a:pt x="705678" y="680830"/>
                  <a:pt x="705678" y="680830"/>
                </a:cubicBezTo>
                <a:cubicBezTo>
                  <a:pt x="707335" y="689113"/>
                  <a:pt x="702884" y="702351"/>
                  <a:pt x="710648" y="705678"/>
                </a:cubicBezTo>
                <a:cubicBezTo>
                  <a:pt x="720278" y="709805"/>
                  <a:pt x="731094" y="700424"/>
                  <a:pt x="740465" y="695739"/>
                </a:cubicBezTo>
                <a:cubicBezTo>
                  <a:pt x="747873" y="692035"/>
                  <a:pt x="753604" y="685644"/>
                  <a:pt x="760344" y="680830"/>
                </a:cubicBezTo>
                <a:cubicBezTo>
                  <a:pt x="765204" y="677359"/>
                  <a:pt x="770392" y="674362"/>
                  <a:pt x="775252" y="670891"/>
                </a:cubicBezTo>
                <a:cubicBezTo>
                  <a:pt x="781992" y="666077"/>
                  <a:pt x="787939" y="660091"/>
                  <a:pt x="795131" y="655982"/>
                </a:cubicBezTo>
                <a:cubicBezTo>
                  <a:pt x="799679" y="653383"/>
                  <a:pt x="805070" y="652669"/>
                  <a:pt x="810039" y="651013"/>
                </a:cubicBezTo>
                <a:cubicBezTo>
                  <a:pt x="818976" y="645055"/>
                  <a:pt x="839725" y="626395"/>
                  <a:pt x="819978" y="660952"/>
                </a:cubicBezTo>
                <a:cubicBezTo>
                  <a:pt x="816491" y="667054"/>
                  <a:pt x="809644" y="670525"/>
                  <a:pt x="805070" y="675861"/>
                </a:cubicBezTo>
                <a:cubicBezTo>
                  <a:pt x="802365" y="679016"/>
                  <a:pt x="783370" y="704352"/>
                  <a:pt x="780222" y="710648"/>
                </a:cubicBezTo>
                <a:cubicBezTo>
                  <a:pt x="777879" y="715333"/>
                  <a:pt x="770215" y="724117"/>
                  <a:pt x="775252" y="725556"/>
                </a:cubicBezTo>
                <a:cubicBezTo>
                  <a:pt x="788094" y="729225"/>
                  <a:pt x="801757" y="722243"/>
                  <a:pt x="815009" y="720587"/>
                </a:cubicBezTo>
                <a:cubicBezTo>
                  <a:pt x="852606" y="698029"/>
                  <a:pt x="825613" y="710945"/>
                  <a:pt x="859735" y="700708"/>
                </a:cubicBezTo>
                <a:cubicBezTo>
                  <a:pt x="869770" y="697697"/>
                  <a:pt x="889552" y="690769"/>
                  <a:pt x="889552" y="690769"/>
                </a:cubicBezTo>
                <a:cubicBezTo>
                  <a:pt x="891209" y="695739"/>
                  <a:pt x="894068" y="700459"/>
                  <a:pt x="894522" y="705678"/>
                </a:cubicBezTo>
                <a:cubicBezTo>
                  <a:pt x="897396" y="738725"/>
                  <a:pt x="891894" y="772779"/>
                  <a:pt x="899491" y="805069"/>
                </a:cubicBezTo>
                <a:cubicBezTo>
                  <a:pt x="901101" y="811910"/>
                  <a:pt x="908681" y="794246"/>
                  <a:pt x="914400" y="790161"/>
                </a:cubicBezTo>
                <a:cubicBezTo>
                  <a:pt x="920428" y="785855"/>
                  <a:pt x="928114" y="784330"/>
                  <a:pt x="934278" y="780221"/>
                </a:cubicBezTo>
                <a:cubicBezTo>
                  <a:pt x="961560" y="762033"/>
                  <a:pt x="924526" y="776845"/>
                  <a:pt x="959126" y="765313"/>
                </a:cubicBezTo>
                <a:cubicBezTo>
                  <a:pt x="984086" y="770304"/>
                  <a:pt x="983351" y="764066"/>
                  <a:pt x="993913" y="785191"/>
                </a:cubicBezTo>
                <a:cubicBezTo>
                  <a:pt x="994654" y="786673"/>
                  <a:pt x="993913" y="788504"/>
                  <a:pt x="993913" y="790161"/>
                </a:cubicBezTo>
              </a:path>
            </a:pathLst>
          </a:custGeom>
          <a:no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Tree>
    <p:extLst>
      <p:ext uri="{BB962C8B-B14F-4D97-AF65-F5344CB8AC3E}">
        <p14:creationId xmlns:p14="http://schemas.microsoft.com/office/powerpoint/2010/main" val="3457242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EE7F58-9380-1A46-BE0F-43D2D502FD1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74615" y="2324100"/>
            <a:ext cx="3921635" cy="2819400"/>
          </a:xfrm>
          <a:prstGeom prst="rect">
            <a:avLst/>
          </a:prstGeom>
        </p:spPr>
      </p:pic>
      <p:pic>
        <p:nvPicPr>
          <p:cNvPr id="8" name="Picture 7">
            <a:extLst>
              <a:ext uri="{FF2B5EF4-FFF2-40B4-BE49-F238E27FC236}">
                <a16:creationId xmlns:a16="http://schemas.microsoft.com/office/drawing/2014/main" id="{86405A25-4308-4C4F-B62D-BA164D0271F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36269" y="846772"/>
            <a:ext cx="3921635" cy="2819400"/>
          </a:xfrm>
          <a:prstGeom prst="rect">
            <a:avLst/>
          </a:prstGeom>
        </p:spPr>
      </p:pic>
      <p:sp>
        <p:nvSpPr>
          <p:cNvPr id="9" name="TextBox 8">
            <a:extLst>
              <a:ext uri="{FF2B5EF4-FFF2-40B4-BE49-F238E27FC236}">
                <a16:creationId xmlns:a16="http://schemas.microsoft.com/office/drawing/2014/main" id="{DEB39323-2EC0-B94A-9DD1-785417F2C024}"/>
              </a:ext>
            </a:extLst>
          </p:cNvPr>
          <p:cNvSpPr txBox="1"/>
          <p:nvPr/>
        </p:nvSpPr>
        <p:spPr>
          <a:xfrm>
            <a:off x="19560" y="3666172"/>
            <a:ext cx="4155055" cy="1338828"/>
          </a:xfrm>
          <a:prstGeom prst="rect">
            <a:avLst/>
          </a:prstGeom>
          <a:noFill/>
        </p:spPr>
        <p:txBody>
          <a:bodyPr wrap="square" rtlCol="0">
            <a:spAutoFit/>
          </a:bodyPr>
          <a:lstStyle/>
          <a:p>
            <a:pPr algn="ctr"/>
            <a:r>
              <a:rPr lang="en-US" sz="2700" dirty="0"/>
              <a:t>Cutting-edge microscopes can look at protein molecules</a:t>
            </a:r>
          </a:p>
        </p:txBody>
      </p:sp>
      <p:sp>
        <p:nvSpPr>
          <p:cNvPr id="10" name="TextBox 9">
            <a:extLst>
              <a:ext uri="{FF2B5EF4-FFF2-40B4-BE49-F238E27FC236}">
                <a16:creationId xmlns:a16="http://schemas.microsoft.com/office/drawing/2014/main" id="{A84B5298-401B-F244-A23A-062E7D3375F7}"/>
              </a:ext>
            </a:extLst>
          </p:cNvPr>
          <p:cNvSpPr txBox="1"/>
          <p:nvPr/>
        </p:nvSpPr>
        <p:spPr>
          <a:xfrm>
            <a:off x="4057904" y="5143500"/>
            <a:ext cx="4155055" cy="1754326"/>
          </a:xfrm>
          <a:prstGeom prst="rect">
            <a:avLst/>
          </a:prstGeom>
          <a:noFill/>
        </p:spPr>
        <p:txBody>
          <a:bodyPr wrap="square" rtlCol="0">
            <a:spAutoFit/>
          </a:bodyPr>
          <a:lstStyle/>
          <a:p>
            <a:pPr algn="ctr"/>
            <a:r>
              <a:rPr lang="en-US" sz="2700" dirty="0"/>
              <a:t>These microscopes can see the tiny single molecules of protein which can be used to build models</a:t>
            </a:r>
          </a:p>
        </p:txBody>
      </p:sp>
      <p:pic>
        <p:nvPicPr>
          <p:cNvPr id="11" name="movie1">
            <a:hlinkClick r:id="" action="ppaction://media"/>
            <a:hlinkHover r:id="" action="ppaction://ole?verb=0"/>
            <a:extLst>
              <a:ext uri="{FF2B5EF4-FFF2-40B4-BE49-F238E27FC236}">
                <a16:creationId xmlns:a16="http://schemas.microsoft.com/office/drawing/2014/main" id="{20FE177C-073F-D84F-B244-5BF9B685EF6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27998" t="7689" r="21228" b="8108"/>
          <a:stretch/>
        </p:blipFill>
        <p:spPr>
          <a:xfrm>
            <a:off x="8212959" y="2986564"/>
            <a:ext cx="3871436" cy="3871436"/>
          </a:xfrm>
          <a:prstGeom prst="rect">
            <a:avLst/>
          </a:prstGeom>
        </p:spPr>
      </p:pic>
      <p:sp>
        <p:nvSpPr>
          <p:cNvPr id="12" name="TextBox 11">
            <a:extLst>
              <a:ext uri="{FF2B5EF4-FFF2-40B4-BE49-F238E27FC236}">
                <a16:creationId xmlns:a16="http://schemas.microsoft.com/office/drawing/2014/main" id="{75AA4178-1B40-B940-A459-363A344B0AFD}"/>
              </a:ext>
            </a:extLst>
          </p:cNvPr>
          <p:cNvSpPr txBox="1"/>
          <p:nvPr/>
        </p:nvSpPr>
        <p:spPr>
          <a:xfrm>
            <a:off x="8076690" y="1232238"/>
            <a:ext cx="4115310" cy="1754326"/>
          </a:xfrm>
          <a:prstGeom prst="rect">
            <a:avLst/>
          </a:prstGeom>
          <a:noFill/>
        </p:spPr>
        <p:txBody>
          <a:bodyPr wrap="square" rtlCol="0">
            <a:spAutoFit/>
          </a:bodyPr>
          <a:lstStyle/>
          <a:p>
            <a:pPr algn="ctr"/>
            <a:r>
              <a:rPr lang="en-US" sz="2700" dirty="0"/>
              <a:t>Models of the huntingtin protein help us better understand Huntington’s disease</a:t>
            </a:r>
          </a:p>
        </p:txBody>
      </p:sp>
      <p:sp>
        <p:nvSpPr>
          <p:cNvPr id="13" name="TextBox 12">
            <a:extLst>
              <a:ext uri="{FF2B5EF4-FFF2-40B4-BE49-F238E27FC236}">
                <a16:creationId xmlns:a16="http://schemas.microsoft.com/office/drawing/2014/main" id="{29D24F5A-2040-9C45-86D5-59B300E80ECE}"/>
              </a:ext>
            </a:extLst>
          </p:cNvPr>
          <p:cNvSpPr txBox="1"/>
          <p:nvPr/>
        </p:nvSpPr>
        <p:spPr>
          <a:xfrm>
            <a:off x="0" y="117962"/>
            <a:ext cx="12192000" cy="584775"/>
          </a:xfrm>
          <a:prstGeom prst="rect">
            <a:avLst/>
          </a:prstGeom>
          <a:noFill/>
        </p:spPr>
        <p:txBody>
          <a:bodyPr wrap="square" rtlCol="0" anchor="ctr">
            <a:spAutoFit/>
          </a:bodyPr>
          <a:lstStyle/>
          <a:p>
            <a:pPr algn="ctr"/>
            <a:r>
              <a:rPr lang="en-US" sz="3200" dirty="0"/>
              <a:t>Seeing what molecules look like can give us hints about what they do </a:t>
            </a:r>
          </a:p>
        </p:txBody>
      </p:sp>
    </p:spTree>
    <p:extLst>
      <p:ext uri="{BB962C8B-B14F-4D97-AF65-F5344CB8AC3E}">
        <p14:creationId xmlns:p14="http://schemas.microsoft.com/office/powerpoint/2010/main" val="18897061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vol="80000">
                <p:cTn id="7" fill="hold" display="0">
                  <p:stCondLst>
                    <p:cond delay="indefinite"/>
                  </p:stCondLst>
                </p:cTn>
                <p:tgtEl>
                  <p:spTgt spid="11"/>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3135FCCB-1F3B-1740-9A90-B5D661052803}"/>
              </a:ext>
            </a:extLst>
          </p:cNvPr>
          <p:cNvGrpSpPr/>
          <p:nvPr/>
        </p:nvGrpSpPr>
        <p:grpSpPr>
          <a:xfrm>
            <a:off x="5570445" y="1085830"/>
            <a:ext cx="6621555" cy="3367000"/>
            <a:chOff x="-334434" y="3369212"/>
            <a:chExt cx="6621555" cy="3367000"/>
          </a:xfrm>
        </p:grpSpPr>
        <p:pic>
          <p:nvPicPr>
            <p:cNvPr id="6" name="Picture 5">
              <a:extLst>
                <a:ext uri="{FF2B5EF4-FFF2-40B4-BE49-F238E27FC236}">
                  <a16:creationId xmlns:a16="http://schemas.microsoft.com/office/drawing/2014/main" id="{DE214144-80B7-0F4F-B34B-8AEAD6D3BE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4434" y="3369212"/>
              <a:ext cx="5017810" cy="3367000"/>
            </a:xfrm>
            <a:prstGeom prst="rect">
              <a:avLst/>
            </a:prstGeom>
          </p:spPr>
        </p:pic>
        <p:pic>
          <p:nvPicPr>
            <p:cNvPr id="9" name="Picture 8">
              <a:extLst>
                <a:ext uri="{FF2B5EF4-FFF2-40B4-BE49-F238E27FC236}">
                  <a16:creationId xmlns:a16="http://schemas.microsoft.com/office/drawing/2014/main" id="{798367BE-02A7-3C4C-A3E4-CAA21C6E5F5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32421" y="3685336"/>
              <a:ext cx="1854700" cy="2631086"/>
            </a:xfrm>
            <a:prstGeom prst="rect">
              <a:avLst/>
            </a:prstGeom>
          </p:spPr>
        </p:pic>
        <p:sp>
          <p:nvSpPr>
            <p:cNvPr id="10" name="Rectangle 9">
              <a:extLst>
                <a:ext uri="{FF2B5EF4-FFF2-40B4-BE49-F238E27FC236}">
                  <a16:creationId xmlns:a16="http://schemas.microsoft.com/office/drawing/2014/main" id="{D9B8E00A-AEFB-3E41-B4AA-99575787CA15}"/>
                </a:ext>
              </a:extLst>
            </p:cNvPr>
            <p:cNvSpPr/>
            <p:nvPr/>
          </p:nvSpPr>
          <p:spPr>
            <a:xfrm>
              <a:off x="3679529" y="4101539"/>
              <a:ext cx="1132041" cy="646331"/>
            </a:xfrm>
            <a:prstGeom prst="rect">
              <a:avLst/>
            </a:prstGeom>
          </p:spPr>
          <p:txBody>
            <a:bodyPr wrap="none">
              <a:spAutoFit/>
            </a:bodyPr>
            <a:lstStyle/>
            <a:p>
              <a:r>
                <a:rPr lang="en-CA" dirty="0">
                  <a:solidFill>
                    <a:srgbClr val="000000"/>
                  </a:solidFill>
                  <a:latin typeface="Calibri" panose="020F0502020204030204" pitchFamily="34" charset="0"/>
                </a:rPr>
                <a:t>2020</a:t>
              </a:r>
            </a:p>
            <a:p>
              <a:r>
                <a:rPr lang="en-CA" dirty="0">
                  <a:solidFill>
                    <a:srgbClr val="000000"/>
                  </a:solidFill>
                  <a:latin typeface="Calibri" panose="020F0502020204030204" pitchFamily="34" charset="0"/>
                </a:rPr>
                <a:t>2.6 </a:t>
              </a:r>
              <a:r>
                <a:rPr lang="en-CA" dirty="0" err="1">
                  <a:solidFill>
                    <a:srgbClr val="000000"/>
                  </a:solidFill>
                  <a:latin typeface="Calibri" panose="020F0502020204030204" pitchFamily="34" charset="0"/>
                </a:rPr>
                <a:t>Å</a:t>
              </a:r>
              <a:r>
                <a:rPr lang="en-CA" dirty="0">
                  <a:solidFill>
                    <a:srgbClr val="000000"/>
                  </a:solidFill>
                  <a:latin typeface="Calibri" panose="020F0502020204030204" pitchFamily="34" charset="0"/>
                </a:rPr>
                <a:t> map</a:t>
              </a:r>
              <a:endParaRPr lang="en-US" dirty="0"/>
            </a:p>
          </p:txBody>
        </p:sp>
      </p:grpSp>
      <p:grpSp>
        <p:nvGrpSpPr>
          <p:cNvPr id="20" name="Group 19">
            <a:extLst>
              <a:ext uri="{FF2B5EF4-FFF2-40B4-BE49-F238E27FC236}">
                <a16:creationId xmlns:a16="http://schemas.microsoft.com/office/drawing/2014/main" id="{BE3F9C24-AFB8-5841-A64B-6E410295E504}"/>
              </a:ext>
            </a:extLst>
          </p:cNvPr>
          <p:cNvGrpSpPr/>
          <p:nvPr/>
        </p:nvGrpSpPr>
        <p:grpSpPr>
          <a:xfrm>
            <a:off x="-486341" y="1085830"/>
            <a:ext cx="6056786" cy="3367000"/>
            <a:chOff x="-334434" y="0"/>
            <a:chExt cx="6056786" cy="3367000"/>
          </a:xfrm>
        </p:grpSpPr>
        <p:pic>
          <p:nvPicPr>
            <p:cNvPr id="13" name="Picture 12">
              <a:extLst>
                <a:ext uri="{FF2B5EF4-FFF2-40B4-BE49-F238E27FC236}">
                  <a16:creationId xmlns:a16="http://schemas.microsoft.com/office/drawing/2014/main" id="{B1A24EA7-C73D-E248-8123-C07C0CBF7B6E}"/>
                </a:ext>
              </a:extLst>
            </p:cNvPr>
            <p:cNvPicPr>
              <a:picLocks noChangeAspect="1"/>
            </p:cNvPicPr>
            <p:nvPr/>
          </p:nvPicPr>
          <p:blipFill>
            <a:blip r:embed="rId4" cstate="screen">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a:ext>
              </a:extLst>
            </a:blip>
            <a:stretch>
              <a:fillRect/>
            </a:stretch>
          </p:blipFill>
          <p:spPr>
            <a:xfrm>
              <a:off x="-334434" y="0"/>
              <a:ext cx="5017810" cy="3367000"/>
            </a:xfrm>
            <a:prstGeom prst="rect">
              <a:avLst/>
            </a:prstGeom>
          </p:spPr>
        </p:pic>
        <p:pic>
          <p:nvPicPr>
            <p:cNvPr id="8" name="Picture 7">
              <a:extLst>
                <a:ext uri="{FF2B5EF4-FFF2-40B4-BE49-F238E27FC236}">
                  <a16:creationId xmlns:a16="http://schemas.microsoft.com/office/drawing/2014/main" id="{D8437972-44D7-1A40-B944-EE74CB785AA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124728" y="499220"/>
              <a:ext cx="1597624" cy="2614093"/>
            </a:xfrm>
            <a:prstGeom prst="rect">
              <a:avLst/>
            </a:prstGeom>
          </p:spPr>
        </p:pic>
        <p:sp>
          <p:nvSpPr>
            <p:cNvPr id="11" name="Rectangle 10">
              <a:extLst>
                <a:ext uri="{FF2B5EF4-FFF2-40B4-BE49-F238E27FC236}">
                  <a16:creationId xmlns:a16="http://schemas.microsoft.com/office/drawing/2014/main" id="{0307164D-6E6A-7D4F-AA23-9A5A935D8B32}"/>
                </a:ext>
              </a:extLst>
            </p:cNvPr>
            <p:cNvSpPr/>
            <p:nvPr/>
          </p:nvSpPr>
          <p:spPr>
            <a:xfrm>
              <a:off x="3766894" y="905570"/>
              <a:ext cx="957313" cy="646331"/>
            </a:xfrm>
            <a:prstGeom prst="rect">
              <a:avLst/>
            </a:prstGeom>
          </p:spPr>
          <p:txBody>
            <a:bodyPr wrap="none">
              <a:spAutoFit/>
            </a:bodyPr>
            <a:lstStyle/>
            <a:p>
              <a:r>
                <a:rPr lang="en-CA" dirty="0">
                  <a:solidFill>
                    <a:srgbClr val="000000"/>
                  </a:solidFill>
                  <a:latin typeface="Calibri" panose="020F0502020204030204" pitchFamily="34" charset="0"/>
                </a:rPr>
                <a:t>2018</a:t>
              </a:r>
            </a:p>
            <a:p>
              <a:r>
                <a:rPr lang="en-CA" dirty="0">
                  <a:solidFill>
                    <a:srgbClr val="000000"/>
                  </a:solidFill>
                  <a:latin typeface="Calibri" panose="020F0502020204030204" pitchFamily="34" charset="0"/>
                </a:rPr>
                <a:t>4 </a:t>
              </a:r>
              <a:r>
                <a:rPr lang="en-CA" dirty="0" err="1">
                  <a:solidFill>
                    <a:srgbClr val="000000"/>
                  </a:solidFill>
                  <a:latin typeface="Calibri" panose="020F0502020204030204" pitchFamily="34" charset="0"/>
                </a:rPr>
                <a:t>Å</a:t>
              </a:r>
              <a:r>
                <a:rPr lang="en-CA" dirty="0">
                  <a:solidFill>
                    <a:srgbClr val="000000"/>
                  </a:solidFill>
                  <a:latin typeface="Calibri" panose="020F0502020204030204" pitchFamily="34" charset="0"/>
                </a:rPr>
                <a:t> map</a:t>
              </a:r>
              <a:endParaRPr lang="en-US" dirty="0"/>
            </a:p>
          </p:txBody>
        </p:sp>
      </p:grpSp>
      <p:sp>
        <p:nvSpPr>
          <p:cNvPr id="22" name="TextBox 21">
            <a:extLst>
              <a:ext uri="{FF2B5EF4-FFF2-40B4-BE49-F238E27FC236}">
                <a16:creationId xmlns:a16="http://schemas.microsoft.com/office/drawing/2014/main" id="{49000A92-8234-5041-937E-A9AC12D63EFA}"/>
              </a:ext>
            </a:extLst>
          </p:cNvPr>
          <p:cNvSpPr txBox="1"/>
          <p:nvPr/>
        </p:nvSpPr>
        <p:spPr>
          <a:xfrm>
            <a:off x="637308" y="5295900"/>
            <a:ext cx="10972801" cy="923330"/>
          </a:xfrm>
          <a:prstGeom prst="rect">
            <a:avLst/>
          </a:prstGeom>
          <a:noFill/>
        </p:spPr>
        <p:txBody>
          <a:bodyPr wrap="square" rtlCol="0">
            <a:spAutoFit/>
          </a:bodyPr>
          <a:lstStyle/>
          <a:p>
            <a:pPr algn="ctr"/>
            <a:r>
              <a:rPr lang="en-US" sz="2700" dirty="0"/>
              <a:t>But we still don’t fully understand how the expanded and unexpanded huntingtin protein molecules look different…..yet!</a:t>
            </a:r>
          </a:p>
        </p:txBody>
      </p:sp>
    </p:spTree>
    <p:extLst>
      <p:ext uri="{BB962C8B-B14F-4D97-AF65-F5344CB8AC3E}">
        <p14:creationId xmlns:p14="http://schemas.microsoft.com/office/powerpoint/2010/main" val="1222463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098100E-37A1-4F43-B8BC-4AF198C440C6}"/>
              </a:ext>
            </a:extLst>
          </p:cNvPr>
          <p:cNvSpPr/>
          <p:nvPr/>
        </p:nvSpPr>
        <p:spPr>
          <a:xfrm rot="20656995">
            <a:off x="423403" y="1023616"/>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0AFC506-1976-0240-B785-CCFA2249529B}"/>
              </a:ext>
            </a:extLst>
          </p:cNvPr>
          <p:cNvSpPr/>
          <p:nvPr/>
        </p:nvSpPr>
        <p:spPr>
          <a:xfrm rot="16048300">
            <a:off x="954929" y="296818"/>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FA93285-89DC-0E42-AEC7-85F833E1764D}"/>
              </a:ext>
            </a:extLst>
          </p:cNvPr>
          <p:cNvSpPr/>
          <p:nvPr/>
        </p:nvSpPr>
        <p:spPr>
          <a:xfrm rot="16048300">
            <a:off x="963262" y="1023616"/>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722FAA1-427B-A241-85F2-35FA6A6DBB85}"/>
              </a:ext>
            </a:extLst>
          </p:cNvPr>
          <p:cNvSpPr/>
          <p:nvPr/>
        </p:nvSpPr>
        <p:spPr>
          <a:xfrm>
            <a:off x="2359848" y="1645849"/>
            <a:ext cx="854765" cy="4557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E6DA2451-58E4-F346-A8E3-62484976714C}"/>
              </a:ext>
            </a:extLst>
          </p:cNvPr>
          <p:cNvSpPr>
            <a:spLocks noChangeAspect="1"/>
          </p:cNvSpPr>
          <p:nvPr/>
        </p:nvSpPr>
        <p:spPr>
          <a:xfrm>
            <a:off x="2913684" y="867333"/>
            <a:ext cx="683812" cy="36459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524ABA3B-0CC5-EC4F-AF20-6044C3692865}"/>
              </a:ext>
            </a:extLst>
          </p:cNvPr>
          <p:cNvCxnSpPr>
            <a:cxnSpLocks/>
          </p:cNvCxnSpPr>
          <p:nvPr/>
        </p:nvCxnSpPr>
        <p:spPr>
          <a:xfrm>
            <a:off x="3854283" y="1824406"/>
            <a:ext cx="1115294"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A41EABBB-6DE4-D44C-81BC-57C0B7BAEBDC}"/>
              </a:ext>
            </a:extLst>
          </p:cNvPr>
          <p:cNvPicPr>
            <a:picLocks noChangeAspect="1"/>
          </p:cNvPicPr>
          <p:nvPr/>
        </p:nvPicPr>
        <p:blipFill>
          <a:blip r:embed="rId2"/>
          <a:stretch>
            <a:fillRect/>
          </a:stretch>
        </p:blipFill>
        <p:spPr>
          <a:xfrm>
            <a:off x="9350696" y="524062"/>
            <a:ext cx="2413000" cy="838200"/>
          </a:xfrm>
          <a:prstGeom prst="rect">
            <a:avLst/>
          </a:prstGeom>
        </p:spPr>
      </p:pic>
      <p:sp>
        <p:nvSpPr>
          <p:cNvPr id="18" name="Rectangle 17">
            <a:extLst>
              <a:ext uri="{FF2B5EF4-FFF2-40B4-BE49-F238E27FC236}">
                <a16:creationId xmlns:a16="http://schemas.microsoft.com/office/drawing/2014/main" id="{FE82A371-8C17-5F4D-970C-A27DB91A2CDF}"/>
              </a:ext>
            </a:extLst>
          </p:cNvPr>
          <p:cNvSpPr/>
          <p:nvPr/>
        </p:nvSpPr>
        <p:spPr>
          <a:xfrm>
            <a:off x="2929356" y="1637036"/>
            <a:ext cx="652467" cy="25881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6315B64-62A8-2B4D-98CE-FBD21C9AC960}"/>
              </a:ext>
            </a:extLst>
          </p:cNvPr>
          <p:cNvSpPr/>
          <p:nvPr/>
        </p:nvSpPr>
        <p:spPr>
          <a:xfrm>
            <a:off x="1061413" y="1405171"/>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7DBE97F-A639-8D44-8FDF-1E25740113AF}"/>
              </a:ext>
            </a:extLst>
          </p:cNvPr>
          <p:cNvSpPr txBox="1"/>
          <p:nvPr/>
        </p:nvSpPr>
        <p:spPr>
          <a:xfrm>
            <a:off x="557205" y="1244618"/>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grpSp>
        <p:nvGrpSpPr>
          <p:cNvPr id="23" name="Group 22">
            <a:extLst>
              <a:ext uri="{FF2B5EF4-FFF2-40B4-BE49-F238E27FC236}">
                <a16:creationId xmlns:a16="http://schemas.microsoft.com/office/drawing/2014/main" id="{3671C28F-7970-484C-A69E-5037C39B2990}"/>
              </a:ext>
            </a:extLst>
          </p:cNvPr>
          <p:cNvGrpSpPr/>
          <p:nvPr/>
        </p:nvGrpSpPr>
        <p:grpSpPr>
          <a:xfrm>
            <a:off x="5290767" y="933131"/>
            <a:ext cx="2793146" cy="1980824"/>
            <a:chOff x="6392731" y="1003469"/>
            <a:chExt cx="2793146" cy="1980824"/>
          </a:xfrm>
        </p:grpSpPr>
        <p:sp>
          <p:nvSpPr>
            <p:cNvPr id="12" name="Oval 11">
              <a:extLst>
                <a:ext uri="{FF2B5EF4-FFF2-40B4-BE49-F238E27FC236}">
                  <a16:creationId xmlns:a16="http://schemas.microsoft.com/office/drawing/2014/main" id="{223F57CF-0B7E-984F-8502-2D12394688CE}"/>
                </a:ext>
              </a:extLst>
            </p:cNvPr>
            <p:cNvSpPr/>
            <p:nvPr/>
          </p:nvSpPr>
          <p:spPr>
            <a:xfrm rot="20656995">
              <a:off x="6394667" y="1196805"/>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69D310D-1537-944D-9073-99F35F7F73E1}"/>
                </a:ext>
              </a:extLst>
            </p:cNvPr>
            <p:cNvSpPr/>
            <p:nvPr/>
          </p:nvSpPr>
          <p:spPr>
            <a:xfrm rot="16048300">
              <a:off x="6926193" y="470007"/>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F018F53-803A-E544-92C6-A83C0C181108}"/>
                </a:ext>
              </a:extLst>
            </p:cNvPr>
            <p:cNvSpPr/>
            <p:nvPr/>
          </p:nvSpPr>
          <p:spPr>
            <a:xfrm rot="16048300">
              <a:off x="6934526" y="1196805"/>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B430832-6743-1141-B220-2F03BF88FF6F}"/>
                </a:ext>
              </a:extLst>
            </p:cNvPr>
            <p:cNvSpPr/>
            <p:nvPr/>
          </p:nvSpPr>
          <p:spPr>
            <a:xfrm>
              <a:off x="8331112" y="1819038"/>
              <a:ext cx="854765" cy="4557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CAADFA0-58CC-104A-857D-BFE1C3182384}"/>
                </a:ext>
              </a:extLst>
            </p:cNvPr>
            <p:cNvSpPr>
              <a:spLocks noChangeAspect="1"/>
            </p:cNvSpPr>
            <p:nvPr/>
          </p:nvSpPr>
          <p:spPr>
            <a:xfrm>
              <a:off x="8393244" y="1864612"/>
              <a:ext cx="683812" cy="36459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8F271D0-2D56-3F4A-B6E4-E24EE608AFB1}"/>
                </a:ext>
              </a:extLst>
            </p:cNvPr>
            <p:cNvSpPr/>
            <p:nvPr/>
          </p:nvSpPr>
          <p:spPr>
            <a:xfrm>
              <a:off x="7012325" y="1560656"/>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C7946AE-E3B9-3D41-8E9F-EAFE5D8780FF}"/>
                </a:ext>
              </a:extLst>
            </p:cNvPr>
            <p:cNvSpPr txBox="1"/>
            <p:nvPr/>
          </p:nvSpPr>
          <p:spPr>
            <a:xfrm>
              <a:off x="6528469" y="1417807"/>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grpSp>
      <p:sp>
        <p:nvSpPr>
          <p:cNvPr id="22" name="Triangle 21">
            <a:extLst>
              <a:ext uri="{FF2B5EF4-FFF2-40B4-BE49-F238E27FC236}">
                <a16:creationId xmlns:a16="http://schemas.microsoft.com/office/drawing/2014/main" id="{55FFCE2F-11C2-3049-B6CE-D379AE00EB31}"/>
              </a:ext>
            </a:extLst>
          </p:cNvPr>
          <p:cNvSpPr/>
          <p:nvPr/>
        </p:nvSpPr>
        <p:spPr>
          <a:xfrm>
            <a:off x="3036339" y="2281142"/>
            <a:ext cx="438499" cy="45751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96024A92-62AC-7F45-8E26-FA678768EC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54576" y="1258176"/>
            <a:ext cx="1880931" cy="1880931"/>
          </a:xfrm>
          <a:prstGeom prst="rect">
            <a:avLst/>
          </a:prstGeom>
        </p:spPr>
      </p:pic>
      <p:sp>
        <p:nvSpPr>
          <p:cNvPr id="25" name="Oval 24">
            <a:extLst>
              <a:ext uri="{FF2B5EF4-FFF2-40B4-BE49-F238E27FC236}">
                <a16:creationId xmlns:a16="http://schemas.microsoft.com/office/drawing/2014/main" id="{7258F0B9-86AE-F049-A035-7896B1696948}"/>
              </a:ext>
            </a:extLst>
          </p:cNvPr>
          <p:cNvSpPr>
            <a:spLocks noChangeAspect="1"/>
          </p:cNvSpPr>
          <p:nvPr/>
        </p:nvSpPr>
        <p:spPr>
          <a:xfrm>
            <a:off x="5426505" y="4723313"/>
            <a:ext cx="683812" cy="36459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19BD242-FD00-5441-A8F5-4CE626D399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02967" y="3852060"/>
            <a:ext cx="2437266" cy="2535884"/>
          </a:xfrm>
          <a:prstGeom prst="rect">
            <a:avLst/>
          </a:prstGeom>
        </p:spPr>
      </p:pic>
      <p:sp>
        <p:nvSpPr>
          <p:cNvPr id="28" name="TextBox 27">
            <a:extLst>
              <a:ext uri="{FF2B5EF4-FFF2-40B4-BE49-F238E27FC236}">
                <a16:creationId xmlns:a16="http://schemas.microsoft.com/office/drawing/2014/main" id="{439DE6C9-472C-FB4A-B38C-78A69B817A97}"/>
              </a:ext>
            </a:extLst>
          </p:cNvPr>
          <p:cNvSpPr txBox="1"/>
          <p:nvPr/>
        </p:nvSpPr>
        <p:spPr>
          <a:xfrm>
            <a:off x="769790" y="4212061"/>
            <a:ext cx="4034880" cy="1815882"/>
          </a:xfrm>
          <a:prstGeom prst="rect">
            <a:avLst/>
          </a:prstGeom>
          <a:noFill/>
        </p:spPr>
        <p:txBody>
          <a:bodyPr wrap="square" rtlCol="0">
            <a:spAutoFit/>
          </a:bodyPr>
          <a:lstStyle/>
          <a:p>
            <a:pPr algn="ctr"/>
            <a:r>
              <a:rPr lang="en-US" sz="2800" dirty="0"/>
              <a:t>Huntingtin protein binding molecules could be developed into a number of different tools</a:t>
            </a:r>
          </a:p>
        </p:txBody>
      </p:sp>
      <p:cxnSp>
        <p:nvCxnSpPr>
          <p:cNvPr id="29" name="Straight Arrow Connector 28">
            <a:extLst>
              <a:ext uri="{FF2B5EF4-FFF2-40B4-BE49-F238E27FC236}">
                <a16:creationId xmlns:a16="http://schemas.microsoft.com/office/drawing/2014/main" id="{402E226A-4268-B14B-B619-7E91341A4442}"/>
              </a:ext>
            </a:extLst>
          </p:cNvPr>
          <p:cNvCxnSpPr>
            <a:cxnSpLocks/>
          </p:cNvCxnSpPr>
          <p:nvPr/>
        </p:nvCxnSpPr>
        <p:spPr>
          <a:xfrm>
            <a:off x="6348995" y="4905611"/>
            <a:ext cx="1115294" cy="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0D8E5E0E-B1E3-1C4F-A7B0-76D0BA3642B8}"/>
              </a:ext>
            </a:extLst>
          </p:cNvPr>
          <p:cNvSpPr txBox="1"/>
          <p:nvPr/>
        </p:nvSpPr>
        <p:spPr>
          <a:xfrm>
            <a:off x="5273410" y="5423547"/>
            <a:ext cx="2428737" cy="523220"/>
          </a:xfrm>
          <a:prstGeom prst="rect">
            <a:avLst/>
          </a:prstGeom>
          <a:noFill/>
        </p:spPr>
        <p:txBody>
          <a:bodyPr wrap="square" rtlCol="0">
            <a:spAutoFit/>
          </a:bodyPr>
          <a:lstStyle/>
          <a:p>
            <a:pPr algn="ctr"/>
            <a:r>
              <a:rPr lang="en-US" sz="2800" dirty="0"/>
              <a:t>PET ligand</a:t>
            </a:r>
          </a:p>
        </p:txBody>
      </p:sp>
      <p:sp>
        <p:nvSpPr>
          <p:cNvPr id="32" name="Explosion 1 31">
            <a:extLst>
              <a:ext uri="{FF2B5EF4-FFF2-40B4-BE49-F238E27FC236}">
                <a16:creationId xmlns:a16="http://schemas.microsoft.com/office/drawing/2014/main" id="{C61C8DEA-8EAE-1749-9332-DCBDCD605074}"/>
              </a:ext>
            </a:extLst>
          </p:cNvPr>
          <p:cNvSpPr/>
          <p:nvPr/>
        </p:nvSpPr>
        <p:spPr>
          <a:xfrm>
            <a:off x="5199691" y="4511064"/>
            <a:ext cx="452809" cy="511252"/>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2247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407D01A9-D40C-ED43-B72E-F81D29025235}"/>
              </a:ext>
            </a:extLst>
          </p:cNvPr>
          <p:cNvSpPr/>
          <p:nvPr/>
        </p:nvSpPr>
        <p:spPr>
          <a:xfrm>
            <a:off x="3687129" y="737775"/>
            <a:ext cx="1809750" cy="1321105"/>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dirty="0"/>
              <a:t>Garbage Marker</a:t>
            </a:r>
          </a:p>
        </p:txBody>
      </p:sp>
      <p:pic>
        <p:nvPicPr>
          <p:cNvPr id="6" name="Picture 5">
            <a:extLst>
              <a:ext uri="{FF2B5EF4-FFF2-40B4-BE49-F238E27FC236}">
                <a16:creationId xmlns:a16="http://schemas.microsoft.com/office/drawing/2014/main" id="{C83F56AD-4B65-5243-9382-DD6B9813D9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397" y="3956844"/>
            <a:ext cx="2844005" cy="2844005"/>
          </a:xfrm>
          <a:prstGeom prst="rect">
            <a:avLst/>
          </a:prstGeom>
        </p:spPr>
      </p:pic>
      <p:cxnSp>
        <p:nvCxnSpPr>
          <p:cNvPr id="7" name="Straight Arrow Connector 6">
            <a:extLst>
              <a:ext uri="{FF2B5EF4-FFF2-40B4-BE49-F238E27FC236}">
                <a16:creationId xmlns:a16="http://schemas.microsoft.com/office/drawing/2014/main" id="{6C17EF11-2029-3E49-B8A9-E6AE9180A487}"/>
              </a:ext>
            </a:extLst>
          </p:cNvPr>
          <p:cNvCxnSpPr>
            <a:cxnSpLocks/>
          </p:cNvCxnSpPr>
          <p:nvPr/>
        </p:nvCxnSpPr>
        <p:spPr>
          <a:xfrm flipV="1">
            <a:off x="5862190" y="1278985"/>
            <a:ext cx="1176251" cy="1"/>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2914A54-9D2A-2C47-B243-716F6DACD71E}"/>
              </a:ext>
            </a:extLst>
          </p:cNvPr>
          <p:cNvCxnSpPr>
            <a:cxnSpLocks/>
          </p:cNvCxnSpPr>
          <p:nvPr/>
        </p:nvCxnSpPr>
        <p:spPr>
          <a:xfrm>
            <a:off x="9677400" y="3028950"/>
            <a:ext cx="0" cy="762000"/>
          </a:xfrm>
          <a:prstGeom prst="straightConnector1">
            <a:avLst/>
          </a:prstGeom>
          <a:ln w="508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21E5B863-F1CF-8447-ACDB-6D7210C6BDA4}"/>
              </a:ext>
            </a:extLst>
          </p:cNvPr>
          <p:cNvGrpSpPr/>
          <p:nvPr/>
        </p:nvGrpSpPr>
        <p:grpSpPr>
          <a:xfrm>
            <a:off x="366069" y="357712"/>
            <a:ext cx="2793146" cy="1980824"/>
            <a:chOff x="6392731" y="1003469"/>
            <a:chExt cx="2793146" cy="1980824"/>
          </a:xfrm>
        </p:grpSpPr>
        <p:sp>
          <p:nvSpPr>
            <p:cNvPr id="12" name="Oval 11">
              <a:extLst>
                <a:ext uri="{FF2B5EF4-FFF2-40B4-BE49-F238E27FC236}">
                  <a16:creationId xmlns:a16="http://schemas.microsoft.com/office/drawing/2014/main" id="{1899423C-7F11-374B-8C0E-CBF11D24A3EA}"/>
                </a:ext>
              </a:extLst>
            </p:cNvPr>
            <p:cNvSpPr/>
            <p:nvPr/>
          </p:nvSpPr>
          <p:spPr>
            <a:xfrm rot="20656995">
              <a:off x="6394667" y="1196805"/>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2AF2183-BA14-FA46-9EC7-F449532EA10B}"/>
                </a:ext>
              </a:extLst>
            </p:cNvPr>
            <p:cNvSpPr/>
            <p:nvPr/>
          </p:nvSpPr>
          <p:spPr>
            <a:xfrm rot="16048300">
              <a:off x="6926193" y="470007"/>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DA9642A-492A-9A44-844B-9D5C650CE1DF}"/>
                </a:ext>
              </a:extLst>
            </p:cNvPr>
            <p:cNvSpPr/>
            <p:nvPr/>
          </p:nvSpPr>
          <p:spPr>
            <a:xfrm rot="16048300">
              <a:off x="6934526" y="1196805"/>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1C1922A-906A-FD4A-8179-0CE59906ACD4}"/>
                </a:ext>
              </a:extLst>
            </p:cNvPr>
            <p:cNvSpPr/>
            <p:nvPr/>
          </p:nvSpPr>
          <p:spPr>
            <a:xfrm>
              <a:off x="8331112" y="1819038"/>
              <a:ext cx="854765" cy="4557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CC0BBFE-F2D5-0B43-95B1-DBC7EAB057D5}"/>
                </a:ext>
              </a:extLst>
            </p:cNvPr>
            <p:cNvSpPr>
              <a:spLocks noChangeAspect="1"/>
            </p:cNvSpPr>
            <p:nvPr/>
          </p:nvSpPr>
          <p:spPr>
            <a:xfrm>
              <a:off x="8393244" y="1864612"/>
              <a:ext cx="683812" cy="36459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F5D5749-00EF-144D-9F77-53E33C60C761}"/>
                </a:ext>
              </a:extLst>
            </p:cNvPr>
            <p:cNvSpPr/>
            <p:nvPr/>
          </p:nvSpPr>
          <p:spPr>
            <a:xfrm>
              <a:off x="7012325" y="1560656"/>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EF11FA7-3B2E-6943-94AA-30011F0D072C}"/>
                </a:ext>
              </a:extLst>
            </p:cNvPr>
            <p:cNvSpPr txBox="1"/>
            <p:nvPr/>
          </p:nvSpPr>
          <p:spPr>
            <a:xfrm>
              <a:off x="6528469" y="1417807"/>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grpSp>
      <p:cxnSp>
        <p:nvCxnSpPr>
          <p:cNvPr id="20" name="Straight Connector 19">
            <a:extLst>
              <a:ext uri="{FF2B5EF4-FFF2-40B4-BE49-F238E27FC236}">
                <a16:creationId xmlns:a16="http://schemas.microsoft.com/office/drawing/2014/main" id="{82581DC9-ACE5-4943-ABE8-4CCBEF44055E}"/>
              </a:ext>
            </a:extLst>
          </p:cNvPr>
          <p:cNvCxnSpPr>
            <a:cxnSpLocks/>
            <a:stCxn id="16" idx="6"/>
          </p:cNvCxnSpPr>
          <p:nvPr/>
        </p:nvCxnSpPr>
        <p:spPr>
          <a:xfrm>
            <a:off x="3050394" y="1401153"/>
            <a:ext cx="507234" cy="0"/>
          </a:xfrm>
          <a:prstGeom prst="line">
            <a:avLst/>
          </a:prstGeom>
          <a:ln w="28575"/>
        </p:spPr>
        <p:style>
          <a:lnRef idx="1">
            <a:schemeClr val="dk1"/>
          </a:lnRef>
          <a:fillRef idx="0">
            <a:schemeClr val="dk1"/>
          </a:fillRef>
          <a:effectRef idx="0">
            <a:schemeClr val="dk1"/>
          </a:effectRef>
          <a:fontRef idx="minor">
            <a:schemeClr val="tx1"/>
          </a:fontRef>
        </p:style>
      </p:cxnSp>
      <p:sp>
        <p:nvSpPr>
          <p:cNvPr id="23" name="Rectangle 22">
            <a:extLst>
              <a:ext uri="{FF2B5EF4-FFF2-40B4-BE49-F238E27FC236}">
                <a16:creationId xmlns:a16="http://schemas.microsoft.com/office/drawing/2014/main" id="{B4EC9BB1-920C-9F4D-A705-CC78F80B0A97}"/>
              </a:ext>
            </a:extLst>
          </p:cNvPr>
          <p:cNvSpPr>
            <a:spLocks noChangeAspect="1"/>
          </p:cNvSpPr>
          <p:nvPr/>
        </p:nvSpPr>
        <p:spPr>
          <a:xfrm>
            <a:off x="3310701" y="1230180"/>
            <a:ext cx="639187" cy="319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22E0625-B327-2048-9D8E-D9B79D220670}"/>
              </a:ext>
            </a:extLst>
          </p:cNvPr>
          <p:cNvSpPr/>
          <p:nvPr/>
        </p:nvSpPr>
        <p:spPr>
          <a:xfrm>
            <a:off x="3275552" y="1257678"/>
            <a:ext cx="652467" cy="258813"/>
          </a:xfrm>
          <a:prstGeom prst="rect">
            <a:avLst/>
          </a:prstGeom>
          <a:solidFill>
            <a:srgbClr val="FF8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D1B5EF1-719B-3645-8D66-BE19A60AFF11}"/>
              </a:ext>
            </a:extLst>
          </p:cNvPr>
          <p:cNvSpPr/>
          <p:nvPr/>
        </p:nvSpPr>
        <p:spPr>
          <a:xfrm rot="20656995">
            <a:off x="7533817" y="224205"/>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9D979BDE-CEBB-2940-AFCB-6CF56140E2EF}"/>
              </a:ext>
            </a:extLst>
          </p:cNvPr>
          <p:cNvSpPr/>
          <p:nvPr/>
        </p:nvSpPr>
        <p:spPr>
          <a:xfrm rot="16048300">
            <a:off x="8065343" y="-502593"/>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1EC729DC-F96E-A744-B3E5-7677888ED886}"/>
              </a:ext>
            </a:extLst>
          </p:cNvPr>
          <p:cNvSpPr/>
          <p:nvPr/>
        </p:nvSpPr>
        <p:spPr>
          <a:xfrm rot="16048300">
            <a:off x="8073676" y="224205"/>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E01168A-9BD8-DF4E-BB09-D17D77A935D2}"/>
              </a:ext>
            </a:extLst>
          </p:cNvPr>
          <p:cNvSpPr/>
          <p:nvPr/>
        </p:nvSpPr>
        <p:spPr>
          <a:xfrm>
            <a:off x="8143561" y="601045"/>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8EB3C1A2-CFF9-8A40-B270-A3D0BB2373A7}"/>
              </a:ext>
            </a:extLst>
          </p:cNvPr>
          <p:cNvSpPr txBox="1"/>
          <p:nvPr/>
        </p:nvSpPr>
        <p:spPr>
          <a:xfrm>
            <a:off x="7667619" y="445207"/>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sp>
        <p:nvSpPr>
          <p:cNvPr id="39" name="Triangle 38">
            <a:extLst>
              <a:ext uri="{FF2B5EF4-FFF2-40B4-BE49-F238E27FC236}">
                <a16:creationId xmlns:a16="http://schemas.microsoft.com/office/drawing/2014/main" id="{7D0C99D7-19E9-364B-A41D-2654CA7CEB9B}"/>
              </a:ext>
            </a:extLst>
          </p:cNvPr>
          <p:cNvSpPr/>
          <p:nvPr/>
        </p:nvSpPr>
        <p:spPr>
          <a:xfrm>
            <a:off x="9505653" y="267494"/>
            <a:ext cx="438499" cy="45751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D64EC84-05E3-C447-967F-3C7F6E39286F}"/>
              </a:ext>
            </a:extLst>
          </p:cNvPr>
          <p:cNvSpPr/>
          <p:nvPr/>
        </p:nvSpPr>
        <p:spPr>
          <a:xfrm rot="20656995">
            <a:off x="9741876" y="1633071"/>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56D52B2A-0480-4C44-8CFD-6EBDAED3E4B4}"/>
              </a:ext>
            </a:extLst>
          </p:cNvPr>
          <p:cNvSpPr/>
          <p:nvPr/>
        </p:nvSpPr>
        <p:spPr>
          <a:xfrm rot="16048300">
            <a:off x="10273402" y="906273"/>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BFF5A552-515E-7D46-9AE5-9596C704C1C1}"/>
              </a:ext>
            </a:extLst>
          </p:cNvPr>
          <p:cNvSpPr/>
          <p:nvPr/>
        </p:nvSpPr>
        <p:spPr>
          <a:xfrm rot="16048300">
            <a:off x="10281735" y="1633071"/>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E9F88D65-3EFC-4040-80A0-5816FA857FFA}"/>
              </a:ext>
            </a:extLst>
          </p:cNvPr>
          <p:cNvSpPr/>
          <p:nvPr/>
        </p:nvSpPr>
        <p:spPr>
          <a:xfrm>
            <a:off x="10351620" y="2009911"/>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982518C4-001F-F740-A135-09E273C41910}"/>
              </a:ext>
            </a:extLst>
          </p:cNvPr>
          <p:cNvSpPr txBox="1"/>
          <p:nvPr/>
        </p:nvSpPr>
        <p:spPr>
          <a:xfrm>
            <a:off x="9875678" y="1854073"/>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sp>
        <p:nvSpPr>
          <p:cNvPr id="47" name="Triangle 46">
            <a:extLst>
              <a:ext uri="{FF2B5EF4-FFF2-40B4-BE49-F238E27FC236}">
                <a16:creationId xmlns:a16="http://schemas.microsoft.com/office/drawing/2014/main" id="{33C53476-1140-2647-9400-19605E8365E5}"/>
              </a:ext>
            </a:extLst>
          </p:cNvPr>
          <p:cNvSpPr/>
          <p:nvPr/>
        </p:nvSpPr>
        <p:spPr>
          <a:xfrm>
            <a:off x="11713712" y="1676360"/>
            <a:ext cx="438499" cy="45751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B059A56A-A53C-3A42-B7AF-5A4959BC8CAA}"/>
              </a:ext>
            </a:extLst>
          </p:cNvPr>
          <p:cNvSpPr/>
          <p:nvPr/>
        </p:nvSpPr>
        <p:spPr>
          <a:xfrm rot="20656995">
            <a:off x="6753124" y="2193026"/>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7E81BE2F-F377-FC4B-A034-0B02CF1F91B0}"/>
              </a:ext>
            </a:extLst>
          </p:cNvPr>
          <p:cNvSpPr/>
          <p:nvPr/>
        </p:nvSpPr>
        <p:spPr>
          <a:xfrm rot="16048300">
            <a:off x="7284650" y="1466228"/>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058EF482-7BC4-6B45-A588-4CF0D88CEAFE}"/>
              </a:ext>
            </a:extLst>
          </p:cNvPr>
          <p:cNvSpPr/>
          <p:nvPr/>
        </p:nvSpPr>
        <p:spPr>
          <a:xfrm rot="16048300">
            <a:off x="7292983" y="2193026"/>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FF323783-571F-1747-9963-C7B7F9AB01DF}"/>
              </a:ext>
            </a:extLst>
          </p:cNvPr>
          <p:cNvSpPr/>
          <p:nvPr/>
        </p:nvSpPr>
        <p:spPr>
          <a:xfrm>
            <a:off x="7362868" y="2569866"/>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C79BB4D0-5FE3-A448-BD3D-99ACE313A8B6}"/>
              </a:ext>
            </a:extLst>
          </p:cNvPr>
          <p:cNvSpPr txBox="1"/>
          <p:nvPr/>
        </p:nvSpPr>
        <p:spPr>
          <a:xfrm>
            <a:off x="6886926" y="2414028"/>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sp>
        <p:nvSpPr>
          <p:cNvPr id="53" name="Triangle 52">
            <a:extLst>
              <a:ext uri="{FF2B5EF4-FFF2-40B4-BE49-F238E27FC236}">
                <a16:creationId xmlns:a16="http://schemas.microsoft.com/office/drawing/2014/main" id="{8A9E2B6C-9ACA-2846-9A73-A24F4B0A71A2}"/>
              </a:ext>
            </a:extLst>
          </p:cNvPr>
          <p:cNvSpPr/>
          <p:nvPr/>
        </p:nvSpPr>
        <p:spPr>
          <a:xfrm>
            <a:off x="8724960" y="2236315"/>
            <a:ext cx="438499" cy="45751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6839988F-08BF-DC4F-9BCE-4C314119C027}"/>
              </a:ext>
            </a:extLst>
          </p:cNvPr>
          <p:cNvSpPr txBox="1"/>
          <p:nvPr/>
        </p:nvSpPr>
        <p:spPr>
          <a:xfrm>
            <a:off x="501807" y="3368135"/>
            <a:ext cx="5513476" cy="3231654"/>
          </a:xfrm>
          <a:prstGeom prst="rect">
            <a:avLst/>
          </a:prstGeom>
          <a:noFill/>
        </p:spPr>
        <p:txBody>
          <a:bodyPr wrap="square" rtlCol="0">
            <a:spAutoFit/>
          </a:bodyPr>
          <a:lstStyle/>
          <a:p>
            <a:pPr algn="ctr"/>
            <a:r>
              <a:rPr lang="en-US" sz="2800" dirty="0"/>
              <a:t>Hypothetically……</a:t>
            </a:r>
          </a:p>
          <a:p>
            <a:pPr algn="ctr"/>
            <a:endParaRPr lang="en-US" sz="2800" dirty="0"/>
          </a:p>
          <a:p>
            <a:pPr algn="ctr"/>
            <a:r>
              <a:rPr lang="en-US" sz="2800" dirty="0"/>
              <a:t>Huntingtin protein binding molecules can also be used to make huntingtin lowering therapeutics</a:t>
            </a:r>
          </a:p>
          <a:p>
            <a:pPr algn="ctr"/>
            <a:endParaRPr lang="en-US" sz="2800" dirty="0"/>
          </a:p>
          <a:p>
            <a:pPr algn="ctr"/>
            <a:r>
              <a:rPr lang="en-US" sz="3600" b="1" dirty="0"/>
              <a:t>Proximity-Pharmacology</a:t>
            </a:r>
            <a:endParaRPr lang="en-US" sz="2800" dirty="0"/>
          </a:p>
        </p:txBody>
      </p:sp>
    </p:spTree>
    <p:extLst>
      <p:ext uri="{BB962C8B-B14F-4D97-AF65-F5344CB8AC3E}">
        <p14:creationId xmlns:p14="http://schemas.microsoft.com/office/powerpoint/2010/main" val="3703990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1CCEF-A57F-594C-A83A-5A089954C438}"/>
              </a:ext>
            </a:extLst>
          </p:cNvPr>
          <p:cNvSpPr>
            <a:spLocks noGrp="1"/>
          </p:cNvSpPr>
          <p:nvPr>
            <p:ph type="title"/>
          </p:nvPr>
        </p:nvSpPr>
        <p:spPr>
          <a:xfrm>
            <a:off x="0" y="0"/>
            <a:ext cx="12192000" cy="1325563"/>
          </a:xfrm>
        </p:spPr>
        <p:txBody>
          <a:bodyPr anchor="t">
            <a:normAutofit fontScale="90000"/>
          </a:bodyPr>
          <a:lstStyle/>
          <a:p>
            <a:r>
              <a:rPr lang="en-US" dirty="0">
                <a:latin typeface="Calibri" panose="020F0502020204030204" pitchFamily="34" charset="0"/>
                <a:cs typeface="Calibri" panose="020F0502020204030204" pitchFamily="34" charset="0"/>
              </a:rPr>
              <a:t>Could molecular handcuffs lower the protein that causes Huntington's disease?</a:t>
            </a: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pic>
        <p:nvPicPr>
          <p:cNvPr id="20" name="Content Placeholder 19">
            <a:extLst>
              <a:ext uri="{FF2B5EF4-FFF2-40B4-BE49-F238E27FC236}">
                <a16:creationId xmlns:a16="http://schemas.microsoft.com/office/drawing/2014/main" id="{DB5F7F1A-7913-4443-AE19-E582CB93294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408507" y="1387443"/>
            <a:ext cx="7201604" cy="2287302"/>
          </a:xfrm>
        </p:spPr>
      </p:pic>
      <p:pic>
        <p:nvPicPr>
          <p:cNvPr id="6" name="Picture 5">
            <a:extLst>
              <a:ext uri="{FF2B5EF4-FFF2-40B4-BE49-F238E27FC236}">
                <a16:creationId xmlns:a16="http://schemas.microsoft.com/office/drawing/2014/main" id="{34F8822B-EE23-D742-9A1C-5327E55A36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138" y="4012899"/>
            <a:ext cx="4950770" cy="2696757"/>
          </a:xfrm>
          <a:prstGeom prst="rect">
            <a:avLst/>
          </a:prstGeom>
        </p:spPr>
      </p:pic>
      <p:sp>
        <p:nvSpPr>
          <p:cNvPr id="7" name="Oval 6">
            <a:extLst>
              <a:ext uri="{FF2B5EF4-FFF2-40B4-BE49-F238E27FC236}">
                <a16:creationId xmlns:a16="http://schemas.microsoft.com/office/drawing/2014/main" id="{22E3E375-C1A1-124D-8EAF-EF2EDF3596E6}"/>
              </a:ext>
            </a:extLst>
          </p:cNvPr>
          <p:cNvSpPr/>
          <p:nvPr/>
        </p:nvSpPr>
        <p:spPr>
          <a:xfrm>
            <a:off x="9993229" y="4855858"/>
            <a:ext cx="1809750" cy="1321105"/>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dirty="0"/>
              <a:t>Cell Garbage Marker</a:t>
            </a:r>
          </a:p>
        </p:txBody>
      </p:sp>
      <p:grpSp>
        <p:nvGrpSpPr>
          <p:cNvPr id="8" name="Group 7">
            <a:extLst>
              <a:ext uri="{FF2B5EF4-FFF2-40B4-BE49-F238E27FC236}">
                <a16:creationId xmlns:a16="http://schemas.microsoft.com/office/drawing/2014/main" id="{068A2EBC-DE2E-C146-88CF-713CD50D1E49}"/>
              </a:ext>
            </a:extLst>
          </p:cNvPr>
          <p:cNvGrpSpPr/>
          <p:nvPr/>
        </p:nvGrpSpPr>
        <p:grpSpPr>
          <a:xfrm>
            <a:off x="6672169" y="4475795"/>
            <a:ext cx="2793146" cy="1980824"/>
            <a:chOff x="6392731" y="1003469"/>
            <a:chExt cx="2793146" cy="1980824"/>
          </a:xfrm>
        </p:grpSpPr>
        <p:sp>
          <p:nvSpPr>
            <p:cNvPr id="9" name="Oval 8">
              <a:extLst>
                <a:ext uri="{FF2B5EF4-FFF2-40B4-BE49-F238E27FC236}">
                  <a16:creationId xmlns:a16="http://schemas.microsoft.com/office/drawing/2014/main" id="{770EF32A-E21C-334E-A82C-745F1AA7549E}"/>
                </a:ext>
              </a:extLst>
            </p:cNvPr>
            <p:cNvSpPr/>
            <p:nvPr/>
          </p:nvSpPr>
          <p:spPr>
            <a:xfrm rot="20656995">
              <a:off x="6394667" y="1196805"/>
              <a:ext cx="82867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E6A74DE-7A13-0C44-95C2-E8CC125FAA46}"/>
                </a:ext>
              </a:extLst>
            </p:cNvPr>
            <p:cNvSpPr/>
            <p:nvPr/>
          </p:nvSpPr>
          <p:spPr>
            <a:xfrm rot="16048300">
              <a:off x="6926193" y="470007"/>
              <a:ext cx="828675" cy="189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B7AA6F5-54F7-924F-B0A9-3DEB81656A2E}"/>
                </a:ext>
              </a:extLst>
            </p:cNvPr>
            <p:cNvSpPr/>
            <p:nvPr/>
          </p:nvSpPr>
          <p:spPr>
            <a:xfrm rot="16048300">
              <a:off x="6934526" y="1196805"/>
              <a:ext cx="1874765" cy="17002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BD56787-516F-674E-A101-A92710C600B5}"/>
                </a:ext>
              </a:extLst>
            </p:cNvPr>
            <p:cNvSpPr/>
            <p:nvPr/>
          </p:nvSpPr>
          <p:spPr>
            <a:xfrm>
              <a:off x="8331112" y="1819038"/>
              <a:ext cx="854765" cy="4557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C5E6D3D-0F14-5D4C-B806-E9B5CA350B8B}"/>
                </a:ext>
              </a:extLst>
            </p:cNvPr>
            <p:cNvSpPr>
              <a:spLocks noChangeAspect="1"/>
            </p:cNvSpPr>
            <p:nvPr/>
          </p:nvSpPr>
          <p:spPr>
            <a:xfrm>
              <a:off x="8393244" y="1864612"/>
              <a:ext cx="683812" cy="36459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DF9FC12-FBA7-7340-9676-D5598ECFE2EB}"/>
                </a:ext>
              </a:extLst>
            </p:cNvPr>
            <p:cNvSpPr/>
            <p:nvPr/>
          </p:nvSpPr>
          <p:spPr>
            <a:xfrm>
              <a:off x="7012325" y="1560656"/>
              <a:ext cx="497036" cy="1034389"/>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122A26E-71E2-8045-8F13-871D81F77E29}"/>
                </a:ext>
              </a:extLst>
            </p:cNvPr>
            <p:cNvSpPr txBox="1"/>
            <p:nvPr/>
          </p:nvSpPr>
          <p:spPr>
            <a:xfrm>
              <a:off x="6528469" y="1417807"/>
              <a:ext cx="1901273" cy="954107"/>
            </a:xfrm>
            <a:prstGeom prst="rect">
              <a:avLst/>
            </a:prstGeom>
            <a:noFill/>
          </p:spPr>
          <p:txBody>
            <a:bodyPr wrap="square" rtlCol="0">
              <a:spAutoFit/>
            </a:bodyPr>
            <a:lstStyle/>
            <a:p>
              <a:pPr algn="ctr"/>
              <a:r>
                <a:rPr lang="en-US" sz="2800" dirty="0">
                  <a:solidFill>
                    <a:schemeClr val="bg1"/>
                  </a:solidFill>
                </a:rPr>
                <a:t>Huntingtin </a:t>
              </a:r>
            </a:p>
            <a:p>
              <a:pPr algn="ctr"/>
              <a:r>
                <a:rPr lang="en-US" sz="2800" dirty="0">
                  <a:solidFill>
                    <a:schemeClr val="bg1"/>
                  </a:solidFill>
                </a:rPr>
                <a:t>protein</a:t>
              </a:r>
            </a:p>
          </p:txBody>
        </p:sp>
      </p:grpSp>
      <p:cxnSp>
        <p:nvCxnSpPr>
          <p:cNvPr id="16" name="Straight Connector 15">
            <a:extLst>
              <a:ext uri="{FF2B5EF4-FFF2-40B4-BE49-F238E27FC236}">
                <a16:creationId xmlns:a16="http://schemas.microsoft.com/office/drawing/2014/main" id="{9F6952E7-799E-8F4D-8C42-D71609A403E7}"/>
              </a:ext>
            </a:extLst>
          </p:cNvPr>
          <p:cNvCxnSpPr>
            <a:cxnSpLocks/>
            <a:stCxn id="13" idx="6"/>
          </p:cNvCxnSpPr>
          <p:nvPr/>
        </p:nvCxnSpPr>
        <p:spPr>
          <a:xfrm>
            <a:off x="9356494" y="5519236"/>
            <a:ext cx="507234" cy="0"/>
          </a:xfrm>
          <a:prstGeom prst="line">
            <a:avLst/>
          </a:prstGeom>
          <a:ln w="28575"/>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C8396E9E-146E-AB48-B2CD-0B7CB9C381D7}"/>
              </a:ext>
            </a:extLst>
          </p:cNvPr>
          <p:cNvSpPr>
            <a:spLocks noChangeAspect="1"/>
          </p:cNvSpPr>
          <p:nvPr/>
        </p:nvSpPr>
        <p:spPr>
          <a:xfrm>
            <a:off x="9616801" y="5348263"/>
            <a:ext cx="639187" cy="319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6C3F2AC-FE37-BB42-821E-A9438CAFF16B}"/>
              </a:ext>
            </a:extLst>
          </p:cNvPr>
          <p:cNvSpPr/>
          <p:nvPr/>
        </p:nvSpPr>
        <p:spPr>
          <a:xfrm>
            <a:off x="9581652" y="5375761"/>
            <a:ext cx="652467" cy="258813"/>
          </a:xfrm>
          <a:prstGeom prst="rect">
            <a:avLst/>
          </a:prstGeom>
          <a:solidFill>
            <a:srgbClr val="FF8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37E6016-BAE6-5045-B3DA-D1C17B8D0084}"/>
              </a:ext>
            </a:extLst>
          </p:cNvPr>
          <p:cNvSpPr/>
          <p:nvPr/>
        </p:nvSpPr>
        <p:spPr>
          <a:xfrm>
            <a:off x="5223485" y="6425333"/>
            <a:ext cx="2679836" cy="369332"/>
          </a:xfrm>
          <a:prstGeom prst="rect">
            <a:avLst/>
          </a:prstGeom>
        </p:spPr>
        <p:txBody>
          <a:bodyPr wrap="none">
            <a:spAutoFit/>
          </a:bodyPr>
          <a:lstStyle/>
          <a:p>
            <a:r>
              <a:rPr lang="en-US" dirty="0"/>
              <a:t>https://</a:t>
            </a:r>
            <a:r>
              <a:rPr lang="en-US" dirty="0" err="1"/>
              <a:t>en.hdbuzz.net</a:t>
            </a:r>
            <a:r>
              <a:rPr lang="en-US" dirty="0"/>
              <a:t>/276</a:t>
            </a:r>
          </a:p>
        </p:txBody>
      </p:sp>
    </p:spTree>
    <p:extLst>
      <p:ext uri="{BB962C8B-B14F-4D97-AF65-F5344CB8AC3E}">
        <p14:creationId xmlns:p14="http://schemas.microsoft.com/office/powerpoint/2010/main" val="3630950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1CCEF-A57F-594C-A83A-5A089954C438}"/>
              </a:ext>
            </a:extLst>
          </p:cNvPr>
          <p:cNvSpPr>
            <a:spLocks noGrp="1"/>
          </p:cNvSpPr>
          <p:nvPr>
            <p:ph type="title"/>
          </p:nvPr>
        </p:nvSpPr>
        <p:spPr>
          <a:xfrm>
            <a:off x="0" y="0"/>
            <a:ext cx="12192000" cy="1355271"/>
          </a:xfrm>
        </p:spPr>
        <p:txBody>
          <a:bodyPr anchor="t">
            <a:normAutofit fontScale="90000"/>
          </a:bodyPr>
          <a:lstStyle/>
          <a:p>
            <a:r>
              <a:rPr lang="en-US" dirty="0">
                <a:latin typeface="Calibri" panose="020F0502020204030204" pitchFamily="34" charset="0"/>
                <a:cs typeface="Calibri" panose="020F0502020204030204" pitchFamily="34" charset="0"/>
              </a:rPr>
              <a:t>Could molecular handcuffs lower the protein that causes Huntington's disease?</a:t>
            </a: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pic>
        <p:nvPicPr>
          <p:cNvPr id="19" name="Picture 18">
            <a:extLst>
              <a:ext uri="{FF2B5EF4-FFF2-40B4-BE49-F238E27FC236}">
                <a16:creationId xmlns:a16="http://schemas.microsoft.com/office/drawing/2014/main" id="{D2E857CE-F472-534D-8E95-F0452644297C}"/>
              </a:ext>
            </a:extLst>
          </p:cNvPr>
          <p:cNvPicPr>
            <a:picLocks noChangeAspect="1"/>
          </p:cNvPicPr>
          <p:nvPr/>
        </p:nvPicPr>
        <p:blipFill>
          <a:blip r:embed="rId3"/>
          <a:stretch>
            <a:fillRect/>
          </a:stretch>
        </p:blipFill>
        <p:spPr>
          <a:xfrm>
            <a:off x="291084" y="1967247"/>
            <a:ext cx="7486330" cy="3125871"/>
          </a:xfrm>
          <a:prstGeom prst="rect">
            <a:avLst/>
          </a:prstGeom>
        </p:spPr>
      </p:pic>
      <p:pic>
        <p:nvPicPr>
          <p:cNvPr id="21" name="Picture 20">
            <a:extLst>
              <a:ext uri="{FF2B5EF4-FFF2-40B4-BE49-F238E27FC236}">
                <a16:creationId xmlns:a16="http://schemas.microsoft.com/office/drawing/2014/main" id="{167D8508-F8D9-5F49-8DE3-727A853A91B6}"/>
              </a:ext>
            </a:extLst>
          </p:cNvPr>
          <p:cNvPicPr>
            <a:picLocks noChangeAspect="1"/>
          </p:cNvPicPr>
          <p:nvPr/>
        </p:nvPicPr>
        <p:blipFill>
          <a:blip r:embed="rId4"/>
          <a:stretch>
            <a:fillRect/>
          </a:stretch>
        </p:blipFill>
        <p:spPr>
          <a:xfrm>
            <a:off x="7777414" y="1213268"/>
            <a:ext cx="4201694" cy="4201694"/>
          </a:xfrm>
          <a:prstGeom prst="rect">
            <a:avLst/>
          </a:prstGeom>
        </p:spPr>
      </p:pic>
      <p:sp>
        <p:nvSpPr>
          <p:cNvPr id="5" name="Rectangle 4">
            <a:extLst>
              <a:ext uri="{FF2B5EF4-FFF2-40B4-BE49-F238E27FC236}">
                <a16:creationId xmlns:a16="http://schemas.microsoft.com/office/drawing/2014/main" id="{DD2953FA-6F54-1341-A39A-FD8105C55CD4}"/>
              </a:ext>
            </a:extLst>
          </p:cNvPr>
          <p:cNvSpPr/>
          <p:nvPr/>
        </p:nvSpPr>
        <p:spPr>
          <a:xfrm>
            <a:off x="4756082" y="6488668"/>
            <a:ext cx="2679836" cy="369332"/>
          </a:xfrm>
          <a:prstGeom prst="rect">
            <a:avLst/>
          </a:prstGeom>
        </p:spPr>
        <p:txBody>
          <a:bodyPr wrap="none">
            <a:spAutoFit/>
          </a:bodyPr>
          <a:lstStyle/>
          <a:p>
            <a:r>
              <a:rPr lang="en-US" dirty="0"/>
              <a:t>https://</a:t>
            </a:r>
            <a:r>
              <a:rPr lang="en-US" dirty="0" err="1"/>
              <a:t>en.hdbuzz.net</a:t>
            </a:r>
            <a:r>
              <a:rPr lang="en-US" dirty="0"/>
              <a:t>/276</a:t>
            </a:r>
          </a:p>
        </p:txBody>
      </p:sp>
    </p:spTree>
    <p:extLst>
      <p:ext uri="{BB962C8B-B14F-4D97-AF65-F5344CB8AC3E}">
        <p14:creationId xmlns:p14="http://schemas.microsoft.com/office/powerpoint/2010/main" val="4150906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C911F-99BC-FE4F-9A0A-BE53009BAEAA}"/>
              </a:ext>
            </a:extLst>
          </p:cNvPr>
          <p:cNvSpPr>
            <a:spLocks noGrp="1"/>
          </p:cNvSpPr>
          <p:nvPr>
            <p:ph type="title"/>
          </p:nvPr>
        </p:nvSpPr>
        <p:spPr>
          <a:xfrm>
            <a:off x="0" y="1"/>
            <a:ext cx="12192000" cy="1272546"/>
          </a:xfrm>
        </p:spPr>
        <p:txBody>
          <a:bodyPr>
            <a:normAutofit/>
          </a:bodyPr>
          <a:lstStyle/>
          <a:p>
            <a:r>
              <a:rPr lang="en-US" sz="4000" dirty="0">
                <a:latin typeface="Calibri" panose="020F0502020204030204" pitchFamily="34" charset="0"/>
                <a:cs typeface="Calibri" panose="020F0502020204030204" pitchFamily="34" charset="0"/>
              </a:rPr>
              <a:t>New molecule can reverse the Huntington's disease mutation in lab models</a:t>
            </a:r>
          </a:p>
        </p:txBody>
      </p:sp>
      <p:pic>
        <p:nvPicPr>
          <p:cNvPr id="6" name="Picture 5">
            <a:extLst>
              <a:ext uri="{FF2B5EF4-FFF2-40B4-BE49-F238E27FC236}">
                <a16:creationId xmlns:a16="http://schemas.microsoft.com/office/drawing/2014/main" id="{7FC02291-4727-F745-BADC-CBAA423BE0B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56671" y="1834019"/>
            <a:ext cx="4795589" cy="3206806"/>
          </a:xfrm>
          <a:prstGeom prst="rect">
            <a:avLst/>
          </a:prstGeom>
        </p:spPr>
      </p:pic>
      <p:pic>
        <p:nvPicPr>
          <p:cNvPr id="9" name="Picture 8">
            <a:extLst>
              <a:ext uri="{FF2B5EF4-FFF2-40B4-BE49-F238E27FC236}">
                <a16:creationId xmlns:a16="http://schemas.microsoft.com/office/drawing/2014/main" id="{2DB64329-412C-0040-ABAF-DB0DDB8C8C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52260" y="2662177"/>
            <a:ext cx="7139739" cy="3634350"/>
          </a:xfrm>
          <a:prstGeom prst="rect">
            <a:avLst/>
          </a:prstGeom>
        </p:spPr>
      </p:pic>
      <p:pic>
        <p:nvPicPr>
          <p:cNvPr id="10" name="Picture 9">
            <a:extLst>
              <a:ext uri="{FF2B5EF4-FFF2-40B4-BE49-F238E27FC236}">
                <a16:creationId xmlns:a16="http://schemas.microsoft.com/office/drawing/2014/main" id="{48DB35B5-485F-A84E-9AF2-A51956CDAF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57852" y="6267634"/>
            <a:ext cx="1834147" cy="590366"/>
          </a:xfrm>
          <a:prstGeom prst="rect">
            <a:avLst/>
          </a:prstGeom>
        </p:spPr>
      </p:pic>
      <p:sp>
        <p:nvSpPr>
          <p:cNvPr id="3" name="Rectangle 2">
            <a:extLst>
              <a:ext uri="{FF2B5EF4-FFF2-40B4-BE49-F238E27FC236}">
                <a16:creationId xmlns:a16="http://schemas.microsoft.com/office/drawing/2014/main" id="{8D300BC0-6859-5B42-805F-2FAB536F77A9}"/>
              </a:ext>
            </a:extLst>
          </p:cNvPr>
          <p:cNvSpPr/>
          <p:nvPr/>
        </p:nvSpPr>
        <p:spPr>
          <a:xfrm>
            <a:off x="4480311" y="6430455"/>
            <a:ext cx="2679836" cy="369332"/>
          </a:xfrm>
          <a:prstGeom prst="rect">
            <a:avLst/>
          </a:prstGeom>
        </p:spPr>
        <p:txBody>
          <a:bodyPr wrap="none">
            <a:spAutoFit/>
          </a:bodyPr>
          <a:lstStyle/>
          <a:p>
            <a:r>
              <a:rPr lang="en-US" dirty="0"/>
              <a:t>https://</a:t>
            </a:r>
            <a:r>
              <a:rPr lang="en-US" dirty="0" err="1"/>
              <a:t>en.hdbuzz.net</a:t>
            </a:r>
            <a:r>
              <a:rPr lang="en-US" dirty="0"/>
              <a:t>/283</a:t>
            </a:r>
          </a:p>
        </p:txBody>
      </p:sp>
    </p:spTree>
    <p:extLst>
      <p:ext uri="{BB962C8B-B14F-4D97-AF65-F5344CB8AC3E}">
        <p14:creationId xmlns:p14="http://schemas.microsoft.com/office/powerpoint/2010/main" val="365492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C911F-99BC-FE4F-9A0A-BE53009BAEAA}"/>
              </a:ext>
            </a:extLst>
          </p:cNvPr>
          <p:cNvSpPr>
            <a:spLocks noGrp="1"/>
          </p:cNvSpPr>
          <p:nvPr>
            <p:ph type="title"/>
          </p:nvPr>
        </p:nvSpPr>
        <p:spPr>
          <a:xfrm>
            <a:off x="0" y="0"/>
            <a:ext cx="12192000" cy="1325563"/>
          </a:xfrm>
        </p:spPr>
        <p:txBody>
          <a:bodyPr>
            <a:normAutofit/>
          </a:bodyPr>
          <a:lstStyle/>
          <a:p>
            <a:r>
              <a:rPr lang="en-US" sz="4000" dirty="0">
                <a:latin typeface="Calibri" panose="020F0502020204030204" pitchFamily="34" charset="0"/>
                <a:cs typeface="Calibri" panose="020F0502020204030204" pitchFamily="34" charset="0"/>
              </a:rPr>
              <a:t>New molecule can reverse the Huntington's disease mutation in lab models</a:t>
            </a:r>
          </a:p>
        </p:txBody>
      </p:sp>
      <p:pic>
        <p:nvPicPr>
          <p:cNvPr id="3" name="Picture 2">
            <a:extLst>
              <a:ext uri="{FF2B5EF4-FFF2-40B4-BE49-F238E27FC236}">
                <a16:creationId xmlns:a16="http://schemas.microsoft.com/office/drawing/2014/main" id="{88D24566-1318-ED41-85C3-FF9D895B459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776100"/>
            <a:ext cx="5720823" cy="6031524"/>
          </a:xfrm>
          <a:prstGeom prst="rect">
            <a:avLst/>
          </a:prstGeom>
        </p:spPr>
      </p:pic>
      <p:pic>
        <p:nvPicPr>
          <p:cNvPr id="9" name="Picture 8">
            <a:extLst>
              <a:ext uri="{FF2B5EF4-FFF2-40B4-BE49-F238E27FC236}">
                <a16:creationId xmlns:a16="http://schemas.microsoft.com/office/drawing/2014/main" id="{85654FFE-735C-8848-9AD6-4B44171BAE0C}"/>
              </a:ext>
            </a:extLst>
          </p:cNvPr>
          <p:cNvPicPr>
            <a:picLocks noChangeAspect="1"/>
          </p:cNvPicPr>
          <p:nvPr/>
        </p:nvPicPr>
        <p:blipFill>
          <a:blip r:embed="rId4"/>
          <a:stretch>
            <a:fillRect/>
          </a:stretch>
        </p:blipFill>
        <p:spPr>
          <a:xfrm>
            <a:off x="1621422" y="2353998"/>
            <a:ext cx="2312444" cy="1624444"/>
          </a:xfrm>
          <a:prstGeom prst="rect">
            <a:avLst/>
          </a:prstGeom>
        </p:spPr>
      </p:pic>
      <p:sp>
        <p:nvSpPr>
          <p:cNvPr id="10" name="Rectangle 9">
            <a:extLst>
              <a:ext uri="{FF2B5EF4-FFF2-40B4-BE49-F238E27FC236}">
                <a16:creationId xmlns:a16="http://schemas.microsoft.com/office/drawing/2014/main" id="{41BF2121-4BDE-864C-A340-90109A9BBA0B}"/>
              </a:ext>
            </a:extLst>
          </p:cNvPr>
          <p:cNvSpPr/>
          <p:nvPr/>
        </p:nvSpPr>
        <p:spPr>
          <a:xfrm>
            <a:off x="463767" y="1704292"/>
            <a:ext cx="5168466" cy="523220"/>
          </a:xfrm>
          <a:prstGeom prst="rect">
            <a:avLst/>
          </a:prstGeom>
        </p:spPr>
        <p:txBody>
          <a:bodyPr wrap="none">
            <a:spAutoFit/>
          </a:bodyPr>
          <a:lstStyle/>
          <a:p>
            <a:r>
              <a:rPr lang="en-CA" sz="2800" dirty="0">
                <a:solidFill>
                  <a:srgbClr val="222222"/>
                </a:solidFill>
                <a:latin typeface="Calibri" panose="020F0502020204030204" pitchFamily="34" charset="0"/>
                <a:cs typeface="Calibri" panose="020F0502020204030204" pitchFamily="34" charset="0"/>
              </a:rPr>
              <a:t>Naphthyridine </a:t>
            </a:r>
            <a:r>
              <a:rPr lang="en-CA" sz="2800" dirty="0" err="1">
                <a:solidFill>
                  <a:srgbClr val="222222"/>
                </a:solidFill>
                <a:latin typeface="Calibri" panose="020F0502020204030204" pitchFamily="34" charset="0"/>
                <a:cs typeface="Calibri" panose="020F0502020204030204" pitchFamily="34" charset="0"/>
              </a:rPr>
              <a:t>Azaquinolone</a:t>
            </a:r>
            <a:r>
              <a:rPr lang="en-CA" sz="2800" dirty="0">
                <a:solidFill>
                  <a:srgbClr val="222222"/>
                </a:solidFill>
                <a:latin typeface="Calibri" panose="020F0502020204030204" pitchFamily="34" charset="0"/>
                <a:cs typeface="Calibri" panose="020F0502020204030204" pitchFamily="34" charset="0"/>
              </a:rPr>
              <a:t> (NA) </a:t>
            </a:r>
            <a:endParaRPr lang="en-US" sz="280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505419AC-0E21-6E40-8A8E-40D1B61D740F}"/>
              </a:ext>
            </a:extLst>
          </p:cNvPr>
          <p:cNvSpPr/>
          <p:nvPr/>
        </p:nvSpPr>
        <p:spPr>
          <a:xfrm>
            <a:off x="199452" y="4477179"/>
            <a:ext cx="5697097" cy="1292662"/>
          </a:xfrm>
          <a:prstGeom prst="rect">
            <a:avLst/>
          </a:prstGeom>
        </p:spPr>
        <p:txBody>
          <a:bodyPr wrap="square">
            <a:spAutoFit/>
          </a:bodyPr>
          <a:lstStyle/>
          <a:p>
            <a:pPr algn="ctr"/>
            <a:r>
              <a:rPr lang="en-CA" sz="2600" dirty="0">
                <a:solidFill>
                  <a:srgbClr val="212529"/>
                </a:solidFill>
                <a:latin typeface="Calibri" panose="020F0502020204030204" pitchFamily="34" charset="0"/>
                <a:cs typeface="Calibri" panose="020F0502020204030204" pitchFamily="34" charset="0"/>
              </a:rPr>
              <a:t>NA is a small molecule which can change the CAG-repeat length in different lab models of Huntington’s disease</a:t>
            </a:r>
            <a:endParaRPr lang="en-US" sz="2600"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4C82B29E-7E25-CB40-AB0E-7269F17294BE}"/>
              </a:ext>
            </a:extLst>
          </p:cNvPr>
          <p:cNvSpPr/>
          <p:nvPr/>
        </p:nvSpPr>
        <p:spPr>
          <a:xfrm>
            <a:off x="3416164" y="6438292"/>
            <a:ext cx="2679836" cy="369332"/>
          </a:xfrm>
          <a:prstGeom prst="rect">
            <a:avLst/>
          </a:prstGeom>
        </p:spPr>
        <p:txBody>
          <a:bodyPr wrap="none">
            <a:spAutoFit/>
          </a:bodyPr>
          <a:lstStyle/>
          <a:p>
            <a:r>
              <a:rPr lang="en-US" dirty="0"/>
              <a:t>https://</a:t>
            </a:r>
            <a:r>
              <a:rPr lang="en-US" dirty="0" err="1"/>
              <a:t>en.hdbuzz.net</a:t>
            </a:r>
            <a:r>
              <a:rPr lang="en-US" dirty="0"/>
              <a:t>/283</a:t>
            </a:r>
          </a:p>
        </p:txBody>
      </p:sp>
    </p:spTree>
    <p:extLst>
      <p:ext uri="{BB962C8B-B14F-4D97-AF65-F5344CB8AC3E}">
        <p14:creationId xmlns:p14="http://schemas.microsoft.com/office/powerpoint/2010/main" val="1538710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42C0C-D9A1-0D45-B86A-250A9AF2EC59}"/>
              </a:ext>
            </a:extLst>
          </p:cNvPr>
          <p:cNvSpPr>
            <a:spLocks noGrp="1"/>
          </p:cNvSpPr>
          <p:nvPr>
            <p:ph type="title"/>
          </p:nvPr>
        </p:nvSpPr>
        <p:spPr>
          <a:xfrm>
            <a:off x="0" y="0"/>
            <a:ext cx="10515600" cy="1325563"/>
          </a:xfrm>
        </p:spPr>
        <p:txBody>
          <a:bodyPr/>
          <a:lstStyle/>
          <a:p>
            <a:r>
              <a:rPr lang="en-US" dirty="0">
                <a:latin typeface="Calibri" panose="020F0502020204030204" pitchFamily="34" charset="0"/>
                <a:cs typeface="Calibri" panose="020F0502020204030204" pitchFamily="34" charset="0"/>
              </a:rPr>
              <a:t>A few HD super scientists</a:t>
            </a:r>
          </a:p>
        </p:txBody>
      </p:sp>
      <p:pic>
        <p:nvPicPr>
          <p:cNvPr id="3" name="Picture 2">
            <a:extLst>
              <a:ext uri="{FF2B5EF4-FFF2-40B4-BE49-F238E27FC236}">
                <a16:creationId xmlns:a16="http://schemas.microsoft.com/office/drawing/2014/main" id="{D9A47D5C-D300-BD47-A70F-E9C083048F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1690688"/>
            <a:ext cx="1981200" cy="1981200"/>
          </a:xfrm>
          <a:prstGeom prst="rect">
            <a:avLst/>
          </a:prstGeom>
        </p:spPr>
      </p:pic>
      <p:pic>
        <p:nvPicPr>
          <p:cNvPr id="4" name="Picture 3">
            <a:extLst>
              <a:ext uri="{FF2B5EF4-FFF2-40B4-BE49-F238E27FC236}">
                <a16:creationId xmlns:a16="http://schemas.microsoft.com/office/drawing/2014/main" id="{5A50E8B8-7AE3-B048-9951-E5EE739C4E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4427116"/>
            <a:ext cx="1981201" cy="1981201"/>
          </a:xfrm>
          <a:prstGeom prst="rect">
            <a:avLst/>
          </a:prstGeom>
        </p:spPr>
      </p:pic>
      <p:pic>
        <p:nvPicPr>
          <p:cNvPr id="5" name="Picture 4">
            <a:extLst>
              <a:ext uri="{FF2B5EF4-FFF2-40B4-BE49-F238E27FC236}">
                <a16:creationId xmlns:a16="http://schemas.microsoft.com/office/drawing/2014/main" id="{1B979FDB-C01A-2348-9CFA-54D1EBC181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17431" y="1690688"/>
            <a:ext cx="1981200" cy="1981200"/>
          </a:xfrm>
          <a:prstGeom prst="rect">
            <a:avLst/>
          </a:prstGeom>
        </p:spPr>
      </p:pic>
      <p:pic>
        <p:nvPicPr>
          <p:cNvPr id="6" name="Picture 5">
            <a:extLst>
              <a:ext uri="{FF2B5EF4-FFF2-40B4-BE49-F238E27FC236}">
                <a16:creationId xmlns:a16="http://schemas.microsoft.com/office/drawing/2014/main" id="{887D5E9C-A036-BF47-BD03-E6683B0D402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17431" y="4427116"/>
            <a:ext cx="1981200" cy="1981200"/>
          </a:xfrm>
          <a:prstGeom prst="rect">
            <a:avLst/>
          </a:prstGeom>
        </p:spPr>
      </p:pic>
      <p:sp>
        <p:nvSpPr>
          <p:cNvPr id="7" name="TextBox 6">
            <a:extLst>
              <a:ext uri="{FF2B5EF4-FFF2-40B4-BE49-F238E27FC236}">
                <a16:creationId xmlns:a16="http://schemas.microsoft.com/office/drawing/2014/main" id="{7EF99C64-3A42-8742-9143-F129A3254BF5}"/>
              </a:ext>
            </a:extLst>
          </p:cNvPr>
          <p:cNvSpPr txBox="1"/>
          <p:nvPr/>
        </p:nvSpPr>
        <p:spPr>
          <a:xfrm>
            <a:off x="3125391" y="1690688"/>
            <a:ext cx="2643187" cy="1877437"/>
          </a:xfrm>
          <a:prstGeom prst="rect">
            <a:avLst/>
          </a:prstGeom>
          <a:noFill/>
        </p:spPr>
        <p:txBody>
          <a:bodyPr wrap="square" rtlCol="0">
            <a:spAutoFit/>
          </a:bodyPr>
          <a:lstStyle/>
          <a:p>
            <a:r>
              <a:rPr lang="en-US" sz="2000" dirty="0"/>
              <a:t>Mahmoud </a:t>
            </a:r>
            <a:r>
              <a:rPr lang="en-US" sz="2000" dirty="0" err="1"/>
              <a:t>Pouladi</a:t>
            </a:r>
            <a:endParaRPr lang="en-US" sz="2000" dirty="0"/>
          </a:p>
          <a:p>
            <a:r>
              <a:rPr lang="en-US" sz="1600" dirty="0"/>
              <a:t>Singapore</a:t>
            </a:r>
          </a:p>
          <a:p>
            <a:endParaRPr lang="en-US" sz="1600" dirty="0"/>
          </a:p>
          <a:p>
            <a:r>
              <a:rPr lang="en-US" sz="1600" dirty="0"/>
              <a:t>Developing cutting edge models to understand disease processes underlying HD</a:t>
            </a:r>
          </a:p>
        </p:txBody>
      </p:sp>
      <p:sp>
        <p:nvSpPr>
          <p:cNvPr id="8" name="TextBox 7">
            <a:extLst>
              <a:ext uri="{FF2B5EF4-FFF2-40B4-BE49-F238E27FC236}">
                <a16:creationId xmlns:a16="http://schemas.microsoft.com/office/drawing/2014/main" id="{DCEEB932-0314-EE45-B7D3-89C7CE80CA13}"/>
              </a:ext>
            </a:extLst>
          </p:cNvPr>
          <p:cNvSpPr txBox="1"/>
          <p:nvPr/>
        </p:nvSpPr>
        <p:spPr>
          <a:xfrm>
            <a:off x="8441530" y="1695451"/>
            <a:ext cx="2643187" cy="1877437"/>
          </a:xfrm>
          <a:prstGeom prst="rect">
            <a:avLst/>
          </a:prstGeom>
          <a:noFill/>
        </p:spPr>
        <p:txBody>
          <a:bodyPr wrap="square" rtlCol="0">
            <a:spAutoFit/>
          </a:bodyPr>
          <a:lstStyle/>
          <a:p>
            <a:r>
              <a:rPr lang="en-US" sz="2000" dirty="0"/>
              <a:t>Lesley Jones</a:t>
            </a:r>
          </a:p>
          <a:p>
            <a:r>
              <a:rPr lang="en-US" sz="1600" dirty="0"/>
              <a:t>UK</a:t>
            </a:r>
          </a:p>
          <a:p>
            <a:endParaRPr lang="en-US" sz="1600" dirty="0"/>
          </a:p>
          <a:p>
            <a:r>
              <a:rPr lang="en-US" sz="1600" dirty="0"/>
              <a:t>Helped identify genetic modifiers by GWAS. Studying DNA repair pathways and how they affect disease onset</a:t>
            </a:r>
          </a:p>
        </p:txBody>
      </p:sp>
      <p:sp>
        <p:nvSpPr>
          <p:cNvPr id="9" name="TextBox 8">
            <a:extLst>
              <a:ext uri="{FF2B5EF4-FFF2-40B4-BE49-F238E27FC236}">
                <a16:creationId xmlns:a16="http://schemas.microsoft.com/office/drawing/2014/main" id="{40EDD57B-0211-0E49-91A5-2F6D636C290A}"/>
              </a:ext>
            </a:extLst>
          </p:cNvPr>
          <p:cNvSpPr txBox="1"/>
          <p:nvPr/>
        </p:nvSpPr>
        <p:spPr>
          <a:xfrm>
            <a:off x="3125391" y="4427116"/>
            <a:ext cx="2643187" cy="1877437"/>
          </a:xfrm>
          <a:prstGeom prst="rect">
            <a:avLst/>
          </a:prstGeom>
          <a:noFill/>
        </p:spPr>
        <p:txBody>
          <a:bodyPr wrap="square" rtlCol="0">
            <a:spAutoFit/>
          </a:bodyPr>
          <a:lstStyle/>
          <a:p>
            <a:r>
              <a:rPr lang="en-US" sz="2000" dirty="0"/>
              <a:t>Vanessa Wheeler</a:t>
            </a:r>
          </a:p>
          <a:p>
            <a:r>
              <a:rPr lang="en-US" sz="1600" dirty="0"/>
              <a:t>US</a:t>
            </a:r>
          </a:p>
          <a:p>
            <a:endParaRPr lang="en-US" sz="1600" dirty="0"/>
          </a:p>
          <a:p>
            <a:r>
              <a:rPr lang="en-US" sz="1600" dirty="0"/>
              <a:t>Was on to somatic expansion WAY before everyone else. Studying mechanisms of somatic expansion</a:t>
            </a:r>
          </a:p>
        </p:txBody>
      </p:sp>
      <p:sp>
        <p:nvSpPr>
          <p:cNvPr id="10" name="TextBox 9">
            <a:extLst>
              <a:ext uri="{FF2B5EF4-FFF2-40B4-BE49-F238E27FC236}">
                <a16:creationId xmlns:a16="http://schemas.microsoft.com/office/drawing/2014/main" id="{DB868E16-3941-C640-9A63-3ED017789E46}"/>
              </a:ext>
            </a:extLst>
          </p:cNvPr>
          <p:cNvSpPr txBox="1"/>
          <p:nvPr/>
        </p:nvSpPr>
        <p:spPr>
          <a:xfrm>
            <a:off x="8441530" y="4427116"/>
            <a:ext cx="2643187" cy="1877437"/>
          </a:xfrm>
          <a:prstGeom prst="rect">
            <a:avLst/>
          </a:prstGeom>
          <a:noFill/>
        </p:spPr>
        <p:txBody>
          <a:bodyPr wrap="square" rtlCol="0">
            <a:spAutoFit/>
          </a:bodyPr>
          <a:lstStyle/>
          <a:p>
            <a:r>
              <a:rPr lang="en-US" sz="2000" dirty="0" err="1"/>
              <a:t>Hilal</a:t>
            </a:r>
            <a:r>
              <a:rPr lang="en-US" sz="2000" dirty="0"/>
              <a:t> </a:t>
            </a:r>
            <a:r>
              <a:rPr lang="en-US" sz="2000" dirty="0" err="1"/>
              <a:t>Lashuel</a:t>
            </a:r>
            <a:endParaRPr lang="en-US" sz="2000" dirty="0"/>
          </a:p>
          <a:p>
            <a:r>
              <a:rPr lang="en-US" sz="1600" dirty="0"/>
              <a:t>Switzerland</a:t>
            </a:r>
          </a:p>
          <a:p>
            <a:endParaRPr lang="en-US" sz="1600" dirty="0"/>
          </a:p>
          <a:p>
            <a:r>
              <a:rPr lang="en-US" sz="1600" dirty="0"/>
              <a:t>Uses high-tech approaches to study protein misfolding and and it contributes to neurodegenerative diseases</a:t>
            </a:r>
          </a:p>
        </p:txBody>
      </p:sp>
    </p:spTree>
    <p:extLst>
      <p:ext uri="{BB962C8B-B14F-4D97-AF65-F5344CB8AC3E}">
        <p14:creationId xmlns:p14="http://schemas.microsoft.com/office/powerpoint/2010/main" val="39992841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CB42AB8-6BF2-B549-8743-F19DB3B9EB06}"/>
              </a:ext>
            </a:extLst>
          </p:cNvPr>
          <p:cNvGrpSpPr/>
          <p:nvPr/>
        </p:nvGrpSpPr>
        <p:grpSpPr>
          <a:xfrm>
            <a:off x="1213090" y="1253360"/>
            <a:ext cx="10282225" cy="5441349"/>
            <a:chOff x="1330036" y="708420"/>
            <a:chExt cx="11038346" cy="5661941"/>
          </a:xfrm>
        </p:grpSpPr>
        <p:pic>
          <p:nvPicPr>
            <p:cNvPr id="6" name="Picture 5" descr="A close up of a map&#10;&#10;Description automatically generated">
              <a:extLst>
                <a:ext uri="{FF2B5EF4-FFF2-40B4-BE49-F238E27FC236}">
                  <a16:creationId xmlns:a16="http://schemas.microsoft.com/office/drawing/2014/main" id="{2FBC71E3-56EF-BC40-9EEB-851297D40E0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30036" y="708420"/>
              <a:ext cx="7699665" cy="5643563"/>
            </a:xfrm>
            <a:prstGeom prst="rect">
              <a:avLst/>
            </a:prstGeom>
          </p:spPr>
        </p:pic>
        <p:pic>
          <p:nvPicPr>
            <p:cNvPr id="4" name="Picture 3" descr="A close up of a map&#10;&#10;Description automatically generated">
              <a:extLst>
                <a:ext uri="{FF2B5EF4-FFF2-40B4-BE49-F238E27FC236}">
                  <a16:creationId xmlns:a16="http://schemas.microsoft.com/office/drawing/2014/main" id="{EFC49BCB-40BF-7B45-AF0F-5258E45254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7618" b="-106"/>
            <a:stretch/>
          </p:blipFill>
          <p:spPr>
            <a:xfrm>
              <a:off x="3338681" y="726798"/>
              <a:ext cx="9029701" cy="5643563"/>
            </a:xfrm>
            <a:prstGeom prst="rect">
              <a:avLst/>
            </a:prstGeom>
          </p:spPr>
        </p:pic>
      </p:grpSp>
      <p:sp>
        <p:nvSpPr>
          <p:cNvPr id="2" name="Title 1">
            <a:extLst>
              <a:ext uri="{FF2B5EF4-FFF2-40B4-BE49-F238E27FC236}">
                <a16:creationId xmlns:a16="http://schemas.microsoft.com/office/drawing/2014/main" id="{08217F11-E93D-5344-B0F7-96F59112046D}"/>
              </a:ext>
            </a:extLst>
          </p:cNvPr>
          <p:cNvSpPr>
            <a:spLocks noGrp="1"/>
          </p:cNvSpPr>
          <p:nvPr>
            <p:ph type="title"/>
          </p:nvPr>
        </p:nvSpPr>
        <p:spPr>
          <a:xfrm>
            <a:off x="0" y="0"/>
            <a:ext cx="10515600" cy="1325563"/>
          </a:xfrm>
        </p:spPr>
        <p:txBody>
          <a:bodyPr/>
          <a:lstStyle/>
          <a:p>
            <a:r>
              <a:rPr lang="en-US" dirty="0">
                <a:latin typeface="Calibri" panose="020F0502020204030204" pitchFamily="34" charset="0"/>
                <a:cs typeface="Calibri" panose="020F0502020204030204" pitchFamily="34" charset="0"/>
              </a:rPr>
              <a:t>Many HD super scientists!</a:t>
            </a:r>
          </a:p>
        </p:txBody>
      </p:sp>
    </p:spTree>
    <p:extLst>
      <p:ext uri="{BB962C8B-B14F-4D97-AF65-F5344CB8AC3E}">
        <p14:creationId xmlns:p14="http://schemas.microsoft.com/office/powerpoint/2010/main" val="2405550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553EF58-F5DB-7847-AA51-2BDF015B005B}"/>
              </a:ext>
            </a:extLst>
          </p:cNvPr>
          <p:cNvSpPr txBox="1">
            <a:spLocks/>
          </p:cNvSpPr>
          <p:nvPr/>
        </p:nvSpPr>
        <p:spPr>
          <a:xfrm>
            <a:off x="0" y="2190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alibri" panose="020F0502020204030204" pitchFamily="34" charset="0"/>
                <a:cs typeface="Calibri" panose="020F0502020204030204" pitchFamily="34" charset="0"/>
              </a:rPr>
              <a:t>Stay informed</a:t>
            </a:r>
          </a:p>
        </p:txBody>
      </p:sp>
      <p:pic>
        <p:nvPicPr>
          <p:cNvPr id="7" name="Picture 6">
            <a:extLst>
              <a:ext uri="{FF2B5EF4-FFF2-40B4-BE49-F238E27FC236}">
                <a16:creationId xmlns:a16="http://schemas.microsoft.com/office/drawing/2014/main" id="{147BB43D-5DC1-BE43-B3F9-1C060ED1279D}"/>
              </a:ext>
            </a:extLst>
          </p:cNvPr>
          <p:cNvPicPr>
            <a:picLocks noChangeAspect="1"/>
          </p:cNvPicPr>
          <p:nvPr/>
        </p:nvPicPr>
        <p:blipFill>
          <a:blip r:embed="rId3"/>
          <a:stretch>
            <a:fillRect/>
          </a:stretch>
        </p:blipFill>
        <p:spPr>
          <a:xfrm>
            <a:off x="5924473" y="1966276"/>
            <a:ext cx="1143688" cy="2018230"/>
          </a:xfrm>
          <a:prstGeom prst="rect">
            <a:avLst/>
          </a:prstGeom>
        </p:spPr>
      </p:pic>
      <p:pic>
        <p:nvPicPr>
          <p:cNvPr id="8" name="Picture 7">
            <a:extLst>
              <a:ext uri="{FF2B5EF4-FFF2-40B4-BE49-F238E27FC236}">
                <a16:creationId xmlns:a16="http://schemas.microsoft.com/office/drawing/2014/main" id="{C109A82A-5339-F54B-BD48-0F99C105D99A}"/>
              </a:ext>
            </a:extLst>
          </p:cNvPr>
          <p:cNvPicPr>
            <a:picLocks noChangeAspect="1"/>
          </p:cNvPicPr>
          <p:nvPr/>
        </p:nvPicPr>
        <p:blipFill>
          <a:blip r:embed="rId4"/>
          <a:stretch>
            <a:fillRect/>
          </a:stretch>
        </p:blipFill>
        <p:spPr>
          <a:xfrm>
            <a:off x="9960117" y="2061903"/>
            <a:ext cx="1085806" cy="1922603"/>
          </a:xfrm>
          <a:prstGeom prst="rect">
            <a:avLst/>
          </a:prstGeom>
        </p:spPr>
      </p:pic>
      <p:sp>
        <p:nvSpPr>
          <p:cNvPr id="9" name="Rectangle 8">
            <a:extLst>
              <a:ext uri="{FF2B5EF4-FFF2-40B4-BE49-F238E27FC236}">
                <a16:creationId xmlns:a16="http://schemas.microsoft.com/office/drawing/2014/main" id="{5AE84899-BEE8-0441-AE83-8EF19D2C70AD}"/>
              </a:ext>
            </a:extLst>
          </p:cNvPr>
          <p:cNvSpPr/>
          <p:nvPr/>
        </p:nvSpPr>
        <p:spPr>
          <a:xfrm>
            <a:off x="5126585" y="4313486"/>
            <a:ext cx="2837143" cy="646331"/>
          </a:xfrm>
          <a:prstGeom prst="rect">
            <a:avLst/>
          </a:prstGeom>
        </p:spPr>
        <p:txBody>
          <a:bodyPr wrap="square">
            <a:spAutoFit/>
          </a:bodyPr>
          <a:lstStyle/>
          <a:p>
            <a:pPr algn="ctr"/>
            <a:r>
              <a:rPr lang="en-GB" dirty="0" err="1"/>
              <a:t>labscribbles.com</a:t>
            </a:r>
            <a:endParaRPr lang="en-GB" dirty="0"/>
          </a:p>
          <a:p>
            <a:pPr algn="ctr"/>
            <a:r>
              <a:rPr lang="en-GB" dirty="0"/>
              <a:t>@</a:t>
            </a:r>
            <a:r>
              <a:rPr lang="en-GB" dirty="0" err="1"/>
              <a:t>LabScribbles</a:t>
            </a:r>
            <a:endParaRPr lang="en-GB" dirty="0"/>
          </a:p>
        </p:txBody>
      </p:sp>
      <p:sp>
        <p:nvSpPr>
          <p:cNvPr id="10" name="Rectangle 9">
            <a:extLst>
              <a:ext uri="{FF2B5EF4-FFF2-40B4-BE49-F238E27FC236}">
                <a16:creationId xmlns:a16="http://schemas.microsoft.com/office/drawing/2014/main" id="{86BEF02A-89FB-E244-AEEF-0F2C8049F78C}"/>
              </a:ext>
            </a:extLst>
          </p:cNvPr>
          <p:cNvSpPr/>
          <p:nvPr/>
        </p:nvSpPr>
        <p:spPr>
          <a:xfrm>
            <a:off x="8675805" y="4313486"/>
            <a:ext cx="3859096" cy="646331"/>
          </a:xfrm>
          <a:prstGeom prst="rect">
            <a:avLst/>
          </a:prstGeom>
        </p:spPr>
        <p:txBody>
          <a:bodyPr wrap="square">
            <a:spAutoFit/>
          </a:bodyPr>
          <a:lstStyle/>
          <a:p>
            <a:pPr algn="ctr"/>
            <a:r>
              <a:rPr lang="en-GB" dirty="0"/>
              <a:t> </a:t>
            </a:r>
            <a:r>
              <a:rPr lang="en-GB" dirty="0" err="1"/>
              <a:t>raytruantlab.wordpress.com</a:t>
            </a:r>
            <a:endParaRPr lang="en-GB" dirty="0"/>
          </a:p>
          <a:p>
            <a:pPr algn="ctr"/>
            <a:r>
              <a:rPr lang="en-GB" dirty="0"/>
              <a:t>@</a:t>
            </a:r>
            <a:r>
              <a:rPr lang="en-GB" dirty="0" err="1"/>
              <a:t>tam_maiuri</a:t>
            </a:r>
            <a:endParaRPr lang="en-GB" dirty="0"/>
          </a:p>
        </p:txBody>
      </p:sp>
      <p:sp>
        <p:nvSpPr>
          <p:cNvPr id="12" name="TextBox 11">
            <a:extLst>
              <a:ext uri="{FF2B5EF4-FFF2-40B4-BE49-F238E27FC236}">
                <a16:creationId xmlns:a16="http://schemas.microsoft.com/office/drawing/2014/main" id="{555B2760-84A1-3F4A-B316-2332F930D2B4}"/>
              </a:ext>
            </a:extLst>
          </p:cNvPr>
          <p:cNvSpPr txBox="1"/>
          <p:nvPr/>
        </p:nvSpPr>
        <p:spPr>
          <a:xfrm>
            <a:off x="6545157" y="5670235"/>
            <a:ext cx="3484329" cy="523221"/>
          </a:xfrm>
          <a:prstGeom prst="rect">
            <a:avLst/>
          </a:prstGeom>
          <a:noFill/>
        </p:spPr>
        <p:txBody>
          <a:bodyPr wrap="square" rtlCol="0">
            <a:spAutoFit/>
          </a:bodyPr>
          <a:lstStyle/>
          <a:p>
            <a:pPr algn="ctr"/>
            <a:r>
              <a:rPr lang="en-US" sz="2800" b="1" dirty="0"/>
              <a:t>Open Notebooks</a:t>
            </a:r>
          </a:p>
        </p:txBody>
      </p:sp>
      <p:sp>
        <p:nvSpPr>
          <p:cNvPr id="13" name="TextBox 12">
            <a:extLst>
              <a:ext uri="{FF2B5EF4-FFF2-40B4-BE49-F238E27FC236}">
                <a16:creationId xmlns:a16="http://schemas.microsoft.com/office/drawing/2014/main" id="{C23274C0-EBB5-584D-85C9-5E5634D73288}"/>
              </a:ext>
            </a:extLst>
          </p:cNvPr>
          <p:cNvSpPr txBox="1"/>
          <p:nvPr/>
        </p:nvSpPr>
        <p:spPr>
          <a:xfrm>
            <a:off x="-16329" y="5670235"/>
            <a:ext cx="5067629" cy="523221"/>
          </a:xfrm>
          <a:prstGeom prst="rect">
            <a:avLst/>
          </a:prstGeom>
          <a:noFill/>
        </p:spPr>
        <p:txBody>
          <a:bodyPr wrap="square" rtlCol="0">
            <a:spAutoFit/>
          </a:bodyPr>
          <a:lstStyle/>
          <a:p>
            <a:pPr algn="ctr"/>
            <a:r>
              <a:rPr lang="en-US" sz="2800" b="1" dirty="0"/>
              <a:t>HD Research in plain language</a:t>
            </a:r>
          </a:p>
        </p:txBody>
      </p:sp>
      <p:pic>
        <p:nvPicPr>
          <p:cNvPr id="14" name="Picture 13">
            <a:extLst>
              <a:ext uri="{FF2B5EF4-FFF2-40B4-BE49-F238E27FC236}">
                <a16:creationId xmlns:a16="http://schemas.microsoft.com/office/drawing/2014/main" id="{EFDA9BDB-A6F6-B845-A0F5-D8D92A410B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8401" y="1530360"/>
            <a:ext cx="3515552" cy="3218050"/>
          </a:xfrm>
          <a:prstGeom prst="rect">
            <a:avLst/>
          </a:prstGeom>
        </p:spPr>
      </p:pic>
      <p:sp>
        <p:nvSpPr>
          <p:cNvPr id="15" name="Rectangle 14">
            <a:extLst>
              <a:ext uri="{FF2B5EF4-FFF2-40B4-BE49-F238E27FC236}">
                <a16:creationId xmlns:a16="http://schemas.microsoft.com/office/drawing/2014/main" id="{F268A2E8-0219-274F-BE02-87C523412587}"/>
              </a:ext>
            </a:extLst>
          </p:cNvPr>
          <p:cNvSpPr/>
          <p:nvPr/>
        </p:nvSpPr>
        <p:spPr>
          <a:xfrm>
            <a:off x="984612" y="4834986"/>
            <a:ext cx="2837143" cy="646331"/>
          </a:xfrm>
          <a:prstGeom prst="rect">
            <a:avLst/>
          </a:prstGeom>
        </p:spPr>
        <p:txBody>
          <a:bodyPr wrap="square">
            <a:spAutoFit/>
          </a:bodyPr>
          <a:lstStyle/>
          <a:p>
            <a:pPr algn="ctr"/>
            <a:r>
              <a:rPr lang="en-GB" dirty="0" err="1"/>
              <a:t>hdbuzz.net</a:t>
            </a:r>
            <a:endParaRPr lang="en-GB" dirty="0"/>
          </a:p>
          <a:p>
            <a:pPr algn="ctr"/>
            <a:r>
              <a:rPr lang="en-GB" dirty="0"/>
              <a:t>@</a:t>
            </a:r>
            <a:r>
              <a:rPr lang="en-GB" dirty="0" err="1"/>
              <a:t>HDBuzzFeed</a:t>
            </a:r>
            <a:endParaRPr lang="en-GB" dirty="0"/>
          </a:p>
        </p:txBody>
      </p:sp>
      <p:pic>
        <p:nvPicPr>
          <p:cNvPr id="18" name="Picture 17">
            <a:extLst>
              <a:ext uri="{FF2B5EF4-FFF2-40B4-BE49-F238E27FC236}">
                <a16:creationId xmlns:a16="http://schemas.microsoft.com/office/drawing/2014/main" id="{91B8F1DD-3F39-DD41-9126-33D1BABF8B77}"/>
              </a:ext>
            </a:extLst>
          </p:cNvPr>
          <p:cNvPicPr>
            <a:picLocks noChangeAspect="1"/>
          </p:cNvPicPr>
          <p:nvPr/>
        </p:nvPicPr>
        <p:blipFill>
          <a:blip r:embed="rId6"/>
          <a:stretch>
            <a:fillRect/>
          </a:stretch>
        </p:blipFill>
        <p:spPr>
          <a:xfrm>
            <a:off x="7566144" y="2162627"/>
            <a:ext cx="1873237" cy="1911425"/>
          </a:xfrm>
          <a:prstGeom prst="rect">
            <a:avLst/>
          </a:prstGeom>
        </p:spPr>
      </p:pic>
    </p:spTree>
    <p:extLst>
      <p:ext uri="{BB962C8B-B14F-4D97-AF65-F5344CB8AC3E}">
        <p14:creationId xmlns:p14="http://schemas.microsoft.com/office/powerpoint/2010/main" val="1688720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hape 1233">
            <a:extLst>
              <a:ext uri="{FF2B5EF4-FFF2-40B4-BE49-F238E27FC236}">
                <a16:creationId xmlns:a16="http://schemas.microsoft.com/office/drawing/2014/main" id="{86C2CFAE-274E-CB4B-9B45-B9ADC4602A3C}"/>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4844958" y="304807"/>
            <a:ext cx="2335799" cy="4819637"/>
          </a:xfrm>
          <a:prstGeom prst="rect">
            <a:avLst/>
          </a:prstGeom>
          <a:noFill/>
          <a:ln>
            <a:noFill/>
          </a:ln>
        </p:spPr>
      </p:pic>
      <p:pic>
        <p:nvPicPr>
          <p:cNvPr id="4" name="Shape 72">
            <a:extLst>
              <a:ext uri="{FF2B5EF4-FFF2-40B4-BE49-F238E27FC236}">
                <a16:creationId xmlns:a16="http://schemas.microsoft.com/office/drawing/2014/main" id="{1AB8BA95-464A-E94F-BD0B-9BAA96CC4E6B}"/>
              </a:ext>
            </a:extLst>
          </p:cNvPr>
          <p:cNvPicPr preferRelativeResize="0"/>
          <p:nvPr/>
        </p:nvPicPr>
        <p:blipFill>
          <a:blip r:embed="rId3">
            <a:alphaModFix/>
          </a:blip>
          <a:stretch>
            <a:fillRect/>
          </a:stretch>
        </p:blipFill>
        <p:spPr>
          <a:xfrm>
            <a:off x="419587" y="1838331"/>
            <a:ext cx="3752850" cy="2895600"/>
          </a:xfrm>
          <a:prstGeom prst="rect">
            <a:avLst/>
          </a:prstGeom>
          <a:noFill/>
          <a:ln>
            <a:noFill/>
          </a:ln>
        </p:spPr>
      </p:pic>
      <p:pic>
        <p:nvPicPr>
          <p:cNvPr id="6" name="Picture 5">
            <a:extLst>
              <a:ext uri="{FF2B5EF4-FFF2-40B4-BE49-F238E27FC236}">
                <a16:creationId xmlns:a16="http://schemas.microsoft.com/office/drawing/2014/main" id="{E77B2CDA-8553-A542-8956-9FCCF84C435B}"/>
              </a:ext>
            </a:extLst>
          </p:cNvPr>
          <p:cNvPicPr>
            <a:picLocks noChangeAspect="1"/>
          </p:cNvPicPr>
          <p:nvPr/>
        </p:nvPicPr>
        <p:blipFill>
          <a:blip r:embed="rId4"/>
          <a:stretch>
            <a:fillRect/>
          </a:stretch>
        </p:blipFill>
        <p:spPr>
          <a:xfrm>
            <a:off x="4965107" y="4870444"/>
            <a:ext cx="2095500" cy="1003300"/>
          </a:xfrm>
          <a:prstGeom prst="rect">
            <a:avLst/>
          </a:prstGeom>
        </p:spPr>
      </p:pic>
      <p:grpSp>
        <p:nvGrpSpPr>
          <p:cNvPr id="8" name="Group 7">
            <a:extLst>
              <a:ext uri="{FF2B5EF4-FFF2-40B4-BE49-F238E27FC236}">
                <a16:creationId xmlns:a16="http://schemas.microsoft.com/office/drawing/2014/main" id="{A04CFF49-C79C-0D40-9AF2-0521A19236E9}"/>
              </a:ext>
            </a:extLst>
          </p:cNvPr>
          <p:cNvGrpSpPr/>
          <p:nvPr/>
        </p:nvGrpSpPr>
        <p:grpSpPr>
          <a:xfrm>
            <a:off x="7949959" y="1838331"/>
            <a:ext cx="3752850" cy="2895600"/>
            <a:chOff x="7373598" y="1392783"/>
            <a:chExt cx="4617382" cy="3675730"/>
          </a:xfrm>
        </p:grpSpPr>
        <p:pic>
          <p:nvPicPr>
            <p:cNvPr id="2" name="Picture 1">
              <a:extLst>
                <a:ext uri="{FF2B5EF4-FFF2-40B4-BE49-F238E27FC236}">
                  <a16:creationId xmlns:a16="http://schemas.microsoft.com/office/drawing/2014/main" id="{4F72C3A5-7A3E-214A-8E6F-9FC5C4F5CB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373598" y="1392783"/>
              <a:ext cx="4617382" cy="2143222"/>
            </a:xfrm>
            <a:prstGeom prst="rect">
              <a:avLst/>
            </a:prstGeom>
          </p:spPr>
        </p:pic>
        <p:sp>
          <p:nvSpPr>
            <p:cNvPr id="7" name="Rectangle 6">
              <a:extLst>
                <a:ext uri="{FF2B5EF4-FFF2-40B4-BE49-F238E27FC236}">
                  <a16:creationId xmlns:a16="http://schemas.microsoft.com/office/drawing/2014/main" id="{EB1E8B4F-109C-C442-B79C-EF54D031CD6D}"/>
                </a:ext>
              </a:extLst>
            </p:cNvPr>
            <p:cNvSpPr/>
            <p:nvPr/>
          </p:nvSpPr>
          <p:spPr>
            <a:xfrm>
              <a:off x="7373598" y="3529391"/>
              <a:ext cx="4617382" cy="1539122"/>
            </a:xfrm>
            <a:prstGeom prst="rect">
              <a:avLst/>
            </a:prstGeom>
            <a:solidFill>
              <a:srgbClr val="006666"/>
            </a:solidFill>
          </p:spPr>
          <p:txBody>
            <a:bodyPr wrap="square">
              <a:spAutoFit/>
            </a:bodyPr>
            <a:lstStyle/>
            <a:p>
              <a:r>
                <a:rPr lang="en-CA" sz="900" dirty="0">
                  <a:solidFill>
                    <a:schemeClr val="bg1"/>
                  </a:solidFill>
                </a:rPr>
                <a:t>The SGC is a registered charity (number 1097737) that receives funds from AbbVie, Bayer Pharma AG, Boehringer Ingelheim, Canada Foundation for Innovation, Eshelman Institute for Innovation, Genome Canada through Ontario Genomics Institute [OGI-055], Innovative Medicines Initiative (EU/EFPIA) [ULTRA-DD grant no. 115766], Janssen, Merck </a:t>
              </a:r>
              <a:r>
                <a:rPr lang="en-CA" sz="900" dirty="0" err="1">
                  <a:solidFill>
                    <a:schemeClr val="bg1"/>
                  </a:solidFill>
                </a:rPr>
                <a:t>KGaA</a:t>
              </a:r>
              <a:r>
                <a:rPr lang="en-CA" sz="900" dirty="0">
                  <a:solidFill>
                    <a:schemeClr val="bg1"/>
                  </a:solidFill>
                </a:rPr>
                <a:t>, Darmstadt, Germany, MSD, Novartis Pharma AG, Ontario Ministry of Research, Innovation and Science (MRIS), Pfizer, São Paulo Research Foundation-FAPESP, Takeda, and </a:t>
              </a:r>
              <a:r>
                <a:rPr lang="en-CA" sz="900" dirty="0" err="1">
                  <a:solidFill>
                    <a:schemeClr val="bg1"/>
                  </a:solidFill>
                </a:rPr>
                <a:t>Wellcome</a:t>
              </a:r>
              <a:r>
                <a:rPr lang="en-CA" sz="900" dirty="0">
                  <a:solidFill>
                    <a:schemeClr val="bg1"/>
                  </a:solidFill>
                </a:rPr>
                <a:t>.</a:t>
              </a:r>
              <a:endParaRPr lang="en-US" sz="900" dirty="0">
                <a:solidFill>
                  <a:schemeClr val="bg1"/>
                </a:solidFill>
              </a:endParaRPr>
            </a:p>
          </p:txBody>
        </p:sp>
      </p:grpSp>
      <p:sp>
        <p:nvSpPr>
          <p:cNvPr id="9" name="TextBox 8">
            <a:extLst>
              <a:ext uri="{FF2B5EF4-FFF2-40B4-BE49-F238E27FC236}">
                <a16:creationId xmlns:a16="http://schemas.microsoft.com/office/drawing/2014/main" id="{68080E21-D34F-6D44-BD86-68614F5274B6}"/>
              </a:ext>
            </a:extLst>
          </p:cNvPr>
          <p:cNvSpPr txBox="1"/>
          <p:nvPr/>
        </p:nvSpPr>
        <p:spPr>
          <a:xfrm>
            <a:off x="4844958" y="5906402"/>
            <a:ext cx="2335799" cy="646331"/>
          </a:xfrm>
          <a:prstGeom prst="rect">
            <a:avLst/>
          </a:prstGeom>
          <a:noFill/>
        </p:spPr>
        <p:txBody>
          <a:bodyPr wrap="square" rtlCol="0">
            <a:spAutoFit/>
          </a:bodyPr>
          <a:lstStyle/>
          <a:p>
            <a:pPr algn="ctr"/>
            <a:r>
              <a:rPr lang="en-US" dirty="0"/>
              <a:t>HD patient and family communities</a:t>
            </a:r>
          </a:p>
        </p:txBody>
      </p:sp>
    </p:spTree>
    <p:extLst>
      <p:ext uri="{BB962C8B-B14F-4D97-AF65-F5344CB8AC3E}">
        <p14:creationId xmlns:p14="http://schemas.microsoft.com/office/powerpoint/2010/main" val="464475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F70B6C-47DF-6745-B1D2-EE59DD4E28AC}"/>
              </a:ext>
            </a:extLst>
          </p:cNvPr>
          <p:cNvSpPr txBox="1"/>
          <p:nvPr/>
        </p:nvSpPr>
        <p:spPr>
          <a:xfrm>
            <a:off x="865414" y="1747157"/>
            <a:ext cx="10466615" cy="2862322"/>
          </a:xfrm>
          <a:prstGeom prst="rect">
            <a:avLst/>
          </a:prstGeom>
          <a:noFill/>
        </p:spPr>
        <p:txBody>
          <a:bodyPr wrap="square" rtlCol="0">
            <a:spAutoFit/>
          </a:bodyPr>
          <a:lstStyle/>
          <a:p>
            <a:pPr algn="ctr"/>
            <a:r>
              <a:rPr lang="en-US" sz="6000" dirty="0"/>
              <a:t>Thank you!!</a:t>
            </a:r>
          </a:p>
          <a:p>
            <a:pPr algn="ctr"/>
            <a:endParaRPr lang="en-US" sz="6000" dirty="0"/>
          </a:p>
          <a:p>
            <a:pPr algn="ctr"/>
            <a:r>
              <a:rPr lang="en-US" sz="6000" dirty="0"/>
              <a:t>Questions?</a:t>
            </a:r>
          </a:p>
        </p:txBody>
      </p:sp>
    </p:spTree>
    <p:extLst>
      <p:ext uri="{BB962C8B-B14F-4D97-AF65-F5344CB8AC3E}">
        <p14:creationId xmlns:p14="http://schemas.microsoft.com/office/powerpoint/2010/main" val="39125121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AC9A1D-F4FE-7A48-A27C-51E1A8C2609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638758" y="2512462"/>
            <a:ext cx="8542357" cy="4345538"/>
          </a:xfrm>
          <a:prstGeom prst="rect">
            <a:avLst/>
          </a:prstGeom>
        </p:spPr>
      </p:pic>
      <p:pic>
        <p:nvPicPr>
          <p:cNvPr id="7" name="Picture 6">
            <a:extLst>
              <a:ext uri="{FF2B5EF4-FFF2-40B4-BE49-F238E27FC236}">
                <a16:creationId xmlns:a16="http://schemas.microsoft.com/office/drawing/2014/main" id="{8B639FD1-EF77-AD4D-BA24-7602AB537BE6}"/>
              </a:ext>
            </a:extLst>
          </p:cNvPr>
          <p:cNvPicPr>
            <a:picLocks noChangeAspect="1"/>
          </p:cNvPicPr>
          <p:nvPr/>
        </p:nvPicPr>
        <p:blipFill>
          <a:blip r:embed="rId3"/>
          <a:stretch>
            <a:fillRect/>
          </a:stretch>
        </p:blipFill>
        <p:spPr>
          <a:xfrm>
            <a:off x="2579915" y="114300"/>
            <a:ext cx="4368800" cy="2057400"/>
          </a:xfrm>
          <a:prstGeom prst="rect">
            <a:avLst/>
          </a:prstGeom>
        </p:spPr>
      </p:pic>
      <p:pic>
        <p:nvPicPr>
          <p:cNvPr id="10" name="Picture 9">
            <a:extLst>
              <a:ext uri="{FF2B5EF4-FFF2-40B4-BE49-F238E27FC236}">
                <a16:creationId xmlns:a16="http://schemas.microsoft.com/office/drawing/2014/main" id="{84B0F31A-D4B2-404D-A915-A39EFF012FF9}"/>
              </a:ext>
            </a:extLst>
          </p:cNvPr>
          <p:cNvPicPr>
            <a:picLocks noChangeAspect="1"/>
          </p:cNvPicPr>
          <p:nvPr/>
        </p:nvPicPr>
        <p:blipFill>
          <a:blip r:embed="rId4"/>
          <a:stretch>
            <a:fillRect/>
          </a:stretch>
        </p:blipFill>
        <p:spPr>
          <a:xfrm>
            <a:off x="237672" y="654050"/>
            <a:ext cx="2070100" cy="977900"/>
          </a:xfrm>
          <a:prstGeom prst="rect">
            <a:avLst/>
          </a:prstGeom>
        </p:spPr>
      </p:pic>
    </p:spTree>
    <p:extLst>
      <p:ext uri="{BB962C8B-B14F-4D97-AF65-F5344CB8AC3E}">
        <p14:creationId xmlns:p14="http://schemas.microsoft.com/office/powerpoint/2010/main" val="17047320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C45BD4-C88C-794C-8578-ED818F004F85}"/>
              </a:ext>
            </a:extLst>
          </p:cNvPr>
          <p:cNvPicPr>
            <a:picLocks noChangeAspect="1"/>
          </p:cNvPicPr>
          <p:nvPr/>
        </p:nvPicPr>
        <p:blipFill>
          <a:blip r:embed="rId2"/>
          <a:stretch>
            <a:fillRect/>
          </a:stretch>
        </p:blipFill>
        <p:spPr>
          <a:xfrm>
            <a:off x="5615215" y="2353129"/>
            <a:ext cx="6350000" cy="4241800"/>
          </a:xfrm>
          <a:prstGeom prst="rect">
            <a:avLst/>
          </a:prstGeom>
        </p:spPr>
      </p:pic>
      <p:pic>
        <p:nvPicPr>
          <p:cNvPr id="4" name="Picture 3">
            <a:extLst>
              <a:ext uri="{FF2B5EF4-FFF2-40B4-BE49-F238E27FC236}">
                <a16:creationId xmlns:a16="http://schemas.microsoft.com/office/drawing/2014/main" id="{D38CA686-FE0D-7043-870D-C6BF340AC980}"/>
              </a:ext>
            </a:extLst>
          </p:cNvPr>
          <p:cNvPicPr>
            <a:picLocks noChangeAspect="1"/>
          </p:cNvPicPr>
          <p:nvPr/>
        </p:nvPicPr>
        <p:blipFill>
          <a:blip r:embed="rId3"/>
          <a:stretch>
            <a:fillRect/>
          </a:stretch>
        </p:blipFill>
        <p:spPr>
          <a:xfrm>
            <a:off x="2319087" y="186871"/>
            <a:ext cx="5156630" cy="1972128"/>
          </a:xfrm>
          <a:prstGeom prst="rect">
            <a:avLst/>
          </a:prstGeom>
        </p:spPr>
      </p:pic>
      <p:pic>
        <p:nvPicPr>
          <p:cNvPr id="7" name="Picture 6">
            <a:extLst>
              <a:ext uri="{FF2B5EF4-FFF2-40B4-BE49-F238E27FC236}">
                <a16:creationId xmlns:a16="http://schemas.microsoft.com/office/drawing/2014/main" id="{9B87BF94-4731-FE46-9229-2AABA392CC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7585" y="186871"/>
            <a:ext cx="1976185" cy="1976185"/>
          </a:xfrm>
          <a:prstGeom prst="rect">
            <a:avLst/>
          </a:prstGeom>
        </p:spPr>
      </p:pic>
      <p:sp>
        <p:nvSpPr>
          <p:cNvPr id="8" name="Rectangle 7">
            <a:extLst>
              <a:ext uri="{FF2B5EF4-FFF2-40B4-BE49-F238E27FC236}">
                <a16:creationId xmlns:a16="http://schemas.microsoft.com/office/drawing/2014/main" id="{547FAF43-0B47-AE4D-8ABC-3C409814ECD6}"/>
              </a:ext>
            </a:extLst>
          </p:cNvPr>
          <p:cNvSpPr/>
          <p:nvPr/>
        </p:nvSpPr>
        <p:spPr>
          <a:xfrm>
            <a:off x="163285" y="3689199"/>
            <a:ext cx="5192486" cy="1569660"/>
          </a:xfrm>
          <a:prstGeom prst="rect">
            <a:avLst/>
          </a:prstGeom>
        </p:spPr>
        <p:txBody>
          <a:bodyPr wrap="square">
            <a:spAutoFit/>
          </a:bodyPr>
          <a:lstStyle/>
          <a:p>
            <a:pPr fontAlgn="base"/>
            <a:r>
              <a:rPr lang="en-CA" sz="3200" dirty="0">
                <a:latin typeface="Calibri" panose="020F0502020204030204" pitchFamily="34" charset="0"/>
                <a:cs typeface="Calibri" panose="020F0502020204030204" pitchFamily="34" charset="0"/>
              </a:rPr>
              <a:t>Artificial Intelligence Can ‘See’ Progression of Illnesses Like Huntington’s in Blood Sample</a:t>
            </a:r>
            <a:endParaRPr lang="en-CA" sz="3200" i="0" u="none" strike="noStrike"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8432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8A2D7E-0713-B94A-BA01-A99937DFBD33}"/>
              </a:ext>
            </a:extLst>
          </p:cNvPr>
          <p:cNvPicPr>
            <a:picLocks noChangeAspect="1"/>
          </p:cNvPicPr>
          <p:nvPr/>
        </p:nvPicPr>
        <p:blipFill>
          <a:blip r:embed="rId2"/>
          <a:stretch>
            <a:fillRect/>
          </a:stretch>
        </p:blipFill>
        <p:spPr>
          <a:xfrm>
            <a:off x="273356" y="375556"/>
            <a:ext cx="11669209" cy="6106886"/>
          </a:xfrm>
          <a:prstGeom prst="rect">
            <a:avLst/>
          </a:prstGeom>
        </p:spPr>
      </p:pic>
    </p:spTree>
    <p:extLst>
      <p:ext uri="{BB962C8B-B14F-4D97-AF65-F5344CB8AC3E}">
        <p14:creationId xmlns:p14="http://schemas.microsoft.com/office/powerpoint/2010/main" val="37041271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2862</TotalTime>
  <Words>1317</Words>
  <Application>Microsoft Macintosh PowerPoint</Application>
  <PresentationFormat>Widescreen</PresentationFormat>
  <Paragraphs>265</Paragraphs>
  <Slides>39</Slides>
  <Notes>10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Arial Narrow</vt:lpstr>
      <vt:lpstr>Calibri</vt:lpstr>
      <vt:lpstr>Calibri Light</vt:lpstr>
      <vt:lpstr>Times New Roman</vt:lpstr>
      <vt:lpstr>Office Theme</vt:lpstr>
      <vt:lpstr>Journey of a thousand miles</vt:lpstr>
      <vt:lpstr>HD gene inheritance</vt:lpstr>
      <vt:lpstr>From gene to protein</vt:lpstr>
      <vt:lpstr>PowerPoint Presentation</vt:lpstr>
      <vt:lpstr>What really causes neurodegeneration?</vt:lpstr>
      <vt:lpstr>Turning off the toxic protein</vt:lpstr>
      <vt:lpstr>Multiple approaches to lowering huntingtin</vt:lpstr>
      <vt:lpstr>Clinical trials: recent, current, upcoming</vt:lpstr>
      <vt:lpstr>Working out what the huntingtin protein does is difficult</vt:lpstr>
      <vt:lpstr>What does the huntingtin protein do?</vt:lpstr>
      <vt:lpstr>Huntingtin moves to damaged DNA</vt:lpstr>
      <vt:lpstr>A Major Clue</vt:lpstr>
      <vt:lpstr>DNA repair and CAG repeat diseases</vt:lpstr>
      <vt:lpstr>Factor 1: somatic expansion</vt:lpstr>
      <vt:lpstr>Factor 1: somatic expansion</vt:lpstr>
      <vt:lpstr>Factor 2: CAG repeat genes are DNA repair genes</vt:lpstr>
      <vt:lpstr>Factor 2: CAG repeat genes are DNA repair genes</vt:lpstr>
      <vt:lpstr>Scientists often look for answers in the same places rather than taking a systematic approach</vt:lpstr>
      <vt:lpstr>PowerPoint Presentation</vt:lpstr>
      <vt:lpstr>Unbiased approaches turn up new findings</vt:lpstr>
      <vt:lpstr>Could targeting the Nme pathway be a new way to lower HTT?</vt:lpstr>
      <vt:lpstr>PowerPoint Presentation</vt:lpstr>
      <vt:lpstr>PowerPoint Presentation</vt:lpstr>
      <vt:lpstr>PowerPoint Presentation</vt:lpstr>
      <vt:lpstr>PowerPoint Presentation</vt:lpstr>
      <vt:lpstr>PowerPoint Presentation</vt:lpstr>
      <vt:lpstr>PowerPoint Presentation</vt:lpstr>
      <vt:lpstr>Could molecular handcuffs lower the protein that causes Huntington's disease?  </vt:lpstr>
      <vt:lpstr>Could molecular handcuffs lower the protein that causes Huntington's disease?  </vt:lpstr>
      <vt:lpstr>New molecule can reverse the Huntington's disease mutation in lab models</vt:lpstr>
      <vt:lpstr>New molecule can reverse the Huntington's disease mutation in lab models</vt:lpstr>
      <vt:lpstr>A few HD super scientists</vt:lpstr>
      <vt:lpstr>Many HD super scientists!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 A family disease</dc:title>
  <dc:creator>Tamara Maiuri</dc:creator>
  <cp:lastModifiedBy>Rachel Harding</cp:lastModifiedBy>
  <cp:revision>75</cp:revision>
  <dcterms:created xsi:type="dcterms:W3CDTF">2020-05-07T15:47:08Z</dcterms:created>
  <dcterms:modified xsi:type="dcterms:W3CDTF">2020-05-11T18:06:58Z</dcterms:modified>
</cp:coreProperties>
</file>