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0"/>
  </p:notesMasterIdLst>
  <p:handoutMasterIdLst>
    <p:handoutMasterId r:id="rId31"/>
  </p:handoutMasterIdLst>
  <p:sldIdLst>
    <p:sldId id="257" r:id="rId2"/>
    <p:sldId id="262" r:id="rId3"/>
    <p:sldId id="266" r:id="rId4"/>
    <p:sldId id="269" r:id="rId5"/>
    <p:sldId id="292" r:id="rId6"/>
    <p:sldId id="293" r:id="rId7"/>
    <p:sldId id="267" r:id="rId8"/>
    <p:sldId id="294" r:id="rId9"/>
    <p:sldId id="268" r:id="rId10"/>
    <p:sldId id="290" r:id="rId11"/>
    <p:sldId id="291" r:id="rId12"/>
    <p:sldId id="285" r:id="rId13"/>
    <p:sldId id="297" r:id="rId14"/>
    <p:sldId id="270" r:id="rId15"/>
    <p:sldId id="277" r:id="rId16"/>
    <p:sldId id="278" r:id="rId17"/>
    <p:sldId id="271" r:id="rId18"/>
    <p:sldId id="279" r:id="rId19"/>
    <p:sldId id="272" r:id="rId20"/>
    <p:sldId id="273" r:id="rId21"/>
    <p:sldId id="274" r:id="rId22"/>
    <p:sldId id="287" r:id="rId23"/>
    <p:sldId id="276" r:id="rId24"/>
    <p:sldId id="288" r:id="rId25"/>
    <p:sldId id="289" r:id="rId26"/>
    <p:sldId id="275" r:id="rId27"/>
    <p:sldId id="298" r:id="rId28"/>
    <p:sldId id="260" r:id="rId29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EB7FF70C-681A-4116-BB84-8C728A0D6610}">
          <p14:sldIdLst>
            <p14:sldId id="257"/>
            <p14:sldId id="262"/>
            <p14:sldId id="266"/>
            <p14:sldId id="269"/>
            <p14:sldId id="292"/>
            <p14:sldId id="293"/>
            <p14:sldId id="267"/>
            <p14:sldId id="294"/>
            <p14:sldId id="268"/>
            <p14:sldId id="290"/>
            <p14:sldId id="291"/>
            <p14:sldId id="285"/>
            <p14:sldId id="297"/>
          </p14:sldIdLst>
        </p14:section>
        <p14:section name="Abschnitt ohne Titel" id="{81571898-2349-4139-8899-5186D1CCEC74}">
          <p14:sldIdLst>
            <p14:sldId id="270"/>
            <p14:sldId id="277"/>
            <p14:sldId id="278"/>
            <p14:sldId id="271"/>
            <p14:sldId id="279"/>
            <p14:sldId id="272"/>
            <p14:sldId id="273"/>
            <p14:sldId id="274"/>
            <p14:sldId id="287"/>
            <p14:sldId id="276"/>
            <p14:sldId id="288"/>
            <p14:sldId id="289"/>
            <p14:sldId id="275"/>
            <p14:sldId id="298"/>
            <p14:sldId id="26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7" d="100"/>
          <a:sy n="97" d="100"/>
        </p:scale>
        <p:origin x="45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 altLang="de-DE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DE" altLang="de-DE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 altLang="de-DE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6487F7F-405A-4E77-B12F-339D12EC5F5B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 altLang="de-DE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DE" altLang="de-DE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 altLang="de-DE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98FA4EB-8F6B-4D55-BA8C-86EFC796F88B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19138" y="6172200"/>
            <a:ext cx="7700962" cy="25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600" b="1"/>
            </a:lvl1pPr>
          </a:lstStyle>
          <a:p>
            <a:fld id="{B07102AA-8EC5-498C-BB54-AA406D149F51}" type="datetime1">
              <a:rPr lang="de-DE" altLang="de-DE"/>
              <a:pPr/>
              <a:t>01.04.2020</a:t>
            </a:fld>
            <a:r>
              <a:rPr lang="de-DE" altLang="de-DE"/>
              <a:t>, Verfasser [optional] / 16 pt / Zeilenabstand 1-fach</a:t>
            </a:r>
          </a:p>
        </p:txBody>
      </p:sp>
      <p:pic>
        <p:nvPicPr>
          <p:cNvPr id="4108" name="Picture 12" descr="xEKUT_WortBildMarke_W_RG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8" y="358775"/>
            <a:ext cx="2806700" cy="72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9" name="Line 13"/>
          <p:cNvSpPr>
            <a:spLocks noChangeShapeType="1"/>
          </p:cNvSpPr>
          <p:nvPr/>
        </p:nvSpPr>
        <p:spPr bwMode="auto">
          <a:xfrm>
            <a:off x="719138" y="1258888"/>
            <a:ext cx="7705725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4113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719138" y="5194300"/>
            <a:ext cx="7700962" cy="401638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2400"/>
            </a:lvl1pPr>
          </a:lstStyle>
          <a:p>
            <a:pPr lvl="0"/>
            <a:r>
              <a:rPr lang="de-DE" altLang="de-DE" noProof="0"/>
              <a:t>Formatvorlage des Untertitelmasters durch Klicken bearbeiten</a:t>
            </a:r>
          </a:p>
        </p:txBody>
      </p:sp>
      <p:sp>
        <p:nvSpPr>
          <p:cNvPr id="4116" name="Rectangle 20"/>
          <p:cNvSpPr>
            <a:spLocks noGrp="1" noChangeArrowheads="1"/>
          </p:cNvSpPr>
          <p:nvPr>
            <p:ph type="ctrTitle" sz="quarter"/>
          </p:nvPr>
        </p:nvSpPr>
        <p:spPr>
          <a:xfrm>
            <a:off x="719138" y="4672013"/>
            <a:ext cx="7700962" cy="427037"/>
          </a:xfrm>
        </p:spPr>
        <p:txBody>
          <a:bodyPr/>
          <a:lstStyle>
            <a:lvl1pPr>
              <a:defRPr sz="280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altLang="de-DE" noProof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D392B86-2238-42F6-BE39-2557E7589DBC}" type="slidenum">
              <a:rPr lang="de-DE" altLang="de-DE"/>
              <a:pPr/>
              <a:t>‹Nr.›</a:t>
            </a:fld>
            <a:r>
              <a:rPr lang="de-DE" altLang="de-DE"/>
              <a:t> | Autor/Verfasser/Thema/Rubrik/Titel etc.	© </a:t>
            </a:r>
            <a:fld id="{89E013CA-7657-4BF5-AC95-BDC628B925A7}" type="datetime1">
              <a:rPr lang="de-DE" altLang="de-DE"/>
              <a:pPr/>
              <a:t>01.04.2020</a:t>
            </a:fld>
            <a:r>
              <a:rPr lang="de-DE" altLang="de-DE"/>
              <a:t> Universität Tübingen</a:t>
            </a:r>
          </a:p>
        </p:txBody>
      </p:sp>
    </p:spTree>
    <p:extLst>
      <p:ext uri="{BB962C8B-B14F-4D97-AF65-F5344CB8AC3E}">
        <p14:creationId xmlns:p14="http://schemas.microsoft.com/office/powerpoint/2010/main" val="2885370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4537A3C-DA42-4EC0-ADD3-6524B27AACFE}" type="slidenum">
              <a:rPr lang="de-DE" altLang="de-DE"/>
              <a:pPr/>
              <a:t>‹Nr.›</a:t>
            </a:fld>
            <a:r>
              <a:rPr lang="de-DE" altLang="de-DE"/>
              <a:t> | Autor/Verfasser/Thema/Rubrik/Titel etc.	© </a:t>
            </a:r>
            <a:fld id="{89E013CA-7657-4BF5-AC95-BDC628B925A7}" type="datetime1">
              <a:rPr lang="de-DE" altLang="de-DE"/>
              <a:pPr/>
              <a:t>01.04.2020</a:t>
            </a:fld>
            <a:r>
              <a:rPr lang="de-DE" altLang="de-DE"/>
              <a:t> Universität Tübingen</a:t>
            </a:r>
          </a:p>
        </p:txBody>
      </p:sp>
    </p:spTree>
    <p:extLst>
      <p:ext uri="{BB962C8B-B14F-4D97-AF65-F5344CB8AC3E}">
        <p14:creationId xmlns:p14="http://schemas.microsoft.com/office/powerpoint/2010/main" val="3687950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19138" y="1773238"/>
            <a:ext cx="3776662" cy="4352925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773238"/>
            <a:ext cx="3776663" cy="4352925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8501695-CFC3-41A7-BFDA-9442D2A3DBE5}" type="slidenum">
              <a:rPr lang="de-DE" altLang="de-DE"/>
              <a:pPr/>
              <a:t>‹Nr.›</a:t>
            </a:fld>
            <a:r>
              <a:rPr lang="de-DE" altLang="de-DE"/>
              <a:t> | Autor/Verfasser/Thema/Rubrik/Titel etc.	© </a:t>
            </a:r>
            <a:fld id="{89E013CA-7657-4BF5-AC95-BDC628B925A7}" type="datetime1">
              <a:rPr lang="de-DE" altLang="de-DE"/>
              <a:pPr/>
              <a:t>01.04.2020</a:t>
            </a:fld>
            <a:r>
              <a:rPr lang="de-DE" altLang="de-DE"/>
              <a:t> Universität Tübingen</a:t>
            </a:r>
          </a:p>
        </p:txBody>
      </p:sp>
    </p:spTree>
    <p:extLst>
      <p:ext uri="{BB962C8B-B14F-4D97-AF65-F5344CB8AC3E}">
        <p14:creationId xmlns:p14="http://schemas.microsoft.com/office/powerpoint/2010/main" val="148347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921449B-A939-49E6-AE0A-A3E216BC2FEC}" type="slidenum">
              <a:rPr lang="de-DE" altLang="de-DE"/>
              <a:pPr/>
              <a:t>‹Nr.›</a:t>
            </a:fld>
            <a:r>
              <a:rPr lang="de-DE" altLang="de-DE"/>
              <a:t> | Autor/Verfasser/Thema/Rubrik/Titel etc.	© </a:t>
            </a:r>
            <a:fld id="{89E013CA-7657-4BF5-AC95-BDC628B925A7}" type="datetime1">
              <a:rPr lang="de-DE" altLang="de-DE"/>
              <a:pPr/>
              <a:t>01.04.2020</a:t>
            </a:fld>
            <a:r>
              <a:rPr lang="de-DE" altLang="de-DE"/>
              <a:t> Universität Tübingen</a:t>
            </a:r>
          </a:p>
        </p:txBody>
      </p:sp>
    </p:spTree>
    <p:extLst>
      <p:ext uri="{BB962C8B-B14F-4D97-AF65-F5344CB8AC3E}">
        <p14:creationId xmlns:p14="http://schemas.microsoft.com/office/powerpoint/2010/main" val="3972571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AF5910A-045A-4CEC-A1D5-F46F796D5272}" type="slidenum">
              <a:rPr lang="de-DE" altLang="de-DE"/>
              <a:pPr/>
              <a:t>‹Nr.›</a:t>
            </a:fld>
            <a:r>
              <a:rPr lang="de-DE" altLang="de-DE"/>
              <a:t> | Autor/Verfasser/Thema/Rubrik/Titel etc.	© </a:t>
            </a:r>
            <a:fld id="{89E013CA-7657-4BF5-AC95-BDC628B925A7}" type="datetime1">
              <a:rPr lang="de-DE" altLang="de-DE"/>
              <a:pPr/>
              <a:t>01.04.2020</a:t>
            </a:fld>
            <a:r>
              <a:rPr lang="de-DE" altLang="de-DE"/>
              <a:t> Universität Tübingen</a:t>
            </a:r>
          </a:p>
        </p:txBody>
      </p:sp>
    </p:spTree>
    <p:extLst>
      <p:ext uri="{BB962C8B-B14F-4D97-AF65-F5344CB8AC3E}">
        <p14:creationId xmlns:p14="http://schemas.microsoft.com/office/powerpoint/2010/main" val="2186493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EC17A5C-ABB2-43C1-9A8B-C9FB1755CF1A}" type="slidenum">
              <a:rPr lang="de-DE" altLang="de-DE"/>
              <a:pPr/>
              <a:t>‹Nr.›</a:t>
            </a:fld>
            <a:r>
              <a:rPr lang="de-DE" altLang="de-DE"/>
              <a:t> | Autor/Verfasser/Thema/Rubrik/Titel etc.	© </a:t>
            </a:r>
            <a:fld id="{89E013CA-7657-4BF5-AC95-BDC628B925A7}" type="datetime1">
              <a:rPr lang="de-DE" altLang="de-DE"/>
              <a:pPr/>
              <a:t>01.04.2020</a:t>
            </a:fld>
            <a:r>
              <a:rPr lang="de-DE" altLang="de-DE"/>
              <a:t> Universität Tübingen</a:t>
            </a:r>
          </a:p>
        </p:txBody>
      </p:sp>
    </p:spTree>
    <p:extLst>
      <p:ext uri="{BB962C8B-B14F-4D97-AF65-F5344CB8AC3E}">
        <p14:creationId xmlns:p14="http://schemas.microsoft.com/office/powerpoint/2010/main" val="1494730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6A6B579-FCB7-44A4-9E27-1612CE13360C}" type="slidenum">
              <a:rPr lang="de-DE" altLang="de-DE"/>
              <a:pPr/>
              <a:t>‹Nr.›</a:t>
            </a:fld>
            <a:r>
              <a:rPr lang="de-DE" altLang="de-DE"/>
              <a:t> | Autor/Verfasser/Thema/Rubrik/Titel etc.	© </a:t>
            </a:r>
            <a:fld id="{89E013CA-7657-4BF5-AC95-BDC628B925A7}" type="datetime1">
              <a:rPr lang="de-DE" altLang="de-DE"/>
              <a:pPr/>
              <a:t>01.04.2020</a:t>
            </a:fld>
            <a:r>
              <a:rPr lang="de-DE" altLang="de-DE"/>
              <a:t> Universität Tübingen</a:t>
            </a:r>
          </a:p>
        </p:txBody>
      </p:sp>
    </p:spTree>
    <p:extLst>
      <p:ext uri="{BB962C8B-B14F-4D97-AF65-F5344CB8AC3E}">
        <p14:creationId xmlns:p14="http://schemas.microsoft.com/office/powerpoint/2010/main" val="515311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BA1E207-4574-4A1A-9CA7-CE3CCA49C047}" type="slidenum">
              <a:rPr lang="de-DE" altLang="de-DE"/>
              <a:pPr/>
              <a:t>‹Nr.›</a:t>
            </a:fld>
            <a:r>
              <a:rPr lang="de-DE" altLang="de-DE"/>
              <a:t> | Autor/Verfasser/Thema/Rubrik/Titel etc.	© </a:t>
            </a:r>
            <a:fld id="{89E013CA-7657-4BF5-AC95-BDC628B925A7}" type="datetime1">
              <a:rPr lang="de-DE" altLang="de-DE"/>
              <a:pPr/>
              <a:t>01.04.2020</a:t>
            </a:fld>
            <a:r>
              <a:rPr lang="de-DE" altLang="de-DE"/>
              <a:t> Universität Tübingen</a:t>
            </a:r>
          </a:p>
        </p:txBody>
      </p:sp>
    </p:spTree>
    <p:extLst>
      <p:ext uri="{BB962C8B-B14F-4D97-AF65-F5344CB8AC3E}">
        <p14:creationId xmlns:p14="http://schemas.microsoft.com/office/powerpoint/2010/main" val="3497171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17148D0-3726-4604-ABFC-574963B8E8F3}" type="slidenum">
              <a:rPr lang="de-DE" altLang="de-DE"/>
              <a:pPr/>
              <a:t>‹Nr.›</a:t>
            </a:fld>
            <a:r>
              <a:rPr lang="de-DE" altLang="de-DE"/>
              <a:t> | Autor/Verfasser/Thema/Rubrik/Titel etc.	© </a:t>
            </a:r>
            <a:fld id="{89E013CA-7657-4BF5-AC95-BDC628B925A7}" type="datetime1">
              <a:rPr lang="de-DE" altLang="de-DE"/>
              <a:pPr/>
              <a:t>01.04.2020</a:t>
            </a:fld>
            <a:r>
              <a:rPr lang="de-DE" altLang="de-DE"/>
              <a:t> Universität Tübingen</a:t>
            </a:r>
          </a:p>
        </p:txBody>
      </p:sp>
    </p:spTree>
    <p:extLst>
      <p:ext uri="{BB962C8B-B14F-4D97-AF65-F5344CB8AC3E}">
        <p14:creationId xmlns:p14="http://schemas.microsoft.com/office/powerpoint/2010/main" val="3703016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499225" y="1292225"/>
            <a:ext cx="1925638" cy="48339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19138" y="1292225"/>
            <a:ext cx="5627687" cy="48339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8545F8D-0500-4B2A-831E-1B763810DD78}" type="slidenum">
              <a:rPr lang="de-DE" altLang="de-DE"/>
              <a:pPr/>
              <a:t>‹Nr.›</a:t>
            </a:fld>
            <a:r>
              <a:rPr lang="de-DE" altLang="de-DE"/>
              <a:t> | Autor/Verfasser/Thema/Rubrik/Titel etc.	© </a:t>
            </a:r>
            <a:fld id="{89E013CA-7657-4BF5-AC95-BDC628B925A7}" type="datetime1">
              <a:rPr lang="de-DE" altLang="de-DE"/>
              <a:pPr/>
              <a:t>01.04.2020</a:t>
            </a:fld>
            <a:r>
              <a:rPr lang="de-DE" altLang="de-DE"/>
              <a:t> Universität Tübingen</a:t>
            </a:r>
          </a:p>
        </p:txBody>
      </p:sp>
    </p:spTree>
    <p:extLst>
      <p:ext uri="{BB962C8B-B14F-4D97-AF65-F5344CB8AC3E}">
        <p14:creationId xmlns:p14="http://schemas.microsoft.com/office/powerpoint/2010/main" val="878591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Line 8"/>
          <p:cNvSpPr>
            <a:spLocks noChangeShapeType="1"/>
          </p:cNvSpPr>
          <p:nvPr/>
        </p:nvSpPr>
        <p:spPr bwMode="auto">
          <a:xfrm>
            <a:off x="719138" y="809625"/>
            <a:ext cx="7705725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086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719138" y="1292225"/>
            <a:ext cx="770096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de-DE" altLang="de-DE"/>
              <a:t>Mastertitelformat bearbeiten</a:t>
            </a:r>
          </a:p>
        </p:txBody>
      </p:sp>
      <p:sp>
        <p:nvSpPr>
          <p:cNvPr id="3089" name="Line 17"/>
          <p:cNvSpPr>
            <a:spLocks noChangeShapeType="1"/>
          </p:cNvSpPr>
          <p:nvPr/>
        </p:nvSpPr>
        <p:spPr bwMode="auto">
          <a:xfrm>
            <a:off x="719138" y="6315075"/>
            <a:ext cx="7705725" cy="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9138" y="6519863"/>
            <a:ext cx="7705725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tabLst>
                <a:tab pos="7702550" algn="r"/>
              </a:tabLst>
              <a:defRPr sz="1000"/>
            </a:lvl1pPr>
          </a:lstStyle>
          <a:p>
            <a:fld id="{2FC31FB6-3F5C-4095-B196-56FA94B7E5FB}" type="slidenum">
              <a:rPr lang="de-DE" altLang="de-DE"/>
              <a:pPr/>
              <a:t>‹Nr.›</a:t>
            </a:fld>
            <a:r>
              <a:rPr lang="de-DE" altLang="de-DE"/>
              <a:t> | Autor/Verfasser/Thema/Rubrik/Titel etc.	© </a:t>
            </a:r>
            <a:fld id="{89E013CA-7657-4BF5-AC95-BDC628B925A7}" type="datetime1">
              <a:rPr lang="de-DE" altLang="de-DE"/>
              <a:pPr/>
              <a:t>01.04.2020</a:t>
            </a:fld>
            <a:r>
              <a:rPr lang="de-DE" altLang="de-DE"/>
              <a:t> Universität Tübingen</a:t>
            </a:r>
          </a:p>
        </p:txBody>
      </p:sp>
      <p:pic>
        <p:nvPicPr>
          <p:cNvPr id="3094" name="Picture 22" descr="xEKUT_WortBildMarke_W_RGB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8" y="179388"/>
            <a:ext cx="1763712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95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9138" y="1773238"/>
            <a:ext cx="7705725" cy="435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Mastertextformat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panose="020B0604020202020204" pitchFamily="34" charset="0"/>
        </a:defRPr>
      </a:lvl9pPr>
    </p:titleStyle>
    <p:bodyStyle>
      <a:lvl1pPr marL="180975" indent="-180975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41338" indent="-180975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SzPct val="8000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95350" indent="-174625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185738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622425" indent="-182563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har char="-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latex-ninja.com/2019/11/10/how-to-historical-text-recognition-a-transkribus-quickstart-guide/" TargetMode="External"/><Relationship Id="rId3" Type="http://schemas.openxmlformats.org/officeDocument/2006/relationships/hyperlink" Target="https://read.transkribus.eu/" TargetMode="External"/><Relationship Id="rId7" Type="http://schemas.openxmlformats.org/officeDocument/2006/relationships/hyperlink" Target="https://mittelalter.hypotheses.org/21828" TargetMode="External"/><Relationship Id="rId2" Type="http://schemas.openxmlformats.org/officeDocument/2006/relationships/hyperlink" Target="https://transkribus.eu/Transkribus/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rechtsprechung-im-ostseeraum.archiv.uni-greifswald.de/de/" TargetMode="External"/><Relationship Id="rId11" Type="http://schemas.openxmlformats.org/officeDocument/2006/relationships/hyperlink" Target="https://ocr-bw.bib.uni-mannheim.de/projektuebersicht/" TargetMode="External"/><Relationship Id="rId5" Type="http://schemas.openxmlformats.org/officeDocument/2006/relationships/hyperlink" Target="https://transkribus.eu/wiki/index.php/Main_Page" TargetMode="External"/><Relationship Id="rId10" Type="http://schemas.openxmlformats.org/officeDocument/2006/relationships/hyperlink" Target="https://fortext.net/routinen/lerneinheiten/manuskriptdigitalisierung-mit-transkribus" TargetMode="External"/><Relationship Id="rId4" Type="http://schemas.openxmlformats.org/officeDocument/2006/relationships/hyperlink" Target="https://read.transkribus.eu/transkribus/" TargetMode="External"/><Relationship Id="rId9" Type="http://schemas.openxmlformats.org/officeDocument/2006/relationships/hyperlink" Target="https://www.emerald.com/insight/content/doi/10.1108/JD-07-2018-0114/full/html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9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altLang="de-DE" dirty="0"/>
              <a:t>19.02.2020, Dorothee Huff</a:t>
            </a:r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719138" y="3806388"/>
            <a:ext cx="7700962" cy="1292662"/>
          </a:xfrm>
        </p:spPr>
        <p:txBody>
          <a:bodyPr/>
          <a:lstStyle/>
          <a:p>
            <a:r>
              <a:rPr lang="de-DE" dirty="0"/>
              <a:t>Workshop zu OCR und Handschriftenerkennung (19. Februar 2020)</a:t>
            </a:r>
            <a:br>
              <a:rPr lang="de-DE" altLang="de-DE" dirty="0"/>
            </a:br>
            <a:endParaRPr lang="de-DE" altLang="de-DE" dirty="0"/>
          </a:p>
        </p:txBody>
      </p:sp>
      <p:sp>
        <p:nvSpPr>
          <p:cNvPr id="5131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719138" y="5194300"/>
            <a:ext cx="7700962" cy="437236"/>
          </a:xfrm>
        </p:spPr>
        <p:txBody>
          <a:bodyPr/>
          <a:lstStyle/>
          <a:p>
            <a:r>
              <a:rPr lang="de-DE" altLang="de-DE" sz="2800" dirty="0"/>
              <a:t>Automatische Texterkennung mit Transkribus</a:t>
            </a:r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719138" y="3681413"/>
            <a:ext cx="7700962" cy="179387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5139" name="Rectangle 19"/>
          <p:cNvSpPr>
            <a:spLocks noChangeArrowheads="1"/>
          </p:cNvSpPr>
          <p:nvPr/>
        </p:nvSpPr>
        <p:spPr bwMode="auto">
          <a:xfrm>
            <a:off x="3883025" y="504825"/>
            <a:ext cx="4505325" cy="191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1600"/>
              </a:lnSpc>
            </a:pPr>
            <a:r>
              <a:rPr lang="de-DE" altLang="de-DE" sz="1300" b="1" dirty="0">
                <a:solidFill>
                  <a:schemeClr val="tx2"/>
                </a:solidFill>
              </a:rPr>
              <a:t>Universitätsbibliothek Tübingen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1" y="1563476"/>
            <a:ext cx="9144000" cy="186552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FBD176-31C5-4B42-8BD7-3CD9DD4234B6}" type="slidenum">
              <a:rPr lang="de-DE" altLang="de-DE" smtClean="0"/>
              <a:pPr/>
              <a:t>2</a:t>
            </a:fld>
            <a:r>
              <a:rPr lang="de-DE" altLang="de-DE" dirty="0"/>
              <a:t>	© </a:t>
            </a:r>
            <a:fld id="{89E013CA-7657-4BF5-AC95-BDC628B925A7}" type="datetime1">
              <a:rPr lang="de-DE" altLang="de-DE"/>
              <a:pPr/>
              <a:t>01.04.2020</a:t>
            </a:fld>
            <a:r>
              <a:rPr lang="de-DE" altLang="de-DE" dirty="0"/>
              <a:t> Universität Tübingen</a:t>
            </a:r>
          </a:p>
        </p:txBody>
      </p:sp>
      <p:sp>
        <p:nvSpPr>
          <p:cNvPr id="35855" name="Rectangle 15"/>
          <p:cNvSpPr>
            <a:spLocks noGrp="1" noChangeArrowheads="1"/>
          </p:cNvSpPr>
          <p:nvPr>
            <p:ph type="title"/>
          </p:nvPr>
        </p:nvSpPr>
        <p:spPr>
          <a:xfrm>
            <a:off x="719138" y="1288018"/>
            <a:ext cx="7700962" cy="369332"/>
          </a:xfrm>
        </p:spPr>
        <p:txBody>
          <a:bodyPr/>
          <a:lstStyle/>
          <a:p>
            <a:r>
              <a:rPr lang="de-DE" altLang="de-DE" dirty="0"/>
              <a:t>Hintergrund</a:t>
            </a:r>
          </a:p>
        </p:txBody>
      </p:sp>
      <p:sp>
        <p:nvSpPr>
          <p:cNvPr id="35856" name="Rectangle 16"/>
          <p:cNvSpPr>
            <a:spLocks noGrp="1" noChangeArrowheads="1"/>
          </p:cNvSpPr>
          <p:nvPr>
            <p:ph type="body" idx="1"/>
          </p:nvPr>
        </p:nvSpPr>
        <p:spPr>
          <a:xfrm>
            <a:off x="719138" y="1798638"/>
            <a:ext cx="7700962" cy="4572000"/>
          </a:xfrm>
        </p:spPr>
        <p:txBody>
          <a:bodyPr/>
          <a:lstStyle/>
          <a:p>
            <a:r>
              <a:rPr lang="en-US" dirty="0" err="1"/>
              <a:t>Projekt</a:t>
            </a:r>
            <a:r>
              <a:rPr lang="en-US" dirty="0"/>
              <a:t> READ (Recognition and Enrichment of Archival Documents), 2016-2019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ab Juli 2019 READ-COOP SCE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altLang="de-DE" dirty="0"/>
              <a:t>UB Tübingen seit Januar 2020 </a:t>
            </a:r>
            <a:r>
              <a:rPr lang="en-US" altLang="de-DE" dirty="0" err="1"/>
              <a:t>Mitglied</a:t>
            </a:r>
            <a:endParaRPr lang="en-US" altLang="de-DE" dirty="0"/>
          </a:p>
          <a:p>
            <a:pPr marL="0" indent="0">
              <a:buNone/>
            </a:pPr>
            <a:endParaRPr lang="en-US" altLang="de-DE" dirty="0"/>
          </a:p>
          <a:p>
            <a:r>
              <a:rPr lang="en-US" altLang="de-DE" dirty="0" err="1"/>
              <a:t>für</a:t>
            </a:r>
            <a:r>
              <a:rPr lang="en-US" altLang="de-DE" dirty="0"/>
              <a:t> </a:t>
            </a:r>
            <a:r>
              <a:rPr lang="en-US" altLang="de-DE" dirty="0" err="1"/>
              <a:t>Juni</a:t>
            </a:r>
            <a:r>
              <a:rPr lang="en-US" altLang="de-DE" dirty="0"/>
              <a:t> 2020 </a:t>
            </a:r>
            <a:r>
              <a:rPr lang="en-US" altLang="de-DE" dirty="0" err="1"/>
              <a:t>ist</a:t>
            </a:r>
            <a:r>
              <a:rPr lang="en-US" altLang="de-DE" dirty="0"/>
              <a:t> die </a:t>
            </a:r>
            <a:r>
              <a:rPr lang="en-US" altLang="de-DE" dirty="0" err="1"/>
              <a:t>Einführung</a:t>
            </a:r>
            <a:r>
              <a:rPr lang="en-US" altLang="de-DE" dirty="0"/>
              <a:t> von </a:t>
            </a:r>
            <a:r>
              <a:rPr lang="en-US" altLang="de-DE" dirty="0" err="1"/>
              <a:t>Nutzungsgebühren</a:t>
            </a:r>
            <a:r>
              <a:rPr lang="en-US" altLang="de-DE" dirty="0"/>
              <a:t> </a:t>
            </a:r>
            <a:r>
              <a:rPr lang="en-US" altLang="de-DE" dirty="0" err="1"/>
              <a:t>geplant</a:t>
            </a:r>
            <a:endParaRPr lang="de-DE" altLang="de-DE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9138" y="1001725"/>
            <a:ext cx="7700962" cy="369332"/>
          </a:xfrm>
        </p:spPr>
        <p:txBody>
          <a:bodyPr/>
          <a:lstStyle/>
          <a:p>
            <a:r>
              <a:rPr lang="de-DE" dirty="0"/>
              <a:t>Vorgesehene Quellen an der UB Tübingen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defRPr/>
            </a:pPr>
            <a:r>
              <a:rPr lang="de-DE" dirty="0"/>
              <a:t>Tagebücher der </a:t>
            </a:r>
            <a:r>
              <a:rPr lang="de-DE" dirty="0" err="1"/>
              <a:t>Tendaguru</a:t>
            </a:r>
            <a:r>
              <a:rPr lang="de-DE" dirty="0"/>
              <a:t>-Expedition des Tübinger Geologen und Paläontologen Edwin Hennig (1909-1911)</a:t>
            </a:r>
          </a:p>
          <a:p>
            <a:pPr algn="just">
              <a:defRPr/>
            </a:pPr>
            <a:endParaRPr lang="de-DE" dirty="0"/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de-DE" dirty="0"/>
              <a:t>Tagebücher des Tübinger Altphilologen Martin </a:t>
            </a:r>
            <a:r>
              <a:rPr lang="de-DE" dirty="0" err="1"/>
              <a:t>Crusius</a:t>
            </a:r>
            <a:r>
              <a:rPr lang="de-DE" dirty="0"/>
              <a:t> (1573-1604) </a:t>
            </a:r>
          </a:p>
          <a:p>
            <a:pPr marL="0" indent="0" algn="just">
              <a:buNone/>
              <a:defRPr/>
            </a:pPr>
            <a:endParaRPr lang="de-DE" dirty="0"/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de-DE" dirty="0"/>
              <a:t>Griechische Predigtnachschriften von Martin </a:t>
            </a:r>
            <a:r>
              <a:rPr lang="de-DE" dirty="0" err="1"/>
              <a:t>Crusius</a:t>
            </a:r>
            <a:r>
              <a:rPr lang="de-DE" dirty="0"/>
              <a:t> (1563-1604)</a:t>
            </a:r>
          </a:p>
          <a:p>
            <a:pPr marL="0" indent="0" algn="just">
              <a:buNone/>
              <a:defRPr/>
            </a:pPr>
            <a:r>
              <a:rPr lang="de-DE" dirty="0"/>
              <a:t> </a:t>
            </a:r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de-DE" dirty="0"/>
              <a:t>ausgewählte Bände der juristische Konsilien (1602-1879) </a:t>
            </a:r>
          </a:p>
          <a:p>
            <a:pPr marL="0" indent="0" algn="just">
              <a:buNone/>
              <a:defRPr/>
            </a:pPr>
            <a:endParaRPr lang="de-DE" dirty="0"/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de-DE" dirty="0"/>
              <a:t>ausgewählte Bände der Senatsprotokolle (1524-1912) </a:t>
            </a:r>
          </a:p>
          <a:p>
            <a:pPr marL="0" indent="0" algn="just">
              <a:buNone/>
              <a:defRPr/>
            </a:pPr>
            <a:endParaRPr lang="de-DE" dirty="0"/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de-DE" dirty="0"/>
              <a:t>Handschriften und Drucke in Malayalam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92B86-2238-42F6-BE39-2557E7589DBC}" type="slidenum">
              <a:rPr lang="de-DE" altLang="de-DE" smtClean="0"/>
              <a:pPr/>
              <a:t>3</a:t>
            </a:fld>
            <a:r>
              <a:rPr lang="de-DE" altLang="de-DE" dirty="0"/>
              <a:t>	© </a:t>
            </a:r>
            <a:fld id="{89E013CA-7657-4BF5-AC95-BDC628B925A7}" type="datetime1">
              <a:rPr lang="de-DE" altLang="de-DE" smtClean="0"/>
              <a:pPr/>
              <a:t>01.04.2020</a:t>
            </a:fld>
            <a:r>
              <a:rPr lang="de-DE" altLang="de-DE" dirty="0"/>
              <a:t> Universität Tübingen</a:t>
            </a:r>
          </a:p>
        </p:txBody>
      </p:sp>
    </p:spTree>
    <p:extLst>
      <p:ext uri="{BB962C8B-B14F-4D97-AF65-F5344CB8AC3E}">
        <p14:creationId xmlns:p14="http://schemas.microsoft.com/office/powerpoint/2010/main" val="4200629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9138" y="1288018"/>
            <a:ext cx="7700962" cy="369332"/>
          </a:xfrm>
        </p:spPr>
        <p:txBody>
          <a:bodyPr/>
          <a:lstStyle/>
          <a:p>
            <a:r>
              <a:rPr lang="de-DE" dirty="0"/>
              <a:t>Tagebücher von Edwin Hennig (1897-1973)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Entwicklung der HTR (</a:t>
            </a:r>
            <a:r>
              <a:rPr lang="de-DE" dirty="0" err="1"/>
              <a:t>Handwritten</a:t>
            </a:r>
            <a:r>
              <a:rPr lang="de-DE" dirty="0"/>
              <a:t> Text Recognition)-Modelle</a:t>
            </a:r>
          </a:p>
          <a:p>
            <a:pPr marL="0" indent="0">
              <a:buNone/>
            </a:pPr>
            <a:endParaRPr lang="de-DE" dirty="0"/>
          </a:p>
          <a:p>
            <a:r>
              <a:rPr lang="de-DE" dirty="0"/>
              <a:t>M1: 100 Seiten </a:t>
            </a:r>
            <a:r>
              <a:rPr lang="de-DE" dirty="0" err="1"/>
              <a:t>Ground</a:t>
            </a:r>
            <a:r>
              <a:rPr lang="de-DE" dirty="0"/>
              <a:t> </a:t>
            </a:r>
            <a:r>
              <a:rPr lang="de-DE" dirty="0" err="1"/>
              <a:t>Truth</a:t>
            </a:r>
            <a:r>
              <a:rPr lang="de-DE" dirty="0"/>
              <a:t> (1910-1911) → 8.88% CER</a:t>
            </a:r>
          </a:p>
          <a:p>
            <a:r>
              <a:rPr lang="de-DE" dirty="0"/>
              <a:t>M2: 133 S. GT (1910-1911) → 5,58% CER</a:t>
            </a:r>
          </a:p>
          <a:p>
            <a:r>
              <a:rPr lang="de-DE" dirty="0"/>
              <a:t>M3: 165 S. GT (1910-1911) → 4,32% CER</a:t>
            </a:r>
          </a:p>
          <a:p>
            <a:pPr marL="0" indent="0">
              <a:buNone/>
            </a:pPr>
            <a:endParaRPr lang="de-DE" dirty="0"/>
          </a:p>
          <a:p>
            <a:r>
              <a:rPr lang="de-DE" dirty="0"/>
              <a:t>M4: 165 (1910-1911) + 30 (1944-1946) → 4,31% CER</a:t>
            </a:r>
          </a:p>
          <a:p>
            <a:r>
              <a:rPr lang="de-DE" dirty="0"/>
              <a:t>M5: 165 (1910-11) + 30 (1944-46) + 30 (1961-62) → 4,03% CER</a:t>
            </a:r>
          </a:p>
          <a:p>
            <a:r>
              <a:rPr lang="de-DE" dirty="0"/>
              <a:t>M6: 165 (1910-11) + 30 (1944-46) + 30 (1961-62) + 15 (1897-1901) → 4,05% CER (unter Verwendung eines Language Models 3,61% CER)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92B86-2238-42F6-BE39-2557E7589DBC}" type="slidenum">
              <a:rPr lang="de-DE" altLang="de-DE" smtClean="0"/>
              <a:pPr/>
              <a:t>4</a:t>
            </a:fld>
            <a:r>
              <a:rPr lang="de-DE" altLang="de-DE" dirty="0"/>
              <a:t> 	© </a:t>
            </a:r>
            <a:fld id="{89E013CA-7657-4BF5-AC95-BDC628B925A7}" type="datetime1">
              <a:rPr lang="de-DE" altLang="de-DE" smtClean="0"/>
              <a:pPr/>
              <a:t>01.04.2020</a:t>
            </a:fld>
            <a:r>
              <a:rPr lang="de-DE" altLang="de-DE" dirty="0"/>
              <a:t> Universität Tübingen</a:t>
            </a:r>
          </a:p>
        </p:txBody>
      </p:sp>
    </p:spTree>
    <p:extLst>
      <p:ext uri="{BB962C8B-B14F-4D97-AF65-F5344CB8AC3E}">
        <p14:creationId xmlns:p14="http://schemas.microsoft.com/office/powerpoint/2010/main" val="2075590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682" y="1657350"/>
            <a:ext cx="7243483" cy="408285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9138" y="1288018"/>
            <a:ext cx="7700962" cy="369332"/>
          </a:xfrm>
        </p:spPr>
        <p:txBody>
          <a:bodyPr/>
          <a:lstStyle/>
          <a:p>
            <a:r>
              <a:rPr lang="de-DE" dirty="0"/>
              <a:t>Modellentwicklung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F5910A-045A-4CEC-A1D5-F46F796D5272}" type="slidenum">
              <a:rPr lang="de-DE" altLang="de-DE" smtClean="0"/>
              <a:pPr/>
              <a:t>5</a:t>
            </a:fld>
            <a:r>
              <a:rPr lang="de-DE" altLang="de-DE" dirty="0"/>
              <a:t> 	© </a:t>
            </a:r>
            <a:fld id="{89E013CA-7657-4BF5-AC95-BDC628B925A7}" type="datetime1">
              <a:rPr lang="de-DE" altLang="de-DE" smtClean="0"/>
              <a:pPr/>
              <a:t>01.04.2020</a:t>
            </a:fld>
            <a:r>
              <a:rPr lang="de-DE" altLang="de-DE" dirty="0"/>
              <a:t> Universität Tübingen</a:t>
            </a:r>
          </a:p>
        </p:txBody>
      </p:sp>
      <p:sp>
        <p:nvSpPr>
          <p:cNvPr id="6" name="Rechteck 5"/>
          <p:cNvSpPr/>
          <p:nvPr/>
        </p:nvSpPr>
        <p:spPr>
          <a:xfrm>
            <a:off x="1631575" y="2151529"/>
            <a:ext cx="1936377" cy="14881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842681" y="4249271"/>
            <a:ext cx="7243483" cy="17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5030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17A5C-ABB2-43C1-9A8B-C9FB1755CF1A}" type="slidenum">
              <a:rPr lang="de-DE" altLang="de-DE" smtClean="0"/>
              <a:pPr/>
              <a:t>6</a:t>
            </a:fld>
            <a:r>
              <a:rPr lang="de-DE" altLang="de-DE" dirty="0"/>
              <a:t> 	© </a:t>
            </a:r>
            <a:fld id="{89E013CA-7657-4BF5-AC95-BDC628B925A7}" type="datetime1">
              <a:rPr lang="de-DE" altLang="de-DE" smtClean="0"/>
              <a:pPr/>
              <a:t>01.04.2020</a:t>
            </a:fld>
            <a:r>
              <a:rPr lang="de-DE" altLang="de-DE" dirty="0"/>
              <a:t> Universität Tübingen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4460" y="1028456"/>
            <a:ext cx="6355080" cy="504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553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9138" y="1380351"/>
            <a:ext cx="7700962" cy="276999"/>
          </a:xfrm>
        </p:spPr>
        <p:txBody>
          <a:bodyPr/>
          <a:lstStyle/>
          <a:p>
            <a:r>
              <a:rPr lang="de-DE" sz="1800" b="0" dirty="0">
                <a:solidFill>
                  <a:srgbClr val="2D2015"/>
                </a:solidFill>
              </a:rPr>
              <a:t>M1: CER 2.07%, WER 8.53% 	      M6: CER 0.92%, WER 3,47%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92B86-2238-42F6-BE39-2557E7589DBC}" type="slidenum">
              <a:rPr lang="de-DE" altLang="de-DE" smtClean="0"/>
              <a:pPr/>
              <a:t>7</a:t>
            </a:fld>
            <a:r>
              <a:rPr lang="de-DE" altLang="de-DE" dirty="0"/>
              <a:t> 	© </a:t>
            </a:r>
            <a:fld id="{89E013CA-7657-4BF5-AC95-BDC628B925A7}" type="datetime1">
              <a:rPr lang="de-DE" altLang="de-DE" smtClean="0"/>
              <a:pPr/>
              <a:t>01.04.2020</a:t>
            </a:fld>
            <a:r>
              <a:rPr lang="de-DE" altLang="de-DE" dirty="0"/>
              <a:t> Universität Tübingen</a:t>
            </a:r>
          </a:p>
        </p:txBody>
      </p:sp>
      <p:pic>
        <p:nvPicPr>
          <p:cNvPr id="8" name="Inhaltsplatzhalt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63706" y="2214694"/>
            <a:ext cx="4101368" cy="326331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489" y="2114026"/>
            <a:ext cx="4531217" cy="336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705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17A5C-ABB2-43C1-9A8B-C9FB1755CF1A}" type="slidenum">
              <a:rPr lang="de-DE" altLang="de-DE" smtClean="0"/>
              <a:pPr/>
              <a:t>8</a:t>
            </a:fld>
            <a:r>
              <a:rPr lang="de-DE" altLang="de-DE" dirty="0"/>
              <a:t> 	© </a:t>
            </a:r>
            <a:fld id="{89E013CA-7657-4BF5-AC95-BDC628B925A7}" type="datetime1">
              <a:rPr lang="de-DE" altLang="de-DE" smtClean="0"/>
              <a:pPr/>
              <a:t>01.04.2020</a:t>
            </a:fld>
            <a:r>
              <a:rPr lang="de-DE" altLang="de-DE" dirty="0"/>
              <a:t> Universität Tübingen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446" y="872948"/>
            <a:ext cx="6069107" cy="520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769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9138" y="935734"/>
            <a:ext cx="7700962" cy="276999"/>
          </a:xfrm>
        </p:spPr>
        <p:txBody>
          <a:bodyPr/>
          <a:lstStyle/>
          <a:p>
            <a:r>
              <a:rPr lang="de-DE" sz="1800" b="0" dirty="0"/>
              <a:t>M1: CER 57.69%, WER 93.73%              M6: CER 4.53%, WER 18.82%	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F5910A-045A-4CEC-A1D5-F46F796D5272}" type="slidenum">
              <a:rPr lang="de-DE" altLang="de-DE" smtClean="0"/>
              <a:pPr/>
              <a:t>9</a:t>
            </a:fld>
            <a:r>
              <a:rPr lang="de-DE" altLang="de-DE" dirty="0"/>
              <a:t> 	© </a:t>
            </a:r>
            <a:fld id="{89E013CA-7657-4BF5-AC95-BDC628B925A7}" type="datetime1">
              <a:rPr lang="de-DE" altLang="de-DE" smtClean="0"/>
              <a:pPr/>
              <a:t>01.04.2020</a:t>
            </a:fld>
            <a:r>
              <a:rPr lang="de-DE" altLang="de-DE" dirty="0"/>
              <a:t> Universität Tübingen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2438" y="1212733"/>
            <a:ext cx="3482425" cy="5095875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613" y="1229344"/>
            <a:ext cx="3744143" cy="507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614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9138" y="1288018"/>
            <a:ext cx="7700962" cy="369332"/>
          </a:xfrm>
        </p:spPr>
        <p:txBody>
          <a:bodyPr/>
          <a:lstStyle/>
          <a:p>
            <a:r>
              <a:rPr lang="de-DE" dirty="0"/>
              <a:t>Senatsprotokolle, 10 Seiten GT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F5910A-045A-4CEC-A1D5-F46F796D5272}" type="slidenum">
              <a:rPr lang="de-DE" altLang="de-DE" smtClean="0"/>
              <a:pPr/>
              <a:t>10</a:t>
            </a:fld>
            <a:r>
              <a:rPr lang="de-DE" altLang="de-DE" dirty="0"/>
              <a:t> 	© </a:t>
            </a:r>
            <a:fld id="{89E013CA-7657-4BF5-AC95-BDC628B925A7}" type="datetime1">
              <a:rPr lang="de-DE" altLang="de-DE" smtClean="0"/>
              <a:pPr/>
              <a:t>01.04.2020</a:t>
            </a:fld>
            <a:r>
              <a:rPr lang="de-DE" altLang="de-DE" dirty="0"/>
              <a:t> Universität Tübingen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355" y="1851776"/>
            <a:ext cx="3913264" cy="3944471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2402" y="1851776"/>
            <a:ext cx="3910963" cy="3948389"/>
          </a:xfrm>
          <a:prstGeom prst="rect">
            <a:avLst/>
          </a:prstGeom>
        </p:spPr>
      </p:pic>
      <p:sp>
        <p:nvSpPr>
          <p:cNvPr id="6" name="Ellipse 5"/>
          <p:cNvSpPr/>
          <p:nvPr/>
        </p:nvSpPr>
        <p:spPr>
          <a:xfrm>
            <a:off x="3227294" y="5531223"/>
            <a:ext cx="367553" cy="23308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Ellipse 7"/>
          <p:cNvSpPr/>
          <p:nvPr/>
        </p:nvSpPr>
        <p:spPr>
          <a:xfrm>
            <a:off x="7234518" y="5531223"/>
            <a:ext cx="331694" cy="23308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1974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9138" y="1288018"/>
            <a:ext cx="7700962" cy="369332"/>
          </a:xfrm>
        </p:spPr>
        <p:txBody>
          <a:bodyPr/>
          <a:lstStyle/>
          <a:p>
            <a:r>
              <a:rPr lang="de-DE" dirty="0"/>
              <a:t>Senatsprotokolle, 50 Seiten GT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F5910A-045A-4CEC-A1D5-F46F796D5272}" type="slidenum">
              <a:rPr lang="de-DE" altLang="de-DE" smtClean="0"/>
              <a:pPr/>
              <a:t>11</a:t>
            </a:fld>
            <a:r>
              <a:rPr lang="de-DE" altLang="de-DE" dirty="0"/>
              <a:t> 	© </a:t>
            </a:r>
            <a:fld id="{89E013CA-7657-4BF5-AC95-BDC628B925A7}" type="datetime1">
              <a:rPr lang="de-DE" altLang="de-DE" smtClean="0"/>
              <a:pPr/>
              <a:t>01.04.2020</a:t>
            </a:fld>
            <a:r>
              <a:rPr lang="de-DE" altLang="de-DE" dirty="0"/>
              <a:t> Universität Tübingen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584" y="1939096"/>
            <a:ext cx="3962746" cy="4013469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4" y="1939096"/>
            <a:ext cx="3941390" cy="4017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1106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B32858-3F18-47CF-A9F3-06DC5945B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8" y="1010112"/>
            <a:ext cx="7700962" cy="369332"/>
          </a:xfrm>
        </p:spPr>
        <p:txBody>
          <a:bodyPr/>
          <a:lstStyle/>
          <a:p>
            <a:r>
              <a:rPr lang="de-DE" dirty="0"/>
              <a:t>Vorteile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410A8F8-248C-4BEB-A84B-46832CACC6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F5910A-045A-4CEC-A1D5-F46F796D5272}" type="slidenum">
              <a:rPr lang="de-DE" altLang="de-DE" smtClean="0"/>
              <a:pPr/>
              <a:t>12</a:t>
            </a:fld>
            <a:r>
              <a:rPr lang="de-DE" altLang="de-DE" dirty="0"/>
              <a:t> 	© </a:t>
            </a:r>
            <a:fld id="{89E013CA-7657-4BF5-AC95-BDC628B925A7}" type="datetime1">
              <a:rPr lang="de-DE" altLang="de-DE" smtClean="0"/>
              <a:pPr/>
              <a:t>01.04.2020</a:t>
            </a:fld>
            <a:r>
              <a:rPr lang="de-DE" altLang="de-DE" dirty="0"/>
              <a:t> Universität Tübingen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11C2317D-5EA8-40A7-94C8-AF1FF2A94C8C}"/>
              </a:ext>
            </a:extLst>
          </p:cNvPr>
          <p:cNvSpPr txBox="1"/>
          <p:nvPr/>
        </p:nvSpPr>
        <p:spPr>
          <a:xfrm>
            <a:off x="719137" y="1379444"/>
            <a:ext cx="7415869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Transkriptionsoberfläche, die verschiedene Funktionen vereint, ohne dass spezielles technisches Wissen vonnöten ist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aufgrund der großen Nutzergemeinschaft und Menge der verarbeiteten Daten werden zunehmend leistungsfähigere Modelle entwickelt und veröffentlicht</a:t>
            </a:r>
          </a:p>
          <a:p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Verwaltung von Dokumenten</a:t>
            </a:r>
          </a:p>
          <a:p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kollaboratives</a:t>
            </a:r>
            <a:r>
              <a:rPr lang="de-DE" dirty="0"/>
              <a:t> Arbeiten</a:t>
            </a:r>
          </a:p>
          <a:p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Nutzung der Daten in anderen Kontexten, z.B. Erstellung von Editionen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permanente Weiterentwicklung durch die Betreiber</a:t>
            </a:r>
          </a:p>
          <a:p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mit Keyword </a:t>
            </a:r>
            <a:r>
              <a:rPr lang="de-DE" dirty="0" err="1"/>
              <a:t>Spotting</a:t>
            </a:r>
            <a:r>
              <a:rPr lang="de-DE" dirty="0"/>
              <a:t> ist eine nutzbringende Durchsuchbarkeit auch bei schlechtem HTR-Ergebnis möglich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9748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B32858-3F18-47CF-A9F3-06DC5945B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8" y="918686"/>
            <a:ext cx="7700962" cy="369332"/>
          </a:xfrm>
        </p:spPr>
        <p:txBody>
          <a:bodyPr/>
          <a:lstStyle/>
          <a:p>
            <a:r>
              <a:rPr lang="de-DE" dirty="0"/>
              <a:t>Nachteile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410A8F8-248C-4BEB-A84B-46832CACC6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F5910A-045A-4CEC-A1D5-F46F796D5272}" type="slidenum">
              <a:rPr lang="de-DE" altLang="de-DE" smtClean="0"/>
              <a:pPr/>
              <a:t>13</a:t>
            </a:fld>
            <a:r>
              <a:rPr lang="de-DE" altLang="de-DE" dirty="0"/>
              <a:t> 	© </a:t>
            </a:r>
            <a:fld id="{89E013CA-7657-4BF5-AC95-BDC628B925A7}" type="datetime1">
              <a:rPr lang="de-DE" altLang="de-DE" smtClean="0"/>
              <a:pPr/>
              <a:t>01.04.2020</a:t>
            </a:fld>
            <a:r>
              <a:rPr lang="de-DE" altLang="de-DE" dirty="0"/>
              <a:t> Universität Tübingen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11C2317D-5EA8-40A7-94C8-AF1FF2A94C8C}"/>
              </a:ext>
            </a:extLst>
          </p:cNvPr>
          <p:cNvSpPr txBox="1"/>
          <p:nvPr/>
        </p:nvSpPr>
        <p:spPr>
          <a:xfrm>
            <a:off x="620525" y="1420442"/>
            <a:ext cx="741586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die Entwicklung eines eigenen HTR-Modells ist relativ aufwändig (wobei mit zunehmender Zahl veröffentlichter Modelle oftmals ein passendes gefunden werden kann, mit welchem schon recht gute Ergebnisse erzielt werden können)</a:t>
            </a:r>
          </a:p>
          <a:p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Nutzeroberfläche ist nicht intuitiv</a:t>
            </a:r>
          </a:p>
          <a:p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In der Regel sind manuelle Nacharbeiten notwendig, wenn das Ergebnis perfekt sein soll</a:t>
            </a:r>
          </a:p>
        </p:txBody>
      </p:sp>
    </p:spTree>
    <p:extLst>
      <p:ext uri="{BB962C8B-B14F-4D97-AF65-F5344CB8AC3E}">
        <p14:creationId xmlns:p14="http://schemas.microsoft.com/office/powerpoint/2010/main" val="24909262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3901" y="963248"/>
            <a:ext cx="7700962" cy="1046440"/>
          </a:xfrm>
        </p:spPr>
        <p:txBody>
          <a:bodyPr/>
          <a:lstStyle/>
          <a:p>
            <a:r>
              <a:rPr lang="de-DE" dirty="0"/>
              <a:t>Registrierung &amp; Installation</a:t>
            </a:r>
            <a:br>
              <a:rPr lang="de-DE" dirty="0"/>
            </a:br>
            <a:r>
              <a:rPr lang="de-DE" dirty="0"/>
              <a:t> </a:t>
            </a:r>
            <a:r>
              <a:rPr lang="de-DE" sz="1000" dirty="0"/>
              <a:t> </a:t>
            </a:r>
            <a:br>
              <a:rPr lang="de-DE" sz="2000" dirty="0"/>
            </a:br>
            <a:r>
              <a:rPr lang="de-DE" sz="2000" b="0" dirty="0"/>
              <a:t>https://transkribus.eu/Transkribus/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F5910A-045A-4CEC-A1D5-F46F796D5272}" type="slidenum">
              <a:rPr lang="de-DE" altLang="de-DE" smtClean="0"/>
              <a:pPr/>
              <a:t>14</a:t>
            </a:fld>
            <a:r>
              <a:rPr lang="de-DE" altLang="de-DE" dirty="0"/>
              <a:t> 	© </a:t>
            </a:r>
            <a:fld id="{89E013CA-7657-4BF5-AC95-BDC628B925A7}" type="datetime1">
              <a:rPr lang="de-DE" altLang="de-DE" smtClean="0"/>
              <a:pPr/>
              <a:t>01.04.2020</a:t>
            </a:fld>
            <a:r>
              <a:rPr lang="de-DE" altLang="de-DE" dirty="0"/>
              <a:t> Universität Tübingen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138" y="2198260"/>
            <a:ext cx="5347890" cy="3296529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723901" y="5553851"/>
            <a:ext cx="77009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Hinweis: Probleme bei der Installation sind oft darauf zurückzuführen, dass nicht die neue Java Version installiert ist.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9347" y="2408932"/>
            <a:ext cx="2642532" cy="309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8116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17A5C-ABB2-43C1-9A8B-C9FB1755CF1A}" type="slidenum">
              <a:rPr lang="de-DE" altLang="de-DE" smtClean="0"/>
              <a:pPr/>
              <a:t>15</a:t>
            </a:fld>
            <a:r>
              <a:rPr lang="de-DE" altLang="de-DE" dirty="0"/>
              <a:t> 	© </a:t>
            </a:r>
            <a:fld id="{89E013CA-7657-4BF5-AC95-BDC628B925A7}" type="datetime1">
              <a:rPr lang="de-DE" altLang="de-DE" smtClean="0"/>
              <a:pPr/>
              <a:t>01.04.2020</a:t>
            </a:fld>
            <a:r>
              <a:rPr lang="de-DE" altLang="de-DE" dirty="0"/>
              <a:t> Universität Tübingen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644" y="880845"/>
            <a:ext cx="7720338" cy="4244828"/>
          </a:xfrm>
          <a:prstGeom prst="rect">
            <a:avLst/>
          </a:prstGeom>
        </p:spPr>
      </p:pic>
      <p:sp>
        <p:nvSpPr>
          <p:cNvPr id="4" name="Ellipse 3"/>
          <p:cNvSpPr/>
          <p:nvPr/>
        </p:nvSpPr>
        <p:spPr>
          <a:xfrm>
            <a:off x="1770077" y="1132514"/>
            <a:ext cx="335560" cy="1174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16048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17A5C-ABB2-43C1-9A8B-C9FB1755CF1A}" type="slidenum">
              <a:rPr lang="de-DE" altLang="de-DE" smtClean="0"/>
              <a:pPr/>
              <a:t>16</a:t>
            </a:fld>
            <a:r>
              <a:rPr lang="de-DE" altLang="de-DE" dirty="0"/>
              <a:t> 	© </a:t>
            </a:r>
            <a:fld id="{89E013CA-7657-4BF5-AC95-BDC628B925A7}" type="datetime1">
              <a:rPr lang="de-DE" altLang="de-DE" smtClean="0"/>
              <a:pPr/>
              <a:t>01.04.2020</a:t>
            </a:fld>
            <a:r>
              <a:rPr lang="de-DE" altLang="de-DE" dirty="0"/>
              <a:t> Universität Tübingen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/>
          <a:srcRect l="38" r="48363" b="55355"/>
          <a:stretch/>
        </p:blipFill>
        <p:spPr>
          <a:xfrm>
            <a:off x="721453" y="879059"/>
            <a:ext cx="7432646" cy="3515810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5679347" y="2164360"/>
            <a:ext cx="1979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Collections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5679347" y="2726422"/>
            <a:ext cx="1359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Dokumente</a:t>
            </a:r>
          </a:p>
        </p:txBody>
      </p:sp>
      <p:cxnSp>
        <p:nvCxnSpPr>
          <p:cNvPr id="7" name="Gerade Verbindung mit Pfeil 6"/>
          <p:cNvCxnSpPr>
            <a:stCxn id="4" idx="1"/>
          </p:cNvCxnSpPr>
          <p:nvPr/>
        </p:nvCxnSpPr>
        <p:spPr>
          <a:xfrm flipH="1">
            <a:off x="4756558" y="2349026"/>
            <a:ext cx="922789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/>
          <p:cNvCxnSpPr>
            <a:stCxn id="5" idx="1"/>
          </p:cNvCxnSpPr>
          <p:nvPr/>
        </p:nvCxnSpPr>
        <p:spPr>
          <a:xfrm flipH="1">
            <a:off x="4756558" y="2911088"/>
            <a:ext cx="922789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49822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9138" y="1288018"/>
            <a:ext cx="7700962" cy="369332"/>
          </a:xfrm>
        </p:spPr>
        <p:txBody>
          <a:bodyPr/>
          <a:lstStyle/>
          <a:p>
            <a:r>
              <a:rPr lang="de-DE" dirty="0"/>
              <a:t>Upload und Management von Dokumenten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F5910A-045A-4CEC-A1D5-F46F796D5272}" type="slidenum">
              <a:rPr lang="de-DE" altLang="de-DE" smtClean="0"/>
              <a:pPr/>
              <a:t>17</a:t>
            </a:fld>
            <a:r>
              <a:rPr lang="de-DE" altLang="de-DE" dirty="0"/>
              <a:t> 	© </a:t>
            </a:r>
            <a:fld id="{89E013CA-7657-4BF5-AC95-BDC628B925A7}" type="datetime1">
              <a:rPr lang="de-DE" altLang="de-DE" smtClean="0"/>
              <a:pPr/>
              <a:t>01.04.2020</a:t>
            </a:fld>
            <a:r>
              <a:rPr lang="de-DE" altLang="de-DE" dirty="0"/>
              <a:t> Universität Tübingen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719138" y="1954635"/>
            <a:ext cx="770572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die hochgeladenen Dokumente werden auf Servern in Innsbruck gespeichert (abgesehen vom Programm selbst werden keine Kapazitäten auf der eigenen Festplatte und des Arbeitsspeichers benötigt)</a:t>
            </a:r>
          </a:p>
          <a:p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die Dokumente sind grundsätzlich privat und von anderen Nutzern nicht einsehbar</a:t>
            </a:r>
          </a:p>
          <a:p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über den User Manager können andere Personen der eigenen Collection hinzugefügt werden und ihnen über die Zuweisung von Rollen bestimmte Rechte eingeräumt werden</a:t>
            </a:r>
          </a:p>
          <a:p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Verwaltung der Dokumente in Collections</a:t>
            </a:r>
          </a:p>
        </p:txBody>
      </p:sp>
    </p:spTree>
    <p:extLst>
      <p:ext uri="{BB962C8B-B14F-4D97-AF65-F5344CB8AC3E}">
        <p14:creationId xmlns:p14="http://schemas.microsoft.com/office/powerpoint/2010/main" val="22113852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17A5C-ABB2-43C1-9A8B-C9FB1755CF1A}" type="slidenum">
              <a:rPr lang="de-DE" altLang="de-DE" smtClean="0"/>
              <a:pPr/>
              <a:t>18</a:t>
            </a:fld>
            <a:r>
              <a:rPr lang="de-DE" altLang="de-DE" dirty="0"/>
              <a:t> 	© </a:t>
            </a:r>
            <a:fld id="{89E013CA-7657-4BF5-AC95-BDC628B925A7}" type="datetime1">
              <a:rPr lang="de-DE" altLang="de-DE" smtClean="0"/>
              <a:pPr/>
              <a:t>01.04.2020</a:t>
            </a:fld>
            <a:r>
              <a:rPr lang="de-DE" altLang="de-DE" dirty="0"/>
              <a:t> Universität Tübingen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138" y="849953"/>
            <a:ext cx="5813610" cy="4242165"/>
          </a:xfrm>
          <a:prstGeom prst="rect">
            <a:avLst/>
          </a:prstGeom>
        </p:spPr>
      </p:pic>
      <p:sp>
        <p:nvSpPr>
          <p:cNvPr id="4" name="Ellipse 3"/>
          <p:cNvSpPr/>
          <p:nvPr/>
        </p:nvSpPr>
        <p:spPr>
          <a:xfrm>
            <a:off x="2164360" y="1082180"/>
            <a:ext cx="260058" cy="1929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719138" y="5293453"/>
            <a:ext cx="70155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mindestens 300 dpi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Upload des gesamten Ordners, nicht eines einzelnen Bildes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es können auch PDFs hochgeladen werden</a:t>
            </a:r>
          </a:p>
        </p:txBody>
      </p:sp>
    </p:spTree>
    <p:extLst>
      <p:ext uri="{BB962C8B-B14F-4D97-AF65-F5344CB8AC3E}">
        <p14:creationId xmlns:p14="http://schemas.microsoft.com/office/powerpoint/2010/main" val="40180144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9138" y="1288018"/>
            <a:ext cx="7700962" cy="369332"/>
          </a:xfrm>
        </p:spPr>
        <p:txBody>
          <a:bodyPr/>
          <a:lstStyle/>
          <a:p>
            <a:r>
              <a:rPr lang="de-DE" dirty="0"/>
              <a:t>Grundlegende Funktionen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F5910A-045A-4CEC-A1D5-F46F796D5272}" type="slidenum">
              <a:rPr lang="de-DE" altLang="de-DE" smtClean="0"/>
              <a:pPr/>
              <a:t>19</a:t>
            </a:fld>
            <a:r>
              <a:rPr lang="de-DE" altLang="de-DE" dirty="0"/>
              <a:t> 	© </a:t>
            </a:r>
            <a:fld id="{89E013CA-7657-4BF5-AC95-BDC628B925A7}" type="datetime1">
              <a:rPr lang="de-DE" altLang="de-DE" smtClean="0"/>
              <a:pPr/>
              <a:t>01.04.2020</a:t>
            </a:fld>
            <a:r>
              <a:rPr lang="de-DE" altLang="de-DE" dirty="0"/>
              <a:t> Universität Tübingen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138" y="1755746"/>
            <a:ext cx="7477125" cy="1752600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719138" y="3825380"/>
            <a:ext cx="75691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Versions: es ist möglich zu jeder abgespeicherten vorherigen Version des Dokuments zurückzukehren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User Manager: es ist möglich, andere Personen zu einer Collection hinzuzufügen und ihnen über Rollen bestimmte Rechte einzuräumen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Jobs: hier lassen sich laufende und vergangene Prozesse überwachen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User </a:t>
            </a:r>
            <a:r>
              <a:rPr lang="de-DE" dirty="0" err="1"/>
              <a:t>activity</a:t>
            </a:r>
            <a:r>
              <a:rPr lang="de-DE" dirty="0"/>
              <a:t>: welcher User wann was in welchem Dokument gemacht hat</a:t>
            </a:r>
          </a:p>
        </p:txBody>
      </p:sp>
    </p:spTree>
    <p:extLst>
      <p:ext uri="{BB962C8B-B14F-4D97-AF65-F5344CB8AC3E}">
        <p14:creationId xmlns:p14="http://schemas.microsoft.com/office/powerpoint/2010/main" val="36577402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9138" y="1288018"/>
            <a:ext cx="7700962" cy="369332"/>
          </a:xfrm>
        </p:spPr>
        <p:txBody>
          <a:bodyPr/>
          <a:lstStyle/>
          <a:p>
            <a:r>
              <a:rPr lang="de-DE" dirty="0"/>
              <a:t>Segmentierung: Layout Analyse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F5910A-045A-4CEC-A1D5-F46F796D5272}" type="slidenum">
              <a:rPr lang="de-DE" altLang="de-DE" smtClean="0"/>
              <a:pPr/>
              <a:t>20</a:t>
            </a:fld>
            <a:r>
              <a:rPr lang="de-DE" altLang="de-DE" dirty="0"/>
              <a:t> 	© </a:t>
            </a:r>
            <a:fld id="{89E013CA-7657-4BF5-AC95-BDC628B925A7}" type="datetime1">
              <a:rPr lang="de-DE" altLang="de-DE" smtClean="0"/>
              <a:pPr/>
              <a:t>01.04.2020</a:t>
            </a:fld>
            <a:r>
              <a:rPr lang="de-DE" altLang="de-DE" dirty="0"/>
              <a:t> Universität Tübingen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719138" y="1912690"/>
            <a:ext cx="770096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HTR ist zeilen- und nicht zeichenbasiert wie klassische OCR</a:t>
            </a:r>
          </a:p>
          <a:p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Bild und Text müssen miteinander verbunden werden, damit die Handschriftenerkennung funktioniert. Dies geschieht dadurch, dass das Dokument segmentiert wird. Die Hauptelemente sind hier </a:t>
            </a:r>
            <a:r>
              <a:rPr lang="de-DE" dirty="0" err="1"/>
              <a:t>Textregions</a:t>
            </a:r>
            <a:r>
              <a:rPr lang="de-DE" dirty="0"/>
              <a:t> und Baselines. Zunächst werden Textregionen definiert, die den Text beinhalten, und diese anschließend wiederum in Zeilen gegliedert. Diese Zeilen korrespondieren mit der Transkription.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manuelle Segmentierung oder automatische Layout Analyse</a:t>
            </a:r>
          </a:p>
          <a:p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bei kompliziertem Layout mit sich wiederholenden Elementen ist das Training eines eigenen Strukturmodells über das Tool P2PaLA möglich</a:t>
            </a:r>
          </a:p>
        </p:txBody>
      </p:sp>
    </p:spTree>
    <p:extLst>
      <p:ext uri="{BB962C8B-B14F-4D97-AF65-F5344CB8AC3E}">
        <p14:creationId xmlns:p14="http://schemas.microsoft.com/office/powerpoint/2010/main" val="37490138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9138" y="1288018"/>
            <a:ext cx="7700962" cy="369332"/>
          </a:xfrm>
        </p:spPr>
        <p:txBody>
          <a:bodyPr/>
          <a:lstStyle/>
          <a:p>
            <a:r>
              <a:rPr lang="de-DE" dirty="0"/>
              <a:t>Transkription/Ground Truth Daten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F5910A-045A-4CEC-A1D5-F46F796D5272}" type="slidenum">
              <a:rPr lang="de-DE" altLang="de-DE" smtClean="0"/>
              <a:pPr/>
              <a:t>21</a:t>
            </a:fld>
            <a:r>
              <a:rPr lang="de-DE" altLang="de-DE" dirty="0"/>
              <a:t> 	© </a:t>
            </a:r>
            <a:fld id="{89E013CA-7657-4BF5-AC95-BDC628B925A7}" type="datetime1">
              <a:rPr lang="de-DE" altLang="de-DE" smtClean="0"/>
              <a:pPr/>
              <a:t>01.04.2020</a:t>
            </a:fld>
            <a:r>
              <a:rPr lang="de-DE" altLang="de-DE" dirty="0"/>
              <a:t> Universität Tübingen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02AF3B3-CD41-4867-AA8E-B13FA926CA02}"/>
              </a:ext>
            </a:extLst>
          </p:cNvPr>
          <p:cNvSpPr txBox="1"/>
          <p:nvPr/>
        </p:nvSpPr>
        <p:spPr>
          <a:xfrm>
            <a:off x="719138" y="2028497"/>
            <a:ext cx="730606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damit eine automatische Texterkennung möglich ist, muss Transkribus trainiert werden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Voraussetzung für die Erstellung eines eigenen HTR-Modells sind Ground Truth Daten, also korrekte Transkriptionen, anhand derer die Software lernen kann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Ground Truth Daten sollten repräsentativ für das Dokument sein</a:t>
            </a:r>
          </a:p>
          <a:p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2 Optionen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/>
              <a:t>Erstellung einer manuellen Transkription in Transkribus (der segmentierte Text wird Zeile für Zeile transkribiert)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/>
              <a:t>Verwendung von vorhandenen Transkriptionen über das Tool Text2Image (dazu muss die Transkription so aufbereitet werden, dass Text und Bild übereinstimmen)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486289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90ACFBAD-F038-479A-B2B8-877BD8BD99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17A5C-ABB2-43C1-9A8B-C9FB1755CF1A}" type="slidenum">
              <a:rPr lang="de-DE" altLang="de-DE" smtClean="0"/>
              <a:pPr/>
              <a:t>22</a:t>
            </a:fld>
            <a:r>
              <a:rPr lang="de-DE" altLang="de-DE" dirty="0"/>
              <a:t> 	© </a:t>
            </a:r>
            <a:fld id="{89E013CA-7657-4BF5-AC95-BDC628B925A7}" type="datetime1">
              <a:rPr lang="de-DE" altLang="de-DE" smtClean="0"/>
              <a:pPr/>
              <a:t>01.04.2020</a:t>
            </a:fld>
            <a:r>
              <a:rPr lang="de-DE" altLang="de-DE" dirty="0"/>
              <a:t> Universität Tübingen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9618CBCC-FCE9-412A-A5AF-B03723861718}"/>
              </a:ext>
            </a:extLst>
          </p:cNvPr>
          <p:cNvSpPr txBox="1"/>
          <p:nvPr/>
        </p:nvSpPr>
        <p:spPr>
          <a:xfrm>
            <a:off x="719138" y="1513490"/>
            <a:ext cx="752097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Als Grundlage für wissenschaftliche Editionen kann auch eine anspruchsvollere Transkription angefertigt werden, z.B. über</a:t>
            </a:r>
          </a:p>
          <a:p>
            <a:endParaRPr lang="de-DE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/>
              <a:t>Festlegung der Lesereihenfolge von Textregionen und Zeilen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/>
              <a:t>Hinzufügung von Tags und Metadaten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Tanskriptionsregeln</a:t>
            </a:r>
            <a:endParaRPr lang="de-DE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/>
              <a:t>eine einheitliche Transkription ist sinnvoll, damit die Software dementsprechend lernen kann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/>
              <a:t>Beispiele: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/>
              <a:t>Transkription von „ſ“ als „ſ“ oder „s“ (ähnlich i/j, u/v)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/>
              <a:t>Auflösung/Beibehaltung von Abkürzungen (am Wortende funktioniert dies gut, innerhalb des Wortes ist es schwieriger)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/>
              <a:t>siehe Editorial Declaration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/>
              <a:t>die aktuell fehlende Standardisierung sollte bei der Nutzung von HTR-Modellen beachtet werden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496795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9138" y="1288018"/>
            <a:ext cx="7700962" cy="369332"/>
          </a:xfrm>
        </p:spPr>
        <p:txBody>
          <a:bodyPr/>
          <a:lstStyle/>
          <a:p>
            <a:r>
              <a:rPr lang="de-DE" dirty="0"/>
              <a:t>Modell-Training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F5910A-045A-4CEC-A1D5-F46F796D5272}" type="slidenum">
              <a:rPr lang="de-DE" altLang="de-DE" smtClean="0"/>
              <a:pPr/>
              <a:t>23</a:t>
            </a:fld>
            <a:r>
              <a:rPr lang="de-DE" altLang="de-DE" dirty="0"/>
              <a:t> 	© </a:t>
            </a:r>
            <a:fld id="{89E013CA-7657-4BF5-AC95-BDC628B925A7}" type="datetime1">
              <a:rPr lang="de-DE" altLang="de-DE" smtClean="0"/>
              <a:pPr/>
              <a:t>01.04.2020</a:t>
            </a:fld>
            <a:r>
              <a:rPr lang="de-DE" altLang="de-DE" dirty="0"/>
              <a:t> Universität Tübingen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D1B22C2B-5F9C-454D-8B6A-991DC39B3676}"/>
              </a:ext>
            </a:extLst>
          </p:cNvPr>
          <p:cNvSpPr txBox="1"/>
          <p:nvPr/>
        </p:nvSpPr>
        <p:spPr>
          <a:xfrm>
            <a:off x="719138" y="1776248"/>
            <a:ext cx="770096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Voraussetzung: Ground Truth Daten im Umfang von ca. 25-75 Seiten (5000 bis 15000 Wörter), bei gedrucktem Material weniger</a:t>
            </a:r>
          </a:p>
          <a:p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das Modelltraining ist nicht automatisch freigeschaltet (Email an Transkribus, die entweder den entsprechenden Button freischalten oder das Training selbst übernehmen)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Aufteilung der Ground Truth Daten in ein Trainings Set und in ein Validation 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es kann ein Basismodell hinzugeschaltet werden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Festlegung der Anzahl der Epochen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639879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F75730-0734-4681-B2B7-304C4FF37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8" y="1288018"/>
            <a:ext cx="7700962" cy="369332"/>
          </a:xfrm>
        </p:spPr>
        <p:txBody>
          <a:bodyPr/>
          <a:lstStyle/>
          <a:p>
            <a:r>
              <a:rPr lang="de-DE" dirty="0"/>
              <a:t>Texterkennung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5569BE9-1E60-4CB7-BC0A-B755DAB9DE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F5910A-045A-4CEC-A1D5-F46F796D5272}" type="slidenum">
              <a:rPr lang="de-DE" altLang="de-DE" smtClean="0"/>
              <a:pPr/>
              <a:t>24</a:t>
            </a:fld>
            <a:r>
              <a:rPr lang="de-DE" altLang="de-DE" dirty="0"/>
              <a:t> 	© </a:t>
            </a:r>
            <a:fld id="{89E013CA-7657-4BF5-AC95-BDC628B925A7}" type="datetime1">
              <a:rPr lang="de-DE" altLang="de-DE" smtClean="0"/>
              <a:pPr/>
              <a:t>01.04.2020</a:t>
            </a:fld>
            <a:r>
              <a:rPr lang="de-DE" altLang="de-DE" dirty="0"/>
              <a:t> Universität Tübingen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326D1B4B-CA10-4795-9F9F-9A894DB73114}"/>
              </a:ext>
            </a:extLst>
          </p:cNvPr>
          <p:cNvSpPr txBox="1"/>
          <p:nvPr/>
        </p:nvSpPr>
        <p:spPr>
          <a:xfrm>
            <a:off x="719138" y="1954924"/>
            <a:ext cx="689035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Auswahl eines HTR-Modells (eigenes oder fremdes)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Hinzuschaltung eines </a:t>
            </a:r>
            <a:r>
              <a:rPr lang="de-DE" dirty="0" err="1"/>
              <a:t>Dictionarys</a:t>
            </a:r>
            <a:r>
              <a:rPr lang="de-DE" dirty="0"/>
              <a:t> oder Language Models</a:t>
            </a:r>
          </a:p>
          <a:p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Erstellung eines Sample Sets zum Vergleich</a:t>
            </a:r>
          </a:p>
          <a:p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es gibt verschiedene Optionen, (automatische) Transkriptionen zu vergleichen und so die Performance eines Modells zu bewerten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38887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9C1A4A-59F7-4AE0-9EB3-53BE0C0F1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8" y="1288018"/>
            <a:ext cx="7700962" cy="369332"/>
          </a:xfrm>
        </p:spPr>
        <p:txBody>
          <a:bodyPr/>
          <a:lstStyle/>
          <a:p>
            <a:r>
              <a:rPr lang="de-DE" dirty="0"/>
              <a:t>Keyword </a:t>
            </a:r>
            <a:r>
              <a:rPr lang="de-DE" dirty="0" err="1"/>
              <a:t>Spotting</a:t>
            </a: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33A341C-DD2B-4DFA-8A85-AE1FD44CA3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F5910A-045A-4CEC-A1D5-F46F796D5272}" type="slidenum">
              <a:rPr lang="de-DE" altLang="de-DE" smtClean="0"/>
              <a:pPr/>
              <a:t>25</a:t>
            </a:fld>
            <a:r>
              <a:rPr lang="de-DE" altLang="de-DE" dirty="0"/>
              <a:t> 	© </a:t>
            </a:r>
            <a:fld id="{89E013CA-7657-4BF5-AC95-BDC628B925A7}" type="datetime1">
              <a:rPr lang="de-DE" altLang="de-DE" smtClean="0"/>
              <a:pPr/>
              <a:t>01.04.2020</a:t>
            </a:fld>
            <a:r>
              <a:rPr lang="de-DE" altLang="de-DE" dirty="0"/>
              <a:t> Universität Tübingen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4FCEB31-C669-4252-B7C3-9B8A6AD6728F}"/>
              </a:ext>
            </a:extLst>
          </p:cNvPr>
          <p:cNvSpPr txBox="1"/>
          <p:nvPr/>
        </p:nvSpPr>
        <p:spPr>
          <a:xfrm>
            <a:off x="719138" y="2028496"/>
            <a:ext cx="68632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während die vom Programm am wahrscheinlichsten gewertete Transkription angezeigt wird, sind im Hintergrund weitere Varianten abgespeichert, die über Keyword </a:t>
            </a:r>
            <a:r>
              <a:rPr lang="de-DE" dirty="0" err="1"/>
              <a:t>Spotting</a:t>
            </a:r>
            <a:r>
              <a:rPr lang="de-DE" dirty="0"/>
              <a:t> abgerufen werden können</a:t>
            </a:r>
          </a:p>
          <a:p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Keyword </a:t>
            </a:r>
            <a:r>
              <a:rPr lang="de-DE" dirty="0" err="1"/>
              <a:t>Spotting</a:t>
            </a:r>
            <a:r>
              <a:rPr lang="de-DE" dirty="0"/>
              <a:t> ermöglicht also auch bei einer höheren Fehlerrate die Nutzbarkeit der automatischen Transkription für die Durchsuchung des Volltextes</a:t>
            </a:r>
          </a:p>
        </p:txBody>
      </p:sp>
    </p:spTree>
    <p:extLst>
      <p:ext uri="{BB962C8B-B14F-4D97-AF65-F5344CB8AC3E}">
        <p14:creationId xmlns:p14="http://schemas.microsoft.com/office/powerpoint/2010/main" val="5409330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9138" y="1288018"/>
            <a:ext cx="7700962" cy="369332"/>
          </a:xfrm>
        </p:spPr>
        <p:txBody>
          <a:bodyPr/>
          <a:lstStyle/>
          <a:p>
            <a:r>
              <a:rPr lang="de-DE" dirty="0"/>
              <a:t>Export von Dokumenten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F5910A-045A-4CEC-A1D5-F46F796D5272}" type="slidenum">
              <a:rPr lang="de-DE" altLang="de-DE" smtClean="0"/>
              <a:pPr/>
              <a:t>26</a:t>
            </a:fld>
            <a:r>
              <a:rPr lang="de-DE" altLang="de-DE" dirty="0"/>
              <a:t> 	© </a:t>
            </a:r>
            <a:fld id="{89E013CA-7657-4BF5-AC95-BDC628B925A7}" type="datetime1">
              <a:rPr lang="de-DE" altLang="de-DE" smtClean="0"/>
              <a:pPr/>
              <a:t>01.04.2020</a:t>
            </a:fld>
            <a:r>
              <a:rPr lang="de-DE" altLang="de-DE" dirty="0"/>
              <a:t> Universität Tübingen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BCCB4A89-5B8A-46E9-8363-C0292A3234C8}"/>
              </a:ext>
            </a:extLst>
          </p:cNvPr>
          <p:cNvSpPr txBox="1"/>
          <p:nvPr/>
        </p:nvSpPr>
        <p:spPr>
          <a:xfrm>
            <a:off x="719138" y="2133600"/>
            <a:ext cx="681677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unterschiedliche Formate → Nachnutzbarkeit in verschiedenen Kontexten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Export per Downloadlink oder direkte Speicherung auf den eigenen Computer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Export von Tags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Export von Tabellen in Excel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Export bestimmter Versionen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Schwärzung vertraulicher Informationen</a:t>
            </a:r>
          </a:p>
        </p:txBody>
      </p:sp>
    </p:spTree>
    <p:extLst>
      <p:ext uri="{BB962C8B-B14F-4D97-AF65-F5344CB8AC3E}">
        <p14:creationId xmlns:p14="http://schemas.microsoft.com/office/powerpoint/2010/main" val="15834816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3901" y="1028041"/>
            <a:ext cx="7700962" cy="369332"/>
          </a:xfrm>
        </p:spPr>
        <p:txBody>
          <a:bodyPr/>
          <a:lstStyle/>
          <a:p>
            <a:r>
              <a:rPr lang="de-DE" dirty="0"/>
              <a:t>Literatur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F5910A-045A-4CEC-A1D5-F46F796D5272}" type="slidenum">
              <a:rPr lang="de-DE" altLang="de-DE" smtClean="0"/>
              <a:pPr/>
              <a:t>27</a:t>
            </a:fld>
            <a:r>
              <a:rPr lang="de-DE" altLang="de-DE" dirty="0"/>
              <a:t> 	© </a:t>
            </a:r>
            <a:fld id="{89E013CA-7657-4BF5-AC95-BDC628B925A7}" type="datetime1">
              <a:rPr lang="de-DE" altLang="de-DE" smtClean="0"/>
              <a:pPr/>
              <a:t>01.04.2020</a:t>
            </a:fld>
            <a:r>
              <a:rPr lang="de-DE" altLang="de-DE" dirty="0"/>
              <a:t> Universität Tübingen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719137" y="1502941"/>
            <a:ext cx="7705725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e-DE" sz="1400" dirty="0"/>
              <a:t>Registrierung/Download Transkribus: </a:t>
            </a:r>
            <a:r>
              <a:rPr lang="de-DE" sz="1400" u="sng" dirty="0">
                <a:hlinkClick r:id="rId2"/>
              </a:rPr>
              <a:t>https://transkribus.eu/Transkribus/</a:t>
            </a:r>
            <a:endParaRPr lang="de-DE" sz="1400" u="sng" dirty="0"/>
          </a:p>
          <a:p>
            <a:pPr lvl="0"/>
            <a:endParaRPr lang="de-DE" sz="1400" u="sng" dirty="0"/>
          </a:p>
          <a:p>
            <a:r>
              <a:rPr lang="de-DE" sz="1400" dirty="0"/>
              <a:t>Allgemeine Informationen: </a:t>
            </a:r>
            <a:r>
              <a:rPr lang="de-DE" sz="1400" u="sng" dirty="0">
                <a:hlinkClick r:id="rId3"/>
              </a:rPr>
              <a:t>https://read.transkribus.eu/</a:t>
            </a:r>
            <a:endParaRPr lang="de-DE" sz="1400" u="sng" dirty="0"/>
          </a:p>
          <a:p>
            <a:endParaRPr lang="de-DE" sz="1400" u="sng" dirty="0"/>
          </a:p>
          <a:p>
            <a:r>
              <a:rPr lang="de-DE" sz="1400" dirty="0"/>
              <a:t>Anleitungen und Tutorials (Englisch): </a:t>
            </a:r>
            <a:r>
              <a:rPr lang="de-DE" sz="1400" u="sng" dirty="0">
                <a:hlinkClick r:id="rId4"/>
              </a:rPr>
              <a:t>https://read.transkribus.eu/transkribus/</a:t>
            </a:r>
            <a:endParaRPr lang="de-DE" sz="1400" u="sng" dirty="0"/>
          </a:p>
          <a:p>
            <a:endParaRPr lang="de-DE" sz="1400" u="sng" dirty="0"/>
          </a:p>
          <a:p>
            <a:r>
              <a:rPr lang="de-DE" sz="1400" dirty="0"/>
              <a:t>Wiki: </a:t>
            </a:r>
            <a:r>
              <a:rPr lang="de-DE" sz="1400" u="sng" dirty="0">
                <a:hlinkClick r:id="rId5"/>
              </a:rPr>
              <a:t>https://transkribus.eu/wiki/index.php/Main_Page</a:t>
            </a:r>
            <a:r>
              <a:rPr lang="de-DE" sz="1400" dirty="0"/>
              <a:t> (hier auch Anleitungen in anderen Sprachen)</a:t>
            </a:r>
          </a:p>
          <a:p>
            <a:endParaRPr lang="de-DE" sz="1400" dirty="0"/>
          </a:p>
          <a:p>
            <a:r>
              <a:rPr lang="de-DE" sz="1400" dirty="0"/>
              <a:t>Blog vom Universitätsarchiv Greifswald, der eine gute Ergänzung zu den von Transkribus zur Verfügung gestellten Anleitungen darstellt, und einzelne Aspekte näher beleuchtet (z.B. Erste Schritte): </a:t>
            </a:r>
            <a:r>
              <a:rPr lang="de-DE" sz="1400" u="sng" dirty="0">
                <a:hlinkClick r:id="rId6"/>
              </a:rPr>
              <a:t>https://rechtsprechung-im-ostseeraum.archiv.uni-greifswald.de/de/</a:t>
            </a:r>
            <a:r>
              <a:rPr lang="de-DE" sz="1400" dirty="0"/>
              <a:t> </a:t>
            </a:r>
          </a:p>
          <a:p>
            <a:endParaRPr lang="de-DE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u="sng" dirty="0">
                <a:hlinkClick r:id="rId7"/>
              </a:rPr>
              <a:t>https://mittelalter.hypotheses.org/21828</a:t>
            </a:r>
            <a:endParaRPr lang="de-DE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u="sng" dirty="0">
                <a:hlinkClick r:id="rId8"/>
              </a:rPr>
              <a:t>https://latex-ninja.com/2019/11/10/how-to-historical-text-recognition-a-transkribus-quickstart-guide/</a:t>
            </a:r>
            <a:endParaRPr lang="de-DE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>
                <a:hlinkClick r:id="rId9"/>
              </a:rPr>
              <a:t>https://www.emerald.com/insight/content/doi/10.1108/JD-07-2018-0114/full/html</a:t>
            </a:r>
            <a:r>
              <a:rPr lang="de-DE" sz="14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https://fortext.net/tools/tools/transkribus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>
                <a:hlinkClick r:id="rId10"/>
              </a:rPr>
              <a:t>https://fortext.net/routinen/lerneinheiten/manuskriptdigitalisierung-mit-transkribus</a:t>
            </a:r>
            <a:endParaRPr lang="de-DE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400" dirty="0"/>
          </a:p>
          <a:p>
            <a:r>
              <a:rPr lang="de-DE" sz="1400" u="sng" dirty="0">
                <a:hlinkClick r:id="rId11"/>
              </a:rPr>
              <a:t>https://ocr-bw.bib.uni-mannheim.de/projektuebersicht/</a:t>
            </a:r>
            <a:endParaRPr lang="de-DE" sz="1400" dirty="0"/>
          </a:p>
          <a:p>
            <a:endParaRPr lang="de-DE" sz="1600" dirty="0"/>
          </a:p>
          <a:p>
            <a:pPr lvl="0"/>
            <a:r>
              <a:rPr lang="de-DE" u="sng" dirty="0"/>
              <a:t> </a:t>
            </a:r>
          </a:p>
          <a:p>
            <a:pPr lvl="0"/>
            <a:r>
              <a:rPr lang="de-DE" u="sng" dirty="0"/>
              <a:t> </a:t>
            </a:r>
          </a:p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925904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98751-6336-4844-B2C9-BF38A440FB13}" type="slidenum">
              <a:rPr lang="de-DE" altLang="de-DE"/>
              <a:pPr/>
              <a:t>28</a:t>
            </a:fld>
            <a:r>
              <a:rPr lang="de-DE" altLang="de-DE" dirty="0"/>
              <a:t> 	© </a:t>
            </a:r>
            <a:fld id="{89E013CA-7657-4BF5-AC95-BDC628B925A7}" type="datetime1">
              <a:rPr lang="de-DE" altLang="de-DE"/>
              <a:pPr/>
              <a:t>01.04.2020</a:t>
            </a:fld>
            <a:r>
              <a:rPr lang="de-DE" altLang="de-DE" dirty="0"/>
              <a:t> Universität Tübingen</a:t>
            </a: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719138" y="1076325"/>
            <a:ext cx="7700962" cy="508158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95563" y="2074863"/>
            <a:ext cx="4748212" cy="3049587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de-DE" altLang="de-DE" sz="4800" dirty="0">
                <a:solidFill>
                  <a:schemeClr val="bg1"/>
                </a:solidFill>
              </a:rPr>
              <a:t>Danke.</a:t>
            </a:r>
          </a:p>
          <a:p>
            <a:pPr marL="0" indent="0">
              <a:buFontTx/>
              <a:buNone/>
            </a:pPr>
            <a:endParaRPr lang="de-DE" altLang="de-DE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de-DE" altLang="de-DE" dirty="0">
                <a:solidFill>
                  <a:schemeClr val="bg1"/>
                </a:solidFill>
              </a:rPr>
              <a:t>Kontakt: Dorothee Huff</a:t>
            </a:r>
          </a:p>
          <a:p>
            <a:pPr marL="0" indent="0">
              <a:buFontTx/>
              <a:buNone/>
            </a:pPr>
            <a:endParaRPr lang="de-DE" altLang="de-DE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de-DE" altLang="de-DE" b="1" dirty="0">
                <a:solidFill>
                  <a:schemeClr val="bg1"/>
                </a:solidFill>
              </a:rPr>
              <a:t>Universitätsbibliothek Tübingen</a:t>
            </a:r>
          </a:p>
          <a:p>
            <a:pPr marL="0" indent="0">
              <a:buFontTx/>
              <a:buNone/>
            </a:pPr>
            <a:r>
              <a:rPr lang="de-DE" altLang="de-DE" dirty="0">
                <a:solidFill>
                  <a:schemeClr val="bg1"/>
                </a:solidFill>
              </a:rPr>
              <a:t>Wilhelmstraße 32, 72074 Tübingen</a:t>
            </a:r>
          </a:p>
          <a:p>
            <a:pPr marL="0" indent="0">
              <a:buFontTx/>
              <a:buNone/>
            </a:pPr>
            <a:r>
              <a:rPr lang="de-DE" altLang="de-DE" dirty="0">
                <a:solidFill>
                  <a:schemeClr val="bg1"/>
                </a:solidFill>
              </a:rPr>
              <a:t>Telefon: +49 7071 29-72852</a:t>
            </a:r>
          </a:p>
          <a:p>
            <a:pPr marL="0" indent="0">
              <a:buFontTx/>
              <a:buNone/>
            </a:pPr>
            <a:r>
              <a:rPr lang="de-DE" altLang="de-DE" u="sng" dirty="0">
                <a:solidFill>
                  <a:schemeClr val="bg1"/>
                </a:solidFill>
              </a:rPr>
              <a:t>Dorothee.huff@uni-tuebingen.de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T_pptmaster_allg">
  <a:themeElements>
    <a:clrScheme name="UT_pptmaster_allg 1">
      <a:dk1>
        <a:srgbClr val="333333"/>
      </a:dk1>
      <a:lt1>
        <a:srgbClr val="FFFFFF"/>
      </a:lt1>
      <a:dk2>
        <a:srgbClr val="A51E37"/>
      </a:dk2>
      <a:lt2>
        <a:srgbClr val="2D2015"/>
      </a:lt2>
      <a:accent1>
        <a:srgbClr val="ADB3B7"/>
      </a:accent1>
      <a:accent2>
        <a:srgbClr val="B4A069"/>
      </a:accent2>
      <a:accent3>
        <a:srgbClr val="FFFFFF"/>
      </a:accent3>
      <a:accent4>
        <a:srgbClr val="2A2A2A"/>
      </a:accent4>
      <a:accent5>
        <a:srgbClr val="D3D6D8"/>
      </a:accent5>
      <a:accent6>
        <a:srgbClr val="A3915E"/>
      </a:accent6>
      <a:hlink>
        <a:srgbClr val="32414B"/>
      </a:hlink>
      <a:folHlink>
        <a:srgbClr val="A51E37"/>
      </a:folHlink>
    </a:clrScheme>
    <a:fontScheme name="UT_pptmaster_all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UT_pptmaster_allg 1">
        <a:dk1>
          <a:srgbClr val="333333"/>
        </a:dk1>
        <a:lt1>
          <a:srgbClr val="FFFFFF"/>
        </a:lt1>
        <a:dk2>
          <a:srgbClr val="A51E37"/>
        </a:dk2>
        <a:lt2>
          <a:srgbClr val="2D2015"/>
        </a:lt2>
        <a:accent1>
          <a:srgbClr val="ADB3B7"/>
        </a:accent1>
        <a:accent2>
          <a:srgbClr val="B4A069"/>
        </a:accent2>
        <a:accent3>
          <a:srgbClr val="FFFFFF"/>
        </a:accent3>
        <a:accent4>
          <a:srgbClr val="2A2A2A"/>
        </a:accent4>
        <a:accent5>
          <a:srgbClr val="D3D6D8"/>
        </a:accent5>
        <a:accent6>
          <a:srgbClr val="A3915E"/>
        </a:accent6>
        <a:hlink>
          <a:srgbClr val="32414B"/>
        </a:hlink>
        <a:folHlink>
          <a:srgbClr val="A51E3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UT_pptmaster_allg-1</Template>
  <TotalTime>0</TotalTime>
  <Words>1429</Words>
  <Application>Microsoft Office PowerPoint</Application>
  <PresentationFormat>Bildschirmpräsentation (4:3)</PresentationFormat>
  <Paragraphs>197</Paragraphs>
  <Slides>28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28</vt:i4>
      </vt:variant>
    </vt:vector>
  </HeadingPairs>
  <TitlesOfParts>
    <vt:vector size="31" baseType="lpstr">
      <vt:lpstr>Arial</vt:lpstr>
      <vt:lpstr>Wingdings</vt:lpstr>
      <vt:lpstr>UT_pptmaster_allg</vt:lpstr>
      <vt:lpstr>Workshop zu OCR und Handschriftenerkennung (19. Februar 2020) </vt:lpstr>
      <vt:lpstr>Hintergrund</vt:lpstr>
      <vt:lpstr>Vorgesehene Quellen an der UB Tübingen</vt:lpstr>
      <vt:lpstr>Tagebücher von Edwin Hennig (1897-1973)</vt:lpstr>
      <vt:lpstr>Modellentwicklung</vt:lpstr>
      <vt:lpstr>PowerPoint-Präsentation</vt:lpstr>
      <vt:lpstr>M1: CER 2.07%, WER 8.53%        M6: CER 0.92%, WER 3,47%</vt:lpstr>
      <vt:lpstr>PowerPoint-Präsentation</vt:lpstr>
      <vt:lpstr>M1: CER 57.69%, WER 93.73%              M6: CER 4.53%, WER 18.82% </vt:lpstr>
      <vt:lpstr>Senatsprotokolle, 10 Seiten GT</vt:lpstr>
      <vt:lpstr>Senatsprotokolle, 50 Seiten GT</vt:lpstr>
      <vt:lpstr>Vorteile</vt:lpstr>
      <vt:lpstr>Nachteile</vt:lpstr>
      <vt:lpstr>Registrierung &amp; Installation    https://transkribus.eu/Transkribus/</vt:lpstr>
      <vt:lpstr>PowerPoint-Präsentation</vt:lpstr>
      <vt:lpstr>PowerPoint-Präsentation</vt:lpstr>
      <vt:lpstr>Upload und Management von Dokumenten</vt:lpstr>
      <vt:lpstr>PowerPoint-Präsentation</vt:lpstr>
      <vt:lpstr>Grundlegende Funktionen</vt:lpstr>
      <vt:lpstr>Segmentierung: Layout Analyse</vt:lpstr>
      <vt:lpstr>Transkription/Ground Truth Daten</vt:lpstr>
      <vt:lpstr>PowerPoint-Präsentation</vt:lpstr>
      <vt:lpstr>Modell-Training</vt:lpstr>
      <vt:lpstr>Texterkennung</vt:lpstr>
      <vt:lpstr>Keyword Spotting</vt:lpstr>
      <vt:lpstr>Export von Dokumenten</vt:lpstr>
      <vt:lpstr>Literatur</vt:lpstr>
      <vt:lpstr>PowerPoint-Präsentation</vt:lpstr>
    </vt:vector>
  </TitlesOfParts>
  <Company>Uni Tuebingen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Workshop zu OCR und Handschriftenerkennung (19. Februar 2020)</dc:title>
  <dc:creator>Huff, Dorothee</dc:creator>
  <cp:lastModifiedBy>Acer</cp:lastModifiedBy>
  <cp:revision>64</cp:revision>
  <dcterms:created xsi:type="dcterms:W3CDTF">2020-02-18T07:33:44Z</dcterms:created>
  <dcterms:modified xsi:type="dcterms:W3CDTF">2020-04-01T14:17:53Z</dcterms:modified>
</cp:coreProperties>
</file>