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0" r:id="rId2"/>
  </p:sldMasterIdLst>
  <p:notesMasterIdLst>
    <p:notesMasterId r:id="rId26"/>
  </p:notesMasterIdLst>
  <p:handoutMasterIdLst>
    <p:handoutMasterId r:id="rId27"/>
  </p:handoutMasterIdLst>
  <p:sldIdLst>
    <p:sldId id="256" r:id="rId3"/>
    <p:sldId id="309" r:id="rId4"/>
    <p:sldId id="300" r:id="rId5"/>
    <p:sldId id="301" r:id="rId6"/>
    <p:sldId id="293" r:id="rId7"/>
    <p:sldId id="294" r:id="rId8"/>
    <p:sldId id="295" r:id="rId9"/>
    <p:sldId id="274" r:id="rId10"/>
    <p:sldId id="279" r:id="rId11"/>
    <p:sldId id="280" r:id="rId12"/>
    <p:sldId id="281" r:id="rId13"/>
    <p:sldId id="284" r:id="rId14"/>
    <p:sldId id="306" r:id="rId15"/>
    <p:sldId id="285" r:id="rId16"/>
    <p:sldId id="287" r:id="rId17"/>
    <p:sldId id="307" r:id="rId18"/>
    <p:sldId id="305" r:id="rId19"/>
    <p:sldId id="303" r:id="rId20"/>
    <p:sldId id="304" r:id="rId21"/>
    <p:sldId id="308" r:id="rId22"/>
    <p:sldId id="302" r:id="rId23"/>
    <p:sldId id="310" r:id="rId24"/>
    <p:sldId id="258" r:id="rId25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>
          <p15:clr>
            <a:srgbClr val="A4A3A4"/>
          </p15:clr>
        </p15:guide>
        <p15:guide id="2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E8A"/>
    <a:srgbClr val="1D8DB0"/>
    <a:srgbClr val="147694"/>
    <a:srgbClr val="177E9D"/>
    <a:srgbClr val="00407A"/>
    <a:srgbClr val="86B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69949" autoAdjust="0"/>
  </p:normalViewPr>
  <p:slideViewPr>
    <p:cSldViewPr snapToObjects="1" showGuides="1">
      <p:cViewPr varScale="1">
        <p:scale>
          <a:sx n="129" d="100"/>
          <a:sy n="129" d="100"/>
        </p:scale>
        <p:origin x="186" y="120"/>
      </p:cViewPr>
      <p:guideLst>
        <p:guide orient="horz" pos="3294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Objects="1" showGuides="1">
      <p:cViewPr varScale="1">
        <p:scale>
          <a:sx n="73" d="100"/>
          <a:sy n="73" d="100"/>
        </p:scale>
        <p:origin x="-2028" y="-9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85198-F140-406E-8F04-DE9D809B9791}" type="datetimeFigureOut">
              <a:rPr lang="nl-BE" sz="1000" smtClean="0">
                <a:latin typeface="Arial" pitchFamily="34" charset="0"/>
                <a:cs typeface="Arial" pitchFamily="34" charset="0"/>
              </a:rPr>
              <a:pPr/>
              <a:t>26/02/2020</a:t>
            </a:fld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24B3E-C6E9-4CB0-843C-3CD5676655AA}" type="slidenum">
              <a:rPr lang="nl-BE" sz="1000" smtClean="0"/>
              <a:pPr/>
              <a:t>‹#›</a:t>
            </a:fld>
            <a:endParaRPr lang="nl-BE" sz="1000"/>
          </a:p>
        </p:txBody>
      </p:sp>
    </p:spTree>
    <p:extLst>
      <p:ext uri="{BB962C8B-B14F-4D97-AF65-F5344CB8AC3E}">
        <p14:creationId xmlns:p14="http://schemas.microsoft.com/office/powerpoint/2010/main" val="39732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7AF0A2F9-EF49-41B3-9E69-7CDBDC14786A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540000" y="4320000"/>
            <a:ext cx="5760000" cy="4140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17C257C2-8D60-4760-88CB-024AF3EEC641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475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Select features in </a:t>
            </a:r>
            <a:r>
              <a:rPr lang="nl-BE" dirty="0" err="1" smtClean="0"/>
              <a:t>terms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argument </a:t>
            </a:r>
            <a:r>
              <a:rPr lang="nl-BE" dirty="0" err="1" smtClean="0"/>
              <a:t>you</a:t>
            </a:r>
            <a:r>
              <a:rPr lang="nl-BE" dirty="0" smtClean="0"/>
              <a:t> want </a:t>
            </a:r>
            <a:r>
              <a:rPr lang="nl-BE" dirty="0" err="1" smtClean="0"/>
              <a:t>to</a:t>
            </a:r>
            <a:r>
              <a:rPr lang="nl-BE" dirty="0" smtClean="0"/>
              <a:t> make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929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3751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Tests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374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Orthography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Lemma</a:t>
            </a:r>
            <a:r>
              <a:rPr lang="nl-BE" baseline="0" dirty="0" smtClean="0"/>
              <a:t> + </a:t>
            </a:r>
            <a:r>
              <a:rPr lang="nl-BE" baseline="0" dirty="0" err="1" smtClean="0"/>
              <a:t>morphology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combination</a:t>
            </a:r>
            <a:endParaRPr lang="nl-BE" baseline="0" dirty="0" smtClean="0"/>
          </a:p>
          <a:p>
            <a:r>
              <a:rPr lang="nl-BE" baseline="0" dirty="0" smtClean="0"/>
              <a:t>“</a:t>
            </a:r>
            <a:r>
              <a:rPr lang="nl-BE" baseline="0" dirty="0" err="1" smtClean="0"/>
              <a:t>organize</a:t>
            </a:r>
            <a:r>
              <a:rPr lang="nl-BE" baseline="0" dirty="0" smtClean="0"/>
              <a:t> + </a:t>
            </a:r>
            <a:r>
              <a:rPr lang="nl-BE" baseline="0" dirty="0" err="1" smtClean="0"/>
              <a:t>indicative</a:t>
            </a:r>
            <a:r>
              <a:rPr lang="nl-BE" baseline="0" dirty="0" smtClean="0"/>
              <a:t> present 3 pers </a:t>
            </a:r>
            <a:r>
              <a:rPr lang="nl-BE" baseline="0" dirty="0" err="1" smtClean="0"/>
              <a:t>singular</a:t>
            </a:r>
            <a:r>
              <a:rPr lang="nl-BE" baseline="0" dirty="0" smtClean="0"/>
              <a:t>” = </a:t>
            </a:r>
            <a:r>
              <a:rPr lang="nl-BE" baseline="0" dirty="0" err="1" smtClean="0"/>
              <a:t>organizes</a:t>
            </a:r>
            <a:r>
              <a:rPr lang="nl-BE" baseline="0" dirty="0" smtClean="0"/>
              <a:t> + </a:t>
            </a:r>
            <a:r>
              <a:rPr lang="nl-BE" baseline="0" dirty="0" err="1" smtClean="0"/>
              <a:t>organises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smtClean="0"/>
              <a:t>Change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18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presentatie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presentatie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800000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4732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690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sectie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sectie</a:t>
            </a:r>
            <a:endParaRPr lang="nl-BE" dirty="0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9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8030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782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1822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905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635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 dirty="0" smtClean="0"/>
              <a:t>Klik en typ de tekst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4263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presentatie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presentatie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800000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4732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53669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sectie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sectie</a:t>
            </a:r>
            <a:endParaRPr lang="nl-BE" dirty="0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90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5954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32639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34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1974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346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 dirty="0" smtClean="0"/>
              <a:t>Klik en typ de tekst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9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7348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1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9" r:id="rId2"/>
    <p:sldLayoutId id="2147483698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000"/>
            <a:ext cx="3240000" cy="2668236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26/02/2020</a:t>
            </a:fld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5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3141008"/>
            <a:ext cx="5760184" cy="1079920"/>
          </a:xfrm>
        </p:spPr>
        <p:txBody>
          <a:bodyPr/>
          <a:lstStyle/>
          <a:p>
            <a:r>
              <a:rPr lang="nl-BE" sz="3200" dirty="0" smtClean="0"/>
              <a:t/>
            </a:r>
            <a:br>
              <a:rPr lang="nl-BE" sz="3200" dirty="0" smtClean="0"/>
            </a:br>
            <a:r>
              <a:rPr lang="nl-BE" sz="3200" dirty="0"/>
              <a:t/>
            </a:r>
            <a:br>
              <a:rPr lang="nl-BE" sz="3200" dirty="0"/>
            </a:br>
            <a:r>
              <a:rPr lang="nl-BE" sz="2800" dirty="0" err="1" smtClean="0"/>
              <a:t>Computational</a:t>
            </a:r>
            <a:r>
              <a:rPr lang="nl-BE" sz="2800" dirty="0" smtClean="0"/>
              <a:t> Stylometry</a:t>
            </a:r>
            <a:endParaRPr lang="nl-BE" sz="36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096000" y="1124744"/>
            <a:ext cx="5580000" cy="1080000"/>
          </a:xfrm>
        </p:spPr>
        <p:txBody>
          <a:bodyPr/>
          <a:lstStyle/>
          <a:p>
            <a:r>
              <a:rPr lang="nl-BE" dirty="0" smtClean="0"/>
              <a:t>Lorentz Workshop 2020</a:t>
            </a:r>
          </a:p>
          <a:p>
            <a:r>
              <a:rPr lang="nl-BE" i="1" dirty="0" smtClean="0"/>
              <a:t>Processing Ancient </a:t>
            </a:r>
            <a:r>
              <a:rPr lang="nl-BE" i="1" dirty="0" err="1" smtClean="0"/>
              <a:t>Text</a:t>
            </a:r>
            <a:r>
              <a:rPr lang="nl-BE" i="1" dirty="0" smtClean="0"/>
              <a:t> Corpora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Leiden, 20 </a:t>
            </a:r>
            <a:r>
              <a:rPr lang="nl-BE" dirty="0" err="1" smtClean="0"/>
              <a:t>February</a:t>
            </a:r>
            <a:r>
              <a:rPr lang="nl-BE" dirty="0" smtClean="0"/>
              <a:t> 2020</a:t>
            </a:r>
            <a:endParaRPr lang="nl-BE" dirty="0"/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2987824" y="5157192"/>
            <a:ext cx="5580000" cy="10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SzPct val="110000"/>
              <a:buFont typeface="Arial" pitchFamily="34" charset="0"/>
              <a:buNone/>
              <a:defRPr sz="24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ts val="380"/>
              </a:spcBef>
              <a:buFont typeface="Arial" pitchFamily="34" charset="0"/>
              <a:buNone/>
              <a:defRPr lang="nl-BE"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1800" dirty="0" smtClean="0"/>
              <a:t>Pierre </a:t>
            </a:r>
            <a:r>
              <a:rPr lang="nl-BE" sz="1800" dirty="0"/>
              <a:t>Van </a:t>
            </a:r>
            <a:r>
              <a:rPr lang="nl-BE" sz="1800" dirty="0" smtClean="0"/>
              <a:t>Hecke</a:t>
            </a:r>
          </a:p>
        </p:txBody>
      </p:sp>
    </p:spTree>
    <p:extLst>
      <p:ext uri="{BB962C8B-B14F-4D97-AF65-F5344CB8AC3E}">
        <p14:creationId xmlns:p14="http://schemas.microsoft.com/office/powerpoint/2010/main" val="216941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Background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dirty="0" smtClean="0"/>
              <a:t>KU Leuven-</a:t>
            </a:r>
            <a:r>
              <a:rPr lang="nl-BE" sz="2000" dirty="0" err="1" smtClean="0"/>
              <a:t>funded</a:t>
            </a:r>
            <a:r>
              <a:rPr lang="nl-BE" sz="2000" dirty="0" smtClean="0"/>
              <a:t> Research </a:t>
            </a:r>
            <a:r>
              <a:rPr lang="nl-BE" sz="2000" dirty="0" err="1" smtClean="0"/>
              <a:t>Projects</a:t>
            </a:r>
            <a:endParaRPr lang="nl-BE" sz="2000" dirty="0" smtClean="0"/>
          </a:p>
          <a:p>
            <a:pPr lvl="1"/>
            <a:r>
              <a:rPr lang="en-US" sz="2000" i="1" dirty="0"/>
              <a:t>A </a:t>
            </a:r>
            <a:r>
              <a:rPr lang="en-US" sz="2000" i="1" dirty="0" smtClean="0"/>
              <a:t>Corpus </a:t>
            </a:r>
            <a:r>
              <a:rPr lang="en-US" sz="2000" i="1" dirty="0"/>
              <a:t>L</a:t>
            </a:r>
            <a:r>
              <a:rPr lang="en-US" sz="2000" i="1" dirty="0" smtClean="0"/>
              <a:t>inguistic Approach </a:t>
            </a:r>
            <a:r>
              <a:rPr lang="en-US" sz="2000" i="1" dirty="0"/>
              <a:t>of Classical Hebrew: 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i="1" dirty="0" smtClean="0"/>
              <a:t>a Pilot Project</a:t>
            </a:r>
            <a:br>
              <a:rPr lang="en-US" sz="2000" i="1" dirty="0" smtClean="0"/>
            </a:br>
            <a:r>
              <a:rPr lang="en-US" sz="1800" dirty="0" smtClean="0"/>
              <a:t>(Tigchelaar, Van Hecke)</a:t>
            </a:r>
            <a:endParaRPr lang="nl-BE" sz="2000" dirty="0" smtClean="0"/>
          </a:p>
          <a:p>
            <a:pPr lvl="1"/>
            <a:r>
              <a:rPr lang="nl-BE" sz="2000" i="1" dirty="0" err="1" smtClean="0"/>
              <a:t>Genes</a:t>
            </a:r>
            <a:r>
              <a:rPr lang="nl-BE" sz="2000" i="1" dirty="0" smtClean="0"/>
              <a:t> of Genre </a:t>
            </a:r>
            <a:r>
              <a:rPr lang="nl-BE" sz="2000" dirty="0" smtClean="0"/>
              <a:t/>
            </a:r>
            <a:br>
              <a:rPr lang="nl-BE" sz="2000" dirty="0" smtClean="0"/>
            </a:br>
            <a:r>
              <a:rPr lang="nl-BE" sz="1800" dirty="0" smtClean="0"/>
              <a:t>(Tigchelaar, Speelman, de Joode, Van Hecke)</a:t>
            </a:r>
          </a:p>
          <a:p>
            <a:pPr lvl="1"/>
            <a:endParaRPr lang="nl-BE" sz="2000" dirty="0"/>
          </a:p>
        </p:txBody>
      </p:sp>
      <p:sp>
        <p:nvSpPr>
          <p:cNvPr id="4" name="AutoShape 2" descr="Eibert Tigchela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821555"/>
            <a:ext cx="1296144" cy="19564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24" y="3770809"/>
            <a:ext cx="1584624" cy="20071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347" y="3894331"/>
            <a:ext cx="1557331" cy="188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0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Methodological</a:t>
            </a:r>
            <a:r>
              <a:rPr lang="nl-BE" dirty="0" smtClean="0"/>
              <a:t> </a:t>
            </a:r>
            <a:r>
              <a:rPr lang="nl-BE" dirty="0" err="1" smtClean="0"/>
              <a:t>Problem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Text</a:t>
            </a:r>
            <a:r>
              <a:rPr lang="nl-BE" dirty="0" smtClean="0"/>
              <a:t> </a:t>
            </a:r>
            <a:r>
              <a:rPr lang="nl-BE" dirty="0" err="1" smtClean="0"/>
              <a:t>Classification</a:t>
            </a:r>
            <a:r>
              <a:rPr lang="nl-BE" dirty="0" smtClean="0"/>
              <a:t>: major </a:t>
            </a:r>
            <a:r>
              <a:rPr lang="nl-BE" dirty="0" err="1" smtClean="0"/>
              <a:t>problem</a:t>
            </a:r>
            <a:r>
              <a:rPr lang="nl-BE" dirty="0" smtClean="0"/>
              <a:t> in </a:t>
            </a:r>
            <a:r>
              <a:rPr lang="nl-BE" dirty="0" err="1" smtClean="0"/>
              <a:t>Hebrew</a:t>
            </a:r>
            <a:r>
              <a:rPr lang="nl-BE" dirty="0" smtClean="0"/>
              <a:t> Studies</a:t>
            </a:r>
          </a:p>
          <a:p>
            <a:pPr marL="359637" lvl="1" indent="0">
              <a:buNone/>
            </a:pPr>
            <a:r>
              <a:rPr lang="nl-BE" dirty="0" smtClean="0"/>
              <a:t>	- </a:t>
            </a:r>
            <a:r>
              <a:rPr lang="nl-BE" dirty="0" err="1" smtClean="0"/>
              <a:t>diachrony</a:t>
            </a:r>
            <a:endParaRPr lang="nl-BE" dirty="0" smtClean="0"/>
          </a:p>
          <a:p>
            <a:pPr marL="359637" lvl="1" indent="0">
              <a:buNone/>
            </a:pPr>
            <a:r>
              <a:rPr lang="nl-BE" dirty="0"/>
              <a:t>	</a:t>
            </a:r>
            <a:r>
              <a:rPr lang="nl-BE" dirty="0" smtClean="0"/>
              <a:t>- </a:t>
            </a:r>
            <a:r>
              <a:rPr lang="nl-BE" dirty="0" err="1" smtClean="0"/>
              <a:t>authorship</a:t>
            </a:r>
            <a:r>
              <a:rPr lang="nl-BE" dirty="0" smtClean="0"/>
              <a:t> – redaction</a:t>
            </a:r>
          </a:p>
          <a:p>
            <a:pPr marL="359637" lvl="1" indent="0">
              <a:buNone/>
            </a:pPr>
            <a:r>
              <a:rPr lang="nl-BE" dirty="0"/>
              <a:t>	</a:t>
            </a:r>
            <a:r>
              <a:rPr lang="nl-BE" dirty="0" smtClean="0"/>
              <a:t>- </a:t>
            </a:r>
            <a:r>
              <a:rPr lang="nl-BE" dirty="0" err="1" smtClean="0"/>
              <a:t>scribe</a:t>
            </a:r>
            <a:r>
              <a:rPr lang="nl-BE" dirty="0" smtClean="0"/>
              <a:t>/</a:t>
            </a:r>
            <a:r>
              <a:rPr lang="nl-BE" dirty="0" err="1" smtClean="0"/>
              <a:t>scribal</a:t>
            </a:r>
            <a:r>
              <a:rPr lang="nl-BE" dirty="0" smtClean="0"/>
              <a:t> school</a:t>
            </a:r>
          </a:p>
          <a:p>
            <a:pPr marL="359637" lvl="1" indent="0">
              <a:buNone/>
            </a:pPr>
            <a:r>
              <a:rPr lang="nl-BE" dirty="0"/>
              <a:t>	</a:t>
            </a:r>
            <a:r>
              <a:rPr lang="nl-BE" dirty="0" smtClean="0"/>
              <a:t>- </a:t>
            </a:r>
            <a:r>
              <a:rPr lang="nl-BE" dirty="0" err="1" smtClean="0"/>
              <a:t>sociological</a:t>
            </a:r>
            <a:r>
              <a:rPr lang="nl-BE" dirty="0" smtClean="0"/>
              <a:t> background</a:t>
            </a:r>
            <a:br>
              <a:rPr lang="nl-BE" dirty="0" smtClean="0"/>
            </a:br>
            <a:endParaRPr lang="nl-BE" dirty="0" smtClean="0"/>
          </a:p>
          <a:p>
            <a:r>
              <a:rPr lang="nl-BE" dirty="0" err="1" smtClean="0"/>
              <a:t>Linguistic</a:t>
            </a:r>
            <a:r>
              <a:rPr lang="nl-BE" dirty="0" smtClean="0"/>
              <a:t> </a:t>
            </a:r>
            <a:r>
              <a:rPr lang="nl-BE" dirty="0" err="1"/>
              <a:t>Arguments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Classification</a:t>
            </a:r>
            <a:r>
              <a:rPr lang="nl-BE" dirty="0"/>
              <a:t> of </a:t>
            </a:r>
            <a:r>
              <a:rPr lang="nl-BE" dirty="0" err="1" smtClean="0"/>
              <a:t>Texts</a:t>
            </a:r>
            <a:endParaRPr lang="nl-BE" dirty="0" smtClean="0"/>
          </a:p>
          <a:p>
            <a:pPr lvl="1"/>
            <a:r>
              <a:rPr lang="nl-BE" dirty="0" err="1" smtClean="0"/>
              <a:t>Selection</a:t>
            </a:r>
            <a:r>
              <a:rPr lang="nl-BE" dirty="0" smtClean="0"/>
              <a:t>?</a:t>
            </a:r>
          </a:p>
          <a:p>
            <a:pPr lvl="1"/>
            <a:r>
              <a:rPr lang="nl-BE" dirty="0" err="1" smtClean="0"/>
              <a:t>Weighing</a:t>
            </a:r>
            <a:r>
              <a:rPr lang="nl-BE" dirty="0" smtClean="0"/>
              <a:t>?</a:t>
            </a:r>
            <a:endParaRPr lang="nl-BE" dirty="0"/>
          </a:p>
          <a:p>
            <a:pPr marL="359637" lvl="1" indent="0">
              <a:buNone/>
            </a:pPr>
            <a:endParaRPr lang="nl-BE" dirty="0" smtClean="0"/>
          </a:p>
          <a:p>
            <a:pPr marL="359637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048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288" t="17988" r="35825" b="10612"/>
          <a:stretch/>
        </p:blipFill>
        <p:spPr>
          <a:xfrm>
            <a:off x="147401" y="764704"/>
            <a:ext cx="6277402" cy="561662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588" t="19201" r="40550" b="16400"/>
          <a:stretch/>
        </p:blipFill>
        <p:spPr>
          <a:xfrm>
            <a:off x="3850517" y="764704"/>
            <a:ext cx="5148572" cy="5507775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89" y="16915"/>
            <a:ext cx="8334000" cy="603328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S. </a:t>
            </a:r>
            <a:r>
              <a:rPr lang="nl-BE" dirty="0" err="1" smtClean="0">
                <a:solidFill>
                  <a:schemeClr val="tx1"/>
                </a:solidFill>
              </a:rPr>
              <a:t>Japhet</a:t>
            </a:r>
            <a:r>
              <a:rPr lang="nl-BE" dirty="0" smtClean="0">
                <a:solidFill>
                  <a:schemeClr val="tx1"/>
                </a:solidFill>
              </a:rPr>
              <a:t> vs. D. </a:t>
            </a:r>
            <a:r>
              <a:rPr lang="nl-BE" dirty="0" err="1" smtClean="0">
                <a:solidFill>
                  <a:schemeClr val="tx1"/>
                </a:solidFill>
              </a:rPr>
              <a:t>Talshir</a:t>
            </a:r>
            <a:r>
              <a:rPr lang="nl-BE" dirty="0" smtClean="0">
                <a:solidFill>
                  <a:schemeClr val="tx1"/>
                </a:solidFill>
              </a:rPr>
              <a:t> on </a:t>
            </a:r>
            <a:r>
              <a:rPr lang="nl-BE" i="1" dirty="0" err="1" smtClean="0">
                <a:solidFill>
                  <a:schemeClr val="tx1"/>
                </a:solidFill>
              </a:rPr>
              <a:t>Chron</a:t>
            </a:r>
            <a:r>
              <a:rPr lang="nl-BE" i="1" dirty="0" smtClean="0">
                <a:solidFill>
                  <a:schemeClr val="tx1"/>
                </a:solidFill>
              </a:rPr>
              <a:t> – </a:t>
            </a:r>
            <a:r>
              <a:rPr lang="nl-BE" i="1" dirty="0" err="1" smtClean="0">
                <a:solidFill>
                  <a:schemeClr val="tx1"/>
                </a:solidFill>
              </a:rPr>
              <a:t>Ezr</a:t>
            </a:r>
            <a:r>
              <a:rPr lang="nl-BE" i="1" dirty="0" smtClean="0">
                <a:solidFill>
                  <a:schemeClr val="tx1"/>
                </a:solidFill>
              </a:rPr>
              <a:t>/</a:t>
            </a:r>
            <a:r>
              <a:rPr lang="nl-BE" i="1" dirty="0" err="1" smtClean="0">
                <a:solidFill>
                  <a:schemeClr val="tx1"/>
                </a:solidFill>
              </a:rPr>
              <a:t>Neh</a:t>
            </a:r>
            <a:endParaRPr lang="nl-BE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Hypothesis and </a:t>
            </a:r>
            <a:r>
              <a:rPr lang="nl-BE" dirty="0" err="1" smtClean="0"/>
              <a:t>methodology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Developments</a:t>
            </a:r>
            <a:r>
              <a:rPr lang="nl-BE" dirty="0" smtClean="0"/>
              <a:t> in </a:t>
            </a:r>
            <a:r>
              <a:rPr lang="nl-BE" dirty="0" err="1" smtClean="0"/>
              <a:t>computational</a:t>
            </a:r>
            <a:r>
              <a:rPr lang="nl-BE" dirty="0" smtClean="0"/>
              <a:t> </a:t>
            </a:r>
            <a:r>
              <a:rPr lang="nl-BE" dirty="0" err="1" smtClean="0"/>
              <a:t>stylistics</a:t>
            </a:r>
            <a:r>
              <a:rPr lang="nl-BE" dirty="0" smtClean="0"/>
              <a:t> </a:t>
            </a:r>
            <a:r>
              <a:rPr lang="nl-BE" dirty="0" err="1" smtClean="0"/>
              <a:t>will</a:t>
            </a:r>
            <a:r>
              <a:rPr lang="nl-BE" dirty="0" smtClean="0"/>
              <a:t> help </a:t>
            </a:r>
            <a:r>
              <a:rPr lang="nl-BE" dirty="0" err="1" smtClean="0"/>
              <a:t>solve</a:t>
            </a:r>
            <a:r>
              <a:rPr lang="nl-BE" dirty="0" smtClean="0"/>
              <a:t> these issues in a </a:t>
            </a:r>
            <a:r>
              <a:rPr lang="nl-BE" dirty="0" err="1" smtClean="0"/>
              <a:t>quantitative</a:t>
            </a:r>
            <a:r>
              <a:rPr lang="nl-BE" dirty="0" smtClean="0"/>
              <a:t> way</a:t>
            </a:r>
          </a:p>
          <a:p>
            <a:endParaRPr lang="nl-BE" dirty="0"/>
          </a:p>
          <a:p>
            <a:r>
              <a:rPr lang="nl-BE" dirty="0" err="1" smtClean="0"/>
              <a:t>Computational</a:t>
            </a:r>
            <a:r>
              <a:rPr lang="nl-BE" dirty="0" smtClean="0"/>
              <a:t> </a:t>
            </a:r>
            <a:r>
              <a:rPr lang="nl-BE" dirty="0" err="1" smtClean="0"/>
              <a:t>stylistics</a:t>
            </a:r>
            <a:endParaRPr lang="nl-BE" dirty="0" smtClean="0"/>
          </a:p>
          <a:p>
            <a:pPr marL="816837" lvl="1" indent="-457200">
              <a:buFont typeface="+mj-lt"/>
              <a:buAutoNum type="arabicPeriod"/>
            </a:pPr>
            <a:r>
              <a:rPr lang="nl-BE" dirty="0" err="1" smtClean="0"/>
              <a:t>Define</a:t>
            </a:r>
            <a:r>
              <a:rPr lang="nl-BE" dirty="0" smtClean="0"/>
              <a:t> feature types (</a:t>
            </a:r>
            <a:r>
              <a:rPr lang="nl-BE" dirty="0" err="1" smtClean="0"/>
              <a:t>character</a:t>
            </a:r>
            <a:r>
              <a:rPr lang="nl-BE" dirty="0" smtClean="0"/>
              <a:t> </a:t>
            </a:r>
            <a:r>
              <a:rPr lang="nl-BE" dirty="0" err="1" smtClean="0"/>
              <a:t>trigrams</a:t>
            </a:r>
            <a:r>
              <a:rPr lang="nl-BE" dirty="0" smtClean="0"/>
              <a:t>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7304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Character</a:t>
            </a:r>
            <a:r>
              <a:rPr lang="nl-BE" dirty="0" smtClean="0"/>
              <a:t> </a:t>
            </a:r>
            <a:r>
              <a:rPr lang="nl-BE" dirty="0" err="1" smtClean="0"/>
              <a:t>trigrams</a:t>
            </a:r>
            <a:r>
              <a:rPr lang="nl-BE" dirty="0" smtClean="0"/>
              <a:t>	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“</a:t>
            </a:r>
            <a:r>
              <a:rPr lang="nl-BE" u="sng" dirty="0" err="1" smtClean="0"/>
              <a:t>Thi</a:t>
            </a:r>
            <a:r>
              <a:rPr lang="nl-BE" dirty="0" err="1" smtClean="0"/>
              <a:t>s</a:t>
            </a:r>
            <a:r>
              <a:rPr lang="nl-BE" dirty="0" smtClean="0"/>
              <a:t> is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example</a:t>
            </a:r>
            <a:r>
              <a:rPr lang="nl-BE" dirty="0" smtClean="0"/>
              <a:t>”</a:t>
            </a:r>
          </a:p>
          <a:p>
            <a:endParaRPr lang="nl-BE" dirty="0"/>
          </a:p>
          <a:p>
            <a:r>
              <a:rPr lang="nl-BE" dirty="0" err="1" smtClean="0"/>
              <a:t>Thi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his</a:t>
            </a:r>
            <a:br>
              <a:rPr lang="nl-BE" dirty="0" smtClean="0"/>
            </a:br>
            <a:r>
              <a:rPr lang="nl-BE" dirty="0" smtClean="0"/>
              <a:t>is_  (2)</a:t>
            </a:r>
            <a:br>
              <a:rPr lang="nl-BE" dirty="0" smtClean="0"/>
            </a:br>
            <a:r>
              <a:rPr lang="nl-BE" dirty="0" err="1" smtClean="0"/>
              <a:t>s_i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_is</a:t>
            </a:r>
            <a:br>
              <a:rPr lang="nl-BE" dirty="0" smtClean="0"/>
            </a:br>
            <a:r>
              <a:rPr lang="nl-BE" dirty="0" err="1" smtClean="0"/>
              <a:t>s_a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_</a:t>
            </a:r>
            <a:r>
              <a:rPr lang="nl-BE" dirty="0" err="1" smtClean="0"/>
              <a:t>an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err="1" smtClean="0"/>
              <a:t>an</a:t>
            </a:r>
            <a:r>
              <a:rPr lang="nl-BE" dirty="0" smtClean="0"/>
              <a:t>_</a:t>
            </a:r>
            <a:br>
              <a:rPr lang="nl-BE" dirty="0" smtClean="0"/>
            </a:br>
            <a:r>
              <a:rPr lang="nl-BE" dirty="0" err="1" smtClean="0"/>
              <a:t>n_e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...</a:t>
            </a:r>
          </a:p>
          <a:p>
            <a:pPr marL="0" indent="0">
              <a:buNone/>
            </a:pP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9951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Hypothesis and </a:t>
            </a:r>
            <a:r>
              <a:rPr lang="nl-BE" dirty="0" err="1" smtClean="0"/>
              <a:t>methodology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Developments</a:t>
            </a:r>
            <a:r>
              <a:rPr lang="nl-BE" dirty="0" smtClean="0"/>
              <a:t> in </a:t>
            </a:r>
            <a:r>
              <a:rPr lang="nl-BE" dirty="0" err="1" smtClean="0"/>
              <a:t>computational</a:t>
            </a:r>
            <a:r>
              <a:rPr lang="nl-BE" dirty="0" smtClean="0"/>
              <a:t> </a:t>
            </a:r>
            <a:r>
              <a:rPr lang="nl-BE" dirty="0" err="1" smtClean="0"/>
              <a:t>stylistics</a:t>
            </a:r>
            <a:r>
              <a:rPr lang="nl-BE" dirty="0" smtClean="0"/>
              <a:t> </a:t>
            </a:r>
            <a:r>
              <a:rPr lang="nl-BE" dirty="0" err="1" smtClean="0"/>
              <a:t>will</a:t>
            </a:r>
            <a:r>
              <a:rPr lang="nl-BE" dirty="0" smtClean="0"/>
              <a:t> help </a:t>
            </a:r>
            <a:r>
              <a:rPr lang="nl-BE" dirty="0" err="1" smtClean="0"/>
              <a:t>solve</a:t>
            </a:r>
            <a:r>
              <a:rPr lang="nl-BE" dirty="0" smtClean="0"/>
              <a:t> these issues in a </a:t>
            </a:r>
            <a:r>
              <a:rPr lang="nl-BE" dirty="0" err="1" smtClean="0"/>
              <a:t>quantitative</a:t>
            </a:r>
            <a:r>
              <a:rPr lang="nl-BE" dirty="0" smtClean="0"/>
              <a:t> way</a:t>
            </a:r>
          </a:p>
          <a:p>
            <a:endParaRPr lang="nl-BE" dirty="0"/>
          </a:p>
          <a:p>
            <a:r>
              <a:rPr lang="nl-BE" dirty="0" err="1" smtClean="0"/>
              <a:t>Computational</a:t>
            </a:r>
            <a:r>
              <a:rPr lang="nl-BE" dirty="0" smtClean="0"/>
              <a:t> </a:t>
            </a:r>
            <a:r>
              <a:rPr lang="nl-BE" dirty="0" err="1" smtClean="0"/>
              <a:t>stylistics</a:t>
            </a:r>
            <a:endParaRPr lang="nl-BE" dirty="0" smtClean="0"/>
          </a:p>
          <a:p>
            <a:pPr marL="816837" lvl="1" indent="-457200">
              <a:buFont typeface="+mj-lt"/>
              <a:buAutoNum type="arabicPeriod"/>
            </a:pPr>
            <a:r>
              <a:rPr lang="nl-BE" dirty="0" err="1" smtClean="0"/>
              <a:t>Define</a:t>
            </a:r>
            <a:r>
              <a:rPr lang="nl-BE" dirty="0" smtClean="0"/>
              <a:t> feature types </a:t>
            </a:r>
            <a:r>
              <a:rPr lang="nl-BE" i="1" dirty="0" smtClean="0"/>
              <a:t>(</a:t>
            </a:r>
            <a:r>
              <a:rPr lang="nl-BE" i="1" dirty="0" err="1" smtClean="0"/>
              <a:t>character</a:t>
            </a:r>
            <a:r>
              <a:rPr lang="nl-BE" i="1" dirty="0" smtClean="0"/>
              <a:t> </a:t>
            </a:r>
            <a:r>
              <a:rPr lang="nl-BE" i="1" dirty="0" err="1" smtClean="0"/>
              <a:t>trigrams</a:t>
            </a:r>
            <a:r>
              <a:rPr lang="nl-BE" i="1" dirty="0" smtClean="0"/>
              <a:t>)</a:t>
            </a:r>
          </a:p>
          <a:p>
            <a:pPr marL="816837" lvl="1" indent="-457200">
              <a:buFont typeface="+mj-lt"/>
              <a:buAutoNum type="arabicPeriod"/>
            </a:pPr>
            <a:r>
              <a:rPr lang="nl-BE" dirty="0" smtClean="0"/>
              <a:t>Select features	(</a:t>
            </a:r>
            <a:r>
              <a:rPr lang="nl-BE" i="1" dirty="0" smtClean="0"/>
              <a:t>300 most frequent, 0%</a:t>
            </a:r>
            <a:r>
              <a:rPr lang="nl-BE" dirty="0" smtClean="0"/>
              <a:t>)</a:t>
            </a:r>
          </a:p>
          <a:p>
            <a:pPr marL="816837" lvl="1" indent="-457200">
              <a:buFont typeface="+mj-lt"/>
              <a:buAutoNum type="arabicPeriod"/>
            </a:pPr>
            <a:r>
              <a:rPr lang="nl-BE" dirty="0" err="1" smtClean="0"/>
              <a:t>Measure</a:t>
            </a:r>
            <a:r>
              <a:rPr lang="nl-BE" dirty="0" smtClean="0"/>
              <a:t> </a:t>
            </a:r>
            <a:r>
              <a:rPr lang="nl-BE" dirty="0" err="1" smtClean="0"/>
              <a:t>weight</a:t>
            </a:r>
            <a:r>
              <a:rPr lang="nl-BE" dirty="0" smtClean="0"/>
              <a:t> of </a:t>
            </a:r>
            <a:r>
              <a:rPr lang="nl-BE" dirty="0" err="1" smtClean="0"/>
              <a:t>each</a:t>
            </a:r>
            <a:r>
              <a:rPr lang="nl-BE" dirty="0" smtClean="0"/>
              <a:t> feature</a:t>
            </a:r>
          </a:p>
          <a:p>
            <a:pPr marL="816837" lvl="1" indent="-457200">
              <a:buFont typeface="+mj-lt"/>
              <a:buAutoNum type="arabicPeriod"/>
            </a:pPr>
            <a:r>
              <a:rPr lang="nl-BE" dirty="0" err="1" smtClean="0"/>
              <a:t>Calculate</a:t>
            </a:r>
            <a:r>
              <a:rPr lang="nl-BE" dirty="0" smtClean="0"/>
              <a:t> pair-</a:t>
            </a:r>
            <a:r>
              <a:rPr lang="nl-BE" dirty="0" err="1" smtClean="0"/>
              <a:t>wise</a:t>
            </a:r>
            <a:r>
              <a:rPr lang="nl-BE" dirty="0" smtClean="0"/>
              <a:t> </a:t>
            </a:r>
            <a:r>
              <a:rPr lang="nl-BE" dirty="0" err="1" smtClean="0"/>
              <a:t>distances</a:t>
            </a:r>
            <a:r>
              <a:rPr lang="nl-BE" dirty="0" smtClean="0"/>
              <a:t> </a:t>
            </a:r>
            <a:r>
              <a:rPr lang="nl-BE" dirty="0" err="1" smtClean="0"/>
              <a:t>between</a:t>
            </a:r>
            <a:r>
              <a:rPr lang="nl-BE" dirty="0" smtClean="0"/>
              <a:t>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documents</a:t>
            </a:r>
            <a:endParaRPr lang="nl-BE" dirty="0" smtClean="0"/>
          </a:p>
          <a:p>
            <a:pPr marL="816837" lvl="1" indent="-457200">
              <a:buFont typeface="+mj-lt"/>
              <a:buAutoNum type="arabicPeriod"/>
            </a:pPr>
            <a:r>
              <a:rPr lang="nl-BE" dirty="0" err="1" smtClean="0"/>
              <a:t>Visualize</a:t>
            </a:r>
            <a:endParaRPr lang="nl-BE" dirty="0" smtClean="0"/>
          </a:p>
          <a:p>
            <a:pPr marL="816837" lvl="1" indent="-457200">
              <a:buFont typeface="+mj-lt"/>
              <a:buAutoNum type="arabicPeriod"/>
            </a:pPr>
            <a:endParaRPr lang="nl-BE" dirty="0"/>
          </a:p>
          <a:p>
            <a:pPr marL="456837" indent="-457200"/>
            <a:r>
              <a:rPr lang="nl-BE" dirty="0" smtClean="0"/>
              <a:t>Stylo Library </a:t>
            </a:r>
            <a:r>
              <a:rPr lang="nl-BE" dirty="0" err="1" smtClean="0"/>
              <a:t>for</a:t>
            </a:r>
            <a:r>
              <a:rPr lang="nl-BE" dirty="0" smtClean="0"/>
              <a:t> R (</a:t>
            </a:r>
            <a:r>
              <a:rPr lang="nl-BE" dirty="0" err="1" smtClean="0"/>
              <a:t>Eder</a:t>
            </a:r>
            <a:r>
              <a:rPr lang="nl-BE" dirty="0" smtClean="0"/>
              <a:t>, </a:t>
            </a:r>
            <a:r>
              <a:rPr lang="nl-BE" dirty="0" err="1" smtClean="0"/>
              <a:t>Rybicki</a:t>
            </a:r>
            <a:r>
              <a:rPr lang="nl-BE" dirty="0" smtClean="0"/>
              <a:t>, </a:t>
            </a:r>
            <a:r>
              <a:rPr lang="nl-BE" dirty="0" err="1" smtClean="0"/>
              <a:t>Kestemont</a:t>
            </a:r>
            <a:r>
              <a:rPr lang="nl-BE" dirty="0" smtClean="0"/>
              <a:t>)</a:t>
            </a:r>
            <a:endParaRPr lang="nl-B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9802" t="64399" r="42323" b="23001"/>
          <a:stretch/>
        </p:blipFill>
        <p:spPr>
          <a:xfrm>
            <a:off x="4427984" y="3563999"/>
            <a:ext cx="1618972" cy="1457075"/>
          </a:xfrm>
          <a:prstGeom prst="rect">
            <a:avLst/>
          </a:prstGeom>
          <a:ln w="76200">
            <a:solidFill>
              <a:srgbClr val="00407A"/>
            </a:solidFill>
          </a:ln>
        </p:spPr>
      </p:pic>
    </p:spTree>
    <p:extLst>
      <p:ext uri="{BB962C8B-B14F-4D97-AF65-F5344CB8AC3E}">
        <p14:creationId xmlns:p14="http://schemas.microsoft.com/office/powerpoint/2010/main" val="99185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Weighing</a:t>
            </a:r>
            <a:r>
              <a:rPr lang="nl-BE" dirty="0" smtClean="0"/>
              <a:t> of features</a:t>
            </a:r>
            <a:endParaRPr lang="nl-B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403" t="32321" r="26501" b="10776"/>
          <a:stretch/>
        </p:blipFill>
        <p:spPr>
          <a:xfrm>
            <a:off x="546504" y="1268760"/>
            <a:ext cx="811427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1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0593"/>
            <a:ext cx="6137920" cy="61379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60232" y="33265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PCA</a:t>
            </a:r>
          </a:p>
          <a:p>
            <a:r>
              <a:rPr lang="nl-BE" sz="2800" dirty="0" err="1">
                <a:solidFill>
                  <a:schemeClr val="bg1"/>
                </a:solidFill>
              </a:rPr>
              <a:t>w</a:t>
            </a:r>
            <a:r>
              <a:rPr lang="nl-BE" sz="2800" dirty="0" err="1" smtClean="0">
                <a:solidFill>
                  <a:schemeClr val="bg1"/>
                </a:solidFill>
              </a:rPr>
              <a:t>hole</a:t>
            </a:r>
            <a:r>
              <a:rPr lang="nl-BE" sz="2800" dirty="0" smtClean="0">
                <a:solidFill>
                  <a:schemeClr val="bg1"/>
                </a:solidFill>
              </a:rPr>
              <a:t> corpus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699"/>
            <a:ext cx="6048672" cy="604867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300192" y="476672"/>
            <a:ext cx="2843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solidFill>
                  <a:schemeClr val="bg1"/>
                </a:solidFill>
              </a:rPr>
              <a:t>PCA</a:t>
            </a:r>
          </a:p>
          <a:p>
            <a:r>
              <a:rPr lang="nl-BE" sz="2800" dirty="0" smtClean="0">
                <a:solidFill>
                  <a:schemeClr val="bg1"/>
                </a:solidFill>
              </a:rPr>
              <a:t>non-overlapping</a:t>
            </a:r>
          </a:p>
          <a:p>
            <a:r>
              <a:rPr lang="nl-BE" sz="2800" dirty="0">
                <a:solidFill>
                  <a:schemeClr val="bg1"/>
                </a:solidFill>
              </a:rPr>
              <a:t>s</a:t>
            </a:r>
            <a:r>
              <a:rPr lang="nl-BE" sz="2800" dirty="0" smtClean="0">
                <a:solidFill>
                  <a:schemeClr val="bg1"/>
                </a:solidFill>
              </a:rPr>
              <a:t>amples of</a:t>
            </a:r>
            <a:br>
              <a:rPr lang="nl-BE" sz="2800" dirty="0" smtClean="0">
                <a:solidFill>
                  <a:schemeClr val="bg1"/>
                </a:solidFill>
              </a:rPr>
            </a:br>
            <a:r>
              <a:rPr lang="nl-BE" sz="2800" dirty="0" smtClean="0">
                <a:solidFill>
                  <a:schemeClr val="bg1"/>
                </a:solidFill>
              </a:rPr>
              <a:t>4 </a:t>
            </a:r>
            <a:r>
              <a:rPr lang="nl-BE" sz="2800" dirty="0" err="1" smtClean="0">
                <a:solidFill>
                  <a:schemeClr val="bg1"/>
                </a:solidFill>
              </a:rPr>
              <a:t>documents</a:t>
            </a:r>
            <a:r>
              <a:rPr lang="nl-BE" sz="2800" dirty="0" smtClean="0">
                <a:solidFill>
                  <a:schemeClr val="bg1"/>
                </a:solidFill>
              </a:rPr>
              <a:t> </a:t>
            </a:r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2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7634"/>
            <a:ext cx="5976664" cy="59766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00192" y="476672"/>
            <a:ext cx="2843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 err="1" smtClean="0">
                <a:solidFill>
                  <a:schemeClr val="bg1"/>
                </a:solidFill>
              </a:rPr>
              <a:t>Dendrogram</a:t>
            </a:r>
            <a:endParaRPr lang="nl-BE" sz="2800" dirty="0">
              <a:solidFill>
                <a:schemeClr val="bg1"/>
              </a:solidFill>
            </a:endParaRPr>
          </a:p>
          <a:p>
            <a:r>
              <a:rPr lang="nl-BE" sz="2800" dirty="0" smtClean="0">
                <a:solidFill>
                  <a:schemeClr val="bg1"/>
                </a:solidFill>
              </a:rPr>
              <a:t>non-overlapping</a:t>
            </a:r>
          </a:p>
          <a:p>
            <a:r>
              <a:rPr lang="nl-BE" sz="2800" dirty="0">
                <a:solidFill>
                  <a:schemeClr val="bg1"/>
                </a:solidFill>
              </a:rPr>
              <a:t>s</a:t>
            </a:r>
            <a:r>
              <a:rPr lang="nl-BE" sz="2800" dirty="0" smtClean="0">
                <a:solidFill>
                  <a:schemeClr val="bg1"/>
                </a:solidFill>
              </a:rPr>
              <a:t>amples of</a:t>
            </a:r>
            <a:br>
              <a:rPr lang="nl-BE" sz="2800" dirty="0" smtClean="0">
                <a:solidFill>
                  <a:schemeClr val="bg1"/>
                </a:solidFill>
              </a:rPr>
            </a:br>
            <a:r>
              <a:rPr lang="nl-BE" sz="2800" dirty="0" smtClean="0">
                <a:solidFill>
                  <a:schemeClr val="bg1"/>
                </a:solidFill>
              </a:rPr>
              <a:t>4 </a:t>
            </a:r>
            <a:r>
              <a:rPr lang="nl-BE" sz="2800" dirty="0" err="1" smtClean="0">
                <a:solidFill>
                  <a:schemeClr val="bg1"/>
                </a:solidFill>
              </a:rPr>
              <a:t>documents</a:t>
            </a:r>
            <a:r>
              <a:rPr lang="nl-BE" sz="2800" dirty="0" smtClean="0">
                <a:solidFill>
                  <a:schemeClr val="bg1"/>
                </a:solidFill>
              </a:rPr>
              <a:t> </a:t>
            </a:r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02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2394"/>
            <a:ext cx="6048672" cy="60486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28184" y="476672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solidFill>
                  <a:schemeClr val="bg1"/>
                </a:solidFill>
              </a:rPr>
              <a:t>PCA</a:t>
            </a:r>
          </a:p>
          <a:p>
            <a:r>
              <a:rPr lang="nl-BE" sz="2800" dirty="0" smtClean="0">
                <a:solidFill>
                  <a:schemeClr val="bg1"/>
                </a:solidFill>
              </a:rPr>
              <a:t>Dead Sea </a:t>
            </a:r>
            <a:r>
              <a:rPr lang="nl-BE" sz="2800" dirty="0" err="1" smtClean="0">
                <a:solidFill>
                  <a:schemeClr val="bg1"/>
                </a:solidFill>
              </a:rPr>
              <a:t>Scrolls</a:t>
            </a:r>
            <a:r>
              <a:rPr lang="nl-BE" sz="2800" dirty="0" smtClean="0">
                <a:solidFill>
                  <a:schemeClr val="bg1"/>
                </a:solidFill>
              </a:rPr>
              <a:t> </a:t>
            </a:r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0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926" t="19201" r="28738" b="5200"/>
          <a:stretch/>
        </p:blipFill>
        <p:spPr>
          <a:xfrm>
            <a:off x="1619672" y="1124744"/>
            <a:ext cx="5976664" cy="46773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47667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bg1"/>
                </a:solidFill>
              </a:rPr>
              <a:t>see</a:t>
            </a:r>
            <a:r>
              <a:rPr lang="nl-BE" dirty="0" smtClean="0">
                <a:solidFill>
                  <a:schemeClr val="bg1"/>
                </a:solidFill>
              </a:rPr>
              <a:t>: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Explaining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results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Authorship</a:t>
            </a:r>
            <a:r>
              <a:rPr lang="nl-BE" dirty="0" smtClean="0"/>
              <a:t>/</a:t>
            </a:r>
            <a:r>
              <a:rPr lang="nl-BE" dirty="0" err="1" smtClean="0"/>
              <a:t>Provenance</a:t>
            </a:r>
            <a:r>
              <a:rPr lang="nl-BE" dirty="0" smtClean="0"/>
              <a:t>?</a:t>
            </a:r>
          </a:p>
          <a:p>
            <a:endParaRPr lang="nl-BE" dirty="0"/>
          </a:p>
          <a:p>
            <a:r>
              <a:rPr lang="nl-BE" dirty="0" err="1" smtClean="0"/>
              <a:t>Fragmentation</a:t>
            </a:r>
            <a:r>
              <a:rPr lang="nl-BE" dirty="0" smtClean="0"/>
              <a:t>?</a:t>
            </a:r>
          </a:p>
          <a:p>
            <a:r>
              <a:rPr lang="nl-BE" dirty="0" smtClean="0"/>
              <a:t>Feature </a:t>
            </a:r>
            <a:r>
              <a:rPr lang="nl-BE" dirty="0" err="1" smtClean="0"/>
              <a:t>Selection</a:t>
            </a:r>
            <a:r>
              <a:rPr lang="nl-BE" dirty="0" smtClean="0"/>
              <a:t>?</a:t>
            </a:r>
          </a:p>
          <a:p>
            <a:endParaRPr lang="nl-BE" dirty="0"/>
          </a:p>
          <a:p>
            <a:r>
              <a:rPr lang="nl-BE" dirty="0" err="1"/>
              <a:t>Orthography</a:t>
            </a:r>
            <a:r>
              <a:rPr lang="nl-BE" dirty="0"/>
              <a:t>?</a:t>
            </a:r>
          </a:p>
          <a:p>
            <a:endParaRPr lang="nl-BE" dirty="0" smtClean="0"/>
          </a:p>
          <a:p>
            <a:r>
              <a:rPr lang="nl-BE" dirty="0" smtClean="0"/>
              <a:t>Genre?</a:t>
            </a:r>
          </a:p>
          <a:p>
            <a:endParaRPr lang="nl-BE" dirty="0"/>
          </a:p>
          <a:p>
            <a:r>
              <a:rPr lang="nl-BE" dirty="0" smtClean="0"/>
              <a:t>Topic?</a:t>
            </a:r>
          </a:p>
        </p:txBody>
      </p:sp>
    </p:spTree>
    <p:extLst>
      <p:ext uri="{BB962C8B-B14F-4D97-AF65-F5344CB8AC3E}">
        <p14:creationId xmlns:p14="http://schemas.microsoft.com/office/powerpoint/2010/main" val="348990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8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232300"/>
            <a:ext cx="5943600" cy="5943600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6300192" y="238328"/>
            <a:ext cx="28438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Accounting </a:t>
            </a:r>
            <a:r>
              <a:rPr lang="nl-BE" sz="2800" dirty="0" err="1" smtClean="0">
                <a:solidFill>
                  <a:schemeClr val="bg1"/>
                </a:solidFill>
              </a:rPr>
              <a:t>for</a:t>
            </a:r>
            <a:r>
              <a:rPr lang="nl-BE" sz="2800" dirty="0" smtClean="0">
                <a:solidFill>
                  <a:schemeClr val="bg1"/>
                </a:solidFill>
              </a:rPr>
              <a:t/>
            </a:r>
            <a:br>
              <a:rPr lang="nl-BE" sz="2800" dirty="0" smtClean="0">
                <a:solidFill>
                  <a:schemeClr val="bg1"/>
                </a:solidFill>
              </a:rPr>
            </a:br>
            <a:r>
              <a:rPr lang="nl-BE" sz="2800" dirty="0" err="1" smtClean="0">
                <a:solidFill>
                  <a:schemeClr val="bg1"/>
                </a:solidFill>
              </a:rPr>
              <a:t>orthography</a:t>
            </a:r>
            <a:endParaRPr lang="nl-BE" sz="2800" dirty="0" smtClean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  <a:p>
            <a:endParaRPr lang="nl-BE" sz="2800" dirty="0" smtClean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  <a:p>
            <a:endParaRPr lang="nl-BE" sz="2800" dirty="0" smtClean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  <a:p>
            <a:endParaRPr lang="nl-BE" sz="2800" dirty="0" smtClean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  <a:p>
            <a:endParaRPr lang="nl-BE" sz="2800" dirty="0" smtClean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  <a:p>
            <a:endParaRPr lang="nl-BE" sz="2800" dirty="0" smtClean="0">
              <a:solidFill>
                <a:schemeClr val="bg1"/>
              </a:solidFill>
            </a:endParaRPr>
          </a:p>
          <a:p>
            <a:r>
              <a:rPr lang="nl-BE" sz="2800" dirty="0" smtClean="0">
                <a:solidFill>
                  <a:schemeClr val="bg1"/>
                </a:solidFill>
              </a:rPr>
              <a:t>300 MFC; 20%</a:t>
            </a:r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35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3888" y="1520728"/>
            <a:ext cx="5094000" cy="1080000"/>
          </a:xfrm>
        </p:spPr>
        <p:txBody>
          <a:bodyPr/>
          <a:lstStyle/>
          <a:p>
            <a:r>
              <a:rPr lang="en-GB" smtClean="0"/>
              <a:t>see:</a:t>
            </a:r>
          </a:p>
          <a:p>
            <a:r>
              <a:rPr lang="en-GB" dirty="0" smtClean="0"/>
              <a:t>Pierre </a:t>
            </a:r>
            <a:r>
              <a:rPr lang="en-GB" dirty="0"/>
              <a:t>Van </a:t>
            </a:r>
            <a:r>
              <a:rPr lang="en-GB" dirty="0" err="1"/>
              <a:t>Hecke</a:t>
            </a:r>
            <a:r>
              <a:rPr lang="en-GB" dirty="0"/>
              <a:t> and Johan de Joode, “Promises and Challenges in Designing </a:t>
            </a:r>
            <a:r>
              <a:rPr lang="en-GB" dirty="0" err="1"/>
              <a:t>Stylometric</a:t>
            </a:r>
            <a:r>
              <a:rPr lang="en-GB" dirty="0"/>
              <a:t> Analyses for Classical Hebrew.” In: </a:t>
            </a:r>
            <a:r>
              <a:rPr lang="en-GB" dirty="0" err="1"/>
              <a:t>Fassberg</a:t>
            </a:r>
            <a:r>
              <a:rPr lang="en-GB" dirty="0"/>
              <a:t> S. (Ed.), </a:t>
            </a:r>
            <a:r>
              <a:rPr lang="en-GB" i="1" dirty="0"/>
              <a:t>Proceedings of the Eight International Symposium on the Hebrew of the Dead Sea Scrolls and Ben </a:t>
            </a:r>
            <a:r>
              <a:rPr lang="en-GB" i="1" dirty="0" err="1"/>
              <a:t>Sira</a:t>
            </a:r>
            <a:r>
              <a:rPr lang="en-GB" i="1" dirty="0"/>
              <a:t> </a:t>
            </a:r>
            <a:r>
              <a:rPr lang="en-GB" dirty="0"/>
              <a:t>(Studies on the Texts of the Desert of Judah). Leiden: Brill, </a:t>
            </a:r>
            <a:r>
              <a:rPr lang="en-GB" dirty="0" smtClean="0"/>
              <a:t>forthcoming.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7333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Quantifying</a:t>
            </a:r>
            <a:r>
              <a:rPr lang="nl-BE" dirty="0" smtClean="0"/>
              <a:t> </a:t>
            </a:r>
            <a:r>
              <a:rPr lang="nl-BE" dirty="0" err="1" smtClean="0"/>
              <a:t>Tov’s</a:t>
            </a:r>
            <a:r>
              <a:rPr lang="nl-BE" dirty="0" smtClean="0"/>
              <a:t> </a:t>
            </a:r>
            <a:r>
              <a:rPr lang="nl-BE" dirty="0" err="1" smtClean="0"/>
              <a:t>Qumran</a:t>
            </a:r>
            <a:r>
              <a:rPr lang="nl-BE" dirty="0" smtClean="0"/>
              <a:t> </a:t>
            </a:r>
            <a:r>
              <a:rPr lang="nl-BE" dirty="0" err="1" smtClean="0"/>
              <a:t>Scribal</a:t>
            </a:r>
            <a:r>
              <a:rPr lang="nl-BE" dirty="0" smtClean="0"/>
              <a:t> </a:t>
            </a:r>
            <a:r>
              <a:rPr lang="nl-BE" dirty="0" err="1" smtClean="0"/>
              <a:t>Practice</a:t>
            </a:r>
            <a:endParaRPr lang="nl-B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">
              <a:spcBef>
                <a:spcPts val="0"/>
              </a:spcBef>
              <a:buSzTx/>
              <a:buNone/>
            </a:pPr>
            <a:endParaRPr lang="nl-BE" sz="1100" dirty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endParaRPr lang="nl-B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1349999"/>
          <a:ext cx="8424938" cy="4366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2728"/>
                <a:gridCol w="547472"/>
                <a:gridCol w="499984"/>
                <a:gridCol w="462759"/>
                <a:gridCol w="517201"/>
                <a:gridCol w="558033"/>
                <a:gridCol w="313043"/>
                <a:gridCol w="367485"/>
                <a:gridCol w="462759"/>
                <a:gridCol w="394707"/>
                <a:gridCol w="313043"/>
                <a:gridCol w="462759"/>
                <a:gridCol w="394707"/>
                <a:gridCol w="462759"/>
                <a:gridCol w="558033"/>
                <a:gridCol w="462759"/>
                <a:gridCol w="394707"/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>
                          <a:effectLst/>
                        </a:rPr>
                        <a:t>1QIsaa_I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1QIsaa_II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11Q19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1QHa_I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1QHa_II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1QS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1QM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4Q491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11Q5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Mur88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4Q51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4Q418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1QpHab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4Q266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4Q22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P01_</a:t>
                      </a:r>
                      <a:r>
                        <a:rPr lang="he-IL" sz="1100" u="none" strike="noStrike">
                          <a:effectLst/>
                        </a:rPr>
                        <a:t>הוא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P01_</a:t>
                      </a:r>
                      <a:r>
                        <a:rPr lang="he-IL" sz="1100" u="none" strike="noStrike">
                          <a:effectLst/>
                        </a:rPr>
                        <a:t>הוא_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P02_</a:t>
                      </a:r>
                      <a:r>
                        <a:rPr lang="he-IL" sz="1100" u="none" strike="noStrike">
                          <a:effectLst/>
                        </a:rPr>
                        <a:t>היא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P02_</a:t>
                      </a:r>
                      <a:r>
                        <a:rPr lang="he-IL" sz="1100" u="none" strike="noStrike">
                          <a:effectLst/>
                        </a:rPr>
                        <a:t>היא_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P03_</a:t>
                      </a:r>
                      <a:r>
                        <a:rPr lang="he-IL" sz="1100" u="none" strike="noStrike">
                          <a:effectLst/>
                        </a:rPr>
                        <a:t>אתם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P03_</a:t>
                      </a:r>
                      <a:r>
                        <a:rPr lang="he-IL" sz="1100" u="none" strike="noStrike">
                          <a:effectLst/>
                        </a:rPr>
                        <a:t>אתם_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P04_</a:t>
                      </a:r>
                      <a:r>
                        <a:rPr lang="he-IL" sz="1100" u="none" strike="noStrike">
                          <a:effectLst/>
                        </a:rPr>
                        <a:t>הם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P04_</a:t>
                      </a:r>
                      <a:r>
                        <a:rPr lang="he-IL" sz="1100" u="none" strike="noStrike">
                          <a:effectLst/>
                        </a:rPr>
                        <a:t>הם_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P05_N_S23P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P05_N_S23P_alt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P06_P_S23P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P06_P_S23P_alt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P07_</a:t>
                      </a:r>
                      <a:r>
                        <a:rPr lang="he-IL" sz="1100" u="none" strike="noStrike">
                          <a:effectLst/>
                        </a:rPr>
                        <a:t>יקטלו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P07_</a:t>
                      </a:r>
                      <a:r>
                        <a:rPr lang="he-IL" sz="1100" u="none" strike="noStrike">
                          <a:effectLst/>
                        </a:rPr>
                        <a:t>יקטלו_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P08_</a:t>
                      </a:r>
                      <a:r>
                        <a:rPr lang="he-IL" sz="1100" u="none" strike="noStrike">
                          <a:effectLst/>
                        </a:rPr>
                        <a:t>יקטלנו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P08_</a:t>
                      </a:r>
                      <a:r>
                        <a:rPr lang="he-IL" sz="1100" u="none" strike="noStrike">
                          <a:effectLst/>
                        </a:rPr>
                        <a:t>יקטלנו_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P09_</a:t>
                      </a:r>
                      <a:r>
                        <a:rPr lang="he-IL" sz="1100" u="none" strike="noStrike">
                          <a:effectLst/>
                        </a:rPr>
                        <a:t>קטלתם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P09_</a:t>
                      </a:r>
                      <a:r>
                        <a:rPr lang="he-IL" sz="1100" u="none" strike="noStrike">
                          <a:effectLst/>
                        </a:rPr>
                        <a:t>קטלתם_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P10_</a:t>
                      </a:r>
                      <a:r>
                        <a:rPr lang="he-IL" sz="1100" u="none" strike="noStrike">
                          <a:effectLst/>
                        </a:rPr>
                        <a:t>מאד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P10_</a:t>
                      </a:r>
                      <a:r>
                        <a:rPr lang="he-IL" sz="1100" u="none" strike="noStrike">
                          <a:effectLst/>
                        </a:rPr>
                        <a:t>מאד_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P11_</a:t>
                      </a:r>
                      <a:r>
                        <a:rPr lang="he-IL" sz="1100" u="none" strike="noStrike">
                          <a:effectLst/>
                        </a:rPr>
                        <a:t>זאת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P11_</a:t>
                      </a:r>
                      <a:r>
                        <a:rPr lang="he-IL" sz="1100" u="none" strike="noStrike">
                          <a:effectLst/>
                        </a:rPr>
                        <a:t>זאת_</a:t>
                      </a:r>
                      <a:r>
                        <a:rPr lang="nl-BE" sz="1100" u="none" strike="noStrike">
                          <a:effectLst/>
                        </a:rPr>
                        <a:t>alt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217218" y="1683796"/>
            <a:ext cx="1224136" cy="407719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ounded Rectangle 5"/>
          <p:cNvSpPr/>
          <p:nvPr/>
        </p:nvSpPr>
        <p:spPr>
          <a:xfrm>
            <a:off x="197994" y="1670873"/>
            <a:ext cx="1224136" cy="44067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ounded Rectangle 7"/>
          <p:cNvSpPr/>
          <p:nvPr/>
        </p:nvSpPr>
        <p:spPr>
          <a:xfrm>
            <a:off x="217218" y="5350246"/>
            <a:ext cx="1224136" cy="44067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ounded Rectangle 8"/>
          <p:cNvSpPr/>
          <p:nvPr/>
        </p:nvSpPr>
        <p:spPr>
          <a:xfrm>
            <a:off x="4463618" y="1288259"/>
            <a:ext cx="396414" cy="45890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ounded Rectangle 10"/>
          <p:cNvSpPr/>
          <p:nvPr/>
        </p:nvSpPr>
        <p:spPr>
          <a:xfrm>
            <a:off x="1528440" y="1323530"/>
            <a:ext cx="7326336" cy="4041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56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0000"/>
            <a:ext cx="6201328" cy="6201328"/>
          </a:xfrm>
        </p:spPr>
      </p:pic>
    </p:spTree>
    <p:extLst>
      <p:ext uri="{BB962C8B-B14F-4D97-AF65-F5344CB8AC3E}">
        <p14:creationId xmlns:p14="http://schemas.microsoft.com/office/powerpoint/2010/main" val="3133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965"/>
            <a:ext cx="6282355" cy="6282355"/>
          </a:xfrm>
        </p:spPr>
      </p:pic>
    </p:spTree>
    <p:extLst>
      <p:ext uri="{BB962C8B-B14F-4D97-AF65-F5344CB8AC3E}">
        <p14:creationId xmlns:p14="http://schemas.microsoft.com/office/powerpoint/2010/main" val="34594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692696"/>
            <a:ext cx="5094000" cy="1080000"/>
          </a:xfrm>
        </p:spPr>
        <p:txBody>
          <a:bodyPr/>
          <a:lstStyle/>
          <a:p>
            <a:r>
              <a:rPr lang="nl-BE" dirty="0" smtClean="0"/>
              <a:t>For </a:t>
            </a:r>
            <a:r>
              <a:rPr lang="nl-BE" dirty="0" err="1" smtClean="0"/>
              <a:t>ongoing</a:t>
            </a:r>
            <a:r>
              <a:rPr lang="nl-BE" dirty="0" smtClean="0"/>
              <a:t> </a:t>
            </a:r>
            <a:r>
              <a:rPr lang="nl-BE" dirty="0" err="1" smtClean="0"/>
              <a:t>computational</a:t>
            </a:r>
            <a:r>
              <a:rPr lang="nl-BE" dirty="0" smtClean="0"/>
              <a:t> research on </a:t>
            </a:r>
            <a:r>
              <a:rPr lang="nl-BE" dirty="0" err="1" smtClean="0"/>
              <a:t>orthography</a:t>
            </a:r>
            <a:r>
              <a:rPr lang="nl-BE" dirty="0" smtClean="0"/>
              <a:t>, </a:t>
            </a:r>
            <a:r>
              <a:rPr lang="nl-BE" dirty="0" err="1" smtClean="0"/>
              <a:t>see</a:t>
            </a:r>
            <a:r>
              <a:rPr lang="nl-BE" dirty="0" smtClean="0"/>
              <a:t>:</a:t>
            </a:r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r>
              <a:rPr lang="nl-BE" sz="1600" dirty="0"/>
              <a:t>Johan de Joode, “Digital </a:t>
            </a:r>
            <a:r>
              <a:rPr lang="nl-BE" sz="1600" dirty="0" err="1"/>
              <a:t>Masorah</a:t>
            </a:r>
            <a:r>
              <a:rPr lang="nl-BE" sz="1600" dirty="0"/>
              <a:t>: </a:t>
            </a:r>
            <a:r>
              <a:rPr lang="nl-BE" sz="1600" dirty="0" err="1"/>
              <a:t>Toward</a:t>
            </a:r>
            <a:r>
              <a:rPr lang="nl-BE" sz="1600" dirty="0"/>
              <a:t> </a:t>
            </a:r>
            <a:r>
              <a:rPr lang="nl-BE" sz="1600" dirty="0" err="1"/>
              <a:t>an</a:t>
            </a:r>
            <a:r>
              <a:rPr lang="nl-BE" sz="1600" dirty="0"/>
              <a:t> Index of </a:t>
            </a:r>
            <a:r>
              <a:rPr lang="nl-BE" sz="1600" dirty="0" err="1"/>
              <a:t>Orthographic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Morphological</a:t>
            </a:r>
            <a:r>
              <a:rPr lang="nl-BE" sz="1600" dirty="0"/>
              <a:t> </a:t>
            </a:r>
            <a:r>
              <a:rPr lang="nl-BE" sz="1600" dirty="0" err="1"/>
              <a:t>Variation</a:t>
            </a:r>
            <a:r>
              <a:rPr lang="nl-BE" sz="1600" dirty="0"/>
              <a:t> at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Lexical</a:t>
            </a:r>
            <a:r>
              <a:rPr lang="nl-BE" sz="1600" dirty="0"/>
              <a:t> Level”, Journal </a:t>
            </a:r>
            <a:r>
              <a:rPr lang="nl-BE" sz="1600" dirty="0" err="1"/>
              <a:t>for</a:t>
            </a:r>
            <a:r>
              <a:rPr lang="nl-BE" sz="1600" dirty="0"/>
              <a:t> Semitics, </a:t>
            </a:r>
            <a:r>
              <a:rPr lang="nl-BE" sz="1600" dirty="0" err="1"/>
              <a:t>forthcoming</a:t>
            </a:r>
            <a:r>
              <a:rPr lang="nl-BE" sz="1600" dirty="0"/>
              <a:t>.</a:t>
            </a:r>
            <a:br>
              <a:rPr lang="nl-BE" sz="1600" dirty="0"/>
            </a:br>
            <a:r>
              <a:rPr lang="nl-BE" sz="1600" dirty="0"/>
              <a:t/>
            </a:r>
            <a:br>
              <a:rPr lang="nl-BE" sz="1600" dirty="0"/>
            </a:br>
            <a:r>
              <a:rPr lang="nl-BE" sz="1600" dirty="0"/>
              <a:t>Johan de Joode </a:t>
            </a:r>
            <a:r>
              <a:rPr lang="nl-BE" sz="1600" dirty="0" err="1"/>
              <a:t>and</a:t>
            </a:r>
            <a:r>
              <a:rPr lang="nl-BE" sz="1600" dirty="0"/>
              <a:t> Dirk Speelman, “The </a:t>
            </a:r>
            <a:r>
              <a:rPr lang="nl-BE" sz="1600" dirty="0" err="1"/>
              <a:t>Orthographic</a:t>
            </a:r>
            <a:r>
              <a:rPr lang="nl-BE" sz="1600" dirty="0"/>
              <a:t> </a:t>
            </a:r>
            <a:r>
              <a:rPr lang="nl-BE" sz="1600" dirty="0" err="1"/>
              <a:t>Variability</a:t>
            </a:r>
            <a:r>
              <a:rPr lang="nl-BE" sz="1600" dirty="0"/>
              <a:t> of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Hebrew</a:t>
            </a:r>
            <a:r>
              <a:rPr lang="nl-BE" sz="1600" dirty="0"/>
              <a:t> </a:t>
            </a:r>
            <a:r>
              <a:rPr lang="nl-BE" sz="1600" dirty="0" err="1"/>
              <a:t>Bible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Larger</a:t>
            </a:r>
            <a:r>
              <a:rPr lang="nl-BE" sz="1600" dirty="0"/>
              <a:t> Dead Sea </a:t>
            </a:r>
            <a:r>
              <a:rPr lang="nl-BE" sz="1600" dirty="0" err="1"/>
              <a:t>Scrolls</a:t>
            </a:r>
            <a:r>
              <a:rPr lang="nl-BE" sz="1600" dirty="0"/>
              <a:t>: A </a:t>
            </a:r>
            <a:r>
              <a:rPr lang="nl-BE" sz="1600" dirty="0" err="1"/>
              <a:t>Computational</a:t>
            </a:r>
            <a:r>
              <a:rPr lang="nl-BE" sz="1600" dirty="0"/>
              <a:t> Approach”, Journal </a:t>
            </a:r>
            <a:r>
              <a:rPr lang="nl-BE" sz="1600" dirty="0" err="1"/>
              <a:t>for</a:t>
            </a:r>
            <a:r>
              <a:rPr lang="nl-BE" sz="1600" dirty="0"/>
              <a:t> Semitics, </a:t>
            </a:r>
            <a:r>
              <a:rPr lang="nl-BE" sz="1600" dirty="0" err="1"/>
              <a:t>forthcoming</a:t>
            </a:r>
            <a:r>
              <a:rPr lang="nl-BE" sz="1600" dirty="0"/>
              <a:t>.</a:t>
            </a:r>
            <a:br>
              <a:rPr lang="nl-BE" sz="1600" dirty="0"/>
            </a:br>
            <a:r>
              <a:rPr lang="nl-BE" sz="1600" dirty="0"/>
              <a:t/>
            </a:r>
            <a:br>
              <a:rPr lang="nl-BE" sz="1600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96379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POS - Genre</a:t>
            </a:r>
            <a:endParaRPr lang="nl-BE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595" t="19314" r="39825" b="7525"/>
          <a:stretch/>
        </p:blipFill>
        <p:spPr>
          <a:xfrm>
            <a:off x="1835696" y="1196752"/>
            <a:ext cx="4611604" cy="51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51720" y="908720"/>
            <a:ext cx="5094000" cy="4968552"/>
          </a:xfrm>
        </p:spPr>
        <p:txBody>
          <a:bodyPr/>
          <a:lstStyle/>
          <a:p>
            <a:r>
              <a:rPr lang="nl-BE" dirty="0" smtClean="0"/>
              <a:t>For </a:t>
            </a:r>
            <a:r>
              <a:rPr lang="nl-BE" dirty="0" err="1" smtClean="0"/>
              <a:t>ongoing</a:t>
            </a:r>
            <a:r>
              <a:rPr lang="nl-BE" dirty="0" smtClean="0"/>
              <a:t> </a:t>
            </a:r>
            <a:r>
              <a:rPr lang="nl-BE" dirty="0" err="1" smtClean="0"/>
              <a:t>computational</a:t>
            </a:r>
            <a:r>
              <a:rPr lang="nl-BE" dirty="0" smtClean="0"/>
              <a:t> research on genre, </a:t>
            </a:r>
            <a:r>
              <a:rPr lang="nl-BE" dirty="0" err="1" smtClean="0"/>
              <a:t>see</a:t>
            </a:r>
            <a:r>
              <a:rPr lang="nl-BE" dirty="0" smtClean="0"/>
              <a:t>:</a:t>
            </a:r>
          </a:p>
          <a:p>
            <a:endParaRPr lang="nl-BE" dirty="0" smtClean="0"/>
          </a:p>
          <a:p>
            <a:endParaRPr lang="nl-BE" dirty="0"/>
          </a:p>
          <a:p>
            <a:r>
              <a:rPr lang="nl-BE" sz="1600" dirty="0"/>
              <a:t>Johan de Joode, “The Distribution of </a:t>
            </a:r>
            <a:r>
              <a:rPr lang="nl-BE" sz="1600" dirty="0" err="1"/>
              <a:t>Parts</a:t>
            </a:r>
            <a:r>
              <a:rPr lang="nl-BE" sz="1600" dirty="0"/>
              <a:t> of Speech in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Literary</a:t>
            </a:r>
            <a:r>
              <a:rPr lang="nl-BE" sz="1600" dirty="0"/>
              <a:t> Genres of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Hebrew</a:t>
            </a:r>
            <a:r>
              <a:rPr lang="nl-BE" sz="1600" dirty="0"/>
              <a:t> </a:t>
            </a:r>
            <a:r>
              <a:rPr lang="nl-BE" sz="1600" dirty="0" err="1"/>
              <a:t>Bible</a:t>
            </a:r>
            <a:r>
              <a:rPr lang="nl-BE" sz="1600" dirty="0"/>
              <a:t>: A Digital </a:t>
            </a:r>
            <a:r>
              <a:rPr lang="nl-BE" sz="1600" dirty="0" err="1"/>
              <a:t>Stylistic</a:t>
            </a:r>
            <a:r>
              <a:rPr lang="nl-BE" sz="1600" dirty="0"/>
              <a:t> Approach”, Journal </a:t>
            </a:r>
            <a:r>
              <a:rPr lang="nl-BE" sz="1600" dirty="0" err="1"/>
              <a:t>for</a:t>
            </a:r>
            <a:r>
              <a:rPr lang="nl-BE" sz="1600" dirty="0"/>
              <a:t> North-West </a:t>
            </a:r>
            <a:r>
              <a:rPr lang="nl-BE" sz="1600" dirty="0" err="1"/>
              <a:t>Semitic</a:t>
            </a:r>
            <a:r>
              <a:rPr lang="nl-BE" sz="1600" dirty="0"/>
              <a:t> </a:t>
            </a:r>
            <a:r>
              <a:rPr lang="nl-BE" sz="1600" dirty="0" err="1"/>
              <a:t>Languages</a:t>
            </a:r>
            <a:r>
              <a:rPr lang="nl-BE" sz="1600" dirty="0"/>
              <a:t>, </a:t>
            </a:r>
            <a:r>
              <a:rPr lang="nl-BE" sz="1600" dirty="0" err="1"/>
              <a:t>forthcoming</a:t>
            </a:r>
            <a:r>
              <a:rPr lang="nl-BE" sz="1600" dirty="0"/>
              <a:t>.</a:t>
            </a:r>
          </a:p>
          <a:p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78796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 smtClean="0"/>
              <a:t>Questions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remarks</a:t>
            </a:r>
            <a:r>
              <a:rPr lang="nl-BE" dirty="0" smtClean="0"/>
              <a:t>?</a:t>
            </a:r>
          </a:p>
          <a:p>
            <a:endParaRPr lang="nl-BE" dirty="0"/>
          </a:p>
          <a:p>
            <a:r>
              <a:rPr lang="nl-BE" dirty="0" smtClean="0"/>
              <a:t>pierre.vanhecke@kuleuven.be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079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-KU Leuven-Liggend-Achtergrond Wit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52BDEC"/>
      </a:accent3>
      <a:accent4>
        <a:srgbClr val="00407A"/>
      </a:accent4>
      <a:accent5>
        <a:srgbClr val="7F7F7F"/>
      </a:accent5>
      <a:accent6>
        <a:srgbClr val="595959"/>
      </a:accent6>
      <a:hlink>
        <a:srgbClr val="1D8DB0"/>
      </a:hlink>
      <a:folHlink>
        <a:srgbClr val="00407A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rporate-KULeuven" id="{64D50E70-314A-4AF2-9213-C379D9CAF4EA}" vid="{8DB7F457-0DE7-4B11-AB51-6DBC3EB6CFE0}"/>
    </a:ext>
  </a:extLst>
</a:theme>
</file>

<file path=ppt/theme/theme2.xml><?xml version="1.0" encoding="utf-8"?>
<a:theme xmlns:a="http://schemas.openxmlformats.org/drawingml/2006/main" name="Corporate-KU Leuven-Liggend-Achtergrond Wit en Watermerk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86BCE5"/>
      </a:accent3>
      <a:accent4>
        <a:srgbClr val="00407A"/>
      </a:accent4>
      <a:accent5>
        <a:srgbClr val="7F7F7F"/>
      </a:accent5>
      <a:accent6>
        <a:srgbClr val="595959"/>
      </a:accent6>
      <a:hlink>
        <a:srgbClr val="009999"/>
      </a:hlink>
      <a:folHlink>
        <a:srgbClr val="800080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rporate-KULeuven" id="{64D50E70-314A-4AF2-9213-C379D9CAF4EA}" vid="{47E62E3D-0DA5-4775-B07D-16422C2F96B5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corporate-KULeuven</Template>
  <TotalTime>8199</TotalTime>
  <Words>752</Words>
  <Application>Microsoft Office PowerPoint</Application>
  <PresentationFormat>On-screen Show (4:3)</PresentationFormat>
  <Paragraphs>492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Corporate-KU Leuven-Liggend-Achtergrond Wit</vt:lpstr>
      <vt:lpstr>Corporate-KU Leuven-Liggend-Achtergrond Wit en Watermerk</vt:lpstr>
      <vt:lpstr>  Computational Stylometry</vt:lpstr>
      <vt:lpstr>Background</vt:lpstr>
      <vt:lpstr>Methodological Problem</vt:lpstr>
      <vt:lpstr>S. Japhet vs. D. Talshir on Chron – Ezr/Neh</vt:lpstr>
      <vt:lpstr>Hypothesis and methodology</vt:lpstr>
      <vt:lpstr>Character trigrams </vt:lpstr>
      <vt:lpstr>Hypothesis and methodology</vt:lpstr>
      <vt:lpstr>Weighing of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Explaining the results?</vt:lpstr>
      <vt:lpstr>PowerPoint Presentation</vt:lpstr>
      <vt:lpstr>PowerPoint Presentation</vt:lpstr>
      <vt:lpstr>Quantifying Tov’s Qumran Scribal Practice</vt:lpstr>
      <vt:lpstr>PowerPoint Presentation</vt:lpstr>
      <vt:lpstr>PowerPoint Presentation</vt:lpstr>
      <vt:lpstr>PowerPoint Presentation</vt:lpstr>
      <vt:lpstr>POS - Genre</vt:lpstr>
      <vt:lpstr>PowerPoint Presentation</vt:lpstr>
      <vt:lpstr>PowerPoint Presentation</vt:lpstr>
    </vt:vector>
  </TitlesOfParts>
  <Company>Kuleuven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Corpus-Linguistic Approach to the Language of the  Dead Sea Scrolls</dc:title>
  <dc:creator>Reviewer 1</dc:creator>
  <dc:description>Huisstijl KU Leuven - versie 24 juli 2012</dc:description>
  <cp:lastModifiedBy>Pierre Van Hecke</cp:lastModifiedBy>
  <cp:revision>85</cp:revision>
  <dcterms:created xsi:type="dcterms:W3CDTF">2016-06-27T14:01:17Z</dcterms:created>
  <dcterms:modified xsi:type="dcterms:W3CDTF">2020-02-26T11:49:23Z</dcterms:modified>
</cp:coreProperties>
</file>