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334" r:id="rId3"/>
    <p:sldId id="335" r:id="rId4"/>
    <p:sldId id="588" r:id="rId5"/>
    <p:sldId id="337" r:id="rId6"/>
    <p:sldId id="551" r:id="rId7"/>
    <p:sldId id="552" r:id="rId8"/>
    <p:sldId id="589" r:id="rId9"/>
    <p:sldId id="553" r:id="rId10"/>
    <p:sldId id="554" r:id="rId11"/>
    <p:sldId id="598" r:id="rId12"/>
    <p:sldId id="599" r:id="rId13"/>
    <p:sldId id="592" r:id="rId14"/>
    <p:sldId id="594" r:id="rId15"/>
    <p:sldId id="593" r:id="rId16"/>
    <p:sldId id="600" r:id="rId17"/>
    <p:sldId id="595" r:id="rId18"/>
    <p:sldId id="590" r:id="rId19"/>
    <p:sldId id="555" r:id="rId20"/>
    <p:sldId id="556" r:id="rId21"/>
    <p:sldId id="558" r:id="rId22"/>
    <p:sldId id="562" r:id="rId23"/>
    <p:sldId id="563" r:id="rId24"/>
    <p:sldId id="342" r:id="rId25"/>
    <p:sldId id="573" r:id="rId26"/>
    <p:sldId id="580" r:id="rId27"/>
    <p:sldId id="581" r:id="rId28"/>
    <p:sldId id="597" r:id="rId29"/>
    <p:sldId id="585" r:id="rId30"/>
    <p:sldId id="586" r:id="rId31"/>
    <p:sldId id="288" r:id="rId32"/>
    <p:sldId id="323" r:id="rId33"/>
    <p:sldId id="289" r:id="rId34"/>
    <p:sldId id="286" r:id="rId35"/>
    <p:sldId id="321" r:id="rId36"/>
    <p:sldId id="324" r:id="rId3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C200"/>
    <a:srgbClr val="12B312"/>
    <a:srgbClr val="00FF00"/>
    <a:srgbClr val="FF8D53"/>
    <a:srgbClr val="E47643"/>
    <a:srgbClr val="FFC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59"/>
    <p:restoredTop sz="91695"/>
  </p:normalViewPr>
  <p:slideViewPr>
    <p:cSldViewPr>
      <p:cViewPr varScale="1">
        <p:scale>
          <a:sx n="102" d="100"/>
          <a:sy n="102" d="100"/>
        </p:scale>
        <p:origin x="600" y="168"/>
      </p:cViewPr>
      <p:guideLst>
        <p:guide orient="horz" pos="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A4A75D-068E-BD4E-B9AF-008FD6A62F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8877DE-5049-4A4A-9529-93B7E37C2A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EA4BFC6-1096-3044-899F-47130604D80F}" type="datetimeFigureOut">
              <a:rPr lang="en-US" altLang="en-US"/>
              <a:pPr>
                <a:defRPr/>
              </a:pPr>
              <a:t>2/20/20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DEC7ED-D251-1740-9A89-99A249870C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9BA79-8630-904F-BEB2-D9E87CB056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4CEB8449-B245-4643-8A73-67FE984C4F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33A8-EFBF-084F-B65D-8394AE9F484C}" type="datetimeFigureOut">
              <a:rPr lang="en-US" smtClean="0"/>
              <a:t>2/20/20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B87F5-8C1F-2A45-88DC-D0CA81C1A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02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dirty="0">
              <a:latin typeface="Verdana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25552-4706-C543-99BB-AE56C715771A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197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dirty="0">
              <a:latin typeface="Verdana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25552-4706-C543-99BB-AE56C715771A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726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7200800" cy="1728192"/>
          </a:xfrm>
        </p:spPr>
        <p:txBody>
          <a:bodyPr anchor="b"/>
          <a:lstStyle>
            <a:lvl1pPr>
              <a:defRPr baseline="0">
                <a:solidFill>
                  <a:srgbClr val="0A648F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94841" y="3212852"/>
            <a:ext cx="7201495" cy="1152525"/>
          </a:xfrm>
        </p:spPr>
        <p:txBody>
          <a:bodyPr/>
          <a:lstStyle>
            <a:lvl1pPr marL="0" indent="0">
              <a:buNone/>
              <a:defRPr sz="2400" b="0"/>
            </a:lvl1pPr>
            <a:lvl2pPr marL="457200" indent="0">
              <a:buNone/>
              <a:defRPr b="0"/>
            </a:lvl2pPr>
            <a:lvl3pPr marL="914400" indent="0">
              <a:buNone/>
              <a:defRPr b="0"/>
            </a:lvl3pPr>
            <a:lvl4pPr marL="1371600" indent="0">
              <a:buNone/>
              <a:defRPr b="0"/>
            </a:lvl4pPr>
            <a:lvl5pPr marL="1828800" indent="0">
              <a:buNone/>
              <a:defRPr b="0"/>
            </a:lvl5pPr>
          </a:lstStyle>
          <a:p>
            <a:pPr lvl="0"/>
            <a:r>
              <a:rPr lang="en-GB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393896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476672"/>
            <a:ext cx="7772400" cy="1143000"/>
          </a:xfrm>
        </p:spPr>
        <p:txBody>
          <a:bodyPr/>
          <a:lstStyle>
            <a:lvl1pPr>
              <a:defRPr>
                <a:latin typeface="Georgia"/>
                <a:cs typeface="Georgia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844824"/>
            <a:ext cx="7772400" cy="3888432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35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476672"/>
            <a:ext cx="7772400" cy="1143000"/>
          </a:xfrm>
        </p:spPr>
        <p:txBody>
          <a:bodyPr/>
          <a:lstStyle>
            <a:lvl1pPr>
              <a:defRPr>
                <a:latin typeface="Georgia"/>
                <a:cs typeface="Georgia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844824"/>
            <a:ext cx="7772400" cy="4104456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1980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Title please insert here Warsaw, July 23, 2014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13282447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F70875-9E38-F142-B833-32E461705E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6875" y="10525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D4032E7-1EA8-AB49-9998-693426187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2424113"/>
            <a:ext cx="7772400" cy="365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9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A648F"/>
          </a:solidFill>
          <a:latin typeface="Georgia"/>
          <a:ea typeface="ＭＳ Ｐゴシック" panose="020B0600070205080204" pitchFamily="34" charset="-128"/>
          <a:cs typeface="Georgi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A648F"/>
          </a:solidFill>
          <a:latin typeface="Georgia" charset="0"/>
          <a:ea typeface="ＭＳ Ｐゴシック" panose="020B0600070205080204" pitchFamily="34" charset="-128"/>
          <a:cs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A648F"/>
          </a:solidFill>
          <a:latin typeface="Georgia" charset="0"/>
          <a:ea typeface="ＭＳ Ｐゴシック" panose="020B0600070205080204" pitchFamily="34" charset="-128"/>
          <a:cs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A648F"/>
          </a:solidFill>
          <a:latin typeface="Georgia" charset="0"/>
          <a:ea typeface="ＭＳ Ｐゴシック" panose="020B0600070205080204" pitchFamily="34" charset="-128"/>
          <a:cs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A648F"/>
          </a:solidFill>
          <a:latin typeface="Georgia" charset="0"/>
          <a:ea typeface="ＭＳ Ｐゴシック" panose="020B0600070205080204" pitchFamily="34" charset="-128"/>
          <a:cs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80000"/>
        <a:buFont typeface="Wingdings" pitchFamily="2" charset="2"/>
        <a:buChar char="o"/>
        <a:defRPr sz="2800">
          <a:solidFill>
            <a:schemeClr val="bg1"/>
          </a:solidFill>
          <a:latin typeface="+mn-lt"/>
          <a:ea typeface="ＭＳ Ｐゴシック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Char char="–"/>
        <a:defRPr sz="2800">
          <a:solidFill>
            <a:schemeClr val="bg1"/>
          </a:solidFill>
          <a:latin typeface="+mn-lt"/>
          <a:ea typeface="ＭＳ Ｐゴシック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65000"/>
        <a:buFont typeface="Wingdings" pitchFamily="2" charset="2"/>
        <a:buChar char="o"/>
        <a:defRPr sz="2800">
          <a:solidFill>
            <a:schemeClr val="bg1"/>
          </a:solidFill>
          <a:latin typeface="+mn-lt"/>
          <a:ea typeface="ＭＳ Ｐゴシック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80000"/>
        <a:buChar char="–"/>
        <a:defRPr sz="2800">
          <a:solidFill>
            <a:schemeClr val="bg1"/>
          </a:solidFill>
          <a:latin typeface="+mn-lt"/>
          <a:ea typeface="ＭＳ Ｐゴシック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90000"/>
        <a:buChar char="»"/>
        <a:defRPr sz="2800">
          <a:solidFill>
            <a:schemeClr val="bg1"/>
          </a:solidFill>
          <a:latin typeface="+mn-lt"/>
          <a:ea typeface="ＭＳ Ｐゴシック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A4C8887-9A17-BF4F-9AA6-B4990EA48644}"/>
              </a:ext>
            </a:extLst>
          </p:cNvPr>
          <p:cNvSpPr txBox="1"/>
          <p:nvPr/>
        </p:nvSpPr>
        <p:spPr>
          <a:xfrm>
            <a:off x="1043608" y="1916832"/>
            <a:ext cx="728154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How to find a middle ground between philology and coding</a:t>
            </a:r>
          </a:p>
          <a:p>
            <a:pPr algn="ctr"/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Processing Ancient Textual Corpora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Monday 17 February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D309BF-4B7E-674A-8BEC-753200701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172400" cy="3660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F0344C-AADC-C64F-B134-283660C4C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429000"/>
            <a:ext cx="32258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EE8C13-23AD-A445-9EFD-FB05C3FFBD90}"/>
              </a:ext>
            </a:extLst>
          </p:cNvPr>
          <p:cNvSpPr txBox="1"/>
          <p:nvPr/>
        </p:nvSpPr>
        <p:spPr>
          <a:xfrm>
            <a:off x="2242339" y="6002124"/>
            <a:ext cx="3337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Robert K. </a:t>
            </a:r>
            <a:r>
              <a:rPr lang="nl-NL" dirty="0" err="1">
                <a:solidFill>
                  <a:schemeClr val="bg1"/>
                </a:solidFill>
              </a:rPr>
              <a:t>Englund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C08088-0B3C-F444-A3DE-89BA9012EF00}"/>
              </a:ext>
            </a:extLst>
          </p:cNvPr>
          <p:cNvSpPr txBox="1"/>
          <p:nvPr/>
        </p:nvSpPr>
        <p:spPr>
          <a:xfrm>
            <a:off x="683569" y="4437112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CDLI combines metadata, tablet </a:t>
            </a:r>
            <a:r>
              <a:rPr lang="nl-NL" dirty="0" err="1">
                <a:solidFill>
                  <a:schemeClr val="bg1"/>
                </a:solidFill>
              </a:rPr>
              <a:t>photos</a:t>
            </a:r>
            <a:r>
              <a:rPr lang="nl-NL" dirty="0">
                <a:solidFill>
                  <a:schemeClr val="bg1"/>
                </a:solidFill>
              </a:rPr>
              <a:t>/</a:t>
            </a:r>
            <a:r>
              <a:rPr lang="nl-NL" dirty="0" err="1">
                <a:solidFill>
                  <a:schemeClr val="bg1"/>
                </a:solidFill>
              </a:rPr>
              <a:t>copies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with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transliterations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0873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AEFC1E-836C-2845-8C66-25B819776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492103" cy="49917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36F02C-2932-8242-BEFE-4CA227754D2F}"/>
              </a:ext>
            </a:extLst>
          </p:cNvPr>
          <p:cNvSpPr txBox="1"/>
          <p:nvPr/>
        </p:nvSpPr>
        <p:spPr>
          <a:xfrm>
            <a:off x="611560" y="5661248"/>
            <a:ext cx="5516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Proto-cuneiform</a:t>
            </a:r>
            <a:r>
              <a:rPr lang="nl-NL" dirty="0">
                <a:solidFill>
                  <a:schemeClr val="bg1"/>
                </a:solidFill>
              </a:rPr>
              <a:t> tablet on CDLI</a:t>
            </a:r>
          </a:p>
        </p:txBody>
      </p:sp>
    </p:spTree>
    <p:extLst>
      <p:ext uri="{BB962C8B-B14F-4D97-AF65-F5344CB8AC3E}">
        <p14:creationId xmlns:p14="http://schemas.microsoft.com/office/powerpoint/2010/main" val="331474659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3E7163-8BCD-3A4F-9396-8CE2C7DB5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5144" y="-1683568"/>
            <a:ext cx="15507654" cy="91154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387707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4DC731-D51F-7F45-AB2F-D3384D31A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7388659" cy="600328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0859512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EEFA61-2C8E-1C4D-904D-AA00E25CF36C}"/>
              </a:ext>
            </a:extLst>
          </p:cNvPr>
          <p:cNvSpPr txBox="1"/>
          <p:nvPr/>
        </p:nvSpPr>
        <p:spPr>
          <a:xfrm>
            <a:off x="611560" y="548680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chemeClr val="bg1"/>
                </a:solidFill>
              </a:rPr>
              <a:t>Efforts</a:t>
            </a:r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800" dirty="0" err="1">
                <a:solidFill>
                  <a:schemeClr val="bg1"/>
                </a:solidFill>
              </a:rPr>
              <a:t>to</a:t>
            </a:r>
            <a:r>
              <a:rPr lang="nl-NL" sz="2800" dirty="0">
                <a:solidFill>
                  <a:schemeClr val="bg1"/>
                </a:solidFill>
              </a:rPr>
              <a:t> move </a:t>
            </a:r>
            <a:r>
              <a:rPr lang="nl-NL" sz="2800" dirty="0" err="1">
                <a:solidFill>
                  <a:schemeClr val="bg1"/>
                </a:solidFill>
              </a:rPr>
              <a:t>beyond</a:t>
            </a:r>
            <a:r>
              <a:rPr lang="nl-NL" sz="2800" dirty="0">
                <a:solidFill>
                  <a:schemeClr val="bg1"/>
                </a:solidFill>
              </a:rPr>
              <a:t> </a:t>
            </a:r>
            <a:r>
              <a:rPr lang="nl-NL" sz="2800" dirty="0" err="1">
                <a:solidFill>
                  <a:schemeClr val="bg1"/>
                </a:solidFill>
              </a:rPr>
              <a:t>raw</a:t>
            </a:r>
            <a:r>
              <a:rPr lang="nl-NL" sz="2800" dirty="0">
                <a:solidFill>
                  <a:schemeClr val="bg1"/>
                </a:solidFill>
              </a:rPr>
              <a:t> data </a:t>
            </a:r>
            <a:r>
              <a:rPr lang="nl-NL" sz="2800" dirty="0" err="1">
                <a:solidFill>
                  <a:schemeClr val="bg1"/>
                </a:solidFill>
              </a:rPr>
              <a:t>and</a:t>
            </a:r>
            <a:r>
              <a:rPr lang="nl-NL" sz="2800" dirty="0">
                <a:solidFill>
                  <a:schemeClr val="bg1"/>
                </a:solidFill>
              </a:rPr>
              <a:t> metadata storage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937AEC-5D06-D749-821C-D56488E41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772816"/>
            <a:ext cx="6682437" cy="4873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72942B-4FDD-B943-A369-5ECAEB466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64904"/>
            <a:ext cx="1785345" cy="2493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103409-5FC6-844B-B25F-4B1104189046}"/>
              </a:ext>
            </a:extLst>
          </p:cNvPr>
          <p:cNvSpPr txBox="1"/>
          <p:nvPr/>
        </p:nvSpPr>
        <p:spPr>
          <a:xfrm>
            <a:off x="264560" y="5301208"/>
            <a:ext cx="2396746" cy="52322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Steve </a:t>
            </a:r>
            <a:r>
              <a:rPr lang="nl-NL" dirty="0" err="1">
                <a:solidFill>
                  <a:schemeClr val="bg1"/>
                </a:solidFill>
              </a:rPr>
              <a:t>Tinney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45652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B89662-9627-C848-AD48-77056BAB0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100392" cy="5510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0997F1-7E3A-CA40-B2A2-3C3E08C38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157192"/>
            <a:ext cx="7631832" cy="1404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5123218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A6246C-03F5-1F42-93B5-A4D397E32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8676456" cy="3725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D1465C-F27C-0245-A1B2-2F1CB645C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212976"/>
            <a:ext cx="5723464" cy="2809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008474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C9C3E8-355C-1E4F-8BA4-B539718C9FD0}"/>
              </a:ext>
            </a:extLst>
          </p:cNvPr>
          <p:cNvSpPr txBox="1"/>
          <p:nvPr/>
        </p:nvSpPr>
        <p:spPr>
          <a:xfrm>
            <a:off x="755576" y="620688"/>
            <a:ext cx="76328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V</a:t>
            </a:r>
            <a:r>
              <a:rPr lang="nl-NL" sz="2400" b="1" dirty="0" err="1">
                <a:solidFill>
                  <a:schemeClr val="bg1"/>
                </a:solidFill>
                <a:latin typeface="Avenir Roman" panose="02000503020000020003" pitchFamily="2" charset="0"/>
              </a:rPr>
              <a:t>irtues</a:t>
            </a:r>
            <a:r>
              <a:rPr lang="nl-NL" sz="2400" b="1" dirty="0">
                <a:solidFill>
                  <a:schemeClr val="bg1"/>
                </a:solidFill>
                <a:latin typeface="Avenir Roman" panose="02000503020000020003" pitchFamily="2" charset="0"/>
              </a:rPr>
              <a:t> of </a:t>
            </a:r>
            <a:r>
              <a:rPr lang="nl-NL" sz="2400" b="1" dirty="0" err="1">
                <a:solidFill>
                  <a:schemeClr val="bg1"/>
                </a:solidFill>
                <a:latin typeface="Avenir Roman" panose="02000503020000020003" pitchFamily="2" charset="0"/>
              </a:rPr>
              <a:t>and</a:t>
            </a:r>
            <a:r>
              <a:rPr lang="nl-NL" sz="2400" b="1" dirty="0">
                <a:solidFill>
                  <a:schemeClr val="bg1"/>
                </a:solidFill>
                <a:latin typeface="Avenir Roman" panose="02000503020000020003" pitchFamily="2" charset="0"/>
              </a:rPr>
              <a:t>/or </a:t>
            </a:r>
            <a:r>
              <a:rPr lang="nl-NL" sz="2400" b="1" dirty="0" err="1">
                <a:solidFill>
                  <a:schemeClr val="bg1"/>
                </a:solidFill>
                <a:latin typeface="Avenir Roman" panose="02000503020000020003" pitchFamily="2" charset="0"/>
              </a:rPr>
              <a:t>problems</a:t>
            </a:r>
            <a:r>
              <a:rPr lang="nl-NL" sz="2400" b="1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b="1" dirty="0" err="1">
                <a:solidFill>
                  <a:schemeClr val="bg1"/>
                </a:solidFill>
                <a:latin typeface="Avenir Roman" panose="02000503020000020003" pitchFamily="2" charset="0"/>
              </a:rPr>
              <a:t>with</a:t>
            </a:r>
            <a:r>
              <a:rPr lang="nl-NL" sz="2400" b="1" dirty="0">
                <a:solidFill>
                  <a:schemeClr val="bg1"/>
                </a:solidFill>
                <a:latin typeface="Avenir Roman" panose="02000503020000020003" pitchFamily="2" charset="0"/>
              </a:rPr>
              <a:t> ORACC </a:t>
            </a:r>
            <a:r>
              <a:rPr lang="nl-NL" sz="2400" b="1" dirty="0" err="1">
                <a:solidFill>
                  <a:schemeClr val="bg1"/>
                </a:solidFill>
                <a:latin typeface="Avenir Roman" panose="02000503020000020003" pitchFamily="2" charset="0"/>
              </a:rPr>
              <a:t>projects</a:t>
            </a:r>
            <a:r>
              <a:rPr lang="nl-NL" sz="2400" b="1" dirty="0">
                <a:solidFill>
                  <a:schemeClr val="bg1"/>
                </a:solidFill>
                <a:latin typeface="Avenir Roman" panose="02000503020000020003" pitchFamily="2" charset="0"/>
              </a:rPr>
              <a:t>:</a:t>
            </a:r>
          </a:p>
          <a:p>
            <a:endParaRPr lang="nl-NL" sz="2400" dirty="0">
              <a:solidFill>
                <a:schemeClr val="bg1"/>
              </a:solidFill>
              <a:latin typeface="Avenir Roman" panose="02000503020000020003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Tools are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all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server-side,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written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in C++,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only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available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through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stand-alone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websites</a:t>
            </a:r>
          </a:p>
          <a:p>
            <a:pPr marL="342900" indent="-342900">
              <a:buFont typeface="+mj-lt"/>
              <a:buAutoNum type="arabicPeriod"/>
            </a:pPr>
            <a:endParaRPr lang="nl-NL" sz="2400" dirty="0">
              <a:solidFill>
                <a:schemeClr val="bg1"/>
              </a:solidFill>
              <a:latin typeface="Avenir Roman" panose="02000503020000020003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Lemmatization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is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available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, but most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Assyriologists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find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it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difficult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to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use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.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Almost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all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lemmatization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is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carried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out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by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pre-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docs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and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post-docs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hired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for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this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purpose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.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Not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a part of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regular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Assyriological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practice</a:t>
            </a:r>
            <a:endParaRPr lang="nl-NL" sz="2400" dirty="0">
              <a:solidFill>
                <a:schemeClr val="bg1"/>
              </a:solidFill>
              <a:latin typeface="Avenir Roman" panose="02000503020000020003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l-NL" sz="2400" dirty="0">
              <a:solidFill>
                <a:schemeClr val="bg1"/>
              </a:solidFill>
              <a:latin typeface="Avenir Roman" panose="02000503020000020003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This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has led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to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the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employment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of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individual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postdocs or small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groups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of postdocs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who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devote most of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their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time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to</a:t>
            </a:r>
            <a:r>
              <a:rPr lang="nl-NL" sz="2400" dirty="0">
                <a:solidFill>
                  <a:schemeClr val="bg1"/>
                </a:solidFill>
                <a:latin typeface="Avenir Roman" panose="02000503020000020003" pitchFamily="2" charset="0"/>
              </a:rPr>
              <a:t> ORACC </a:t>
            </a:r>
            <a:r>
              <a:rPr lang="nl-NL" sz="2400" dirty="0" err="1">
                <a:solidFill>
                  <a:schemeClr val="bg1"/>
                </a:solidFill>
                <a:latin typeface="Avenir Roman" panose="02000503020000020003" pitchFamily="2" charset="0"/>
              </a:rPr>
              <a:t>lemmatization</a:t>
            </a:r>
            <a:endParaRPr lang="nl-NL" sz="2400" dirty="0">
              <a:solidFill>
                <a:schemeClr val="bg1"/>
              </a:solidFill>
              <a:latin typeface="Avenir Roman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51921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BCAC9D-C971-1347-BBC6-AE3E138D0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6382771" cy="5949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7DA05E-60E0-1E45-B655-6BC629B86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13298"/>
            <a:ext cx="5227832" cy="3933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69A199-AD6D-504B-9C0E-15979D2A59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03" y="3577755"/>
            <a:ext cx="4794325" cy="31287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71251481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CC7465-5E22-654B-8717-3F6A3B48FF63}"/>
              </a:ext>
            </a:extLst>
          </p:cNvPr>
          <p:cNvSpPr txBox="1"/>
          <p:nvPr/>
        </p:nvSpPr>
        <p:spPr>
          <a:xfrm>
            <a:off x="395536" y="542285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Three current approaches: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Caroline </a:t>
            </a:r>
            <a:r>
              <a:rPr lang="en-US" dirty="0" err="1">
                <a:solidFill>
                  <a:schemeClr val="bg1"/>
                </a:solidFill>
              </a:rPr>
              <a:t>Waerzeggers</a:t>
            </a:r>
            <a:r>
              <a:rPr lang="en-US" dirty="0">
                <a:solidFill>
                  <a:schemeClr val="bg1"/>
                </a:solidFill>
              </a:rPr>
              <a:t> (Leiden) — Persia and Babylonia (ERC Consolidator, 2017–2022)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Saana </a:t>
            </a:r>
            <a:r>
              <a:rPr lang="en-US" dirty="0" err="1">
                <a:solidFill>
                  <a:schemeClr val="bg1"/>
                </a:solidFill>
              </a:rPr>
              <a:t>Svärd</a:t>
            </a:r>
            <a:r>
              <a:rPr lang="en-US" dirty="0">
                <a:solidFill>
                  <a:schemeClr val="bg1"/>
                </a:solidFill>
              </a:rPr>
              <a:t> (Helsinki) — Ancient Near Eastern Empires (Centre of Excellence, 2018–2025)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Émilie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Pagé-Perron</a:t>
            </a:r>
            <a:r>
              <a:rPr lang="en-US" dirty="0">
                <a:solidFill>
                  <a:schemeClr val="bg1"/>
                </a:solidFill>
              </a:rPr>
              <a:t> (Toronto, PhD candidate) —  Machine Translation and Automated Analysis of Cuneiform Languages (T-AP Digging into Data Challenge from the DFG, NEH and SSHRC)</a:t>
            </a:r>
          </a:p>
        </p:txBody>
      </p:sp>
    </p:spTree>
    <p:extLst>
      <p:ext uri="{BB962C8B-B14F-4D97-AF65-F5344CB8AC3E}">
        <p14:creationId xmlns:p14="http://schemas.microsoft.com/office/powerpoint/2010/main" val="63349928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D6BE44-5B6C-8F44-B5D4-CA1AB4012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24744"/>
            <a:ext cx="8762125" cy="5119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6FB026-E507-FC49-806E-4FD3514E2E0D}"/>
              </a:ext>
            </a:extLst>
          </p:cNvPr>
          <p:cNvSpPr txBox="1"/>
          <p:nvPr/>
        </p:nvSpPr>
        <p:spPr>
          <a:xfrm>
            <a:off x="321919" y="313492"/>
            <a:ext cx="3746025" cy="52322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Caroline </a:t>
            </a:r>
            <a:r>
              <a:rPr lang="en-US" dirty="0" err="1">
                <a:solidFill>
                  <a:schemeClr val="bg1"/>
                </a:solidFill>
              </a:rPr>
              <a:t>Waerzegger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45656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7F9D80-2098-584C-B6D5-63D7C0338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23" y="0"/>
            <a:ext cx="9144000" cy="4806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964C92-A23B-534C-9382-BC60FD894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56992"/>
            <a:ext cx="9144000" cy="4243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164790-7ABC-0F4A-9708-B9BC1479C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484784"/>
            <a:ext cx="1762342" cy="2643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76C666-A4A7-A64A-B944-3E3C77943564}"/>
              </a:ext>
            </a:extLst>
          </p:cNvPr>
          <p:cNvSpPr txBox="1"/>
          <p:nvPr/>
        </p:nvSpPr>
        <p:spPr>
          <a:xfrm>
            <a:off x="5275375" y="1268760"/>
            <a:ext cx="2032929" cy="461665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Saana </a:t>
            </a:r>
            <a:r>
              <a:rPr lang="en-US" sz="2400" dirty="0" err="1">
                <a:solidFill>
                  <a:schemeClr val="bg1"/>
                </a:solidFill>
              </a:rPr>
              <a:t>Svärd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42280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FE14AB-06B5-2D43-8244-F75CAB8EB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09"/>
            <a:ext cx="9144000" cy="4207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059307-CB49-2743-AD20-47316C47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556792"/>
            <a:ext cx="5566420" cy="2845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F849CB-4DAF-1C4E-AAAF-7A03C0D94A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573016"/>
            <a:ext cx="5591944" cy="2772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927135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24DC6A-75F1-6C4C-A336-2A41E6725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8140700" cy="535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34DD1E-AB5C-F644-AFF3-BD481077543A}"/>
              </a:ext>
            </a:extLst>
          </p:cNvPr>
          <p:cNvSpPr txBox="1"/>
          <p:nvPr/>
        </p:nvSpPr>
        <p:spPr>
          <a:xfrm>
            <a:off x="251520" y="404664"/>
            <a:ext cx="6857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Journal of Cuneiform Studies </a:t>
            </a:r>
            <a:r>
              <a:rPr lang="en-US" dirty="0">
                <a:solidFill>
                  <a:schemeClr val="bg1"/>
                </a:solidFill>
              </a:rPr>
              <a:t>71 (2019)</a:t>
            </a:r>
          </a:p>
        </p:txBody>
      </p:sp>
    </p:spTree>
    <p:extLst>
      <p:ext uri="{BB962C8B-B14F-4D97-AF65-F5344CB8AC3E}">
        <p14:creationId xmlns:p14="http://schemas.microsoft.com/office/powerpoint/2010/main" val="3750410190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AFF166-F0F1-594E-B507-811D92807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7931646" cy="5270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DE6246-225A-B945-B3BB-2C67E81989D4}"/>
              </a:ext>
            </a:extLst>
          </p:cNvPr>
          <p:cNvSpPr txBox="1"/>
          <p:nvPr/>
        </p:nvSpPr>
        <p:spPr>
          <a:xfrm>
            <a:off x="323528" y="385500"/>
            <a:ext cx="3477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Émilie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Pagé-Perron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96399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4E6E2A9C-C3FD-704E-A281-D1CC9882AE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2048" y="2502024"/>
            <a:ext cx="7772400" cy="1143000"/>
          </a:xfrm>
        </p:spPr>
        <p:txBody>
          <a:bodyPr/>
          <a:lstStyle/>
          <a:p>
            <a:pPr algn="ctr"/>
            <a:r>
              <a:rPr lang="en-US" altLang="en-US" sz="4800" dirty="0">
                <a:latin typeface="+mj-lt"/>
                <a:cs typeface="Phosphate Inline" panose="02000506050000020004" pitchFamily="2" charset="77"/>
              </a:rPr>
              <a:t>To DIY or not to DIY</a:t>
            </a:r>
          </a:p>
        </p:txBody>
      </p:sp>
    </p:spTree>
    <p:extLst>
      <p:ext uri="{BB962C8B-B14F-4D97-AF65-F5344CB8AC3E}">
        <p14:creationId xmlns:p14="http://schemas.microsoft.com/office/powerpoint/2010/main" val="2619949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87043-8B07-A942-AA53-1048EE7BC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36" y="260648"/>
            <a:ext cx="8253800" cy="3389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07F53F-EF83-354E-8BE9-7B82BEB7DA96}"/>
              </a:ext>
            </a:extLst>
          </p:cNvPr>
          <p:cNvSpPr txBox="1"/>
          <p:nvPr/>
        </p:nvSpPr>
        <p:spPr>
          <a:xfrm>
            <a:off x="1979712" y="3284984"/>
            <a:ext cx="6912768" cy="341632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Dirk </a:t>
            </a:r>
            <a:r>
              <a:rPr lang="en-US" sz="2400" dirty="0" err="1">
                <a:solidFill>
                  <a:schemeClr val="bg1"/>
                </a:solidFill>
              </a:rPr>
              <a:t>Roorda</a:t>
            </a:r>
            <a:r>
              <a:rPr lang="en-US" sz="2400" dirty="0">
                <a:solidFill>
                  <a:schemeClr val="bg1"/>
                </a:solidFill>
              </a:rPr>
              <a:t> and I met and started talking about a better way to work on cuneiform at the Leipzig Annotation Workshop a few years ago.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An approach that used Text-Fabric in </a:t>
            </a:r>
            <a:r>
              <a:rPr lang="en-US" sz="2400" dirty="0" err="1">
                <a:solidFill>
                  <a:schemeClr val="bg1"/>
                </a:solidFill>
              </a:rPr>
              <a:t>Jupyter</a:t>
            </a:r>
            <a:r>
              <a:rPr lang="en-US" sz="2400" dirty="0">
                <a:solidFill>
                  <a:schemeClr val="bg1"/>
                </a:solidFill>
              </a:rPr>
              <a:t> Notebooks, encouraged a DIY DH work by Assyriologists and an approach that could be used within pedagogical contexts</a:t>
            </a:r>
          </a:p>
        </p:txBody>
      </p:sp>
    </p:spTree>
    <p:extLst>
      <p:ext uri="{BB962C8B-B14F-4D97-AF65-F5344CB8AC3E}">
        <p14:creationId xmlns:p14="http://schemas.microsoft.com/office/powerpoint/2010/main" val="577391794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05AECE-B940-A149-9B97-C170E4A21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5819201" cy="6381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FD7842-3198-0F47-A870-8F00DD57E230}"/>
              </a:ext>
            </a:extLst>
          </p:cNvPr>
          <p:cNvSpPr txBox="1"/>
          <p:nvPr/>
        </p:nvSpPr>
        <p:spPr>
          <a:xfrm>
            <a:off x="6286745" y="523701"/>
            <a:ext cx="2677743" cy="489364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Nino-</a:t>
            </a:r>
            <a:r>
              <a:rPr lang="nl-NL" sz="2400" dirty="0" err="1">
                <a:solidFill>
                  <a:schemeClr val="bg1"/>
                </a:solidFill>
              </a:rPr>
              <a:t>cunei</a:t>
            </a:r>
            <a:r>
              <a:rPr lang="nl-NL" sz="2400" dirty="0">
                <a:solidFill>
                  <a:schemeClr val="bg1"/>
                </a:solidFill>
              </a:rPr>
              <a:t> is </a:t>
            </a:r>
            <a:r>
              <a:rPr lang="nl-NL" sz="2400" dirty="0" err="1">
                <a:solidFill>
                  <a:schemeClr val="bg1"/>
                </a:solidFill>
              </a:rPr>
              <a:t>the</a:t>
            </a:r>
            <a:r>
              <a:rPr lang="nl-NL" sz="2400" dirty="0">
                <a:solidFill>
                  <a:schemeClr val="bg1"/>
                </a:solidFill>
              </a:rPr>
              <a:t> first effort </a:t>
            </a:r>
            <a:r>
              <a:rPr lang="nl-NL" sz="2400" dirty="0" err="1">
                <a:solidFill>
                  <a:schemeClr val="bg1"/>
                </a:solidFill>
              </a:rPr>
              <a:t>to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use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Text-Fabric</a:t>
            </a:r>
            <a:r>
              <a:rPr lang="nl-NL" sz="2400" dirty="0">
                <a:solidFill>
                  <a:schemeClr val="bg1"/>
                </a:solidFill>
              </a:rPr>
              <a:t>/</a:t>
            </a:r>
            <a:r>
              <a:rPr lang="nl-NL" sz="2400" dirty="0" err="1">
                <a:solidFill>
                  <a:schemeClr val="bg1"/>
                </a:solidFill>
              </a:rPr>
              <a:t>Jupyter</a:t>
            </a:r>
            <a:r>
              <a:rPr lang="nl-NL" sz="2400" dirty="0">
                <a:solidFill>
                  <a:schemeClr val="bg1"/>
                </a:solidFill>
              </a:rPr>
              <a:t> Notebooks on </a:t>
            </a:r>
            <a:r>
              <a:rPr lang="nl-NL" sz="2400" dirty="0" err="1">
                <a:solidFill>
                  <a:schemeClr val="bg1"/>
                </a:solidFill>
              </a:rPr>
              <a:t>cuneiform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texts</a:t>
            </a:r>
            <a:endParaRPr lang="nl-NL" sz="2400" dirty="0">
              <a:solidFill>
                <a:schemeClr val="bg1"/>
              </a:solidFill>
            </a:endParaRPr>
          </a:p>
          <a:p>
            <a:endParaRPr lang="nl-NL" sz="2400" dirty="0">
              <a:solidFill>
                <a:schemeClr val="bg1"/>
              </a:solidFill>
            </a:endParaRPr>
          </a:p>
          <a:p>
            <a:r>
              <a:rPr lang="nl-NL" sz="2400" dirty="0">
                <a:solidFill>
                  <a:schemeClr val="bg1"/>
                </a:solidFill>
              </a:rPr>
              <a:t>We have taken </a:t>
            </a:r>
            <a:r>
              <a:rPr lang="nl-NL" sz="2400" dirty="0" err="1">
                <a:solidFill>
                  <a:schemeClr val="bg1"/>
                </a:solidFill>
              </a:rPr>
              <a:t>the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eariest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texts</a:t>
            </a:r>
            <a:r>
              <a:rPr lang="nl-NL" sz="2400" dirty="0">
                <a:solidFill>
                  <a:schemeClr val="bg1"/>
                </a:solidFill>
              </a:rPr>
              <a:t>, </a:t>
            </a:r>
            <a:r>
              <a:rPr lang="nl-NL" sz="2400" dirty="0" err="1">
                <a:solidFill>
                  <a:schemeClr val="bg1"/>
                </a:solidFill>
              </a:rPr>
              <a:t>so-called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proto-cuneiform</a:t>
            </a:r>
            <a:r>
              <a:rPr lang="nl-NL" sz="2400" dirty="0">
                <a:solidFill>
                  <a:schemeClr val="bg1"/>
                </a:solidFill>
              </a:rPr>
              <a:t>, as </a:t>
            </a:r>
            <a:r>
              <a:rPr lang="nl-NL" sz="2400" dirty="0" err="1">
                <a:solidFill>
                  <a:schemeClr val="bg1"/>
                </a:solidFill>
              </a:rPr>
              <a:t>our</a:t>
            </a:r>
            <a:r>
              <a:rPr lang="nl-NL" sz="2400" dirty="0">
                <a:solidFill>
                  <a:schemeClr val="bg1"/>
                </a:solidFill>
              </a:rPr>
              <a:t> point of </a:t>
            </a:r>
            <a:r>
              <a:rPr lang="nl-NL" sz="2400" dirty="0" err="1">
                <a:solidFill>
                  <a:schemeClr val="bg1"/>
                </a:solidFill>
              </a:rPr>
              <a:t>departure</a:t>
            </a:r>
            <a:endParaRPr lang="nl-N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41452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CE4FB4-1204-9E4C-B467-B0B883811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88640"/>
            <a:ext cx="7797493" cy="5832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407846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3103A3-0CDD-2F4F-9C05-CD1CF7A20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6158723" cy="6381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21CE38-3798-0E4B-8902-B3FB68656F8B}"/>
              </a:ext>
            </a:extLst>
          </p:cNvPr>
          <p:cNvSpPr txBox="1"/>
          <p:nvPr/>
        </p:nvSpPr>
        <p:spPr>
          <a:xfrm>
            <a:off x="6300192" y="1124744"/>
            <a:ext cx="2664296" cy="3046988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Tutorial </a:t>
            </a:r>
            <a:r>
              <a:rPr lang="nl-NL" sz="2400" dirty="0" err="1">
                <a:solidFill>
                  <a:schemeClr val="bg1"/>
                </a:solidFill>
              </a:rPr>
              <a:t>and</a:t>
            </a:r>
            <a:r>
              <a:rPr lang="nl-NL" sz="2400" dirty="0">
                <a:solidFill>
                  <a:schemeClr val="bg1"/>
                </a:solidFill>
              </a:rPr>
              <a:t> primers are </a:t>
            </a:r>
            <a:r>
              <a:rPr lang="nl-NL" sz="2400" dirty="0" err="1">
                <a:solidFill>
                  <a:schemeClr val="bg1"/>
                </a:solidFill>
              </a:rPr>
              <a:t>oriented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to</a:t>
            </a:r>
            <a:r>
              <a:rPr lang="nl-NL" sz="2400" dirty="0">
                <a:solidFill>
                  <a:schemeClr val="bg1"/>
                </a:solidFill>
              </a:rPr>
              <a:t> different users (</a:t>
            </a:r>
            <a:r>
              <a:rPr lang="nl-NL" sz="2400" dirty="0" err="1">
                <a:solidFill>
                  <a:schemeClr val="bg1"/>
                </a:solidFill>
              </a:rPr>
              <a:t>tutorials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for</a:t>
            </a:r>
            <a:r>
              <a:rPr lang="nl-NL" sz="2400" dirty="0">
                <a:solidFill>
                  <a:schemeClr val="bg1"/>
                </a:solidFill>
              </a:rPr>
              <a:t> IT </a:t>
            </a:r>
            <a:r>
              <a:rPr lang="nl-NL" sz="2400" dirty="0" err="1">
                <a:solidFill>
                  <a:schemeClr val="bg1"/>
                </a:solidFill>
              </a:rPr>
              <a:t>specialists</a:t>
            </a:r>
            <a:r>
              <a:rPr lang="nl-NL" sz="2400" dirty="0">
                <a:solidFill>
                  <a:schemeClr val="bg1"/>
                </a:solidFill>
              </a:rPr>
              <a:t>, primers </a:t>
            </a:r>
            <a:r>
              <a:rPr lang="nl-NL" sz="2400" dirty="0" err="1">
                <a:solidFill>
                  <a:schemeClr val="bg1"/>
                </a:solidFill>
              </a:rPr>
              <a:t>for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Assyriologists</a:t>
            </a:r>
            <a:r>
              <a:rPr lang="nl-NL" sz="24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4392014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6EB6ED-C775-8343-B747-3623B4492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7494521" cy="6237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7495B9-84DB-7C47-9F77-EE6486B176A3}"/>
              </a:ext>
            </a:extLst>
          </p:cNvPr>
          <p:cNvSpPr txBox="1"/>
          <p:nvPr/>
        </p:nvSpPr>
        <p:spPr>
          <a:xfrm>
            <a:off x="5022765" y="260648"/>
            <a:ext cx="3797708" cy="95410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Complex </a:t>
            </a:r>
            <a:r>
              <a:rPr lang="nl-NL" dirty="0" err="1">
                <a:solidFill>
                  <a:schemeClr val="bg1"/>
                </a:solidFill>
              </a:rPr>
              <a:t>sign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decomposition</a:t>
            </a:r>
            <a:r>
              <a:rPr lang="nl-NL" dirty="0">
                <a:solidFill>
                  <a:schemeClr val="bg1"/>
                </a:solidFill>
              </a:rPr>
              <a:t> in TF</a:t>
            </a:r>
          </a:p>
        </p:txBody>
      </p:sp>
    </p:spTree>
    <p:extLst>
      <p:ext uri="{BB962C8B-B14F-4D97-AF65-F5344CB8AC3E}">
        <p14:creationId xmlns:p14="http://schemas.microsoft.com/office/powerpoint/2010/main" val="3031393432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BF1C0C-7B1A-C14C-8018-3946D7D8F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7" y="188640"/>
            <a:ext cx="6302796" cy="6237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6056F9-E4B9-BB4D-9711-78E5A60B4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484784"/>
            <a:ext cx="6125264" cy="5928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CAB912-D8E8-6342-A379-BECED9D451C8}"/>
              </a:ext>
            </a:extLst>
          </p:cNvPr>
          <p:cNvSpPr txBox="1"/>
          <p:nvPr/>
        </p:nvSpPr>
        <p:spPr>
          <a:xfrm>
            <a:off x="5076056" y="260648"/>
            <a:ext cx="3834626" cy="95410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Frequency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counts</a:t>
            </a:r>
            <a:r>
              <a:rPr lang="nl-NL" dirty="0">
                <a:solidFill>
                  <a:schemeClr val="bg1"/>
                </a:solidFill>
              </a:rPr>
              <a:t> of </a:t>
            </a:r>
            <a:r>
              <a:rPr lang="nl-NL" dirty="0" err="1">
                <a:solidFill>
                  <a:schemeClr val="bg1"/>
                </a:solidFill>
              </a:rPr>
              <a:t>signs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and</a:t>
            </a:r>
            <a:r>
              <a:rPr lang="nl-NL" dirty="0">
                <a:solidFill>
                  <a:schemeClr val="bg1"/>
                </a:solidFill>
              </a:rPr>
              <a:t> clusters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F991E0-6AB9-824F-813E-9C05B973C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06898"/>
            <a:ext cx="4663554" cy="2836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3944393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8CDA01-2266-734B-916B-23F03C1CA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42953" y="513708"/>
            <a:ext cx="17986953" cy="590764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722A936-8A51-2B4A-A387-7FBE64EE2017}"/>
              </a:ext>
            </a:extLst>
          </p:cNvPr>
          <p:cNvCxnSpPr>
            <a:cxnSpLocks/>
          </p:cNvCxnSpPr>
          <p:nvPr/>
        </p:nvCxnSpPr>
        <p:spPr>
          <a:xfrm flipH="1">
            <a:off x="285968" y="3142174"/>
            <a:ext cx="867714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DED90BC-0AA9-214B-B2CD-738AFC664BB9}"/>
              </a:ext>
            </a:extLst>
          </p:cNvPr>
          <p:cNvCxnSpPr>
            <a:cxnSpLocks/>
          </p:cNvCxnSpPr>
          <p:nvPr/>
        </p:nvCxnSpPr>
        <p:spPr>
          <a:xfrm flipH="1" flipV="1">
            <a:off x="202062" y="5102824"/>
            <a:ext cx="8755811" cy="50686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nut 1">
            <a:extLst>
              <a:ext uri="{FF2B5EF4-FFF2-40B4-BE49-F238E27FC236}">
                <a16:creationId xmlns:a16="http://schemas.microsoft.com/office/drawing/2014/main" id="{84DD4C60-4A68-1E44-9105-605CB5D99DD0}"/>
              </a:ext>
            </a:extLst>
          </p:cNvPr>
          <p:cNvSpPr/>
          <p:nvPr/>
        </p:nvSpPr>
        <p:spPr>
          <a:xfrm>
            <a:off x="3328823" y="1284270"/>
            <a:ext cx="647272" cy="676369"/>
          </a:xfrm>
          <a:prstGeom prst="donut">
            <a:avLst>
              <a:gd name="adj" fmla="val 580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7D3C4FC8-9520-3841-BA39-26D43E27A0FA}"/>
              </a:ext>
            </a:extLst>
          </p:cNvPr>
          <p:cNvSpPr/>
          <p:nvPr/>
        </p:nvSpPr>
        <p:spPr>
          <a:xfrm>
            <a:off x="1857909" y="1220916"/>
            <a:ext cx="647272" cy="676369"/>
          </a:xfrm>
          <a:prstGeom prst="donut">
            <a:avLst>
              <a:gd name="adj" fmla="val 580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>
            <a:extLst>
              <a:ext uri="{FF2B5EF4-FFF2-40B4-BE49-F238E27FC236}">
                <a16:creationId xmlns:a16="http://schemas.microsoft.com/office/drawing/2014/main" id="{63CCFFAE-0B8A-C245-93BA-9511216D196E}"/>
              </a:ext>
            </a:extLst>
          </p:cNvPr>
          <p:cNvSpPr/>
          <p:nvPr/>
        </p:nvSpPr>
        <p:spPr>
          <a:xfrm>
            <a:off x="4712411" y="1599344"/>
            <a:ext cx="647272" cy="676369"/>
          </a:xfrm>
          <a:prstGeom prst="donut">
            <a:avLst>
              <a:gd name="adj" fmla="val 580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Donut 12">
            <a:extLst>
              <a:ext uri="{FF2B5EF4-FFF2-40B4-BE49-F238E27FC236}">
                <a16:creationId xmlns:a16="http://schemas.microsoft.com/office/drawing/2014/main" id="{0B0D4BDB-55EF-8A4A-AB73-9191DBD6B340}"/>
              </a:ext>
            </a:extLst>
          </p:cNvPr>
          <p:cNvSpPr/>
          <p:nvPr/>
        </p:nvSpPr>
        <p:spPr>
          <a:xfrm>
            <a:off x="5861403" y="1453798"/>
            <a:ext cx="647272" cy="676369"/>
          </a:xfrm>
          <a:prstGeom prst="donut">
            <a:avLst>
              <a:gd name="adj" fmla="val 580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>
            <a:extLst>
              <a:ext uri="{FF2B5EF4-FFF2-40B4-BE49-F238E27FC236}">
                <a16:creationId xmlns:a16="http://schemas.microsoft.com/office/drawing/2014/main" id="{DA2BBED1-36E9-4B44-BE5A-BC8EAD3B74D2}"/>
              </a:ext>
            </a:extLst>
          </p:cNvPr>
          <p:cNvSpPr/>
          <p:nvPr/>
        </p:nvSpPr>
        <p:spPr>
          <a:xfrm>
            <a:off x="4801455" y="3558283"/>
            <a:ext cx="647272" cy="676369"/>
          </a:xfrm>
          <a:prstGeom prst="donut">
            <a:avLst>
              <a:gd name="adj" fmla="val 580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onut 15">
            <a:extLst>
              <a:ext uri="{FF2B5EF4-FFF2-40B4-BE49-F238E27FC236}">
                <a16:creationId xmlns:a16="http://schemas.microsoft.com/office/drawing/2014/main" id="{3193578B-2F99-594D-8648-B496E4E563F7}"/>
              </a:ext>
            </a:extLst>
          </p:cNvPr>
          <p:cNvSpPr/>
          <p:nvPr/>
        </p:nvSpPr>
        <p:spPr>
          <a:xfrm>
            <a:off x="5909350" y="3710683"/>
            <a:ext cx="647272" cy="676369"/>
          </a:xfrm>
          <a:prstGeom prst="donut">
            <a:avLst>
              <a:gd name="adj" fmla="val 580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Donut 16">
            <a:extLst>
              <a:ext uri="{FF2B5EF4-FFF2-40B4-BE49-F238E27FC236}">
                <a16:creationId xmlns:a16="http://schemas.microsoft.com/office/drawing/2014/main" id="{0C16C40D-15C2-E346-93A6-09AAD2755CBE}"/>
              </a:ext>
            </a:extLst>
          </p:cNvPr>
          <p:cNvSpPr/>
          <p:nvPr/>
        </p:nvSpPr>
        <p:spPr>
          <a:xfrm>
            <a:off x="2753476" y="3688423"/>
            <a:ext cx="647272" cy="676369"/>
          </a:xfrm>
          <a:prstGeom prst="donut">
            <a:avLst>
              <a:gd name="adj" fmla="val 580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4885F089-2713-D842-B8A5-2A75DEF84BC6}"/>
              </a:ext>
            </a:extLst>
          </p:cNvPr>
          <p:cNvSpPr/>
          <p:nvPr/>
        </p:nvSpPr>
        <p:spPr>
          <a:xfrm>
            <a:off x="5909350" y="2044557"/>
            <a:ext cx="647272" cy="681509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8DB963DF-16E1-8142-994E-1ED293953CCC}"/>
              </a:ext>
            </a:extLst>
          </p:cNvPr>
          <p:cNvSpPr/>
          <p:nvPr/>
        </p:nvSpPr>
        <p:spPr>
          <a:xfrm>
            <a:off x="2948686" y="2125039"/>
            <a:ext cx="647272" cy="681509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069CCAAA-6E0F-C448-A152-AD9BB5655D95}"/>
              </a:ext>
            </a:extLst>
          </p:cNvPr>
          <p:cNvSpPr/>
          <p:nvPr/>
        </p:nvSpPr>
        <p:spPr>
          <a:xfrm>
            <a:off x="1960657" y="2071959"/>
            <a:ext cx="647272" cy="681509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ame 21">
            <a:extLst>
              <a:ext uri="{FF2B5EF4-FFF2-40B4-BE49-F238E27FC236}">
                <a16:creationId xmlns:a16="http://schemas.microsoft.com/office/drawing/2014/main" id="{D9342B69-8C10-0D4F-AF8A-F7BCC88C1C4E}"/>
              </a:ext>
            </a:extLst>
          </p:cNvPr>
          <p:cNvSpPr/>
          <p:nvPr/>
        </p:nvSpPr>
        <p:spPr>
          <a:xfrm>
            <a:off x="489745" y="2563403"/>
            <a:ext cx="647272" cy="681509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BCDB5966-8369-8A48-9A1A-D93F39E1B6E9}"/>
              </a:ext>
            </a:extLst>
          </p:cNvPr>
          <p:cNvSpPr/>
          <p:nvPr/>
        </p:nvSpPr>
        <p:spPr>
          <a:xfrm>
            <a:off x="166098" y="3589105"/>
            <a:ext cx="424678" cy="645547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Frame 25">
            <a:extLst>
              <a:ext uri="{FF2B5EF4-FFF2-40B4-BE49-F238E27FC236}">
                <a16:creationId xmlns:a16="http://schemas.microsoft.com/office/drawing/2014/main" id="{18D3CC75-63F5-7D40-8BC4-477618C33EE1}"/>
              </a:ext>
            </a:extLst>
          </p:cNvPr>
          <p:cNvSpPr/>
          <p:nvPr/>
        </p:nvSpPr>
        <p:spPr>
          <a:xfrm>
            <a:off x="489744" y="4470969"/>
            <a:ext cx="397267" cy="631855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Frame 27">
            <a:extLst>
              <a:ext uri="{FF2B5EF4-FFF2-40B4-BE49-F238E27FC236}">
                <a16:creationId xmlns:a16="http://schemas.microsoft.com/office/drawing/2014/main" id="{7AC7B82F-A9F2-5D4A-BF1C-32FEE9208812}"/>
              </a:ext>
            </a:extLst>
          </p:cNvPr>
          <p:cNvSpPr/>
          <p:nvPr/>
        </p:nvSpPr>
        <p:spPr>
          <a:xfrm>
            <a:off x="1429828" y="3842536"/>
            <a:ext cx="428081" cy="683215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F69865E-A847-5648-9562-190FED031308}"/>
              </a:ext>
            </a:extLst>
          </p:cNvPr>
          <p:cNvSpPr/>
          <p:nvPr/>
        </p:nvSpPr>
        <p:spPr>
          <a:xfrm>
            <a:off x="2024015" y="4190142"/>
            <a:ext cx="481166" cy="809945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6F286516-60DE-994F-B4F4-450B9CB16F27}"/>
              </a:ext>
            </a:extLst>
          </p:cNvPr>
          <p:cNvSpPr/>
          <p:nvPr/>
        </p:nvSpPr>
        <p:spPr>
          <a:xfrm>
            <a:off x="2833960" y="4525751"/>
            <a:ext cx="481166" cy="6267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0D7E9400-2A23-B64A-9EAC-920441B5A21F}"/>
              </a:ext>
            </a:extLst>
          </p:cNvPr>
          <p:cNvSpPr/>
          <p:nvPr/>
        </p:nvSpPr>
        <p:spPr>
          <a:xfrm>
            <a:off x="3931581" y="4678151"/>
            <a:ext cx="383565" cy="561669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Frame 31">
            <a:extLst>
              <a:ext uri="{FF2B5EF4-FFF2-40B4-BE49-F238E27FC236}">
                <a16:creationId xmlns:a16="http://schemas.microsoft.com/office/drawing/2014/main" id="{675C18D4-B3CC-F947-8DD6-277E9EA5642D}"/>
              </a:ext>
            </a:extLst>
          </p:cNvPr>
          <p:cNvSpPr/>
          <p:nvPr/>
        </p:nvSpPr>
        <p:spPr>
          <a:xfrm>
            <a:off x="4083981" y="3474365"/>
            <a:ext cx="383565" cy="561669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FCEEB5D4-31AE-EE4A-94C8-F4384180BFD0}"/>
              </a:ext>
            </a:extLst>
          </p:cNvPr>
          <p:cNvSpPr/>
          <p:nvPr/>
        </p:nvSpPr>
        <p:spPr>
          <a:xfrm>
            <a:off x="4996666" y="4469243"/>
            <a:ext cx="452061" cy="832199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Frame 33">
            <a:extLst>
              <a:ext uri="{FF2B5EF4-FFF2-40B4-BE49-F238E27FC236}">
                <a16:creationId xmlns:a16="http://schemas.microsoft.com/office/drawing/2014/main" id="{FE5677FA-A4ED-7B45-9717-A00427658C54}"/>
              </a:ext>
            </a:extLst>
          </p:cNvPr>
          <p:cNvSpPr/>
          <p:nvPr/>
        </p:nvSpPr>
        <p:spPr>
          <a:xfrm>
            <a:off x="5970995" y="4446986"/>
            <a:ext cx="419531" cy="571922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55878E35-F43A-DC40-9992-E6F31ACB85F1}"/>
              </a:ext>
            </a:extLst>
          </p:cNvPr>
          <p:cNvSpPr/>
          <p:nvPr/>
        </p:nvSpPr>
        <p:spPr>
          <a:xfrm>
            <a:off x="6298053" y="5018907"/>
            <a:ext cx="258569" cy="470898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Frame 35">
            <a:extLst>
              <a:ext uri="{FF2B5EF4-FFF2-40B4-BE49-F238E27FC236}">
                <a16:creationId xmlns:a16="http://schemas.microsoft.com/office/drawing/2014/main" id="{22FC4325-DAE5-0348-8E41-AE67DFF7DAE7}"/>
              </a:ext>
            </a:extLst>
          </p:cNvPr>
          <p:cNvSpPr/>
          <p:nvPr/>
        </p:nvSpPr>
        <p:spPr>
          <a:xfrm>
            <a:off x="6984708" y="4801441"/>
            <a:ext cx="315077" cy="688363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C7854E-031A-0A4D-BC1E-494667EBCB7C}"/>
              </a:ext>
            </a:extLst>
          </p:cNvPr>
          <p:cNvSpPr txBox="1"/>
          <p:nvPr/>
        </p:nvSpPr>
        <p:spPr>
          <a:xfrm>
            <a:off x="5652120" y="548680"/>
            <a:ext cx="3343970" cy="569386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Schematic subcategorization in a staff list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Each column represents the staff in a particular bureau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Subcasing</a:t>
            </a:r>
            <a:r>
              <a:rPr lang="en-US" dirty="0">
                <a:solidFill>
                  <a:schemeClr val="bg1"/>
                </a:solidFill>
              </a:rPr>
              <a:t> in proto-cuneiform codes hierarchy or categorization</a:t>
            </a:r>
          </a:p>
        </p:txBody>
      </p:sp>
    </p:spTree>
    <p:extLst>
      <p:ext uri="{BB962C8B-B14F-4D97-AF65-F5344CB8AC3E}">
        <p14:creationId xmlns:p14="http://schemas.microsoft.com/office/powerpoint/2010/main" val="1762193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48AAAC-6C07-DE4F-BC44-CFF3C0837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4"/>
            <a:ext cx="5344139" cy="5888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397A65-010D-5444-B91E-C396EA880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484784"/>
            <a:ext cx="5826812" cy="5024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CAC58C-0073-1847-BF6E-E007E8B72D81}"/>
              </a:ext>
            </a:extLst>
          </p:cNvPr>
          <p:cNvSpPr txBox="1"/>
          <p:nvPr/>
        </p:nvSpPr>
        <p:spPr>
          <a:xfrm>
            <a:off x="5076056" y="260648"/>
            <a:ext cx="3762617" cy="95410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Sign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frequencies</a:t>
            </a:r>
            <a:r>
              <a:rPr lang="nl-NL" dirty="0">
                <a:solidFill>
                  <a:schemeClr val="bg1"/>
                </a:solidFill>
              </a:rPr>
              <a:t> in </a:t>
            </a:r>
            <a:r>
              <a:rPr lang="nl-NL" dirty="0" err="1">
                <a:solidFill>
                  <a:schemeClr val="bg1"/>
                </a:solidFill>
              </a:rPr>
              <a:t>subcases</a:t>
            </a:r>
            <a:r>
              <a:rPr lang="nl-NL" dirty="0">
                <a:solidFill>
                  <a:schemeClr val="bg1"/>
                </a:solidFill>
              </a:rPr>
              <a:t> in primer2</a:t>
            </a:r>
          </a:p>
        </p:txBody>
      </p:sp>
    </p:spTree>
    <p:extLst>
      <p:ext uri="{BB962C8B-B14F-4D97-AF65-F5344CB8AC3E}">
        <p14:creationId xmlns:p14="http://schemas.microsoft.com/office/powerpoint/2010/main" val="1667669805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B514E9-6CD5-9243-94AA-04479059B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7704856" cy="5847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1183940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C82064-3EF3-A047-A908-B4650D687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0648"/>
            <a:ext cx="745515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1849867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8B3C44-E08B-7444-8A7D-21150215F08E}"/>
              </a:ext>
            </a:extLst>
          </p:cNvPr>
          <p:cNvSpPr txBox="1"/>
          <p:nvPr/>
        </p:nvSpPr>
        <p:spPr>
          <a:xfrm>
            <a:off x="611560" y="476672"/>
            <a:ext cx="7035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Old Babylonian letter (</a:t>
            </a:r>
            <a:r>
              <a:rPr lang="en-US" dirty="0" err="1">
                <a:solidFill>
                  <a:schemeClr val="bg1"/>
                </a:solidFill>
              </a:rPr>
              <a:t>AbB</a:t>
            </a:r>
            <a:r>
              <a:rPr lang="en-US" dirty="0">
                <a:solidFill>
                  <a:schemeClr val="bg1"/>
                </a:solidFill>
              </a:rPr>
              <a:t>) corpus)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374141-F714-4F4A-B89D-9FDACB828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4691236" cy="3376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EEE943-7188-D845-8690-7A901DAED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204864"/>
            <a:ext cx="4807347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3410483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42645B-C884-274D-964E-FA8A466A1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8840"/>
            <a:ext cx="5762186" cy="4365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54494B-5F3F-144B-BEDB-DBE84A723DD8}"/>
              </a:ext>
            </a:extLst>
          </p:cNvPr>
          <p:cNvSpPr txBox="1"/>
          <p:nvPr/>
        </p:nvSpPr>
        <p:spPr>
          <a:xfrm>
            <a:off x="179512" y="188640"/>
            <a:ext cx="4680520" cy="1384995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AbB</a:t>
            </a:r>
            <a:r>
              <a:rPr lang="nl-NL" dirty="0">
                <a:solidFill>
                  <a:schemeClr val="bg1"/>
                </a:solidFill>
              </a:rPr>
              <a:t> = </a:t>
            </a:r>
            <a:r>
              <a:rPr lang="nl-NL" i="1" dirty="0" err="1">
                <a:solidFill>
                  <a:schemeClr val="bg1"/>
                </a:solidFill>
              </a:rPr>
              <a:t>Altbabylonische</a:t>
            </a:r>
            <a:r>
              <a:rPr lang="nl-NL" i="1" dirty="0">
                <a:solidFill>
                  <a:schemeClr val="bg1"/>
                </a:solidFill>
              </a:rPr>
              <a:t> </a:t>
            </a:r>
            <a:r>
              <a:rPr lang="nl-NL" i="1" dirty="0" err="1">
                <a:solidFill>
                  <a:schemeClr val="bg1"/>
                </a:solidFill>
              </a:rPr>
              <a:t>Briefe</a:t>
            </a:r>
            <a:r>
              <a:rPr lang="nl-NL" i="1" dirty="0">
                <a:solidFill>
                  <a:schemeClr val="bg1"/>
                </a:solidFill>
              </a:rPr>
              <a:t> in </a:t>
            </a:r>
            <a:r>
              <a:rPr lang="nl-NL" i="1" dirty="0" err="1">
                <a:solidFill>
                  <a:schemeClr val="bg1"/>
                </a:solidFill>
              </a:rPr>
              <a:t>Umschrift</a:t>
            </a:r>
            <a:r>
              <a:rPr lang="nl-NL" i="1" dirty="0">
                <a:solidFill>
                  <a:schemeClr val="bg1"/>
                </a:solidFill>
              </a:rPr>
              <a:t> </a:t>
            </a:r>
            <a:r>
              <a:rPr lang="nl-NL" i="1" dirty="0" err="1">
                <a:solidFill>
                  <a:schemeClr val="bg1"/>
                </a:solidFill>
              </a:rPr>
              <a:t>und</a:t>
            </a:r>
            <a:r>
              <a:rPr lang="nl-NL" i="1" dirty="0">
                <a:solidFill>
                  <a:schemeClr val="bg1"/>
                </a:solidFill>
              </a:rPr>
              <a:t> </a:t>
            </a:r>
            <a:r>
              <a:rPr lang="nl-NL" i="1" dirty="0" err="1">
                <a:solidFill>
                  <a:schemeClr val="bg1"/>
                </a:solidFill>
              </a:rPr>
              <a:t>Übersetzung</a:t>
            </a:r>
            <a:endParaRPr lang="nl-NL" i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02D59E-41B4-6C42-A439-B4D5E048E933}"/>
              </a:ext>
            </a:extLst>
          </p:cNvPr>
          <p:cNvSpPr txBox="1"/>
          <p:nvPr/>
        </p:nvSpPr>
        <p:spPr>
          <a:xfrm>
            <a:off x="6445753" y="532993"/>
            <a:ext cx="2518735" cy="5632311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First of 14 volumes </a:t>
            </a:r>
            <a:r>
              <a:rPr lang="nl-NL" sz="1800" dirty="0" err="1">
                <a:solidFill>
                  <a:schemeClr val="bg1"/>
                </a:solidFill>
              </a:rPr>
              <a:t>published</a:t>
            </a:r>
            <a:r>
              <a:rPr lang="nl-NL" sz="1800" dirty="0">
                <a:solidFill>
                  <a:schemeClr val="bg1"/>
                </a:solidFill>
              </a:rPr>
              <a:t> 1964-2005, </a:t>
            </a:r>
            <a:r>
              <a:rPr lang="nl-NL" sz="1800" dirty="0" err="1">
                <a:solidFill>
                  <a:schemeClr val="bg1"/>
                </a:solidFill>
              </a:rPr>
              <a:t>largely</a:t>
            </a:r>
            <a:r>
              <a:rPr lang="nl-NL" sz="1800" dirty="0">
                <a:solidFill>
                  <a:schemeClr val="bg1"/>
                </a:solidFill>
              </a:rPr>
              <a:t> in Leiden</a:t>
            </a:r>
          </a:p>
          <a:p>
            <a:endParaRPr lang="nl-NL" sz="1800" dirty="0">
              <a:solidFill>
                <a:schemeClr val="bg1"/>
              </a:solidFill>
            </a:endParaRP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1 = 142 letters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2 = 182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3 = 116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4 = 166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5 = 278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6 = 221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7 = 189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8 = 158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9 = 279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10 = 211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11 = 194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12 = 200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13 = 200</a:t>
            </a:r>
          </a:p>
          <a:p>
            <a:r>
              <a:rPr lang="nl-NL" sz="1800" dirty="0" err="1">
                <a:solidFill>
                  <a:schemeClr val="bg1"/>
                </a:solidFill>
              </a:rPr>
              <a:t>AbB</a:t>
            </a:r>
            <a:r>
              <a:rPr lang="nl-NL" sz="1800" dirty="0">
                <a:solidFill>
                  <a:schemeClr val="bg1"/>
                </a:solidFill>
              </a:rPr>
              <a:t> 14 = 226</a:t>
            </a:r>
          </a:p>
          <a:p>
            <a:endParaRPr lang="nl-NL" sz="1800" dirty="0">
              <a:solidFill>
                <a:schemeClr val="bg1"/>
              </a:solidFill>
            </a:endParaRPr>
          </a:p>
          <a:p>
            <a:r>
              <a:rPr lang="nl-NL" sz="1800" dirty="0">
                <a:solidFill>
                  <a:schemeClr val="bg1"/>
                </a:solidFill>
              </a:rPr>
              <a:t>Total = 2762 letters</a:t>
            </a:r>
          </a:p>
        </p:txBody>
      </p:sp>
    </p:spTree>
    <p:extLst>
      <p:ext uri="{BB962C8B-B14F-4D97-AF65-F5344CB8AC3E}">
        <p14:creationId xmlns:p14="http://schemas.microsoft.com/office/powerpoint/2010/main" val="3569590135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A7A86A-AE44-174F-B85F-110BD1C6F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60648"/>
            <a:ext cx="9144000" cy="2746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42DA93-A5B9-B14C-9E12-C8CABB6BB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981584"/>
            <a:ext cx="7308304" cy="4435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3920069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4" y="1847870"/>
            <a:ext cx="4394279" cy="5145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997" y="1261988"/>
            <a:ext cx="4816126" cy="6498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78294" y="151081"/>
            <a:ext cx="6806320" cy="1477328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rockwell extra bold" charset="0"/>
              </a:rPr>
              <a:t>Building a corpus where standard editions do not yet exist = Babylonian Medicine</a:t>
            </a:r>
          </a:p>
        </p:txBody>
      </p:sp>
    </p:spTree>
    <p:extLst>
      <p:ext uri="{BB962C8B-B14F-4D97-AF65-F5344CB8AC3E}">
        <p14:creationId xmlns:p14="http://schemas.microsoft.com/office/powerpoint/2010/main" val="3917542427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P39441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83" y="0"/>
            <a:ext cx="4764177" cy="6858000"/>
          </a:xfrm>
          <a:prstGeom prst="rect">
            <a:avLst/>
          </a:prstGeom>
        </p:spPr>
      </p:pic>
      <p:sp>
        <p:nvSpPr>
          <p:cNvPr id="8" name="Rahmen 7"/>
          <p:cNvSpPr/>
          <p:nvPr/>
        </p:nvSpPr>
        <p:spPr bwMode="auto">
          <a:xfrm>
            <a:off x="2090282" y="1546126"/>
            <a:ext cx="1806321" cy="1861669"/>
          </a:xfrm>
          <a:prstGeom prst="frame">
            <a:avLst>
              <a:gd name="adj1" fmla="val 5513"/>
            </a:avLst>
          </a:prstGeom>
          <a:solidFill>
            <a:srgbClr val="92D050"/>
          </a:solidFill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Bild 2" descr="P394418_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045" y="244541"/>
            <a:ext cx="3321356" cy="2882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feld 9"/>
          <p:cNvSpPr txBox="1"/>
          <p:nvPr/>
        </p:nvSpPr>
        <p:spPr>
          <a:xfrm>
            <a:off x="5004048" y="3526114"/>
            <a:ext cx="3601605" cy="2862322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In 1980, </a:t>
            </a:r>
            <a:r>
              <a:rPr lang="de-DE" sz="2000" dirty="0" err="1">
                <a:solidFill>
                  <a:schemeClr val="bg1"/>
                </a:solidFill>
              </a:rPr>
              <a:t>when</a:t>
            </a:r>
            <a:r>
              <a:rPr lang="de-DE" sz="2000" dirty="0">
                <a:solidFill>
                  <a:schemeClr val="bg1"/>
                </a:solidFill>
              </a:rPr>
              <a:t> Köcher </a:t>
            </a:r>
            <a:r>
              <a:rPr lang="de-DE" sz="2000" dirty="0" err="1">
                <a:solidFill>
                  <a:schemeClr val="bg1"/>
                </a:solidFill>
              </a:rPr>
              <a:t>published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his</a:t>
            </a:r>
            <a:r>
              <a:rPr lang="de-DE" sz="2000" dirty="0">
                <a:solidFill>
                  <a:schemeClr val="bg1"/>
                </a:solidFill>
              </a:rPr>
              <a:t> last </a:t>
            </a:r>
            <a:r>
              <a:rPr lang="de-DE" sz="2000" dirty="0" err="1">
                <a:solidFill>
                  <a:schemeClr val="bg1"/>
                </a:solidFill>
              </a:rPr>
              <a:t>volume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of</a:t>
            </a:r>
            <a:r>
              <a:rPr lang="de-DE" sz="2000" dirty="0">
                <a:solidFill>
                  <a:schemeClr val="bg1"/>
                </a:solidFill>
              </a:rPr>
              <a:t> BAM, </a:t>
            </a:r>
            <a:r>
              <a:rPr lang="de-DE" sz="2000" dirty="0" err="1">
                <a:solidFill>
                  <a:schemeClr val="bg1"/>
                </a:solidFill>
              </a:rPr>
              <a:t>the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two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pieces</a:t>
            </a:r>
            <a:r>
              <a:rPr lang="de-DE" sz="2000" dirty="0">
                <a:solidFill>
                  <a:schemeClr val="bg1"/>
                </a:solidFill>
              </a:rPr>
              <a:t> in </a:t>
            </a:r>
            <a:r>
              <a:rPr lang="de-DE" sz="2000" dirty="0" err="1">
                <a:solidFill>
                  <a:schemeClr val="bg1"/>
                </a:solidFill>
              </a:rPr>
              <a:t>the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green</a:t>
            </a:r>
            <a:r>
              <a:rPr lang="de-DE" sz="2000" dirty="0">
                <a:solidFill>
                  <a:schemeClr val="bg1"/>
                </a:solidFill>
              </a:rPr>
              <a:t> box (BAM 523) </a:t>
            </a:r>
            <a:r>
              <a:rPr lang="de-DE" sz="2000" dirty="0" err="1">
                <a:solidFill>
                  <a:schemeClr val="bg1"/>
                </a:solidFill>
              </a:rPr>
              <a:t>had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been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joined</a:t>
            </a:r>
            <a:r>
              <a:rPr lang="de-DE" sz="2000" dirty="0">
                <a:solidFill>
                  <a:schemeClr val="bg1"/>
                </a:solidFill>
              </a:rPr>
              <a:t>, but Köcher </a:t>
            </a:r>
            <a:r>
              <a:rPr lang="de-DE" sz="2000" dirty="0" err="1">
                <a:solidFill>
                  <a:schemeClr val="bg1"/>
                </a:solidFill>
              </a:rPr>
              <a:t>did</a:t>
            </a:r>
            <a:r>
              <a:rPr lang="de-DE" sz="2000" dirty="0">
                <a:solidFill>
                  <a:schemeClr val="bg1"/>
                </a:solidFill>
              </a:rPr>
              <a:t> not </a:t>
            </a:r>
            <a:r>
              <a:rPr lang="de-DE" sz="2000" dirty="0" err="1">
                <a:solidFill>
                  <a:schemeClr val="bg1"/>
                </a:solidFill>
              </a:rPr>
              <a:t>have</a:t>
            </a:r>
            <a:r>
              <a:rPr lang="de-DE" sz="2000" dirty="0">
                <a:solidFill>
                  <a:schemeClr val="bg1"/>
                </a:solidFill>
              </a:rPr>
              <a:t> time </a:t>
            </a:r>
            <a:r>
              <a:rPr lang="de-DE" sz="2000" dirty="0" err="1">
                <a:solidFill>
                  <a:schemeClr val="bg1"/>
                </a:solidFill>
              </a:rPr>
              <a:t>to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make</a:t>
            </a:r>
            <a:r>
              <a:rPr lang="de-DE" sz="2000" dirty="0">
                <a:solidFill>
                  <a:schemeClr val="bg1"/>
                </a:solidFill>
              </a:rPr>
              <a:t> a </a:t>
            </a:r>
            <a:r>
              <a:rPr lang="de-DE" sz="2000" dirty="0" err="1">
                <a:solidFill>
                  <a:schemeClr val="bg1"/>
                </a:solidFill>
              </a:rPr>
              <a:t>new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copy</a:t>
            </a:r>
            <a:r>
              <a:rPr lang="de-DE" sz="2000" dirty="0">
                <a:solidFill>
                  <a:schemeClr val="bg1"/>
                </a:solidFill>
              </a:rPr>
              <a:t>. </a:t>
            </a:r>
            <a:r>
              <a:rPr lang="de-DE" sz="2000" dirty="0" err="1">
                <a:solidFill>
                  <a:schemeClr val="bg1"/>
                </a:solidFill>
              </a:rPr>
              <a:t>It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is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now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clear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that</a:t>
            </a:r>
            <a:r>
              <a:rPr lang="de-DE" sz="2000" dirty="0">
                <a:solidFill>
                  <a:schemeClr val="bg1"/>
                </a:solidFill>
              </a:rPr>
              <a:t> BAM 523 </a:t>
            </a:r>
            <a:r>
              <a:rPr lang="de-DE" sz="2000" dirty="0" err="1">
                <a:solidFill>
                  <a:schemeClr val="bg1"/>
                </a:solidFill>
              </a:rPr>
              <a:t>belongs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to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the</a:t>
            </a:r>
            <a:r>
              <a:rPr lang="de-DE" sz="2000" dirty="0">
                <a:solidFill>
                  <a:schemeClr val="bg1"/>
                </a:solidFill>
              </a:rPr>
              <a:t> SA.GU</a:t>
            </a:r>
            <a:r>
              <a:rPr lang="de-DE" sz="2000" baseline="-25000" dirty="0">
                <a:solidFill>
                  <a:schemeClr val="bg1"/>
                </a:solidFill>
              </a:rPr>
              <a:t>2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dirty="0" err="1">
                <a:solidFill>
                  <a:schemeClr val="bg1"/>
                </a:solidFill>
              </a:rPr>
              <a:t>subcorpus</a:t>
            </a:r>
            <a:r>
              <a:rPr lang="de-DE" sz="2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6937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7963" y="908720"/>
            <a:ext cx="327593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Once on the </a:t>
            </a:r>
            <a:r>
              <a:rPr lang="en-US" sz="2000" dirty="0" err="1">
                <a:solidFill>
                  <a:schemeClr val="bg1"/>
                </a:solidFill>
              </a:rPr>
              <a:t>BabMed</a:t>
            </a:r>
            <a:r>
              <a:rPr lang="en-US" sz="2000" dirty="0">
                <a:solidFill>
                  <a:schemeClr val="bg1"/>
                </a:solidFill>
              </a:rPr>
              <a:t> page, you should be able to: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r>
              <a:rPr lang="en-US" sz="2000" dirty="0">
                <a:solidFill>
                  <a:schemeClr val="bg1"/>
                </a:solidFill>
              </a:rPr>
              <a:t>go directly to parallel passages</a:t>
            </a:r>
          </a:p>
          <a:p>
            <a:pPr marL="342900" indent="-342900">
              <a:buAutoNum type="arabicParenR"/>
            </a:pPr>
            <a:r>
              <a:rPr lang="en-US" sz="2000" dirty="0">
                <a:solidFill>
                  <a:schemeClr val="bg1"/>
                </a:solidFill>
              </a:rPr>
              <a:t>go to </a:t>
            </a:r>
            <a:r>
              <a:rPr lang="en-US" sz="2000" dirty="0" err="1">
                <a:solidFill>
                  <a:schemeClr val="bg1"/>
                </a:solidFill>
              </a:rPr>
              <a:t>BabMed</a:t>
            </a:r>
            <a:r>
              <a:rPr lang="en-US" sz="2000" dirty="0">
                <a:solidFill>
                  <a:schemeClr val="bg1"/>
                </a:solidFill>
              </a:rPr>
              <a:t> transliterations on CDLI</a:t>
            </a:r>
          </a:p>
          <a:p>
            <a:pPr marL="342900" indent="-342900">
              <a:buAutoNum type="arabicParenR"/>
            </a:pPr>
            <a:r>
              <a:rPr lang="en-US" sz="2000" dirty="0">
                <a:solidFill>
                  <a:schemeClr val="bg1"/>
                </a:solidFill>
              </a:rPr>
              <a:t>go to other projects such as ORACC, SEAL or CCP dealing with the same materials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4816126" cy="6498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44769601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3" y="204590"/>
            <a:ext cx="5013490" cy="6192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3" y="3872295"/>
            <a:ext cx="9571676" cy="418054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Bent Arrow 3"/>
          <p:cNvSpPr/>
          <p:nvPr/>
        </p:nvSpPr>
        <p:spPr bwMode="auto">
          <a:xfrm rot="5400000">
            <a:off x="4513505" y="362925"/>
            <a:ext cx="1582310" cy="457767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2434"/>
            </a:avLst>
          </a:prstGeom>
          <a:solidFill>
            <a:srgbClr val="92D050"/>
          </a:solidFill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477078"/>
            <a:ext cx="4828723" cy="95410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BabMed</a:t>
            </a:r>
            <a:r>
              <a:rPr lang="en-US" dirty="0">
                <a:solidFill>
                  <a:schemeClr val="bg1"/>
                </a:solidFill>
              </a:rPr>
              <a:t> transliterations converted into CDLI format</a:t>
            </a:r>
          </a:p>
        </p:txBody>
      </p:sp>
    </p:spTree>
    <p:extLst>
      <p:ext uri="{BB962C8B-B14F-4D97-AF65-F5344CB8AC3E}">
        <p14:creationId xmlns:p14="http://schemas.microsoft.com/office/powerpoint/2010/main" val="3580833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62141" y="476672"/>
            <a:ext cx="63262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As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of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today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,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we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have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:</a:t>
            </a:r>
          </a:p>
          <a:p>
            <a:endParaRPr lang="de-DE" sz="4000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  <a:p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831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texts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 online</a:t>
            </a:r>
          </a:p>
          <a:p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24,776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lines</a:t>
            </a:r>
            <a:endParaRPr lang="de-DE" sz="4000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  <a:p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ca. 100,000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words</a:t>
            </a:r>
            <a:endParaRPr lang="de-DE" sz="4000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  <a:p>
            <a:endParaRPr lang="de-DE" sz="4000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  <a:p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This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represents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 all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published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Babylonian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medical</a:t>
            </a:r>
            <a:r>
              <a:rPr lang="de-DE" sz="4000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 </a:t>
            </a:r>
            <a:r>
              <a:rPr lang="de-DE" sz="4000" dirty="0" err="1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texts</a:t>
            </a:r>
            <a:endParaRPr lang="de-DE" sz="4000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196716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60" y="228600"/>
            <a:ext cx="6929649" cy="6368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057676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Default Design">
  <a:themeElements>
    <a:clrScheme name="Custom 2">
      <a:dk1>
        <a:srgbClr val="91C8E1"/>
      </a:dk1>
      <a:lt1>
        <a:srgbClr val="ECECEC"/>
      </a:lt1>
      <a:dk2>
        <a:srgbClr val="000000"/>
      </a:dk2>
      <a:lt2>
        <a:srgbClr val="91C8E1"/>
      </a:lt2>
      <a:accent1>
        <a:srgbClr val="000000"/>
      </a:accent1>
      <a:accent2>
        <a:srgbClr val="ECECEC"/>
      </a:accent2>
      <a:accent3>
        <a:srgbClr val="AAAAAA"/>
      </a:accent3>
      <a:accent4>
        <a:srgbClr val="C9C9C9"/>
      </a:accent4>
      <a:accent5>
        <a:srgbClr val="AAAAAA"/>
      </a:accent5>
      <a:accent6>
        <a:srgbClr val="D6D6D6"/>
      </a:accent6>
      <a:hlink>
        <a:srgbClr val="91C8E1"/>
      </a:hlink>
      <a:folHlink>
        <a:srgbClr val="91C8E1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2465</TotalTime>
  <Words>580</Words>
  <Application>Microsoft Macintosh PowerPoint</Application>
  <PresentationFormat>On-screen Show (4:3)</PresentationFormat>
  <Paragraphs>78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ＭＳ Ｐゴシック</vt:lpstr>
      <vt:lpstr>ＭＳ Ｐゴシック</vt:lpstr>
      <vt:lpstr>Arial</vt:lpstr>
      <vt:lpstr>Avenir Roman</vt:lpstr>
      <vt:lpstr>Calibri</vt:lpstr>
      <vt:lpstr>Cambria</vt:lpstr>
      <vt:lpstr>Cooper Black</vt:lpstr>
      <vt:lpstr>Georgia</vt:lpstr>
      <vt:lpstr>Phosphate Inline</vt:lpstr>
      <vt:lpstr>rockwell extra bold</vt:lpstr>
      <vt:lpstr>Times New Roman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DIY or not to DIY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Birmingham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 and Publications</dc:creator>
  <cp:lastModifiedBy>Microsoft Office User</cp:lastModifiedBy>
  <cp:revision>305</cp:revision>
  <cp:lastPrinted>2018-10-13T16:43:50Z</cp:lastPrinted>
  <dcterms:created xsi:type="dcterms:W3CDTF">2005-06-08T11:15:47Z</dcterms:created>
  <dcterms:modified xsi:type="dcterms:W3CDTF">2020-02-20T20:08:41Z</dcterms:modified>
</cp:coreProperties>
</file>