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9"/>
  </p:notesMasterIdLst>
  <p:sldIdLst>
    <p:sldId id="256" r:id="rId2"/>
    <p:sldId id="316" r:id="rId3"/>
    <p:sldId id="317" r:id="rId4"/>
    <p:sldId id="266" r:id="rId5"/>
    <p:sldId id="267" r:id="rId6"/>
    <p:sldId id="313" r:id="rId7"/>
    <p:sldId id="269" r:id="rId8"/>
    <p:sldId id="270" r:id="rId9"/>
    <p:sldId id="289" r:id="rId10"/>
    <p:sldId id="268" r:id="rId11"/>
    <p:sldId id="318" r:id="rId12"/>
    <p:sldId id="271" r:id="rId13"/>
    <p:sldId id="272" r:id="rId14"/>
    <p:sldId id="273" r:id="rId15"/>
    <p:sldId id="314" r:id="rId16"/>
    <p:sldId id="262" r:id="rId17"/>
    <p:sldId id="319" r:id="rId18"/>
    <p:sldId id="279" r:id="rId19"/>
    <p:sldId id="276" r:id="rId20"/>
    <p:sldId id="280" r:id="rId21"/>
    <p:sldId id="281" r:id="rId22"/>
    <p:sldId id="290" r:id="rId23"/>
    <p:sldId id="282" r:id="rId24"/>
    <p:sldId id="292" r:id="rId25"/>
    <p:sldId id="320" r:id="rId26"/>
    <p:sldId id="274" r:id="rId27"/>
    <p:sldId id="275" r:id="rId28"/>
    <p:sldId id="321" r:id="rId29"/>
    <p:sldId id="278" r:id="rId30"/>
    <p:sldId id="284" r:id="rId31"/>
    <p:sldId id="265" r:id="rId32"/>
    <p:sldId id="322" r:id="rId33"/>
    <p:sldId id="293" r:id="rId34"/>
    <p:sldId id="294" r:id="rId35"/>
    <p:sldId id="283" r:id="rId36"/>
    <p:sldId id="323" r:id="rId37"/>
    <p:sldId id="307" r:id="rId38"/>
    <p:sldId id="308" r:id="rId39"/>
    <p:sldId id="324" r:id="rId40"/>
    <p:sldId id="295" r:id="rId41"/>
    <p:sldId id="296" r:id="rId42"/>
    <p:sldId id="297" r:id="rId43"/>
    <p:sldId id="312" r:id="rId44"/>
    <p:sldId id="298" r:id="rId45"/>
    <p:sldId id="299" r:id="rId46"/>
    <p:sldId id="300" r:id="rId47"/>
    <p:sldId id="301" r:id="rId48"/>
    <p:sldId id="302" r:id="rId49"/>
    <p:sldId id="306" r:id="rId50"/>
    <p:sldId id="325" r:id="rId51"/>
    <p:sldId id="304" r:id="rId52"/>
    <p:sldId id="326" r:id="rId53"/>
    <p:sldId id="305" r:id="rId54"/>
    <p:sldId id="309" r:id="rId55"/>
    <p:sldId id="310" r:id="rId56"/>
    <p:sldId id="259" r:id="rId57"/>
    <p:sldId id="311" r:id="rId5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73A7"/>
    <a:srgbClr val="C5412C"/>
    <a:srgbClr val="217C9D"/>
    <a:srgbClr val="4B8A79"/>
    <a:srgbClr val="3CA2B6"/>
    <a:srgbClr val="EA9E23"/>
    <a:srgbClr val="E37528"/>
    <a:srgbClr val="63AC82"/>
    <a:srgbClr val="E6E6E6"/>
    <a:srgbClr val="100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1980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F01E1-4AD5-44E6-A01D-FFC2F94375EE}" type="datetimeFigureOut">
              <a:rPr lang="es-ES" smtClean="0"/>
              <a:t>01/03/2020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2E2B4B-03E4-496E-842F-33C9501FF4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5750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524F3-76A7-4B19-A085-106C53CB9555}" type="datetimeFigureOut">
              <a:rPr lang="es-ES" smtClean="0"/>
              <a:t>01/03/2020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371F-1681-4515-ACA9-03A2D1245D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997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524F3-76A7-4B19-A085-106C53CB9555}" type="datetimeFigureOut">
              <a:rPr lang="es-ES" smtClean="0"/>
              <a:t>01/03/2020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371F-1681-4515-ACA9-03A2D1245D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4808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524F3-76A7-4B19-A085-106C53CB9555}" type="datetimeFigureOut">
              <a:rPr lang="es-ES" smtClean="0"/>
              <a:t>01/03/2020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371F-1681-4515-ACA9-03A2D1245D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2275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524F3-76A7-4B19-A085-106C53CB9555}" type="datetimeFigureOut">
              <a:rPr lang="es-ES" smtClean="0"/>
              <a:t>01/03/2020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371F-1681-4515-ACA9-03A2D1245D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625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524F3-76A7-4B19-A085-106C53CB9555}" type="datetimeFigureOut">
              <a:rPr lang="es-ES" smtClean="0"/>
              <a:t>01/03/2020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371F-1681-4515-ACA9-03A2D1245D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910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524F3-76A7-4B19-A085-106C53CB9555}" type="datetimeFigureOut">
              <a:rPr lang="es-ES" smtClean="0"/>
              <a:t>01/03/2020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371F-1681-4515-ACA9-03A2D1245D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4699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524F3-76A7-4B19-A085-106C53CB9555}" type="datetimeFigureOut">
              <a:rPr lang="es-ES" smtClean="0"/>
              <a:t>01/03/2020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371F-1681-4515-ACA9-03A2D1245D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673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524F3-76A7-4B19-A085-106C53CB9555}" type="datetimeFigureOut">
              <a:rPr lang="es-ES" smtClean="0"/>
              <a:t>01/03/2020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371F-1681-4515-ACA9-03A2D1245D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406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524F3-76A7-4B19-A085-106C53CB9555}" type="datetimeFigureOut">
              <a:rPr lang="es-ES" smtClean="0"/>
              <a:t>01/03/2020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371F-1681-4515-ACA9-03A2D1245D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2476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524F3-76A7-4B19-A085-106C53CB9555}" type="datetimeFigureOut">
              <a:rPr lang="es-ES" smtClean="0"/>
              <a:t>01/03/2020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371F-1681-4515-ACA9-03A2D1245D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9561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524F3-76A7-4B19-A085-106C53CB9555}" type="datetimeFigureOut">
              <a:rPr lang="es-ES" smtClean="0"/>
              <a:t>01/03/2020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371F-1681-4515-ACA9-03A2D1245D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2036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524F3-76A7-4B19-A085-106C53CB9555}" type="datetimeFigureOut">
              <a:rPr lang="es-ES" smtClean="0"/>
              <a:t>01/03/2020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3371F-1681-4515-ACA9-03A2D1245D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3394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oi.org/10.1016/S0277-9536(01)00101-0" TargetMode="Externa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EBA88B5A-3A58-4637-BAA7-49EC91C79330}"/>
              </a:ext>
            </a:extLst>
          </p:cNvPr>
          <p:cNvSpPr/>
          <p:nvPr/>
        </p:nvSpPr>
        <p:spPr>
          <a:xfrm>
            <a:off x="5543550" y="6091396"/>
            <a:ext cx="3600450" cy="773054"/>
          </a:xfrm>
          <a:prstGeom prst="rect">
            <a:avLst/>
          </a:prstGeom>
          <a:solidFill>
            <a:srgbClr val="C54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71EF696E-6A8F-4F9E-A1A7-B36EC828AAE7}"/>
              </a:ext>
            </a:extLst>
          </p:cNvPr>
          <p:cNvSpPr/>
          <p:nvPr/>
        </p:nvSpPr>
        <p:spPr>
          <a:xfrm>
            <a:off x="0" y="6091395"/>
            <a:ext cx="5548172" cy="770627"/>
          </a:xfrm>
          <a:prstGeom prst="rect">
            <a:avLst/>
          </a:prstGeom>
          <a:solidFill>
            <a:srgbClr val="3E73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12487069-157C-4DB0-A3D0-F0BD533C9840}"/>
              </a:ext>
            </a:extLst>
          </p:cNvPr>
          <p:cNvSpPr/>
          <p:nvPr/>
        </p:nvSpPr>
        <p:spPr>
          <a:xfrm>
            <a:off x="5543550" y="0"/>
            <a:ext cx="3600450" cy="2061029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21F66F9-EDAD-42BC-8D92-F3AD9634DE0B}"/>
              </a:ext>
            </a:extLst>
          </p:cNvPr>
          <p:cNvSpPr/>
          <p:nvPr/>
        </p:nvSpPr>
        <p:spPr>
          <a:xfrm>
            <a:off x="5543550" y="2052430"/>
            <a:ext cx="3600450" cy="4038964"/>
          </a:xfrm>
          <a:prstGeom prst="rect">
            <a:avLst/>
          </a:prstGeom>
          <a:solidFill>
            <a:srgbClr val="E375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218D9CC2-42D5-41F5-A766-1F5777B6770A}"/>
              </a:ext>
            </a:extLst>
          </p:cNvPr>
          <p:cNvSpPr/>
          <p:nvPr/>
        </p:nvSpPr>
        <p:spPr>
          <a:xfrm>
            <a:off x="-4622" y="2052430"/>
            <a:ext cx="5548172" cy="4038964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2" name="Rectángulo 11"/>
          <p:cNvSpPr/>
          <p:nvPr/>
        </p:nvSpPr>
        <p:spPr>
          <a:xfrm>
            <a:off x="0" y="-9780"/>
            <a:ext cx="5543550" cy="2070645"/>
          </a:xfrm>
          <a:prstGeom prst="rect">
            <a:avLst/>
          </a:prstGeom>
          <a:solidFill>
            <a:srgbClr val="63A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3" name="Rectángulo 12"/>
          <p:cNvSpPr/>
          <p:nvPr/>
        </p:nvSpPr>
        <p:spPr>
          <a:xfrm>
            <a:off x="1001485" y="0"/>
            <a:ext cx="1640114" cy="2061029"/>
          </a:xfrm>
          <a:prstGeom prst="rect">
            <a:avLst/>
          </a:prstGeom>
          <a:solidFill>
            <a:srgbClr val="3E73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CuadroTexto 16"/>
          <p:cNvSpPr txBox="1"/>
          <p:nvPr/>
        </p:nvSpPr>
        <p:spPr>
          <a:xfrm>
            <a:off x="1359979" y="3381065"/>
            <a:ext cx="765067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8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Aprendiendo</a:t>
            </a:r>
            <a:endParaRPr lang="es-ES" sz="115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742927" y="1317380"/>
            <a:ext cx="2157230" cy="103917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/>
          <p:cNvSpPr/>
          <p:nvPr/>
        </p:nvSpPr>
        <p:spPr>
          <a:xfrm>
            <a:off x="754743" y="5472279"/>
            <a:ext cx="4788807" cy="2018026"/>
          </a:xfrm>
          <a:prstGeom prst="rect">
            <a:avLst/>
          </a:prstGeom>
          <a:blipFill dpi="0" rotWithShape="1">
            <a:blip r:embed="rId2">
              <a:alphaModFix am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/>
          <p:cNvSpPr txBox="1"/>
          <p:nvPr/>
        </p:nvSpPr>
        <p:spPr>
          <a:xfrm>
            <a:off x="556877" y="4610288"/>
            <a:ext cx="94968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cómo citar en APA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1169479" y="6222485"/>
            <a:ext cx="7650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Rafael Repiso</a:t>
            </a:r>
            <a:endParaRPr lang="es-ES" sz="4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2770878" y="617023"/>
            <a:ext cx="62438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Repiso, R. (2020). </a:t>
            </a:r>
            <a:r>
              <a:rPr lang="es-ES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Aprendiendo cómo citar en APA</a:t>
            </a:r>
            <a: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Universidad Internacional de La Rioja (UNIR). [Taller].</a:t>
            </a: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127" y="76663"/>
            <a:ext cx="1285442" cy="546997"/>
          </a:xfrm>
          <a:prstGeom prst="rect">
            <a:avLst/>
          </a:prstGeom>
        </p:spPr>
      </p:pic>
      <p:sp>
        <p:nvSpPr>
          <p:cNvPr id="24" name="CuadroTexto 23"/>
          <p:cNvSpPr txBox="1"/>
          <p:nvPr/>
        </p:nvSpPr>
        <p:spPr>
          <a:xfrm>
            <a:off x="1188395" y="586714"/>
            <a:ext cx="134203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UNIVERSIDAD</a:t>
            </a:r>
          </a:p>
          <a:p>
            <a:r>
              <a:rPr lang="es-ES" sz="11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INTERNACIONAL</a:t>
            </a:r>
          </a:p>
          <a:p>
            <a:r>
              <a:rPr lang="es-ES" sz="11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LA RIOJA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80AB2B3B-1BD2-4CDC-B696-A130569FBF24}"/>
              </a:ext>
            </a:extLst>
          </p:cNvPr>
          <p:cNvSpPr txBox="1"/>
          <p:nvPr/>
        </p:nvSpPr>
        <p:spPr>
          <a:xfrm>
            <a:off x="3711107" y="1776400"/>
            <a:ext cx="4259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SEVENTH EDITION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E4846608-A3B9-4BB2-8064-D7E3D99F0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15362" y="-472375"/>
            <a:ext cx="3952875" cy="565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187DDA9-2667-407C-BAF1-4FC38E7FA6E8}"/>
              </a:ext>
            </a:extLst>
          </p:cNvPr>
          <p:cNvSpPr txBox="1"/>
          <p:nvPr/>
        </p:nvSpPr>
        <p:spPr>
          <a:xfrm>
            <a:off x="0" y="1281210"/>
            <a:ext cx="31813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>
                <a:solidFill>
                  <a:srgbClr val="4B8A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155C9DE-E5D1-4A25-AC8F-7CF354444903}"/>
              </a:ext>
            </a:extLst>
          </p:cNvPr>
          <p:cNvSpPr txBox="1"/>
          <p:nvPr/>
        </p:nvSpPr>
        <p:spPr>
          <a:xfrm>
            <a:off x="-4039954" y="322021"/>
            <a:ext cx="9415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>
                <a:solidFill>
                  <a:srgbClr val="217C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F9389BBB-7CA1-4C74-840C-A3BB6C307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77" y="2061821"/>
            <a:ext cx="475855" cy="364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377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12487069-157C-4DB0-A3D0-F0BD533C9840}"/>
              </a:ext>
            </a:extLst>
          </p:cNvPr>
          <p:cNvSpPr/>
          <p:nvPr/>
        </p:nvSpPr>
        <p:spPr>
          <a:xfrm>
            <a:off x="5543550" y="0"/>
            <a:ext cx="3600450" cy="6087371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21F66F9-EDAD-42BC-8D92-F3AD9634DE0B}"/>
              </a:ext>
            </a:extLst>
          </p:cNvPr>
          <p:cNvSpPr/>
          <p:nvPr/>
        </p:nvSpPr>
        <p:spPr>
          <a:xfrm>
            <a:off x="5543550" y="6087372"/>
            <a:ext cx="3600450" cy="770627"/>
          </a:xfrm>
          <a:prstGeom prst="rect">
            <a:avLst/>
          </a:prstGeom>
          <a:solidFill>
            <a:srgbClr val="E375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218D9CC2-42D5-41F5-A766-1F5777B6770A}"/>
              </a:ext>
            </a:extLst>
          </p:cNvPr>
          <p:cNvSpPr/>
          <p:nvPr/>
        </p:nvSpPr>
        <p:spPr>
          <a:xfrm>
            <a:off x="-4622" y="6068839"/>
            <a:ext cx="5548172" cy="799977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2" name="Rectángulo 11"/>
          <p:cNvSpPr/>
          <p:nvPr/>
        </p:nvSpPr>
        <p:spPr>
          <a:xfrm>
            <a:off x="0" y="-9780"/>
            <a:ext cx="5543550" cy="6097153"/>
          </a:xfrm>
          <a:prstGeom prst="rect">
            <a:avLst/>
          </a:prstGeom>
          <a:solidFill>
            <a:srgbClr val="63A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6" name="Rectángulo 15"/>
          <p:cNvSpPr/>
          <p:nvPr/>
        </p:nvSpPr>
        <p:spPr>
          <a:xfrm>
            <a:off x="754743" y="5472279"/>
            <a:ext cx="4788807" cy="2018026"/>
          </a:xfrm>
          <a:prstGeom prst="rect">
            <a:avLst/>
          </a:prstGeom>
          <a:blipFill dpi="0" rotWithShape="1">
            <a:blip r:embed="rId2">
              <a:alphaModFix am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CB42727-DDA1-49D7-BC3B-E4A77FE390BC}"/>
              </a:ext>
            </a:extLst>
          </p:cNvPr>
          <p:cNvSpPr/>
          <p:nvPr/>
        </p:nvSpPr>
        <p:spPr>
          <a:xfrm>
            <a:off x="396731" y="1"/>
            <a:ext cx="2244868" cy="552449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Índice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2B44D6C-9666-407C-BE6F-1AAF17C57785}"/>
              </a:ext>
            </a:extLst>
          </p:cNvPr>
          <p:cNvSpPr txBox="1"/>
          <p:nvPr/>
        </p:nvSpPr>
        <p:spPr>
          <a:xfrm>
            <a:off x="807529" y="886114"/>
            <a:ext cx="521227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cita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Ética de la citación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Estilos por áreas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pie de página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 a la norma APA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Formatos, figuras, tablas.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Diferentes citas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Citas vs Referencia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Referencias, principales tipologías documentales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F6EE7E7-BAF4-4CC3-82A8-B5A5F7589539}"/>
              </a:ext>
            </a:extLst>
          </p:cNvPr>
          <p:cNvSpPr txBox="1"/>
          <p:nvPr/>
        </p:nvSpPr>
        <p:spPr>
          <a:xfrm>
            <a:off x="5596336" y="5249159"/>
            <a:ext cx="3600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</a:rPr>
              <a:t>DOI: 10.5281/zenodo.3692865</a:t>
            </a:r>
          </a:p>
        </p:txBody>
      </p:sp>
    </p:spTree>
    <p:extLst>
      <p:ext uri="{BB962C8B-B14F-4D97-AF65-F5344CB8AC3E}">
        <p14:creationId xmlns:p14="http://schemas.microsoft.com/office/powerpoint/2010/main" val="3083734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12487069-157C-4DB0-A3D0-F0BD533C9840}"/>
              </a:ext>
            </a:extLst>
          </p:cNvPr>
          <p:cNvSpPr/>
          <p:nvPr/>
        </p:nvSpPr>
        <p:spPr>
          <a:xfrm>
            <a:off x="5543550" y="0"/>
            <a:ext cx="3600450" cy="6087371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21F66F9-EDAD-42BC-8D92-F3AD9634DE0B}"/>
              </a:ext>
            </a:extLst>
          </p:cNvPr>
          <p:cNvSpPr/>
          <p:nvPr/>
        </p:nvSpPr>
        <p:spPr>
          <a:xfrm>
            <a:off x="5543550" y="6087372"/>
            <a:ext cx="3600450" cy="770627"/>
          </a:xfrm>
          <a:prstGeom prst="rect">
            <a:avLst/>
          </a:prstGeom>
          <a:solidFill>
            <a:srgbClr val="E375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218D9CC2-42D5-41F5-A766-1F5777B6770A}"/>
              </a:ext>
            </a:extLst>
          </p:cNvPr>
          <p:cNvSpPr/>
          <p:nvPr/>
        </p:nvSpPr>
        <p:spPr>
          <a:xfrm>
            <a:off x="-4622" y="6068839"/>
            <a:ext cx="5548172" cy="799977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2" name="Rectángulo 11"/>
          <p:cNvSpPr/>
          <p:nvPr/>
        </p:nvSpPr>
        <p:spPr>
          <a:xfrm>
            <a:off x="0" y="-9780"/>
            <a:ext cx="5543550" cy="6097153"/>
          </a:xfrm>
          <a:prstGeom prst="rect">
            <a:avLst/>
          </a:prstGeom>
          <a:solidFill>
            <a:srgbClr val="63A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6" name="Rectángulo 15"/>
          <p:cNvSpPr/>
          <p:nvPr/>
        </p:nvSpPr>
        <p:spPr>
          <a:xfrm>
            <a:off x="754743" y="5472279"/>
            <a:ext cx="4788807" cy="2018026"/>
          </a:xfrm>
          <a:prstGeom prst="rect">
            <a:avLst/>
          </a:prstGeom>
          <a:blipFill dpi="0" rotWithShape="1">
            <a:blip r:embed="rId2">
              <a:alphaModFix am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FC1BAF4-ABEF-4D46-B443-193F98A22B96}"/>
              </a:ext>
            </a:extLst>
          </p:cNvPr>
          <p:cNvSpPr/>
          <p:nvPr/>
        </p:nvSpPr>
        <p:spPr>
          <a:xfrm>
            <a:off x="1001485" y="0"/>
            <a:ext cx="1640114" cy="2061029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E7B156E-49BC-465B-A0E4-2B37AAD79C15}"/>
              </a:ext>
            </a:extLst>
          </p:cNvPr>
          <p:cNvSpPr txBox="1"/>
          <p:nvPr/>
        </p:nvSpPr>
        <p:spPr>
          <a:xfrm>
            <a:off x="1001485" y="876203"/>
            <a:ext cx="765067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cita</a:t>
            </a:r>
            <a:endParaRPr lang="es-ES" sz="115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8DEFABE-56D9-4F74-B29A-E5898A441928}"/>
              </a:ext>
            </a:extLst>
          </p:cNvPr>
          <p:cNvSpPr txBox="1"/>
          <p:nvPr/>
        </p:nvSpPr>
        <p:spPr>
          <a:xfrm>
            <a:off x="1287235" y="2619716"/>
            <a:ext cx="76506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intertextualidad</a:t>
            </a:r>
          </a:p>
          <a:p>
            <a:endParaRPr lang="es-ES" sz="66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3AE3439B-8F96-4B87-933E-2A45BD7B6F72}"/>
              </a:ext>
            </a:extLst>
          </p:cNvPr>
          <p:cNvSpPr/>
          <p:nvPr/>
        </p:nvSpPr>
        <p:spPr>
          <a:xfrm>
            <a:off x="4280446" y="3108326"/>
            <a:ext cx="437171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hipervínculos</a:t>
            </a:r>
            <a:endParaRPr lang="es-ES" sz="6000" dirty="0">
              <a:solidFill>
                <a:schemeClr val="bg1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373299B-C0D7-4D30-B03F-5DED3BC2FAB1}"/>
              </a:ext>
            </a:extLst>
          </p:cNvPr>
          <p:cNvSpPr/>
          <p:nvPr/>
        </p:nvSpPr>
        <p:spPr>
          <a:xfrm>
            <a:off x="215672" y="4229161"/>
            <a:ext cx="49410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reconocimiento</a:t>
            </a:r>
            <a:endParaRPr lang="es-ES" sz="6000" dirty="0">
              <a:solidFill>
                <a:schemeClr val="bg1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ECF30312-C159-4E56-8AA1-9566CEB5D1B4}"/>
              </a:ext>
            </a:extLst>
          </p:cNvPr>
          <p:cNvSpPr/>
          <p:nvPr/>
        </p:nvSpPr>
        <p:spPr>
          <a:xfrm>
            <a:off x="2256873" y="5244824"/>
            <a:ext cx="69172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acumulación de contenidos</a:t>
            </a:r>
            <a:endParaRPr lang="es-E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013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46A8EB50-E243-4AA9-A911-166B16A66F96}"/>
              </a:ext>
            </a:extLst>
          </p:cNvPr>
          <p:cNvSpPr/>
          <p:nvPr/>
        </p:nvSpPr>
        <p:spPr>
          <a:xfrm>
            <a:off x="5543550" y="6222115"/>
            <a:ext cx="3600450" cy="625363"/>
          </a:xfrm>
          <a:prstGeom prst="rect">
            <a:avLst/>
          </a:prstGeom>
          <a:solidFill>
            <a:srgbClr val="E375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D3C7D21-614E-4213-8F9A-C46CCC0ECB92}"/>
              </a:ext>
            </a:extLst>
          </p:cNvPr>
          <p:cNvSpPr/>
          <p:nvPr/>
        </p:nvSpPr>
        <p:spPr>
          <a:xfrm>
            <a:off x="-4622" y="6222115"/>
            <a:ext cx="5548172" cy="625363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535" y="800100"/>
            <a:ext cx="6829425" cy="4552950"/>
          </a:xfrm>
          <a:prstGeom prst="rect">
            <a:avLst/>
          </a:prstGeom>
        </p:spPr>
      </p:pic>
      <p:sp>
        <p:nvSpPr>
          <p:cNvPr id="18" name="CuadroTexto 17"/>
          <p:cNvSpPr txBox="1"/>
          <p:nvPr/>
        </p:nvSpPr>
        <p:spPr>
          <a:xfrm>
            <a:off x="163328" y="6265292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Enanos a hombros de gigantes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852280" y="5647216"/>
            <a:ext cx="8017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citas son los estratos de conocimientos sobre los que nos asomamos. </a:t>
            </a:r>
          </a:p>
        </p:txBody>
      </p:sp>
    </p:spTree>
    <p:extLst>
      <p:ext uri="{BB962C8B-B14F-4D97-AF65-F5344CB8AC3E}">
        <p14:creationId xmlns:p14="http://schemas.microsoft.com/office/powerpoint/2010/main" val="193534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-26821" y="-23981"/>
            <a:ext cx="9207331" cy="63654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18" y="713667"/>
            <a:ext cx="7354052" cy="5515539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4766" y="166172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En los libros más estudiados, existen citas internas, pues no dejan de ser muchos libros en uno.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5E755DF-3780-4D19-AC63-DCF4A4B0363B}"/>
              </a:ext>
            </a:extLst>
          </p:cNvPr>
          <p:cNvSpPr/>
          <p:nvPr/>
        </p:nvSpPr>
        <p:spPr>
          <a:xfrm>
            <a:off x="5543550" y="6229206"/>
            <a:ext cx="3600450" cy="625363"/>
          </a:xfrm>
          <a:prstGeom prst="rect">
            <a:avLst/>
          </a:prstGeom>
          <a:solidFill>
            <a:srgbClr val="E375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3C2ED60B-9453-41B9-9FCF-400F15D04492}"/>
              </a:ext>
            </a:extLst>
          </p:cNvPr>
          <p:cNvSpPr/>
          <p:nvPr/>
        </p:nvSpPr>
        <p:spPr>
          <a:xfrm>
            <a:off x="0" y="6232637"/>
            <a:ext cx="5548172" cy="625363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4" name="CuadroTexto 13"/>
          <p:cNvSpPr txBox="1"/>
          <p:nvPr/>
        </p:nvSpPr>
        <p:spPr>
          <a:xfrm>
            <a:off x="165640" y="6227475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intertextualidad</a:t>
            </a:r>
          </a:p>
        </p:txBody>
      </p:sp>
    </p:spTree>
    <p:extLst>
      <p:ext uri="{BB962C8B-B14F-4D97-AF65-F5344CB8AC3E}">
        <p14:creationId xmlns:p14="http://schemas.microsoft.com/office/powerpoint/2010/main" val="10089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21" y="-23981"/>
            <a:ext cx="9207331" cy="63654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/>
              <a:t>M. Riffaterre, conocido crítico literario fran- cés18</a:t>
            </a:r>
          </a:p>
          <a:p>
            <a:pPr algn="ctr"/>
            <a:r>
              <a:rPr lang="es-ES"/>
              <a:t>, quien entendía la intertextualidad como «la percepción, por el lector, de las relaciones entre una obra y otra que le ha precedido o seguido»1</a:t>
            </a:r>
            <a:endParaRPr lang="es-E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159829" y="6341493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intertextualidad</a:t>
            </a:r>
          </a:p>
        </p:txBody>
      </p:sp>
      <p:sp>
        <p:nvSpPr>
          <p:cNvPr id="4" name="Rectángulo 3"/>
          <p:cNvSpPr/>
          <p:nvPr/>
        </p:nvSpPr>
        <p:spPr>
          <a:xfrm>
            <a:off x="811537" y="528935"/>
            <a:ext cx="74941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 err="1"/>
              <a:t>Genette</a:t>
            </a:r>
            <a:endParaRPr lang="es-ES" sz="2400" b="1" dirty="0"/>
          </a:p>
          <a:p>
            <a:r>
              <a:rPr lang="es-ES" dirty="0"/>
              <a:t>«relación de </a:t>
            </a:r>
            <a:r>
              <a:rPr lang="es-ES" dirty="0" err="1"/>
              <a:t>copresencia</a:t>
            </a:r>
            <a:r>
              <a:rPr lang="es-ES" dirty="0"/>
              <a:t> entre dos o más textos», «la presencia efectiva de un texto en otro»</a:t>
            </a:r>
          </a:p>
        </p:txBody>
      </p:sp>
      <p:sp>
        <p:nvSpPr>
          <p:cNvPr id="5" name="Rectángulo 4"/>
          <p:cNvSpPr/>
          <p:nvPr/>
        </p:nvSpPr>
        <p:spPr>
          <a:xfrm>
            <a:off x="811537" y="1708336"/>
            <a:ext cx="800115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/>
              <a:t>J. </a:t>
            </a:r>
            <a:r>
              <a:rPr lang="es-ES" sz="2400" b="1" dirty="0" err="1"/>
              <a:t>Kristeva</a:t>
            </a:r>
            <a:endParaRPr lang="es-ES" sz="2400" b="1" dirty="0"/>
          </a:p>
          <a:p>
            <a:r>
              <a:rPr lang="es-ES" dirty="0"/>
              <a:t>«todo texto se construye como mosaico de citas, todo texto es absorción y transformación de otro texto»</a:t>
            </a:r>
          </a:p>
        </p:txBody>
      </p:sp>
      <p:sp>
        <p:nvSpPr>
          <p:cNvPr id="6" name="Rectángulo 5"/>
          <p:cNvSpPr/>
          <p:nvPr/>
        </p:nvSpPr>
        <p:spPr>
          <a:xfrm>
            <a:off x="811537" y="3005521"/>
            <a:ext cx="765660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/>
              <a:t>R. Barthes</a:t>
            </a:r>
          </a:p>
          <a:p>
            <a:r>
              <a:rPr lang="es-ES" dirty="0"/>
              <a:t>Intertextualidad como una «condición indispensable de todo texto» y del texto como una «cámara de ecos». El texto es «un tejido nuevo de citas pasadas», «todo texto es un </a:t>
            </a:r>
            <a:r>
              <a:rPr lang="es-ES" dirty="0" err="1"/>
              <a:t>intertexto</a:t>
            </a:r>
            <a:r>
              <a:rPr lang="es-ES" dirty="0"/>
              <a:t>», «una de las Voces con que está tejido el texto»</a:t>
            </a:r>
          </a:p>
        </p:txBody>
      </p:sp>
      <p:sp>
        <p:nvSpPr>
          <p:cNvPr id="7" name="Rectángulo 6"/>
          <p:cNvSpPr/>
          <p:nvPr/>
        </p:nvSpPr>
        <p:spPr>
          <a:xfrm>
            <a:off x="811536" y="4444326"/>
            <a:ext cx="749410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/>
              <a:t>M. </a:t>
            </a:r>
            <a:r>
              <a:rPr lang="es-ES" sz="2400" b="1" dirty="0" err="1"/>
              <a:t>Riffaterre</a:t>
            </a:r>
            <a:endParaRPr lang="es-ES" dirty="0"/>
          </a:p>
          <a:p>
            <a:r>
              <a:rPr lang="es-ES" dirty="0"/>
              <a:t>«la percepción, por el lector, de las relaciones entre una obra y otra que le ha precedido o seguido»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8877" y="5833844"/>
            <a:ext cx="64661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/>
              <a:t>Obtenido de Fernando Milán. Biblia e intertextualidad: una aproximación.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59DDE3C-006F-4EAE-ADDD-2E236AE19D63}"/>
              </a:ext>
            </a:extLst>
          </p:cNvPr>
          <p:cNvSpPr/>
          <p:nvPr/>
        </p:nvSpPr>
        <p:spPr>
          <a:xfrm>
            <a:off x="5532471" y="6337579"/>
            <a:ext cx="3600450" cy="613372"/>
          </a:xfrm>
          <a:prstGeom prst="rect">
            <a:avLst/>
          </a:prstGeom>
          <a:solidFill>
            <a:srgbClr val="E375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4AB3F6B-2EAA-402D-A0FC-9A218FED79D3}"/>
              </a:ext>
            </a:extLst>
          </p:cNvPr>
          <p:cNvSpPr/>
          <p:nvPr/>
        </p:nvSpPr>
        <p:spPr>
          <a:xfrm>
            <a:off x="-15701" y="6337579"/>
            <a:ext cx="5548172" cy="625363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8794C62-46E2-4D73-8AB7-419A04016FF3}"/>
              </a:ext>
            </a:extLst>
          </p:cNvPr>
          <p:cNvSpPr txBox="1"/>
          <p:nvPr/>
        </p:nvSpPr>
        <p:spPr>
          <a:xfrm>
            <a:off x="102309" y="6308602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intertextualidad</a:t>
            </a:r>
          </a:p>
        </p:txBody>
      </p:sp>
    </p:spTree>
    <p:extLst>
      <p:ext uri="{BB962C8B-B14F-4D97-AF65-F5344CB8AC3E}">
        <p14:creationId xmlns:p14="http://schemas.microsoft.com/office/powerpoint/2010/main" val="2887630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20" y="-23981"/>
            <a:ext cx="9170820" cy="63654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3409950" y="6353484"/>
            <a:ext cx="5734050" cy="613372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59829" y="6341493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ES" sz="3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hipertextualidad</a:t>
            </a:r>
            <a:endParaRPr lang="es-ES"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381250" y="1085850"/>
            <a:ext cx="56959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Meter enlace de RED SOCIAL, </a:t>
            </a:r>
            <a:r>
              <a:rPr lang="es-ES" sz="3600" dirty="0" err="1"/>
              <a:t>po</a:t>
            </a:r>
            <a:r>
              <a:rPr lang="es-ES" sz="3600" dirty="0"/>
              <a:t> ejemplo gráfico de Universo Gutenberg de Moya</a:t>
            </a:r>
          </a:p>
        </p:txBody>
      </p:sp>
      <p:sp>
        <p:nvSpPr>
          <p:cNvPr id="9" name="Rectángulo 8"/>
          <p:cNvSpPr/>
          <p:nvPr/>
        </p:nvSpPr>
        <p:spPr>
          <a:xfrm>
            <a:off x="-26821" y="-23982"/>
            <a:ext cx="9170820" cy="63654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026" name="Picture 2" descr="C:\Users\LENOVO\AppData\Local\Temp\x10sctmp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064" y="685374"/>
            <a:ext cx="6877050" cy="557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159268" y="72001"/>
            <a:ext cx="8798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Las citas nos permiten profundizar en las raíces intelectuales de un trabajo, y sus posteriores consecuencias.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3697197" y="6463512"/>
            <a:ext cx="5446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Trillo y Moya-</a:t>
            </a:r>
            <a:r>
              <a:rPr lang="es-ES" dirty="0" err="1"/>
              <a:t>Anegón</a:t>
            </a:r>
            <a:r>
              <a:rPr lang="es-ES" dirty="0"/>
              <a:t>, influencias en y de </a:t>
            </a:r>
            <a:r>
              <a:rPr lang="es-ES" dirty="0" err="1"/>
              <a:t>Macluhan</a:t>
            </a: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5121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20" y="-179018"/>
            <a:ext cx="9170819" cy="65325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3409950" y="6353484"/>
            <a:ext cx="5734050" cy="613372"/>
          </a:xfrm>
          <a:prstGeom prst="rect">
            <a:avLst/>
          </a:prstGeom>
          <a:solidFill>
            <a:srgbClr val="E375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59830" y="6341493"/>
            <a:ext cx="31026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reconocimiento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523461" y="1677090"/>
            <a:ext cx="8216348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La Evaluación universitaria</a:t>
            </a:r>
            <a:r>
              <a:rPr lang="es-ES" sz="2000" dirty="0"/>
              <a:t>, a distintos niveles, artículos, revistas, profesores, universidades</a:t>
            </a:r>
            <a:r>
              <a:rPr lang="es-ES" sz="2000" b="1" dirty="0"/>
              <a:t> se basa principalmente en las citas. Por ejemplo_</a:t>
            </a:r>
          </a:p>
          <a:p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/>
              <a:t>Artículos</a:t>
            </a:r>
            <a:r>
              <a:rPr lang="es-ES" dirty="0"/>
              <a:t>: Se evalúan según las citas recibidas.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/>
              <a:t>Revistas</a:t>
            </a:r>
            <a:r>
              <a:rPr lang="es-ES" dirty="0"/>
              <a:t>: Se evalúan según las citas recibidas en un periodo de tiempo (Impact  Factor).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/>
              <a:t>Autores</a:t>
            </a:r>
            <a:r>
              <a:rPr lang="es-ES" dirty="0"/>
              <a:t>: Se evalúan por su producción y las citas que esta recibe (Índice 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/>
              <a:t>Universidades: </a:t>
            </a:r>
            <a:r>
              <a:rPr lang="es-ES" dirty="0"/>
              <a:t>Se evalúa por la producción, la calidad de las revistas donde se publica (según Impact Factor).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384313" y="4691270"/>
            <a:ext cx="8494644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002060"/>
                </a:solidFill>
              </a:rPr>
              <a:t>LAS CITAS SON LA MATERIA DE LA QUE SE NUTREN LOS </a:t>
            </a:r>
          </a:p>
          <a:p>
            <a:pPr algn="ctr"/>
            <a:r>
              <a:rPr lang="es-ES" sz="5700" b="1" dirty="0">
                <a:solidFill>
                  <a:srgbClr val="002060"/>
                </a:solidFill>
              </a:rPr>
              <a:t>INDICADORES DE IMPACTO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427" b="89974" l="9896" r="947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539" y="58868"/>
            <a:ext cx="1285461" cy="1285461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-203754" y="216851"/>
            <a:ext cx="849464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700" b="1" dirty="0">
                <a:solidFill>
                  <a:srgbClr val="EE0E0E"/>
                </a:solidFill>
              </a:rPr>
              <a:t>IMPORTANCIA DE LA CITA</a:t>
            </a:r>
          </a:p>
        </p:txBody>
      </p:sp>
    </p:spTree>
    <p:extLst>
      <p:ext uri="{BB962C8B-B14F-4D97-AF65-F5344CB8AC3E}">
        <p14:creationId xmlns:p14="http://schemas.microsoft.com/office/powerpoint/2010/main" val="261811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E375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20" y="-179018"/>
            <a:ext cx="9170819" cy="65325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3409950" y="6353484"/>
            <a:ext cx="5734050" cy="613372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59829" y="6341493"/>
            <a:ext cx="31175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reconocimiento</a:t>
            </a:r>
          </a:p>
        </p:txBody>
      </p:sp>
      <p:pic>
        <p:nvPicPr>
          <p:cNvPr id="1026" name="Picture 2" descr="C:\Users\LENOVO\AppData\Local\Temp\x10sctmp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89" y="-23982"/>
            <a:ext cx="78486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2001077" y="2001078"/>
            <a:ext cx="1113183" cy="2120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2001077" y="3109747"/>
            <a:ext cx="1113183" cy="2120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/>
        </p:nvSpPr>
        <p:spPr>
          <a:xfrm>
            <a:off x="2001077" y="4218164"/>
            <a:ext cx="1113183" cy="2120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/>
          <p:cNvSpPr/>
          <p:nvPr/>
        </p:nvSpPr>
        <p:spPr>
          <a:xfrm>
            <a:off x="2001077" y="5356270"/>
            <a:ext cx="1113183" cy="2120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0" y="5770233"/>
            <a:ext cx="9276521" cy="384721"/>
          </a:xfrm>
          <a:prstGeom prst="rect">
            <a:avLst/>
          </a:prstGeom>
          <a:solidFill>
            <a:srgbClr val="2D62B2"/>
          </a:solidFill>
        </p:spPr>
        <p:txBody>
          <a:bodyPr wrap="square" rtlCol="0">
            <a:spAutoFit/>
          </a:bodyPr>
          <a:lstStyle/>
          <a:p>
            <a:r>
              <a:rPr lang="es-ES" sz="1900" b="1" dirty="0">
                <a:solidFill>
                  <a:schemeClr val="bg1"/>
                </a:solidFill>
              </a:rPr>
              <a:t>Las citas son el principal criterio de calidad que utiliza Google para ordenar los resultados.</a:t>
            </a:r>
          </a:p>
        </p:txBody>
      </p:sp>
    </p:spTree>
    <p:extLst>
      <p:ext uri="{BB962C8B-B14F-4D97-AF65-F5344CB8AC3E}">
        <p14:creationId xmlns:p14="http://schemas.microsoft.com/office/powerpoint/2010/main" val="1811892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20" y="-179018"/>
            <a:ext cx="9170819" cy="65325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1905000" y="6353484"/>
            <a:ext cx="7239000" cy="613372"/>
          </a:xfrm>
          <a:prstGeom prst="rect">
            <a:avLst/>
          </a:prstGeom>
          <a:solidFill>
            <a:srgbClr val="E375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65" y="1447858"/>
            <a:ext cx="3375000" cy="3375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150" y="1447858"/>
            <a:ext cx="4495800" cy="3381375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59829" y="6341493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trama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249306" y="-14459"/>
            <a:ext cx="84946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002060"/>
                </a:solidFill>
              </a:rPr>
              <a:t>EL INVESTIGADOR DEBE SER UN ARTESANO QUE HAGA CONFLUIR DE MANERA ARMÓNICA DIFERENTES IDEAS (HILOS) EN UNA TRAMA ARMÓNICA Y COHERENTE</a:t>
            </a:r>
            <a:endParaRPr lang="es-ES" sz="5700" b="1" dirty="0">
              <a:solidFill>
                <a:srgbClr val="002060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43739" y="5108309"/>
            <a:ext cx="89057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002060"/>
                </a:solidFill>
              </a:rPr>
              <a:t>Por tanto, con cada aportación externa, se aumenta la riqueza y complejidad argumental, el trabajo será más rico.</a:t>
            </a:r>
          </a:p>
        </p:txBody>
      </p:sp>
    </p:spTree>
    <p:extLst>
      <p:ext uri="{BB962C8B-B14F-4D97-AF65-F5344CB8AC3E}">
        <p14:creationId xmlns:p14="http://schemas.microsoft.com/office/powerpoint/2010/main" val="384819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12487069-157C-4DB0-A3D0-F0BD533C9840}"/>
              </a:ext>
            </a:extLst>
          </p:cNvPr>
          <p:cNvSpPr/>
          <p:nvPr/>
        </p:nvSpPr>
        <p:spPr>
          <a:xfrm>
            <a:off x="5543550" y="0"/>
            <a:ext cx="3600450" cy="6087371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21F66F9-EDAD-42BC-8D92-F3AD9634DE0B}"/>
              </a:ext>
            </a:extLst>
          </p:cNvPr>
          <p:cNvSpPr/>
          <p:nvPr/>
        </p:nvSpPr>
        <p:spPr>
          <a:xfrm>
            <a:off x="5543550" y="6087372"/>
            <a:ext cx="3600450" cy="770627"/>
          </a:xfrm>
          <a:prstGeom prst="rect">
            <a:avLst/>
          </a:prstGeom>
          <a:solidFill>
            <a:srgbClr val="E375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218D9CC2-42D5-41F5-A766-1F5777B6770A}"/>
              </a:ext>
            </a:extLst>
          </p:cNvPr>
          <p:cNvSpPr/>
          <p:nvPr/>
        </p:nvSpPr>
        <p:spPr>
          <a:xfrm>
            <a:off x="-4622" y="6068839"/>
            <a:ext cx="5548172" cy="799977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2" name="Rectángulo 11"/>
          <p:cNvSpPr/>
          <p:nvPr/>
        </p:nvSpPr>
        <p:spPr>
          <a:xfrm>
            <a:off x="0" y="-9780"/>
            <a:ext cx="5543550" cy="6097153"/>
          </a:xfrm>
          <a:prstGeom prst="rect">
            <a:avLst/>
          </a:prstGeom>
          <a:solidFill>
            <a:srgbClr val="63A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6" name="Rectángulo 15"/>
          <p:cNvSpPr/>
          <p:nvPr/>
        </p:nvSpPr>
        <p:spPr>
          <a:xfrm>
            <a:off x="754743" y="5472279"/>
            <a:ext cx="4788807" cy="2018026"/>
          </a:xfrm>
          <a:prstGeom prst="rect">
            <a:avLst/>
          </a:prstGeom>
          <a:blipFill dpi="0" rotWithShape="1">
            <a:blip r:embed="rId2">
              <a:alphaModFix am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B3B6328-54B9-441C-96EC-7655EEDCCE81}"/>
              </a:ext>
            </a:extLst>
          </p:cNvPr>
          <p:cNvSpPr/>
          <p:nvPr/>
        </p:nvSpPr>
        <p:spPr>
          <a:xfrm>
            <a:off x="1001485" y="0"/>
            <a:ext cx="1640114" cy="2061029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1A1FC16-1839-4414-8291-8B81F2E6CA72}"/>
              </a:ext>
            </a:extLst>
          </p:cNvPr>
          <p:cNvSpPr txBox="1"/>
          <p:nvPr/>
        </p:nvSpPr>
        <p:spPr>
          <a:xfrm>
            <a:off x="1001485" y="984250"/>
            <a:ext cx="76506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Ética de la citación</a:t>
            </a:r>
            <a:endParaRPr lang="es-ES" sz="115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8F46D32-39A8-4E45-A230-53A1A3366980}"/>
              </a:ext>
            </a:extLst>
          </p:cNvPr>
          <p:cNvSpPr txBox="1"/>
          <p:nvPr/>
        </p:nvSpPr>
        <p:spPr>
          <a:xfrm>
            <a:off x="733253" y="2490031"/>
            <a:ext cx="76506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plagio</a:t>
            </a:r>
          </a:p>
          <a:p>
            <a:endParaRPr lang="es-ES" sz="66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1275BDE-E687-4E1B-83E8-032A00603E81}"/>
              </a:ext>
            </a:extLst>
          </p:cNvPr>
          <p:cNvSpPr/>
          <p:nvPr/>
        </p:nvSpPr>
        <p:spPr>
          <a:xfrm>
            <a:off x="1732356" y="3296374"/>
            <a:ext cx="49410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reconocimiento</a:t>
            </a:r>
            <a:endParaRPr lang="es-ES" sz="6000" dirty="0">
              <a:solidFill>
                <a:schemeClr val="bg1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5DAC6D6-B7FB-4AAB-9C0A-76DC8568EA54}"/>
              </a:ext>
            </a:extLst>
          </p:cNvPr>
          <p:cNvSpPr/>
          <p:nvPr/>
        </p:nvSpPr>
        <p:spPr>
          <a:xfrm>
            <a:off x="2396351" y="4429023"/>
            <a:ext cx="361310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transparencia</a:t>
            </a:r>
            <a:endParaRPr lang="es-ES" sz="4800" dirty="0">
              <a:solidFill>
                <a:schemeClr val="bg1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10EFACA-F3D8-4348-B859-AB242B602A7B}"/>
              </a:ext>
            </a:extLst>
          </p:cNvPr>
          <p:cNvSpPr/>
          <p:nvPr/>
        </p:nvSpPr>
        <p:spPr>
          <a:xfrm>
            <a:off x="5428939" y="2280711"/>
            <a:ext cx="356059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honestidad</a:t>
            </a:r>
            <a:endParaRPr lang="es-ES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37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20" y="-179018"/>
            <a:ext cx="9170819" cy="65325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1905000" y="6353484"/>
            <a:ext cx="7239000" cy="613372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59829" y="6341493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Plagio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82593" y="532564"/>
            <a:ext cx="6724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/>
              <a:t>¿Qué es el Plagio?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605714" y="1947943"/>
            <a:ext cx="7905750" cy="304698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/>
              <a:t>Usar </a:t>
            </a:r>
            <a:r>
              <a:rPr lang="es-ES" sz="3200" b="1" dirty="0"/>
              <a:t>ideas</a:t>
            </a:r>
            <a:r>
              <a:rPr lang="es-ES" sz="3200" dirty="0"/>
              <a:t>, </a:t>
            </a:r>
            <a:r>
              <a:rPr lang="es-ES" sz="3200" b="1" dirty="0"/>
              <a:t>datos</a:t>
            </a:r>
            <a:r>
              <a:rPr lang="es-ES" sz="3200" dirty="0"/>
              <a:t> </a:t>
            </a:r>
            <a:r>
              <a:rPr lang="es-ES" sz="3200" b="1" dirty="0"/>
              <a:t>o frases ajenas</a:t>
            </a:r>
            <a:r>
              <a:rPr lang="es-ES" sz="3200" dirty="0"/>
              <a:t> (información en </a:t>
            </a:r>
            <a:r>
              <a:rPr lang="es-ES" sz="3200" dirty="0" err="1"/>
              <a:t>gral.</a:t>
            </a:r>
            <a:r>
              <a:rPr lang="es-ES" sz="3200" dirty="0"/>
              <a:t>) </a:t>
            </a:r>
            <a:r>
              <a:rPr lang="es-ES" sz="3200" b="1" dirty="0"/>
              <a:t>sin indicar cuál es el origen</a:t>
            </a:r>
            <a:r>
              <a:rPr lang="es-ES" sz="3200" dirty="0"/>
              <a:t>, por lo que el lector entenderá que son propiedad intelectual del autor del documento general, lo que implica una </a:t>
            </a:r>
            <a:r>
              <a:rPr lang="es-ES" sz="3200" b="1" dirty="0"/>
              <a:t>atribución de méritos poco ética</a:t>
            </a:r>
            <a:r>
              <a:rPr lang="es-E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24760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20" y="-179018"/>
            <a:ext cx="9170819" cy="65325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1905000" y="6353484"/>
            <a:ext cx="7239000" cy="613372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59829" y="6341493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Plagio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519989" y="1490193"/>
            <a:ext cx="8077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/>
              <a:t>Por tanto, </a:t>
            </a:r>
            <a:r>
              <a:rPr lang="es-ES" sz="4000" dirty="0">
                <a:solidFill>
                  <a:srgbClr val="C00000"/>
                </a:solidFill>
              </a:rPr>
              <a:t>en lugar de atribuirte un conocimiento que no es tuyo</a:t>
            </a:r>
            <a:r>
              <a:rPr lang="es-ES" sz="4000" dirty="0"/>
              <a:t>, </a:t>
            </a:r>
            <a:r>
              <a:rPr lang="es-ES" sz="4000" b="1" dirty="0">
                <a:solidFill>
                  <a:srgbClr val="002060"/>
                </a:solidFill>
              </a:rPr>
              <a:t>atribúyete mejor el esfuerzo </a:t>
            </a:r>
            <a:r>
              <a:rPr lang="es-ES" sz="4000" dirty="0">
                <a:solidFill>
                  <a:srgbClr val="002060"/>
                </a:solidFill>
              </a:rPr>
              <a:t>de la </a:t>
            </a:r>
            <a:r>
              <a:rPr lang="es-ES" sz="4000" b="1" dirty="0">
                <a:solidFill>
                  <a:srgbClr val="002060"/>
                </a:solidFill>
              </a:rPr>
              <a:t>búsqueda</a:t>
            </a:r>
            <a:r>
              <a:rPr lang="es-ES" sz="4000" dirty="0">
                <a:solidFill>
                  <a:srgbClr val="002060"/>
                </a:solidFill>
              </a:rPr>
              <a:t>, </a:t>
            </a:r>
            <a:r>
              <a:rPr lang="es-ES" sz="4000" b="1" dirty="0">
                <a:solidFill>
                  <a:srgbClr val="002060"/>
                </a:solidFill>
              </a:rPr>
              <a:t>obtención</a:t>
            </a:r>
            <a:r>
              <a:rPr lang="es-ES" sz="4000" dirty="0">
                <a:solidFill>
                  <a:srgbClr val="002060"/>
                </a:solidFill>
              </a:rPr>
              <a:t> y </a:t>
            </a:r>
            <a:r>
              <a:rPr lang="es-ES" sz="4000" b="1" dirty="0">
                <a:solidFill>
                  <a:srgbClr val="002060"/>
                </a:solidFill>
              </a:rPr>
              <a:t>uso</a:t>
            </a:r>
            <a:r>
              <a:rPr lang="es-ES" sz="4000" dirty="0">
                <a:solidFill>
                  <a:srgbClr val="002060"/>
                </a:solidFill>
              </a:rPr>
              <a:t> </a:t>
            </a:r>
            <a:r>
              <a:rPr lang="es-ES" sz="4000" dirty="0"/>
              <a:t>de la información en tu trabajo. </a:t>
            </a:r>
          </a:p>
        </p:txBody>
      </p:sp>
    </p:spTree>
    <p:extLst>
      <p:ext uri="{BB962C8B-B14F-4D97-AF65-F5344CB8AC3E}">
        <p14:creationId xmlns:p14="http://schemas.microsoft.com/office/powerpoint/2010/main" val="1268294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19" y="-191009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1905000" y="6353484"/>
            <a:ext cx="7239000" cy="613372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59829" y="6341493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Plagio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481888" y="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/>
              <a:t>Citar correctamente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81888" y="972315"/>
            <a:ext cx="843351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/>
              <a:t>Evita caer en la subjetividad </a:t>
            </a:r>
            <a:r>
              <a:rPr lang="es-ES" sz="2400" dirty="0"/>
              <a:t>de las ideas externas, el autor referencia ideas externas, no las asumen, por lo que no puede ser criticado por ellas.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/>
              <a:t>Dota de autoridad</a:t>
            </a:r>
            <a:r>
              <a:rPr lang="es-ES" sz="2400" dirty="0"/>
              <a:t>, la de los sabios que se consulta, al documento.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Permite </a:t>
            </a:r>
            <a:r>
              <a:rPr lang="es-ES" sz="2400" b="1" dirty="0"/>
              <a:t>identificar la aportación real </a:t>
            </a:r>
            <a:r>
              <a:rPr lang="es-ES" sz="2400" dirty="0"/>
              <a:t>del autor.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Permite que se profundice, pues </a:t>
            </a:r>
            <a:r>
              <a:rPr lang="es-ES" sz="2400" b="1" dirty="0"/>
              <a:t>las citas actúan como enlaces</a:t>
            </a:r>
            <a:r>
              <a:rPr lang="es-ES" sz="2400" dirty="0"/>
              <a:t>, permitiendo que el lector interesado pueda continuar la profundización en el área consultado los documentos fuente.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Las citas permiten </a:t>
            </a:r>
            <a:r>
              <a:rPr lang="es-ES" sz="2400" b="1" dirty="0"/>
              <a:t>situar el contexto teórico </a:t>
            </a:r>
            <a:r>
              <a:rPr lang="es-ES" sz="2400" dirty="0"/>
              <a:t>desde donde el autor analiza la realidad.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Citar, a veces, </a:t>
            </a:r>
            <a:r>
              <a:rPr lang="es-ES" sz="2400" b="1" dirty="0"/>
              <a:t>te permite contactar con los autores citados </a:t>
            </a:r>
            <a:r>
              <a:rPr lang="es-ES" sz="2400" dirty="0"/>
              <a:t>(existen alertas digitales cuando citan tus trabajos).</a:t>
            </a:r>
          </a:p>
        </p:txBody>
      </p:sp>
    </p:spTree>
    <p:extLst>
      <p:ext uri="{BB962C8B-B14F-4D97-AF65-F5344CB8AC3E}">
        <p14:creationId xmlns:p14="http://schemas.microsoft.com/office/powerpoint/2010/main" val="1715959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E5CF777-F887-4F10-9005-037BFB4F9F59}"/>
              </a:ext>
            </a:extLst>
          </p:cNvPr>
          <p:cNvSpPr/>
          <p:nvPr/>
        </p:nvSpPr>
        <p:spPr>
          <a:xfrm>
            <a:off x="-26821" y="589983"/>
            <a:ext cx="9170820" cy="5739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/>
          <p:cNvSpPr/>
          <p:nvPr/>
        </p:nvSpPr>
        <p:spPr>
          <a:xfrm>
            <a:off x="-26820" y="861391"/>
            <a:ext cx="9170819" cy="609347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19" y="0"/>
            <a:ext cx="9170819" cy="6341493"/>
          </a:xfrm>
          <a:prstGeom prst="rect">
            <a:avLst/>
          </a:prstGeom>
          <a:solidFill>
            <a:srgbClr val="FFE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1905000" y="6353484"/>
            <a:ext cx="7239000" cy="613372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59829" y="6341493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Plagio</a:t>
            </a:r>
          </a:p>
        </p:txBody>
      </p:sp>
      <p:pic>
        <p:nvPicPr>
          <p:cNvPr id="4" name="Imagen 3" descr="Imagen que contiene señal, imágenes prediseñadas, amarillo&#10;&#10;Descripción generada con confianza alta">
            <a:extLst>
              <a:ext uri="{FF2B5EF4-FFF2-40B4-BE49-F238E27FC236}">
                <a16:creationId xmlns:a16="http://schemas.microsoft.com/office/drawing/2014/main" id="{6306DEC1-0E33-465E-9856-BE8EB9330C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9"/>
          <a:stretch/>
        </p:blipFill>
        <p:spPr>
          <a:xfrm>
            <a:off x="0" y="35984"/>
            <a:ext cx="2595696" cy="257469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911EFB2-5EA9-4AB9-B5DA-6A880CEA3EC8}"/>
              </a:ext>
            </a:extLst>
          </p:cNvPr>
          <p:cNvSpPr txBox="1"/>
          <p:nvPr/>
        </p:nvSpPr>
        <p:spPr>
          <a:xfrm>
            <a:off x="1893405" y="2385963"/>
            <a:ext cx="695739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>
                <a:solidFill>
                  <a:srgbClr val="100700"/>
                </a:solidFill>
              </a:rPr>
              <a:t>Cuando citamos correctamente se aprecia lo que es aportación propia y lo que es aportación externa. Lógicamente la mayor parte de los trabajos tienen que ser aportaciones propias…</a:t>
            </a:r>
          </a:p>
        </p:txBody>
      </p:sp>
    </p:spTree>
    <p:extLst>
      <p:ext uri="{BB962C8B-B14F-4D97-AF65-F5344CB8AC3E}">
        <p14:creationId xmlns:p14="http://schemas.microsoft.com/office/powerpoint/2010/main" val="3736136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3" name="Rectángulo 12"/>
          <p:cNvSpPr/>
          <p:nvPr/>
        </p:nvSpPr>
        <p:spPr>
          <a:xfrm>
            <a:off x="1001485" y="0"/>
            <a:ext cx="1640114" cy="2061029"/>
          </a:xfrm>
          <a:prstGeom prst="rect">
            <a:avLst/>
          </a:prstGeom>
          <a:solidFill>
            <a:srgbClr val="1F8D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19"/>
          <p:cNvSpPr/>
          <p:nvPr/>
        </p:nvSpPr>
        <p:spPr>
          <a:xfrm>
            <a:off x="-26819" y="6172200"/>
            <a:ext cx="9170819" cy="794656"/>
          </a:xfrm>
          <a:prstGeom prst="rect">
            <a:avLst/>
          </a:prstGeom>
          <a:solidFill>
            <a:srgbClr val="8CB4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/>
          <p:cNvSpPr/>
          <p:nvPr/>
        </p:nvSpPr>
        <p:spPr>
          <a:xfrm>
            <a:off x="754743" y="5809779"/>
            <a:ext cx="4179207" cy="1680525"/>
          </a:xfrm>
          <a:prstGeom prst="rect">
            <a:avLst/>
          </a:prstGeom>
          <a:blipFill dpi="0" rotWithShape="1">
            <a:blip r:embed="rId2">
              <a:alphaModFix am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001485" y="984250"/>
            <a:ext cx="76506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Estilos por áreas</a:t>
            </a:r>
            <a:endParaRPr lang="es-ES" sz="115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559846" y="3399857"/>
            <a:ext cx="76506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Derecho</a:t>
            </a:r>
          </a:p>
          <a:p>
            <a:endParaRPr lang="es-ES" sz="6600" i="1" dirty="0">
              <a:solidFill>
                <a:srgbClr val="8CB43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68018" y="4833372"/>
            <a:ext cx="407194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Biomedicina</a:t>
            </a:r>
            <a:endParaRPr lang="es-ES" sz="6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4834804" y="4541423"/>
            <a:ext cx="298671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8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Ingenierías</a:t>
            </a:r>
            <a:endParaRPr lang="es-ES" sz="4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3512327" y="2384194"/>
            <a:ext cx="563167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rgbClr val="8CB4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Ciencias Sociales</a:t>
            </a:r>
            <a:endParaRPr lang="es-ES" sz="6000" dirty="0"/>
          </a:p>
        </p:txBody>
      </p:sp>
    </p:spTree>
    <p:extLst>
      <p:ext uri="{BB962C8B-B14F-4D97-AF65-F5344CB8AC3E}">
        <p14:creationId xmlns:p14="http://schemas.microsoft.com/office/powerpoint/2010/main" val="3738911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12487069-157C-4DB0-A3D0-F0BD533C9840}"/>
              </a:ext>
            </a:extLst>
          </p:cNvPr>
          <p:cNvSpPr/>
          <p:nvPr/>
        </p:nvSpPr>
        <p:spPr>
          <a:xfrm>
            <a:off x="5543550" y="0"/>
            <a:ext cx="3600450" cy="6087371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21F66F9-EDAD-42BC-8D92-F3AD9634DE0B}"/>
              </a:ext>
            </a:extLst>
          </p:cNvPr>
          <p:cNvSpPr/>
          <p:nvPr/>
        </p:nvSpPr>
        <p:spPr>
          <a:xfrm>
            <a:off x="5543550" y="6087372"/>
            <a:ext cx="3600450" cy="770627"/>
          </a:xfrm>
          <a:prstGeom prst="rect">
            <a:avLst/>
          </a:prstGeom>
          <a:solidFill>
            <a:srgbClr val="E375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218D9CC2-42D5-41F5-A766-1F5777B6770A}"/>
              </a:ext>
            </a:extLst>
          </p:cNvPr>
          <p:cNvSpPr/>
          <p:nvPr/>
        </p:nvSpPr>
        <p:spPr>
          <a:xfrm>
            <a:off x="-4622" y="6068839"/>
            <a:ext cx="5548172" cy="799977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2" name="Rectángulo 11"/>
          <p:cNvSpPr/>
          <p:nvPr/>
        </p:nvSpPr>
        <p:spPr>
          <a:xfrm>
            <a:off x="0" y="-9780"/>
            <a:ext cx="5543550" cy="6097153"/>
          </a:xfrm>
          <a:prstGeom prst="rect">
            <a:avLst/>
          </a:prstGeom>
          <a:solidFill>
            <a:srgbClr val="63A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6" name="Rectángulo 15"/>
          <p:cNvSpPr/>
          <p:nvPr/>
        </p:nvSpPr>
        <p:spPr>
          <a:xfrm>
            <a:off x="754743" y="5472279"/>
            <a:ext cx="4788807" cy="2018026"/>
          </a:xfrm>
          <a:prstGeom prst="rect">
            <a:avLst/>
          </a:prstGeom>
          <a:blipFill dpi="0" rotWithShape="1">
            <a:blip r:embed="rId2">
              <a:alphaModFix am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2B2CBAB-64B8-48C1-8D5F-66D228C06547}"/>
              </a:ext>
            </a:extLst>
          </p:cNvPr>
          <p:cNvSpPr/>
          <p:nvPr/>
        </p:nvSpPr>
        <p:spPr>
          <a:xfrm>
            <a:off x="1001485" y="0"/>
            <a:ext cx="1640114" cy="2061029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3414763-B9BD-4134-887F-4ED86775DBF1}"/>
              </a:ext>
            </a:extLst>
          </p:cNvPr>
          <p:cNvSpPr txBox="1"/>
          <p:nvPr/>
        </p:nvSpPr>
        <p:spPr>
          <a:xfrm>
            <a:off x="1001485" y="984250"/>
            <a:ext cx="76506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Estilos por áreas</a:t>
            </a:r>
            <a:endParaRPr lang="es-ES" sz="115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49C1008-DC9C-4094-9F90-2130FDF78A52}"/>
              </a:ext>
            </a:extLst>
          </p:cNvPr>
          <p:cNvSpPr txBox="1"/>
          <p:nvPr/>
        </p:nvSpPr>
        <p:spPr>
          <a:xfrm>
            <a:off x="559846" y="3399857"/>
            <a:ext cx="76506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Derecho</a:t>
            </a:r>
          </a:p>
          <a:p>
            <a:endParaRPr lang="es-ES" sz="66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E0FACE1-C50A-400A-9FCB-0C9D33836105}"/>
              </a:ext>
            </a:extLst>
          </p:cNvPr>
          <p:cNvSpPr/>
          <p:nvPr/>
        </p:nvSpPr>
        <p:spPr>
          <a:xfrm>
            <a:off x="368018" y="4833372"/>
            <a:ext cx="407194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Biomedicina</a:t>
            </a:r>
            <a:endParaRPr lang="es-ES" sz="6000" dirty="0">
              <a:solidFill>
                <a:schemeClr val="bg1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E098128-BED1-4ECF-A725-33AF9028B63D}"/>
              </a:ext>
            </a:extLst>
          </p:cNvPr>
          <p:cNvSpPr/>
          <p:nvPr/>
        </p:nvSpPr>
        <p:spPr>
          <a:xfrm>
            <a:off x="4834804" y="4541423"/>
            <a:ext cx="298671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Ingenierías</a:t>
            </a:r>
            <a:endParaRPr lang="es-ES" sz="4800" dirty="0">
              <a:solidFill>
                <a:schemeClr val="bg1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7E5DA7D-1478-4729-AF25-AE048409A647}"/>
              </a:ext>
            </a:extLst>
          </p:cNvPr>
          <p:cNvSpPr/>
          <p:nvPr/>
        </p:nvSpPr>
        <p:spPr>
          <a:xfrm>
            <a:off x="3512327" y="2384194"/>
            <a:ext cx="563167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Ciencias Sociales</a:t>
            </a:r>
            <a:endParaRPr lang="es-ES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856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19" y="-191009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4857750" y="6353484"/>
            <a:ext cx="4286250" cy="613372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59829" y="6341493"/>
            <a:ext cx="396061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 cuestión de estilo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643814" y="1393945"/>
            <a:ext cx="78295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200" dirty="0"/>
              <a:t>Los estilos surgen por una </a:t>
            </a:r>
            <a:r>
              <a:rPr lang="es-ES" sz="2200" b="1" dirty="0"/>
              <a:t>necesidad de homogeneizar las prácticas de escritura científica</a:t>
            </a:r>
            <a:r>
              <a:rPr lang="es-ES" sz="22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200" dirty="0"/>
              <a:t>Los estilos de redacción surgen de diferentes lugares:</a:t>
            </a:r>
          </a:p>
          <a:p>
            <a:pPr marL="742950" lvl="1" indent="-285750">
              <a:buFontTx/>
              <a:buChar char="-"/>
            </a:pPr>
            <a:r>
              <a:rPr lang="es-ES" sz="2200" b="1" dirty="0"/>
              <a:t>Centros de formación</a:t>
            </a:r>
            <a:r>
              <a:rPr lang="es-ES" sz="2200" dirty="0"/>
              <a:t>. Norma Harvard, Chicago</a:t>
            </a:r>
          </a:p>
          <a:p>
            <a:pPr marL="742950" lvl="1" indent="-285750">
              <a:buFontTx/>
              <a:buChar char="-"/>
            </a:pPr>
            <a:r>
              <a:rPr lang="es-ES" sz="2200" b="1" dirty="0"/>
              <a:t>Revistas Científicas </a:t>
            </a:r>
            <a:r>
              <a:rPr lang="es-ES" sz="2200" dirty="0"/>
              <a:t>(suelen ser pequeñas variantes de otras normas., ej. </a:t>
            </a:r>
            <a:r>
              <a:rPr lang="es-ES" sz="2200" dirty="0" err="1"/>
              <a:t>Nature</a:t>
            </a:r>
            <a:r>
              <a:rPr lang="es-ES" sz="2200" dirty="0"/>
              <a:t>.</a:t>
            </a:r>
          </a:p>
          <a:p>
            <a:pPr marL="742950" lvl="1" indent="-285750">
              <a:buFontTx/>
              <a:buChar char="-"/>
            </a:pPr>
            <a:r>
              <a:rPr lang="es-ES" sz="2200" b="1" dirty="0"/>
              <a:t>Asociaciones Científicas</a:t>
            </a:r>
            <a:r>
              <a:rPr lang="es-ES" sz="2200" dirty="0"/>
              <a:t>. Norma APA, Norma ASA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200" b="1" dirty="0"/>
              <a:t>Los investigadores utilizan principalmente las normas de su área</a:t>
            </a:r>
            <a:r>
              <a:rPr lang="es-ES" sz="2200" dirty="0"/>
              <a:t>, y puntualmente, cuando tienen que publicar en una revista, se adaptan a sus exigencias.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200" b="1" dirty="0"/>
              <a:t>Lo habitual en una revista </a:t>
            </a:r>
            <a:r>
              <a:rPr lang="es-ES" sz="2200" dirty="0"/>
              <a:t>científica es que facilite a sus autores la redacción utilizando la </a:t>
            </a:r>
            <a:r>
              <a:rPr lang="es-ES" sz="2200" b="1" dirty="0"/>
              <a:t>norma del área.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37747" y="334940"/>
            <a:ext cx="8335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rgbClr val="2D62B2"/>
                </a:solidFill>
              </a:rPr>
              <a:t>¿Por qué hay diferentes normas de estilo?</a:t>
            </a:r>
          </a:p>
        </p:txBody>
      </p:sp>
    </p:spTree>
    <p:extLst>
      <p:ext uri="{BB962C8B-B14F-4D97-AF65-F5344CB8AC3E}">
        <p14:creationId xmlns:p14="http://schemas.microsoft.com/office/powerpoint/2010/main" val="32659756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19" y="-191009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3905250" y="6353484"/>
            <a:ext cx="5238750" cy="613372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59829" y="6341493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 cuestión de estilo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643814" y="152400"/>
            <a:ext cx="782955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200" dirty="0"/>
              <a:t>En las áreas de </a:t>
            </a:r>
            <a:r>
              <a:rPr lang="es-ES" sz="2200" b="1" dirty="0"/>
              <a:t>Ciencias Sociales </a:t>
            </a:r>
            <a:r>
              <a:rPr lang="es-ES" sz="2200" dirty="0"/>
              <a:t>(Educación, Psicología, Comunicación, Ciencias Políticas, Documentación, etc</a:t>
            </a:r>
            <a:r>
              <a:rPr lang="es-ES" sz="2200" b="1" dirty="0"/>
              <a:t>.) se utiliza mayoritariamente la norma APA </a:t>
            </a:r>
            <a:r>
              <a:rPr lang="es-ES" sz="2200" dirty="0"/>
              <a:t>(American Psychological Association).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200" dirty="0"/>
              <a:t>Cada área tiene unas características diferenciales, </a:t>
            </a:r>
            <a:r>
              <a:rPr lang="es-ES" sz="2200" b="1" dirty="0"/>
              <a:t>las normas tratan de adaptarse a estas características</a:t>
            </a:r>
            <a:r>
              <a:rPr lang="es-ES" sz="2200" dirty="0"/>
              <a:t>, de ahí la existencia de diferentes estilos.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s-ES" sz="2200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520840"/>
              </p:ext>
            </p:extLst>
          </p:nvPr>
        </p:nvGraphicFramePr>
        <p:xfrm>
          <a:off x="643814" y="2701142"/>
          <a:ext cx="7829550" cy="3291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2665460751"/>
                    </a:ext>
                  </a:extLst>
                </a:gridCol>
                <a:gridCol w="2042236">
                  <a:extLst>
                    <a:ext uri="{9D8B030D-6E8A-4147-A177-3AD203B41FA5}">
                      <a16:colId xmlns:a16="http://schemas.microsoft.com/office/drawing/2014/main" val="2348469768"/>
                    </a:ext>
                  </a:extLst>
                </a:gridCol>
                <a:gridCol w="3177464">
                  <a:extLst>
                    <a:ext uri="{9D8B030D-6E8A-4147-A177-3AD203B41FA5}">
                      <a16:colId xmlns:a16="http://schemas.microsoft.com/office/drawing/2014/main" val="357104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solidFill>
                            <a:schemeClr val="bg1"/>
                          </a:solidFill>
                        </a:rPr>
                        <a:t>ÁREA</a:t>
                      </a:r>
                    </a:p>
                  </a:txBody>
                  <a:tcPr>
                    <a:solidFill>
                      <a:srgbClr val="2D62B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solidFill>
                            <a:schemeClr val="bg1"/>
                          </a:solidFill>
                        </a:rPr>
                        <a:t>RATIO DE CITAS</a:t>
                      </a:r>
                    </a:p>
                  </a:txBody>
                  <a:tcPr>
                    <a:solidFill>
                      <a:srgbClr val="2D62B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solidFill>
                            <a:schemeClr val="bg1"/>
                          </a:solidFill>
                        </a:rPr>
                        <a:t>TIPO DE NORMAS</a:t>
                      </a:r>
                    </a:p>
                  </a:txBody>
                  <a:tcPr>
                    <a:solidFill>
                      <a:srgbClr val="2D6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6654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s-ES" sz="2000" b="1" dirty="0"/>
                        <a:t>Artes y Humanidades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Bajo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2000" dirty="0"/>
                        <a:t>Números consecutivos en el texto y referencias al</a:t>
                      </a:r>
                      <a:r>
                        <a:rPr lang="es-ES" sz="2000" b="1" dirty="0"/>
                        <a:t> pie de página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6860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s-ES" sz="2000" b="1" dirty="0"/>
                        <a:t>Ciencias Jurídicas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dirty="0"/>
                        <a:t>Bajo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527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s-ES" sz="2000" b="1" dirty="0"/>
                        <a:t>Ciencias Sociales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Medio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Apellido y año en el texto</a:t>
                      </a:r>
                      <a:r>
                        <a:rPr lang="es-ES" sz="2000" dirty="0"/>
                        <a:t>, referencia al final del texto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010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s-ES" sz="2000" b="1" dirty="0"/>
                        <a:t>Biomedicina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Alto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s-ES" sz="2000" b="1" dirty="0"/>
                        <a:t>Números consecutivos en el texto</a:t>
                      </a:r>
                      <a:r>
                        <a:rPr lang="es-ES" sz="2000" dirty="0"/>
                        <a:t>, </a:t>
                      </a:r>
                      <a:r>
                        <a:rPr lang="es-ES" sz="2000" b="1" dirty="0"/>
                        <a:t>referencias al final del mismo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108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s-ES" sz="2000" b="1" dirty="0"/>
                        <a:t>Ingenierías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Alto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4064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s-ES" sz="2000" b="1" dirty="0"/>
                        <a:t>Ciencias Naturales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Alto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06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31835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19" y="-191009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3905250" y="6353484"/>
            <a:ext cx="5238750" cy="613372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59829" y="6341493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 cuestión de estilo</a:t>
            </a:r>
          </a:p>
        </p:txBody>
      </p:sp>
      <p:pic>
        <p:nvPicPr>
          <p:cNvPr id="2050" name="Picture 2" descr="C:\Users\LENOVO\AppData\Local\Temp\x10sctmp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700" y="-153745"/>
            <a:ext cx="5015624" cy="482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LENOVO\AppData\Local\Temp\x10sctmp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618" y="365641"/>
            <a:ext cx="2352706" cy="32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LENOVO\AppData\Local\Temp\x10sctmp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260" y="691929"/>
            <a:ext cx="6213053" cy="3213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LENOVO\AppData\Local\Temp\x10sctmp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249" y="4061032"/>
            <a:ext cx="6223064" cy="2591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7453279" y="87316"/>
            <a:ext cx="180067" cy="604613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/>
          <p:cNvSpPr/>
          <p:nvPr/>
        </p:nvSpPr>
        <p:spPr>
          <a:xfrm>
            <a:off x="1330260" y="4079838"/>
            <a:ext cx="180067" cy="604613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9" name="Conector recto de flecha 8"/>
          <p:cNvCxnSpPr/>
          <p:nvPr/>
        </p:nvCxnSpPr>
        <p:spPr>
          <a:xfrm flipH="1" flipV="1">
            <a:off x="2765964" y="1262743"/>
            <a:ext cx="165922" cy="4354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>
            <a:cxnSpLocks/>
          </p:cNvCxnSpPr>
          <p:nvPr/>
        </p:nvCxnSpPr>
        <p:spPr>
          <a:xfrm flipV="1">
            <a:off x="938651" y="4966558"/>
            <a:ext cx="405848" cy="4915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/>
          <p:cNvCxnSpPr>
            <a:cxnSpLocks/>
          </p:cNvCxnSpPr>
          <p:nvPr/>
        </p:nvCxnSpPr>
        <p:spPr>
          <a:xfrm flipH="1">
            <a:off x="6691086" y="2097090"/>
            <a:ext cx="431468" cy="1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/>
          <p:cNvCxnSpPr>
            <a:cxnSpLocks/>
          </p:cNvCxnSpPr>
          <p:nvPr/>
        </p:nvCxnSpPr>
        <p:spPr>
          <a:xfrm flipV="1">
            <a:off x="938651" y="5539883"/>
            <a:ext cx="405848" cy="50094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de flecha 30"/>
          <p:cNvCxnSpPr>
            <a:cxnSpLocks/>
          </p:cNvCxnSpPr>
          <p:nvPr/>
        </p:nvCxnSpPr>
        <p:spPr>
          <a:xfrm flipH="1">
            <a:off x="1753320" y="2993177"/>
            <a:ext cx="365040" cy="107144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de flecha 32"/>
          <p:cNvCxnSpPr>
            <a:cxnSpLocks/>
          </p:cNvCxnSpPr>
          <p:nvPr/>
        </p:nvCxnSpPr>
        <p:spPr>
          <a:xfrm flipV="1">
            <a:off x="938651" y="5834625"/>
            <a:ext cx="405850" cy="6203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de flecha 35"/>
          <p:cNvCxnSpPr>
            <a:cxnSpLocks/>
          </p:cNvCxnSpPr>
          <p:nvPr/>
        </p:nvCxnSpPr>
        <p:spPr>
          <a:xfrm flipV="1">
            <a:off x="938651" y="6189947"/>
            <a:ext cx="405850" cy="62037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/>
          <p:cNvCxnSpPr>
            <a:cxnSpLocks/>
          </p:cNvCxnSpPr>
          <p:nvPr/>
        </p:nvCxnSpPr>
        <p:spPr>
          <a:xfrm flipH="1">
            <a:off x="3523821" y="3749970"/>
            <a:ext cx="286179" cy="8753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" name="CuadroTexto 2047"/>
          <p:cNvSpPr txBox="1"/>
          <p:nvPr/>
        </p:nvSpPr>
        <p:spPr>
          <a:xfrm rot="16200000">
            <a:off x="7094123" y="811153"/>
            <a:ext cx="2589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2060"/>
                </a:solidFill>
              </a:rPr>
              <a:t>HISTORIA</a:t>
            </a:r>
          </a:p>
        </p:txBody>
      </p:sp>
    </p:spTree>
    <p:extLst>
      <p:ext uri="{BB962C8B-B14F-4D97-AF65-F5344CB8AC3E}">
        <p14:creationId xmlns:p14="http://schemas.microsoft.com/office/powerpoint/2010/main" val="35812641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19" y="-191009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3905250" y="6353484"/>
            <a:ext cx="5238750" cy="613372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59829" y="6341493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 cuestión de estilo</a:t>
            </a:r>
          </a:p>
        </p:txBody>
      </p:sp>
      <p:pic>
        <p:nvPicPr>
          <p:cNvPr id="3074" name="Picture 2" descr="C:\Users\LENOVO\AppData\Local\Temp\x10sctmp6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466"/>
          <a:stretch/>
        </p:blipFill>
        <p:spPr bwMode="auto">
          <a:xfrm>
            <a:off x="1743951" y="-203000"/>
            <a:ext cx="5629275" cy="132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LENOVO\AppData\Local\Temp\x10sctmp6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25"/>
          <a:stretch/>
        </p:blipFill>
        <p:spPr bwMode="auto">
          <a:xfrm rot="16200000">
            <a:off x="-2303911" y="2424216"/>
            <a:ext cx="5629275" cy="78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LENOVO\AppData\Local\Temp\x10sctmp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694" y="1117410"/>
            <a:ext cx="6877050" cy="573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1332389" y="4961489"/>
            <a:ext cx="3166723" cy="108150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/>
        </p:nvSpPr>
        <p:spPr>
          <a:xfrm>
            <a:off x="4499111" y="3366052"/>
            <a:ext cx="1530627" cy="26504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/>
          <p:cNvSpPr/>
          <p:nvPr/>
        </p:nvSpPr>
        <p:spPr>
          <a:xfrm>
            <a:off x="1743951" y="2960411"/>
            <a:ext cx="2602762" cy="24661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/>
          <p:cNvSpPr/>
          <p:nvPr/>
        </p:nvSpPr>
        <p:spPr>
          <a:xfrm>
            <a:off x="5181601" y="4455697"/>
            <a:ext cx="2108338" cy="304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/>
          <p:cNvSpPr/>
          <p:nvPr/>
        </p:nvSpPr>
        <p:spPr>
          <a:xfrm>
            <a:off x="4558588" y="5720340"/>
            <a:ext cx="2942142" cy="5177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CuadroTexto 16"/>
          <p:cNvSpPr txBox="1"/>
          <p:nvPr/>
        </p:nvSpPr>
        <p:spPr>
          <a:xfrm rot="16200000">
            <a:off x="7094123" y="811153"/>
            <a:ext cx="2589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2060"/>
                </a:solidFill>
              </a:rPr>
              <a:t>EDUCACIÓN</a:t>
            </a:r>
          </a:p>
        </p:txBody>
      </p:sp>
    </p:spTree>
    <p:extLst>
      <p:ext uri="{BB962C8B-B14F-4D97-AF65-F5344CB8AC3E}">
        <p14:creationId xmlns:p14="http://schemas.microsoft.com/office/powerpoint/2010/main" val="7535364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19" y="-191009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3905250" y="6353484"/>
            <a:ext cx="5238750" cy="613372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59829" y="6341493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 cuestión de estilo</a:t>
            </a:r>
          </a:p>
        </p:txBody>
      </p:sp>
      <p:pic>
        <p:nvPicPr>
          <p:cNvPr id="3074" name="Picture 2" descr="C:\Users\LENOVO\AppData\Local\Temp\x10sctmp6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466"/>
          <a:stretch/>
        </p:blipFill>
        <p:spPr bwMode="auto">
          <a:xfrm>
            <a:off x="1743951" y="-203000"/>
            <a:ext cx="5629275" cy="132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LENOVO\AppData\Local\Temp\x10sctmp8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697"/>
          <a:stretch/>
        </p:blipFill>
        <p:spPr bwMode="auto">
          <a:xfrm>
            <a:off x="891498" y="861587"/>
            <a:ext cx="3013752" cy="521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LENOVO\AppData\Local\Temp\x10sctmp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713" y="693168"/>
            <a:ext cx="3009900" cy="564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uadroTexto 17"/>
          <p:cNvSpPr txBox="1"/>
          <p:nvPr/>
        </p:nvSpPr>
        <p:spPr>
          <a:xfrm rot="16200000">
            <a:off x="7094123" y="811153"/>
            <a:ext cx="2589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2060"/>
                </a:solidFill>
              </a:rPr>
              <a:t>EDUCACIÓN</a:t>
            </a:r>
          </a:p>
        </p:txBody>
      </p:sp>
    </p:spTree>
    <p:extLst>
      <p:ext uri="{BB962C8B-B14F-4D97-AF65-F5344CB8AC3E}">
        <p14:creationId xmlns:p14="http://schemas.microsoft.com/office/powerpoint/2010/main" val="34804029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19" y="-191009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3905250" y="6353484"/>
            <a:ext cx="5238750" cy="613372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59829" y="6341493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 cuestión de estilo</a:t>
            </a:r>
          </a:p>
        </p:txBody>
      </p:sp>
      <p:pic>
        <p:nvPicPr>
          <p:cNvPr id="5122" name="Picture 2" descr="C:\Users\LENOVO\AppData\Local\Temp\x10sctmp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29" y="-41432"/>
            <a:ext cx="3955682" cy="83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LENOVO\AppData\Local\Temp\x10sctmp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29" y="876029"/>
            <a:ext cx="3695700" cy="384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LENOVO\AppData\Local\Temp\x10sctmp1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013" y="-41432"/>
            <a:ext cx="3686175" cy="366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LENOVO\AppData\Local\Temp\x10sctmp1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300" y="3809048"/>
            <a:ext cx="3657600" cy="288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2178050" y="1206500"/>
            <a:ext cx="374650" cy="190500"/>
          </a:xfrm>
          <a:prstGeom prst="rect">
            <a:avLst/>
          </a:prstGeom>
          <a:noFill/>
          <a:ln w="38100">
            <a:solidFill>
              <a:srgbClr val="8CB4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/>
          <p:cNvSpPr/>
          <p:nvPr/>
        </p:nvSpPr>
        <p:spPr>
          <a:xfrm>
            <a:off x="1820354" y="1727471"/>
            <a:ext cx="374650" cy="190500"/>
          </a:xfrm>
          <a:prstGeom prst="rect">
            <a:avLst/>
          </a:prstGeom>
          <a:noFill/>
          <a:ln w="38100">
            <a:solidFill>
              <a:srgbClr val="8CB4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/>
          <p:cNvSpPr/>
          <p:nvPr/>
        </p:nvSpPr>
        <p:spPr>
          <a:xfrm>
            <a:off x="2796381" y="2095500"/>
            <a:ext cx="374650" cy="190500"/>
          </a:xfrm>
          <a:prstGeom prst="rect">
            <a:avLst/>
          </a:prstGeom>
          <a:noFill/>
          <a:ln w="38100">
            <a:solidFill>
              <a:srgbClr val="8CB4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/>
          <p:cNvSpPr/>
          <p:nvPr/>
        </p:nvSpPr>
        <p:spPr>
          <a:xfrm>
            <a:off x="641350" y="3376108"/>
            <a:ext cx="374650" cy="190500"/>
          </a:xfrm>
          <a:prstGeom prst="rect">
            <a:avLst/>
          </a:prstGeom>
          <a:noFill/>
          <a:ln w="38100">
            <a:solidFill>
              <a:srgbClr val="8CB4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/>
          <p:cNvSpPr/>
          <p:nvPr/>
        </p:nvSpPr>
        <p:spPr>
          <a:xfrm>
            <a:off x="2839498" y="3903364"/>
            <a:ext cx="374650" cy="190500"/>
          </a:xfrm>
          <a:prstGeom prst="rect">
            <a:avLst/>
          </a:prstGeom>
          <a:noFill/>
          <a:ln w="38100">
            <a:solidFill>
              <a:srgbClr val="8CB4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/>
          <p:cNvSpPr/>
          <p:nvPr/>
        </p:nvSpPr>
        <p:spPr>
          <a:xfrm>
            <a:off x="2652173" y="4444375"/>
            <a:ext cx="374650" cy="190500"/>
          </a:xfrm>
          <a:prstGeom prst="rect">
            <a:avLst/>
          </a:prstGeom>
          <a:noFill/>
          <a:ln w="38100">
            <a:solidFill>
              <a:srgbClr val="8CB4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18"/>
          <p:cNvSpPr/>
          <p:nvPr/>
        </p:nvSpPr>
        <p:spPr>
          <a:xfrm>
            <a:off x="5742243" y="632838"/>
            <a:ext cx="226758" cy="243191"/>
          </a:xfrm>
          <a:prstGeom prst="rect">
            <a:avLst/>
          </a:prstGeom>
          <a:noFill/>
          <a:ln w="38100">
            <a:solidFill>
              <a:srgbClr val="8CB4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 20"/>
          <p:cNvSpPr/>
          <p:nvPr/>
        </p:nvSpPr>
        <p:spPr>
          <a:xfrm>
            <a:off x="5018998" y="1556156"/>
            <a:ext cx="226102" cy="171315"/>
          </a:xfrm>
          <a:prstGeom prst="rect">
            <a:avLst/>
          </a:prstGeom>
          <a:noFill/>
          <a:ln w="38100">
            <a:solidFill>
              <a:srgbClr val="8CB4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 21"/>
          <p:cNvSpPr/>
          <p:nvPr/>
        </p:nvSpPr>
        <p:spPr>
          <a:xfrm>
            <a:off x="6940550" y="1917971"/>
            <a:ext cx="260350" cy="177529"/>
          </a:xfrm>
          <a:prstGeom prst="rect">
            <a:avLst/>
          </a:prstGeom>
          <a:noFill/>
          <a:ln w="38100">
            <a:solidFill>
              <a:srgbClr val="8CB4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Rectángulo 22"/>
          <p:cNvSpPr/>
          <p:nvPr/>
        </p:nvSpPr>
        <p:spPr>
          <a:xfrm>
            <a:off x="4722166" y="3202161"/>
            <a:ext cx="374650" cy="190500"/>
          </a:xfrm>
          <a:prstGeom prst="rect">
            <a:avLst/>
          </a:prstGeom>
          <a:noFill/>
          <a:ln w="38100">
            <a:solidFill>
              <a:srgbClr val="8CB4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Rectángulo 23"/>
          <p:cNvSpPr/>
          <p:nvPr/>
        </p:nvSpPr>
        <p:spPr>
          <a:xfrm flipH="1" flipV="1">
            <a:off x="6940550" y="3392660"/>
            <a:ext cx="260350" cy="156645"/>
          </a:xfrm>
          <a:prstGeom prst="rect">
            <a:avLst/>
          </a:prstGeom>
          <a:noFill/>
          <a:ln w="38100">
            <a:solidFill>
              <a:srgbClr val="8CB4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CuadroTexto 24"/>
          <p:cNvSpPr txBox="1"/>
          <p:nvPr/>
        </p:nvSpPr>
        <p:spPr>
          <a:xfrm rot="16200000">
            <a:off x="7094123" y="811153"/>
            <a:ext cx="2589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2060"/>
                </a:solidFill>
              </a:rPr>
              <a:t>BIOMEDICINA</a:t>
            </a:r>
          </a:p>
        </p:txBody>
      </p:sp>
    </p:spTree>
    <p:extLst>
      <p:ext uri="{BB962C8B-B14F-4D97-AF65-F5344CB8AC3E}">
        <p14:creationId xmlns:p14="http://schemas.microsoft.com/office/powerpoint/2010/main" val="17060134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19" y="-191009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3905250" y="6353484"/>
            <a:ext cx="5238750" cy="613372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59829" y="6341493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 cuestión de estilo</a:t>
            </a:r>
          </a:p>
        </p:txBody>
      </p:sp>
      <p:sp>
        <p:nvSpPr>
          <p:cNvPr id="25" name="CuadroTexto 24"/>
          <p:cNvSpPr txBox="1"/>
          <p:nvPr/>
        </p:nvSpPr>
        <p:spPr>
          <a:xfrm rot="16200000">
            <a:off x="7094123" y="811153"/>
            <a:ext cx="2589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2060"/>
                </a:solidFill>
              </a:rPr>
              <a:t>BIOMEDICINA</a:t>
            </a:r>
          </a:p>
        </p:txBody>
      </p:sp>
      <p:pic>
        <p:nvPicPr>
          <p:cNvPr id="7170" name="Picture 2" descr="C:\Users\LENOVO\AppData\Local\Temp\x10sctmp1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82" y="1918109"/>
            <a:ext cx="3733800" cy="433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LENOVO\AppData\Local\Temp\x10sctmp1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584" y="-191009"/>
            <a:ext cx="36957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LENOVO\AppData\Local\Temp\x10sctmp1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583" y="5225111"/>
            <a:ext cx="36576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1325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12487069-157C-4DB0-A3D0-F0BD533C9840}"/>
              </a:ext>
            </a:extLst>
          </p:cNvPr>
          <p:cNvSpPr/>
          <p:nvPr/>
        </p:nvSpPr>
        <p:spPr>
          <a:xfrm>
            <a:off x="5543550" y="0"/>
            <a:ext cx="3600450" cy="6087371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21F66F9-EDAD-42BC-8D92-F3AD9634DE0B}"/>
              </a:ext>
            </a:extLst>
          </p:cNvPr>
          <p:cNvSpPr/>
          <p:nvPr/>
        </p:nvSpPr>
        <p:spPr>
          <a:xfrm>
            <a:off x="5543550" y="6087372"/>
            <a:ext cx="3600450" cy="770627"/>
          </a:xfrm>
          <a:prstGeom prst="rect">
            <a:avLst/>
          </a:prstGeom>
          <a:solidFill>
            <a:srgbClr val="E375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218D9CC2-42D5-41F5-A766-1F5777B6770A}"/>
              </a:ext>
            </a:extLst>
          </p:cNvPr>
          <p:cNvSpPr/>
          <p:nvPr/>
        </p:nvSpPr>
        <p:spPr>
          <a:xfrm>
            <a:off x="-4622" y="6068839"/>
            <a:ext cx="5548172" cy="799977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2" name="Rectángulo 11"/>
          <p:cNvSpPr/>
          <p:nvPr/>
        </p:nvSpPr>
        <p:spPr>
          <a:xfrm>
            <a:off x="0" y="-9780"/>
            <a:ext cx="5543550" cy="6097153"/>
          </a:xfrm>
          <a:prstGeom prst="rect">
            <a:avLst/>
          </a:prstGeom>
          <a:solidFill>
            <a:srgbClr val="63A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6" name="Rectángulo 15"/>
          <p:cNvSpPr/>
          <p:nvPr/>
        </p:nvSpPr>
        <p:spPr>
          <a:xfrm>
            <a:off x="754743" y="5472279"/>
            <a:ext cx="4788807" cy="2018026"/>
          </a:xfrm>
          <a:prstGeom prst="rect">
            <a:avLst/>
          </a:prstGeom>
          <a:blipFill dpi="0" rotWithShape="1">
            <a:blip r:embed="rId2">
              <a:alphaModFix am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1F116B0-6DEA-4343-8B21-CA81A4B58766}"/>
              </a:ext>
            </a:extLst>
          </p:cNvPr>
          <p:cNvSpPr/>
          <p:nvPr/>
        </p:nvSpPr>
        <p:spPr>
          <a:xfrm>
            <a:off x="1001485" y="0"/>
            <a:ext cx="1640114" cy="2061029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2B82EB2-E05A-40E3-BCF8-F45B3D00D549}"/>
              </a:ext>
            </a:extLst>
          </p:cNvPr>
          <p:cNvSpPr txBox="1"/>
          <p:nvPr/>
        </p:nvSpPr>
        <p:spPr>
          <a:xfrm>
            <a:off x="1001485" y="984250"/>
            <a:ext cx="76506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pie de página</a:t>
            </a:r>
            <a:endParaRPr lang="es-ES" sz="115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FBF1E9D-D1DB-4143-B8DE-8A9E12A20BC7}"/>
              </a:ext>
            </a:extLst>
          </p:cNvPr>
          <p:cNvSpPr/>
          <p:nvPr/>
        </p:nvSpPr>
        <p:spPr>
          <a:xfrm>
            <a:off x="368018" y="4833372"/>
            <a:ext cx="249138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teólogo</a:t>
            </a:r>
            <a:endParaRPr lang="es-ES" sz="6000" dirty="0">
              <a:solidFill>
                <a:schemeClr val="bg1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DC21437-18AD-49F0-A7FC-1C18795A1B33}"/>
              </a:ext>
            </a:extLst>
          </p:cNvPr>
          <p:cNvSpPr/>
          <p:nvPr/>
        </p:nvSpPr>
        <p:spPr>
          <a:xfrm>
            <a:off x="4933950" y="3471437"/>
            <a:ext cx="353173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explicaciones</a:t>
            </a:r>
            <a:endParaRPr lang="es-ES" sz="4800" dirty="0">
              <a:solidFill>
                <a:schemeClr val="bg1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862C8FB-F8B1-401B-B328-07904B796D4C}"/>
              </a:ext>
            </a:extLst>
          </p:cNvPr>
          <p:cNvSpPr/>
          <p:nvPr/>
        </p:nvSpPr>
        <p:spPr>
          <a:xfrm>
            <a:off x="384450" y="2326231"/>
            <a:ext cx="185178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notas</a:t>
            </a:r>
            <a:endParaRPr lang="es-ES" sz="6000" dirty="0">
              <a:solidFill>
                <a:schemeClr val="bg1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966714DE-D856-4148-9D2E-AD6DEEDB4722}"/>
              </a:ext>
            </a:extLst>
          </p:cNvPr>
          <p:cNvSpPr/>
          <p:nvPr/>
        </p:nvSpPr>
        <p:spPr>
          <a:xfrm>
            <a:off x="399394" y="3639341"/>
            <a:ext cx="36022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Humanidades</a:t>
            </a:r>
            <a:endParaRPr lang="es-ES" sz="4800" dirty="0">
              <a:solidFill>
                <a:schemeClr val="bg1"/>
              </a:solidFill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ADAFAA69-0C44-4953-B8BB-F2D04719772E}"/>
              </a:ext>
            </a:extLst>
          </p:cNvPr>
          <p:cNvSpPr/>
          <p:nvPr/>
        </p:nvSpPr>
        <p:spPr>
          <a:xfrm>
            <a:off x="4438221" y="4865331"/>
            <a:ext cx="452559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contextualización</a:t>
            </a:r>
            <a:endParaRPr lang="es-E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6616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19" y="-191009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2933700" y="6353484"/>
            <a:ext cx="6210300" cy="613372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59829" y="6341493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Pie de Página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481888" y="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/>
              <a:t>Los “posos” de las páginas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81888" y="886904"/>
            <a:ext cx="843351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rgbClr val="002060"/>
                </a:solidFill>
              </a:rPr>
              <a:t>En el </a:t>
            </a:r>
            <a:r>
              <a:rPr lang="es-ES" sz="2400" b="1" dirty="0">
                <a:solidFill>
                  <a:srgbClr val="002060"/>
                </a:solidFill>
              </a:rPr>
              <a:t>pie de la página </a:t>
            </a:r>
            <a:r>
              <a:rPr lang="es-ES" sz="2400" dirty="0">
                <a:solidFill>
                  <a:srgbClr val="002060"/>
                </a:solidFill>
              </a:rPr>
              <a:t>se incluye</a:t>
            </a:r>
            <a:r>
              <a:rPr lang="es-ES" sz="2400" b="1" dirty="0">
                <a:solidFill>
                  <a:srgbClr val="002060"/>
                </a:solidFill>
              </a:rPr>
              <a:t> información relevante para la el texto</a:t>
            </a:r>
            <a:r>
              <a:rPr lang="es-ES" sz="2400" dirty="0">
                <a:solidFill>
                  <a:srgbClr val="002060"/>
                </a:solidFill>
              </a:rPr>
              <a:t>, pero que es secundaria, por lo que incluirla dentro del texto general supondría una desviación en la idea principal de la frase o el párrafo así como una </a:t>
            </a:r>
            <a:r>
              <a:rPr lang="es-ES" sz="2400" b="1" dirty="0">
                <a:solidFill>
                  <a:srgbClr val="002060"/>
                </a:solidFill>
              </a:rPr>
              <a:t>traba para una lectura </a:t>
            </a:r>
            <a:r>
              <a:rPr lang="es-ES" sz="2400" b="1" dirty="0" err="1">
                <a:solidFill>
                  <a:srgbClr val="002060"/>
                </a:solidFill>
              </a:rPr>
              <a:t>fluída</a:t>
            </a:r>
            <a:r>
              <a:rPr lang="es-ES" sz="2400" dirty="0">
                <a:solidFill>
                  <a:srgbClr val="002060"/>
                </a:solidFill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C00000"/>
                </a:solidFill>
              </a:rPr>
              <a:t>En algunas normas </a:t>
            </a:r>
            <a:r>
              <a:rPr lang="es-ES" sz="2400" dirty="0">
                <a:solidFill>
                  <a:srgbClr val="C00000"/>
                </a:solidFill>
              </a:rPr>
              <a:t>de citación </a:t>
            </a:r>
            <a:r>
              <a:rPr lang="es-ES" sz="2400" b="1" dirty="0">
                <a:solidFill>
                  <a:srgbClr val="C00000"/>
                </a:solidFill>
              </a:rPr>
              <a:t>la referencia completa</a:t>
            </a:r>
            <a:r>
              <a:rPr lang="es-ES" sz="2400" dirty="0">
                <a:solidFill>
                  <a:srgbClr val="C00000"/>
                </a:solidFill>
              </a:rPr>
              <a:t> se inserta en este apartado (áreas de Humanidades o Jurídicas).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rgbClr val="002060"/>
                </a:solidFill>
              </a:rPr>
              <a:t>Es también utilizado para </a:t>
            </a:r>
            <a:r>
              <a:rPr lang="es-ES" sz="2400" b="1" dirty="0">
                <a:solidFill>
                  <a:srgbClr val="002060"/>
                </a:solidFill>
              </a:rPr>
              <a:t>explicar o analizar aspectos del texto</a:t>
            </a:r>
            <a:r>
              <a:rPr lang="es-ES" sz="2400" dirty="0">
                <a:solidFill>
                  <a:srgbClr val="002060"/>
                </a:solidFill>
              </a:rPr>
              <a:t>, como un teórico, especialmente en obras clásicas que deben ser contextualizadas teórica e históricamente para poder ser entendidas en su profundidad (por ejemplo, notas de traducción, ediciones críticas o la Biblia).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C00000"/>
                </a:solidFill>
              </a:rPr>
              <a:t>En algunas normas</a:t>
            </a:r>
            <a:r>
              <a:rPr lang="es-ES" sz="2400" dirty="0">
                <a:solidFill>
                  <a:srgbClr val="C00000"/>
                </a:solidFill>
              </a:rPr>
              <a:t>, o en encuadernaciones de texto tamaño bolsillo, </a:t>
            </a:r>
            <a:r>
              <a:rPr lang="es-ES" sz="2400" b="1" dirty="0">
                <a:solidFill>
                  <a:srgbClr val="C00000"/>
                </a:solidFill>
              </a:rPr>
              <a:t>las notas a pie de página se sitúan al final del capítulo o incluso de la obra, </a:t>
            </a:r>
            <a:r>
              <a:rPr lang="es-ES" sz="2400" dirty="0">
                <a:solidFill>
                  <a:srgbClr val="C00000"/>
                </a:solidFill>
              </a:rPr>
              <a:t>por cuestiones de espacio. </a:t>
            </a:r>
          </a:p>
        </p:txBody>
      </p:sp>
    </p:spTree>
    <p:extLst>
      <p:ext uri="{BB962C8B-B14F-4D97-AF65-F5344CB8AC3E}">
        <p14:creationId xmlns:p14="http://schemas.microsoft.com/office/powerpoint/2010/main" val="25710870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19" y="-191009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2933700" y="6353484"/>
            <a:ext cx="6210300" cy="613372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59829" y="6341493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Pie de Página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59829" y="1125187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/>
              <a:t>El texto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5"/>
          <a:stretch/>
        </p:blipFill>
        <p:spPr>
          <a:xfrm rot="16200000">
            <a:off x="3143250" y="593001"/>
            <a:ext cx="6858000" cy="5143500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59829" y="4386022"/>
            <a:ext cx="807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/>
              <a:t>El pie de página</a:t>
            </a:r>
          </a:p>
          <a:p>
            <a:r>
              <a:rPr lang="es-ES" sz="4000" dirty="0"/>
              <a:t>(teólogo)</a:t>
            </a:r>
          </a:p>
        </p:txBody>
      </p:sp>
      <p:cxnSp>
        <p:nvCxnSpPr>
          <p:cNvPr id="6" name="Conector recto de flecha 5"/>
          <p:cNvCxnSpPr/>
          <p:nvPr/>
        </p:nvCxnSpPr>
        <p:spPr>
          <a:xfrm>
            <a:off x="1435100" y="1833073"/>
            <a:ext cx="226060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>
            <a:off x="1346200" y="5709461"/>
            <a:ext cx="226060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errar llave 6"/>
          <p:cNvSpPr/>
          <p:nvPr/>
        </p:nvSpPr>
        <p:spPr>
          <a:xfrm flipH="1">
            <a:off x="3596735" y="330200"/>
            <a:ext cx="368300" cy="2834550"/>
          </a:xfrm>
          <a:prstGeom prst="rightBrace">
            <a:avLst/>
          </a:prstGeom>
          <a:ln>
            <a:solidFill>
              <a:srgbClr val="8CB4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errar llave 14"/>
          <p:cNvSpPr/>
          <p:nvPr/>
        </p:nvSpPr>
        <p:spPr>
          <a:xfrm flipH="1">
            <a:off x="3538875" y="3580184"/>
            <a:ext cx="368300" cy="2834550"/>
          </a:xfrm>
          <a:prstGeom prst="rightBrace">
            <a:avLst/>
          </a:prstGeom>
          <a:ln>
            <a:solidFill>
              <a:srgbClr val="8CB4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/>
          <p:cNvSpPr txBox="1"/>
          <p:nvPr/>
        </p:nvSpPr>
        <p:spPr>
          <a:xfrm>
            <a:off x="159829" y="5840810"/>
            <a:ext cx="2113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Luis Alonso </a:t>
            </a:r>
            <a:r>
              <a:rPr lang="es-ES" dirty="0" err="1"/>
              <a:t>Schökel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20065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12487069-157C-4DB0-A3D0-F0BD533C9840}"/>
              </a:ext>
            </a:extLst>
          </p:cNvPr>
          <p:cNvSpPr/>
          <p:nvPr/>
        </p:nvSpPr>
        <p:spPr>
          <a:xfrm>
            <a:off x="5543550" y="0"/>
            <a:ext cx="3600450" cy="6087371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21F66F9-EDAD-42BC-8D92-F3AD9634DE0B}"/>
              </a:ext>
            </a:extLst>
          </p:cNvPr>
          <p:cNvSpPr/>
          <p:nvPr/>
        </p:nvSpPr>
        <p:spPr>
          <a:xfrm>
            <a:off x="5543550" y="6087372"/>
            <a:ext cx="3600450" cy="770627"/>
          </a:xfrm>
          <a:prstGeom prst="rect">
            <a:avLst/>
          </a:prstGeom>
          <a:solidFill>
            <a:srgbClr val="E375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218D9CC2-42D5-41F5-A766-1F5777B6770A}"/>
              </a:ext>
            </a:extLst>
          </p:cNvPr>
          <p:cNvSpPr/>
          <p:nvPr/>
        </p:nvSpPr>
        <p:spPr>
          <a:xfrm>
            <a:off x="-4622" y="6068839"/>
            <a:ext cx="5548172" cy="799977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2" name="Rectángulo 11"/>
          <p:cNvSpPr/>
          <p:nvPr/>
        </p:nvSpPr>
        <p:spPr>
          <a:xfrm>
            <a:off x="0" y="-9780"/>
            <a:ext cx="5543550" cy="6097153"/>
          </a:xfrm>
          <a:prstGeom prst="rect">
            <a:avLst/>
          </a:prstGeom>
          <a:solidFill>
            <a:srgbClr val="63A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6" name="Rectángulo 15"/>
          <p:cNvSpPr/>
          <p:nvPr/>
        </p:nvSpPr>
        <p:spPr>
          <a:xfrm>
            <a:off x="754743" y="5472279"/>
            <a:ext cx="4788807" cy="2018026"/>
          </a:xfrm>
          <a:prstGeom prst="rect">
            <a:avLst/>
          </a:prstGeom>
          <a:blipFill dpi="0" rotWithShape="1">
            <a:blip r:embed="rId2">
              <a:alphaModFix am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731E5B7-F922-4A70-BB06-76E09D2D7FE8}"/>
              </a:ext>
            </a:extLst>
          </p:cNvPr>
          <p:cNvSpPr/>
          <p:nvPr/>
        </p:nvSpPr>
        <p:spPr>
          <a:xfrm>
            <a:off x="1001485" y="0"/>
            <a:ext cx="1640114" cy="2061029"/>
          </a:xfrm>
          <a:prstGeom prst="rect">
            <a:avLst/>
          </a:prstGeom>
          <a:solidFill>
            <a:srgbClr val="3E73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9A7544E-C989-43E7-8F33-C6E908138A80}"/>
              </a:ext>
            </a:extLst>
          </p:cNvPr>
          <p:cNvSpPr txBox="1"/>
          <p:nvPr/>
        </p:nvSpPr>
        <p:spPr>
          <a:xfrm>
            <a:off x="1001485" y="1174976"/>
            <a:ext cx="7650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 a la norma APA</a:t>
            </a:r>
            <a:endParaRPr lang="es-ES" sz="72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AD8197C-251F-415A-AC27-171E29EBC09F}"/>
              </a:ext>
            </a:extLst>
          </p:cNvPr>
          <p:cNvSpPr/>
          <p:nvPr/>
        </p:nvSpPr>
        <p:spPr>
          <a:xfrm>
            <a:off x="5615235" y="4420981"/>
            <a:ext cx="281679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Educación</a:t>
            </a:r>
            <a:endParaRPr lang="es-ES" sz="4800" dirty="0">
              <a:solidFill>
                <a:schemeClr val="bg1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B572E27-DD3D-447A-AB95-7D89BF90F274}"/>
              </a:ext>
            </a:extLst>
          </p:cNvPr>
          <p:cNvSpPr/>
          <p:nvPr/>
        </p:nvSpPr>
        <p:spPr>
          <a:xfrm>
            <a:off x="4401231" y="3420862"/>
            <a:ext cx="31758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Comunicación</a:t>
            </a:r>
            <a:endParaRPr lang="es-ES" sz="4000" dirty="0">
              <a:solidFill>
                <a:schemeClr val="bg1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3BF1DDF-F0DE-4A92-92B4-F1E5AB37E640}"/>
              </a:ext>
            </a:extLst>
          </p:cNvPr>
          <p:cNvSpPr/>
          <p:nvPr/>
        </p:nvSpPr>
        <p:spPr>
          <a:xfrm>
            <a:off x="673163" y="2723369"/>
            <a:ext cx="250741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ediciones</a:t>
            </a:r>
            <a:endParaRPr lang="es-ES" sz="4800" dirty="0">
              <a:solidFill>
                <a:schemeClr val="bg1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AF6E9C5E-1E93-4661-A299-F57517B10638}"/>
              </a:ext>
            </a:extLst>
          </p:cNvPr>
          <p:cNvSpPr/>
          <p:nvPr/>
        </p:nvSpPr>
        <p:spPr>
          <a:xfrm>
            <a:off x="879951" y="4134037"/>
            <a:ext cx="23791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Psicología</a:t>
            </a:r>
            <a:endParaRPr lang="es-ES" sz="4000" dirty="0">
              <a:solidFill>
                <a:schemeClr val="bg1"/>
              </a:solidFill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506C6A55-71D5-4610-B0DB-EF30C8F7E9A7}"/>
              </a:ext>
            </a:extLst>
          </p:cNvPr>
          <p:cNvSpPr/>
          <p:nvPr/>
        </p:nvSpPr>
        <p:spPr>
          <a:xfrm>
            <a:off x="-26821" y="5382191"/>
            <a:ext cx="847962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American Psychological Association</a:t>
            </a:r>
            <a:endParaRPr lang="es-E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7806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19" y="-191009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4857750" y="6353484"/>
            <a:ext cx="4286250" cy="613372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59829" y="6341493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 a la norma APA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344397" y="2317634"/>
            <a:ext cx="842838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 - Surge en el seno de la </a:t>
            </a:r>
            <a:r>
              <a:rPr lang="es-ES" sz="2000" b="1" dirty="0"/>
              <a:t>Asociación Americana de Psicólogos </a:t>
            </a:r>
            <a:r>
              <a:rPr lang="es-ES" sz="2000" dirty="0"/>
              <a:t>(contexto anglosajón). Su origen se remonta hasta el año 1929, cuando un grupo de investigadores sociales realizó una propuesta para unificar criterios.</a:t>
            </a:r>
          </a:p>
          <a:p>
            <a:endParaRPr lang="es-ES" sz="2000" dirty="0"/>
          </a:p>
          <a:p>
            <a:r>
              <a:rPr lang="es-ES" sz="2000" dirty="0"/>
              <a:t>En la actualidad, las normas APA son revisadas y propuestas por expertos internacionales del campo de la Psicología, autores, editores, etc. No obstante, es también utilizada en áreas como </a:t>
            </a:r>
            <a:r>
              <a:rPr lang="es-ES" sz="2000" b="1" dirty="0"/>
              <a:t>Educación, Psicología, Comunicación, Sociología, </a:t>
            </a:r>
            <a:r>
              <a:rPr lang="es-ES" sz="2000" b="1" dirty="0" err="1"/>
              <a:t>Ántropología</a:t>
            </a:r>
            <a:r>
              <a:rPr lang="es-ES" sz="2000" b="1" dirty="0"/>
              <a:t>, </a:t>
            </a:r>
            <a:r>
              <a:rPr lang="es-ES" sz="2000" dirty="0"/>
              <a:t>etc.</a:t>
            </a:r>
          </a:p>
          <a:p>
            <a:r>
              <a:rPr lang="es-ES" sz="2000" dirty="0"/>
              <a:t> </a:t>
            </a:r>
          </a:p>
          <a:p>
            <a:r>
              <a:rPr lang="es-ES" sz="2000" dirty="0"/>
              <a:t>La norma se ha ido actualizando reactivamente a lo largo de los años, </a:t>
            </a:r>
            <a:r>
              <a:rPr lang="es-ES" sz="2000" b="1" dirty="0"/>
              <a:t>la última edición, la sexta</a:t>
            </a:r>
            <a:r>
              <a:rPr lang="es-ES" sz="2000" dirty="0"/>
              <a:t>, incluyó tipologías de documentos electrónicos…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534" y="-93970"/>
            <a:ext cx="3308489" cy="186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5037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19" y="-191009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4857750" y="6353484"/>
            <a:ext cx="4286250" cy="613372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59829" y="6341493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 a la norma APA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A59A212C-9B58-499E-884F-7092B6F3A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390" y="813054"/>
            <a:ext cx="3160969" cy="452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27A87037-2A32-4859-8C6E-B6296CDB6EF0}"/>
              </a:ext>
            </a:extLst>
          </p:cNvPr>
          <p:cNvSpPr/>
          <p:nvPr/>
        </p:nvSpPr>
        <p:spPr>
          <a:xfrm>
            <a:off x="341412" y="1323635"/>
            <a:ext cx="484910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/>
              <a:t>1</a:t>
            </a:r>
            <a:r>
              <a:rPr lang="es-ES" sz="2000" dirty="0"/>
              <a:t>. </a:t>
            </a:r>
            <a:r>
              <a:rPr lang="es-ES" sz="2000" dirty="0" err="1"/>
              <a:t>Scholarly</a:t>
            </a:r>
            <a:r>
              <a:rPr lang="es-ES" sz="2000" dirty="0"/>
              <a:t> </a:t>
            </a:r>
            <a:r>
              <a:rPr lang="es-ES" sz="2000" dirty="0" err="1"/>
              <a:t>Writing</a:t>
            </a:r>
            <a:r>
              <a:rPr lang="es-ES" sz="2000" dirty="0"/>
              <a:t> and Publishing </a:t>
            </a:r>
            <a:r>
              <a:rPr lang="es-ES" sz="2000" dirty="0" err="1"/>
              <a:t>Principles</a:t>
            </a:r>
            <a:endParaRPr lang="es-ES" sz="2000" dirty="0"/>
          </a:p>
          <a:p>
            <a:r>
              <a:rPr lang="es-ES" sz="2000" b="1" dirty="0"/>
              <a:t>2</a:t>
            </a:r>
            <a:r>
              <a:rPr lang="es-ES" sz="2000" dirty="0"/>
              <a:t>. </a:t>
            </a:r>
            <a:r>
              <a:rPr lang="es-ES" sz="2000" dirty="0" err="1"/>
              <a:t>Paper</a:t>
            </a:r>
            <a:r>
              <a:rPr lang="es-ES" sz="2000" dirty="0"/>
              <a:t> </a:t>
            </a:r>
            <a:r>
              <a:rPr lang="es-ES" sz="2000" dirty="0" err="1"/>
              <a:t>Elements</a:t>
            </a:r>
            <a:r>
              <a:rPr lang="es-ES" sz="2000" dirty="0"/>
              <a:t> and </a:t>
            </a:r>
            <a:r>
              <a:rPr lang="es-ES" sz="2000" dirty="0" err="1"/>
              <a:t>Format</a:t>
            </a:r>
            <a:endParaRPr lang="es-ES" sz="2000" dirty="0"/>
          </a:p>
          <a:p>
            <a:r>
              <a:rPr lang="es-ES" sz="2000" b="1" dirty="0"/>
              <a:t>3. </a:t>
            </a:r>
            <a:r>
              <a:rPr lang="es-ES" sz="2000" dirty="0" err="1"/>
              <a:t>Journal</a:t>
            </a:r>
            <a:r>
              <a:rPr lang="es-ES" sz="2000" dirty="0"/>
              <a:t> </a:t>
            </a:r>
            <a:r>
              <a:rPr lang="es-ES" sz="2000" dirty="0" err="1"/>
              <a:t>Article</a:t>
            </a:r>
            <a:r>
              <a:rPr lang="es-ES" sz="2000" dirty="0"/>
              <a:t> </a:t>
            </a:r>
            <a:r>
              <a:rPr lang="es-ES" sz="2000" dirty="0" err="1"/>
              <a:t>Reporting</a:t>
            </a:r>
            <a:r>
              <a:rPr lang="es-ES" sz="2000" dirty="0"/>
              <a:t> </a:t>
            </a:r>
            <a:r>
              <a:rPr lang="es-ES" sz="2000" dirty="0" err="1"/>
              <a:t>Standards</a:t>
            </a:r>
            <a:endParaRPr lang="es-ES" sz="2000" dirty="0"/>
          </a:p>
          <a:p>
            <a:r>
              <a:rPr lang="es-ES" sz="2000" b="1" dirty="0"/>
              <a:t>4. </a:t>
            </a:r>
            <a:r>
              <a:rPr lang="es-ES" sz="2000" dirty="0" err="1"/>
              <a:t>Writing</a:t>
            </a:r>
            <a:r>
              <a:rPr lang="es-ES" sz="2000" dirty="0"/>
              <a:t> Style and </a:t>
            </a:r>
            <a:r>
              <a:rPr lang="es-ES" sz="2000" dirty="0" err="1"/>
              <a:t>Grammar</a:t>
            </a:r>
            <a:endParaRPr lang="es-ES" sz="2000" dirty="0"/>
          </a:p>
          <a:p>
            <a:r>
              <a:rPr lang="es-ES" sz="2000" b="1" dirty="0"/>
              <a:t>5. </a:t>
            </a:r>
            <a:r>
              <a:rPr lang="es-ES" sz="2000" dirty="0" err="1">
                <a:solidFill>
                  <a:srgbClr val="C00000"/>
                </a:solidFill>
              </a:rPr>
              <a:t>Bias</a:t>
            </a:r>
            <a:r>
              <a:rPr lang="es-ES" sz="2000" dirty="0">
                <a:solidFill>
                  <a:srgbClr val="C00000"/>
                </a:solidFill>
              </a:rPr>
              <a:t>-Free </a:t>
            </a:r>
            <a:r>
              <a:rPr lang="es-ES" sz="2000" dirty="0" err="1">
                <a:solidFill>
                  <a:srgbClr val="C00000"/>
                </a:solidFill>
              </a:rPr>
              <a:t>Language</a:t>
            </a:r>
            <a:r>
              <a:rPr lang="es-ES" sz="2000" dirty="0">
                <a:solidFill>
                  <a:srgbClr val="C00000"/>
                </a:solidFill>
              </a:rPr>
              <a:t> </a:t>
            </a:r>
            <a:r>
              <a:rPr lang="es-ES" sz="2000" dirty="0" err="1">
                <a:solidFill>
                  <a:srgbClr val="C00000"/>
                </a:solidFill>
              </a:rPr>
              <a:t>Guidelines</a:t>
            </a:r>
            <a:endParaRPr lang="es-ES" sz="2000" dirty="0">
              <a:solidFill>
                <a:srgbClr val="C00000"/>
              </a:solidFill>
            </a:endParaRPr>
          </a:p>
          <a:p>
            <a:r>
              <a:rPr lang="es-ES" sz="2000" b="1" dirty="0"/>
              <a:t>6</a:t>
            </a:r>
            <a:r>
              <a:rPr lang="es-ES" sz="2000" dirty="0"/>
              <a:t>. </a:t>
            </a:r>
            <a:r>
              <a:rPr lang="es-ES" sz="2000" dirty="0" err="1"/>
              <a:t>Mechanics</a:t>
            </a:r>
            <a:r>
              <a:rPr lang="es-ES" sz="2000" dirty="0"/>
              <a:t> </a:t>
            </a:r>
            <a:r>
              <a:rPr lang="es-ES" sz="2000" dirty="0" err="1"/>
              <a:t>of</a:t>
            </a:r>
            <a:r>
              <a:rPr lang="es-ES" sz="2000" dirty="0"/>
              <a:t> Style</a:t>
            </a:r>
          </a:p>
          <a:p>
            <a:r>
              <a:rPr lang="es-ES" sz="2000" b="1" dirty="0"/>
              <a:t>7. </a:t>
            </a:r>
            <a:r>
              <a:rPr lang="es-ES" sz="2000" dirty="0"/>
              <a:t>Tables and Figures</a:t>
            </a:r>
          </a:p>
          <a:p>
            <a:r>
              <a:rPr lang="es-ES" sz="2000" b="1" dirty="0"/>
              <a:t>8. </a:t>
            </a:r>
            <a:r>
              <a:rPr lang="es-ES" sz="2000" dirty="0"/>
              <a:t>Works </a:t>
            </a:r>
            <a:r>
              <a:rPr lang="es-ES" sz="2000" dirty="0" err="1"/>
              <a:t>Credited</a:t>
            </a:r>
            <a:r>
              <a:rPr lang="es-ES" sz="2000" dirty="0"/>
              <a:t> in </a:t>
            </a:r>
            <a:r>
              <a:rPr lang="es-ES" sz="2000" dirty="0" err="1"/>
              <a:t>the</a:t>
            </a:r>
            <a:r>
              <a:rPr lang="es-ES" sz="2000" dirty="0"/>
              <a:t> Text</a:t>
            </a:r>
          </a:p>
          <a:p>
            <a:r>
              <a:rPr lang="es-ES" sz="2000" b="1" dirty="0"/>
              <a:t>9. </a:t>
            </a:r>
            <a:r>
              <a:rPr lang="es-ES" sz="2000" dirty="0"/>
              <a:t>Reference </a:t>
            </a:r>
            <a:r>
              <a:rPr lang="es-ES" sz="2000" dirty="0" err="1"/>
              <a:t>List</a:t>
            </a:r>
            <a:endParaRPr lang="es-ES" sz="2000" dirty="0"/>
          </a:p>
          <a:p>
            <a:r>
              <a:rPr lang="es-ES" sz="2000" b="1" dirty="0"/>
              <a:t>10</a:t>
            </a:r>
            <a:r>
              <a:rPr lang="es-ES" sz="2000" dirty="0"/>
              <a:t>. Reference </a:t>
            </a:r>
            <a:r>
              <a:rPr lang="es-ES" sz="2000" dirty="0" err="1"/>
              <a:t>Examples</a:t>
            </a:r>
            <a:endParaRPr lang="es-ES" sz="2000" dirty="0"/>
          </a:p>
          <a:p>
            <a:r>
              <a:rPr lang="es-ES" sz="2000" b="1" dirty="0"/>
              <a:t>11. </a:t>
            </a:r>
            <a:r>
              <a:rPr lang="es-ES" sz="2000" dirty="0"/>
              <a:t>Legal </a:t>
            </a:r>
            <a:r>
              <a:rPr lang="es-ES" sz="2000" dirty="0" err="1"/>
              <a:t>References</a:t>
            </a:r>
            <a:endParaRPr lang="es-ES" sz="2000" dirty="0"/>
          </a:p>
          <a:p>
            <a:r>
              <a:rPr lang="es-ES" sz="2000" b="1" dirty="0"/>
              <a:t>12. </a:t>
            </a:r>
            <a:r>
              <a:rPr lang="es-ES" sz="2000" dirty="0" err="1"/>
              <a:t>Publication</a:t>
            </a:r>
            <a:r>
              <a:rPr lang="es-ES" sz="2000" dirty="0"/>
              <a:t> </a:t>
            </a:r>
            <a:r>
              <a:rPr lang="es-ES" sz="2000" dirty="0" err="1"/>
              <a:t>Process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40954147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3" name="Rectángulo 12"/>
          <p:cNvSpPr/>
          <p:nvPr/>
        </p:nvSpPr>
        <p:spPr>
          <a:xfrm>
            <a:off x="1001485" y="0"/>
            <a:ext cx="1640114" cy="2061029"/>
          </a:xfrm>
          <a:prstGeom prst="rect">
            <a:avLst/>
          </a:prstGeom>
          <a:solidFill>
            <a:srgbClr val="1F8D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19"/>
          <p:cNvSpPr/>
          <p:nvPr/>
        </p:nvSpPr>
        <p:spPr>
          <a:xfrm>
            <a:off x="-26819" y="6172200"/>
            <a:ext cx="9170819" cy="794656"/>
          </a:xfrm>
          <a:prstGeom prst="rect">
            <a:avLst/>
          </a:prstGeom>
          <a:solidFill>
            <a:srgbClr val="8CB4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/>
          <p:cNvSpPr/>
          <p:nvPr/>
        </p:nvSpPr>
        <p:spPr>
          <a:xfrm>
            <a:off x="754743" y="5809779"/>
            <a:ext cx="4179207" cy="1680525"/>
          </a:xfrm>
          <a:prstGeom prst="rect">
            <a:avLst/>
          </a:prstGeom>
          <a:blipFill dpi="0" rotWithShape="1">
            <a:blip r:embed="rId2">
              <a:alphaModFix am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001485" y="1174976"/>
            <a:ext cx="7650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Aspectos de la norma APA</a:t>
            </a:r>
            <a:endParaRPr lang="es-ES" sz="72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-1777970" y="4881555"/>
            <a:ext cx="76506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5400" i="1" dirty="0">
              <a:solidFill>
                <a:schemeClr val="accent4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sz="6600" i="1" dirty="0">
              <a:solidFill>
                <a:srgbClr val="8CB43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295570" y="2725454"/>
            <a:ext cx="326082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tipografía</a:t>
            </a:r>
            <a:endParaRPr lang="es-ES" sz="6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872701" y="2520434"/>
            <a:ext cx="187743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4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tablas</a:t>
            </a:r>
            <a:endParaRPr lang="es-ES" sz="4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6913217" y="4783402"/>
            <a:ext cx="236475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rgbClr val="8CB4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</a:t>
            </a:r>
            <a:endParaRPr lang="es-ES" sz="6000" dirty="0"/>
          </a:p>
        </p:txBody>
      </p:sp>
      <p:sp>
        <p:nvSpPr>
          <p:cNvPr id="18" name="Rectángulo 17"/>
          <p:cNvSpPr/>
          <p:nvPr/>
        </p:nvSpPr>
        <p:spPr>
          <a:xfrm>
            <a:off x="1446469" y="3983896"/>
            <a:ext cx="237757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400" i="1" dirty="0">
                <a:solidFill>
                  <a:srgbClr val="8CB4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formato</a:t>
            </a:r>
            <a:endParaRPr lang="es-ES" sz="5400" dirty="0">
              <a:solidFill>
                <a:srgbClr val="8CB439"/>
              </a:solidFill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4854541" y="3356325"/>
            <a:ext cx="16369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citas</a:t>
            </a:r>
            <a:endParaRPr lang="es-ES" sz="6000" i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1263518" y="4936611"/>
            <a:ext cx="358848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referencias</a:t>
            </a:r>
            <a:endParaRPr lang="es-ES" sz="6000" i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8740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12487069-157C-4DB0-A3D0-F0BD533C9840}"/>
              </a:ext>
            </a:extLst>
          </p:cNvPr>
          <p:cNvSpPr/>
          <p:nvPr/>
        </p:nvSpPr>
        <p:spPr>
          <a:xfrm>
            <a:off x="5543550" y="0"/>
            <a:ext cx="3600450" cy="6087371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21F66F9-EDAD-42BC-8D92-F3AD9634DE0B}"/>
              </a:ext>
            </a:extLst>
          </p:cNvPr>
          <p:cNvSpPr/>
          <p:nvPr/>
        </p:nvSpPr>
        <p:spPr>
          <a:xfrm>
            <a:off x="5543550" y="6087372"/>
            <a:ext cx="3600450" cy="770627"/>
          </a:xfrm>
          <a:prstGeom prst="rect">
            <a:avLst/>
          </a:prstGeom>
          <a:solidFill>
            <a:srgbClr val="E375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218D9CC2-42D5-41F5-A766-1F5777B6770A}"/>
              </a:ext>
            </a:extLst>
          </p:cNvPr>
          <p:cNvSpPr/>
          <p:nvPr/>
        </p:nvSpPr>
        <p:spPr>
          <a:xfrm>
            <a:off x="-4622" y="6068839"/>
            <a:ext cx="5548172" cy="799977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2" name="Rectángulo 11"/>
          <p:cNvSpPr/>
          <p:nvPr/>
        </p:nvSpPr>
        <p:spPr>
          <a:xfrm>
            <a:off x="0" y="-9780"/>
            <a:ext cx="5543550" cy="6097153"/>
          </a:xfrm>
          <a:prstGeom prst="rect">
            <a:avLst/>
          </a:prstGeom>
          <a:solidFill>
            <a:srgbClr val="63A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6" name="Rectángulo 15"/>
          <p:cNvSpPr/>
          <p:nvPr/>
        </p:nvSpPr>
        <p:spPr>
          <a:xfrm>
            <a:off x="754743" y="5472279"/>
            <a:ext cx="4788807" cy="2018026"/>
          </a:xfrm>
          <a:prstGeom prst="rect">
            <a:avLst/>
          </a:prstGeom>
          <a:blipFill dpi="0" rotWithShape="1">
            <a:blip r:embed="rId2">
              <a:alphaModFix am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72E7274-0446-4ACA-AC05-108AA4921465}"/>
              </a:ext>
            </a:extLst>
          </p:cNvPr>
          <p:cNvSpPr/>
          <p:nvPr/>
        </p:nvSpPr>
        <p:spPr>
          <a:xfrm>
            <a:off x="1001485" y="0"/>
            <a:ext cx="1640114" cy="2061029"/>
          </a:xfrm>
          <a:prstGeom prst="rect">
            <a:avLst/>
          </a:prstGeom>
          <a:solidFill>
            <a:srgbClr val="3E73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05C4571-25B3-47F2-81FD-4B8B78F00943}"/>
              </a:ext>
            </a:extLst>
          </p:cNvPr>
          <p:cNvSpPr txBox="1"/>
          <p:nvPr/>
        </p:nvSpPr>
        <p:spPr>
          <a:xfrm>
            <a:off x="1001485" y="1174976"/>
            <a:ext cx="7650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Aspectos de la norma APA</a:t>
            </a:r>
            <a:endParaRPr lang="es-ES" sz="72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3382523-3EEB-420E-864A-C67EBEFBDF2F}"/>
              </a:ext>
            </a:extLst>
          </p:cNvPr>
          <p:cNvSpPr/>
          <p:nvPr/>
        </p:nvSpPr>
        <p:spPr>
          <a:xfrm>
            <a:off x="295570" y="2725454"/>
            <a:ext cx="326082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tipografía</a:t>
            </a:r>
            <a:endParaRPr lang="es-ES" sz="6000" dirty="0">
              <a:solidFill>
                <a:schemeClr val="bg1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261C748-1559-4923-BA15-4EDDEA66C8B5}"/>
              </a:ext>
            </a:extLst>
          </p:cNvPr>
          <p:cNvSpPr/>
          <p:nvPr/>
        </p:nvSpPr>
        <p:spPr>
          <a:xfrm>
            <a:off x="5872701" y="2520434"/>
            <a:ext cx="187743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tablas</a:t>
            </a:r>
            <a:endParaRPr lang="es-ES" sz="4800" dirty="0">
              <a:solidFill>
                <a:schemeClr val="bg1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37DDAF5-A412-4678-B80C-F5F75B3B9196}"/>
              </a:ext>
            </a:extLst>
          </p:cNvPr>
          <p:cNvSpPr/>
          <p:nvPr/>
        </p:nvSpPr>
        <p:spPr>
          <a:xfrm>
            <a:off x="6913217" y="4783402"/>
            <a:ext cx="236475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</a:t>
            </a:r>
            <a:endParaRPr lang="es-ES" sz="6000" dirty="0">
              <a:solidFill>
                <a:schemeClr val="bg1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3220B677-4BA9-41E2-9A66-0683B7E44707}"/>
              </a:ext>
            </a:extLst>
          </p:cNvPr>
          <p:cNvSpPr/>
          <p:nvPr/>
        </p:nvSpPr>
        <p:spPr>
          <a:xfrm>
            <a:off x="1446469" y="3983896"/>
            <a:ext cx="237757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formato</a:t>
            </a:r>
            <a:endParaRPr lang="es-ES" sz="5400" dirty="0">
              <a:solidFill>
                <a:schemeClr val="bg1"/>
              </a:solidFill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309689AB-C0A6-4D37-B476-1D73B658A974}"/>
              </a:ext>
            </a:extLst>
          </p:cNvPr>
          <p:cNvSpPr/>
          <p:nvPr/>
        </p:nvSpPr>
        <p:spPr>
          <a:xfrm>
            <a:off x="4854541" y="3356325"/>
            <a:ext cx="16369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citas</a:t>
            </a:r>
            <a:endParaRPr lang="es-ES" sz="6000" i="1" dirty="0">
              <a:solidFill>
                <a:schemeClr val="bg1"/>
              </a:solidFill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9854FFCC-19A4-459C-8A25-872A98FFCAAD}"/>
              </a:ext>
            </a:extLst>
          </p:cNvPr>
          <p:cNvSpPr/>
          <p:nvPr/>
        </p:nvSpPr>
        <p:spPr>
          <a:xfrm>
            <a:off x="1263518" y="4936611"/>
            <a:ext cx="358848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referencias</a:t>
            </a:r>
            <a:endParaRPr lang="es-ES" sz="6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8824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19" y="-191009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4857750" y="6353484"/>
            <a:ext cx="4286250" cy="613372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59829" y="6341493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 a la norma APA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59829" y="1122993"/>
            <a:ext cx="5223299" cy="4830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s-ES" altLang="es-ES" sz="22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Papel blanco, tamaño carta (8-1/2” x 11”). </a:t>
            </a:r>
          </a:p>
          <a:p>
            <a:pPr>
              <a:lnSpc>
                <a:spcPct val="80000"/>
              </a:lnSpc>
              <a:defRPr/>
            </a:pPr>
            <a:r>
              <a:rPr lang="es-ES" altLang="es-ES" sz="22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Utilizar s</a:t>
            </a:r>
            <a:r>
              <a:rPr lang="en-US" altLang="es-ES" sz="22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s-ES" altLang="es-ES" sz="22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 una cara del papel. </a:t>
            </a:r>
          </a:p>
          <a:p>
            <a:pPr>
              <a:lnSpc>
                <a:spcPct val="80000"/>
              </a:lnSpc>
              <a:defRPr/>
            </a:pPr>
            <a:r>
              <a:rPr lang="es-ES" altLang="es-ES" sz="22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Tipo de letra: Times New </a:t>
            </a:r>
            <a:r>
              <a:rPr lang="es-ES" altLang="es-ES" sz="22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Roman</a:t>
            </a:r>
            <a:r>
              <a:rPr lang="es-ES" altLang="es-ES" sz="22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 la Courier New. </a:t>
            </a:r>
          </a:p>
          <a:p>
            <a:pPr>
              <a:lnSpc>
                <a:spcPct val="80000"/>
              </a:lnSpc>
              <a:defRPr/>
            </a:pPr>
            <a:r>
              <a:rPr lang="es-ES" altLang="es-ES" sz="22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Tamaño 12 puntos. </a:t>
            </a:r>
          </a:p>
          <a:p>
            <a:pPr>
              <a:lnSpc>
                <a:spcPct val="80000"/>
              </a:lnSpc>
              <a:defRPr/>
            </a:pPr>
            <a:r>
              <a:rPr lang="es-ES" altLang="es-ES" sz="22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Tinta negra. </a:t>
            </a:r>
          </a:p>
          <a:p>
            <a:pPr>
              <a:lnSpc>
                <a:spcPct val="80000"/>
              </a:lnSpc>
              <a:defRPr/>
            </a:pPr>
            <a:r>
              <a:rPr lang="es-ES" altLang="es-ES" sz="22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Interlineado: doble espacio </a:t>
            </a:r>
          </a:p>
          <a:p>
            <a:pPr>
              <a:lnSpc>
                <a:spcPct val="80000"/>
              </a:lnSpc>
              <a:defRPr/>
            </a:pPr>
            <a:r>
              <a:rPr lang="es-ES" altLang="es-ES" sz="22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Alineación. Todo a la izquierda, excepto citas mayores de cuarenta palabras.</a:t>
            </a:r>
          </a:p>
          <a:p>
            <a:pPr>
              <a:lnSpc>
                <a:spcPct val="80000"/>
              </a:lnSpc>
              <a:defRPr/>
            </a:pPr>
            <a:r>
              <a:rPr lang="es-ES" altLang="es-ES" sz="22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Sangría: al inicio de cada párrafo se deben dejar cinco espacios. </a:t>
            </a:r>
          </a:p>
          <a:p>
            <a:pPr>
              <a:lnSpc>
                <a:spcPct val="80000"/>
              </a:lnSpc>
              <a:defRPr/>
            </a:pPr>
            <a:r>
              <a:rPr lang="es-ES" altLang="es-ES" sz="22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Texto continuo excepto referencias y anexos.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887" y="1537253"/>
            <a:ext cx="3339087" cy="1881176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59829" y="212035"/>
            <a:ext cx="8268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rgbClr val="2D62B2"/>
                </a:solidFill>
              </a:rPr>
              <a:t>Una norma que cubre múltiples aspectos de edición…</a:t>
            </a:r>
          </a:p>
        </p:txBody>
      </p:sp>
    </p:spTree>
    <p:extLst>
      <p:ext uri="{BB962C8B-B14F-4D97-AF65-F5344CB8AC3E}">
        <p14:creationId xmlns:p14="http://schemas.microsoft.com/office/powerpoint/2010/main" val="12845950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19" y="-191009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4857750" y="6353484"/>
            <a:ext cx="4286250" cy="613372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59829" y="6341493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 a la norma APA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756" y="1613452"/>
            <a:ext cx="7772400" cy="421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159829" y="278296"/>
            <a:ext cx="49025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Uso de abreviaturas</a:t>
            </a:r>
          </a:p>
        </p:txBody>
      </p:sp>
    </p:spTree>
    <p:extLst>
      <p:ext uri="{BB962C8B-B14F-4D97-AF65-F5344CB8AC3E}">
        <p14:creationId xmlns:p14="http://schemas.microsoft.com/office/powerpoint/2010/main" val="3911073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3" name="Rectángulo 12"/>
          <p:cNvSpPr/>
          <p:nvPr/>
        </p:nvSpPr>
        <p:spPr>
          <a:xfrm>
            <a:off x="1001485" y="0"/>
            <a:ext cx="1640114" cy="2061029"/>
          </a:xfrm>
          <a:prstGeom prst="rect">
            <a:avLst/>
          </a:prstGeom>
          <a:solidFill>
            <a:srgbClr val="1F8D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19"/>
          <p:cNvSpPr/>
          <p:nvPr/>
        </p:nvSpPr>
        <p:spPr>
          <a:xfrm>
            <a:off x="-26819" y="6172200"/>
            <a:ext cx="9170819" cy="794656"/>
          </a:xfrm>
          <a:prstGeom prst="rect">
            <a:avLst/>
          </a:prstGeom>
          <a:solidFill>
            <a:srgbClr val="8CB4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/>
          <p:cNvSpPr/>
          <p:nvPr/>
        </p:nvSpPr>
        <p:spPr>
          <a:xfrm>
            <a:off x="754743" y="5809779"/>
            <a:ext cx="4179207" cy="1680525"/>
          </a:xfrm>
          <a:prstGeom prst="rect">
            <a:avLst/>
          </a:prstGeom>
          <a:blipFill dpi="0" rotWithShape="1">
            <a:blip r:embed="rId2">
              <a:alphaModFix am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001485" y="1174976"/>
            <a:ext cx="7650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Formatos, figuras y tablas</a:t>
            </a:r>
            <a:endParaRPr lang="es-ES" sz="72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-1777970" y="4881555"/>
            <a:ext cx="76506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5400" i="1" dirty="0">
              <a:solidFill>
                <a:schemeClr val="accent4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sz="6600" i="1" dirty="0">
              <a:solidFill>
                <a:srgbClr val="8CB43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295570" y="2725454"/>
            <a:ext cx="326082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tipografía</a:t>
            </a:r>
            <a:endParaRPr lang="es-ES" sz="6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872701" y="2520434"/>
            <a:ext cx="187743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4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tablas</a:t>
            </a:r>
            <a:endParaRPr lang="es-ES" sz="4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6913217" y="4783402"/>
            <a:ext cx="236475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rgbClr val="8CB4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</a:t>
            </a:r>
            <a:endParaRPr lang="es-ES" sz="6000" dirty="0"/>
          </a:p>
        </p:txBody>
      </p:sp>
      <p:sp>
        <p:nvSpPr>
          <p:cNvPr id="18" name="Rectángulo 17"/>
          <p:cNvSpPr/>
          <p:nvPr/>
        </p:nvSpPr>
        <p:spPr>
          <a:xfrm>
            <a:off x="1446469" y="3983896"/>
            <a:ext cx="237757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400" i="1" dirty="0">
                <a:solidFill>
                  <a:srgbClr val="8CB4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formato</a:t>
            </a:r>
            <a:endParaRPr lang="es-ES" sz="5400" dirty="0">
              <a:solidFill>
                <a:srgbClr val="8CB439"/>
              </a:solidFill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1263518" y="4936611"/>
            <a:ext cx="358848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referencias</a:t>
            </a:r>
            <a:endParaRPr lang="es-ES" sz="6000" i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8107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12487069-157C-4DB0-A3D0-F0BD533C9840}"/>
              </a:ext>
            </a:extLst>
          </p:cNvPr>
          <p:cNvSpPr/>
          <p:nvPr/>
        </p:nvSpPr>
        <p:spPr>
          <a:xfrm>
            <a:off x="5543550" y="0"/>
            <a:ext cx="3600450" cy="6087371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21F66F9-EDAD-42BC-8D92-F3AD9634DE0B}"/>
              </a:ext>
            </a:extLst>
          </p:cNvPr>
          <p:cNvSpPr/>
          <p:nvPr/>
        </p:nvSpPr>
        <p:spPr>
          <a:xfrm>
            <a:off x="5543550" y="6087372"/>
            <a:ext cx="3600450" cy="770627"/>
          </a:xfrm>
          <a:prstGeom prst="rect">
            <a:avLst/>
          </a:prstGeom>
          <a:solidFill>
            <a:srgbClr val="E375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218D9CC2-42D5-41F5-A766-1F5777B6770A}"/>
              </a:ext>
            </a:extLst>
          </p:cNvPr>
          <p:cNvSpPr/>
          <p:nvPr/>
        </p:nvSpPr>
        <p:spPr>
          <a:xfrm>
            <a:off x="-4622" y="6068839"/>
            <a:ext cx="5548172" cy="799977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2" name="Rectángulo 11"/>
          <p:cNvSpPr/>
          <p:nvPr/>
        </p:nvSpPr>
        <p:spPr>
          <a:xfrm>
            <a:off x="0" y="-9780"/>
            <a:ext cx="5543550" cy="6097153"/>
          </a:xfrm>
          <a:prstGeom prst="rect">
            <a:avLst/>
          </a:prstGeom>
          <a:solidFill>
            <a:srgbClr val="63A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6" name="Rectángulo 15"/>
          <p:cNvSpPr/>
          <p:nvPr/>
        </p:nvSpPr>
        <p:spPr>
          <a:xfrm>
            <a:off x="754743" y="5472279"/>
            <a:ext cx="4788807" cy="2018026"/>
          </a:xfrm>
          <a:prstGeom prst="rect">
            <a:avLst/>
          </a:prstGeom>
          <a:blipFill dpi="0" rotWithShape="1">
            <a:blip r:embed="rId2">
              <a:alphaModFix am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17C5CA6-A4DD-4F8E-B3A6-7C33DCC7B903}"/>
              </a:ext>
            </a:extLst>
          </p:cNvPr>
          <p:cNvSpPr/>
          <p:nvPr/>
        </p:nvSpPr>
        <p:spPr>
          <a:xfrm>
            <a:off x="1001485" y="0"/>
            <a:ext cx="1640114" cy="2061029"/>
          </a:xfrm>
          <a:prstGeom prst="rect">
            <a:avLst/>
          </a:prstGeom>
          <a:solidFill>
            <a:srgbClr val="3E73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6B698E6-86C6-4112-9A9F-CE31DCCFAFAD}"/>
              </a:ext>
            </a:extLst>
          </p:cNvPr>
          <p:cNvSpPr txBox="1"/>
          <p:nvPr/>
        </p:nvSpPr>
        <p:spPr>
          <a:xfrm>
            <a:off x="1001485" y="1174976"/>
            <a:ext cx="7650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Formatos, figuras y tablas</a:t>
            </a:r>
            <a:endParaRPr lang="es-ES" sz="72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1803270-611D-44BF-93E9-33326CA5D503}"/>
              </a:ext>
            </a:extLst>
          </p:cNvPr>
          <p:cNvSpPr/>
          <p:nvPr/>
        </p:nvSpPr>
        <p:spPr>
          <a:xfrm>
            <a:off x="295570" y="2725454"/>
            <a:ext cx="326082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tipografía</a:t>
            </a:r>
            <a:endParaRPr lang="es-ES" sz="6000" dirty="0">
              <a:solidFill>
                <a:schemeClr val="bg1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52546A1-11B1-47AA-9BD3-A282478B9F18}"/>
              </a:ext>
            </a:extLst>
          </p:cNvPr>
          <p:cNvSpPr/>
          <p:nvPr/>
        </p:nvSpPr>
        <p:spPr>
          <a:xfrm>
            <a:off x="5872701" y="2520434"/>
            <a:ext cx="187743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tablas</a:t>
            </a:r>
            <a:endParaRPr lang="es-ES" sz="4800" dirty="0">
              <a:solidFill>
                <a:schemeClr val="bg1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91F4267-D16B-4A32-B5E5-D7302C749BD6}"/>
              </a:ext>
            </a:extLst>
          </p:cNvPr>
          <p:cNvSpPr/>
          <p:nvPr/>
        </p:nvSpPr>
        <p:spPr>
          <a:xfrm>
            <a:off x="6913217" y="4783402"/>
            <a:ext cx="236475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</a:t>
            </a:r>
            <a:endParaRPr lang="es-ES" sz="6000" dirty="0">
              <a:solidFill>
                <a:schemeClr val="bg1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D465C6C-37BF-4C0B-8CDF-F9620EF549C1}"/>
              </a:ext>
            </a:extLst>
          </p:cNvPr>
          <p:cNvSpPr/>
          <p:nvPr/>
        </p:nvSpPr>
        <p:spPr>
          <a:xfrm>
            <a:off x="1446469" y="3983896"/>
            <a:ext cx="237757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formato</a:t>
            </a:r>
            <a:endParaRPr lang="es-ES" sz="5400" dirty="0">
              <a:solidFill>
                <a:schemeClr val="bg1"/>
              </a:solidFill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3BFDA0C0-FDB0-46B0-B9EF-947B63FCEDF5}"/>
              </a:ext>
            </a:extLst>
          </p:cNvPr>
          <p:cNvSpPr/>
          <p:nvPr/>
        </p:nvSpPr>
        <p:spPr>
          <a:xfrm>
            <a:off x="1263518" y="4936611"/>
            <a:ext cx="358848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referencias</a:t>
            </a:r>
            <a:endParaRPr lang="es-ES" sz="6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9525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19" y="-191009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b="1"/>
              <a:t>Figura 1. Representación de la distancia de las disciplinas usando la presencia de académicos en tesis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857750" y="6353484"/>
            <a:ext cx="4286250" cy="613372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59829" y="6341493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 a la norma APA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59829" y="1860907"/>
            <a:ext cx="4572000" cy="18374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s-ES" altLang="es-E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Se enumeran consecutivamente según su aparición. 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s-ES" altLang="es-ES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s-ES" altLang="es-E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El título va debajo de la gráfica. 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s-ES" altLang="es-ES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s-ES" altLang="es-E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La palabra </a:t>
            </a:r>
            <a:r>
              <a:rPr lang="es-ES" altLang="es-ES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Figura 1</a:t>
            </a:r>
            <a:r>
              <a:rPr lang="es-ES" altLang="es-E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. se escribe en letra cursiva</a:t>
            </a:r>
            <a:endParaRPr lang="es-PR" altLang="es-ES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59829" y="225287"/>
            <a:ext cx="6161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02060"/>
                </a:solidFill>
              </a:rPr>
              <a:t>Figuras, gráficas, imágenes, fotografías…</a:t>
            </a:r>
          </a:p>
        </p:txBody>
      </p:sp>
      <p:pic>
        <p:nvPicPr>
          <p:cNvPr id="13" name="Imagen 1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829" y="1188868"/>
            <a:ext cx="4011930" cy="362204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531708" y="4831522"/>
            <a:ext cx="4412171" cy="572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1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Figura 1. </a:t>
            </a:r>
            <a:r>
              <a:rPr lang="es-E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Representación de la distancia de las disciplinas usando la presencia de académicos en tesis</a:t>
            </a:r>
            <a:endParaRPr lang="es-ES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2160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19" y="-191009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b="1"/>
              <a:t>Figura 1. Representación de la distancia de las disciplinas usando la presencia de académicos en tesis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857750" y="6353484"/>
            <a:ext cx="4286250" cy="613372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59829" y="6341493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 a la norma APA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59829" y="225287"/>
            <a:ext cx="6161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02060"/>
                </a:solidFill>
              </a:rPr>
              <a:t>Figuras, gráficas, imágenes, fotografías…</a:t>
            </a:r>
          </a:p>
        </p:txBody>
      </p:sp>
      <p:sp>
        <p:nvSpPr>
          <p:cNvPr id="5" name="Rectángulo 4"/>
          <p:cNvSpPr/>
          <p:nvPr/>
        </p:nvSpPr>
        <p:spPr>
          <a:xfrm>
            <a:off x="53009" y="2079884"/>
            <a:ext cx="44121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Tabla 4. Matriz de proximidad de especialidades en Comunicación Audiovisual </a:t>
            </a:r>
          </a:p>
        </p:txBody>
      </p:sp>
      <p:pic>
        <p:nvPicPr>
          <p:cNvPr id="10242" name="Picture 2" descr="C:\Users\LENOVO\AppData\Local\Temp\x10sctmp2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18" y="2614987"/>
            <a:ext cx="4135552" cy="1198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605191" y="1638635"/>
            <a:ext cx="4419600" cy="4830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PR" altLang="es-ES" sz="17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Título con número consecutivo encima de la tabla. </a:t>
            </a:r>
          </a:p>
          <a:p>
            <a:pPr>
              <a:defRPr/>
            </a:pPr>
            <a:r>
              <a:rPr lang="es-PR" altLang="es-ES" sz="17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Las tablas deben ser simples, evitando dibujar las columnas (B/N).</a:t>
            </a:r>
          </a:p>
          <a:p>
            <a:pPr>
              <a:defRPr/>
            </a:pPr>
            <a:r>
              <a:rPr lang="es-PR" altLang="es-ES" sz="17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Si la tabla no es propia se debe citar en la nota a pie de tabla.  </a:t>
            </a:r>
          </a:p>
          <a:p>
            <a:pPr>
              <a:defRPr/>
            </a:pPr>
            <a:r>
              <a:rPr lang="es-ES" altLang="es-ES" sz="17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Debajo del cuadro o Tabla, se escribe la nota, esta consiste en agregar el título y la referencia, en letra tamaño 10, con la palabra </a:t>
            </a:r>
            <a:r>
              <a:rPr lang="es-ES" altLang="es-ES" sz="17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Nota </a:t>
            </a:r>
            <a:r>
              <a:rPr lang="es-ES" altLang="es-ES" sz="17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en itálica y a la misma anchura del cuadro.</a:t>
            </a:r>
            <a:r>
              <a:rPr lang="es-ES" altLang="es-ES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endParaRPr lang="es-PR" altLang="es-ES" sz="1800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53009" y="3884739"/>
            <a:ext cx="44121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Tabla anexa a la figura 2. </a:t>
            </a:r>
          </a:p>
        </p:txBody>
      </p:sp>
    </p:spTree>
    <p:extLst>
      <p:ext uri="{BB962C8B-B14F-4D97-AF65-F5344CB8AC3E}">
        <p14:creationId xmlns:p14="http://schemas.microsoft.com/office/powerpoint/2010/main" val="17106394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12487069-157C-4DB0-A3D0-F0BD533C9840}"/>
              </a:ext>
            </a:extLst>
          </p:cNvPr>
          <p:cNvSpPr/>
          <p:nvPr/>
        </p:nvSpPr>
        <p:spPr>
          <a:xfrm>
            <a:off x="5543550" y="0"/>
            <a:ext cx="3600450" cy="6087371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21F66F9-EDAD-42BC-8D92-F3AD9634DE0B}"/>
              </a:ext>
            </a:extLst>
          </p:cNvPr>
          <p:cNvSpPr/>
          <p:nvPr/>
        </p:nvSpPr>
        <p:spPr>
          <a:xfrm>
            <a:off x="5543550" y="6087372"/>
            <a:ext cx="3600450" cy="770627"/>
          </a:xfrm>
          <a:prstGeom prst="rect">
            <a:avLst/>
          </a:prstGeom>
          <a:solidFill>
            <a:srgbClr val="E375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218D9CC2-42D5-41F5-A766-1F5777B6770A}"/>
              </a:ext>
            </a:extLst>
          </p:cNvPr>
          <p:cNvSpPr/>
          <p:nvPr/>
        </p:nvSpPr>
        <p:spPr>
          <a:xfrm>
            <a:off x="-4622" y="6068839"/>
            <a:ext cx="5548172" cy="799977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2" name="Rectángulo 11"/>
          <p:cNvSpPr/>
          <p:nvPr/>
        </p:nvSpPr>
        <p:spPr>
          <a:xfrm>
            <a:off x="0" y="-9780"/>
            <a:ext cx="5543550" cy="6097153"/>
          </a:xfrm>
          <a:prstGeom prst="rect">
            <a:avLst/>
          </a:prstGeom>
          <a:solidFill>
            <a:srgbClr val="63A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6" name="Rectángulo 15"/>
          <p:cNvSpPr/>
          <p:nvPr/>
        </p:nvSpPr>
        <p:spPr>
          <a:xfrm>
            <a:off x="754743" y="5472279"/>
            <a:ext cx="4788807" cy="2018026"/>
          </a:xfrm>
          <a:prstGeom prst="rect">
            <a:avLst/>
          </a:prstGeom>
          <a:blipFill dpi="0" rotWithShape="1">
            <a:blip r:embed="rId2">
              <a:alphaModFix am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4E6DCD3-3771-49F8-9FD1-F044E4F09468}"/>
              </a:ext>
            </a:extLst>
          </p:cNvPr>
          <p:cNvSpPr/>
          <p:nvPr/>
        </p:nvSpPr>
        <p:spPr>
          <a:xfrm>
            <a:off x="1001485" y="0"/>
            <a:ext cx="1640114" cy="2061029"/>
          </a:xfrm>
          <a:prstGeom prst="rect">
            <a:avLst/>
          </a:prstGeom>
          <a:solidFill>
            <a:srgbClr val="3E73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3A90167-DEFC-415E-BD85-F5870795C089}"/>
              </a:ext>
            </a:extLst>
          </p:cNvPr>
          <p:cNvSpPr txBox="1"/>
          <p:nvPr/>
        </p:nvSpPr>
        <p:spPr>
          <a:xfrm>
            <a:off x="1001485" y="1174976"/>
            <a:ext cx="7650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Citando en el texto</a:t>
            </a:r>
            <a:endParaRPr lang="es-ES" sz="72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29096C8-069A-4E88-9465-533EA965C697}"/>
              </a:ext>
            </a:extLst>
          </p:cNvPr>
          <p:cNvSpPr/>
          <p:nvPr/>
        </p:nvSpPr>
        <p:spPr>
          <a:xfrm>
            <a:off x="295570" y="2725454"/>
            <a:ext cx="233461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directo</a:t>
            </a:r>
            <a:endParaRPr lang="es-ES" sz="6000" dirty="0">
              <a:solidFill>
                <a:schemeClr val="bg1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2A0DD96-C468-41BA-AE8B-B07C0EE477D1}"/>
              </a:ext>
            </a:extLst>
          </p:cNvPr>
          <p:cNvSpPr/>
          <p:nvPr/>
        </p:nvSpPr>
        <p:spPr>
          <a:xfrm>
            <a:off x="4272216" y="2336777"/>
            <a:ext cx="487178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método indirecto</a:t>
            </a:r>
            <a:endParaRPr lang="es-ES" sz="4800" dirty="0">
              <a:solidFill>
                <a:schemeClr val="bg1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0F45AAF-55A0-49A0-A9DC-44F2B400C73E}"/>
              </a:ext>
            </a:extLst>
          </p:cNvPr>
          <p:cNvSpPr/>
          <p:nvPr/>
        </p:nvSpPr>
        <p:spPr>
          <a:xfrm>
            <a:off x="6441476" y="4225133"/>
            <a:ext cx="236475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</a:t>
            </a:r>
            <a:endParaRPr lang="es-ES" sz="6000" dirty="0">
              <a:solidFill>
                <a:schemeClr val="bg1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CC3C60FB-65FF-46A5-8DD1-C7ABA679A560}"/>
              </a:ext>
            </a:extLst>
          </p:cNvPr>
          <p:cNvSpPr/>
          <p:nvPr/>
        </p:nvSpPr>
        <p:spPr>
          <a:xfrm>
            <a:off x="676004" y="3659783"/>
            <a:ext cx="544238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número de autores</a:t>
            </a:r>
            <a:endParaRPr lang="es-ES" sz="5400" dirty="0">
              <a:solidFill>
                <a:schemeClr val="bg1"/>
              </a:solidFill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FDAADAD1-40CF-4DE1-9169-1F388202F45E}"/>
              </a:ext>
            </a:extLst>
          </p:cNvPr>
          <p:cNvSpPr/>
          <p:nvPr/>
        </p:nvSpPr>
        <p:spPr>
          <a:xfrm>
            <a:off x="676004" y="5052244"/>
            <a:ext cx="59902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referencias de referencias</a:t>
            </a:r>
            <a:endParaRPr lang="es-ES" sz="4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3096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21" y="-17256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4857750" y="6515246"/>
            <a:ext cx="4286250" cy="451610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24637" y="6459472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Citando en el texto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0" y="-106223"/>
            <a:ext cx="49025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Tipos de citas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534765" y="598715"/>
            <a:ext cx="1895061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sz="2000" b="1" dirty="0"/>
              <a:t>Según tamaño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534766" y="2239765"/>
            <a:ext cx="1895061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Según estilo 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3377356" y="95649"/>
            <a:ext cx="1771939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Hasta tres líneas (40 palabras)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3377357" y="832426"/>
            <a:ext cx="1771939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Más de tres líneas (</a:t>
            </a:r>
            <a:r>
              <a:rPr lang="es-ES" dirty="0" err="1"/>
              <a:t>max</a:t>
            </a:r>
            <a:r>
              <a:rPr lang="es-ES" dirty="0"/>
              <a:t>. 500  palabras)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3377358" y="1894490"/>
            <a:ext cx="177193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Cita directa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3377358" y="2692695"/>
            <a:ext cx="177193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Cita indirecta</a:t>
            </a:r>
          </a:p>
        </p:txBody>
      </p:sp>
      <p:cxnSp>
        <p:nvCxnSpPr>
          <p:cNvPr id="5" name="Conector recto 4"/>
          <p:cNvCxnSpPr>
            <a:stCxn id="3" idx="3"/>
          </p:cNvCxnSpPr>
          <p:nvPr/>
        </p:nvCxnSpPr>
        <p:spPr>
          <a:xfrm flipV="1">
            <a:off x="2429826" y="286295"/>
            <a:ext cx="947531" cy="512475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>
            <a:cxnSpLocks/>
            <a:stCxn id="3" idx="3"/>
            <a:endCxn id="11" idx="1"/>
          </p:cNvCxnSpPr>
          <p:nvPr/>
        </p:nvCxnSpPr>
        <p:spPr>
          <a:xfrm>
            <a:off x="2429826" y="798770"/>
            <a:ext cx="947531" cy="495321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>
            <a:cxnSpLocks/>
            <a:stCxn id="9" idx="3"/>
            <a:endCxn id="13" idx="1"/>
          </p:cNvCxnSpPr>
          <p:nvPr/>
        </p:nvCxnSpPr>
        <p:spPr>
          <a:xfrm flipV="1">
            <a:off x="2429827" y="2079156"/>
            <a:ext cx="947531" cy="360664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>
            <a:cxnSpLocks/>
            <a:endCxn id="15" idx="1"/>
          </p:cNvCxnSpPr>
          <p:nvPr/>
        </p:nvCxnSpPr>
        <p:spPr>
          <a:xfrm>
            <a:off x="2429825" y="2494722"/>
            <a:ext cx="947533" cy="382639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5676069" y="95649"/>
            <a:ext cx="2135801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Dentro del mismo párrafo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5676069" y="830142"/>
            <a:ext cx="2135801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En un párrafo aparte, con sangría y formato especial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5676069" y="1894490"/>
            <a:ext cx="336825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Se nombra al autor en el discurso</a:t>
            </a:r>
          </a:p>
        </p:txBody>
      </p:sp>
      <p:sp>
        <p:nvSpPr>
          <p:cNvPr id="29" name="CuadroTexto 28"/>
          <p:cNvSpPr txBox="1"/>
          <p:nvPr/>
        </p:nvSpPr>
        <p:spPr>
          <a:xfrm>
            <a:off x="5670561" y="2413316"/>
            <a:ext cx="3235727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Se nombran ideas o palabras de alguien a quien no se introduce en el discurso.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494468" y="3690836"/>
            <a:ext cx="1895061" cy="707886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s-ES" sz="2000" b="1" dirty="0"/>
              <a:t>Según donde se ha encontrado </a:t>
            </a:r>
          </a:p>
        </p:txBody>
      </p:sp>
      <p:sp>
        <p:nvSpPr>
          <p:cNvPr id="31" name="CuadroTexto 30"/>
          <p:cNvSpPr txBox="1"/>
          <p:nvPr/>
        </p:nvSpPr>
        <p:spPr>
          <a:xfrm>
            <a:off x="3337062" y="3451657"/>
            <a:ext cx="1771939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Cita primaria</a:t>
            </a:r>
          </a:p>
        </p:txBody>
      </p:sp>
      <p:sp>
        <p:nvSpPr>
          <p:cNvPr id="32" name="CuadroTexto 31"/>
          <p:cNvSpPr txBox="1"/>
          <p:nvPr/>
        </p:nvSpPr>
        <p:spPr>
          <a:xfrm>
            <a:off x="3337062" y="4249862"/>
            <a:ext cx="1771939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Cita secundaria</a:t>
            </a:r>
          </a:p>
        </p:txBody>
      </p:sp>
      <p:cxnSp>
        <p:nvCxnSpPr>
          <p:cNvPr id="33" name="Conector recto 32"/>
          <p:cNvCxnSpPr>
            <a:cxnSpLocks/>
            <a:stCxn id="30" idx="3"/>
            <a:endCxn id="31" idx="1"/>
          </p:cNvCxnSpPr>
          <p:nvPr/>
        </p:nvCxnSpPr>
        <p:spPr>
          <a:xfrm flipV="1">
            <a:off x="2389529" y="3636323"/>
            <a:ext cx="947533" cy="408456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/>
          <p:cNvCxnSpPr>
            <a:cxnSpLocks/>
            <a:endCxn id="32" idx="1"/>
          </p:cNvCxnSpPr>
          <p:nvPr/>
        </p:nvCxnSpPr>
        <p:spPr>
          <a:xfrm>
            <a:off x="2389530" y="4111128"/>
            <a:ext cx="947532" cy="32340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uadroTexto 35"/>
          <p:cNvSpPr txBox="1"/>
          <p:nvPr/>
        </p:nvSpPr>
        <p:spPr>
          <a:xfrm>
            <a:off x="5670561" y="3447764"/>
            <a:ext cx="319543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Se cita el documento original</a:t>
            </a:r>
          </a:p>
        </p:txBody>
      </p:sp>
      <p:sp>
        <p:nvSpPr>
          <p:cNvPr id="37" name="CuadroTexto 36"/>
          <p:cNvSpPr txBox="1"/>
          <p:nvPr/>
        </p:nvSpPr>
        <p:spPr>
          <a:xfrm>
            <a:off x="5670561" y="3972863"/>
            <a:ext cx="3195432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Cita de una cita, se cita el documento original y donde se ha encontrado</a:t>
            </a:r>
          </a:p>
        </p:txBody>
      </p:sp>
      <p:sp>
        <p:nvSpPr>
          <p:cNvPr id="46" name="CuadroTexto 45"/>
          <p:cNvSpPr txBox="1"/>
          <p:nvPr/>
        </p:nvSpPr>
        <p:spPr>
          <a:xfrm>
            <a:off x="1603513" y="5458223"/>
            <a:ext cx="2306704" cy="40011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s-ES" sz="2000" b="1" dirty="0"/>
              <a:t>Según objeto citado</a:t>
            </a:r>
          </a:p>
        </p:txBody>
      </p:sp>
      <p:sp>
        <p:nvSpPr>
          <p:cNvPr id="47" name="CuadroTexto 46"/>
          <p:cNvSpPr txBox="1"/>
          <p:nvPr/>
        </p:nvSpPr>
        <p:spPr>
          <a:xfrm>
            <a:off x="4857750" y="5464822"/>
            <a:ext cx="3580573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Elementos de la obra, Ideas y textos</a:t>
            </a:r>
          </a:p>
        </p:txBody>
      </p:sp>
      <p:sp>
        <p:nvSpPr>
          <p:cNvPr id="48" name="CuadroTexto 47"/>
          <p:cNvSpPr txBox="1"/>
          <p:nvPr/>
        </p:nvSpPr>
        <p:spPr>
          <a:xfrm>
            <a:off x="4857749" y="5908661"/>
            <a:ext cx="3580574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La  propia obra</a:t>
            </a:r>
          </a:p>
        </p:txBody>
      </p:sp>
      <p:cxnSp>
        <p:nvCxnSpPr>
          <p:cNvPr id="49" name="Conector recto 48"/>
          <p:cNvCxnSpPr>
            <a:cxnSpLocks/>
            <a:endCxn id="47" idx="1"/>
          </p:cNvCxnSpPr>
          <p:nvPr/>
        </p:nvCxnSpPr>
        <p:spPr>
          <a:xfrm flipV="1">
            <a:off x="3910217" y="5649488"/>
            <a:ext cx="947533" cy="73057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cto 51"/>
          <p:cNvCxnSpPr>
            <a:cxnSpLocks/>
            <a:endCxn id="48" idx="1"/>
          </p:cNvCxnSpPr>
          <p:nvPr/>
        </p:nvCxnSpPr>
        <p:spPr>
          <a:xfrm>
            <a:off x="3910217" y="5734536"/>
            <a:ext cx="947532" cy="358791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cto 54"/>
          <p:cNvCxnSpPr>
            <a:cxnSpLocks/>
            <a:stCxn id="37" idx="1"/>
            <a:endCxn id="32" idx="3"/>
          </p:cNvCxnSpPr>
          <p:nvPr/>
        </p:nvCxnSpPr>
        <p:spPr>
          <a:xfrm flipH="1">
            <a:off x="5109001" y="4434528"/>
            <a:ext cx="56156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cto 58"/>
          <p:cNvCxnSpPr>
            <a:cxnSpLocks/>
            <a:stCxn id="36" idx="1"/>
            <a:endCxn id="31" idx="3"/>
          </p:cNvCxnSpPr>
          <p:nvPr/>
        </p:nvCxnSpPr>
        <p:spPr>
          <a:xfrm flipH="1">
            <a:off x="5109001" y="3632430"/>
            <a:ext cx="561560" cy="3893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  <a:stCxn id="29" idx="1"/>
            <a:endCxn id="15" idx="3"/>
          </p:cNvCxnSpPr>
          <p:nvPr/>
        </p:nvCxnSpPr>
        <p:spPr>
          <a:xfrm flipH="1">
            <a:off x="5149297" y="2874981"/>
            <a:ext cx="521264" cy="238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cto 64"/>
          <p:cNvCxnSpPr>
            <a:cxnSpLocks/>
            <a:stCxn id="28" idx="1"/>
            <a:endCxn id="13" idx="3"/>
          </p:cNvCxnSpPr>
          <p:nvPr/>
        </p:nvCxnSpPr>
        <p:spPr>
          <a:xfrm flipH="1">
            <a:off x="5149297" y="2079156"/>
            <a:ext cx="526772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ector recto 67"/>
          <p:cNvCxnSpPr>
            <a:cxnSpLocks/>
            <a:stCxn id="27" idx="1"/>
            <a:endCxn id="11" idx="3"/>
          </p:cNvCxnSpPr>
          <p:nvPr/>
        </p:nvCxnSpPr>
        <p:spPr>
          <a:xfrm flipH="1">
            <a:off x="5149296" y="1291807"/>
            <a:ext cx="526773" cy="2284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recto 70"/>
          <p:cNvCxnSpPr>
            <a:cxnSpLocks/>
            <a:stCxn id="26" idx="1"/>
            <a:endCxn id="10" idx="3"/>
          </p:cNvCxnSpPr>
          <p:nvPr/>
        </p:nvCxnSpPr>
        <p:spPr>
          <a:xfrm flipH="1">
            <a:off x="5149295" y="418815"/>
            <a:ext cx="526774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uadroTexto 75"/>
          <p:cNvSpPr txBox="1"/>
          <p:nvPr/>
        </p:nvSpPr>
        <p:spPr>
          <a:xfrm>
            <a:off x="1603513" y="5994428"/>
            <a:ext cx="2306704" cy="4001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OTROS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34765" y="1524000"/>
            <a:ext cx="3268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CITA TEXTUAL</a:t>
            </a:r>
          </a:p>
          <a:p>
            <a:r>
              <a:rPr lang="es-ES" dirty="0"/>
              <a:t>PARÁFRASIS…</a:t>
            </a:r>
          </a:p>
        </p:txBody>
      </p:sp>
      <p:sp>
        <p:nvSpPr>
          <p:cNvPr id="41" name="CuadroTexto 40"/>
          <p:cNvSpPr txBox="1"/>
          <p:nvPr/>
        </p:nvSpPr>
        <p:spPr>
          <a:xfrm>
            <a:off x="4857750" y="5022325"/>
            <a:ext cx="3580573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Ideas parafraseadas</a:t>
            </a:r>
          </a:p>
        </p:txBody>
      </p:sp>
      <p:cxnSp>
        <p:nvCxnSpPr>
          <p:cNvPr id="43" name="Conector recto 42"/>
          <p:cNvCxnSpPr>
            <a:cxnSpLocks/>
            <a:endCxn id="41" idx="1"/>
          </p:cNvCxnSpPr>
          <p:nvPr/>
        </p:nvCxnSpPr>
        <p:spPr>
          <a:xfrm flipV="1">
            <a:off x="3910216" y="5206991"/>
            <a:ext cx="947534" cy="520191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66237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21" y="-17256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4857750" y="6515246"/>
            <a:ext cx="4286250" cy="451610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/>
          <p:cNvSpPr txBox="1"/>
          <p:nvPr/>
        </p:nvSpPr>
        <p:spPr>
          <a:xfrm>
            <a:off x="159829" y="269349"/>
            <a:ext cx="5777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La Cita en APA está formada por: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887896" y="1060174"/>
            <a:ext cx="677186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tx2"/>
                </a:solidFill>
              </a:rPr>
              <a:t>Paréntesis ()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tx2"/>
                </a:solidFill>
              </a:rPr>
              <a:t>Apellido del/los autor/es.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tx2"/>
                </a:solidFill>
              </a:rPr>
              <a:t>Año de publicación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tx2"/>
                </a:solidFill>
              </a:rPr>
              <a:t>Página.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tx2"/>
                </a:solidFill>
              </a:rPr>
              <a:t>Comas, como elementos separadores. 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35" name="CuadroTexto 34"/>
          <p:cNvSpPr txBox="1"/>
          <p:nvPr/>
        </p:nvSpPr>
        <p:spPr>
          <a:xfrm>
            <a:off x="947527" y="2866506"/>
            <a:ext cx="76269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dirty="0"/>
              <a:t>(Eco, 2009, p. 84) 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672704" y="4642187"/>
            <a:ext cx="81765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No siempre se debe poner la página.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	Cuando la cita es textual se debe poner la página.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	Cuando se cita una idea sostenida en más de apartado no es necesario     </a:t>
            </a:r>
          </a:p>
          <a:p>
            <a:pPr lvl="2"/>
            <a:r>
              <a:rPr lang="es-ES" dirty="0"/>
              <a:t>poner la página.</a:t>
            </a:r>
          </a:p>
        </p:txBody>
      </p:sp>
      <p:sp>
        <p:nvSpPr>
          <p:cNvPr id="38" name="CuadroTexto 37"/>
          <p:cNvSpPr txBox="1"/>
          <p:nvPr/>
        </p:nvSpPr>
        <p:spPr>
          <a:xfrm>
            <a:off x="124637" y="6459472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Citando en el texto</a:t>
            </a:r>
          </a:p>
        </p:txBody>
      </p:sp>
    </p:spTree>
    <p:extLst>
      <p:ext uri="{BB962C8B-B14F-4D97-AF65-F5344CB8AC3E}">
        <p14:creationId xmlns:p14="http://schemas.microsoft.com/office/powerpoint/2010/main" val="31397320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21" y="-17256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4857750" y="6524780"/>
            <a:ext cx="4286250" cy="442076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/>
          <p:cNvSpPr txBox="1"/>
          <p:nvPr/>
        </p:nvSpPr>
        <p:spPr>
          <a:xfrm>
            <a:off x="159828" y="269349"/>
            <a:ext cx="86793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La Cita en APA no necesita repetir información que aparece en el texto: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80283" y="1934231"/>
            <a:ext cx="83549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000" dirty="0"/>
              <a:t>La belleza y la fealdad son contraposiciones de la estética como la bondad y la maldad lo son de la ética </a:t>
            </a:r>
            <a:r>
              <a:rPr lang="es-ES" sz="2000" b="1" dirty="0"/>
              <a:t>(Eco, 2007, p. 15).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680283" y="2699038"/>
            <a:ext cx="83549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000" dirty="0"/>
              <a:t>Nos dice </a:t>
            </a:r>
            <a:r>
              <a:rPr lang="es-ES" sz="2000" dirty="0" err="1"/>
              <a:t>Umberto</a:t>
            </a:r>
            <a:r>
              <a:rPr lang="es-ES" sz="2000" dirty="0"/>
              <a:t> Eco que la belleza y la fealdad son contraposiciones de la estética como la bondad y la maldad lo son de la ética </a:t>
            </a:r>
            <a:r>
              <a:rPr lang="es-ES" sz="2000" b="1" dirty="0"/>
              <a:t>(2007, p. 15).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680282" y="3512775"/>
            <a:ext cx="83549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000" dirty="0"/>
              <a:t>Nos decía en el año 2007 </a:t>
            </a:r>
            <a:r>
              <a:rPr lang="es-ES" sz="2000" dirty="0" err="1"/>
              <a:t>Umberto</a:t>
            </a:r>
            <a:r>
              <a:rPr lang="es-ES" sz="2000" dirty="0"/>
              <a:t> Eco que la belleza y la fealdad son contraposiciones de la estética como la bondad y la maldad lo son de la ética </a:t>
            </a:r>
            <a:r>
              <a:rPr lang="es-ES" sz="2000" b="1" dirty="0"/>
              <a:t>(p. 15).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680282" y="4603065"/>
            <a:ext cx="83549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000" dirty="0"/>
              <a:t>Nos decía en el año 2007 </a:t>
            </a:r>
            <a:r>
              <a:rPr lang="es-ES" sz="2000" dirty="0" err="1"/>
              <a:t>Umberto</a:t>
            </a:r>
            <a:r>
              <a:rPr lang="es-ES" sz="2000" dirty="0"/>
              <a:t> Eco, en la página 15 de su obra sobre la fealdad, que la belleza y la fealdad son contraposiciones de la estética como la bondad y la maldad lo son de la ética. </a:t>
            </a:r>
            <a:endParaRPr lang="es-ES" sz="2000" b="1" dirty="0"/>
          </a:p>
        </p:txBody>
      </p:sp>
      <p:sp>
        <p:nvSpPr>
          <p:cNvPr id="16" name="CuadroTexto 15"/>
          <p:cNvSpPr txBox="1"/>
          <p:nvPr/>
        </p:nvSpPr>
        <p:spPr>
          <a:xfrm>
            <a:off x="0" y="1401477"/>
            <a:ext cx="35375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accent6"/>
                </a:solidFill>
              </a:rPr>
              <a:t>Texto + </a:t>
            </a:r>
            <a:r>
              <a:rPr lang="es-ES" sz="2800" b="1" dirty="0" err="1">
                <a:solidFill>
                  <a:schemeClr val="accent6"/>
                </a:solidFill>
              </a:rPr>
              <a:t>fluído</a:t>
            </a:r>
            <a:endParaRPr lang="es-ES" sz="2800" b="1" dirty="0">
              <a:solidFill>
                <a:schemeClr val="accent6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0" y="5505254"/>
            <a:ext cx="35375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accent4">
                    <a:lumMod val="75000"/>
                  </a:schemeClr>
                </a:solidFill>
              </a:rPr>
              <a:t>Texto - </a:t>
            </a:r>
            <a:r>
              <a:rPr lang="es-ES" sz="2800" b="1" dirty="0" err="1">
                <a:solidFill>
                  <a:schemeClr val="accent4">
                    <a:lumMod val="75000"/>
                  </a:schemeClr>
                </a:solidFill>
              </a:rPr>
              <a:t>fluído</a:t>
            </a:r>
            <a:endParaRPr lang="es-ES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24637" y="6459472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Citando en el texto</a:t>
            </a:r>
          </a:p>
        </p:txBody>
      </p:sp>
    </p:spTree>
    <p:extLst>
      <p:ext uri="{BB962C8B-B14F-4D97-AF65-F5344CB8AC3E}">
        <p14:creationId xmlns:p14="http://schemas.microsoft.com/office/powerpoint/2010/main" val="28799027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22" y="-95504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4857750" y="6459472"/>
            <a:ext cx="4286250" cy="507384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/>
          <p:cNvSpPr txBox="1"/>
          <p:nvPr/>
        </p:nvSpPr>
        <p:spPr>
          <a:xfrm>
            <a:off x="124637" y="6459472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Citando en el texto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2082671" y="541667"/>
            <a:ext cx="2306704" cy="40011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s-ES" sz="2000" b="1" dirty="0"/>
              <a:t>Según objeto citado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5336908" y="548266"/>
            <a:ext cx="3580573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Elementos de la obra, Ideas y textos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5336907" y="992105"/>
            <a:ext cx="3580574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La  propia obra</a:t>
            </a:r>
          </a:p>
        </p:txBody>
      </p:sp>
      <p:cxnSp>
        <p:nvCxnSpPr>
          <p:cNvPr id="22" name="Conector recto 21"/>
          <p:cNvCxnSpPr>
            <a:cxnSpLocks/>
            <a:endCxn id="19" idx="1"/>
          </p:cNvCxnSpPr>
          <p:nvPr/>
        </p:nvCxnSpPr>
        <p:spPr>
          <a:xfrm flipV="1">
            <a:off x="4389375" y="732932"/>
            <a:ext cx="947533" cy="73057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/>
          <p:cNvCxnSpPr>
            <a:cxnSpLocks/>
            <a:endCxn id="21" idx="1"/>
          </p:cNvCxnSpPr>
          <p:nvPr/>
        </p:nvCxnSpPr>
        <p:spPr>
          <a:xfrm>
            <a:off x="4389375" y="817980"/>
            <a:ext cx="947532" cy="358791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/>
          <p:cNvSpPr txBox="1"/>
          <p:nvPr/>
        </p:nvSpPr>
        <p:spPr>
          <a:xfrm>
            <a:off x="5336908" y="105769"/>
            <a:ext cx="3580573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Ideas parafraseadas</a:t>
            </a:r>
          </a:p>
        </p:txBody>
      </p:sp>
      <p:cxnSp>
        <p:nvCxnSpPr>
          <p:cNvPr id="26" name="Conector recto 25"/>
          <p:cNvCxnSpPr>
            <a:cxnSpLocks/>
            <a:endCxn id="25" idx="1"/>
          </p:cNvCxnSpPr>
          <p:nvPr/>
        </p:nvCxnSpPr>
        <p:spPr>
          <a:xfrm flipV="1">
            <a:off x="4389374" y="290435"/>
            <a:ext cx="947534" cy="520191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uadroTexto 26"/>
          <p:cNvSpPr txBox="1"/>
          <p:nvPr/>
        </p:nvSpPr>
        <p:spPr>
          <a:xfrm>
            <a:off x="-26821" y="3345219"/>
            <a:ext cx="3580573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Elementos de la obra, Ideas y textos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-26821" y="2209248"/>
            <a:ext cx="3580573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Ideas parafraseadas</a:t>
            </a:r>
          </a:p>
        </p:txBody>
      </p:sp>
      <p:sp>
        <p:nvSpPr>
          <p:cNvPr id="3" name="Rectángulo 2"/>
          <p:cNvSpPr/>
          <p:nvPr/>
        </p:nvSpPr>
        <p:spPr>
          <a:xfrm>
            <a:off x="3718318" y="3303462"/>
            <a:ext cx="5261114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s-ES" dirty="0"/>
              <a:t>“El origen de la universidad se remonta a la época medieval, cuando era primordialmente una organización eclesiástica” (Harris, 2008, p. 87)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3743334" y="2101683"/>
            <a:ext cx="5261114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s-ES" dirty="0"/>
              <a:t>Al comienzo, la universidad era una institución eminentemente eclesiástica (Harris, 2008, p. 87).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0" y="4567942"/>
            <a:ext cx="3580573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Cita a obra en Gral. </a:t>
            </a:r>
          </a:p>
        </p:txBody>
      </p:sp>
      <p:sp>
        <p:nvSpPr>
          <p:cNvPr id="31" name="Rectángulo 30"/>
          <p:cNvSpPr/>
          <p:nvPr/>
        </p:nvSpPr>
        <p:spPr>
          <a:xfrm>
            <a:off x="3743334" y="4567942"/>
            <a:ext cx="5261114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s-ES" dirty="0"/>
              <a:t>Existen multitud de trabajos que nos hablan del origen de la universidad (Harris, 2008; Repiso, 2014, Delgado y Torres, 2008).</a:t>
            </a:r>
          </a:p>
        </p:txBody>
      </p:sp>
      <p:sp>
        <p:nvSpPr>
          <p:cNvPr id="4" name="CuadroTexto 3"/>
          <p:cNvSpPr txBox="1"/>
          <p:nvPr/>
        </p:nvSpPr>
        <p:spPr>
          <a:xfrm rot="1322097">
            <a:off x="7432675" y="3044802"/>
            <a:ext cx="1895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entrecomillado</a:t>
            </a:r>
          </a:p>
        </p:txBody>
      </p:sp>
    </p:spTree>
    <p:extLst>
      <p:ext uri="{BB962C8B-B14F-4D97-AF65-F5344CB8AC3E}">
        <p14:creationId xmlns:p14="http://schemas.microsoft.com/office/powerpoint/2010/main" val="42820970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21" y="-11991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4857750" y="6520510"/>
            <a:ext cx="4286250" cy="446345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/>
          <p:cNvSpPr txBox="1"/>
          <p:nvPr/>
        </p:nvSpPr>
        <p:spPr>
          <a:xfrm>
            <a:off x="349233" y="312420"/>
            <a:ext cx="1895061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sz="2000" b="1" dirty="0"/>
              <a:t>Según tamaño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3191825" y="106029"/>
            <a:ext cx="3049949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Hasta tres líneas (40 palabras)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3191826" y="842821"/>
            <a:ext cx="3049949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Más de tres líneas (</a:t>
            </a:r>
            <a:r>
              <a:rPr lang="es-ES" dirty="0" err="1">
                <a:solidFill>
                  <a:schemeClr val="bg1">
                    <a:lumMod val="50000"/>
                  </a:schemeClr>
                </a:solidFill>
              </a:rPr>
              <a:t>max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. 500  palabras)</a:t>
            </a:r>
          </a:p>
        </p:txBody>
      </p:sp>
      <p:cxnSp>
        <p:nvCxnSpPr>
          <p:cNvPr id="22" name="Conector recto 21"/>
          <p:cNvCxnSpPr>
            <a:cxnSpLocks/>
            <a:stCxn id="18" idx="3"/>
          </p:cNvCxnSpPr>
          <p:nvPr/>
        </p:nvCxnSpPr>
        <p:spPr>
          <a:xfrm flipV="1">
            <a:off x="2244294" y="312420"/>
            <a:ext cx="947531" cy="200055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/>
          <p:cNvCxnSpPr>
            <a:cxnSpLocks/>
            <a:stCxn id="18" idx="3"/>
            <a:endCxn id="21" idx="1"/>
          </p:cNvCxnSpPr>
          <p:nvPr/>
        </p:nvCxnSpPr>
        <p:spPr>
          <a:xfrm>
            <a:off x="2244294" y="512475"/>
            <a:ext cx="947532" cy="653512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23"/>
          <p:cNvSpPr txBox="1"/>
          <p:nvPr/>
        </p:nvSpPr>
        <p:spPr>
          <a:xfrm>
            <a:off x="6410471" y="106029"/>
            <a:ext cx="2691871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Dentro del mismo párrafo, entrecomillado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6410471" y="842821"/>
            <a:ext cx="2691871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En un párrafo aparte, con sangría y formato especial</a:t>
            </a:r>
          </a:p>
        </p:txBody>
      </p:sp>
      <p:pic>
        <p:nvPicPr>
          <p:cNvPr id="1030" name="Picture 6" descr="C:\Users\LENOVO\AppData\Local\Temp\x10sctmp2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414" y="2029449"/>
            <a:ext cx="7236076" cy="3509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6096000" y="3260035"/>
            <a:ext cx="2173357" cy="251791"/>
          </a:xfrm>
          <a:prstGeom prst="rect">
            <a:avLst/>
          </a:prstGeom>
          <a:solidFill>
            <a:srgbClr val="FF0000">
              <a:alpha val="5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Rectángulo 28"/>
          <p:cNvSpPr/>
          <p:nvPr/>
        </p:nvSpPr>
        <p:spPr>
          <a:xfrm>
            <a:off x="1007548" y="3511826"/>
            <a:ext cx="900766" cy="238539"/>
          </a:xfrm>
          <a:prstGeom prst="rect">
            <a:avLst/>
          </a:prstGeom>
          <a:solidFill>
            <a:srgbClr val="FF0000">
              <a:alpha val="5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Rectángulo 29"/>
          <p:cNvSpPr/>
          <p:nvPr/>
        </p:nvSpPr>
        <p:spPr>
          <a:xfrm>
            <a:off x="1020413" y="5234609"/>
            <a:ext cx="6096004" cy="304800"/>
          </a:xfrm>
          <a:prstGeom prst="rect">
            <a:avLst/>
          </a:prstGeom>
          <a:solidFill>
            <a:srgbClr val="FF0000">
              <a:alpha val="5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CuadroTexto 30"/>
          <p:cNvSpPr txBox="1"/>
          <p:nvPr/>
        </p:nvSpPr>
        <p:spPr>
          <a:xfrm>
            <a:off x="124637" y="6459472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Citando en el texto</a:t>
            </a:r>
          </a:p>
        </p:txBody>
      </p:sp>
    </p:spTree>
    <p:extLst>
      <p:ext uri="{BB962C8B-B14F-4D97-AF65-F5344CB8AC3E}">
        <p14:creationId xmlns:p14="http://schemas.microsoft.com/office/powerpoint/2010/main" val="25709255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21" y="-11991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4857750" y="6542948"/>
            <a:ext cx="4286250" cy="423907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/>
          <p:cNvSpPr txBox="1"/>
          <p:nvPr/>
        </p:nvSpPr>
        <p:spPr>
          <a:xfrm>
            <a:off x="349233" y="312420"/>
            <a:ext cx="1895061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sz="2000" b="1" dirty="0"/>
              <a:t>Según tamaño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3191825" y="106029"/>
            <a:ext cx="3049949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Hasta tres líneas (40 palabras)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3191825" y="534913"/>
            <a:ext cx="3049949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Más de tres líneas (</a:t>
            </a:r>
            <a:r>
              <a:rPr lang="es-ES" b="1" dirty="0" err="1"/>
              <a:t>max</a:t>
            </a:r>
            <a:r>
              <a:rPr lang="es-ES" b="1" dirty="0"/>
              <a:t>. 500  palabras)</a:t>
            </a:r>
          </a:p>
        </p:txBody>
      </p:sp>
      <p:cxnSp>
        <p:nvCxnSpPr>
          <p:cNvPr id="22" name="Conector recto 21"/>
          <p:cNvCxnSpPr>
            <a:cxnSpLocks/>
            <a:stCxn id="18" idx="3"/>
          </p:cNvCxnSpPr>
          <p:nvPr/>
        </p:nvCxnSpPr>
        <p:spPr>
          <a:xfrm flipV="1">
            <a:off x="2244294" y="312420"/>
            <a:ext cx="947531" cy="200055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/>
          <p:cNvCxnSpPr>
            <a:cxnSpLocks/>
            <a:stCxn id="18" idx="3"/>
            <a:endCxn id="21" idx="1"/>
          </p:cNvCxnSpPr>
          <p:nvPr/>
        </p:nvCxnSpPr>
        <p:spPr>
          <a:xfrm>
            <a:off x="2244294" y="512475"/>
            <a:ext cx="947531" cy="345604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23"/>
          <p:cNvSpPr txBox="1"/>
          <p:nvPr/>
        </p:nvSpPr>
        <p:spPr>
          <a:xfrm>
            <a:off x="6410471" y="106029"/>
            <a:ext cx="269187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Dentro del mismo párrafo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6410470" y="534913"/>
            <a:ext cx="2691871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En un párrafo aparte, con sangría y formato especial</a:t>
            </a:r>
          </a:p>
        </p:txBody>
      </p:sp>
      <p:pic>
        <p:nvPicPr>
          <p:cNvPr id="1028" name="Picture 4" descr="C:\Users\LENOVO\AppData\Local\Temp\x10sctmp1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66" y="1404983"/>
            <a:ext cx="8014466" cy="277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uadroTexto 14"/>
          <p:cNvSpPr txBox="1"/>
          <p:nvPr/>
        </p:nvSpPr>
        <p:spPr>
          <a:xfrm>
            <a:off x="124637" y="6459472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Citando en el texto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606414" y="4537513"/>
            <a:ext cx="79043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Cuando citamos textualmente, pero obviamos una parte de la cita se debe indicar que está incompleta en ese espacio vacío […] Por ejemplo</a:t>
            </a:r>
          </a:p>
          <a:p>
            <a:endParaRPr lang="es-ES" dirty="0"/>
          </a:p>
          <a:p>
            <a:pPr lvl="1"/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“Para que tú me oigas […] como las huellas de las gaviotas en la playa” (Neruda, 2016). </a:t>
            </a:r>
          </a:p>
        </p:txBody>
      </p:sp>
    </p:spTree>
    <p:extLst>
      <p:ext uri="{BB962C8B-B14F-4D97-AF65-F5344CB8AC3E}">
        <p14:creationId xmlns:p14="http://schemas.microsoft.com/office/powerpoint/2010/main" val="27611093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21" y="-11991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4857750" y="6520510"/>
            <a:ext cx="4286250" cy="446345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/>
          <p:cNvSpPr txBox="1"/>
          <p:nvPr/>
        </p:nvSpPr>
        <p:spPr>
          <a:xfrm>
            <a:off x="481757" y="517399"/>
            <a:ext cx="1895061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Según estilo 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3324349" y="172124"/>
            <a:ext cx="177193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Cita directa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3324349" y="970329"/>
            <a:ext cx="177193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Cita indirecta</a:t>
            </a:r>
          </a:p>
        </p:txBody>
      </p:sp>
      <p:cxnSp>
        <p:nvCxnSpPr>
          <p:cNvPr id="26" name="Conector recto 25"/>
          <p:cNvCxnSpPr>
            <a:cxnSpLocks/>
            <a:stCxn id="15" idx="3"/>
            <a:endCxn id="16" idx="1"/>
          </p:cNvCxnSpPr>
          <p:nvPr/>
        </p:nvCxnSpPr>
        <p:spPr>
          <a:xfrm flipV="1">
            <a:off x="2376818" y="356790"/>
            <a:ext cx="947531" cy="360664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/>
          <p:cNvCxnSpPr>
            <a:cxnSpLocks/>
            <a:endCxn id="17" idx="1"/>
          </p:cNvCxnSpPr>
          <p:nvPr/>
        </p:nvCxnSpPr>
        <p:spPr>
          <a:xfrm>
            <a:off x="2376816" y="772356"/>
            <a:ext cx="947533" cy="382639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uadroTexto 27"/>
          <p:cNvSpPr txBox="1"/>
          <p:nvPr/>
        </p:nvSpPr>
        <p:spPr>
          <a:xfrm>
            <a:off x="5623060" y="172124"/>
            <a:ext cx="336825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Se nombra al autor en el discurso</a:t>
            </a:r>
          </a:p>
        </p:txBody>
      </p:sp>
      <p:sp>
        <p:nvSpPr>
          <p:cNvPr id="29" name="CuadroTexto 28"/>
          <p:cNvSpPr txBox="1"/>
          <p:nvPr/>
        </p:nvSpPr>
        <p:spPr>
          <a:xfrm>
            <a:off x="5617552" y="690950"/>
            <a:ext cx="3235727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Se nombran ideas o palabras de alguien a quien no se introduce en el discurso.</a:t>
            </a:r>
          </a:p>
        </p:txBody>
      </p:sp>
      <p:cxnSp>
        <p:nvCxnSpPr>
          <p:cNvPr id="30" name="Conector recto 29"/>
          <p:cNvCxnSpPr>
            <a:cxnSpLocks/>
            <a:stCxn id="29" idx="1"/>
            <a:endCxn id="17" idx="3"/>
          </p:cNvCxnSpPr>
          <p:nvPr/>
        </p:nvCxnSpPr>
        <p:spPr>
          <a:xfrm flipH="1">
            <a:off x="5096288" y="1152615"/>
            <a:ext cx="521264" cy="238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/>
          <p:cNvCxnSpPr>
            <a:cxnSpLocks/>
            <a:stCxn id="28" idx="1"/>
            <a:endCxn id="16" idx="3"/>
          </p:cNvCxnSpPr>
          <p:nvPr/>
        </p:nvCxnSpPr>
        <p:spPr>
          <a:xfrm flipH="1">
            <a:off x="5096288" y="356790"/>
            <a:ext cx="526772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uadroTexto 32"/>
          <p:cNvSpPr txBox="1"/>
          <p:nvPr/>
        </p:nvSpPr>
        <p:spPr>
          <a:xfrm>
            <a:off x="124637" y="6459472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Citando en el texto</a:t>
            </a:r>
          </a:p>
        </p:txBody>
      </p:sp>
      <p:pic>
        <p:nvPicPr>
          <p:cNvPr id="7172" name="Picture 4" descr="C:\Users\LENOVO\AppData\Local\Temp\x10sctmp2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57" y="2645071"/>
            <a:ext cx="8371522" cy="1207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1378226" y="1948300"/>
            <a:ext cx="2716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Cita indirecta al autor</a:t>
            </a:r>
          </a:p>
        </p:txBody>
      </p:sp>
      <p:sp>
        <p:nvSpPr>
          <p:cNvPr id="34" name="CuadroTexto 33"/>
          <p:cNvSpPr txBox="1"/>
          <p:nvPr/>
        </p:nvSpPr>
        <p:spPr>
          <a:xfrm>
            <a:off x="2517912" y="4075939"/>
            <a:ext cx="2716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Cita directa al autor</a:t>
            </a:r>
          </a:p>
        </p:txBody>
      </p:sp>
      <p:cxnSp>
        <p:nvCxnSpPr>
          <p:cNvPr id="4" name="Conector recto de flecha 3"/>
          <p:cNvCxnSpPr>
            <a:stCxn id="34" idx="0"/>
          </p:cNvCxnSpPr>
          <p:nvPr/>
        </p:nvCxnSpPr>
        <p:spPr>
          <a:xfrm flipH="1" flipV="1">
            <a:off x="3525902" y="3540802"/>
            <a:ext cx="350358" cy="53513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/>
          <p:cNvCxnSpPr>
            <a:cxnSpLocks/>
          </p:cNvCxnSpPr>
          <p:nvPr/>
        </p:nvCxnSpPr>
        <p:spPr>
          <a:xfrm>
            <a:off x="2639371" y="2240156"/>
            <a:ext cx="504411" cy="48239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>
            <a:cxnSpLocks/>
          </p:cNvCxnSpPr>
          <p:nvPr/>
        </p:nvCxnSpPr>
        <p:spPr>
          <a:xfrm>
            <a:off x="4041913" y="3540802"/>
            <a:ext cx="887896" cy="0"/>
          </a:xfrm>
          <a:prstGeom prst="line">
            <a:avLst/>
          </a:prstGeom>
          <a:ln w="28575">
            <a:solidFill>
              <a:srgbClr val="EE0E0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43907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21" y="-11991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4857750" y="6514198"/>
            <a:ext cx="4286250" cy="452657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CuadroTexto 32"/>
          <p:cNvSpPr txBox="1"/>
          <p:nvPr/>
        </p:nvSpPr>
        <p:spPr>
          <a:xfrm>
            <a:off x="124637" y="6459472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Citando en el texto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454711" y="338036"/>
            <a:ext cx="1895061" cy="707886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s-ES" sz="2000" b="1" dirty="0"/>
              <a:t>Según donde se ha encontrado 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3297305" y="98857"/>
            <a:ext cx="1771939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Cita primaria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3297305" y="897062"/>
            <a:ext cx="1771939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Cita secundaria</a:t>
            </a:r>
          </a:p>
        </p:txBody>
      </p:sp>
      <p:cxnSp>
        <p:nvCxnSpPr>
          <p:cNvPr id="24" name="Conector recto 23"/>
          <p:cNvCxnSpPr>
            <a:cxnSpLocks/>
            <a:stCxn id="21" idx="3"/>
            <a:endCxn id="22" idx="1"/>
          </p:cNvCxnSpPr>
          <p:nvPr/>
        </p:nvCxnSpPr>
        <p:spPr>
          <a:xfrm flipV="1">
            <a:off x="2349772" y="283523"/>
            <a:ext cx="947533" cy="408456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/>
          <p:cNvCxnSpPr>
            <a:cxnSpLocks/>
            <a:endCxn id="23" idx="1"/>
          </p:cNvCxnSpPr>
          <p:nvPr/>
        </p:nvCxnSpPr>
        <p:spPr>
          <a:xfrm>
            <a:off x="2349773" y="758328"/>
            <a:ext cx="947532" cy="32340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uadroTexto 31"/>
          <p:cNvSpPr txBox="1"/>
          <p:nvPr/>
        </p:nvSpPr>
        <p:spPr>
          <a:xfrm>
            <a:off x="5630804" y="94964"/>
            <a:ext cx="319543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Se cita el documento original</a:t>
            </a:r>
          </a:p>
        </p:txBody>
      </p:sp>
      <p:sp>
        <p:nvSpPr>
          <p:cNvPr id="36" name="CuadroTexto 35"/>
          <p:cNvSpPr txBox="1"/>
          <p:nvPr/>
        </p:nvSpPr>
        <p:spPr>
          <a:xfrm>
            <a:off x="5630804" y="620063"/>
            <a:ext cx="3195432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Cita de una cita, se cita el documento original y donde se ha encontrado</a:t>
            </a:r>
          </a:p>
        </p:txBody>
      </p:sp>
      <p:cxnSp>
        <p:nvCxnSpPr>
          <p:cNvPr id="37" name="Conector recto 36"/>
          <p:cNvCxnSpPr>
            <a:cxnSpLocks/>
            <a:stCxn id="36" idx="1"/>
            <a:endCxn id="23" idx="3"/>
          </p:cNvCxnSpPr>
          <p:nvPr/>
        </p:nvCxnSpPr>
        <p:spPr>
          <a:xfrm flipH="1">
            <a:off x="5069244" y="1081728"/>
            <a:ext cx="56156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37"/>
          <p:cNvCxnSpPr>
            <a:cxnSpLocks/>
            <a:stCxn id="32" idx="1"/>
            <a:endCxn id="22" idx="3"/>
          </p:cNvCxnSpPr>
          <p:nvPr/>
        </p:nvCxnSpPr>
        <p:spPr>
          <a:xfrm flipH="1">
            <a:off x="5069244" y="279630"/>
            <a:ext cx="561560" cy="3893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8" name="Picture 2" descr="C:\Users\LENOVO\AppData\Local\Temp\x10sctmp2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45" y="2156932"/>
            <a:ext cx="8025153" cy="289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5182136" y="5606990"/>
            <a:ext cx="1364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highlight>
                  <a:srgbClr val="FFFF00"/>
                </a:highlight>
              </a:rPr>
              <a:t>Cita original</a:t>
            </a:r>
          </a:p>
        </p:txBody>
      </p:sp>
      <p:sp>
        <p:nvSpPr>
          <p:cNvPr id="39" name="CuadroTexto 38"/>
          <p:cNvSpPr txBox="1"/>
          <p:nvPr/>
        </p:nvSpPr>
        <p:spPr>
          <a:xfrm>
            <a:off x="6546286" y="5595964"/>
            <a:ext cx="2597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highlight>
                  <a:srgbClr val="FFFF00"/>
                </a:highlight>
              </a:rPr>
              <a:t>Cita de la obra por la que el autor conoce el texto</a:t>
            </a:r>
          </a:p>
        </p:txBody>
      </p:sp>
      <p:cxnSp>
        <p:nvCxnSpPr>
          <p:cNvPr id="6" name="Conector recto de flecha 5"/>
          <p:cNvCxnSpPr>
            <a:stCxn id="3" idx="0"/>
          </p:cNvCxnSpPr>
          <p:nvPr/>
        </p:nvCxnSpPr>
        <p:spPr>
          <a:xfrm flipV="1">
            <a:off x="5864211" y="5081757"/>
            <a:ext cx="563093" cy="525233"/>
          </a:xfrm>
          <a:prstGeom prst="straightConnector1">
            <a:avLst/>
          </a:prstGeom>
          <a:ln w="57150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de flecha 39"/>
          <p:cNvCxnSpPr>
            <a:cxnSpLocks/>
          </p:cNvCxnSpPr>
          <p:nvPr/>
        </p:nvCxnSpPr>
        <p:spPr>
          <a:xfrm flipV="1">
            <a:off x="7407965" y="5049246"/>
            <a:ext cx="583096" cy="577999"/>
          </a:xfrm>
          <a:prstGeom prst="straightConnector1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57536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21" y="-11991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4857750" y="6520510"/>
            <a:ext cx="4286250" cy="446345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CuadroTexto 32"/>
          <p:cNvSpPr txBox="1"/>
          <p:nvPr/>
        </p:nvSpPr>
        <p:spPr>
          <a:xfrm>
            <a:off x="124637" y="6459472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Citando en el texto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66952" y="4277093"/>
            <a:ext cx="85832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Orduna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-Malea, E., Martín-Martín, A., &amp; Delgado-López-Cózar, E. (</a:t>
            </a:r>
            <a:r>
              <a:rPr lang="es-E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2016A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Metrics in 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academic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profiles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 new 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addictive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game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researchers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?. </a:t>
            </a:r>
            <a:r>
              <a:rPr lang="es-E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Revista española de salud pública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e1.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66952" y="5208017"/>
            <a:ext cx="85832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Orduña-Malea, E., Martín-Martín, A., &amp; Delgado-López-Cózar, E. (</a:t>
            </a:r>
            <a:r>
              <a:rPr lang="es-E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2016B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La 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bibliometría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viene: 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ALMetrics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Author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Level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Metrics) y las múltiples caras del impacto de un autor. </a:t>
            </a:r>
            <a:r>
              <a:rPr lang="es-E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profesional de la información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(3), 485-496.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124637" y="191057"/>
            <a:ext cx="2306704" cy="4001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OTROS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431341" y="191057"/>
            <a:ext cx="6593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Diferenciando dos obras de un mismo autor en el mismo año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266952" y="1592216"/>
            <a:ext cx="819895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investigadores cada vez se preocupan más por identificar las repercusiones de sus trabajos (Orduña-Malea, Martín-Martín, y Delgado-López-Cózar, </a:t>
            </a:r>
            <a:r>
              <a:rPr lang="es-E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2016A</a:t>
            </a: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no obstante, parece que están emergiendo sobre todo las llamadas métricas alternativas (Orduña-Malea, Martín-Martín, y Delgado-López-Cózar, </a:t>
            </a:r>
            <a:r>
              <a:rPr lang="es-E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2016B</a:t>
            </a: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124637" y="3818378"/>
            <a:ext cx="81989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Bibliografía</a:t>
            </a:r>
          </a:p>
        </p:txBody>
      </p:sp>
      <p:cxnSp>
        <p:nvCxnSpPr>
          <p:cNvPr id="10" name="Conector recto 9"/>
          <p:cNvCxnSpPr>
            <a:cxnSpLocks/>
          </p:cNvCxnSpPr>
          <p:nvPr/>
        </p:nvCxnSpPr>
        <p:spPr>
          <a:xfrm flipH="1">
            <a:off x="2531165" y="591167"/>
            <a:ext cx="674535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98320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21" y="-11991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4857750" y="6520510"/>
            <a:ext cx="4286250" cy="446345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CuadroTexto 32"/>
          <p:cNvSpPr txBox="1"/>
          <p:nvPr/>
        </p:nvSpPr>
        <p:spPr>
          <a:xfrm>
            <a:off x="124637" y="6459472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Citando en el texto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124637" y="191057"/>
            <a:ext cx="2306704" cy="4001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OTROS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431341" y="191057"/>
            <a:ext cx="6593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Número de autores</a:t>
            </a:r>
          </a:p>
        </p:txBody>
      </p:sp>
      <p:cxnSp>
        <p:nvCxnSpPr>
          <p:cNvPr id="10" name="Conector recto 9"/>
          <p:cNvCxnSpPr>
            <a:cxnSpLocks/>
          </p:cNvCxnSpPr>
          <p:nvPr/>
        </p:nvCxnSpPr>
        <p:spPr>
          <a:xfrm flipH="1">
            <a:off x="2531166" y="591167"/>
            <a:ext cx="206733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266952" y="991279"/>
            <a:ext cx="2940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002060"/>
                </a:solidFill>
              </a:rPr>
              <a:t>Uno o dos autores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266952" y="2349454"/>
            <a:ext cx="31123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002060"/>
                </a:solidFill>
              </a:rPr>
              <a:t>Tres a cinco autores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266952" y="4320752"/>
            <a:ext cx="3112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002060"/>
                </a:solidFill>
              </a:rPr>
              <a:t>Más de tres autores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609440" y="1563759"/>
            <a:ext cx="789829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Se citan siempre ambos autores; (Delgado y Repiso, 2012).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609440" y="3010660"/>
            <a:ext cx="7898296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La primera vez que se citen en el texto se citan todos los </a:t>
            </a:r>
            <a:r>
              <a:rPr lang="es-ES" dirty="0">
                <a:solidFill>
                  <a:srgbClr val="002060"/>
                </a:solidFill>
              </a:rPr>
              <a:t>autores (Repiso, Torres y Delgado, 2011)</a:t>
            </a:r>
            <a:r>
              <a:rPr lang="es-ES" dirty="0"/>
              <a:t>, a partir de la segunda se cita el primero y </a:t>
            </a:r>
            <a:r>
              <a:rPr lang="es-ES" b="1" i="1" dirty="0"/>
              <a:t>et al</a:t>
            </a:r>
            <a:r>
              <a:rPr lang="es-ES" dirty="0"/>
              <a:t>. ; </a:t>
            </a:r>
            <a:r>
              <a:rPr lang="es-ES" dirty="0">
                <a:solidFill>
                  <a:srgbClr val="002060"/>
                </a:solidFill>
              </a:rPr>
              <a:t>(Repiso </a:t>
            </a:r>
            <a:r>
              <a:rPr lang="es-ES" i="1" dirty="0">
                <a:solidFill>
                  <a:srgbClr val="002060"/>
                </a:solidFill>
              </a:rPr>
              <a:t>et al</a:t>
            </a:r>
            <a:r>
              <a:rPr lang="es-ES" dirty="0">
                <a:solidFill>
                  <a:srgbClr val="002060"/>
                </a:solidFill>
              </a:rPr>
              <a:t>., 2011).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609440" y="5011559"/>
            <a:ext cx="789829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Si se quiere sólo se cita al primer autor seguido por </a:t>
            </a:r>
            <a:r>
              <a:rPr lang="es-ES" b="1" i="1" dirty="0"/>
              <a:t>et al. </a:t>
            </a:r>
            <a:r>
              <a:rPr lang="es-ES" dirty="0">
                <a:solidFill>
                  <a:srgbClr val="002060"/>
                </a:solidFill>
              </a:rPr>
              <a:t>(García </a:t>
            </a:r>
            <a:r>
              <a:rPr lang="es-ES" i="1" dirty="0">
                <a:solidFill>
                  <a:srgbClr val="002060"/>
                </a:solidFill>
              </a:rPr>
              <a:t>et al</a:t>
            </a:r>
            <a:r>
              <a:rPr lang="es-ES" dirty="0">
                <a:solidFill>
                  <a:srgbClr val="002060"/>
                </a:solidFill>
              </a:rPr>
              <a:t>., 2011).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24637" y="5632174"/>
            <a:ext cx="8529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i="1" dirty="0">
                <a:solidFill>
                  <a:srgbClr val="C00000"/>
                </a:solidFill>
              </a:rPr>
              <a:t>Et al </a:t>
            </a:r>
            <a:r>
              <a:rPr lang="es-ES" sz="2800" b="1" dirty="0">
                <a:solidFill>
                  <a:srgbClr val="C00000"/>
                </a:solidFill>
              </a:rPr>
              <a:t>es la abreviación del latín </a:t>
            </a:r>
            <a:r>
              <a:rPr lang="es-ES" sz="2800" b="1" i="1" dirty="0">
                <a:solidFill>
                  <a:srgbClr val="C00000"/>
                </a:solidFill>
              </a:rPr>
              <a:t>et alii </a:t>
            </a:r>
            <a:r>
              <a:rPr lang="es-ES" sz="2800" b="1" dirty="0">
                <a:solidFill>
                  <a:srgbClr val="C00000"/>
                </a:solidFill>
              </a:rPr>
              <a:t>(y otros)</a:t>
            </a:r>
          </a:p>
        </p:txBody>
      </p:sp>
    </p:spTree>
    <p:extLst>
      <p:ext uri="{BB962C8B-B14F-4D97-AF65-F5344CB8AC3E}">
        <p14:creationId xmlns:p14="http://schemas.microsoft.com/office/powerpoint/2010/main" val="3206651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12487069-157C-4DB0-A3D0-F0BD533C9840}"/>
              </a:ext>
            </a:extLst>
          </p:cNvPr>
          <p:cNvSpPr/>
          <p:nvPr/>
        </p:nvSpPr>
        <p:spPr>
          <a:xfrm>
            <a:off x="5543550" y="0"/>
            <a:ext cx="3600450" cy="6087371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21F66F9-EDAD-42BC-8D92-F3AD9634DE0B}"/>
              </a:ext>
            </a:extLst>
          </p:cNvPr>
          <p:cNvSpPr/>
          <p:nvPr/>
        </p:nvSpPr>
        <p:spPr>
          <a:xfrm>
            <a:off x="5543550" y="6087372"/>
            <a:ext cx="3600450" cy="770627"/>
          </a:xfrm>
          <a:prstGeom prst="rect">
            <a:avLst/>
          </a:prstGeom>
          <a:solidFill>
            <a:srgbClr val="E375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218D9CC2-42D5-41F5-A766-1F5777B6770A}"/>
              </a:ext>
            </a:extLst>
          </p:cNvPr>
          <p:cNvSpPr/>
          <p:nvPr/>
        </p:nvSpPr>
        <p:spPr>
          <a:xfrm>
            <a:off x="-4622" y="6068839"/>
            <a:ext cx="5548172" cy="799977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2" name="Rectángulo 11"/>
          <p:cNvSpPr/>
          <p:nvPr/>
        </p:nvSpPr>
        <p:spPr>
          <a:xfrm>
            <a:off x="0" y="-9780"/>
            <a:ext cx="5543550" cy="6097153"/>
          </a:xfrm>
          <a:prstGeom prst="rect">
            <a:avLst/>
          </a:prstGeom>
          <a:solidFill>
            <a:srgbClr val="63A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6" name="Rectángulo 15"/>
          <p:cNvSpPr/>
          <p:nvPr/>
        </p:nvSpPr>
        <p:spPr>
          <a:xfrm>
            <a:off x="754743" y="5472279"/>
            <a:ext cx="4788807" cy="2018026"/>
          </a:xfrm>
          <a:prstGeom prst="rect">
            <a:avLst/>
          </a:prstGeom>
          <a:blipFill dpi="0" rotWithShape="1">
            <a:blip r:embed="rId2">
              <a:alphaModFix am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CBBD657-F9FB-43D7-B8D7-0D1EB6126DE5}"/>
              </a:ext>
            </a:extLst>
          </p:cNvPr>
          <p:cNvSpPr/>
          <p:nvPr/>
        </p:nvSpPr>
        <p:spPr>
          <a:xfrm>
            <a:off x="1001485" y="0"/>
            <a:ext cx="1640114" cy="2061029"/>
          </a:xfrm>
          <a:prstGeom prst="rect">
            <a:avLst/>
          </a:prstGeom>
          <a:solidFill>
            <a:srgbClr val="3E73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3E49CF-5912-4C22-A57C-F5D61CCA5578}"/>
              </a:ext>
            </a:extLst>
          </p:cNvPr>
          <p:cNvSpPr txBox="1"/>
          <p:nvPr/>
        </p:nvSpPr>
        <p:spPr>
          <a:xfrm>
            <a:off x="1001485" y="1174976"/>
            <a:ext cx="7650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Citas vs Referencias</a:t>
            </a:r>
            <a:endParaRPr lang="es-ES" sz="72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E94E0B4-146F-4B2B-8762-6DF02F60EA78}"/>
              </a:ext>
            </a:extLst>
          </p:cNvPr>
          <p:cNvSpPr/>
          <p:nvPr/>
        </p:nvSpPr>
        <p:spPr>
          <a:xfrm>
            <a:off x="295570" y="2725454"/>
            <a:ext cx="403027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congruencia</a:t>
            </a:r>
            <a:endParaRPr lang="es-ES" sz="6000" dirty="0">
              <a:solidFill>
                <a:schemeClr val="bg1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960EEF2-26E8-49BD-B827-5F5334C58DA4}"/>
              </a:ext>
            </a:extLst>
          </p:cNvPr>
          <p:cNvSpPr/>
          <p:nvPr/>
        </p:nvSpPr>
        <p:spPr>
          <a:xfrm>
            <a:off x="4272216" y="2336777"/>
            <a:ext cx="476284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hipertextualidad</a:t>
            </a:r>
            <a:endParaRPr lang="es-ES" sz="4800" dirty="0">
              <a:solidFill>
                <a:schemeClr val="bg1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9267B2A-2E58-44B5-86B2-21E02D870001}"/>
              </a:ext>
            </a:extLst>
          </p:cNvPr>
          <p:cNvSpPr/>
          <p:nvPr/>
        </p:nvSpPr>
        <p:spPr>
          <a:xfrm>
            <a:off x="6249675" y="4785550"/>
            <a:ext cx="168507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estilo</a:t>
            </a:r>
            <a:endParaRPr lang="es-ES" sz="5400" dirty="0">
              <a:solidFill>
                <a:schemeClr val="bg1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DB4D2FF4-406C-47F3-8EBB-67161A165506}"/>
              </a:ext>
            </a:extLst>
          </p:cNvPr>
          <p:cNvSpPr/>
          <p:nvPr/>
        </p:nvSpPr>
        <p:spPr>
          <a:xfrm>
            <a:off x="709040" y="4330962"/>
            <a:ext cx="466506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complementariedad</a:t>
            </a:r>
            <a:endParaRPr lang="es-ES" sz="4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11755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21" y="-11991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4857750" y="6520510"/>
            <a:ext cx="4286250" cy="446345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CuadroTexto 32"/>
          <p:cNvSpPr txBox="1"/>
          <p:nvPr/>
        </p:nvSpPr>
        <p:spPr>
          <a:xfrm>
            <a:off x="124637" y="6459472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Citando en el texto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266954" y="432589"/>
            <a:ext cx="85832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200" b="1" u="sng" dirty="0">
                <a:solidFill>
                  <a:srgbClr val="2D62B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TODO Y SÓLO</a:t>
            </a:r>
            <a:r>
              <a:rPr lang="es-ES" sz="3200" b="1" dirty="0">
                <a:solidFill>
                  <a:srgbClr val="2D62B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200" dirty="0">
                <a:solidFill>
                  <a:srgbClr val="2D62B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 QUE SE CITA EN EL TEXTO DEBE APARECER EN LA BIBLIOGRAFÍA, EL RESTO ES </a:t>
            </a:r>
            <a:r>
              <a:rPr lang="es-E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FALSO RELLENO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266954" y="3595600"/>
            <a:ext cx="85832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Cada cita debe tener su consecuente referencia.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Cada referencia debe tener en el texto al menos una cita.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 has leído obras que crees te han ayudado a escribir, pero no las citas </a:t>
            </a:r>
            <a:r>
              <a:rPr lang="es-ES" sz="28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se deben incluir en la bibliografía.</a:t>
            </a:r>
            <a:endParaRPr lang="es-ES" sz="2800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018" y="1876767"/>
            <a:ext cx="2677980" cy="187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8182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12487069-157C-4DB0-A3D0-F0BD533C9840}"/>
              </a:ext>
            </a:extLst>
          </p:cNvPr>
          <p:cNvSpPr/>
          <p:nvPr/>
        </p:nvSpPr>
        <p:spPr>
          <a:xfrm>
            <a:off x="5543550" y="0"/>
            <a:ext cx="3600450" cy="6087371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21F66F9-EDAD-42BC-8D92-F3AD9634DE0B}"/>
              </a:ext>
            </a:extLst>
          </p:cNvPr>
          <p:cNvSpPr/>
          <p:nvPr/>
        </p:nvSpPr>
        <p:spPr>
          <a:xfrm>
            <a:off x="5543550" y="6087372"/>
            <a:ext cx="3600450" cy="770627"/>
          </a:xfrm>
          <a:prstGeom prst="rect">
            <a:avLst/>
          </a:prstGeom>
          <a:solidFill>
            <a:srgbClr val="E375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218D9CC2-42D5-41F5-A766-1F5777B6770A}"/>
              </a:ext>
            </a:extLst>
          </p:cNvPr>
          <p:cNvSpPr/>
          <p:nvPr/>
        </p:nvSpPr>
        <p:spPr>
          <a:xfrm>
            <a:off x="-4622" y="6068839"/>
            <a:ext cx="5548172" cy="799977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2" name="Rectángulo 11"/>
          <p:cNvSpPr/>
          <p:nvPr/>
        </p:nvSpPr>
        <p:spPr>
          <a:xfrm>
            <a:off x="0" y="-9780"/>
            <a:ext cx="5543550" cy="6097153"/>
          </a:xfrm>
          <a:prstGeom prst="rect">
            <a:avLst/>
          </a:prstGeom>
          <a:solidFill>
            <a:srgbClr val="63A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6" name="Rectángulo 15"/>
          <p:cNvSpPr/>
          <p:nvPr/>
        </p:nvSpPr>
        <p:spPr>
          <a:xfrm>
            <a:off x="754743" y="5472279"/>
            <a:ext cx="4788807" cy="2018026"/>
          </a:xfrm>
          <a:prstGeom prst="rect">
            <a:avLst/>
          </a:prstGeom>
          <a:blipFill dpi="0" rotWithShape="1">
            <a:blip r:embed="rId2">
              <a:alphaModFix am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FA60727-3528-4C0A-89CB-8A5440207A28}"/>
              </a:ext>
            </a:extLst>
          </p:cNvPr>
          <p:cNvSpPr/>
          <p:nvPr/>
        </p:nvSpPr>
        <p:spPr>
          <a:xfrm>
            <a:off x="1001485" y="0"/>
            <a:ext cx="1640114" cy="2061029"/>
          </a:xfrm>
          <a:prstGeom prst="rect">
            <a:avLst/>
          </a:prstGeom>
          <a:solidFill>
            <a:srgbClr val="3E73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A94F159-815C-450E-8F1B-DE7F6DFC5526}"/>
              </a:ext>
            </a:extLst>
          </p:cNvPr>
          <p:cNvSpPr txBox="1"/>
          <p:nvPr/>
        </p:nvSpPr>
        <p:spPr>
          <a:xfrm>
            <a:off x="1001485" y="1174976"/>
            <a:ext cx="7650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Tipologías de Referencias</a:t>
            </a:r>
            <a:endParaRPr lang="es-ES" sz="72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298CE64-6574-4824-B7B7-5D05CD247548}"/>
              </a:ext>
            </a:extLst>
          </p:cNvPr>
          <p:cNvSpPr/>
          <p:nvPr/>
        </p:nvSpPr>
        <p:spPr>
          <a:xfrm>
            <a:off x="5699430" y="3902403"/>
            <a:ext cx="327717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congresos</a:t>
            </a:r>
            <a:endParaRPr lang="es-ES" sz="6000" dirty="0">
              <a:solidFill>
                <a:schemeClr val="bg1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B8A200A-B5C2-49CE-92A5-C1166C3C2F70}"/>
              </a:ext>
            </a:extLst>
          </p:cNvPr>
          <p:cNvSpPr/>
          <p:nvPr/>
        </p:nvSpPr>
        <p:spPr>
          <a:xfrm>
            <a:off x="4272216" y="2336777"/>
            <a:ext cx="196714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Libros</a:t>
            </a:r>
            <a:endParaRPr lang="es-ES" sz="4800" dirty="0">
              <a:solidFill>
                <a:schemeClr val="bg1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E832DFC-ABF2-4D90-A120-C0441C5C0CF2}"/>
              </a:ext>
            </a:extLst>
          </p:cNvPr>
          <p:cNvSpPr/>
          <p:nvPr/>
        </p:nvSpPr>
        <p:spPr>
          <a:xfrm>
            <a:off x="553775" y="2746400"/>
            <a:ext cx="26468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artículos</a:t>
            </a:r>
            <a:endParaRPr lang="es-ES" sz="5400" dirty="0">
              <a:solidFill>
                <a:schemeClr val="bg1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432FE45-560E-4400-A679-9080FE0F7D42}"/>
              </a:ext>
            </a:extLst>
          </p:cNvPr>
          <p:cNvSpPr/>
          <p:nvPr/>
        </p:nvSpPr>
        <p:spPr>
          <a:xfrm>
            <a:off x="709040" y="4330962"/>
            <a:ext cx="414555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capítulos de libro</a:t>
            </a:r>
            <a:endParaRPr lang="es-ES" sz="4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5980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21" y="-11991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Libro</a:t>
            </a:r>
          </a:p>
          <a:p>
            <a:pPr algn="ctr"/>
            <a:r>
              <a:rPr lang="es-ES" dirty="0"/>
              <a:t>Capítulo de libro o contribución de un congreso</a:t>
            </a:r>
          </a:p>
          <a:p>
            <a:pPr algn="ctr"/>
            <a:r>
              <a:rPr lang="es-ES" dirty="0"/>
              <a:t>Artículo de revista</a:t>
            </a:r>
          </a:p>
          <a:p>
            <a:pPr algn="ctr"/>
            <a:r>
              <a:rPr lang="es-ES" dirty="0"/>
              <a:t>Página web</a:t>
            </a:r>
          </a:p>
          <a:p>
            <a:pPr algn="ctr"/>
            <a:r>
              <a:rPr lang="es-ES" dirty="0"/>
              <a:t>Tesis doctoral</a:t>
            </a:r>
          </a:p>
          <a:p>
            <a:pPr algn="ctr"/>
            <a:r>
              <a:rPr lang="es-ES" dirty="0"/>
              <a:t>Noticia en prensa</a:t>
            </a:r>
          </a:p>
          <a:p>
            <a:pPr algn="ctr"/>
            <a:r>
              <a:rPr lang="es-ES" dirty="0"/>
              <a:t>Leyes</a:t>
            </a:r>
          </a:p>
          <a:p>
            <a:pPr algn="ctr"/>
            <a:r>
              <a:rPr lang="es-ES" dirty="0"/>
              <a:t>Imagen</a:t>
            </a:r>
          </a:p>
          <a:p>
            <a:pPr algn="ctr"/>
            <a:r>
              <a:rPr lang="es-ES" dirty="0"/>
              <a:t>Película</a:t>
            </a:r>
          </a:p>
          <a:p>
            <a:pPr algn="ctr"/>
            <a:r>
              <a:rPr lang="es-ES" dirty="0"/>
              <a:t>Mapa</a:t>
            </a:r>
          </a:p>
          <a:p>
            <a:pPr algn="ctr"/>
            <a:r>
              <a:rPr lang="es-ES" dirty="0"/>
              <a:t>Programa informático</a:t>
            </a:r>
          </a:p>
          <a:p>
            <a:pPr algn="ctr"/>
            <a:r>
              <a:rPr lang="es-ES" dirty="0"/>
              <a:t>Artículo de la enciclopedia</a:t>
            </a:r>
          </a:p>
          <a:p>
            <a:pPr algn="ctr"/>
            <a:r>
              <a:rPr lang="es-ES" dirty="0"/>
              <a:t>Documento de Trabajo</a:t>
            </a:r>
          </a:p>
        </p:txBody>
      </p:sp>
      <p:sp>
        <p:nvSpPr>
          <p:cNvPr id="33" name="CuadroTexto 32"/>
          <p:cNvSpPr txBox="1"/>
          <p:nvPr/>
        </p:nvSpPr>
        <p:spPr>
          <a:xfrm>
            <a:off x="124637" y="6459472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Citando en el texto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24637" y="63181"/>
            <a:ext cx="79380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/>
              <a:t>Prácticamente cada tipología documental tiene un estilo de referencia propio: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7" r="7641" b="73670"/>
          <a:stretch/>
        </p:blipFill>
        <p:spPr>
          <a:xfrm>
            <a:off x="0" y="4528829"/>
            <a:ext cx="9281810" cy="1991682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4857750" y="6520510"/>
            <a:ext cx="4286250" cy="446345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/>
          <p:cNvSpPr/>
          <p:nvPr/>
        </p:nvSpPr>
        <p:spPr>
          <a:xfrm>
            <a:off x="443948" y="1187013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rgbClr val="C00000"/>
                </a:solidFill>
              </a:rPr>
              <a:t>Libro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Capítulo de libro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Contribución de un congreso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rgbClr val="C00000"/>
                </a:solidFill>
              </a:rPr>
              <a:t>Artículo de revista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Página web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Tesis doctoral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Noticia en prensa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Leyes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5042766" y="1556345"/>
            <a:ext cx="39687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Imagen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Película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Mapa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Programa informático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Artículo de la enciclopedia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Documento de Trabajo</a:t>
            </a:r>
          </a:p>
        </p:txBody>
      </p:sp>
    </p:spTree>
    <p:extLst>
      <p:ext uri="{BB962C8B-B14F-4D97-AF65-F5344CB8AC3E}">
        <p14:creationId xmlns:p14="http://schemas.microsoft.com/office/powerpoint/2010/main" val="40460908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21" y="-11991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/>
              <a:t>pellido</a:t>
            </a:r>
            <a:r>
              <a:rPr lang="es-ES" dirty="0"/>
              <a:t>, A. A. (Fecha). Título del artículo. Nombre de la revista. Volumen(Número), </a:t>
            </a:r>
            <a:r>
              <a:rPr lang="es-ES" dirty="0" err="1"/>
              <a:t>pp</a:t>
            </a:r>
            <a:r>
              <a:rPr lang="es-ES" dirty="0"/>
              <a:t>-pp.</a:t>
            </a:r>
          </a:p>
        </p:txBody>
      </p:sp>
      <p:sp>
        <p:nvSpPr>
          <p:cNvPr id="33" name="CuadroTexto 32"/>
          <p:cNvSpPr txBox="1"/>
          <p:nvPr/>
        </p:nvSpPr>
        <p:spPr>
          <a:xfrm>
            <a:off x="124637" y="6459472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Citando en el texto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251792" y="145774"/>
            <a:ext cx="7938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Artículos de revistas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857750" y="6520510"/>
            <a:ext cx="4286250" cy="446345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/>
          <p:cNvSpPr/>
          <p:nvPr/>
        </p:nvSpPr>
        <p:spPr>
          <a:xfrm>
            <a:off x="392859" y="1039611"/>
            <a:ext cx="8340856" cy="830997"/>
          </a:xfrm>
          <a:prstGeom prst="rect">
            <a:avLst/>
          </a:prstGeom>
          <a:solidFill>
            <a:srgbClr val="2D62B2"/>
          </a:solidFill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</a:rPr>
              <a:t>Apellido, A. A. (Año). Título del artículo. </a:t>
            </a:r>
            <a:r>
              <a:rPr lang="es-ES" sz="2400" i="1" dirty="0">
                <a:solidFill>
                  <a:schemeClr val="bg1"/>
                </a:solidFill>
              </a:rPr>
              <a:t>Nombre de la revista en cursiva. Volumen</a:t>
            </a:r>
            <a:r>
              <a:rPr lang="es-ES" sz="2400" dirty="0">
                <a:solidFill>
                  <a:schemeClr val="bg1"/>
                </a:solidFill>
              </a:rPr>
              <a:t>(Número), </a:t>
            </a:r>
            <a:r>
              <a:rPr lang="es-ES" sz="2400" dirty="0" err="1">
                <a:solidFill>
                  <a:schemeClr val="bg1"/>
                </a:solidFill>
              </a:rPr>
              <a:t>pp</a:t>
            </a:r>
            <a:r>
              <a:rPr lang="es-ES" sz="2400" dirty="0">
                <a:solidFill>
                  <a:schemeClr val="bg1"/>
                </a:solidFill>
              </a:rPr>
              <a:t>-pp. DOI: (si tuviese)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398" y="3447227"/>
            <a:ext cx="3657600" cy="2905125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413314" y="2341603"/>
            <a:ext cx="55634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Abdel-</a:t>
            </a:r>
            <a:r>
              <a:rPr lang="en-US" dirty="0" err="1"/>
              <a:t>Tawab</a:t>
            </a:r>
            <a:r>
              <a:rPr lang="en-US" dirty="0"/>
              <a:t>, N., y </a:t>
            </a:r>
            <a:r>
              <a:rPr lang="en-US" dirty="0" err="1"/>
              <a:t>Roter</a:t>
            </a:r>
            <a:r>
              <a:rPr lang="en-US" dirty="0"/>
              <a:t>, D. (2002). The relevance of client-centered communication to family planning settings in developing countries: Lessons from the Egyptian experience. </a:t>
            </a:r>
            <a:r>
              <a:rPr lang="en-US" i="1" dirty="0"/>
              <a:t>Social Science and Medicine</a:t>
            </a:r>
            <a:r>
              <a:rPr lang="en-US" dirty="0"/>
              <a:t>, </a:t>
            </a:r>
            <a:r>
              <a:rPr lang="en-US" i="1" dirty="0"/>
              <a:t>54</a:t>
            </a:r>
            <a:r>
              <a:rPr lang="en-US" dirty="0"/>
              <a:t>(9), 1357–1368. </a:t>
            </a:r>
            <a:r>
              <a:rPr lang="es-ES" dirty="0">
                <a:hlinkClick r:id="rId4" tooltip="Persistent link using digital object identifier"/>
              </a:rPr>
              <a:t>https://doi.org/10.1016/S0277-9536(01)00101-0</a:t>
            </a:r>
            <a:r>
              <a:rPr lang="es-ES" dirty="0"/>
              <a:t> </a:t>
            </a:r>
            <a:endParaRPr lang="en-US" dirty="0">
              <a:effectLst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124637" y="4400637"/>
            <a:ext cx="49440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800" indent="-304800"/>
            <a:r>
              <a:rPr lang="en-US" dirty="0"/>
              <a:t>	</a:t>
            </a:r>
            <a:r>
              <a:rPr lang="en-US" dirty="0" err="1"/>
              <a:t>Ahlsen</a:t>
            </a:r>
            <a:r>
              <a:rPr lang="en-US" dirty="0"/>
              <a:t>, E. (1991). Body communication as compensation for speech in a Wernicke’s aphasic - A longitudinal study. </a:t>
            </a:r>
            <a:r>
              <a:rPr lang="en-US" i="1" dirty="0"/>
              <a:t>Journal of Communication Disorders</a:t>
            </a:r>
            <a:r>
              <a:rPr lang="en-US" dirty="0"/>
              <a:t>, </a:t>
            </a:r>
            <a:r>
              <a:rPr lang="en-US" i="1" dirty="0"/>
              <a:t>24</a:t>
            </a:r>
            <a:r>
              <a:rPr lang="en-US" dirty="0"/>
              <a:t>(1), 1–12. 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791340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2D6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8" name="Rectángulo 7"/>
          <p:cNvSpPr/>
          <p:nvPr/>
        </p:nvSpPr>
        <p:spPr>
          <a:xfrm>
            <a:off x="-26821" y="-11991"/>
            <a:ext cx="9170819" cy="653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/>
              <a:t>pellido, A. A. (Fecha). Título del artículo. Nombre de la revista. Volumen(Número), pp-pp.</a:t>
            </a:r>
            <a:endParaRPr lang="es-ES" dirty="0"/>
          </a:p>
        </p:txBody>
      </p:sp>
      <p:sp>
        <p:nvSpPr>
          <p:cNvPr id="33" name="CuadroTexto 32"/>
          <p:cNvSpPr txBox="1"/>
          <p:nvPr/>
        </p:nvSpPr>
        <p:spPr>
          <a:xfrm>
            <a:off x="124637" y="6459472"/>
            <a:ext cx="5212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Citando en el texto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251792" y="145774"/>
            <a:ext cx="7938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Libros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857750" y="6520510"/>
            <a:ext cx="4286250" cy="446345"/>
          </a:xfrm>
          <a:prstGeom prst="rect">
            <a:avLst/>
          </a:prstGeom>
          <a:solidFill>
            <a:srgbClr val="EA9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/>
          <p:cNvSpPr/>
          <p:nvPr/>
        </p:nvSpPr>
        <p:spPr>
          <a:xfrm>
            <a:off x="392859" y="1039611"/>
            <a:ext cx="8340856" cy="461665"/>
          </a:xfrm>
          <a:prstGeom prst="rect">
            <a:avLst/>
          </a:prstGeom>
          <a:solidFill>
            <a:srgbClr val="2D62B2"/>
          </a:solidFill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</a:rPr>
              <a:t>Apellido, A. A. (Año). </a:t>
            </a:r>
            <a:r>
              <a:rPr lang="es-ES" sz="2400" i="1" dirty="0">
                <a:solidFill>
                  <a:schemeClr val="bg1"/>
                </a:solidFill>
              </a:rPr>
              <a:t>Título del libro en cursiva</a:t>
            </a:r>
            <a:r>
              <a:rPr lang="es-ES" sz="2400" dirty="0">
                <a:solidFill>
                  <a:schemeClr val="bg1"/>
                </a:solidFill>
              </a:rPr>
              <a:t>. Editorial. 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13314" y="2645042"/>
            <a:ext cx="447731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err="1"/>
              <a:t>Ballarín</a:t>
            </a:r>
            <a:r>
              <a:rPr lang="es-ES" dirty="0"/>
              <a:t>, P., Gallego, M., &amp; Martínez, I. (1995). </a:t>
            </a:r>
            <a:r>
              <a:rPr lang="es-ES" i="1" dirty="0"/>
              <a:t>Los estudios de las mujeres en las universidades españolas 1975-1991</a:t>
            </a:r>
            <a:r>
              <a:rPr lang="es-ES" dirty="0"/>
              <a:t>. (I. de la Mujer, Ed.), </a:t>
            </a:r>
            <a:r>
              <a:rPr lang="es-ES" i="1" dirty="0"/>
              <a:t>Libro blanco, Madrid: Instituto de la Mujer</a:t>
            </a:r>
            <a:r>
              <a:rPr lang="es-ES" dirty="0"/>
              <a:t>. </a:t>
            </a:r>
            <a:endParaRPr lang="es-ES" dirty="0">
              <a:effectLst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13314" y="1778833"/>
            <a:ext cx="49440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err="1"/>
              <a:t>Bassat</a:t>
            </a:r>
            <a:r>
              <a:rPr lang="es-ES" dirty="0"/>
              <a:t>, L. (2012). </a:t>
            </a:r>
            <a:r>
              <a:rPr lang="es-ES" i="1" dirty="0"/>
              <a:t>El libro rojo de las marcas</a:t>
            </a:r>
            <a:r>
              <a:rPr lang="es-ES" dirty="0"/>
              <a:t>. </a:t>
            </a:r>
            <a:r>
              <a:rPr lang="es-ES" dirty="0" err="1"/>
              <a:t>Penguin</a:t>
            </a:r>
            <a:r>
              <a:rPr lang="es-ES" dirty="0"/>
              <a:t> </a:t>
            </a:r>
            <a:r>
              <a:rPr lang="es-ES" dirty="0" err="1"/>
              <a:t>Random</a:t>
            </a:r>
            <a:r>
              <a:rPr lang="es-ES" dirty="0"/>
              <a:t> House.</a:t>
            </a:r>
            <a:endParaRPr lang="es-ES" dirty="0">
              <a:effectLst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6" t="6943" r="3573" b="10853"/>
          <a:stretch/>
        </p:blipFill>
        <p:spPr>
          <a:xfrm>
            <a:off x="4890633" y="4215988"/>
            <a:ext cx="4253365" cy="2137496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92859" y="4432837"/>
            <a:ext cx="4412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Varias casuísticas, libros electrónicos, libros inéditos, sin autores, con editores, el autor es la editorial, </a:t>
            </a:r>
            <a:r>
              <a:rPr lang="es-ES" b="1" dirty="0" err="1"/>
              <a:t>etc</a:t>
            </a:r>
            <a:r>
              <a:rPr lang="es-ES" b="1" dirty="0"/>
              <a:t>, etc.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5501DFA-7017-4231-B6E3-8966A2D52489}"/>
              </a:ext>
            </a:extLst>
          </p:cNvPr>
          <p:cNvSpPr txBox="1"/>
          <p:nvPr/>
        </p:nvSpPr>
        <p:spPr>
          <a:xfrm>
            <a:off x="413314" y="5614802"/>
            <a:ext cx="4412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Antes se incorporaba la ciudad de la edición, actualmente no es necesario…</a:t>
            </a:r>
          </a:p>
        </p:txBody>
      </p:sp>
    </p:spTree>
    <p:extLst>
      <p:ext uri="{BB962C8B-B14F-4D97-AF65-F5344CB8AC3E}">
        <p14:creationId xmlns:p14="http://schemas.microsoft.com/office/powerpoint/2010/main" val="148217187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08" y="0"/>
            <a:ext cx="8343146" cy="493004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05408" y="4857631"/>
            <a:ext cx="8733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Para todo lo demás, utiliza un gestor de referencias bibliográficas…</a:t>
            </a:r>
          </a:p>
          <a:p>
            <a:endParaRPr lang="es-E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0" y="5780782"/>
            <a:ext cx="9144000" cy="1077218"/>
          </a:xfrm>
          <a:prstGeom prst="rect">
            <a:avLst/>
          </a:prstGeom>
          <a:gradFill>
            <a:gsLst>
              <a:gs pos="2000">
                <a:srgbClr val="AA2425"/>
              </a:gs>
              <a:gs pos="100000">
                <a:srgbClr val="940E1C"/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Esta presentación se complementa con una segunda sobre </a:t>
            </a:r>
            <a:r>
              <a:rPr lang="es-E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Mendeley</a:t>
            </a:r>
            <a:r>
              <a:rPr lang="es-E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de carácter aún más practico</a:t>
            </a:r>
          </a:p>
        </p:txBody>
      </p:sp>
    </p:spTree>
    <p:extLst>
      <p:ext uri="{BB962C8B-B14F-4D97-AF65-F5344CB8AC3E}">
        <p14:creationId xmlns:p14="http://schemas.microsoft.com/office/powerpoint/2010/main" val="13133241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-26820" y="-11991"/>
            <a:ext cx="9170819" cy="6966856"/>
          </a:xfrm>
          <a:prstGeom prst="rect">
            <a:avLst/>
          </a:prstGeom>
          <a:solidFill>
            <a:srgbClr val="3C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350" dirty="0"/>
          </a:p>
        </p:txBody>
      </p:sp>
      <p:sp>
        <p:nvSpPr>
          <p:cNvPr id="13" name="Rectángulo 12"/>
          <p:cNvSpPr/>
          <p:nvPr/>
        </p:nvSpPr>
        <p:spPr>
          <a:xfrm>
            <a:off x="396731" y="1"/>
            <a:ext cx="2244868" cy="552449"/>
          </a:xfrm>
          <a:prstGeom prst="rect">
            <a:avLst/>
          </a:prstGeom>
          <a:solidFill>
            <a:srgbClr val="63A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Índice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807529" y="886114"/>
            <a:ext cx="521227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cita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Ética de la citación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 estilos por áreas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pie de página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 a la norma APA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Formatos, figuras, tablas.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Diferentes citas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Citas vs Referencia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Tipologías de Referencias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-26819" y="6362700"/>
            <a:ext cx="9170819" cy="604156"/>
          </a:xfrm>
          <a:prstGeom prst="rect">
            <a:avLst/>
          </a:prstGeom>
          <a:solidFill>
            <a:srgbClr val="E375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/>
          <p:cNvSpPr/>
          <p:nvPr/>
        </p:nvSpPr>
        <p:spPr>
          <a:xfrm>
            <a:off x="3765549" y="6362700"/>
            <a:ext cx="13131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cita</a:t>
            </a:r>
          </a:p>
        </p:txBody>
      </p:sp>
    </p:spTree>
    <p:extLst>
      <p:ext uri="{BB962C8B-B14F-4D97-AF65-F5344CB8AC3E}">
        <p14:creationId xmlns:p14="http://schemas.microsoft.com/office/powerpoint/2010/main" val="33792670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6882</TotalTime>
  <Words>3255</Words>
  <Application>Microsoft Office PowerPoint</Application>
  <PresentationFormat>Presentación en pantalla (4:3)</PresentationFormat>
  <Paragraphs>415</Paragraphs>
  <Slides>57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57</vt:i4>
      </vt:variant>
    </vt:vector>
  </HeadingPairs>
  <TitlesOfParts>
    <vt:vector size="63" baseType="lpstr">
      <vt:lpstr>Arial</vt:lpstr>
      <vt:lpstr>Calibri</vt:lpstr>
      <vt:lpstr>Calibri Light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Lenovo</dc:creator>
  <cp:lastModifiedBy>Rafael Repiso</cp:lastModifiedBy>
  <cp:revision>88</cp:revision>
  <dcterms:created xsi:type="dcterms:W3CDTF">2017-03-18T10:53:42Z</dcterms:created>
  <dcterms:modified xsi:type="dcterms:W3CDTF">2020-03-01T10:34:30Z</dcterms:modified>
</cp:coreProperties>
</file>