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65" r:id="rId3"/>
    <p:sldId id="256" r:id="rId4"/>
    <p:sldId id="260" r:id="rId5"/>
    <p:sldId id="257" r:id="rId6"/>
    <p:sldId id="262" r:id="rId7"/>
    <p:sldId id="264" r:id="rId8"/>
    <p:sldId id="263" r:id="rId9"/>
    <p:sldId id="266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7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mtClean="0"/>
              <a:t>Kevin Ashley - SPARC-Europe/DCC work on national data policies - CC-BY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9BA73-7CB5-45E0-82E7-56BEECD51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748770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mtClean="0"/>
              <a:t>Kevin Ashley - SPARC-Europe/DCC work on national data policies - CC-BY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961FD-6AD9-4EAB-BAD6-83645C3CE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65090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work on national data policies - CC-BY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61FD-6AD9-4EAB-BAD6-83645C3CE7B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88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1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886" y="6525344"/>
            <a:ext cx="1165738" cy="358154"/>
          </a:xfrm>
        </p:spPr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453336"/>
            <a:ext cx="5278156" cy="388135"/>
          </a:xfrm>
        </p:spPr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431" y="6453336"/>
            <a:ext cx="616113" cy="328099"/>
          </a:xfrm>
        </p:spPr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908" y="55399"/>
            <a:ext cx="1474790" cy="476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87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42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84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61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281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59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15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29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289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74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5344"/>
            <a:ext cx="1115616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9752" y="6525344"/>
            <a:ext cx="5278156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72400" y="6453337"/>
            <a:ext cx="971600" cy="404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6A92B-0137-43EA-A5F4-52B14463155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908" y="55399"/>
            <a:ext cx="1474790" cy="476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228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892480" cy="1944216"/>
          </a:xfrm>
        </p:spPr>
        <p:txBody>
          <a:bodyPr>
            <a:normAutofit/>
          </a:bodyPr>
          <a:lstStyle/>
          <a:p>
            <a:r>
              <a:rPr lang="en-GB" dirty="0" smtClean="0"/>
              <a:t>European Data Policies:</a:t>
            </a:r>
            <a:br>
              <a:rPr lang="en-GB" dirty="0" smtClean="0"/>
            </a:br>
            <a:r>
              <a:rPr lang="en-GB" dirty="0" smtClean="0"/>
              <a:t>Current Practice, Future Development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117779"/>
            <a:ext cx="4974839" cy="1797765"/>
          </a:xfrm>
        </p:spPr>
        <p:txBody>
          <a:bodyPr>
            <a:normAutofit fontScale="77500" lnSpcReduction="20000"/>
          </a:bodyPr>
          <a:lstStyle/>
          <a:p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>Kevin Ashley </a:t>
            </a:r>
          </a:p>
          <a:p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>Digital Curation Centre</a:t>
            </a:r>
          </a:p>
          <a:p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>www.dcc.ac.uk</a:t>
            </a:r>
          </a:p>
          <a:p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>@</a:t>
            </a:r>
            <a:r>
              <a:rPr lang="en-GB" sz="2800" b="1" dirty="0" err="1" smtClean="0">
                <a:solidFill>
                  <a:schemeClr val="accent1">
                    <a:lumMod val="75000"/>
                  </a:schemeClr>
                </a:solidFill>
              </a:rPr>
              <a:t>kevingashley</a:t>
            </a:r>
            <a:endParaRPr lang="en-GB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>Kevin.ashley@ed.ac.uk</a:t>
            </a:r>
          </a:p>
          <a:p>
            <a:endParaRPr lang="en-GB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5316855"/>
            <a:ext cx="91249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58112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Reusable with attribution: CC-BY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87452"/>
            <a:ext cx="1485368" cy="5232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68144" y="3905402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DCC is supported by the University of Edinburgh, the European Commission H2020 programme and other income sources</a:t>
            </a:r>
            <a:endParaRPr lang="en-GB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932041" y="2107637"/>
            <a:ext cx="3672408" cy="1797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Original </a:t>
            </a:r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reports </a:t>
            </a:r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by Martin </a:t>
            </a:r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Donnelly, Joy Davidson, </a:t>
            </a:r>
            <a:r>
              <a:rPr lang="en-GB" sz="1800" b="1" dirty="0" err="1" smtClean="0">
                <a:solidFill>
                  <a:schemeClr val="accent1">
                    <a:lumMod val="75000"/>
                  </a:schemeClr>
                </a:solidFill>
              </a:rPr>
              <a:t>Thordis</a:t>
            </a:r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1">
                    <a:lumMod val="75000"/>
                  </a:schemeClr>
                </a:solidFill>
              </a:rPr>
              <a:t>Sveinsdottir</a:t>
            </a:r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and other staff at the</a:t>
            </a:r>
          </a:p>
          <a:p>
            <a:r>
              <a:rPr lang="en-GB" sz="1800" b="1" dirty="0" smtClean="0">
                <a:solidFill>
                  <a:schemeClr val="accent1">
                    <a:lumMod val="75000"/>
                  </a:schemeClr>
                </a:solidFill>
              </a:rPr>
              <a:t>Digital Curation Centre</a:t>
            </a:r>
          </a:p>
          <a:p>
            <a:endParaRPr lang="en-GB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DCC has been conducting funder policy analysis for over 10 years</a:t>
            </a:r>
          </a:p>
          <a:p>
            <a:r>
              <a:rPr lang="en-GB" dirty="0" smtClean="0"/>
              <a:t>For the last 4 years, we’ve been working with SPARC Europe to monitor national data policy in Europe</a:t>
            </a:r>
          </a:p>
          <a:p>
            <a:r>
              <a:rPr lang="en-GB" dirty="0" smtClean="0"/>
              <a:t>This presentation updates one I did in 2017 on our first report – now on our 4</a:t>
            </a:r>
            <a:r>
              <a:rPr lang="en-GB" baseline="30000" dirty="0" smtClean="0"/>
              <a:t>th</a:t>
            </a:r>
            <a:r>
              <a:rPr lang="en-GB" dirty="0" smtClean="0"/>
              <a:t> update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4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report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35896" y="4725144"/>
            <a:ext cx="5194920" cy="1746151"/>
          </a:xfrm>
        </p:spPr>
        <p:txBody>
          <a:bodyPr>
            <a:normAutofit fontScale="550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Released May 2017</a:t>
            </a:r>
          </a:p>
          <a:p>
            <a:r>
              <a:rPr lang="en-GB" dirty="0" smtClean="0"/>
              <a:t>Complete listing</a:t>
            </a:r>
          </a:p>
          <a:p>
            <a:r>
              <a:rPr lang="en-GB" dirty="0" smtClean="0"/>
              <a:t>Grouping – using policy &amp; intention</a:t>
            </a:r>
          </a:p>
          <a:p>
            <a:r>
              <a:rPr lang="en-GB" dirty="0" smtClean="0"/>
              <a:t>Comparison of those with policies</a:t>
            </a:r>
          </a:p>
          <a:p>
            <a:r>
              <a:rPr lang="en-GB" dirty="0" smtClean="0"/>
              <a:t>Focus is national, not funder, policy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3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" y="1196752"/>
            <a:ext cx="6614677" cy="31832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1800" y="2670405"/>
            <a:ext cx="29523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V4, August 2019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8784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</a:t>
            </a:r>
            <a:endParaRPr lang="en-GB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628800"/>
            <a:ext cx="4834880" cy="449736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Builds on DCC monitoring of funder policies – as standalone service &amp; to support </a:t>
            </a:r>
            <a:r>
              <a:rPr lang="en-GB" dirty="0" err="1" smtClean="0"/>
              <a:t>DMPOnline</a:t>
            </a:r>
            <a:r>
              <a:rPr lang="en-GB" dirty="0" smtClean="0"/>
              <a:t>™</a:t>
            </a:r>
          </a:p>
          <a:p>
            <a:r>
              <a:rPr lang="en-GB" dirty="0" smtClean="0"/>
              <a:t>Part of 3-year agreement with SPARC-Europe</a:t>
            </a:r>
          </a:p>
          <a:p>
            <a:r>
              <a:rPr lang="en-GB" dirty="0" smtClean="0"/>
              <a:t>Some fully-commissioned work, some co-funded</a:t>
            </a:r>
          </a:p>
          <a:p>
            <a:r>
              <a:rPr lang="en-GB" dirty="0" smtClean="0"/>
              <a:t>Includes briefing papers such as “The open data citation advantage”</a:t>
            </a:r>
          </a:p>
          <a:p>
            <a:r>
              <a:rPr lang="en-GB" dirty="0" smtClean="0"/>
              <a:t>Last work like this was in 2013 – much has changed since</a:t>
            </a:r>
          </a:p>
          <a:p>
            <a:r>
              <a:rPr lang="en-GB" dirty="0" smtClean="0"/>
              <a:t>Other work either looked at government data or open access publication 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72816"/>
            <a:ext cx="3884863" cy="199132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4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195762"/>
            <a:ext cx="153352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3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making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Began with listing &amp; description of policies – EU + some ERA states (Iceland, Norway, Switzerland,…)</a:t>
            </a:r>
          </a:p>
          <a:p>
            <a:r>
              <a:rPr lang="en-GB" dirty="0" smtClean="0"/>
              <a:t>Not all policies available in accessible (to us) languages</a:t>
            </a:r>
          </a:p>
          <a:p>
            <a:pPr lvl="1"/>
            <a:r>
              <a:rPr lang="en-GB" dirty="0" smtClean="0"/>
              <a:t>Local contacts assisted</a:t>
            </a:r>
          </a:p>
          <a:p>
            <a:pPr lvl="1"/>
            <a:r>
              <a:rPr lang="en-GB" dirty="0" smtClean="0"/>
              <a:t>Two (Estonia &amp; Cyprus) available in English as a direct result</a:t>
            </a:r>
          </a:p>
          <a:p>
            <a:r>
              <a:rPr lang="en-GB" dirty="0" smtClean="0"/>
              <a:t>Next step was analysis, grouping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5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089341" y="2060848"/>
            <a:ext cx="2808312" cy="923330"/>
          </a:xfrm>
          <a:prstGeom prst="rect">
            <a:avLst/>
          </a:prstGeom>
          <a:solidFill>
            <a:srgbClr val="FFC000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Criterion for inclusion – ‘significant state-funded research activity’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96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/>
          </a:bodyPr>
          <a:lstStyle/>
          <a:p>
            <a:r>
              <a:rPr lang="en-GB" dirty="0" smtClean="0"/>
              <a:t>‘Policies’ have many forms – roadmaps, laws, concordats, Codes, funder policies</a:t>
            </a:r>
          </a:p>
          <a:p>
            <a:r>
              <a:rPr lang="en-GB" dirty="0" smtClean="0"/>
              <a:t>11 EU member states have national policy relating to research data</a:t>
            </a:r>
          </a:p>
          <a:p>
            <a:pPr lvl="1"/>
            <a:r>
              <a:rPr lang="en-GB" dirty="0" smtClean="0"/>
              <a:t>ERA: 2 have policy, 1 (Iceland) has active plans</a:t>
            </a:r>
          </a:p>
          <a:p>
            <a:r>
              <a:rPr lang="en-GB" dirty="0" smtClean="0"/>
              <a:t>9 more have known plans or intentions</a:t>
            </a:r>
          </a:p>
          <a:p>
            <a:r>
              <a:rPr lang="en-GB" dirty="0" smtClean="0"/>
              <a:t>Primarily driven by research funders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76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 – policy 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Mainly new – only 2 pre-date 2014 </a:t>
            </a:r>
          </a:p>
          <a:p>
            <a:r>
              <a:rPr lang="en-GB" dirty="0" smtClean="0"/>
              <a:t>Open public data policies often precede these</a:t>
            </a:r>
          </a:p>
          <a:p>
            <a:r>
              <a:rPr lang="en-GB" dirty="0" smtClean="0"/>
              <a:t>Later policies influenced by earlier ones – H2020 &amp; UK particularly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26460501"/>
              </p:ext>
            </p:extLst>
          </p:nvPr>
        </p:nvGraphicFramePr>
        <p:xfrm>
          <a:off x="4716016" y="1340768"/>
          <a:ext cx="4038600" cy="2499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1346200"/>
                <a:gridCol w="1346200"/>
              </a:tblGrid>
              <a:tr h="1036712">
                <a:tc>
                  <a:txBody>
                    <a:bodyPr/>
                    <a:lstStyle/>
                    <a:p>
                      <a:r>
                        <a:rPr lang="en-GB" dirty="0" smtClean="0"/>
                        <a:t>Policy</a:t>
                      </a:r>
                      <a:r>
                        <a:rPr lang="en-GB" baseline="0" dirty="0" smtClean="0"/>
                        <a:t> Exists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Work underway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 policy</a:t>
                      </a:r>
                      <a:r>
                        <a:rPr lang="en-GB" baseline="0" dirty="0" smtClean="0"/>
                        <a:t> &amp; no known work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BE,</a:t>
                      </a:r>
                      <a:r>
                        <a:rPr lang="en-GB" baseline="0" dirty="0" smtClean="0"/>
                        <a:t> CY, DK, EE, FR, FI, DE, LT, NL, PT, UK, NO, CH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AT,BG,HR, IE, IT,  PL, SI, ES, SE, IS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CZ, EL, HU, LV, LU, MT, RO, SK, 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7</a:t>
            </a:fld>
            <a:endParaRPr lang="en-GB"/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136967"/>
              </p:ext>
            </p:extLst>
          </p:nvPr>
        </p:nvGraphicFramePr>
        <p:xfrm>
          <a:off x="4788024" y="4005064"/>
          <a:ext cx="4038600" cy="2774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1346200"/>
                <a:gridCol w="1346200"/>
              </a:tblGrid>
              <a:tr h="1036712">
                <a:tc>
                  <a:txBody>
                    <a:bodyPr/>
                    <a:lstStyle/>
                    <a:p>
                      <a:r>
                        <a:rPr lang="en-GB" dirty="0" smtClean="0"/>
                        <a:t>Policy</a:t>
                      </a:r>
                      <a:r>
                        <a:rPr lang="en-GB" baseline="0" dirty="0" smtClean="0"/>
                        <a:t> Exists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Work underway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 policy</a:t>
                      </a:r>
                      <a:r>
                        <a:rPr lang="en-GB" baseline="0" dirty="0" smtClean="0"/>
                        <a:t> &amp; no known work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AT, BE</a:t>
                      </a:r>
                      <a:r>
                        <a:rPr lang="en-GB" dirty="0" smtClean="0"/>
                        <a:t>,</a:t>
                      </a:r>
                      <a:r>
                        <a:rPr lang="en-GB" baseline="0" dirty="0" smtClean="0"/>
                        <a:t> CY, </a:t>
                      </a:r>
                      <a:r>
                        <a:rPr lang="en-GB" baseline="0" dirty="0" smtClean="0"/>
                        <a:t>CZ, DK</a:t>
                      </a:r>
                      <a:r>
                        <a:rPr lang="en-GB" baseline="0" dirty="0" smtClean="0"/>
                        <a:t>, </a:t>
                      </a:r>
                      <a:r>
                        <a:rPr lang="en-GB" baseline="0" dirty="0" smtClean="0"/>
                        <a:t>FR</a:t>
                      </a:r>
                      <a:r>
                        <a:rPr lang="en-GB" baseline="0" dirty="0" smtClean="0"/>
                        <a:t>, FI, DE, LT, NL, PT, </a:t>
                      </a:r>
                      <a:r>
                        <a:rPr lang="en-GB" baseline="0" dirty="0" smtClean="0"/>
                        <a:t>SI, ES, UK</a:t>
                      </a:r>
                      <a:r>
                        <a:rPr lang="en-GB" baseline="0" dirty="0" smtClean="0"/>
                        <a:t>, NO, </a:t>
                      </a:r>
                      <a:r>
                        <a:rPr lang="en-GB" baseline="0" dirty="0" smtClean="0"/>
                        <a:t>CH, IS, RS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BG,EE, GR, HR</a:t>
                      </a:r>
                      <a:r>
                        <a:rPr lang="en-GB" dirty="0" smtClean="0"/>
                        <a:t>, IE, IT, </a:t>
                      </a:r>
                      <a:r>
                        <a:rPr lang="en-GB" dirty="0" smtClean="0"/>
                        <a:t>LU, PL, RO, SK, SE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LV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277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More findings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Roughly 50%  also cover open access/open science; others are data-specific</a:t>
            </a:r>
          </a:p>
          <a:p>
            <a:r>
              <a:rPr lang="en-GB" dirty="0" smtClean="0"/>
              <a:t>Small majority are </a:t>
            </a:r>
            <a:r>
              <a:rPr lang="en-GB" dirty="0"/>
              <a:t>prescriptive/imperative</a:t>
            </a:r>
          </a:p>
          <a:p>
            <a:r>
              <a:rPr lang="en-GB" dirty="0" smtClean="0"/>
              <a:t>Monitoring of compliance, penalties not yet common</a:t>
            </a:r>
          </a:p>
          <a:p>
            <a:r>
              <a:rPr lang="en-GB" dirty="0" smtClean="0"/>
              <a:t>Ethical research policies often key – Belgian example is illustrative</a:t>
            </a:r>
          </a:p>
          <a:p>
            <a:r>
              <a:rPr lang="en-GB" dirty="0" smtClean="0"/>
              <a:t>Much more in the report….</a:t>
            </a:r>
          </a:p>
          <a:p>
            <a:endParaRPr lang="en-GB" dirty="0" smtClean="0"/>
          </a:p>
          <a:p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18848354"/>
              </p:ext>
            </p:extLst>
          </p:nvPr>
        </p:nvGraphicFramePr>
        <p:xfrm>
          <a:off x="4648200" y="1600200"/>
          <a:ext cx="4038600" cy="10109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019300"/>
                <a:gridCol w="20193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Prescriptive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Advisory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FI, FR, DE, LT, UK, CH, BE, DK, 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CY, NL, PT, NO, 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43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Changes over time</a:t>
            </a:r>
            <a:br>
              <a:rPr lang="en-GB" dirty="0" smtClean="0"/>
            </a:br>
            <a:r>
              <a:rPr lang="en-GB" dirty="0" smtClean="0"/>
              <a:t>2017                                               2019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11 EC national policies</a:t>
            </a:r>
          </a:p>
          <a:p>
            <a:r>
              <a:rPr lang="en-GB" dirty="0" smtClean="0"/>
              <a:t>2 ERA policies</a:t>
            </a:r>
          </a:p>
          <a:p>
            <a:r>
              <a:rPr lang="en-GB" dirty="0" smtClean="0"/>
              <a:t>9 more countries with activity or declared intentions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14 EC national policies</a:t>
            </a:r>
          </a:p>
          <a:p>
            <a:r>
              <a:rPr lang="en-GB" dirty="0" smtClean="0"/>
              <a:t>4 ERA policies</a:t>
            </a:r>
          </a:p>
          <a:p>
            <a:r>
              <a:rPr lang="en-GB" dirty="0" smtClean="0"/>
              <a:t>14 more countries with activity or declared intentions</a:t>
            </a:r>
          </a:p>
          <a:p>
            <a:r>
              <a:rPr lang="en-GB" dirty="0" smtClean="0"/>
              <a:t>1 EC member state with no national policy &amp; no known plan to have one.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46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Further work with SPARC Europe</a:t>
            </a:r>
          </a:p>
          <a:p>
            <a:pPr lvl="1"/>
            <a:r>
              <a:rPr lang="en-GB" dirty="0" smtClean="0"/>
              <a:t>Some case studies in 2017 &amp; </a:t>
            </a:r>
            <a:r>
              <a:rPr lang="en-GB" dirty="0" smtClean="0"/>
              <a:t>2018</a:t>
            </a:r>
          </a:p>
          <a:p>
            <a:pPr lvl="1"/>
            <a:r>
              <a:rPr lang="en-GB" dirty="0" smtClean="0"/>
              <a:t>We updated report 4 more times</a:t>
            </a:r>
            <a:endParaRPr lang="en-GB" dirty="0" smtClean="0"/>
          </a:p>
          <a:p>
            <a:r>
              <a:rPr lang="en-GB" dirty="0" smtClean="0"/>
              <a:t>Some more detailed work with ERC</a:t>
            </a:r>
          </a:p>
          <a:p>
            <a:pPr lvl="1"/>
            <a:r>
              <a:rPr lang="en-GB" dirty="0" smtClean="0"/>
              <a:t>National policy on research products</a:t>
            </a:r>
          </a:p>
          <a:p>
            <a:pPr lvl="1"/>
            <a:r>
              <a:rPr lang="en-GB" dirty="0" smtClean="0"/>
              <a:t>Focussed on ERC </a:t>
            </a:r>
            <a:r>
              <a:rPr lang="en-GB" dirty="0" smtClean="0"/>
              <a:t>researchers</a:t>
            </a:r>
          </a:p>
          <a:p>
            <a:r>
              <a:rPr lang="en-GB" dirty="0" smtClean="0"/>
              <a:t>Related work in context of H2020 FAIR’s FAIR project</a:t>
            </a:r>
            <a:endParaRPr lang="en-GB" dirty="0" smtClean="0"/>
          </a:p>
          <a:p>
            <a:r>
              <a:rPr lang="en-GB" dirty="0" smtClean="0"/>
              <a:t>Engagement with funders</a:t>
            </a:r>
          </a:p>
          <a:p>
            <a:pPr lvl="1"/>
            <a:r>
              <a:rPr lang="en-GB" dirty="0" smtClean="0"/>
              <a:t>remove needless difference</a:t>
            </a:r>
          </a:p>
          <a:p>
            <a:pPr lvl="1"/>
            <a:r>
              <a:rPr lang="en-GB" dirty="0"/>
              <a:t>b</a:t>
            </a:r>
            <a:r>
              <a:rPr lang="en-GB" dirty="0" smtClean="0"/>
              <a:t>ring all to the standard of the best?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2020-02-18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Ashley - SPARC-Europe/DCC National Data Policy work - CC-BY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A92B-0137-43EA-A5F4-52B1446315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1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777</Words>
  <Application>Microsoft Office PowerPoint</Application>
  <PresentationFormat>On-screen Show (4:3)</PresentationFormat>
  <Paragraphs>117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European Data Policies: Current Practice, Future Development</vt:lpstr>
      <vt:lpstr>Some background</vt:lpstr>
      <vt:lpstr>The report</vt:lpstr>
      <vt:lpstr>Context</vt:lpstr>
      <vt:lpstr>The making</vt:lpstr>
      <vt:lpstr>Findings</vt:lpstr>
      <vt:lpstr>Findings – policy age</vt:lpstr>
      <vt:lpstr>More findings</vt:lpstr>
      <vt:lpstr>Changes over time 2017                                               2019</vt:lpstr>
      <vt:lpstr>Next steps</vt:lpstr>
    </vt:vector>
  </TitlesOfParts>
  <Company>DCC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Data Policies</dc:title>
  <dc:creator>Kevin Ashley</dc:creator>
  <cp:lastModifiedBy>Kevin Ashley</cp:lastModifiedBy>
  <cp:revision>22</cp:revision>
  <dcterms:created xsi:type="dcterms:W3CDTF">2017-03-28T19:49:00Z</dcterms:created>
  <dcterms:modified xsi:type="dcterms:W3CDTF">2020-02-18T14:14:37Z</dcterms:modified>
</cp:coreProperties>
</file>