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C158"/>
    <a:srgbClr val="65808F"/>
    <a:srgbClr val="FAD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/>
    <p:restoredTop sz="94640"/>
  </p:normalViewPr>
  <p:slideViewPr>
    <p:cSldViewPr snapToGrid="0" snapToObjects="1">
      <p:cViewPr varScale="1">
        <p:scale>
          <a:sx n="82" d="100"/>
          <a:sy n="82" d="100"/>
        </p:scale>
        <p:origin x="6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35EF53-1FCD-1F4B-BBEF-38F1FB8962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E264801-6585-324A-B92D-917C7BE6B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2F9FCAC-F37D-5D43-9ACA-A61094AEC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090E-45B7-5246-BA5F-E7AECC8120FE}" type="datetimeFigureOut">
              <a:rPr lang="nl-NL" smtClean="0"/>
              <a:t>16-02-2020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29ED45D-E358-4141-ACAB-0CCF6B466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9659AED-C897-B141-9880-54B353579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A012-A15B-9F47-8ADE-EB247F9942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806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9CCB54-3470-1549-846A-ECE507A2F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2BD5DB-67E7-3E47-8FBF-F0E2F9EDE3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B0183C2-F9BE-604C-8C4F-A78CADE65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090E-45B7-5246-BA5F-E7AECC8120FE}" type="datetimeFigureOut">
              <a:rPr lang="nl-NL" smtClean="0"/>
              <a:t>16-02-2020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2040370-3C8F-6F4C-A803-00D7C0B72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ED097B5-3E96-1942-A22F-A13F5C1BB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A012-A15B-9F47-8ADE-EB247F9942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749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FE528E-A21E-9D4C-8E5F-3A89A6DC5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BDB98D7-83F8-334A-8D44-0FEC25DF18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95079A6-2BB6-0045-92E6-8F0344007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090E-45B7-5246-BA5F-E7AECC8120FE}" type="datetimeFigureOut">
              <a:rPr lang="nl-NL" smtClean="0"/>
              <a:t>16-02-2020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CA60C04-FA37-6243-8D18-E99C6F0E3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D49A349-3414-0E4B-A950-26EE6BD67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A012-A15B-9F47-8ADE-EB247F9942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2856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9428A9-65DE-914F-B8C3-5320A6F3F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228F66-7543-204C-9A00-7438DE7D26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3C94049-2929-724E-B19F-238A6C4444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139EAE9-B278-714D-85B8-FE1CD9B4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090E-45B7-5246-BA5F-E7AECC8120FE}" type="datetimeFigureOut">
              <a:rPr lang="nl-NL" smtClean="0"/>
              <a:t>16-02-2020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CF2747A-4514-324C-8166-D65730819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54A537D-F4DC-4643-9D0C-5F5C87CBE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A012-A15B-9F47-8ADE-EB247F9942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166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3B46BB-9CBB-8F47-9BCE-305E17563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4A59E1C-E178-2F40-A65C-36DA3481B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B1F4B1B-EABD-374D-AC3E-49239A59FB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F5FED2B-EC6C-6742-9C7C-40EB45F844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A7455AA-36EB-A64E-AB68-00CE09C3AD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F6C67B4-401A-6841-9C3F-896746673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090E-45B7-5246-BA5F-E7AECC8120FE}" type="datetimeFigureOut">
              <a:rPr lang="nl-NL" smtClean="0"/>
              <a:t>16-02-2020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CF3FBE9-EEDB-5A4B-B01E-E2F084E9E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14EC486-0803-BF45-805D-EBC650E9D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A012-A15B-9F47-8ADE-EB247F9942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556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E55752-E4D9-CA4A-9EB5-3EBC637F7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AE8E6FC-BFE5-D241-9E78-0AF3B05C3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090E-45B7-5246-BA5F-E7AECC8120FE}" type="datetimeFigureOut">
              <a:rPr lang="nl-NL" smtClean="0"/>
              <a:t>16-02-2020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FE3E1B0-E386-A54E-9A82-603ADA0D9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D2AC4AD-B811-DE4C-A419-1D93528BF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A012-A15B-9F47-8ADE-EB247F9942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2922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F85D2A6-ABAD-2949-89CC-8AC3F1F7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090E-45B7-5246-BA5F-E7AECC8120FE}" type="datetimeFigureOut">
              <a:rPr lang="nl-NL" smtClean="0"/>
              <a:t>16-02-2020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ED4666E-E541-1C4C-AA5F-D768A0F7A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7D5972B-6952-7548-B241-0E8AC6D1B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A012-A15B-9F47-8ADE-EB247F9942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0059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361797-CCFE-3640-87C1-D5D9AD6CA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BC37FF8-DC7C-9142-9F26-19935E135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2734B27-EEBB-5948-A840-E7B886105A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A985865-A3BB-644D-85DC-DCD83C9BC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090E-45B7-5246-BA5F-E7AECC8120FE}" type="datetimeFigureOut">
              <a:rPr lang="nl-NL" smtClean="0"/>
              <a:t>16-02-2020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D63E0E8-9E1F-2840-B49C-A437B871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0449ED4-8BFF-4145-98EF-ADCDE0F6D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A012-A15B-9F47-8ADE-EB247F9942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1407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B0B1A0-2140-A24F-9E2A-8A156C658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CC40E68-49D5-294E-8C08-7FD08EF6FD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F9A5938-FA14-1644-9E12-547F002761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6C0F2B9-768B-C24E-B364-7349C5B5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090E-45B7-5246-BA5F-E7AECC8120FE}" type="datetimeFigureOut">
              <a:rPr lang="nl-NL" smtClean="0"/>
              <a:t>16-02-2020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CC34CB1-381E-2747-8D13-FB435FA6F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517131A-DC18-D249-A18E-562A0B246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A012-A15B-9F47-8ADE-EB247F9942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2014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62D5DC-0041-854A-B017-DDF37EF11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1F12F52-1BB7-3048-A1AD-424F4A11DA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FCC95F2-2047-CD41-9463-804512A7F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090E-45B7-5246-BA5F-E7AECC8120FE}" type="datetimeFigureOut">
              <a:rPr lang="nl-NL" smtClean="0"/>
              <a:t>16-02-2020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DD0826F-F8CF-D948-97B7-E88F778F2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F7A30C7-F2B2-7849-9406-10DAD609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A012-A15B-9F47-8ADE-EB247F9942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4450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09D1924-4E8B-EA46-A5AC-ABD4C14679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44065C5-7B4E-BD41-B425-064BFD8C2E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7DC4158-0732-1947-B5F3-FD9668F86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090E-45B7-5246-BA5F-E7AECC8120FE}" type="datetimeFigureOut">
              <a:rPr lang="nl-NL" smtClean="0"/>
              <a:t>16-02-2020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EB254C-F284-2345-8BAB-24C225890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7B7E7E6-A5F5-854C-B86C-2EEAC6CE0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A012-A15B-9F47-8ADE-EB247F9942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9186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3338D68-03F4-0640-8F20-0C9C14597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86065D3-EACF-914F-952C-C1CFC8FB8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7975D80-92DE-D947-9F5F-021322ECDC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F090E-45B7-5246-BA5F-E7AECC8120FE}" type="datetimeFigureOut">
              <a:rPr lang="nl-NL" smtClean="0"/>
              <a:t>16-02-2020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DA2EAD6-BF64-A544-8679-A2B0A030FD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3EC0A31-97BB-D94A-919A-EF97CFACCE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2A012-A15B-9F47-8ADE-EB247F9942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0397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11" Type="http://schemas.openxmlformats.org/officeDocument/2006/relationships/image" Target="../media/image10.tiff"/><Relationship Id="rId5" Type="http://schemas.openxmlformats.org/officeDocument/2006/relationships/image" Target="../media/image4.tiff"/><Relationship Id="rId10" Type="http://schemas.openxmlformats.org/officeDocument/2006/relationships/image" Target="../media/image9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3.tiff"/><Relationship Id="rId7" Type="http://schemas.openxmlformats.org/officeDocument/2006/relationships/image" Target="../media/image7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10" Type="http://schemas.openxmlformats.org/officeDocument/2006/relationships/image" Target="../media/image10.tiff"/><Relationship Id="rId4" Type="http://schemas.openxmlformats.org/officeDocument/2006/relationships/image" Target="../media/image4.tiff"/><Relationship Id="rId9" Type="http://schemas.openxmlformats.org/officeDocument/2006/relationships/image" Target="../media/image9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3.tiff"/><Relationship Id="rId7" Type="http://schemas.openxmlformats.org/officeDocument/2006/relationships/image" Target="../media/image7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10" Type="http://schemas.openxmlformats.org/officeDocument/2006/relationships/image" Target="../media/image10.tiff"/><Relationship Id="rId4" Type="http://schemas.openxmlformats.org/officeDocument/2006/relationships/image" Target="../media/image4.tiff"/><Relationship Id="rId9" Type="http://schemas.openxmlformats.org/officeDocument/2006/relationships/image" Target="../media/image9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3.tiff"/><Relationship Id="rId7" Type="http://schemas.openxmlformats.org/officeDocument/2006/relationships/image" Target="../media/image7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10" Type="http://schemas.openxmlformats.org/officeDocument/2006/relationships/image" Target="../media/image10.tiff"/><Relationship Id="rId4" Type="http://schemas.openxmlformats.org/officeDocument/2006/relationships/image" Target="../media/image4.tiff"/><Relationship Id="rId9" Type="http://schemas.openxmlformats.org/officeDocument/2006/relationships/image" Target="../media/image9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3.tiff"/><Relationship Id="rId7" Type="http://schemas.openxmlformats.org/officeDocument/2006/relationships/image" Target="../media/image7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10" Type="http://schemas.openxmlformats.org/officeDocument/2006/relationships/image" Target="../media/image10.tiff"/><Relationship Id="rId4" Type="http://schemas.openxmlformats.org/officeDocument/2006/relationships/image" Target="../media/image4.tiff"/><Relationship Id="rId9" Type="http://schemas.openxmlformats.org/officeDocument/2006/relationships/image" Target="../media/image9.tif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11" Type="http://schemas.openxmlformats.org/officeDocument/2006/relationships/image" Target="../media/image10.tiff"/><Relationship Id="rId5" Type="http://schemas.openxmlformats.org/officeDocument/2006/relationships/image" Target="../media/image4.tiff"/><Relationship Id="rId10" Type="http://schemas.openxmlformats.org/officeDocument/2006/relationships/image" Target="../media/image9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Afbeelding 18">
            <a:extLst>
              <a:ext uri="{FF2B5EF4-FFF2-40B4-BE49-F238E27FC236}">
                <a16:creationId xmlns:a16="http://schemas.microsoft.com/office/drawing/2014/main" id="{D0B6AF47-FC7D-3541-A83E-DA97F41B77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45" t="18079" r="74196" b="56611"/>
          <a:stretch/>
        </p:blipFill>
        <p:spPr>
          <a:xfrm>
            <a:off x="9048740" y="1611333"/>
            <a:ext cx="2999481" cy="449383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D9E0C92-F185-5A44-9ED4-ACB8400A5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929" y="584326"/>
            <a:ext cx="10802318" cy="1471934"/>
          </a:xfrm>
        </p:spPr>
        <p:txBody>
          <a:bodyPr>
            <a:noAutofit/>
          </a:bodyPr>
          <a:lstStyle/>
          <a:p>
            <a:r>
              <a:rPr lang="nl-NL" sz="4600" dirty="0">
                <a:solidFill>
                  <a:srgbClr val="65808F"/>
                </a:solidFill>
                <a:latin typeface="+mn-lt"/>
              </a:rPr>
              <a:t>INVESTIGATING A DUTCH DATA</a:t>
            </a:r>
            <a:br>
              <a:rPr lang="nl-NL" sz="4600" dirty="0">
                <a:solidFill>
                  <a:srgbClr val="65808F"/>
                </a:solidFill>
                <a:latin typeface="+mn-lt"/>
              </a:rPr>
            </a:br>
            <a:r>
              <a:rPr lang="nl-NL" sz="4600" dirty="0">
                <a:solidFill>
                  <a:srgbClr val="65808F"/>
                </a:solidFill>
                <a:latin typeface="+mn-lt"/>
              </a:rPr>
              <a:t>CURATION NETWORK</a:t>
            </a:r>
            <a:endParaRPr lang="nl-NL" sz="4600" dirty="0">
              <a:latin typeface="+mn-lt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45EEF08-109E-6D40-B8C1-FFA48C7C8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843" y="2324751"/>
            <a:ext cx="8276095" cy="273687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nl-NL" sz="2500" dirty="0"/>
              <a:t>	</a:t>
            </a:r>
          </a:p>
          <a:p>
            <a:pPr>
              <a:spcBef>
                <a:spcPts val="0"/>
              </a:spcBef>
            </a:pPr>
            <a:r>
              <a:rPr lang="nl-NL" sz="2200" dirty="0"/>
              <a:t>Mijke Jetten, PhD (Radboud University Library)</a:t>
            </a:r>
            <a:br>
              <a:rPr lang="nl-NL" sz="2200" dirty="0"/>
            </a:br>
            <a:r>
              <a:rPr lang="nl-NL" sz="2200" dirty="0"/>
              <a:t>https://orcid.org/0000-0001-9114-2896</a:t>
            </a:r>
          </a:p>
          <a:p>
            <a:pPr>
              <a:spcBef>
                <a:spcPts val="0"/>
              </a:spcBef>
            </a:pPr>
            <a:endParaRPr lang="nl-NL" sz="2500" dirty="0">
              <a:solidFill>
                <a:srgbClr val="E7C158"/>
              </a:solidFill>
            </a:endParaRPr>
          </a:p>
          <a:p>
            <a:pPr>
              <a:spcBef>
                <a:spcPts val="0"/>
              </a:spcBef>
            </a:pPr>
            <a:endParaRPr lang="nl-NL" sz="2500" dirty="0">
              <a:solidFill>
                <a:srgbClr val="E7C158"/>
              </a:solidFill>
            </a:endParaRPr>
          </a:p>
          <a:p>
            <a:pPr>
              <a:spcBef>
                <a:spcPts val="0"/>
              </a:spcBef>
            </a:pPr>
            <a:r>
              <a:rPr lang="nl-NL" sz="1800" dirty="0">
                <a:solidFill>
                  <a:srgbClr val="E7C158"/>
                </a:solidFill>
              </a:rPr>
              <a:t>With cooperation of</a:t>
            </a:r>
          </a:p>
          <a:p>
            <a:pPr>
              <a:spcBef>
                <a:spcPts val="0"/>
              </a:spcBef>
            </a:pPr>
            <a:br>
              <a:rPr lang="nl-NL" sz="1800" dirty="0">
                <a:solidFill>
                  <a:srgbClr val="65808F"/>
                </a:solidFill>
              </a:rPr>
            </a:br>
            <a:r>
              <a:rPr lang="nl-NL" sz="1800" dirty="0"/>
              <a:t>Inge </a:t>
            </a:r>
            <a:r>
              <a:rPr lang="nl-NL" sz="1800" dirty="0" err="1"/>
              <a:t>Slouwerhof</a:t>
            </a:r>
            <a:r>
              <a:rPr lang="nl-NL" sz="1800" dirty="0"/>
              <a:t>, Christina </a:t>
            </a:r>
            <a:r>
              <a:rPr lang="nl-NL" sz="1800" dirty="0" err="1"/>
              <a:t>Elsenga</a:t>
            </a:r>
            <a:r>
              <a:rPr lang="nl-NL" sz="1800" dirty="0"/>
              <a:t>, Boudewijn van den Berg, Nynke de Groot, </a:t>
            </a:r>
            <a:br>
              <a:rPr lang="nl-NL" sz="1800" dirty="0"/>
            </a:br>
            <a:r>
              <a:rPr lang="nl-NL" sz="1800" dirty="0"/>
              <a:t>Marcel Ras, Marjan Grootveld, Richard Visscher, Lena </a:t>
            </a:r>
            <a:r>
              <a:rPr lang="nl-NL" sz="1800" dirty="0" err="1"/>
              <a:t>Karvovskaya</a:t>
            </a:r>
            <a:r>
              <a:rPr lang="nl-NL" sz="1800" dirty="0"/>
              <a:t>, </a:t>
            </a:r>
          </a:p>
          <a:p>
            <a:pPr>
              <a:spcBef>
                <a:spcPts val="0"/>
              </a:spcBef>
            </a:pPr>
            <a:r>
              <a:rPr lang="nl-NL" sz="1800" dirty="0"/>
              <a:t>Madeleine de </a:t>
            </a:r>
            <a:r>
              <a:rPr lang="nl-NL" sz="1800" dirty="0" err="1"/>
              <a:t>Smaele</a:t>
            </a:r>
            <a:r>
              <a:rPr lang="nl-NL" sz="1800" dirty="0"/>
              <a:t> &amp; Ingeborg Verheul</a:t>
            </a:r>
          </a:p>
          <a:p>
            <a:pPr>
              <a:spcBef>
                <a:spcPts val="0"/>
              </a:spcBef>
            </a:pPr>
            <a:endParaRPr lang="nl-NL" sz="1800" dirty="0"/>
          </a:p>
          <a:p>
            <a:pPr>
              <a:spcBef>
                <a:spcPts val="0"/>
              </a:spcBef>
            </a:pPr>
            <a:r>
              <a:rPr lang="nl-NL" sz="1800" dirty="0"/>
              <a:t>The Netherlands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538D260-1169-E24A-8644-2A7FDF517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482" y="6239898"/>
            <a:ext cx="659264" cy="58710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E8078FE-F410-4948-80C6-E3E5311A0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5652" y="6435504"/>
            <a:ext cx="1254126" cy="344602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F97998DA-59B3-0243-AE86-CAB066F84C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3553" y="6364295"/>
            <a:ext cx="1249620" cy="47820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C8E63CA-F78A-1B46-BF9C-4A0ADC4D13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2281" y="6435504"/>
            <a:ext cx="1557460" cy="39109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531B2D30-60AC-D34B-96F0-4399D66BFC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3649" y="6289980"/>
            <a:ext cx="1166225" cy="58311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00B35B2-B84B-B24B-9132-29AAA141F7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13380" y="6302340"/>
            <a:ext cx="991892" cy="570753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882B68A5-E90B-8D41-A4F7-552BFB7A25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67673" y="6354172"/>
            <a:ext cx="1017352" cy="488329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7899B7AB-835C-E442-8C86-E7D26C0267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28" y="6349021"/>
            <a:ext cx="2211671" cy="492291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FF9EC290-95BD-2A43-93F5-6C0E849FA2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76477" y="6364296"/>
            <a:ext cx="1936712" cy="435004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86A8E08E-FB1F-C942-B82D-98E59F3082E0}"/>
              </a:ext>
            </a:extLst>
          </p:cNvPr>
          <p:cNvSpPr txBox="1"/>
          <p:nvPr/>
        </p:nvSpPr>
        <p:spPr>
          <a:xfrm>
            <a:off x="4788761" y="1888942"/>
            <a:ext cx="252665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500" dirty="0">
                <a:solidFill>
                  <a:srgbClr val="E7C158"/>
                </a:solidFill>
              </a:rPr>
              <a:t>IDCC 2020, Dublin</a:t>
            </a:r>
          </a:p>
        </p:txBody>
      </p:sp>
    </p:spTree>
    <p:extLst>
      <p:ext uri="{BB962C8B-B14F-4D97-AF65-F5344CB8AC3E}">
        <p14:creationId xmlns:p14="http://schemas.microsoft.com/office/powerpoint/2010/main" val="3734600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9E0C92-F185-5A44-9ED4-ACB8400A5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380" y="433958"/>
            <a:ext cx="10135892" cy="805909"/>
          </a:xfrm>
        </p:spPr>
        <p:txBody>
          <a:bodyPr>
            <a:noAutofit/>
          </a:bodyPr>
          <a:lstStyle/>
          <a:p>
            <a:r>
              <a:rPr lang="nl-NL" sz="4800" dirty="0">
                <a:solidFill>
                  <a:srgbClr val="65808F"/>
                </a:solidFill>
                <a:latin typeface="+mn-lt"/>
              </a:rPr>
              <a:t>Background</a:t>
            </a:r>
            <a:endParaRPr lang="nl-NL" sz="3300" dirty="0">
              <a:latin typeface="+mn-lt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45EEF08-109E-6D40-B8C1-FFA48C7C8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929" y="1481967"/>
            <a:ext cx="10802317" cy="4680037"/>
          </a:xfrm>
        </p:spPr>
        <p:txBody>
          <a:bodyPr>
            <a:noAutofit/>
          </a:bodyPr>
          <a:lstStyle/>
          <a:p>
            <a:pPr algn="l"/>
            <a:r>
              <a:rPr lang="en-GB" sz="2500" dirty="0">
                <a:effectLst/>
              </a:rPr>
              <a:t>Following a US initiative, in 2019, a Dutch task group investigated the interest, necessity and feasibility of a </a:t>
            </a:r>
            <a:r>
              <a:rPr lang="en-GB" sz="2500" dirty="0">
                <a:solidFill>
                  <a:srgbClr val="E7C158"/>
                </a:solidFill>
                <a:effectLst/>
              </a:rPr>
              <a:t>Data Curation Network </a:t>
            </a:r>
            <a:r>
              <a:rPr lang="en-GB" sz="2500" dirty="0">
                <a:effectLst/>
              </a:rPr>
              <a:t>in</a:t>
            </a:r>
            <a:r>
              <a:rPr lang="en-GB" sz="2500" dirty="0">
                <a:solidFill>
                  <a:srgbClr val="E7C158"/>
                </a:solidFill>
                <a:effectLst/>
              </a:rPr>
              <a:t> the Netherlands</a:t>
            </a:r>
            <a:endParaRPr lang="en-GB" sz="2500" dirty="0"/>
          </a:p>
          <a:p>
            <a:pPr algn="l"/>
            <a:endParaRPr lang="en-GB" sz="2500" dirty="0"/>
          </a:p>
          <a:p>
            <a:pPr algn="l"/>
            <a:r>
              <a:rPr lang="en-GB" sz="2500" dirty="0">
                <a:solidFill>
                  <a:srgbClr val="65808F"/>
                </a:solidFill>
                <a:effectLst/>
              </a:rPr>
              <a:t>The task group focused on the following activities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500" dirty="0">
                <a:effectLst/>
              </a:rPr>
              <a:t>Use the US Data Curation Network </a:t>
            </a:r>
            <a:r>
              <a:rPr lang="en-GB" sz="2500" dirty="0">
                <a:solidFill>
                  <a:srgbClr val="E7C158"/>
                </a:solidFill>
                <a:effectLst/>
              </a:rPr>
              <a:t>CURATE(D)</a:t>
            </a:r>
            <a:r>
              <a:rPr lang="en-GB" sz="2500" dirty="0">
                <a:effectLst/>
              </a:rPr>
              <a:t> model to make an inventory of data curation practices</a:t>
            </a:r>
            <a:r>
              <a:rPr lang="en-GB" sz="2500" dirty="0"/>
              <a:t> </a:t>
            </a:r>
            <a:r>
              <a:rPr lang="en-GB" sz="2500" dirty="0">
                <a:effectLst/>
              </a:rPr>
              <a:t>in the Netherlands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1000" dirty="0">
              <a:effectLst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500" dirty="0">
                <a:effectLst/>
              </a:rPr>
              <a:t>Carry out a </a:t>
            </a:r>
            <a:r>
              <a:rPr lang="en-GB" sz="2500" dirty="0">
                <a:solidFill>
                  <a:srgbClr val="E7C158"/>
                </a:solidFill>
                <a:effectLst/>
              </a:rPr>
              <a:t>survey among Dutch organisations</a:t>
            </a:r>
            <a:r>
              <a:rPr lang="en-GB" sz="2500" dirty="0">
                <a:effectLst/>
              </a:rPr>
              <a:t> involved in data curation, via the National Coordination Point Research Data Management (LCRDM)</a:t>
            </a:r>
            <a:endParaRPr lang="en-GB" sz="25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2500" dirty="0"/>
          </a:p>
          <a:p>
            <a:pPr algn="l"/>
            <a:r>
              <a:rPr lang="en-GB" sz="2500" dirty="0">
                <a:solidFill>
                  <a:srgbClr val="65808F"/>
                </a:solidFill>
              </a:rPr>
              <a:t>Report: </a:t>
            </a:r>
            <a:r>
              <a:rPr lang="en-GB" sz="2500" dirty="0"/>
              <a:t>https://</a:t>
            </a:r>
            <a:r>
              <a:rPr lang="en-GB" sz="2500" dirty="0" err="1"/>
              <a:t>doi.org</a:t>
            </a:r>
            <a:r>
              <a:rPr lang="en-GB" sz="2500" dirty="0"/>
              <a:t>/10.5281/zenodo.3466632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538D260-1169-E24A-8644-2A7FDF517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6482" y="6239898"/>
            <a:ext cx="659264" cy="58710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E8078FE-F410-4948-80C6-E3E5311A0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652" y="6435504"/>
            <a:ext cx="1254126" cy="344602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F97998DA-59B3-0243-AE86-CAB066F84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3553" y="6364295"/>
            <a:ext cx="1249620" cy="47820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C8E63CA-F78A-1B46-BF9C-4A0ADC4D13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2281" y="6435504"/>
            <a:ext cx="1557460" cy="39109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531B2D30-60AC-D34B-96F0-4399D66BFC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3649" y="6289980"/>
            <a:ext cx="1166225" cy="58311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00B35B2-B84B-B24B-9132-29AAA141F7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3380" y="6302340"/>
            <a:ext cx="991892" cy="570753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882B68A5-E90B-8D41-A4F7-552BFB7A25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67673" y="6354172"/>
            <a:ext cx="1017352" cy="488329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7899B7AB-835C-E442-8C86-E7D26C0267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28" y="6349021"/>
            <a:ext cx="2211671" cy="492291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FF9EC290-95BD-2A43-93F5-6C0E849FA2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76477" y="6364296"/>
            <a:ext cx="1936712" cy="43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09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9E0C92-F185-5A44-9ED4-ACB8400A5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380" y="433958"/>
            <a:ext cx="10135892" cy="805909"/>
          </a:xfrm>
        </p:spPr>
        <p:txBody>
          <a:bodyPr>
            <a:noAutofit/>
          </a:bodyPr>
          <a:lstStyle/>
          <a:p>
            <a:r>
              <a:rPr lang="nl-NL" sz="4800" dirty="0">
                <a:solidFill>
                  <a:srgbClr val="65808F"/>
                </a:solidFill>
                <a:latin typeface="+mn-lt"/>
              </a:rPr>
              <a:t>The CURATE(D) model</a:t>
            </a:r>
            <a:endParaRPr lang="nl-NL" sz="3300" dirty="0">
              <a:latin typeface="+mn-lt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45EEF08-109E-6D40-B8C1-FFA48C7C8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929" y="1481967"/>
            <a:ext cx="10802317" cy="4680037"/>
          </a:xfrm>
        </p:spPr>
        <p:txBody>
          <a:bodyPr>
            <a:noAutofit/>
          </a:bodyPr>
          <a:lstStyle/>
          <a:p>
            <a:pPr algn="l"/>
            <a:r>
              <a:rPr lang="en-GB" sz="2500" dirty="0">
                <a:solidFill>
                  <a:srgbClr val="65808F"/>
                </a:solidFill>
              </a:rPr>
              <a:t>Conclusions on the CURATE(D) model for the Netherlands</a:t>
            </a:r>
          </a:p>
          <a:p>
            <a:pPr algn="l"/>
            <a:endParaRPr lang="en-GB" sz="1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500" dirty="0"/>
              <a:t>With minor adjustments, the CURATE(D) model proves to be useful as an </a:t>
            </a:r>
            <a:r>
              <a:rPr lang="en-GB" sz="2500" dirty="0">
                <a:solidFill>
                  <a:srgbClr val="E7C158"/>
                </a:solidFill>
              </a:rPr>
              <a:t>assessment model</a:t>
            </a:r>
            <a:r>
              <a:rPr lang="en-GB" sz="2500" dirty="0"/>
              <a:t> for Dutch data curation practices</a:t>
            </a:r>
          </a:p>
          <a:p>
            <a:pPr algn="l"/>
            <a:endParaRPr lang="en-GB" sz="1000" dirty="0">
              <a:solidFill>
                <a:srgbClr val="65808F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500" dirty="0"/>
              <a:t>Having organisations (n=10) describe their practices in terms of the CURATE(D) model, results in a rich, diverse overview that can well serve as </a:t>
            </a:r>
            <a:r>
              <a:rPr lang="en-GB" sz="2500" dirty="0">
                <a:solidFill>
                  <a:srgbClr val="E7C158"/>
                </a:solidFill>
              </a:rPr>
              <a:t>good practice</a:t>
            </a:r>
            <a:r>
              <a:rPr lang="en-GB" sz="2500" dirty="0"/>
              <a:t> or </a:t>
            </a:r>
            <a:r>
              <a:rPr lang="en-GB" sz="2500" dirty="0">
                <a:solidFill>
                  <a:srgbClr val="E7C158"/>
                </a:solidFill>
              </a:rPr>
              <a:t>use case study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1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500" dirty="0"/>
              <a:t>It’s a bit </a:t>
            </a:r>
            <a:r>
              <a:rPr lang="en-GB" sz="2500" dirty="0">
                <a:solidFill>
                  <a:srgbClr val="E7C158"/>
                </a:solidFill>
              </a:rPr>
              <a:t>early for standardisation</a:t>
            </a:r>
            <a:r>
              <a:rPr lang="en-GB" sz="2500" dirty="0"/>
              <a:t> of data curation practices in the Netherlands, as many organisations are </a:t>
            </a:r>
            <a:r>
              <a:rPr lang="en-GB" sz="2500" dirty="0">
                <a:solidFill>
                  <a:srgbClr val="E7C158"/>
                </a:solidFill>
              </a:rPr>
              <a:t>just starting</a:t>
            </a:r>
            <a:r>
              <a:rPr lang="en-GB" sz="2500" dirty="0"/>
              <a:t> to formalise workflows and procedures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538D260-1169-E24A-8644-2A7FDF517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6482" y="6239898"/>
            <a:ext cx="659264" cy="58710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E8078FE-F410-4948-80C6-E3E5311A0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652" y="6435504"/>
            <a:ext cx="1254126" cy="344602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F97998DA-59B3-0243-AE86-CAB066F84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3553" y="6364295"/>
            <a:ext cx="1249620" cy="47820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C8E63CA-F78A-1B46-BF9C-4A0ADC4D13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2281" y="6435504"/>
            <a:ext cx="1557460" cy="39109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531B2D30-60AC-D34B-96F0-4399D66BFC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3649" y="6289980"/>
            <a:ext cx="1166225" cy="58311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00B35B2-B84B-B24B-9132-29AAA141F7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3380" y="6302340"/>
            <a:ext cx="991892" cy="570753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882B68A5-E90B-8D41-A4F7-552BFB7A25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67673" y="6354172"/>
            <a:ext cx="1017352" cy="488329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7899B7AB-835C-E442-8C86-E7D26C0267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28" y="6349021"/>
            <a:ext cx="2211671" cy="492291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FF9EC290-95BD-2A43-93F5-6C0E849FA2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76477" y="6364296"/>
            <a:ext cx="1936712" cy="43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991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9E0C92-F185-5A44-9ED4-ACB8400A5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380" y="433958"/>
            <a:ext cx="10135892" cy="805909"/>
          </a:xfrm>
        </p:spPr>
        <p:txBody>
          <a:bodyPr>
            <a:noAutofit/>
          </a:bodyPr>
          <a:lstStyle/>
          <a:p>
            <a:r>
              <a:rPr lang="nl-NL" sz="4800" dirty="0">
                <a:solidFill>
                  <a:srgbClr val="65808F"/>
                </a:solidFill>
                <a:latin typeface="+mn-lt"/>
              </a:rPr>
              <a:t>The CURATE(D) model</a:t>
            </a:r>
            <a:endParaRPr lang="nl-NL" sz="3300" dirty="0">
              <a:latin typeface="+mn-lt"/>
            </a:endParaRP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8EFD2AA2-BD07-5C43-AF95-6AB17E2DA2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55" t="50169" r="39878" b="15932"/>
          <a:stretch/>
        </p:blipFill>
        <p:spPr>
          <a:xfrm>
            <a:off x="263467" y="1239866"/>
            <a:ext cx="11685723" cy="561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63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9E0C92-F185-5A44-9ED4-ACB8400A5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380" y="433958"/>
            <a:ext cx="10135892" cy="805909"/>
          </a:xfrm>
        </p:spPr>
        <p:txBody>
          <a:bodyPr>
            <a:noAutofit/>
          </a:bodyPr>
          <a:lstStyle/>
          <a:p>
            <a:r>
              <a:rPr lang="nl-NL" sz="4800" dirty="0" err="1">
                <a:solidFill>
                  <a:srgbClr val="65808F"/>
                </a:solidFill>
                <a:latin typeface="+mn-lt"/>
              </a:rPr>
              <a:t>Curation</a:t>
            </a:r>
            <a:r>
              <a:rPr lang="nl-NL" sz="4800" dirty="0">
                <a:solidFill>
                  <a:srgbClr val="65808F"/>
                </a:solidFill>
                <a:latin typeface="+mn-lt"/>
              </a:rPr>
              <a:t> survey (n=98)</a:t>
            </a:r>
            <a:endParaRPr lang="nl-NL" sz="3300" dirty="0">
              <a:latin typeface="+mn-lt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45EEF08-109E-6D40-B8C1-FFA48C7C8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929" y="1481967"/>
            <a:ext cx="10802317" cy="4680037"/>
          </a:xfrm>
        </p:spPr>
        <p:txBody>
          <a:bodyPr>
            <a:noAutofit/>
          </a:bodyPr>
          <a:lstStyle/>
          <a:p>
            <a:pPr algn="l"/>
            <a:r>
              <a:rPr lang="en-GB" sz="2500" dirty="0">
                <a:solidFill>
                  <a:srgbClr val="65808F"/>
                </a:solidFill>
              </a:rPr>
              <a:t>Conclusions on curation in the Netherlands</a:t>
            </a:r>
          </a:p>
          <a:p>
            <a:pPr algn="l"/>
            <a:endParaRPr lang="en-GB" sz="1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500" dirty="0"/>
              <a:t>Based on the survey, </a:t>
            </a:r>
            <a:r>
              <a:rPr lang="en-GB" sz="2500" dirty="0">
                <a:solidFill>
                  <a:srgbClr val="E7C158"/>
                </a:solidFill>
              </a:rPr>
              <a:t>three main challenges</a:t>
            </a:r>
            <a:r>
              <a:rPr lang="en-GB" sz="2500" dirty="0"/>
              <a:t> in data curation in the Netherlands were identified: </a:t>
            </a:r>
            <a:r>
              <a:rPr lang="en-GB" sz="2500" dirty="0">
                <a:solidFill>
                  <a:srgbClr val="65808F"/>
                </a:solidFill>
              </a:rPr>
              <a:t>what’s in it for me, procedures </a:t>
            </a:r>
            <a:r>
              <a:rPr lang="en-GB" sz="2500" dirty="0"/>
              <a:t>and</a:t>
            </a:r>
            <a:r>
              <a:rPr lang="en-GB" sz="2500" dirty="0">
                <a:solidFill>
                  <a:srgbClr val="65808F"/>
                </a:solidFill>
              </a:rPr>
              <a:t> quality </a:t>
            </a:r>
            <a:r>
              <a:rPr lang="en-GB" sz="2500" dirty="0"/>
              <a:t>(of for instance metadata)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1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500" dirty="0"/>
              <a:t>Creating a Dutch Data Curation Network is said to be beneficial for </a:t>
            </a:r>
            <a:r>
              <a:rPr lang="en-GB" sz="2500" dirty="0">
                <a:solidFill>
                  <a:srgbClr val="E7C158"/>
                </a:solidFill>
              </a:rPr>
              <a:t>three main reasons</a:t>
            </a:r>
            <a:r>
              <a:rPr lang="en-GB" sz="2500" dirty="0"/>
              <a:t>: </a:t>
            </a:r>
            <a:r>
              <a:rPr lang="en-GB" sz="2500" dirty="0">
                <a:solidFill>
                  <a:srgbClr val="65808F"/>
                </a:solidFill>
              </a:rPr>
              <a:t>reuse guidance, create guidance </a:t>
            </a:r>
            <a:r>
              <a:rPr lang="en-GB" sz="2500" dirty="0"/>
              <a:t>and</a:t>
            </a:r>
            <a:r>
              <a:rPr lang="en-GB" sz="2500" dirty="0">
                <a:solidFill>
                  <a:srgbClr val="65808F"/>
                </a:solidFill>
              </a:rPr>
              <a:t> good practices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65808F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500" dirty="0"/>
              <a:t>Clear guidelines may be considered a prerequisite for </a:t>
            </a:r>
            <a:r>
              <a:rPr lang="en-GB" sz="2500" dirty="0">
                <a:solidFill>
                  <a:srgbClr val="E7C158"/>
                </a:solidFill>
              </a:rPr>
              <a:t>benchmarking</a:t>
            </a:r>
            <a:r>
              <a:rPr lang="en-GB" sz="2500" dirty="0"/>
              <a:t> and </a:t>
            </a:r>
            <a:r>
              <a:rPr lang="en-GB" sz="2500" dirty="0">
                <a:solidFill>
                  <a:srgbClr val="E7C158"/>
                </a:solidFill>
              </a:rPr>
              <a:t>training researchers</a:t>
            </a:r>
            <a:r>
              <a:rPr lang="en-GB" sz="2500" dirty="0"/>
              <a:t>, as these two benefits were </a:t>
            </a:r>
            <a:r>
              <a:rPr lang="en-GB" sz="2500" dirty="0">
                <a:solidFill>
                  <a:srgbClr val="65808F"/>
                </a:solidFill>
              </a:rPr>
              <a:t>ranked lower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538D260-1169-E24A-8644-2A7FDF517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6482" y="6239898"/>
            <a:ext cx="659264" cy="58710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E8078FE-F410-4948-80C6-E3E5311A0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652" y="6435504"/>
            <a:ext cx="1254126" cy="344602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F97998DA-59B3-0243-AE86-CAB066F84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3553" y="6364295"/>
            <a:ext cx="1249620" cy="47820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C8E63CA-F78A-1B46-BF9C-4A0ADC4D13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2281" y="6435504"/>
            <a:ext cx="1557460" cy="39109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531B2D30-60AC-D34B-96F0-4399D66BFC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3649" y="6289980"/>
            <a:ext cx="1166225" cy="58311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00B35B2-B84B-B24B-9132-29AAA141F7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3380" y="6302340"/>
            <a:ext cx="991892" cy="570753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882B68A5-E90B-8D41-A4F7-552BFB7A25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67673" y="6354172"/>
            <a:ext cx="1017352" cy="488329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7899B7AB-835C-E442-8C86-E7D26C0267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28" y="6349021"/>
            <a:ext cx="2211671" cy="492291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FF9EC290-95BD-2A43-93F5-6C0E849FA2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76477" y="6364296"/>
            <a:ext cx="1936712" cy="43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69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9E0C92-F185-5A44-9ED4-ACB8400A5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380" y="433958"/>
            <a:ext cx="10135892" cy="805909"/>
          </a:xfrm>
        </p:spPr>
        <p:txBody>
          <a:bodyPr>
            <a:noAutofit/>
          </a:bodyPr>
          <a:lstStyle/>
          <a:p>
            <a:r>
              <a:rPr lang="en-GB" sz="4800" dirty="0">
                <a:solidFill>
                  <a:srgbClr val="65808F"/>
                </a:solidFill>
                <a:latin typeface="+mn-lt"/>
              </a:rPr>
              <a:t>Recommendations</a:t>
            </a:r>
            <a:endParaRPr lang="en-GB" sz="3300" dirty="0">
              <a:latin typeface="+mn-lt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45EEF08-109E-6D40-B8C1-FFA48C7C8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929" y="1481967"/>
            <a:ext cx="10802317" cy="4680037"/>
          </a:xfrm>
        </p:spPr>
        <p:txBody>
          <a:bodyPr>
            <a:noAutofit/>
          </a:bodyPr>
          <a:lstStyle/>
          <a:p>
            <a:pPr algn="l"/>
            <a:r>
              <a:rPr lang="en-GB" sz="2500" dirty="0">
                <a:solidFill>
                  <a:srgbClr val="65808F"/>
                </a:solidFill>
              </a:rPr>
              <a:t>Recommendations on investigating a Data Curation Network in the Netherlands</a:t>
            </a:r>
          </a:p>
          <a:p>
            <a:pPr algn="l"/>
            <a:endParaRPr lang="en-GB" sz="1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500" dirty="0"/>
              <a:t>Initiate a </a:t>
            </a:r>
            <a:r>
              <a:rPr lang="en-GB" sz="2500" dirty="0">
                <a:solidFill>
                  <a:srgbClr val="E7C158"/>
                </a:solidFill>
              </a:rPr>
              <a:t>Dutch Data Curation Network</a:t>
            </a:r>
            <a:r>
              <a:rPr lang="en-GB" sz="2500" dirty="0"/>
              <a:t> (with goals, stakeholders &amp; challenges)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500" dirty="0"/>
              <a:t>Explore the further use of the </a:t>
            </a:r>
            <a:r>
              <a:rPr lang="en-GB" sz="2500" dirty="0">
                <a:solidFill>
                  <a:srgbClr val="E7C158"/>
                </a:solidFill>
              </a:rPr>
              <a:t>CURATE(D) model</a:t>
            </a:r>
            <a:r>
              <a:rPr lang="en-GB" sz="2500" dirty="0"/>
              <a:t> </a:t>
            </a:r>
            <a:br>
              <a:rPr lang="en-GB" sz="2500" dirty="0"/>
            </a:br>
            <a:r>
              <a:rPr lang="en-GB" sz="2500" dirty="0"/>
              <a:t>(as framework for </a:t>
            </a:r>
            <a:r>
              <a:rPr lang="en-GB" sz="2500" dirty="0">
                <a:solidFill>
                  <a:srgbClr val="65808F"/>
                </a:solidFill>
              </a:rPr>
              <a:t>training</a:t>
            </a:r>
            <a:r>
              <a:rPr lang="en-GB" sz="2500" dirty="0"/>
              <a:t>, </a:t>
            </a:r>
            <a:r>
              <a:rPr lang="en-GB" sz="2500" dirty="0">
                <a:solidFill>
                  <a:srgbClr val="65808F"/>
                </a:solidFill>
              </a:rPr>
              <a:t>shared guidance</a:t>
            </a:r>
            <a:r>
              <a:rPr lang="en-GB" sz="2500" dirty="0"/>
              <a:t>, and </a:t>
            </a:r>
            <a:r>
              <a:rPr lang="en-GB" sz="2500" dirty="0">
                <a:solidFill>
                  <a:srgbClr val="65808F"/>
                </a:solidFill>
              </a:rPr>
              <a:t>standardisation</a:t>
            </a:r>
            <a:r>
              <a:rPr lang="en-GB" sz="2500" dirty="0"/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500" dirty="0"/>
              <a:t>Create an </a:t>
            </a:r>
            <a:r>
              <a:rPr lang="en-GB" sz="2500" dirty="0">
                <a:solidFill>
                  <a:srgbClr val="E7C158"/>
                </a:solidFill>
              </a:rPr>
              <a:t>overview of current curation practices</a:t>
            </a:r>
            <a:r>
              <a:rPr lang="en-GB" sz="2500" dirty="0"/>
              <a:t> of Dutch organisations </a:t>
            </a:r>
            <a:br>
              <a:rPr lang="en-GB" sz="2500" dirty="0"/>
            </a:br>
            <a:r>
              <a:rPr lang="en-GB" sz="2500" dirty="0"/>
              <a:t>(at the LCRDM website)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500" dirty="0"/>
              <a:t>The overview could serve as a </a:t>
            </a:r>
            <a:r>
              <a:rPr lang="en-GB" sz="2500" dirty="0">
                <a:solidFill>
                  <a:srgbClr val="E7C158"/>
                </a:solidFill>
              </a:rPr>
              <a:t>good practice</a:t>
            </a:r>
            <a:r>
              <a:rPr lang="en-GB" sz="2500" dirty="0"/>
              <a:t> for Dutch organisations to </a:t>
            </a:r>
            <a:r>
              <a:rPr lang="en-GB" sz="2500" dirty="0">
                <a:solidFill>
                  <a:srgbClr val="65808F"/>
                </a:solidFill>
              </a:rPr>
              <a:t>professionalise data curation</a:t>
            </a:r>
            <a:r>
              <a:rPr lang="en-GB" sz="2500" dirty="0"/>
              <a:t> (incl. benchmarking)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500" dirty="0"/>
              <a:t>For individual organisations: </a:t>
            </a:r>
            <a:r>
              <a:rPr lang="en-GB" sz="2500" dirty="0">
                <a:solidFill>
                  <a:srgbClr val="E7C158"/>
                </a:solidFill>
              </a:rPr>
              <a:t>exchange</a:t>
            </a:r>
            <a:r>
              <a:rPr lang="en-GB" sz="2500" dirty="0"/>
              <a:t> experiences, initiatives and efforts taken in data curation, and </a:t>
            </a:r>
            <a:r>
              <a:rPr lang="en-GB" sz="2500" dirty="0">
                <a:solidFill>
                  <a:srgbClr val="E7C158"/>
                </a:solidFill>
              </a:rPr>
              <a:t>become (stay) involved</a:t>
            </a:r>
            <a:r>
              <a:rPr lang="en-GB" sz="2500" dirty="0"/>
              <a:t> in national initiatives on data curation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2500" dirty="0">
              <a:solidFill>
                <a:srgbClr val="65808F"/>
              </a:solidFill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538D260-1169-E24A-8644-2A7FDF517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6482" y="6239898"/>
            <a:ext cx="659264" cy="58710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E8078FE-F410-4948-80C6-E3E5311A0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652" y="6435504"/>
            <a:ext cx="1254126" cy="344602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F97998DA-59B3-0243-AE86-CAB066F84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3553" y="6364295"/>
            <a:ext cx="1249620" cy="47820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C8E63CA-F78A-1B46-BF9C-4A0ADC4D13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2281" y="6435504"/>
            <a:ext cx="1557460" cy="39109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531B2D30-60AC-D34B-96F0-4399D66BFC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3649" y="6289980"/>
            <a:ext cx="1166225" cy="58311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00B35B2-B84B-B24B-9132-29AAA141F7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3380" y="6302340"/>
            <a:ext cx="991892" cy="570753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882B68A5-E90B-8D41-A4F7-552BFB7A25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67673" y="6354172"/>
            <a:ext cx="1017352" cy="488329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7899B7AB-835C-E442-8C86-E7D26C0267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28" y="6349021"/>
            <a:ext cx="2211671" cy="492291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FF9EC290-95BD-2A43-93F5-6C0E849FA2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76477" y="6364296"/>
            <a:ext cx="1936712" cy="43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726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Afbeelding 18">
            <a:extLst>
              <a:ext uri="{FF2B5EF4-FFF2-40B4-BE49-F238E27FC236}">
                <a16:creationId xmlns:a16="http://schemas.microsoft.com/office/drawing/2014/main" id="{D0B6AF47-FC7D-3541-A83E-DA97F41B77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45" t="18079" r="74196" b="56611"/>
          <a:stretch/>
        </p:blipFill>
        <p:spPr>
          <a:xfrm>
            <a:off x="9048740" y="1611333"/>
            <a:ext cx="2999481" cy="449383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D9E0C92-F185-5A44-9ED4-ACB8400A5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929" y="584326"/>
            <a:ext cx="10802318" cy="1471934"/>
          </a:xfrm>
        </p:spPr>
        <p:txBody>
          <a:bodyPr>
            <a:noAutofit/>
          </a:bodyPr>
          <a:lstStyle/>
          <a:p>
            <a:r>
              <a:rPr lang="nl-NL" sz="4600" dirty="0">
                <a:solidFill>
                  <a:srgbClr val="65808F"/>
                </a:solidFill>
                <a:latin typeface="+mn-lt"/>
              </a:rPr>
              <a:t>INVESTIGATING A DUTCH DATA</a:t>
            </a:r>
            <a:br>
              <a:rPr lang="nl-NL" sz="4600" dirty="0">
                <a:solidFill>
                  <a:srgbClr val="65808F"/>
                </a:solidFill>
                <a:latin typeface="+mn-lt"/>
              </a:rPr>
            </a:br>
            <a:r>
              <a:rPr lang="nl-NL" sz="4600" dirty="0">
                <a:solidFill>
                  <a:srgbClr val="65808F"/>
                </a:solidFill>
                <a:latin typeface="+mn-lt"/>
              </a:rPr>
              <a:t>CURATION NETWORK</a:t>
            </a:r>
            <a:endParaRPr lang="nl-NL" sz="4600" dirty="0">
              <a:latin typeface="+mn-lt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45EEF08-109E-6D40-B8C1-FFA48C7C8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843" y="2572719"/>
            <a:ext cx="8276095" cy="289818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nl-NL" sz="4600" dirty="0">
                <a:solidFill>
                  <a:srgbClr val="E7C158"/>
                </a:solidFill>
              </a:rPr>
              <a:t>QUESTIONS? </a:t>
            </a:r>
          </a:p>
          <a:p>
            <a:pPr>
              <a:spcBef>
                <a:spcPts val="0"/>
              </a:spcBef>
            </a:pPr>
            <a:endParaRPr lang="nl-NL" sz="2800" dirty="0">
              <a:solidFill>
                <a:srgbClr val="E7C158"/>
              </a:solidFill>
            </a:endParaRPr>
          </a:p>
          <a:p>
            <a:pPr>
              <a:spcBef>
                <a:spcPts val="0"/>
              </a:spcBef>
            </a:pPr>
            <a:r>
              <a:rPr lang="en-GB" sz="2500" dirty="0">
                <a:solidFill>
                  <a:srgbClr val="65808F"/>
                </a:solidFill>
              </a:rPr>
              <a:t>Check out </a:t>
            </a:r>
            <a:r>
              <a:rPr lang="en-GB" sz="2500" dirty="0" err="1">
                <a:solidFill>
                  <a:srgbClr val="65808F"/>
                </a:solidFill>
              </a:rPr>
              <a:t>Zenodo</a:t>
            </a:r>
            <a:endParaRPr lang="en-GB" sz="2500" dirty="0">
              <a:solidFill>
                <a:srgbClr val="65808F"/>
              </a:solidFill>
            </a:endParaRPr>
          </a:p>
          <a:p>
            <a:pPr>
              <a:spcBef>
                <a:spcPts val="0"/>
              </a:spcBef>
            </a:pPr>
            <a:r>
              <a:rPr lang="en-GB" sz="2500" dirty="0"/>
              <a:t>https://</a:t>
            </a:r>
            <a:r>
              <a:rPr lang="en-GB" sz="2500" dirty="0" err="1"/>
              <a:t>doi.org</a:t>
            </a:r>
            <a:r>
              <a:rPr lang="en-GB" sz="2500" dirty="0"/>
              <a:t>/10.5281/zenodo.3466632</a:t>
            </a:r>
          </a:p>
          <a:p>
            <a:pPr>
              <a:spcBef>
                <a:spcPts val="0"/>
              </a:spcBef>
            </a:pPr>
            <a:endParaRPr lang="en-GB" sz="2500" dirty="0"/>
          </a:p>
          <a:p>
            <a:pPr>
              <a:spcBef>
                <a:spcPts val="0"/>
              </a:spcBef>
            </a:pPr>
            <a:r>
              <a:rPr lang="en-GB" sz="2500" dirty="0">
                <a:solidFill>
                  <a:srgbClr val="65808F"/>
                </a:solidFill>
              </a:rPr>
              <a:t>Connect to me via </a:t>
            </a:r>
            <a:br>
              <a:rPr lang="en-GB" sz="2500" dirty="0">
                <a:solidFill>
                  <a:srgbClr val="65808F"/>
                </a:solidFill>
              </a:rPr>
            </a:br>
            <a:r>
              <a:rPr lang="en-GB" sz="2500" dirty="0" err="1"/>
              <a:t>m.jetten@ubn.ru.nl</a:t>
            </a:r>
            <a:endParaRPr lang="nl-NL" sz="2500" dirty="0"/>
          </a:p>
          <a:p>
            <a:pPr>
              <a:spcBef>
                <a:spcPts val="0"/>
              </a:spcBef>
            </a:pPr>
            <a:endParaRPr lang="nl-NL" sz="2500" dirty="0"/>
          </a:p>
          <a:p>
            <a:pPr>
              <a:spcBef>
                <a:spcPts val="0"/>
              </a:spcBef>
            </a:pPr>
            <a:r>
              <a:rPr lang="nl-NL" sz="4600" dirty="0">
                <a:solidFill>
                  <a:srgbClr val="E7C158"/>
                </a:solidFill>
              </a:rPr>
              <a:t> 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538D260-1169-E24A-8644-2A7FDF517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482" y="6239898"/>
            <a:ext cx="659264" cy="58710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E8078FE-F410-4948-80C6-E3E5311A0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5652" y="6435504"/>
            <a:ext cx="1254126" cy="344602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F97998DA-59B3-0243-AE86-CAB066F84C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3553" y="6364295"/>
            <a:ext cx="1249620" cy="47820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C8E63CA-F78A-1B46-BF9C-4A0ADC4D13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2281" y="6435504"/>
            <a:ext cx="1557460" cy="39109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531B2D30-60AC-D34B-96F0-4399D66BFC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3649" y="6289980"/>
            <a:ext cx="1166225" cy="58311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00B35B2-B84B-B24B-9132-29AAA141F7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13380" y="6302340"/>
            <a:ext cx="991892" cy="570753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882B68A5-E90B-8D41-A4F7-552BFB7A25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67673" y="6354172"/>
            <a:ext cx="1017352" cy="488329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7899B7AB-835C-E442-8C86-E7D26C0267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28" y="6349021"/>
            <a:ext cx="2211671" cy="492291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FF9EC290-95BD-2A43-93F5-6C0E849FA2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76477" y="6364296"/>
            <a:ext cx="1936712" cy="43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52273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512</Words>
  <Application>Microsoft Macintosh PowerPoint</Application>
  <PresentationFormat>Breedbeeld</PresentationFormat>
  <Paragraphs>54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Kantoorthema</vt:lpstr>
      <vt:lpstr>INVESTIGATING A DUTCH DATA CURATION NETWORK</vt:lpstr>
      <vt:lpstr>Background</vt:lpstr>
      <vt:lpstr>The CURATE(D) model</vt:lpstr>
      <vt:lpstr>The CURATE(D) model</vt:lpstr>
      <vt:lpstr>Curation survey (n=98)</vt:lpstr>
      <vt:lpstr>Recommendations</vt:lpstr>
      <vt:lpstr>INVESTIGATING A DUTCH DATA CURATION NETWORK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Mijke Jetten/RDM support</dc:creator>
  <cp:lastModifiedBy>Mijke Jetten/RDM support</cp:lastModifiedBy>
  <cp:revision>15</cp:revision>
  <dcterms:created xsi:type="dcterms:W3CDTF">2020-02-15T16:52:17Z</dcterms:created>
  <dcterms:modified xsi:type="dcterms:W3CDTF">2020-02-16T08:41:57Z</dcterms:modified>
</cp:coreProperties>
</file>