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4">
  <p:sldMasterIdLst>
    <p:sldMasterId id="2147483648" r:id="rId1"/>
  </p:sldMasterIdLst>
  <p:notesMasterIdLst>
    <p:notesMasterId r:id="rId34"/>
  </p:notesMasterIdLst>
  <p:sldIdLst>
    <p:sldId id="631" r:id="rId2"/>
    <p:sldId id="633" r:id="rId3"/>
    <p:sldId id="634" r:id="rId4"/>
    <p:sldId id="635" r:id="rId5"/>
    <p:sldId id="637" r:id="rId6"/>
    <p:sldId id="636" r:id="rId7"/>
    <p:sldId id="650" r:id="rId8"/>
    <p:sldId id="651" r:id="rId9"/>
    <p:sldId id="652" r:id="rId10"/>
    <p:sldId id="653" r:id="rId11"/>
    <p:sldId id="654" r:id="rId12"/>
    <p:sldId id="639" r:id="rId13"/>
    <p:sldId id="638" r:id="rId14"/>
    <p:sldId id="655" r:id="rId15"/>
    <p:sldId id="656" r:id="rId16"/>
    <p:sldId id="657" r:id="rId17"/>
    <p:sldId id="640" r:id="rId18"/>
    <p:sldId id="658" r:id="rId19"/>
    <p:sldId id="641" r:id="rId20"/>
    <p:sldId id="659" r:id="rId21"/>
    <p:sldId id="660" r:id="rId22"/>
    <p:sldId id="642" r:id="rId23"/>
    <p:sldId id="643" r:id="rId24"/>
    <p:sldId id="644" r:id="rId25"/>
    <p:sldId id="661" r:id="rId26"/>
    <p:sldId id="662" r:id="rId27"/>
    <p:sldId id="663" r:id="rId28"/>
    <p:sldId id="664" r:id="rId29"/>
    <p:sldId id="665" r:id="rId30"/>
    <p:sldId id="666" r:id="rId31"/>
    <p:sldId id="667" r:id="rId32"/>
    <p:sldId id="647" r:id="rId33"/>
  </p:sldIdLst>
  <p:sldSz cx="9144000" cy="6858000" type="screen4x3"/>
  <p:notesSz cx="6934200" cy="92329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egory S. Parnell" initials="GSP" lastIdx="6" clrIdx="0">
    <p:extLst/>
  </p:cmAuthor>
  <p:cmAuthor id="2" name="Greg Parnell" initials="GP" lastIdx="2" clrIdx="1">
    <p:extLst>
      <p:ext uri="{19B8F6BF-5375-455C-9EA6-DF929625EA0E}">
        <p15:presenceInfo xmlns:p15="http://schemas.microsoft.com/office/powerpoint/2012/main" userId="Greg Parnel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008000"/>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54" autoAdjust="0"/>
    <p:restoredTop sz="77165" autoAdjust="0"/>
  </p:normalViewPr>
  <p:slideViewPr>
    <p:cSldViewPr snapToGrid="0" snapToObjects="1">
      <p:cViewPr varScale="1">
        <p:scale>
          <a:sx n="73" d="100"/>
          <a:sy n="73" d="100"/>
        </p:scale>
        <p:origin x="36" y="2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snapToObjects="1">
      <p:cViewPr varScale="1">
        <p:scale>
          <a:sx n="69" d="100"/>
          <a:sy n="69" d="100"/>
        </p:scale>
        <p:origin x="2778"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6AEAFED3-3C7A-4B95-B033-92565BC689DB}"/>
    <pc:docChg chg="modSld">
      <pc:chgData name="" userId="" providerId="" clId="Web-{6AEAFED3-3C7A-4B95-B033-92565BC689DB}" dt="2018-10-17T14:41:39.524" v="2" actId="20577"/>
      <pc:docMkLst>
        <pc:docMk/>
      </pc:docMkLst>
      <pc:sldChg chg="modSp">
        <pc:chgData name="" userId="" providerId="" clId="Web-{6AEAFED3-3C7A-4B95-B033-92565BC689DB}" dt="2018-10-17T14:41:38.711" v="0" actId="20577"/>
        <pc:sldMkLst>
          <pc:docMk/>
          <pc:sldMk cId="3353079382" sldId="628"/>
        </pc:sldMkLst>
        <pc:spChg chg="mod">
          <ac:chgData name="" userId="" providerId="" clId="Web-{6AEAFED3-3C7A-4B95-B033-92565BC689DB}" dt="2018-10-17T14:41:38.711" v="0" actId="20577"/>
          <ac:spMkLst>
            <pc:docMk/>
            <pc:sldMk cId="3353079382" sldId="628"/>
            <ac:spMk id="25" creationId="{00000000-0000-0000-0000-000000000000}"/>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2" dt="2019-07-02T09:54:35.283" idx="1">
    <p:pos x="10" y="10"/>
    <p:text>Is this the correct title or should it be recurring and nonrecurring?</p:text>
    <p:extLst>
      <p:ext uri="{C676402C-5697-4E1C-873F-D02D1690AC5C}">
        <p15:threadingInfo xmlns:p15="http://schemas.microsoft.com/office/powerpoint/2012/main" timeZoneBias="300"/>
      </p:ext>
    </p:extLst>
  </p:cm>
  <p:cm authorId="2" dt="2019-07-02T09:55:49.055" idx="2">
    <p:pos x="10" y="106"/>
    <p:text>this slide neeeds to be updated</p:text>
    <p:extLst>
      <p:ext uri="{C676402C-5697-4E1C-873F-D02D1690AC5C}">
        <p15:threadingInfo xmlns:p15="http://schemas.microsoft.com/office/powerpoint/2012/main" timeZoneBias="300">
          <p15:parentCm authorId="2" idx="1"/>
        </p15:threadingInfo>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a:p>
        </p:txBody>
      </p:sp>
      <p:sp>
        <p:nvSpPr>
          <p:cNvPr id="3" name="Date Placeholder 2"/>
          <p:cNvSpPr>
            <a:spLocks noGrp="1"/>
          </p:cNvSpPr>
          <p:nvPr>
            <p:ph type="dt" idx="1"/>
          </p:nvPr>
        </p:nvSpPr>
        <p:spPr>
          <a:xfrm>
            <a:off x="3927775" y="0"/>
            <a:ext cx="3004820" cy="461645"/>
          </a:xfrm>
          <a:prstGeom prst="rect">
            <a:avLst/>
          </a:prstGeom>
        </p:spPr>
        <p:txBody>
          <a:bodyPr vert="horz" lIns="92382" tIns="46191" rIns="92382" bIns="46191" rtlCol="0"/>
          <a:lstStyle>
            <a:lvl1pPr algn="r">
              <a:defRPr sz="1200"/>
            </a:lvl1pPr>
          </a:lstStyle>
          <a:p>
            <a:fld id="{57ED881E-BF95-44E4-93B1-22A383C4CE39}" type="datetimeFigureOut">
              <a:rPr lang="en-US" smtClean="0"/>
              <a:t>7/10/2019</a:t>
            </a:fld>
            <a:endParaRPr lang="en-US"/>
          </a:p>
        </p:txBody>
      </p:sp>
      <p:sp>
        <p:nvSpPr>
          <p:cNvPr id="4" name="Slide Image Placeholder 3"/>
          <p:cNvSpPr>
            <a:spLocks noGrp="1" noRot="1" noChangeAspect="1"/>
          </p:cNvSpPr>
          <p:nvPr>
            <p:ph type="sldImg" idx="2"/>
          </p:nvPr>
        </p:nvSpPr>
        <p:spPr>
          <a:xfrm>
            <a:off x="1158875" y="692150"/>
            <a:ext cx="4616450" cy="3462338"/>
          </a:xfrm>
          <a:prstGeom prst="rect">
            <a:avLst/>
          </a:prstGeom>
          <a:noFill/>
          <a:ln w="12700">
            <a:solidFill>
              <a:prstClr val="black"/>
            </a:solidFill>
          </a:ln>
        </p:spPr>
        <p:txBody>
          <a:bodyPr vert="horz" lIns="92382" tIns="46191" rIns="92382" bIns="46191" rtlCol="0" anchor="ctr"/>
          <a:lstStyle/>
          <a:p>
            <a:endParaRPr lang="en-US"/>
          </a:p>
        </p:txBody>
      </p:sp>
      <p:sp>
        <p:nvSpPr>
          <p:cNvPr id="5" name="Notes Placeholder 4"/>
          <p:cNvSpPr>
            <a:spLocks noGrp="1"/>
          </p:cNvSpPr>
          <p:nvPr>
            <p:ph type="body" sz="quarter" idx="3"/>
          </p:nvPr>
        </p:nvSpPr>
        <p:spPr>
          <a:xfrm>
            <a:off x="693420" y="4385628"/>
            <a:ext cx="5547360" cy="4154805"/>
          </a:xfrm>
          <a:prstGeom prst="rect">
            <a:avLst/>
          </a:prstGeom>
        </p:spPr>
        <p:txBody>
          <a:bodyPr vert="horz" lIns="92382" tIns="46191" rIns="92382" bIns="4619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a:p>
        </p:txBody>
      </p:sp>
      <p:sp>
        <p:nvSpPr>
          <p:cNvPr id="7" name="Slide Number Placeholder 6"/>
          <p:cNvSpPr>
            <a:spLocks noGrp="1"/>
          </p:cNvSpPr>
          <p:nvPr>
            <p:ph type="sldNum" sz="quarter" idx="5"/>
          </p:nvPr>
        </p:nvSpPr>
        <p:spPr>
          <a:xfrm>
            <a:off x="3927775" y="8769653"/>
            <a:ext cx="3004820" cy="461645"/>
          </a:xfrm>
          <a:prstGeom prst="rect">
            <a:avLst/>
          </a:prstGeom>
        </p:spPr>
        <p:txBody>
          <a:bodyPr vert="horz" lIns="92382" tIns="46191" rIns="92382" bIns="46191" rtlCol="0" anchor="b"/>
          <a:lstStyle>
            <a:lvl1pPr algn="r">
              <a:defRPr sz="1200"/>
            </a:lvl1pPr>
          </a:lstStyle>
          <a:p>
            <a:fld id="{D042A820-5727-4717-8C6D-F11C9C38273E}" type="slidenum">
              <a:rPr lang="en-US" smtClean="0"/>
              <a:t>‹#›</a:t>
            </a:fld>
            <a:endParaRPr lang="en-US"/>
          </a:p>
        </p:txBody>
      </p:sp>
    </p:spTree>
    <p:extLst>
      <p:ext uri="{BB962C8B-B14F-4D97-AF65-F5344CB8AC3E}">
        <p14:creationId xmlns:p14="http://schemas.microsoft.com/office/powerpoint/2010/main" val="1257270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Soft skills are interpersonal and tend be more intrinsic</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Hard skills are more learned knowledge and quantifiable abilities. </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Both are required for success in a job</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For each course of action, it is imperative to assess the skills and quantify requirements.  This information will be used to help assess what additional people skills will be required to execute each option</a:t>
            </a:r>
            <a:endParaRPr lang="en-US" dirty="0"/>
          </a:p>
        </p:txBody>
      </p:sp>
      <p:sp>
        <p:nvSpPr>
          <p:cNvPr id="4" name="Slide Number Placeholder 3"/>
          <p:cNvSpPr>
            <a:spLocks noGrp="1"/>
          </p:cNvSpPr>
          <p:nvPr>
            <p:ph type="sldNum" sz="quarter" idx="10"/>
          </p:nvPr>
        </p:nvSpPr>
        <p:spPr/>
        <p:txBody>
          <a:bodyPr/>
          <a:lstStyle/>
          <a:p>
            <a:fld id="{D042A820-5727-4717-8C6D-F11C9C38273E}" type="slidenum">
              <a:rPr lang="en-US" smtClean="0"/>
              <a:t>4</a:t>
            </a:fld>
            <a:endParaRPr lang="en-US"/>
          </a:p>
        </p:txBody>
      </p:sp>
    </p:spTree>
    <p:extLst>
      <p:ext uri="{BB962C8B-B14F-4D97-AF65-F5344CB8AC3E}">
        <p14:creationId xmlns:p14="http://schemas.microsoft.com/office/powerpoint/2010/main" val="1540848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Figure 4.6 is an example resource framework to facilitate the identification and cost classification of resources in a preliminary resource space.</a:t>
            </a:r>
            <a:endParaRPr lang="en-US" dirty="0"/>
          </a:p>
        </p:txBody>
      </p:sp>
      <p:sp>
        <p:nvSpPr>
          <p:cNvPr id="4" name="Slide Number Placeholder 3"/>
          <p:cNvSpPr>
            <a:spLocks noGrp="1"/>
          </p:cNvSpPr>
          <p:nvPr>
            <p:ph type="sldNum" sz="quarter" idx="10"/>
          </p:nvPr>
        </p:nvSpPr>
        <p:spPr/>
        <p:txBody>
          <a:bodyPr/>
          <a:lstStyle/>
          <a:p>
            <a:fld id="{D042A820-5727-4717-8C6D-F11C9C38273E}" type="slidenum">
              <a:rPr lang="en-US" smtClean="0"/>
              <a:t>12</a:t>
            </a:fld>
            <a:endParaRPr lang="en-US"/>
          </a:p>
        </p:txBody>
      </p:sp>
    </p:spTree>
    <p:extLst>
      <p:ext uri="{BB962C8B-B14F-4D97-AF65-F5344CB8AC3E}">
        <p14:creationId xmlns:p14="http://schemas.microsoft.com/office/powerpoint/2010/main" val="2107810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Notes:	[a] If the range index value of “1” represents +10/-5%, then an index value of 10 represents +100/-50%.</a:t>
            </a:r>
            <a:endParaRPr kumimoji="0" lang="en-US" altLang="en-US" sz="7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[b] If the cost index value of “1” represents 0.005% of project costs, then an index value of 100 represents 0.5%.</a:t>
            </a:r>
            <a:endParaRPr kumimoji="0" lang="en-US" altLang="en-US" sz="2000" b="0" i="0" u="none" strike="noStrike" cap="none" normalizeH="0" baseline="0" dirty="0" smtClean="0">
              <a:ln>
                <a:noFill/>
              </a:ln>
              <a:solidFill>
                <a:schemeClr val="tx1"/>
              </a:solidFill>
              <a:effectLst/>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D042A820-5727-4717-8C6D-F11C9C38273E}" type="slidenum">
              <a:rPr lang="en-US" smtClean="0"/>
              <a:t>16</a:t>
            </a:fld>
            <a:endParaRPr lang="en-US"/>
          </a:p>
        </p:txBody>
      </p:sp>
    </p:spTree>
    <p:extLst>
      <p:ext uri="{BB962C8B-B14F-4D97-AF65-F5344CB8AC3E}">
        <p14:creationId xmlns:p14="http://schemas.microsoft.com/office/powerpoint/2010/main" val="42184557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SMEs judgement to construct an initial estimate underscores yet another reason why a good deal of time and effort by the cost analyst is dedicated to working with the anticipated user of the system to help define and understand the requirements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Estimating by analogy requires significantly less effort in terms of time and level of effort than the other methods identified in Table 4.6.  Thus, it is often used to validate the more detailed estimates that are constructed as the system design matures.</a:t>
            </a:r>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D042A820-5727-4717-8C6D-F11C9C38273E}" type="slidenum">
              <a:rPr lang="en-US" smtClean="0"/>
              <a:t>20</a:t>
            </a:fld>
            <a:endParaRPr lang="en-US"/>
          </a:p>
        </p:txBody>
      </p:sp>
    </p:spTree>
    <p:extLst>
      <p:ext uri="{BB962C8B-B14F-4D97-AF65-F5344CB8AC3E}">
        <p14:creationId xmlns:p14="http://schemas.microsoft.com/office/powerpoint/2010/main" val="75527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It differs in other metrics such as Return on Investment (ROI) and its more complex metric Internal Rate of Return (IRR) which are finance metrics which do not account for risk by including the discount rate.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If a NPV for a program is negative, this indicates the program is not fiscally profitable.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D042A820-5727-4717-8C6D-F11C9C38273E}" type="slidenum">
              <a:rPr lang="en-US" smtClean="0"/>
              <a:t>24</a:t>
            </a:fld>
            <a:endParaRPr lang="en-US"/>
          </a:p>
        </p:txBody>
      </p:sp>
    </p:spTree>
    <p:extLst>
      <p:ext uri="{BB962C8B-B14F-4D97-AF65-F5344CB8AC3E}">
        <p14:creationId xmlns:p14="http://schemas.microsoft.com/office/powerpoint/2010/main" val="3486516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Histogram - https://kanbanize.com/kanban-resources/kanban-analytics/monte-carlo-simulation/</a:t>
            </a:r>
          </a:p>
          <a:p>
            <a:r>
              <a:rPr lang="en-US" dirty="0" smtClean="0"/>
              <a:t>Estimating PI</a:t>
            </a:r>
            <a:r>
              <a:rPr lang="en-US" baseline="0" dirty="0" smtClean="0"/>
              <a:t> - </a:t>
            </a:r>
            <a:r>
              <a:rPr lang="en-US" dirty="0" smtClean="0"/>
              <a:t>https://commons.wikimedia.org/wiki/File:Pi_statistisch.png</a:t>
            </a:r>
          </a:p>
          <a:p>
            <a:endParaRPr lang="en-US" dirty="0"/>
          </a:p>
        </p:txBody>
      </p:sp>
      <p:sp>
        <p:nvSpPr>
          <p:cNvPr id="4" name="Slide Number Placeholder 3"/>
          <p:cNvSpPr>
            <a:spLocks noGrp="1"/>
          </p:cNvSpPr>
          <p:nvPr>
            <p:ph type="sldNum" sz="quarter" idx="10"/>
          </p:nvPr>
        </p:nvSpPr>
        <p:spPr/>
        <p:txBody>
          <a:bodyPr/>
          <a:lstStyle/>
          <a:p>
            <a:fld id="{D042A820-5727-4717-8C6D-F11C9C38273E}" type="slidenum">
              <a:rPr lang="en-US" smtClean="0"/>
              <a:t>29</a:t>
            </a:fld>
            <a:endParaRPr lang="en-US"/>
          </a:p>
        </p:txBody>
      </p:sp>
    </p:spTree>
    <p:extLst>
      <p:ext uri="{BB962C8B-B14F-4D97-AF65-F5344CB8AC3E}">
        <p14:creationId xmlns:p14="http://schemas.microsoft.com/office/powerpoint/2010/main" val="1094301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Histogram - https://kanbanize.com/kanban-resources/kanban-analytics/monte-carlo-simulation/</a:t>
            </a:r>
          </a:p>
          <a:p>
            <a:r>
              <a:rPr lang="en-US" dirty="0" smtClean="0"/>
              <a:t>Estimating PI</a:t>
            </a:r>
            <a:r>
              <a:rPr lang="en-US" baseline="0" dirty="0" smtClean="0"/>
              <a:t> - </a:t>
            </a:r>
            <a:r>
              <a:rPr lang="en-US" dirty="0" smtClean="0"/>
              <a:t>https://commons.wikimedia.org/wiki/File:Pi_statistisch.png</a:t>
            </a:r>
          </a:p>
          <a:p>
            <a:endParaRPr lang="en-US" dirty="0"/>
          </a:p>
        </p:txBody>
      </p:sp>
      <p:sp>
        <p:nvSpPr>
          <p:cNvPr id="4" name="Slide Number Placeholder 3"/>
          <p:cNvSpPr>
            <a:spLocks noGrp="1"/>
          </p:cNvSpPr>
          <p:nvPr>
            <p:ph type="sldNum" sz="quarter" idx="10"/>
          </p:nvPr>
        </p:nvSpPr>
        <p:spPr/>
        <p:txBody>
          <a:bodyPr/>
          <a:lstStyle/>
          <a:p>
            <a:fld id="{D042A820-5727-4717-8C6D-F11C9C38273E}" type="slidenum">
              <a:rPr lang="en-US" smtClean="0"/>
              <a:t>30</a:t>
            </a:fld>
            <a:endParaRPr lang="en-US"/>
          </a:p>
        </p:txBody>
      </p:sp>
    </p:spTree>
    <p:extLst>
      <p:ext uri="{BB962C8B-B14F-4D97-AF65-F5344CB8AC3E}">
        <p14:creationId xmlns:p14="http://schemas.microsoft.com/office/powerpoint/2010/main" val="289481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42A820-5727-4717-8C6D-F11C9C38273E}" type="slidenum">
              <a:rPr lang="en-US" smtClean="0"/>
              <a:t>31</a:t>
            </a:fld>
            <a:endParaRPr lang="en-US"/>
          </a:p>
        </p:txBody>
      </p:sp>
    </p:spTree>
    <p:extLst>
      <p:ext uri="{BB962C8B-B14F-4D97-AF65-F5344CB8AC3E}">
        <p14:creationId xmlns:p14="http://schemas.microsoft.com/office/powerpoint/2010/main" val="3640238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Let’s start with an example to put affordability analysis in perspective.  A couple makes $100,000 per year.  They see a nice house for $500,000.  “Can we afford that?” they ponder.  We all know that it depends.  It depends on what fraction of their budget they can allocate to the house, the payment terms of the house itself (interest rate, down payment required, etc.), their need for the house, the added value they derive from the house (e.g., utility, change in life style), and the degree to which the individual is willing to give up other budget items so that funds can be allocated to the house.  </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To summarize, the things you need to know to buy a house:</a:t>
            </a:r>
          </a:p>
          <a:p>
            <a:pPr marL="685800" lvl="1" indent="-228600">
              <a:buFont typeface="+mj-lt"/>
              <a:buAutoNum type="arabicPeriod"/>
            </a:pPr>
            <a:r>
              <a:rPr lang="en-US" sz="1200" kern="1200" dirty="0" smtClean="0">
                <a:solidFill>
                  <a:schemeClr val="tx1"/>
                </a:solidFill>
                <a:effectLst/>
                <a:latin typeface="+mn-lt"/>
                <a:ea typeface="+mn-ea"/>
                <a:cs typeface="+mn-cs"/>
              </a:rPr>
              <a:t>Need for house</a:t>
            </a:r>
          </a:p>
          <a:p>
            <a:pPr marL="685800" lvl="1" indent="-228600">
              <a:buFont typeface="+mj-lt"/>
              <a:buAutoNum type="arabicPeriod"/>
            </a:pPr>
            <a:r>
              <a:rPr lang="en-US" sz="1200" kern="1200" dirty="0" smtClean="0">
                <a:solidFill>
                  <a:schemeClr val="tx1"/>
                </a:solidFill>
                <a:effectLst/>
                <a:latin typeface="+mn-lt"/>
                <a:ea typeface="+mn-ea"/>
                <a:cs typeface="+mn-cs"/>
              </a:rPr>
              <a:t>Fraction of budget available for house purchase</a:t>
            </a:r>
          </a:p>
          <a:p>
            <a:pPr marL="685800" lvl="1" indent="-228600">
              <a:buFont typeface="+mj-lt"/>
              <a:buAutoNum type="arabicPeriod"/>
            </a:pPr>
            <a:r>
              <a:rPr lang="en-US" sz="1200" kern="1200" dirty="0" smtClean="0">
                <a:solidFill>
                  <a:schemeClr val="tx1"/>
                </a:solidFill>
                <a:effectLst/>
                <a:latin typeface="+mn-lt"/>
                <a:ea typeface="+mn-ea"/>
                <a:cs typeface="+mn-cs"/>
              </a:rPr>
              <a:t>Payment terms</a:t>
            </a:r>
          </a:p>
          <a:p>
            <a:pPr marL="685800" lvl="1" indent="-228600">
              <a:buFont typeface="+mj-lt"/>
              <a:buAutoNum type="arabicPeriod"/>
            </a:pPr>
            <a:r>
              <a:rPr lang="en-US" sz="1200" kern="1200" dirty="0" smtClean="0">
                <a:solidFill>
                  <a:schemeClr val="tx1"/>
                </a:solidFill>
                <a:effectLst/>
                <a:latin typeface="+mn-lt"/>
                <a:ea typeface="+mn-ea"/>
                <a:cs typeface="+mn-cs"/>
              </a:rPr>
              <a:t>Willingness to give up other spending</a:t>
            </a:r>
          </a:p>
          <a:p>
            <a:pPr marL="228600" lvl="0" indent="-228600">
              <a:buFont typeface="Arial" panose="020B0604020202020204" pitchFamily="34" charset="0"/>
              <a:buChar cha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042A820-5727-4717-8C6D-F11C9C38273E}" type="slidenum">
              <a:rPr lang="en-US" smtClean="0"/>
              <a:t>32</a:t>
            </a:fld>
            <a:endParaRPr lang="en-US"/>
          </a:p>
        </p:txBody>
      </p:sp>
    </p:spTree>
    <p:extLst>
      <p:ext uri="{BB962C8B-B14F-4D97-AF65-F5344CB8AC3E}">
        <p14:creationId xmlns:p14="http://schemas.microsoft.com/office/powerpoint/2010/main" val="2046466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086" y="2130435"/>
            <a:ext cx="7703114" cy="1470025"/>
          </a:xfrm>
        </p:spPr>
        <p:txBody>
          <a:bodyPr>
            <a:normAutofit/>
          </a:bodyPr>
          <a:lstStyle>
            <a:lvl1pPr>
              <a:defRPr sz="3200">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mj-lt"/>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atin typeface="+mj-lt"/>
              </a:defRPr>
            </a:lvl1pPr>
          </a:lstStyle>
          <a:p>
            <a:fld id="{1BD7C388-78FC-4603-B762-267B6899594C}" type="datetime1">
              <a:rPr lang="en-US" smtClean="0"/>
              <a:t>7/10/2019</a:t>
            </a:fld>
            <a:endParaRPr lang="en-US"/>
          </a:p>
        </p:txBody>
      </p:sp>
      <p:sp>
        <p:nvSpPr>
          <p:cNvPr id="5" name="Footer Placeholder 4"/>
          <p:cNvSpPr>
            <a:spLocks noGrp="1"/>
          </p:cNvSpPr>
          <p:nvPr>
            <p:ph type="ftr" sz="quarter" idx="11"/>
          </p:nvPr>
        </p:nvSpPr>
        <p:spPr/>
        <p:txBody>
          <a:bodyPr/>
          <a:lstStyle>
            <a:lvl1pPr>
              <a:defRPr>
                <a:latin typeface="+mj-lt"/>
              </a:defRPr>
            </a:lvl1pPr>
          </a:lstStyle>
          <a:p>
            <a:endParaRPr lang="en-US"/>
          </a:p>
        </p:txBody>
      </p:sp>
      <p:sp>
        <p:nvSpPr>
          <p:cNvPr id="6" name="Slide Number Placeholder 5"/>
          <p:cNvSpPr>
            <a:spLocks noGrp="1"/>
          </p:cNvSpPr>
          <p:nvPr>
            <p:ph type="sldNum" sz="quarter" idx="12"/>
          </p:nvPr>
        </p:nvSpPr>
        <p:spPr>
          <a:xfrm>
            <a:off x="6882468" y="6415083"/>
            <a:ext cx="2133600" cy="365125"/>
          </a:xfrm>
        </p:spPr>
        <p:txBody>
          <a:bodyPr/>
          <a:lstStyle>
            <a:lvl1pPr>
              <a:defRPr>
                <a:latin typeface="+mj-lt"/>
              </a:defRPr>
            </a:lvl1pPr>
          </a:lstStyle>
          <a:p>
            <a:fld id="{D2309A7F-DA4F-7A48-BA9F-1ADD0F1A3EFA}" type="slidenum">
              <a:rPr lang="en-US" smtClean="0"/>
              <a:pPr/>
              <a:t>‹#›</a:t>
            </a:fld>
            <a:endParaRPr lang="en-US"/>
          </a:p>
        </p:txBody>
      </p:sp>
    </p:spTree>
    <p:extLst>
      <p:ext uri="{BB962C8B-B14F-4D97-AF65-F5344CB8AC3E}">
        <p14:creationId xmlns:p14="http://schemas.microsoft.com/office/powerpoint/2010/main" val="1888977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E8B9DDC-993F-4267-B426-F09CD8E9A9EB}" type="datetime1">
              <a:rPr lang="en-US" smtClean="0"/>
              <a:t>7/10/2019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792346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24285"/>
            <a:ext cx="2057400" cy="490187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55086" y="1224285"/>
            <a:ext cx="5721914" cy="490187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B39E9EE-1ADA-4B88-B81D-B8A2DD6A5535}" type="datetime1">
              <a:rPr lang="en-US" smtClean="0"/>
              <a:t>7/10/2019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3613807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solidFill>
                  <a:srgbClr val="C00000"/>
                </a:solidFill>
                <a:latin typeface="+mj-lt"/>
              </a:defRPr>
            </a:lvl1pPr>
          </a:lstStyle>
          <a:p>
            <a:r>
              <a:rPr lang="en-US" dirty="0"/>
              <a:t>Click to edit Master title style</a:t>
            </a:r>
          </a:p>
        </p:txBody>
      </p:sp>
      <p:sp>
        <p:nvSpPr>
          <p:cNvPr id="3" name="Content Placeholder 2"/>
          <p:cNvSpPr>
            <a:spLocks noGrp="1"/>
          </p:cNvSpPr>
          <p:nvPr>
            <p:ph idx="1"/>
          </p:nvPr>
        </p:nvSpPr>
        <p:spPr>
          <a:xfrm>
            <a:off x="755087" y="1544145"/>
            <a:ext cx="7908831" cy="4053445"/>
          </a:xfrm>
        </p:spPr>
        <p:txBody>
          <a:bodyPr/>
          <a:lstStyle>
            <a:lvl1pPr>
              <a:defRPr sz="24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atin typeface="+mn-lt"/>
              </a:defRPr>
            </a:lvl1pPr>
          </a:lstStyle>
          <a:p>
            <a:fld id="{3B4DB62D-463D-426B-8D66-527B5E74CB3B}" type="datetime1">
              <a:rPr lang="en-US" smtClean="0"/>
              <a:t>7/10/2019</a:t>
            </a:fld>
            <a:endParaRPr lang="en-US"/>
          </a:p>
        </p:txBody>
      </p:sp>
      <p:sp>
        <p:nvSpPr>
          <p:cNvPr id="5" name="Footer Placeholder 4"/>
          <p:cNvSpPr>
            <a:spLocks noGrp="1"/>
          </p:cNvSpPr>
          <p:nvPr>
            <p:ph type="ftr" sz="quarter" idx="11"/>
          </p:nvPr>
        </p:nvSpPr>
        <p:spPr/>
        <p:txBody>
          <a:bodyPr/>
          <a:lstStyle>
            <a:lvl1pPr>
              <a:defRPr>
                <a:latin typeface="+mn-lt"/>
              </a:defRPr>
            </a:lvl1pPr>
          </a:lstStyle>
          <a:p>
            <a:endParaRPr lang="en-US"/>
          </a:p>
        </p:txBody>
      </p:sp>
      <p:sp>
        <p:nvSpPr>
          <p:cNvPr id="6" name="Slide Number Placeholder 5"/>
          <p:cNvSpPr>
            <a:spLocks noGrp="1"/>
          </p:cNvSpPr>
          <p:nvPr>
            <p:ph type="sldNum" sz="quarter" idx="12"/>
          </p:nvPr>
        </p:nvSpPr>
        <p:spPr/>
        <p:txBody>
          <a:bodyPr/>
          <a:lstStyle>
            <a:lvl1pPr>
              <a:defRPr>
                <a:latin typeface="+mn-lt"/>
              </a:defRPr>
            </a:lvl1pPr>
          </a:lstStyle>
          <a:p>
            <a:fld id="{D2309A7F-DA4F-7A48-BA9F-1ADD0F1A3EFA}" type="slidenum">
              <a:rPr lang="en-US" smtClean="0"/>
              <a:pPr/>
              <a:t>‹#›</a:t>
            </a:fld>
            <a:endParaRPr lang="en-US"/>
          </a:p>
        </p:txBody>
      </p:sp>
    </p:spTree>
    <p:extLst>
      <p:ext uri="{BB962C8B-B14F-4D97-AF65-F5344CB8AC3E}">
        <p14:creationId xmlns:p14="http://schemas.microsoft.com/office/powerpoint/2010/main" val="3862480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0"/>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1BDA9BB-3D23-4549-96AA-5CA2080CC27F}" type="datetime1">
              <a:rPr lang="en-US" smtClean="0"/>
              <a:t>7/10/2019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618890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55091" y="2160310"/>
            <a:ext cx="3740713" cy="4075547"/>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27987" y="2187921"/>
            <a:ext cx="3858814" cy="404792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9C76779-0D70-42DD-A839-A6FF703EB768}" type="datetime1">
              <a:rPr lang="en-US" smtClean="0"/>
              <a:t>7/10/2019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3752122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66528" y="892349"/>
            <a:ext cx="7920272" cy="11430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755085" y="2128202"/>
            <a:ext cx="385580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755087" y="2770197"/>
            <a:ext cx="3855807" cy="3586163"/>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73751" y="2128202"/>
            <a:ext cx="3813051"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873749" y="2767964"/>
            <a:ext cx="3801610" cy="358838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8DA955A-DBA4-4397-901E-1F3C7E489990}" type="datetime1">
              <a:rPr lang="en-US" smtClean="0"/>
              <a:t>7/10/2019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136019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atin typeface="+mn-lt"/>
              </a:defRPr>
            </a:lvl1pPr>
          </a:lstStyle>
          <a:p>
            <a:r>
              <a:rPr lang="en-US"/>
              <a:t>Click to edit Master title style</a:t>
            </a:r>
          </a:p>
        </p:txBody>
      </p:sp>
      <p:sp>
        <p:nvSpPr>
          <p:cNvPr id="3" name="Date Placeholder 2"/>
          <p:cNvSpPr>
            <a:spLocks noGrp="1"/>
          </p:cNvSpPr>
          <p:nvPr>
            <p:ph type="dt" sz="half" idx="10"/>
          </p:nvPr>
        </p:nvSpPr>
        <p:spPr/>
        <p:txBody>
          <a:bodyPr/>
          <a:lstStyle/>
          <a:p>
            <a:fld id="{38C1E418-7235-4F6C-A10B-E77216B6BAD7}" type="datetime1">
              <a:rPr lang="en-US" smtClean="0"/>
              <a:t>7/10/2019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r>
              <a:rPr lang="en-US" dirty="0" smtClean="0"/>
              <a:t>L-</a:t>
            </a:r>
            <a:fld id="{D2309A7F-DA4F-7A48-BA9F-1ADD0F1A3EFA}" type="slidenum">
              <a:rPr lang="en-US" smtClean="0"/>
              <a:pPr/>
              <a:t>‹#›</a:t>
            </a:fld>
            <a:endParaRPr lang="en-US" dirty="0"/>
          </a:p>
        </p:txBody>
      </p:sp>
    </p:spTree>
    <p:extLst>
      <p:ext uri="{BB962C8B-B14F-4D97-AF65-F5344CB8AC3E}">
        <p14:creationId xmlns:p14="http://schemas.microsoft.com/office/powerpoint/2010/main" val="3905420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302578-B2EA-4BC9-9C7B-CF98B08ECD53}" type="datetime1">
              <a:rPr lang="en-US" smtClean="0"/>
              <a:t>7/10/2019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2496085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5091" y="1178518"/>
            <a:ext cx="2710427" cy="1109866"/>
          </a:xfrm>
        </p:spPr>
        <p:txBody>
          <a:bodyPr anchor="b"/>
          <a:lstStyle>
            <a:lvl1pPr algn="l">
              <a:defRPr sz="1500" b="1"/>
            </a:lvl1pPr>
          </a:lstStyle>
          <a:p>
            <a:r>
              <a:rPr lang="en-US"/>
              <a:t>Click to edit Master title style</a:t>
            </a:r>
            <a:endParaRPr lang="en-US" dirty="0"/>
          </a:p>
        </p:txBody>
      </p:sp>
      <p:sp>
        <p:nvSpPr>
          <p:cNvPr id="3" name="Content Placeholder 2"/>
          <p:cNvSpPr>
            <a:spLocks noGrp="1"/>
          </p:cNvSpPr>
          <p:nvPr>
            <p:ph idx="1"/>
          </p:nvPr>
        </p:nvSpPr>
        <p:spPr>
          <a:xfrm>
            <a:off x="3575050" y="1178526"/>
            <a:ext cx="5111750" cy="494764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55091" y="2288394"/>
            <a:ext cx="2710427" cy="3837779"/>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9F49E2B-45D6-447E-9FDB-AFFE320CA319}" type="datetime1">
              <a:rPr lang="en-US" smtClean="0"/>
              <a:t>7/10/2019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827004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1144201"/>
            <a:ext cx="5486400" cy="3583383"/>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BD3F6E20-91AE-4035-ABB4-AC3BE77F3338}" type="datetime1">
              <a:rPr lang="en-US" smtClean="0"/>
              <a:t>7/10/2019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24449962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40305" y="-71604"/>
            <a:ext cx="7920272"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766529" y="2193853"/>
            <a:ext cx="7908831" cy="405344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1" y="6356360"/>
            <a:ext cx="1835713"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B3AB03A0-A3ED-4883-A1D8-A4489B0BCCAA}" type="datetime1">
              <a:rPr lang="en-US" smtClean="0"/>
              <a:t>7/10/2019</a:t>
            </a:fld>
            <a:endParaRPr lang="en-US"/>
          </a:p>
        </p:txBody>
      </p:sp>
      <p:sp>
        <p:nvSpPr>
          <p:cNvPr id="5" name="Footer Placeholder 4"/>
          <p:cNvSpPr>
            <a:spLocks noGrp="1"/>
          </p:cNvSpPr>
          <p:nvPr>
            <p:ph type="ftr" sz="quarter" idx="3"/>
          </p:nvPr>
        </p:nvSpPr>
        <p:spPr>
          <a:xfrm>
            <a:off x="3124200" y="6356360"/>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781800" y="6391809"/>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2309A7F-DA4F-7A48-BA9F-1ADD0F1A3EFA}" type="slidenum">
              <a:rPr lang="en-US" smtClean="0"/>
              <a:t>‹#›</a:t>
            </a:fld>
            <a:endParaRPr lang="en-US"/>
          </a:p>
        </p:txBody>
      </p:sp>
      <p:pic>
        <p:nvPicPr>
          <p:cNvPr id="10" name="Picture 9" descr="EngineeringHoriz201NEW.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0887" y="153074"/>
            <a:ext cx="2157146" cy="693644"/>
          </a:xfrm>
          <a:prstGeom prst="rect">
            <a:avLst/>
          </a:prstGeom>
        </p:spPr>
      </p:pic>
    </p:spTree>
    <p:extLst>
      <p:ext uri="{BB962C8B-B14F-4D97-AF65-F5344CB8AC3E}">
        <p14:creationId xmlns:p14="http://schemas.microsoft.com/office/powerpoint/2010/main" val="42409783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342900" rtl="0" eaLnBrk="1" latinLnBrk="0" hangingPunct="1">
        <a:spcBef>
          <a:spcPct val="0"/>
        </a:spcBef>
        <a:buNone/>
        <a:defRPr sz="2700" b="1" kern="1200">
          <a:solidFill>
            <a:srgbClr val="C00000"/>
          </a:solidFill>
          <a:latin typeface="Times New Roman"/>
          <a:ea typeface="+mj-ea"/>
          <a:cs typeface="Times New Roman"/>
        </a:defRPr>
      </a:lvl1pPr>
    </p:titleStyle>
    <p:bodyStyle>
      <a:lvl1pPr marL="257175" indent="-257175"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1pPr>
      <a:lvl2pPr marL="557213" indent="-214313"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2pPr>
      <a:lvl3pPr marL="857250" indent="-171450"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3pPr>
      <a:lvl4pPr marL="1200150" indent="-171450"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4pPr>
      <a:lvl5pPr marL="1543050" indent="-171450"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0.wmf"/><Relationship Id="rId4" Type="http://schemas.openxmlformats.org/officeDocument/2006/relationships/oleObject" Target="../embeddings/oleObject2.bin"/></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1.wmf"/><Relationship Id="rId4" Type="http://schemas.openxmlformats.org/officeDocument/2006/relationships/oleObject" Target="../embeddings/oleObject3.bin"/></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4.jp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Module 7: Analyzing Resources</a:t>
            </a:r>
            <a:br>
              <a:rPr lang="en-US" dirty="0" smtClean="0"/>
            </a:br>
            <a:r>
              <a:rPr lang="en-US" dirty="0" smtClean="0"/>
              <a:t>Chapter 4 (pp. 91 -153)</a:t>
            </a:r>
            <a:endParaRPr lang="en-US" dirty="0"/>
          </a:p>
        </p:txBody>
      </p:sp>
      <p:sp>
        <p:nvSpPr>
          <p:cNvPr id="3" name="Subtitle 2"/>
          <p:cNvSpPr>
            <a:spLocks noGrp="1"/>
          </p:cNvSpPr>
          <p:nvPr>
            <p:ph type="subTitle" idx="1"/>
          </p:nvPr>
        </p:nvSpPr>
        <p:spPr/>
        <p:txBody>
          <a:bodyPr>
            <a:normAutofit lnSpcReduction="10000"/>
          </a:bodyPr>
          <a:lstStyle/>
          <a:p>
            <a:r>
              <a:rPr lang="en-US" sz="2700" dirty="0">
                <a:solidFill>
                  <a:schemeClr val="tx1"/>
                </a:solidFill>
              </a:rPr>
              <a:t>Gregory S. Parnell, Ph.D.</a:t>
            </a:r>
          </a:p>
          <a:p>
            <a:r>
              <a:rPr lang="en-US" dirty="0">
                <a:solidFill>
                  <a:schemeClr val="tx1"/>
                </a:solidFill>
              </a:rPr>
              <a:t>Director, M.S. in Operations Management</a:t>
            </a:r>
          </a:p>
          <a:p>
            <a:r>
              <a:rPr lang="en-US" dirty="0">
                <a:solidFill>
                  <a:schemeClr val="tx1"/>
                </a:solidFill>
              </a:rPr>
              <a:t>Director, M.S. in Engineering Management</a:t>
            </a:r>
          </a:p>
          <a:p>
            <a:r>
              <a:rPr lang="en-US" dirty="0">
                <a:solidFill>
                  <a:schemeClr val="tx1"/>
                </a:solidFill>
              </a:rPr>
              <a:t>Research Professor</a:t>
            </a:r>
          </a:p>
          <a:p>
            <a:r>
              <a:rPr lang="en-US" dirty="0">
                <a:solidFill>
                  <a:schemeClr val="tx1"/>
                </a:solidFill>
              </a:rPr>
              <a:t>Department of Industrial Engineering</a:t>
            </a:r>
          </a:p>
          <a:p>
            <a:endParaRPr lang="en-US"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1</a:t>
            </a:fld>
            <a:endParaRPr lang="en-US"/>
          </a:p>
        </p:txBody>
      </p:sp>
      <p:sp>
        <p:nvSpPr>
          <p:cNvPr id="5" name="Title 1"/>
          <p:cNvSpPr txBox="1">
            <a:spLocks/>
          </p:cNvSpPr>
          <p:nvPr/>
        </p:nvSpPr>
        <p:spPr>
          <a:xfrm>
            <a:off x="514350" y="3086100"/>
            <a:ext cx="5943600" cy="1102519"/>
          </a:xfrm>
          <a:prstGeom prst="rect">
            <a:avLst/>
          </a:prstGeom>
        </p:spPr>
        <p:txBody>
          <a:bodyPr vert="horz" lIns="68580" tIns="34290" rIns="68580" bIns="34290" rtlCol="0" anchor="ctr">
            <a:normAutofit/>
          </a:bodyPr>
          <a:lstStyle>
            <a:lvl1pPr algn="ctr" defTabSz="457200" rtl="0" eaLnBrk="1" latinLnBrk="0" hangingPunct="1">
              <a:spcBef>
                <a:spcPct val="0"/>
              </a:spcBef>
              <a:buNone/>
              <a:defRPr sz="3600" b="1" kern="1200">
                <a:solidFill>
                  <a:srgbClr val="C00000"/>
                </a:solidFill>
                <a:latin typeface="+mj-lt"/>
                <a:ea typeface="+mj-ea"/>
                <a:cs typeface="Times New Roman"/>
              </a:defRPr>
            </a:lvl1pPr>
          </a:lstStyle>
          <a:p>
            <a:endParaRPr lang="en-US" sz="2700" dirty="0">
              <a:solidFill>
                <a:srgbClr val="CC0000"/>
              </a:solidFill>
            </a:endParaRPr>
          </a:p>
        </p:txBody>
      </p:sp>
      <p:sp>
        <p:nvSpPr>
          <p:cNvPr id="6" name="Subtitle 2"/>
          <p:cNvSpPr txBox="1">
            <a:spLocks/>
          </p:cNvSpPr>
          <p:nvPr/>
        </p:nvSpPr>
        <p:spPr>
          <a:xfrm>
            <a:off x="657225" y="4514850"/>
            <a:ext cx="5657850" cy="1314450"/>
          </a:xfrm>
          <a:prstGeom prst="rect">
            <a:avLst/>
          </a:prstGeom>
        </p:spPr>
        <p:txBody>
          <a:bodyPr vert="horz" lIns="68580" tIns="34290" rIns="68580" bIns="34290" rtlCol="0">
            <a:normAutofit/>
          </a:bodyPr>
          <a:lstStyle>
            <a:lvl1pPr marL="0" indent="0" algn="ctr" defTabSz="457200" rtl="0" eaLnBrk="1" latinLnBrk="0" hangingPunct="1">
              <a:spcBef>
                <a:spcPct val="20000"/>
              </a:spcBef>
              <a:buFont typeface="Arial"/>
              <a:buNone/>
              <a:defRPr sz="2400" kern="1200">
                <a:solidFill>
                  <a:schemeClr val="tx1">
                    <a:tint val="75000"/>
                  </a:schemeClr>
                </a:solidFill>
                <a:latin typeface="+mj-lt"/>
                <a:ea typeface="+mn-ea"/>
                <a:cs typeface="Times New Roman"/>
              </a:defRPr>
            </a:lvl1pPr>
            <a:lvl2pPr marL="457200" indent="0" algn="ctr" defTabSz="457200" rtl="0" eaLnBrk="1" latinLnBrk="0" hangingPunct="1">
              <a:spcBef>
                <a:spcPct val="20000"/>
              </a:spcBef>
              <a:buFont typeface="Arial"/>
              <a:buNone/>
              <a:defRPr sz="2400" kern="1200">
                <a:solidFill>
                  <a:schemeClr val="tx1">
                    <a:tint val="75000"/>
                  </a:schemeClr>
                </a:solidFill>
                <a:latin typeface="Times New Roman"/>
                <a:ea typeface="+mn-ea"/>
                <a:cs typeface="Times New Roman"/>
              </a:defRPr>
            </a:lvl2pPr>
            <a:lvl3pPr marL="914400" indent="0" algn="ctr" defTabSz="457200" rtl="0" eaLnBrk="1" latinLnBrk="0" hangingPunct="1">
              <a:spcBef>
                <a:spcPct val="20000"/>
              </a:spcBef>
              <a:buFont typeface="Arial"/>
              <a:buNone/>
              <a:defRPr sz="2400" kern="1200">
                <a:solidFill>
                  <a:schemeClr val="tx1">
                    <a:tint val="75000"/>
                  </a:schemeClr>
                </a:solidFill>
                <a:latin typeface="Times New Roman"/>
                <a:ea typeface="+mn-ea"/>
                <a:cs typeface="Times New Roman"/>
              </a:defRPr>
            </a:lvl3pPr>
            <a:lvl4pPr marL="1371600" indent="0" algn="ctr" defTabSz="457200" rtl="0" eaLnBrk="1" latinLnBrk="0" hangingPunct="1">
              <a:spcBef>
                <a:spcPct val="20000"/>
              </a:spcBef>
              <a:buFont typeface="Arial"/>
              <a:buNone/>
              <a:defRPr sz="2400" kern="1200">
                <a:solidFill>
                  <a:schemeClr val="tx1">
                    <a:tint val="75000"/>
                  </a:schemeClr>
                </a:solidFill>
                <a:latin typeface="Times New Roman"/>
                <a:ea typeface="+mn-ea"/>
                <a:cs typeface="Times New Roman"/>
              </a:defRPr>
            </a:lvl4pPr>
            <a:lvl5pPr marL="1828800" indent="0" algn="ctr" defTabSz="457200" rtl="0" eaLnBrk="1" latinLnBrk="0" hangingPunct="1">
              <a:spcBef>
                <a:spcPct val="20000"/>
              </a:spcBef>
              <a:buFont typeface="Arial"/>
              <a:buNone/>
              <a:defRPr sz="2400" kern="1200">
                <a:solidFill>
                  <a:schemeClr val="tx1">
                    <a:tint val="75000"/>
                  </a:schemeClr>
                </a:solidFill>
                <a:latin typeface="Times New Roman"/>
                <a:ea typeface="+mn-ea"/>
                <a:cs typeface="Times New Roman"/>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en-US" sz="1800" dirty="0">
              <a:solidFill>
                <a:schemeClr val="tx1"/>
              </a:solidFill>
            </a:endParaRPr>
          </a:p>
        </p:txBody>
      </p:sp>
    </p:spTree>
    <p:extLst>
      <p:ext uri="{BB962C8B-B14F-4D97-AF65-F5344CB8AC3E}">
        <p14:creationId xmlns:p14="http://schemas.microsoft.com/office/powerpoint/2010/main" val="38714981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 Direct Costs</a:t>
            </a:r>
            <a:endParaRPr lang="en-US" dirty="0"/>
          </a:p>
        </p:txBody>
      </p:sp>
      <p:sp>
        <p:nvSpPr>
          <p:cNvPr id="5" name="Content Placeholder 4"/>
          <p:cNvSpPr>
            <a:spLocks noGrp="1"/>
          </p:cNvSpPr>
          <p:nvPr>
            <p:ph idx="1"/>
          </p:nvPr>
        </p:nvSpPr>
        <p:spPr>
          <a:xfrm>
            <a:off x="755087" y="1566149"/>
            <a:ext cx="7870298" cy="4053445"/>
          </a:xfrm>
        </p:spPr>
        <p:txBody>
          <a:bodyPr>
            <a:normAutofit/>
          </a:bodyPr>
          <a:lstStyle/>
          <a:p>
            <a:r>
              <a:rPr lang="en-US" u="sng" dirty="0" smtClean="0">
                <a:latin typeface="Calibri" panose="020F0502020204030204" pitchFamily="34" charset="0"/>
                <a:ea typeface="Calibri" panose="020F0502020204030204" pitchFamily="34" charset="0"/>
                <a:cs typeface="Times New Roman" panose="02020603050405020304" pitchFamily="18" charset="0"/>
              </a:rPr>
              <a:t>Direct </a:t>
            </a:r>
            <a:r>
              <a:rPr lang="en-US" u="sng" dirty="0">
                <a:latin typeface="Calibri" panose="020F0502020204030204" pitchFamily="34" charset="0"/>
                <a:ea typeface="Calibri" panose="020F0502020204030204" pitchFamily="34" charset="0"/>
                <a:cs typeface="Times New Roman" panose="02020603050405020304" pitchFamily="18" charset="0"/>
              </a:rPr>
              <a:t>costs</a:t>
            </a:r>
            <a:r>
              <a:rPr lang="en-US" dirty="0">
                <a:latin typeface="Calibri" panose="020F0502020204030204" pitchFamily="34" charset="0"/>
                <a:ea typeface="Calibri" panose="020F0502020204030204" pitchFamily="34" charset="0"/>
                <a:cs typeface="Times New Roman" panose="02020603050405020304" pitchFamily="18" charset="0"/>
              </a:rPr>
              <a:t> are associated with a specific system, product, </a:t>
            </a:r>
            <a:r>
              <a:rPr lang="en-US" dirty="0" smtClean="0">
                <a:latin typeface="Calibri" panose="020F0502020204030204" pitchFamily="34" charset="0"/>
                <a:ea typeface="Calibri" panose="020F0502020204030204" pitchFamily="34" charset="0"/>
                <a:cs typeface="Times New Roman" panose="02020603050405020304" pitchFamily="18" charset="0"/>
              </a:rPr>
              <a:t>process, or </a:t>
            </a:r>
            <a:r>
              <a:rPr lang="en-US" dirty="0">
                <a:latin typeface="Calibri" panose="020F0502020204030204" pitchFamily="34" charset="0"/>
                <a:ea typeface="Calibri" panose="020F0502020204030204" pitchFamily="34" charset="0"/>
                <a:cs typeface="Times New Roman" panose="02020603050405020304" pitchFamily="18" charset="0"/>
              </a:rPr>
              <a:t>service.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r>
              <a:rPr lang="en-US" dirty="0" smtClean="0">
                <a:latin typeface="Calibri" panose="020F0502020204030204" pitchFamily="34" charset="0"/>
                <a:ea typeface="Calibri" panose="020F0502020204030204" pitchFamily="34" charset="0"/>
                <a:cs typeface="Times New Roman" panose="02020603050405020304" pitchFamily="18" charset="0"/>
              </a:rPr>
              <a:t>These </a:t>
            </a:r>
            <a:r>
              <a:rPr lang="en-US" dirty="0">
                <a:latin typeface="Calibri" panose="020F0502020204030204" pitchFamily="34" charset="0"/>
                <a:ea typeface="Calibri" panose="020F0502020204030204" pitchFamily="34" charset="0"/>
                <a:cs typeface="Times New Roman" panose="02020603050405020304" pitchFamily="18" charset="0"/>
              </a:rPr>
              <a:t>costs are often subdivided in to direct labor, </a:t>
            </a:r>
            <a:r>
              <a:rPr lang="en-US" dirty="0" smtClean="0">
                <a:latin typeface="Calibri" panose="020F0502020204030204" pitchFamily="34" charset="0"/>
                <a:ea typeface="Calibri" panose="020F0502020204030204" pitchFamily="34" charset="0"/>
                <a:cs typeface="Times New Roman" panose="02020603050405020304" pitchFamily="18" charset="0"/>
              </a:rPr>
              <a:t>direct material</a:t>
            </a:r>
            <a:r>
              <a:rPr lang="en-US" dirty="0">
                <a:latin typeface="Calibri" panose="020F0502020204030204" pitchFamily="34" charset="0"/>
                <a:ea typeface="Calibri" panose="020F0502020204030204" pitchFamily="34" charset="0"/>
                <a:cs typeface="Times New Roman" panose="02020603050405020304" pitchFamily="18" charset="0"/>
              </a:rPr>
              <a:t>, or direct expense costs. These cost subdivisions are similar to examples </a:t>
            </a:r>
            <a:r>
              <a:rPr lang="en-US" dirty="0" smtClean="0">
                <a:latin typeface="Calibri" panose="020F0502020204030204" pitchFamily="34" charset="0"/>
                <a:ea typeface="Calibri" panose="020F0502020204030204" pitchFamily="34" charset="0"/>
                <a:cs typeface="Times New Roman" panose="02020603050405020304" pitchFamily="18" charset="0"/>
              </a:rPr>
              <a:t>of variable </a:t>
            </a:r>
            <a:r>
              <a:rPr lang="en-US" dirty="0">
                <a:latin typeface="Calibri" panose="020F0502020204030204" pitchFamily="34" charset="0"/>
                <a:ea typeface="Calibri" panose="020F0502020204030204" pitchFamily="34" charset="0"/>
                <a:cs typeface="Times New Roman" panose="02020603050405020304" pitchFamily="18" charset="0"/>
              </a:rPr>
              <a:t>costs.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r>
              <a:rPr lang="en-US" dirty="0" smtClean="0">
                <a:latin typeface="Calibri" panose="020F0502020204030204" pitchFamily="34" charset="0"/>
                <a:ea typeface="Calibri" panose="020F0502020204030204" pitchFamily="34" charset="0"/>
                <a:cs typeface="Times New Roman" panose="02020603050405020304" pitchFamily="18" charset="0"/>
              </a:rPr>
              <a:t>Labor </a:t>
            </a:r>
            <a:r>
              <a:rPr lang="en-US" dirty="0">
                <a:latin typeface="Calibri" panose="020F0502020204030204" pitchFamily="34" charset="0"/>
                <a:ea typeface="Calibri" panose="020F0502020204030204" pitchFamily="34" charset="0"/>
                <a:cs typeface="Times New Roman" panose="02020603050405020304" pitchFamily="18" charset="0"/>
              </a:rPr>
              <a:t>costs associated with a specific product are considered direct </a:t>
            </a:r>
            <a:r>
              <a:rPr lang="en-US" dirty="0" smtClean="0">
                <a:latin typeface="Calibri" panose="020F0502020204030204" pitchFamily="34" charset="0"/>
                <a:ea typeface="Calibri" panose="020F0502020204030204" pitchFamily="34" charset="0"/>
                <a:cs typeface="Times New Roman" panose="02020603050405020304" pitchFamily="18" charset="0"/>
              </a:rPr>
              <a:t>labor </a:t>
            </a:r>
            <a:r>
              <a:rPr lang="en-US" dirty="0">
                <a:latin typeface="Calibri" panose="020F0502020204030204" pitchFamily="34" charset="0"/>
                <a:ea typeface="Calibri" panose="020F0502020204030204" pitchFamily="34" charset="0"/>
                <a:cs typeface="Times New Roman" panose="02020603050405020304" pitchFamily="18" charset="0"/>
              </a:rPr>
              <a:t>cost, while fixed labor costs such as plant security and janitorial services are </a:t>
            </a:r>
            <a:r>
              <a:rPr lang="en-US" dirty="0" smtClean="0">
                <a:latin typeface="Calibri" panose="020F0502020204030204" pitchFamily="34" charset="0"/>
                <a:ea typeface="Calibri" panose="020F0502020204030204" pitchFamily="34" charset="0"/>
                <a:cs typeface="Times New Roman" panose="02020603050405020304" pitchFamily="18" charset="0"/>
              </a:rPr>
              <a:t>often </a:t>
            </a:r>
            <a:r>
              <a:rPr lang="en-US" dirty="0">
                <a:latin typeface="Calibri" panose="020F0502020204030204" pitchFamily="34" charset="0"/>
                <a:ea typeface="Calibri" panose="020F0502020204030204" pitchFamily="34" charset="0"/>
                <a:cs typeface="Times New Roman" panose="02020603050405020304" pitchFamily="18" charset="0"/>
              </a:rPr>
              <a:t>considered indirect costs. </a:t>
            </a:r>
            <a:endParaRPr lang="en-US" dirty="0" smtClean="0">
              <a:solidFill>
                <a:schemeClr val="bg1">
                  <a:lumMod val="65000"/>
                </a:schemeClr>
              </a:solidFill>
            </a:endParaRPr>
          </a:p>
          <a:p>
            <a:pPr marL="0" indent="0">
              <a:buNone/>
            </a:pPr>
            <a:endParaRPr lang="en-US" dirty="0"/>
          </a:p>
          <a:p>
            <a:pPr marL="0" indent="0">
              <a:buNone/>
            </a:pPr>
            <a:endParaRPr lang="en-US" dirty="0"/>
          </a:p>
        </p:txBody>
      </p:sp>
      <p:sp>
        <p:nvSpPr>
          <p:cNvPr id="3" name="Slide Number Placeholder 2"/>
          <p:cNvSpPr>
            <a:spLocks noGrp="1"/>
          </p:cNvSpPr>
          <p:nvPr>
            <p:ph type="sldNum" sz="quarter" idx="12"/>
          </p:nvPr>
        </p:nvSpPr>
        <p:spPr/>
        <p:txBody>
          <a:bodyPr/>
          <a:lstStyle/>
          <a:p>
            <a:r>
              <a:rPr lang="en-US" smtClean="0"/>
              <a:t>L-</a:t>
            </a:r>
            <a:fld id="{D2309A7F-DA4F-7A48-BA9F-1ADD0F1A3EFA}" type="slidenum">
              <a:rPr lang="en-US" smtClean="0"/>
              <a:pPr/>
              <a:t>10</a:t>
            </a:fld>
            <a:endParaRPr lang="en-US" dirty="0"/>
          </a:p>
        </p:txBody>
      </p:sp>
      <p:sp>
        <p:nvSpPr>
          <p:cNvPr id="6"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36219571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 Indirect Costs</a:t>
            </a:r>
            <a:endParaRPr lang="en-US" dirty="0"/>
          </a:p>
        </p:txBody>
      </p:sp>
      <p:sp>
        <p:nvSpPr>
          <p:cNvPr id="5" name="Content Placeholder 4"/>
          <p:cNvSpPr>
            <a:spLocks noGrp="1"/>
          </p:cNvSpPr>
          <p:nvPr>
            <p:ph idx="1"/>
          </p:nvPr>
        </p:nvSpPr>
        <p:spPr>
          <a:xfrm>
            <a:off x="755087" y="1566149"/>
            <a:ext cx="7610991" cy="4053445"/>
          </a:xfrm>
        </p:spPr>
        <p:txBody>
          <a:bodyPr>
            <a:normAutofit lnSpcReduction="10000"/>
          </a:bodyPr>
          <a:lstStyle/>
          <a:p>
            <a:r>
              <a:rPr lang="en-US" u="sng" dirty="0" smtClean="0">
                <a:latin typeface="Calibri" panose="020F0502020204030204" pitchFamily="34" charset="0"/>
                <a:ea typeface="Calibri" panose="020F0502020204030204" pitchFamily="34" charset="0"/>
                <a:cs typeface="Times New Roman" panose="02020603050405020304" pitchFamily="18" charset="0"/>
              </a:rPr>
              <a:t>Indirect </a:t>
            </a:r>
            <a:r>
              <a:rPr lang="en-US" u="sng" dirty="0">
                <a:latin typeface="Calibri" panose="020F0502020204030204" pitchFamily="34" charset="0"/>
                <a:ea typeface="Calibri" panose="020F0502020204030204" pitchFamily="34" charset="0"/>
                <a:cs typeface="Times New Roman" panose="02020603050405020304" pitchFamily="18" charset="0"/>
              </a:rPr>
              <a:t>costs </a:t>
            </a:r>
            <a:r>
              <a:rPr lang="en-US" dirty="0">
                <a:latin typeface="Calibri" panose="020F0502020204030204" pitchFamily="34" charset="0"/>
                <a:ea typeface="Calibri" panose="020F0502020204030204" pitchFamily="34" charset="0"/>
                <a:cs typeface="Times New Roman" panose="02020603050405020304" pitchFamily="18" charset="0"/>
              </a:rPr>
              <a:t>are costs that cannot easily be assigned to a </a:t>
            </a:r>
            <a:r>
              <a:rPr lang="en-US" dirty="0" smtClean="0">
                <a:latin typeface="Calibri" panose="020F0502020204030204" pitchFamily="34" charset="0"/>
                <a:ea typeface="Calibri" panose="020F0502020204030204" pitchFamily="34" charset="0"/>
                <a:cs typeface="Times New Roman" panose="02020603050405020304" pitchFamily="18" charset="0"/>
              </a:rPr>
              <a:t>specific product </a:t>
            </a:r>
            <a:r>
              <a:rPr lang="en-US" dirty="0">
                <a:latin typeface="Calibri" panose="020F0502020204030204" pitchFamily="34" charset="0"/>
                <a:ea typeface="Calibri" panose="020F0502020204030204" pitchFamily="34" charset="0"/>
                <a:cs typeface="Times New Roman" panose="02020603050405020304" pitchFamily="18" charset="0"/>
              </a:rPr>
              <a:t>or process.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r>
              <a:rPr lang="en-US" dirty="0" smtClean="0">
                <a:latin typeface="Calibri" panose="020F0502020204030204" pitchFamily="34" charset="0"/>
                <a:ea typeface="Calibri" panose="020F0502020204030204" pitchFamily="34" charset="0"/>
                <a:cs typeface="Times New Roman" panose="02020603050405020304" pitchFamily="18" charset="0"/>
              </a:rPr>
              <a:t>Overhead </a:t>
            </a:r>
            <a:r>
              <a:rPr lang="en-US" dirty="0">
                <a:latin typeface="Calibri" panose="020F0502020204030204" pitchFamily="34" charset="0"/>
                <a:ea typeface="Calibri" panose="020F0502020204030204" pitchFamily="34" charset="0"/>
                <a:cs typeface="Times New Roman" panose="02020603050405020304" pitchFamily="18" charset="0"/>
              </a:rPr>
              <a:t>costs such as executive </a:t>
            </a:r>
            <a:r>
              <a:rPr lang="en-US" dirty="0" smtClean="0">
                <a:latin typeface="Calibri" panose="020F0502020204030204" pitchFamily="34" charset="0"/>
                <a:ea typeface="Calibri" panose="020F0502020204030204" pitchFamily="34" charset="0"/>
                <a:cs typeface="Times New Roman" panose="02020603050405020304" pitchFamily="18" charset="0"/>
              </a:rPr>
              <a:t>leadership, human </a:t>
            </a:r>
            <a:r>
              <a:rPr lang="en-US" dirty="0">
                <a:latin typeface="Calibri" panose="020F0502020204030204" pitchFamily="34" charset="0"/>
                <a:ea typeface="Calibri" panose="020F0502020204030204" pitchFamily="34" charset="0"/>
                <a:cs typeface="Times New Roman" panose="02020603050405020304" pitchFamily="18" charset="0"/>
              </a:rPr>
              <a:t>resources, accounting, annual training, and </a:t>
            </a:r>
            <a:r>
              <a:rPr lang="en-US" dirty="0" smtClean="0">
                <a:latin typeface="Calibri" panose="020F0502020204030204" pitchFamily="34" charset="0"/>
                <a:ea typeface="Calibri" panose="020F0502020204030204" pitchFamily="34" charset="0"/>
                <a:cs typeface="Times New Roman" panose="02020603050405020304" pitchFamily="18" charset="0"/>
              </a:rPr>
              <a:t>grounds maintenance </a:t>
            </a:r>
            <a:r>
              <a:rPr lang="en-US" dirty="0">
                <a:latin typeface="Calibri" panose="020F0502020204030204" pitchFamily="34" charset="0"/>
                <a:ea typeface="Calibri" panose="020F0502020204030204" pitchFamily="34" charset="0"/>
                <a:cs typeface="Times New Roman" panose="02020603050405020304" pitchFamily="18" charset="0"/>
              </a:rPr>
              <a:t>are traditionally categorized as indirect costs.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r>
              <a:rPr lang="en-US" dirty="0" smtClean="0">
                <a:latin typeface="Calibri" panose="020F0502020204030204" pitchFamily="34" charset="0"/>
                <a:ea typeface="Calibri" panose="020F0502020204030204" pitchFamily="34" charset="0"/>
                <a:cs typeface="Times New Roman" panose="02020603050405020304" pitchFamily="18" charset="0"/>
              </a:rPr>
              <a:t>EXAMPLES (Indirect</a:t>
            </a:r>
            <a:r>
              <a:rPr lang="en-US" dirty="0">
                <a:latin typeface="Calibri" panose="020F0502020204030204" pitchFamily="34" charset="0"/>
                <a:ea typeface="Calibri" panose="020F0502020204030204" pitchFamily="34" charset="0"/>
                <a:cs typeface="Times New Roman" panose="02020603050405020304" pitchFamily="18" charset="0"/>
              </a:rPr>
              <a:t>, variable, recurring </a:t>
            </a:r>
            <a:r>
              <a:rPr lang="en-US" dirty="0" smtClean="0">
                <a:latin typeface="Calibri" panose="020F0502020204030204" pitchFamily="34" charset="0"/>
                <a:ea typeface="Calibri" panose="020F0502020204030204" pitchFamily="34" charset="0"/>
                <a:cs typeface="Times New Roman" panose="02020603050405020304" pitchFamily="18" charset="0"/>
              </a:rPr>
              <a:t>costs)</a:t>
            </a:r>
          </a:p>
          <a:p>
            <a:pPr marL="346075" indent="-346075">
              <a:buNone/>
            </a:pPr>
            <a:r>
              <a:rPr lang="en-US" dirty="0">
                <a:latin typeface="Calibri" panose="020F0502020204030204" pitchFamily="34" charset="0"/>
                <a:ea typeface="Calibri" panose="020F0502020204030204" pitchFamily="34" charset="0"/>
                <a:cs typeface="Times New Roman" panose="02020603050405020304" pitchFamily="18" charset="0"/>
              </a:rPr>
              <a:t>	</a:t>
            </a:r>
            <a:r>
              <a:rPr lang="en-US" dirty="0" smtClean="0">
                <a:latin typeface="Calibri" panose="020F0502020204030204" pitchFamily="34" charset="0"/>
                <a:ea typeface="Calibri" panose="020F0502020204030204" pitchFamily="34" charset="0"/>
                <a:cs typeface="Times New Roman" panose="02020603050405020304" pitchFamily="18" charset="0"/>
              </a:rPr>
              <a:t>(1) The </a:t>
            </a:r>
            <a:r>
              <a:rPr lang="en-US" dirty="0">
                <a:latin typeface="Calibri" panose="020F0502020204030204" pitchFamily="34" charset="0"/>
                <a:ea typeface="Calibri" panose="020F0502020204030204" pitchFamily="34" charset="0"/>
                <a:cs typeface="Times New Roman" panose="02020603050405020304" pitchFamily="18" charset="0"/>
              </a:rPr>
              <a:t>energy used for the guard shack and </a:t>
            </a:r>
            <a:r>
              <a:rPr lang="en-US" dirty="0" smtClean="0">
                <a:latin typeface="Calibri" panose="020F0502020204030204" pitchFamily="34" charset="0"/>
                <a:ea typeface="Calibri" panose="020F0502020204030204" pitchFamily="34" charset="0"/>
                <a:cs typeface="Times New Roman" panose="02020603050405020304" pitchFamily="18" charset="0"/>
              </a:rPr>
              <a:t>lights </a:t>
            </a:r>
            <a:r>
              <a:rPr lang="en-US" dirty="0">
                <a:latin typeface="Calibri" panose="020F0502020204030204" pitchFamily="34" charset="0"/>
                <a:ea typeface="Calibri" panose="020F0502020204030204" pitchFamily="34" charset="0"/>
                <a:cs typeface="Times New Roman" panose="02020603050405020304" pitchFamily="18" charset="0"/>
              </a:rPr>
              <a:t>on </a:t>
            </a:r>
            <a:r>
              <a:rPr lang="en-US" dirty="0" smtClean="0">
                <a:latin typeface="Calibri" panose="020F0502020204030204" pitchFamily="34" charset="0"/>
                <a:ea typeface="Calibri" panose="020F0502020204030204" pitchFamily="34" charset="0"/>
                <a:cs typeface="Times New Roman" panose="02020603050405020304" pitchFamily="18" charset="0"/>
              </a:rPr>
              <a:t>the overflow yard</a:t>
            </a:r>
          </a:p>
          <a:p>
            <a:pPr marL="346075" indent="-346075">
              <a:buNone/>
            </a:pPr>
            <a:r>
              <a:rPr lang="en-US" dirty="0">
                <a:latin typeface="Calibri" panose="020F0502020204030204" pitchFamily="34" charset="0"/>
                <a:ea typeface="Calibri" panose="020F0502020204030204" pitchFamily="34" charset="0"/>
                <a:cs typeface="Times New Roman" panose="02020603050405020304" pitchFamily="18" charset="0"/>
              </a:rPr>
              <a:t>	</a:t>
            </a:r>
            <a:r>
              <a:rPr lang="en-US" dirty="0" smtClean="0">
                <a:latin typeface="Calibri" panose="020F0502020204030204" pitchFamily="34" charset="0"/>
                <a:ea typeface="Calibri" panose="020F0502020204030204" pitchFamily="34" charset="0"/>
                <a:cs typeface="Times New Roman" panose="02020603050405020304" pitchFamily="18" charset="0"/>
              </a:rPr>
              <a:t>(2) Warehouse </a:t>
            </a:r>
            <a:r>
              <a:rPr lang="en-US" dirty="0">
                <a:latin typeface="Calibri" panose="020F0502020204030204" pitchFamily="34" charset="0"/>
                <a:ea typeface="Calibri" panose="020F0502020204030204" pitchFamily="34" charset="0"/>
                <a:cs typeface="Times New Roman" panose="02020603050405020304" pitchFamily="18" charset="0"/>
              </a:rPr>
              <a:t>used to stage excess products produced </a:t>
            </a:r>
            <a:r>
              <a:rPr lang="en-US" dirty="0" smtClean="0">
                <a:latin typeface="Calibri" panose="020F0502020204030204" pitchFamily="34" charset="0"/>
                <a:ea typeface="Calibri" panose="020F0502020204030204" pitchFamily="34" charset="0"/>
                <a:cs typeface="Times New Roman" panose="02020603050405020304" pitchFamily="18" charset="0"/>
              </a:rPr>
              <a:t>for the </a:t>
            </a:r>
            <a:r>
              <a:rPr lang="en-US" dirty="0">
                <a:latin typeface="Calibri" panose="020F0502020204030204" pitchFamily="34" charset="0"/>
                <a:ea typeface="Calibri" panose="020F0502020204030204" pitchFamily="34" charset="0"/>
                <a:cs typeface="Times New Roman" panose="02020603050405020304" pitchFamily="18" charset="0"/>
              </a:rPr>
              <a:t>holiday surge in demand. </a:t>
            </a:r>
            <a:endParaRPr lang="en-US" dirty="0"/>
          </a:p>
          <a:p>
            <a:pPr marL="0" indent="0">
              <a:buNone/>
            </a:pPr>
            <a:endParaRPr lang="en-US" dirty="0"/>
          </a:p>
        </p:txBody>
      </p:sp>
      <p:sp>
        <p:nvSpPr>
          <p:cNvPr id="3" name="Slide Number Placeholder 2"/>
          <p:cNvSpPr>
            <a:spLocks noGrp="1"/>
          </p:cNvSpPr>
          <p:nvPr>
            <p:ph type="sldNum" sz="quarter" idx="12"/>
          </p:nvPr>
        </p:nvSpPr>
        <p:spPr/>
        <p:txBody>
          <a:bodyPr/>
          <a:lstStyle/>
          <a:p>
            <a:r>
              <a:rPr lang="en-US" smtClean="0"/>
              <a:t>L-</a:t>
            </a:r>
            <a:fld id="{D2309A7F-DA4F-7A48-BA9F-1ADD0F1A3EFA}" type="slidenum">
              <a:rPr lang="en-US" smtClean="0"/>
              <a:pPr/>
              <a:t>11</a:t>
            </a:fld>
            <a:endParaRPr lang="en-US" dirty="0"/>
          </a:p>
        </p:txBody>
      </p:sp>
      <p:sp>
        <p:nvSpPr>
          <p:cNvPr id="6"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2324905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 Space</a:t>
            </a:r>
            <a:endParaRPr lang="en-US"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12</a:t>
            </a:fld>
            <a:endParaRPr lang="en-US"/>
          </a:p>
        </p:txBody>
      </p:sp>
      <p:sp>
        <p:nvSpPr>
          <p:cNvPr id="5" name="Rectangle 2"/>
          <p:cNvSpPr>
            <a:spLocks noChangeArrowheads="1"/>
          </p:cNvSpPr>
          <p:nvPr/>
        </p:nvSpPr>
        <p:spPr bwMode="auto">
          <a:xfrm>
            <a:off x="1214650" y="108694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020" y="1071396"/>
            <a:ext cx="8181029" cy="482732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2869607" y="5914304"/>
            <a:ext cx="367979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smtClean="0" bmk="_Toc441332169">
                <a:ln>
                  <a:noFill/>
                </a:ln>
                <a:solidFill>
                  <a:srgbClr val="4F81BD"/>
                </a:solidFill>
                <a:effectLst/>
                <a:latin typeface="Calibri" panose="020F0502020204030204" pitchFamily="34" charset="0"/>
                <a:ea typeface="Calibri" panose="020F0502020204030204" pitchFamily="34" charset="0"/>
                <a:cs typeface="Times New Roman" panose="02020603050405020304" pitchFamily="18" charset="0"/>
              </a:rPr>
              <a:t>Figure 4.6. Example Resource Framework</a:t>
            </a:r>
            <a:endParaRPr kumimoji="0" lang="en-US" altLang="en-US" sz="4000" b="0" i="0" u="none" strike="noStrike" cap="none" normalizeH="0" baseline="0" dirty="0" smtClean="0">
              <a:ln>
                <a:noFill/>
              </a:ln>
              <a:solidFill>
                <a:schemeClr val="tx1"/>
              </a:solidFill>
              <a:effectLst/>
              <a:latin typeface="Arial" panose="020B0604020202020204" pitchFamily="34" charset="0"/>
            </a:endParaRPr>
          </a:p>
        </p:txBody>
      </p:sp>
      <p:sp>
        <p:nvSpPr>
          <p:cNvPr id="8"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34371479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Analysis</a:t>
            </a:r>
            <a:endParaRPr lang="en-US" dirty="0"/>
          </a:p>
        </p:txBody>
      </p:sp>
      <p:sp>
        <p:nvSpPr>
          <p:cNvPr id="3" name="Content Placeholder 2"/>
          <p:cNvSpPr>
            <a:spLocks noGrp="1"/>
          </p:cNvSpPr>
          <p:nvPr>
            <p:ph idx="1"/>
          </p:nvPr>
        </p:nvSpPr>
        <p:spPr>
          <a:xfrm>
            <a:off x="755087" y="1307770"/>
            <a:ext cx="7908831" cy="4847664"/>
          </a:xfrm>
        </p:spPr>
        <p:txBody>
          <a:bodyPr>
            <a:normAutofit fontScale="77500" lnSpcReduction="20000"/>
          </a:bodyPr>
          <a:lstStyle/>
          <a:p>
            <a:r>
              <a:rPr lang="en-US" dirty="0"/>
              <a:t>A system is defined as “an integrated set of elements that accomplishes a defined objective.  System elements include products (hardware, software, firmware), processes, people, information, techniques, facilities, services, and other support elements.” (International Committee for Systems Engineering (INCOSE), 2007) </a:t>
            </a:r>
            <a:endParaRPr lang="en-US" dirty="0" smtClean="0"/>
          </a:p>
          <a:p>
            <a:pPr lvl="1"/>
            <a:r>
              <a:rPr lang="en-US" sz="2400" dirty="0" smtClean="0"/>
              <a:t>Implies that all systems have a specific life cycle</a:t>
            </a:r>
          </a:p>
          <a:p>
            <a:pPr lvl="1"/>
            <a:endParaRPr lang="en-US" dirty="0" smtClean="0"/>
          </a:p>
          <a:p>
            <a:r>
              <a:rPr lang="en-US" dirty="0" smtClean="0"/>
              <a:t>A </a:t>
            </a:r>
            <a:r>
              <a:rPr lang="en-US" dirty="0"/>
              <a:t>common system life cycle in the system engineering literature consists of seven </a:t>
            </a:r>
            <a:r>
              <a:rPr lang="en-US" dirty="0" smtClean="0"/>
              <a:t>stages </a:t>
            </a:r>
            <a:r>
              <a:rPr lang="en-US" dirty="0"/>
              <a:t>(Parnell, Driscoll, &amp; Henderson, 2011, pp. 7-9</a:t>
            </a:r>
            <a:r>
              <a:rPr lang="en-US" dirty="0" smtClean="0"/>
              <a:t>)</a:t>
            </a:r>
          </a:p>
          <a:p>
            <a:endParaRPr lang="en-US" dirty="0" smtClean="0"/>
          </a:p>
          <a:p>
            <a:pPr marL="800100" lvl="1" indent="-457200">
              <a:buFont typeface="+mj-lt"/>
              <a:buAutoNum type="arabicPeriod"/>
            </a:pPr>
            <a:r>
              <a:rPr lang="en-US" sz="2400" dirty="0" smtClean="0"/>
              <a:t> </a:t>
            </a:r>
            <a:r>
              <a:rPr lang="en-US" sz="2400" dirty="0"/>
              <a:t>conceptualization, </a:t>
            </a:r>
            <a:endParaRPr lang="en-US" sz="2400" dirty="0" smtClean="0"/>
          </a:p>
          <a:p>
            <a:pPr marL="800100" lvl="1" indent="-457200">
              <a:buFont typeface="+mj-lt"/>
              <a:buAutoNum type="arabicPeriod"/>
            </a:pPr>
            <a:r>
              <a:rPr lang="en-US" sz="2400" dirty="0" smtClean="0"/>
              <a:t>design</a:t>
            </a:r>
            <a:r>
              <a:rPr lang="en-US" sz="2400" dirty="0"/>
              <a:t>, </a:t>
            </a:r>
            <a:endParaRPr lang="en-US" sz="2400" dirty="0" smtClean="0"/>
          </a:p>
          <a:p>
            <a:pPr marL="800100" lvl="1" indent="-457200">
              <a:buFont typeface="+mj-lt"/>
              <a:buAutoNum type="arabicPeriod"/>
            </a:pPr>
            <a:r>
              <a:rPr lang="en-US" sz="2400" dirty="0" smtClean="0"/>
              <a:t>development</a:t>
            </a:r>
            <a:r>
              <a:rPr lang="en-US" sz="2400" dirty="0"/>
              <a:t>, </a:t>
            </a:r>
            <a:endParaRPr lang="en-US" sz="2400" dirty="0" smtClean="0"/>
          </a:p>
          <a:p>
            <a:pPr marL="800100" lvl="1" indent="-457200">
              <a:buFont typeface="+mj-lt"/>
              <a:buAutoNum type="arabicPeriod"/>
            </a:pPr>
            <a:r>
              <a:rPr lang="en-US" sz="2400" dirty="0" smtClean="0"/>
              <a:t>production,</a:t>
            </a:r>
          </a:p>
          <a:p>
            <a:pPr marL="800100" lvl="1" indent="-457200">
              <a:buFont typeface="+mj-lt"/>
              <a:buAutoNum type="arabicPeriod"/>
            </a:pPr>
            <a:r>
              <a:rPr lang="en-US" sz="2400" dirty="0" smtClean="0"/>
              <a:t> </a:t>
            </a:r>
            <a:r>
              <a:rPr lang="en-US" sz="2400" dirty="0"/>
              <a:t>deployment, </a:t>
            </a:r>
            <a:endParaRPr lang="en-US" sz="2400" dirty="0" smtClean="0"/>
          </a:p>
          <a:p>
            <a:pPr marL="800100" lvl="1" indent="-457200">
              <a:buFont typeface="+mj-lt"/>
              <a:buAutoNum type="arabicPeriod"/>
            </a:pPr>
            <a:r>
              <a:rPr lang="en-US" sz="2400" dirty="0" smtClean="0"/>
              <a:t>operation</a:t>
            </a:r>
            <a:r>
              <a:rPr lang="en-US" sz="2400" dirty="0"/>
              <a:t>, </a:t>
            </a:r>
            <a:endParaRPr lang="en-US" sz="2400" dirty="0" smtClean="0"/>
          </a:p>
          <a:p>
            <a:pPr marL="800100" lvl="1" indent="-457200">
              <a:buFont typeface="+mj-lt"/>
              <a:buAutoNum type="arabicPeriod"/>
            </a:pPr>
            <a:r>
              <a:rPr lang="en-US" sz="2400" dirty="0" smtClean="0"/>
              <a:t>retirement </a:t>
            </a:r>
            <a:r>
              <a:rPr lang="en-US" sz="2400" dirty="0"/>
              <a:t>of the system</a:t>
            </a:r>
          </a:p>
        </p:txBody>
      </p:sp>
      <p:sp>
        <p:nvSpPr>
          <p:cNvPr id="4" name="Slide Number Placeholder 3"/>
          <p:cNvSpPr>
            <a:spLocks noGrp="1"/>
          </p:cNvSpPr>
          <p:nvPr>
            <p:ph type="sldNum" sz="quarter" idx="12"/>
          </p:nvPr>
        </p:nvSpPr>
        <p:spPr/>
        <p:txBody>
          <a:bodyPr/>
          <a:lstStyle/>
          <a:p>
            <a:fld id="{D2309A7F-DA4F-7A48-BA9F-1ADD0F1A3EFA}" type="slidenum">
              <a:rPr lang="en-US" smtClean="0"/>
              <a:pPr/>
              <a:t>13</a:t>
            </a:fld>
            <a:endParaRPr lang="en-US"/>
          </a:p>
        </p:txBody>
      </p:sp>
      <p:sp>
        <p:nvSpPr>
          <p:cNvPr id="5"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36365957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 Cycle Costs</a:t>
            </a:r>
            <a:endParaRPr lang="en-US" dirty="0"/>
          </a:p>
        </p:txBody>
      </p:sp>
      <p:sp>
        <p:nvSpPr>
          <p:cNvPr id="3" name="Content Placeholder 2"/>
          <p:cNvSpPr>
            <a:spLocks noGrp="1"/>
          </p:cNvSpPr>
          <p:nvPr>
            <p:ph idx="1"/>
          </p:nvPr>
        </p:nvSpPr>
        <p:spPr>
          <a:xfrm>
            <a:off x="665544" y="1556000"/>
            <a:ext cx="3319602" cy="4626436"/>
          </a:xfrm>
        </p:spPr>
        <p:txBody>
          <a:bodyPr>
            <a:normAutofit fontScale="92500" lnSpcReduction="20000"/>
          </a:bodyPr>
          <a:lstStyle/>
          <a:p>
            <a:r>
              <a:rPr lang="en-US" dirty="0" smtClean="0"/>
              <a:t>Necessary </a:t>
            </a:r>
            <a:r>
              <a:rPr lang="en-US" dirty="0"/>
              <a:t>to make reasonable trade-offs during design, development, production and </a:t>
            </a:r>
            <a:r>
              <a:rPr lang="en-US" dirty="0" smtClean="0"/>
              <a:t>operations.</a:t>
            </a:r>
          </a:p>
          <a:p>
            <a:endParaRPr lang="en-US" dirty="0" smtClean="0"/>
          </a:p>
          <a:p>
            <a:r>
              <a:rPr lang="en-US" dirty="0"/>
              <a:t>A Life Cycle Cost (LCC) model is used </a:t>
            </a:r>
            <a:r>
              <a:rPr lang="en-US" dirty="0" smtClean="0"/>
              <a:t>to </a:t>
            </a:r>
            <a:r>
              <a:rPr lang="en-US" dirty="0"/>
              <a:t>estimate whether new alternatives </a:t>
            </a:r>
            <a:r>
              <a:rPr lang="en-US" dirty="0" smtClean="0"/>
              <a:t>(or </a:t>
            </a:r>
            <a:r>
              <a:rPr lang="en-US" dirty="0"/>
              <a:t>proposed system </a:t>
            </a:r>
            <a:r>
              <a:rPr lang="en-US" dirty="0" smtClean="0"/>
              <a:t>modifications) </a:t>
            </a:r>
            <a:r>
              <a:rPr lang="en-US" dirty="0"/>
              <a:t>meet </a:t>
            </a:r>
            <a:r>
              <a:rPr lang="en-US" dirty="0" smtClean="0"/>
              <a:t>the anticipated lifespan required functionality at an </a:t>
            </a:r>
            <a:r>
              <a:rPr lang="en-US" dirty="0"/>
              <a:t>affordable total </a:t>
            </a:r>
            <a:r>
              <a:rPr lang="en-US" dirty="0" smtClean="0"/>
              <a:t>cost. </a:t>
            </a:r>
            <a:endParaRPr lang="en-US" sz="2400"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14</a:t>
            </a:fld>
            <a:endParaRPr lang="en-US"/>
          </a:p>
        </p:txBody>
      </p:sp>
      <p:sp>
        <p:nvSpPr>
          <p:cNvPr id="5" name="Rectangle 2"/>
          <p:cNvSpPr>
            <a:spLocks noChangeArrowheads="1"/>
          </p:cNvSpPr>
          <p:nvPr/>
        </p:nvSpPr>
        <p:spPr bwMode="auto">
          <a:xfrm>
            <a:off x="1640305" y="151747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5"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7976" y="1782500"/>
            <a:ext cx="4807424" cy="336631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4409340" y="5388736"/>
            <a:ext cx="406056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smtClean="0" bmk="_Toc441332170">
                <a:ln>
                  <a:noFill/>
                </a:ln>
                <a:solidFill>
                  <a:srgbClr val="4F81BD"/>
                </a:solidFill>
                <a:effectLst/>
                <a:latin typeface="Calibri" panose="020F0502020204030204" pitchFamily="34" charset="0"/>
                <a:ea typeface="Calibri" panose="020F0502020204030204" pitchFamily="34" charset="0"/>
                <a:cs typeface="Times New Roman" panose="02020603050405020304" pitchFamily="18" charset="0"/>
              </a:rPr>
              <a:t>Figure 4.7. Life Cycle Costing Concept Map (Parnell, Driscoll, &amp; Henderson, 2011, p. 138)</a:t>
            </a:r>
            <a:endParaRPr kumimoji="0" lang="en-US" altLang="en-US" sz="3600" b="0" i="0" u="none" strike="noStrike" cap="none" normalizeH="0" baseline="0" dirty="0" smtClean="0">
              <a:ln>
                <a:noFill/>
              </a:ln>
              <a:solidFill>
                <a:schemeClr val="tx1"/>
              </a:solidFill>
              <a:effectLst/>
              <a:latin typeface="Arial" panose="020B0604020202020204" pitchFamily="34" charset="0"/>
            </a:endParaRPr>
          </a:p>
        </p:txBody>
      </p:sp>
      <p:sp>
        <p:nvSpPr>
          <p:cNvPr id="8"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15734551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0306" y="106196"/>
            <a:ext cx="7920272" cy="1143000"/>
          </a:xfrm>
        </p:spPr>
        <p:txBody>
          <a:bodyPr/>
          <a:lstStyle/>
          <a:p>
            <a:r>
              <a:rPr lang="en-US" dirty="0" smtClean="0"/>
              <a:t>Life Cycle Cost Techniques</a:t>
            </a:r>
            <a:endParaRPr lang="en-US" dirty="0"/>
          </a:p>
        </p:txBody>
      </p:sp>
      <p:sp>
        <p:nvSpPr>
          <p:cNvPr id="3" name="Content Placeholder 2"/>
          <p:cNvSpPr>
            <a:spLocks noGrp="1"/>
          </p:cNvSpPr>
          <p:nvPr>
            <p:ph idx="1"/>
          </p:nvPr>
        </p:nvSpPr>
        <p:spPr>
          <a:xfrm>
            <a:off x="755088" y="1721945"/>
            <a:ext cx="7908831" cy="4053445"/>
          </a:xfrm>
        </p:spPr>
        <p:txBody>
          <a:bodyPr/>
          <a:lstStyle/>
          <a:p>
            <a:pPr marL="0" indent="0">
              <a:buNone/>
            </a:pPr>
            <a:endParaRPr lang="en-US" dirty="0" smtClean="0"/>
          </a:p>
          <a:p>
            <a:endParaRPr lang="en-US" dirty="0"/>
          </a:p>
        </p:txBody>
      </p:sp>
      <p:sp>
        <p:nvSpPr>
          <p:cNvPr id="4" name="Slide Number Placeholder 3"/>
          <p:cNvSpPr>
            <a:spLocks noGrp="1"/>
          </p:cNvSpPr>
          <p:nvPr>
            <p:ph type="sldNum" sz="quarter" idx="12"/>
          </p:nvPr>
        </p:nvSpPr>
        <p:spPr>
          <a:xfrm>
            <a:off x="6781801" y="6569609"/>
            <a:ext cx="2133600" cy="365125"/>
          </a:xfrm>
        </p:spPr>
        <p:txBody>
          <a:bodyPr/>
          <a:lstStyle/>
          <a:p>
            <a:fld id="{D2309A7F-DA4F-7A48-BA9F-1ADD0F1A3EFA}" type="slidenum">
              <a:rPr lang="en-US" smtClean="0"/>
              <a:pPr/>
              <a:t>15</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298627351"/>
              </p:ext>
            </p:extLst>
          </p:nvPr>
        </p:nvGraphicFramePr>
        <p:xfrm>
          <a:off x="465669" y="1131685"/>
          <a:ext cx="8198250" cy="4775975"/>
        </p:xfrm>
        <a:graphic>
          <a:graphicData uri="http://schemas.openxmlformats.org/drawingml/2006/table">
            <a:tbl>
              <a:tblPr>
                <a:tableStyleId>{5C22544A-7EE6-4342-B048-85BDC9FD1C3A}</a:tableStyleId>
              </a:tblPr>
              <a:tblGrid>
                <a:gridCol w="1671475">
                  <a:extLst>
                    <a:ext uri="{9D8B030D-6E8A-4147-A177-3AD203B41FA5}">
                      <a16:colId xmlns:a16="http://schemas.microsoft.com/office/drawing/2014/main" val="3321538499"/>
                    </a:ext>
                  </a:extLst>
                </a:gridCol>
                <a:gridCol w="882503">
                  <a:extLst>
                    <a:ext uri="{9D8B030D-6E8A-4147-A177-3AD203B41FA5}">
                      <a16:colId xmlns:a16="http://schemas.microsoft.com/office/drawing/2014/main" val="424988714"/>
                    </a:ext>
                  </a:extLst>
                </a:gridCol>
                <a:gridCol w="669851">
                  <a:extLst>
                    <a:ext uri="{9D8B030D-6E8A-4147-A177-3AD203B41FA5}">
                      <a16:colId xmlns:a16="http://schemas.microsoft.com/office/drawing/2014/main" val="2954007991"/>
                    </a:ext>
                  </a:extLst>
                </a:gridCol>
                <a:gridCol w="903767">
                  <a:extLst>
                    <a:ext uri="{9D8B030D-6E8A-4147-A177-3AD203B41FA5}">
                      <a16:colId xmlns:a16="http://schemas.microsoft.com/office/drawing/2014/main" val="328170035"/>
                    </a:ext>
                  </a:extLst>
                </a:gridCol>
                <a:gridCol w="1116419">
                  <a:extLst>
                    <a:ext uri="{9D8B030D-6E8A-4147-A177-3AD203B41FA5}">
                      <a16:colId xmlns:a16="http://schemas.microsoft.com/office/drawing/2014/main" val="2085653833"/>
                    </a:ext>
                  </a:extLst>
                </a:gridCol>
                <a:gridCol w="1158949">
                  <a:extLst>
                    <a:ext uri="{9D8B030D-6E8A-4147-A177-3AD203B41FA5}">
                      <a16:colId xmlns:a16="http://schemas.microsoft.com/office/drawing/2014/main" val="1076929006"/>
                    </a:ext>
                  </a:extLst>
                </a:gridCol>
                <a:gridCol w="818707">
                  <a:extLst>
                    <a:ext uri="{9D8B030D-6E8A-4147-A177-3AD203B41FA5}">
                      <a16:colId xmlns:a16="http://schemas.microsoft.com/office/drawing/2014/main" val="3870725221"/>
                    </a:ext>
                  </a:extLst>
                </a:gridCol>
                <a:gridCol w="906812">
                  <a:extLst>
                    <a:ext uri="{9D8B030D-6E8A-4147-A177-3AD203B41FA5}">
                      <a16:colId xmlns:a16="http://schemas.microsoft.com/office/drawing/2014/main" val="985728118"/>
                    </a:ext>
                  </a:extLst>
                </a:gridCol>
                <a:gridCol w="69767">
                  <a:extLst>
                    <a:ext uri="{9D8B030D-6E8A-4147-A177-3AD203B41FA5}">
                      <a16:colId xmlns:a16="http://schemas.microsoft.com/office/drawing/2014/main" val="347904645"/>
                    </a:ext>
                  </a:extLst>
                </a:gridCol>
              </a:tblGrid>
              <a:tr h="244466">
                <a:tc>
                  <a:txBody>
                    <a:bodyPr/>
                    <a:lstStyle/>
                    <a:p>
                      <a:pPr marL="0" marR="0" algn="ctr">
                        <a:lnSpc>
                          <a:spcPct val="115000"/>
                        </a:lnSpc>
                        <a:spcBef>
                          <a:spcPts val="0"/>
                        </a:spcBef>
                        <a:spcAft>
                          <a:spcPts val="0"/>
                        </a:spcAft>
                      </a:pPr>
                      <a:r>
                        <a:rPr lang="en-US" sz="1050" b="1" dirty="0">
                          <a:effectLst/>
                        </a:rPr>
                        <a:t>LCC</a:t>
                      </a:r>
                      <a:endParaRPr lang="en-US" sz="105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B w="12700" cap="flat" cmpd="sng" algn="ctr">
                      <a:solidFill>
                        <a:schemeClr val="tx1"/>
                      </a:solidFill>
                      <a:prstDash val="solid"/>
                      <a:round/>
                      <a:headEnd type="none" w="med" len="med"/>
                      <a:tailEnd type="none" w="med" len="med"/>
                    </a:lnB>
                    <a:solidFill>
                      <a:schemeClr val="bg1"/>
                    </a:solidFill>
                  </a:tcPr>
                </a:tc>
                <a:tc gridSpan="7">
                  <a:txBody>
                    <a:bodyPr/>
                    <a:lstStyle/>
                    <a:p>
                      <a:pPr marL="0" marR="0" algn="ctr">
                        <a:lnSpc>
                          <a:spcPct val="115000"/>
                        </a:lnSpc>
                        <a:spcBef>
                          <a:spcPts val="0"/>
                        </a:spcBef>
                        <a:spcAft>
                          <a:spcPts val="0"/>
                        </a:spcAft>
                      </a:pPr>
                      <a:r>
                        <a:rPr lang="en-US" sz="1050" b="1" dirty="0" smtClean="0">
                          <a:effectLst/>
                        </a:rPr>
                        <a:t>LIFE</a:t>
                      </a:r>
                      <a:r>
                        <a:rPr lang="en-US" sz="1050" b="1" baseline="0" dirty="0" smtClean="0">
                          <a:effectLst/>
                        </a:rPr>
                        <a:t> CYCLE STAGES</a:t>
                      </a:r>
                      <a:endParaRPr lang="en-US" sz="105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nSpc>
                          <a:spcPct val="115000"/>
                        </a:lnSpc>
                        <a:spcBef>
                          <a:spcPts val="0"/>
                        </a:spcBef>
                        <a:spcAft>
                          <a:spcPts val="1000"/>
                        </a:spcAft>
                      </a:pPr>
                      <a:r>
                        <a:rPr lang="en-US" sz="600">
                          <a:effectLst/>
                        </a:rPr>
                        <a:t> </a:t>
                      </a:r>
                      <a:endParaRPr lang="en-US" sz="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512326408"/>
                  </a:ext>
                </a:extLst>
              </a:tr>
              <a:tr h="338940">
                <a:tc>
                  <a:txBody>
                    <a:bodyPr/>
                    <a:lstStyle/>
                    <a:p>
                      <a:pPr marL="0" marR="0" algn="ctr">
                        <a:lnSpc>
                          <a:spcPct val="115000"/>
                        </a:lnSpc>
                        <a:spcBef>
                          <a:spcPts val="0"/>
                        </a:spcBef>
                        <a:spcAft>
                          <a:spcPts val="0"/>
                        </a:spcAft>
                      </a:pPr>
                      <a:r>
                        <a:rPr lang="en-US" sz="1000" b="1" dirty="0">
                          <a:effectLst/>
                        </a:rPr>
                        <a:t>Techniques</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000" b="1" dirty="0">
                          <a:effectLst/>
                        </a:rPr>
                        <a:t>Concept</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000" b="1" dirty="0">
                          <a:effectLst/>
                        </a:rPr>
                        <a:t>Design</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000" b="1" dirty="0">
                          <a:effectLst/>
                        </a:rPr>
                        <a:t>Development</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000" b="1" dirty="0">
                          <a:effectLst/>
                        </a:rPr>
                        <a:t>Production</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000" b="1" dirty="0">
                          <a:effectLst/>
                        </a:rPr>
                        <a:t>Deployment</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000" b="1" dirty="0">
                          <a:effectLst/>
                        </a:rPr>
                        <a:t>Operation</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marR="0" algn="ctr">
                        <a:lnSpc>
                          <a:spcPct val="115000"/>
                        </a:lnSpc>
                        <a:spcBef>
                          <a:spcPts val="0"/>
                        </a:spcBef>
                        <a:spcAft>
                          <a:spcPts val="0"/>
                        </a:spcAft>
                      </a:pPr>
                      <a:r>
                        <a:rPr lang="en-US" sz="1000" b="1" dirty="0">
                          <a:effectLst/>
                        </a:rPr>
                        <a:t>Retirement</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extLst>
                  <a:ext uri="{0D108BD9-81ED-4DB2-BD59-A6C34878D82A}">
                    <a16:rowId xmlns:a16="http://schemas.microsoft.com/office/drawing/2014/main" val="2651955610"/>
                  </a:ext>
                </a:extLst>
              </a:tr>
              <a:tr h="365793">
                <a:tc>
                  <a:txBody>
                    <a:bodyPr/>
                    <a:lstStyle/>
                    <a:p>
                      <a:pPr marL="0" marR="0" algn="ctr">
                        <a:lnSpc>
                          <a:spcPct val="115000"/>
                        </a:lnSpc>
                        <a:spcBef>
                          <a:spcPts val="0"/>
                        </a:spcBef>
                        <a:spcAft>
                          <a:spcPts val="0"/>
                        </a:spcAft>
                      </a:pPr>
                      <a:r>
                        <a:rPr lang="en-US" sz="1000" b="0" dirty="0">
                          <a:effectLst/>
                        </a:rPr>
                        <a:t>Expert Judgment</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0" marR="143510"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0" marR="120015" algn="ctr">
                        <a:lnSpc>
                          <a:spcPct val="115000"/>
                        </a:lnSpc>
                        <a:spcBef>
                          <a:spcPts val="0"/>
                        </a:spcBef>
                        <a:spcAft>
                          <a:spcPts val="0"/>
                        </a:spcAft>
                      </a:pPr>
                      <a:r>
                        <a:rPr lang="en-US" sz="1000" b="0" dirty="0">
                          <a:effectLst/>
                        </a:rPr>
                        <a:t>Estimate by analogy</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0" marR="96520" algn="ctr">
                        <a:lnSpc>
                          <a:spcPct val="115000"/>
                        </a:lnSpc>
                        <a:spcBef>
                          <a:spcPts val="0"/>
                        </a:spcBef>
                        <a:spcAft>
                          <a:spcPts val="0"/>
                        </a:spcAft>
                      </a:pPr>
                      <a:r>
                        <a:rPr lang="en-US" sz="1000" b="0" dirty="0">
                          <a:effectLst/>
                        </a:rPr>
                        <a:t>Estimate by analogy</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0" marR="73025" algn="ctr">
                        <a:lnSpc>
                          <a:spcPct val="115000"/>
                        </a:lnSpc>
                        <a:spcBef>
                          <a:spcPts val="0"/>
                        </a:spcBef>
                        <a:spcAft>
                          <a:spcPts val="0"/>
                        </a:spcAft>
                      </a:pPr>
                      <a:r>
                        <a:rPr lang="en-US" sz="1000" b="0" dirty="0">
                          <a:effectLst/>
                        </a:rPr>
                        <a:t>Estimate by analogy</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0" marR="49530"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0" marR="140335"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bg1"/>
                    </a:solidFill>
                  </a:tcPr>
                </a:tc>
                <a:tc gridSpan="2">
                  <a:txBody>
                    <a:bodyPr/>
                    <a:lstStyle/>
                    <a:p>
                      <a:pPr marL="0" marR="120015"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bg1"/>
                    </a:solidFill>
                  </a:tcPr>
                </a:tc>
                <a:tc hMerge="1">
                  <a:txBody>
                    <a:bodyPr/>
                    <a:lstStyle/>
                    <a:p>
                      <a:endParaRPr lang="en-US"/>
                    </a:p>
                  </a:txBody>
                  <a:tcPr/>
                </a:tc>
                <a:extLst>
                  <a:ext uri="{0D108BD9-81ED-4DB2-BD59-A6C34878D82A}">
                    <a16:rowId xmlns:a16="http://schemas.microsoft.com/office/drawing/2014/main" val="1869179434"/>
                  </a:ext>
                </a:extLst>
              </a:tr>
              <a:tr h="488670">
                <a:tc>
                  <a:txBody>
                    <a:bodyPr/>
                    <a:lstStyle/>
                    <a:p>
                      <a:pPr marL="0" marR="0" algn="ctr">
                        <a:lnSpc>
                          <a:spcPct val="115000"/>
                        </a:lnSpc>
                        <a:spcBef>
                          <a:spcPts val="0"/>
                        </a:spcBef>
                        <a:spcAft>
                          <a:spcPts val="0"/>
                        </a:spcAft>
                      </a:pPr>
                      <a:r>
                        <a:rPr lang="en-US" sz="1000" b="0" dirty="0">
                          <a:effectLst/>
                        </a:rPr>
                        <a:t>Cost Estimating Relationships (Stewart, </a:t>
                      </a:r>
                      <a:r>
                        <a:rPr lang="en-US" sz="1000" b="0" dirty="0" err="1">
                          <a:effectLst/>
                        </a:rPr>
                        <a:t>Wyskida</a:t>
                      </a:r>
                      <a:r>
                        <a:rPr lang="en-US" sz="1000" b="0" dirty="0">
                          <a:effectLst/>
                        </a:rPr>
                        <a:t>, &amp; Johannes, 1995)</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143510" algn="ctr">
                        <a:lnSpc>
                          <a:spcPct val="115000"/>
                        </a:lnSpc>
                        <a:spcBef>
                          <a:spcPts val="0"/>
                        </a:spcBef>
                        <a:spcAft>
                          <a:spcPts val="0"/>
                        </a:spcAft>
                      </a:pPr>
                      <a:r>
                        <a:rPr lang="en-US" sz="1000" b="0" dirty="0">
                          <a:effectLst/>
                        </a:rPr>
                        <a:t>Prepare initial cost estimates</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120015" algn="ctr">
                        <a:lnSpc>
                          <a:spcPct val="115000"/>
                        </a:lnSpc>
                        <a:spcBef>
                          <a:spcPts val="0"/>
                        </a:spcBef>
                        <a:spcAft>
                          <a:spcPts val="0"/>
                        </a:spcAft>
                      </a:pPr>
                      <a:r>
                        <a:rPr lang="en-US" sz="1000" b="0" dirty="0">
                          <a:effectLst/>
                        </a:rPr>
                        <a:t>Refine cost estimates</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96520"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73025" algn="ctr">
                        <a:lnSpc>
                          <a:spcPct val="115000"/>
                        </a:lnSpc>
                        <a:spcBef>
                          <a:spcPts val="0"/>
                        </a:spcBef>
                        <a:spcAft>
                          <a:spcPts val="0"/>
                        </a:spcAft>
                      </a:pPr>
                      <a:r>
                        <a:rPr lang="en-US" sz="1000" b="0" dirty="0">
                          <a:effectLst/>
                        </a:rPr>
                        <a:t>Create</a:t>
                      </a:r>
                    </a:p>
                    <a:p>
                      <a:pPr marL="0" marR="73025" algn="ctr">
                        <a:lnSpc>
                          <a:spcPct val="115000"/>
                        </a:lnSpc>
                        <a:spcBef>
                          <a:spcPts val="0"/>
                        </a:spcBef>
                        <a:spcAft>
                          <a:spcPts val="0"/>
                        </a:spcAft>
                      </a:pPr>
                      <a:r>
                        <a:rPr lang="en-US" sz="1000" b="0" dirty="0">
                          <a:effectLst/>
                        </a:rPr>
                        <a:t>production estimates</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49530"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140335"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gridSpan="2">
                  <a:txBody>
                    <a:bodyPr/>
                    <a:lstStyle/>
                    <a:p>
                      <a:pPr marL="0" marR="120015"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hMerge="1">
                  <a:txBody>
                    <a:bodyPr/>
                    <a:lstStyle/>
                    <a:p>
                      <a:endParaRPr lang="en-US"/>
                    </a:p>
                  </a:txBody>
                  <a:tcPr/>
                </a:tc>
                <a:extLst>
                  <a:ext uri="{0D108BD9-81ED-4DB2-BD59-A6C34878D82A}">
                    <a16:rowId xmlns:a16="http://schemas.microsoft.com/office/drawing/2014/main" val="2516907703"/>
                  </a:ext>
                </a:extLst>
              </a:tr>
              <a:tr h="488670">
                <a:tc>
                  <a:txBody>
                    <a:bodyPr/>
                    <a:lstStyle/>
                    <a:p>
                      <a:pPr marL="0" marR="0" algn="ctr">
                        <a:lnSpc>
                          <a:spcPct val="115000"/>
                        </a:lnSpc>
                        <a:spcBef>
                          <a:spcPts val="0"/>
                        </a:spcBef>
                        <a:spcAft>
                          <a:spcPts val="0"/>
                        </a:spcAft>
                      </a:pPr>
                      <a:r>
                        <a:rPr lang="en-US" sz="1000" b="0" dirty="0">
                          <a:effectLst/>
                        </a:rPr>
                        <a:t>Activity based costing (Canada, Sullivan, </a:t>
                      </a:r>
                      <a:r>
                        <a:rPr lang="en-US" sz="1000" b="0" dirty="0" err="1">
                          <a:effectLst/>
                        </a:rPr>
                        <a:t>Kulonda</a:t>
                      </a:r>
                      <a:r>
                        <a:rPr lang="en-US" sz="1000" b="0" dirty="0">
                          <a:effectLst/>
                        </a:rPr>
                        <a:t>, &amp; White, 2005)</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0" marR="143510"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0" marR="120015"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0" marR="96520"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0" marR="73025" algn="ctr">
                        <a:lnSpc>
                          <a:spcPct val="115000"/>
                        </a:lnSpc>
                        <a:spcBef>
                          <a:spcPts val="0"/>
                        </a:spcBef>
                        <a:spcAft>
                          <a:spcPts val="0"/>
                        </a:spcAft>
                      </a:pPr>
                      <a:r>
                        <a:rPr lang="en-US" sz="1000" b="0" dirty="0">
                          <a:effectLst/>
                        </a:rPr>
                        <a:t>Provides indirect product costs</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0" marR="49530" algn="ctr">
                        <a:lnSpc>
                          <a:spcPct val="115000"/>
                        </a:lnSpc>
                        <a:spcBef>
                          <a:spcPts val="0"/>
                        </a:spcBef>
                        <a:spcAft>
                          <a:spcPts val="0"/>
                        </a:spcAft>
                      </a:pPr>
                      <a:r>
                        <a:rPr lang="en-US" sz="1000" b="0">
                          <a:effectLst/>
                        </a:rPr>
                        <a:t> </a:t>
                      </a:r>
                      <a:endParaRPr lang="en-US" sz="1000" b="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0" marR="140335" algn="ctr">
                        <a:lnSpc>
                          <a:spcPct val="115000"/>
                        </a:lnSpc>
                        <a:spcBef>
                          <a:spcPts val="0"/>
                        </a:spcBef>
                        <a:spcAft>
                          <a:spcPts val="0"/>
                        </a:spcAft>
                      </a:pPr>
                      <a:r>
                        <a:rPr lang="en-US" sz="1000" b="0">
                          <a:effectLst/>
                        </a:rPr>
                        <a:t>Use for</a:t>
                      </a:r>
                    </a:p>
                    <a:p>
                      <a:pPr marL="0" marR="140335" algn="ctr">
                        <a:lnSpc>
                          <a:spcPct val="115000"/>
                        </a:lnSpc>
                        <a:spcBef>
                          <a:spcPts val="0"/>
                        </a:spcBef>
                        <a:spcAft>
                          <a:spcPts val="0"/>
                        </a:spcAft>
                      </a:pPr>
                      <a:r>
                        <a:rPr lang="en-US" sz="1000" b="0">
                          <a:effectLst/>
                        </a:rPr>
                        <a:t>operational trades</a:t>
                      </a:r>
                      <a:endParaRPr lang="en-US" sz="1000" b="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gridSpan="2">
                  <a:txBody>
                    <a:bodyPr/>
                    <a:lstStyle/>
                    <a:p>
                      <a:pPr marL="0" marR="120015" algn="ctr">
                        <a:lnSpc>
                          <a:spcPct val="115000"/>
                        </a:lnSpc>
                        <a:spcBef>
                          <a:spcPts val="0"/>
                        </a:spcBef>
                        <a:spcAft>
                          <a:spcPts val="0"/>
                        </a:spcAft>
                      </a:pPr>
                      <a:r>
                        <a:rPr lang="en-US" sz="1000" b="0">
                          <a:effectLst/>
                        </a:rPr>
                        <a:t> </a:t>
                      </a:r>
                      <a:endParaRPr lang="en-US" sz="1000" b="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hMerge="1">
                  <a:txBody>
                    <a:bodyPr/>
                    <a:lstStyle/>
                    <a:p>
                      <a:endParaRPr lang="en-US"/>
                    </a:p>
                  </a:txBody>
                  <a:tcPr/>
                </a:tc>
                <a:extLst>
                  <a:ext uri="{0D108BD9-81ED-4DB2-BD59-A6C34878D82A}">
                    <a16:rowId xmlns:a16="http://schemas.microsoft.com/office/drawing/2014/main" val="287407082"/>
                  </a:ext>
                </a:extLst>
              </a:tr>
              <a:tr h="651560">
                <a:tc>
                  <a:txBody>
                    <a:bodyPr/>
                    <a:lstStyle/>
                    <a:p>
                      <a:pPr marL="0" marR="0" algn="ctr">
                        <a:lnSpc>
                          <a:spcPct val="115000"/>
                        </a:lnSpc>
                        <a:spcBef>
                          <a:spcPts val="0"/>
                        </a:spcBef>
                        <a:spcAft>
                          <a:spcPts val="0"/>
                        </a:spcAft>
                      </a:pPr>
                      <a:r>
                        <a:rPr lang="en-US" sz="1000" b="0" dirty="0">
                          <a:effectLst/>
                        </a:rPr>
                        <a:t>Learning curves (Ostwald, 1992; Lee, 1997)</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143510"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120015"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96520" algn="ctr">
                        <a:lnSpc>
                          <a:spcPct val="115000"/>
                        </a:lnSpc>
                        <a:spcBef>
                          <a:spcPts val="0"/>
                        </a:spcBef>
                        <a:spcAft>
                          <a:spcPts val="0"/>
                        </a:spcAft>
                      </a:pPr>
                      <a:r>
                        <a:rPr lang="en-US" sz="1000" b="0" dirty="0">
                          <a:effectLst/>
                        </a:rPr>
                        <a:t>Provide development and test unit costs</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73025" algn="ctr">
                        <a:lnSpc>
                          <a:spcPct val="115000"/>
                        </a:lnSpc>
                        <a:spcBef>
                          <a:spcPts val="0"/>
                        </a:spcBef>
                        <a:spcAft>
                          <a:spcPts val="0"/>
                        </a:spcAft>
                      </a:pPr>
                      <a:r>
                        <a:rPr lang="en-US" sz="1000" b="0" dirty="0">
                          <a:effectLst/>
                        </a:rPr>
                        <a:t>Provide direct labor production costs</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49530"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140335"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gridSpan="2">
                  <a:txBody>
                    <a:bodyPr/>
                    <a:lstStyle/>
                    <a:p>
                      <a:pPr marL="0" marR="120015"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hMerge="1">
                  <a:txBody>
                    <a:bodyPr/>
                    <a:lstStyle/>
                    <a:p>
                      <a:endParaRPr lang="en-US"/>
                    </a:p>
                  </a:txBody>
                  <a:tcPr/>
                </a:tc>
                <a:extLst>
                  <a:ext uri="{0D108BD9-81ED-4DB2-BD59-A6C34878D82A}">
                    <a16:rowId xmlns:a16="http://schemas.microsoft.com/office/drawing/2014/main" val="1864840234"/>
                  </a:ext>
                </a:extLst>
              </a:tr>
              <a:tr h="488670">
                <a:tc>
                  <a:txBody>
                    <a:bodyPr/>
                    <a:lstStyle/>
                    <a:p>
                      <a:pPr marL="0" marR="0" algn="ctr">
                        <a:lnSpc>
                          <a:spcPct val="115000"/>
                        </a:lnSpc>
                        <a:spcBef>
                          <a:spcPts val="0"/>
                        </a:spcBef>
                        <a:spcAft>
                          <a:spcPts val="0"/>
                        </a:spcAft>
                      </a:pPr>
                      <a:r>
                        <a:rPr lang="en-US" sz="1000" b="0">
                          <a:effectLst/>
                        </a:rPr>
                        <a:t>Breakeven</a:t>
                      </a:r>
                    </a:p>
                    <a:p>
                      <a:pPr marL="0" marR="0" algn="ctr">
                        <a:lnSpc>
                          <a:spcPct val="115000"/>
                        </a:lnSpc>
                        <a:spcBef>
                          <a:spcPts val="0"/>
                        </a:spcBef>
                        <a:spcAft>
                          <a:spcPts val="0"/>
                        </a:spcAft>
                      </a:pPr>
                      <a:r>
                        <a:rPr lang="en-US" sz="1000" b="0">
                          <a:effectLst/>
                        </a:rPr>
                        <a:t>Analysis (Park, 2004)</a:t>
                      </a:r>
                      <a:endParaRPr lang="en-US" sz="1000" b="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0" marR="143510" algn="ctr">
                        <a:lnSpc>
                          <a:spcPct val="115000"/>
                        </a:lnSpc>
                        <a:spcBef>
                          <a:spcPts val="0"/>
                        </a:spcBef>
                        <a:spcAft>
                          <a:spcPts val="0"/>
                        </a:spcAft>
                      </a:pPr>
                      <a:r>
                        <a:rPr lang="en-US" sz="1000" b="0">
                          <a:effectLst/>
                        </a:rPr>
                        <a:t> </a:t>
                      </a:r>
                      <a:endParaRPr lang="en-US" sz="1000" b="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0" marR="120015" algn="ctr">
                        <a:lnSpc>
                          <a:spcPct val="115000"/>
                        </a:lnSpc>
                        <a:spcBef>
                          <a:spcPts val="0"/>
                        </a:spcBef>
                        <a:spcAft>
                          <a:spcPts val="0"/>
                        </a:spcAft>
                      </a:pPr>
                      <a:r>
                        <a:rPr lang="en-US" sz="1000" b="0">
                          <a:effectLst/>
                        </a:rPr>
                        <a:t> </a:t>
                      </a:r>
                      <a:endParaRPr lang="en-US" sz="1000" b="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0" marR="96520" algn="ctr">
                        <a:lnSpc>
                          <a:spcPct val="115000"/>
                        </a:lnSpc>
                        <a:spcBef>
                          <a:spcPts val="0"/>
                        </a:spcBef>
                        <a:spcAft>
                          <a:spcPts val="0"/>
                        </a:spcAft>
                      </a:pPr>
                      <a:r>
                        <a:rPr lang="en-US" sz="1000" b="0">
                          <a:effectLst/>
                        </a:rPr>
                        <a:t>Use in design trades</a:t>
                      </a:r>
                      <a:endParaRPr lang="en-US" sz="1000" b="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0" marR="73025" algn="ctr">
                        <a:lnSpc>
                          <a:spcPct val="115000"/>
                        </a:lnSpc>
                        <a:spcBef>
                          <a:spcPts val="0"/>
                        </a:spcBef>
                        <a:spcAft>
                          <a:spcPts val="0"/>
                        </a:spcAft>
                      </a:pPr>
                      <a:r>
                        <a:rPr lang="en-US" sz="1000" b="0" dirty="0">
                          <a:effectLst/>
                        </a:rPr>
                        <a:t>Provide</a:t>
                      </a:r>
                    </a:p>
                    <a:p>
                      <a:pPr marL="0" marR="73025" algn="ctr">
                        <a:lnSpc>
                          <a:spcPct val="115000"/>
                        </a:lnSpc>
                        <a:spcBef>
                          <a:spcPts val="0"/>
                        </a:spcBef>
                        <a:spcAft>
                          <a:spcPts val="0"/>
                        </a:spcAft>
                      </a:pPr>
                      <a:r>
                        <a:rPr lang="en-US" sz="1000" b="0" dirty="0">
                          <a:effectLst/>
                        </a:rPr>
                        <a:t>production quantities</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0" marR="49530"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0" marR="140335" algn="ctr">
                        <a:lnSpc>
                          <a:spcPct val="115000"/>
                        </a:lnSpc>
                        <a:spcBef>
                          <a:spcPts val="0"/>
                        </a:spcBef>
                        <a:spcAft>
                          <a:spcPts val="0"/>
                        </a:spcAft>
                      </a:pPr>
                      <a:r>
                        <a:rPr lang="en-US" sz="1000" b="0" dirty="0">
                          <a:effectLst/>
                        </a:rPr>
                        <a:t>Use for operational trades</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gridSpan="2">
                  <a:txBody>
                    <a:bodyPr/>
                    <a:lstStyle/>
                    <a:p>
                      <a:pPr marL="0" marR="120015" algn="ctr">
                        <a:lnSpc>
                          <a:spcPct val="115000"/>
                        </a:lnSpc>
                        <a:spcBef>
                          <a:spcPts val="0"/>
                        </a:spcBef>
                        <a:spcAft>
                          <a:spcPts val="0"/>
                        </a:spcAft>
                      </a:pPr>
                      <a:r>
                        <a:rPr lang="en-US" sz="1000" b="0">
                          <a:effectLst/>
                        </a:rPr>
                        <a:t> </a:t>
                      </a:r>
                      <a:endParaRPr lang="en-US" sz="1000" b="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hMerge="1">
                  <a:txBody>
                    <a:bodyPr/>
                    <a:lstStyle/>
                    <a:p>
                      <a:endParaRPr lang="en-US"/>
                    </a:p>
                  </a:txBody>
                  <a:tcPr/>
                </a:tc>
                <a:extLst>
                  <a:ext uri="{0D108BD9-81ED-4DB2-BD59-A6C34878D82A}">
                    <a16:rowId xmlns:a16="http://schemas.microsoft.com/office/drawing/2014/main" val="3770615571"/>
                  </a:ext>
                </a:extLst>
              </a:tr>
              <a:tr h="707546">
                <a:tc>
                  <a:txBody>
                    <a:bodyPr/>
                    <a:lstStyle/>
                    <a:p>
                      <a:pPr marL="0" marR="0" algn="ctr">
                        <a:lnSpc>
                          <a:spcPct val="115000"/>
                        </a:lnSpc>
                        <a:spcBef>
                          <a:spcPts val="0"/>
                        </a:spcBef>
                        <a:spcAft>
                          <a:spcPts val="0"/>
                        </a:spcAft>
                      </a:pPr>
                      <a:r>
                        <a:rPr lang="en-US" sz="1000" b="0" dirty="0">
                          <a:effectLst/>
                        </a:rPr>
                        <a:t>Uncertainty and Risk Analysis (</a:t>
                      </a:r>
                      <a:r>
                        <a:rPr lang="en-US" sz="1000" b="0" dirty="0" err="1">
                          <a:effectLst/>
                        </a:rPr>
                        <a:t>Kerzner</a:t>
                      </a:r>
                      <a:r>
                        <a:rPr lang="en-US" sz="1000" b="0" dirty="0">
                          <a:effectLst/>
                        </a:rPr>
                        <a:t>, 2006)</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143510"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120015"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96520" algn="ctr">
                        <a:lnSpc>
                          <a:spcPct val="115000"/>
                        </a:lnSpc>
                        <a:spcBef>
                          <a:spcPts val="0"/>
                        </a:spcBef>
                        <a:spcAft>
                          <a:spcPts val="0"/>
                        </a:spcAft>
                      </a:pPr>
                      <a:r>
                        <a:rPr lang="en-US" sz="1000" b="0" dirty="0">
                          <a:effectLst/>
                        </a:rPr>
                        <a:t>Affects</a:t>
                      </a:r>
                    </a:p>
                    <a:p>
                      <a:pPr marL="0" marR="96520" algn="ctr">
                        <a:lnSpc>
                          <a:spcPct val="115000"/>
                        </a:lnSpc>
                        <a:spcBef>
                          <a:spcPts val="0"/>
                        </a:spcBef>
                        <a:spcAft>
                          <a:spcPts val="0"/>
                        </a:spcAft>
                      </a:pPr>
                      <a:r>
                        <a:rPr lang="en-US" sz="1000" b="0" dirty="0">
                          <a:effectLst/>
                        </a:rPr>
                        <a:t>development cost</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73025" algn="ctr">
                        <a:lnSpc>
                          <a:spcPct val="115000"/>
                        </a:lnSpc>
                        <a:spcBef>
                          <a:spcPts val="0"/>
                        </a:spcBef>
                        <a:spcAft>
                          <a:spcPts val="0"/>
                        </a:spcAft>
                      </a:pPr>
                      <a:r>
                        <a:rPr lang="en-US" sz="1000" b="0" dirty="0">
                          <a:effectLst/>
                        </a:rPr>
                        <a:t>Affects direct and indirect</a:t>
                      </a:r>
                    </a:p>
                    <a:p>
                      <a:pPr marL="0" marR="73025" algn="ctr">
                        <a:lnSpc>
                          <a:spcPct val="115000"/>
                        </a:lnSpc>
                        <a:spcBef>
                          <a:spcPts val="0"/>
                        </a:spcBef>
                        <a:spcAft>
                          <a:spcPts val="0"/>
                        </a:spcAft>
                      </a:pPr>
                      <a:r>
                        <a:rPr lang="en-US" sz="1000" b="0" dirty="0">
                          <a:effectLst/>
                        </a:rPr>
                        <a:t>product cost</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49530" algn="ctr">
                        <a:lnSpc>
                          <a:spcPct val="115000"/>
                        </a:lnSpc>
                        <a:spcBef>
                          <a:spcPts val="0"/>
                        </a:spcBef>
                        <a:spcAft>
                          <a:spcPts val="0"/>
                        </a:spcAft>
                      </a:pPr>
                      <a:r>
                        <a:rPr lang="en-US" sz="1000" b="0" dirty="0">
                          <a:effectLst/>
                        </a:rPr>
                        <a:t>Affects</a:t>
                      </a:r>
                    </a:p>
                    <a:p>
                      <a:pPr marL="0" marR="49530" algn="ctr">
                        <a:lnSpc>
                          <a:spcPct val="115000"/>
                        </a:lnSpc>
                        <a:spcBef>
                          <a:spcPts val="0"/>
                        </a:spcBef>
                        <a:spcAft>
                          <a:spcPts val="0"/>
                        </a:spcAft>
                      </a:pPr>
                      <a:r>
                        <a:rPr lang="en-US" sz="1000" b="0" dirty="0">
                          <a:effectLst/>
                        </a:rPr>
                        <a:t>deployment schedules</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a:txBody>
                    <a:bodyPr/>
                    <a:lstStyle/>
                    <a:p>
                      <a:pPr marL="0" marR="140335" algn="ctr">
                        <a:lnSpc>
                          <a:spcPct val="115000"/>
                        </a:lnSpc>
                        <a:spcBef>
                          <a:spcPts val="0"/>
                        </a:spcBef>
                        <a:spcAft>
                          <a:spcPts val="0"/>
                        </a:spcAft>
                      </a:pPr>
                      <a:r>
                        <a:rPr lang="en-US" sz="1000" b="0" dirty="0">
                          <a:effectLst/>
                        </a:rPr>
                        <a:t>Affects</a:t>
                      </a:r>
                    </a:p>
                    <a:p>
                      <a:pPr marL="0" marR="140335" algn="ctr">
                        <a:lnSpc>
                          <a:spcPct val="115000"/>
                        </a:lnSpc>
                        <a:spcBef>
                          <a:spcPts val="0"/>
                        </a:spcBef>
                        <a:spcAft>
                          <a:spcPts val="0"/>
                        </a:spcAft>
                      </a:pPr>
                      <a:r>
                        <a:rPr lang="en-US" sz="1000" b="0" dirty="0">
                          <a:effectLst/>
                        </a:rPr>
                        <a:t>O&amp;S costs</a:t>
                      </a:r>
                    </a:p>
                    <a:p>
                      <a:pPr marL="0" marR="140335" algn="ctr">
                        <a:lnSpc>
                          <a:spcPct val="115000"/>
                        </a:lnSpc>
                        <a:spcBef>
                          <a:spcPts val="0"/>
                        </a:spcBef>
                        <a:spcAft>
                          <a:spcPts val="0"/>
                        </a:spcAft>
                      </a:pPr>
                      <a:r>
                        <a:rPr lang="en-US" sz="1000" b="0" dirty="0">
                          <a:effectLst/>
                        </a:rPr>
                        <a:t>projections</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gridSpan="2">
                  <a:txBody>
                    <a:bodyPr/>
                    <a:lstStyle/>
                    <a:p>
                      <a:pPr marL="0" marR="120015"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lumMod val="85000"/>
                      </a:schemeClr>
                    </a:solidFill>
                  </a:tcPr>
                </a:tc>
                <a:tc hMerge="1">
                  <a:txBody>
                    <a:bodyPr/>
                    <a:lstStyle/>
                    <a:p>
                      <a:endParaRPr lang="en-US"/>
                    </a:p>
                  </a:txBody>
                  <a:tcPr/>
                </a:tc>
                <a:extLst>
                  <a:ext uri="{0D108BD9-81ED-4DB2-BD59-A6C34878D82A}">
                    <a16:rowId xmlns:a16="http://schemas.microsoft.com/office/drawing/2014/main" val="3640288040"/>
                  </a:ext>
                </a:extLst>
              </a:tr>
              <a:tr h="680863">
                <a:tc>
                  <a:txBody>
                    <a:bodyPr/>
                    <a:lstStyle/>
                    <a:p>
                      <a:pPr marL="0" marR="0" algn="ctr">
                        <a:lnSpc>
                          <a:spcPct val="115000"/>
                        </a:lnSpc>
                        <a:spcBef>
                          <a:spcPts val="0"/>
                        </a:spcBef>
                        <a:spcAft>
                          <a:spcPts val="0"/>
                        </a:spcAft>
                      </a:pPr>
                      <a:r>
                        <a:rPr lang="en-US" sz="1000" b="0" dirty="0">
                          <a:effectLst/>
                        </a:rPr>
                        <a:t>Replacement analysis (United States Department of Labor, 2007)</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0" marR="143510"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0" marR="120015"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0" marR="96520"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0" marR="73025"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0" marR="49530"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0" marR="140335" algn="ctr">
                        <a:lnSpc>
                          <a:spcPct val="115000"/>
                        </a:lnSpc>
                        <a:spcBef>
                          <a:spcPts val="0"/>
                        </a:spcBef>
                        <a:spcAft>
                          <a:spcPts val="0"/>
                        </a:spcAft>
                      </a:pPr>
                      <a:r>
                        <a:rPr lang="en-US" sz="1000" b="0" dirty="0">
                          <a:effectLst/>
                        </a:rPr>
                        <a:t> </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solidFill>
                      <a:schemeClr val="bg1"/>
                    </a:solidFill>
                  </a:tcPr>
                </a:tc>
                <a:tc gridSpan="2">
                  <a:txBody>
                    <a:bodyPr/>
                    <a:lstStyle/>
                    <a:p>
                      <a:pPr marL="0" marR="120015" algn="ctr">
                        <a:lnSpc>
                          <a:spcPct val="115000"/>
                        </a:lnSpc>
                        <a:spcBef>
                          <a:spcPts val="0"/>
                        </a:spcBef>
                        <a:spcAft>
                          <a:spcPts val="0"/>
                        </a:spcAft>
                      </a:pPr>
                      <a:r>
                        <a:rPr lang="en-US" sz="1000" b="0" dirty="0">
                          <a:effectLst/>
                        </a:rPr>
                        <a:t>Determine retirement date</a:t>
                      </a: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extLst>
                  <a:ext uri="{0D108BD9-81ED-4DB2-BD59-A6C34878D82A}">
                    <a16:rowId xmlns:a16="http://schemas.microsoft.com/office/drawing/2014/main" val="3079264441"/>
                  </a:ext>
                </a:extLst>
              </a:tr>
            </a:tbl>
          </a:graphicData>
        </a:graphic>
      </p:graphicFrame>
      <p:sp>
        <p:nvSpPr>
          <p:cNvPr id="6" name="Rectangle 5"/>
          <p:cNvSpPr/>
          <p:nvPr/>
        </p:nvSpPr>
        <p:spPr>
          <a:xfrm>
            <a:off x="1375834" y="5987834"/>
            <a:ext cx="6377919" cy="276999"/>
          </a:xfrm>
          <a:prstGeom prst="rect">
            <a:avLst/>
          </a:prstGeom>
        </p:spPr>
        <p:txBody>
          <a:bodyPr wrap="square">
            <a:spAutoFit/>
          </a:bodyPr>
          <a:lstStyle/>
          <a:p>
            <a:pPr algn="ctr">
              <a:spcAft>
                <a:spcPts val="1000"/>
              </a:spcAft>
            </a:pPr>
            <a:r>
              <a:rPr lang="en-US" sz="1200" b="1" dirty="0">
                <a:solidFill>
                  <a:srgbClr val="4F81BD"/>
                </a:solidFill>
                <a:latin typeface="Calibri" panose="020F0502020204030204" pitchFamily="34" charset="0"/>
                <a:ea typeface="Calibri" panose="020F0502020204030204" pitchFamily="34" charset="0"/>
                <a:cs typeface="Times New Roman" panose="02020603050405020304" pitchFamily="18" charset="0"/>
              </a:rPr>
              <a:t>Table 4.6. LCC Techniques by Life Cycle Stage (Parnell, Driscoll, &amp; Henderson, 2011, p. 140)</a:t>
            </a:r>
          </a:p>
        </p:txBody>
      </p:sp>
      <p:sp>
        <p:nvSpPr>
          <p:cNvPr id="7"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23111915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 Cycle Estimation Classification</a:t>
            </a:r>
            <a:endParaRPr lang="en-US"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16</a:t>
            </a:fld>
            <a:endParaRPr lang="en-US"/>
          </a:p>
        </p:txBody>
      </p:sp>
      <p:sp>
        <p:nvSpPr>
          <p:cNvPr id="6" name="Rectangle 2"/>
          <p:cNvSpPr>
            <a:spLocks noGrp="1" noChangeArrowheads="1"/>
          </p:cNvSpPr>
          <p:nvPr>
            <p:ph idx="1"/>
          </p:nvPr>
        </p:nvSpPr>
        <p:spPr bwMode="auto">
          <a:xfrm>
            <a:off x="637727" y="1275280"/>
            <a:ext cx="7670456"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r>
              <a:rPr kumimoji="0" lang="en-US" altLang="en-US" sz="1600" b="0" i="0" u="none" strike="noStrike" cap="none" normalizeH="0" baseline="0" dirty="0" smtClean="0">
                <a:ln>
                  <a:noFill/>
                </a:ln>
                <a:solidFill>
                  <a:schemeClr val="tx1"/>
                </a:solidFill>
                <a:effectLst/>
                <a:latin typeface="+mj-lt"/>
                <a:ea typeface="Calibri" panose="020F0502020204030204" pitchFamily="34" charset="0"/>
                <a:cs typeface="Arial" panose="020B0604020202020204" pitchFamily="34" charset="0"/>
              </a:rPr>
              <a:t>The AACE International (AACE International, 2015) has established a cost estimation classification system that can be generalized for applying estimate classification principles to system cost estimates in support of trade studies at various stages of a systems life cycle. (United States Department of Labor, 2007) </a:t>
            </a:r>
          </a:p>
        </p:txBody>
      </p:sp>
      <p:graphicFrame>
        <p:nvGraphicFramePr>
          <p:cNvPr id="7" name="Table 6"/>
          <p:cNvGraphicFramePr>
            <a:graphicFrameLocks noGrp="1"/>
          </p:cNvGraphicFramePr>
          <p:nvPr>
            <p:extLst>
              <p:ext uri="{D42A27DB-BD31-4B8C-83A1-F6EECF244321}">
                <p14:modId xmlns:p14="http://schemas.microsoft.com/office/powerpoint/2010/main" val="2690956153"/>
              </p:ext>
            </p:extLst>
          </p:nvPr>
        </p:nvGraphicFramePr>
        <p:xfrm>
          <a:off x="637727" y="2577154"/>
          <a:ext cx="7905176" cy="3438201"/>
        </p:xfrm>
        <a:graphic>
          <a:graphicData uri="http://schemas.openxmlformats.org/drawingml/2006/table">
            <a:tbl>
              <a:tblPr>
                <a:tableStyleId>{5C22544A-7EE6-4342-B048-85BDC9FD1C3A}</a:tableStyleId>
              </a:tblPr>
              <a:tblGrid>
                <a:gridCol w="648446">
                  <a:extLst>
                    <a:ext uri="{9D8B030D-6E8A-4147-A177-3AD203B41FA5}">
                      <a16:colId xmlns:a16="http://schemas.microsoft.com/office/drawing/2014/main" val="1309456676"/>
                    </a:ext>
                  </a:extLst>
                </a:gridCol>
                <a:gridCol w="1857496">
                  <a:extLst>
                    <a:ext uri="{9D8B030D-6E8A-4147-A177-3AD203B41FA5}">
                      <a16:colId xmlns:a16="http://schemas.microsoft.com/office/drawing/2014/main" val="915463653"/>
                    </a:ext>
                  </a:extLst>
                </a:gridCol>
                <a:gridCol w="1051655">
                  <a:extLst>
                    <a:ext uri="{9D8B030D-6E8A-4147-A177-3AD203B41FA5}">
                      <a16:colId xmlns:a16="http://schemas.microsoft.com/office/drawing/2014/main" val="1397145808"/>
                    </a:ext>
                  </a:extLst>
                </a:gridCol>
                <a:gridCol w="1058279">
                  <a:extLst>
                    <a:ext uri="{9D8B030D-6E8A-4147-A177-3AD203B41FA5}">
                      <a16:colId xmlns:a16="http://schemas.microsoft.com/office/drawing/2014/main" val="4195440555"/>
                    </a:ext>
                  </a:extLst>
                </a:gridCol>
                <a:gridCol w="1473200">
                  <a:extLst>
                    <a:ext uri="{9D8B030D-6E8A-4147-A177-3AD203B41FA5}">
                      <a16:colId xmlns:a16="http://schemas.microsoft.com/office/drawing/2014/main" val="3885685111"/>
                    </a:ext>
                  </a:extLst>
                </a:gridCol>
                <a:gridCol w="1816100">
                  <a:extLst>
                    <a:ext uri="{9D8B030D-6E8A-4147-A177-3AD203B41FA5}">
                      <a16:colId xmlns:a16="http://schemas.microsoft.com/office/drawing/2014/main" val="4088437480"/>
                    </a:ext>
                  </a:extLst>
                </a:gridCol>
              </a:tblGrid>
              <a:tr h="328731">
                <a:tc>
                  <a:txBody>
                    <a:bodyPr/>
                    <a:lstStyle/>
                    <a:p>
                      <a:pPr marL="0" marR="0" algn="ctr">
                        <a:lnSpc>
                          <a:spcPct val="115000"/>
                        </a:lnSpc>
                        <a:spcBef>
                          <a:spcPts val="0"/>
                        </a:spcBef>
                        <a:spcAft>
                          <a:spcPts val="0"/>
                        </a:spcAft>
                      </a:pPr>
                      <a:r>
                        <a:rPr lang="en-US" sz="1100" b="1" dirty="0">
                          <a:effectLst/>
                        </a:rPr>
                        <a:t> </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000" b="1" dirty="0">
                          <a:effectLst/>
                        </a:rPr>
                        <a:t>Primary Characteristic</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4">
                  <a:txBody>
                    <a:bodyPr/>
                    <a:lstStyle/>
                    <a:p>
                      <a:pPr marL="0" marR="0" algn="ctr">
                        <a:lnSpc>
                          <a:spcPct val="115000"/>
                        </a:lnSpc>
                        <a:spcBef>
                          <a:spcPts val="0"/>
                        </a:spcBef>
                        <a:spcAft>
                          <a:spcPts val="0"/>
                        </a:spcAft>
                      </a:pPr>
                      <a:r>
                        <a:rPr lang="en-US" sz="1000" b="1" dirty="0">
                          <a:effectLst/>
                        </a:rPr>
                        <a:t>Secondary Characteristic</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23037241"/>
                  </a:ext>
                </a:extLst>
              </a:tr>
              <a:tr h="363784">
                <a:tc>
                  <a:txBody>
                    <a:bodyPr/>
                    <a:lstStyle/>
                    <a:p>
                      <a:pPr marL="0" marR="0" algn="ctr">
                        <a:lnSpc>
                          <a:spcPct val="115000"/>
                        </a:lnSpc>
                        <a:spcBef>
                          <a:spcPts val="0"/>
                        </a:spcBef>
                        <a:spcAft>
                          <a:spcPts val="600"/>
                        </a:spcAft>
                      </a:pPr>
                      <a:r>
                        <a:rPr lang="en-US" sz="1000" b="1" dirty="0">
                          <a:effectLst/>
                        </a:rPr>
                        <a:t>Estimate Class</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0" marR="0" algn="ctr">
                        <a:lnSpc>
                          <a:spcPct val="115000"/>
                        </a:lnSpc>
                        <a:spcBef>
                          <a:spcPts val="0"/>
                        </a:spcBef>
                        <a:spcAft>
                          <a:spcPts val="600"/>
                        </a:spcAft>
                      </a:pPr>
                      <a:r>
                        <a:rPr lang="en-US" sz="1000" b="1" dirty="0">
                          <a:effectLst/>
                        </a:rPr>
                        <a:t>Level of System </a:t>
                      </a:r>
                      <a:r>
                        <a:rPr lang="en-US" sz="1000" b="1" dirty="0" smtClean="0">
                          <a:effectLst/>
                        </a:rPr>
                        <a:t>Definition</a:t>
                      </a:r>
                      <a:endParaRPr lang="en-US" sz="1000" b="1" dirty="0">
                        <a:effectLst/>
                      </a:endParaRPr>
                    </a:p>
                  </a:txBody>
                  <a:tcPr marL="63739" marR="63739"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0" marR="0" algn="ctr">
                        <a:lnSpc>
                          <a:spcPct val="115000"/>
                        </a:lnSpc>
                        <a:spcBef>
                          <a:spcPts val="0"/>
                        </a:spcBef>
                        <a:spcAft>
                          <a:spcPts val="600"/>
                        </a:spcAft>
                      </a:pPr>
                      <a:r>
                        <a:rPr lang="en-US" sz="1000" b="1" dirty="0">
                          <a:effectLst/>
                        </a:rPr>
                        <a:t>End </a:t>
                      </a:r>
                      <a:r>
                        <a:rPr lang="en-US" sz="1000" b="1" dirty="0" smtClean="0">
                          <a:effectLst/>
                        </a:rPr>
                        <a:t>Usage</a:t>
                      </a:r>
                      <a:r>
                        <a:rPr lang="en-US" sz="1000" b="1" dirty="0">
                          <a:effectLst/>
                        </a:rPr>
                        <a:t> </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marL="0" marR="0" algn="ctr">
                        <a:lnSpc>
                          <a:spcPct val="115000"/>
                        </a:lnSpc>
                        <a:spcBef>
                          <a:spcPts val="0"/>
                        </a:spcBef>
                        <a:spcAft>
                          <a:spcPts val="600"/>
                        </a:spcAft>
                      </a:pPr>
                      <a:r>
                        <a:rPr lang="en-US" sz="1000" b="1" dirty="0" smtClean="0">
                          <a:effectLst/>
                        </a:rPr>
                        <a:t>Methodology</a:t>
                      </a:r>
                      <a:r>
                        <a:rPr lang="en-US" sz="1000" b="1" dirty="0">
                          <a:effectLst/>
                        </a:rPr>
                        <a:t> </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0" marR="0" algn="ctr">
                        <a:lnSpc>
                          <a:spcPct val="115000"/>
                        </a:lnSpc>
                        <a:spcBef>
                          <a:spcPts val="0"/>
                        </a:spcBef>
                        <a:spcAft>
                          <a:spcPts val="600"/>
                        </a:spcAft>
                      </a:pPr>
                      <a:r>
                        <a:rPr lang="en-US" sz="1000" b="1" dirty="0">
                          <a:effectLst/>
                        </a:rPr>
                        <a:t>Expected Accuracy </a:t>
                      </a:r>
                      <a:r>
                        <a:rPr lang="en-US" sz="1000" b="1" dirty="0" smtClean="0">
                          <a:effectLst/>
                        </a:rPr>
                        <a:t>Range</a:t>
                      </a:r>
                      <a:r>
                        <a:rPr lang="en-US" sz="1000" b="1" dirty="0">
                          <a:effectLst/>
                        </a:rPr>
                        <a:t> </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0" marR="0" algn="ctr">
                        <a:lnSpc>
                          <a:spcPct val="115000"/>
                        </a:lnSpc>
                        <a:spcBef>
                          <a:spcPts val="0"/>
                        </a:spcBef>
                        <a:spcAft>
                          <a:spcPts val="600"/>
                        </a:spcAft>
                      </a:pPr>
                      <a:r>
                        <a:rPr lang="en-US" sz="1000" b="1" dirty="0">
                          <a:effectLst/>
                        </a:rPr>
                        <a:t>Preparation </a:t>
                      </a:r>
                      <a:r>
                        <a:rPr lang="en-US" sz="1000" b="1" dirty="0" smtClean="0">
                          <a:effectLst/>
                        </a:rPr>
                        <a:t>Effort</a:t>
                      </a:r>
                      <a:r>
                        <a:rPr lang="en-US" sz="1000" b="1" dirty="0">
                          <a:effectLst/>
                        </a:rPr>
                        <a:t> </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2360677337"/>
                  </a:ext>
                </a:extLst>
              </a:tr>
              <a:tr h="387715">
                <a:tc>
                  <a:txBody>
                    <a:bodyPr/>
                    <a:lstStyle/>
                    <a:p>
                      <a:pPr marL="0" marR="0" algn="ctr">
                        <a:lnSpc>
                          <a:spcPct val="115000"/>
                        </a:lnSpc>
                        <a:spcBef>
                          <a:spcPts val="0"/>
                        </a:spcBef>
                        <a:spcAft>
                          <a:spcPts val="600"/>
                        </a:spcAft>
                      </a:pPr>
                      <a:r>
                        <a:rPr lang="en-US" sz="1000" b="1">
                          <a:effectLst/>
                        </a:rPr>
                        <a:t> </a:t>
                      </a:r>
                      <a:endParaRPr lang="en-US" sz="1000" b="1">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342900" rtl="0" eaLnBrk="1" fontAlgn="auto" latinLnBrk="0" hangingPunct="1">
                        <a:lnSpc>
                          <a:spcPct val="115000"/>
                        </a:lnSpc>
                        <a:spcBef>
                          <a:spcPts val="0"/>
                        </a:spcBef>
                        <a:spcAft>
                          <a:spcPts val="600"/>
                        </a:spcAft>
                        <a:buClrTx/>
                        <a:buSzTx/>
                        <a:buFontTx/>
                        <a:buNone/>
                        <a:tabLst/>
                        <a:defRPr/>
                      </a:pPr>
                      <a:r>
                        <a:rPr lang="en-US" sz="1000" i="1" dirty="0" smtClean="0">
                          <a:effectLst/>
                        </a:rPr>
                        <a:t>Expressed as % of complete definition</a:t>
                      </a:r>
                      <a:r>
                        <a:rPr lang="en-US" sz="1000" i="1" dirty="0">
                          <a:effectLst/>
                        </a:rPr>
                        <a:t> </a:t>
                      </a:r>
                      <a:endParaRPr lang="en-US" sz="1000" i="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600"/>
                        </a:spcAft>
                      </a:pPr>
                      <a:r>
                        <a:rPr lang="en-US" sz="1000" i="1" dirty="0">
                          <a:effectLst/>
                        </a:rPr>
                        <a:t>Typical purpose of estimate</a:t>
                      </a:r>
                      <a:endParaRPr lang="en-US" sz="1000" i="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600"/>
                        </a:spcAft>
                      </a:pPr>
                      <a:r>
                        <a:rPr lang="en-US" sz="1000" i="1" dirty="0">
                          <a:effectLst/>
                        </a:rPr>
                        <a:t>Typical estimating method</a:t>
                      </a:r>
                      <a:endParaRPr lang="en-US" sz="1000" i="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600"/>
                        </a:spcAft>
                      </a:pPr>
                      <a:r>
                        <a:rPr lang="en-US" sz="1000" i="1" dirty="0">
                          <a:effectLst/>
                        </a:rPr>
                        <a:t>Typical +/- range relative to best </a:t>
                      </a:r>
                      <a:r>
                        <a:rPr lang="en-US" sz="1000" i="1" dirty="0" smtClean="0">
                          <a:effectLst/>
                        </a:rPr>
                        <a:t>index</a:t>
                      </a:r>
                      <a:endParaRPr lang="en-US" sz="1000" i="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600"/>
                        </a:spcAft>
                      </a:pPr>
                      <a:r>
                        <a:rPr lang="en-US" sz="1000" i="1" dirty="0">
                          <a:effectLst/>
                        </a:rPr>
                        <a:t>Typical degree of effort relative to least cost </a:t>
                      </a:r>
                      <a:r>
                        <a:rPr lang="en-US" sz="1000" i="1" dirty="0" smtClean="0">
                          <a:effectLst/>
                        </a:rPr>
                        <a:t>index</a:t>
                      </a:r>
                      <a:endParaRPr lang="en-US" sz="1000" i="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94192106"/>
                  </a:ext>
                </a:extLst>
              </a:tr>
              <a:tr h="424930">
                <a:tc>
                  <a:txBody>
                    <a:bodyPr/>
                    <a:lstStyle/>
                    <a:p>
                      <a:pPr marL="0" marR="0" algn="ctr">
                        <a:lnSpc>
                          <a:spcPct val="115000"/>
                        </a:lnSpc>
                        <a:spcBef>
                          <a:spcPts val="0"/>
                        </a:spcBef>
                        <a:spcAft>
                          <a:spcPts val="600"/>
                        </a:spcAft>
                      </a:pPr>
                      <a:r>
                        <a:rPr lang="en-US" sz="1000" b="1" dirty="0">
                          <a:effectLst/>
                        </a:rPr>
                        <a:t>Class 5</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algn="ctr">
                        <a:lnSpc>
                          <a:spcPct val="115000"/>
                        </a:lnSpc>
                        <a:spcBef>
                          <a:spcPts val="0"/>
                        </a:spcBef>
                        <a:spcAft>
                          <a:spcPts val="600"/>
                        </a:spcAft>
                      </a:pPr>
                      <a:r>
                        <a:rPr lang="en-US" sz="1000" dirty="0">
                          <a:effectLst/>
                        </a:rPr>
                        <a:t>0% to 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algn="ctr">
                        <a:lnSpc>
                          <a:spcPct val="115000"/>
                        </a:lnSpc>
                        <a:spcBef>
                          <a:spcPts val="0"/>
                        </a:spcBef>
                        <a:spcAft>
                          <a:spcPts val="600"/>
                        </a:spcAft>
                      </a:pPr>
                      <a:r>
                        <a:rPr lang="en-US" sz="1000" dirty="0">
                          <a:effectLst/>
                        </a:rPr>
                        <a:t>Screening or feasibility</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algn="ctr">
                        <a:lnSpc>
                          <a:spcPct val="115000"/>
                        </a:lnSpc>
                        <a:spcBef>
                          <a:spcPts val="0"/>
                        </a:spcBef>
                        <a:spcAft>
                          <a:spcPts val="600"/>
                        </a:spcAft>
                      </a:pPr>
                      <a:r>
                        <a:rPr lang="en-US" sz="1000" dirty="0">
                          <a:effectLst/>
                        </a:rPr>
                        <a:t>Stochastic or judgmental</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algn="ctr">
                        <a:lnSpc>
                          <a:spcPct val="115000"/>
                        </a:lnSpc>
                        <a:spcBef>
                          <a:spcPts val="0"/>
                        </a:spcBef>
                        <a:spcAft>
                          <a:spcPts val="600"/>
                        </a:spcAft>
                      </a:pPr>
                      <a:r>
                        <a:rPr lang="en-US" sz="1000" dirty="0">
                          <a:effectLst/>
                        </a:rPr>
                        <a:t>4 to 20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algn="ctr">
                        <a:lnSpc>
                          <a:spcPct val="115000"/>
                        </a:lnSpc>
                        <a:spcBef>
                          <a:spcPts val="0"/>
                        </a:spcBef>
                        <a:spcAft>
                          <a:spcPts val="600"/>
                        </a:spcAft>
                      </a:pPr>
                      <a:r>
                        <a:rPr lang="en-US" sz="1000" dirty="0">
                          <a:effectLst/>
                        </a:rPr>
                        <a:t>1</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T w="12700" cap="flat" cmpd="sng" algn="ctr">
                      <a:solidFill>
                        <a:schemeClr val="tx1"/>
                      </a:solidFill>
                      <a:prstDash val="solid"/>
                      <a:round/>
                      <a:headEnd type="none" w="med" len="med"/>
                      <a:tailEnd type="none" w="med" len="med"/>
                    </a:lnT>
                    <a:solidFill>
                      <a:schemeClr val="bg1">
                        <a:lumMod val="85000"/>
                      </a:schemeClr>
                    </a:solidFill>
                  </a:tcPr>
                </a:tc>
                <a:extLst>
                  <a:ext uri="{0D108BD9-81ED-4DB2-BD59-A6C34878D82A}">
                    <a16:rowId xmlns:a16="http://schemas.microsoft.com/office/drawing/2014/main" val="1931515933"/>
                  </a:ext>
                </a:extLst>
              </a:tr>
              <a:tr h="536474">
                <a:tc>
                  <a:txBody>
                    <a:bodyPr/>
                    <a:lstStyle/>
                    <a:p>
                      <a:pPr marL="0" marR="0" algn="ctr">
                        <a:lnSpc>
                          <a:spcPct val="115000"/>
                        </a:lnSpc>
                        <a:spcBef>
                          <a:spcPts val="0"/>
                        </a:spcBef>
                        <a:spcAft>
                          <a:spcPts val="600"/>
                        </a:spcAft>
                      </a:pPr>
                      <a:r>
                        <a:rPr lang="en-US" sz="1000" b="1" dirty="0">
                          <a:effectLst/>
                        </a:rPr>
                        <a:t>Class 4</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solidFill>
                      <a:schemeClr val="bg1"/>
                    </a:solidFill>
                  </a:tcPr>
                </a:tc>
                <a:tc>
                  <a:txBody>
                    <a:bodyPr/>
                    <a:lstStyle/>
                    <a:p>
                      <a:pPr marL="0" marR="0" algn="ctr">
                        <a:lnSpc>
                          <a:spcPct val="115000"/>
                        </a:lnSpc>
                        <a:spcBef>
                          <a:spcPts val="0"/>
                        </a:spcBef>
                        <a:spcAft>
                          <a:spcPts val="600"/>
                        </a:spcAft>
                      </a:pPr>
                      <a:r>
                        <a:rPr lang="en-US" sz="1000">
                          <a:effectLst/>
                        </a:rPr>
                        <a:t>1% to 15%`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R w="12700" cap="flat" cmpd="sng" algn="ctr">
                      <a:solidFill>
                        <a:schemeClr val="tx1"/>
                      </a:solidFill>
                      <a:prstDash val="solid"/>
                      <a:round/>
                      <a:headEnd type="none" w="med" len="med"/>
                      <a:tailEnd type="none" w="med" len="med"/>
                    </a:lnR>
                    <a:solidFill>
                      <a:schemeClr val="bg1"/>
                    </a:solidFill>
                  </a:tcPr>
                </a:tc>
                <a:tc>
                  <a:txBody>
                    <a:bodyPr/>
                    <a:lstStyle/>
                    <a:p>
                      <a:pPr marL="0" marR="0" algn="ctr">
                        <a:lnSpc>
                          <a:spcPct val="115000"/>
                        </a:lnSpc>
                        <a:spcBef>
                          <a:spcPts val="0"/>
                        </a:spcBef>
                        <a:spcAft>
                          <a:spcPts val="600"/>
                        </a:spcAft>
                      </a:pPr>
                      <a:r>
                        <a:rPr lang="en-US" sz="1000">
                          <a:effectLst/>
                        </a:rPr>
                        <a:t>Concept study or feasibility</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L w="12700" cap="flat" cmpd="sng" algn="ctr">
                      <a:solidFill>
                        <a:schemeClr val="tx1"/>
                      </a:solidFill>
                      <a:prstDash val="solid"/>
                      <a:round/>
                      <a:headEnd type="none" w="med" len="med"/>
                      <a:tailEnd type="none" w="med" len="med"/>
                    </a:lnL>
                    <a:solidFill>
                      <a:schemeClr val="bg1"/>
                    </a:solidFill>
                  </a:tcPr>
                </a:tc>
                <a:tc>
                  <a:txBody>
                    <a:bodyPr/>
                    <a:lstStyle/>
                    <a:p>
                      <a:pPr marL="0" marR="0" algn="ctr">
                        <a:lnSpc>
                          <a:spcPct val="115000"/>
                        </a:lnSpc>
                        <a:spcBef>
                          <a:spcPts val="0"/>
                        </a:spcBef>
                        <a:spcAft>
                          <a:spcPts val="600"/>
                        </a:spcAft>
                      </a:pPr>
                      <a:r>
                        <a:rPr lang="en-US" sz="1000">
                          <a:effectLst/>
                        </a:rPr>
                        <a:t>Primarily stochastic</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solidFill>
                      <a:schemeClr val="bg1"/>
                    </a:solidFill>
                  </a:tcPr>
                </a:tc>
                <a:tc>
                  <a:txBody>
                    <a:bodyPr/>
                    <a:lstStyle/>
                    <a:p>
                      <a:pPr marL="0" marR="0" algn="ctr">
                        <a:lnSpc>
                          <a:spcPct val="115000"/>
                        </a:lnSpc>
                        <a:spcBef>
                          <a:spcPts val="0"/>
                        </a:spcBef>
                        <a:spcAft>
                          <a:spcPts val="600"/>
                        </a:spcAft>
                      </a:pPr>
                      <a:r>
                        <a:rPr lang="en-US" sz="1000" dirty="0">
                          <a:effectLst/>
                        </a:rPr>
                        <a:t>3 to 12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solidFill>
                      <a:schemeClr val="bg1"/>
                    </a:solidFill>
                  </a:tcPr>
                </a:tc>
                <a:tc>
                  <a:txBody>
                    <a:bodyPr/>
                    <a:lstStyle/>
                    <a:p>
                      <a:pPr marL="0" marR="0" algn="ctr">
                        <a:lnSpc>
                          <a:spcPct val="115000"/>
                        </a:lnSpc>
                        <a:spcBef>
                          <a:spcPts val="0"/>
                        </a:spcBef>
                        <a:spcAft>
                          <a:spcPts val="600"/>
                        </a:spcAft>
                      </a:pPr>
                      <a:r>
                        <a:rPr lang="en-US" sz="1000">
                          <a:effectLst/>
                        </a:rPr>
                        <a:t>2 to 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solidFill>
                      <a:schemeClr val="bg1"/>
                    </a:solidFill>
                  </a:tcPr>
                </a:tc>
                <a:extLst>
                  <a:ext uri="{0D108BD9-81ED-4DB2-BD59-A6C34878D82A}">
                    <a16:rowId xmlns:a16="http://schemas.microsoft.com/office/drawing/2014/main" val="1699766855"/>
                  </a:ext>
                </a:extLst>
              </a:tr>
              <a:tr h="541786">
                <a:tc>
                  <a:txBody>
                    <a:bodyPr/>
                    <a:lstStyle/>
                    <a:p>
                      <a:pPr marL="0" marR="0" algn="ctr">
                        <a:lnSpc>
                          <a:spcPct val="115000"/>
                        </a:lnSpc>
                        <a:spcBef>
                          <a:spcPts val="0"/>
                        </a:spcBef>
                        <a:spcAft>
                          <a:spcPts val="600"/>
                        </a:spcAft>
                      </a:pPr>
                      <a:r>
                        <a:rPr lang="en-US" sz="1000" b="1" dirty="0">
                          <a:effectLst/>
                        </a:rPr>
                        <a:t>Class 3</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solidFill>
                      <a:schemeClr val="bg1">
                        <a:lumMod val="85000"/>
                      </a:schemeClr>
                    </a:solidFill>
                  </a:tcPr>
                </a:tc>
                <a:tc>
                  <a:txBody>
                    <a:bodyPr/>
                    <a:lstStyle/>
                    <a:p>
                      <a:pPr marL="0" marR="0" algn="ctr">
                        <a:lnSpc>
                          <a:spcPct val="115000"/>
                        </a:lnSpc>
                        <a:spcBef>
                          <a:spcPts val="0"/>
                        </a:spcBef>
                        <a:spcAft>
                          <a:spcPts val="600"/>
                        </a:spcAft>
                      </a:pPr>
                      <a:r>
                        <a:rPr lang="en-US" sz="1000">
                          <a:effectLst/>
                        </a:rPr>
                        <a:t>10% to 40%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R w="12700" cap="flat" cmpd="sng" algn="ctr">
                      <a:solidFill>
                        <a:schemeClr val="tx1"/>
                      </a:solidFill>
                      <a:prstDash val="solid"/>
                      <a:round/>
                      <a:headEnd type="none" w="med" len="med"/>
                      <a:tailEnd type="none" w="med" len="med"/>
                    </a:lnR>
                    <a:solidFill>
                      <a:schemeClr val="bg1">
                        <a:lumMod val="85000"/>
                      </a:schemeClr>
                    </a:solidFill>
                  </a:tcPr>
                </a:tc>
                <a:tc>
                  <a:txBody>
                    <a:bodyPr/>
                    <a:lstStyle/>
                    <a:p>
                      <a:pPr marL="0" marR="0" algn="ctr">
                        <a:lnSpc>
                          <a:spcPct val="115000"/>
                        </a:lnSpc>
                        <a:spcBef>
                          <a:spcPts val="0"/>
                        </a:spcBef>
                        <a:spcAft>
                          <a:spcPts val="600"/>
                        </a:spcAft>
                      </a:pPr>
                      <a:r>
                        <a:rPr lang="en-US" sz="1000" dirty="0">
                          <a:effectLst/>
                        </a:rPr>
                        <a:t>Budget authorization or control</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L w="12700" cap="flat" cmpd="sng" algn="ctr">
                      <a:solidFill>
                        <a:schemeClr val="tx1"/>
                      </a:solidFill>
                      <a:prstDash val="solid"/>
                      <a:round/>
                      <a:headEnd type="none" w="med" len="med"/>
                      <a:tailEnd type="none" w="med" len="med"/>
                    </a:lnL>
                    <a:solidFill>
                      <a:schemeClr val="bg1">
                        <a:lumMod val="85000"/>
                      </a:schemeClr>
                    </a:solidFill>
                  </a:tcPr>
                </a:tc>
                <a:tc>
                  <a:txBody>
                    <a:bodyPr/>
                    <a:lstStyle/>
                    <a:p>
                      <a:pPr marL="0" marR="0" algn="ctr">
                        <a:lnSpc>
                          <a:spcPct val="115000"/>
                        </a:lnSpc>
                        <a:spcBef>
                          <a:spcPts val="0"/>
                        </a:spcBef>
                        <a:spcAft>
                          <a:spcPts val="600"/>
                        </a:spcAft>
                      </a:pPr>
                      <a:r>
                        <a:rPr lang="en-US" sz="1000" dirty="0">
                          <a:effectLst/>
                        </a:rPr>
                        <a:t>Mixed but primarily stochastic</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solidFill>
                      <a:schemeClr val="bg1">
                        <a:lumMod val="85000"/>
                      </a:schemeClr>
                    </a:solidFill>
                  </a:tcPr>
                </a:tc>
                <a:tc>
                  <a:txBody>
                    <a:bodyPr/>
                    <a:lstStyle/>
                    <a:p>
                      <a:pPr marL="0" marR="0" algn="ctr">
                        <a:lnSpc>
                          <a:spcPct val="115000"/>
                        </a:lnSpc>
                        <a:spcBef>
                          <a:spcPts val="0"/>
                        </a:spcBef>
                        <a:spcAft>
                          <a:spcPts val="600"/>
                        </a:spcAft>
                      </a:pPr>
                      <a:r>
                        <a:rPr lang="en-US" sz="1000" dirty="0">
                          <a:effectLst/>
                        </a:rPr>
                        <a:t>2 to 6</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solidFill>
                      <a:schemeClr val="bg1">
                        <a:lumMod val="85000"/>
                      </a:schemeClr>
                    </a:solidFill>
                  </a:tcPr>
                </a:tc>
                <a:tc>
                  <a:txBody>
                    <a:bodyPr/>
                    <a:lstStyle/>
                    <a:p>
                      <a:pPr marL="0" marR="0" algn="ctr">
                        <a:lnSpc>
                          <a:spcPct val="115000"/>
                        </a:lnSpc>
                        <a:spcBef>
                          <a:spcPts val="0"/>
                        </a:spcBef>
                        <a:spcAft>
                          <a:spcPts val="600"/>
                        </a:spcAft>
                      </a:pPr>
                      <a:r>
                        <a:rPr lang="en-US" sz="1000" dirty="0">
                          <a:effectLst/>
                        </a:rPr>
                        <a:t>3 to 10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solidFill>
                      <a:schemeClr val="bg1">
                        <a:lumMod val="85000"/>
                      </a:schemeClr>
                    </a:solidFill>
                  </a:tcPr>
                </a:tc>
                <a:extLst>
                  <a:ext uri="{0D108BD9-81ED-4DB2-BD59-A6C34878D82A}">
                    <a16:rowId xmlns:a16="http://schemas.microsoft.com/office/drawing/2014/main" val="3970945237"/>
                  </a:ext>
                </a:extLst>
              </a:tr>
              <a:tr h="358358">
                <a:tc>
                  <a:txBody>
                    <a:bodyPr/>
                    <a:lstStyle/>
                    <a:p>
                      <a:pPr marL="0" marR="0" algn="ctr">
                        <a:lnSpc>
                          <a:spcPct val="115000"/>
                        </a:lnSpc>
                        <a:spcBef>
                          <a:spcPts val="0"/>
                        </a:spcBef>
                        <a:spcAft>
                          <a:spcPts val="600"/>
                        </a:spcAft>
                      </a:pPr>
                      <a:r>
                        <a:rPr lang="en-US" sz="1000" b="1" dirty="0">
                          <a:effectLst/>
                        </a:rPr>
                        <a:t>Class 2</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solidFill>
                      <a:schemeClr val="bg1"/>
                    </a:solidFill>
                  </a:tcPr>
                </a:tc>
                <a:tc>
                  <a:txBody>
                    <a:bodyPr/>
                    <a:lstStyle/>
                    <a:p>
                      <a:pPr marL="0" marR="0" algn="ctr">
                        <a:lnSpc>
                          <a:spcPct val="115000"/>
                        </a:lnSpc>
                        <a:spcBef>
                          <a:spcPts val="0"/>
                        </a:spcBef>
                        <a:spcAft>
                          <a:spcPts val="600"/>
                        </a:spcAft>
                      </a:pPr>
                      <a:r>
                        <a:rPr lang="en-US" sz="1000">
                          <a:effectLst/>
                        </a:rPr>
                        <a:t>30% to 70%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R w="12700" cap="flat" cmpd="sng" algn="ctr">
                      <a:solidFill>
                        <a:schemeClr val="tx1"/>
                      </a:solidFill>
                      <a:prstDash val="solid"/>
                      <a:round/>
                      <a:headEnd type="none" w="med" len="med"/>
                      <a:tailEnd type="none" w="med" len="med"/>
                    </a:lnR>
                    <a:solidFill>
                      <a:schemeClr val="bg1"/>
                    </a:solidFill>
                  </a:tcPr>
                </a:tc>
                <a:tc>
                  <a:txBody>
                    <a:bodyPr/>
                    <a:lstStyle/>
                    <a:p>
                      <a:pPr marL="0" marR="0" algn="ctr">
                        <a:lnSpc>
                          <a:spcPct val="115000"/>
                        </a:lnSpc>
                        <a:spcBef>
                          <a:spcPts val="0"/>
                        </a:spcBef>
                        <a:spcAft>
                          <a:spcPts val="600"/>
                        </a:spcAft>
                      </a:pPr>
                      <a:r>
                        <a:rPr lang="en-US" sz="1000">
                          <a:effectLst/>
                        </a:rPr>
                        <a:t>Control or bid/tender</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L w="12700" cap="flat" cmpd="sng" algn="ctr">
                      <a:solidFill>
                        <a:schemeClr val="tx1"/>
                      </a:solidFill>
                      <a:prstDash val="solid"/>
                      <a:round/>
                      <a:headEnd type="none" w="med" len="med"/>
                      <a:tailEnd type="none" w="med" len="med"/>
                    </a:lnL>
                    <a:solidFill>
                      <a:schemeClr val="bg1"/>
                    </a:solidFill>
                  </a:tcPr>
                </a:tc>
                <a:tc>
                  <a:txBody>
                    <a:bodyPr/>
                    <a:lstStyle/>
                    <a:p>
                      <a:pPr marL="0" marR="0" algn="ctr">
                        <a:lnSpc>
                          <a:spcPct val="115000"/>
                        </a:lnSpc>
                        <a:spcBef>
                          <a:spcPts val="0"/>
                        </a:spcBef>
                        <a:spcAft>
                          <a:spcPts val="600"/>
                        </a:spcAft>
                      </a:pPr>
                      <a:r>
                        <a:rPr lang="en-US" sz="1000">
                          <a:effectLst/>
                        </a:rPr>
                        <a:t>Primarily deterministic</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solidFill>
                      <a:schemeClr val="bg1"/>
                    </a:solidFill>
                  </a:tcPr>
                </a:tc>
                <a:tc>
                  <a:txBody>
                    <a:bodyPr/>
                    <a:lstStyle/>
                    <a:p>
                      <a:pPr marL="0" marR="0" algn="ctr">
                        <a:lnSpc>
                          <a:spcPct val="115000"/>
                        </a:lnSpc>
                        <a:spcBef>
                          <a:spcPts val="0"/>
                        </a:spcBef>
                        <a:spcAft>
                          <a:spcPts val="600"/>
                        </a:spcAft>
                      </a:pPr>
                      <a:r>
                        <a:rPr lang="en-US" sz="1000">
                          <a:effectLst/>
                        </a:rPr>
                        <a:t>1 to 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solidFill>
                      <a:schemeClr val="bg1"/>
                    </a:solidFill>
                  </a:tcPr>
                </a:tc>
                <a:tc>
                  <a:txBody>
                    <a:bodyPr/>
                    <a:lstStyle/>
                    <a:p>
                      <a:pPr marL="0" marR="0" algn="ctr">
                        <a:lnSpc>
                          <a:spcPct val="115000"/>
                        </a:lnSpc>
                        <a:spcBef>
                          <a:spcPts val="0"/>
                        </a:spcBef>
                        <a:spcAft>
                          <a:spcPts val="600"/>
                        </a:spcAft>
                      </a:pPr>
                      <a:r>
                        <a:rPr lang="en-US" sz="1000" dirty="0">
                          <a:effectLst/>
                        </a:rPr>
                        <a:t>5 to 20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solidFill>
                      <a:schemeClr val="bg1"/>
                    </a:solidFill>
                  </a:tcPr>
                </a:tc>
                <a:extLst>
                  <a:ext uri="{0D108BD9-81ED-4DB2-BD59-A6C34878D82A}">
                    <a16:rowId xmlns:a16="http://schemas.microsoft.com/office/drawing/2014/main" val="2928285697"/>
                  </a:ext>
                </a:extLst>
              </a:tr>
              <a:tr h="358358">
                <a:tc>
                  <a:txBody>
                    <a:bodyPr/>
                    <a:lstStyle/>
                    <a:p>
                      <a:pPr marL="0" marR="0" algn="ctr">
                        <a:lnSpc>
                          <a:spcPct val="115000"/>
                        </a:lnSpc>
                        <a:spcBef>
                          <a:spcPts val="0"/>
                        </a:spcBef>
                        <a:spcAft>
                          <a:spcPts val="600"/>
                        </a:spcAft>
                      </a:pPr>
                      <a:r>
                        <a:rPr lang="en-US" sz="1000" b="1" dirty="0">
                          <a:effectLst/>
                        </a:rPr>
                        <a:t>Class 1</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solidFill>
                      <a:schemeClr val="bg1">
                        <a:lumMod val="85000"/>
                      </a:schemeClr>
                    </a:solidFill>
                  </a:tcPr>
                </a:tc>
                <a:tc>
                  <a:txBody>
                    <a:bodyPr/>
                    <a:lstStyle/>
                    <a:p>
                      <a:pPr marL="0" marR="0" algn="ctr">
                        <a:lnSpc>
                          <a:spcPct val="115000"/>
                        </a:lnSpc>
                        <a:spcBef>
                          <a:spcPts val="0"/>
                        </a:spcBef>
                        <a:spcAft>
                          <a:spcPts val="600"/>
                        </a:spcAft>
                      </a:pPr>
                      <a:r>
                        <a:rPr lang="en-US" sz="1000" dirty="0">
                          <a:effectLst/>
                        </a:rPr>
                        <a:t>50% to 100%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R w="12700" cap="flat" cmpd="sng" algn="ctr">
                      <a:solidFill>
                        <a:schemeClr val="tx1"/>
                      </a:solidFill>
                      <a:prstDash val="solid"/>
                      <a:round/>
                      <a:headEnd type="none" w="med" len="med"/>
                      <a:tailEnd type="none" w="med" len="med"/>
                    </a:lnR>
                    <a:solidFill>
                      <a:schemeClr val="bg1">
                        <a:lumMod val="85000"/>
                      </a:schemeClr>
                    </a:solidFill>
                  </a:tcPr>
                </a:tc>
                <a:tc>
                  <a:txBody>
                    <a:bodyPr/>
                    <a:lstStyle/>
                    <a:p>
                      <a:pPr marL="0" marR="0" algn="ctr">
                        <a:lnSpc>
                          <a:spcPct val="115000"/>
                        </a:lnSpc>
                        <a:spcBef>
                          <a:spcPts val="0"/>
                        </a:spcBef>
                        <a:spcAft>
                          <a:spcPts val="600"/>
                        </a:spcAft>
                      </a:pPr>
                      <a:r>
                        <a:rPr lang="en-US" sz="1000" dirty="0">
                          <a:effectLst/>
                        </a:rPr>
                        <a:t>Check estimate or bid/tender</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lnL w="12700" cap="flat" cmpd="sng" algn="ctr">
                      <a:solidFill>
                        <a:schemeClr val="tx1"/>
                      </a:solidFill>
                      <a:prstDash val="solid"/>
                      <a:round/>
                      <a:headEnd type="none" w="med" len="med"/>
                      <a:tailEnd type="none" w="med" len="med"/>
                    </a:lnL>
                    <a:solidFill>
                      <a:schemeClr val="bg1">
                        <a:lumMod val="85000"/>
                      </a:schemeClr>
                    </a:solidFill>
                  </a:tcPr>
                </a:tc>
                <a:tc>
                  <a:txBody>
                    <a:bodyPr/>
                    <a:lstStyle/>
                    <a:p>
                      <a:pPr marL="0" marR="0" algn="ctr">
                        <a:lnSpc>
                          <a:spcPct val="115000"/>
                        </a:lnSpc>
                        <a:spcBef>
                          <a:spcPts val="0"/>
                        </a:spcBef>
                        <a:spcAft>
                          <a:spcPts val="600"/>
                        </a:spcAft>
                      </a:pPr>
                      <a:r>
                        <a:rPr lang="en-US" sz="1000" dirty="0">
                          <a:effectLst/>
                        </a:rPr>
                        <a:t>Deterministic</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solidFill>
                      <a:schemeClr val="bg1">
                        <a:lumMod val="85000"/>
                      </a:schemeClr>
                    </a:solidFill>
                  </a:tcPr>
                </a:tc>
                <a:tc>
                  <a:txBody>
                    <a:bodyPr/>
                    <a:lstStyle/>
                    <a:p>
                      <a:pPr marL="0" marR="0" algn="ctr">
                        <a:lnSpc>
                          <a:spcPct val="115000"/>
                        </a:lnSpc>
                        <a:spcBef>
                          <a:spcPts val="0"/>
                        </a:spcBef>
                        <a:spcAft>
                          <a:spcPts val="600"/>
                        </a:spcAft>
                      </a:pPr>
                      <a:r>
                        <a:rPr lang="en-US" sz="1000" dirty="0">
                          <a:effectLst/>
                        </a:rPr>
                        <a:t>1</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solidFill>
                      <a:schemeClr val="bg1">
                        <a:lumMod val="85000"/>
                      </a:schemeClr>
                    </a:solidFill>
                  </a:tcPr>
                </a:tc>
                <a:tc>
                  <a:txBody>
                    <a:bodyPr/>
                    <a:lstStyle/>
                    <a:p>
                      <a:pPr marL="0" marR="0" algn="ctr">
                        <a:lnSpc>
                          <a:spcPct val="115000"/>
                        </a:lnSpc>
                        <a:spcBef>
                          <a:spcPts val="0"/>
                        </a:spcBef>
                        <a:spcAft>
                          <a:spcPts val="600"/>
                        </a:spcAft>
                      </a:pPr>
                      <a:r>
                        <a:rPr lang="en-US" sz="1000" dirty="0">
                          <a:effectLst/>
                        </a:rPr>
                        <a:t>10 to 100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739" marR="63739" marT="0" marB="0" anchor="ctr">
                    <a:solidFill>
                      <a:schemeClr val="bg1">
                        <a:lumMod val="85000"/>
                      </a:schemeClr>
                    </a:solidFill>
                  </a:tcPr>
                </a:tc>
                <a:extLst>
                  <a:ext uri="{0D108BD9-81ED-4DB2-BD59-A6C34878D82A}">
                    <a16:rowId xmlns:a16="http://schemas.microsoft.com/office/drawing/2014/main" val="853038167"/>
                  </a:ext>
                </a:extLst>
              </a:tr>
            </a:tbl>
          </a:graphicData>
        </a:graphic>
      </p:graphicFrame>
      <p:sp>
        <p:nvSpPr>
          <p:cNvPr id="9" name="Rectangle 8"/>
          <p:cNvSpPr/>
          <p:nvPr/>
        </p:nvSpPr>
        <p:spPr>
          <a:xfrm>
            <a:off x="637727" y="6033788"/>
            <a:ext cx="7905176" cy="276999"/>
          </a:xfrm>
          <a:prstGeom prst="rect">
            <a:avLst/>
          </a:prstGeom>
        </p:spPr>
        <p:txBody>
          <a:bodyPr wrap="square">
            <a:spAutoFit/>
          </a:bodyPr>
          <a:lstStyle/>
          <a:p>
            <a:pPr algn="ctr">
              <a:spcAft>
                <a:spcPts val="1000"/>
              </a:spcAft>
            </a:pPr>
            <a:r>
              <a:rPr lang="en-US" sz="1200" b="1" dirty="0">
                <a:solidFill>
                  <a:srgbClr val="4F81BD"/>
                </a:solidFill>
                <a:latin typeface="Calibri" panose="020F0502020204030204" pitchFamily="34" charset="0"/>
                <a:ea typeface="Calibri" panose="020F0502020204030204" pitchFamily="34" charset="0"/>
                <a:cs typeface="Times New Roman" panose="02020603050405020304" pitchFamily="18" charset="0"/>
              </a:rPr>
              <a:t>Table 4.7. AACE International Cost Estimate Classification Matrix (United States Department of Labor, 2007)</a:t>
            </a:r>
          </a:p>
        </p:txBody>
      </p:sp>
      <p:sp>
        <p:nvSpPr>
          <p:cNvPr id="8"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23427754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Estimation</a:t>
            </a:r>
            <a:endParaRPr lang="en-US" dirty="0"/>
          </a:p>
        </p:txBody>
      </p:sp>
      <p:sp>
        <p:nvSpPr>
          <p:cNvPr id="3" name="Content Placeholder 2"/>
          <p:cNvSpPr>
            <a:spLocks noGrp="1"/>
          </p:cNvSpPr>
          <p:nvPr>
            <p:ph idx="1"/>
          </p:nvPr>
        </p:nvSpPr>
        <p:spPr/>
        <p:txBody>
          <a:bodyPr>
            <a:normAutofit fontScale="92500"/>
          </a:bodyPr>
          <a:lstStyle/>
          <a:p>
            <a:r>
              <a:rPr lang="en-US" dirty="0"/>
              <a:t>Stewart (Stewart, </a:t>
            </a:r>
            <a:r>
              <a:rPr lang="en-US" dirty="0" err="1"/>
              <a:t>Wyskida</a:t>
            </a:r>
            <a:r>
              <a:rPr lang="en-US" dirty="0"/>
              <a:t>, &amp; Johannes, 1995) defines cost estimating as “the process of predicting or forecasting the cost of a work activity or work </a:t>
            </a:r>
            <a:r>
              <a:rPr lang="en-US" dirty="0" smtClean="0"/>
              <a:t>output” (p. 102) </a:t>
            </a:r>
          </a:p>
          <a:p>
            <a:r>
              <a:rPr lang="en-US" dirty="0" smtClean="0"/>
              <a:t>A core requirement for the perceived success of complex public and private projects.</a:t>
            </a:r>
          </a:p>
          <a:p>
            <a:pPr lvl="1"/>
            <a:r>
              <a:rPr lang="en-US" dirty="0" smtClean="0"/>
              <a:t>Should be developed for all stages of the system life cycle</a:t>
            </a:r>
          </a:p>
          <a:p>
            <a:r>
              <a:rPr lang="en-US" dirty="0" smtClean="0"/>
              <a:t>LCC technique choice is dependent upon available data type and quantity, perceived system risks, and stage of the life cycle.</a:t>
            </a:r>
          </a:p>
          <a:p>
            <a:r>
              <a:rPr lang="en-US" dirty="0" smtClean="0"/>
              <a:t>Additional information regarding system design and performance can resolve sources of systemic uncertainty while simultaneously introducing new uncertainties.</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17</a:t>
            </a:fld>
            <a:endParaRPr lang="en-US"/>
          </a:p>
        </p:txBody>
      </p:sp>
      <p:sp>
        <p:nvSpPr>
          <p:cNvPr id="5"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28775508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2999" y="0"/>
            <a:ext cx="6731001" cy="1071396"/>
          </a:xfrm>
        </p:spPr>
        <p:txBody>
          <a:bodyPr/>
          <a:lstStyle/>
          <a:p>
            <a:r>
              <a:rPr lang="en-US" dirty="0" smtClean="0"/>
              <a:t>Steps of Cost Estimation Development</a:t>
            </a:r>
            <a:endParaRPr lang="en-US" dirty="0"/>
          </a:p>
        </p:txBody>
      </p:sp>
      <p:sp>
        <p:nvSpPr>
          <p:cNvPr id="3" name="Content Placeholder 2"/>
          <p:cNvSpPr>
            <a:spLocks noGrp="1"/>
          </p:cNvSpPr>
          <p:nvPr>
            <p:ph idx="1"/>
          </p:nvPr>
        </p:nvSpPr>
        <p:spPr>
          <a:xfrm>
            <a:off x="755087" y="1544145"/>
            <a:ext cx="7908831" cy="4653455"/>
          </a:xfrm>
        </p:spPr>
        <p:txBody>
          <a:bodyPr>
            <a:normAutofit fontScale="85000" lnSpcReduction="20000"/>
          </a:bodyPr>
          <a:lstStyle/>
          <a:p>
            <a:pPr marL="0" indent="0">
              <a:buNone/>
            </a:pPr>
            <a:r>
              <a:rPr lang="en-US" dirty="0"/>
              <a:t>The twelve steps </a:t>
            </a:r>
            <a:r>
              <a:rPr lang="en-US" dirty="0" smtClean="0"/>
              <a:t>for defining a life cycle cost estimate </a:t>
            </a:r>
            <a:r>
              <a:rPr lang="en-US" dirty="0"/>
              <a:t>are (Stewart, </a:t>
            </a:r>
            <a:r>
              <a:rPr lang="en-US" dirty="0" err="1"/>
              <a:t>Wyskida</a:t>
            </a:r>
            <a:r>
              <a:rPr lang="en-US" dirty="0"/>
              <a:t>, &amp; Johannes, 1995</a:t>
            </a:r>
            <a:r>
              <a:rPr lang="en-US" dirty="0" smtClean="0"/>
              <a:t>):</a:t>
            </a:r>
          </a:p>
          <a:p>
            <a:endParaRPr lang="en-US" dirty="0"/>
          </a:p>
          <a:p>
            <a:pPr marL="800100" lvl="1" indent="-457200">
              <a:buFont typeface="+mj-lt"/>
              <a:buAutoNum type="arabicPeriod"/>
            </a:pPr>
            <a:r>
              <a:rPr lang="en-US" sz="2400" dirty="0"/>
              <a:t>Developing the work breakdown structure</a:t>
            </a:r>
          </a:p>
          <a:p>
            <a:pPr marL="800100" lvl="1" indent="-457200">
              <a:buFont typeface="+mj-lt"/>
              <a:buAutoNum type="arabicPeriod"/>
            </a:pPr>
            <a:r>
              <a:rPr lang="en-US" sz="2400" dirty="0"/>
              <a:t>Scheduling the work elements</a:t>
            </a:r>
          </a:p>
          <a:p>
            <a:pPr marL="800100" lvl="1" indent="-457200">
              <a:buFont typeface="+mj-lt"/>
              <a:buAutoNum type="arabicPeriod"/>
            </a:pPr>
            <a:r>
              <a:rPr lang="en-US" sz="2400" dirty="0"/>
              <a:t>Retrieving and organizing historical data</a:t>
            </a:r>
          </a:p>
          <a:p>
            <a:pPr marL="800100" lvl="1" indent="-457200">
              <a:buFont typeface="+mj-lt"/>
              <a:buAutoNum type="arabicPeriod"/>
            </a:pPr>
            <a:r>
              <a:rPr lang="en-US" sz="2400" dirty="0"/>
              <a:t>Developing and using cost estimating relationships</a:t>
            </a:r>
          </a:p>
          <a:p>
            <a:pPr marL="800100" lvl="1" indent="-457200">
              <a:buFont typeface="+mj-lt"/>
              <a:buAutoNum type="arabicPeriod"/>
            </a:pPr>
            <a:r>
              <a:rPr lang="en-US" sz="2400" dirty="0"/>
              <a:t>Developing and using production learning curves</a:t>
            </a:r>
          </a:p>
          <a:p>
            <a:pPr marL="800100" lvl="1" indent="-457200">
              <a:buFont typeface="+mj-lt"/>
              <a:buAutoNum type="arabicPeriod"/>
            </a:pPr>
            <a:r>
              <a:rPr lang="en-US" sz="2400" dirty="0"/>
              <a:t>Identifying skill categories, skill levels, and labor rates</a:t>
            </a:r>
          </a:p>
          <a:p>
            <a:pPr marL="800100" lvl="1" indent="-457200">
              <a:buFont typeface="+mj-lt"/>
              <a:buAutoNum type="arabicPeriod"/>
            </a:pPr>
            <a:r>
              <a:rPr lang="en-US" sz="2400" dirty="0"/>
              <a:t>Developing labor hour and material estimates</a:t>
            </a:r>
          </a:p>
          <a:p>
            <a:pPr marL="800100" lvl="1" indent="-457200">
              <a:buFont typeface="+mj-lt"/>
              <a:buAutoNum type="arabicPeriod"/>
            </a:pPr>
            <a:r>
              <a:rPr lang="en-US" sz="2400" dirty="0"/>
              <a:t>Developing overhead and administrative costs</a:t>
            </a:r>
          </a:p>
          <a:p>
            <a:pPr marL="800100" lvl="1" indent="-457200">
              <a:buFont typeface="+mj-lt"/>
              <a:buAutoNum type="arabicPeriod"/>
            </a:pPr>
            <a:r>
              <a:rPr lang="en-US" sz="2400" dirty="0"/>
              <a:t>Applying inflation and escalation (cost growth) factors</a:t>
            </a:r>
          </a:p>
          <a:p>
            <a:pPr marL="800100" lvl="1" indent="-457200">
              <a:buFont typeface="+mj-lt"/>
              <a:buAutoNum type="arabicPeriod"/>
            </a:pPr>
            <a:r>
              <a:rPr lang="en-US" sz="2400" dirty="0"/>
              <a:t>Computing the total estimated costs</a:t>
            </a:r>
          </a:p>
          <a:p>
            <a:pPr marL="800100" lvl="1" indent="-457200">
              <a:buFont typeface="+mj-lt"/>
              <a:buAutoNum type="arabicPeriod"/>
            </a:pPr>
            <a:r>
              <a:rPr lang="en-US" sz="2400" dirty="0"/>
              <a:t>Analyzing and adjusting the estimate</a:t>
            </a:r>
          </a:p>
          <a:p>
            <a:pPr marL="800100" lvl="1" indent="-457200">
              <a:buFont typeface="+mj-lt"/>
              <a:buAutoNum type="arabicPeriod"/>
            </a:pPr>
            <a:r>
              <a:rPr lang="en-US" sz="2400" dirty="0"/>
              <a:t>Publishing and presenting the estimate to management/customer</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18</a:t>
            </a:fld>
            <a:endParaRPr lang="en-US"/>
          </a:p>
        </p:txBody>
      </p:sp>
      <p:sp>
        <p:nvSpPr>
          <p:cNvPr id="5"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14604611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Estimation Techniques</a:t>
            </a:r>
            <a:endParaRPr lang="en-US" dirty="0"/>
          </a:p>
        </p:txBody>
      </p:sp>
      <p:sp>
        <p:nvSpPr>
          <p:cNvPr id="3" name="Content Placeholder 2"/>
          <p:cNvSpPr>
            <a:spLocks noGrp="1"/>
          </p:cNvSpPr>
          <p:nvPr>
            <p:ph idx="1"/>
          </p:nvPr>
        </p:nvSpPr>
        <p:spPr/>
        <p:txBody>
          <a:bodyPr/>
          <a:lstStyle/>
          <a:p>
            <a:r>
              <a:rPr lang="en-US" dirty="0" smtClean="0"/>
              <a:t>Estimation by Analogy: Using SMEs judgement</a:t>
            </a:r>
          </a:p>
          <a:p>
            <a:r>
              <a:rPr lang="en-US" dirty="0" smtClean="0"/>
              <a:t>Cost Estimating Relationships (CERs)</a:t>
            </a:r>
          </a:p>
          <a:p>
            <a:r>
              <a:rPr lang="en-US" dirty="0" smtClean="0"/>
              <a:t>Common Cost Estimating Relationship Forms</a:t>
            </a:r>
          </a:p>
          <a:p>
            <a:pPr lvl="1"/>
            <a:r>
              <a:rPr lang="en-US" dirty="0" smtClean="0"/>
              <a:t>Linear CER with fixed and variable </a:t>
            </a:r>
            <a:r>
              <a:rPr lang="en-US" dirty="0"/>
              <a:t>c</a:t>
            </a:r>
            <a:r>
              <a:rPr lang="en-US" dirty="0" smtClean="0"/>
              <a:t>ost</a:t>
            </a:r>
          </a:p>
          <a:p>
            <a:pPr lvl="1"/>
            <a:r>
              <a:rPr lang="en-US" dirty="0" smtClean="0"/>
              <a:t>Power CER with fixed and variable cost</a:t>
            </a:r>
          </a:p>
          <a:p>
            <a:pPr lvl="1"/>
            <a:r>
              <a:rPr lang="en-US" dirty="0" smtClean="0"/>
              <a:t>Exponential CER with fixed and variable cost</a:t>
            </a:r>
          </a:p>
          <a:p>
            <a:pPr lvl="1"/>
            <a:r>
              <a:rPr lang="en-US" dirty="0" smtClean="0"/>
              <a:t>Logarithm CERs</a:t>
            </a:r>
          </a:p>
          <a:p>
            <a:endParaRPr lang="en-US"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19</a:t>
            </a:fld>
            <a:endParaRPr lang="en-US"/>
          </a:p>
        </p:txBody>
      </p:sp>
      <p:sp>
        <p:nvSpPr>
          <p:cNvPr id="5"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35146733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6005" y="0"/>
            <a:ext cx="7920272" cy="1143000"/>
          </a:xfrm>
        </p:spPr>
        <p:txBody>
          <a:bodyPr>
            <a:normAutofit/>
          </a:bodyPr>
          <a:lstStyle/>
          <a:p>
            <a:r>
              <a:rPr lang="en-US" dirty="0" smtClean="0"/>
              <a:t>Lesson </a:t>
            </a:r>
            <a:r>
              <a:rPr lang="en-US" sz="3200" dirty="0" smtClean="0"/>
              <a:t>Objectives</a:t>
            </a:r>
            <a:endParaRPr lang="en-US" sz="32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555482804"/>
              </p:ext>
            </p:extLst>
          </p:nvPr>
        </p:nvGraphicFramePr>
        <p:xfrm>
          <a:off x="721895" y="1694978"/>
          <a:ext cx="7488454" cy="3050276"/>
        </p:xfrm>
        <a:graphic>
          <a:graphicData uri="http://schemas.openxmlformats.org/drawingml/2006/table">
            <a:tbl>
              <a:tblPr firstRow="1" firstCol="1" bandRow="1">
                <a:tableStyleId>{5C22544A-7EE6-4342-B048-85BDC9FD1C3A}</a:tableStyleId>
              </a:tblPr>
              <a:tblGrid>
                <a:gridCol w="7488454">
                  <a:extLst>
                    <a:ext uri="{9D8B030D-6E8A-4147-A177-3AD203B41FA5}">
                      <a16:colId xmlns:a16="http://schemas.microsoft.com/office/drawing/2014/main" val="3291524007"/>
                    </a:ext>
                  </a:extLst>
                </a:gridCol>
              </a:tblGrid>
              <a:tr h="3050276">
                <a:tc>
                  <a:txBody>
                    <a:bodyPr/>
                    <a:lstStyle/>
                    <a:p>
                      <a:pPr marL="342900" marR="0" lvl="0" indent="-342900">
                        <a:lnSpc>
                          <a:spcPct val="115000"/>
                        </a:lnSpc>
                        <a:spcBef>
                          <a:spcPts val="0"/>
                        </a:spcBef>
                        <a:spcAft>
                          <a:spcPts val="0"/>
                        </a:spcAft>
                        <a:buFont typeface="Symbol" panose="05050102010706020507" pitchFamily="18" charset="2"/>
                        <a:buChar char=""/>
                      </a:pPr>
                      <a:r>
                        <a:rPr lang="en-US" sz="1800" b="0" dirty="0">
                          <a:solidFill>
                            <a:schemeClr val="tx1"/>
                          </a:solidFill>
                          <a:effectLst/>
                        </a:rPr>
                        <a:t>Understand the assumptions and limitations of Benefit-Cost Analysis</a:t>
                      </a:r>
                    </a:p>
                    <a:p>
                      <a:pPr marL="342900" marR="0" lvl="0" indent="-342900">
                        <a:lnSpc>
                          <a:spcPct val="115000"/>
                        </a:lnSpc>
                        <a:spcBef>
                          <a:spcPts val="0"/>
                        </a:spcBef>
                        <a:spcAft>
                          <a:spcPts val="0"/>
                        </a:spcAft>
                        <a:buFont typeface="Symbol" panose="05050102010706020507" pitchFamily="18" charset="2"/>
                        <a:buChar char=""/>
                      </a:pPr>
                      <a:r>
                        <a:rPr lang="en-US" sz="1800" b="0" dirty="0">
                          <a:solidFill>
                            <a:schemeClr val="tx1"/>
                          </a:solidFill>
                          <a:effectLst/>
                        </a:rPr>
                        <a:t>Identify and discuss techniques of cost estimation</a:t>
                      </a:r>
                    </a:p>
                    <a:p>
                      <a:pPr marL="342900" marR="0" lvl="0" indent="-342900">
                        <a:lnSpc>
                          <a:spcPct val="115000"/>
                        </a:lnSpc>
                        <a:spcBef>
                          <a:spcPts val="0"/>
                        </a:spcBef>
                        <a:spcAft>
                          <a:spcPts val="0"/>
                        </a:spcAft>
                        <a:buFont typeface="Symbol" panose="05050102010706020507" pitchFamily="18" charset="2"/>
                        <a:buChar char=""/>
                      </a:pPr>
                      <a:r>
                        <a:rPr lang="en-US" sz="1800" b="0" dirty="0">
                          <a:solidFill>
                            <a:schemeClr val="tx1"/>
                          </a:solidFill>
                          <a:effectLst/>
                        </a:rPr>
                        <a:t>Analyze sensitivity of cost models to systemic uncertainty</a:t>
                      </a:r>
                    </a:p>
                    <a:p>
                      <a:pPr marL="342900" marR="0" lvl="0" indent="-342900">
                        <a:lnSpc>
                          <a:spcPct val="115000"/>
                        </a:lnSpc>
                        <a:spcBef>
                          <a:spcPts val="0"/>
                        </a:spcBef>
                        <a:spcAft>
                          <a:spcPts val="0"/>
                        </a:spcAft>
                        <a:buFont typeface="Symbol" panose="05050102010706020507" pitchFamily="18" charset="2"/>
                        <a:buChar char=""/>
                      </a:pPr>
                      <a:r>
                        <a:rPr lang="en-US" sz="1800" b="0" dirty="0">
                          <a:solidFill>
                            <a:schemeClr val="tx1"/>
                          </a:solidFill>
                          <a:effectLst/>
                        </a:rPr>
                        <a:t>Differentiate between affordability and cost analysis </a:t>
                      </a:r>
                    </a:p>
                    <a:p>
                      <a:pPr marL="342900" marR="0" lvl="0" indent="-342900">
                        <a:lnSpc>
                          <a:spcPct val="115000"/>
                        </a:lnSpc>
                        <a:spcBef>
                          <a:spcPts val="0"/>
                        </a:spcBef>
                        <a:spcAft>
                          <a:spcPts val="0"/>
                        </a:spcAft>
                        <a:buFont typeface="Symbol" panose="05050102010706020507" pitchFamily="18" charset="2"/>
                        <a:buChar char=""/>
                      </a:pPr>
                      <a:r>
                        <a:rPr lang="en-US" sz="1800" b="0" dirty="0">
                          <a:solidFill>
                            <a:schemeClr val="tx1"/>
                          </a:solidFill>
                          <a:effectLst/>
                        </a:rPr>
                        <a:t>Examine Benefit-Cost Analysis’ use for infrastructure decisions</a:t>
                      </a:r>
                    </a:p>
                    <a:p>
                      <a:pPr marL="228600" marR="0">
                        <a:lnSpc>
                          <a:spcPct val="115000"/>
                        </a:lnSpc>
                        <a:spcBef>
                          <a:spcPts val="0"/>
                        </a:spcBef>
                        <a:spcAft>
                          <a:spcPts val="0"/>
                        </a:spcAft>
                      </a:pPr>
                      <a:r>
                        <a:rPr lang="en-US" sz="1800" b="0" dirty="0">
                          <a:solidFill>
                            <a:schemeClr val="tx1"/>
                          </a:solidFill>
                          <a:effectLst/>
                        </a:rPr>
                        <a:t> </a:t>
                      </a:r>
                      <a:endParaRPr lang="en-US" sz="18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extLst>
                  <a:ext uri="{0D108BD9-81ED-4DB2-BD59-A6C34878D82A}">
                    <a16:rowId xmlns:a16="http://schemas.microsoft.com/office/drawing/2014/main" val="3614387624"/>
                  </a:ext>
                </a:extLst>
              </a:tr>
            </a:tbl>
          </a:graphicData>
        </a:graphic>
      </p:graphicFrame>
    </p:spTree>
    <p:extLst>
      <p:ext uri="{BB962C8B-B14F-4D97-AF65-F5344CB8AC3E}">
        <p14:creationId xmlns:p14="http://schemas.microsoft.com/office/powerpoint/2010/main" val="2916158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Estimation by Analogy</a:t>
            </a:r>
            <a:endParaRPr lang="en-US" dirty="0"/>
          </a:p>
        </p:txBody>
      </p:sp>
      <p:sp>
        <p:nvSpPr>
          <p:cNvPr id="3" name="Content Placeholder 2"/>
          <p:cNvSpPr>
            <a:spLocks noGrp="1"/>
          </p:cNvSpPr>
          <p:nvPr>
            <p:ph idx="1"/>
          </p:nvPr>
        </p:nvSpPr>
        <p:spPr/>
        <p:txBody>
          <a:bodyPr>
            <a:normAutofit lnSpcReduction="10000"/>
          </a:bodyPr>
          <a:lstStyle/>
          <a:p>
            <a:r>
              <a:rPr lang="en-US" dirty="0" smtClean="0"/>
              <a:t>“The </a:t>
            </a:r>
            <a:r>
              <a:rPr lang="en-US" dirty="0"/>
              <a:t>use of expert judgment to construct an initial estimate for a system is not uncommon and is often used for Class 4 and 5 </a:t>
            </a:r>
            <a:r>
              <a:rPr lang="en-US" dirty="0" smtClean="0"/>
              <a:t>estimates” (p.109).  </a:t>
            </a:r>
          </a:p>
          <a:p>
            <a:r>
              <a:rPr lang="en-US" dirty="0" smtClean="0"/>
              <a:t>“A </a:t>
            </a:r>
            <a:r>
              <a:rPr lang="en-US" dirty="0"/>
              <a:t>possible first order estimate may be to take the baseline </a:t>
            </a:r>
            <a:r>
              <a:rPr lang="en-US" dirty="0" smtClean="0"/>
              <a:t>cost </a:t>
            </a:r>
            <a:r>
              <a:rPr lang="en-US" dirty="0"/>
              <a:t>and create a cost factor based on the information elicited from the </a:t>
            </a:r>
            <a:r>
              <a:rPr lang="en-US" dirty="0" smtClean="0"/>
              <a:t>experts.”</a:t>
            </a:r>
            <a:endParaRPr lang="en-US" dirty="0"/>
          </a:p>
          <a:p>
            <a:r>
              <a:rPr lang="en-US" dirty="0" smtClean="0"/>
              <a:t>“A </a:t>
            </a:r>
            <a:r>
              <a:rPr lang="en-US" dirty="0"/>
              <a:t>major disadvantage associated with estimating by analogy is the significant dependency on the judgment of the expert.  The credibility of the estimate is dependent upon the credibility of the individual expert and their experience with the specific </a:t>
            </a:r>
            <a:r>
              <a:rPr lang="en-US" dirty="0" smtClean="0"/>
              <a:t>technology”(p.110).  </a:t>
            </a:r>
            <a:endParaRPr lang="en-US"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20</a:t>
            </a:fld>
            <a:endParaRPr lang="en-US"/>
          </a:p>
        </p:txBody>
      </p:sp>
      <p:sp>
        <p:nvSpPr>
          <p:cNvPr id="5"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29826335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Estimating Relationships (CERs)</a:t>
            </a:r>
            <a:endParaRPr lang="en-US" dirty="0"/>
          </a:p>
        </p:txBody>
      </p:sp>
      <p:sp>
        <p:nvSpPr>
          <p:cNvPr id="3" name="Content Placeholder 2"/>
          <p:cNvSpPr>
            <a:spLocks noGrp="1"/>
          </p:cNvSpPr>
          <p:nvPr>
            <p:ph idx="1"/>
          </p:nvPr>
        </p:nvSpPr>
        <p:spPr>
          <a:xfrm>
            <a:off x="755088" y="1941255"/>
            <a:ext cx="4581432" cy="4053445"/>
          </a:xfrm>
        </p:spPr>
        <p:txBody>
          <a:bodyPr>
            <a:normAutofit lnSpcReduction="10000"/>
          </a:bodyPr>
          <a:lstStyle/>
          <a:p>
            <a:r>
              <a:rPr lang="en-US" dirty="0" smtClean="0"/>
              <a:t>“</a:t>
            </a:r>
            <a:r>
              <a:rPr lang="en-US" dirty="0"/>
              <a:t>Parametric cost estimates are created by using statistical analysis techniques to estimate the costs of a system or </a:t>
            </a:r>
            <a:r>
              <a:rPr lang="en-US" dirty="0" smtClean="0"/>
              <a:t>technology” (p.110).</a:t>
            </a:r>
          </a:p>
          <a:p>
            <a:endParaRPr lang="en-US" dirty="0" smtClean="0"/>
          </a:p>
          <a:p>
            <a:r>
              <a:rPr lang="en-US" dirty="0" smtClean="0"/>
              <a:t>“</a:t>
            </a:r>
            <a:r>
              <a:rPr lang="en-US" dirty="0"/>
              <a:t>Parametric cost estimation is often used during the early stages of the system life cycle before detailed design information is </a:t>
            </a:r>
            <a:r>
              <a:rPr lang="en-US" dirty="0" smtClean="0"/>
              <a:t>available”(p.110).</a:t>
            </a:r>
          </a:p>
          <a:p>
            <a:endParaRPr lang="en-US"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21</a:t>
            </a:fld>
            <a:endParaRPr lang="en-US"/>
          </a:p>
        </p:txBody>
      </p:sp>
      <p:sp>
        <p:nvSpPr>
          <p:cNvPr id="5" name="TextBox 4"/>
          <p:cNvSpPr txBox="1"/>
          <p:nvPr/>
        </p:nvSpPr>
        <p:spPr>
          <a:xfrm>
            <a:off x="5336519" y="2813815"/>
            <a:ext cx="3327399" cy="2308324"/>
          </a:xfrm>
          <a:prstGeom prst="rect">
            <a:avLst/>
          </a:prstGeom>
          <a:solidFill>
            <a:srgbClr val="FFFFCC"/>
          </a:solidFill>
          <a:ln>
            <a:solidFill>
              <a:schemeClr val="tx1"/>
            </a:solidFill>
          </a:ln>
        </p:spPr>
        <p:txBody>
          <a:bodyPr wrap="square" rtlCol="0">
            <a:spAutoFit/>
          </a:bodyPr>
          <a:lstStyle/>
          <a:p>
            <a:r>
              <a:rPr lang="en-US" dirty="0"/>
              <a:t>When constructing a system cost estimation model, one should use the baseline work breakdown structure (WBS) or Cost Element Structure (CES), which includes O&amp;S elements for the system to guide the development of the cost model. </a:t>
            </a:r>
          </a:p>
        </p:txBody>
      </p:sp>
      <p:sp>
        <p:nvSpPr>
          <p:cNvPr id="6"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22126004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Constructing Cost Estimation Relationships</a:t>
            </a:r>
            <a:endParaRPr lang="en-US" sz="2800"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22</a:t>
            </a:fld>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val="3357236135"/>
              </p:ext>
            </p:extLst>
          </p:nvPr>
        </p:nvGraphicFramePr>
        <p:xfrm>
          <a:off x="438149" y="1725618"/>
          <a:ext cx="8229600" cy="3632200"/>
        </p:xfrm>
        <a:graphic>
          <a:graphicData uri="http://schemas.openxmlformats.org/presentationml/2006/ole">
            <mc:AlternateContent xmlns:mc="http://schemas.openxmlformats.org/markup-compatibility/2006">
              <mc:Choice xmlns:v="urn:schemas-microsoft-com:vml" Requires="v">
                <p:oleObj spid="_x0000_s9240" name="Document" r:id="rId3" imgW="6344213" imgH="2794352" progId="Word.Document.8">
                  <p:embed/>
                </p:oleObj>
              </mc:Choice>
              <mc:Fallback>
                <p:oleObj name="Document" r:id="rId3" imgW="6344213" imgH="2794352" progId="Word.Document.8">
                  <p:embed/>
                  <p:pic>
                    <p:nvPicPr>
                      <p:cNvPr id="0" name="Object 5"/>
                      <p:cNvPicPr>
                        <a:picLocks noChangeAspect="1" noChangeArrowheads="1"/>
                      </p:cNvPicPr>
                      <p:nvPr/>
                    </p:nvPicPr>
                    <p:blipFill>
                      <a:blip r:embed="rId4"/>
                      <a:srcRect/>
                      <a:stretch>
                        <a:fillRect/>
                      </a:stretch>
                    </p:blipFill>
                    <p:spPr bwMode="auto">
                      <a:xfrm>
                        <a:off x="438149" y="1725618"/>
                        <a:ext cx="8229600" cy="3632200"/>
                      </a:xfrm>
                      <a:prstGeom prst="rect">
                        <a:avLst/>
                      </a:prstGeom>
                      <a:noFill/>
                    </p:spPr>
                  </p:pic>
                </p:oleObj>
              </mc:Fallback>
            </mc:AlternateContent>
          </a:graphicData>
        </a:graphic>
      </p:graphicFrame>
      <p:sp>
        <p:nvSpPr>
          <p:cNvPr id="10" name="Rectangle 7"/>
          <p:cNvSpPr>
            <a:spLocks noChangeArrowheads="1"/>
          </p:cNvSpPr>
          <p:nvPr/>
        </p:nvSpPr>
        <p:spPr bwMode="auto">
          <a:xfrm>
            <a:off x="1364718" y="2821763"/>
            <a:ext cx="10834163" cy="53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8" name="Rectangle 6"/>
          <p:cNvSpPr>
            <a:spLocks noChangeArrowheads="1"/>
          </p:cNvSpPr>
          <p:nvPr/>
        </p:nvSpPr>
        <p:spPr bwMode="auto">
          <a:xfrm>
            <a:off x="2914649" y="1034622"/>
            <a:ext cx="39624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smtClean="0" bmk="_Toc440916397">
                <a:ln>
                  <a:noFill/>
                </a:ln>
                <a:solidFill>
                  <a:srgbClr val="4F81BD"/>
                </a:solidFill>
                <a:effectLst/>
                <a:latin typeface="Calibri" panose="020F0502020204030204" pitchFamily="34" charset="0"/>
                <a:ea typeface="Calibri" panose="020F0502020204030204" pitchFamily="34" charset="0"/>
                <a:cs typeface="Times New Roman" panose="02020603050405020304" pitchFamily="18" charset="0"/>
              </a:rPr>
              <a:t>Table 4.9. Linear Transformations for CERs</a:t>
            </a:r>
            <a:endParaRPr kumimoji="0" lang="en-US" altLang="en-US" sz="1100" b="0" i="0" u="none" strike="noStrike" cap="none" normalizeH="0" baseline="0" dirty="0" smtClean="0">
              <a:ln>
                <a:noFill/>
              </a:ln>
              <a:solidFill>
                <a:schemeClr val="tx1"/>
              </a:solidFill>
              <a:effectLst/>
            </a:endParaRPr>
          </a:p>
        </p:txBody>
      </p:sp>
      <p:sp>
        <p:nvSpPr>
          <p:cNvPr id="11" name="Rectangle 10"/>
          <p:cNvSpPr/>
          <p:nvPr/>
        </p:nvSpPr>
        <p:spPr>
          <a:xfrm>
            <a:off x="2740023" y="4822835"/>
            <a:ext cx="3625851" cy="646331"/>
          </a:xfrm>
          <a:prstGeom prst="rect">
            <a:avLst/>
          </a:prstGeom>
          <a:solidFill>
            <a:srgbClr val="FFFFCC"/>
          </a:solidFill>
          <a:ln>
            <a:solidFill>
              <a:schemeClr val="tx1"/>
            </a:solidFill>
          </a:ln>
        </p:spPr>
        <p:txBody>
          <a:bodyPr wrap="square">
            <a:spAutoFit/>
          </a:bodyPr>
          <a:lstStyle/>
          <a:p>
            <a:r>
              <a:rPr lang="en-US" dirty="0" smtClean="0">
                <a:latin typeface="Calibri" panose="020F0502020204030204" pitchFamily="34" charset="0"/>
                <a:ea typeface="Calibri" panose="020F0502020204030204" pitchFamily="34" charset="0"/>
                <a:cs typeface="Times New Roman" panose="02020603050405020304" pitchFamily="18" charset="0"/>
              </a:rPr>
              <a:t>linear </a:t>
            </a:r>
            <a:r>
              <a:rPr lang="en-US" dirty="0">
                <a:latin typeface="Calibri" panose="020F0502020204030204" pitchFamily="34" charset="0"/>
                <a:ea typeface="Calibri" panose="020F0502020204030204" pitchFamily="34" charset="0"/>
                <a:cs typeface="Times New Roman" panose="02020603050405020304" pitchFamily="18" charset="0"/>
              </a:rPr>
              <a:t>regression is used to construct the cost estimating relationship</a:t>
            </a:r>
            <a:endParaRPr lang="en-US" dirty="0"/>
          </a:p>
        </p:txBody>
      </p:sp>
      <p:sp>
        <p:nvSpPr>
          <p:cNvPr id="12"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18797778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Curves</a:t>
            </a:r>
            <a:endParaRPr lang="en-US" dirty="0"/>
          </a:p>
        </p:txBody>
      </p:sp>
      <p:sp>
        <p:nvSpPr>
          <p:cNvPr id="3" name="Content Placeholder 2"/>
          <p:cNvSpPr>
            <a:spLocks noGrp="1"/>
          </p:cNvSpPr>
          <p:nvPr>
            <p:ph idx="1"/>
          </p:nvPr>
        </p:nvSpPr>
        <p:spPr>
          <a:xfrm>
            <a:off x="755087" y="1433894"/>
            <a:ext cx="7908831" cy="3319685"/>
          </a:xfrm>
        </p:spPr>
        <p:txBody>
          <a:bodyPr/>
          <a:lstStyle/>
          <a:p>
            <a:r>
              <a:rPr lang="en-US" sz="2200" dirty="0" smtClean="0"/>
              <a:t>“</a:t>
            </a:r>
            <a:r>
              <a:rPr lang="en-US" sz="2200" dirty="0"/>
              <a:t>Learning curves are an essential tool for modeling the costs associated with the manufacture of large quantities of complex </a:t>
            </a:r>
            <a:r>
              <a:rPr lang="en-US" sz="2200" dirty="0" smtClean="0"/>
              <a:t>systems”(p.120).</a:t>
            </a:r>
          </a:p>
          <a:p>
            <a:r>
              <a:rPr lang="en-US" sz="2200" dirty="0"/>
              <a:t>Typically, each time the production quantity is doubled, a 10 to 30% cost or labor savings is achieved (</a:t>
            </a:r>
            <a:r>
              <a:rPr lang="en-US" sz="2200" dirty="0" err="1"/>
              <a:t>Kerzner</a:t>
            </a:r>
            <a:r>
              <a:rPr lang="en-US" sz="2200" dirty="0"/>
              <a:t>, 2006). </a:t>
            </a:r>
            <a:endParaRPr lang="en-US" sz="2200" dirty="0" smtClean="0"/>
          </a:p>
          <a:p>
            <a:r>
              <a:rPr lang="en-US" sz="2200" dirty="0" smtClean="0"/>
              <a:t>“A </a:t>
            </a:r>
            <a:r>
              <a:rPr lang="en-US" sz="2200" dirty="0"/>
              <a:t>single composite learning rate can be constructed that characterizes the learning rate for the entire system using the rates of the individual </a:t>
            </a:r>
            <a:r>
              <a:rPr lang="en-US" sz="2200" dirty="0" smtClean="0"/>
              <a:t>processes” (p.123).</a:t>
            </a:r>
          </a:p>
          <a:p>
            <a:endParaRPr lang="en-US" sz="2200" dirty="0" smtClean="0"/>
          </a:p>
          <a:p>
            <a:endParaRPr lang="en-US"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23</a:t>
            </a:fld>
            <a:endParaRPr lang="en-US" dirty="0"/>
          </a:p>
        </p:txBody>
      </p:sp>
      <p:sp>
        <p:nvSpPr>
          <p:cNvPr id="5" name="Rectangle 2"/>
          <p:cNvSpPr>
            <a:spLocks noChangeArrowheads="1"/>
          </p:cNvSpPr>
          <p:nvPr/>
        </p:nvSpPr>
        <p:spPr bwMode="auto">
          <a:xfrm>
            <a:off x="876300" y="3111239"/>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8" name="Group 7"/>
          <p:cNvGrpSpPr/>
          <p:nvPr/>
        </p:nvGrpSpPr>
        <p:grpSpPr>
          <a:xfrm>
            <a:off x="4048320" y="4518571"/>
            <a:ext cx="4166512" cy="1873238"/>
            <a:chOff x="4126241" y="3518713"/>
            <a:chExt cx="4381500" cy="2717183"/>
          </a:xfrm>
        </p:grpSpPr>
        <p:pic>
          <p:nvPicPr>
            <p:cNvPr id="1024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6241" y="3518713"/>
              <a:ext cx="4381500" cy="25019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4126241" y="6005064"/>
              <a:ext cx="438150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smtClean="0" bmk="_Toc441332177">
                  <a:ln>
                    <a:noFill/>
                  </a:ln>
                  <a:solidFill>
                    <a:srgbClr val="4F81BD"/>
                  </a:solidFill>
                  <a:effectLst/>
                  <a:latin typeface="Calibri" panose="020F0502020204030204" pitchFamily="34" charset="0"/>
                  <a:ea typeface="Calibri" panose="020F0502020204030204" pitchFamily="34" charset="0"/>
                  <a:cs typeface="Times New Roman" panose="02020603050405020304" pitchFamily="18" charset="0"/>
                </a:rPr>
                <a:t>Figure 4.14. Plot of Learning Curves </a:t>
              </a:r>
              <a:r>
                <a:rPr kumimoji="0" lang="en-US" altLang="en-US" sz="900" b="1" i="0" u="none" strike="noStrike" cap="none" normalizeH="0" baseline="0" dirty="0" smtClean="0" bmk="_Toc441332177">
                  <a:ln>
                    <a:noFill/>
                  </a:ln>
                  <a:solidFill>
                    <a:srgbClr val="4F81BD"/>
                  </a:solidFill>
                  <a:effectLst/>
                  <a:latin typeface="Calibri" panose="020F0502020204030204" pitchFamily="34" charset="0"/>
                  <a:ea typeface="Times New Roman" panose="02020603050405020304" pitchFamily="18" charset="0"/>
                  <a:cs typeface="Times New Roman" panose="02020603050405020304" pitchFamily="18" charset="0"/>
                </a:rPr>
                <a:t>(Parnell, Driscoll, &amp; Henderson, 2011, p. 161)</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pSp>
      <p:sp>
        <p:nvSpPr>
          <p:cNvPr id="7" name="TextBox 6"/>
          <p:cNvSpPr txBox="1"/>
          <p:nvPr/>
        </p:nvSpPr>
        <p:spPr>
          <a:xfrm>
            <a:off x="1163648" y="4644323"/>
            <a:ext cx="2435586" cy="1477328"/>
          </a:xfrm>
          <a:prstGeom prst="rect">
            <a:avLst/>
          </a:prstGeom>
          <a:solidFill>
            <a:srgbClr val="FFFFCC"/>
          </a:solidFill>
          <a:ln>
            <a:solidFill>
              <a:schemeClr val="tx1"/>
            </a:solidFill>
          </a:ln>
        </p:spPr>
        <p:txBody>
          <a:bodyPr wrap="square" rtlCol="0">
            <a:spAutoFit/>
          </a:bodyPr>
          <a:lstStyle/>
          <a:p>
            <a:r>
              <a:rPr lang="en-US" dirty="0" smtClean="0"/>
              <a:t>Typical learning rate for construction operations is 70 – 90% </a:t>
            </a:r>
          </a:p>
          <a:p>
            <a:r>
              <a:rPr lang="en-US" dirty="0" smtClean="0"/>
              <a:t>(Stewart, </a:t>
            </a:r>
            <a:r>
              <a:rPr lang="en-US" dirty="0" err="1" smtClean="0"/>
              <a:t>Wyskida</a:t>
            </a:r>
            <a:r>
              <a:rPr lang="en-US" dirty="0" smtClean="0"/>
              <a:t>, &amp; Johannes, 1995)</a:t>
            </a:r>
            <a:endParaRPr lang="en-US" dirty="0"/>
          </a:p>
        </p:txBody>
      </p:sp>
      <p:sp>
        <p:nvSpPr>
          <p:cNvPr id="10"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19637119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 Present Value</a:t>
            </a:r>
            <a:endParaRPr lang="en-US" dirty="0"/>
          </a:p>
        </p:txBody>
      </p:sp>
      <p:sp>
        <p:nvSpPr>
          <p:cNvPr id="3" name="Content Placeholder 2"/>
          <p:cNvSpPr>
            <a:spLocks noGrp="1"/>
          </p:cNvSpPr>
          <p:nvPr>
            <p:ph idx="1"/>
          </p:nvPr>
        </p:nvSpPr>
        <p:spPr/>
        <p:txBody>
          <a:bodyPr/>
          <a:lstStyle/>
          <a:p>
            <a:r>
              <a:rPr lang="en-US" dirty="0"/>
              <a:t>To help assess the potential economic benefits of a system to an organization Net Present Value (NPV) is often used to calculate the present worth from a system or process based on the summation of cash flows over its lifetime. </a:t>
            </a:r>
            <a:endParaRPr lang="en-US" dirty="0" smtClean="0"/>
          </a:p>
          <a:p>
            <a:r>
              <a:rPr lang="en-US" dirty="0"/>
              <a:t>Calculating the NPV requires the inclusion of annual inflation and discount/interest rates</a:t>
            </a:r>
            <a:r>
              <a:rPr lang="en-US" dirty="0" smtClean="0"/>
              <a:t>. Example discount rates include:</a:t>
            </a:r>
          </a:p>
          <a:p>
            <a:pPr lvl="1"/>
            <a:r>
              <a:rPr lang="en-US" dirty="0" smtClean="0"/>
              <a:t>Hurdle Rate</a:t>
            </a:r>
          </a:p>
          <a:p>
            <a:pPr lvl="1"/>
            <a:r>
              <a:rPr lang="en-US" dirty="0" smtClean="0"/>
              <a:t>Internal Rate of Return (IRR) or Economic Rate of Return (ERR)</a:t>
            </a:r>
          </a:p>
          <a:p>
            <a:pPr lvl="1"/>
            <a:r>
              <a:rPr lang="en-US" dirty="0" smtClean="0"/>
              <a:t>Weighted Average Cost of Capital (WACC)</a:t>
            </a:r>
          </a:p>
        </p:txBody>
      </p:sp>
      <p:sp>
        <p:nvSpPr>
          <p:cNvPr id="4" name="Slide Number Placeholder 3"/>
          <p:cNvSpPr>
            <a:spLocks noGrp="1"/>
          </p:cNvSpPr>
          <p:nvPr>
            <p:ph type="sldNum" sz="quarter" idx="12"/>
          </p:nvPr>
        </p:nvSpPr>
        <p:spPr/>
        <p:txBody>
          <a:bodyPr/>
          <a:lstStyle/>
          <a:p>
            <a:fld id="{D2309A7F-DA4F-7A48-BA9F-1ADD0F1A3EFA}" type="slidenum">
              <a:rPr lang="en-US" smtClean="0"/>
              <a:pPr/>
              <a:t>24</a:t>
            </a:fld>
            <a:endParaRPr lang="en-US"/>
          </a:p>
        </p:txBody>
      </p:sp>
      <p:sp>
        <p:nvSpPr>
          <p:cNvPr id="5"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3736144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Calculating Net Present Value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457200" indent="-457200">
                  <a:buFont typeface="+mj-lt"/>
                  <a:buAutoNum type="arabicPeriod"/>
                </a:pPr>
                <a:r>
                  <a:rPr lang="en-US" dirty="0" smtClean="0"/>
                  <a:t>Calculate the Annual Cash Flow (ACF)</a:t>
                </a:r>
              </a:p>
              <a:p>
                <a:pPr marL="457200" indent="-457200">
                  <a:buFont typeface="+mj-lt"/>
                  <a:buAutoNum type="arabicPeriod"/>
                </a:pPr>
                <a:endParaRPr lang="en-US" dirty="0"/>
              </a:p>
              <a:p>
                <a:pPr marL="0" indent="0">
                  <a:buNone/>
                </a:pPr>
                <a:r>
                  <a:rPr lang="en-US" dirty="0"/>
                  <a:t>where:</a:t>
                </a:r>
              </a:p>
              <a:p>
                <a:pPr marL="942975" lvl="3" indent="0">
                  <a:buNone/>
                </a:pPr>
                <a14:m>
                  <m:oMath xmlns:m="http://schemas.openxmlformats.org/officeDocument/2006/math">
                    <m:r>
                      <m:rPr>
                        <m:sty m:val="p"/>
                      </m:rPr>
                      <a:rPr lang="en-US">
                        <a:latin typeface="Cambria Math" panose="02040503050406030204" pitchFamily="18" charset="0"/>
                      </a:rPr>
                      <m:t>ACF</m:t>
                    </m:r>
                  </m:oMath>
                </a14:m>
                <a:r>
                  <a:rPr lang="en-US" dirty="0"/>
                  <a:t>= Annual Cash Flow (i.e. Net Cash Value)</a:t>
                </a:r>
              </a:p>
              <a:p>
                <a:pPr marL="942975" lvl="3" indent="0">
                  <a:buNone/>
                </a:pPr>
                <a14:m>
                  <m:oMath xmlns:m="http://schemas.openxmlformats.org/officeDocument/2006/math">
                    <m:r>
                      <a:rPr lang="en-US" i="1">
                        <a:latin typeface="Cambria Math" panose="02040503050406030204" pitchFamily="18" charset="0"/>
                      </a:rPr>
                      <m:t>𝑅𝑒𝑣</m:t>
                    </m:r>
                  </m:oMath>
                </a14:m>
                <a:r>
                  <a:rPr lang="en-US" dirty="0"/>
                  <a:t> = Revenue</a:t>
                </a:r>
              </a:p>
              <a:p>
                <a:pPr marL="942975" lvl="3" indent="0">
                  <a:buNone/>
                </a:pPr>
                <a14:m>
                  <m:oMath xmlns:m="http://schemas.openxmlformats.org/officeDocument/2006/math">
                    <m:r>
                      <a:rPr lang="en-US" i="1">
                        <a:latin typeface="Cambria Math" panose="02040503050406030204" pitchFamily="18" charset="0"/>
                      </a:rPr>
                      <m:t>𝐸𝑥𝑝</m:t>
                    </m:r>
                  </m:oMath>
                </a14:m>
                <a:r>
                  <a:rPr lang="en-US" dirty="0"/>
                  <a:t> = Expenditure</a:t>
                </a:r>
              </a:p>
              <a:p>
                <a:pPr marL="942975" lvl="3" indent="0">
                  <a:buNone/>
                </a:pPr>
                <a14:m>
                  <m:oMath xmlns:m="http://schemas.openxmlformats.org/officeDocument/2006/math">
                    <m:r>
                      <a:rPr lang="en-US" i="1">
                        <a:latin typeface="Cambria Math" panose="02040503050406030204" pitchFamily="18" charset="0"/>
                      </a:rPr>
                      <m:t>𝑖</m:t>
                    </m:r>
                  </m:oMath>
                </a14:m>
                <a:r>
                  <a:rPr lang="en-US" dirty="0"/>
                  <a:t> = Expenditure or revenue </a:t>
                </a:r>
              </a:p>
              <a:p>
                <a:pPr marL="942975" lvl="3" indent="0">
                  <a:buNone/>
                </a:pPr>
                <a14:m>
                  <m:oMath xmlns:m="http://schemas.openxmlformats.org/officeDocument/2006/math">
                    <m:r>
                      <a:rPr lang="en-US" i="1">
                        <a:latin typeface="Cambria Math" panose="02040503050406030204" pitchFamily="18" charset="0"/>
                      </a:rPr>
                      <m:t>𝑁</m:t>
                    </m:r>
                  </m:oMath>
                </a14:m>
                <a:r>
                  <a:rPr lang="en-US" dirty="0"/>
                  <a:t> = Total number of expenditure and revenues for the year</a:t>
                </a:r>
              </a:p>
              <a:p>
                <a:pPr marL="457200" indent="-457200">
                  <a:buFont typeface="+mj-lt"/>
                  <a:buAutoNum type="arabicPeriod"/>
                </a:pPr>
                <a:endParaRPr lang="en-US" dirty="0" smtClean="0"/>
              </a:p>
              <a:p>
                <a:pPr marL="457200" indent="-457200">
                  <a:buFont typeface="+mj-lt"/>
                  <a:buAutoNum type="arabicPeriod"/>
                </a:pPr>
                <a:endParaRPr lang="en-US" dirty="0" smtClean="0"/>
              </a:p>
              <a:p>
                <a:pPr marL="457200" indent="-457200">
                  <a:buFont typeface="+mj-lt"/>
                  <a:buAutoNum type="arabicPeriod"/>
                </a:pPr>
                <a:endParaRPr lang="en-US" dirty="0" smtClean="0"/>
              </a:p>
              <a:p>
                <a:pPr marL="457200" indent="-457200">
                  <a:buFont typeface="+mj-lt"/>
                  <a:buAutoNum type="arabicPeriod"/>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3"/>
                <a:stretch>
                  <a:fillRect l="-1234" t="-1353"/>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D2309A7F-DA4F-7A48-BA9F-1ADD0F1A3EFA}" type="slidenum">
              <a:rPr lang="en-US" smtClean="0"/>
              <a:pPr/>
              <a:t>25</a:t>
            </a:fld>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2457387257"/>
              </p:ext>
            </p:extLst>
          </p:nvPr>
        </p:nvGraphicFramePr>
        <p:xfrm>
          <a:off x="2957207" y="2053665"/>
          <a:ext cx="2545569" cy="786812"/>
        </p:xfrm>
        <a:graphic>
          <a:graphicData uri="http://schemas.openxmlformats.org/presentationml/2006/ole">
            <mc:AlternateContent xmlns:mc="http://schemas.openxmlformats.org/markup-compatibility/2006">
              <mc:Choice xmlns:v="urn:schemas-microsoft-com:vml" Requires="v">
                <p:oleObj spid="_x0000_s11281" r:id="rId4" imgW="1409088" imgH="431613" progId="Equation.DSMT4">
                  <p:embed/>
                </p:oleObj>
              </mc:Choice>
              <mc:Fallback>
                <p:oleObj r:id="rId4" imgW="1409088" imgH="431613" progId="Equation.DSMT4">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57207" y="2053665"/>
                        <a:ext cx="2545569" cy="786812"/>
                      </a:xfrm>
                      <a:prstGeom prst="rect">
                        <a:avLst/>
                      </a:prstGeom>
                      <a:noFill/>
                    </p:spPr>
                  </p:pic>
                </p:oleObj>
              </mc:Fallback>
            </mc:AlternateContent>
          </a:graphicData>
        </a:graphic>
      </p:graphicFrame>
      <p:sp>
        <p:nvSpPr>
          <p:cNvPr id="7"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3685967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Calculating Net Present Value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lnSpcReduction="10000"/>
              </a:bodyPr>
              <a:lstStyle/>
              <a:p>
                <a:pPr marL="457200" indent="-457200">
                  <a:buAutoNum type="arabicPeriod" startAt="2"/>
                </a:pPr>
                <a:r>
                  <a:rPr lang="en-US" dirty="0" smtClean="0"/>
                  <a:t>Calculate the </a:t>
                </a:r>
                <a:r>
                  <a:rPr lang="en-US" dirty="0"/>
                  <a:t>annual cash flow after inflation (</a:t>
                </a:r>
                <a:r>
                  <a:rPr lang="en-US" dirty="0" smtClean="0"/>
                  <a:t>CFAI) by adjusting </a:t>
                </a:r>
                <a:r>
                  <a:rPr lang="en-US" dirty="0"/>
                  <a:t>the expected value of the year’s CF by the inflation and interest rate to its current </a:t>
                </a:r>
                <a:r>
                  <a:rPr lang="en-US" dirty="0" smtClean="0"/>
                  <a:t>value.</a:t>
                </a:r>
                <a:r>
                  <a:rPr lang="en-US" dirty="0"/>
                  <a:t> </a:t>
                </a:r>
                <a:endParaRPr lang="en-US" dirty="0" smtClean="0"/>
              </a:p>
              <a:p>
                <a:pPr marL="0" indent="0">
                  <a:buNone/>
                </a:pPr>
                <a:endParaRPr lang="en-US" i="1" dirty="0" smtClean="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𝐶𝐹𝐴𝐼</m:t>
                      </m:r>
                      <m:r>
                        <a:rPr lang="en-US" i="1">
                          <a:latin typeface="Cambria Math" panose="02040503050406030204" pitchFamily="18" charset="0"/>
                        </a:rPr>
                        <m:t> = </m:t>
                      </m:r>
                      <m:r>
                        <a:rPr lang="en-US" i="1">
                          <a:latin typeface="Cambria Math" panose="02040503050406030204" pitchFamily="18" charset="0"/>
                        </a:rPr>
                        <m:t>𝐴𝐶𝐹</m:t>
                      </m:r>
                      <m:r>
                        <a:rPr lang="en-US" i="1">
                          <a:latin typeface="Cambria Math" panose="02040503050406030204" pitchFamily="18" charset="0"/>
                        </a:rPr>
                        <m:t>∗</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r>
                                <a:rPr lang="en-US" i="1">
                                  <a:latin typeface="Cambria Math" panose="02040503050406030204" pitchFamily="18" charset="0"/>
                                </a:rPr>
                                <m:t>1+</m:t>
                              </m:r>
                              <m:sSub>
                                <m:sSubPr>
                                  <m:ctrlPr>
                                    <a:rPr lang="en-US" i="1">
                                      <a:latin typeface="Cambria Math" panose="02040503050406030204" pitchFamily="18" charset="0"/>
                                    </a:rPr>
                                  </m:ctrlPr>
                                </m:sSubPr>
                                <m:e>
                                  <m:r>
                                    <a:rPr lang="en-US" i="1">
                                      <a:latin typeface="Cambria Math" panose="02040503050406030204" pitchFamily="18" charset="0"/>
                                    </a:rPr>
                                    <m:t>𝐼𝑛𝑓</m:t>
                                  </m:r>
                                </m:e>
                                <m:sub>
                                  <m:r>
                                    <a:rPr lang="en-US" i="1">
                                      <a:latin typeface="Cambria Math" panose="02040503050406030204" pitchFamily="18" charset="0"/>
                                    </a:rPr>
                                    <m:t>𝑖</m:t>
                                  </m:r>
                                </m:sub>
                              </m:sSub>
                            </m:e>
                          </m:d>
                        </m:e>
                        <m:sup>
                          <m:r>
                            <a:rPr lang="en-US" i="1">
                              <a:latin typeface="Cambria Math" panose="02040503050406030204" pitchFamily="18" charset="0"/>
                            </a:rPr>
                            <m:t>𝑖</m:t>
                          </m:r>
                        </m:sup>
                      </m:sSup>
                    </m:oMath>
                  </m:oMathPara>
                </a14:m>
                <a:endParaRPr lang="en-US" dirty="0" smtClean="0"/>
              </a:p>
              <a:p>
                <a:pPr marL="0" indent="0">
                  <a:buNone/>
                </a:pPr>
                <a:endParaRPr lang="en-US" dirty="0"/>
              </a:p>
              <a:p>
                <a:pPr marL="0" indent="0">
                  <a:buNone/>
                </a:pPr>
                <a:r>
                  <a:rPr lang="en-US" dirty="0"/>
                  <a:t>where:</a:t>
                </a:r>
              </a:p>
              <a:p>
                <a:pPr marL="600075" lvl="2" indent="0">
                  <a:buNone/>
                </a:pPr>
                <a14:m>
                  <m:oMath xmlns:m="http://schemas.openxmlformats.org/officeDocument/2006/math">
                    <m:r>
                      <a:rPr lang="en-US" i="1">
                        <a:latin typeface="Cambria Math" panose="02040503050406030204" pitchFamily="18" charset="0"/>
                      </a:rPr>
                      <m:t>𝐶𝐹𝐴𝐼</m:t>
                    </m:r>
                    <m:r>
                      <a:rPr lang="en-US" i="1">
                        <a:latin typeface="Cambria Math" panose="02040503050406030204" pitchFamily="18" charset="0"/>
                      </a:rPr>
                      <m:t> </m:t>
                    </m:r>
                  </m:oMath>
                </a14:m>
                <a:r>
                  <a:rPr lang="en-US" dirty="0"/>
                  <a:t>= Cash Flow After Inflation (i.e. Present Value (PV))</a:t>
                </a:r>
              </a:p>
              <a:p>
                <a:pPr marL="600075" lvl="2" indent="0">
                  <a:buNone/>
                </a:pPr>
                <a14:m>
                  <m:oMath xmlns:m="http://schemas.openxmlformats.org/officeDocument/2006/math">
                    <m:r>
                      <m:rPr>
                        <m:sty m:val="p"/>
                      </m:rPr>
                      <a:rPr lang="en-US">
                        <a:latin typeface="Cambria Math" panose="02040503050406030204" pitchFamily="18" charset="0"/>
                      </a:rPr>
                      <m:t>ACF</m:t>
                    </m:r>
                  </m:oMath>
                </a14:m>
                <a:r>
                  <a:rPr lang="en-US" dirty="0"/>
                  <a:t>= Annual Cash Flow (i.e. Net Cash Value) </a:t>
                </a:r>
              </a:p>
              <a:p>
                <a:pPr marL="600075" lvl="2" indent="0">
                  <a:buNone/>
                </a:pPr>
                <a14:m>
                  <m:oMath xmlns:m="http://schemas.openxmlformats.org/officeDocument/2006/math">
                    <m:r>
                      <a:rPr lang="en-US" i="1">
                        <a:latin typeface="Cambria Math" panose="02040503050406030204" pitchFamily="18" charset="0"/>
                      </a:rPr>
                      <m:t>𝐼𝑛𝑓</m:t>
                    </m:r>
                  </m:oMath>
                </a14:m>
                <a:r>
                  <a:rPr lang="en-US" dirty="0"/>
                  <a:t> = Expected Rate of Inflation for the End of Year (EOY)</a:t>
                </a:r>
              </a:p>
              <a:p>
                <a:pPr marL="600075" lvl="2" indent="0">
                  <a:buNone/>
                </a:pPr>
                <a14:m>
                  <m:oMath xmlns:m="http://schemas.openxmlformats.org/officeDocument/2006/math">
                    <m:r>
                      <a:rPr lang="en-US" i="1">
                        <a:latin typeface="Cambria Math" panose="02040503050406030204" pitchFamily="18" charset="0"/>
                      </a:rPr>
                      <m:t>𝑖</m:t>
                    </m:r>
                  </m:oMath>
                </a14:m>
                <a:r>
                  <a:rPr lang="en-US" dirty="0"/>
                  <a:t> = End of Year (EOY) for the program (0…n) </a:t>
                </a:r>
              </a:p>
              <a:p>
                <a:pPr marL="0" indent="0">
                  <a:buNone/>
                </a:pPr>
                <a:endParaRPr lang="en-US" dirty="0" smtClean="0"/>
              </a:p>
              <a:p>
                <a:pPr marL="457200" indent="-457200">
                  <a:buFont typeface="+mj-lt"/>
                  <a:buAutoNum type="arabicPeriod"/>
                </a:pPr>
                <a:endParaRPr lang="en-US" dirty="0" smtClean="0"/>
              </a:p>
              <a:p>
                <a:pPr marL="457200" indent="-457200">
                  <a:buFont typeface="+mj-lt"/>
                  <a:buAutoNum type="arabicPeriod"/>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1234" t="-2256" b="-1353"/>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D2309A7F-DA4F-7A48-BA9F-1ADD0F1A3EFA}" type="slidenum">
              <a:rPr lang="en-US" smtClean="0"/>
              <a:pPr/>
              <a:t>26</a:t>
            </a:fld>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24691194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Calculating Net Present Value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85000" lnSpcReduction="20000"/>
              </a:bodyPr>
              <a:lstStyle/>
              <a:p>
                <a:pPr marL="0" indent="0">
                  <a:buNone/>
                </a:pPr>
                <a:r>
                  <a:rPr lang="en-US" dirty="0" smtClean="0"/>
                  <a:t>3.   	Determine NPV by summing the CFAI while accounting for the interest rate.</a:t>
                </a:r>
              </a:p>
              <a:p>
                <a:pPr marL="457200" indent="-457200">
                  <a:buFont typeface="+mj-lt"/>
                  <a:buAutoNum type="arabicPeriod"/>
                </a:pPr>
                <a:endParaRPr lang="en-US" dirty="0" smtClean="0"/>
              </a:p>
              <a:p>
                <a:pPr marL="457200" indent="-457200">
                  <a:buFont typeface="+mj-lt"/>
                  <a:buAutoNum type="arabicPeriod"/>
                </a:pPr>
                <a:endParaRPr lang="en-US" dirty="0" smtClean="0"/>
              </a:p>
              <a:p>
                <a:pPr marL="457200" indent="-457200">
                  <a:buFont typeface="+mj-lt"/>
                  <a:buAutoNum type="arabicPeriod"/>
                </a:pPr>
                <a:endParaRPr lang="en-US" dirty="0"/>
              </a:p>
              <a:p>
                <a:pPr marL="0" indent="0">
                  <a:buNone/>
                </a:pPr>
                <a:endParaRPr lang="en-US" dirty="0" smtClean="0"/>
              </a:p>
              <a:p>
                <a:pPr marL="0" indent="0">
                  <a:buNone/>
                </a:pPr>
                <a:r>
                  <a:rPr lang="en-US" dirty="0" smtClean="0"/>
                  <a:t>where:</a:t>
                </a:r>
              </a:p>
              <a:p>
                <a:pPr marL="0" indent="0">
                  <a:buNone/>
                </a:pPr>
                <a:endParaRPr lang="en-US" dirty="0"/>
              </a:p>
              <a:p>
                <a:pPr marL="942975" lvl="3" indent="0">
                  <a:buNone/>
                </a:pPr>
                <a14:m>
                  <m:oMath xmlns:m="http://schemas.openxmlformats.org/officeDocument/2006/math">
                    <m:r>
                      <a:rPr lang="en-US" i="1">
                        <a:latin typeface="Cambria Math" panose="02040503050406030204" pitchFamily="18" charset="0"/>
                      </a:rPr>
                      <m:t>𝑁𝑃𝑉</m:t>
                    </m:r>
                    <m:r>
                      <a:rPr lang="en-US" i="1">
                        <a:latin typeface="Cambria Math" panose="02040503050406030204" pitchFamily="18" charset="0"/>
                      </a:rPr>
                      <m:t> </m:t>
                    </m:r>
                  </m:oMath>
                </a14:m>
                <a:r>
                  <a:rPr lang="en-US" dirty="0"/>
                  <a:t>= Net Present Value</a:t>
                </a:r>
              </a:p>
              <a:p>
                <a:pPr marL="942975" lvl="3" indent="0">
                  <a:buNone/>
                </a:pPr>
                <a14:m>
                  <m:oMath xmlns:m="http://schemas.openxmlformats.org/officeDocument/2006/math">
                    <m:r>
                      <a:rPr lang="en-US" i="1">
                        <a:latin typeface="Cambria Math" panose="02040503050406030204" pitchFamily="18" charset="0"/>
                      </a:rPr>
                      <m:t>𝐶𝐹𝐴𝐼</m:t>
                    </m:r>
                    <m:r>
                      <a:rPr lang="en-US" i="1">
                        <a:latin typeface="Cambria Math" panose="02040503050406030204" pitchFamily="18" charset="0"/>
                      </a:rPr>
                      <m:t> </m:t>
                    </m:r>
                  </m:oMath>
                </a14:m>
                <a:r>
                  <a:rPr lang="en-US" dirty="0"/>
                  <a:t>= Cash Flow After Inflation (i.e. Present Value (PV))</a:t>
                </a:r>
              </a:p>
              <a:p>
                <a:pPr marL="942975" lvl="3" indent="0">
                  <a:buNone/>
                </a:pPr>
                <a14:m>
                  <m:oMath xmlns:m="http://schemas.openxmlformats.org/officeDocument/2006/math">
                    <m:r>
                      <a:rPr lang="en-US" i="1">
                        <a:latin typeface="Cambria Math" panose="02040503050406030204" pitchFamily="18" charset="0"/>
                      </a:rPr>
                      <m:t>𝐼𝑅</m:t>
                    </m:r>
                  </m:oMath>
                </a14:m>
                <a:r>
                  <a:rPr lang="en-US" dirty="0"/>
                  <a:t> = Interest Rate for the year (time period)</a:t>
                </a:r>
              </a:p>
              <a:p>
                <a:pPr marL="942975" lvl="3" indent="0">
                  <a:buNone/>
                </a:pPr>
                <a14:m>
                  <m:oMath xmlns:m="http://schemas.openxmlformats.org/officeDocument/2006/math">
                    <m:r>
                      <a:rPr lang="en-US" i="1">
                        <a:latin typeface="Cambria Math" panose="02040503050406030204" pitchFamily="18" charset="0"/>
                      </a:rPr>
                      <m:t>𝑖</m:t>
                    </m:r>
                  </m:oMath>
                </a14:m>
                <a:r>
                  <a:rPr lang="en-US" dirty="0"/>
                  <a:t> = End of Year (EOY) for the program (0…n)</a:t>
                </a:r>
              </a:p>
              <a:p>
                <a:pPr marL="942975" lvl="3" indent="0">
                  <a:buNone/>
                </a:pPr>
                <a14:m>
                  <m:oMath xmlns:m="http://schemas.openxmlformats.org/officeDocument/2006/math">
                    <m:r>
                      <a:rPr lang="en-US" i="1">
                        <a:latin typeface="Cambria Math" panose="02040503050406030204" pitchFamily="18" charset="0"/>
                      </a:rPr>
                      <m:t>𝑁</m:t>
                    </m:r>
                  </m:oMath>
                </a14:m>
                <a:r>
                  <a:rPr lang="en-US" dirty="0"/>
                  <a:t> = Total number of years (time periods) </a:t>
                </a:r>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3"/>
                <a:stretch>
                  <a:fillRect l="-848" t="-2105"/>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D2309A7F-DA4F-7A48-BA9F-1ADD0F1A3EFA}" type="slidenum">
              <a:rPr lang="en-US" smtClean="0"/>
              <a:pPr/>
              <a:t>27</a:t>
            </a:fld>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1291351456"/>
              </p:ext>
            </p:extLst>
          </p:nvPr>
        </p:nvGraphicFramePr>
        <p:xfrm>
          <a:off x="3168037" y="2615539"/>
          <a:ext cx="2330372" cy="828051"/>
        </p:xfrm>
        <a:graphic>
          <a:graphicData uri="http://schemas.openxmlformats.org/presentationml/2006/ole">
            <mc:AlternateContent xmlns:mc="http://schemas.openxmlformats.org/markup-compatibility/2006">
              <mc:Choice xmlns:v="urn:schemas-microsoft-com:vml" Requires="v">
                <p:oleObj spid="_x0000_s12304" r:id="rId4" imgW="1244600" imgH="444500" progId="Equation.DSMT4">
                  <p:embed/>
                </p:oleObj>
              </mc:Choice>
              <mc:Fallback>
                <p:oleObj r:id="rId4" imgW="1244600" imgH="444500" progId="Equation.DSMT4">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68037" y="2615539"/>
                        <a:ext cx="2330372" cy="828051"/>
                      </a:xfrm>
                      <a:prstGeom prst="rect">
                        <a:avLst/>
                      </a:prstGeom>
                      <a:noFill/>
                    </p:spPr>
                  </p:pic>
                </p:oleObj>
              </mc:Fallback>
            </mc:AlternateContent>
          </a:graphicData>
        </a:graphic>
      </p:graphicFrame>
      <p:sp>
        <p:nvSpPr>
          <p:cNvPr id="8"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5649909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Uncertainty of NPV</a:t>
            </a:r>
            <a:endParaRPr lang="en-US" dirty="0"/>
          </a:p>
        </p:txBody>
      </p:sp>
      <p:sp>
        <p:nvSpPr>
          <p:cNvPr id="3" name="Content Placeholder 2"/>
          <p:cNvSpPr>
            <a:spLocks noGrp="1"/>
          </p:cNvSpPr>
          <p:nvPr>
            <p:ph idx="1"/>
          </p:nvPr>
        </p:nvSpPr>
        <p:spPr/>
        <p:txBody>
          <a:bodyPr>
            <a:normAutofit lnSpcReduction="10000"/>
          </a:bodyPr>
          <a:lstStyle/>
          <a:p>
            <a:r>
              <a:rPr lang="en-US" dirty="0" smtClean="0"/>
              <a:t>As </a:t>
            </a:r>
            <a:r>
              <a:rPr lang="en-US" dirty="0"/>
              <a:t>a value based on expected future conditions, uncertainty is involved in the calculation on NPV.  </a:t>
            </a:r>
            <a:endParaRPr lang="en-US" dirty="0" smtClean="0"/>
          </a:p>
          <a:p>
            <a:r>
              <a:rPr lang="en-US" dirty="0" smtClean="0"/>
              <a:t>This </a:t>
            </a:r>
            <a:r>
              <a:rPr lang="en-US" dirty="0"/>
              <a:t>uncertainty should be assessed against each of the annual values: expenditures, cash inflow, inflation, and interest</a:t>
            </a:r>
            <a:r>
              <a:rPr lang="en-US" dirty="0" smtClean="0"/>
              <a:t>.</a:t>
            </a:r>
          </a:p>
          <a:p>
            <a:r>
              <a:rPr lang="en-US" dirty="0"/>
              <a:t>When comparing the NPV of multiple options or systems, two conditions must be met (Park, 2004):</a:t>
            </a:r>
          </a:p>
          <a:p>
            <a:pPr lvl="1"/>
            <a:r>
              <a:rPr lang="en-US" dirty="0"/>
              <a:t>Each system assessed must be mutually exclusive of the other (i.e. the choice of one system or alternative must not include the other).   </a:t>
            </a:r>
          </a:p>
          <a:p>
            <a:pPr lvl="1"/>
            <a:r>
              <a:rPr lang="en-US" dirty="0"/>
              <a:t>The lifetime of each system must be the same.  If the duration of the lifetime differs between each system, than the shortest </a:t>
            </a:r>
          </a:p>
          <a:p>
            <a:endParaRPr lang="en-US"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28</a:t>
            </a:fld>
            <a:endParaRPr lang="en-US"/>
          </a:p>
        </p:txBody>
      </p:sp>
      <p:sp>
        <p:nvSpPr>
          <p:cNvPr id="5"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18158161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640305" y="-35512"/>
            <a:ext cx="7920272" cy="1143000"/>
          </a:xfrm>
        </p:spPr>
        <p:txBody>
          <a:bodyPr/>
          <a:lstStyle/>
          <a:p>
            <a:r>
              <a:rPr lang="en-US" dirty="0" smtClean="0"/>
              <a:t>Monte Carlo Simulation</a:t>
            </a:r>
            <a:endParaRPr lang="en-US" dirty="0"/>
          </a:p>
        </p:txBody>
      </p:sp>
      <p:sp>
        <p:nvSpPr>
          <p:cNvPr id="6" name="Slide Number Placeholder 5"/>
          <p:cNvSpPr>
            <a:spLocks noGrp="1"/>
          </p:cNvSpPr>
          <p:nvPr>
            <p:ph type="sldNum" sz="quarter" idx="12"/>
          </p:nvPr>
        </p:nvSpPr>
        <p:spPr/>
        <p:txBody>
          <a:bodyPr/>
          <a:lstStyle/>
          <a:p>
            <a:fld id="{D2309A7F-DA4F-7A48-BA9F-1ADD0F1A3EFA}" type="slidenum">
              <a:rPr lang="en-US" smtClean="0"/>
              <a:pPr/>
              <a:t>29</a:t>
            </a:fld>
            <a:endParaRPr lang="en-US"/>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8726" y="1107488"/>
            <a:ext cx="3335275" cy="3003407"/>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5181" y="4499811"/>
            <a:ext cx="3847534" cy="1891998"/>
          </a:xfrm>
          <a:prstGeom prst="rect">
            <a:avLst/>
          </a:prstGeom>
        </p:spPr>
      </p:pic>
      <p:sp>
        <p:nvSpPr>
          <p:cNvPr id="10" name="Rectangle 9"/>
          <p:cNvSpPr/>
          <p:nvPr/>
        </p:nvSpPr>
        <p:spPr>
          <a:xfrm>
            <a:off x="454241" y="5260446"/>
            <a:ext cx="4078706" cy="577081"/>
          </a:xfrm>
          <a:prstGeom prst="rect">
            <a:avLst/>
          </a:prstGeom>
        </p:spPr>
        <p:txBody>
          <a:bodyPr wrap="square">
            <a:spAutoFit/>
          </a:bodyPr>
          <a:lstStyle/>
          <a:p>
            <a:r>
              <a:rPr lang="en-US" sz="1050" dirty="0"/>
              <a:t>Figure 4. Graphical depiction of the Monte Carlo simulation procedure</a:t>
            </a:r>
            <a:r>
              <a:rPr lang="en-US" sz="1050" dirty="0" smtClean="0"/>
              <a:t>.</a:t>
            </a:r>
          </a:p>
          <a:p>
            <a:r>
              <a:rPr lang="en-US" sz="1050" dirty="0"/>
              <a:t>Henderson, Brent &amp; Bui, Elisabeth. (2019). Determining Uncertainty </a:t>
            </a:r>
            <a:r>
              <a:rPr lang="en-US" sz="1050" dirty="0" smtClean="0"/>
              <a:t>in</a:t>
            </a:r>
          </a:p>
          <a:p>
            <a:r>
              <a:rPr lang="en-US" sz="1050" dirty="0" smtClean="0"/>
              <a:t>Sediment </a:t>
            </a:r>
            <a:r>
              <a:rPr lang="en-US" sz="1050" dirty="0"/>
              <a:t>&amp; Nutrient Transport Models for Ecological Risk Assessment. </a:t>
            </a: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241" y="1993556"/>
            <a:ext cx="4298232" cy="3223674"/>
          </a:xfrm>
          <a:prstGeom prst="rect">
            <a:avLst/>
          </a:prstGeom>
        </p:spPr>
      </p:pic>
      <p:sp>
        <p:nvSpPr>
          <p:cNvPr id="8"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8945228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a:xfrm>
            <a:off x="4271749" y="1711648"/>
            <a:ext cx="4392169" cy="4556404"/>
          </a:xfrm>
        </p:spPr>
        <p:txBody>
          <a:bodyPr>
            <a:normAutofit fontScale="92500" lnSpcReduction="20000"/>
          </a:bodyPr>
          <a:lstStyle/>
          <a:p>
            <a:r>
              <a:rPr lang="en-US" dirty="0" smtClean="0"/>
              <a:t>“Resources </a:t>
            </a:r>
            <a:r>
              <a:rPr lang="en-US" dirty="0"/>
              <a:t>are essential assets committed to perform a trade-off analysis and to execute the subsequent </a:t>
            </a:r>
            <a:r>
              <a:rPr lang="en-US" dirty="0" smtClean="0"/>
              <a:t>decision” (91).</a:t>
            </a:r>
          </a:p>
          <a:p>
            <a:endParaRPr lang="en-US" dirty="0" smtClean="0"/>
          </a:p>
          <a:p>
            <a:r>
              <a:rPr lang="en-US" dirty="0"/>
              <a:t>Resources required for possible resolution of an issue are included in the resource </a:t>
            </a:r>
            <a:r>
              <a:rPr lang="en-US" dirty="0" smtClean="0"/>
              <a:t>space.</a:t>
            </a:r>
          </a:p>
          <a:p>
            <a:endParaRPr lang="en-US" dirty="0"/>
          </a:p>
          <a:p>
            <a:r>
              <a:rPr lang="en-US" dirty="0" smtClean="0"/>
              <a:t>There are three </a:t>
            </a:r>
            <a:r>
              <a:rPr lang="en-US" dirty="0"/>
              <a:t>components of the resource space: </a:t>
            </a:r>
            <a:endParaRPr lang="en-US" dirty="0" smtClean="0"/>
          </a:p>
          <a:p>
            <a:pPr lvl="1"/>
            <a:r>
              <a:rPr lang="en-US" dirty="0" smtClean="0"/>
              <a:t>People</a:t>
            </a:r>
          </a:p>
          <a:p>
            <a:pPr lvl="1"/>
            <a:r>
              <a:rPr lang="en-US" dirty="0" smtClean="0"/>
              <a:t>Facilities</a:t>
            </a:r>
          </a:p>
          <a:p>
            <a:pPr lvl="1"/>
            <a:r>
              <a:rPr lang="en-US" dirty="0"/>
              <a:t>C</a:t>
            </a:r>
            <a:r>
              <a:rPr lang="en-US" dirty="0" smtClean="0"/>
              <a:t>osts</a:t>
            </a:r>
            <a:endParaRPr lang="en-US"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3</a:t>
            </a:fld>
            <a:endParaRPr lang="en-US"/>
          </a:p>
        </p:txBody>
      </p:sp>
      <p:sp>
        <p:nvSpPr>
          <p:cNvPr id="5" name="Rectangle 2"/>
          <p:cNvSpPr>
            <a:spLocks noChangeArrowheads="1"/>
          </p:cNvSpPr>
          <p:nvPr/>
        </p:nvSpPr>
        <p:spPr bwMode="auto">
          <a:xfrm>
            <a:off x="95535" y="301615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7" name="Group 6"/>
          <p:cNvGrpSpPr/>
          <p:nvPr/>
        </p:nvGrpSpPr>
        <p:grpSpPr>
          <a:xfrm>
            <a:off x="493368" y="1899015"/>
            <a:ext cx="3202764" cy="3592232"/>
            <a:chOff x="493368" y="1448639"/>
            <a:chExt cx="3202764" cy="3592232"/>
          </a:xfrm>
        </p:grpSpPr>
        <p:pic>
          <p:nvPicPr>
            <p:cNvPr id="204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368" y="1448639"/>
              <a:ext cx="3202764" cy="313503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973730" y="4702317"/>
              <a:ext cx="244470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smtClean="0" bmk="_Toc441332164">
                  <a:ln>
                    <a:noFill/>
                  </a:ln>
                  <a:solidFill>
                    <a:srgbClr val="4F81BD"/>
                  </a:solidFill>
                  <a:effectLst/>
                  <a:latin typeface="Calibri" panose="020F0502020204030204" pitchFamily="34" charset="0"/>
                  <a:ea typeface="Calibri" panose="020F0502020204030204" pitchFamily="34" charset="0"/>
                  <a:cs typeface="Times New Roman" panose="02020603050405020304" pitchFamily="18" charset="0"/>
                </a:rPr>
                <a:t>Figure 4.1. Resource Space</a:t>
              </a:r>
              <a:endParaRPr kumimoji="0" lang="en-US" altLang="en-US" sz="4000" b="0" i="0" u="none" strike="noStrike" cap="none" normalizeH="0" baseline="0" dirty="0" smtClean="0">
                <a:ln>
                  <a:noFill/>
                </a:ln>
                <a:solidFill>
                  <a:schemeClr val="tx1"/>
                </a:solidFill>
                <a:effectLst/>
                <a:latin typeface="Arial" panose="020B0604020202020204" pitchFamily="34" charset="0"/>
              </a:endParaRPr>
            </a:p>
          </p:txBody>
        </p:sp>
      </p:grpSp>
      <p:sp>
        <p:nvSpPr>
          <p:cNvPr id="8"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18931600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640305" y="-35512"/>
            <a:ext cx="7920272" cy="1143000"/>
          </a:xfrm>
        </p:spPr>
        <p:txBody>
          <a:bodyPr/>
          <a:lstStyle/>
          <a:p>
            <a:r>
              <a:rPr lang="en-US" dirty="0" smtClean="0"/>
              <a:t>Notes on Monte Carlo Simulation</a:t>
            </a:r>
            <a:endParaRPr lang="en-US" dirty="0"/>
          </a:p>
        </p:txBody>
      </p:sp>
      <p:sp>
        <p:nvSpPr>
          <p:cNvPr id="6" name="Slide Number Placeholder 5"/>
          <p:cNvSpPr>
            <a:spLocks noGrp="1"/>
          </p:cNvSpPr>
          <p:nvPr>
            <p:ph type="sldNum" sz="quarter" idx="12"/>
          </p:nvPr>
        </p:nvSpPr>
        <p:spPr/>
        <p:txBody>
          <a:bodyPr/>
          <a:lstStyle/>
          <a:p>
            <a:fld id="{D2309A7F-DA4F-7A48-BA9F-1ADD0F1A3EFA}" type="slidenum">
              <a:rPr lang="en-US" smtClean="0"/>
              <a:pPr/>
              <a:t>30</a:t>
            </a:fld>
            <a:endParaRPr lang="en-US"/>
          </a:p>
        </p:txBody>
      </p:sp>
      <p:sp>
        <p:nvSpPr>
          <p:cNvPr id="2" name="Rectangle 1"/>
          <p:cNvSpPr/>
          <p:nvPr/>
        </p:nvSpPr>
        <p:spPr>
          <a:xfrm>
            <a:off x="632298" y="1481795"/>
            <a:ext cx="8064230" cy="4247317"/>
          </a:xfrm>
          <a:prstGeom prst="rect">
            <a:avLst/>
          </a:prstGeom>
        </p:spPr>
        <p:txBody>
          <a:bodyPr wrap="square">
            <a:spAutoFit/>
          </a:bodyPr>
          <a:lstStyle/>
          <a:p>
            <a:pPr marL="285750" indent="-285750">
              <a:buFont typeface="Arial" panose="020B0604020202020204" pitchFamily="34" charset="0"/>
              <a:buChar char="•"/>
            </a:pPr>
            <a:r>
              <a:rPr lang="en-US" dirty="0" smtClean="0">
                <a:latin typeface="Calibri" panose="020F0502020204030204" pitchFamily="34" charset="0"/>
                <a:ea typeface="Calibri" panose="020F0502020204030204" pitchFamily="34" charset="0"/>
                <a:cs typeface="Times New Roman" panose="02020603050405020304" pitchFamily="18" charset="0"/>
              </a:rPr>
              <a:t>“</a:t>
            </a:r>
            <a:r>
              <a:rPr lang="en-US" dirty="0" err="1" smtClean="0">
                <a:latin typeface="Calibri" panose="020F0502020204030204" pitchFamily="34" charset="0"/>
                <a:ea typeface="Calibri" panose="020F0502020204030204" pitchFamily="34" charset="0"/>
                <a:cs typeface="Times New Roman" panose="02020603050405020304" pitchFamily="18" charset="0"/>
              </a:rPr>
              <a:t>Kerzner</a:t>
            </a:r>
            <a:r>
              <a:rPr lang="en-US" dirty="0" smtClean="0">
                <a:latin typeface="Calibri" panose="020F0502020204030204" pitchFamily="34" charset="0"/>
                <a:ea typeface="Calibri" panose="020F0502020204030204" pitchFamily="34" charset="0"/>
                <a:cs typeface="Times New Roman" panose="02020603050405020304" pitchFamily="18" charset="0"/>
              </a:rPr>
              <a:t> </a:t>
            </a:r>
            <a:r>
              <a:rPr lang="en-US" dirty="0">
                <a:latin typeface="Calibri" panose="020F0502020204030204" pitchFamily="34" charset="0"/>
                <a:ea typeface="Calibri" panose="020F0502020204030204" pitchFamily="34" charset="0"/>
                <a:cs typeface="Times New Roman" panose="02020603050405020304" pitchFamily="18" charset="0"/>
              </a:rPr>
              <a:t>(</a:t>
            </a:r>
            <a:r>
              <a:rPr lang="en-US" dirty="0" err="1">
                <a:latin typeface="Calibri" panose="020F0502020204030204" pitchFamily="34" charset="0"/>
                <a:ea typeface="Calibri" panose="020F0502020204030204" pitchFamily="34" charset="0"/>
                <a:cs typeface="Times New Roman" panose="02020603050405020304" pitchFamily="18" charset="0"/>
              </a:rPr>
              <a:t>Kerzner</a:t>
            </a:r>
            <a:r>
              <a:rPr lang="en-US" dirty="0">
                <a:latin typeface="Calibri" panose="020F0502020204030204" pitchFamily="34" charset="0"/>
                <a:ea typeface="Calibri" panose="020F0502020204030204" pitchFamily="34" charset="0"/>
                <a:cs typeface="Times New Roman" panose="02020603050405020304" pitchFamily="18" charset="0"/>
              </a:rPr>
              <a:t>, 2006) points out that caution should be taken when using Monte Carlo analysis. As with any model, the results are only as good as the data used to construct the model, “garbage in, yields garbage out” applies to this </a:t>
            </a:r>
            <a:r>
              <a:rPr lang="en-US" dirty="0" smtClean="0">
                <a:latin typeface="Calibri" panose="020F0502020204030204" pitchFamily="34" charset="0"/>
                <a:ea typeface="Calibri" panose="020F0502020204030204" pitchFamily="34" charset="0"/>
                <a:cs typeface="Times New Roman" panose="02020603050405020304" pitchFamily="18" charset="0"/>
              </a:rPr>
              <a:t>situation”(p.131).</a:t>
            </a:r>
          </a:p>
          <a:p>
            <a:pPr marL="285750" indent="-285750">
              <a:buFont typeface="Arial" panose="020B0604020202020204" pitchFamily="34" charset="0"/>
              <a:buChar char="•"/>
            </a:pPr>
            <a:r>
              <a:rPr lang="en-US" dirty="0"/>
              <a:t>When only the upper and lower bounds on the cost for a WBS element are available, a uniform distribution is frequently used in a Monte Carlo simulation to allow all values between the bounds to occur with equal likelihood. </a:t>
            </a:r>
            <a:endParaRPr lang="en-US" dirty="0" smtClean="0"/>
          </a:p>
          <a:p>
            <a:pPr marL="285750" indent="-285750">
              <a:buFont typeface="Arial" panose="020B0604020202020204" pitchFamily="34" charset="0"/>
              <a:buChar char="•"/>
            </a:pPr>
            <a:r>
              <a:rPr lang="en-US" dirty="0" smtClean="0"/>
              <a:t>The </a:t>
            </a:r>
            <a:r>
              <a:rPr lang="en-US" dirty="0"/>
              <a:t>triangular distribution is often adequate for early life cycle estimates where minimal information is available (lower and upper bounds) and an expert is available to estimate the likeliest cost.  </a:t>
            </a:r>
            <a:endParaRPr lang="en-US" dirty="0" smtClean="0"/>
          </a:p>
          <a:p>
            <a:pPr marL="285750" indent="-285750">
              <a:buFont typeface="Arial" panose="020B0604020202020204" pitchFamily="34" charset="0"/>
              <a:buChar char="•"/>
            </a:pPr>
            <a:r>
              <a:rPr lang="en-US" dirty="0" smtClean="0"/>
              <a:t>As </a:t>
            </a:r>
            <a:r>
              <a:rPr lang="en-US" dirty="0"/>
              <a:t>the system definition matures, and relevant cost data becomes available, other distributions, such as the Beta distribution could be considered and the cost estimate updated.</a:t>
            </a:r>
          </a:p>
          <a:p>
            <a:pPr marL="285750" indent="-285750">
              <a:buFont typeface="Arial" panose="020B0604020202020204" pitchFamily="34" charset="0"/>
              <a:buChar char="•"/>
            </a:pP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endParaRPr lang="en-US" dirty="0"/>
          </a:p>
        </p:txBody>
      </p:sp>
      <p:sp>
        <p:nvSpPr>
          <p:cNvPr id="5"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26918005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640305" y="-35512"/>
            <a:ext cx="7920272" cy="1143000"/>
          </a:xfrm>
        </p:spPr>
        <p:txBody>
          <a:bodyPr/>
          <a:lstStyle/>
          <a:p>
            <a:r>
              <a:rPr lang="en-US" dirty="0" smtClean="0"/>
              <a:t>Sensitivity Analysis</a:t>
            </a:r>
            <a:endParaRPr lang="en-US" dirty="0"/>
          </a:p>
        </p:txBody>
      </p:sp>
      <p:sp>
        <p:nvSpPr>
          <p:cNvPr id="5" name="Content Placeholder 4"/>
          <p:cNvSpPr>
            <a:spLocks noGrp="1"/>
          </p:cNvSpPr>
          <p:nvPr>
            <p:ph idx="1"/>
          </p:nvPr>
        </p:nvSpPr>
        <p:spPr>
          <a:xfrm>
            <a:off x="755088" y="1433067"/>
            <a:ext cx="4361662" cy="3451008"/>
          </a:xfrm>
        </p:spPr>
        <p:txBody>
          <a:bodyPr>
            <a:noAutofit/>
          </a:bodyPr>
          <a:lstStyle/>
          <a:p>
            <a:r>
              <a:rPr lang="en-US" sz="1800" dirty="0" smtClean="0"/>
              <a:t>Identifies </a:t>
            </a:r>
            <a:r>
              <a:rPr lang="en-US" sz="1800" dirty="0"/>
              <a:t>those variables which could </a:t>
            </a:r>
            <a:r>
              <a:rPr lang="en-US" sz="1800" dirty="0" smtClean="0"/>
              <a:t>potentially </a:t>
            </a:r>
            <a:r>
              <a:rPr lang="en-US" sz="1800" dirty="0"/>
              <a:t>change the decision suggested by a deterministic analysis. </a:t>
            </a:r>
            <a:endParaRPr lang="en-US" sz="1800" dirty="0" smtClean="0"/>
          </a:p>
          <a:p>
            <a:endParaRPr lang="en-US" sz="1800" dirty="0" smtClean="0"/>
          </a:p>
          <a:p>
            <a:r>
              <a:rPr lang="en-US" sz="1800" dirty="0"/>
              <a:t>Uncertainty is considered, in this case, to be variance of </a:t>
            </a:r>
            <a:r>
              <a:rPr lang="en-US" sz="1800" dirty="0" smtClean="0"/>
              <a:t>the metric.</a:t>
            </a:r>
            <a:endParaRPr lang="en-US" sz="1800" dirty="0"/>
          </a:p>
          <a:p>
            <a:pPr marL="0" indent="0">
              <a:buNone/>
            </a:pPr>
            <a:endParaRPr lang="en-US" sz="1800" dirty="0" smtClean="0"/>
          </a:p>
          <a:p>
            <a:r>
              <a:rPr lang="en-US" sz="1800" dirty="0" smtClean="0"/>
              <a:t>Allows </a:t>
            </a:r>
            <a:r>
              <a:rPr lang="en-US" sz="1800" dirty="0"/>
              <a:t>attention to be focused on better understanding and </a:t>
            </a:r>
            <a:r>
              <a:rPr lang="en-US" sz="1800" dirty="0" smtClean="0"/>
              <a:t>quantifying uncertainty.      </a:t>
            </a:r>
          </a:p>
          <a:p>
            <a:endParaRPr lang="en-US" sz="1800" dirty="0"/>
          </a:p>
          <a:p>
            <a:r>
              <a:rPr lang="en-US" sz="1800" dirty="0" smtClean="0"/>
              <a:t>May be used to construct a small number of meaningful scenarios, each scenario resulting from the assuming a certain uncertainty has various extreme values.</a:t>
            </a:r>
          </a:p>
        </p:txBody>
      </p:sp>
      <p:sp>
        <p:nvSpPr>
          <p:cNvPr id="2" name="TextBox 1"/>
          <p:cNvSpPr txBox="1"/>
          <p:nvPr/>
        </p:nvSpPr>
        <p:spPr>
          <a:xfrm>
            <a:off x="5754532" y="1433067"/>
            <a:ext cx="2980906" cy="1477328"/>
          </a:xfrm>
          <a:prstGeom prst="rect">
            <a:avLst/>
          </a:prstGeom>
          <a:solidFill>
            <a:srgbClr val="FFFFCC"/>
          </a:solidFill>
          <a:ln>
            <a:solidFill>
              <a:schemeClr val="tx1"/>
            </a:solidFill>
          </a:ln>
        </p:spPr>
        <p:txBody>
          <a:bodyPr wrap="square" rtlCol="0">
            <a:spAutoFit/>
          </a:bodyPr>
          <a:lstStyle/>
          <a:p>
            <a:r>
              <a:rPr lang="en-US" dirty="0"/>
              <a:t>Scenarios allow for the stakeholders to describe how they want the system to behave in the presence of each scenario</a:t>
            </a:r>
            <a:r>
              <a:rPr lang="en-US" dirty="0" smtClean="0"/>
              <a:t>.</a:t>
            </a:r>
            <a:endParaRPr lang="en-US" dirty="0"/>
          </a:p>
        </p:txBody>
      </p:sp>
      <p:sp>
        <p:nvSpPr>
          <p:cNvPr id="7" name="Slide Number Placeholder 6"/>
          <p:cNvSpPr>
            <a:spLocks noGrp="1"/>
          </p:cNvSpPr>
          <p:nvPr>
            <p:ph type="sldNum" sz="quarter" idx="12"/>
          </p:nvPr>
        </p:nvSpPr>
        <p:spPr/>
        <p:txBody>
          <a:bodyPr/>
          <a:lstStyle/>
          <a:p>
            <a:fld id="{D2309A7F-DA4F-7A48-BA9F-1ADD0F1A3EFA}" type="slidenum">
              <a:rPr lang="en-US" smtClean="0"/>
              <a:pPr/>
              <a:t>31</a:t>
            </a:fld>
            <a:endParaRPr lang="en-US"/>
          </a:p>
        </p:txBody>
      </p:sp>
      <p:sp>
        <p:nvSpPr>
          <p:cNvPr id="3" name="Rectangle 2"/>
          <p:cNvSpPr>
            <a:spLocks noChangeArrowheads="1"/>
          </p:cNvSpPr>
          <p:nvPr/>
        </p:nvSpPr>
        <p:spPr bwMode="auto">
          <a:xfrm>
            <a:off x="5116750" y="25717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37"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0888" y="3207337"/>
            <a:ext cx="3384550" cy="257175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5937127" y="5769979"/>
            <a:ext cx="261571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smtClean="0" bmk="_Toc441332186">
                <a:ln>
                  <a:noFill/>
                </a:ln>
                <a:solidFill>
                  <a:srgbClr val="4F81BD"/>
                </a:solidFill>
                <a:effectLst/>
                <a:latin typeface="Calibri" panose="020F0502020204030204" pitchFamily="34" charset="0"/>
                <a:ea typeface="Calibri" panose="020F0502020204030204" pitchFamily="34" charset="0"/>
                <a:cs typeface="Times New Roman" panose="02020603050405020304" pitchFamily="18" charset="0"/>
              </a:rPr>
              <a:t>Figure 4.23. Sensitivity Chart</a:t>
            </a:r>
            <a:endParaRPr kumimoji="0" lang="en-US" altLang="en-US" sz="4000" b="0" i="0" u="none" strike="noStrike" cap="none" normalizeH="0" baseline="0" smtClean="0">
              <a:ln>
                <a:noFill/>
              </a:ln>
              <a:solidFill>
                <a:schemeClr val="tx1"/>
              </a:solidFill>
              <a:effectLst/>
              <a:latin typeface="Arial" panose="020B0604020202020204" pitchFamily="34" charset="0"/>
            </a:endParaRPr>
          </a:p>
        </p:txBody>
      </p:sp>
      <p:sp>
        <p:nvSpPr>
          <p:cNvPr id="9"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37042451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Affordability Analysis</a:t>
            </a:r>
            <a:endParaRPr lang="en-US" dirty="0"/>
          </a:p>
        </p:txBody>
      </p:sp>
      <p:sp>
        <p:nvSpPr>
          <p:cNvPr id="3" name="Content Placeholder 2"/>
          <p:cNvSpPr>
            <a:spLocks noGrp="1"/>
          </p:cNvSpPr>
          <p:nvPr>
            <p:ph idx="1"/>
          </p:nvPr>
        </p:nvSpPr>
        <p:spPr/>
        <p:txBody>
          <a:bodyPr>
            <a:normAutofit lnSpcReduction="10000"/>
          </a:bodyPr>
          <a:lstStyle/>
          <a:p>
            <a:r>
              <a:rPr lang="en-US" dirty="0"/>
              <a:t>For industry, affordability is the ability to develop a product or provide a service at a profit that balances performance and cost. </a:t>
            </a:r>
            <a:endParaRPr lang="en-US" dirty="0" smtClean="0"/>
          </a:p>
          <a:p>
            <a:r>
              <a:rPr lang="en-US" dirty="0" smtClean="0"/>
              <a:t>For </a:t>
            </a:r>
            <a:r>
              <a:rPr lang="en-US" dirty="0"/>
              <a:t>government organizations such as DoD, a product or program is affordable if it balances cost, performance and risk while meeting their missions</a:t>
            </a:r>
            <a:r>
              <a:rPr lang="en-US" dirty="0" smtClean="0"/>
              <a:t>.</a:t>
            </a:r>
          </a:p>
          <a:p>
            <a:r>
              <a:rPr lang="en-US" dirty="0"/>
              <a:t>The things you need to know for affordability decisions:</a:t>
            </a:r>
          </a:p>
          <a:p>
            <a:pPr lvl="1"/>
            <a:r>
              <a:rPr lang="en-US" dirty="0"/>
              <a:t>Needs and priorities</a:t>
            </a:r>
          </a:p>
          <a:p>
            <a:pPr lvl="1"/>
            <a:r>
              <a:rPr lang="en-US" dirty="0"/>
              <a:t>Fraction of budget available for need(s)</a:t>
            </a:r>
          </a:p>
          <a:p>
            <a:pPr lvl="1"/>
            <a:r>
              <a:rPr lang="en-US" dirty="0"/>
              <a:t>Basis of payment (Cost)</a:t>
            </a:r>
          </a:p>
          <a:p>
            <a:pPr lvl="1"/>
            <a:r>
              <a:rPr lang="en-US" dirty="0"/>
              <a:t>Overall capability implications</a:t>
            </a:r>
          </a:p>
          <a:p>
            <a:endParaRPr lang="en-US"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32</a:t>
            </a:fld>
            <a:endParaRPr lang="en-US" dirty="0"/>
          </a:p>
        </p:txBody>
      </p:sp>
      <p:sp>
        <p:nvSpPr>
          <p:cNvPr id="5"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28745890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People</a:t>
            </a:r>
            <a:endParaRPr lang="en-US" dirty="0"/>
          </a:p>
        </p:txBody>
      </p:sp>
      <p:sp>
        <p:nvSpPr>
          <p:cNvPr id="3" name="Content Placeholder 2"/>
          <p:cNvSpPr>
            <a:spLocks noGrp="1"/>
          </p:cNvSpPr>
          <p:nvPr>
            <p:ph idx="1"/>
          </p:nvPr>
        </p:nvSpPr>
        <p:spPr>
          <a:xfrm>
            <a:off x="755087" y="1790943"/>
            <a:ext cx="3189116" cy="2644579"/>
          </a:xfrm>
        </p:spPr>
        <p:txBody>
          <a:bodyPr>
            <a:normAutofit fontScale="85000" lnSpcReduction="10000"/>
          </a:bodyPr>
          <a:lstStyle/>
          <a:p>
            <a:r>
              <a:rPr lang="en-US" dirty="0"/>
              <a:t>Personnel skills can be binned in to generalizable capabilities and further broken down into sub-specialties. </a:t>
            </a:r>
            <a:endParaRPr lang="en-US" dirty="0" smtClean="0"/>
          </a:p>
          <a:p>
            <a:pPr marL="0" indent="0">
              <a:buNone/>
            </a:pPr>
            <a:endParaRPr lang="en-US" dirty="0" smtClean="0"/>
          </a:p>
          <a:p>
            <a:r>
              <a:rPr lang="en-US" dirty="0" smtClean="0"/>
              <a:t>General </a:t>
            </a:r>
            <a:r>
              <a:rPr lang="en-US" dirty="0"/>
              <a:t>skill bins are hard skills and soft skills. </a:t>
            </a:r>
            <a:endParaRPr lang="en-US" dirty="0" smtClean="0"/>
          </a:p>
        </p:txBody>
      </p:sp>
      <p:sp>
        <p:nvSpPr>
          <p:cNvPr id="4" name="Slide Number Placeholder 3"/>
          <p:cNvSpPr>
            <a:spLocks noGrp="1"/>
          </p:cNvSpPr>
          <p:nvPr>
            <p:ph type="sldNum" sz="quarter" idx="12"/>
          </p:nvPr>
        </p:nvSpPr>
        <p:spPr/>
        <p:txBody>
          <a:bodyPr/>
          <a:lstStyle/>
          <a:p>
            <a:fld id="{D2309A7F-DA4F-7A48-BA9F-1ADD0F1A3EFA}" type="slidenum">
              <a:rPr lang="en-US" smtClean="0"/>
              <a:pPr/>
              <a:t>4</a:t>
            </a:fld>
            <a:endParaRPr lang="en-US"/>
          </a:p>
        </p:txBody>
      </p:sp>
      <p:sp>
        <p:nvSpPr>
          <p:cNvPr id="5" name="Rectangle 2"/>
          <p:cNvSpPr>
            <a:spLocks noChangeArrowheads="1"/>
          </p:cNvSpPr>
          <p:nvPr/>
        </p:nvSpPr>
        <p:spPr bwMode="auto">
          <a:xfrm>
            <a:off x="755087" y="273542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3" name="Picture 4"/>
          <p:cNvPicPr>
            <a:picLocks noChangeAspect="1" noChangeArrowheads="1"/>
          </p:cNvPicPr>
          <p:nvPr/>
        </p:nvPicPr>
        <p:blipFill>
          <a:blip r:embed="rId3">
            <a:extLst>
              <a:ext uri="{28A0092B-C50C-407E-A947-70E740481C1C}">
                <a14:useLocalDpi xmlns:a14="http://schemas.microsoft.com/office/drawing/2010/main" val="0"/>
              </a:ext>
            </a:extLst>
          </a:blip>
          <a:srcRect r="19583"/>
          <a:stretch>
            <a:fillRect/>
          </a:stretch>
        </p:blipFill>
        <p:spPr bwMode="auto">
          <a:xfrm>
            <a:off x="4633225" y="1270855"/>
            <a:ext cx="3389570" cy="405177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4407227" y="5548310"/>
            <a:ext cx="384156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smtClean="0" bmk="_Toc441332166">
                <a:ln>
                  <a:noFill/>
                </a:ln>
                <a:solidFill>
                  <a:srgbClr val="4F81BD"/>
                </a:solidFill>
                <a:effectLst/>
                <a:latin typeface="Calibri" panose="020F0502020204030204" pitchFamily="34" charset="0"/>
                <a:ea typeface="Calibri" panose="020F0502020204030204" pitchFamily="34" charset="0"/>
                <a:cs typeface="Times New Roman" panose="02020603050405020304" pitchFamily="18" charset="0"/>
              </a:rPr>
              <a:t>Figure 4.3. Example of Skills for People Resources</a:t>
            </a:r>
            <a:endParaRPr kumimoji="0" lang="en-US" altLang="en-US" sz="3600" b="0" i="0" u="none" strike="noStrike" cap="none" normalizeH="0" baseline="0" dirty="0" smtClean="0">
              <a:ln>
                <a:noFill/>
              </a:ln>
              <a:solidFill>
                <a:schemeClr val="tx1"/>
              </a:solidFill>
              <a:effectLst/>
              <a:latin typeface="Arial" panose="020B0604020202020204" pitchFamily="34" charset="0"/>
            </a:endParaRPr>
          </a:p>
        </p:txBody>
      </p:sp>
      <p:sp>
        <p:nvSpPr>
          <p:cNvPr id="7" name="TextBox 6"/>
          <p:cNvSpPr txBox="1"/>
          <p:nvPr/>
        </p:nvSpPr>
        <p:spPr>
          <a:xfrm>
            <a:off x="873600" y="4722461"/>
            <a:ext cx="3189116" cy="1200329"/>
          </a:xfrm>
          <a:prstGeom prst="rect">
            <a:avLst/>
          </a:prstGeom>
          <a:solidFill>
            <a:srgbClr val="FFFFCC"/>
          </a:solidFill>
          <a:ln>
            <a:solidFill>
              <a:schemeClr val="tx1"/>
            </a:solidFill>
          </a:ln>
        </p:spPr>
        <p:txBody>
          <a:bodyPr wrap="square" rtlCol="0">
            <a:spAutoFit/>
          </a:bodyPr>
          <a:lstStyle/>
          <a:p>
            <a:r>
              <a:rPr lang="en-US" dirty="0"/>
              <a:t>Knowledge of roles in an organization </a:t>
            </a:r>
            <a:r>
              <a:rPr lang="en-US" dirty="0" smtClean="0"/>
              <a:t>aids assessment of </a:t>
            </a:r>
            <a:r>
              <a:rPr lang="en-US" dirty="0"/>
              <a:t>whether additional skills </a:t>
            </a:r>
            <a:r>
              <a:rPr lang="en-US" dirty="0" smtClean="0"/>
              <a:t>and/or </a:t>
            </a:r>
            <a:r>
              <a:rPr lang="en-US" dirty="0"/>
              <a:t>personnel are </a:t>
            </a:r>
            <a:r>
              <a:rPr lang="en-US" dirty="0" smtClean="0"/>
              <a:t>required.</a:t>
            </a:r>
            <a:endParaRPr lang="en-US" dirty="0"/>
          </a:p>
        </p:txBody>
      </p:sp>
      <p:sp>
        <p:nvSpPr>
          <p:cNvPr id="9"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25426069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Facilities</a:t>
            </a:r>
            <a:endParaRPr lang="en-US" dirty="0"/>
          </a:p>
        </p:txBody>
      </p:sp>
      <p:sp>
        <p:nvSpPr>
          <p:cNvPr id="3" name="Content Placeholder 2"/>
          <p:cNvSpPr>
            <a:spLocks noGrp="1"/>
          </p:cNvSpPr>
          <p:nvPr>
            <p:ph idx="1"/>
          </p:nvPr>
        </p:nvSpPr>
        <p:spPr>
          <a:xfrm>
            <a:off x="4593520" y="1744738"/>
            <a:ext cx="4144459" cy="4053445"/>
          </a:xfrm>
        </p:spPr>
        <p:txBody>
          <a:bodyPr>
            <a:normAutofit lnSpcReduction="10000"/>
          </a:bodyPr>
          <a:lstStyle/>
          <a:p>
            <a:r>
              <a:rPr lang="en-US" dirty="0" smtClean="0"/>
              <a:t>“Facility </a:t>
            </a:r>
            <a:r>
              <a:rPr lang="en-US" dirty="0"/>
              <a:t>(or capital asset) resources are durable assets used in the production of products and/or </a:t>
            </a:r>
            <a:r>
              <a:rPr lang="en-US" dirty="0" smtClean="0"/>
              <a:t>services” (95).</a:t>
            </a:r>
          </a:p>
          <a:p>
            <a:endParaRPr lang="en-US" dirty="0" smtClean="0"/>
          </a:p>
          <a:p>
            <a:r>
              <a:rPr lang="en-US" dirty="0"/>
              <a:t>As with personnel, management must ascertain the types, numbers, and capacity of each facility asset they control. </a:t>
            </a:r>
          </a:p>
        </p:txBody>
      </p:sp>
      <p:sp>
        <p:nvSpPr>
          <p:cNvPr id="4" name="Slide Number Placeholder 3"/>
          <p:cNvSpPr>
            <a:spLocks noGrp="1"/>
          </p:cNvSpPr>
          <p:nvPr>
            <p:ph type="sldNum" sz="quarter" idx="12"/>
          </p:nvPr>
        </p:nvSpPr>
        <p:spPr/>
        <p:txBody>
          <a:bodyPr/>
          <a:lstStyle/>
          <a:p>
            <a:fld id="{D2309A7F-DA4F-7A48-BA9F-1ADD0F1A3EFA}" type="slidenum">
              <a:rPr lang="en-US" smtClean="0"/>
              <a:pPr/>
              <a:t>5</a:t>
            </a:fld>
            <a:endParaRPr lang="en-US"/>
          </a:p>
        </p:txBody>
      </p:sp>
      <p:sp>
        <p:nvSpPr>
          <p:cNvPr id="5" name="Rectangle 2"/>
          <p:cNvSpPr>
            <a:spLocks noChangeArrowheads="1"/>
          </p:cNvSpPr>
          <p:nvPr/>
        </p:nvSpPr>
        <p:spPr bwMode="auto">
          <a:xfrm>
            <a:off x="416577" y="2301656"/>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7" name="Group 6"/>
          <p:cNvGrpSpPr/>
          <p:nvPr/>
        </p:nvGrpSpPr>
        <p:grpSpPr>
          <a:xfrm>
            <a:off x="517470" y="1777187"/>
            <a:ext cx="3454232" cy="4020996"/>
            <a:chOff x="4899546" y="1613413"/>
            <a:chExt cx="3454232" cy="4020996"/>
          </a:xfrm>
        </p:grpSpPr>
        <p:pic>
          <p:nvPicPr>
            <p:cNvPr id="4097" name="Picture 9"/>
            <p:cNvPicPr>
              <a:picLocks noChangeAspect="1" noChangeArrowheads="1"/>
            </p:cNvPicPr>
            <p:nvPr/>
          </p:nvPicPr>
          <p:blipFill>
            <a:blip r:embed="rId2">
              <a:extLst>
                <a:ext uri="{28A0092B-C50C-407E-A947-70E740481C1C}">
                  <a14:useLocalDpi xmlns:a14="http://schemas.microsoft.com/office/drawing/2010/main" val="0"/>
                </a:ext>
              </a:extLst>
            </a:blip>
            <a:srcRect l="17583"/>
            <a:stretch>
              <a:fillRect/>
            </a:stretch>
          </p:blipFill>
          <p:spPr bwMode="auto">
            <a:xfrm>
              <a:off x="4899546" y="1613413"/>
              <a:ext cx="3454232" cy="318659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5320147" y="5049634"/>
              <a:ext cx="292330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smtClean="0" bmk="_Toc441332167">
                  <a:ln>
                    <a:noFill/>
                  </a:ln>
                  <a:solidFill>
                    <a:srgbClr val="4F81BD"/>
                  </a:solidFill>
                  <a:effectLst/>
                  <a:latin typeface="Calibri" panose="020F0502020204030204" pitchFamily="34" charset="0"/>
                  <a:ea typeface="Calibri" panose="020F0502020204030204" pitchFamily="34" charset="0"/>
                  <a:cs typeface="Times New Roman" panose="02020603050405020304" pitchFamily="18" charset="0"/>
                </a:rPr>
                <a:t>Figure 4.4. Example of Types of Facility Resources</a:t>
              </a:r>
              <a:endParaRPr kumimoji="0" lang="en-US" altLang="en-US" sz="4000" b="0" i="0" u="none" strike="noStrike" cap="none" normalizeH="0" baseline="0" dirty="0" smtClean="0">
                <a:ln>
                  <a:noFill/>
                </a:ln>
                <a:solidFill>
                  <a:schemeClr val="tx1"/>
                </a:solidFill>
                <a:effectLst/>
                <a:latin typeface="Arial" panose="020B0604020202020204" pitchFamily="34" charset="0"/>
              </a:endParaRPr>
            </a:p>
          </p:txBody>
        </p:sp>
      </p:grpSp>
      <p:sp>
        <p:nvSpPr>
          <p:cNvPr id="9"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40313690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Cost</a:t>
            </a:r>
            <a:endParaRPr lang="en-US" dirty="0"/>
          </a:p>
        </p:txBody>
      </p:sp>
      <p:sp>
        <p:nvSpPr>
          <p:cNvPr id="3" name="Content Placeholder 2"/>
          <p:cNvSpPr>
            <a:spLocks noGrp="1"/>
          </p:cNvSpPr>
          <p:nvPr>
            <p:ph idx="1"/>
          </p:nvPr>
        </p:nvSpPr>
        <p:spPr>
          <a:xfrm>
            <a:off x="755087" y="1544145"/>
            <a:ext cx="7908831" cy="4488165"/>
          </a:xfrm>
        </p:spPr>
        <p:txBody>
          <a:bodyPr>
            <a:normAutofit lnSpcReduction="10000"/>
          </a:bodyPr>
          <a:lstStyle/>
          <a:p>
            <a:r>
              <a:rPr lang="en-US" dirty="0" smtClean="0"/>
              <a:t>“Cost </a:t>
            </a:r>
            <a:r>
              <a:rPr lang="en-US" dirty="0"/>
              <a:t>refers to any term used to represent resources of an </a:t>
            </a:r>
            <a:r>
              <a:rPr lang="en-US" dirty="0" smtClean="0"/>
              <a:t>organization” (95). </a:t>
            </a:r>
          </a:p>
          <a:p>
            <a:pPr lvl="1"/>
            <a:r>
              <a:rPr lang="en-US" dirty="0" smtClean="0"/>
              <a:t>These </a:t>
            </a:r>
            <a:r>
              <a:rPr lang="en-US" dirty="0"/>
              <a:t>include people (labor), facilities, and </a:t>
            </a:r>
            <a:r>
              <a:rPr lang="en-US" dirty="0" smtClean="0"/>
              <a:t>hours</a:t>
            </a:r>
          </a:p>
          <a:p>
            <a:pPr lvl="1"/>
            <a:endParaRPr lang="en-US" dirty="0" smtClean="0"/>
          </a:p>
          <a:p>
            <a:r>
              <a:rPr lang="en-US" dirty="0"/>
              <a:t>Stewart et al. divided cost into four separate classes which occur across the phases of a program or systems lifecycle: </a:t>
            </a:r>
            <a:endParaRPr lang="en-US" dirty="0" smtClean="0"/>
          </a:p>
          <a:p>
            <a:pPr marL="800100" lvl="1" indent="-457200">
              <a:buFont typeface="+mj-lt"/>
              <a:buAutoNum type="arabicPeriod"/>
            </a:pPr>
            <a:r>
              <a:rPr lang="en-US" dirty="0" smtClean="0"/>
              <a:t>Acquisition</a:t>
            </a:r>
          </a:p>
          <a:p>
            <a:pPr marL="800100" lvl="1" indent="-457200">
              <a:buFont typeface="+mj-lt"/>
              <a:buAutoNum type="arabicPeriod"/>
            </a:pPr>
            <a:r>
              <a:rPr lang="en-US" dirty="0" smtClean="0"/>
              <a:t>Fixed </a:t>
            </a:r>
            <a:r>
              <a:rPr lang="en-US" dirty="0"/>
              <a:t>and </a:t>
            </a:r>
            <a:r>
              <a:rPr lang="en-US" dirty="0" smtClean="0"/>
              <a:t>variable</a:t>
            </a:r>
          </a:p>
          <a:p>
            <a:pPr marL="800100" lvl="1" indent="-457200">
              <a:buFont typeface="+mj-lt"/>
              <a:buAutoNum type="arabicPeriod"/>
            </a:pPr>
            <a:r>
              <a:rPr lang="en-US" dirty="0" smtClean="0"/>
              <a:t>Recurring </a:t>
            </a:r>
            <a:r>
              <a:rPr lang="en-US" dirty="0"/>
              <a:t>and </a:t>
            </a:r>
            <a:r>
              <a:rPr lang="en-US" dirty="0" smtClean="0"/>
              <a:t>nonrecurring</a:t>
            </a:r>
          </a:p>
          <a:p>
            <a:pPr marL="800100" lvl="1" indent="-457200">
              <a:buFont typeface="+mj-lt"/>
              <a:buAutoNum type="arabicPeriod"/>
            </a:pPr>
            <a:r>
              <a:rPr lang="en-US" dirty="0" smtClean="0"/>
              <a:t>Direct </a:t>
            </a:r>
            <a:r>
              <a:rPr lang="en-US" dirty="0"/>
              <a:t>and indirect. </a:t>
            </a:r>
            <a:endParaRPr lang="en-US" dirty="0" smtClean="0"/>
          </a:p>
          <a:p>
            <a:pPr marL="800100" lvl="1" indent="-457200">
              <a:buFont typeface="+mj-lt"/>
              <a:buAutoNum type="arabicPeriod"/>
            </a:pPr>
            <a:endParaRPr lang="en-US" dirty="0"/>
          </a:p>
          <a:p>
            <a:pPr marL="342900" lvl="1" indent="0">
              <a:buNone/>
            </a:pPr>
            <a:r>
              <a:rPr lang="en-US" dirty="0" smtClean="0"/>
              <a:t>(</a:t>
            </a:r>
            <a:r>
              <a:rPr lang="en-US" dirty="0"/>
              <a:t>Stewart, </a:t>
            </a:r>
            <a:r>
              <a:rPr lang="en-US" dirty="0" err="1"/>
              <a:t>Wyskida</a:t>
            </a:r>
            <a:r>
              <a:rPr lang="en-US" dirty="0"/>
              <a:t>, &amp; Johannes, 1995)</a:t>
            </a:r>
            <a:endParaRPr lang="en-US" dirty="0" smtClean="0"/>
          </a:p>
        </p:txBody>
      </p:sp>
      <p:sp>
        <p:nvSpPr>
          <p:cNvPr id="4" name="Slide Number Placeholder 3"/>
          <p:cNvSpPr>
            <a:spLocks noGrp="1"/>
          </p:cNvSpPr>
          <p:nvPr>
            <p:ph type="sldNum" sz="quarter" idx="12"/>
          </p:nvPr>
        </p:nvSpPr>
        <p:spPr/>
        <p:txBody>
          <a:bodyPr/>
          <a:lstStyle/>
          <a:p>
            <a:fld id="{D2309A7F-DA4F-7A48-BA9F-1ADD0F1A3EFA}" type="slidenum">
              <a:rPr lang="en-US" smtClean="0"/>
              <a:pPr/>
              <a:t>6</a:t>
            </a:fld>
            <a:endParaRPr lang="en-US"/>
          </a:p>
        </p:txBody>
      </p:sp>
      <p:sp>
        <p:nvSpPr>
          <p:cNvPr id="5"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10207947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400" dirty="0" smtClean="0"/>
              <a:t>1. Acquisition </a:t>
            </a:r>
            <a:r>
              <a:rPr lang="en-US" sz="2400" dirty="0"/>
              <a:t>(Operate, Sustain, and Dispose) Costs</a:t>
            </a:r>
          </a:p>
        </p:txBody>
      </p:sp>
      <p:sp>
        <p:nvSpPr>
          <p:cNvPr id="5" name="Content Placeholder 4"/>
          <p:cNvSpPr>
            <a:spLocks noGrp="1"/>
          </p:cNvSpPr>
          <p:nvPr>
            <p:ph idx="1"/>
          </p:nvPr>
        </p:nvSpPr>
        <p:spPr>
          <a:xfrm>
            <a:off x="755087" y="1704880"/>
            <a:ext cx="6218919" cy="4053445"/>
          </a:xfrm>
        </p:spPr>
        <p:txBody>
          <a:bodyPr>
            <a:normAutofit/>
          </a:bodyPr>
          <a:lstStyle/>
          <a:p>
            <a:r>
              <a:rPr lang="en-US" dirty="0" smtClean="0"/>
              <a:t>These are the total costs associated with the concept, design, development, production, or deployment of system or process (e.g. buildings, bridges, communication systems, vehicles, etc.).</a:t>
            </a:r>
          </a:p>
          <a:p>
            <a:pPr marL="0" indent="0">
              <a:buNone/>
            </a:pPr>
            <a:endParaRPr lang="en-US" dirty="0" smtClean="0"/>
          </a:p>
          <a:p>
            <a:r>
              <a:rPr lang="en-US" dirty="0" smtClean="0"/>
              <a:t>It does not include the cost to operate, sustain, or dispose of a product or process</a:t>
            </a:r>
            <a:endParaRPr lang="en-US" dirty="0"/>
          </a:p>
          <a:p>
            <a:pPr marL="0" indent="0">
              <a:buNone/>
            </a:pPr>
            <a:endParaRPr lang="en-US" dirty="0"/>
          </a:p>
        </p:txBody>
      </p:sp>
      <p:sp>
        <p:nvSpPr>
          <p:cNvPr id="3" name="Slide Number Placeholder 2"/>
          <p:cNvSpPr>
            <a:spLocks noGrp="1"/>
          </p:cNvSpPr>
          <p:nvPr>
            <p:ph type="sldNum" sz="quarter" idx="12"/>
          </p:nvPr>
        </p:nvSpPr>
        <p:spPr/>
        <p:txBody>
          <a:bodyPr/>
          <a:lstStyle/>
          <a:p>
            <a:r>
              <a:rPr lang="en-US" smtClean="0"/>
              <a:t>L-</a:t>
            </a:r>
            <a:fld id="{D2309A7F-DA4F-7A48-BA9F-1ADD0F1A3EFA}" type="slidenum">
              <a:rPr lang="en-US" smtClean="0"/>
              <a:pPr/>
              <a:t>7</a:t>
            </a:fld>
            <a:endParaRPr lang="en-US" dirty="0"/>
          </a:p>
        </p:txBody>
      </p:sp>
      <p:grpSp>
        <p:nvGrpSpPr>
          <p:cNvPr id="2" name="Group 1"/>
          <p:cNvGrpSpPr/>
          <p:nvPr/>
        </p:nvGrpSpPr>
        <p:grpSpPr>
          <a:xfrm>
            <a:off x="7259026" y="1704880"/>
            <a:ext cx="1656374" cy="3450647"/>
            <a:chOff x="7304044" y="1580873"/>
            <a:chExt cx="1299122" cy="2484097"/>
          </a:xfrm>
        </p:grpSpPr>
        <p:sp>
          <p:nvSpPr>
            <p:cNvPr id="6" name="TextBox 5"/>
            <p:cNvSpPr txBox="1"/>
            <p:nvPr/>
          </p:nvSpPr>
          <p:spPr>
            <a:xfrm>
              <a:off x="7304044" y="2934983"/>
              <a:ext cx="1299122" cy="1129987"/>
            </a:xfrm>
            <a:prstGeom prst="rect">
              <a:avLst/>
            </a:prstGeom>
            <a:noFill/>
          </p:spPr>
          <p:txBody>
            <a:bodyPr wrap="square" rtlCol="0">
              <a:spAutoFit/>
            </a:bodyPr>
            <a:lstStyle/>
            <a:p>
              <a:r>
                <a:rPr lang="en-US" sz="1200" dirty="0" smtClean="0"/>
                <a:t>E Pohl, S. </a:t>
              </a:r>
              <a:r>
                <a:rPr lang="en-US" sz="1200" dirty="0" err="1" smtClean="0"/>
                <a:t>Goerger</a:t>
              </a:r>
              <a:r>
                <a:rPr lang="en-US" sz="1200" dirty="0" smtClean="0"/>
                <a:t>, K. </a:t>
              </a:r>
              <a:r>
                <a:rPr lang="en-US" sz="1200" dirty="0" err="1" smtClean="0"/>
                <a:t>Michealson</a:t>
              </a:r>
              <a:r>
                <a:rPr lang="en-US" sz="1200" dirty="0" smtClean="0"/>
                <a:t>, “Analyzing Resources,” </a:t>
              </a:r>
              <a:r>
                <a:rPr lang="en-US" sz="1200" b="1" dirty="0"/>
                <a:t>Trade-off Analytics: Creating and Evaluating the Tradespace</a:t>
              </a:r>
              <a:r>
                <a:rPr lang="en-US" sz="1200" dirty="0"/>
                <a:t>, G. Parnell, Editor, Wiley &amp; Sons, </a:t>
              </a:r>
              <a:r>
                <a:rPr lang="en-US" sz="1200" dirty="0" smtClean="0"/>
                <a:t>2017, p. 98</a:t>
              </a:r>
              <a:endParaRPr lang="en-US" sz="12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5278" y="1580873"/>
              <a:ext cx="786643" cy="1194970"/>
            </a:xfrm>
            <a:prstGeom prst="rect">
              <a:avLst/>
            </a:prstGeom>
            <a:noFill/>
            <a:ln w="317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sp>
        <p:nvSpPr>
          <p:cNvPr id="8"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14355860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 Fixed </a:t>
            </a:r>
            <a:r>
              <a:rPr lang="en-US" dirty="0"/>
              <a:t>and Variable </a:t>
            </a:r>
            <a:r>
              <a:rPr lang="en-US" dirty="0" smtClean="0"/>
              <a:t>Costs</a:t>
            </a:r>
            <a:endParaRPr lang="en-US" dirty="0"/>
          </a:p>
        </p:txBody>
      </p:sp>
      <p:sp>
        <p:nvSpPr>
          <p:cNvPr id="5" name="Content Placeholder 4"/>
          <p:cNvSpPr>
            <a:spLocks noGrp="1"/>
          </p:cNvSpPr>
          <p:nvPr>
            <p:ph idx="1"/>
          </p:nvPr>
        </p:nvSpPr>
        <p:spPr>
          <a:xfrm>
            <a:off x="755087" y="1566149"/>
            <a:ext cx="7998107" cy="4053445"/>
          </a:xfrm>
        </p:spPr>
        <p:txBody>
          <a:bodyPr>
            <a:normAutofit/>
          </a:bodyPr>
          <a:lstStyle/>
          <a:p>
            <a:pPr>
              <a:lnSpc>
                <a:spcPct val="110000"/>
              </a:lnSpc>
            </a:pPr>
            <a:r>
              <a:rPr lang="en-US" sz="2000" dirty="0" smtClean="0"/>
              <a:t>Fixed (or sunk) cost is incurred no matter the phase of the system lifecycle.</a:t>
            </a:r>
          </a:p>
          <a:p>
            <a:pPr>
              <a:lnSpc>
                <a:spcPct val="110000"/>
              </a:lnSpc>
            </a:pPr>
            <a:endParaRPr lang="en-US" sz="2000" dirty="0"/>
          </a:p>
          <a:p>
            <a:pPr>
              <a:lnSpc>
                <a:spcPct val="110000"/>
              </a:lnSpc>
            </a:pPr>
            <a:endParaRPr lang="en-US" sz="2000" dirty="0" smtClean="0"/>
          </a:p>
          <a:p>
            <a:pPr>
              <a:lnSpc>
                <a:spcPct val="110000"/>
              </a:lnSpc>
            </a:pPr>
            <a:endParaRPr lang="en-US" sz="2000" dirty="0" smtClean="0"/>
          </a:p>
          <a:p>
            <a:pPr>
              <a:lnSpc>
                <a:spcPct val="110000"/>
              </a:lnSpc>
            </a:pPr>
            <a:endParaRPr lang="en-US" sz="2000" dirty="0"/>
          </a:p>
          <a:p>
            <a:pPr>
              <a:lnSpc>
                <a:spcPct val="110000"/>
              </a:lnSpc>
            </a:pPr>
            <a:endParaRPr lang="en-US" sz="400" dirty="0" smtClean="0"/>
          </a:p>
          <a:p>
            <a:pPr>
              <a:lnSpc>
                <a:spcPct val="110000"/>
              </a:lnSpc>
            </a:pPr>
            <a:r>
              <a:rPr lang="en-US" sz="2000" dirty="0" smtClean="0"/>
              <a:t>Variable costs vary based on the number and types produced or operated, and can easily be associated with each unit produced.</a:t>
            </a:r>
            <a:endParaRPr lang="en-US" dirty="0"/>
          </a:p>
        </p:txBody>
      </p:sp>
      <p:sp>
        <p:nvSpPr>
          <p:cNvPr id="3" name="Slide Number Placeholder 2"/>
          <p:cNvSpPr>
            <a:spLocks noGrp="1"/>
          </p:cNvSpPr>
          <p:nvPr>
            <p:ph type="sldNum" sz="quarter" idx="12"/>
          </p:nvPr>
        </p:nvSpPr>
        <p:spPr/>
        <p:txBody>
          <a:bodyPr/>
          <a:lstStyle/>
          <a:p>
            <a:r>
              <a:rPr lang="en-US" dirty="0" smtClean="0"/>
              <a:t>L-</a:t>
            </a:r>
            <a:fld id="{D2309A7F-DA4F-7A48-BA9F-1ADD0F1A3EFA}" type="slidenum">
              <a:rPr lang="en-US" smtClean="0"/>
              <a:pPr/>
              <a:t>8</a:t>
            </a:fld>
            <a:endParaRPr lang="en-US" dirty="0"/>
          </a:p>
        </p:txBody>
      </p:sp>
      <p:sp>
        <p:nvSpPr>
          <p:cNvPr id="6" name="TextBox 5"/>
          <p:cNvSpPr txBox="1"/>
          <p:nvPr/>
        </p:nvSpPr>
        <p:spPr>
          <a:xfrm>
            <a:off x="7454072" y="3780323"/>
            <a:ext cx="1299122" cy="230832"/>
          </a:xfrm>
          <a:prstGeom prst="rect">
            <a:avLst/>
          </a:prstGeom>
          <a:noFill/>
        </p:spPr>
        <p:txBody>
          <a:bodyPr wrap="square" rtlCol="0">
            <a:spAutoFit/>
          </a:bodyPr>
          <a:lstStyle/>
          <a:p>
            <a:endParaRPr lang="en-US" sz="900" dirty="0"/>
          </a:p>
        </p:txBody>
      </p:sp>
      <p:sp>
        <p:nvSpPr>
          <p:cNvPr id="9"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
        <p:nvSpPr>
          <p:cNvPr id="7" name="TextBox 6"/>
          <p:cNvSpPr txBox="1"/>
          <p:nvPr/>
        </p:nvSpPr>
        <p:spPr>
          <a:xfrm>
            <a:off x="3046706" y="2274771"/>
            <a:ext cx="3241657" cy="1514261"/>
          </a:xfrm>
          <a:prstGeom prst="rect">
            <a:avLst/>
          </a:prstGeom>
          <a:noFill/>
          <a:ln>
            <a:solidFill>
              <a:schemeClr val="tx1"/>
            </a:solidFill>
          </a:ln>
        </p:spPr>
        <p:txBody>
          <a:bodyPr wrap="none" rtlCol="0">
            <a:spAutoFit/>
          </a:bodyPr>
          <a:lstStyle/>
          <a:p>
            <a:pPr algn="ctr">
              <a:lnSpc>
                <a:spcPct val="110000"/>
              </a:lnSpc>
            </a:pPr>
            <a:r>
              <a:rPr lang="en-US" sz="2000" u="sng" dirty="0"/>
              <a:t>Examples of fixed </a:t>
            </a:r>
            <a:r>
              <a:rPr lang="en-US" sz="2000" u="sng" dirty="0" smtClean="0"/>
              <a:t>costs</a:t>
            </a:r>
            <a:r>
              <a:rPr lang="en-US" sz="1600" dirty="0" smtClean="0"/>
              <a:t> </a:t>
            </a:r>
            <a:endParaRPr lang="en-US" sz="1600" dirty="0"/>
          </a:p>
          <a:p>
            <a:pPr marL="285750" indent="-285750">
              <a:lnSpc>
                <a:spcPct val="110000"/>
              </a:lnSpc>
              <a:buFont typeface="Wingdings" panose="05000000000000000000" pitchFamily="2" charset="2"/>
              <a:buChar char="q"/>
            </a:pPr>
            <a:r>
              <a:rPr lang="en-US" sz="1600" dirty="0"/>
              <a:t>facilities costs, </a:t>
            </a:r>
          </a:p>
          <a:p>
            <a:pPr marL="285750" indent="-285750">
              <a:lnSpc>
                <a:spcPct val="110000"/>
              </a:lnSpc>
              <a:buFont typeface="Wingdings" panose="05000000000000000000" pitchFamily="2" charset="2"/>
              <a:buChar char="q"/>
            </a:pPr>
            <a:r>
              <a:rPr lang="en-US" sz="1600" dirty="0"/>
              <a:t>depreciation of equipment value,</a:t>
            </a:r>
          </a:p>
          <a:p>
            <a:pPr marL="285750" indent="-285750">
              <a:lnSpc>
                <a:spcPct val="110000"/>
              </a:lnSpc>
              <a:buFont typeface="Wingdings" panose="05000000000000000000" pitchFamily="2" charset="2"/>
              <a:buChar char="q"/>
            </a:pPr>
            <a:r>
              <a:rPr lang="en-US" sz="1600" dirty="0"/>
              <a:t> taxes,</a:t>
            </a:r>
          </a:p>
          <a:p>
            <a:pPr marL="285750" indent="-285750">
              <a:lnSpc>
                <a:spcPct val="110000"/>
              </a:lnSpc>
              <a:buFont typeface="Wingdings" panose="05000000000000000000" pitchFamily="2" charset="2"/>
              <a:buChar char="q"/>
            </a:pPr>
            <a:r>
              <a:rPr lang="en-US" sz="1600" dirty="0"/>
              <a:t> site </a:t>
            </a:r>
            <a:r>
              <a:rPr lang="en-US" sz="1600" dirty="0" smtClean="0"/>
              <a:t>security</a:t>
            </a:r>
            <a:endParaRPr lang="en-US" sz="1600" dirty="0"/>
          </a:p>
        </p:txBody>
      </p:sp>
      <p:sp>
        <p:nvSpPr>
          <p:cNvPr id="10" name="TextBox 9"/>
          <p:cNvSpPr txBox="1"/>
          <p:nvPr/>
        </p:nvSpPr>
        <p:spPr>
          <a:xfrm>
            <a:off x="2912610" y="4833867"/>
            <a:ext cx="3683060" cy="1243417"/>
          </a:xfrm>
          <a:prstGeom prst="rect">
            <a:avLst/>
          </a:prstGeom>
          <a:noFill/>
          <a:ln>
            <a:solidFill>
              <a:schemeClr val="tx1"/>
            </a:solidFill>
          </a:ln>
        </p:spPr>
        <p:txBody>
          <a:bodyPr wrap="none" rtlCol="0">
            <a:spAutoFit/>
          </a:bodyPr>
          <a:lstStyle/>
          <a:p>
            <a:pPr algn="ctr">
              <a:lnSpc>
                <a:spcPct val="110000"/>
              </a:lnSpc>
            </a:pPr>
            <a:r>
              <a:rPr lang="en-US" sz="2000" u="sng" dirty="0"/>
              <a:t>Examples of </a:t>
            </a:r>
            <a:r>
              <a:rPr lang="en-US" sz="2000" u="sng" dirty="0" smtClean="0"/>
              <a:t>variable costs</a:t>
            </a:r>
            <a:r>
              <a:rPr lang="en-US" sz="1600" dirty="0" smtClean="0"/>
              <a:t> </a:t>
            </a:r>
            <a:endParaRPr lang="en-US" sz="1600" dirty="0"/>
          </a:p>
          <a:p>
            <a:pPr marL="285750" indent="-285750">
              <a:lnSpc>
                <a:spcPct val="110000"/>
              </a:lnSpc>
              <a:buFont typeface="Wingdings" panose="05000000000000000000" pitchFamily="2" charset="2"/>
              <a:buChar char="q"/>
            </a:pPr>
            <a:r>
              <a:rPr lang="en-US" sz="1600" dirty="0" smtClean="0"/>
              <a:t>Direct labor</a:t>
            </a:r>
          </a:p>
          <a:p>
            <a:pPr marL="285750" indent="-285750">
              <a:lnSpc>
                <a:spcPct val="110000"/>
              </a:lnSpc>
              <a:buFont typeface="Wingdings" panose="05000000000000000000" pitchFamily="2" charset="2"/>
              <a:buChar char="q"/>
            </a:pPr>
            <a:r>
              <a:rPr lang="en-US" sz="1600" dirty="0" smtClean="0"/>
              <a:t>Material</a:t>
            </a:r>
          </a:p>
          <a:p>
            <a:pPr marL="285750" indent="-285750">
              <a:lnSpc>
                <a:spcPct val="110000"/>
              </a:lnSpc>
              <a:buFont typeface="Wingdings" panose="05000000000000000000" pitchFamily="2" charset="2"/>
              <a:buChar char="q"/>
            </a:pPr>
            <a:r>
              <a:rPr lang="en-US" sz="1600" dirty="0" smtClean="0"/>
              <a:t>Energy for the production of a product</a:t>
            </a:r>
            <a:endParaRPr lang="en-US" sz="1600" dirty="0"/>
          </a:p>
        </p:txBody>
      </p:sp>
    </p:spTree>
    <p:extLst>
      <p:ext uri="{BB962C8B-B14F-4D97-AF65-F5344CB8AC3E}">
        <p14:creationId xmlns:p14="http://schemas.microsoft.com/office/powerpoint/2010/main" val="31270333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3. Recurring and Nonrecurring Costs</a:t>
            </a:r>
            <a:endParaRPr lang="en-US" dirty="0"/>
          </a:p>
        </p:txBody>
      </p:sp>
      <p:sp>
        <p:nvSpPr>
          <p:cNvPr id="5" name="Content Placeholder 4"/>
          <p:cNvSpPr>
            <a:spLocks noGrp="1"/>
          </p:cNvSpPr>
          <p:nvPr>
            <p:ph idx="1"/>
          </p:nvPr>
        </p:nvSpPr>
        <p:spPr>
          <a:xfrm>
            <a:off x="755087" y="1566149"/>
            <a:ext cx="7938537" cy="4053445"/>
          </a:xfrm>
        </p:spPr>
        <p:txBody>
          <a:bodyPr>
            <a:normAutofit/>
          </a:bodyPr>
          <a:lstStyle/>
          <a:p>
            <a:r>
              <a:rPr lang="en-US" u="sng" dirty="0" smtClean="0"/>
              <a:t>Recurring </a:t>
            </a:r>
            <a:r>
              <a:rPr lang="en-US" u="sng" dirty="0"/>
              <a:t>costs</a:t>
            </a:r>
            <a:r>
              <a:rPr lang="en-US" dirty="0"/>
              <a:t> are associated with each unit produced or each time the process is executed.  </a:t>
            </a:r>
            <a:endParaRPr lang="en-US" dirty="0" smtClean="0"/>
          </a:p>
          <a:p>
            <a:r>
              <a:rPr lang="en-US" dirty="0" smtClean="0"/>
              <a:t>Unlike </a:t>
            </a:r>
            <a:r>
              <a:rPr lang="en-US" dirty="0"/>
              <a:t>variable costs, recurring costs may not vary with the number or type of products produced.  </a:t>
            </a:r>
            <a:endParaRPr lang="en-US" dirty="0" smtClean="0"/>
          </a:p>
          <a:p>
            <a:endParaRPr lang="en-US" dirty="0"/>
          </a:p>
          <a:p>
            <a:pPr marL="0" indent="0">
              <a:buNone/>
            </a:pPr>
            <a:endParaRPr lang="en-US" dirty="0" smtClean="0"/>
          </a:p>
          <a:p>
            <a:r>
              <a:rPr lang="en-US" u="sng" dirty="0" smtClean="0"/>
              <a:t>Nonrecurring </a:t>
            </a:r>
            <a:r>
              <a:rPr lang="en-US" u="sng" dirty="0"/>
              <a:t>costs</a:t>
            </a:r>
            <a:r>
              <a:rPr lang="en-US" dirty="0"/>
              <a:t> are those incurred only once in the lifecycle or expected to be incurred only once in a life cycle.  </a:t>
            </a:r>
            <a:endParaRPr lang="en-US" dirty="0" smtClean="0"/>
          </a:p>
        </p:txBody>
      </p:sp>
      <p:sp>
        <p:nvSpPr>
          <p:cNvPr id="3" name="Slide Number Placeholder 2"/>
          <p:cNvSpPr>
            <a:spLocks noGrp="1"/>
          </p:cNvSpPr>
          <p:nvPr>
            <p:ph type="sldNum" sz="quarter" idx="12"/>
          </p:nvPr>
        </p:nvSpPr>
        <p:spPr/>
        <p:txBody>
          <a:bodyPr/>
          <a:lstStyle/>
          <a:p>
            <a:r>
              <a:rPr lang="en-US" smtClean="0"/>
              <a:t>L-</a:t>
            </a:r>
            <a:fld id="{D2309A7F-DA4F-7A48-BA9F-1ADD0F1A3EFA}" type="slidenum">
              <a:rPr lang="en-US" smtClean="0"/>
              <a:pPr/>
              <a:t>9</a:t>
            </a:fld>
            <a:endParaRPr lang="en-US" dirty="0"/>
          </a:p>
        </p:txBody>
      </p:sp>
      <p:sp>
        <p:nvSpPr>
          <p:cNvPr id="10" name="TextBox 9"/>
          <p:cNvSpPr txBox="1"/>
          <p:nvPr/>
        </p:nvSpPr>
        <p:spPr>
          <a:xfrm>
            <a:off x="2961474" y="3269705"/>
            <a:ext cx="3525761" cy="646331"/>
          </a:xfrm>
          <a:prstGeom prst="rect">
            <a:avLst/>
          </a:prstGeom>
          <a:noFill/>
          <a:ln>
            <a:solidFill>
              <a:schemeClr val="tx1"/>
            </a:solidFill>
          </a:ln>
        </p:spPr>
        <p:txBody>
          <a:bodyPr wrap="square" rtlCol="0">
            <a:spAutoFit/>
          </a:bodyPr>
          <a:lstStyle/>
          <a:p>
            <a:r>
              <a:rPr lang="en-US" dirty="0" smtClean="0"/>
              <a:t>EXAMPLE: </a:t>
            </a:r>
            <a:r>
              <a:rPr lang="en-US" dirty="0"/>
              <a:t>the annual property taxes are recurring and fixed costs.  </a:t>
            </a:r>
          </a:p>
        </p:txBody>
      </p:sp>
      <p:sp>
        <p:nvSpPr>
          <p:cNvPr id="11" name="TextBox 10"/>
          <p:cNvSpPr txBox="1"/>
          <p:nvPr/>
        </p:nvSpPr>
        <p:spPr>
          <a:xfrm>
            <a:off x="3050065" y="5019429"/>
            <a:ext cx="3437170" cy="1200329"/>
          </a:xfrm>
          <a:prstGeom prst="rect">
            <a:avLst/>
          </a:prstGeom>
          <a:noFill/>
          <a:ln>
            <a:solidFill>
              <a:schemeClr val="tx1"/>
            </a:solidFill>
          </a:ln>
        </p:spPr>
        <p:txBody>
          <a:bodyPr wrap="square" rtlCol="0">
            <a:spAutoFit/>
          </a:bodyPr>
          <a:lstStyle/>
          <a:p>
            <a:r>
              <a:rPr lang="en-US" dirty="0" smtClean="0"/>
              <a:t>EXAMPLES: The </a:t>
            </a:r>
            <a:r>
              <a:rPr lang="en-US" dirty="0"/>
              <a:t>resources required for initial design and testing as these tasks occur only once for each product. </a:t>
            </a:r>
          </a:p>
        </p:txBody>
      </p:sp>
      <p:sp>
        <p:nvSpPr>
          <p:cNvPr id="7" name="Footer Placeholder 7"/>
          <p:cNvSpPr>
            <a:spLocks noGrp="1"/>
          </p:cNvSpPr>
          <p:nvPr>
            <p:ph type="ftr" sz="quarter" idx="11"/>
          </p:nvPr>
        </p:nvSpPr>
        <p:spPr>
          <a:xfrm>
            <a:off x="838485" y="6455575"/>
            <a:ext cx="7658100" cy="237591"/>
          </a:xfrm>
        </p:spPr>
        <p:txBody>
          <a:bodyPr/>
          <a:lstStyle/>
          <a:p>
            <a:r>
              <a:rPr lang="en-US" dirty="0" smtClean="0"/>
              <a:t>E Pohl, S. </a:t>
            </a:r>
            <a:r>
              <a:rPr lang="en-US" dirty="0" err="1" smtClean="0"/>
              <a:t>Goerger</a:t>
            </a:r>
            <a:r>
              <a:rPr lang="en-US" dirty="0" smtClean="0"/>
              <a:t>, K. </a:t>
            </a:r>
            <a:r>
              <a:rPr lang="en-US" dirty="0" err="1" smtClean="0"/>
              <a:t>Michealson</a:t>
            </a:r>
            <a:r>
              <a:rPr lang="en-US" dirty="0" smtClean="0"/>
              <a:t>, “Analyzing Resources,” Trade-off Analytics: Creating and Evaluating the Tradespace, G. Parnell, Editor, Wiley &amp; Sons, 2017</a:t>
            </a:r>
            <a:endParaRPr lang="en-US" dirty="0"/>
          </a:p>
        </p:txBody>
      </p:sp>
    </p:spTree>
    <p:extLst>
      <p:ext uri="{BB962C8B-B14F-4D97-AF65-F5344CB8AC3E}">
        <p14:creationId xmlns:p14="http://schemas.microsoft.com/office/powerpoint/2010/main" val="2910919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COETemplate[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12177</TotalTime>
  <Words>4072</Words>
  <Application>Microsoft Office PowerPoint</Application>
  <PresentationFormat>On-screen Show (4:3)</PresentationFormat>
  <Paragraphs>444</Paragraphs>
  <Slides>32</Slides>
  <Notes>9</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32</vt:i4>
      </vt:variant>
    </vt:vector>
  </HeadingPairs>
  <TitlesOfParts>
    <vt:vector size="41" baseType="lpstr">
      <vt:lpstr>Arial</vt:lpstr>
      <vt:lpstr>Calibri</vt:lpstr>
      <vt:lpstr>Cambria Math</vt:lpstr>
      <vt:lpstr>Symbol</vt:lpstr>
      <vt:lpstr>Times New Roman</vt:lpstr>
      <vt:lpstr>Wingdings</vt:lpstr>
      <vt:lpstr>COETemplate[2]</vt:lpstr>
      <vt:lpstr>Document</vt:lpstr>
      <vt:lpstr>Equation.DSMT4</vt:lpstr>
      <vt:lpstr>Module 7: Analyzing Resources Chapter 4 (pp. 91 -153)</vt:lpstr>
      <vt:lpstr>Lesson Objectives</vt:lpstr>
      <vt:lpstr>Resources</vt:lpstr>
      <vt:lpstr>Resources: People</vt:lpstr>
      <vt:lpstr>Resources: Facilities</vt:lpstr>
      <vt:lpstr>Resources: Cost</vt:lpstr>
      <vt:lpstr>1. Acquisition (Operate, Sustain, and Dispose) Costs</vt:lpstr>
      <vt:lpstr>2. Fixed and Variable Costs</vt:lpstr>
      <vt:lpstr>3. Recurring and Nonrecurring Costs</vt:lpstr>
      <vt:lpstr>4. Direct Costs</vt:lpstr>
      <vt:lpstr>4. Indirect Costs</vt:lpstr>
      <vt:lpstr>Resource Space</vt:lpstr>
      <vt:lpstr>Cost Analysis</vt:lpstr>
      <vt:lpstr>Life Cycle Costs</vt:lpstr>
      <vt:lpstr>Life Cycle Cost Techniques</vt:lpstr>
      <vt:lpstr>Life Cycle Estimation Classification</vt:lpstr>
      <vt:lpstr>Cost Estimation</vt:lpstr>
      <vt:lpstr>Steps of Cost Estimation Development</vt:lpstr>
      <vt:lpstr>Cost Estimation Techniques</vt:lpstr>
      <vt:lpstr>Estimation by Analogy</vt:lpstr>
      <vt:lpstr>Cost Estimating Relationships (CERs)</vt:lpstr>
      <vt:lpstr>Constructing Cost Estimation Relationships</vt:lpstr>
      <vt:lpstr>Learning Curves</vt:lpstr>
      <vt:lpstr>Net Present Value</vt:lpstr>
      <vt:lpstr>Calculating Net Present Value</vt:lpstr>
      <vt:lpstr>Calculating Net Present Value</vt:lpstr>
      <vt:lpstr>Calculating Net Present Value</vt:lpstr>
      <vt:lpstr>Uncertainty of NPV</vt:lpstr>
      <vt:lpstr>Monte Carlo Simulation</vt:lpstr>
      <vt:lpstr>Notes on Monte Carlo Simulation</vt:lpstr>
      <vt:lpstr>Sensitivity Analysis</vt:lpstr>
      <vt:lpstr>Affordability Analysis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Gregory S. Parnell</dc:creator>
  <cp:lastModifiedBy>George Gallarno</cp:lastModifiedBy>
  <cp:revision>829</cp:revision>
  <cp:lastPrinted>2018-08-14T17:10:23Z</cp:lastPrinted>
  <dcterms:created xsi:type="dcterms:W3CDTF">2016-02-02T18:11:17Z</dcterms:created>
  <dcterms:modified xsi:type="dcterms:W3CDTF">2019-07-10T13:30:29Z</dcterms:modified>
</cp:coreProperties>
</file>