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10">
  <p:sldMasterIdLst>
    <p:sldMasterId id="2147483648" r:id="rId1"/>
  </p:sldMasterIdLst>
  <p:notesMasterIdLst>
    <p:notesMasterId r:id="rId13"/>
  </p:notesMasterIdLst>
  <p:sldIdLst>
    <p:sldId id="631" r:id="rId2"/>
    <p:sldId id="632" r:id="rId3"/>
    <p:sldId id="641" r:id="rId4"/>
    <p:sldId id="638" r:id="rId5"/>
    <p:sldId id="629" r:id="rId6"/>
    <p:sldId id="633" r:id="rId7"/>
    <p:sldId id="635" r:id="rId8"/>
    <p:sldId id="643" r:id="rId9"/>
    <p:sldId id="639" r:id="rId10"/>
    <p:sldId id="642" r:id="rId11"/>
    <p:sldId id="263" r:id="rId12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egory S. Parnell" initials="GSP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7AFA00"/>
    <a:srgbClr val="69EEE7"/>
    <a:srgbClr val="CCFFCC"/>
    <a:srgbClr val="DDE1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37" autoAdjust="0"/>
    <p:restoredTop sz="85429" autoAdjust="0"/>
  </p:normalViewPr>
  <p:slideViewPr>
    <p:cSldViewPr snapToGrid="0" snapToObjects="1">
      <p:cViewPr varScale="1">
        <p:scale>
          <a:sx n="88" d="100"/>
          <a:sy n="88" d="100"/>
        </p:scale>
        <p:origin x="13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7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AEAFED3-3C7A-4B95-B033-92565BC689DB}"/>
    <pc:docChg chg="modSld">
      <pc:chgData name="" userId="" providerId="" clId="Web-{6AEAFED3-3C7A-4B95-B033-92565BC689DB}" dt="2018-10-17T14:41:39.524" v="2" actId="20577"/>
      <pc:docMkLst>
        <pc:docMk/>
      </pc:docMkLst>
      <pc:sldChg chg="modSp">
        <pc:chgData name="" userId="" providerId="" clId="Web-{6AEAFED3-3C7A-4B95-B033-92565BC689DB}" dt="2018-10-17T14:41:38.711" v="0" actId="20577"/>
        <pc:sldMkLst>
          <pc:docMk/>
          <pc:sldMk cId="3353079382" sldId="628"/>
        </pc:sldMkLst>
        <pc:spChg chg="mod">
          <ac:chgData name="" userId="" providerId="" clId="Web-{6AEAFED3-3C7A-4B95-B033-92565BC689DB}" dt="2018-10-17T14:41:38.711" v="0" actId="20577"/>
          <ac:spMkLst>
            <pc:docMk/>
            <pc:sldMk cId="3353079382" sldId="628"/>
            <ac:spMk id="2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57ED881E-BF95-44E4-93B1-22A383C4CE39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82" tIns="46191" rIns="92382" bIns="4619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D042A820-5727-4717-8C6D-F11C9C382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7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8875" y="692150"/>
            <a:ext cx="4616450" cy="3462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Other decisions alternatives include: testing, manufacturing, deployment, operations, maintenance, and system retirement alternatives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42A820-5727-4717-8C6D-F11C9C38273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176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BRAIN</a:t>
            </a:r>
            <a:r>
              <a:rPr lang="en-US" baseline="0" dirty="0"/>
              <a:t>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URL: https://pixabay.com/illustrations/brain-icon-star-biology-abstract-3262120/</a:t>
            </a:r>
          </a:p>
          <a:p>
            <a:r>
              <a:rPr lang="en-US" baseline="0" dirty="0"/>
              <a:t>     Free to use, no attribution required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PICTURE FRAME</a:t>
            </a:r>
            <a:r>
              <a:rPr lang="en-US" baseline="0" dirty="0"/>
              <a:t>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URL: https://pixabay.com/vectors/image-photo-picture-frame-148061/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aseline="0" dirty="0"/>
              <a:t>     Free to use, no attribution required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UNDO</a:t>
            </a:r>
            <a:r>
              <a:rPr lang="en-US" baseline="0" dirty="0"/>
              <a:t>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URL: https://commons.wikimedia.org/wiki/File:Edit-undo.svg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Free to use, no attribution required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RUNNING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   URL: https://pixabay.com/vectors/run-symbol-black-running-race-311447/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   Free to use, no attribution required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HAT</a:t>
            </a:r>
            <a:r>
              <a:rPr lang="en-US" baseline="0" dirty="0"/>
              <a:t>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URL: https://en.wikipedia.org/wiki/File:Red_Fedora.svg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Free to use, no attribution required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FORCE FIELD IMAGE: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     URL: https://pxhere.com/en/photo/1451825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aseline="0" dirty="0"/>
              <a:t>     Free to use, no attribution required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887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to draw</a:t>
            </a:r>
            <a:r>
              <a:rPr lang="en-US" baseline="0" dirty="0"/>
              <a:t> a blank strategy generation table on the board.</a:t>
            </a:r>
          </a:p>
          <a:p>
            <a:endParaRPr lang="en-US" baseline="0" dirty="0"/>
          </a:p>
          <a:p>
            <a:r>
              <a:rPr lang="en-US" baseline="0" dirty="0"/>
              <a:t>Hybrid alternatives are developed after the analysis to generate alternatives that combine the best features of the original alternatives (e.g., Value-Focused Thinking)</a:t>
            </a:r>
          </a:p>
          <a:p>
            <a:endParaRPr lang="en-US" baseline="0" dirty="0"/>
          </a:p>
          <a:p>
            <a:r>
              <a:rPr lang="en-US" baseline="0" dirty="0"/>
              <a:t>Define span the decision space.  The alternative should reflect a full possible range of different alternatives.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29456-8F52-4BB1-AEC7-A39246DB8D5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91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5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56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130435"/>
            <a:ext cx="7703114" cy="1470025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BD7C388-78FC-4603-B762-267B6899594C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2468" y="6415083"/>
            <a:ext cx="2133600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7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B9DDC-993F-4267-B426-F09CD8E9A9EB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4285"/>
            <a:ext cx="2057400" cy="4901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5086" y="1224285"/>
            <a:ext cx="5721914" cy="4901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9E9EE-1ADA-4B88-B81D-B8A2DD6A5535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0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7" y="1544145"/>
            <a:ext cx="7908831" cy="4053445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3B4DB62D-463D-426B-8D66-527B5E74CB3B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8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DA9BB-3D23-4549-96AA-5CA2080CC27F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90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091" y="2160310"/>
            <a:ext cx="3740713" cy="407554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7987" y="2187921"/>
            <a:ext cx="3858814" cy="40479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6779-0D70-42DD-A839-A6FF703EB768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2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528" y="892349"/>
            <a:ext cx="79202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085" y="2128202"/>
            <a:ext cx="385580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087" y="2770197"/>
            <a:ext cx="3855807" cy="358616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1" y="2128202"/>
            <a:ext cx="381305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49" y="2767964"/>
            <a:ext cx="3801610" cy="35883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A955A-DBA4-4397-901E-1F3C7E489990}" type="datetime1">
              <a:rPr lang="en-US" smtClean="0"/>
              <a:t>10/26/2019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E418-7235-4F6C-A10B-E77216B6BAD7}" type="datetime1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L-</a:t>
            </a:r>
            <a:fld id="{D2309A7F-DA4F-7A48-BA9F-1ADD0F1A3E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02578-B2EA-4BC9-9C7B-CF98B08ECD53}" type="datetime1">
              <a:rPr lang="en-US" smtClean="0"/>
              <a:t>10/26/2019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091" y="1178518"/>
            <a:ext cx="2710427" cy="110986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8526"/>
            <a:ext cx="5111750" cy="494764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091" y="2288394"/>
            <a:ext cx="2710427" cy="383777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49E2B-45D6-447E-9FDB-AFFE320CA319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44201"/>
            <a:ext cx="5486400" cy="358338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F6E20-91AE-4035-ABB4-AC3BE77F3338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9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0305" y="-71604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529" y="2193853"/>
            <a:ext cx="7908831" cy="405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1" y="6356360"/>
            <a:ext cx="1835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B03A0-A3ED-4883-A1D8-A4489B0BCCAA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918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EngineeringHoriz201NE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7" y="153074"/>
            <a:ext cx="2157146" cy="69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2700" b="1" kern="1200">
          <a:solidFill>
            <a:srgbClr val="C00000"/>
          </a:solidFill>
          <a:latin typeface="Times New Roman"/>
          <a:ea typeface="+mj-ea"/>
          <a:cs typeface="Times New Roman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253059"/>
            <a:ext cx="7703114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C0000"/>
                </a:solidFill>
              </a:rPr>
              <a:t>Module 5.1</a:t>
            </a:r>
            <a:br>
              <a:rPr lang="en-US" dirty="0">
                <a:solidFill>
                  <a:srgbClr val="CC0000"/>
                </a:solidFill>
              </a:rPr>
            </a:br>
            <a:r>
              <a:rPr lang="en-US" dirty="0">
                <a:solidFill>
                  <a:srgbClr val="CC0000"/>
                </a:solidFill>
              </a:rPr>
              <a:t>Developing and Evaluating Alternatives</a:t>
            </a:r>
            <a:br>
              <a:rPr lang="en-US" dirty="0">
                <a:solidFill>
                  <a:srgbClr val="CC0000"/>
                </a:solidFill>
              </a:rPr>
            </a:br>
            <a:br>
              <a:rPr lang="en-US" dirty="0">
                <a:solidFill>
                  <a:srgbClr val="CC0000"/>
                </a:solidFill>
              </a:rPr>
            </a:br>
            <a:r>
              <a:rPr lang="en-US" sz="2200" dirty="0">
                <a:solidFill>
                  <a:srgbClr val="CC0000"/>
                </a:solidFill>
              </a:rPr>
              <a:t>Chapter 8 (pp. 257 – 295)</a:t>
            </a:r>
            <a:br>
              <a:rPr lang="en-US" sz="2200" dirty="0">
                <a:solidFill>
                  <a:srgbClr val="CC0000"/>
                </a:solidFill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700" dirty="0">
                <a:solidFill>
                  <a:schemeClr val="tx1"/>
                </a:solidFill>
              </a:rPr>
              <a:t>Gregory S. Parnell, Ph.D.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Practice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Operations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Engineering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Department of Industrial Engineering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14350" y="3086100"/>
            <a:ext cx="5943600" cy="11025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C00000"/>
                </a:solidFill>
                <a:latin typeface="+mj-lt"/>
                <a:ea typeface="+mj-ea"/>
                <a:cs typeface="Times New Roman"/>
              </a:defRPr>
            </a:lvl1pPr>
          </a:lstStyle>
          <a:p>
            <a:endParaRPr lang="en-US" sz="2700" dirty="0">
              <a:solidFill>
                <a:srgbClr val="CC000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57225" y="4514850"/>
            <a:ext cx="5657850" cy="13144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imes New Roman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98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657" y="-71604"/>
            <a:ext cx="5480180" cy="1143000"/>
          </a:xfrm>
        </p:spPr>
        <p:txBody>
          <a:bodyPr/>
          <a:lstStyle/>
          <a:p>
            <a:r>
              <a:rPr lang="en-US" dirty="0"/>
              <a:t>System Design Morphological Box to generate alternatives.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4763" y="76602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92" y="962322"/>
            <a:ext cx="6663349" cy="504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62491" y="6043834"/>
            <a:ext cx="649294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 bmk="_Toc441818364">
                <a:ln>
                  <a:noFill/>
                </a:ln>
                <a:solidFill>
                  <a:srgbClr val="4F81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8.2. Morphological box for bicycle suspension system (Ullman, 2010) (p. 267)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4447" y="5353047"/>
            <a:ext cx="3494706" cy="461665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Used to define multivariate decision space. Provides structure for alternative generation and elimination.</a:t>
            </a:r>
          </a:p>
        </p:txBody>
      </p:sp>
    </p:spTree>
    <p:extLst>
      <p:ext uri="{BB962C8B-B14F-4D97-AF65-F5344CB8AC3E}">
        <p14:creationId xmlns:p14="http://schemas.microsoft.com/office/powerpoint/2010/main" val="3179308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9BB99A-F58F-4FE5-9903-8ADF94437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242" y="218681"/>
            <a:ext cx="5895040" cy="1143000"/>
          </a:xfrm>
        </p:spPr>
        <p:txBody>
          <a:bodyPr/>
          <a:lstStyle/>
          <a:p>
            <a:r>
              <a:rPr lang="en-US" dirty="0"/>
              <a:t>Make or Buy Morphological Box to generate alternatives.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377F11F2-520C-481F-9530-CB6F658699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201551"/>
              </p:ext>
            </p:extLst>
          </p:nvPr>
        </p:nvGraphicFramePr>
        <p:xfrm>
          <a:off x="342900" y="2135586"/>
          <a:ext cx="8458200" cy="3376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>
                  <a:extLst>
                    <a:ext uri="{9D8B030D-6E8A-4147-A177-3AD203B41FA5}">
                      <a16:colId xmlns:a16="http://schemas.microsoft.com/office/drawing/2014/main" val="3383208690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4270126384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1639777556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4287234158"/>
                    </a:ext>
                  </a:extLst>
                </a:gridCol>
                <a:gridCol w="1488017">
                  <a:extLst>
                    <a:ext uri="{9D8B030D-6E8A-4147-A177-3AD203B41FA5}">
                      <a16:colId xmlns:a16="http://schemas.microsoft.com/office/drawing/2014/main" val="2421361865"/>
                    </a:ext>
                  </a:extLst>
                </a:gridCol>
              </a:tblGrid>
              <a:tr h="38695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Strategy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Quality Level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079579"/>
                  </a:ext>
                </a:extLst>
              </a:tr>
              <a:tr h="2989653">
                <a:tc>
                  <a:txBody>
                    <a:bodyPr/>
                    <a:lstStyle/>
                    <a:p>
                      <a:r>
                        <a:rPr lang="en-US" sz="1400" dirty="0"/>
                        <a:t>In-House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Outsource Supplier1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Outsource Supplier2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Outsource Supplier3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Gain Knowledge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Buy Capability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Collaborate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In-House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Outsource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Collaborate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Set up new Production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Supplier 1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Supplier 2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Supplier 3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Acquisition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Joint Venture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USA</a:t>
                      </a:r>
                    </a:p>
                    <a:p>
                      <a:endParaRPr lang="en-US" sz="1400" dirty="0"/>
                    </a:p>
                    <a:p>
                      <a:endParaRPr lang="en-US" sz="1400" dirty="0"/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Low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Medium</a:t>
                      </a:r>
                    </a:p>
                    <a:p>
                      <a:endParaRPr lang="en-US" sz="1400" dirty="0"/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193875"/>
                  </a:ext>
                </a:extLst>
              </a:tr>
            </a:tbl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369C97-60ED-4951-87C9-56B745037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Gleichschenkliges Dreieck 9">
            <a:extLst>
              <a:ext uri="{FF2B5EF4-FFF2-40B4-BE49-F238E27FC236}">
                <a16:creationId xmlns:a16="http://schemas.microsoft.com/office/drawing/2014/main" id="{FE7E0057-E05D-4C9D-9225-15236F661C5B}"/>
              </a:ext>
            </a:extLst>
          </p:cNvPr>
          <p:cNvSpPr/>
          <p:nvPr/>
        </p:nvSpPr>
        <p:spPr>
          <a:xfrm>
            <a:off x="1196975" y="2547543"/>
            <a:ext cx="1905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leichschenkliges Dreieck 10">
            <a:extLst>
              <a:ext uri="{FF2B5EF4-FFF2-40B4-BE49-F238E27FC236}">
                <a16:creationId xmlns:a16="http://schemas.microsoft.com/office/drawing/2014/main" id="{2B021632-F927-4665-83D8-96A4880C39FE}"/>
              </a:ext>
            </a:extLst>
          </p:cNvPr>
          <p:cNvSpPr/>
          <p:nvPr/>
        </p:nvSpPr>
        <p:spPr>
          <a:xfrm>
            <a:off x="3248025" y="2547543"/>
            <a:ext cx="1905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leichschenkliges Dreieck 11">
            <a:extLst>
              <a:ext uri="{FF2B5EF4-FFF2-40B4-BE49-F238E27FC236}">
                <a16:creationId xmlns:a16="http://schemas.microsoft.com/office/drawing/2014/main" id="{77E5E807-DF26-441B-B496-4C4E84C629E5}"/>
              </a:ext>
            </a:extLst>
          </p:cNvPr>
          <p:cNvSpPr/>
          <p:nvPr/>
        </p:nvSpPr>
        <p:spPr>
          <a:xfrm>
            <a:off x="5591175" y="2509443"/>
            <a:ext cx="1905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leichschenkliges Dreieck 12">
            <a:extLst>
              <a:ext uri="{FF2B5EF4-FFF2-40B4-BE49-F238E27FC236}">
                <a16:creationId xmlns:a16="http://schemas.microsoft.com/office/drawing/2014/main" id="{4F8D1905-1EFA-49E3-B7F1-C63A6351A739}"/>
              </a:ext>
            </a:extLst>
          </p:cNvPr>
          <p:cNvSpPr/>
          <p:nvPr/>
        </p:nvSpPr>
        <p:spPr>
          <a:xfrm>
            <a:off x="6033293" y="2776938"/>
            <a:ext cx="1905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A636CCD9-FEE0-4611-889F-559AABB9D93C}"/>
              </a:ext>
            </a:extLst>
          </p:cNvPr>
          <p:cNvSpPr/>
          <p:nvPr/>
        </p:nvSpPr>
        <p:spPr>
          <a:xfrm>
            <a:off x="7362032" y="3236536"/>
            <a:ext cx="1905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FFC1660-C042-4BE1-ABE9-1E862A625408}"/>
              </a:ext>
            </a:extLst>
          </p:cNvPr>
          <p:cNvSpPr/>
          <p:nvPr/>
        </p:nvSpPr>
        <p:spPr>
          <a:xfrm>
            <a:off x="2057400" y="2994424"/>
            <a:ext cx="190500" cy="228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C07A849C-51F5-459F-B9FB-5DBD6A9954A5}"/>
              </a:ext>
            </a:extLst>
          </p:cNvPr>
          <p:cNvSpPr/>
          <p:nvPr/>
        </p:nvSpPr>
        <p:spPr>
          <a:xfrm>
            <a:off x="3298825" y="2984900"/>
            <a:ext cx="190500" cy="228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9BECEF4-46B4-4337-B100-73BC7B482985}"/>
              </a:ext>
            </a:extLst>
          </p:cNvPr>
          <p:cNvSpPr/>
          <p:nvPr/>
        </p:nvSpPr>
        <p:spPr>
          <a:xfrm>
            <a:off x="4730750" y="2994424"/>
            <a:ext cx="190500" cy="228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24C26DC-4317-4734-BF54-22D18F2DA7AC}"/>
              </a:ext>
            </a:extLst>
          </p:cNvPr>
          <p:cNvSpPr/>
          <p:nvPr/>
        </p:nvSpPr>
        <p:spPr>
          <a:xfrm>
            <a:off x="6230142" y="2805910"/>
            <a:ext cx="190500" cy="228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3B4D0D8-AFE1-48DA-AA86-91B639BD2101}"/>
              </a:ext>
            </a:extLst>
          </p:cNvPr>
          <p:cNvSpPr/>
          <p:nvPr/>
        </p:nvSpPr>
        <p:spPr>
          <a:xfrm>
            <a:off x="7762875" y="2547543"/>
            <a:ext cx="190500" cy="228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977082E-3D83-4FEC-A09D-4587C5274E9E}"/>
              </a:ext>
            </a:extLst>
          </p:cNvPr>
          <p:cNvSpPr/>
          <p:nvPr/>
        </p:nvSpPr>
        <p:spPr>
          <a:xfrm>
            <a:off x="2057400" y="3421462"/>
            <a:ext cx="1905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2559731-D429-49E2-8AC9-C5DF6B84BF46}"/>
              </a:ext>
            </a:extLst>
          </p:cNvPr>
          <p:cNvSpPr/>
          <p:nvPr/>
        </p:nvSpPr>
        <p:spPr>
          <a:xfrm>
            <a:off x="4730750" y="3416700"/>
            <a:ext cx="1905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0C8039FE-C6BC-494E-B2FE-0B2F6B7838E2}"/>
              </a:ext>
            </a:extLst>
          </p:cNvPr>
          <p:cNvSpPr/>
          <p:nvPr/>
        </p:nvSpPr>
        <p:spPr>
          <a:xfrm>
            <a:off x="6420642" y="2801148"/>
            <a:ext cx="1905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354B7964-A672-489F-A1BC-8D0A70331C8C}"/>
              </a:ext>
            </a:extLst>
          </p:cNvPr>
          <p:cNvSpPr/>
          <p:nvPr/>
        </p:nvSpPr>
        <p:spPr>
          <a:xfrm>
            <a:off x="3489325" y="2994424"/>
            <a:ext cx="1905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1C8DA477-32F4-4610-9CE3-C8496BA1F71C}"/>
              </a:ext>
            </a:extLst>
          </p:cNvPr>
          <p:cNvSpPr/>
          <p:nvPr/>
        </p:nvSpPr>
        <p:spPr>
          <a:xfrm>
            <a:off x="7552532" y="3236536"/>
            <a:ext cx="1905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1FB4F730-0933-4834-A2E1-C63483202C52}"/>
              </a:ext>
            </a:extLst>
          </p:cNvPr>
          <p:cNvSpPr/>
          <p:nvPr/>
        </p:nvSpPr>
        <p:spPr>
          <a:xfrm>
            <a:off x="2057400" y="3840562"/>
            <a:ext cx="1905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2F4D6FAF-4528-4021-8E8C-2420D09816ED}"/>
              </a:ext>
            </a:extLst>
          </p:cNvPr>
          <p:cNvSpPr/>
          <p:nvPr/>
        </p:nvSpPr>
        <p:spPr>
          <a:xfrm>
            <a:off x="3665537" y="2989662"/>
            <a:ext cx="1905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D8B56694-CF5A-40E4-BBE2-26A7C9D5BE41}"/>
              </a:ext>
            </a:extLst>
          </p:cNvPr>
          <p:cNvSpPr/>
          <p:nvPr/>
        </p:nvSpPr>
        <p:spPr>
          <a:xfrm>
            <a:off x="4737100" y="3840562"/>
            <a:ext cx="1905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587BC49-789F-4B2A-B05F-F2BAC0FC08B9}"/>
              </a:ext>
            </a:extLst>
          </p:cNvPr>
          <p:cNvSpPr/>
          <p:nvPr/>
        </p:nvSpPr>
        <p:spPr>
          <a:xfrm>
            <a:off x="6611142" y="2816229"/>
            <a:ext cx="1905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02BEDF8A-E689-434F-B5D5-7C69680D9D03}"/>
              </a:ext>
            </a:extLst>
          </p:cNvPr>
          <p:cNvSpPr/>
          <p:nvPr/>
        </p:nvSpPr>
        <p:spPr>
          <a:xfrm>
            <a:off x="7793037" y="3683400"/>
            <a:ext cx="1905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tern: 5 Zacken 29">
            <a:extLst>
              <a:ext uri="{FF2B5EF4-FFF2-40B4-BE49-F238E27FC236}">
                <a16:creationId xmlns:a16="http://schemas.microsoft.com/office/drawing/2014/main" id="{D2F3A99C-BD57-4FCF-8C7B-A0669B3CF9F6}"/>
              </a:ext>
            </a:extLst>
          </p:cNvPr>
          <p:cNvSpPr/>
          <p:nvPr/>
        </p:nvSpPr>
        <p:spPr>
          <a:xfrm>
            <a:off x="1701800" y="4251724"/>
            <a:ext cx="342900" cy="228600"/>
          </a:xfrm>
          <a:prstGeom prst="star5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tern: 5 Zacken 30">
            <a:extLst>
              <a:ext uri="{FF2B5EF4-FFF2-40B4-BE49-F238E27FC236}">
                <a16:creationId xmlns:a16="http://schemas.microsoft.com/office/drawing/2014/main" id="{E5DD1AD4-E0B7-44BA-ABC8-CC3F5A6EE2AC}"/>
              </a:ext>
            </a:extLst>
          </p:cNvPr>
          <p:cNvSpPr/>
          <p:nvPr/>
        </p:nvSpPr>
        <p:spPr>
          <a:xfrm>
            <a:off x="3468687" y="2547543"/>
            <a:ext cx="342900" cy="228600"/>
          </a:xfrm>
          <a:prstGeom prst="star5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tern: 5 Zacken 31">
            <a:extLst>
              <a:ext uri="{FF2B5EF4-FFF2-40B4-BE49-F238E27FC236}">
                <a16:creationId xmlns:a16="http://schemas.microsoft.com/office/drawing/2014/main" id="{FD2EC66B-4598-4B25-8457-1466D63DEDCC}"/>
              </a:ext>
            </a:extLst>
          </p:cNvPr>
          <p:cNvSpPr/>
          <p:nvPr/>
        </p:nvSpPr>
        <p:spPr>
          <a:xfrm>
            <a:off x="5005387" y="3416700"/>
            <a:ext cx="342900" cy="228600"/>
          </a:xfrm>
          <a:prstGeom prst="star5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tern: 5 Zacken 32">
            <a:extLst>
              <a:ext uri="{FF2B5EF4-FFF2-40B4-BE49-F238E27FC236}">
                <a16:creationId xmlns:a16="http://schemas.microsoft.com/office/drawing/2014/main" id="{A2F2EE43-29D2-4E53-BC59-D2885D27798C}"/>
              </a:ext>
            </a:extLst>
          </p:cNvPr>
          <p:cNvSpPr/>
          <p:nvPr/>
        </p:nvSpPr>
        <p:spPr>
          <a:xfrm>
            <a:off x="7762082" y="3236536"/>
            <a:ext cx="342900" cy="228600"/>
          </a:xfrm>
          <a:prstGeom prst="star5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aute 33">
            <a:extLst>
              <a:ext uri="{FF2B5EF4-FFF2-40B4-BE49-F238E27FC236}">
                <a16:creationId xmlns:a16="http://schemas.microsoft.com/office/drawing/2014/main" id="{627B97B1-69A7-469D-9963-3A01B49C86FC}"/>
              </a:ext>
            </a:extLst>
          </p:cNvPr>
          <p:cNvSpPr/>
          <p:nvPr/>
        </p:nvSpPr>
        <p:spPr>
          <a:xfrm>
            <a:off x="1562100" y="4632724"/>
            <a:ext cx="342900" cy="304800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aute 34">
            <a:extLst>
              <a:ext uri="{FF2B5EF4-FFF2-40B4-BE49-F238E27FC236}">
                <a16:creationId xmlns:a16="http://schemas.microsoft.com/office/drawing/2014/main" id="{87D64F11-7BF7-4006-8C9E-6B574B457D56}"/>
              </a:ext>
            </a:extLst>
          </p:cNvPr>
          <p:cNvSpPr/>
          <p:nvPr/>
        </p:nvSpPr>
        <p:spPr>
          <a:xfrm>
            <a:off x="8104982" y="3215898"/>
            <a:ext cx="342900" cy="304800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aute 35">
            <a:extLst>
              <a:ext uri="{FF2B5EF4-FFF2-40B4-BE49-F238E27FC236}">
                <a16:creationId xmlns:a16="http://schemas.microsoft.com/office/drawing/2014/main" id="{736463DA-046E-48B9-BB0D-227BA436AA0A}"/>
              </a:ext>
            </a:extLst>
          </p:cNvPr>
          <p:cNvSpPr/>
          <p:nvPr/>
        </p:nvSpPr>
        <p:spPr>
          <a:xfrm>
            <a:off x="6688137" y="3378600"/>
            <a:ext cx="342900" cy="304800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aute 36">
            <a:extLst>
              <a:ext uri="{FF2B5EF4-FFF2-40B4-BE49-F238E27FC236}">
                <a16:creationId xmlns:a16="http://schemas.microsoft.com/office/drawing/2014/main" id="{15F897E2-575A-4793-90CD-0901C3C924F1}"/>
              </a:ext>
            </a:extLst>
          </p:cNvPr>
          <p:cNvSpPr/>
          <p:nvPr/>
        </p:nvSpPr>
        <p:spPr>
          <a:xfrm>
            <a:off x="3366294" y="3383363"/>
            <a:ext cx="342900" cy="304800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aute 37">
            <a:extLst>
              <a:ext uri="{FF2B5EF4-FFF2-40B4-BE49-F238E27FC236}">
                <a16:creationId xmlns:a16="http://schemas.microsoft.com/office/drawing/2014/main" id="{CB388ECA-4FE6-4BEA-8253-536864DC8BB0}"/>
              </a:ext>
            </a:extLst>
          </p:cNvPr>
          <p:cNvSpPr/>
          <p:nvPr/>
        </p:nvSpPr>
        <p:spPr>
          <a:xfrm>
            <a:off x="4737100" y="4248549"/>
            <a:ext cx="342900" cy="304800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ünfeck 38">
            <a:extLst>
              <a:ext uri="{FF2B5EF4-FFF2-40B4-BE49-F238E27FC236}">
                <a16:creationId xmlns:a16="http://schemas.microsoft.com/office/drawing/2014/main" id="{2E2D29AB-1B02-470E-AE9C-BFACA1E87FF6}"/>
              </a:ext>
            </a:extLst>
          </p:cNvPr>
          <p:cNvSpPr/>
          <p:nvPr/>
        </p:nvSpPr>
        <p:spPr>
          <a:xfrm>
            <a:off x="1387475" y="5064525"/>
            <a:ext cx="314325" cy="2286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ünfeck 39">
            <a:extLst>
              <a:ext uri="{FF2B5EF4-FFF2-40B4-BE49-F238E27FC236}">
                <a16:creationId xmlns:a16="http://schemas.microsoft.com/office/drawing/2014/main" id="{FCC15EC7-DD9A-4FED-B697-04C89BC6DF09}"/>
              </a:ext>
            </a:extLst>
          </p:cNvPr>
          <p:cNvSpPr/>
          <p:nvPr/>
        </p:nvSpPr>
        <p:spPr>
          <a:xfrm>
            <a:off x="3584575" y="3416700"/>
            <a:ext cx="314325" cy="2286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ünfeck 40">
            <a:extLst>
              <a:ext uri="{FF2B5EF4-FFF2-40B4-BE49-F238E27FC236}">
                <a16:creationId xmlns:a16="http://schemas.microsoft.com/office/drawing/2014/main" id="{C62E9D55-6039-4F1F-8D26-D13FC42C5AE4}"/>
              </a:ext>
            </a:extLst>
          </p:cNvPr>
          <p:cNvSpPr/>
          <p:nvPr/>
        </p:nvSpPr>
        <p:spPr>
          <a:xfrm>
            <a:off x="6825454" y="2805910"/>
            <a:ext cx="314325" cy="2286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ünfeck 41">
            <a:extLst>
              <a:ext uri="{FF2B5EF4-FFF2-40B4-BE49-F238E27FC236}">
                <a16:creationId xmlns:a16="http://schemas.microsoft.com/office/drawing/2014/main" id="{627698A1-88E9-4175-BA3D-BBD65EC73621}"/>
              </a:ext>
            </a:extLst>
          </p:cNvPr>
          <p:cNvSpPr/>
          <p:nvPr/>
        </p:nvSpPr>
        <p:spPr>
          <a:xfrm>
            <a:off x="8473282" y="3236536"/>
            <a:ext cx="314325" cy="2286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ünfeck 42">
            <a:extLst>
              <a:ext uri="{FF2B5EF4-FFF2-40B4-BE49-F238E27FC236}">
                <a16:creationId xmlns:a16="http://schemas.microsoft.com/office/drawing/2014/main" id="{BA6FA541-DE6A-4061-B0DF-136D54A86E5E}"/>
              </a:ext>
            </a:extLst>
          </p:cNvPr>
          <p:cNvSpPr/>
          <p:nvPr/>
        </p:nvSpPr>
        <p:spPr>
          <a:xfrm>
            <a:off x="4908550" y="4724800"/>
            <a:ext cx="314325" cy="2286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ern: 5 Zacken 43">
            <a:extLst>
              <a:ext uri="{FF2B5EF4-FFF2-40B4-BE49-F238E27FC236}">
                <a16:creationId xmlns:a16="http://schemas.microsoft.com/office/drawing/2014/main" id="{120E51FD-F6E9-4E9C-815B-7A95D07415E0}"/>
              </a:ext>
            </a:extLst>
          </p:cNvPr>
          <p:cNvSpPr/>
          <p:nvPr/>
        </p:nvSpPr>
        <p:spPr>
          <a:xfrm>
            <a:off x="7015000" y="2801148"/>
            <a:ext cx="342900" cy="228600"/>
          </a:xfrm>
          <a:prstGeom prst="star5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64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005" y="0"/>
            <a:ext cx="7920272" cy="1143000"/>
          </a:xfrm>
        </p:spPr>
        <p:txBody>
          <a:bodyPr>
            <a:normAutofit/>
          </a:bodyPr>
          <a:lstStyle/>
          <a:p>
            <a:r>
              <a:rPr lang="en-US" sz="3200" dirty="0"/>
              <a:t>Lesson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749" y="1501282"/>
            <a:ext cx="8803251" cy="4569784"/>
          </a:xfrm>
        </p:spPr>
        <p:txBody>
          <a:bodyPr>
            <a:noAutofit/>
          </a:bodyPr>
          <a:lstStyle/>
          <a:p>
            <a:pPr marL="642938" lvl="1" indent="-342900" defTabSz="9144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Identify the role creativity plays in developing alternatives</a:t>
            </a:r>
          </a:p>
          <a:p>
            <a:pPr marL="642938" lvl="1" indent="-342900" defTabSz="9144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642938" lvl="1" indent="-342900" defTabSz="9144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Identify and explain the various methods used to create solutions</a:t>
            </a:r>
          </a:p>
          <a:p>
            <a:pPr marL="642938" lvl="1" indent="-342900" defTabSz="9144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642938" lvl="1" indent="-342900" defTabSz="9144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Demonstrate the use of one or more methods to generate alternatives that span the decision space</a:t>
            </a:r>
          </a:p>
        </p:txBody>
      </p:sp>
    </p:spTree>
    <p:extLst>
      <p:ext uri="{BB962C8B-B14F-4D97-AF65-F5344CB8AC3E}">
        <p14:creationId xmlns:p14="http://schemas.microsoft.com/office/powerpoint/2010/main" val="98732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005" y="0"/>
            <a:ext cx="7920272" cy="1143000"/>
          </a:xfrm>
        </p:spPr>
        <p:txBody>
          <a:bodyPr>
            <a:normAutofit/>
          </a:bodyPr>
          <a:lstStyle/>
          <a:p>
            <a:r>
              <a:rPr lang="en-US" dirty="0"/>
              <a:t>System Alternatives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9" y="1544145"/>
            <a:ext cx="7908831" cy="4569784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The decision space (alternatively, tradespace) needs to be as large as possible to offer the most potential create value.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Decision alternatives depend on the system life cycle stage</a:t>
            </a:r>
          </a:p>
          <a:p>
            <a:pPr lvl="1"/>
            <a:r>
              <a:rPr lang="en-US" sz="2000" dirty="0"/>
              <a:t>Concept Tradespace</a:t>
            </a:r>
          </a:p>
          <a:p>
            <a:pPr lvl="1"/>
            <a:r>
              <a:rPr lang="en-US" sz="2000" dirty="0"/>
              <a:t>Architecture Tradespace</a:t>
            </a:r>
          </a:p>
          <a:p>
            <a:pPr lvl="1"/>
            <a:r>
              <a:rPr lang="en-US" sz="2000" dirty="0"/>
              <a:t>Design Tradespace</a:t>
            </a:r>
          </a:p>
          <a:p>
            <a:pPr lvl="1"/>
            <a:r>
              <a:rPr lang="en-US" sz="2000" dirty="0"/>
              <a:t>Many Other Decision Alternatives</a:t>
            </a:r>
          </a:p>
        </p:txBody>
      </p:sp>
    </p:spTree>
    <p:extLst>
      <p:ext uri="{BB962C8B-B14F-4D97-AF65-F5344CB8AC3E}">
        <p14:creationId xmlns:p14="http://schemas.microsoft.com/office/powerpoint/2010/main" val="914112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to Decision Making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13647"/>
              </p:ext>
            </p:extLst>
          </p:nvPr>
        </p:nvGraphicFramePr>
        <p:xfrm>
          <a:off x="736008" y="1111566"/>
          <a:ext cx="7863053" cy="4869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203">
                  <a:extLst>
                    <a:ext uri="{9D8B030D-6E8A-4147-A177-3AD203B41FA5}">
                      <a16:colId xmlns:a16="http://schemas.microsoft.com/office/drawing/2014/main" val="3245994786"/>
                    </a:ext>
                  </a:extLst>
                </a:gridCol>
                <a:gridCol w="1189132">
                  <a:extLst>
                    <a:ext uri="{9D8B030D-6E8A-4147-A177-3AD203B41FA5}">
                      <a16:colId xmlns:a16="http://schemas.microsoft.com/office/drawing/2014/main" val="2330845197"/>
                    </a:ext>
                  </a:extLst>
                </a:gridCol>
                <a:gridCol w="3331455">
                  <a:extLst>
                    <a:ext uri="{9D8B030D-6E8A-4147-A177-3AD203B41FA5}">
                      <a16:colId xmlns:a16="http://schemas.microsoft.com/office/drawing/2014/main" val="1355407154"/>
                    </a:ext>
                  </a:extLst>
                </a:gridCol>
                <a:gridCol w="2378263">
                  <a:extLst>
                    <a:ext uri="{9D8B030D-6E8A-4147-A177-3AD203B41FA5}">
                      <a16:colId xmlns:a16="http://schemas.microsoft.com/office/drawing/2014/main" val="3492452193"/>
                    </a:ext>
                  </a:extLst>
                </a:gridCol>
              </a:tblGrid>
              <a:tr h="1972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Definition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Distinctive Traits of the Decision Opportunity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Common Methods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1488757"/>
                  </a:ext>
                </a:extLst>
              </a:tr>
              <a:tr h="13805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Choosing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Selecting one alternative from a list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Finite number (usually 5-15) of discrete alternatives that may need to be developed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Finite number of sequential decisions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Constraints on resources not treated explicitly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Uncertainties important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Single decision maker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Value trade-offs not well-established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Uncertainty modeling with influence diagrams, decision trees, or Monte Carlo simulation.</a:t>
                      </a:r>
                      <a:endParaRPr lang="en-US" sz="16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Value modeling using single or multiple objective value functions.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9517738"/>
                  </a:ext>
                </a:extLst>
              </a:tr>
              <a:tr h="15777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Allocating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Distributing scarce resource(s) among</a:t>
                      </a:r>
                      <a:endParaRPr lang="en-US" sz="16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competing projects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Alternatives are discrete or continuous variables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Sequential decisions under certain assumptions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Constraints on resources treated explicitly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Constraints on based on physics and laws of probability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Uncertainties with certain assumptions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Single decision maker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Known parameters (e.g., cost, weight, effort, benefit-cost, profit)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Optimization methods such as linear, non-linear, dynamic, and stochastic programming using an objective function.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Trade-off analysis based on physics and probability to determine the constraints on the decisions.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7311345"/>
                  </a:ext>
                </a:extLst>
              </a:tr>
              <a:tr h="9860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Negotiating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Defining an agreement with one or more actors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Discrete or continuous alternatives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Possible sequential decisions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Constraints on resources not treated explicitly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Multiple interacting decision makers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Often highly dynamic, unstructured environment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Game theory in structured cases.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>
                          <a:effectLst/>
                        </a:rPr>
                        <a:t>Descriptive, empirical, and heuristic methods possibly informed by game theory, decision analysis, and optimization.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802832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08951" y="6000858"/>
            <a:ext cx="34135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200" b="1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8.1. The modes for making decisions (p. 259)</a:t>
            </a:r>
          </a:p>
        </p:txBody>
      </p:sp>
    </p:spTree>
    <p:extLst>
      <p:ext uri="{BB962C8B-B14F-4D97-AF65-F5344CB8AC3E}">
        <p14:creationId xmlns:p14="http://schemas.microsoft.com/office/powerpoint/2010/main" val="287187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Creativity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L-</a:t>
            </a:r>
            <a:fld id="{D2309A7F-DA4F-7A48-BA9F-1ADD0F1A3EF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338557" y="2233740"/>
            <a:ext cx="46084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“Creativity is playing with imagination and possibilities while interacting with ideas, people, and the environment, thus leading to new and meaningful connections and outcomes.” </a:t>
            </a:r>
          </a:p>
        </p:txBody>
      </p:sp>
      <p:sp>
        <p:nvSpPr>
          <p:cNvPr id="6" name="Rectangle 5"/>
          <p:cNvSpPr/>
          <p:nvPr/>
        </p:nvSpPr>
        <p:spPr>
          <a:xfrm>
            <a:off x="5280837" y="3814189"/>
            <a:ext cx="3672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i="1" dirty="0"/>
              <a:t>- Creative problem Solving and Engineering Design, </a:t>
            </a:r>
            <a:r>
              <a:rPr lang="en-US" sz="1200" dirty="0"/>
              <a:t>by Edward </a:t>
            </a:r>
            <a:r>
              <a:rPr lang="en-US" sz="1200" dirty="0" err="1"/>
              <a:t>Lumsdaine</a:t>
            </a:r>
            <a:r>
              <a:rPr lang="en-US" sz="1200" dirty="0"/>
              <a:t>, Monika </a:t>
            </a:r>
            <a:r>
              <a:rPr lang="en-US" sz="1200" dirty="0" err="1"/>
              <a:t>Lumsdaine</a:t>
            </a:r>
            <a:r>
              <a:rPr lang="en-US" sz="1200" dirty="0"/>
              <a:t>, J., William </a:t>
            </a:r>
            <a:r>
              <a:rPr lang="en-US" sz="1200" dirty="0" err="1"/>
              <a:t>Shelnutt</a:t>
            </a:r>
            <a:r>
              <a:rPr lang="en-US" sz="1200" dirty="0"/>
              <a:t>, McGraw Hill, 1999, p. 9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89658" y="2036982"/>
            <a:ext cx="4382115" cy="3909119"/>
            <a:chOff x="-431509" y="3292566"/>
            <a:chExt cx="4092081" cy="3877033"/>
          </a:xfrm>
        </p:grpSpPr>
        <p:sp>
          <p:nvSpPr>
            <p:cNvPr id="7" name="Oval 6"/>
            <p:cNvSpPr/>
            <p:nvPr/>
          </p:nvSpPr>
          <p:spPr>
            <a:xfrm>
              <a:off x="422031" y="3292566"/>
              <a:ext cx="2372634" cy="2535499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-431509" y="4629397"/>
              <a:ext cx="2346966" cy="2540202"/>
            </a:xfrm>
            <a:prstGeom prst="ellipse">
              <a:avLst/>
            </a:prstGeom>
            <a:solidFill>
              <a:srgbClr val="FF0000">
                <a:alpha val="47000"/>
              </a:srgbClr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1284891" y="4641147"/>
              <a:ext cx="2372634" cy="2516705"/>
            </a:xfrm>
            <a:prstGeom prst="ellipse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-276854" y="5604044"/>
              <a:ext cx="1313738" cy="1329832"/>
              <a:chOff x="-358745" y="5044800"/>
              <a:chExt cx="1313738" cy="1329832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-173112" y="5044800"/>
                <a:ext cx="9360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Resources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-358745" y="5358970"/>
                <a:ext cx="1313738" cy="1015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Knowledge, expertise, and access to relevant information</a:t>
                </a:r>
              </a:p>
              <a:p>
                <a:pPr algn="ctr"/>
                <a:endParaRPr lang="en-US" dirty="0">
                  <a:effectLst>
                    <a:glow rad="101600">
                      <a:schemeClr val="bg1">
                        <a:alpha val="70000"/>
                      </a:schemeClr>
                    </a:glow>
                  </a:effectLst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836890" y="3463531"/>
              <a:ext cx="1537778" cy="1067974"/>
              <a:chOff x="836890" y="3360413"/>
              <a:chExt cx="1537778" cy="1067974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924322" y="3360413"/>
                <a:ext cx="14503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Creative </a:t>
                </a:r>
              </a:p>
              <a:p>
                <a:pPr algn="ctr"/>
                <a:r>
                  <a:rPr lang="en-US" sz="1400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Thinking Skills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836890" y="3851306"/>
                <a:ext cx="152623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dirty="0"/>
                  <a:t>A</a:t>
                </a:r>
                <a:r>
                  <a:rPr lang="en-US" sz="1050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bility to think outside of the box and join ideas into new combinations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1854184" y="5655429"/>
              <a:ext cx="1806388" cy="1087014"/>
              <a:chOff x="3372579" y="4602627"/>
              <a:chExt cx="1806388" cy="1087014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372579" y="4602627"/>
                <a:ext cx="18063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Internal</a:t>
                </a:r>
              </a:p>
              <a:p>
                <a:pPr algn="ctr"/>
                <a:r>
                  <a:rPr lang="en-US" sz="1400" b="1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 Motivation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627445" y="5112559"/>
                <a:ext cx="1296657" cy="577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>
                    <a:effectLst>
                      <a:glow rad="101600">
                        <a:schemeClr val="bg1">
                          <a:alpha val="70000"/>
                        </a:schemeClr>
                      </a:glow>
                    </a:effectLst>
                  </a:rPr>
                  <a:t>Need or passion to be creative, ability from within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932523" y="5324722"/>
              <a:ext cx="13516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70000"/>
                      </a:schemeClr>
                    </a:glow>
                  </a:effectLst>
                  <a:latin typeface="Noteworthy Light" charset="0"/>
                  <a:ea typeface="Noteworthy Light" charset="0"/>
                  <a:cs typeface="Noteworthy Light" charset="0"/>
                </a:rPr>
                <a:t>Creativity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653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125" y="4508589"/>
            <a:ext cx="1109550" cy="11095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5" y="2785422"/>
            <a:ext cx="1036534" cy="10365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36" y="1408173"/>
            <a:ext cx="1074933" cy="9355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986" y="4562714"/>
            <a:ext cx="1169699" cy="11696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818" y="2893095"/>
            <a:ext cx="1098556" cy="8385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27" y="1294235"/>
            <a:ext cx="1849015" cy="12321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Structured Creativity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3605" y="1485454"/>
            <a:ext cx="3009900" cy="1416050"/>
          </a:xfrm>
          <a:effectLst>
            <a:glow rad="190500">
              <a:schemeClr val="bg1"/>
            </a:glow>
          </a:effectLst>
        </p:spPr>
        <p:txBody>
          <a:bodyPr numCol="1"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glow rad="190500">
                    <a:schemeClr val="bg1"/>
                  </a:glow>
                </a:effectLst>
              </a:rPr>
              <a:t>        Brainstorming</a:t>
            </a:r>
          </a:p>
          <a:p>
            <a:pPr marL="0" indent="0">
              <a:buNone/>
            </a:pPr>
            <a:r>
              <a:rPr lang="en-US" dirty="0">
                <a:effectLst>
                  <a:glow rad="190500">
                    <a:schemeClr val="bg1"/>
                  </a:glow>
                </a:effectLst>
              </a:rPr>
              <a:t>	</a:t>
            </a:r>
            <a:r>
              <a:rPr lang="en-US" sz="1400" dirty="0">
                <a:effectLst>
                  <a:glow rad="190500">
                    <a:schemeClr val="bg1"/>
                  </a:glow>
                </a:effectLst>
              </a:rPr>
              <a:t>     Generate as many ideas</a:t>
            </a:r>
          </a:p>
          <a:p>
            <a:pPr marL="0" indent="0">
              <a:buNone/>
            </a:pPr>
            <a:r>
              <a:rPr lang="en-US" sz="1400" dirty="0">
                <a:effectLst>
                  <a:glow rad="190500">
                    <a:schemeClr val="bg1"/>
                  </a:glow>
                </a:effectLst>
              </a:rPr>
              <a:t>         as possible for solving a problem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73605" y="3076450"/>
            <a:ext cx="3009900" cy="1579530"/>
          </a:xfrm>
          <a:prstGeom prst="rect">
            <a:avLst/>
          </a:prstGeom>
          <a:effectLst>
            <a:glow rad="165100">
              <a:schemeClr val="bg1"/>
            </a:glow>
          </a:effectLst>
        </p:spPr>
        <p:txBody>
          <a:bodyPr vert="horz" lIns="91440" tIns="45720" rIns="91440" bIns="45720" numCol="1" rtlCol="0">
            <a:normAutofit lnSpcReduction="10000"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>
                <a:effectLst>
                  <a:glow rad="101600">
                    <a:schemeClr val="bg1"/>
                  </a:glow>
                </a:effectLst>
              </a:rPr>
              <a:t>Gallery</a:t>
            </a:r>
            <a:endParaRPr lang="en-US" sz="2600" b="1" dirty="0">
              <a:effectLst>
                <a:glow rad="101600">
                  <a:schemeClr val="bg1"/>
                </a:glow>
              </a:effectLst>
            </a:endParaRPr>
          </a:p>
          <a:p>
            <a:pPr marL="0" indent="0">
              <a:buFont typeface="Arial"/>
              <a:buNone/>
            </a:pPr>
            <a:r>
              <a:rPr lang="en-US" sz="1500" dirty="0">
                <a:effectLst>
                  <a:glow rad="101600">
                    <a:schemeClr val="bg1"/>
                  </a:glow>
                </a:effectLst>
              </a:rPr>
              <a:t>	</a:t>
            </a:r>
            <a:r>
              <a:rPr lang="en-US" sz="1400" dirty="0">
                <a:effectLst>
                  <a:glow rad="101600">
                    <a:schemeClr val="bg1"/>
                  </a:glow>
                </a:effectLst>
              </a:rPr>
              <a:t>Everyone writes down ideas, walks around and view the other ideas generated, then have summary presentations are done by each person to the group</a:t>
            </a:r>
          </a:p>
          <a:p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440629" y="4783828"/>
            <a:ext cx="2942876" cy="1416050"/>
          </a:xfrm>
          <a:prstGeom prst="rect">
            <a:avLst/>
          </a:prstGeom>
          <a:effectLst>
            <a:glow rad="63500">
              <a:schemeClr val="bg1"/>
            </a:glow>
          </a:effectLst>
        </p:spPr>
        <p:txBody>
          <a:bodyPr vert="horz" lIns="91440" tIns="45720" rIns="91440" bIns="45720" numCol="1" rtlCol="0">
            <a:normAutofit fontScale="70000" lnSpcReduction="20000"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400" b="1" dirty="0">
                <a:effectLst>
                  <a:glow rad="190500">
                    <a:schemeClr val="bg1"/>
                  </a:glow>
                </a:effectLst>
              </a:rPr>
              <a:t>Reversal</a:t>
            </a:r>
          </a:p>
          <a:p>
            <a:pPr marL="0" indent="0">
              <a:buFont typeface="Arial"/>
              <a:buNone/>
            </a:pPr>
            <a:r>
              <a:rPr lang="en-US" dirty="0">
                <a:effectLst>
                  <a:glow rad="190500">
                    <a:schemeClr val="bg1"/>
                  </a:glow>
                </a:effectLst>
              </a:rPr>
              <a:t>	</a:t>
            </a:r>
            <a:r>
              <a:rPr lang="en-US" sz="2200" dirty="0">
                <a:effectLst>
                  <a:glow rad="63500">
                    <a:schemeClr val="bg1"/>
                  </a:glow>
                </a:effectLst>
              </a:rPr>
              <a:t>Participants take opposite positions by responding to what they would not like to have happen to their product/ system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040336" y="1489349"/>
            <a:ext cx="2972686" cy="1219645"/>
          </a:xfrm>
          <a:prstGeom prst="rect">
            <a:avLst/>
          </a:prstGeom>
          <a:effectLst>
            <a:glow rad="190500">
              <a:schemeClr val="bg1"/>
            </a:glow>
          </a:effectLst>
        </p:spPr>
        <p:txBody>
          <a:bodyPr vert="horz" lIns="91440" tIns="45720" rIns="91440" bIns="45720" numCol="1" rtlCol="0">
            <a:normAutofit fontScale="62500" lnSpcReduction="20000"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800" b="1" dirty="0">
                <a:effectLst>
                  <a:glow rad="76200">
                    <a:schemeClr val="bg1"/>
                  </a:glow>
                </a:effectLst>
              </a:rPr>
              <a:t>SCAMPER</a:t>
            </a:r>
          </a:p>
          <a:p>
            <a:pPr marL="0" indent="0">
              <a:buFont typeface="Arial"/>
              <a:buNone/>
            </a:pPr>
            <a:r>
              <a:rPr lang="en-US" dirty="0">
                <a:effectLst>
                  <a:glow rad="76200">
                    <a:schemeClr val="bg1"/>
                  </a:glow>
                </a:effectLst>
              </a:rPr>
              <a:t>	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Method developed by Bob </a:t>
            </a:r>
            <a:r>
              <a:rPr lang="en-US" sz="2300" dirty="0" err="1">
                <a:effectLst>
                  <a:glow rad="76200">
                    <a:schemeClr val="bg1"/>
                  </a:glow>
                </a:effectLst>
              </a:rPr>
              <a:t>Eberle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 (1996).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S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ubstitute.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C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ombine.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A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dapt.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M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odify.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P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ut to Other Use.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E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liminate. </a:t>
            </a:r>
            <a:r>
              <a:rPr lang="en-US" sz="2300" b="1" dirty="0">
                <a:effectLst>
                  <a:glow rad="76200">
                    <a:schemeClr val="bg1"/>
                  </a:glow>
                </a:effectLst>
              </a:rPr>
              <a:t>R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everse.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172958" y="3148978"/>
            <a:ext cx="2972686" cy="1219645"/>
          </a:xfrm>
          <a:prstGeom prst="rect">
            <a:avLst/>
          </a:prstGeom>
          <a:effectLst>
            <a:glow rad="190500">
              <a:schemeClr val="bg1"/>
            </a:glow>
          </a:effectLst>
        </p:spPr>
        <p:txBody>
          <a:bodyPr vert="horz" lIns="91440" tIns="45720" rIns="91440" bIns="45720" numCol="1" rtlCol="0">
            <a:normAutofit fontScale="62500" lnSpcReduction="20000"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800" b="1" dirty="0">
                <a:effectLst>
                  <a:glow rad="76200">
                    <a:schemeClr val="bg1"/>
                  </a:glow>
                </a:effectLst>
              </a:rPr>
              <a:t>Six Thinking Hats</a:t>
            </a:r>
          </a:p>
          <a:p>
            <a:pPr marL="0" indent="0">
              <a:buFont typeface="Arial"/>
              <a:buNone/>
            </a:pPr>
            <a:r>
              <a:rPr lang="en-US" dirty="0">
                <a:effectLst>
                  <a:glow rad="76200">
                    <a:schemeClr val="bg1"/>
                  </a:glow>
                </a:effectLst>
              </a:rPr>
              <a:t>	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Method developed by De Bono (1985) that forces the participants to analyze the problem from different perspectives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166602" y="4810583"/>
            <a:ext cx="2972686" cy="1219645"/>
          </a:xfrm>
          <a:prstGeom prst="rect">
            <a:avLst/>
          </a:prstGeom>
          <a:effectLst>
            <a:glow rad="190500">
              <a:schemeClr val="bg1"/>
            </a:glow>
          </a:effectLst>
        </p:spPr>
        <p:txBody>
          <a:bodyPr vert="horz" lIns="91440" tIns="45720" rIns="91440" bIns="45720" numCol="1" rtlCol="0">
            <a:normAutofit fontScale="62500" lnSpcReduction="20000"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800" b="1" dirty="0">
                <a:effectLst>
                  <a:glow rad="76200">
                    <a:schemeClr val="bg1"/>
                  </a:glow>
                </a:effectLst>
              </a:rPr>
              <a:t>Force Field</a:t>
            </a:r>
          </a:p>
          <a:p>
            <a:pPr marL="0" indent="0">
              <a:buFont typeface="Arial"/>
              <a:buNone/>
            </a:pPr>
            <a:r>
              <a:rPr lang="en-US" dirty="0">
                <a:effectLst>
                  <a:glow rad="76200">
                    <a:schemeClr val="bg1"/>
                  </a:glow>
                </a:effectLst>
              </a:rPr>
              <a:t>	</a:t>
            </a:r>
            <a:r>
              <a:rPr lang="en-US" sz="2300" dirty="0">
                <a:effectLst>
                  <a:glow rad="76200">
                    <a:schemeClr val="bg1"/>
                  </a:glow>
                </a:effectLst>
              </a:rPr>
              <a:t>Method developed by Lewin (1943) to consider all of the forces that come to play on a system.</a:t>
            </a:r>
          </a:p>
        </p:txBody>
      </p:sp>
    </p:spTree>
    <p:extLst>
      <p:ext uri="{BB962C8B-B14F-4D97-AF65-F5344CB8AC3E}">
        <p14:creationId xmlns:p14="http://schemas.microsoft.com/office/powerpoint/2010/main" val="920765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7228612" y="4162602"/>
            <a:ext cx="1524000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Hybrid alternatives after analysis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12778" y="1784171"/>
            <a:ext cx="8239835" cy="3291356"/>
            <a:chOff x="435764" y="1900986"/>
            <a:chExt cx="8239835" cy="3291356"/>
          </a:xfrm>
        </p:grpSpPr>
        <p:sp>
          <p:nvSpPr>
            <p:cNvPr id="5" name="TextBox 4"/>
            <p:cNvSpPr txBox="1"/>
            <p:nvPr/>
          </p:nvSpPr>
          <p:spPr>
            <a:xfrm>
              <a:off x="1556751" y="1912074"/>
              <a:ext cx="19928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Divergent Phase</a:t>
              </a:r>
            </a:p>
            <a:p>
              <a:pPr algn="ctr"/>
              <a:r>
                <a:rPr lang="en-US" b="1" dirty="0"/>
                <a:t>(Creative)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32694" y="1900986"/>
              <a:ext cx="22108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Convergent Phase</a:t>
              </a:r>
            </a:p>
            <a:p>
              <a:r>
                <a:rPr lang="en-US" b="1" dirty="0"/>
                <a:t>(Creative, Doable)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5764" y="2948226"/>
              <a:ext cx="11401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Vision (Problem) Statement</a:t>
              </a:r>
            </a:p>
            <a:p>
              <a:pPr algn="ctr"/>
              <a:endParaRPr lang="en-US" sz="1200" b="1" dirty="0"/>
            </a:p>
            <a:p>
              <a:pPr algn="ctr"/>
              <a:r>
                <a:rPr lang="en-US" sz="1200" b="1" dirty="0"/>
                <a:t>Issues</a:t>
              </a:r>
            </a:p>
            <a:p>
              <a:pPr algn="ctr"/>
              <a:endParaRPr lang="en-US" sz="1200" b="1" dirty="0"/>
            </a:p>
            <a:p>
              <a:pPr algn="ctr"/>
              <a:r>
                <a:rPr lang="en-US" sz="1200" b="1" dirty="0"/>
                <a:t>Value Hierarchy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84025" y="3147045"/>
              <a:ext cx="149244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Many creative ideas w/o judgment</a:t>
              </a:r>
            </a:p>
          </p:txBody>
        </p:sp>
        <p:cxnSp>
          <p:nvCxnSpPr>
            <p:cNvPr id="23" name="Straight Connector 22"/>
            <p:cNvCxnSpPr>
              <a:stCxn id="69" idx="2"/>
            </p:cNvCxnSpPr>
            <p:nvPr/>
          </p:nvCxnSpPr>
          <p:spPr bwMode="auto">
            <a:xfrm>
              <a:off x="4144540" y="2310996"/>
              <a:ext cx="2615333" cy="1165682"/>
            </a:xfrm>
            <a:prstGeom prst="line">
              <a:avLst/>
            </a:prstGeom>
            <a:solidFill>
              <a:srgbClr val="96969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>
              <a:stCxn id="69" idx="34"/>
            </p:cNvCxnSpPr>
            <p:nvPr/>
          </p:nvCxnSpPr>
          <p:spPr bwMode="auto">
            <a:xfrm flipV="1">
              <a:off x="4275248" y="3486848"/>
              <a:ext cx="2470611" cy="1217269"/>
            </a:xfrm>
            <a:prstGeom prst="line">
              <a:avLst/>
            </a:prstGeom>
            <a:solidFill>
              <a:srgbClr val="96969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Freeform 68"/>
            <p:cNvSpPr/>
            <p:nvPr/>
          </p:nvSpPr>
          <p:spPr bwMode="auto">
            <a:xfrm>
              <a:off x="4060857" y="2148114"/>
              <a:ext cx="285688" cy="2931886"/>
            </a:xfrm>
            <a:custGeom>
              <a:avLst/>
              <a:gdLst>
                <a:gd name="connsiteX0" fmla="*/ 56923 w 271412"/>
                <a:gd name="connsiteY0" fmla="*/ 0 h 2641600"/>
                <a:gd name="connsiteX1" fmla="*/ 68212 w 271412"/>
                <a:gd name="connsiteY1" fmla="*/ 101600 h 2641600"/>
                <a:gd name="connsiteX2" fmla="*/ 79501 w 271412"/>
                <a:gd name="connsiteY2" fmla="*/ 146755 h 2641600"/>
                <a:gd name="connsiteX3" fmla="*/ 68212 w 271412"/>
                <a:gd name="connsiteY3" fmla="*/ 372533 h 2641600"/>
                <a:gd name="connsiteX4" fmla="*/ 45634 w 271412"/>
                <a:gd name="connsiteY4" fmla="*/ 440267 h 2641600"/>
                <a:gd name="connsiteX5" fmla="*/ 34345 w 271412"/>
                <a:gd name="connsiteY5" fmla="*/ 474133 h 2641600"/>
                <a:gd name="connsiteX6" fmla="*/ 478 w 271412"/>
                <a:gd name="connsiteY6" fmla="*/ 541867 h 2641600"/>
                <a:gd name="connsiteX7" fmla="*/ 23056 w 271412"/>
                <a:gd name="connsiteY7" fmla="*/ 711200 h 2641600"/>
                <a:gd name="connsiteX8" fmla="*/ 45634 w 271412"/>
                <a:gd name="connsiteY8" fmla="*/ 745067 h 2641600"/>
                <a:gd name="connsiteX9" fmla="*/ 79501 w 271412"/>
                <a:gd name="connsiteY9" fmla="*/ 778933 h 2641600"/>
                <a:gd name="connsiteX10" fmla="*/ 113367 w 271412"/>
                <a:gd name="connsiteY10" fmla="*/ 846667 h 2641600"/>
                <a:gd name="connsiteX11" fmla="*/ 135945 w 271412"/>
                <a:gd name="connsiteY11" fmla="*/ 914400 h 2641600"/>
                <a:gd name="connsiteX12" fmla="*/ 158523 w 271412"/>
                <a:gd name="connsiteY12" fmla="*/ 982133 h 2641600"/>
                <a:gd name="connsiteX13" fmla="*/ 169812 w 271412"/>
                <a:gd name="connsiteY13" fmla="*/ 1016000 h 2641600"/>
                <a:gd name="connsiteX14" fmla="*/ 181101 w 271412"/>
                <a:gd name="connsiteY14" fmla="*/ 1061155 h 2641600"/>
                <a:gd name="connsiteX15" fmla="*/ 192390 w 271412"/>
                <a:gd name="connsiteY15" fmla="*/ 1095022 h 2641600"/>
                <a:gd name="connsiteX16" fmla="*/ 203678 w 271412"/>
                <a:gd name="connsiteY16" fmla="*/ 1140178 h 2641600"/>
                <a:gd name="connsiteX17" fmla="*/ 226256 w 271412"/>
                <a:gd name="connsiteY17" fmla="*/ 1207911 h 2641600"/>
                <a:gd name="connsiteX18" fmla="*/ 203678 w 271412"/>
                <a:gd name="connsiteY18" fmla="*/ 1275644 h 2641600"/>
                <a:gd name="connsiteX19" fmla="*/ 158523 w 271412"/>
                <a:gd name="connsiteY19" fmla="*/ 1354667 h 2641600"/>
                <a:gd name="connsiteX20" fmla="*/ 135945 w 271412"/>
                <a:gd name="connsiteY20" fmla="*/ 1422400 h 2641600"/>
                <a:gd name="connsiteX21" fmla="*/ 124656 w 271412"/>
                <a:gd name="connsiteY21" fmla="*/ 1456267 h 2641600"/>
                <a:gd name="connsiteX22" fmla="*/ 113367 w 271412"/>
                <a:gd name="connsiteY22" fmla="*/ 1490133 h 2641600"/>
                <a:gd name="connsiteX23" fmla="*/ 124656 w 271412"/>
                <a:gd name="connsiteY23" fmla="*/ 1535289 h 2641600"/>
                <a:gd name="connsiteX24" fmla="*/ 214967 w 271412"/>
                <a:gd name="connsiteY24" fmla="*/ 1603022 h 2641600"/>
                <a:gd name="connsiteX25" fmla="*/ 237545 w 271412"/>
                <a:gd name="connsiteY25" fmla="*/ 1636889 h 2641600"/>
                <a:gd name="connsiteX26" fmla="*/ 260123 w 271412"/>
                <a:gd name="connsiteY26" fmla="*/ 1704622 h 2641600"/>
                <a:gd name="connsiteX27" fmla="*/ 271412 w 271412"/>
                <a:gd name="connsiteY27" fmla="*/ 1794933 h 2641600"/>
                <a:gd name="connsiteX28" fmla="*/ 248834 w 271412"/>
                <a:gd name="connsiteY28" fmla="*/ 1919111 h 2641600"/>
                <a:gd name="connsiteX29" fmla="*/ 214967 w 271412"/>
                <a:gd name="connsiteY29" fmla="*/ 1952978 h 2641600"/>
                <a:gd name="connsiteX30" fmla="*/ 158523 w 271412"/>
                <a:gd name="connsiteY30" fmla="*/ 2009422 h 2641600"/>
                <a:gd name="connsiteX31" fmla="*/ 135945 w 271412"/>
                <a:gd name="connsiteY31" fmla="*/ 2043289 h 2641600"/>
                <a:gd name="connsiteX32" fmla="*/ 135945 w 271412"/>
                <a:gd name="connsiteY32" fmla="*/ 2144889 h 2641600"/>
                <a:gd name="connsiteX33" fmla="*/ 181101 w 271412"/>
                <a:gd name="connsiteY33" fmla="*/ 2212622 h 2641600"/>
                <a:gd name="connsiteX34" fmla="*/ 203678 w 271412"/>
                <a:gd name="connsiteY34" fmla="*/ 2302933 h 2641600"/>
                <a:gd name="connsiteX35" fmla="*/ 226256 w 271412"/>
                <a:gd name="connsiteY35" fmla="*/ 2404533 h 2641600"/>
                <a:gd name="connsiteX36" fmla="*/ 214967 w 271412"/>
                <a:gd name="connsiteY36" fmla="*/ 26416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71412" h="2641600">
                  <a:moveTo>
                    <a:pt x="56923" y="0"/>
                  </a:moveTo>
                  <a:cubicBezTo>
                    <a:pt x="60686" y="33867"/>
                    <a:pt x="63031" y="67921"/>
                    <a:pt x="68212" y="101600"/>
                  </a:cubicBezTo>
                  <a:cubicBezTo>
                    <a:pt x="70571" y="116935"/>
                    <a:pt x="79501" y="131240"/>
                    <a:pt x="79501" y="146755"/>
                  </a:cubicBezTo>
                  <a:cubicBezTo>
                    <a:pt x="79501" y="222108"/>
                    <a:pt x="76849" y="297676"/>
                    <a:pt x="68212" y="372533"/>
                  </a:cubicBezTo>
                  <a:cubicBezTo>
                    <a:pt x="65484" y="396175"/>
                    <a:pt x="53160" y="417689"/>
                    <a:pt x="45634" y="440267"/>
                  </a:cubicBezTo>
                  <a:cubicBezTo>
                    <a:pt x="41871" y="451556"/>
                    <a:pt x="40946" y="464232"/>
                    <a:pt x="34345" y="474133"/>
                  </a:cubicBezTo>
                  <a:cubicBezTo>
                    <a:pt x="5166" y="517901"/>
                    <a:pt x="16057" y="495129"/>
                    <a:pt x="478" y="541867"/>
                  </a:cubicBezTo>
                  <a:cubicBezTo>
                    <a:pt x="3000" y="572133"/>
                    <a:pt x="0" y="665088"/>
                    <a:pt x="23056" y="711200"/>
                  </a:cubicBezTo>
                  <a:cubicBezTo>
                    <a:pt x="29124" y="723335"/>
                    <a:pt x="36948" y="734644"/>
                    <a:pt x="45634" y="745067"/>
                  </a:cubicBezTo>
                  <a:cubicBezTo>
                    <a:pt x="55855" y="757331"/>
                    <a:pt x="68212" y="767644"/>
                    <a:pt x="79501" y="778933"/>
                  </a:cubicBezTo>
                  <a:cubicBezTo>
                    <a:pt x="120671" y="902442"/>
                    <a:pt x="55012" y="715367"/>
                    <a:pt x="113367" y="846667"/>
                  </a:cubicBezTo>
                  <a:cubicBezTo>
                    <a:pt x="123033" y="868415"/>
                    <a:pt x="128419" y="891822"/>
                    <a:pt x="135945" y="914400"/>
                  </a:cubicBezTo>
                  <a:lnTo>
                    <a:pt x="158523" y="982133"/>
                  </a:lnTo>
                  <a:cubicBezTo>
                    <a:pt x="162286" y="993422"/>
                    <a:pt x="166926" y="1004456"/>
                    <a:pt x="169812" y="1016000"/>
                  </a:cubicBezTo>
                  <a:cubicBezTo>
                    <a:pt x="173575" y="1031052"/>
                    <a:pt x="176839" y="1046237"/>
                    <a:pt x="181101" y="1061155"/>
                  </a:cubicBezTo>
                  <a:cubicBezTo>
                    <a:pt x="184370" y="1072597"/>
                    <a:pt x="189121" y="1083580"/>
                    <a:pt x="192390" y="1095022"/>
                  </a:cubicBezTo>
                  <a:cubicBezTo>
                    <a:pt x="196652" y="1109940"/>
                    <a:pt x="199220" y="1125317"/>
                    <a:pt x="203678" y="1140178"/>
                  </a:cubicBezTo>
                  <a:cubicBezTo>
                    <a:pt x="210516" y="1162973"/>
                    <a:pt x="226256" y="1207911"/>
                    <a:pt x="226256" y="1207911"/>
                  </a:cubicBezTo>
                  <a:cubicBezTo>
                    <a:pt x="218730" y="1230489"/>
                    <a:pt x="216879" y="1255842"/>
                    <a:pt x="203678" y="1275644"/>
                  </a:cubicBezTo>
                  <a:cubicBezTo>
                    <a:pt x="183314" y="1306191"/>
                    <a:pt x="172845" y="1318862"/>
                    <a:pt x="158523" y="1354667"/>
                  </a:cubicBezTo>
                  <a:cubicBezTo>
                    <a:pt x="149684" y="1376764"/>
                    <a:pt x="143471" y="1399822"/>
                    <a:pt x="135945" y="1422400"/>
                  </a:cubicBezTo>
                  <a:lnTo>
                    <a:pt x="124656" y="1456267"/>
                  </a:lnTo>
                  <a:lnTo>
                    <a:pt x="113367" y="1490133"/>
                  </a:lnTo>
                  <a:cubicBezTo>
                    <a:pt x="117130" y="1505185"/>
                    <a:pt x="114277" y="1523757"/>
                    <a:pt x="124656" y="1535289"/>
                  </a:cubicBezTo>
                  <a:cubicBezTo>
                    <a:pt x="149829" y="1563259"/>
                    <a:pt x="194094" y="1571712"/>
                    <a:pt x="214967" y="1603022"/>
                  </a:cubicBezTo>
                  <a:cubicBezTo>
                    <a:pt x="222493" y="1614311"/>
                    <a:pt x="232035" y="1624491"/>
                    <a:pt x="237545" y="1636889"/>
                  </a:cubicBezTo>
                  <a:cubicBezTo>
                    <a:pt x="247211" y="1658637"/>
                    <a:pt x="260123" y="1704622"/>
                    <a:pt x="260123" y="1704622"/>
                  </a:cubicBezTo>
                  <a:cubicBezTo>
                    <a:pt x="263886" y="1734726"/>
                    <a:pt x="271412" y="1764595"/>
                    <a:pt x="271412" y="1794933"/>
                  </a:cubicBezTo>
                  <a:cubicBezTo>
                    <a:pt x="271412" y="1798044"/>
                    <a:pt x="264710" y="1895297"/>
                    <a:pt x="248834" y="1919111"/>
                  </a:cubicBezTo>
                  <a:cubicBezTo>
                    <a:pt x="239978" y="1932395"/>
                    <a:pt x="225188" y="1940713"/>
                    <a:pt x="214967" y="1952978"/>
                  </a:cubicBezTo>
                  <a:cubicBezTo>
                    <a:pt x="167930" y="2009422"/>
                    <a:pt x="220613" y="1968029"/>
                    <a:pt x="158523" y="2009422"/>
                  </a:cubicBezTo>
                  <a:cubicBezTo>
                    <a:pt x="150997" y="2020711"/>
                    <a:pt x="142013" y="2031154"/>
                    <a:pt x="135945" y="2043289"/>
                  </a:cubicBezTo>
                  <a:cubicBezTo>
                    <a:pt x="118841" y="2077497"/>
                    <a:pt x="119962" y="2106530"/>
                    <a:pt x="135945" y="2144889"/>
                  </a:cubicBezTo>
                  <a:cubicBezTo>
                    <a:pt x="146382" y="2169937"/>
                    <a:pt x="172520" y="2186879"/>
                    <a:pt x="181101" y="2212622"/>
                  </a:cubicBezTo>
                  <a:cubicBezTo>
                    <a:pt x="201274" y="2273142"/>
                    <a:pt x="185515" y="2221195"/>
                    <a:pt x="203678" y="2302933"/>
                  </a:cubicBezTo>
                  <a:cubicBezTo>
                    <a:pt x="235576" y="2446479"/>
                    <a:pt x="192193" y="2234219"/>
                    <a:pt x="226256" y="2404533"/>
                  </a:cubicBezTo>
                  <a:lnTo>
                    <a:pt x="214967" y="2641600"/>
                  </a:lnTo>
                </a:path>
              </a:pathLst>
            </a:cu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818575" y="2875511"/>
              <a:ext cx="1857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Strategy Generation Table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746330" y="4607567"/>
              <a:ext cx="2330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Individual and group creativity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705826" y="4540281"/>
              <a:ext cx="202635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/>
                <a:t>Highly organized, analytic thinking</a:t>
              </a: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333950" y="3023935"/>
              <a:ext cx="146755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Small number of well-crafted</a:t>
              </a:r>
            </a:p>
            <a:p>
              <a:pPr algn="ctr"/>
              <a:r>
                <a:rPr lang="en-US" sz="1600" dirty="0"/>
                <a:t>alternatives for evaluation</a:t>
              </a:r>
            </a:p>
          </p:txBody>
        </p:sp>
        <p:cxnSp>
          <p:nvCxnSpPr>
            <p:cNvPr id="44" name="Straight Connector 43"/>
            <p:cNvCxnSpPr>
              <a:endCxn id="69" idx="2"/>
            </p:cNvCxnSpPr>
            <p:nvPr/>
          </p:nvCxnSpPr>
          <p:spPr bwMode="auto">
            <a:xfrm flipV="1">
              <a:off x="1637847" y="2310996"/>
              <a:ext cx="2506693" cy="1332268"/>
            </a:xfrm>
            <a:prstGeom prst="line">
              <a:avLst/>
            </a:prstGeom>
            <a:solidFill>
              <a:srgbClr val="96969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>
              <a:endCxn id="69" idx="34"/>
            </p:cNvCxnSpPr>
            <p:nvPr/>
          </p:nvCxnSpPr>
          <p:spPr bwMode="auto">
            <a:xfrm>
              <a:off x="1650134" y="3644995"/>
              <a:ext cx="2625114" cy="1059122"/>
            </a:xfrm>
            <a:prstGeom prst="line">
              <a:avLst/>
            </a:prstGeom>
            <a:solidFill>
              <a:srgbClr val="96969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1" name="Title 1"/>
          <p:cNvSpPr txBox="1">
            <a:spLocks/>
          </p:cNvSpPr>
          <p:nvPr/>
        </p:nvSpPr>
        <p:spPr>
          <a:xfrm>
            <a:off x="1792705" y="80796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C00000"/>
                </a:solidFill>
                <a:latin typeface="+mj-lt"/>
                <a:ea typeface="+mj-ea"/>
                <a:cs typeface="Times New Roman"/>
              </a:defRPr>
            </a:lvl1pPr>
          </a:lstStyle>
          <a:p>
            <a:r>
              <a:rPr lang="en-US"/>
              <a:t>Phases of Alternative Generation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2778" y="5246198"/>
            <a:ext cx="82398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200" b="1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8.1. Two Phases of Alternative Development (Parnell, </a:t>
            </a:r>
            <a:r>
              <a:rPr lang="en-US" sz="1200" b="1" dirty="0" err="1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Bresnick</a:t>
            </a:r>
            <a:r>
              <a:rPr lang="en-US" sz="1200" b="1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 err="1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Tani</a:t>
            </a:r>
            <a:r>
              <a:rPr lang="en-US" sz="1200" b="1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&amp; Johnson, 2013) (p. 264)</a:t>
            </a:r>
          </a:p>
        </p:txBody>
      </p:sp>
      <p:sp>
        <p:nvSpPr>
          <p:cNvPr id="22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88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Development Techniques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55674"/>
              </p:ext>
            </p:extLst>
          </p:nvPr>
        </p:nvGraphicFramePr>
        <p:xfrm>
          <a:off x="377527" y="1688447"/>
          <a:ext cx="8537873" cy="42570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7841">
                  <a:extLst>
                    <a:ext uri="{9D8B030D-6E8A-4147-A177-3AD203B41FA5}">
                      <a16:colId xmlns:a16="http://schemas.microsoft.com/office/drawing/2014/main" val="1693555473"/>
                    </a:ext>
                  </a:extLst>
                </a:gridCol>
                <a:gridCol w="1605699">
                  <a:extLst>
                    <a:ext uri="{9D8B030D-6E8A-4147-A177-3AD203B41FA5}">
                      <a16:colId xmlns:a16="http://schemas.microsoft.com/office/drawing/2014/main" val="3482415220"/>
                    </a:ext>
                  </a:extLst>
                </a:gridCol>
                <a:gridCol w="2855520">
                  <a:extLst>
                    <a:ext uri="{9D8B030D-6E8A-4147-A177-3AD203B41FA5}">
                      <a16:colId xmlns:a16="http://schemas.microsoft.com/office/drawing/2014/main" val="2176567643"/>
                    </a:ext>
                  </a:extLst>
                </a:gridCol>
                <a:gridCol w="2648813">
                  <a:extLst>
                    <a:ext uri="{9D8B030D-6E8A-4147-A177-3AD203B41FA5}">
                      <a16:colId xmlns:a16="http://schemas.microsoft.com/office/drawing/2014/main" val="44429212"/>
                    </a:ext>
                  </a:extLst>
                </a:gridCol>
              </a:tblGrid>
              <a:tr h="3492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Technique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Recommended Life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Cycle Stage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Divergent Phase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Convergent Phase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extLst>
                  <a:ext uri="{0D108BD9-81ED-4DB2-BD59-A6C34878D82A}">
                    <a16:rowId xmlns:a16="http://schemas.microsoft.com/office/drawing/2014/main" val="1165779544"/>
                  </a:ext>
                </a:extLst>
              </a:tr>
              <a:tr h="3492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Structured Creativity Methods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All stages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Develop many ideas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Do not focus on convergence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extLst>
                  <a:ext uri="{0D108BD9-81ED-4DB2-BD59-A6C34878D82A}">
                    <a16:rowId xmlns:a16="http://schemas.microsoft.com/office/drawing/2014/main" val="4021074823"/>
                  </a:ext>
                </a:extLst>
              </a:tr>
              <a:tr h="449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Morphological Box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All stages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Develop many ideas (can be functional based)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Allows for elimination of unreasonable or physically unachievable alternatives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extLst>
                  <a:ext uri="{0D108BD9-81ED-4DB2-BD59-A6C34878D82A}">
                    <a16:rowId xmlns:a16="http://schemas.microsoft.com/office/drawing/2014/main" val="1425877728"/>
                  </a:ext>
                </a:extLst>
              </a:tr>
              <a:tr h="11133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Pugh Method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Concept and design stages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group technique for individual reflection.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Improves concepts in group setting by attacking the negatives and improving the positives, which can lead to hybrid concepts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Allows for eliminating worst concepts, especially after they have been studied for positive features that might be incorporated to other concepts.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extLst>
                  <a:ext uri="{0D108BD9-81ED-4DB2-BD59-A6C34878D82A}">
                    <a16:rowId xmlns:a16="http://schemas.microsoft.com/office/drawing/2014/main" val="519903467"/>
                  </a:ext>
                </a:extLst>
              </a:tr>
              <a:tr h="1809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TRIZ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Concept and design stages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Defines the problem by a set of functional requirements. Models the problem by defining a set of resources that play a role in achieving the functional requirements or detract from achieving the functional requirements.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Focuses search for alternative to a set of solutions based on historical patent data. Identifies which solutions among a set of 76 standard solutions, or high-level concepts, can be applied to meet each requirement. Uses 40 inventive and 4 separation principles to further reduce the number of alternatives.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1" marR="50831" marT="0" marB="0"/>
                </a:tc>
                <a:extLst>
                  <a:ext uri="{0D108BD9-81ED-4DB2-BD59-A6C34878D82A}">
                    <a16:rowId xmlns:a16="http://schemas.microsoft.com/office/drawing/2014/main" val="1359528461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15023" y="1187945"/>
            <a:ext cx="467371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 bmk="_Toc441445199">
                <a:ln>
                  <a:noFill/>
                </a:ln>
                <a:solidFill>
                  <a:srgbClr val="4F81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8.7. Assessment of Alternative Development Techniques (p. 275)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908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113" y="93100"/>
            <a:ext cx="6309377" cy="1402771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 Generation is usually done in teams.  Different roles are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8485" y="6455575"/>
            <a:ext cx="7658100" cy="237591"/>
          </a:xfrm>
        </p:spPr>
        <p:txBody>
          <a:bodyPr/>
          <a:lstStyle/>
          <a:p>
            <a:r>
              <a:rPr lang="en-US" dirty="0"/>
              <a:t>C. R. Kenly, C. Whitcomb, and G. Parnell, “Developing and Evaluating Alternatives,” </a:t>
            </a:r>
          </a:p>
          <a:p>
            <a:r>
              <a:rPr lang="en-US" dirty="0"/>
              <a:t>Trade-off Analytics: Creating and Evaluating the Tradespace, G. Parnell, Editor, Wiley &amp; Sons, 2016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85461"/>
              </p:ext>
            </p:extLst>
          </p:nvPr>
        </p:nvGraphicFramePr>
        <p:xfrm>
          <a:off x="696913" y="1916346"/>
          <a:ext cx="7908924" cy="378168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15789">
                  <a:extLst>
                    <a:ext uri="{9D8B030D-6E8A-4147-A177-3AD203B41FA5}">
                      <a16:colId xmlns:a16="http://schemas.microsoft.com/office/drawing/2014/main" val="262502175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551483092"/>
                    </a:ext>
                  </a:extLst>
                </a:gridCol>
                <a:gridCol w="3321335">
                  <a:extLst>
                    <a:ext uri="{9D8B030D-6E8A-4147-A177-3AD203B41FA5}">
                      <a16:colId xmlns:a16="http://schemas.microsoft.com/office/drawing/2014/main" val="18127899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Role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Characteristics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Key Activities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39569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Plant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Creative, imaginative, unorthodox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Solves difficult problems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506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Resource investigator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Extrovert, enthusiastic, communicative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Explores opportunities. Develops contacts.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1879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Coordinator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Mature, confident, a good chairperson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Clarifies goals, promotes decision making, delegates well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1825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Shaper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Challenging, dynamic, thrives on pressure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Has the drive and courage to overcome obstacles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4270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Monitor-Evaluator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Sober, strategic, discerning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Sees all options. Judges accurately.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1732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Team Worker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Co-operative, mild, perceptive, diplomatic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Listens, builds, averts friction, calms the waters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6695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Implementer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Disciplined, reliable, conservative, efficient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Turns ideas into practical actions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801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Completer-Finisher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Painstaking, conscientious, anxious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Searches out errors and omissions. Delivers on time.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9662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Specialist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Single-minded, self-starting, dedicated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Provides knowledge and skills in rare supply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145126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447213" y="5873210"/>
            <a:ext cx="440832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 bmk="_Toc441445194">
                <a:ln>
                  <a:noFill/>
                </a:ln>
                <a:solidFill>
                  <a:srgbClr val="4F81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8.2. Belbin's Nine Roles for Team Members (p. 261)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234313"/>
      </p:ext>
    </p:extLst>
  </p:cSld>
  <p:clrMapOvr>
    <a:masterClrMapping/>
  </p:clrMapOvr>
</p:sld>
</file>

<file path=ppt/theme/theme1.xml><?xml version="1.0" encoding="utf-8"?>
<a:theme xmlns:a="http://schemas.openxmlformats.org/drawingml/2006/main" name="COETemplate[2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11916</TotalTime>
  <Words>1506</Words>
  <Application>Microsoft Office PowerPoint</Application>
  <PresentationFormat>On-screen Show (4:3)</PresentationFormat>
  <Paragraphs>270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Noteworthy Light</vt:lpstr>
      <vt:lpstr>Symbol</vt:lpstr>
      <vt:lpstr>Times New Roman</vt:lpstr>
      <vt:lpstr>COETemplate[2]</vt:lpstr>
      <vt:lpstr>Module 5.1 Developing and Evaluating Alternatives  Chapter 8 (pp. 257 – 295) </vt:lpstr>
      <vt:lpstr>Lesson Objectives</vt:lpstr>
      <vt:lpstr>System Alternatives</vt:lpstr>
      <vt:lpstr>Approaches to Decision Making</vt:lpstr>
      <vt:lpstr>Importance of Creativity</vt:lpstr>
      <vt:lpstr>Structured Creativity Methods</vt:lpstr>
      <vt:lpstr>PowerPoint Presentation</vt:lpstr>
      <vt:lpstr>Alternative Development Techniques</vt:lpstr>
      <vt:lpstr>Solution Generation is usually done in teams.  Different roles are required.</vt:lpstr>
      <vt:lpstr>System Design Morphological Box to generate alternatives.</vt:lpstr>
      <vt:lpstr>Make or Buy Morphological Box to generate alternatives.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Gregory S. Parnell</dc:creator>
  <cp:lastModifiedBy>Gregory Parnell</cp:lastModifiedBy>
  <cp:revision>806</cp:revision>
  <cp:lastPrinted>2018-08-14T17:10:23Z</cp:lastPrinted>
  <dcterms:created xsi:type="dcterms:W3CDTF">2016-02-02T18:11:17Z</dcterms:created>
  <dcterms:modified xsi:type="dcterms:W3CDTF">2019-10-26T13:14:45Z</dcterms:modified>
</cp:coreProperties>
</file>