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1"/>
  </p:sldMasterIdLst>
  <p:notesMasterIdLst>
    <p:notesMasterId r:id="rId20"/>
  </p:notesMasterIdLst>
  <p:sldIdLst>
    <p:sldId id="631" r:id="rId2"/>
    <p:sldId id="632" r:id="rId3"/>
    <p:sldId id="629" r:id="rId4"/>
    <p:sldId id="658" r:id="rId5"/>
    <p:sldId id="653" r:id="rId6"/>
    <p:sldId id="655" r:id="rId7"/>
    <p:sldId id="656" r:id="rId8"/>
    <p:sldId id="657" r:id="rId9"/>
    <p:sldId id="641" r:id="rId10"/>
    <p:sldId id="642" r:id="rId11"/>
    <p:sldId id="659" r:id="rId12"/>
    <p:sldId id="663" r:id="rId13"/>
    <p:sldId id="661" r:id="rId14"/>
    <p:sldId id="662" r:id="rId15"/>
    <p:sldId id="646" r:id="rId16"/>
    <p:sldId id="647" r:id="rId17"/>
    <p:sldId id="648" r:id="rId18"/>
    <p:sldId id="664" r:id="rId19"/>
  </p:sldIdLst>
  <p:sldSz cx="9144000" cy="6858000" type="screen4x3"/>
  <p:notesSz cx="6934200" cy="92329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egory S. Parnell" initials="GSP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FF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37" autoAdjust="0"/>
    <p:restoredTop sz="50000" autoAdjust="0"/>
  </p:normalViewPr>
  <p:slideViewPr>
    <p:cSldViewPr snapToGrid="0" snapToObjects="1">
      <p:cViewPr varScale="1">
        <p:scale>
          <a:sx n="106" d="100"/>
          <a:sy n="106" d="100"/>
        </p:scale>
        <p:origin x="816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9" d="100"/>
          <a:sy n="69" d="100"/>
        </p:scale>
        <p:origin x="2778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27775" y="0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/>
          <a:lstStyle>
            <a:lvl1pPr algn="r">
              <a:defRPr sz="1200"/>
            </a:lvl1pPr>
          </a:lstStyle>
          <a:p>
            <a:fld id="{57ED881E-BF95-44E4-93B1-22A383C4CE39}" type="datetimeFigureOut">
              <a:rPr lang="en-US" smtClean="0"/>
              <a:t>7/23/2019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8875" y="692150"/>
            <a:ext cx="4616450" cy="3462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82" tIns="46191" rIns="92382" bIns="4619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3420" y="4385628"/>
            <a:ext cx="5547360" cy="4154805"/>
          </a:xfrm>
          <a:prstGeom prst="rect">
            <a:avLst/>
          </a:prstGeom>
        </p:spPr>
        <p:txBody>
          <a:bodyPr vert="horz" lIns="92382" tIns="46191" rIns="92382" bIns="4619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9653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27775" y="8769653"/>
            <a:ext cx="3004820" cy="461645"/>
          </a:xfrm>
          <a:prstGeom prst="rect">
            <a:avLst/>
          </a:prstGeom>
        </p:spPr>
        <p:txBody>
          <a:bodyPr vert="horz" lIns="92382" tIns="46191" rIns="92382" bIns="46191" rtlCol="0" anchor="b"/>
          <a:lstStyle>
            <a:lvl1pPr algn="r">
              <a:defRPr sz="1200"/>
            </a:lvl1pPr>
          </a:lstStyle>
          <a:p>
            <a:fld id="{D042A820-5727-4717-8C6D-F11C9C382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270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42A820-5727-4717-8C6D-F11C9C38273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45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086" y="2130435"/>
            <a:ext cx="7703114" cy="1470025"/>
          </a:xfrm>
        </p:spPr>
        <p:txBody>
          <a:bodyPr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fld id="{C0AA2D40-D3FE-8E4E-8525-20FF13E53193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82468" y="6415083"/>
            <a:ext cx="2133600" cy="36512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D2309A7F-DA4F-7A48-BA9F-1ADD0F1A3E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77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799555-8891-3443-B7E9-35D50B6C3D6C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346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24285"/>
            <a:ext cx="2057400" cy="490187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5086" y="1224285"/>
            <a:ext cx="5721914" cy="49018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CD93B-6C41-204A-AEF6-6B87E300BFFA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807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rgbClr val="C00000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087" y="1544145"/>
            <a:ext cx="7908831" cy="4053445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83B1798E-DCCB-404F-AD57-D8208200F362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D2309A7F-DA4F-7A48-BA9F-1ADD0F1A3E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4807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EE55F-8DFD-1042-A854-D42154447866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890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5091" y="2160310"/>
            <a:ext cx="3740713" cy="4075547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27987" y="2187921"/>
            <a:ext cx="3858814" cy="404792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34E40-A678-864A-A2A8-E1BDAE027F29}" type="datetime1">
              <a:rPr lang="en-US" smtClean="0"/>
              <a:t>7/23/2019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12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6528" y="892349"/>
            <a:ext cx="79202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085" y="2128202"/>
            <a:ext cx="385580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087" y="2770197"/>
            <a:ext cx="3855807" cy="3586163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1" y="2128202"/>
            <a:ext cx="3813051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49" y="2767964"/>
            <a:ext cx="3801610" cy="358838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62C70-B6C7-8D4A-8350-7DDF07173ACA}" type="datetime1">
              <a:rPr lang="en-US" smtClean="0"/>
              <a:t>7/23/2019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19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D87BE-1228-0D42-991B-E47F8E4067D5}" type="datetime1">
              <a:rPr lang="en-US" smtClean="0"/>
              <a:t>7/23/2019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L-</a:t>
            </a:r>
            <a:fld id="{D2309A7F-DA4F-7A48-BA9F-1ADD0F1A3EF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420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7D5BE-4184-4B41-8411-EF2C02AF6FA4}" type="datetime1">
              <a:rPr lang="en-US" smtClean="0"/>
              <a:t>7/23/2019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085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091" y="1178518"/>
            <a:ext cx="2710427" cy="1109866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78526"/>
            <a:ext cx="5111750" cy="494764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091" y="2288394"/>
            <a:ext cx="2710427" cy="383777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EB68B-DDE9-E049-9929-18776859BE13}" type="datetime1">
              <a:rPr lang="en-US" smtClean="0"/>
              <a:t>7/23/2019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00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44201"/>
            <a:ext cx="5486400" cy="3583383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01FBC-E95E-9A4F-B894-F26C5E559CCA}" type="datetime1">
              <a:rPr lang="en-US" smtClean="0"/>
              <a:t>7/23/2019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996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40305" y="-71604"/>
            <a:ext cx="79202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6529" y="2193853"/>
            <a:ext cx="7908831" cy="40534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1" y="6356360"/>
            <a:ext cx="18357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2478B0-F08F-6B4D-8E52-569D81FB8470}" type="datetime1">
              <a:rPr lang="en-US" smtClean="0"/>
              <a:t>7/23/2019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800" y="639180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09A7F-DA4F-7A48-BA9F-1ADD0F1A3EFA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 descr="EngineeringHoriz201NEW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87" y="153074"/>
            <a:ext cx="2157146" cy="693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78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342900" rtl="0" eaLnBrk="1" latinLnBrk="0" hangingPunct="1">
        <a:spcBef>
          <a:spcPct val="0"/>
        </a:spcBef>
        <a:buNone/>
        <a:defRPr sz="2700" b="1" kern="1200">
          <a:solidFill>
            <a:srgbClr val="C00000"/>
          </a:solidFill>
          <a:latin typeface="Times New Roman"/>
          <a:ea typeface="+mj-ea"/>
          <a:cs typeface="Times New Roman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1pPr>
      <a:lvl2pPr marL="557213" indent="-214313" algn="l" defTabSz="3429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2pPr>
      <a:lvl3pPr marL="857250" indent="-171450" algn="l" defTabSz="3429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3pPr>
      <a:lvl4pPr marL="1200150" indent="-171450" algn="l" defTabSz="3429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4pPr>
      <a:lvl5pPr marL="1543050" indent="-171450" algn="l" defTabSz="3429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Times New Roman"/>
          <a:ea typeface="+mn-ea"/>
          <a:cs typeface="Times New Roman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443" y="1750745"/>
            <a:ext cx="7703114" cy="1470025"/>
          </a:xfrm>
        </p:spPr>
        <p:txBody>
          <a:bodyPr>
            <a:normAutofit/>
          </a:bodyPr>
          <a:lstStyle/>
          <a:p>
            <a:r>
              <a:rPr lang="en-US" dirty="0"/>
              <a:t>Module 3.2</a:t>
            </a:r>
            <a:br>
              <a:rPr lang="en-US" dirty="0"/>
            </a:br>
            <a:r>
              <a:rPr lang="en-US" dirty="0"/>
              <a:t>Stakeholder Analysis Techniques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96661" y="3086100"/>
            <a:ext cx="5943600" cy="110251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C00000"/>
                </a:solidFill>
                <a:latin typeface="+mj-lt"/>
                <a:ea typeface="+mj-ea"/>
                <a:cs typeface="Times New Roman"/>
              </a:defRPr>
            </a:lvl1pPr>
          </a:lstStyle>
          <a:p>
            <a:endParaRPr lang="en-US" sz="2700" dirty="0">
              <a:solidFill>
                <a:srgbClr val="CC0000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657225" y="4514850"/>
            <a:ext cx="5657850" cy="131445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Times New Roman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Times New Roman"/>
                <a:ea typeface="+mn-ea"/>
                <a:cs typeface="Times New Roman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6579188-45E5-4954-B3D3-FED5B11B81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en-US" sz="2700" dirty="0">
                <a:solidFill>
                  <a:schemeClr val="tx1"/>
                </a:solidFill>
              </a:rPr>
              <a:t>Gregory S. Parnell, Ph.D.</a:t>
            </a:r>
          </a:p>
          <a:p>
            <a:r>
              <a:rPr lang="en-US" dirty="0">
                <a:solidFill>
                  <a:schemeClr val="tx1"/>
                </a:solidFill>
              </a:rPr>
              <a:t>Professor of Practice</a:t>
            </a:r>
          </a:p>
          <a:p>
            <a:r>
              <a:rPr lang="en-US" dirty="0">
                <a:solidFill>
                  <a:schemeClr val="tx1"/>
                </a:solidFill>
              </a:rPr>
              <a:t>Director, M.S. in Operations Management</a:t>
            </a:r>
          </a:p>
          <a:p>
            <a:r>
              <a:rPr lang="en-US" dirty="0">
                <a:solidFill>
                  <a:schemeClr val="tx1"/>
                </a:solidFill>
              </a:rPr>
              <a:t>Director, M.S. in Engineering Management</a:t>
            </a:r>
          </a:p>
          <a:p>
            <a:r>
              <a:rPr lang="en-US" dirty="0">
                <a:solidFill>
                  <a:schemeClr val="tx1"/>
                </a:solidFill>
              </a:rPr>
              <a:t>Department of Industrial Engineering</a:t>
            </a:r>
          </a:p>
          <a:p>
            <a:endParaRPr lang="en-US" dirty="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0760E4E9-DB91-4E82-9B6F-DC31010AA6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440" y="3691805"/>
            <a:ext cx="1407105" cy="213749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498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47900" y="141998"/>
            <a:ext cx="6324600" cy="639762"/>
          </a:xfrm>
        </p:spPr>
        <p:txBody>
          <a:bodyPr/>
          <a:lstStyle/>
          <a:p>
            <a:r>
              <a:rPr lang="en-US"/>
              <a:t>Planning a Focus </a:t>
            </a:r>
            <a:r>
              <a:rPr lang="en-US" dirty="0"/>
              <a:t>G</a:t>
            </a:r>
            <a:r>
              <a:rPr lang="en-US"/>
              <a:t>roup</a:t>
            </a:r>
            <a:endParaRPr lang="en-US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085" y="1645093"/>
            <a:ext cx="8077200" cy="45996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" name="Picture 4" descr="usiness table meeting : Vector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738" y="141998"/>
            <a:ext cx="1503095" cy="15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752222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47900" y="141998"/>
            <a:ext cx="6324600" cy="639762"/>
          </a:xfrm>
        </p:spPr>
        <p:txBody>
          <a:bodyPr/>
          <a:lstStyle/>
          <a:p>
            <a:r>
              <a:rPr lang="en-US" dirty="0"/>
              <a:t>Executing a Focus Group</a:t>
            </a:r>
          </a:p>
        </p:txBody>
      </p:sp>
      <p:pic>
        <p:nvPicPr>
          <p:cNvPr id="10" name="Picture 4" descr="usiness table meeting : Vector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738" y="141998"/>
            <a:ext cx="1503095" cy="15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496" y="1645093"/>
            <a:ext cx="6636242" cy="449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0982550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2247900" y="141998"/>
            <a:ext cx="6324600" cy="639762"/>
          </a:xfrm>
        </p:spPr>
        <p:txBody>
          <a:bodyPr/>
          <a:lstStyle/>
          <a:p>
            <a:r>
              <a:rPr lang="en-US" dirty="0"/>
              <a:t>Focus Group Analysis </a:t>
            </a:r>
          </a:p>
        </p:txBody>
      </p:sp>
      <p:pic>
        <p:nvPicPr>
          <p:cNvPr id="10" name="Picture 4" descr="usiness table meeting : Vector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738" y="141998"/>
            <a:ext cx="1503095" cy="150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4719" y="1645093"/>
            <a:ext cx="8127781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Focus groups facilitate a lot of information for analysis through discussion between group members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Participants should verify the collected data after notes have been consolidated</a:t>
            </a:r>
          </a:p>
          <a:p>
            <a:pPr marL="342900" indent="-34290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Information should be binned by each goal and objective to produce findings, conclusions, and study recommendations for the opportunity space</a:t>
            </a:r>
          </a:p>
        </p:txBody>
      </p:sp>
      <p:sp>
        <p:nvSpPr>
          <p:cNvPr id="11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599535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400" y="264972"/>
            <a:ext cx="6324600" cy="639762"/>
          </a:xfrm>
        </p:spPr>
        <p:txBody>
          <a:bodyPr/>
          <a:lstStyle/>
          <a:p>
            <a:r>
              <a:rPr lang="en-US" dirty="0"/>
              <a:t>Surveys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017578" y="2130493"/>
            <a:ext cx="5354550" cy="4462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</a:pPr>
            <a:r>
              <a:rPr lang="en-US" sz="2000" dirty="0">
                <a:solidFill>
                  <a:sysClr val="windowText" lastClr="000000"/>
                </a:solidFill>
              </a:rPr>
              <a:t>Large groups of mid-level stakeholders</a:t>
            </a:r>
          </a:p>
          <a:p>
            <a:pPr>
              <a:lnSpc>
                <a:spcPct val="110000"/>
              </a:lnSpc>
            </a:pPr>
            <a:r>
              <a:rPr lang="en-US" sz="2000" dirty="0">
                <a:solidFill>
                  <a:sysClr val="windowText" lastClr="000000"/>
                </a:solidFill>
              </a:rPr>
              <a:t>Requires definition of survey goal upfront</a:t>
            </a:r>
          </a:p>
          <a:p>
            <a:pPr>
              <a:lnSpc>
                <a:spcPct val="110000"/>
              </a:lnSpc>
            </a:pPr>
            <a:r>
              <a:rPr lang="en-US" sz="2000" dirty="0">
                <a:solidFill>
                  <a:sysClr val="windowText" lastClr="000000"/>
                </a:solidFill>
              </a:rPr>
              <a:t>Collect data on system status, organizational goals, uncertainties</a:t>
            </a:r>
          </a:p>
          <a:p>
            <a:pPr>
              <a:lnSpc>
                <a:spcPct val="110000"/>
              </a:lnSpc>
            </a:pPr>
            <a:r>
              <a:rPr lang="en-US" sz="2000" dirty="0">
                <a:solidFill>
                  <a:sysClr val="windowText" lastClr="000000"/>
                </a:solidFill>
              </a:rPr>
              <a:t>Via hard copy forms (in person or through mail) or internet tools</a:t>
            </a:r>
          </a:p>
          <a:p>
            <a:endParaRPr lang="en-US" sz="2000" dirty="0"/>
          </a:p>
        </p:txBody>
      </p:sp>
      <p:pic>
        <p:nvPicPr>
          <p:cNvPr id="8" name="Picture 3" descr="Z:\Documents\INEG Univ of Arkansas\Courses\INEG 4433 Systems Engineering\Lesson 11 -  Problem Definition (R &amp; SH A)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69" y="2092728"/>
            <a:ext cx="3709109" cy="2233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083847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590800" y="188990"/>
            <a:ext cx="6324600" cy="639762"/>
          </a:xfrm>
        </p:spPr>
        <p:txBody>
          <a:bodyPr/>
          <a:lstStyle/>
          <a:p>
            <a:r>
              <a:rPr lang="en-US" dirty="0"/>
              <a:t>The Seven Steps to Conduct Surveys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21606" y="5693845"/>
            <a:ext cx="35270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7.   Analyze survey responses</a:t>
            </a:r>
          </a:p>
        </p:txBody>
      </p:sp>
      <p:pic>
        <p:nvPicPr>
          <p:cNvPr id="16" name="Picture 3" descr="Z:\Documents\INEG Univ of Arkansas\Courses\INEG 4433 Systems Engineering\Lesson 11 -  Problem Definition (R &amp; SH A)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230" y="992689"/>
            <a:ext cx="1807028" cy="108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61520" y="1370642"/>
            <a:ext cx="23013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Planning Phase: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1606" y="1762528"/>
            <a:ext cx="7535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Establish the goals of the survey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Determine the target population of stakeholder from which you will present the survey and the number of respondents required to provide significant results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Select the format of and the means to distribution and collection responses for the survey</a:t>
            </a: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06248" y="3732298"/>
            <a:ext cx="2426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Executing Phase: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1605" y="4163185"/>
            <a:ext cx="9702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4.   Develop survey questions</a:t>
            </a:r>
          </a:p>
          <a:p>
            <a:r>
              <a:rPr lang="en-US" dirty="0"/>
              <a:t>5.   Test the survey for appropriateness for the community of internet and time to execute</a:t>
            </a:r>
          </a:p>
          <a:p>
            <a:r>
              <a:rPr lang="en-US" dirty="0"/>
              <a:t>6.   Distribute the survey to target population of stakeholders and collect responses</a:t>
            </a:r>
          </a:p>
          <a:p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961519" y="5287445"/>
            <a:ext cx="24301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Analyzing Phase:</a:t>
            </a:r>
          </a:p>
        </p:txBody>
      </p:sp>
      <p:sp>
        <p:nvSpPr>
          <p:cNvPr id="12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328859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999343" y="138115"/>
            <a:ext cx="6324600" cy="639762"/>
          </a:xfrm>
        </p:spPr>
        <p:txBody>
          <a:bodyPr/>
          <a:lstStyle/>
          <a:p>
            <a:r>
              <a:rPr lang="en-US" dirty="0"/>
              <a:t>Executing Surveys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420" y="1417639"/>
            <a:ext cx="6899952" cy="476544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9" name="Picture 3" descr="Z:\Documents\INEG Univ of Arkansas\Courses\INEG 4433 Systems Engineering\Lesson 11 -  Problem Definition (R &amp; SH A)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372" y="777877"/>
            <a:ext cx="1807028" cy="108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2022999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460172" y="170544"/>
            <a:ext cx="6324600" cy="639762"/>
          </a:xfrm>
        </p:spPr>
        <p:txBody>
          <a:bodyPr/>
          <a:lstStyle/>
          <a:p>
            <a:r>
              <a:rPr lang="en-US"/>
              <a:t>Popular Survey </a:t>
            </a:r>
            <a:r>
              <a:rPr lang="en-US" dirty="0"/>
              <a:t>Methods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8544496"/>
              </p:ext>
            </p:extLst>
          </p:nvPr>
        </p:nvGraphicFramePr>
        <p:xfrm>
          <a:off x="899884" y="1149883"/>
          <a:ext cx="7590972" cy="542508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224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86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8994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5136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Method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6723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</a:t>
                      </a:r>
                      <a:r>
                        <a:rPr lang="en-US" baseline="0" dirty="0"/>
                        <a:t> person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dirty="0"/>
                        <a:t>Easy to check compliance</a:t>
                      </a:r>
                      <a:r>
                        <a:rPr lang="en-US" baseline="0" dirty="0"/>
                        <a:t> and follow-up with respondents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dirty="0"/>
                        <a:t>Consistency in environment and information provided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dirty="0"/>
                        <a:t>Captive pool of</a:t>
                      </a:r>
                      <a:r>
                        <a:rPr lang="en-US" baseline="0" dirty="0"/>
                        <a:t> </a:t>
                      </a:r>
                      <a:r>
                        <a:rPr lang="en-US" dirty="0"/>
                        <a:t>respondents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dirty="0"/>
                        <a:t>Can include extensive supporting graphics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dirty="0"/>
                        <a:t>Respondents have flexibility in completing survey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dirty="0"/>
                        <a:t>Requires physical space to conduct</a:t>
                      </a:r>
                      <a:r>
                        <a:rPr lang="en-US" baseline="0" dirty="0"/>
                        <a:t> survey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baseline="0" dirty="0"/>
                        <a:t>Need to gather respondents and monitors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baseline="0" dirty="0"/>
                        <a:t>Limited availability for respondents to research response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baseline="0" dirty="0"/>
                        <a:t>Response data must be transformed into another format to facilitate analysis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2181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By</a:t>
                      </a:r>
                      <a:r>
                        <a:rPr lang="en-US" baseline="0" dirty="0"/>
                        <a:t> Mail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dirty="0"/>
                        <a:t>Can include extensive supporting graphics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dirty="0"/>
                        <a:t>Respondents</a:t>
                      </a:r>
                      <a:r>
                        <a:rPr lang="en-US" baseline="0" dirty="0"/>
                        <a:t> have flexibility in completing survey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dirty="0"/>
                        <a:t>Takes a great deal of time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dirty="0"/>
                        <a:t>Hard to check compliance and follow-up</a:t>
                      </a:r>
                      <a:r>
                        <a:rPr lang="en-US" baseline="0" dirty="0"/>
                        <a:t> with respondents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baseline="0" dirty="0"/>
                        <a:t>Response data must be transformed into another format to facilitate analysis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053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Internet</a:t>
                      </a:r>
                      <a:r>
                        <a:rPr lang="en-US" baseline="0" dirty="0"/>
                        <a:t> Web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dirty="0"/>
                        <a:t>Extremely</a:t>
                      </a:r>
                      <a:r>
                        <a:rPr lang="en-US" baseline="0" dirty="0"/>
                        <a:t> fast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baseline="0" dirty="0"/>
                        <a:t>Can include special graphics and formatting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baseline="0" dirty="0"/>
                        <a:t>Can collect responses in a database to facilitate analysis</a:t>
                      </a:r>
                    </a:p>
                    <a:p>
                      <a:pPr marL="285750" indent="-285750" algn="l">
                        <a:buFont typeface="Arial" charset="0"/>
                        <a:buChar char="•"/>
                      </a:pPr>
                      <a:r>
                        <a:rPr lang="en-US" baseline="0" dirty="0"/>
                        <a:t>Can be open to general public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l">
                        <a:buFont typeface="Arial" charset="0"/>
                        <a:buChar char="•"/>
                      </a:pPr>
                      <a:r>
                        <a:rPr lang="en-US" dirty="0"/>
                        <a:t>Difficult to control who</a:t>
                      </a:r>
                      <a:r>
                        <a:rPr lang="en-US" baseline="0" dirty="0"/>
                        <a:t> responds and the number of responses</a:t>
                      </a:r>
                    </a:p>
                    <a:p>
                      <a:pPr marL="342900" indent="-342900" algn="l">
                        <a:buFont typeface="Arial" charset="0"/>
                        <a:buChar char="•"/>
                      </a:pPr>
                      <a:r>
                        <a:rPr lang="en-US" dirty="0"/>
                        <a:t>Respondents can provide partial responses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9884" y="6574971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586908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362200" y="381000"/>
            <a:ext cx="6324600" cy="639762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Summarize the stakeholder analysis using findings, conclusions, and recommendations.</a:t>
            </a: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300" y="2387746"/>
            <a:ext cx="8445500" cy="3084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" name="Picture 3" descr="Z:\Documents\INEG Univ of Arkansas\Courses\INEG 4433 Systems Engineering\Lesson 11 -  Problem Definition (R &amp; SH A)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299777"/>
            <a:ext cx="1807028" cy="1087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578218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4897" y="235132"/>
            <a:ext cx="6324600" cy="639762"/>
          </a:xfrm>
        </p:spPr>
        <p:txBody>
          <a:bodyPr>
            <a:normAutofit fontScale="90000"/>
          </a:bodyPr>
          <a:lstStyle/>
          <a:p>
            <a:r>
              <a:rPr lang="en-US" sz="2800" dirty="0"/>
              <a:t>Summary</a:t>
            </a:r>
            <a:br>
              <a:rPr lang="en-US" sz="2800" dirty="0"/>
            </a:br>
            <a:r>
              <a:rPr lang="en-US" sz="2800" dirty="0"/>
              <a:t>Stakeholder Analysis Techniques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189" y="1315460"/>
            <a:ext cx="7688308" cy="5076349"/>
          </a:xfrm>
          <a:prstGeom prst="rect">
            <a:avLst/>
          </a:prstGeom>
        </p:spPr>
      </p:pic>
      <p:sp>
        <p:nvSpPr>
          <p:cNvPr id="10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2801888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8021" y="0"/>
            <a:ext cx="7920272" cy="1143000"/>
          </a:xfrm>
        </p:spPr>
        <p:txBody>
          <a:bodyPr>
            <a:normAutofit/>
          </a:bodyPr>
          <a:lstStyle/>
          <a:p>
            <a:r>
              <a:rPr lang="en-US" sz="3200" dirty="0"/>
              <a:t>Module </a:t>
            </a:r>
            <a:r>
              <a:rPr lang="en-US" sz="3200"/>
              <a:t>3.2 Learning </a:t>
            </a:r>
            <a:r>
              <a:rPr lang="en-US" sz="3200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0749" y="1501282"/>
            <a:ext cx="8676502" cy="4569784"/>
          </a:xfrm>
        </p:spPr>
        <p:txBody>
          <a:bodyPr>
            <a:noAutofit/>
          </a:bodyPr>
          <a:lstStyle/>
          <a:p>
            <a:pPr marL="757238" lvl="1" indent="-457200" defTabSz="914400" fontAlgn="base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200" dirty="0"/>
              <a:t>Identify and describe the different techniques used to gather information from stakeholders and decision-makers</a:t>
            </a:r>
          </a:p>
          <a:p>
            <a:pPr marL="757238" lvl="1" indent="-457200" defTabSz="914400" fontAlgn="base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200" dirty="0"/>
              <a:t>Describe the advantages and disadvantages of each technique</a:t>
            </a:r>
          </a:p>
          <a:p>
            <a:pPr marL="757238" lvl="1" indent="-457200" defTabSz="914400" fontAlgn="base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US" sz="2200" dirty="0"/>
              <a:t>Select the best technique to use given a desired information level, time commitment, and stakeholder group</a:t>
            </a:r>
          </a:p>
          <a:p>
            <a:pPr marL="300038" lvl="1" indent="0" defTabSz="914400" fontAlgn="base">
              <a:lnSpc>
                <a:spcPct val="150000"/>
              </a:lnSpc>
              <a:spcBef>
                <a:spcPts val="0"/>
              </a:spcBef>
              <a:buNone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048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Techniques to Gather Information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Picture 2" descr="Image result for interview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2" b="16012"/>
          <a:stretch/>
        </p:blipFill>
        <p:spPr bwMode="auto">
          <a:xfrm>
            <a:off x="87062" y="2012618"/>
            <a:ext cx="3260665" cy="176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siness table meeting : Vector A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307" y="1709221"/>
            <a:ext cx="2243027" cy="224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Z:\Documents\INEG Univ of Arkansas\Courses\INEG 4433 Systems Engineering\Lesson 11 -  Problem Definition (R &amp; SH A)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3914" y="2099606"/>
            <a:ext cx="2781486" cy="167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39231" y="4008908"/>
            <a:ext cx="2035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Focus group(s)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98382" y="4008908"/>
            <a:ext cx="13646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Survey(s)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3922" y="4010478"/>
            <a:ext cx="17198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</a:rPr>
              <a:t>Interview(s)</a:t>
            </a:r>
          </a:p>
        </p:txBody>
      </p:sp>
      <p:sp>
        <p:nvSpPr>
          <p:cNvPr id="9" name="Rectangle 8"/>
          <p:cNvSpPr/>
          <p:nvPr/>
        </p:nvSpPr>
        <p:spPr>
          <a:xfrm>
            <a:off x="596195" y="4719298"/>
            <a:ext cx="21353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/>
              <a:t>Interviews are ideal for obtaining information from the highest level of stakeholders, including </a:t>
            </a:r>
            <a:r>
              <a:rPr lang="en-US" sz="1200" b="1" dirty="0"/>
              <a:t>senior leaders </a:t>
            </a:r>
            <a:r>
              <a:rPr lang="en-US" sz="1200" dirty="0"/>
              <a:t>and </a:t>
            </a:r>
            <a:r>
              <a:rPr lang="en-US" sz="1200" b="1" dirty="0"/>
              <a:t>subject matter experts</a:t>
            </a:r>
            <a:r>
              <a:rPr lang="en-US" sz="1200" dirty="0"/>
              <a:t> who have limited availability.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89771" y="4719298"/>
            <a:ext cx="1934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Focus groups are ideal for gathering information from </a:t>
            </a:r>
            <a:r>
              <a:rPr lang="en-US" sz="1200" b="1" dirty="0"/>
              <a:t>mid-to-high level </a:t>
            </a:r>
            <a:r>
              <a:rPr lang="en-US" sz="1200" dirty="0"/>
              <a:t>stakeholders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81800" y="4719298"/>
            <a:ext cx="17653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Surveys are best used for collecting information from large groups of  </a:t>
            </a:r>
            <a:r>
              <a:rPr lang="en-US" sz="1200" b="1" dirty="0"/>
              <a:t>mid-level </a:t>
            </a:r>
            <a:r>
              <a:rPr lang="en-US" sz="1200" dirty="0"/>
              <a:t>stakeholders who are geographically dispersed</a:t>
            </a:r>
          </a:p>
        </p:txBody>
      </p:sp>
      <p:sp>
        <p:nvSpPr>
          <p:cNvPr id="14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566653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400" y="172799"/>
            <a:ext cx="6324600" cy="639762"/>
          </a:xfrm>
        </p:spPr>
        <p:txBody>
          <a:bodyPr/>
          <a:lstStyle/>
          <a:p>
            <a:r>
              <a:rPr lang="en-US" dirty="0"/>
              <a:t>Interviews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743376" y="2237891"/>
            <a:ext cx="5610947" cy="30842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One-on-one interaction</a:t>
            </a:r>
          </a:p>
          <a:p>
            <a:r>
              <a:rPr lang="en-US" sz="2400" dirty="0"/>
              <a:t>Requires prior research and planning</a:t>
            </a:r>
          </a:p>
          <a:p>
            <a:r>
              <a:rPr lang="en-US" sz="2400" dirty="0"/>
              <a:t>Have a list of developed questions</a:t>
            </a:r>
          </a:p>
          <a:p>
            <a:r>
              <a:rPr lang="en-US" sz="2400" dirty="0"/>
              <a:t>Ideal for senior stakeholders</a:t>
            </a:r>
          </a:p>
          <a:p>
            <a:r>
              <a:rPr lang="en-US" sz="2400" dirty="0"/>
              <a:t>Typically 30 to 60 minutes</a:t>
            </a:r>
          </a:p>
          <a:p>
            <a:endParaRPr lang="en-US" sz="2400" dirty="0"/>
          </a:p>
        </p:txBody>
      </p:sp>
      <p:pic>
        <p:nvPicPr>
          <p:cNvPr id="9" name="Picture 2" descr="Image result for interview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2" b="16012"/>
          <a:stretch/>
        </p:blipFill>
        <p:spPr bwMode="auto">
          <a:xfrm>
            <a:off x="482711" y="2549646"/>
            <a:ext cx="3260665" cy="1765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690060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Interviews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5642" y="1590495"/>
            <a:ext cx="769465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Research the problem domain and key terminology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Identify several key stakeholder representatives for each stakeholder group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Develop questions tailored for each individual</a:t>
            </a:r>
          </a:p>
          <a:p>
            <a:pPr marL="285750" lvl="1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Begin with reasons for interview, preliminary problem statement, and other stakeholders being interviewed</a:t>
            </a:r>
          </a:p>
          <a:p>
            <a:pPr marL="285750" lvl="1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Begin with “unfreezing” question about future and how it impacts the problem you are working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Consider non-attribution vs. attribution</a:t>
            </a:r>
          </a:p>
          <a:p>
            <a:endParaRPr lang="en-US" dirty="0"/>
          </a:p>
          <a:p>
            <a:pPr marL="285750" indent="-285750">
              <a:buFont typeface="Arial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Avoid: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Using leading questions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Asking detailed questions that can be found elsewhere (ex. online documents)</a:t>
            </a:r>
          </a:p>
        </p:txBody>
      </p:sp>
      <p:pic>
        <p:nvPicPr>
          <p:cNvPr id="7" name="Picture 2" descr="Image result for interview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2" b="16012"/>
          <a:stretch/>
        </p:blipFill>
        <p:spPr bwMode="auto">
          <a:xfrm>
            <a:off x="6023429" y="900011"/>
            <a:ext cx="2369386" cy="128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304092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Scheduling Interviews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5642" y="1785236"/>
            <a:ext cx="8769758" cy="3892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Schedule individual interviews to optimize time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Should be scheduled for 30-60 minutes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Provide a brief problem statement when interview is scheduled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If possible, do not provide interview questions to interviewee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Try to schedule a face-to-face interview (vs. over the phone) to read body language queues during session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Understand: the more senior the stakeholder, the more difficult it is to schedule!</a:t>
            </a:r>
          </a:p>
        </p:txBody>
      </p:sp>
      <p:pic>
        <p:nvPicPr>
          <p:cNvPr id="7" name="Picture 2" descr="Image result for interview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2" b="16012"/>
          <a:stretch/>
        </p:blipFill>
        <p:spPr bwMode="auto">
          <a:xfrm>
            <a:off x="6023429" y="900011"/>
            <a:ext cx="2369386" cy="128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79294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Conducting Interviews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5642" y="1454368"/>
            <a:ext cx="876975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Have one person interview and another be a note-taker</a:t>
            </a:r>
          </a:p>
          <a:p>
            <a:pPr marL="800100" lvl="1" indent="-34290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 Request permission to record interview if you want to do that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Facilitate a conversation with the interviewee using the questions as a guide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Be flexible, ask follow-up questions on interesting responses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Ask simple open-ended questions that require thought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Respect the interviewee’s time; watch for signs that the interviewee is finished (ex. checking the time)</a:t>
            </a:r>
          </a:p>
          <a:p>
            <a:pPr marL="285750" indent="-285750">
              <a:buFont typeface="Arial" charset="0"/>
              <a:buChar char="•"/>
            </a:pPr>
            <a:endParaRPr lang="en-US" b="1" dirty="0">
              <a:solidFill>
                <a:srgbClr val="C00000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Avoid: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b="1" dirty="0">
                <a:solidFill>
                  <a:srgbClr val="C00000"/>
                </a:solidFill>
              </a:rPr>
              <a:t>Being too rigid, not allowing natural conversation, sticking heavily to questionnaire</a:t>
            </a:r>
          </a:p>
          <a:p>
            <a:pPr marL="742950" lvl="1" indent="-285750">
              <a:lnSpc>
                <a:spcPct val="200000"/>
              </a:lnSpc>
              <a:buFont typeface="Arial" charset="0"/>
              <a:buChar char="•"/>
            </a:pP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7" name="Picture 2" descr="Image result for interview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2" b="16012"/>
          <a:stretch/>
        </p:blipFill>
        <p:spPr bwMode="auto">
          <a:xfrm>
            <a:off x="6023429" y="900011"/>
            <a:ext cx="2369386" cy="128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1911647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Documenting Interviews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09A7F-DA4F-7A48-BA9F-1ADD0F1A3EF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5642" y="2121334"/>
            <a:ext cx="8769758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Type up notes and provide them to interviewer for review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Align interview questions with the provided answers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Record direct quotes for future reference 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Summarize by: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/>
              <a:t>Findings: facts stated by stakeholders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/>
              <a:t>Conclusions: summary of several findings</a:t>
            </a:r>
          </a:p>
          <a:p>
            <a:pPr marL="742950" lvl="1" indent="-285750">
              <a:buFont typeface="Arial" charset="0"/>
              <a:buChar char="•"/>
            </a:pPr>
            <a:r>
              <a:rPr lang="en-US" dirty="0"/>
              <a:t>Recommendations: what the analysis team recommends based on conclusions</a:t>
            </a:r>
          </a:p>
          <a:p>
            <a:pPr marL="285750" indent="-285750">
              <a:lnSpc>
                <a:spcPct val="150000"/>
              </a:lnSpc>
              <a:buFont typeface="Arial" charset="0"/>
              <a:buChar char="•"/>
            </a:pPr>
            <a:r>
              <a:rPr lang="en-US" dirty="0"/>
              <a:t>Provide notes to the rest of the team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dirty="0"/>
              <a:t>Integrate research findings with interview findings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en-US" b="1" dirty="0"/>
              <a:t>Follow-up with interviewee and thank them for their participation!</a:t>
            </a:r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endParaRPr lang="en-US" b="1" dirty="0">
              <a:solidFill>
                <a:srgbClr val="C00000"/>
              </a:solidFill>
            </a:endParaRPr>
          </a:p>
          <a:p>
            <a:pPr marL="742950" lvl="1" indent="-285750">
              <a:lnSpc>
                <a:spcPct val="200000"/>
              </a:lnSpc>
              <a:buFont typeface="Arial" charset="0"/>
              <a:buChar char="•"/>
            </a:pP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7" name="Picture 2" descr="Image result for interview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2" b="16012"/>
          <a:stretch/>
        </p:blipFill>
        <p:spPr bwMode="auto">
          <a:xfrm>
            <a:off x="6023429" y="900011"/>
            <a:ext cx="2369386" cy="1282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5642" y="1541452"/>
            <a:ext cx="4129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Immediately following the interview:</a:t>
            </a:r>
            <a:r>
              <a:rPr lang="en-US" b="1" dirty="0"/>
              <a:t> 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2105100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7CB95-040E-4A08-9AE7-F77DE7964F79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400" y="176020"/>
            <a:ext cx="6324600" cy="639762"/>
          </a:xfrm>
        </p:spPr>
        <p:txBody>
          <a:bodyPr/>
          <a:lstStyle/>
          <a:p>
            <a:r>
              <a:rPr lang="en-US" dirty="0"/>
              <a:t>Focus Groups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3766725" y="2052638"/>
            <a:ext cx="5377275" cy="2743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6-12 individuals</a:t>
            </a:r>
          </a:p>
          <a:p>
            <a:r>
              <a:rPr lang="en-US" dirty="0"/>
              <a:t>Requires upfront preparation</a:t>
            </a:r>
          </a:p>
          <a:p>
            <a:r>
              <a:rPr lang="en-US" dirty="0"/>
              <a:t>Have a clear purpose</a:t>
            </a:r>
          </a:p>
          <a:p>
            <a:r>
              <a:rPr lang="en-US" dirty="0"/>
              <a:t>Mid-level to senior stakeholders</a:t>
            </a:r>
          </a:p>
          <a:p>
            <a:r>
              <a:rPr lang="en-US" dirty="0"/>
              <a:t>Typically 4 to 8 hours long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4" descr="usiness table meeting : Vector 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61" y="1877219"/>
            <a:ext cx="3094038" cy="3094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6"/>
          <p:cNvSpPr txBox="1"/>
          <p:nvPr/>
        </p:nvSpPr>
        <p:spPr>
          <a:xfrm>
            <a:off x="713422" y="6454369"/>
            <a:ext cx="8086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dirty="0"/>
              <a:t>D. Rhodes and S. </a:t>
            </a:r>
            <a:r>
              <a:rPr lang="en-US" sz="900" dirty="0" err="1"/>
              <a:t>Goerger</a:t>
            </a:r>
            <a:r>
              <a:rPr lang="en-US" sz="900" dirty="0"/>
              <a:t>, “Identifying Opportunities,” </a:t>
            </a:r>
            <a:r>
              <a:rPr lang="en-US" sz="900" b="1" dirty="0"/>
              <a:t>Trade-off Analytics: Creating and Evaluating the Tradespace</a:t>
            </a:r>
            <a:r>
              <a:rPr lang="en-US" sz="900" dirty="0"/>
              <a:t>, G. Parnell, Editor, Wiley &amp; Sons, 2016.</a:t>
            </a:r>
          </a:p>
        </p:txBody>
      </p:sp>
    </p:spTree>
    <p:extLst>
      <p:ext uri="{BB962C8B-B14F-4D97-AF65-F5344CB8AC3E}">
        <p14:creationId xmlns:p14="http://schemas.microsoft.com/office/powerpoint/2010/main" val="718317237"/>
      </p:ext>
    </p:extLst>
  </p:cSld>
  <p:clrMapOvr>
    <a:masterClrMapping/>
  </p:clrMapOvr>
</p:sld>
</file>

<file path=ppt/theme/theme1.xml><?xml version="1.0" encoding="utf-8"?>
<a:theme xmlns:a="http://schemas.openxmlformats.org/drawingml/2006/main" name="COETemplate[2]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11921</TotalTime>
  <Words>1406</Words>
  <Application>Microsoft Office PowerPoint</Application>
  <PresentationFormat>On-screen Show (4:3)</PresentationFormat>
  <Paragraphs>155</Paragraphs>
  <Slides>18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COETemplate[2]</vt:lpstr>
      <vt:lpstr>Module 3.2 Stakeholder Analysis Techniques</vt:lpstr>
      <vt:lpstr>Module 3.2 Learning Objectives</vt:lpstr>
      <vt:lpstr>Techniques to Gather Information</vt:lpstr>
      <vt:lpstr>Interviews</vt:lpstr>
      <vt:lpstr>Planning Interviews</vt:lpstr>
      <vt:lpstr>Scheduling Interviews</vt:lpstr>
      <vt:lpstr>Conducting Interviews</vt:lpstr>
      <vt:lpstr>Documenting Interviews</vt:lpstr>
      <vt:lpstr>Focus Groups</vt:lpstr>
      <vt:lpstr>Planning a Focus Group</vt:lpstr>
      <vt:lpstr>Executing a Focus Group</vt:lpstr>
      <vt:lpstr>Focus Group Analysis </vt:lpstr>
      <vt:lpstr>Surveys</vt:lpstr>
      <vt:lpstr>The Seven Steps to Conduct Surveys</vt:lpstr>
      <vt:lpstr>Executing Surveys</vt:lpstr>
      <vt:lpstr>Popular Survey Methods</vt:lpstr>
      <vt:lpstr>Summarize the stakeholder analysis using findings, conclusions, and recommendations.</vt:lpstr>
      <vt:lpstr>Summary Stakeholder Analysis Techniques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Gregory S. Parnell</dc:creator>
  <cp:lastModifiedBy>Adam L. Brown</cp:lastModifiedBy>
  <cp:revision>809</cp:revision>
  <cp:lastPrinted>2018-08-14T17:10:23Z</cp:lastPrinted>
  <dcterms:created xsi:type="dcterms:W3CDTF">2016-02-02T18:11:17Z</dcterms:created>
  <dcterms:modified xsi:type="dcterms:W3CDTF">2019-07-23T19:33:29Z</dcterms:modified>
</cp:coreProperties>
</file>