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20"/>
  </p:notesMasterIdLst>
  <p:sldIdLst>
    <p:sldId id="631" r:id="rId2"/>
    <p:sldId id="648" r:id="rId3"/>
    <p:sldId id="629" r:id="rId4"/>
    <p:sldId id="633" r:id="rId5"/>
    <p:sldId id="647" r:id="rId6"/>
    <p:sldId id="634" r:id="rId7"/>
    <p:sldId id="635" r:id="rId8"/>
    <p:sldId id="636" r:id="rId9"/>
    <p:sldId id="637" r:id="rId10"/>
    <p:sldId id="638" r:id="rId11"/>
    <p:sldId id="639" r:id="rId12"/>
    <p:sldId id="640" r:id="rId13"/>
    <p:sldId id="641" r:id="rId14"/>
    <p:sldId id="642" r:id="rId15"/>
    <p:sldId id="643" r:id="rId16"/>
    <p:sldId id="644" r:id="rId17"/>
    <p:sldId id="645" r:id="rId18"/>
    <p:sldId id="646" r:id="rId19"/>
  </p:sldIdLst>
  <p:sldSz cx="9144000" cy="6858000" type="screen4x3"/>
  <p:notesSz cx="6934200" cy="9232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egory S. Parnell" initials="GSP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91B7E8"/>
    <a:srgbClr val="CCFF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3" autoAdjust="0"/>
    <p:restoredTop sz="93063" autoAdjust="0"/>
  </p:normalViewPr>
  <p:slideViewPr>
    <p:cSldViewPr snapToGrid="0" snapToObjects="1">
      <p:cViewPr varScale="1">
        <p:scale>
          <a:sx n="99" d="100"/>
          <a:sy n="99" d="100"/>
        </p:scale>
        <p:origin x="12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277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57ED881E-BF95-44E4-93B1-22A383C4CE39}" type="datetimeFigureOut">
              <a:rPr lang="en-US" smtClean="0"/>
              <a:t>7/23/2019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82" tIns="46191" rIns="92382" bIns="4619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85628"/>
            <a:ext cx="5547360" cy="4154805"/>
          </a:xfrm>
          <a:prstGeom prst="rect">
            <a:avLst/>
          </a:prstGeom>
        </p:spPr>
        <p:txBody>
          <a:bodyPr vert="horz" lIns="92382" tIns="46191" rIns="92382" bIns="4619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D042A820-5727-4717-8C6D-F11C9C382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7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2A820-5727-4717-8C6D-F11C9C38273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69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process of defining the opportunity space involves collecting data and information through tools and technique that require stakeholder involvement. Once the opportunity space is defined,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tradespace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emerges.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2A820-5727-4717-8C6D-F11C9C38273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849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Decision framing</a:t>
            </a:r>
            <a:r>
              <a:rPr lang="en-US" baseline="0" dirty="0"/>
              <a:t> is critical.  Let me know if you can think of a better picture sequence.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829456-8F52-4BB1-AEC7-A39246DB8D5C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5874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6E1E1D-B795-462C-96C2-AFE484B8BCB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11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086" y="2130435"/>
            <a:ext cx="7703114" cy="1470025"/>
          </a:xfr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B7496E01-83E6-F54A-968F-71AF05151796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2468" y="6415083"/>
            <a:ext cx="2133600" cy="3651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77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B43A0-63F4-8B46-81EC-D95B0E6E629E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34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4285"/>
            <a:ext cx="2057400" cy="49018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5086" y="1224285"/>
            <a:ext cx="5721914" cy="49018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4EB4A-479C-154D-9AC7-AF6EBB8B4F76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0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087" y="1544145"/>
            <a:ext cx="7908831" cy="4053445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CAA0DE63-6CB1-D542-8A5C-5EF02992D55B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480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C632F-695C-EA4F-883E-35AE2674F5CB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890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091" y="2160310"/>
            <a:ext cx="3740713" cy="407554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7987" y="2187921"/>
            <a:ext cx="3858814" cy="404792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4A481-2F15-9E47-A063-1AA83B701F6E}" type="datetime1">
              <a:rPr lang="en-US" smtClean="0"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2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528" y="892349"/>
            <a:ext cx="79202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085" y="2128202"/>
            <a:ext cx="385580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087" y="2770197"/>
            <a:ext cx="3855807" cy="3586163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1" y="2128202"/>
            <a:ext cx="381305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49" y="2767964"/>
            <a:ext cx="3801610" cy="358838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9B425-188E-094E-B2F6-79259C4C7988}" type="datetime1">
              <a:rPr lang="en-US" smtClean="0"/>
              <a:t>7/23/2019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AA019-66ED-5843-B6EC-E3E291EE1789}" type="datetime1">
              <a:rPr lang="en-US" smtClean="0"/>
              <a:t>7/23/2019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L-</a:t>
            </a:r>
            <a:fld id="{D2309A7F-DA4F-7A48-BA9F-1ADD0F1A3E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2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13A66-DD11-F24D-89AE-D3F0CD8E5D22}" type="datetime1">
              <a:rPr lang="en-US" smtClean="0"/>
              <a:t>7/23/2019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85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091" y="1178518"/>
            <a:ext cx="2710427" cy="110986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78526"/>
            <a:ext cx="5111750" cy="494764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091" y="2288394"/>
            <a:ext cx="2710427" cy="383777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85576-859E-A643-94ED-19D454E5A568}" type="datetime1">
              <a:rPr lang="en-US" smtClean="0"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0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44201"/>
            <a:ext cx="5486400" cy="3583383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BED61-288D-564B-B15E-E9F04BA1DDA0}" type="datetime1">
              <a:rPr lang="en-US" smtClean="0"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96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0305" y="-71604"/>
            <a:ext cx="7920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529" y="2193853"/>
            <a:ext cx="7908831" cy="4053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1" y="6356360"/>
            <a:ext cx="18357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91D57-97AC-524B-B5EA-3EA42363A6CF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9180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EngineeringHoriz201NEW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87" y="153074"/>
            <a:ext cx="2157146" cy="69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7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2700" b="1" kern="1200">
          <a:solidFill>
            <a:srgbClr val="C00000"/>
          </a:solidFill>
          <a:latin typeface="Times New Roman"/>
          <a:ea typeface="+mj-ea"/>
          <a:cs typeface="Times New Roman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086" y="1649170"/>
            <a:ext cx="7703114" cy="1470025"/>
          </a:xfrm>
        </p:spPr>
        <p:txBody>
          <a:bodyPr>
            <a:normAutofit/>
          </a:bodyPr>
          <a:lstStyle/>
          <a:p>
            <a:r>
              <a:rPr lang="en-US" dirty="0"/>
              <a:t>Module 3.1</a:t>
            </a:r>
            <a:br>
              <a:rPr lang="en-US" dirty="0"/>
            </a:br>
            <a:r>
              <a:rPr lang="en-US" dirty="0"/>
              <a:t>Identifying Opportunities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14350" y="3086100"/>
            <a:ext cx="5943600" cy="110251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C00000"/>
                </a:solidFill>
                <a:latin typeface="+mj-lt"/>
                <a:ea typeface="+mj-ea"/>
                <a:cs typeface="Times New Roman"/>
              </a:defRPr>
            </a:lvl1pPr>
          </a:lstStyle>
          <a:p>
            <a:endParaRPr lang="en-US" sz="2700" dirty="0">
              <a:solidFill>
                <a:srgbClr val="CC0000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57225" y="4514850"/>
            <a:ext cx="5657850" cy="131445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imes New Roman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54F0D9A-4DA1-4CDB-A650-02539BCA0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en-US" sz="2700" dirty="0">
                <a:solidFill>
                  <a:schemeClr val="tx1"/>
                </a:solidFill>
              </a:rPr>
              <a:t>Gregory S. Parnell, Ph.D.</a:t>
            </a:r>
          </a:p>
          <a:p>
            <a:r>
              <a:rPr lang="en-US" dirty="0">
                <a:solidFill>
                  <a:schemeClr val="tx1"/>
                </a:solidFill>
              </a:rPr>
              <a:t>Professor of Practice</a:t>
            </a:r>
          </a:p>
          <a:p>
            <a:r>
              <a:rPr lang="en-US" dirty="0">
                <a:solidFill>
                  <a:schemeClr val="tx1"/>
                </a:solidFill>
              </a:rPr>
              <a:t>Director, M.S. in Operations Management</a:t>
            </a:r>
          </a:p>
          <a:p>
            <a:r>
              <a:rPr lang="en-US" dirty="0">
                <a:solidFill>
                  <a:schemeClr val="tx1"/>
                </a:solidFill>
              </a:rPr>
              <a:t>Director, M.S. in Engineering Management</a:t>
            </a:r>
          </a:p>
          <a:p>
            <a:r>
              <a:rPr lang="en-US" dirty="0">
                <a:solidFill>
                  <a:schemeClr val="tx1"/>
                </a:solidFill>
              </a:rPr>
              <a:t>Department of Industrial Engineering</a:t>
            </a:r>
          </a:p>
          <a:p>
            <a:endParaRPr lang="en-US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EF152E3-A425-4A73-807F-E32712F3A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440" y="3691805"/>
            <a:ext cx="1407105" cy="213749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498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34185" y="160135"/>
            <a:ext cx="6629400" cy="639762"/>
          </a:xfrm>
        </p:spPr>
        <p:txBody>
          <a:bodyPr/>
          <a:lstStyle/>
          <a:p>
            <a:r>
              <a:rPr lang="en-US" sz="3200" dirty="0"/>
              <a:t>4. Overconfidence in our judgment</a:t>
            </a:r>
            <a:endParaRPr lang="en-US" dirty="0"/>
          </a:p>
        </p:txBody>
      </p:sp>
      <p:pic>
        <p:nvPicPr>
          <p:cNvPr id="4098" name="Picture 2" descr="Z:\Downloads\demotivationaloverconf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40" y="2690266"/>
            <a:ext cx="3056668" cy="244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Z:\Downloads\090727_r18660_p2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314" y="2676728"/>
            <a:ext cx="1752600" cy="245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Z:\Downloads\inde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684" y="2622941"/>
            <a:ext cx="2910716" cy="261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959224" y="1146867"/>
            <a:ext cx="6889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When we rely too heavily on our assumptions and opinions, it is easy to miss collecting the key factual information that is needed.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006855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114276"/>
            <a:ext cx="6629400" cy="639762"/>
          </a:xfrm>
        </p:spPr>
        <p:txBody>
          <a:bodyPr/>
          <a:lstStyle/>
          <a:p>
            <a:r>
              <a:rPr lang="en-US" sz="3200" dirty="0"/>
              <a:t>5. Short-sided shortcuts</a:t>
            </a:r>
          </a:p>
        </p:txBody>
      </p:sp>
      <p:pic>
        <p:nvPicPr>
          <p:cNvPr id="2052" name="Picture 4" descr="Z:\Downloads\Screen-Shot-2012-04-02-at-10.54.09-A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937682"/>
            <a:ext cx="2362200" cy="247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698406" y="1102723"/>
            <a:ext cx="63033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Relying inappropriately on “rules of thumb”, and failing to avoid well-known cognitive biases.</a:t>
            </a:r>
          </a:p>
        </p:txBody>
      </p:sp>
      <p:pic>
        <p:nvPicPr>
          <p:cNvPr id="2054" name="Picture 6" descr="Z:\Downloads\cognitive_bia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8269" y="1895543"/>
            <a:ext cx="3036778" cy="456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51586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5487" y="100989"/>
            <a:ext cx="6629400" cy="639762"/>
          </a:xfrm>
        </p:spPr>
        <p:txBody>
          <a:bodyPr/>
          <a:lstStyle/>
          <a:p>
            <a:r>
              <a:rPr lang="en-US" sz="3200" dirty="0"/>
              <a:t>6. Shooting from the hip</a:t>
            </a:r>
          </a:p>
        </p:txBody>
      </p:sp>
      <p:pic>
        <p:nvPicPr>
          <p:cNvPr id="3075" name="Picture 3" descr="Z:\Downloads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12" y="2000050"/>
            <a:ext cx="3409950" cy="2269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Z:\Downloads\inde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806" y="4185138"/>
            <a:ext cx="1495363" cy="2206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Z:\Downloads\blog-11-media-system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462" y="2524659"/>
            <a:ext cx="5156200" cy="386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18442" y="1265360"/>
            <a:ext cx="723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Believing we can informally keep track of all information gathered in our head, and “winging it” rather than relying on systematic procedures.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575252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63482"/>
            <a:ext cx="6629400" cy="639762"/>
          </a:xfrm>
        </p:spPr>
        <p:txBody>
          <a:bodyPr/>
          <a:lstStyle/>
          <a:p>
            <a:r>
              <a:rPr lang="en-US" sz="3200" dirty="0"/>
              <a:t>7. Group failure</a:t>
            </a:r>
          </a:p>
        </p:txBody>
      </p:sp>
      <p:pic>
        <p:nvPicPr>
          <p:cNvPr id="4098" name="Picture 2" descr="Z:\Downloads\g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929" y="4212250"/>
            <a:ext cx="3505200" cy="26289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Z:\Downloads\groupthink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50115"/>
            <a:ext cx="3736259" cy="24384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Z:\Downloads\group-think-590x59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1565538"/>
            <a:ext cx="2286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Z:\Downloads\ConsensusvsGroupthin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812200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43000" y="905789"/>
            <a:ext cx="716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Assuming that a group of many smart people will automatically lead to good choices even without managing the group decision-making process.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249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06547"/>
            <a:ext cx="7086600" cy="685800"/>
          </a:xfrm>
        </p:spPr>
        <p:txBody>
          <a:bodyPr/>
          <a:lstStyle/>
          <a:p>
            <a:r>
              <a:rPr lang="en-US" sz="3200" dirty="0"/>
              <a:t>8. Fooling ourselves about feedback</a:t>
            </a:r>
          </a:p>
        </p:txBody>
      </p:sp>
      <p:pic>
        <p:nvPicPr>
          <p:cNvPr id="6146" name="Picture 2" descr="Z:\Downloads\confirmati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50" y="2027709"/>
            <a:ext cx="3543300" cy="40511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51112" y="1068452"/>
            <a:ext cx="71134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Failing to interpret the evidence from past outcomes, either through hindsight biases or ego issues.</a:t>
            </a:r>
          </a:p>
        </p:txBody>
      </p:sp>
      <p:pic>
        <p:nvPicPr>
          <p:cNvPr id="6147" name="Picture 3" descr="Z:\Downloads\nicholson_hindsigh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71178"/>
            <a:ext cx="4800600" cy="3328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407071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879" y="196314"/>
            <a:ext cx="7543800" cy="639762"/>
          </a:xfrm>
        </p:spPr>
        <p:txBody>
          <a:bodyPr/>
          <a:lstStyle/>
          <a:p>
            <a:pPr marL="514350" indent="-514350"/>
            <a:r>
              <a:rPr lang="en-US" sz="3200" dirty="0"/>
              <a:t>9. Not keeping track – not learning </a:t>
            </a:r>
          </a:p>
        </p:txBody>
      </p:sp>
      <p:sp>
        <p:nvSpPr>
          <p:cNvPr id="5" name="Rectangle 4"/>
          <p:cNvSpPr/>
          <p:nvPr/>
        </p:nvSpPr>
        <p:spPr>
          <a:xfrm>
            <a:off x="463810" y="998883"/>
            <a:ext cx="8431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Failing to keep systematic records of results of key decisions and failing to analyze them for lessons learned.  This is sometimes called not being a learning organization.</a:t>
            </a:r>
          </a:p>
        </p:txBody>
      </p:sp>
      <p:pic>
        <p:nvPicPr>
          <p:cNvPr id="7172" name="Picture 4" descr="Z:\Downloads\BSC-concept-BalancedScorecardReview.com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2"/>
          <a:stretch/>
        </p:blipFill>
        <p:spPr bwMode="auto">
          <a:xfrm>
            <a:off x="2125809" y="2089833"/>
            <a:ext cx="5312483" cy="427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60713" y="1785033"/>
            <a:ext cx="20426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Balanced Scorecard</a:t>
            </a:r>
          </a:p>
        </p:txBody>
      </p:sp>
      <p:sp>
        <p:nvSpPr>
          <p:cNvPr id="6" name="Rectangle 5"/>
          <p:cNvSpPr/>
          <p:nvPr/>
        </p:nvSpPr>
        <p:spPr>
          <a:xfrm>
            <a:off x="2496050" y="6295269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Kaplan, Robert S., David P. Norton, and Peter Horvath. </a:t>
            </a:r>
            <a:r>
              <a:rPr lang="en-US" sz="1200" i="1" dirty="0"/>
              <a:t>The balanced scorecard</a:t>
            </a:r>
            <a:r>
              <a:rPr lang="en-US" sz="1200" dirty="0"/>
              <a:t>. Vol. 6. Boston: Harvard Business School Press, 1996.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561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1830" y="147066"/>
            <a:ext cx="6899079" cy="639762"/>
          </a:xfrm>
        </p:spPr>
        <p:txBody>
          <a:bodyPr>
            <a:noAutofit/>
          </a:bodyPr>
          <a:lstStyle/>
          <a:p>
            <a:r>
              <a:rPr lang="en-US" dirty="0"/>
              <a:t>10. Failure to audit decision process  </a:t>
            </a:r>
          </a:p>
        </p:txBody>
      </p:sp>
      <p:sp>
        <p:nvSpPr>
          <p:cNvPr id="5" name="Rectangle 4"/>
          <p:cNvSpPr/>
          <p:nvPr/>
        </p:nvSpPr>
        <p:spPr>
          <a:xfrm>
            <a:off x="720538" y="1277784"/>
            <a:ext cx="80234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Failing to develop an organized approach to understanding our own decision making, thus exposing ourselves to the other nine decision traps.</a:t>
            </a:r>
          </a:p>
        </p:txBody>
      </p:sp>
      <p:grpSp>
        <p:nvGrpSpPr>
          <p:cNvPr id="57" name="Group 56"/>
          <p:cNvGrpSpPr/>
          <p:nvPr/>
        </p:nvGrpSpPr>
        <p:grpSpPr>
          <a:xfrm>
            <a:off x="272429" y="2000684"/>
            <a:ext cx="7998541" cy="4378924"/>
            <a:chOff x="272429" y="2112512"/>
            <a:chExt cx="7998541" cy="4378924"/>
          </a:xfrm>
        </p:grpSpPr>
        <p:sp>
          <p:nvSpPr>
            <p:cNvPr id="12" name="Oval 11"/>
            <p:cNvSpPr/>
            <p:nvPr/>
          </p:nvSpPr>
          <p:spPr>
            <a:xfrm>
              <a:off x="2870106" y="2697989"/>
              <a:ext cx="3697381" cy="369382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378276" y="2444378"/>
              <a:ext cx="622348" cy="622672"/>
            </a:xfrm>
            <a:prstGeom prst="ellipse">
              <a:avLst/>
            </a:prstGeom>
            <a:solidFill>
              <a:srgbClr val="91B7E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1</a:t>
              </a:r>
            </a:p>
          </p:txBody>
        </p:sp>
        <p:sp>
          <p:nvSpPr>
            <p:cNvPr id="14" name="Oval 13"/>
            <p:cNvSpPr/>
            <p:nvPr/>
          </p:nvSpPr>
          <p:spPr>
            <a:xfrm>
              <a:off x="5825372" y="3050281"/>
              <a:ext cx="622348" cy="622672"/>
            </a:xfrm>
            <a:prstGeom prst="ellipse">
              <a:avLst/>
            </a:prstGeom>
            <a:solidFill>
              <a:srgbClr val="91B7E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2</a:t>
              </a:r>
            </a:p>
          </p:txBody>
        </p:sp>
        <p:sp>
          <p:nvSpPr>
            <p:cNvPr id="15" name="Oval 14"/>
            <p:cNvSpPr/>
            <p:nvPr/>
          </p:nvSpPr>
          <p:spPr>
            <a:xfrm>
              <a:off x="6167126" y="4665478"/>
              <a:ext cx="622348" cy="622672"/>
            </a:xfrm>
            <a:prstGeom prst="ellipse">
              <a:avLst/>
            </a:prstGeom>
            <a:solidFill>
              <a:srgbClr val="91B7E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3</a:t>
              </a:r>
            </a:p>
          </p:txBody>
        </p:sp>
        <p:sp>
          <p:nvSpPr>
            <p:cNvPr id="16" name="Oval 15"/>
            <p:cNvSpPr/>
            <p:nvPr/>
          </p:nvSpPr>
          <p:spPr>
            <a:xfrm>
              <a:off x="5336374" y="5763931"/>
              <a:ext cx="622348" cy="622672"/>
            </a:xfrm>
            <a:prstGeom prst="ellipse">
              <a:avLst/>
            </a:prstGeom>
            <a:solidFill>
              <a:srgbClr val="91B7E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4</a:t>
              </a:r>
            </a:p>
          </p:txBody>
        </p:sp>
        <p:sp>
          <p:nvSpPr>
            <p:cNvPr id="17" name="Oval 16"/>
            <p:cNvSpPr/>
            <p:nvPr/>
          </p:nvSpPr>
          <p:spPr>
            <a:xfrm>
              <a:off x="3695554" y="5868764"/>
              <a:ext cx="622348" cy="622672"/>
            </a:xfrm>
            <a:prstGeom prst="ellipse">
              <a:avLst/>
            </a:prstGeom>
            <a:solidFill>
              <a:srgbClr val="91B7E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5</a:t>
              </a:r>
            </a:p>
          </p:txBody>
        </p:sp>
        <p:sp>
          <p:nvSpPr>
            <p:cNvPr id="18" name="Oval 17"/>
            <p:cNvSpPr/>
            <p:nvPr/>
          </p:nvSpPr>
          <p:spPr>
            <a:xfrm>
              <a:off x="2648119" y="4665478"/>
              <a:ext cx="622348" cy="622672"/>
            </a:xfrm>
            <a:prstGeom prst="ellipse">
              <a:avLst/>
            </a:prstGeom>
            <a:solidFill>
              <a:srgbClr val="91B7E8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6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2247758" y="3050281"/>
              <a:ext cx="622348" cy="62267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7</a:t>
              </a:r>
            </a:p>
          </p:txBody>
        </p:sp>
        <p:sp>
          <p:nvSpPr>
            <p:cNvPr id="27" name="Triangle 26"/>
            <p:cNvSpPr/>
            <p:nvPr/>
          </p:nvSpPr>
          <p:spPr>
            <a:xfrm rot="4709633">
              <a:off x="4266840" y="2645990"/>
              <a:ext cx="137860" cy="17534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riangle 28"/>
            <p:cNvSpPr/>
            <p:nvPr/>
          </p:nvSpPr>
          <p:spPr>
            <a:xfrm rot="-1200000">
              <a:off x="2973524" y="5241950"/>
              <a:ext cx="137160" cy="17534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riangle 29"/>
            <p:cNvSpPr/>
            <p:nvPr/>
          </p:nvSpPr>
          <p:spPr>
            <a:xfrm rot="17400000">
              <a:off x="4265188" y="6262257"/>
              <a:ext cx="137160" cy="17534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Triangle 30"/>
            <p:cNvSpPr/>
            <p:nvPr/>
          </p:nvSpPr>
          <p:spPr>
            <a:xfrm rot="13800000">
              <a:off x="5882321" y="5814222"/>
              <a:ext cx="137160" cy="17534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riangle 31"/>
            <p:cNvSpPr/>
            <p:nvPr/>
          </p:nvSpPr>
          <p:spPr>
            <a:xfrm rot="11400000">
              <a:off x="6490478" y="4540835"/>
              <a:ext cx="137160" cy="17534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riangle 32"/>
            <p:cNvSpPr/>
            <p:nvPr/>
          </p:nvSpPr>
          <p:spPr>
            <a:xfrm rot="7560000">
              <a:off x="5818702" y="3014953"/>
              <a:ext cx="137160" cy="175341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958705" y="2112512"/>
              <a:ext cx="14614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Identify Opportunity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432852" y="3131015"/>
              <a:ext cx="11449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Frame Decision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789474" y="4837612"/>
              <a:ext cx="14814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Develop Alternatives</a:t>
              </a: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897205" y="6163182"/>
              <a:ext cx="149573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Evaluate Alternatives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788109" y="6109604"/>
              <a:ext cx="19074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Select Preferred Alternative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69341" y="4837612"/>
              <a:ext cx="15927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Implement Alternative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72429" y="3212476"/>
              <a:ext cx="20115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rgbClr val="00B050"/>
                  </a:solidFill>
                </a:rPr>
                <a:t>Evaluate Process and Results</a:t>
              </a:r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95774" y="2626312"/>
              <a:ext cx="1461902" cy="504703"/>
            </a:xfrm>
            <a:custGeom>
              <a:avLst/>
              <a:gdLst>
                <a:gd name="connsiteX0" fmla="*/ 0 w 1457325"/>
                <a:gd name="connsiteY0" fmla="*/ 502651 h 502651"/>
                <a:gd name="connsiteX1" fmla="*/ 600075 w 1457325"/>
                <a:gd name="connsiteY1" fmla="*/ 16876 h 502651"/>
                <a:gd name="connsiteX2" fmla="*/ 1457325 w 1457325"/>
                <a:gd name="connsiteY2" fmla="*/ 102601 h 502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57325" h="502651">
                  <a:moveTo>
                    <a:pt x="0" y="502651"/>
                  </a:moveTo>
                  <a:cubicBezTo>
                    <a:pt x="178594" y="293101"/>
                    <a:pt x="357188" y="83551"/>
                    <a:pt x="600075" y="16876"/>
                  </a:cubicBezTo>
                  <a:cubicBezTo>
                    <a:pt x="842962" y="-49799"/>
                    <a:pt x="1457325" y="102601"/>
                    <a:pt x="1457325" y="102601"/>
                  </a:cubicBezTo>
                </a:path>
              </a:pathLst>
            </a:cu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 rot="2437045">
              <a:off x="3209438" y="3384735"/>
              <a:ext cx="271262" cy="1365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409954" y="4452942"/>
              <a:ext cx="147324" cy="14287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 rot="2054678">
              <a:off x="2986498" y="3697794"/>
              <a:ext cx="384323" cy="1754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/>
            <p:cNvSpPr/>
            <p:nvPr/>
          </p:nvSpPr>
          <p:spPr>
            <a:xfrm rot="2437045">
              <a:off x="3762923" y="2867325"/>
              <a:ext cx="271262" cy="1365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Rectangle 53"/>
            <p:cNvSpPr/>
            <p:nvPr/>
          </p:nvSpPr>
          <p:spPr>
            <a:xfrm rot="2437045">
              <a:off x="3393380" y="3036048"/>
              <a:ext cx="271262" cy="1365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Rectangle 54"/>
            <p:cNvSpPr/>
            <p:nvPr/>
          </p:nvSpPr>
          <p:spPr>
            <a:xfrm rot="1386031">
              <a:off x="2819002" y="4023576"/>
              <a:ext cx="351524" cy="1142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Rectangle 55"/>
            <p:cNvSpPr/>
            <p:nvPr/>
          </p:nvSpPr>
          <p:spPr>
            <a:xfrm rot="333071">
              <a:off x="2712801" y="4363694"/>
              <a:ext cx="473371" cy="1206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999201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Decision Traps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39615" y="991789"/>
            <a:ext cx="8317523" cy="5107543"/>
          </a:xfrm>
        </p:spPr>
        <p:txBody>
          <a:bodyPr>
            <a:normAutofit fontScale="92500" lnSpcReduction="20000"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sz="2200" dirty="0"/>
              <a:t>Status Quo Bias – stakeholder inclination to stay with the current system or process so limit the possibility of change</a:t>
            </a:r>
          </a:p>
          <a:p>
            <a:pPr marL="685801" lvl="1" indent="-385763"/>
            <a:r>
              <a:rPr lang="en-US" sz="1800" b="1" dirty="0">
                <a:solidFill>
                  <a:srgbClr val="C00000"/>
                </a:solidFill>
              </a:rPr>
              <a:t>Avoid: focus on organizational objectives rather than the cost of change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dirty="0"/>
              <a:t>Anchoring Bias – disproportionately weighing the first information obtained in a study</a:t>
            </a:r>
          </a:p>
          <a:p>
            <a:pPr marL="685801" lvl="1" indent="-385763"/>
            <a:r>
              <a:rPr lang="en-US" sz="1800" b="1" dirty="0">
                <a:solidFill>
                  <a:srgbClr val="C00000"/>
                </a:solidFill>
              </a:rPr>
              <a:t>Avoid: seek diverse information from groups having many different perspectives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dirty="0"/>
              <a:t>Confirmation Bias – the tendency to seek information that supports an existing view</a:t>
            </a:r>
          </a:p>
          <a:p>
            <a:pPr marL="685801" lvl="1" indent="-385763"/>
            <a:r>
              <a:rPr lang="en-US" sz="1800" b="1" dirty="0">
                <a:solidFill>
                  <a:srgbClr val="C00000"/>
                </a:solidFill>
              </a:rPr>
              <a:t>Avoid: objectively consider all evidence and have a devil’s advocate argue against potential decisions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Over-Reliance on Expert Advice – heavily weighing the feedback of an individual or group due to their status or experience</a:t>
            </a:r>
          </a:p>
          <a:p>
            <a:pPr marL="685801" lvl="1" indent="-385763"/>
            <a:r>
              <a:rPr lang="en-US" sz="1800" b="1" dirty="0">
                <a:solidFill>
                  <a:srgbClr val="C00000"/>
                </a:solidFill>
              </a:rPr>
              <a:t>Avoid: question feedback and consider underlying motivation for recommendations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dirty="0"/>
              <a:t>Over-Reliance on Numbers – focusing too heavily on the worst-case scenarios without statistical analysis</a:t>
            </a:r>
          </a:p>
          <a:p>
            <a:pPr marL="685801" lvl="1" indent="-385763"/>
            <a:r>
              <a:rPr lang="en-US" sz="1800" b="1" dirty="0">
                <a:solidFill>
                  <a:srgbClr val="C00000"/>
                </a:solidFill>
              </a:rPr>
              <a:t>Avoid: perform statistical tests and sensitivity analysis for improbable events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dirty="0"/>
              <a:t>Complexity Trap – attempting to address too many issues with one solution</a:t>
            </a:r>
          </a:p>
          <a:p>
            <a:pPr marL="685801" lvl="1" indent="-385763"/>
            <a:r>
              <a:rPr lang="en-US" sz="1800" b="1" dirty="0">
                <a:solidFill>
                  <a:srgbClr val="C00000"/>
                </a:solidFill>
              </a:rPr>
              <a:t>Avoid: simplify relationships in a solution set to reduce complexity</a:t>
            </a:r>
          </a:p>
          <a:p>
            <a:pPr marL="385763" indent="-385763">
              <a:buFont typeface="+mj-lt"/>
              <a:buAutoNum type="arabicPeriod"/>
            </a:pPr>
            <a:endParaRPr lang="en-US" sz="2200" b="0" dirty="0"/>
          </a:p>
          <a:p>
            <a:pPr marL="385763" indent="-385763">
              <a:buFont typeface="+mj-lt"/>
              <a:buAutoNum type="arabicPeriod"/>
            </a:pPr>
            <a:endParaRPr lang="en-US" sz="1500" b="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7020256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2680" y="147052"/>
            <a:ext cx="7046495" cy="1143000"/>
          </a:xfrm>
        </p:spPr>
        <p:txBody>
          <a:bodyPr/>
          <a:lstStyle/>
          <a:p>
            <a:r>
              <a:rPr lang="en-US" dirty="0"/>
              <a:t>Impact of Decision Traps to </a:t>
            </a:r>
            <a:br>
              <a:rPr lang="en-US" dirty="0"/>
            </a:br>
            <a:r>
              <a:rPr lang="en-US" dirty="0"/>
              <a:t>Decision-Making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892" y="1284654"/>
            <a:ext cx="4677508" cy="43317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86862" y="5080770"/>
            <a:ext cx="3851030" cy="92333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sooner you realize </a:t>
            </a:r>
            <a:r>
              <a:rPr lang="en-US"/>
              <a:t>you have fallen into a decision trap, </a:t>
            </a:r>
            <a:r>
              <a:rPr lang="en-US" dirty="0"/>
              <a:t>the faster it can be corrected and </a:t>
            </a:r>
            <a:r>
              <a:rPr lang="en-US"/>
              <a:t>the study readjusted!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6862" y="1506422"/>
            <a:ext cx="383454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Decision traps can lead to: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Collecting information outside of the decision scope or failing to collect required information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Framing the incorrect decision and limiting opportunity space development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Considering solutions that are non-viable or of little importance</a:t>
            </a:r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841856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6005" y="0"/>
            <a:ext cx="7920272" cy="1143000"/>
          </a:xfrm>
        </p:spPr>
        <p:txBody>
          <a:bodyPr>
            <a:normAutofit/>
          </a:bodyPr>
          <a:lstStyle/>
          <a:p>
            <a:r>
              <a:rPr lang="en-US" dirty="0"/>
              <a:t>Module </a:t>
            </a:r>
            <a:r>
              <a:rPr lang="en-US"/>
              <a:t>3.1 Learning </a:t>
            </a:r>
            <a:r>
              <a:rPr lang="en-US" sz="3200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749" y="1501282"/>
            <a:ext cx="8225735" cy="4569784"/>
          </a:xfrm>
        </p:spPr>
        <p:txBody>
          <a:bodyPr>
            <a:noAutofit/>
          </a:bodyPr>
          <a:lstStyle/>
          <a:p>
            <a:pPr marL="457200" indent="-457200" defTabSz="914400" fontAlgn="base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dirty="0"/>
              <a:t>Distinguish between an opportunity space and a </a:t>
            </a:r>
            <a:r>
              <a:rPr lang="en-US" dirty="0" err="1"/>
              <a:t>tradespace</a:t>
            </a:r>
            <a:endParaRPr lang="en-US" dirty="0"/>
          </a:p>
          <a:p>
            <a:pPr marL="457200" indent="-457200" defTabSz="914400" fontAlgn="base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dirty="0"/>
              <a:t>Identify and describe the types of knowledge required to develop an opportunity/problem definition</a:t>
            </a:r>
          </a:p>
          <a:p>
            <a:pPr marL="457200" indent="-457200" defTabSz="914400" fontAlgn="base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dirty="0"/>
              <a:t>Recognize common decision traps that limit opportunity identification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882468" y="6415083"/>
            <a:ext cx="2133600" cy="365125"/>
          </a:xfrm>
        </p:spPr>
        <p:txBody>
          <a:bodyPr/>
          <a:lstStyle/>
          <a:p>
            <a:fld id="{D2309A7F-DA4F-7A48-BA9F-1ADD0F1A3EF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80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the Opportunity Space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  <p:sp>
        <p:nvSpPr>
          <p:cNvPr id="2" name="Rectangle 1"/>
          <p:cNvSpPr/>
          <p:nvPr/>
        </p:nvSpPr>
        <p:spPr>
          <a:xfrm>
            <a:off x="1413885" y="6098656"/>
            <a:ext cx="352761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accent1"/>
                </a:solidFill>
                <a:latin typeface="Calibri" charset="0"/>
                <a:ea typeface="Calibri" charset="0"/>
                <a:cs typeface="Times New Roman" charset="0"/>
              </a:rPr>
              <a:t>Opportunity Space Role in </a:t>
            </a:r>
            <a:r>
              <a:rPr lang="en-US" sz="1000" b="1" dirty="0" err="1">
                <a:solidFill>
                  <a:schemeClr val="accent1"/>
                </a:solidFill>
                <a:latin typeface="Calibri" charset="0"/>
                <a:ea typeface="Calibri" charset="0"/>
                <a:cs typeface="Times New Roman" charset="0"/>
              </a:rPr>
              <a:t>Tradespace</a:t>
            </a:r>
            <a:r>
              <a:rPr lang="en-US" sz="1000" b="1" dirty="0">
                <a:solidFill>
                  <a:schemeClr val="accent1"/>
                </a:solidFill>
                <a:latin typeface="Calibri" charset="0"/>
                <a:ea typeface="Calibri" charset="0"/>
                <a:cs typeface="Times New Roman" charset="0"/>
              </a:rPr>
              <a:t> Development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0"/>
          <a:stretch/>
        </p:blipFill>
        <p:spPr>
          <a:xfrm>
            <a:off x="754942" y="1107825"/>
            <a:ext cx="4845499" cy="497686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1810" y="1591775"/>
            <a:ext cx="2672861" cy="175432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Opportunity space refers to the definition of goals, constraints, and concerns pertinent to decision makers and impact to stakeholders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11809" y="3915628"/>
            <a:ext cx="2672861" cy="147732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Tradespace</a:t>
            </a:r>
            <a:r>
              <a:rPr lang="en-US" dirty="0"/>
              <a:t> refers to the scope of alternatives that can be developed and considered to arrive to the decision solution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653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Knowledge to Frame the Decision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871135" y="1378857"/>
            <a:ext cx="7304036" cy="3714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7175" indent="-257175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1pPr>
            <a:lvl2pPr marL="557213" indent="-214313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2pPr>
            <a:lvl3pPr marL="8572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3pPr>
            <a:lvl4pPr marL="1200150" indent="-171450" algn="l" defTabSz="3429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4pPr>
            <a:lvl5pPr marL="1543050" indent="-171450" algn="l" defTabSz="3429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Times New Roman"/>
              </a:defRPr>
            </a:lvl5pPr>
            <a:lvl6pPr marL="18859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25"/>
              </a:spcBef>
              <a:spcAft>
                <a:spcPts val="225"/>
              </a:spcAft>
            </a:pPr>
            <a:r>
              <a:rPr lang="en-US" sz="2000" b="1" dirty="0"/>
              <a:t>Domain Knowledge</a:t>
            </a:r>
          </a:p>
          <a:p>
            <a:pPr lvl="1">
              <a:spcBef>
                <a:spcPts val="225"/>
              </a:spcBef>
              <a:spcAft>
                <a:spcPts val="225"/>
              </a:spcAft>
            </a:pPr>
            <a:r>
              <a:rPr lang="en-US" sz="1600" dirty="0"/>
              <a:t>Understanding the specific area(s) or discipline(s) that relate to a decision opportunity.</a:t>
            </a:r>
          </a:p>
          <a:p>
            <a:pPr>
              <a:spcBef>
                <a:spcPts val="225"/>
              </a:spcBef>
              <a:spcAft>
                <a:spcPts val="225"/>
              </a:spcAft>
            </a:pPr>
            <a:r>
              <a:rPr lang="en-US" sz="2000" b="1" dirty="0"/>
              <a:t>Technical Knowledge</a:t>
            </a:r>
          </a:p>
          <a:p>
            <a:pPr lvl="1">
              <a:spcBef>
                <a:spcPts val="225"/>
              </a:spcBef>
              <a:spcAft>
                <a:spcPts val="225"/>
              </a:spcAft>
            </a:pPr>
            <a:r>
              <a:rPr lang="en-US" sz="1600" dirty="0"/>
              <a:t>Having a deep knowledge within a particular domain.</a:t>
            </a:r>
          </a:p>
          <a:p>
            <a:pPr>
              <a:spcBef>
                <a:spcPts val="225"/>
              </a:spcBef>
              <a:spcAft>
                <a:spcPts val="225"/>
              </a:spcAft>
            </a:pPr>
            <a:r>
              <a:rPr lang="en-US" sz="2000" b="1" dirty="0"/>
              <a:t>Business Knowledge</a:t>
            </a:r>
          </a:p>
          <a:p>
            <a:pPr lvl="1">
              <a:spcBef>
                <a:spcPts val="225"/>
              </a:spcBef>
              <a:spcAft>
                <a:spcPts val="225"/>
              </a:spcAft>
            </a:pPr>
            <a:r>
              <a:rPr lang="en-US" sz="1600" dirty="0"/>
              <a:t>Understanding the business environment by analyzing competition, economic environment, legislative environment, and other areas.</a:t>
            </a:r>
          </a:p>
          <a:p>
            <a:pPr>
              <a:spcBef>
                <a:spcPts val="225"/>
              </a:spcBef>
              <a:spcAft>
                <a:spcPts val="225"/>
              </a:spcAft>
            </a:pPr>
            <a:r>
              <a:rPr lang="en-US" sz="2000" b="1" dirty="0"/>
              <a:t>Expert Knowledge</a:t>
            </a:r>
          </a:p>
          <a:p>
            <a:pPr lvl="1">
              <a:spcBef>
                <a:spcPts val="225"/>
              </a:spcBef>
              <a:spcAft>
                <a:spcPts val="225"/>
              </a:spcAft>
            </a:pPr>
            <a:r>
              <a:rPr lang="en-US" sz="1600" dirty="0"/>
              <a:t>Understanding an opportunity space through knowledge provided by experts having unique knowledge, experiences, and/or qualifications.</a:t>
            </a:r>
          </a:p>
          <a:p>
            <a:pPr>
              <a:spcBef>
                <a:spcPts val="225"/>
              </a:spcBef>
              <a:spcAft>
                <a:spcPts val="225"/>
              </a:spcAft>
            </a:pPr>
            <a:r>
              <a:rPr lang="en-US" sz="2000" b="1" dirty="0"/>
              <a:t>Stakeholder Knowledge</a:t>
            </a:r>
          </a:p>
          <a:p>
            <a:pPr lvl="1">
              <a:spcBef>
                <a:spcPts val="225"/>
              </a:spcBef>
              <a:spcAft>
                <a:spcPts val="225"/>
              </a:spcAft>
            </a:pPr>
            <a:r>
              <a:rPr lang="en-US" sz="1600" dirty="0"/>
              <a:t>Comprehensive understanding of an opportunity space through knowledge provided by multiple stakeholders and their unique perspectives.</a:t>
            </a:r>
            <a:endParaRPr lang="en-US" sz="105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708707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0984" y="-71604"/>
            <a:ext cx="7920272" cy="1143000"/>
          </a:xfrm>
        </p:spPr>
        <p:txBody>
          <a:bodyPr/>
          <a:lstStyle/>
          <a:p>
            <a:r>
              <a:rPr lang="en-US"/>
              <a:t>Impact of a Poorly Framed Opportunity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98721" y="6145588"/>
            <a:ext cx="55843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 dirty="0">
                <a:solidFill>
                  <a:schemeClr val="accent1"/>
                </a:solidFill>
                <a:latin typeface="Calibri" charset="0"/>
                <a:ea typeface="Calibri" charset="0"/>
                <a:cs typeface="Times New Roman" charset="0"/>
              </a:rPr>
              <a:t>Potential Impact of Ill Framed Opportunity Space Roll in </a:t>
            </a:r>
            <a:r>
              <a:rPr lang="en-US" sz="1000" b="1" dirty="0" err="1">
                <a:solidFill>
                  <a:schemeClr val="accent1"/>
                </a:solidFill>
                <a:latin typeface="Calibri" charset="0"/>
                <a:ea typeface="Calibri" charset="0"/>
                <a:cs typeface="Times New Roman" charset="0"/>
              </a:rPr>
              <a:t>Tradespace</a:t>
            </a:r>
            <a:r>
              <a:rPr lang="en-US" sz="1000" b="1" dirty="0">
                <a:solidFill>
                  <a:schemeClr val="accent1"/>
                </a:solidFill>
                <a:latin typeface="Calibri" charset="0"/>
                <a:ea typeface="Calibri" charset="0"/>
                <a:cs typeface="Times New Roman" charset="0"/>
              </a:rPr>
              <a:t> Development</a:t>
            </a:r>
            <a:r>
              <a:rPr lang="en-US" sz="1000" b="1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427" y="1178025"/>
            <a:ext cx="5248946" cy="48609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83080" y="1947592"/>
            <a:ext cx="2284565" cy="286232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Failure to properly identify the correct opportunity space results in expending scarce resources only to provide a solution that does not address the key issue and is of limited concern to decision makers.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683883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10 Most Common Decision Traps</a:t>
            </a:r>
          </a:p>
        </p:txBody>
      </p:sp>
      <p:sp>
        <p:nvSpPr>
          <p:cNvPr id="5" name="Rectangle 4"/>
          <p:cNvSpPr/>
          <p:nvPr/>
        </p:nvSpPr>
        <p:spPr>
          <a:xfrm>
            <a:off x="6083207" y="4665737"/>
            <a:ext cx="24736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err="1"/>
              <a:t>Schoemaker</a:t>
            </a:r>
            <a:r>
              <a:rPr lang="en-US" sz="900" dirty="0"/>
              <a:t>, J. Edward, and Paul Russo. </a:t>
            </a:r>
            <a:r>
              <a:rPr lang="en-US" sz="900" i="1" dirty="0"/>
              <a:t>Decision Traps. New York: Bantam/Doubleday/Dell Publishing Group, 1989.</a:t>
            </a:r>
          </a:p>
        </p:txBody>
      </p:sp>
      <p:pic>
        <p:nvPicPr>
          <p:cNvPr id="6" name="Picture 5" descr="\\psf\Home\Downloads\51S7HM8K05L._SY344_BO1,204,203,200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7646" y="2151137"/>
            <a:ext cx="1600200" cy="2471738"/>
          </a:xfrm>
          <a:prstGeom prst="rect">
            <a:avLst/>
          </a:prstGeom>
          <a:noFill/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78753" y="1649391"/>
            <a:ext cx="6368993" cy="5107543"/>
          </a:xfrm>
        </p:spPr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Plunging in 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Frame blindness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Lack of frame control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Overconfidence in our judgment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Short-sided shortcuts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Shooting from the hip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Group failure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Fooling ourselves about feedback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Not keeping track – not learning</a:t>
            </a:r>
          </a:p>
          <a:p>
            <a:pPr marL="385763" indent="-385763">
              <a:buFont typeface="+mj-lt"/>
              <a:buAutoNum type="arabicPeriod"/>
            </a:pPr>
            <a:r>
              <a:rPr lang="en-US" sz="2200" b="0" dirty="0"/>
              <a:t>Failure to audit our decision process</a:t>
            </a:r>
          </a:p>
          <a:p>
            <a:pPr marL="385763" indent="-385763">
              <a:buFont typeface="+mj-lt"/>
              <a:buAutoNum type="arabicPeriod"/>
            </a:pPr>
            <a:endParaRPr lang="en-US" sz="1500" b="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7893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152400"/>
            <a:ext cx="6629400" cy="639762"/>
          </a:xfrm>
        </p:spPr>
        <p:txBody>
          <a:bodyPr/>
          <a:lstStyle/>
          <a:p>
            <a:r>
              <a:rPr lang="en-US" sz="3200" dirty="0"/>
              <a:t>1. Plunging In</a:t>
            </a:r>
          </a:p>
        </p:txBody>
      </p:sp>
      <p:pic>
        <p:nvPicPr>
          <p:cNvPr id="2050" name="Picture 2" descr="Z:\Downloads\f451180d1ef5fec4d1829385e0597b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2475131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715022" y="1828800"/>
            <a:ext cx="1637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</a:rPr>
              <a:t>Just do it!</a:t>
            </a:r>
          </a:p>
        </p:txBody>
      </p:sp>
      <p:sp>
        <p:nvSpPr>
          <p:cNvPr id="3" name="Rectangle 2"/>
          <p:cNvSpPr/>
          <p:nvPr/>
        </p:nvSpPr>
        <p:spPr>
          <a:xfrm>
            <a:off x="1021978" y="1059358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Starting data gathering and problem solving before fully understanding the complete nature of the problem and the organizational decision processes.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2069723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\\usmasvdfcase4se\faculty\TEACH\SE385\13-2\2 Qualitative DA ( 3-6)\Lesson 4 - Framing the Decision\Altay-Mountains-1024x768.jpg"/>
          <p:cNvPicPr>
            <a:picLocks noChangeAspect="1" noChangeArrowheads="1"/>
          </p:cNvPicPr>
          <p:nvPr/>
        </p:nvPicPr>
        <p:blipFill>
          <a:blip r:embed="rId3" cstate="print"/>
          <a:srcRect l="24466" t="57806" r="43814"/>
          <a:stretch>
            <a:fillRect/>
          </a:stretch>
        </p:blipFill>
        <p:spPr bwMode="auto">
          <a:xfrm>
            <a:off x="1611085" y="3323934"/>
            <a:ext cx="1469572" cy="1502229"/>
          </a:xfrm>
          <a:prstGeom prst="rect">
            <a:avLst/>
          </a:prstGeom>
          <a:noFill/>
        </p:spPr>
      </p:pic>
      <p:pic>
        <p:nvPicPr>
          <p:cNvPr id="5" name="Picture 2" descr="\\usmasvdfcase4se\faculty\TEACH\SE385\13-2\2 Qualitative DA ( 3-6)\Lesson 4 - Framing the Decision\Altay-Mountains-1024x768.jpg"/>
          <p:cNvPicPr>
            <a:picLocks noChangeAspect="1" noChangeArrowheads="1"/>
          </p:cNvPicPr>
          <p:nvPr/>
        </p:nvPicPr>
        <p:blipFill>
          <a:blip r:embed="rId3" cstate="print"/>
          <a:srcRect l="33756" t="76300" r="52485" b="9877"/>
          <a:stretch>
            <a:fillRect/>
          </a:stretch>
        </p:blipFill>
        <p:spPr bwMode="auto">
          <a:xfrm>
            <a:off x="139335" y="3639489"/>
            <a:ext cx="1156064" cy="871119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4657163"/>
            <a:ext cx="16136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decision looks easy!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60413" y="5138840"/>
            <a:ext cx="13746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May be a challenge</a:t>
            </a:r>
          </a:p>
        </p:txBody>
      </p:sp>
      <p:pic>
        <p:nvPicPr>
          <p:cNvPr id="8" name="Picture 2" descr="\\usmasvdfcase4se\faculty\TEACH\SE385\13-2\2 Qualitative DA ( 3-6)\Lesson 4 - Framing the Decision\Altay-Mountains-1024x7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2149" y="1937658"/>
            <a:ext cx="5612623" cy="420946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463143" y="6183868"/>
            <a:ext cx="3733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May be some big  challenges</a:t>
            </a:r>
          </a:p>
        </p:txBody>
      </p:sp>
      <p:sp>
        <p:nvSpPr>
          <p:cNvPr id="4" name="Rectangle 3"/>
          <p:cNvSpPr/>
          <p:nvPr/>
        </p:nvSpPr>
        <p:spPr>
          <a:xfrm>
            <a:off x="1126990" y="1134988"/>
            <a:ext cx="7162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Setting out and solving the wrong problem because the mental framework we are using is incomplete or incorrect. 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752600" y="152400"/>
            <a:ext cx="6629400" cy="639762"/>
          </a:xfrm>
        </p:spPr>
        <p:txBody>
          <a:bodyPr/>
          <a:lstStyle/>
          <a:p>
            <a:r>
              <a:rPr lang="en-US" sz="3200" dirty="0"/>
              <a:t>2. Frame Blindness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895170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52400"/>
            <a:ext cx="6629400" cy="639762"/>
          </a:xfrm>
        </p:spPr>
        <p:txBody>
          <a:bodyPr/>
          <a:lstStyle/>
          <a:p>
            <a:r>
              <a:rPr lang="en-US" sz="3200" dirty="0"/>
              <a:t>3.  Lack of frame control</a:t>
            </a:r>
          </a:p>
        </p:txBody>
      </p:sp>
      <p:pic>
        <p:nvPicPr>
          <p:cNvPr id="3076" name="Picture 4" descr="Z:\Downloads\sco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1972209"/>
            <a:ext cx="5892800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409700" y="1059020"/>
            <a:ext cx="6216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Failing to consciously define the problem in more ways than one or being unduly influenced by the frames of others.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6605067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631642680"/>
      </p:ext>
    </p:extLst>
  </p:cSld>
  <p:clrMapOvr>
    <a:masterClrMapping/>
  </p:clrMapOvr>
</p:sld>
</file>

<file path=ppt/theme/theme1.xml><?xml version="1.0" encoding="utf-8"?>
<a:theme xmlns:a="http://schemas.openxmlformats.org/drawingml/2006/main" name="COETemplate[2]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11900</TotalTime>
  <Words>1416</Words>
  <Application>Microsoft Office PowerPoint</Application>
  <PresentationFormat>On-screen Show (4:3)</PresentationFormat>
  <Paragraphs>137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COETemplate[2]</vt:lpstr>
      <vt:lpstr>Module 3.1 Identifying Opportunities</vt:lpstr>
      <vt:lpstr>Module 3.1 Learning Objectives</vt:lpstr>
      <vt:lpstr>Defining the Opportunity Space</vt:lpstr>
      <vt:lpstr>Knowledge to Frame the Decision</vt:lpstr>
      <vt:lpstr>Impact of a Poorly Framed Opportunity </vt:lpstr>
      <vt:lpstr>The 10 Most Common Decision Traps</vt:lpstr>
      <vt:lpstr>1. Plunging In</vt:lpstr>
      <vt:lpstr>2. Frame Blindness</vt:lpstr>
      <vt:lpstr>3.  Lack of frame control</vt:lpstr>
      <vt:lpstr>4. Overconfidence in our judgment</vt:lpstr>
      <vt:lpstr>5. Short-sided shortcuts</vt:lpstr>
      <vt:lpstr>6. Shooting from the hip</vt:lpstr>
      <vt:lpstr>7. Group failure</vt:lpstr>
      <vt:lpstr>8. Fooling ourselves about feedback</vt:lpstr>
      <vt:lpstr>9. Not keeping track – not learning </vt:lpstr>
      <vt:lpstr>10. Failure to audit decision process  </vt:lpstr>
      <vt:lpstr>Additional Decision Traps</vt:lpstr>
      <vt:lpstr>Impact of Decision Traps to  Decision-Making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Gregory S. Parnell</dc:creator>
  <cp:lastModifiedBy>Adam L. Brown</cp:lastModifiedBy>
  <cp:revision>807</cp:revision>
  <cp:lastPrinted>2018-08-14T17:10:23Z</cp:lastPrinted>
  <dcterms:created xsi:type="dcterms:W3CDTF">2016-02-02T18:11:17Z</dcterms:created>
  <dcterms:modified xsi:type="dcterms:W3CDTF">2019-07-23T19:33:17Z</dcterms:modified>
</cp:coreProperties>
</file>