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1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F260A-2204-44FF-8971-24EE8E3EFB15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E9249-16F7-4043-BA91-661294027B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339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B17FBA-A3AA-43B7-A8F3-975BCB0718E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4409677"/>
            <a:ext cx="5588000" cy="417750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18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9B7932-4E42-4446-A621-5036A5C0F4CA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9513" y="703263"/>
            <a:ext cx="4625975" cy="3468687"/>
          </a:xfrm>
          <a:ln w="12700" cap="flat">
            <a:solidFill>
              <a:schemeClr val="tx1"/>
            </a:solidFill>
          </a:ln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3985" tIns="46992" rIns="93985" bIns="46992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42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F0BE9D-C047-475D-8BFF-2D61B14AFDF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4409677"/>
            <a:ext cx="5588000" cy="417750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621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36FB33-2425-4557-9308-3DEC1C924F2C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</a:t>
            </a:r>
            <a:r>
              <a:rPr lang="en-US" baseline="0" dirty="0"/>
              <a:t> is Kirkwood’s swing weighting process of establishing the value increment via the swing.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844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8D0176-24B1-477A-92FE-4D678ACC1E8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one person to give answer.</a:t>
            </a:r>
          </a:p>
        </p:txBody>
      </p:sp>
    </p:spTree>
    <p:extLst>
      <p:ext uri="{BB962C8B-B14F-4D97-AF65-F5344CB8AC3E}">
        <p14:creationId xmlns:p14="http://schemas.microsoft.com/office/powerpoint/2010/main" val="1579928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64422A-24B0-486F-8A7C-255D15F07E4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38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3B68E0-8CD9-4095-974A-C8A94E3CF539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set up to get them voting on weights</a:t>
            </a:r>
            <a:r>
              <a:rPr lang="en-US" baseline="0" dirty="0"/>
              <a:t> without never have defined VM ranges, type of memory, and so on. </a:t>
            </a:r>
          </a:p>
          <a:p>
            <a:r>
              <a:rPr lang="en-US" baseline="0" dirty="0"/>
              <a:t>Use this as a 5-10 minute exercise in groups.</a:t>
            </a:r>
          </a:p>
          <a:p>
            <a:r>
              <a:rPr lang="en-US" baseline="0" dirty="0"/>
              <a:t>Ask how it went? Pros and cons…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720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15CD1A-2FA3-4570-8F10-433BE368A9FE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268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130437"/>
            <a:ext cx="7703114" cy="14700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2571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15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00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1BD7C388-78FC-4603-B762-267B6899594C}" type="datetime1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2468" y="6415085"/>
            <a:ext cx="2133600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49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8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7" y="1544145"/>
            <a:ext cx="7908831" cy="4053445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3B4DB62D-463D-426B-8D66-527B5E74CB3B}" type="datetime1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>
                <a:latin typeface="+mn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13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02578-B2EA-4BC9-9C7B-CF98B08ECD53}" type="datetime1">
              <a:rPr lang="en-US" smtClean="0"/>
              <a:t>7/25/2019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435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18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E418-7235-4F6C-A10B-E77216B6BAD7}" type="datetime1">
              <a:rPr lang="en-US" smtClean="0"/>
              <a:t>7/25/2019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L-</a:t>
            </a:r>
            <a:fld id="{D2309A7F-DA4F-7A48-BA9F-1ADD0F1A3E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169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66294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5720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82533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092" y="2160312"/>
            <a:ext cx="3740713" cy="4075547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7987" y="2187921"/>
            <a:ext cx="3858814" cy="4047926"/>
          </a:xfrm>
        </p:spPr>
        <p:txBody>
          <a:bodyPr/>
          <a:lstStyle>
            <a:lvl1pPr>
              <a:defRPr sz="1575"/>
            </a:lvl1pPr>
            <a:lvl2pPr>
              <a:defRPr sz="1350"/>
            </a:lvl2pPr>
            <a:lvl3pPr>
              <a:defRPr sz="1125"/>
            </a:lvl3pPr>
            <a:lvl4pPr>
              <a:defRPr sz="1013"/>
            </a:lvl4pPr>
            <a:lvl5pPr>
              <a:defRPr sz="1013"/>
            </a:lvl5pPr>
            <a:lvl6pPr>
              <a:defRPr sz="1013"/>
            </a:lvl6pPr>
            <a:lvl7pPr>
              <a:defRPr sz="1013"/>
            </a:lvl7pPr>
            <a:lvl8pPr>
              <a:defRPr sz="1013"/>
            </a:lvl8pPr>
            <a:lvl9pPr>
              <a:defRPr sz="101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76779-0D70-42DD-A839-A6FF703EB768}" type="datetime1">
              <a:rPr lang="en-US" smtClean="0"/>
              <a:t>7/25/2019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88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0305" y="-71604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529" y="2193855"/>
            <a:ext cx="7908831" cy="405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2" y="6356362"/>
            <a:ext cx="1835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B03A0-A3ED-4883-A1D8-A4489B0BCCAA}" type="datetime1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9181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EngineeringHoriz201NEW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7" y="153074"/>
            <a:ext cx="2157146" cy="69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94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  <p:sldLayoutId id="2147483685" r:id="rId4"/>
    <p:sldLayoutId id="2147483686" r:id="rId5"/>
    <p:sldLayoutId id="2147483687" r:id="rId6"/>
  </p:sldLayoutIdLst>
  <p:hf hdr="0" ftr="0" dt="0"/>
  <p:txStyles>
    <p:titleStyle>
      <a:lvl1pPr algn="ctr" defTabSz="257175" rtl="0" eaLnBrk="1" latinLnBrk="0" hangingPunct="1">
        <a:spcBef>
          <a:spcPct val="0"/>
        </a:spcBef>
        <a:buNone/>
        <a:defRPr sz="2025" b="1" kern="1200">
          <a:solidFill>
            <a:srgbClr val="C00000"/>
          </a:solidFill>
          <a:latin typeface="Times New Roman"/>
          <a:ea typeface="+mj-ea"/>
          <a:cs typeface="Times New Roman"/>
        </a:defRPr>
      </a:lvl1pPr>
    </p:titleStyle>
    <p:bodyStyle>
      <a:lvl1pPr marL="192881" indent="-192881" algn="l" defTabSz="257175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417910" indent="-160735" algn="l" defTabSz="257175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642938" indent="-128588" algn="l" defTabSz="257175" rtl="0" eaLnBrk="1" latinLnBrk="0" hangingPunct="1">
        <a:spcBef>
          <a:spcPct val="20000"/>
        </a:spcBef>
        <a:buFont typeface="Arial"/>
        <a:buChar char="•"/>
        <a:defRPr sz="135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900113" indent="-128588" algn="l" defTabSz="257175" rtl="0" eaLnBrk="1" latinLnBrk="0" hangingPunct="1">
        <a:spcBef>
          <a:spcPct val="20000"/>
        </a:spcBef>
        <a:buFont typeface="Arial"/>
        <a:buChar char="–"/>
        <a:defRPr sz="135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1157288" indent="-128588" algn="l" defTabSz="257175" rtl="0" eaLnBrk="1" latinLnBrk="0" hangingPunct="1">
        <a:spcBef>
          <a:spcPct val="20000"/>
        </a:spcBef>
        <a:buFont typeface="Arial"/>
        <a:buChar char="»"/>
        <a:defRPr sz="135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1414463" indent="-128588" algn="l" defTabSz="257175" rtl="0" eaLnBrk="1" latinLnBrk="0" hangingPunct="1">
        <a:spcBef>
          <a:spcPct val="20000"/>
        </a:spcBef>
        <a:buFont typeface="Arial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257175" rtl="0" eaLnBrk="1" latinLnBrk="0" hangingPunct="1">
        <a:spcBef>
          <a:spcPct val="20000"/>
        </a:spcBef>
        <a:buFont typeface="Arial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257175" rtl="0" eaLnBrk="1" latinLnBrk="0" hangingPunct="1">
        <a:spcBef>
          <a:spcPct val="20000"/>
        </a:spcBef>
        <a:buFont typeface="Arial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257175" rtl="0" eaLnBrk="1" latinLnBrk="0" hangingPunct="1">
        <a:spcBef>
          <a:spcPct val="20000"/>
        </a:spcBef>
        <a:buFont typeface="Arial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257175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4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96092" y="1633784"/>
            <a:ext cx="9736183" cy="1470025"/>
          </a:xfrm>
        </p:spPr>
        <p:txBody>
          <a:bodyPr>
            <a:normAutofit/>
          </a:bodyPr>
          <a:lstStyle/>
          <a:p>
            <a:r>
              <a:rPr lang="en-US" sz="3200" dirty="0"/>
              <a:t>Module 4.3</a:t>
            </a:r>
            <a:br>
              <a:rPr lang="en-US" sz="3200" dirty="0"/>
            </a:br>
            <a:r>
              <a:rPr lang="en-US" sz="3200" dirty="0"/>
              <a:t>  Additive Value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1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528763" y="3171826"/>
            <a:ext cx="4457700" cy="826889"/>
          </a:xfrm>
          <a:prstGeom prst="rect">
            <a:avLst/>
          </a:prstGeom>
        </p:spPr>
        <p:txBody>
          <a:bodyPr vert="horz" lIns="51435" tIns="25718" rIns="51435" bIns="25718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C00000"/>
                </a:solidFill>
                <a:latin typeface="+mj-lt"/>
                <a:ea typeface="+mj-ea"/>
                <a:cs typeface="Times New Roman"/>
              </a:defRPr>
            </a:lvl1pPr>
          </a:lstStyle>
          <a:p>
            <a:endParaRPr lang="en-US" sz="2025" dirty="0">
              <a:solidFill>
                <a:srgbClr val="CC0000"/>
              </a:solidFill>
              <a:latin typeface="Calibri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635919" y="4243387"/>
            <a:ext cx="4243388" cy="985838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imes New Roman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5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5BAFFAE-08C2-4F85-A45D-88ACFBDA86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sz="2700" dirty="0">
                <a:solidFill>
                  <a:schemeClr val="tx1"/>
                </a:solidFill>
              </a:rPr>
              <a:t>Gregory S. Parnell, Ph.D.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Practice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Operations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Engineering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Department of Industrial Engineering</a:t>
            </a:r>
          </a:p>
          <a:p>
            <a:endParaRPr lang="en-US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2DF3E030-0CBD-4474-B7FE-DC9B2D83E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440" y="3691805"/>
            <a:ext cx="1407105" cy="21374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83515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>
          <a:xfrm>
            <a:off x="942974" y="1400175"/>
            <a:ext cx="7434264" cy="4605338"/>
          </a:xfrm>
        </p:spPr>
        <p:txBody>
          <a:bodyPr>
            <a:noAutofit/>
          </a:bodyPr>
          <a:lstStyle/>
          <a:p>
            <a:pPr marL="457200" indent="-457200">
              <a:buFontTx/>
              <a:buAutoNum type="arabicPeriod"/>
            </a:pPr>
            <a:r>
              <a:rPr lang="en-US" sz="2800" dirty="0">
                <a:latin typeface="Calibri" pitchFamily="34" charset="0"/>
              </a:rPr>
              <a:t>Suppose you want to buy laptop computers for everyone in your office and you have  three value measures:</a:t>
            </a:r>
          </a:p>
          <a:p>
            <a:pPr marL="1028700" lvl="2" indent="-342900">
              <a:buFont typeface="Symbol" pitchFamily="18" charset="2"/>
              <a:buChar char="·"/>
            </a:pPr>
            <a:r>
              <a:rPr lang="en-US" sz="2400" dirty="0">
                <a:latin typeface="Calibri" pitchFamily="34" charset="0"/>
              </a:rPr>
              <a:t>Speed</a:t>
            </a:r>
          </a:p>
          <a:p>
            <a:pPr marL="1028700" lvl="2" indent="-342900">
              <a:buFont typeface="Symbol" pitchFamily="18" charset="2"/>
              <a:buChar char="·"/>
            </a:pPr>
            <a:r>
              <a:rPr lang="en-US" sz="2400" dirty="0">
                <a:latin typeface="Calibri" pitchFamily="34" charset="0"/>
              </a:rPr>
              <a:t>Memory</a:t>
            </a:r>
          </a:p>
          <a:p>
            <a:pPr marL="1028700" lvl="2" indent="-342900">
              <a:buFont typeface="Symbol" pitchFamily="18" charset="2"/>
              <a:buChar char="·"/>
            </a:pPr>
            <a:r>
              <a:rPr lang="en-US" sz="2400" dirty="0">
                <a:latin typeface="Calibri" pitchFamily="34" charset="0"/>
              </a:rPr>
              <a:t>Video screen size</a:t>
            </a:r>
          </a:p>
          <a:p>
            <a:pPr marL="1028700" lvl="2" indent="-342900">
              <a:buFont typeface="Symbol" pitchFamily="18" charset="2"/>
              <a:buChar char="·"/>
            </a:pPr>
            <a:endParaRPr lang="en-US" sz="2800" dirty="0">
              <a:latin typeface="Calibri" pitchFamily="34" charset="0"/>
            </a:endParaRPr>
          </a:p>
          <a:p>
            <a:pPr marL="457200" indent="-457200">
              <a:buFont typeface="Symbol" pitchFamily="18" charset="2"/>
              <a:buAutoNum type="arabicPeriod"/>
            </a:pPr>
            <a:r>
              <a:rPr lang="en-US" sz="2800" dirty="0">
                <a:latin typeface="Calibri" pitchFamily="34" charset="0"/>
              </a:rPr>
              <a:t>Use the group weights procedure to develop weights for a laptop value function. 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E392047F-C041-4C93-8376-F0010830E95D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15398" y="375970"/>
            <a:ext cx="6037714" cy="62865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</a:rPr>
              <a:t>A simple example helps to illustrate the group weighting process.</a:t>
            </a:r>
          </a:p>
        </p:txBody>
      </p:sp>
    </p:spTree>
    <p:extLst>
      <p:ext uri="{BB962C8B-B14F-4D97-AF65-F5344CB8AC3E}">
        <p14:creationId xmlns:p14="http://schemas.microsoft.com/office/powerpoint/2010/main" val="3501191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23" name="Group 4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11711064"/>
              </p:ext>
            </p:extLst>
          </p:nvPr>
        </p:nvGraphicFramePr>
        <p:xfrm>
          <a:off x="1323977" y="1056803"/>
          <a:ext cx="6291260" cy="2309813"/>
        </p:xfrm>
        <a:graphic>
          <a:graphicData uri="http://schemas.openxmlformats.org/drawingml/2006/table">
            <a:tbl>
              <a:tblPr/>
              <a:tblGrid>
                <a:gridCol w="11706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52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5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5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722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50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Importance of the value measure </a:t>
                      </a: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to the decision makers and stakeholders (intuitive)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64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169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The capability gap between the minimum acceptable and the idea. </a:t>
                      </a: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(factual)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2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69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517" name="Text Box 49"/>
          <p:cNvSpPr txBox="1">
            <a:spLocks noChangeArrowheads="1"/>
          </p:cNvSpPr>
          <p:nvPr/>
        </p:nvSpPr>
        <p:spPr bwMode="auto">
          <a:xfrm>
            <a:off x="842962" y="3872420"/>
            <a:ext cx="745134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342900">
              <a:buFontTx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Weights depend on the </a:t>
            </a:r>
            <a:r>
              <a:rPr lang="en-US" sz="1600" b="1" dirty="0">
                <a:solidFill>
                  <a:srgbClr val="C00000"/>
                </a:solidFill>
                <a:latin typeface="Calibri" pitchFamily="34" charset="0"/>
              </a:rPr>
              <a:t>importance</a:t>
            </a:r>
            <a:r>
              <a:rPr lang="en-US" sz="160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of the value measure to the decision maker and stakeholders and the </a:t>
            </a:r>
            <a:r>
              <a:rPr lang="en-US" sz="1600" b="1" dirty="0">
                <a:solidFill>
                  <a:srgbClr val="C00000"/>
                </a:solidFill>
                <a:latin typeface="Calibri" pitchFamily="34" charset="0"/>
              </a:rPr>
              <a:t>range</a:t>
            </a: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 of the value measure.</a:t>
            </a:r>
          </a:p>
          <a:p>
            <a:pPr marL="342900" indent="-342900" defTabSz="342900">
              <a:buFontTx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Explaining range variation is difficult because we routinely make intuitive judgments about importance without the </a:t>
            </a:r>
            <a:r>
              <a:rPr lang="en-US" sz="1600" b="1" dirty="0">
                <a:solidFill>
                  <a:srgbClr val="C00000"/>
                </a:solidFill>
                <a:latin typeface="Calibri" pitchFamily="34" charset="0"/>
              </a:rPr>
              <a:t>impact of the actual variation of the value measure range </a:t>
            </a: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for the decision under consideration. </a:t>
            </a:r>
          </a:p>
          <a:p>
            <a:pPr marL="342900" indent="-342900" defTabSz="342900">
              <a:buFontTx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The definition of importance and range variation will be different for each decision and requires hard thinking.  The task is similar to defining two constructed scales.</a:t>
            </a:r>
          </a:p>
          <a:p>
            <a:pPr marL="342900" indent="-342900" defTabSz="342900">
              <a:buFontTx/>
              <a:buChar char="•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Range variation may be easier to discuss as the “impact of the value measure changes on the decision,” or analogously as “impact on capability gap.” 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39025" y="6391275"/>
            <a:ext cx="1428750" cy="342900"/>
          </a:xfrm>
          <a:prstGeom prst="rect">
            <a:avLst/>
          </a:prstGeom>
        </p:spPr>
        <p:txBody>
          <a:bodyPr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C511475-CB89-4B66-B025-D580A7BB579B}" type="slidenum">
              <a:rPr lang="en-US" sz="1050">
                <a:solidFill>
                  <a:prstClr val="black"/>
                </a:solidFill>
                <a:latin typeface="Times New Roman" pitchFamily="18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z="105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84054" y="380105"/>
            <a:ext cx="6172200" cy="40005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Calibri"/>
              </a:rPr>
              <a:t>Best practice:  Use the swing weight matrix.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6809" y="6378059"/>
            <a:ext cx="348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/>
            <a:r>
              <a:rPr lang="en-US" sz="900" dirty="0">
                <a:solidFill>
                  <a:prstClr val="black"/>
                </a:solidFill>
                <a:latin typeface="Calibri"/>
              </a:rPr>
              <a:t>Parnell, G., Bresnick, Johnson, E., &amp; Tani, S., </a:t>
            </a:r>
            <a:r>
              <a:rPr lang="en-US" sz="900" b="1" dirty="0">
                <a:solidFill>
                  <a:prstClr val="black"/>
                </a:solidFill>
                <a:latin typeface="Calibri"/>
              </a:rPr>
              <a:t>Handbook of Decision Analysis</a:t>
            </a:r>
            <a:r>
              <a:rPr lang="en-US" sz="900" dirty="0">
                <a:solidFill>
                  <a:prstClr val="black"/>
                </a:solidFill>
                <a:latin typeface="Calibri"/>
              </a:rPr>
              <a:t>, OR/MS Handbook Series, Wiley &amp; Sons, 2013</a:t>
            </a:r>
          </a:p>
        </p:txBody>
      </p:sp>
    </p:spTree>
    <p:extLst>
      <p:ext uri="{BB962C8B-B14F-4D97-AF65-F5344CB8AC3E}">
        <p14:creationId xmlns:p14="http://schemas.microsoft.com/office/powerpoint/2010/main" val="568369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4687" name="Group 207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4841589"/>
              </p:ext>
            </p:extLst>
          </p:nvPr>
        </p:nvGraphicFramePr>
        <p:xfrm>
          <a:off x="423859" y="1787123"/>
          <a:ext cx="4395790" cy="2794402"/>
        </p:xfrm>
        <a:graphic>
          <a:graphicData uri="http://schemas.openxmlformats.org/drawingml/2006/table">
            <a:tbl>
              <a:tblPr/>
              <a:tblGrid>
                <a:gridCol w="1014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5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84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8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8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44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Importance of the value measure to the decision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8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High*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912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Impact of the value measure range variation 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4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3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8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</a:t>
                      </a:r>
                      <a:r>
                        <a:rPr kumimoji="0" lang="en-US" sz="14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en-US" sz="1400" b="0" i="0" u="none" strike="noStrike" cap="none" normalizeH="0" baseline="-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2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04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C</a:t>
                      </a:r>
                      <a:r>
                        <a:rPr kumimoji="0" lang="en-US" sz="14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</a:t>
                      </a:r>
                      <a:r>
                        <a:rPr kumimoji="0" lang="en-US" sz="1400" b="0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</a:t>
                      </a:r>
                      <a:endParaRPr kumimoji="0" lang="en-US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E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3349" name="Rectangle 203"/>
          <p:cNvSpPr>
            <a:spLocks noChangeArrowheads="1"/>
          </p:cNvSpPr>
          <p:nvPr/>
        </p:nvSpPr>
        <p:spPr bwMode="auto">
          <a:xfrm>
            <a:off x="5110747" y="1260461"/>
            <a:ext cx="3752921" cy="469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342900"/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Weights in the following cells need to follow the ‘right and down’ relationship: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A &gt; all other cells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B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B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3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C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3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,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1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E</a:t>
            </a:r>
          </a:p>
          <a:p>
            <a:pPr defTabSz="342900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	D</a:t>
            </a:r>
            <a:r>
              <a:rPr lang="en-US" baseline="-25000" dirty="0">
                <a:solidFill>
                  <a:prstClr val="black"/>
                </a:solidFill>
                <a:latin typeface="Calibri" pitchFamily="34" charset="0"/>
              </a:rPr>
              <a:t>2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&gt; E</a:t>
            </a:r>
          </a:p>
          <a:p>
            <a:pPr defTabSz="342900"/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Multiple measures can be placed in the same cell with same or different weights.</a:t>
            </a:r>
          </a:p>
          <a:p>
            <a:pPr defTabSz="342900"/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6787" y="4788397"/>
            <a:ext cx="34952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42900"/>
            <a:r>
              <a:rPr lang="en-US" sz="1200" dirty="0">
                <a:solidFill>
                  <a:prstClr val="black"/>
                </a:solidFill>
                <a:latin typeface="Calibri"/>
              </a:rPr>
              <a:t>* Some prefer to put High in upper right hand corner.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024834" y="460956"/>
            <a:ext cx="5191625" cy="49291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Calibri"/>
              </a:rPr>
              <a:t>The swing weight matrix requires some consistency rules.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96272" y="6336323"/>
            <a:ext cx="3484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/>
            <a:r>
              <a:rPr lang="en-US" sz="900" dirty="0">
                <a:solidFill>
                  <a:prstClr val="black"/>
                </a:solidFill>
                <a:latin typeface="Calibri"/>
              </a:rPr>
              <a:t>Parnell, G., Bresnick, Johnson, E., &amp; Tani, S., </a:t>
            </a:r>
            <a:r>
              <a:rPr lang="en-US" sz="900" b="1" dirty="0">
                <a:solidFill>
                  <a:prstClr val="black"/>
                </a:solidFill>
                <a:latin typeface="Calibri"/>
              </a:rPr>
              <a:t>Handbook of Decision Analysis</a:t>
            </a:r>
            <a:r>
              <a:rPr lang="en-US" sz="900" dirty="0">
                <a:solidFill>
                  <a:prstClr val="black"/>
                </a:solidFill>
                <a:latin typeface="Calibri"/>
              </a:rPr>
              <a:t>, OR/MS Handbook Series, Wiley &amp; Sons, 2013</a:t>
            </a: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2468" y="6415085"/>
            <a:ext cx="2133600" cy="365125"/>
          </a:xfrm>
        </p:spPr>
        <p:txBody>
          <a:bodyPr/>
          <a:lstStyle/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12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027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119224"/>
              </p:ext>
            </p:extLst>
          </p:nvPr>
        </p:nvGraphicFramePr>
        <p:xfrm>
          <a:off x="5557837" y="2732848"/>
          <a:ext cx="1392436" cy="1092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8" name="Equation" r:id="rId4" imgW="787078" imgH="622277" progId="Equation.3">
                  <p:embed/>
                </p:oleObj>
              </mc:Choice>
              <mc:Fallback>
                <p:oleObj name="Equation" r:id="rId4" imgW="787078" imgH="622277" progId="Equation.3">
                  <p:embed/>
                  <p:pic>
                    <p:nvPicPr>
                      <p:cNvPr id="102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7837" y="2732848"/>
                        <a:ext cx="1392436" cy="10922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1278211"/>
              </p:ext>
            </p:extLst>
          </p:nvPr>
        </p:nvGraphicFramePr>
        <p:xfrm>
          <a:off x="6022177" y="1967066"/>
          <a:ext cx="435397" cy="56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Equation" r:id="rId6" imgW="152124" imgH="228738" progId="Equation.3">
                  <p:embed/>
                </p:oleObj>
              </mc:Choice>
              <mc:Fallback>
                <p:oleObj name="Equation" r:id="rId6" imgW="152124" imgH="228738" progId="Equation.3">
                  <p:embed/>
                  <p:pic>
                    <p:nvPicPr>
                      <p:cNvPr id="102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2177" y="1967066"/>
                        <a:ext cx="435397" cy="5684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6"/>
          <p:cNvSpPr>
            <a:spLocks noChangeArrowheads="1"/>
          </p:cNvSpPr>
          <p:nvPr/>
        </p:nvSpPr>
        <p:spPr bwMode="auto">
          <a:xfrm>
            <a:off x="6950273" y="1581396"/>
            <a:ext cx="177165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342900"/>
            <a:r>
              <a:rPr lang="en-US" sz="1400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 = non-normalized matrix swing weight 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corresponding to value measure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. </a:t>
            </a:r>
          </a:p>
        </p:txBody>
      </p:sp>
      <p:graphicFrame>
        <p:nvGraphicFramePr>
          <p:cNvPr id="12" name="Group 20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120144"/>
              </p:ext>
            </p:extLst>
          </p:nvPr>
        </p:nvGraphicFramePr>
        <p:xfrm>
          <a:off x="340523" y="1312934"/>
          <a:ext cx="4764877" cy="2854254"/>
        </p:xfrm>
        <a:graphic>
          <a:graphicData uri="http://schemas.openxmlformats.org/drawingml/2006/table">
            <a:tbl>
              <a:tblPr/>
              <a:tblGrid>
                <a:gridCol w="10995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6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25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259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5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Importance of the value measure to the decision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0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High*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1369">
                <a:tc row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Impact of the value measure range variation </a:t>
                      </a:r>
                    </a:p>
                  </a:txBody>
                  <a:tcPr marL="68580" marR="68580" marT="34290" marB="3429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Measure 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f</a:t>
                      </a:r>
                      <a:r>
                        <a:rPr kumimoji="0" lang="en-US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= 100</a:t>
                      </a: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3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Medium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13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Low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 Y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</a:t>
                      </a:r>
                      <a:r>
                        <a:rPr kumimoji="0" lang="en-US" sz="1400" b="0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</a:t>
                      </a:r>
                      <a:r>
                        <a:rPr kumimoji="0" 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= 1</a:t>
                      </a:r>
                    </a:p>
                  </a:txBody>
                  <a:tcPr marL="68580" marR="68580" marT="34290" marB="34290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FC511475-CB89-4B66-B025-D580A7BB579B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13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030" name="Text Box 10"/>
          <p:cNvSpPr txBox="1">
            <a:spLocks noChangeArrowheads="1"/>
          </p:cNvSpPr>
          <p:nvPr/>
        </p:nvSpPr>
        <p:spPr bwMode="auto">
          <a:xfrm>
            <a:off x="1600201" y="4800600"/>
            <a:ext cx="184731" cy="300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3429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31" name="Rectangle 12"/>
          <p:cNvSpPr>
            <a:spLocks noChangeArrowheads="1"/>
          </p:cNvSpPr>
          <p:nvPr/>
        </p:nvSpPr>
        <p:spPr bwMode="auto">
          <a:xfrm>
            <a:off x="7124700" y="2895851"/>
            <a:ext cx="15452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defTabSz="342900"/>
            <a:r>
              <a:rPr lang="en-US" sz="1400" dirty="0">
                <a:solidFill>
                  <a:prstClr val="black"/>
                </a:solidFill>
                <a:latin typeface="Calibri"/>
                <a:cs typeface="Times New Roman" pitchFamily="18" charset="0"/>
              </a:rPr>
              <a:t>normalized swing weight 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corresponding to value measure </a:t>
            </a:r>
            <a:r>
              <a:rPr lang="en-US" sz="1400" i="1" dirty="0" err="1">
                <a:solidFill>
                  <a:prstClr val="black"/>
                </a:solidFill>
                <a:latin typeface="Calibri"/>
              </a:rPr>
              <a:t>i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. </a:t>
            </a:r>
          </a:p>
        </p:txBody>
      </p:sp>
      <p:sp>
        <p:nvSpPr>
          <p:cNvPr id="1032" name="Text Box 13"/>
          <p:cNvSpPr txBox="1">
            <a:spLocks noChangeArrowheads="1"/>
          </p:cNvSpPr>
          <p:nvPr/>
        </p:nvSpPr>
        <p:spPr bwMode="auto">
          <a:xfrm>
            <a:off x="1485900" y="4486834"/>
            <a:ext cx="588645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defTabSz="342900">
              <a:buFontTx/>
              <a:buAutoNum type="arabicPeriod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Once the levels of importance and range variation are assessed, all the measures are placed in the cells.</a:t>
            </a:r>
          </a:p>
          <a:p>
            <a:pPr marL="342900" indent="-342900" defTabSz="342900">
              <a:buFontTx/>
              <a:buAutoNum type="arabicPeriod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One measure is assigned an arbitrary non-normalized weight (e.g., 100, 1000). The highest or lowest weighted cells are the best place to start.</a:t>
            </a:r>
          </a:p>
          <a:p>
            <a:pPr marL="342900" indent="-342900" defTabSz="342900">
              <a:buFontTx/>
              <a:buAutoNum type="arabicPeriod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Any swing weight technique can be used, e.g. balance beam or value increment to assess the remaining weights.</a:t>
            </a:r>
          </a:p>
          <a:p>
            <a:pPr marL="342900" indent="-342900" defTabSz="342900">
              <a:buFontTx/>
              <a:buAutoNum type="arabicPeriod"/>
            </a:pPr>
            <a:r>
              <a:rPr lang="en-US" sz="1600" dirty="0">
                <a:solidFill>
                  <a:prstClr val="black"/>
                </a:solidFill>
                <a:latin typeface="Calibri" pitchFamily="34" charset="0"/>
              </a:rPr>
              <a:t>Swing weights are obtained by normalizing the weights.</a:t>
            </a:r>
          </a:p>
        </p:txBody>
      </p:sp>
      <p:sp>
        <p:nvSpPr>
          <p:cNvPr id="1033" name="AutoShape 14"/>
          <p:cNvSpPr>
            <a:spLocks noChangeAspect="1" noChangeArrowheads="1" noTextEdit="1"/>
          </p:cNvSpPr>
          <p:nvPr/>
        </p:nvSpPr>
        <p:spPr bwMode="auto">
          <a:xfrm>
            <a:off x="1257300" y="1485901"/>
            <a:ext cx="5124450" cy="2612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342900"/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2817194" y="479586"/>
            <a:ext cx="5852762" cy="5715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>
                <a:solidFill>
                  <a:srgbClr val="C00000"/>
                </a:solidFill>
                <a:latin typeface="Calibri"/>
              </a:rPr>
              <a:t>The swing weight matrix help assess the value measure weights. </a:t>
            </a:r>
          </a:p>
        </p:txBody>
      </p:sp>
    </p:spTree>
    <p:extLst>
      <p:ext uri="{BB962C8B-B14F-4D97-AF65-F5344CB8AC3E}">
        <p14:creationId xmlns:p14="http://schemas.microsoft.com/office/powerpoint/2010/main" val="2777484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941" y="0"/>
            <a:ext cx="6728059" cy="1071396"/>
          </a:xfrm>
        </p:spPr>
        <p:txBody>
          <a:bodyPr>
            <a:normAutofit/>
          </a:bodyPr>
          <a:lstStyle/>
          <a:p>
            <a:r>
              <a:rPr lang="en-US" sz="3200" dirty="0"/>
              <a:t>Defining and Exploring the Tradespace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8272" y="903530"/>
            <a:ext cx="4823303" cy="4741153"/>
          </a:xfrm>
        </p:spPr>
        <p:txBody>
          <a:bodyPr>
            <a:noAutofit/>
          </a:bodyPr>
          <a:lstStyle/>
          <a:p>
            <a:r>
              <a:rPr lang="en-US" sz="2000" dirty="0"/>
              <a:t>For complex systems and systems of systems, value measure scores may come from operational data, test data, simulations, models, or expert opinion.</a:t>
            </a:r>
          </a:p>
          <a:p>
            <a:endParaRPr lang="en-US" sz="2000" dirty="0"/>
          </a:p>
          <a:p>
            <a:r>
              <a:rPr lang="en-US" sz="2000" dirty="0"/>
              <a:t>While the use of value (or utility) to evaluate each alternative in the decision space has been explained, other techniques can be used to explore the tradespace. </a:t>
            </a:r>
          </a:p>
          <a:p>
            <a:endParaRPr lang="en-US" sz="2000" dirty="0"/>
          </a:p>
          <a:p>
            <a:r>
              <a:rPr lang="en-US" sz="2000" dirty="0"/>
              <a:t>Tradespace exploration requires the tailored use of other mathematical techniques in conjunction with decision analysis including optimization, simulation optimization, and simulation with design of experiments.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11" y="1239313"/>
            <a:ext cx="3904757" cy="25468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79634" y="4419630"/>
            <a:ext cx="36215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A typical Tradespace representation. </a:t>
            </a:r>
            <a:r>
              <a:rPr lang="en-US" sz="1400" i="1" dirty="0"/>
              <a:t>Ross, A. and Daniel E. Hastings. “The Tradespace Exploration Paradigm.” (2005).</a:t>
            </a:r>
            <a:endParaRPr lang="en-US" sz="1400" dirty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6979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53848" y="162306"/>
            <a:ext cx="5940204" cy="857250"/>
          </a:xfrm>
        </p:spPr>
        <p:txBody>
          <a:bodyPr>
            <a:normAutofit/>
          </a:bodyPr>
          <a:lstStyle/>
          <a:p>
            <a:r>
              <a:rPr lang="en-US" sz="3200" dirty="0"/>
              <a:t>Module 4.3 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151" y="1441592"/>
            <a:ext cx="7927698" cy="3427338"/>
          </a:xfrm>
        </p:spPr>
        <p:txBody>
          <a:bodyPr>
            <a:noAutofit/>
          </a:bodyPr>
          <a:lstStyle/>
          <a:p>
            <a:pPr marL="457200" lvl="0" indent="-457200">
              <a:buFont typeface="+mj-lt"/>
              <a:buAutoNum type="arabicPeriod"/>
            </a:pPr>
            <a:endParaRPr lang="en-US" sz="2400" dirty="0"/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Identify and describe the mathematical assumptions of the additive value model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Recognize the key components of the additive value model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400" dirty="0"/>
              <a:t>Describe and explain the mathematical representation of the tradespace with additive value model</a:t>
            </a:r>
          </a:p>
          <a:p>
            <a:pPr marL="457200" lvl="0" indent="-457200">
              <a:buFont typeface="+mj-lt"/>
              <a:buAutoNum type="arabicPeriod"/>
            </a:pPr>
            <a:endParaRPr lang="en-US" sz="2400" dirty="0"/>
          </a:p>
          <a:p>
            <a:pPr marL="457200" lvl="0" indent="-45720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2468" y="6415085"/>
            <a:ext cx="2133600" cy="365125"/>
          </a:xfrm>
        </p:spPr>
        <p:txBody>
          <a:bodyPr/>
          <a:lstStyle/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2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7050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8135" y="164231"/>
            <a:ext cx="5940204" cy="857250"/>
          </a:xfrm>
        </p:spPr>
        <p:txBody>
          <a:bodyPr>
            <a:normAutofit/>
          </a:bodyPr>
          <a:lstStyle/>
          <a:p>
            <a:r>
              <a:rPr lang="en-US" sz="3200" dirty="0"/>
              <a:t>Evaluation of Alternatives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4620" y="1571223"/>
            <a:ext cx="7173425" cy="3427338"/>
          </a:xfrm>
        </p:spPr>
        <p:txBody>
          <a:bodyPr>
            <a:noAutofit/>
          </a:bodyPr>
          <a:lstStyle/>
          <a:p>
            <a:pPr lvl="0"/>
            <a:r>
              <a:rPr lang="en-US" sz="2400" dirty="0"/>
              <a:t>Using decision analysis, we use our preferences to evaluate alternatives and guide tradespace exploration.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Value measures should be derived from objective identification and structuring</a:t>
            </a:r>
          </a:p>
          <a:p>
            <a:pPr lvl="0"/>
            <a:endParaRPr lang="en-US" sz="2400" dirty="0"/>
          </a:p>
          <a:p>
            <a:pPr lvl="0"/>
            <a:r>
              <a:rPr lang="en-US" sz="2400" dirty="0"/>
              <a:t>Mathematical scales must be understood and used properly</a:t>
            </a:r>
          </a:p>
          <a:p>
            <a:pPr lvl="1"/>
            <a:r>
              <a:rPr lang="en-US" sz="2000" dirty="0"/>
              <a:t>Ordinal</a:t>
            </a:r>
          </a:p>
          <a:p>
            <a:pPr lvl="1"/>
            <a:r>
              <a:rPr lang="en-US" sz="2000" dirty="0"/>
              <a:t>Interval</a:t>
            </a:r>
          </a:p>
          <a:p>
            <a:pPr lvl="1"/>
            <a:r>
              <a:rPr lang="en-US" sz="2000" dirty="0"/>
              <a:t>Ratio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2468" y="6415085"/>
            <a:ext cx="2133600" cy="365125"/>
          </a:xfrm>
        </p:spPr>
        <p:txBody>
          <a:bodyPr/>
          <a:lstStyle/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3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1501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>
          <a:xfrm>
            <a:off x="2871920" y="0"/>
            <a:ext cx="5886450" cy="1121521"/>
          </a:xfrm>
        </p:spPr>
        <p:txBody>
          <a:bodyPr>
            <a:noAutofit/>
          </a:bodyPr>
          <a:lstStyle/>
          <a:p>
            <a:r>
              <a:rPr lang="en-US" sz="2400" dirty="0"/>
              <a:t>Two of the three mathematical scales are used in the additive value model.</a:t>
            </a:r>
          </a:p>
        </p:txBody>
      </p:sp>
      <p:sp>
        <p:nvSpPr>
          <p:cNvPr id="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E55B6D71-D874-4059-943D-F3FAAA3FB93A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1428750" y="1449848"/>
            <a:ext cx="5886450" cy="484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42900"/>
            <a:r>
              <a:rPr lang="en-US" sz="1500" dirty="0">
                <a:solidFill>
                  <a:srgbClr val="003366"/>
                </a:solidFill>
                <a:latin typeface="Comic Sans MS" pitchFamily="66" charset="0"/>
                <a:cs typeface="Arial" charset="0"/>
              </a:rPr>
              <a:t>     Ordinal		     	               Interval		                     Ratio</a:t>
            </a:r>
          </a:p>
          <a:p>
            <a:pPr defTabSz="342900"/>
            <a:r>
              <a:rPr lang="en-US" sz="1050" dirty="0">
                <a:solidFill>
                  <a:srgbClr val="003366"/>
                </a:solidFill>
                <a:latin typeface="Comic Sans MS" pitchFamily="66" charset="0"/>
                <a:cs typeface="Arial" charset="0"/>
              </a:rPr>
              <a:t>  Individual Ordering	 	   ° C (original)	          ° F (original)	                         °K</a:t>
            </a:r>
          </a:p>
        </p:txBody>
      </p:sp>
      <p:grpSp>
        <p:nvGrpSpPr>
          <p:cNvPr id="151556" name="Group 4"/>
          <p:cNvGrpSpPr>
            <a:grpSpLocks/>
          </p:cNvGrpSpPr>
          <p:nvPr/>
        </p:nvGrpSpPr>
        <p:grpSpPr bwMode="auto">
          <a:xfrm>
            <a:off x="1771651" y="2043969"/>
            <a:ext cx="1251347" cy="2400300"/>
            <a:chOff x="624" y="1315"/>
            <a:chExt cx="1051" cy="2016"/>
          </a:xfrm>
        </p:grpSpPr>
        <p:sp>
          <p:nvSpPr>
            <p:cNvPr id="151557" name="Line 5"/>
            <p:cNvSpPr>
              <a:spLocks noChangeShapeType="1"/>
            </p:cNvSpPr>
            <p:nvPr/>
          </p:nvSpPr>
          <p:spPr bwMode="auto">
            <a:xfrm>
              <a:off x="768" y="1315"/>
              <a:ext cx="0" cy="20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58" name="Line 6"/>
            <p:cNvSpPr>
              <a:spLocks noChangeShapeType="1"/>
            </p:cNvSpPr>
            <p:nvPr/>
          </p:nvSpPr>
          <p:spPr bwMode="auto">
            <a:xfrm>
              <a:off x="624" y="1315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59" name="Line 7"/>
            <p:cNvSpPr>
              <a:spLocks noChangeShapeType="1"/>
            </p:cNvSpPr>
            <p:nvPr/>
          </p:nvSpPr>
          <p:spPr bwMode="auto">
            <a:xfrm>
              <a:off x="624" y="333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0" name="Line 8"/>
            <p:cNvSpPr>
              <a:spLocks noChangeShapeType="1"/>
            </p:cNvSpPr>
            <p:nvPr/>
          </p:nvSpPr>
          <p:spPr bwMode="auto">
            <a:xfrm>
              <a:off x="672" y="1507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1" name="Line 9"/>
            <p:cNvSpPr>
              <a:spLocks noChangeShapeType="1"/>
            </p:cNvSpPr>
            <p:nvPr/>
          </p:nvSpPr>
          <p:spPr bwMode="auto">
            <a:xfrm>
              <a:off x="672" y="1795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2" name="Line 10"/>
            <p:cNvSpPr>
              <a:spLocks noChangeShapeType="1"/>
            </p:cNvSpPr>
            <p:nvPr/>
          </p:nvSpPr>
          <p:spPr bwMode="auto">
            <a:xfrm>
              <a:off x="672" y="2083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3" name="Line 11"/>
            <p:cNvSpPr>
              <a:spLocks noChangeShapeType="1"/>
            </p:cNvSpPr>
            <p:nvPr/>
          </p:nvSpPr>
          <p:spPr bwMode="auto">
            <a:xfrm>
              <a:off x="672" y="2371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4" name="Line 12"/>
            <p:cNvSpPr>
              <a:spLocks noChangeShapeType="1"/>
            </p:cNvSpPr>
            <p:nvPr/>
          </p:nvSpPr>
          <p:spPr bwMode="auto">
            <a:xfrm>
              <a:off x="672" y="2659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5" name="Line 13"/>
            <p:cNvSpPr>
              <a:spLocks noChangeShapeType="1"/>
            </p:cNvSpPr>
            <p:nvPr/>
          </p:nvSpPr>
          <p:spPr bwMode="auto">
            <a:xfrm>
              <a:off x="672" y="2947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66" name="Text Box 14"/>
            <p:cNvSpPr txBox="1">
              <a:spLocks noChangeArrowheads="1"/>
            </p:cNvSpPr>
            <p:nvPr/>
          </p:nvSpPr>
          <p:spPr bwMode="auto">
            <a:xfrm>
              <a:off x="864" y="1391"/>
              <a:ext cx="811" cy="18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Ice Cream</a:t>
              </a:r>
            </a:p>
            <a:p>
              <a:pPr defTabSz="342900"/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Hot Choc.</a:t>
              </a:r>
            </a:p>
            <a:p>
              <a:pPr defTabSz="342900"/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Tap Water</a:t>
              </a:r>
            </a:p>
            <a:p>
              <a:pPr defTabSz="342900"/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Cold Soda</a:t>
              </a:r>
            </a:p>
            <a:p>
              <a:pPr defTabSz="342900"/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Ice Water</a:t>
              </a:r>
            </a:p>
            <a:p>
              <a:pPr defTabSz="342900"/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Soup</a:t>
              </a:r>
            </a:p>
            <a:p>
              <a:pPr defTabSz="342900"/>
              <a:endPara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grpSp>
        <p:nvGrpSpPr>
          <p:cNvPr id="151567" name="Group 15"/>
          <p:cNvGrpSpPr>
            <a:grpSpLocks/>
          </p:cNvGrpSpPr>
          <p:nvPr/>
        </p:nvGrpSpPr>
        <p:grpSpPr bwMode="auto">
          <a:xfrm>
            <a:off x="3257550" y="2043969"/>
            <a:ext cx="1508522" cy="2400300"/>
            <a:chOff x="1872" y="1315"/>
            <a:chExt cx="1267" cy="2016"/>
          </a:xfrm>
        </p:grpSpPr>
        <p:sp>
          <p:nvSpPr>
            <p:cNvPr id="151568" name="Text Box 16"/>
            <p:cNvSpPr txBox="1">
              <a:spLocks noChangeArrowheads="1"/>
            </p:cNvSpPr>
            <p:nvPr/>
          </p:nvSpPr>
          <p:spPr bwMode="auto">
            <a:xfrm>
              <a:off x="1872" y="1411"/>
              <a:ext cx="1267" cy="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342900" indent="-342900" defTabSz="342900">
                <a:buFontTx/>
                <a:buAutoNum type="arabicPlain" startAt="100"/>
              </a:pPr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Water</a:t>
              </a:r>
            </a:p>
            <a:p>
              <a:pPr marL="342900" indent="-342900"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Boils</a:t>
              </a:r>
            </a:p>
            <a:p>
              <a:pPr marL="342900" indent="-342900" defTabSz="342900"/>
              <a:endParaRPr lang="en-US" sz="9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marL="342900" indent="-342900" defTabSz="342900"/>
              <a:endParaRPr lang="en-US" sz="105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marL="342900" indent="-342900"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0          Water</a:t>
              </a:r>
            </a:p>
            <a:p>
              <a:pPr marL="342900" indent="-342900"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 Freezes</a:t>
              </a:r>
            </a:p>
          </p:txBody>
        </p:sp>
        <p:sp>
          <p:nvSpPr>
            <p:cNvPr id="151569" name="Line 17"/>
            <p:cNvSpPr>
              <a:spLocks noChangeShapeType="1"/>
            </p:cNvSpPr>
            <p:nvPr/>
          </p:nvSpPr>
          <p:spPr bwMode="auto">
            <a:xfrm>
              <a:off x="2256" y="1315"/>
              <a:ext cx="0" cy="20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0" name="Line 18"/>
            <p:cNvSpPr>
              <a:spLocks noChangeShapeType="1"/>
            </p:cNvSpPr>
            <p:nvPr/>
          </p:nvSpPr>
          <p:spPr bwMode="auto">
            <a:xfrm>
              <a:off x="2112" y="1315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1" name="Line 19"/>
            <p:cNvSpPr>
              <a:spLocks noChangeShapeType="1"/>
            </p:cNvSpPr>
            <p:nvPr/>
          </p:nvSpPr>
          <p:spPr bwMode="auto">
            <a:xfrm>
              <a:off x="2112" y="333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2" name="Line 20"/>
            <p:cNvSpPr>
              <a:spLocks noChangeShapeType="1"/>
            </p:cNvSpPr>
            <p:nvPr/>
          </p:nvSpPr>
          <p:spPr bwMode="auto">
            <a:xfrm>
              <a:off x="2160" y="1507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3" name="Line 21"/>
            <p:cNvSpPr>
              <a:spLocks noChangeShapeType="1"/>
            </p:cNvSpPr>
            <p:nvPr/>
          </p:nvSpPr>
          <p:spPr bwMode="auto">
            <a:xfrm>
              <a:off x="2160" y="2083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51574" name="Group 22"/>
          <p:cNvGrpSpPr>
            <a:grpSpLocks/>
          </p:cNvGrpSpPr>
          <p:nvPr/>
        </p:nvGrpSpPr>
        <p:grpSpPr bwMode="auto">
          <a:xfrm>
            <a:off x="6172202" y="2043970"/>
            <a:ext cx="1451372" cy="2739628"/>
            <a:chOff x="4320" y="1315"/>
            <a:chExt cx="1219" cy="2301"/>
          </a:xfrm>
        </p:grpSpPr>
        <p:sp>
          <p:nvSpPr>
            <p:cNvPr id="151575" name="Text Box 23"/>
            <p:cNvSpPr txBox="1">
              <a:spLocks noChangeArrowheads="1"/>
            </p:cNvSpPr>
            <p:nvPr/>
          </p:nvSpPr>
          <p:spPr bwMode="auto">
            <a:xfrm>
              <a:off x="4320" y="1987"/>
              <a:ext cx="1219" cy="16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273         Water</a:t>
              </a:r>
            </a:p>
            <a:p>
              <a:pPr defTabSz="342900"/>
              <a:r>
                <a:rPr lang="en-US" sz="105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    Freezes</a:t>
              </a:r>
            </a:p>
            <a:p>
              <a:pPr defTabSz="342900"/>
              <a:endParaRPr lang="en-US" sz="12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endParaRPr lang="en-US" sz="12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endParaRPr lang="en-US" sz="12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endParaRPr lang="en-US" sz="12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endParaRPr lang="en-US" sz="120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endParaRPr lang="en-US" sz="135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0           Atoms</a:t>
              </a:r>
            </a:p>
            <a:p>
              <a:pPr defTabSz="342900"/>
              <a:r>
                <a:rPr lang="en-US" sz="120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   Stop</a:t>
              </a:r>
            </a:p>
          </p:txBody>
        </p:sp>
        <p:sp>
          <p:nvSpPr>
            <p:cNvPr id="151576" name="Line 24"/>
            <p:cNvSpPr>
              <a:spLocks noChangeShapeType="1"/>
            </p:cNvSpPr>
            <p:nvPr/>
          </p:nvSpPr>
          <p:spPr bwMode="auto">
            <a:xfrm>
              <a:off x="4752" y="1315"/>
              <a:ext cx="0" cy="20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7" name="Line 25"/>
            <p:cNvSpPr>
              <a:spLocks noChangeShapeType="1"/>
            </p:cNvSpPr>
            <p:nvPr/>
          </p:nvSpPr>
          <p:spPr bwMode="auto">
            <a:xfrm>
              <a:off x="4608" y="1315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8" name="Line 26"/>
            <p:cNvSpPr>
              <a:spLocks noChangeShapeType="1"/>
            </p:cNvSpPr>
            <p:nvPr/>
          </p:nvSpPr>
          <p:spPr bwMode="auto">
            <a:xfrm>
              <a:off x="4608" y="333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79" name="Line 27"/>
            <p:cNvSpPr>
              <a:spLocks noChangeShapeType="1"/>
            </p:cNvSpPr>
            <p:nvPr/>
          </p:nvSpPr>
          <p:spPr bwMode="auto">
            <a:xfrm>
              <a:off x="4656" y="2083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51580" name="Group 28"/>
          <p:cNvGrpSpPr>
            <a:grpSpLocks/>
          </p:cNvGrpSpPr>
          <p:nvPr/>
        </p:nvGrpSpPr>
        <p:grpSpPr bwMode="auto">
          <a:xfrm>
            <a:off x="4629151" y="2043969"/>
            <a:ext cx="1562100" cy="2400300"/>
            <a:chOff x="3024" y="1315"/>
            <a:chExt cx="1312" cy="2016"/>
          </a:xfrm>
        </p:grpSpPr>
        <p:sp>
          <p:nvSpPr>
            <p:cNvPr id="151581" name="Line 29"/>
            <p:cNvSpPr>
              <a:spLocks noChangeShapeType="1"/>
            </p:cNvSpPr>
            <p:nvPr/>
          </p:nvSpPr>
          <p:spPr bwMode="auto">
            <a:xfrm>
              <a:off x="3360" y="1315"/>
              <a:ext cx="0" cy="20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82" name="Line 30"/>
            <p:cNvSpPr>
              <a:spLocks noChangeShapeType="1"/>
            </p:cNvSpPr>
            <p:nvPr/>
          </p:nvSpPr>
          <p:spPr bwMode="auto">
            <a:xfrm>
              <a:off x="3216" y="1315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83" name="Line 31"/>
            <p:cNvSpPr>
              <a:spLocks noChangeShapeType="1"/>
            </p:cNvSpPr>
            <p:nvPr/>
          </p:nvSpPr>
          <p:spPr bwMode="auto">
            <a:xfrm>
              <a:off x="3216" y="333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84" name="Line 32"/>
            <p:cNvSpPr>
              <a:spLocks noChangeShapeType="1"/>
            </p:cNvSpPr>
            <p:nvPr/>
          </p:nvSpPr>
          <p:spPr bwMode="auto">
            <a:xfrm>
              <a:off x="3264" y="1555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85" name="Line 33"/>
            <p:cNvSpPr>
              <a:spLocks noChangeShapeType="1"/>
            </p:cNvSpPr>
            <p:nvPr/>
          </p:nvSpPr>
          <p:spPr bwMode="auto">
            <a:xfrm>
              <a:off x="3264" y="2275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342900"/>
              <a:endParaRPr lang="en-US" sz="135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1586" name="Text Box 34"/>
            <p:cNvSpPr txBox="1">
              <a:spLocks noChangeArrowheads="1"/>
            </p:cNvSpPr>
            <p:nvPr/>
          </p:nvSpPr>
          <p:spPr bwMode="auto">
            <a:xfrm>
              <a:off x="3024" y="1439"/>
              <a:ext cx="1312" cy="1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342900" indent="-342900" defTabSz="342900">
                <a:buFontTx/>
                <a:buAutoNum type="arabicPlain" startAt="96"/>
              </a:pPr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Human</a:t>
              </a:r>
            </a:p>
            <a:p>
              <a:pPr marL="342900" indent="-342900"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Body</a:t>
              </a:r>
            </a:p>
            <a:p>
              <a:pPr marL="342900" indent="-342900" defTabSz="342900"/>
              <a:endParaRPr lang="en-US" sz="90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marL="342900" indent="-342900" defTabSz="342900"/>
              <a:endPara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marL="342900" indent="-342900" defTabSz="342900"/>
              <a:endPara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  <a:p>
              <a:pPr marL="342900" indent="-342900"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0         Specific</a:t>
              </a:r>
            </a:p>
            <a:p>
              <a:pPr marL="342900" indent="-342900"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Salt, Ice,</a:t>
              </a:r>
            </a:p>
            <a:p>
              <a:pPr marL="342900" indent="-342900"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Water </a:t>
              </a:r>
            </a:p>
            <a:p>
              <a:pPr marL="342900" indent="-342900" defTabSz="342900"/>
              <a:r>
                <a:rPr lang="en-US" sz="1200" dirty="0">
                  <a:solidFill>
                    <a:prstClr val="black"/>
                  </a:solidFill>
                  <a:latin typeface="Comic Sans MS" pitchFamily="66" charset="0"/>
                  <a:cs typeface="Arial" charset="0"/>
                </a:rPr>
                <a:t>               Mixture</a:t>
              </a:r>
              <a:endPara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sp>
        <p:nvSpPr>
          <p:cNvPr id="151587" name="Text Box 35"/>
          <p:cNvSpPr txBox="1">
            <a:spLocks noChangeArrowheads="1"/>
          </p:cNvSpPr>
          <p:nvPr/>
        </p:nvSpPr>
        <p:spPr bwMode="auto">
          <a:xfrm>
            <a:off x="1133475" y="4783598"/>
            <a:ext cx="7198519" cy="101566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342900"/>
            <a:r>
              <a: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Pick N points arbitrarily 		          Pick 2 points arbitrarily			    Pick 1 point arbitrarily </a:t>
            </a:r>
          </a:p>
          <a:p>
            <a:pPr defTabSz="342900"/>
            <a:r>
              <a: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Any positive	  		           Only positive affine transformations		    Only multiply by</a:t>
            </a:r>
          </a:p>
          <a:p>
            <a:pPr defTabSz="342900"/>
            <a:r>
              <a: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transformation		                   Multiply by positive constant  		              positive constant</a:t>
            </a:r>
          </a:p>
          <a:p>
            <a:pPr defTabSz="342900"/>
            <a:r>
              <a:rPr lang="en-US" sz="12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			                             or (inclusive) Add a constant</a:t>
            </a:r>
          </a:p>
        </p:txBody>
      </p:sp>
      <p:sp>
        <p:nvSpPr>
          <p:cNvPr id="151588" name="Text Box 36"/>
          <p:cNvSpPr txBox="1">
            <a:spLocks noChangeArrowheads="1"/>
          </p:cNvSpPr>
          <p:nvPr/>
        </p:nvSpPr>
        <p:spPr bwMode="auto">
          <a:xfrm>
            <a:off x="3314700" y="4021597"/>
            <a:ext cx="2173993" cy="323165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42900"/>
            <a:r>
              <a:rPr lang="en-US" sz="15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y </a:t>
            </a:r>
            <a:r>
              <a: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°</a:t>
            </a:r>
            <a:r>
              <a:rPr lang="en-US" sz="15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C = (x </a:t>
            </a:r>
            <a:r>
              <a:rPr lang="en-US" sz="105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°</a:t>
            </a:r>
            <a:r>
              <a:rPr lang="en-US" sz="1500" dirty="0">
                <a:solidFill>
                  <a:prstClr val="black"/>
                </a:solidFill>
                <a:latin typeface="Comic Sans MS" pitchFamily="66" charset="0"/>
                <a:cs typeface="Arial" charset="0"/>
              </a:rPr>
              <a:t>F – 32) (5/9)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08698" y="6076795"/>
            <a:ext cx="3777854" cy="646331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Value curves will use interval or ratio.</a:t>
            </a:r>
          </a:p>
          <a:p>
            <a:r>
              <a:rPr lang="en-US" dirty="0"/>
              <a:t>Swing weights must be a ratio scale.</a:t>
            </a:r>
          </a:p>
        </p:txBody>
      </p:sp>
    </p:spTree>
    <p:extLst>
      <p:ext uri="{BB962C8B-B14F-4D97-AF65-F5344CB8AC3E}">
        <p14:creationId xmlns:p14="http://schemas.microsoft.com/office/powerpoint/2010/main" val="253003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1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87" grpId="0" animBg="1" autoUpdateAnimBg="0"/>
      <p:bldP spid="151588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0079" y="253374"/>
            <a:ext cx="5693846" cy="861496"/>
          </a:xfrm>
          <a:ln/>
        </p:spPr>
        <p:txBody>
          <a:bodyPr vert="horz" lIns="69056" tIns="34529" rIns="69056" bIns="34529" rtlCol="0" anchor="ctr">
            <a:noAutofit/>
          </a:bodyPr>
          <a:lstStyle/>
          <a:p>
            <a:r>
              <a:rPr lang="en-US" sz="3200" dirty="0"/>
              <a:t>Two scales used in the additive value model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3014117"/>
            <a:ext cx="7172325" cy="3377694"/>
          </a:xfrm>
          <a:ln/>
        </p:spPr>
        <p:txBody>
          <a:bodyPr vert="horz" lIns="69056" tIns="34529" rIns="69056" bIns="34529" rtlCol="0">
            <a:noAutofit/>
          </a:bodyPr>
          <a:lstStyle/>
          <a:p>
            <a:r>
              <a:rPr lang="en-US" sz="2400" dirty="0">
                <a:latin typeface="Calibri" pitchFamily="34" charset="0"/>
              </a:rPr>
              <a:t>Value functions, v</a:t>
            </a:r>
            <a:r>
              <a:rPr lang="en-US" sz="2400" baseline="-25000" dirty="0">
                <a:latin typeface="Calibri" pitchFamily="34" charset="0"/>
              </a:rPr>
              <a:t>i</a:t>
            </a:r>
            <a:r>
              <a:rPr lang="en-US" sz="2400" dirty="0">
                <a:latin typeface="Calibri" pitchFamily="34" charset="0"/>
              </a:rPr>
              <a:t>(x</a:t>
            </a:r>
            <a:r>
              <a:rPr lang="en-US" sz="2400" baseline="-25000" dirty="0">
                <a:latin typeface="Calibri" pitchFamily="34" charset="0"/>
              </a:rPr>
              <a:t>i</a:t>
            </a:r>
            <a:r>
              <a:rPr lang="en-US" sz="2400" dirty="0">
                <a:latin typeface="Calibri" pitchFamily="34" charset="0"/>
              </a:rPr>
              <a:t>), only need to be an </a:t>
            </a: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interval </a:t>
            </a:r>
            <a:r>
              <a:rPr lang="en-US" sz="2400" dirty="0">
                <a:latin typeface="Calibri" pitchFamily="34" charset="0"/>
              </a:rPr>
              <a:t>scale </a:t>
            </a:r>
          </a:p>
          <a:p>
            <a:pPr lvl="1"/>
            <a:r>
              <a:rPr lang="en-US" sz="1800" dirty="0">
                <a:latin typeface="Calibri" pitchFamily="34" charset="0"/>
              </a:rPr>
              <a:t>Arbitrarily fix two points</a:t>
            </a:r>
          </a:p>
          <a:p>
            <a:pPr lvl="1"/>
            <a:endParaRPr lang="en-US" sz="1800" dirty="0">
              <a:latin typeface="Calibri" pitchFamily="34" charset="0"/>
            </a:endParaRPr>
          </a:p>
          <a:p>
            <a:r>
              <a:rPr lang="en-US" sz="2400" dirty="0">
                <a:latin typeface="Calibri" pitchFamily="34" charset="0"/>
              </a:rPr>
              <a:t>Weights, </a:t>
            </a:r>
            <a:r>
              <a:rPr lang="en-US" sz="2400" dirty="0" err="1">
                <a:latin typeface="Calibri" pitchFamily="34" charset="0"/>
              </a:rPr>
              <a:t>w</a:t>
            </a:r>
            <a:r>
              <a:rPr lang="en-US" sz="2400" baseline="-25000" dirty="0" err="1">
                <a:latin typeface="Calibri" pitchFamily="34" charset="0"/>
              </a:rPr>
              <a:t>i</a:t>
            </a:r>
            <a:r>
              <a:rPr lang="en-US" sz="2400" dirty="0">
                <a:latin typeface="Calibri" pitchFamily="34" charset="0"/>
              </a:rPr>
              <a:t>, must be on a </a:t>
            </a:r>
            <a:r>
              <a:rPr lang="en-US" sz="2400" dirty="0">
                <a:solidFill>
                  <a:srgbClr val="C00000"/>
                </a:solidFill>
                <a:latin typeface="Calibri" pitchFamily="34" charset="0"/>
              </a:rPr>
              <a:t>ratio</a:t>
            </a:r>
            <a:r>
              <a:rPr lang="en-US" sz="2400" dirty="0">
                <a:latin typeface="Calibri" pitchFamily="34" charset="0"/>
              </a:rPr>
              <a:t> scale</a:t>
            </a:r>
          </a:p>
          <a:p>
            <a:pPr lvl="1"/>
            <a:r>
              <a:rPr lang="en-US" sz="1800" dirty="0">
                <a:latin typeface="Calibri" pitchFamily="34" charset="0"/>
              </a:rPr>
              <a:t>Arbitrarily fix one point</a:t>
            </a:r>
          </a:p>
          <a:p>
            <a:pPr lvl="1"/>
            <a:r>
              <a:rPr lang="en-US" sz="1800" dirty="0">
                <a:latin typeface="Calibri" pitchFamily="34" charset="0"/>
              </a:rPr>
              <a:t>Reflect swing in value from low to high levels on the value measures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380CF655-EF4C-403D-99E2-9AA794D3CAA3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5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616529" y="1551622"/>
            <a:ext cx="4891088" cy="1125755"/>
            <a:chOff x="1524000" y="1431472"/>
            <a:chExt cx="5683250" cy="1039813"/>
          </a:xfrm>
        </p:grpSpPr>
        <p:graphicFrame>
          <p:nvGraphicFramePr>
            <p:cNvPr id="153604" name="Object 4"/>
            <p:cNvGraphicFramePr>
              <a:graphicFrameLocks/>
            </p:cNvGraphicFramePr>
            <p:nvPr/>
          </p:nvGraphicFramePr>
          <p:xfrm>
            <a:off x="1524000" y="1431472"/>
            <a:ext cx="5683250" cy="1039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8" name="Equation" r:id="rId4" imgW="2133049" imgH="431570" progId="Equation.3">
                    <p:embed/>
                  </p:oleObj>
                </mc:Choice>
                <mc:Fallback>
                  <p:oleObj name="Equation" r:id="rId4" imgW="2133049" imgH="431570" progId="Equation.3">
                    <p:embed/>
                    <p:pic>
                      <p:nvPicPr>
                        <p:cNvPr id="153604" name="Object 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4000" y="1431472"/>
                          <a:ext cx="5683250" cy="1039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8099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3886200" y="1636589"/>
              <a:ext cx="533400" cy="6155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342900"/>
              <a:r>
                <a:rPr lang="en-US" sz="2400" dirty="0">
                  <a:solidFill>
                    <a:prstClr val="black"/>
                  </a:solidFill>
                  <a:latin typeface="Calibri"/>
                </a:rPr>
                <a:t>…</a:t>
              </a: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469231" y="5393381"/>
            <a:ext cx="6319837" cy="9233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Implications</a:t>
            </a:r>
          </a:p>
          <a:p>
            <a:r>
              <a:rPr lang="en-US" dirty="0"/>
              <a:t>0 on an interval value curve means the minimum acceptable.</a:t>
            </a:r>
          </a:p>
          <a:p>
            <a:r>
              <a:rPr lang="en-US" dirty="0"/>
              <a:t>0 swing weight means no value.</a:t>
            </a:r>
          </a:p>
        </p:txBody>
      </p:sp>
    </p:spTree>
    <p:extLst>
      <p:ext uri="{BB962C8B-B14F-4D97-AF65-F5344CB8AC3E}">
        <p14:creationId xmlns:p14="http://schemas.microsoft.com/office/powerpoint/2010/main" val="260632165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272310" y="6070315"/>
            <a:ext cx="1600200" cy="273844"/>
          </a:xfrm>
          <a:prstGeom prst="rect">
            <a:avLst/>
          </a:prstGeom>
        </p:spPr>
        <p:txBody>
          <a:bodyPr/>
          <a:lstStyle/>
          <a:p>
            <a:pPr defTabSz="342900"/>
            <a:fld id="{4B41E84B-F9C9-4F32-B785-B59F7999693E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6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1184" name="Rectangle 1183"/>
          <p:cNvSpPr/>
          <p:nvPr/>
        </p:nvSpPr>
        <p:spPr bwMode="auto">
          <a:xfrm>
            <a:off x="857250" y="4071654"/>
            <a:ext cx="2981325" cy="1305862"/>
          </a:xfrm>
          <a:prstGeom prst="rect">
            <a:avLst/>
          </a:prstGeom>
          <a:solidFill>
            <a:srgbClr val="FFFF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Requirements become the minimum acceptable (</a:t>
            </a:r>
            <a:r>
              <a:rPr lang="en-US" dirty="0" err="1">
                <a:solidFill>
                  <a:prstClr val="black"/>
                </a:solidFill>
                <a:latin typeface="Calibri" pitchFamily="34" charset="0"/>
              </a:rPr>
              <a:t>x</a:t>
            </a:r>
            <a:r>
              <a:rPr lang="en-US" baseline="-25000" dirty="0" err="1">
                <a:solidFill>
                  <a:prstClr val="black"/>
                </a:solidFill>
                <a:latin typeface="Calibri" pitchFamily="34" charset="0"/>
              </a:rPr>
              <a:t>i</a:t>
            </a:r>
            <a:r>
              <a:rPr lang="en-US" baseline="30000" dirty="0" err="1">
                <a:solidFill>
                  <a:prstClr val="black"/>
                </a:solidFill>
                <a:latin typeface="Calibri" pitchFamily="34" charset="0"/>
              </a:rPr>
              <a:t>o</a:t>
            </a: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) levels for each value function.</a:t>
            </a:r>
          </a:p>
        </p:txBody>
      </p:sp>
      <p:sp>
        <p:nvSpPr>
          <p:cNvPr id="1186" name="Rectangle 4"/>
          <p:cNvSpPr>
            <a:spLocks noChangeArrowheads="1"/>
          </p:cNvSpPr>
          <p:nvPr/>
        </p:nvSpPr>
        <p:spPr bwMode="auto">
          <a:xfrm>
            <a:off x="857250" y="1669879"/>
            <a:ext cx="2857500" cy="2123658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342900">
              <a:buFontTx/>
              <a:buChar char="•"/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Four shapes are common</a:t>
            </a:r>
          </a:p>
          <a:p>
            <a:pPr defTabSz="342900">
              <a:buFontTx/>
              <a:buChar char="•"/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Value functions may be continuous or discrete.</a:t>
            </a:r>
          </a:p>
          <a:p>
            <a:pPr defTabSz="342900">
              <a:buFontTx/>
              <a:buChar char="•"/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Value functions are usually scaled from</a:t>
            </a:r>
          </a:p>
          <a:p>
            <a:pPr lvl="1" defTabSz="342900">
              <a:buFontTx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 pitchFamily="34" charset="0"/>
              </a:rPr>
              <a:t>  0 to 1</a:t>
            </a:r>
          </a:p>
          <a:p>
            <a:pPr lvl="1" defTabSz="342900">
              <a:buFontTx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 pitchFamily="34" charset="0"/>
              </a:rPr>
              <a:t>  0 to 10</a:t>
            </a:r>
          </a:p>
          <a:p>
            <a:pPr lvl="1" defTabSz="342900">
              <a:buFontTx/>
              <a:buChar char="•"/>
            </a:pPr>
            <a:r>
              <a:rPr lang="en-US" sz="1400" dirty="0">
                <a:solidFill>
                  <a:prstClr val="black"/>
                </a:solidFill>
                <a:latin typeface="Calibri" pitchFamily="34" charset="0"/>
              </a:rPr>
              <a:t>  0 to 100</a:t>
            </a:r>
          </a:p>
        </p:txBody>
      </p:sp>
      <p:sp>
        <p:nvSpPr>
          <p:cNvPr id="1187" name="Rectangle 3"/>
          <p:cNvSpPr>
            <a:spLocks noChangeArrowheads="1"/>
          </p:cNvSpPr>
          <p:nvPr/>
        </p:nvSpPr>
        <p:spPr bwMode="auto">
          <a:xfrm>
            <a:off x="2597150" y="857251"/>
            <a:ext cx="5543550" cy="71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defTabSz="610791"/>
            <a:endParaRPr lang="en-US" sz="2000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188" name="Rectangle 1187"/>
          <p:cNvSpPr/>
          <p:nvPr/>
        </p:nvSpPr>
        <p:spPr bwMode="auto">
          <a:xfrm>
            <a:off x="923925" y="5607072"/>
            <a:ext cx="2857500" cy="1200329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Tx/>
              <a:buChar char="•"/>
            </a:pPr>
            <a:r>
              <a:rPr lang="en-US" dirty="0">
                <a:solidFill>
                  <a:prstClr val="black"/>
                </a:solidFill>
                <a:latin typeface="Calibri" pitchFamily="34" charset="0"/>
              </a:rPr>
              <a:t> Best Practice:  Get expert agreement on the shape of the curve (and rationale), then get the numbers.</a:t>
            </a:r>
          </a:p>
        </p:txBody>
      </p:sp>
      <p:pic>
        <p:nvPicPr>
          <p:cNvPr id="540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2011" y="1669879"/>
            <a:ext cx="4254764" cy="5188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2205037" y="70198"/>
            <a:ext cx="693896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10791"/>
            <a:r>
              <a:rPr lang="en-US" sz="2800" b="1" dirty="0">
                <a:solidFill>
                  <a:srgbClr val="C00000"/>
                </a:solidFill>
              </a:rPr>
              <a:t>Value functions define stakeholder-assessed value returns for each measure for each objective.</a:t>
            </a:r>
          </a:p>
        </p:txBody>
      </p:sp>
      <p:sp>
        <p:nvSpPr>
          <p:cNvPr id="9" name="Slide Number Placeholder 3"/>
          <p:cNvSpPr txBox="1">
            <a:spLocks/>
          </p:cNvSpPr>
          <p:nvPr/>
        </p:nvSpPr>
        <p:spPr>
          <a:xfrm>
            <a:off x="6882468" y="641508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675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6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955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4" grpId="0" animBg="1"/>
      <p:bldP spid="118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1255814" y="2870511"/>
            <a:ext cx="6057900" cy="2400300"/>
          </a:xfrm>
        </p:spPr>
        <p:txBody>
          <a:bodyPr>
            <a:normAutofit lnSpcReduction="10000"/>
          </a:bodyPr>
          <a:lstStyle/>
          <a:p>
            <a:pPr>
              <a:buFont typeface="Symbol" pitchFamily="18" charset="2"/>
              <a:buChar char="·"/>
            </a:pPr>
            <a:r>
              <a:rPr lang="en-US" sz="2000" dirty="0">
                <a:latin typeface="Calibri" pitchFamily="34" charset="0"/>
              </a:rPr>
              <a:t>Suppose each value function is scaled on [0, 1],  </a:t>
            </a:r>
          </a:p>
          <a:p>
            <a:pPr>
              <a:buFont typeface="Symbol" pitchFamily="18" charset="2"/>
              <a:buChar char="·"/>
            </a:pPr>
            <a:endParaRPr lang="en-US" sz="2000" dirty="0">
              <a:latin typeface="Calibri" pitchFamily="34" charset="0"/>
            </a:endParaRPr>
          </a:p>
          <a:p>
            <a:pPr>
              <a:buFont typeface="Symbol" pitchFamily="18" charset="2"/>
              <a:buChar char="·"/>
            </a:pPr>
            <a:r>
              <a:rPr lang="en-US" sz="2000" b="1" i="1" dirty="0">
                <a:solidFill>
                  <a:srgbClr val="C00000"/>
                </a:solidFill>
                <a:latin typeface="Calibri" pitchFamily="34" charset="0"/>
              </a:rPr>
              <a:t>Swing weights</a:t>
            </a:r>
            <a:r>
              <a:rPr lang="en-US" sz="200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dirty="0">
                <a:latin typeface="Calibri" pitchFamily="34" charset="0"/>
              </a:rPr>
              <a:t>can be assessed by swinging the score on each value measure from its least preferred level to its most preferred level</a:t>
            </a:r>
          </a:p>
          <a:p>
            <a:pPr>
              <a:buFont typeface="Symbol" pitchFamily="18" charset="2"/>
              <a:buChar char="·"/>
            </a:pPr>
            <a:endParaRPr lang="en-US" sz="2000" dirty="0">
              <a:latin typeface="Calibri" pitchFamily="34" charset="0"/>
            </a:endParaRPr>
          </a:p>
          <a:p>
            <a:pPr>
              <a:buFont typeface="Symbol" pitchFamily="18" charset="2"/>
              <a:buChar char="·"/>
            </a:pPr>
            <a:r>
              <a:rPr lang="en-US" sz="2000" dirty="0">
                <a:latin typeface="Calibri" pitchFamily="34" charset="0"/>
              </a:rPr>
              <a:t>Mathematical definition of swing weights:</a:t>
            </a:r>
          </a:p>
          <a:p>
            <a:pPr>
              <a:buFont typeface="Symbol" pitchFamily="18" charset="2"/>
              <a:buChar char="·"/>
            </a:pPr>
            <a:endParaRPr lang="en-US" sz="2000" dirty="0">
              <a:latin typeface="Calibri" pitchFamily="34" charset="0"/>
            </a:endParaRPr>
          </a:p>
          <a:p>
            <a:pPr>
              <a:buFont typeface="Symbol" pitchFamily="18" charset="2"/>
              <a:buChar char="·"/>
            </a:pPr>
            <a:endParaRPr lang="en-US" sz="2000" dirty="0">
              <a:latin typeface="Calibri" pitchFamily="34" charset="0"/>
            </a:endParaRPr>
          </a:p>
          <a:p>
            <a:pPr>
              <a:buNone/>
            </a:pPr>
            <a:endParaRPr lang="en-US" sz="2400" dirty="0">
              <a:latin typeface="Calibri" pitchFamily="34" charset="0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B814C2B7-2269-4BCC-9606-E5C3A7BD408E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7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graphicFrame>
        <p:nvGraphicFramePr>
          <p:cNvPr id="358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367800"/>
              </p:ext>
            </p:extLst>
          </p:nvPr>
        </p:nvGraphicFramePr>
        <p:xfrm>
          <a:off x="1061983" y="1928814"/>
          <a:ext cx="3222781" cy="860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4" name="Document" r:id="rId4" imgW="1998133" imgH="664633" progId="Word.Document.8">
                  <p:embed/>
                </p:oleObj>
              </mc:Choice>
              <mc:Fallback>
                <p:oleObj name="Document" r:id="rId4" imgW="1998133" imgH="664633" progId="Word.Document.8">
                  <p:embed/>
                  <p:pic>
                    <p:nvPicPr>
                      <p:cNvPr id="358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1983" y="1928814"/>
                        <a:ext cx="3222781" cy="860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4284511"/>
              </p:ext>
            </p:extLst>
          </p:nvPr>
        </p:nvGraphicFramePr>
        <p:xfrm>
          <a:off x="5705286" y="1813995"/>
          <a:ext cx="1391028" cy="841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5" name="Equation" r:id="rId6" imgW="571569" imgH="431570" progId="Equation.3">
                  <p:embed/>
                </p:oleObj>
              </mc:Choice>
              <mc:Fallback>
                <p:oleObj name="Equation" r:id="rId6" imgW="571569" imgH="431570" progId="Equation.3">
                  <p:embed/>
                  <p:pic>
                    <p:nvPicPr>
                      <p:cNvPr id="358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286" y="1813995"/>
                        <a:ext cx="1391028" cy="8416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4599402" y="2088616"/>
            <a:ext cx="603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342900">
              <a:spcBef>
                <a:spcPct val="50000"/>
              </a:spcBef>
            </a:pPr>
            <a:r>
              <a:rPr lang="en-US" sz="2000" dirty="0">
                <a:solidFill>
                  <a:prstClr val="black"/>
                </a:solidFill>
                <a:latin typeface="Calibri" pitchFamily="34" charset="0"/>
              </a:rPr>
              <a:t>and </a:t>
            </a:r>
            <a:endParaRPr lang="en-US" dirty="0">
              <a:solidFill>
                <a:prstClr val="black"/>
              </a:solidFill>
              <a:latin typeface="Calibri" pitchFamily="34" charset="0"/>
            </a:endParaRPr>
          </a:p>
        </p:txBody>
      </p:sp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61077" y="5721640"/>
            <a:ext cx="6376988" cy="56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363203" y="394234"/>
            <a:ext cx="6552197" cy="74295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3200" b="1" dirty="0">
                <a:solidFill>
                  <a:srgbClr val="C00000"/>
                </a:solidFill>
                <a:latin typeface="Calibri"/>
              </a:rPr>
              <a:t>Mathematical foundation of swing weights in the additive value model.</a:t>
            </a:r>
          </a:p>
        </p:txBody>
      </p:sp>
    </p:spTree>
    <p:extLst>
      <p:ext uri="{BB962C8B-B14F-4D97-AF65-F5344CB8AC3E}">
        <p14:creationId xmlns:p14="http://schemas.microsoft.com/office/powerpoint/2010/main" val="458254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623888" y="1347787"/>
            <a:ext cx="7929562" cy="5229225"/>
          </a:xfrm>
        </p:spPr>
        <p:txBody>
          <a:bodyPr>
            <a:noAutofit/>
          </a:bodyPr>
          <a:lstStyle/>
          <a:p>
            <a:pPr>
              <a:buFontTx/>
              <a:buAutoNum type="arabicPeriod"/>
            </a:pPr>
            <a:r>
              <a:rPr lang="en-US" sz="2000" dirty="0">
                <a:latin typeface="Calibri" pitchFamily="34" charset="0"/>
              </a:rPr>
              <a:t>Consider the increments in value that occur by ‘swinging’ each value measure from its least preferred level to its most preferred level.</a:t>
            </a:r>
          </a:p>
          <a:p>
            <a:pPr>
              <a:buFontTx/>
              <a:buAutoNum type="arabicPeriod"/>
            </a:pPr>
            <a:endParaRPr lang="en-US" sz="2000" dirty="0">
              <a:latin typeface="Calibri" pitchFamily="34" charset="0"/>
            </a:endParaRPr>
          </a:p>
          <a:p>
            <a:pPr>
              <a:buFontTx/>
              <a:buAutoNum type="arabicPeriod" startAt="2"/>
            </a:pPr>
            <a:r>
              <a:rPr lang="en-US" sz="2000" dirty="0">
                <a:latin typeface="Calibri" pitchFamily="34" charset="0"/>
              </a:rPr>
              <a:t>Place each value measure in order - smallest to largest </a:t>
            </a:r>
            <a:r>
              <a:rPr lang="en-US" sz="2000" b="1" i="1" dirty="0">
                <a:latin typeface="Calibri" pitchFamily="34" charset="0"/>
              </a:rPr>
              <a:t>value increment</a:t>
            </a:r>
          </a:p>
          <a:p>
            <a:pPr>
              <a:buFontTx/>
              <a:buAutoNum type="arabicPeriod" startAt="2"/>
            </a:pPr>
            <a:endParaRPr lang="en-US" sz="2000" dirty="0">
              <a:latin typeface="Calibri" pitchFamily="34" charset="0"/>
            </a:endParaRPr>
          </a:p>
          <a:p>
            <a:pPr>
              <a:buFontTx/>
              <a:buAutoNum type="arabicPeriod" startAt="3"/>
            </a:pPr>
            <a:r>
              <a:rPr lang="en-US" sz="2000" dirty="0">
                <a:latin typeface="Calibri" pitchFamily="34" charset="0"/>
              </a:rPr>
              <a:t>Scale each weight as a multiple of the smallest value increment (e.g. 2:1 or 4:1 or 10:1)</a:t>
            </a:r>
          </a:p>
          <a:p>
            <a:pPr>
              <a:buFontTx/>
              <a:buAutoNum type="arabicPeriod" startAt="3"/>
            </a:pPr>
            <a:endParaRPr lang="en-US" sz="2000" dirty="0">
              <a:latin typeface="Calibri" pitchFamily="34" charset="0"/>
            </a:endParaRPr>
          </a:p>
          <a:p>
            <a:pPr>
              <a:buFontTx/>
              <a:buNone/>
            </a:pPr>
            <a:r>
              <a:rPr lang="en-US" sz="2000" dirty="0">
                <a:latin typeface="Calibri" pitchFamily="34" charset="0"/>
              </a:rPr>
              <a:t>4.  Sum the weights to one and solve for the weights</a:t>
            </a:r>
          </a:p>
          <a:p>
            <a:pPr>
              <a:buFontTx/>
              <a:buNone/>
            </a:pPr>
            <a:endParaRPr lang="en-US" sz="2000" dirty="0">
              <a:solidFill>
                <a:schemeClr val="accent2"/>
              </a:solidFill>
              <a:latin typeface="Calibri" pitchFamily="34" charset="0"/>
            </a:endParaRPr>
          </a:p>
          <a:p>
            <a:pPr>
              <a:buFontTx/>
              <a:buNone/>
            </a:pPr>
            <a:r>
              <a:rPr lang="en-US" sz="2000" u="sng" dirty="0">
                <a:solidFill>
                  <a:schemeClr val="accent2"/>
                </a:solidFill>
                <a:latin typeface="Calibri" pitchFamily="34" charset="0"/>
              </a:rPr>
              <a:t> </a:t>
            </a:r>
            <a:r>
              <a:rPr lang="en-US" sz="2000" u="sng" dirty="0">
                <a:latin typeface="Calibri" pitchFamily="34" charset="0"/>
              </a:rPr>
              <a:t>Example</a:t>
            </a:r>
            <a:r>
              <a:rPr lang="en-US" sz="2000" dirty="0">
                <a:latin typeface="Calibri" pitchFamily="34" charset="0"/>
              </a:rPr>
              <a:t>: Suppose swing increments yielded 2 &lt; 1 &lt; 3.  Then:</a:t>
            </a:r>
          </a:p>
          <a:p>
            <a:pPr>
              <a:buFontTx/>
              <a:buNone/>
            </a:pPr>
            <a:r>
              <a:rPr lang="en-US" sz="2000" dirty="0">
                <a:latin typeface="Calibri" pitchFamily="34" charset="0"/>
              </a:rPr>
              <a:t>		W</a:t>
            </a:r>
            <a:r>
              <a:rPr lang="en-US" sz="2000" baseline="-25000" dirty="0">
                <a:latin typeface="Calibri" pitchFamily="34" charset="0"/>
              </a:rPr>
              <a:t>1</a:t>
            </a:r>
            <a:r>
              <a:rPr lang="en-US" sz="2000" dirty="0">
                <a:latin typeface="Calibri" pitchFamily="34" charset="0"/>
              </a:rPr>
              <a:t>=2W</a:t>
            </a:r>
            <a:r>
              <a:rPr lang="en-US" sz="2000" baseline="-25000" dirty="0">
                <a:latin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</a:rPr>
              <a:t>, W</a:t>
            </a:r>
            <a:r>
              <a:rPr lang="en-US" sz="2000" baseline="-25000" dirty="0">
                <a:latin typeface="Calibri" pitchFamily="34" charset="0"/>
              </a:rPr>
              <a:t>3</a:t>
            </a:r>
            <a:r>
              <a:rPr lang="en-US" sz="2000" dirty="0">
                <a:latin typeface="Calibri" pitchFamily="34" charset="0"/>
              </a:rPr>
              <a:t>=4W</a:t>
            </a:r>
            <a:r>
              <a:rPr lang="en-US" sz="2000" baseline="-25000" dirty="0">
                <a:latin typeface="Calibri" pitchFamily="34" charset="0"/>
              </a:rPr>
              <a:t>2</a:t>
            </a:r>
          </a:p>
          <a:p>
            <a:pPr>
              <a:buFontTx/>
              <a:buNone/>
            </a:pPr>
            <a:r>
              <a:rPr lang="en-US" sz="2000" dirty="0">
                <a:latin typeface="Calibri" pitchFamily="34" charset="0"/>
              </a:rPr>
              <a:t> 		2W</a:t>
            </a:r>
            <a:r>
              <a:rPr lang="en-US" sz="2000" baseline="-25000" dirty="0">
                <a:latin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</a:rPr>
              <a:t> + W</a:t>
            </a:r>
            <a:r>
              <a:rPr lang="en-US" sz="2000" baseline="-25000" dirty="0">
                <a:latin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</a:rPr>
              <a:t> + 4W</a:t>
            </a:r>
            <a:r>
              <a:rPr lang="en-US" sz="2000" baseline="-25000" dirty="0">
                <a:latin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</a:rPr>
              <a:t> = 1  </a:t>
            </a:r>
          </a:p>
          <a:p>
            <a:pPr>
              <a:buFontTx/>
              <a:buNone/>
            </a:pPr>
            <a:r>
              <a:rPr lang="en-US" sz="2000" dirty="0">
                <a:latin typeface="Calibri" pitchFamily="34" charset="0"/>
              </a:rPr>
              <a:t> 		Solve for W</a:t>
            </a:r>
            <a:r>
              <a:rPr lang="en-US" sz="2000" baseline="-25000" dirty="0">
                <a:latin typeface="Calibri" pitchFamily="34" charset="0"/>
              </a:rPr>
              <a:t>2</a:t>
            </a:r>
            <a:r>
              <a:rPr lang="en-US" sz="2000" dirty="0">
                <a:latin typeface="Calibri" pitchFamily="34" charset="0"/>
              </a:rPr>
              <a:t> then solve for other weights.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/>
            <a:fld id="{D3F224DC-A570-468A-B746-DC732FEAAD79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618673" y="433120"/>
            <a:ext cx="5986312" cy="5715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</a:rPr>
              <a:t>Swing weights can also be assessed</a:t>
            </a:r>
          </a:p>
          <a:p>
            <a:pPr algn="ctr">
              <a:spcBef>
                <a:spcPct val="0"/>
              </a:spcBef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</a:rPr>
              <a:t> using value increment.</a:t>
            </a:r>
          </a:p>
        </p:txBody>
      </p:sp>
    </p:spTree>
    <p:extLst>
      <p:ext uri="{BB962C8B-B14F-4D97-AF65-F5344CB8AC3E}">
        <p14:creationId xmlns:p14="http://schemas.microsoft.com/office/powerpoint/2010/main" val="37410593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566738" y="1160462"/>
            <a:ext cx="8043862" cy="5437185"/>
          </a:xfrm>
        </p:spPr>
        <p:txBody>
          <a:bodyPr>
            <a:noAutofit/>
          </a:bodyPr>
          <a:lstStyle/>
          <a:p>
            <a:pPr marL="400050" indent="-400050">
              <a:lnSpc>
                <a:spcPct val="90000"/>
              </a:lnSpc>
              <a:buFont typeface="Symbol" pitchFamily="18" charset="2"/>
              <a:buChar char="·"/>
            </a:pPr>
            <a:r>
              <a:rPr lang="en-US" sz="2400" dirty="0">
                <a:latin typeface="Calibri" pitchFamily="34" charset="0"/>
              </a:rPr>
              <a:t>We must explain that weights depend on the range of the value measures</a:t>
            </a:r>
          </a:p>
          <a:p>
            <a:pPr marL="400050" indent="-400050">
              <a:lnSpc>
                <a:spcPct val="90000"/>
              </a:lnSpc>
              <a:buFont typeface="Symbol" pitchFamily="18" charset="2"/>
              <a:buChar char="·"/>
            </a:pPr>
            <a:endParaRPr lang="en-US" sz="2400" dirty="0">
              <a:latin typeface="Calibri" pitchFamily="34" charset="0"/>
            </a:endParaRPr>
          </a:p>
          <a:p>
            <a:pPr marL="400050" indent="-400050">
              <a:lnSpc>
                <a:spcPct val="90000"/>
              </a:lnSpc>
              <a:buFont typeface="Symbol" pitchFamily="18" charset="2"/>
              <a:buChar char="·"/>
            </a:pPr>
            <a:r>
              <a:rPr lang="en-US" sz="2400" u="sng" dirty="0">
                <a:latin typeface="Calibri" pitchFamily="34" charset="0"/>
              </a:rPr>
              <a:t>Procedure</a:t>
            </a:r>
            <a:r>
              <a:rPr lang="en-US" sz="2400" dirty="0">
                <a:latin typeface="Calibri" pitchFamily="34" charset="0"/>
              </a:rPr>
              <a:t> (ordinal </a:t>
            </a:r>
            <a:r>
              <a:rPr lang="en-US" sz="2400" i="1" dirty="0">
                <a:latin typeface="Calibri" pitchFamily="34" charset="0"/>
              </a:rPr>
              <a:t>then</a:t>
            </a:r>
            <a:r>
              <a:rPr lang="en-US" sz="2400" dirty="0">
                <a:latin typeface="Calibri" pitchFamily="34" charset="0"/>
              </a:rPr>
              <a:t> cardinal weights):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Vote. (Have each individual spread 100 points over the value measures based on how important the range of the value measures are.)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Discuss significant differences. Have the “outliers” discuss their rationale. 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Revote until you reach consensus on the ordinal ranking of the weights.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Vote again requiring each person’s weights to follow the groups ordinal ranking.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Discuss significant differences. Have the “outliers” discuss their rationale.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Average the weights.</a:t>
            </a:r>
          </a:p>
          <a:p>
            <a:pPr marL="685800" lvl="1" indent="-342900">
              <a:lnSpc>
                <a:spcPct val="90000"/>
              </a:lnSpc>
              <a:buFont typeface="Symbol" pitchFamily="18" charset="2"/>
              <a:buAutoNum type="arabicPeriod"/>
            </a:pPr>
            <a:r>
              <a:rPr lang="en-US" sz="2000" dirty="0">
                <a:latin typeface="Calibri" pitchFamily="34" charset="0"/>
              </a:rPr>
              <a:t>Go to step 4 until consensus is reached.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722745" y="382525"/>
            <a:ext cx="5959241" cy="672689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800" b="1" dirty="0">
                <a:solidFill>
                  <a:srgbClr val="C00000"/>
                </a:solidFill>
                <a:latin typeface="Calibri"/>
              </a:rPr>
              <a:t>Many analysts use the following group weights procedure.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2468" y="6415085"/>
            <a:ext cx="2133600" cy="365125"/>
          </a:xfrm>
        </p:spPr>
        <p:txBody>
          <a:bodyPr/>
          <a:lstStyle/>
          <a:p>
            <a:pPr defTabSz="342900"/>
            <a:fld id="{D2309A7F-DA4F-7A48-BA9F-1ADD0F1A3EFA}" type="slidenum">
              <a:rPr lang="en-US" sz="105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342900"/>
              <a:t>9</a:t>
            </a:fld>
            <a:endParaRPr lang="en-US" sz="1050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5794161"/>
      </p:ext>
    </p:extLst>
  </p:cSld>
  <p:clrMapOvr>
    <a:masterClrMapping/>
  </p:clrMapOvr>
</p:sld>
</file>

<file path=ppt/theme/theme1.xml><?xml version="1.0" encoding="utf-8"?>
<a:theme xmlns:a="http://schemas.openxmlformats.org/drawingml/2006/main" name="COETemplate[2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</TotalTime>
  <Words>1300</Words>
  <Application>Microsoft Office PowerPoint</Application>
  <PresentationFormat>On-screen Show (4:3)</PresentationFormat>
  <Paragraphs>224</Paragraphs>
  <Slides>14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Comic Sans MS</vt:lpstr>
      <vt:lpstr>Symbol</vt:lpstr>
      <vt:lpstr>Times New Roman</vt:lpstr>
      <vt:lpstr>COETemplate[2]</vt:lpstr>
      <vt:lpstr>Equation</vt:lpstr>
      <vt:lpstr>Document</vt:lpstr>
      <vt:lpstr>Module 4.3   Additive Value Model</vt:lpstr>
      <vt:lpstr>Module 4.3 Learning Objectives</vt:lpstr>
      <vt:lpstr>Evaluation of Alternatives</vt:lpstr>
      <vt:lpstr>Two of the three mathematical scales are used in the additive value model.</vt:lpstr>
      <vt:lpstr>Two scales used in the additive value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Defining and Exploring the Tradespace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Conceptual Framework For Infrastructure Trade-Off Analysis</dc:title>
  <dc:creator>George Gallarno</dc:creator>
  <cp:lastModifiedBy>Greg Parnell</cp:lastModifiedBy>
  <cp:revision>30</cp:revision>
  <dcterms:created xsi:type="dcterms:W3CDTF">2019-02-20T08:52:25Z</dcterms:created>
  <dcterms:modified xsi:type="dcterms:W3CDTF">2019-07-25T13:43:19Z</dcterms:modified>
</cp:coreProperties>
</file>