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6">
  <p:sldMasterIdLst>
    <p:sldMasterId id="2147483648" r:id="rId1"/>
  </p:sldMasterIdLst>
  <p:notesMasterIdLst>
    <p:notesMasterId r:id="rId12"/>
  </p:notesMasterIdLst>
  <p:sldIdLst>
    <p:sldId id="631" r:id="rId2"/>
    <p:sldId id="628" r:id="rId3"/>
    <p:sldId id="629" r:id="rId4"/>
    <p:sldId id="632" r:id="rId5"/>
    <p:sldId id="644" r:id="rId6"/>
    <p:sldId id="643" r:id="rId7"/>
    <p:sldId id="639" r:id="rId8"/>
    <p:sldId id="640" r:id="rId9"/>
    <p:sldId id="641" r:id="rId10"/>
    <p:sldId id="642" r:id="rId11"/>
  </p:sldIdLst>
  <p:sldSz cx="9144000" cy="6858000" type="screen4x3"/>
  <p:notesSz cx="6934200" cy="9232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S. Parnell" initials="GSP"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008000"/>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56" autoAdjust="0"/>
    <p:restoredTop sz="80172" autoAdjust="0"/>
  </p:normalViewPr>
  <p:slideViewPr>
    <p:cSldViewPr snapToGrid="0" snapToObjects="1">
      <p:cViewPr varScale="1">
        <p:scale>
          <a:sx n="105" d="100"/>
          <a:sy n="105" d="100"/>
        </p:scale>
        <p:origin x="202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napToGrid="0" snapToObjects="1">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57ED881E-BF95-44E4-93B1-22A383C4CE39}" type="datetimeFigureOut">
              <a:rPr lang="en-US" smtClean="0"/>
              <a:t>10/21/2019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D042A820-5727-4717-8C6D-F11C9C38273E}" type="slidenum">
              <a:rPr lang="en-US" smtClean="0"/>
              <a:t>‹#›</a:t>
            </a:fld>
            <a:endParaRPr lang="en-US"/>
          </a:p>
        </p:txBody>
      </p:sp>
    </p:spTree>
    <p:extLst>
      <p:ext uri="{BB962C8B-B14F-4D97-AF65-F5344CB8AC3E}">
        <p14:creationId xmlns:p14="http://schemas.microsoft.com/office/powerpoint/2010/main" val="1257270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Phases of the life cycle include: business/mission needs, concept, requirements,</a:t>
            </a:r>
            <a:r>
              <a:rPr lang="en-US" baseline="0" dirty="0"/>
              <a:t> architecture, design, integration, verification, validation, production, deployment, operations, support, and retirement.</a:t>
            </a:r>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3</a:t>
            </a:fld>
            <a:endParaRPr lang="en-US"/>
          </a:p>
        </p:txBody>
      </p:sp>
    </p:spTree>
    <p:extLst>
      <p:ext uri="{BB962C8B-B14F-4D97-AF65-F5344CB8AC3E}">
        <p14:creationId xmlns:p14="http://schemas.microsoft.com/office/powerpoint/2010/main" val="37196491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086" y="2130435"/>
            <a:ext cx="7703114" cy="1470025"/>
          </a:xfrm>
        </p:spPr>
        <p:txBody>
          <a:bodyPr/>
          <a:lstStyle>
            <a:lvl1pPr>
              <a:defRPr>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mj-lt"/>
              </a:defRPr>
            </a:lvl1pPr>
          </a:lstStyle>
          <a:p>
            <a:fld id="{B346283B-ED7B-4D34-991D-42549CE7E19E}" type="datetime1">
              <a:rPr lang="en-US" smtClean="0"/>
              <a:t>10/21/2019</a:t>
            </a:fld>
            <a:endParaRPr lang="en-US"/>
          </a:p>
        </p:txBody>
      </p:sp>
      <p:sp>
        <p:nvSpPr>
          <p:cNvPr id="5" name="Footer Placeholder 4"/>
          <p:cNvSpPr>
            <a:spLocks noGrp="1"/>
          </p:cNvSpPr>
          <p:nvPr>
            <p:ph type="ftr" sz="quarter" idx="11"/>
          </p:nvPr>
        </p:nvSpPr>
        <p:spPr/>
        <p:txBody>
          <a:bodyPr/>
          <a:lstStyle>
            <a:lvl1pPr>
              <a:defRPr>
                <a:latin typeface="+mj-lt"/>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a:xfrm>
            <a:off x="6882468" y="6415083"/>
            <a:ext cx="2133600" cy="365125"/>
          </a:xfrm>
        </p:spPr>
        <p:txBody>
          <a:bodyPr/>
          <a:lstStyle>
            <a:lvl1pPr>
              <a:defRPr>
                <a:latin typeface="+mj-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188897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3AED9D1-6B18-4EE9-BA5B-6653004FAD36}" type="datetime1">
              <a:rPr lang="en-US" smtClean="0"/>
              <a:t>10/21/2019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7923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4285"/>
            <a:ext cx="2057400" cy="49018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5086" y="1224285"/>
            <a:ext cx="5721914" cy="4901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ABA456D-3E6B-4E04-990F-B6A0C2B5F7B1}" type="datetime1">
              <a:rPr lang="en-US" smtClean="0"/>
              <a:t>10/21/2019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61380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b="1">
                <a:solidFill>
                  <a:srgbClr val="C00000"/>
                </a:solidFill>
                <a:latin typeface="+mj-lt"/>
              </a:defRPr>
            </a:lvl1pPr>
          </a:lstStyle>
          <a:p>
            <a:r>
              <a:rPr lang="en-US" dirty="0"/>
              <a:t>Click to edit Master title style</a:t>
            </a:r>
          </a:p>
        </p:txBody>
      </p:sp>
      <p:sp>
        <p:nvSpPr>
          <p:cNvPr id="3" name="Content Placeholder 2"/>
          <p:cNvSpPr>
            <a:spLocks noGrp="1"/>
          </p:cNvSpPr>
          <p:nvPr>
            <p:ph idx="1"/>
          </p:nvPr>
        </p:nvSpPr>
        <p:spPr>
          <a:xfrm>
            <a:off x="755087" y="1544145"/>
            <a:ext cx="7908831" cy="405344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mn-lt"/>
              </a:defRPr>
            </a:lvl1pPr>
          </a:lstStyle>
          <a:p>
            <a:fld id="{B8DD4915-B1B2-4252-9D71-7A1F98892D15}" type="datetime1">
              <a:rPr lang="en-US" smtClean="0"/>
              <a:t>10/21/2019</a:t>
            </a:fld>
            <a:endParaRPr lang="en-US"/>
          </a:p>
        </p:txBody>
      </p:sp>
      <p:sp>
        <p:nvSpPr>
          <p:cNvPr id="5" name="Footer Placeholder 4"/>
          <p:cNvSpPr>
            <a:spLocks noGrp="1"/>
          </p:cNvSpPr>
          <p:nvPr>
            <p:ph type="ftr" sz="quarter" idx="11"/>
          </p:nvPr>
        </p:nvSpPr>
        <p:spPr/>
        <p:txBody>
          <a:bodyPr/>
          <a:lstStyle>
            <a:lvl1pPr>
              <a:defRPr>
                <a:latin typeface="+mn-lt"/>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lvl1pPr>
              <a:defRPr>
                <a:latin typeface="+mn-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3862480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3AAFB93-30A4-45F0-859C-0ACF04936FF2}" type="datetime1">
              <a:rPr lang="en-US" smtClean="0"/>
              <a:t>10/21/2019</a:t>
            </a:fld>
            <a:endParaRPr lang="en-US"/>
          </a:p>
        </p:txBody>
      </p:sp>
      <p:sp>
        <p:nvSpPr>
          <p:cNvPr id="5" name="Footer Placeholder 4"/>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61889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091" y="2160310"/>
            <a:ext cx="3740713" cy="40755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7987" y="2187921"/>
            <a:ext cx="3858814" cy="404792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F483CD8-FC6C-449F-ABAB-01752F5CE166}" type="datetime1">
              <a:rPr lang="en-US" smtClean="0"/>
              <a:t>10/21/2019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7521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6528" y="892349"/>
            <a:ext cx="7920272"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55085" y="2128202"/>
            <a:ext cx="385580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55087" y="2770197"/>
            <a:ext cx="3855807" cy="35861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73751" y="2128202"/>
            <a:ext cx="3813051"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73749" y="2767964"/>
            <a:ext cx="3801610" cy="358838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3E234CD-B557-4420-BB87-4B4CBA9FC102}" type="datetime1">
              <a:rPr lang="en-US" smtClean="0"/>
              <a:t>10/21/2019</a:t>
            </a:fld>
            <a:endParaRPr lang="en-US"/>
          </a:p>
        </p:txBody>
      </p:sp>
      <p:sp>
        <p:nvSpPr>
          <p:cNvPr id="8" name="Footer Placeholder 7"/>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9" name="Slide Number Placeholder 8"/>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13601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62AC1366-305C-4FC5-92CF-542FD2179259}" type="datetime1">
              <a:rPr lang="en-US" smtClean="0"/>
              <a:t>10/21/2019</a:t>
            </a:fld>
            <a:endParaRPr lang="en-US"/>
          </a:p>
        </p:txBody>
      </p:sp>
      <p:sp>
        <p:nvSpPr>
          <p:cNvPr id="4" name="Footer Placeholder 3"/>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r>
              <a:rPr lang="en-US" dirty="0"/>
              <a:t>L-</a:t>
            </a:r>
            <a:fld id="{D2309A7F-DA4F-7A48-BA9F-1ADD0F1A3EFA}" type="slidenum">
              <a:rPr lang="en-US" smtClean="0"/>
              <a:pPr/>
              <a:t>‹#›</a:t>
            </a:fld>
            <a:endParaRPr lang="en-US" dirty="0"/>
          </a:p>
        </p:txBody>
      </p:sp>
    </p:spTree>
    <p:extLst>
      <p:ext uri="{BB962C8B-B14F-4D97-AF65-F5344CB8AC3E}">
        <p14:creationId xmlns:p14="http://schemas.microsoft.com/office/powerpoint/2010/main" val="390542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AA4B6-76E7-4E39-9A1E-D42EA84B9A8C}" type="datetime1">
              <a:rPr lang="en-US" smtClean="0"/>
              <a:t>10/21/2019</a:t>
            </a:fld>
            <a:endParaRPr lang="en-US"/>
          </a:p>
        </p:txBody>
      </p:sp>
      <p:sp>
        <p:nvSpPr>
          <p:cNvPr id="3" name="Footer Placeholder 2"/>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4" name="Slide Number Placeholder 3"/>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96085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091" y="1178518"/>
            <a:ext cx="2710427" cy="1109866"/>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575050" y="1178526"/>
            <a:ext cx="5111750" cy="494764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5091" y="2288394"/>
            <a:ext cx="2710427" cy="383777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86EA7542-A990-4A65-988E-F770EEC9E80D}" type="datetime1">
              <a:rPr lang="en-US" smtClean="0"/>
              <a:t>10/21/2019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82700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1144201"/>
            <a:ext cx="5486400" cy="35833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CF2A321-4ADB-4612-BACB-4C6CA570268A}" type="datetime1">
              <a:rPr lang="en-US" smtClean="0"/>
              <a:t>10/21/2019</a:t>
            </a:fld>
            <a:endParaRPr lang="en-US"/>
          </a:p>
        </p:txBody>
      </p:sp>
      <p:sp>
        <p:nvSpPr>
          <p:cNvPr id="6" name="Footer Placeholder 5"/>
          <p:cNvSpPr>
            <a:spLocks noGrp="1"/>
          </p:cNvSpPr>
          <p:nvPr>
            <p:ph type="ftr" sz="quarter" idx="11"/>
          </p:nvPr>
        </p:nvSpPr>
        <p:spPr/>
        <p:txBody>
          <a:bodyPr/>
          <a:lstStyle/>
          <a:p>
            <a:r>
              <a:rPr lang="en-US" dirty="0"/>
              <a:t>G. Parnell and W. Miller, “Identifying Objectives and Value Measures,” Trade-off Analytics: Creating and Evaluating the Tradespace, G. Parnell, Editor, Wiley &amp; Sons, 2016.</a:t>
            </a:r>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4499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0305" y="-71604"/>
            <a:ext cx="79202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6529" y="2193853"/>
            <a:ext cx="7908831" cy="40534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1" y="6356360"/>
            <a:ext cx="1835713"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EB8DE41-9A9A-4C99-A625-082187566E47}" type="datetime1">
              <a:rPr lang="en-US" smtClean="0"/>
              <a:t>10/21/2019</a:t>
            </a:fld>
            <a:endParaRPr lang="en-US"/>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dirty="0"/>
              <a:t>G. Parnell and W. Miller, “Identifying Objectives and Value Measures,” Trade-off Analytics: Creating and Evaluating the Tradespace, G. Parnell, Editor, Wiley &amp; Sons, 2016.</a:t>
            </a:r>
          </a:p>
        </p:txBody>
      </p:sp>
      <p:sp>
        <p:nvSpPr>
          <p:cNvPr id="6" name="Slide Number Placeholder 5"/>
          <p:cNvSpPr>
            <a:spLocks noGrp="1"/>
          </p:cNvSpPr>
          <p:nvPr>
            <p:ph type="sldNum" sz="quarter" idx="4"/>
          </p:nvPr>
        </p:nvSpPr>
        <p:spPr>
          <a:xfrm>
            <a:off x="6781800" y="6391809"/>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309A7F-DA4F-7A48-BA9F-1ADD0F1A3EFA}" type="slidenum">
              <a:rPr lang="en-US" smtClean="0"/>
              <a:t>‹#›</a:t>
            </a:fld>
            <a:endParaRPr lang="en-US"/>
          </a:p>
        </p:txBody>
      </p:sp>
      <p:pic>
        <p:nvPicPr>
          <p:cNvPr id="10" name="Picture 9" descr="EngineeringHoriz201NE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87" y="153074"/>
            <a:ext cx="2157146" cy="693644"/>
          </a:xfrm>
          <a:prstGeom prst="rect">
            <a:avLst/>
          </a:prstGeom>
        </p:spPr>
      </p:pic>
    </p:spTree>
    <p:extLst>
      <p:ext uri="{BB962C8B-B14F-4D97-AF65-F5344CB8AC3E}">
        <p14:creationId xmlns:p14="http://schemas.microsoft.com/office/powerpoint/2010/main" val="4240978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342900" rtl="0" eaLnBrk="1" latinLnBrk="0" hangingPunct="1">
        <a:spcBef>
          <a:spcPct val="0"/>
        </a:spcBef>
        <a:buNone/>
        <a:defRPr sz="2700" b="1" kern="1200">
          <a:solidFill>
            <a:srgbClr val="C00000"/>
          </a:solidFill>
          <a:latin typeface="Times New Roman"/>
          <a:ea typeface="+mj-ea"/>
          <a:cs typeface="Times New Roman"/>
        </a:defRPr>
      </a:lvl1pPr>
    </p:titleStyle>
    <p:bodyStyle>
      <a:lvl1pPr marL="257175" indent="-257175"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1pPr>
      <a:lvl2pPr marL="557213" indent="-214313"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2pPr>
      <a:lvl3pPr marL="8572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3pPr>
      <a:lvl4pPr marL="12001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4pPr>
      <a:lvl5pPr marL="15430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29114" y="1923933"/>
            <a:ext cx="7885771" cy="1470025"/>
          </a:xfrm>
        </p:spPr>
        <p:txBody>
          <a:bodyPr>
            <a:noAutofit/>
          </a:bodyPr>
          <a:lstStyle/>
          <a:p>
            <a:r>
              <a:rPr lang="en-US" sz="3200" dirty="0"/>
              <a:t>Module 4.1</a:t>
            </a:r>
            <a:br>
              <a:rPr lang="en-US" sz="3200" dirty="0"/>
            </a:br>
            <a:r>
              <a:rPr lang="en-US" sz="3200" dirty="0"/>
              <a:t>Value-Focused Thinking</a:t>
            </a:r>
            <a:r>
              <a:rPr lang="en-US" sz="3200" dirty="0">
                <a:solidFill>
                  <a:srgbClr val="CC0000"/>
                </a:solidFill>
              </a:rPr>
              <a:t/>
            </a:r>
            <a:br>
              <a:rPr lang="en-US" sz="3200" dirty="0">
                <a:solidFill>
                  <a:srgbClr val="CC0000"/>
                </a:solidFill>
              </a:rPr>
            </a:br>
            <a:endParaRPr lang="en-US" sz="32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a:t>
            </a:fld>
            <a:endParaRPr lang="en-US"/>
          </a:p>
        </p:txBody>
      </p:sp>
      <p:sp>
        <p:nvSpPr>
          <p:cNvPr id="5" name="Title 1"/>
          <p:cNvSpPr txBox="1">
            <a:spLocks/>
          </p:cNvSpPr>
          <p:nvPr/>
        </p:nvSpPr>
        <p:spPr>
          <a:xfrm>
            <a:off x="514350" y="3086100"/>
            <a:ext cx="5943600" cy="1102519"/>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3600" b="1" kern="1200">
                <a:solidFill>
                  <a:srgbClr val="C00000"/>
                </a:solidFill>
                <a:latin typeface="+mj-lt"/>
                <a:ea typeface="+mj-ea"/>
                <a:cs typeface="Times New Roman"/>
              </a:defRPr>
            </a:lvl1pPr>
          </a:lstStyle>
          <a:p>
            <a:endParaRPr lang="en-US" sz="2700" dirty="0">
              <a:solidFill>
                <a:srgbClr val="CC0000"/>
              </a:solidFill>
            </a:endParaRPr>
          </a:p>
        </p:txBody>
      </p:sp>
      <p:sp>
        <p:nvSpPr>
          <p:cNvPr id="6" name="Subtitle 2"/>
          <p:cNvSpPr txBox="1">
            <a:spLocks/>
          </p:cNvSpPr>
          <p:nvPr/>
        </p:nvSpPr>
        <p:spPr>
          <a:xfrm>
            <a:off x="657225" y="4514850"/>
            <a:ext cx="5657850" cy="1314450"/>
          </a:xfrm>
          <a:prstGeom prst="rect">
            <a:avLst/>
          </a:prstGeom>
        </p:spPr>
        <p:txBody>
          <a:bodyPr vert="horz" lIns="68580" tIns="34290" rIns="68580" bIns="34290" rtlCol="0">
            <a:normAutofit/>
          </a:bodyPr>
          <a:lstStyle>
            <a:lvl1pPr marL="0" indent="0" algn="ctr" defTabSz="457200" rtl="0" eaLnBrk="1" latinLnBrk="0" hangingPunct="1">
              <a:spcBef>
                <a:spcPct val="20000"/>
              </a:spcBef>
              <a:buFont typeface="Arial"/>
              <a:buNone/>
              <a:defRPr sz="2400" kern="1200">
                <a:solidFill>
                  <a:schemeClr val="tx1">
                    <a:tint val="75000"/>
                  </a:schemeClr>
                </a:solidFill>
                <a:latin typeface="+mj-lt"/>
                <a:ea typeface="+mn-ea"/>
                <a:cs typeface="Times New Roman"/>
              </a:defRPr>
            </a:lvl1pPr>
            <a:lvl2pPr marL="4572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2pPr>
            <a:lvl3pPr marL="9144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3pPr>
            <a:lvl4pPr marL="13716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4pPr>
            <a:lvl5pPr marL="18288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1800" dirty="0">
              <a:solidFill>
                <a:schemeClr val="tx1"/>
              </a:solidFill>
            </a:endParaRPr>
          </a:p>
        </p:txBody>
      </p:sp>
      <p:sp>
        <p:nvSpPr>
          <p:cNvPr id="11" name="Subtitle 2">
            <a:extLst>
              <a:ext uri="{FF2B5EF4-FFF2-40B4-BE49-F238E27FC236}">
                <a16:creationId xmlns:a16="http://schemas.microsoft.com/office/drawing/2014/main" id="{28030C00-D6E2-4D2C-B94D-F4E281D2F4DB}"/>
              </a:ext>
            </a:extLst>
          </p:cNvPr>
          <p:cNvSpPr>
            <a:spLocks noGrp="1"/>
          </p:cNvSpPr>
          <p:nvPr>
            <p:ph type="subTitle" idx="1"/>
          </p:nvPr>
        </p:nvSpPr>
        <p:spPr>
          <a:xfrm>
            <a:off x="1371600" y="3886200"/>
            <a:ext cx="6400800" cy="1752600"/>
          </a:xfrm>
        </p:spPr>
        <p:txBody>
          <a:bodyPr>
            <a:normAutofit lnSpcReduction="10000"/>
          </a:bodyPr>
          <a:lstStyle/>
          <a:p>
            <a:r>
              <a:rPr lang="en-US" sz="2700" dirty="0">
                <a:solidFill>
                  <a:schemeClr val="tx1"/>
                </a:solidFill>
              </a:rPr>
              <a:t>Gregory S. Parnell, Ph.D.</a:t>
            </a:r>
          </a:p>
          <a:p>
            <a:r>
              <a:rPr lang="en-US" dirty="0">
                <a:solidFill>
                  <a:schemeClr val="tx1"/>
                </a:solidFill>
              </a:rPr>
              <a:t>Professor of Practice</a:t>
            </a:r>
          </a:p>
          <a:p>
            <a:r>
              <a:rPr lang="en-US" dirty="0">
                <a:solidFill>
                  <a:schemeClr val="tx1"/>
                </a:solidFill>
              </a:rPr>
              <a:t>Director, M.S. in Operations Management</a:t>
            </a:r>
          </a:p>
          <a:p>
            <a:r>
              <a:rPr lang="en-US" dirty="0">
                <a:solidFill>
                  <a:schemeClr val="tx1"/>
                </a:solidFill>
              </a:rPr>
              <a:t>Director, M.S. in Engineering Management</a:t>
            </a:r>
          </a:p>
          <a:p>
            <a:r>
              <a:rPr lang="en-US" dirty="0">
                <a:solidFill>
                  <a:schemeClr val="tx1"/>
                </a:solidFill>
              </a:rPr>
              <a:t>Department of Industrial Engineering</a:t>
            </a:r>
          </a:p>
          <a:p>
            <a:endParaRPr lang="en-US" dirty="0"/>
          </a:p>
        </p:txBody>
      </p:sp>
      <p:pic>
        <p:nvPicPr>
          <p:cNvPr id="12" name="Picture 2">
            <a:extLst>
              <a:ext uri="{FF2B5EF4-FFF2-40B4-BE49-F238E27FC236}">
                <a16:creationId xmlns:a16="http://schemas.microsoft.com/office/drawing/2014/main" id="{C7DD006E-9216-4E27-89C7-D5976D51BA51}"/>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4440" y="3691805"/>
            <a:ext cx="1407105" cy="2137495"/>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71498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Use Values to Evaluate Alternatives</a:t>
            </a:r>
          </a:p>
        </p:txBody>
      </p:sp>
      <p:sp>
        <p:nvSpPr>
          <p:cNvPr id="3" name="Content Placeholder 2"/>
          <p:cNvSpPr>
            <a:spLocks noGrp="1"/>
          </p:cNvSpPr>
          <p:nvPr>
            <p:ph idx="1"/>
          </p:nvPr>
        </p:nvSpPr>
        <p:spPr/>
        <p:txBody>
          <a:bodyPr>
            <a:normAutofit/>
          </a:bodyPr>
          <a:lstStyle/>
          <a:p>
            <a:r>
              <a:rPr lang="en-US" sz="2800" dirty="0"/>
              <a:t>Use values to qualitatively and quantitatively evaluate alternatives</a:t>
            </a:r>
          </a:p>
          <a:p>
            <a:r>
              <a:rPr lang="en-US" sz="2800" dirty="0"/>
              <a:t>Mathematics of single and multiple objective decision analysis can be used to evaluate alternatives</a:t>
            </a:r>
          </a:p>
          <a:p>
            <a:r>
              <a:rPr lang="en-US" sz="2800" dirty="0"/>
              <a:t>Resulting information can be used to improve existing alternatives or develop new alternatives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10</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2635431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0305" y="-63198"/>
            <a:ext cx="7920272" cy="1143000"/>
          </a:xfrm>
        </p:spPr>
        <p:txBody>
          <a:bodyPr>
            <a:normAutofit/>
          </a:bodyPr>
          <a:lstStyle/>
          <a:p>
            <a:r>
              <a:rPr lang="en-US" sz="3200" dirty="0"/>
              <a:t>Module </a:t>
            </a:r>
            <a:r>
              <a:rPr lang="en-US" sz="3200"/>
              <a:t>4.1 Learning Objectives</a:t>
            </a:r>
            <a:endParaRPr lang="en-US" sz="3200" dirty="0"/>
          </a:p>
        </p:txBody>
      </p:sp>
      <p:sp>
        <p:nvSpPr>
          <p:cNvPr id="3" name="Content Placeholder 2"/>
          <p:cNvSpPr>
            <a:spLocks noGrp="1"/>
          </p:cNvSpPr>
          <p:nvPr>
            <p:ph idx="1"/>
          </p:nvPr>
        </p:nvSpPr>
        <p:spPr>
          <a:xfrm>
            <a:off x="612984" y="1544145"/>
            <a:ext cx="8160313" cy="4053445"/>
          </a:xfrm>
        </p:spPr>
        <p:txBody>
          <a:bodyPr>
            <a:normAutofit/>
          </a:bodyPr>
          <a:lstStyle/>
          <a:p>
            <a:pPr marL="800100" lvl="1" indent="-457200">
              <a:buFont typeface="+mj-lt"/>
              <a:buAutoNum type="arabicPeriod"/>
            </a:pPr>
            <a:r>
              <a:rPr lang="en-US" sz="2400" dirty="0"/>
              <a:t>Identify and describe the three major types of objectives</a:t>
            </a:r>
          </a:p>
          <a:p>
            <a:pPr marL="800100" lvl="1" indent="-457200">
              <a:buFont typeface="+mj-lt"/>
              <a:buAutoNum type="arabicPeriod"/>
            </a:pPr>
            <a:r>
              <a:rPr lang="en-US" sz="2400" dirty="0"/>
              <a:t>Distinguish between Value-Focused Thinking (VFT) and Alternative-Focused Thinking (AFT)</a:t>
            </a:r>
          </a:p>
          <a:p>
            <a:pPr marL="800100" lvl="1" indent="-457200">
              <a:buFont typeface="+mj-lt"/>
              <a:buAutoNum type="arabicPeriod"/>
            </a:pPr>
            <a:r>
              <a:rPr lang="en-US" sz="2400" dirty="0"/>
              <a:t>Identify and describe the four major ideas of VFT</a:t>
            </a:r>
          </a:p>
          <a:p>
            <a:pPr marL="800100" lvl="1" indent="-457200">
              <a:buFont typeface="+mj-lt"/>
              <a:buAutoNum type="arabicPeriod"/>
            </a:pPr>
            <a:r>
              <a:rPr lang="en-US" sz="2400" dirty="0"/>
              <a:t>Describe the 10 benefits of VFT</a:t>
            </a:r>
          </a:p>
          <a:p>
            <a:pPr marL="800100" lvl="1" indent="-457200">
              <a:buFont typeface="+mj-lt"/>
              <a:buAutoNum type="arabicPeriod"/>
            </a:pPr>
            <a:endParaRPr lang="en-US" sz="2400" dirty="0"/>
          </a:p>
          <a:p>
            <a:pPr marL="800100" lvl="1" indent="-457200">
              <a:buFont typeface="+mj-lt"/>
              <a:buAutoNum type="arabicPeriod"/>
            </a:pPr>
            <a:endParaRPr lang="en-US" sz="2400" dirty="0"/>
          </a:p>
          <a:p>
            <a:pPr marL="457200" indent="-457200">
              <a:buFont typeface="+mj-lt"/>
              <a:buAutoNum type="arabicPeriod"/>
            </a:pPr>
            <a:endParaRPr lang="en-US" sz="2400" dirty="0"/>
          </a:p>
        </p:txBody>
      </p:sp>
      <p:sp>
        <p:nvSpPr>
          <p:cNvPr id="4"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
        <p:nvSpPr>
          <p:cNvPr id="5" name="Slide Number Placeholder 4"/>
          <p:cNvSpPr>
            <a:spLocks noGrp="1"/>
          </p:cNvSpPr>
          <p:nvPr>
            <p:ph type="sldNum" sz="quarter" idx="12"/>
          </p:nvPr>
        </p:nvSpPr>
        <p:spPr/>
        <p:txBody>
          <a:bodyPr/>
          <a:lstStyle/>
          <a:p>
            <a:fld id="{D2309A7F-DA4F-7A48-BA9F-1ADD0F1A3EFA}" type="slidenum">
              <a:rPr lang="en-US" smtClean="0"/>
              <a:pPr/>
              <a:t>2</a:t>
            </a:fld>
            <a:endParaRPr lang="en-US"/>
          </a:p>
        </p:txBody>
      </p:sp>
    </p:spTree>
    <p:extLst>
      <p:ext uri="{BB962C8B-B14F-4D97-AF65-F5344CB8AC3E}">
        <p14:creationId xmlns:p14="http://schemas.microsoft.com/office/powerpoint/2010/main" val="3353079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dirty="0"/>
              <a:t>Determining Decision Objectives</a:t>
            </a:r>
          </a:p>
        </p:txBody>
      </p:sp>
      <p:sp>
        <p:nvSpPr>
          <p:cNvPr id="5" name="Content Placeholder 4"/>
          <p:cNvSpPr>
            <a:spLocks noGrp="1"/>
          </p:cNvSpPr>
          <p:nvPr>
            <p:ph idx="1"/>
          </p:nvPr>
        </p:nvSpPr>
        <p:spPr>
          <a:xfrm>
            <a:off x="755087" y="1261116"/>
            <a:ext cx="7908831" cy="4053445"/>
          </a:xfrm>
        </p:spPr>
        <p:txBody>
          <a:bodyPr>
            <a:noAutofit/>
          </a:bodyPr>
          <a:lstStyle/>
          <a:p>
            <a:r>
              <a:rPr lang="en-US" sz="2400" dirty="0"/>
              <a:t>Objectives </a:t>
            </a:r>
            <a:r>
              <a:rPr lang="en-US" sz="2400" i="1" dirty="0"/>
              <a:t>define the goals</a:t>
            </a:r>
            <a:r>
              <a:rPr lang="en-US" sz="2400" dirty="0"/>
              <a:t> that we are trying to achieve</a:t>
            </a:r>
          </a:p>
          <a:p>
            <a:r>
              <a:rPr lang="en-US" sz="2400" dirty="0"/>
              <a:t>The three types of objectives are:</a:t>
            </a:r>
          </a:p>
          <a:p>
            <a:pPr lvl="1"/>
            <a:r>
              <a:rPr lang="en-US" sz="2400" dirty="0"/>
              <a:t>Business/mission objectives: derived from organizational and customer needs</a:t>
            </a:r>
          </a:p>
          <a:p>
            <a:pPr lvl="1"/>
            <a:r>
              <a:rPr lang="en-US" sz="2400" dirty="0"/>
              <a:t>Stakeholder objectives: goals of other important stakeholders in the system life cycle</a:t>
            </a:r>
          </a:p>
          <a:p>
            <a:pPr lvl="1"/>
            <a:r>
              <a:rPr lang="en-US" sz="2400" dirty="0"/>
              <a:t>System/process objectives: include technical objectives necessary for the system to meet business/mission and stakeholder objectives throughout the system life cycle</a:t>
            </a:r>
          </a:p>
          <a:p>
            <a:r>
              <a:rPr lang="en-US" sz="2400" dirty="0"/>
              <a:t>Spans the life cycle of the system’s service in both commercial and government enterprises</a:t>
            </a:r>
          </a:p>
        </p:txBody>
      </p:sp>
      <p:sp>
        <p:nvSpPr>
          <p:cNvPr id="3" name="Slide Number Placeholder 2"/>
          <p:cNvSpPr>
            <a:spLocks noGrp="1"/>
          </p:cNvSpPr>
          <p:nvPr>
            <p:ph type="sldNum" sz="quarter" idx="12"/>
          </p:nvPr>
        </p:nvSpPr>
        <p:spPr/>
        <p:txBody>
          <a:bodyPr/>
          <a:lstStyle/>
          <a:p>
            <a:fld id="{D2309A7F-DA4F-7A48-BA9F-1ADD0F1A3EFA}" type="slidenum">
              <a:rPr lang="en-US" smtClean="0"/>
              <a:pPr/>
              <a:t>3</a:t>
            </a:fld>
            <a:endParaRPr lang="en-US" dirty="0"/>
          </a:p>
        </p:txBody>
      </p:sp>
      <p:sp>
        <p:nvSpPr>
          <p:cNvPr id="7"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5666530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Value-Focused Thinking (VFT)</a:t>
            </a:r>
          </a:p>
        </p:txBody>
      </p:sp>
      <p:sp>
        <p:nvSpPr>
          <p:cNvPr id="3" name="Content Placeholder 2"/>
          <p:cNvSpPr>
            <a:spLocks noGrp="1"/>
          </p:cNvSpPr>
          <p:nvPr>
            <p:ph idx="1"/>
          </p:nvPr>
        </p:nvSpPr>
        <p:spPr>
          <a:xfrm>
            <a:off x="702439" y="1359088"/>
            <a:ext cx="7908831" cy="4053445"/>
          </a:xfrm>
        </p:spPr>
        <p:txBody>
          <a:bodyPr>
            <a:normAutofit/>
          </a:bodyPr>
          <a:lstStyle/>
          <a:p>
            <a:r>
              <a:rPr lang="en-US" sz="2000" dirty="0"/>
              <a:t>Defining the value of the system’s products and services is one of the most critical tasks of systems engineering</a:t>
            </a:r>
          </a:p>
          <a:p>
            <a:r>
              <a:rPr lang="en-US" sz="2000" dirty="0"/>
              <a:t>Identification of a significant new objectives can change our understanding of the opportunity</a:t>
            </a:r>
          </a:p>
          <a:p>
            <a:r>
              <a:rPr lang="en-US" sz="2000" dirty="0"/>
              <a:t>System engineers use objectives as foundation for developing value measure(s) used to evaluate alternatives and select the best alternative</a:t>
            </a:r>
          </a:p>
          <a:p>
            <a:r>
              <a:rPr lang="en-US" sz="2000" dirty="0"/>
              <a:t>To identify objectives, it is not sufficient to interact only with decision-maker(s)</a:t>
            </a:r>
          </a:p>
          <a:p>
            <a:r>
              <a:rPr lang="en-US" sz="2000" dirty="0"/>
              <a:t>Interact with multiple decision-makers, diverse stakeholders, and recognized subject matter experts</a:t>
            </a:r>
          </a:p>
          <a:p>
            <a:endParaRPr lang="en-US" sz="20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4</a:t>
            </a:fld>
            <a:endParaRPr lang="en-US"/>
          </a:p>
        </p:txBody>
      </p:sp>
      <p:sp>
        <p:nvSpPr>
          <p:cNvPr id="5" name="TextBox 4"/>
          <p:cNvSpPr txBox="1"/>
          <p:nvPr/>
        </p:nvSpPr>
        <p:spPr>
          <a:xfrm>
            <a:off x="2198047" y="5052758"/>
            <a:ext cx="4883829" cy="1015663"/>
          </a:xfrm>
          <a:prstGeom prst="rect">
            <a:avLst/>
          </a:prstGeom>
          <a:solidFill>
            <a:srgbClr val="FFFF00"/>
          </a:solidFill>
          <a:ln>
            <a:solidFill>
              <a:schemeClr val="tx1"/>
            </a:solidFill>
          </a:ln>
        </p:spPr>
        <p:txBody>
          <a:bodyPr wrap="square" rtlCol="0">
            <a:spAutoFit/>
          </a:bodyPr>
          <a:lstStyle/>
          <a:p>
            <a:pPr algn="ctr"/>
            <a:r>
              <a:rPr lang="en-US" sz="2000" dirty="0"/>
              <a:t>It is good practice to consider values and objectives </a:t>
            </a:r>
            <a:r>
              <a:rPr lang="en-US" sz="2000" b="1" dirty="0"/>
              <a:t>before</a:t>
            </a:r>
            <a:r>
              <a:rPr lang="en-US" sz="2000" dirty="0"/>
              <a:t> determining the full set of alternatives.</a:t>
            </a:r>
          </a:p>
        </p:txBody>
      </p:sp>
      <p:sp>
        <p:nvSpPr>
          <p:cNvPr id="7"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486758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p:cNvSpPr/>
          <p:nvPr/>
        </p:nvSpPr>
        <p:spPr bwMode="auto">
          <a:xfrm>
            <a:off x="3565524" y="9144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2" name="Title 1"/>
          <p:cNvSpPr>
            <a:spLocks noGrp="1"/>
          </p:cNvSpPr>
          <p:nvPr>
            <p:ph type="title"/>
          </p:nvPr>
        </p:nvSpPr>
        <p:spPr>
          <a:xfrm>
            <a:off x="1742438" y="-161140"/>
            <a:ext cx="7920272" cy="1143000"/>
          </a:xfrm>
        </p:spPr>
        <p:txBody>
          <a:bodyPr>
            <a:normAutofit/>
          </a:bodyPr>
          <a:lstStyle/>
          <a:p>
            <a:r>
              <a:rPr lang="en-US" sz="3200" dirty="0"/>
              <a:t>Benefits of Value-Focused Thinking</a:t>
            </a:r>
          </a:p>
        </p:txBody>
      </p:sp>
      <p:sp>
        <p:nvSpPr>
          <p:cNvPr id="4" name="Slide Number Placeholder 3"/>
          <p:cNvSpPr>
            <a:spLocks noGrp="1"/>
          </p:cNvSpPr>
          <p:nvPr>
            <p:ph type="sldNum" sz="quarter" idx="12"/>
          </p:nvPr>
        </p:nvSpPr>
        <p:spPr/>
        <p:txBody>
          <a:bodyPr/>
          <a:lstStyle/>
          <a:p>
            <a:fld id="{D2309A7F-DA4F-7A48-BA9F-1ADD0F1A3EFA}" type="slidenum">
              <a:rPr lang="en-US" smtClean="0"/>
              <a:pPr/>
              <a:t>5</a:t>
            </a:fld>
            <a:endParaRPr lang="en-US"/>
          </a:p>
        </p:txBody>
      </p:sp>
      <p:sp>
        <p:nvSpPr>
          <p:cNvPr id="7" name="Oval 6"/>
          <p:cNvSpPr/>
          <p:nvPr/>
        </p:nvSpPr>
        <p:spPr bwMode="auto">
          <a:xfrm>
            <a:off x="1746248" y="45720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8" name="Oval 7"/>
          <p:cNvSpPr/>
          <p:nvPr/>
        </p:nvSpPr>
        <p:spPr bwMode="auto">
          <a:xfrm>
            <a:off x="6013448" y="24384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9" name="Oval 8"/>
          <p:cNvSpPr/>
          <p:nvPr/>
        </p:nvSpPr>
        <p:spPr bwMode="auto">
          <a:xfrm>
            <a:off x="6019800" y="3673475"/>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0" name="Oval 9"/>
          <p:cNvSpPr/>
          <p:nvPr/>
        </p:nvSpPr>
        <p:spPr bwMode="auto">
          <a:xfrm>
            <a:off x="5022848" y="4657725"/>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1" name="Oval 10"/>
          <p:cNvSpPr/>
          <p:nvPr/>
        </p:nvSpPr>
        <p:spPr bwMode="auto">
          <a:xfrm>
            <a:off x="1003299" y="22098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2" name="Oval 11"/>
          <p:cNvSpPr/>
          <p:nvPr/>
        </p:nvSpPr>
        <p:spPr bwMode="auto">
          <a:xfrm>
            <a:off x="1060448" y="34290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3" name="Oval 12"/>
          <p:cNvSpPr/>
          <p:nvPr/>
        </p:nvSpPr>
        <p:spPr bwMode="auto">
          <a:xfrm>
            <a:off x="3346448" y="48006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4" name="Oval 13"/>
          <p:cNvSpPr/>
          <p:nvPr/>
        </p:nvSpPr>
        <p:spPr bwMode="auto">
          <a:xfrm>
            <a:off x="1981199" y="12192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5" name="Oval 14"/>
          <p:cNvSpPr/>
          <p:nvPr/>
        </p:nvSpPr>
        <p:spPr bwMode="auto">
          <a:xfrm>
            <a:off x="5257800" y="1219200"/>
            <a:ext cx="1530351" cy="1123950"/>
          </a:xfrm>
          <a:prstGeom prst="ellipse">
            <a:avLst/>
          </a:prstGeom>
          <a:solidFill>
            <a:srgbClr val="FFFFCC"/>
          </a:solidFill>
          <a:ln w="9525" cap="flat" cmpd="sng" algn="ctr">
            <a:solidFill>
              <a:schemeClr val="tx1"/>
            </a:solidFill>
            <a:prstDash val="solid"/>
            <a:round/>
            <a:headEnd type="none" w="med" len="med"/>
            <a:tailEnd type="none" w="med" len="med"/>
          </a:ln>
          <a:effectLst>
            <a:innerShdw blurRad="63500" dist="50800" dir="13500000">
              <a:prstClr val="black">
                <a:alpha val="50000"/>
              </a:prstClr>
            </a:innerShdw>
            <a:softEdge rad="63500"/>
          </a:effectLst>
          <a:scene3d>
            <a:camera prst="perspectiveLeft"/>
            <a:lightRig rig="threePt" dir="t"/>
          </a:scene3d>
          <a:sp3d>
            <a:bevelT/>
          </a:sp3d>
        </p:spPr>
        <p:style>
          <a:lnRef idx="0">
            <a:scrgbClr r="0" g="0" b="0"/>
          </a:lnRef>
          <a:fillRef idx="1003">
            <a:schemeClr val="lt1"/>
          </a:fillRef>
          <a:effectRef idx="0">
            <a:scrgbClr r="0" g="0" b="0"/>
          </a:effectRef>
          <a:fontRef idx="major"/>
        </p:style>
        <p:txBody>
          <a:bodyPr vert="horz" wrap="none" lIns="91440" tIns="45720" rIns="91440" bIns="45720" numCol="1" rtlCol="0" anchor="ctr"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charset="0"/>
            </a:endParaRPr>
          </a:p>
        </p:txBody>
      </p:sp>
      <p:sp>
        <p:nvSpPr>
          <p:cNvPr id="16" name="Rectangle 13"/>
          <p:cNvSpPr>
            <a:spLocks noChangeArrowheads="1"/>
          </p:cNvSpPr>
          <p:nvPr/>
        </p:nvSpPr>
        <p:spPr bwMode="auto">
          <a:xfrm>
            <a:off x="6157365" y="3892550"/>
            <a:ext cx="1250536" cy="582211"/>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 Create New </a:t>
            </a:r>
          </a:p>
          <a:p>
            <a:pPr algn="ctr" eaLnBrk="0" hangingPunct="0"/>
            <a:r>
              <a:rPr lang="en-US" sz="1600" dirty="0"/>
              <a:t>Alternatives</a:t>
            </a:r>
          </a:p>
        </p:txBody>
      </p:sp>
      <p:sp>
        <p:nvSpPr>
          <p:cNvPr id="17" name="Rectangle 16"/>
          <p:cNvSpPr>
            <a:spLocks noChangeArrowheads="1"/>
          </p:cNvSpPr>
          <p:nvPr/>
        </p:nvSpPr>
        <p:spPr bwMode="auto">
          <a:xfrm>
            <a:off x="5250265" y="4800600"/>
            <a:ext cx="1170771" cy="828432"/>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  Improve</a:t>
            </a:r>
          </a:p>
          <a:p>
            <a:pPr algn="ctr" eaLnBrk="0" hangingPunct="0"/>
            <a:r>
              <a:rPr lang="en-US" sz="1600" dirty="0"/>
              <a:t>Information</a:t>
            </a:r>
          </a:p>
          <a:p>
            <a:pPr algn="ctr" eaLnBrk="0" hangingPunct="0"/>
            <a:r>
              <a:rPr lang="en-US" sz="1600" dirty="0"/>
              <a:t> Collection</a:t>
            </a:r>
          </a:p>
        </p:txBody>
      </p:sp>
      <p:sp>
        <p:nvSpPr>
          <p:cNvPr id="18" name="Rectangle 19"/>
          <p:cNvSpPr>
            <a:spLocks noChangeArrowheads="1"/>
          </p:cNvSpPr>
          <p:nvPr/>
        </p:nvSpPr>
        <p:spPr bwMode="auto">
          <a:xfrm>
            <a:off x="3505200" y="5029200"/>
            <a:ext cx="1316392" cy="577850"/>
          </a:xfrm>
          <a:prstGeom prst="rect">
            <a:avLst/>
          </a:prstGeom>
          <a:noFill/>
          <a:ln w="9525">
            <a:noFill/>
            <a:miter lim="800000"/>
            <a:headEnd/>
            <a:tailEnd/>
          </a:ln>
          <a:effectLst/>
        </p:spPr>
        <p:txBody>
          <a:bodyPr wrap="square" lIns="90488" tIns="44450" rIns="90488" bIns="44450">
            <a:spAutoFit/>
          </a:bodyPr>
          <a:lstStyle/>
          <a:p>
            <a:pPr algn="ctr" eaLnBrk="0" hangingPunct="0"/>
            <a:r>
              <a:rPr lang="en-US" sz="1600" dirty="0"/>
              <a:t> Facilitate</a:t>
            </a:r>
          </a:p>
          <a:p>
            <a:pPr algn="ctr" eaLnBrk="0" hangingPunct="0"/>
            <a:r>
              <a:rPr lang="en-US" sz="1600" dirty="0"/>
              <a:t>Involvement</a:t>
            </a:r>
          </a:p>
        </p:txBody>
      </p:sp>
      <p:sp>
        <p:nvSpPr>
          <p:cNvPr id="19" name="Rectangle 22"/>
          <p:cNvSpPr>
            <a:spLocks noChangeArrowheads="1"/>
          </p:cNvSpPr>
          <p:nvPr/>
        </p:nvSpPr>
        <p:spPr bwMode="auto">
          <a:xfrm>
            <a:off x="5410200" y="1295400"/>
            <a:ext cx="1371600" cy="828432"/>
          </a:xfrm>
          <a:prstGeom prst="rect">
            <a:avLst/>
          </a:prstGeom>
          <a:noFill/>
          <a:ln w="9525">
            <a:noFill/>
            <a:miter lim="800000"/>
            <a:headEnd/>
            <a:tailEnd/>
          </a:ln>
          <a:effectLst/>
        </p:spPr>
        <p:txBody>
          <a:bodyPr wrap="square" lIns="90488" tIns="44450" rIns="90488" bIns="44450">
            <a:spAutoFit/>
          </a:bodyPr>
          <a:lstStyle/>
          <a:p>
            <a:pPr algn="ctr" eaLnBrk="0" hangingPunct="0"/>
            <a:r>
              <a:rPr lang="en-US" sz="1600" dirty="0"/>
              <a:t> Identify Decision</a:t>
            </a:r>
          </a:p>
          <a:p>
            <a:pPr algn="ctr" eaLnBrk="0" hangingPunct="0"/>
            <a:r>
              <a:rPr lang="en-US" sz="1600" dirty="0"/>
              <a:t>Opportunities</a:t>
            </a:r>
          </a:p>
        </p:txBody>
      </p:sp>
      <p:sp>
        <p:nvSpPr>
          <p:cNvPr id="20" name="Rectangle 28"/>
          <p:cNvSpPr>
            <a:spLocks noChangeArrowheads="1"/>
          </p:cNvSpPr>
          <p:nvPr/>
        </p:nvSpPr>
        <p:spPr bwMode="auto">
          <a:xfrm>
            <a:off x="1066800" y="3505200"/>
            <a:ext cx="1504920" cy="828432"/>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Improve</a:t>
            </a:r>
          </a:p>
          <a:p>
            <a:pPr algn="ctr" eaLnBrk="0" hangingPunct="0"/>
            <a:r>
              <a:rPr lang="en-US" sz="1600" dirty="0"/>
              <a:t>Stakeholder</a:t>
            </a:r>
          </a:p>
          <a:p>
            <a:pPr algn="ctr" eaLnBrk="0" hangingPunct="0"/>
            <a:r>
              <a:rPr lang="en-US" sz="1600" dirty="0"/>
              <a:t>Communication</a:t>
            </a:r>
          </a:p>
        </p:txBody>
      </p:sp>
      <p:sp>
        <p:nvSpPr>
          <p:cNvPr id="21" name="Rectangle 33"/>
          <p:cNvSpPr>
            <a:spLocks noChangeArrowheads="1"/>
          </p:cNvSpPr>
          <p:nvPr/>
        </p:nvSpPr>
        <p:spPr bwMode="auto">
          <a:xfrm>
            <a:off x="6248400" y="2514600"/>
            <a:ext cx="1060187" cy="828432"/>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Uncover</a:t>
            </a:r>
          </a:p>
          <a:p>
            <a:pPr algn="ctr" eaLnBrk="0" hangingPunct="0"/>
            <a:r>
              <a:rPr lang="en-US" sz="1600" dirty="0"/>
              <a:t>Hidden</a:t>
            </a:r>
          </a:p>
          <a:p>
            <a:pPr algn="ctr" eaLnBrk="0" hangingPunct="0"/>
            <a:r>
              <a:rPr lang="en-US" sz="1600" dirty="0"/>
              <a:t>Objectives</a:t>
            </a:r>
          </a:p>
        </p:txBody>
      </p:sp>
      <p:sp>
        <p:nvSpPr>
          <p:cNvPr id="22" name="Line 34"/>
          <p:cNvSpPr>
            <a:spLocks noChangeShapeType="1"/>
          </p:cNvSpPr>
          <p:nvPr/>
        </p:nvSpPr>
        <p:spPr bwMode="auto">
          <a:xfrm flipV="1">
            <a:off x="4808538" y="2209799"/>
            <a:ext cx="754062" cy="674686"/>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3" name="Line 35"/>
          <p:cNvSpPr>
            <a:spLocks noChangeShapeType="1"/>
          </p:cNvSpPr>
          <p:nvPr/>
        </p:nvSpPr>
        <p:spPr bwMode="auto">
          <a:xfrm flipV="1">
            <a:off x="4267200" y="2028824"/>
            <a:ext cx="9526" cy="703262"/>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4" name="Line 36"/>
          <p:cNvSpPr>
            <a:spLocks noChangeShapeType="1"/>
          </p:cNvSpPr>
          <p:nvPr/>
        </p:nvSpPr>
        <p:spPr bwMode="auto">
          <a:xfrm>
            <a:off x="3206750" y="2209800"/>
            <a:ext cx="527050" cy="596900"/>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5" name="Line 37"/>
          <p:cNvSpPr>
            <a:spLocks noChangeShapeType="1"/>
          </p:cNvSpPr>
          <p:nvPr/>
        </p:nvSpPr>
        <p:spPr bwMode="auto">
          <a:xfrm>
            <a:off x="2516188" y="2776538"/>
            <a:ext cx="830262" cy="373062"/>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6" name="Line 38"/>
          <p:cNvSpPr>
            <a:spLocks noChangeShapeType="1"/>
          </p:cNvSpPr>
          <p:nvPr/>
        </p:nvSpPr>
        <p:spPr bwMode="auto">
          <a:xfrm flipV="1">
            <a:off x="2590800" y="3657600"/>
            <a:ext cx="715963" cy="228600"/>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7" name="Line 39"/>
          <p:cNvSpPr>
            <a:spLocks noChangeShapeType="1"/>
          </p:cNvSpPr>
          <p:nvPr/>
        </p:nvSpPr>
        <p:spPr bwMode="auto">
          <a:xfrm flipV="1">
            <a:off x="4191000" y="4322762"/>
            <a:ext cx="20637" cy="477837"/>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8" name="Line 40"/>
          <p:cNvSpPr>
            <a:spLocks noChangeShapeType="1"/>
          </p:cNvSpPr>
          <p:nvPr/>
        </p:nvSpPr>
        <p:spPr bwMode="auto">
          <a:xfrm>
            <a:off x="4800600" y="4267200"/>
            <a:ext cx="609599" cy="533400"/>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29" name="Line 41"/>
          <p:cNvSpPr>
            <a:spLocks noChangeShapeType="1"/>
          </p:cNvSpPr>
          <p:nvPr/>
        </p:nvSpPr>
        <p:spPr bwMode="auto">
          <a:xfrm>
            <a:off x="5191125" y="3657600"/>
            <a:ext cx="942975" cy="358775"/>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30" name="Line 42"/>
          <p:cNvSpPr>
            <a:spLocks noChangeShapeType="1"/>
          </p:cNvSpPr>
          <p:nvPr/>
        </p:nvSpPr>
        <p:spPr bwMode="auto">
          <a:xfrm flipV="1">
            <a:off x="5181600" y="3076573"/>
            <a:ext cx="914400" cy="200026"/>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31" name="Rectangle 45"/>
          <p:cNvSpPr>
            <a:spLocks noChangeArrowheads="1"/>
          </p:cNvSpPr>
          <p:nvPr/>
        </p:nvSpPr>
        <p:spPr bwMode="auto">
          <a:xfrm>
            <a:off x="1905000" y="4800600"/>
            <a:ext cx="1187025" cy="582211"/>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Evaluate</a:t>
            </a:r>
          </a:p>
          <a:p>
            <a:pPr algn="ctr" eaLnBrk="0" hangingPunct="0"/>
            <a:r>
              <a:rPr lang="en-US" sz="1600" dirty="0"/>
              <a:t>Alternatives</a:t>
            </a:r>
          </a:p>
        </p:txBody>
      </p:sp>
      <p:sp>
        <p:nvSpPr>
          <p:cNvPr id="32" name="Rectangle 47"/>
          <p:cNvSpPr>
            <a:spLocks noChangeArrowheads="1"/>
          </p:cNvSpPr>
          <p:nvPr/>
        </p:nvSpPr>
        <p:spPr bwMode="auto">
          <a:xfrm>
            <a:off x="3733800" y="1066800"/>
            <a:ext cx="1295400" cy="828432"/>
          </a:xfrm>
          <a:prstGeom prst="rect">
            <a:avLst/>
          </a:prstGeom>
          <a:noFill/>
          <a:ln w="9525">
            <a:noFill/>
            <a:miter lim="800000"/>
            <a:headEnd/>
            <a:tailEnd/>
          </a:ln>
          <a:effectLst/>
        </p:spPr>
        <p:txBody>
          <a:bodyPr wrap="square" lIns="90488" tIns="44450" rIns="90488" bIns="44450">
            <a:spAutoFit/>
          </a:bodyPr>
          <a:lstStyle/>
          <a:p>
            <a:pPr algn="ctr" eaLnBrk="0" hangingPunct="0"/>
            <a:r>
              <a:rPr lang="en-US" sz="1600" dirty="0"/>
              <a:t>Support Strategic Planning</a:t>
            </a:r>
          </a:p>
        </p:txBody>
      </p:sp>
      <p:sp>
        <p:nvSpPr>
          <p:cNvPr id="33" name="Rectangle 49"/>
          <p:cNvSpPr>
            <a:spLocks noChangeArrowheads="1"/>
          </p:cNvSpPr>
          <p:nvPr/>
        </p:nvSpPr>
        <p:spPr bwMode="auto">
          <a:xfrm>
            <a:off x="1905000" y="1219200"/>
            <a:ext cx="1711677" cy="828432"/>
          </a:xfrm>
          <a:prstGeom prst="rect">
            <a:avLst/>
          </a:prstGeom>
          <a:noFill/>
          <a:ln w="9525">
            <a:noFill/>
            <a:miter lim="800000"/>
            <a:headEnd/>
            <a:tailEnd/>
          </a:ln>
          <a:effectLst/>
        </p:spPr>
        <p:txBody>
          <a:bodyPr wrap="square" lIns="90488" tIns="44450" rIns="90488" bIns="44450">
            <a:spAutoFit/>
          </a:bodyPr>
          <a:lstStyle/>
          <a:p>
            <a:pPr algn="ctr" eaLnBrk="0" hangingPunct="0"/>
            <a:r>
              <a:rPr lang="en-US" sz="1600" dirty="0"/>
              <a:t>  Improve </a:t>
            </a:r>
          </a:p>
          <a:p>
            <a:pPr algn="ctr" eaLnBrk="0" hangingPunct="0"/>
            <a:r>
              <a:rPr lang="en-US" sz="1600" dirty="0"/>
              <a:t>Solution Implementation</a:t>
            </a:r>
          </a:p>
        </p:txBody>
      </p:sp>
      <p:sp>
        <p:nvSpPr>
          <p:cNvPr id="34" name="Oval 33"/>
          <p:cNvSpPr/>
          <p:nvPr/>
        </p:nvSpPr>
        <p:spPr bwMode="auto">
          <a:xfrm>
            <a:off x="3371850" y="2771774"/>
            <a:ext cx="1838325" cy="1600201"/>
          </a:xfrm>
          <a:prstGeom prst="ellipse">
            <a:avLst/>
          </a:prstGeom>
          <a:ln>
            <a:headEnd type="none" w="med" len="med"/>
            <a:tailEnd type="none" w="med" len="med"/>
          </a:ln>
          <a:effectLst>
            <a:glow rad="228600">
              <a:schemeClr val="accent2">
                <a:satMod val="175000"/>
                <a:alpha val="40000"/>
              </a:schemeClr>
            </a:glow>
          </a:effectLst>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bg1"/>
                </a:solidFill>
                <a:effectLst/>
                <a:latin typeface="Arial" charset="0"/>
              </a:rPr>
              <a:t>Thinking</a:t>
            </a:r>
            <a:r>
              <a:rPr kumimoji="0" lang="en-US" sz="1800" b="1" i="0" u="none" strike="noStrike" cap="none" normalizeH="0" dirty="0">
                <a:ln>
                  <a:noFill/>
                </a:ln>
                <a:solidFill>
                  <a:schemeClr val="bg1"/>
                </a:solidFill>
                <a:effectLst/>
                <a:latin typeface="Arial" charset="0"/>
              </a:rPr>
              <a: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dirty="0">
                <a:ln>
                  <a:noFill/>
                </a:ln>
                <a:solidFill>
                  <a:schemeClr val="bg1"/>
                </a:solidFill>
                <a:effectLst/>
                <a:latin typeface="Arial" charset="0"/>
              </a:rPr>
              <a:t>About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dirty="0">
                <a:ln>
                  <a:noFill/>
                </a:ln>
                <a:solidFill>
                  <a:schemeClr val="bg1"/>
                </a:solidFill>
                <a:effectLst/>
                <a:latin typeface="Arial" charset="0"/>
              </a:rPr>
              <a:t>Values</a:t>
            </a:r>
            <a:endParaRPr kumimoji="0" lang="en-US" sz="1800" b="1" i="0" u="none" strike="noStrike" cap="none" normalizeH="0" baseline="0" dirty="0">
              <a:ln>
                <a:noFill/>
              </a:ln>
              <a:solidFill>
                <a:schemeClr val="bg1"/>
              </a:solidFill>
              <a:effectLst/>
              <a:latin typeface="Arial" charset="0"/>
            </a:endParaRPr>
          </a:p>
        </p:txBody>
      </p:sp>
      <p:sp>
        <p:nvSpPr>
          <p:cNvPr id="35" name="Line 38"/>
          <p:cNvSpPr>
            <a:spLocks noChangeShapeType="1"/>
          </p:cNvSpPr>
          <p:nvPr/>
        </p:nvSpPr>
        <p:spPr bwMode="auto">
          <a:xfrm flipV="1">
            <a:off x="2971800" y="4191000"/>
            <a:ext cx="715963" cy="533400"/>
          </a:xfrm>
          <a:prstGeom prst="line">
            <a:avLst/>
          </a:prstGeom>
          <a:noFill/>
          <a:ln w="12700">
            <a:solidFill>
              <a:schemeClr val="tx1"/>
            </a:solidFill>
            <a:round/>
            <a:headEnd type="stealth" w="med" len="med"/>
            <a:tailEnd type="stealth" w="med" len="med"/>
          </a:ln>
          <a:effectLst/>
        </p:spPr>
        <p:txBody>
          <a:bodyPr wrap="none" anchor="ctr"/>
          <a:lstStyle/>
          <a:p>
            <a:endParaRPr lang="en-US"/>
          </a:p>
        </p:txBody>
      </p:sp>
      <p:sp>
        <p:nvSpPr>
          <p:cNvPr id="36" name="Rectangle 28"/>
          <p:cNvSpPr>
            <a:spLocks noChangeArrowheads="1"/>
          </p:cNvSpPr>
          <p:nvPr/>
        </p:nvSpPr>
        <p:spPr bwMode="auto">
          <a:xfrm>
            <a:off x="1295400" y="2438400"/>
            <a:ext cx="991959" cy="582211"/>
          </a:xfrm>
          <a:prstGeom prst="rect">
            <a:avLst/>
          </a:prstGeom>
          <a:noFill/>
          <a:ln w="9525">
            <a:noFill/>
            <a:miter lim="800000"/>
            <a:headEnd/>
            <a:tailEnd/>
          </a:ln>
          <a:effectLst/>
        </p:spPr>
        <p:txBody>
          <a:bodyPr wrap="none" lIns="90488" tIns="44450" rIns="90488" bIns="44450">
            <a:spAutoFit/>
          </a:bodyPr>
          <a:lstStyle/>
          <a:p>
            <a:pPr algn="ctr" eaLnBrk="0" hangingPunct="0"/>
            <a:r>
              <a:rPr lang="en-US" sz="1600" dirty="0"/>
              <a:t>Better</a:t>
            </a:r>
          </a:p>
          <a:p>
            <a:pPr algn="ctr" eaLnBrk="0" hangingPunct="0"/>
            <a:r>
              <a:rPr lang="en-US" sz="1600" dirty="0"/>
              <a:t>Decisions</a:t>
            </a:r>
          </a:p>
        </p:txBody>
      </p:sp>
      <p:pic>
        <p:nvPicPr>
          <p:cNvPr id="38" name="Picture 2" descr="\\psf\Home\Downloads\51zwqpgrKzL._SL160_PIsitb-sticker-arrow-dp,TopRight,12,-18_SH30_OU01_AA160_.jpg"/>
          <p:cNvPicPr>
            <a:picLocks noChangeAspect="1" noChangeArrowheads="1"/>
          </p:cNvPicPr>
          <p:nvPr/>
        </p:nvPicPr>
        <p:blipFill>
          <a:blip r:embed="rId2" cstate="print"/>
          <a:srcRect l="15714" t="11122" r="23061"/>
          <a:stretch>
            <a:fillRect/>
          </a:stretch>
        </p:blipFill>
        <p:spPr bwMode="auto">
          <a:xfrm>
            <a:off x="7627775" y="927801"/>
            <a:ext cx="1287625" cy="1869201"/>
          </a:xfrm>
          <a:prstGeom prst="rect">
            <a:avLst/>
          </a:prstGeom>
          <a:noFill/>
        </p:spPr>
      </p:pic>
      <p:sp>
        <p:nvSpPr>
          <p:cNvPr id="39" name="Rectangle 43"/>
          <p:cNvSpPr>
            <a:spLocks noChangeArrowheads="1"/>
          </p:cNvSpPr>
          <p:nvPr/>
        </p:nvSpPr>
        <p:spPr bwMode="auto">
          <a:xfrm>
            <a:off x="1616784" y="6134807"/>
            <a:ext cx="5529431" cy="609600"/>
          </a:xfrm>
          <a:prstGeom prst="rect">
            <a:avLst/>
          </a:prstGeom>
          <a:noFill/>
          <a:ln w="9525">
            <a:noFill/>
            <a:miter lim="800000"/>
            <a:headEnd/>
            <a:tailEnd/>
          </a:ln>
          <a:effectLst/>
        </p:spPr>
        <p:txBody>
          <a:bodyPr lIns="90488" tIns="44450" rIns="90488" bIns="44450" anchor="ctr"/>
          <a:lstStyle/>
          <a:p>
            <a:pPr algn="l" eaLnBrk="0" hangingPunct="0"/>
            <a:r>
              <a:rPr lang="en-US" sz="1200" dirty="0"/>
              <a:t>       Modified from Keeney, Ralph L., </a:t>
            </a:r>
            <a:r>
              <a:rPr lang="en-US" sz="1200" b="1" dirty="0"/>
              <a:t>Value-Focused Thinking:  A Path To Creative </a:t>
            </a:r>
            <a:r>
              <a:rPr lang="en-US" sz="1200" b="1" dirty="0" err="1"/>
              <a:t>Decisionmaking</a:t>
            </a:r>
            <a:r>
              <a:rPr lang="en-US" sz="1200" u="sng" dirty="0"/>
              <a:t>,</a:t>
            </a:r>
            <a:r>
              <a:rPr lang="en-US" sz="1200" dirty="0"/>
              <a:t>  Harvard University Press, Cambridge, MA, 1992, pp. 3-28.</a:t>
            </a:r>
          </a:p>
        </p:txBody>
      </p:sp>
    </p:spTree>
    <p:extLst>
      <p:ext uri="{BB962C8B-B14F-4D97-AF65-F5344CB8AC3E}">
        <p14:creationId xmlns:p14="http://schemas.microsoft.com/office/powerpoint/2010/main" val="3937632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Four Major Value-Focused Thinking Ideas</a:t>
            </a:r>
          </a:p>
        </p:txBody>
      </p:sp>
      <p:sp>
        <p:nvSpPr>
          <p:cNvPr id="3" name="Content Placeholder 2"/>
          <p:cNvSpPr>
            <a:spLocks noGrp="1"/>
          </p:cNvSpPr>
          <p:nvPr>
            <p:ph idx="1"/>
          </p:nvPr>
        </p:nvSpPr>
        <p:spPr>
          <a:xfrm>
            <a:off x="602687" y="1087142"/>
            <a:ext cx="7908831" cy="4053445"/>
          </a:xfrm>
        </p:spPr>
        <p:txBody>
          <a:bodyPr>
            <a:noAutofit/>
          </a:bodyPr>
          <a:lstStyle/>
          <a:p>
            <a:r>
              <a:rPr lang="en-US" sz="2400" dirty="0"/>
              <a:t>Create decision opportunities</a:t>
            </a:r>
            <a:endParaRPr lang="en-US" sz="1600" dirty="0"/>
          </a:p>
          <a:p>
            <a:pPr lvl="1"/>
            <a:r>
              <a:rPr lang="en-US" sz="1600" dirty="0"/>
              <a:t>Many of us have been taught to look for potential problems, carefully define the problems, and then look for solutions. Keeney encourages us to focus our energy and creativity on identifying decision opportunities to identify potential value for an organization’s shareholders and stakeholders.</a:t>
            </a:r>
            <a:endParaRPr lang="en-US" sz="2800" dirty="0"/>
          </a:p>
          <a:p>
            <a:r>
              <a:rPr lang="en-US" sz="2400" dirty="0"/>
              <a:t>Start with values  </a:t>
            </a:r>
          </a:p>
          <a:p>
            <a:pPr lvl="1"/>
            <a:r>
              <a:rPr lang="en-US" sz="1600" dirty="0"/>
              <a:t>VFT starts with values and objectives before identifying the alternatives.  Keeney describes the contrasting approach as Alternative-Focused Thinking (AFT), which starts with the alternatives and seeks to differentiate them.  </a:t>
            </a:r>
            <a:endParaRPr lang="en-US" sz="2800" dirty="0"/>
          </a:p>
          <a:p>
            <a:r>
              <a:rPr lang="en-US" sz="2400" dirty="0"/>
              <a:t>Use values to evaluate alternatives </a:t>
            </a:r>
          </a:p>
          <a:p>
            <a:pPr lvl="1"/>
            <a:r>
              <a:rPr lang="en-US" sz="1600" dirty="0"/>
              <a:t>Use the values to qualitatively and quantitatively evaluate our alternatives.  The mathematics of single and multiple objective decision analysis can be used to evaluate of the alternatives, and once completed, we can use this information to improve existing alternatives or develop new alternatives.</a:t>
            </a:r>
          </a:p>
          <a:p>
            <a:r>
              <a:rPr lang="en-US" sz="2400" dirty="0"/>
              <a:t>Generate better alternatives</a:t>
            </a:r>
          </a:p>
          <a:p>
            <a:pPr lvl="1"/>
            <a:r>
              <a:rPr lang="en-US" sz="1600" dirty="0"/>
              <a:t>Our decision can only be as good as the best alternative that we identify. If we have several crummy alternatives, the best analysis will only identify a crummy alterative!   </a:t>
            </a:r>
            <a:endParaRPr lang="en-US" sz="2800"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6</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6146466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Start First with Values</a:t>
            </a:r>
          </a:p>
        </p:txBody>
      </p:sp>
      <p:sp>
        <p:nvSpPr>
          <p:cNvPr id="3" name="Content Placeholder 2"/>
          <p:cNvSpPr>
            <a:spLocks noGrp="1"/>
          </p:cNvSpPr>
          <p:nvPr>
            <p:ph idx="1"/>
          </p:nvPr>
        </p:nvSpPr>
        <p:spPr>
          <a:xfrm>
            <a:off x="685546" y="1145970"/>
            <a:ext cx="7908831" cy="4053445"/>
          </a:xfrm>
        </p:spPr>
        <p:txBody>
          <a:bodyPr>
            <a:noAutofit/>
          </a:bodyPr>
          <a:lstStyle/>
          <a:p>
            <a:r>
              <a:rPr lang="en-US" sz="2400" dirty="0"/>
              <a:t>VFT start with values and objectives before identifying alternatives</a:t>
            </a:r>
          </a:p>
          <a:p>
            <a:r>
              <a:rPr lang="en-US" sz="2400" dirty="0"/>
              <a:t>Contrasts with Alternative-Focused Thinking (AFT), which decides alternatives first then seeks to differentiate them</a:t>
            </a:r>
          </a:p>
          <a:p>
            <a:r>
              <a:rPr lang="en-US" sz="2400" dirty="0"/>
              <a:t>Disadvantages of AFT:</a:t>
            </a:r>
          </a:p>
          <a:p>
            <a:pPr lvl="1"/>
            <a:r>
              <a:rPr lang="en-US" sz="2400" dirty="0"/>
              <a:t>If start with known alternatives, we limit the decision frame.</a:t>
            </a:r>
          </a:p>
          <a:p>
            <a:pPr lvl="1"/>
            <a:r>
              <a:rPr lang="en-US" sz="2400" dirty="0"/>
              <a:t>If try and evaluate only known alternatives, we will not identify important new values and objectives relevant for future solutions.</a:t>
            </a:r>
          </a:p>
          <a:p>
            <a:pPr lvl="1"/>
            <a:r>
              <a:rPr lang="en-US" sz="2400" dirty="0"/>
              <a:t>If we do not have a full understanding of the opportunity and the decision frame, we may not have a sound basis for generation of alternatives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7</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4931089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Generate Better Ideas</a:t>
            </a:r>
          </a:p>
        </p:txBody>
      </p:sp>
      <p:sp>
        <p:nvSpPr>
          <p:cNvPr id="3" name="Content Placeholder 2"/>
          <p:cNvSpPr>
            <a:spLocks noGrp="1"/>
          </p:cNvSpPr>
          <p:nvPr>
            <p:ph idx="1"/>
          </p:nvPr>
        </p:nvSpPr>
        <p:spPr>
          <a:xfrm>
            <a:off x="685546" y="1087142"/>
            <a:ext cx="7908831" cy="4053445"/>
          </a:xfrm>
        </p:spPr>
        <p:txBody>
          <a:bodyPr>
            <a:normAutofit/>
          </a:bodyPr>
          <a:lstStyle/>
          <a:p>
            <a:r>
              <a:rPr lang="en-US" sz="2400" dirty="0"/>
              <a:t>“Our decision can only be as good as the best alternative that we identify” (p. 235).</a:t>
            </a:r>
          </a:p>
          <a:p>
            <a:r>
              <a:rPr lang="en-US" sz="2400" dirty="0"/>
              <a:t>Once we have identified the values and objectives for the decision problem, then we can use them to generate better alternatives.</a:t>
            </a:r>
          </a:p>
          <a:p>
            <a:r>
              <a:rPr lang="en-US" sz="2400" dirty="0"/>
              <a:t>There are both qualitative and quantitative approaches to defining the value gaps.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8</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5961" y="3920992"/>
            <a:ext cx="3048000" cy="2133600"/>
          </a:xfrm>
          <a:prstGeom prst="rect">
            <a:avLst/>
          </a:prstGeom>
          <a:ln>
            <a:solidFill>
              <a:schemeClr val="tx1"/>
            </a:solidFill>
          </a:ln>
        </p:spPr>
      </p:pic>
      <p:sp>
        <p:nvSpPr>
          <p:cNvPr id="6" name="Rectangle 5"/>
          <p:cNvSpPr/>
          <p:nvPr/>
        </p:nvSpPr>
        <p:spPr>
          <a:xfrm>
            <a:off x="2423502" y="6070339"/>
            <a:ext cx="4572000" cy="261610"/>
          </a:xfrm>
          <a:prstGeom prst="rect">
            <a:avLst/>
          </a:prstGeom>
        </p:spPr>
        <p:txBody>
          <a:bodyPr>
            <a:spAutoFit/>
          </a:bodyPr>
          <a:lstStyle/>
          <a:p>
            <a:r>
              <a:rPr lang="en-US" sz="1050" i="1" dirty="0"/>
              <a:t>https://gator1965.files.wordpress.com/2010/05/cart-before-horse-2.jpg</a:t>
            </a:r>
          </a:p>
        </p:txBody>
      </p:sp>
      <p:sp>
        <p:nvSpPr>
          <p:cNvPr id="8"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1093466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Create Decision Opportunities</a:t>
            </a:r>
          </a:p>
        </p:txBody>
      </p:sp>
      <p:sp>
        <p:nvSpPr>
          <p:cNvPr id="3" name="Content Placeholder 2"/>
          <p:cNvSpPr>
            <a:spLocks noGrp="1"/>
          </p:cNvSpPr>
          <p:nvPr>
            <p:ph idx="1"/>
          </p:nvPr>
        </p:nvSpPr>
        <p:spPr>
          <a:xfrm>
            <a:off x="755087" y="1391745"/>
            <a:ext cx="7908831" cy="4053445"/>
          </a:xfrm>
        </p:spPr>
        <p:txBody>
          <a:bodyPr>
            <a:normAutofit/>
          </a:bodyPr>
          <a:lstStyle/>
          <a:p>
            <a:r>
              <a:rPr lang="en-US" sz="2400" dirty="0"/>
              <a:t>Problem versus opportunity</a:t>
            </a:r>
          </a:p>
          <a:p>
            <a:pPr lvl="1"/>
            <a:r>
              <a:rPr lang="en-US" sz="2400" dirty="0"/>
              <a:t>A problem is reactive</a:t>
            </a:r>
          </a:p>
          <a:p>
            <a:pPr lvl="1"/>
            <a:r>
              <a:rPr lang="en-US" sz="2400" dirty="0"/>
              <a:t>A opportunity is proactive</a:t>
            </a:r>
          </a:p>
          <a:p>
            <a:pPr lvl="1"/>
            <a:endParaRPr lang="en-US" sz="2400" dirty="0"/>
          </a:p>
          <a:p>
            <a:r>
              <a:rPr lang="en-US" sz="2400" dirty="0"/>
              <a:t>Do not wait for problems to appear, focus energy and creativity on identifying decision opportunities.</a:t>
            </a:r>
          </a:p>
          <a:p>
            <a:endParaRPr lang="en-US" sz="2400" dirty="0"/>
          </a:p>
          <a:p>
            <a:r>
              <a:rPr lang="en-US" sz="2400" dirty="0"/>
              <a:t>Results in added value for organization, organization shareholders and stakeholders.</a:t>
            </a:r>
          </a:p>
        </p:txBody>
      </p:sp>
      <p:sp>
        <p:nvSpPr>
          <p:cNvPr id="4" name="Slide Number Placeholder 3"/>
          <p:cNvSpPr>
            <a:spLocks noGrp="1"/>
          </p:cNvSpPr>
          <p:nvPr>
            <p:ph type="sldNum" sz="quarter" idx="12"/>
          </p:nvPr>
        </p:nvSpPr>
        <p:spPr/>
        <p:txBody>
          <a:bodyPr/>
          <a:lstStyle/>
          <a:p>
            <a:fld id="{D2309A7F-DA4F-7A48-BA9F-1ADD0F1A3EFA}" type="slidenum">
              <a:rPr lang="en-US" smtClean="0"/>
              <a:pPr/>
              <a:t>9</a:t>
            </a:fld>
            <a:endParaRPr lang="en-US"/>
          </a:p>
        </p:txBody>
      </p:sp>
      <p:sp>
        <p:nvSpPr>
          <p:cNvPr id="6" name="Footer Placeholder 3"/>
          <p:cNvSpPr>
            <a:spLocks noGrp="1"/>
          </p:cNvSpPr>
          <p:nvPr>
            <p:ph type="ftr" sz="quarter" idx="11"/>
          </p:nvPr>
        </p:nvSpPr>
        <p:spPr>
          <a:xfrm>
            <a:off x="506627" y="6407555"/>
            <a:ext cx="8266670" cy="333632"/>
          </a:xfrm>
        </p:spPr>
        <p:txBody>
          <a:bodyPr/>
          <a:lstStyle/>
          <a:p>
            <a:r>
              <a:rPr lang="en-US" dirty="0"/>
              <a:t>G. Parnell and W. Miller, “Identifying Objectives and Value Measures,” Trade-off Analytics: Creating and Evaluating the Tradespace, G. Parnell, Editor, Wiley &amp; Sons, 2016.</a:t>
            </a:r>
          </a:p>
        </p:txBody>
      </p:sp>
    </p:spTree>
    <p:extLst>
      <p:ext uri="{BB962C8B-B14F-4D97-AF65-F5344CB8AC3E}">
        <p14:creationId xmlns:p14="http://schemas.microsoft.com/office/powerpoint/2010/main" val="2560651501"/>
      </p:ext>
    </p:extLst>
  </p:cSld>
  <p:clrMapOvr>
    <a:masterClrMapping/>
  </p:clrMapOvr>
</p:sld>
</file>

<file path=ppt/theme/theme1.xml><?xml version="1.0" encoding="utf-8"?>
<a:theme xmlns:a="http://schemas.openxmlformats.org/drawingml/2006/main" name="COETemplat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11961</TotalTime>
  <Words>1072</Words>
  <Application>Microsoft Office PowerPoint</Application>
  <PresentationFormat>On-screen Show (4:3)</PresentationFormat>
  <Paragraphs>106</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COETemplate[2]</vt:lpstr>
      <vt:lpstr>Module 4.1 Value-Focused Thinking </vt:lpstr>
      <vt:lpstr>Module 4.1 Learning Objectives</vt:lpstr>
      <vt:lpstr>Determining Decision Objectives</vt:lpstr>
      <vt:lpstr>Value-Focused Thinking (VFT)</vt:lpstr>
      <vt:lpstr>Benefits of Value-Focused Thinking</vt:lpstr>
      <vt:lpstr>Four Major Value-Focused Thinking Ideas</vt:lpstr>
      <vt:lpstr>Start First with Values</vt:lpstr>
      <vt:lpstr>Generate Better Ideas</vt:lpstr>
      <vt:lpstr>Create Decision Opportunities</vt:lpstr>
      <vt:lpstr>Use Values to Evaluate Alternatives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S. Parnell</dc:creator>
  <cp:lastModifiedBy>Greg Parnell</cp:lastModifiedBy>
  <cp:revision>816</cp:revision>
  <cp:lastPrinted>2018-08-14T17:10:23Z</cp:lastPrinted>
  <dcterms:created xsi:type="dcterms:W3CDTF">2016-02-02T18:11:17Z</dcterms:created>
  <dcterms:modified xsi:type="dcterms:W3CDTF">2019-10-21T13:01:13Z</dcterms:modified>
</cp:coreProperties>
</file>