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14"/>
  </p:notesMasterIdLst>
  <p:sldIdLst>
    <p:sldId id="631" r:id="rId2"/>
    <p:sldId id="632" r:id="rId3"/>
    <p:sldId id="633" r:id="rId4"/>
    <p:sldId id="635" r:id="rId5"/>
    <p:sldId id="636" r:id="rId6"/>
    <p:sldId id="637" r:id="rId7"/>
    <p:sldId id="642" r:id="rId8"/>
    <p:sldId id="643" r:id="rId9"/>
    <p:sldId id="644" r:id="rId10"/>
    <p:sldId id="645" r:id="rId11"/>
    <p:sldId id="646" r:id="rId12"/>
    <p:sldId id="647" r:id="rId13"/>
  </p:sldIdLst>
  <p:sldSz cx="9144000" cy="6858000" type="screen4x3"/>
  <p:notesSz cx="6934200" cy="92329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gory S. Parnell" initials="GSP"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FFFCC"/>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37" autoAdjust="0"/>
    <p:restoredTop sz="50000" autoAdjust="0"/>
  </p:normalViewPr>
  <p:slideViewPr>
    <p:cSldViewPr snapToGrid="0" snapToObjects="1">
      <p:cViewPr varScale="1">
        <p:scale>
          <a:sx n="106" d="100"/>
          <a:sy n="106" d="100"/>
        </p:scale>
        <p:origin x="816"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365"/>
    </p:cViewPr>
  </p:sorterViewPr>
  <p:notesViewPr>
    <p:cSldViewPr snapToGrid="0" snapToObjects="1">
      <p:cViewPr varScale="1">
        <p:scale>
          <a:sx n="69" d="100"/>
          <a:sy n="69" d="100"/>
        </p:scale>
        <p:origin x="2778"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57ED881E-BF95-44E4-93B1-22A383C4CE39}" type="datetimeFigureOut">
              <a:rPr lang="en-US" smtClean="0"/>
              <a:t>7/23/2019</a:t>
            </a:fld>
            <a:endParaRPr lang="en-US"/>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D042A820-5727-4717-8C6D-F11C9C38273E}" type="slidenum">
              <a:rPr lang="en-US" smtClean="0"/>
              <a:t>‹#›</a:t>
            </a:fld>
            <a:endParaRPr lang="en-US"/>
          </a:p>
        </p:txBody>
      </p:sp>
    </p:spTree>
    <p:extLst>
      <p:ext uri="{BB962C8B-B14F-4D97-AF65-F5344CB8AC3E}">
        <p14:creationId xmlns:p14="http://schemas.microsoft.com/office/powerpoint/2010/main" val="1257270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Four quadrants:</a:t>
            </a:r>
            <a:r>
              <a:rPr lang="en-US" baseline="0" dirty="0"/>
              <a:t> Opp. Overview, Vision Statement, Useful Diagrams, and Cost Data Collection</a:t>
            </a:r>
            <a:endParaRPr lang="en-US" dirty="0"/>
          </a:p>
        </p:txBody>
      </p:sp>
      <p:sp>
        <p:nvSpPr>
          <p:cNvPr id="4" name="Slide Number Placeholder 3"/>
          <p:cNvSpPr>
            <a:spLocks noGrp="1"/>
          </p:cNvSpPr>
          <p:nvPr>
            <p:ph type="sldNum" sz="quarter" idx="10"/>
          </p:nvPr>
        </p:nvSpPr>
        <p:spPr/>
        <p:txBody>
          <a:bodyPr/>
          <a:lstStyle/>
          <a:p>
            <a:fld id="{D042A820-5727-4717-8C6D-F11C9C38273E}" type="slidenum">
              <a:rPr lang="en-US" smtClean="0"/>
              <a:t>7</a:t>
            </a:fld>
            <a:endParaRPr lang="en-US"/>
          </a:p>
        </p:txBody>
      </p:sp>
    </p:spTree>
    <p:extLst>
      <p:ext uri="{BB962C8B-B14F-4D97-AF65-F5344CB8AC3E}">
        <p14:creationId xmlns:p14="http://schemas.microsoft.com/office/powerpoint/2010/main" val="2713949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5086" y="2130435"/>
            <a:ext cx="7703114" cy="1470025"/>
          </a:xfrm>
        </p:spPr>
        <p:txBody>
          <a:bodyPr>
            <a:normAutofit/>
          </a:bodyPr>
          <a:lstStyle>
            <a:lvl1pPr>
              <a:defRPr sz="3200">
                <a:latin typeface="+mj-lt"/>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latin typeface="+mj-lt"/>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atin typeface="+mj-lt"/>
              </a:defRPr>
            </a:lvl1pPr>
          </a:lstStyle>
          <a:p>
            <a:fld id="{1BD7C388-78FC-4603-B762-267B6899594C}" type="datetime1">
              <a:rPr lang="en-US" smtClean="0"/>
              <a:t>7/23/2019</a:t>
            </a:fld>
            <a:endParaRPr lang="en-US"/>
          </a:p>
        </p:txBody>
      </p:sp>
      <p:sp>
        <p:nvSpPr>
          <p:cNvPr id="5" name="Footer Placeholder 4"/>
          <p:cNvSpPr>
            <a:spLocks noGrp="1"/>
          </p:cNvSpPr>
          <p:nvPr>
            <p:ph type="ftr" sz="quarter" idx="11"/>
          </p:nvPr>
        </p:nvSpPr>
        <p:spPr/>
        <p:txBody>
          <a:bodyPr/>
          <a:lstStyle>
            <a:lvl1pPr>
              <a:defRPr>
                <a:latin typeface="+mj-lt"/>
              </a:defRPr>
            </a:lvl1pPr>
          </a:lstStyle>
          <a:p>
            <a:endParaRPr lang="en-US"/>
          </a:p>
        </p:txBody>
      </p:sp>
      <p:sp>
        <p:nvSpPr>
          <p:cNvPr id="6" name="Slide Number Placeholder 5"/>
          <p:cNvSpPr>
            <a:spLocks noGrp="1"/>
          </p:cNvSpPr>
          <p:nvPr>
            <p:ph type="sldNum" sz="quarter" idx="12"/>
          </p:nvPr>
        </p:nvSpPr>
        <p:spPr>
          <a:xfrm>
            <a:off x="6882468" y="6415083"/>
            <a:ext cx="2133600" cy="365125"/>
          </a:xfrm>
        </p:spPr>
        <p:txBody>
          <a:bodyPr/>
          <a:lstStyle>
            <a:lvl1pPr>
              <a:defRPr>
                <a:latin typeface="+mj-lt"/>
              </a:defRPr>
            </a:lvl1pPr>
          </a:lstStyle>
          <a:p>
            <a:fld id="{D2309A7F-DA4F-7A48-BA9F-1ADD0F1A3EFA}" type="slidenum">
              <a:rPr lang="en-US" smtClean="0"/>
              <a:pPr/>
              <a:t>‹#›</a:t>
            </a:fld>
            <a:endParaRPr lang="en-US"/>
          </a:p>
        </p:txBody>
      </p:sp>
    </p:spTree>
    <p:extLst>
      <p:ext uri="{BB962C8B-B14F-4D97-AF65-F5344CB8AC3E}">
        <p14:creationId xmlns:p14="http://schemas.microsoft.com/office/powerpoint/2010/main" val="1888977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E8B9DDC-993F-4267-B426-F09CD8E9A9EB}" type="datetime1">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792346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24285"/>
            <a:ext cx="2057400" cy="490187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55086" y="1224285"/>
            <a:ext cx="5721914" cy="490187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B39E9EE-1ADA-4B88-B81D-B8A2DD6A5535}" type="datetime1">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3613807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200" b="1">
                <a:solidFill>
                  <a:srgbClr val="C00000"/>
                </a:solidFill>
                <a:latin typeface="+mj-lt"/>
              </a:defRPr>
            </a:lvl1pPr>
          </a:lstStyle>
          <a:p>
            <a:r>
              <a:rPr lang="en-US" dirty="0"/>
              <a:t>Click to edit Master title style</a:t>
            </a:r>
          </a:p>
        </p:txBody>
      </p:sp>
      <p:sp>
        <p:nvSpPr>
          <p:cNvPr id="3" name="Content Placeholder 2"/>
          <p:cNvSpPr>
            <a:spLocks noGrp="1"/>
          </p:cNvSpPr>
          <p:nvPr>
            <p:ph idx="1"/>
          </p:nvPr>
        </p:nvSpPr>
        <p:spPr>
          <a:xfrm>
            <a:off x="755087" y="1544145"/>
            <a:ext cx="7908831" cy="4053445"/>
          </a:xfrm>
        </p:spPr>
        <p:txBody>
          <a:bodyPr/>
          <a:lstStyle>
            <a:lvl1pPr>
              <a:defRPr sz="2400">
                <a:latin typeface="+mn-lt"/>
              </a:defRPr>
            </a:lvl1pPr>
            <a:lvl2pPr>
              <a:defRPr sz="2000">
                <a:latin typeface="+mn-lt"/>
              </a:defRPr>
            </a:lvl2pPr>
            <a:lvl3pPr>
              <a:defRPr sz="2000">
                <a:latin typeface="+mn-lt"/>
              </a:defRPr>
            </a:lvl3pPr>
            <a:lvl4pPr>
              <a:defRPr sz="2000">
                <a:latin typeface="+mn-lt"/>
              </a:defRPr>
            </a:lvl4pPr>
            <a:lvl5pPr>
              <a:defRPr sz="200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atin typeface="+mn-lt"/>
              </a:defRPr>
            </a:lvl1pPr>
          </a:lstStyle>
          <a:p>
            <a:fld id="{3B4DB62D-463D-426B-8D66-527B5E74CB3B}" type="datetime1">
              <a:rPr lang="en-US" smtClean="0"/>
              <a:t>7/23/2019</a:t>
            </a:fld>
            <a:endParaRPr lang="en-US"/>
          </a:p>
        </p:txBody>
      </p:sp>
      <p:sp>
        <p:nvSpPr>
          <p:cNvPr id="5" name="Footer Placeholder 4"/>
          <p:cNvSpPr>
            <a:spLocks noGrp="1"/>
          </p:cNvSpPr>
          <p:nvPr>
            <p:ph type="ftr" sz="quarter" idx="11"/>
          </p:nvPr>
        </p:nvSpPr>
        <p:spPr/>
        <p:txBody>
          <a:bodyPr/>
          <a:lstStyle>
            <a:lvl1pPr>
              <a:defRPr>
                <a:latin typeface="+mn-lt"/>
              </a:defRPr>
            </a:lvl1pPr>
          </a:lstStyle>
          <a:p>
            <a:endParaRPr lang="en-US"/>
          </a:p>
        </p:txBody>
      </p:sp>
      <p:sp>
        <p:nvSpPr>
          <p:cNvPr id="6" name="Slide Number Placeholder 5"/>
          <p:cNvSpPr>
            <a:spLocks noGrp="1"/>
          </p:cNvSpPr>
          <p:nvPr>
            <p:ph type="sldNum" sz="quarter" idx="12"/>
          </p:nvPr>
        </p:nvSpPr>
        <p:spPr/>
        <p:txBody>
          <a:bodyPr/>
          <a:lstStyle>
            <a:lvl1pPr>
              <a:defRPr>
                <a:latin typeface="+mn-lt"/>
              </a:defRPr>
            </a:lvl1pPr>
          </a:lstStyle>
          <a:p>
            <a:fld id="{D2309A7F-DA4F-7A48-BA9F-1ADD0F1A3EFA}" type="slidenum">
              <a:rPr lang="en-US" smtClean="0"/>
              <a:pPr/>
              <a:t>‹#›</a:t>
            </a:fld>
            <a:endParaRPr lang="en-US"/>
          </a:p>
        </p:txBody>
      </p:sp>
    </p:spTree>
    <p:extLst>
      <p:ext uri="{BB962C8B-B14F-4D97-AF65-F5344CB8AC3E}">
        <p14:creationId xmlns:p14="http://schemas.microsoft.com/office/powerpoint/2010/main" val="3862480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10"/>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1BDA9BB-3D23-4549-96AA-5CA2080CC27F}" type="datetime1">
              <a:rPr lang="en-US" smtClean="0"/>
              <a:t>7/23/2019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618890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55091" y="2160310"/>
            <a:ext cx="3740713" cy="4075547"/>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27987" y="2187921"/>
            <a:ext cx="3858814" cy="4047926"/>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9C76779-0D70-42DD-A839-A6FF703EB768}" type="datetime1">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3752122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66528" y="892349"/>
            <a:ext cx="7920272" cy="11430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55085" y="2128202"/>
            <a:ext cx="385580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755087" y="2770197"/>
            <a:ext cx="3855807" cy="3586163"/>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73751" y="2128202"/>
            <a:ext cx="3813051"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73749" y="2767964"/>
            <a:ext cx="3801610" cy="358838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8DA955A-DBA4-4397-901E-1F3C7E489990}" type="datetime1">
              <a:rPr lang="en-US" smtClean="0"/>
              <a:t>7/23/2019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13601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atin typeface="+mn-lt"/>
              </a:defRPr>
            </a:lvl1pPr>
          </a:lstStyle>
          <a:p>
            <a:r>
              <a:rPr lang="en-US"/>
              <a:t>Click to edit Master title style</a:t>
            </a:r>
          </a:p>
        </p:txBody>
      </p:sp>
      <p:sp>
        <p:nvSpPr>
          <p:cNvPr id="3" name="Date Placeholder 2"/>
          <p:cNvSpPr>
            <a:spLocks noGrp="1"/>
          </p:cNvSpPr>
          <p:nvPr>
            <p:ph type="dt" sz="half" idx="10"/>
          </p:nvPr>
        </p:nvSpPr>
        <p:spPr/>
        <p:txBody>
          <a:bodyPr/>
          <a:lstStyle/>
          <a:p>
            <a:fld id="{38C1E418-7235-4F6C-A10B-E77216B6BAD7}" type="datetime1">
              <a:rPr lang="en-US" smtClean="0"/>
              <a:t>7/23/2019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r>
              <a:rPr lang="en-US" dirty="0"/>
              <a:t>L-</a:t>
            </a:r>
            <a:fld id="{D2309A7F-DA4F-7A48-BA9F-1ADD0F1A3EFA}" type="slidenum">
              <a:rPr lang="en-US" smtClean="0"/>
              <a:pPr/>
              <a:t>‹#›</a:t>
            </a:fld>
            <a:endParaRPr lang="en-US" dirty="0"/>
          </a:p>
        </p:txBody>
      </p:sp>
    </p:spTree>
    <p:extLst>
      <p:ext uri="{BB962C8B-B14F-4D97-AF65-F5344CB8AC3E}">
        <p14:creationId xmlns:p14="http://schemas.microsoft.com/office/powerpoint/2010/main" val="3905420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302578-B2EA-4BC9-9C7B-CF98B08ECD53}" type="datetime1">
              <a:rPr lang="en-US" smtClean="0"/>
              <a:t>7/23/2019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24960853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5091" y="1178518"/>
            <a:ext cx="2710427" cy="1109866"/>
          </a:xfrm>
        </p:spPr>
        <p:txBody>
          <a:bodyPr anchor="b"/>
          <a:lstStyle>
            <a:lvl1pPr algn="l">
              <a:defRPr sz="1500" b="1"/>
            </a:lvl1pPr>
          </a:lstStyle>
          <a:p>
            <a:r>
              <a:rPr lang="en-US"/>
              <a:t>Click to edit Master title style</a:t>
            </a:r>
            <a:endParaRPr lang="en-US" dirty="0"/>
          </a:p>
        </p:txBody>
      </p:sp>
      <p:sp>
        <p:nvSpPr>
          <p:cNvPr id="3" name="Content Placeholder 2"/>
          <p:cNvSpPr>
            <a:spLocks noGrp="1"/>
          </p:cNvSpPr>
          <p:nvPr>
            <p:ph idx="1"/>
          </p:nvPr>
        </p:nvSpPr>
        <p:spPr>
          <a:xfrm>
            <a:off x="3575050" y="1178526"/>
            <a:ext cx="5111750" cy="494764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55091" y="2288394"/>
            <a:ext cx="2710427" cy="3837779"/>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59F49E2B-45D6-447E-9FDB-AFFE320CA319}" type="datetime1">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827004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1144201"/>
            <a:ext cx="5486400" cy="3583383"/>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D3F6E20-91AE-4035-ABB4-AC3BE77F3338}" type="datetime1">
              <a:rPr lang="en-US" smtClean="0"/>
              <a:t>7/23/2019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309A7F-DA4F-7A48-BA9F-1ADD0F1A3EFA}" type="slidenum">
              <a:rPr lang="en-US" smtClean="0"/>
              <a:t>‹#›</a:t>
            </a:fld>
            <a:endParaRPr lang="en-US"/>
          </a:p>
        </p:txBody>
      </p:sp>
    </p:spTree>
    <p:extLst>
      <p:ext uri="{BB962C8B-B14F-4D97-AF65-F5344CB8AC3E}">
        <p14:creationId xmlns:p14="http://schemas.microsoft.com/office/powerpoint/2010/main" val="24449962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40305" y="-71604"/>
            <a:ext cx="7920272"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766529" y="2193853"/>
            <a:ext cx="7908831" cy="40534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1" y="6356360"/>
            <a:ext cx="1835713"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B3AB03A0-A3ED-4883-A1D8-A4489B0BCCAA}" type="datetime1">
              <a:rPr lang="en-US" smtClean="0"/>
              <a:t>7/23/2019</a:t>
            </a:fld>
            <a:endParaRPr lang="en-US"/>
          </a:p>
        </p:txBody>
      </p:sp>
      <p:sp>
        <p:nvSpPr>
          <p:cNvPr id="5" name="Footer Placeholder 4"/>
          <p:cNvSpPr>
            <a:spLocks noGrp="1"/>
          </p:cNvSpPr>
          <p:nvPr>
            <p:ph type="ftr" sz="quarter" idx="3"/>
          </p:nvPr>
        </p:nvSpPr>
        <p:spPr>
          <a:xfrm>
            <a:off x="3124200" y="6356360"/>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781800" y="6391809"/>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2309A7F-DA4F-7A48-BA9F-1ADD0F1A3EFA}" type="slidenum">
              <a:rPr lang="en-US" smtClean="0"/>
              <a:t>‹#›</a:t>
            </a:fld>
            <a:endParaRPr lang="en-US"/>
          </a:p>
        </p:txBody>
      </p:sp>
      <p:pic>
        <p:nvPicPr>
          <p:cNvPr id="10" name="Picture 9" descr="EngineeringHoriz201NEW.p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0887" y="153074"/>
            <a:ext cx="2157146" cy="693644"/>
          </a:xfrm>
          <a:prstGeom prst="rect">
            <a:avLst/>
          </a:prstGeom>
        </p:spPr>
      </p:pic>
    </p:spTree>
    <p:extLst>
      <p:ext uri="{BB962C8B-B14F-4D97-AF65-F5344CB8AC3E}">
        <p14:creationId xmlns:p14="http://schemas.microsoft.com/office/powerpoint/2010/main" val="4240978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342900" rtl="0" eaLnBrk="1" latinLnBrk="0" hangingPunct="1">
        <a:spcBef>
          <a:spcPct val="0"/>
        </a:spcBef>
        <a:buNone/>
        <a:defRPr sz="2700" b="1" kern="1200">
          <a:solidFill>
            <a:srgbClr val="C00000"/>
          </a:solidFill>
          <a:latin typeface="Times New Roman"/>
          <a:ea typeface="+mj-ea"/>
          <a:cs typeface="Times New Roman"/>
        </a:defRPr>
      </a:lvl1pPr>
    </p:titleStyle>
    <p:bodyStyle>
      <a:lvl1pPr marL="257175" indent="-257175"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1pPr>
      <a:lvl2pPr marL="557213" indent="-214313"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2pPr>
      <a:lvl3pPr marL="8572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3pPr>
      <a:lvl4pPr marL="12001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4pPr>
      <a:lvl5pPr marL="1543050" indent="-171450" algn="l" defTabSz="342900" rtl="0" eaLnBrk="1" latinLnBrk="0" hangingPunct="1">
        <a:spcBef>
          <a:spcPct val="20000"/>
        </a:spcBef>
        <a:buFont typeface="Arial"/>
        <a:buChar char="»"/>
        <a:defRPr sz="1800" kern="1200">
          <a:solidFill>
            <a:schemeClr val="tx1"/>
          </a:solidFill>
          <a:latin typeface="Times New Roman"/>
          <a:ea typeface="+mn-ea"/>
          <a:cs typeface="Times New Roman"/>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55086" y="1668714"/>
            <a:ext cx="7703114" cy="1470025"/>
          </a:xfrm>
        </p:spPr>
        <p:txBody>
          <a:bodyPr>
            <a:normAutofit/>
          </a:bodyPr>
          <a:lstStyle/>
          <a:p>
            <a:r>
              <a:rPr lang="en-US" dirty="0"/>
              <a:t>Module 3.3</a:t>
            </a:r>
            <a:br>
              <a:rPr lang="en-US" dirty="0"/>
            </a:br>
            <a:r>
              <a:rPr lang="en-US" dirty="0"/>
              <a:t>Tools to Frame the Decision</a:t>
            </a:r>
          </a:p>
        </p:txBody>
      </p:sp>
      <p:sp>
        <p:nvSpPr>
          <p:cNvPr id="4" name="Slide Number Placeholder 3"/>
          <p:cNvSpPr>
            <a:spLocks noGrp="1"/>
          </p:cNvSpPr>
          <p:nvPr>
            <p:ph type="sldNum" sz="quarter" idx="12"/>
          </p:nvPr>
        </p:nvSpPr>
        <p:spPr/>
        <p:txBody>
          <a:bodyPr/>
          <a:lstStyle/>
          <a:p>
            <a:fld id="{D2309A7F-DA4F-7A48-BA9F-1ADD0F1A3EFA}" type="slidenum">
              <a:rPr lang="en-US" smtClean="0"/>
              <a:pPr/>
              <a:t>1</a:t>
            </a:fld>
            <a:endParaRPr lang="en-US"/>
          </a:p>
        </p:txBody>
      </p:sp>
      <p:sp>
        <p:nvSpPr>
          <p:cNvPr id="5" name="Title 1"/>
          <p:cNvSpPr txBox="1">
            <a:spLocks/>
          </p:cNvSpPr>
          <p:nvPr/>
        </p:nvSpPr>
        <p:spPr>
          <a:xfrm>
            <a:off x="514350" y="3086100"/>
            <a:ext cx="5943600" cy="1102519"/>
          </a:xfrm>
          <a:prstGeom prst="rect">
            <a:avLst/>
          </a:prstGeom>
        </p:spPr>
        <p:txBody>
          <a:bodyPr vert="horz" lIns="68580" tIns="34290" rIns="68580" bIns="34290" rtlCol="0" anchor="ctr">
            <a:normAutofit/>
          </a:bodyPr>
          <a:lstStyle>
            <a:lvl1pPr algn="ctr" defTabSz="457200" rtl="0" eaLnBrk="1" latinLnBrk="0" hangingPunct="1">
              <a:spcBef>
                <a:spcPct val="0"/>
              </a:spcBef>
              <a:buNone/>
              <a:defRPr sz="3600" b="1" kern="1200">
                <a:solidFill>
                  <a:srgbClr val="C00000"/>
                </a:solidFill>
                <a:latin typeface="+mj-lt"/>
                <a:ea typeface="+mj-ea"/>
                <a:cs typeface="Times New Roman"/>
              </a:defRPr>
            </a:lvl1pPr>
          </a:lstStyle>
          <a:p>
            <a:endParaRPr lang="en-US" sz="2700" dirty="0">
              <a:solidFill>
                <a:srgbClr val="CC0000"/>
              </a:solidFill>
            </a:endParaRPr>
          </a:p>
        </p:txBody>
      </p:sp>
      <p:sp>
        <p:nvSpPr>
          <p:cNvPr id="6" name="Subtitle 2"/>
          <p:cNvSpPr txBox="1">
            <a:spLocks/>
          </p:cNvSpPr>
          <p:nvPr/>
        </p:nvSpPr>
        <p:spPr>
          <a:xfrm>
            <a:off x="657225" y="4514850"/>
            <a:ext cx="5657850" cy="1314450"/>
          </a:xfrm>
          <a:prstGeom prst="rect">
            <a:avLst/>
          </a:prstGeom>
        </p:spPr>
        <p:txBody>
          <a:bodyPr vert="horz" lIns="68580" tIns="34290" rIns="68580" bIns="34290" rtlCol="0">
            <a:normAutofit/>
          </a:bodyPr>
          <a:lstStyle>
            <a:lvl1pPr marL="0" indent="0" algn="ctr" defTabSz="457200" rtl="0" eaLnBrk="1" latinLnBrk="0" hangingPunct="1">
              <a:spcBef>
                <a:spcPct val="20000"/>
              </a:spcBef>
              <a:buFont typeface="Arial"/>
              <a:buNone/>
              <a:defRPr sz="2400" kern="1200">
                <a:solidFill>
                  <a:schemeClr val="tx1">
                    <a:tint val="75000"/>
                  </a:schemeClr>
                </a:solidFill>
                <a:latin typeface="+mj-lt"/>
                <a:ea typeface="+mn-ea"/>
                <a:cs typeface="Times New Roman"/>
              </a:defRPr>
            </a:lvl1pPr>
            <a:lvl2pPr marL="4572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2pPr>
            <a:lvl3pPr marL="9144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3pPr>
            <a:lvl4pPr marL="13716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4pPr>
            <a:lvl5pPr marL="1828800" indent="0" algn="ctr" defTabSz="457200" rtl="0" eaLnBrk="1" latinLnBrk="0" hangingPunct="1">
              <a:spcBef>
                <a:spcPct val="20000"/>
              </a:spcBef>
              <a:buFont typeface="Arial"/>
              <a:buNone/>
              <a:defRPr sz="2400" kern="1200">
                <a:solidFill>
                  <a:schemeClr val="tx1">
                    <a:tint val="75000"/>
                  </a:schemeClr>
                </a:solidFill>
                <a:latin typeface="Times New Roman"/>
                <a:ea typeface="+mn-ea"/>
                <a:cs typeface="Times New Roman"/>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endParaRPr lang="en-US" sz="1800" dirty="0">
              <a:solidFill>
                <a:schemeClr val="tx1"/>
              </a:solidFill>
            </a:endParaRPr>
          </a:p>
        </p:txBody>
      </p:sp>
      <p:sp>
        <p:nvSpPr>
          <p:cNvPr id="10" name="Subtitle 2">
            <a:extLst>
              <a:ext uri="{FF2B5EF4-FFF2-40B4-BE49-F238E27FC236}">
                <a16:creationId xmlns:a16="http://schemas.microsoft.com/office/drawing/2014/main" id="{FEF2F494-D3C7-4790-B247-A9EBFCE9759B}"/>
              </a:ext>
            </a:extLst>
          </p:cNvPr>
          <p:cNvSpPr>
            <a:spLocks noGrp="1"/>
          </p:cNvSpPr>
          <p:nvPr>
            <p:ph type="subTitle" idx="1"/>
          </p:nvPr>
        </p:nvSpPr>
        <p:spPr>
          <a:xfrm>
            <a:off x="1371600" y="3886200"/>
            <a:ext cx="6400800" cy="1752600"/>
          </a:xfrm>
        </p:spPr>
        <p:txBody>
          <a:bodyPr>
            <a:normAutofit lnSpcReduction="10000"/>
          </a:bodyPr>
          <a:lstStyle/>
          <a:p>
            <a:r>
              <a:rPr lang="en-US" sz="2700" dirty="0">
                <a:solidFill>
                  <a:schemeClr val="tx1"/>
                </a:solidFill>
              </a:rPr>
              <a:t>Gregory S. Parnell, Ph.D.</a:t>
            </a:r>
          </a:p>
          <a:p>
            <a:r>
              <a:rPr lang="en-US" dirty="0">
                <a:solidFill>
                  <a:schemeClr val="tx1"/>
                </a:solidFill>
              </a:rPr>
              <a:t>Professor of Practice</a:t>
            </a:r>
          </a:p>
          <a:p>
            <a:r>
              <a:rPr lang="en-US" dirty="0">
                <a:solidFill>
                  <a:schemeClr val="tx1"/>
                </a:solidFill>
              </a:rPr>
              <a:t>Director, M.S. in Operations Management</a:t>
            </a:r>
          </a:p>
          <a:p>
            <a:r>
              <a:rPr lang="en-US" dirty="0">
                <a:solidFill>
                  <a:schemeClr val="tx1"/>
                </a:solidFill>
              </a:rPr>
              <a:t>Director, M.S. in Engineering Management</a:t>
            </a:r>
          </a:p>
          <a:p>
            <a:r>
              <a:rPr lang="en-US" dirty="0">
                <a:solidFill>
                  <a:schemeClr val="tx1"/>
                </a:solidFill>
              </a:rPr>
              <a:t>Department of Industrial Engineering</a:t>
            </a:r>
          </a:p>
          <a:p>
            <a:endParaRPr lang="en-US" dirty="0"/>
          </a:p>
        </p:txBody>
      </p:sp>
      <p:pic>
        <p:nvPicPr>
          <p:cNvPr id="11" name="Picture 2">
            <a:extLst>
              <a:ext uri="{FF2B5EF4-FFF2-40B4-BE49-F238E27FC236}">
                <a16:creationId xmlns:a16="http://schemas.microsoft.com/office/drawing/2014/main" id="{EEF9CF57-484A-480D-ABD7-5984492BEFCD}"/>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324440" y="3691805"/>
            <a:ext cx="1407105" cy="2137495"/>
          </a:xfrm>
          <a:prstGeom prst="rect">
            <a:avLst/>
          </a:prstGeom>
          <a:noFill/>
          <a:ln w="317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871498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26"/>
          <p:cNvGrpSpPr/>
          <p:nvPr/>
        </p:nvGrpSpPr>
        <p:grpSpPr>
          <a:xfrm>
            <a:off x="-132804" y="1055122"/>
            <a:ext cx="8244666" cy="5336687"/>
            <a:chOff x="2320432" y="1546830"/>
            <a:chExt cx="8364355" cy="5180398"/>
          </a:xfrm>
        </p:grpSpPr>
        <p:pic>
          <p:nvPicPr>
            <p:cNvPr id="28" name="Picture 27"/>
            <p:cNvPicPr>
              <a:picLocks noChangeAspect="1"/>
            </p:cNvPicPr>
            <p:nvPr/>
          </p:nvPicPr>
          <p:blipFill rotWithShape="1">
            <a:blip r:embed="rId2">
              <a:extLst>
                <a:ext uri="{28A0092B-C50C-407E-A947-70E740481C1C}">
                  <a14:useLocalDpi xmlns:a14="http://schemas.microsoft.com/office/drawing/2010/main" val="0"/>
                </a:ext>
              </a:extLst>
            </a:blip>
            <a:srcRect l="99" r="33319"/>
            <a:stretch/>
          </p:blipFill>
          <p:spPr>
            <a:xfrm flipH="1">
              <a:off x="2510912" y="1583326"/>
              <a:ext cx="6998845" cy="5143902"/>
            </a:xfrm>
            <a:prstGeom prst="rect">
              <a:avLst/>
            </a:prstGeom>
          </p:spPr>
        </p:pic>
        <p:sp>
          <p:nvSpPr>
            <p:cNvPr id="29" name="Rectangle 28"/>
            <p:cNvSpPr/>
            <p:nvPr/>
          </p:nvSpPr>
          <p:spPr>
            <a:xfrm rot="16200000">
              <a:off x="3912411" y="-45149"/>
              <a:ext cx="5180397" cy="8364355"/>
            </a:xfrm>
            <a:prstGeom prst="rect">
              <a:avLst/>
            </a:prstGeom>
            <a:gradFill>
              <a:gsLst>
                <a:gs pos="0">
                  <a:schemeClr val="bg1">
                    <a:alpha val="0"/>
                  </a:schemeClr>
                </a:gs>
                <a:gs pos="57000">
                  <a:schemeClr val="bg1"/>
                </a:gs>
                <a:gs pos="77000">
                  <a:schemeClr val="bg1"/>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0" name="TextBox 29"/>
          <p:cNvSpPr txBox="1"/>
          <p:nvPr/>
        </p:nvSpPr>
        <p:spPr>
          <a:xfrm>
            <a:off x="3943911" y="6181386"/>
            <a:ext cx="5067283" cy="215444"/>
          </a:xfrm>
          <a:prstGeom prst="rect">
            <a:avLst/>
          </a:prstGeom>
          <a:noFill/>
        </p:spPr>
        <p:txBody>
          <a:bodyPr wrap="square" rtlCol="0">
            <a:spAutoFit/>
          </a:bodyPr>
          <a:lstStyle/>
          <a:p>
            <a:r>
              <a:rPr lang="en-US" sz="800" dirty="0"/>
              <a:t>Image Source: http://www.nww.usace.army.mil/Locations/District-Locks-and-Dams/Dworshak-Dam-and-Reservoir/</a:t>
            </a:r>
          </a:p>
        </p:txBody>
      </p:sp>
      <p:sp>
        <p:nvSpPr>
          <p:cNvPr id="2" name="Title 1"/>
          <p:cNvSpPr>
            <a:spLocks noGrp="1"/>
          </p:cNvSpPr>
          <p:nvPr>
            <p:ph type="title"/>
          </p:nvPr>
        </p:nvSpPr>
        <p:spPr>
          <a:xfrm>
            <a:off x="2348564" y="0"/>
            <a:ext cx="6795436" cy="1143000"/>
          </a:xfrm>
        </p:spPr>
        <p:txBody>
          <a:bodyPr>
            <a:normAutofit/>
          </a:bodyPr>
          <a:lstStyle/>
          <a:p>
            <a:r>
              <a:rPr lang="en-US" dirty="0"/>
              <a:t>Decision Hierarchy</a:t>
            </a:r>
          </a:p>
        </p:txBody>
      </p:sp>
      <p:sp>
        <p:nvSpPr>
          <p:cNvPr id="4" name="Slide Number Placeholder 3"/>
          <p:cNvSpPr>
            <a:spLocks noGrp="1"/>
          </p:cNvSpPr>
          <p:nvPr>
            <p:ph type="sldNum" sz="quarter" idx="12"/>
          </p:nvPr>
        </p:nvSpPr>
        <p:spPr/>
        <p:txBody>
          <a:bodyPr/>
          <a:lstStyle/>
          <a:p>
            <a:fld id="{D2309A7F-DA4F-7A48-BA9F-1ADD0F1A3EFA}" type="slidenum">
              <a:rPr lang="en-US" smtClean="0"/>
              <a:pPr/>
              <a:t>10</a:t>
            </a:fld>
            <a:endParaRPr lang="en-US" dirty="0"/>
          </a:p>
        </p:txBody>
      </p:sp>
      <p:grpSp>
        <p:nvGrpSpPr>
          <p:cNvPr id="26" name="Group 25"/>
          <p:cNvGrpSpPr/>
          <p:nvPr/>
        </p:nvGrpSpPr>
        <p:grpSpPr>
          <a:xfrm>
            <a:off x="2829644" y="1473262"/>
            <a:ext cx="6012651" cy="4419403"/>
            <a:chOff x="804333" y="1143000"/>
            <a:chExt cx="6012651" cy="4419403"/>
          </a:xfrm>
        </p:grpSpPr>
        <p:sp>
          <p:nvSpPr>
            <p:cNvPr id="5" name="Isosceles Triangle 4"/>
            <p:cNvSpPr/>
            <p:nvPr/>
          </p:nvSpPr>
          <p:spPr>
            <a:xfrm>
              <a:off x="804333" y="1143000"/>
              <a:ext cx="3130436" cy="4381901"/>
            </a:xfrm>
            <a:prstGeom prst="triangle">
              <a:avLst/>
            </a:prstGeom>
            <a:solidFill>
              <a:schemeClr val="accent1">
                <a:lumMod val="60000"/>
                <a:lumOff val="4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6" name="Straight Connector 5"/>
            <p:cNvCxnSpPr/>
            <p:nvPr/>
          </p:nvCxnSpPr>
          <p:spPr>
            <a:xfrm>
              <a:off x="2348564" y="1162936"/>
              <a:ext cx="4468420" cy="0"/>
            </a:xfrm>
            <a:prstGeom prst="line">
              <a:avLst/>
            </a:prstGeom>
          </p:spPr>
          <p:style>
            <a:lnRef idx="3">
              <a:schemeClr val="dk1"/>
            </a:lnRef>
            <a:fillRef idx="0">
              <a:schemeClr val="dk1"/>
            </a:fillRef>
            <a:effectRef idx="2">
              <a:schemeClr val="dk1"/>
            </a:effectRef>
            <a:fontRef idx="minor">
              <a:schemeClr val="tx1"/>
            </a:fontRef>
          </p:style>
        </p:cxnSp>
        <p:cxnSp>
          <p:nvCxnSpPr>
            <p:cNvPr id="7" name="Straight Connector 6"/>
            <p:cNvCxnSpPr/>
            <p:nvPr/>
          </p:nvCxnSpPr>
          <p:spPr>
            <a:xfrm>
              <a:off x="1720663" y="2867945"/>
              <a:ext cx="5061137" cy="0"/>
            </a:xfrm>
            <a:prstGeom prst="line">
              <a:avLst/>
            </a:prstGeom>
          </p:spPr>
          <p:style>
            <a:lnRef idx="3">
              <a:schemeClr val="dk1"/>
            </a:lnRef>
            <a:fillRef idx="0">
              <a:schemeClr val="dk1"/>
            </a:fillRef>
            <a:effectRef idx="2">
              <a:schemeClr val="dk1"/>
            </a:effectRef>
            <a:fontRef idx="minor">
              <a:schemeClr val="tx1"/>
            </a:fontRef>
          </p:style>
        </p:cxnSp>
        <p:cxnSp>
          <p:nvCxnSpPr>
            <p:cNvPr id="8" name="Straight Connector 7"/>
            <p:cNvCxnSpPr/>
            <p:nvPr/>
          </p:nvCxnSpPr>
          <p:spPr>
            <a:xfrm>
              <a:off x="1239336" y="4313104"/>
              <a:ext cx="5537058" cy="0"/>
            </a:xfrm>
            <a:prstGeom prst="line">
              <a:avLst/>
            </a:prstGeom>
          </p:spPr>
          <p:style>
            <a:lnRef idx="3">
              <a:schemeClr val="dk1"/>
            </a:lnRef>
            <a:fillRef idx="0">
              <a:schemeClr val="dk1"/>
            </a:fillRef>
            <a:effectRef idx="2">
              <a:schemeClr val="dk1"/>
            </a:effectRef>
            <a:fontRef idx="minor">
              <a:schemeClr val="tx1"/>
            </a:fontRef>
          </p:style>
        </p:cxnSp>
        <p:sp>
          <p:nvSpPr>
            <p:cNvPr id="9" name="Text Box 2"/>
            <p:cNvSpPr txBox="1">
              <a:spLocks noChangeArrowheads="1"/>
            </p:cNvSpPr>
            <p:nvPr/>
          </p:nvSpPr>
          <p:spPr bwMode="auto">
            <a:xfrm>
              <a:off x="3076998" y="1619091"/>
              <a:ext cx="360119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Agency Mission</a:t>
              </a:r>
              <a:endParaRPr kumimoji="0" lang="en-US" altLang="en-US" sz="900" b="0" i="0" u="none" strike="noStrike" cap="none" normalizeH="0" baseline="0" dirty="0">
                <a:ln>
                  <a:noFill/>
                </a:ln>
                <a:solidFill>
                  <a:schemeClr val="tx1"/>
                </a:solidFill>
                <a:effectLs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Improve efficiency, resilience, and sustainability</a:t>
              </a:r>
              <a:endParaRPr kumimoji="0" lang="en-US" altLang="en-US" sz="900" b="0" i="0" u="none" strike="noStrike" cap="none" normalizeH="0" baseline="0" dirty="0">
                <a:ln>
                  <a:noFill/>
                </a:ln>
                <a:solidFill>
                  <a:schemeClr val="tx1"/>
                </a:solidFill>
                <a:effectLs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Improve life cycle costs</a:t>
              </a:r>
              <a:endParaRPr kumimoji="0" lang="en-US" altLang="en-US" sz="900" b="0" i="0" u="none" strike="noStrike" cap="none" normalizeH="0" baseline="0" dirty="0">
                <a:ln>
                  <a:noFill/>
                </a:ln>
                <a:solidFill>
                  <a:schemeClr val="tx1"/>
                </a:solidFill>
                <a:effectLs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Co-manage/operate projects with state and local entities</a:t>
              </a: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sp>
          <p:nvSpPr>
            <p:cNvPr id="10" name="Text Box 9"/>
            <p:cNvSpPr txBox="1">
              <a:spLocks noChangeArrowheads="1"/>
            </p:cNvSpPr>
            <p:nvPr/>
          </p:nvSpPr>
          <p:spPr bwMode="auto">
            <a:xfrm>
              <a:off x="3654965" y="3199612"/>
              <a:ext cx="268630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Economic, political, and environmental impact of project on domestic and international interests</a:t>
              </a:r>
              <a:endParaRPr kumimoji="0" lang="en-US" altLang="en-US" sz="900" b="0" i="0" u="none" strike="noStrike" cap="none" normalizeH="0" baseline="0" dirty="0">
                <a:ln>
                  <a:noFill/>
                </a:ln>
                <a:solidFill>
                  <a:schemeClr val="tx1"/>
                </a:solidFill>
                <a:effectLs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Infrastructure is maintained or improved</a:t>
              </a: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sp>
          <p:nvSpPr>
            <p:cNvPr id="11" name="Text Box 10"/>
            <p:cNvSpPr txBox="1">
              <a:spLocks noChangeArrowheads="1"/>
            </p:cNvSpPr>
            <p:nvPr/>
          </p:nvSpPr>
          <p:spPr bwMode="auto">
            <a:xfrm>
              <a:off x="3934769" y="4454407"/>
              <a:ext cx="288221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Exact Cost burden on USACE</a:t>
              </a:r>
              <a:endParaRPr kumimoji="0" lang="en-US" altLang="en-US" sz="1000" b="0" i="0" u="none" strike="noStrike" cap="none" normalizeH="0" baseline="0" dirty="0">
                <a:ln>
                  <a:noFill/>
                </a:ln>
                <a:solidFill>
                  <a:schemeClr val="tx1"/>
                </a:solidFill>
                <a:effectLs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Equipment/contractor procurement</a:t>
              </a:r>
              <a:endParaRPr kumimoji="0" lang="en-US" altLang="en-US" sz="1000" b="0" i="0" u="none" strike="noStrike" cap="none" normalizeH="0" baseline="0" dirty="0">
                <a:ln>
                  <a:noFill/>
                </a:ln>
                <a:solidFill>
                  <a:schemeClr val="tx1"/>
                </a:solidFill>
                <a:effectLs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Distribution of funds through operating districts</a:t>
              </a:r>
              <a:endParaRPr kumimoji="0" lang="en-US" altLang="en-US" sz="1000" b="0" i="0" u="none" strike="noStrike" cap="none" normalizeH="0" baseline="0" dirty="0">
                <a:ln>
                  <a:noFill/>
                </a:ln>
                <a:solidFill>
                  <a:schemeClr val="tx1"/>
                </a:solidFill>
                <a:effectLst/>
              </a:endParaRPr>
            </a:p>
            <a:p>
              <a:pPr marL="171450" marR="0" lvl="0" indent="-1714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100" b="0" i="0" u="none" strike="noStrike" cap="none" normalizeH="0" baseline="0" dirty="0">
                  <a:ln>
                    <a:noFill/>
                  </a:ln>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Implementation of asset management strategy</a:t>
              </a:r>
              <a:endParaRPr kumimoji="0" lang="en-US" altLang="en-US" sz="3200" b="0" i="0" u="none" strike="noStrike" cap="none" normalizeH="0" baseline="0" dirty="0">
                <a:ln>
                  <a:noFill/>
                </a:ln>
                <a:solidFill>
                  <a:schemeClr val="tx1"/>
                </a:solidFill>
                <a:effectLst/>
                <a:latin typeface="Arial" panose="020B0604020202020204" pitchFamily="34" charset="0"/>
              </a:endParaRPr>
            </a:p>
          </p:txBody>
        </p:sp>
        <p:sp>
          <p:nvSpPr>
            <p:cNvPr id="12" name="Text Box 5"/>
            <p:cNvSpPr txBox="1">
              <a:spLocks noChangeArrowheads="1"/>
            </p:cNvSpPr>
            <p:nvPr/>
          </p:nvSpPr>
          <p:spPr bwMode="auto">
            <a:xfrm>
              <a:off x="1239336" y="1808946"/>
              <a:ext cx="226043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glow rad="127000">
                      <a:schemeClr val="bg1">
                        <a:alpha val="40000"/>
                      </a:schemeClr>
                    </a:glow>
                  </a:effectLst>
                  <a:latin typeface="Calibri" panose="020F0502020204030204" pitchFamily="34" charset="0"/>
                  <a:ea typeface="Calibri" panose="020F0502020204030204" pitchFamily="34" charset="0"/>
                  <a:cs typeface="Times New Roman" panose="02020603050405020304" pitchFamily="18" charset="0"/>
                </a:rPr>
                <a:t>GIVENS</a:t>
              </a:r>
              <a:endParaRPr kumimoji="0" lang="en-US" altLang="en-US" sz="800" b="0" i="0" u="none" strike="noStrike" cap="none" normalizeH="0" baseline="0" dirty="0">
                <a:ln>
                  <a:noFill/>
                </a:ln>
                <a:solidFill>
                  <a:schemeClr val="tx1"/>
                </a:solidFill>
                <a:effectLst>
                  <a:glow rad="127000">
                    <a:schemeClr val="bg1">
                      <a:alpha val="40000"/>
                    </a:schemeClr>
                  </a:glow>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glow rad="127000">
                      <a:schemeClr val="bg1">
                        <a:alpha val="40000"/>
                      </a:schemeClr>
                    </a:glow>
                  </a:effectLst>
                  <a:latin typeface="Calibri" panose="020F0502020204030204" pitchFamily="34" charset="0"/>
                  <a:ea typeface="Calibri" panose="020F0502020204030204" pitchFamily="34" charset="0"/>
                  <a:cs typeface="Times New Roman" panose="02020603050405020304" pitchFamily="18" charset="0"/>
                </a:rPr>
                <a:t>Current </a:t>
              </a:r>
              <a:endParaRPr kumimoji="0" lang="en-US" altLang="en-US" sz="800" b="0" i="0" u="none" strike="noStrike" cap="none" normalizeH="0" baseline="0" dirty="0">
                <a:ln>
                  <a:noFill/>
                </a:ln>
                <a:solidFill>
                  <a:schemeClr val="tx1"/>
                </a:solidFill>
                <a:effectLst>
                  <a:glow rad="127000">
                    <a:schemeClr val="bg1">
                      <a:alpha val="40000"/>
                    </a:schemeClr>
                  </a:glow>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glow rad="127000">
                      <a:schemeClr val="bg1">
                        <a:alpha val="40000"/>
                      </a:schemeClr>
                    </a:glow>
                  </a:effectLst>
                  <a:latin typeface="Calibri" panose="020F0502020204030204" pitchFamily="34" charset="0"/>
                  <a:ea typeface="Calibri" panose="020F0502020204030204" pitchFamily="34" charset="0"/>
                  <a:cs typeface="Times New Roman" panose="02020603050405020304" pitchFamily="18" charset="0"/>
                </a:rPr>
                <a:t>Infrastructure</a:t>
              </a:r>
              <a:endParaRPr kumimoji="0" lang="en-US" altLang="en-US" sz="800" b="0" i="0" u="none" strike="noStrike" cap="none" normalizeH="0" baseline="0" dirty="0">
                <a:ln>
                  <a:noFill/>
                </a:ln>
                <a:solidFill>
                  <a:schemeClr val="tx1"/>
                </a:solidFill>
                <a:effectLst>
                  <a:glow rad="127000">
                    <a:schemeClr val="bg1">
                      <a:alpha val="40000"/>
                    </a:schemeClr>
                  </a:glow>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glow rad="127000">
                      <a:schemeClr val="bg1">
                        <a:alpha val="40000"/>
                      </a:schemeClr>
                    </a:glow>
                  </a:effectLst>
                  <a:latin typeface="Calibri" panose="020F0502020204030204" pitchFamily="34" charset="0"/>
                  <a:ea typeface="Calibri" panose="020F0502020204030204" pitchFamily="34" charset="0"/>
                  <a:cs typeface="Times New Roman" panose="02020603050405020304" pitchFamily="18" charset="0"/>
                </a:rPr>
                <a:t> Budget Decisions, Policy</a:t>
              </a:r>
              <a:endParaRPr kumimoji="0" lang="en-US" altLang="en-US" sz="2400" b="0" i="0" u="none" strike="noStrike" cap="none" normalizeH="0" baseline="0" dirty="0">
                <a:ln>
                  <a:noFill/>
                </a:ln>
                <a:solidFill>
                  <a:schemeClr val="tx1"/>
                </a:solidFill>
                <a:effectLst>
                  <a:glow rad="127000">
                    <a:schemeClr val="bg1">
                      <a:alpha val="40000"/>
                    </a:schemeClr>
                  </a:glow>
                </a:effectLst>
                <a:latin typeface="Arial" panose="020B0604020202020204" pitchFamily="34" charset="0"/>
              </a:endParaRPr>
            </a:p>
          </p:txBody>
        </p:sp>
        <p:sp>
          <p:nvSpPr>
            <p:cNvPr id="13" name="Text Box 6"/>
            <p:cNvSpPr txBox="1">
              <a:spLocks noChangeArrowheads="1"/>
            </p:cNvSpPr>
            <p:nvPr/>
          </p:nvSpPr>
          <p:spPr bwMode="auto">
            <a:xfrm>
              <a:off x="1243419" y="3307438"/>
              <a:ext cx="226043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glow rad="127000">
                      <a:schemeClr val="bg1">
                        <a:alpha val="40000"/>
                      </a:schemeClr>
                    </a:glow>
                  </a:effectLst>
                  <a:latin typeface="Calibri" panose="020F0502020204030204" pitchFamily="34" charset="0"/>
                  <a:ea typeface="Calibri" panose="020F0502020204030204" pitchFamily="34" charset="0"/>
                  <a:cs typeface="Times New Roman" panose="02020603050405020304" pitchFamily="18" charset="0"/>
                </a:rPr>
                <a:t>STRATEGY</a:t>
              </a:r>
              <a:endParaRPr kumimoji="0" lang="en-US" altLang="en-US" sz="800" b="0" i="0" u="none" strike="noStrike" cap="none" normalizeH="0" baseline="0" dirty="0">
                <a:ln>
                  <a:noFill/>
                </a:ln>
                <a:solidFill>
                  <a:schemeClr val="tx1"/>
                </a:solidFill>
                <a:effectLst>
                  <a:glow rad="127000">
                    <a:schemeClr val="bg1">
                      <a:alpha val="40000"/>
                    </a:schemeClr>
                  </a:glow>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glow rad="127000">
                      <a:schemeClr val="bg1">
                        <a:alpha val="40000"/>
                      </a:schemeClr>
                    </a:glow>
                  </a:effectLst>
                  <a:latin typeface="Calibri" panose="020F0502020204030204" pitchFamily="34" charset="0"/>
                  <a:ea typeface="Calibri" panose="020F0502020204030204" pitchFamily="34" charset="0"/>
                  <a:cs typeface="Times New Roman" panose="02020603050405020304" pitchFamily="18" charset="0"/>
                </a:rPr>
                <a:t>Budget Prioritization</a:t>
              </a:r>
              <a:endParaRPr kumimoji="0" lang="en-US" altLang="en-US" sz="800" b="0" i="0" u="none" strike="noStrike" cap="none" normalizeH="0" baseline="0" dirty="0">
                <a:ln>
                  <a:noFill/>
                </a:ln>
                <a:solidFill>
                  <a:schemeClr val="tx1"/>
                </a:solidFill>
                <a:effectLst>
                  <a:glow rad="127000">
                    <a:schemeClr val="bg1">
                      <a:alpha val="40000"/>
                    </a:schemeClr>
                  </a:glow>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glow rad="127000">
                      <a:schemeClr val="bg1">
                        <a:alpha val="40000"/>
                      </a:schemeClr>
                    </a:glow>
                  </a:effectLst>
                  <a:latin typeface="Calibri" panose="020F0502020204030204" pitchFamily="34" charset="0"/>
                  <a:ea typeface="Calibri" panose="020F0502020204030204" pitchFamily="34" charset="0"/>
                  <a:cs typeface="Times New Roman" panose="02020603050405020304" pitchFamily="18" charset="0"/>
                </a:rPr>
                <a:t>Decision for Evaluation Now</a:t>
              </a:r>
              <a:endParaRPr kumimoji="0" lang="en-US" altLang="en-US" sz="2400" b="0" i="0" u="none" strike="noStrike" cap="none" normalizeH="0" baseline="0" dirty="0">
                <a:ln>
                  <a:noFill/>
                </a:ln>
                <a:solidFill>
                  <a:schemeClr val="tx1"/>
                </a:solidFill>
                <a:effectLst>
                  <a:glow rad="127000">
                    <a:schemeClr val="bg1">
                      <a:alpha val="40000"/>
                    </a:schemeClr>
                  </a:glow>
                </a:effectLst>
                <a:latin typeface="Arial" panose="020B0604020202020204" pitchFamily="34" charset="0"/>
              </a:endParaRPr>
            </a:p>
          </p:txBody>
        </p:sp>
        <p:sp>
          <p:nvSpPr>
            <p:cNvPr id="14" name="Text Box 7"/>
            <p:cNvSpPr txBox="1">
              <a:spLocks noChangeArrowheads="1"/>
            </p:cNvSpPr>
            <p:nvPr/>
          </p:nvSpPr>
          <p:spPr bwMode="auto">
            <a:xfrm>
              <a:off x="1059054" y="4651589"/>
              <a:ext cx="262099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a:ln>
                    <a:noFill/>
                  </a:ln>
                  <a:solidFill>
                    <a:schemeClr val="tx1"/>
                  </a:solidFill>
                  <a:effectLst>
                    <a:glow rad="127000">
                      <a:schemeClr val="bg1">
                        <a:alpha val="40000"/>
                      </a:schemeClr>
                    </a:glow>
                  </a:effectLst>
                  <a:latin typeface="Calibri" panose="020F0502020204030204" pitchFamily="34" charset="0"/>
                  <a:ea typeface="Calibri" panose="020F0502020204030204" pitchFamily="34" charset="0"/>
                  <a:cs typeface="Times New Roman" panose="02020603050405020304" pitchFamily="18" charset="0"/>
                </a:rPr>
                <a:t>TACTICAL</a:t>
              </a:r>
              <a:endParaRPr kumimoji="0" lang="en-US" altLang="en-US" sz="800" b="0" i="0" u="none" strike="noStrike" cap="none" normalizeH="0" baseline="0" dirty="0">
                <a:ln>
                  <a:noFill/>
                </a:ln>
                <a:solidFill>
                  <a:schemeClr val="tx1"/>
                </a:solidFill>
                <a:effectLst>
                  <a:glow rad="127000">
                    <a:schemeClr val="bg1">
                      <a:alpha val="40000"/>
                    </a:schemeClr>
                  </a:glow>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glow rad="127000">
                      <a:schemeClr val="bg1">
                        <a:alpha val="40000"/>
                      </a:schemeClr>
                    </a:glow>
                  </a:effectLst>
                  <a:latin typeface="Calibri" panose="020F0502020204030204" pitchFamily="34" charset="0"/>
                  <a:ea typeface="Calibri" panose="020F0502020204030204" pitchFamily="34" charset="0"/>
                  <a:cs typeface="Times New Roman" panose="02020603050405020304" pitchFamily="18" charset="0"/>
                </a:rPr>
                <a:t>Budget Decision to be Decided Upon Later</a:t>
              </a:r>
              <a:endParaRPr kumimoji="0" lang="en-US" altLang="en-US" sz="2400" b="0" i="0" u="none" strike="noStrike" cap="none" normalizeH="0" baseline="0" dirty="0">
                <a:ln>
                  <a:noFill/>
                </a:ln>
                <a:solidFill>
                  <a:schemeClr val="tx1"/>
                </a:solidFill>
                <a:effectLst>
                  <a:glow rad="127000">
                    <a:schemeClr val="bg1">
                      <a:alpha val="40000"/>
                    </a:schemeClr>
                  </a:glow>
                </a:effectLst>
                <a:latin typeface="Arial" panose="020B0604020202020204" pitchFamily="34" charset="0"/>
              </a:endParaRPr>
            </a:p>
          </p:txBody>
        </p:sp>
      </p:grpSp>
      <p:sp>
        <p:nvSpPr>
          <p:cNvPr id="19" name="Rectangle 18"/>
          <p:cNvSpPr/>
          <p:nvPr/>
        </p:nvSpPr>
        <p:spPr>
          <a:xfrm>
            <a:off x="1826012" y="6437648"/>
            <a:ext cx="5491976" cy="461665"/>
          </a:xfrm>
          <a:prstGeom prst="rect">
            <a:avLst/>
          </a:prstGeom>
        </p:spPr>
        <p:txBody>
          <a:bodyPr wrap="square">
            <a:spAutoFit/>
          </a:bodyPr>
          <a:lstStyle/>
          <a:p>
            <a:pPr algn="ctr"/>
            <a:r>
              <a:rPr lang="en-US" sz="1200" dirty="0"/>
              <a:t>Gallarno, Eddie, “Trade-off Analytics to Optimize USACE Civil Works Budget Allocations”  IISE Annual Meeting and Expo, Orlando, FL, May 19-21, 2019.</a:t>
            </a:r>
          </a:p>
        </p:txBody>
      </p:sp>
    </p:spTree>
    <p:extLst>
      <p:ext uri="{BB962C8B-B14F-4D97-AF65-F5344CB8AC3E}">
        <p14:creationId xmlns:p14="http://schemas.microsoft.com/office/powerpoint/2010/main" val="9191928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8564" y="0"/>
            <a:ext cx="6795436" cy="1143000"/>
          </a:xfrm>
        </p:spPr>
        <p:txBody>
          <a:bodyPr>
            <a:normAutofit/>
          </a:bodyPr>
          <a:lstStyle/>
          <a:p>
            <a:r>
              <a:rPr lang="en-US" dirty="0"/>
              <a:t>Stakeholder Issue Matrix</a:t>
            </a:r>
          </a:p>
        </p:txBody>
      </p:sp>
      <p:sp>
        <p:nvSpPr>
          <p:cNvPr id="3" name="Content Placeholder 2"/>
          <p:cNvSpPr>
            <a:spLocks noGrp="1"/>
          </p:cNvSpPr>
          <p:nvPr>
            <p:ph idx="1"/>
          </p:nvPr>
        </p:nvSpPr>
        <p:spPr>
          <a:xfrm>
            <a:off x="439779" y="787400"/>
            <a:ext cx="7908831" cy="4569784"/>
          </a:xfrm>
        </p:spPr>
        <p:txBody>
          <a:bodyPr>
            <a:noAutofit/>
          </a:bodyPr>
          <a:lstStyle/>
          <a:p>
            <a:pPr marL="0" indent="0">
              <a:buNone/>
            </a:pPr>
            <a:endParaRPr lang="en-US" dirty="0"/>
          </a:p>
          <a:p>
            <a:pPr lvl="0"/>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11</a:t>
            </a:fld>
            <a:endParaRPr lang="en-US"/>
          </a:p>
        </p:txBody>
      </p:sp>
      <p:graphicFrame>
        <p:nvGraphicFramePr>
          <p:cNvPr id="6" name="Content Placeholder 3"/>
          <p:cNvGraphicFramePr>
            <a:graphicFrameLocks/>
          </p:cNvGraphicFramePr>
          <p:nvPr/>
        </p:nvGraphicFramePr>
        <p:xfrm>
          <a:off x="679664" y="967660"/>
          <a:ext cx="7668946" cy="5431369"/>
        </p:xfrm>
        <a:graphic>
          <a:graphicData uri="http://schemas.openxmlformats.org/drawingml/2006/table">
            <a:tbl>
              <a:tblPr firstRow="1" firstCol="1" bandRow="1">
                <a:tableStyleId>{5C22544A-7EE6-4342-B048-85BDC9FD1C3A}</a:tableStyleId>
              </a:tblPr>
              <a:tblGrid>
                <a:gridCol w="692682">
                  <a:extLst>
                    <a:ext uri="{9D8B030D-6E8A-4147-A177-3AD203B41FA5}">
                      <a16:colId xmlns:a16="http://schemas.microsoft.com/office/drawing/2014/main" val="3242507976"/>
                    </a:ext>
                  </a:extLst>
                </a:gridCol>
                <a:gridCol w="773188">
                  <a:extLst>
                    <a:ext uri="{9D8B030D-6E8A-4147-A177-3AD203B41FA5}">
                      <a16:colId xmlns:a16="http://schemas.microsoft.com/office/drawing/2014/main" val="1807964294"/>
                    </a:ext>
                  </a:extLst>
                </a:gridCol>
                <a:gridCol w="1435893">
                  <a:extLst>
                    <a:ext uri="{9D8B030D-6E8A-4147-A177-3AD203B41FA5}">
                      <a16:colId xmlns:a16="http://schemas.microsoft.com/office/drawing/2014/main" val="191817405"/>
                    </a:ext>
                  </a:extLst>
                </a:gridCol>
                <a:gridCol w="1295430">
                  <a:extLst>
                    <a:ext uri="{9D8B030D-6E8A-4147-A177-3AD203B41FA5}">
                      <a16:colId xmlns:a16="http://schemas.microsoft.com/office/drawing/2014/main" val="3375330018"/>
                    </a:ext>
                  </a:extLst>
                </a:gridCol>
                <a:gridCol w="1295430">
                  <a:extLst>
                    <a:ext uri="{9D8B030D-6E8A-4147-A177-3AD203B41FA5}">
                      <a16:colId xmlns:a16="http://schemas.microsoft.com/office/drawing/2014/main" val="359455493"/>
                    </a:ext>
                  </a:extLst>
                </a:gridCol>
                <a:gridCol w="1191796">
                  <a:extLst>
                    <a:ext uri="{9D8B030D-6E8A-4147-A177-3AD203B41FA5}">
                      <a16:colId xmlns:a16="http://schemas.microsoft.com/office/drawing/2014/main" val="1040660174"/>
                    </a:ext>
                  </a:extLst>
                </a:gridCol>
                <a:gridCol w="984527">
                  <a:extLst>
                    <a:ext uri="{9D8B030D-6E8A-4147-A177-3AD203B41FA5}">
                      <a16:colId xmlns:a16="http://schemas.microsoft.com/office/drawing/2014/main" val="178736546"/>
                    </a:ext>
                  </a:extLst>
                </a:gridCol>
              </a:tblGrid>
              <a:tr h="398438">
                <a:tc rowSpan="2" gridSpan="2">
                  <a:txBody>
                    <a:bodyPr/>
                    <a:lstStyle/>
                    <a:p>
                      <a:pPr marL="0" marR="0" algn="ctr">
                        <a:lnSpc>
                          <a:spcPct val="115000"/>
                        </a:lnSpc>
                        <a:spcBef>
                          <a:spcPts val="0"/>
                        </a:spcBef>
                        <a:spcAft>
                          <a:spcPts val="0"/>
                        </a:spcAft>
                      </a:pPr>
                      <a:endParaRPr lang="en-US" sz="7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tc>
                <a:tc rowSpan="2" hMerge="1">
                  <a:txBody>
                    <a:bodyPr/>
                    <a:lstStyle/>
                    <a:p>
                      <a:endParaRPr lang="en-US"/>
                    </a:p>
                  </a:txBody>
                  <a:tcPr/>
                </a:tc>
                <a:tc gridSpan="5">
                  <a:txBody>
                    <a:bodyPr/>
                    <a:lstStyle/>
                    <a:p>
                      <a:pPr marL="0" marR="0" algn="ctr">
                        <a:lnSpc>
                          <a:spcPct val="115000"/>
                        </a:lnSpc>
                        <a:spcBef>
                          <a:spcPts val="0"/>
                        </a:spcBef>
                        <a:spcAft>
                          <a:spcPts val="0"/>
                        </a:spcAft>
                      </a:pPr>
                      <a:r>
                        <a:rPr lang="en-US" sz="1400" dirty="0">
                          <a:effectLst/>
                        </a:rPr>
                        <a:t>Decision Makers/Stakeholders</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36830057"/>
                  </a:ext>
                </a:extLst>
              </a:tr>
              <a:tr h="533516">
                <a:tc gridSpan="2" vMerge="1">
                  <a:txBody>
                    <a:bodyPr/>
                    <a:lstStyle/>
                    <a:p>
                      <a:endParaRPr lang="en-US"/>
                    </a:p>
                  </a:txBody>
                  <a:tcPr/>
                </a:tc>
                <a:tc hMerge="1" vMerge="1">
                  <a:txBody>
                    <a:bodyPr/>
                    <a:lstStyle/>
                    <a:p>
                      <a:endParaRPr lang="en-US"/>
                    </a:p>
                  </a:txBody>
                  <a:tcPr/>
                </a:tc>
                <a:tc>
                  <a:txBody>
                    <a:bodyPr/>
                    <a:lstStyle/>
                    <a:p>
                      <a:pPr marL="0" marR="0" algn="ctr">
                        <a:lnSpc>
                          <a:spcPct val="115000"/>
                        </a:lnSpc>
                        <a:spcBef>
                          <a:spcPts val="0"/>
                        </a:spcBef>
                        <a:spcAft>
                          <a:spcPts val="0"/>
                        </a:spcAft>
                      </a:pPr>
                      <a:r>
                        <a:rPr lang="en-US" sz="900" dirty="0">
                          <a:effectLst/>
                        </a:rPr>
                        <a:t>Decision Authority</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tc>
                <a:tc>
                  <a:txBody>
                    <a:bodyPr/>
                    <a:lstStyle/>
                    <a:p>
                      <a:pPr marL="0" marR="0" algn="ctr">
                        <a:lnSpc>
                          <a:spcPct val="115000"/>
                        </a:lnSpc>
                        <a:spcBef>
                          <a:spcPts val="0"/>
                        </a:spcBef>
                        <a:spcAft>
                          <a:spcPts val="0"/>
                        </a:spcAft>
                      </a:pPr>
                      <a:r>
                        <a:rPr lang="en-US" sz="900" dirty="0">
                          <a:effectLst/>
                        </a:rPr>
                        <a:t>Client (state/local </a:t>
                      </a:r>
                      <a:r>
                        <a:rPr lang="en-US" sz="900" dirty="0" err="1">
                          <a:effectLst/>
                        </a:rPr>
                        <a:t>govt</a:t>
                      </a:r>
                      <a:r>
                        <a:rPr lang="en-US" sz="900" dirty="0">
                          <a:effectLst/>
                        </a:rPr>
                        <a:t>)</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tc>
                <a:tc>
                  <a:txBody>
                    <a:bodyPr/>
                    <a:lstStyle/>
                    <a:p>
                      <a:pPr marL="0" marR="0" algn="ctr">
                        <a:lnSpc>
                          <a:spcPct val="115000"/>
                        </a:lnSpc>
                        <a:spcBef>
                          <a:spcPts val="0"/>
                        </a:spcBef>
                        <a:spcAft>
                          <a:spcPts val="0"/>
                        </a:spcAft>
                      </a:pPr>
                      <a:r>
                        <a:rPr lang="en-US" sz="900" dirty="0">
                          <a:effectLst/>
                        </a:rPr>
                        <a:t>Infrastructure Owner</a:t>
                      </a:r>
                    </a:p>
                    <a:p>
                      <a:pPr marL="0" marR="0" algn="ctr">
                        <a:lnSpc>
                          <a:spcPct val="115000"/>
                        </a:lnSpc>
                        <a:spcBef>
                          <a:spcPts val="0"/>
                        </a:spcBef>
                        <a:spcAft>
                          <a:spcPts val="0"/>
                        </a:spcAft>
                      </a:pPr>
                      <a:r>
                        <a:rPr lang="en-US" sz="900" dirty="0">
                          <a:effectLst/>
                        </a:rPr>
                        <a:t>(Budgeter)</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tc>
                <a:tc>
                  <a:txBody>
                    <a:bodyPr/>
                    <a:lstStyle/>
                    <a:p>
                      <a:pPr marL="0" marR="0" algn="ctr">
                        <a:lnSpc>
                          <a:spcPct val="115000"/>
                        </a:lnSpc>
                        <a:spcBef>
                          <a:spcPts val="0"/>
                        </a:spcBef>
                        <a:spcAft>
                          <a:spcPts val="0"/>
                        </a:spcAft>
                      </a:pPr>
                      <a:r>
                        <a:rPr lang="en-US" sz="900" dirty="0">
                          <a:effectLst/>
                        </a:rPr>
                        <a:t>Users (Shipping/</a:t>
                      </a:r>
                    </a:p>
                    <a:p>
                      <a:pPr marL="0" marR="0" algn="ctr">
                        <a:lnSpc>
                          <a:spcPct val="115000"/>
                        </a:lnSpc>
                        <a:spcBef>
                          <a:spcPts val="0"/>
                        </a:spcBef>
                        <a:spcAft>
                          <a:spcPts val="0"/>
                        </a:spcAft>
                      </a:pPr>
                      <a:r>
                        <a:rPr lang="en-US" sz="900" dirty="0">
                          <a:effectLst/>
                        </a:rPr>
                        <a:t>Transport Companies)</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tc>
                <a:tc>
                  <a:txBody>
                    <a:bodyPr/>
                    <a:lstStyle/>
                    <a:p>
                      <a:pPr marL="0" marR="0" algn="ctr">
                        <a:lnSpc>
                          <a:spcPct val="115000"/>
                        </a:lnSpc>
                        <a:spcBef>
                          <a:spcPts val="0"/>
                        </a:spcBef>
                        <a:spcAft>
                          <a:spcPts val="0"/>
                        </a:spcAft>
                      </a:pPr>
                      <a:r>
                        <a:rPr lang="en-US" sz="900" dirty="0">
                          <a:effectLst/>
                        </a:rPr>
                        <a:t>Local Communities</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tc>
                <a:extLst>
                  <a:ext uri="{0D108BD9-81ED-4DB2-BD59-A6C34878D82A}">
                    <a16:rowId xmlns:a16="http://schemas.microsoft.com/office/drawing/2014/main" val="4277661728"/>
                  </a:ext>
                </a:extLst>
              </a:tr>
              <a:tr h="355677">
                <a:tc rowSpan="10">
                  <a:txBody>
                    <a:bodyPr/>
                    <a:lstStyle/>
                    <a:p>
                      <a:pPr marL="71755" marR="71755" algn="ctr">
                        <a:lnSpc>
                          <a:spcPct val="115000"/>
                        </a:lnSpc>
                        <a:spcBef>
                          <a:spcPts val="0"/>
                        </a:spcBef>
                        <a:spcAft>
                          <a:spcPts val="0"/>
                        </a:spcAft>
                      </a:pPr>
                      <a:r>
                        <a:rPr lang="en-US" sz="1400" dirty="0">
                          <a:effectLst/>
                        </a:rPr>
                        <a:t>Environmental Factors</a:t>
                      </a:r>
                      <a:endParaRPr lang="en-US"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vert="vert270" anchor="ctr"/>
                </a:tc>
                <a:tc>
                  <a:txBody>
                    <a:bodyPr/>
                    <a:lstStyle/>
                    <a:p>
                      <a:pPr marL="0" marR="0" algn="l">
                        <a:lnSpc>
                          <a:spcPct val="115000"/>
                        </a:lnSpc>
                        <a:spcBef>
                          <a:spcPts val="0"/>
                        </a:spcBef>
                        <a:spcAft>
                          <a:spcPts val="0"/>
                        </a:spcAft>
                      </a:pPr>
                      <a:r>
                        <a:rPr lang="en-US" sz="900" dirty="0">
                          <a:effectLst/>
                        </a:rPr>
                        <a:t>Cultural</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Acceptance of project</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3464833493"/>
                  </a:ext>
                </a:extLst>
              </a:tr>
              <a:tr h="533516">
                <a:tc vMerge="1">
                  <a:txBody>
                    <a:bodyPr/>
                    <a:lstStyle/>
                    <a:p>
                      <a:endParaRPr lang="en-US"/>
                    </a:p>
                  </a:txBody>
                  <a:tcPr/>
                </a:tc>
                <a:tc>
                  <a:txBody>
                    <a:bodyPr/>
                    <a:lstStyle/>
                    <a:p>
                      <a:pPr marL="0" marR="0" algn="l">
                        <a:lnSpc>
                          <a:spcPct val="115000"/>
                        </a:lnSpc>
                        <a:spcBef>
                          <a:spcPts val="0"/>
                        </a:spcBef>
                        <a:spcAft>
                          <a:spcPts val="0"/>
                        </a:spcAft>
                      </a:pPr>
                      <a:r>
                        <a:rPr lang="en-US" sz="900" dirty="0">
                          <a:effectLst/>
                        </a:rPr>
                        <a:t>Economic</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dirty="0">
                          <a:effectLst/>
                        </a:rPr>
                        <a:t>Budget</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Cost overrun</a:t>
                      </a:r>
                    </a:p>
                    <a:p>
                      <a:pPr marL="0" marR="0" algn="ctr">
                        <a:lnSpc>
                          <a:spcPct val="115000"/>
                        </a:lnSpc>
                        <a:spcBef>
                          <a:spcPts val="0"/>
                        </a:spcBef>
                        <a:spcAft>
                          <a:spcPts val="0"/>
                        </a:spcAft>
                      </a:pPr>
                      <a:r>
                        <a:rPr lang="en-US" sz="900" dirty="0">
                          <a:effectLst/>
                        </a:rPr>
                        <a:t>Schedule Slips</a:t>
                      </a:r>
                    </a:p>
                    <a:p>
                      <a:pPr marL="0" marR="0" algn="ctr">
                        <a:lnSpc>
                          <a:spcPct val="115000"/>
                        </a:lnSpc>
                        <a:spcBef>
                          <a:spcPts val="0"/>
                        </a:spcBef>
                        <a:spcAft>
                          <a:spcPts val="0"/>
                        </a:spcAft>
                      </a:pPr>
                      <a:r>
                        <a:rPr lang="en-US" sz="900" dirty="0">
                          <a:effectLst/>
                        </a:rPr>
                        <a:t>Skilled Labor</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Construction/</a:t>
                      </a:r>
                    </a:p>
                    <a:p>
                      <a:pPr marL="0" marR="0" algn="ctr">
                        <a:lnSpc>
                          <a:spcPct val="115000"/>
                        </a:lnSpc>
                        <a:spcBef>
                          <a:spcPts val="0"/>
                        </a:spcBef>
                        <a:spcAft>
                          <a:spcPts val="0"/>
                        </a:spcAft>
                      </a:pPr>
                      <a:r>
                        <a:rPr lang="en-US" sz="900" dirty="0">
                          <a:effectLst/>
                        </a:rPr>
                        <a:t>Repair costs</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Waterway inaccessibility</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619491122"/>
                  </a:ext>
                </a:extLst>
              </a:tr>
              <a:tr h="355677">
                <a:tc vMerge="1">
                  <a:txBody>
                    <a:bodyPr/>
                    <a:lstStyle/>
                    <a:p>
                      <a:endParaRPr lang="en-US"/>
                    </a:p>
                  </a:txBody>
                  <a:tcPr/>
                </a:tc>
                <a:tc>
                  <a:txBody>
                    <a:bodyPr/>
                    <a:lstStyle/>
                    <a:p>
                      <a:pPr marL="0" marR="0" algn="l">
                        <a:lnSpc>
                          <a:spcPct val="115000"/>
                        </a:lnSpc>
                        <a:spcBef>
                          <a:spcPts val="0"/>
                        </a:spcBef>
                        <a:spcAft>
                          <a:spcPts val="0"/>
                        </a:spcAft>
                      </a:pPr>
                      <a:r>
                        <a:rPr lang="en-US" sz="900" dirty="0">
                          <a:effectLst/>
                        </a:rPr>
                        <a:t>Historical</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dirty="0">
                          <a:effectLst/>
                        </a:rPr>
                        <a:t>Past Cost Overruns</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Past Cost Overruns</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1392321074"/>
                  </a:ext>
                </a:extLst>
              </a:tr>
              <a:tr h="533516">
                <a:tc vMerge="1">
                  <a:txBody>
                    <a:bodyPr/>
                    <a:lstStyle/>
                    <a:p>
                      <a:endParaRPr lang="en-US"/>
                    </a:p>
                  </a:txBody>
                  <a:tcPr/>
                </a:tc>
                <a:tc>
                  <a:txBody>
                    <a:bodyPr/>
                    <a:lstStyle/>
                    <a:p>
                      <a:pPr marL="0" marR="0" algn="l">
                        <a:lnSpc>
                          <a:spcPct val="115000"/>
                        </a:lnSpc>
                        <a:spcBef>
                          <a:spcPts val="0"/>
                        </a:spcBef>
                        <a:spcAft>
                          <a:spcPts val="0"/>
                        </a:spcAft>
                      </a:pPr>
                      <a:r>
                        <a:rPr lang="en-US" sz="900" dirty="0">
                          <a:effectLst/>
                        </a:rPr>
                        <a:t>Legal</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a:effectLst/>
                        </a:rPr>
                        <a:t>Fed. law/</a:t>
                      </a:r>
                    </a:p>
                    <a:p>
                      <a:pPr marL="0" marR="0" algn="ctr">
                        <a:lnSpc>
                          <a:spcPct val="115000"/>
                        </a:lnSpc>
                        <a:spcBef>
                          <a:spcPts val="0"/>
                        </a:spcBef>
                        <a:spcAft>
                          <a:spcPts val="0"/>
                        </a:spcAft>
                      </a:pPr>
                      <a:r>
                        <a:rPr lang="en-US" sz="900">
                          <a:effectLst/>
                        </a:rPr>
                        <a:t>Permit compliance</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Fed. Law/</a:t>
                      </a:r>
                    </a:p>
                    <a:p>
                      <a:pPr marL="0" marR="0" algn="ctr">
                        <a:lnSpc>
                          <a:spcPct val="115000"/>
                        </a:lnSpc>
                        <a:spcBef>
                          <a:spcPts val="0"/>
                        </a:spcBef>
                        <a:spcAft>
                          <a:spcPts val="0"/>
                        </a:spcAft>
                      </a:pPr>
                      <a:r>
                        <a:rPr lang="en-US" sz="900" dirty="0">
                          <a:effectLst/>
                        </a:rPr>
                        <a:t>Permit compliance</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Infrastructure loses operational permit</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3023755365"/>
                  </a:ext>
                </a:extLst>
              </a:tr>
              <a:tr h="409127">
                <a:tc vMerge="1">
                  <a:txBody>
                    <a:bodyPr/>
                    <a:lstStyle/>
                    <a:p>
                      <a:endParaRPr lang="en-US"/>
                    </a:p>
                  </a:txBody>
                  <a:tcPr/>
                </a:tc>
                <a:tc>
                  <a:txBody>
                    <a:bodyPr/>
                    <a:lstStyle/>
                    <a:p>
                      <a:pPr marL="0" marR="0" algn="l">
                        <a:lnSpc>
                          <a:spcPct val="115000"/>
                        </a:lnSpc>
                        <a:spcBef>
                          <a:spcPts val="0"/>
                        </a:spcBef>
                        <a:spcAft>
                          <a:spcPts val="0"/>
                        </a:spcAft>
                      </a:pPr>
                      <a:r>
                        <a:rPr lang="en-US" sz="900" dirty="0">
                          <a:effectLst/>
                        </a:rPr>
                        <a:t>Moral/Ethical</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Acquisition ethics</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856515744"/>
                  </a:ext>
                </a:extLst>
              </a:tr>
              <a:tr h="711354">
                <a:tc vMerge="1">
                  <a:txBody>
                    <a:bodyPr/>
                    <a:lstStyle/>
                    <a:p>
                      <a:endParaRPr lang="en-US"/>
                    </a:p>
                  </a:txBody>
                  <a:tcPr/>
                </a:tc>
                <a:tc>
                  <a:txBody>
                    <a:bodyPr/>
                    <a:lstStyle/>
                    <a:p>
                      <a:pPr marL="0" marR="0" algn="l">
                        <a:lnSpc>
                          <a:spcPct val="115000"/>
                        </a:lnSpc>
                        <a:spcBef>
                          <a:spcPts val="0"/>
                        </a:spcBef>
                        <a:spcAft>
                          <a:spcPts val="0"/>
                        </a:spcAft>
                      </a:pPr>
                      <a:r>
                        <a:rPr lang="en-US" sz="900" dirty="0">
                          <a:effectLst/>
                        </a:rPr>
                        <a:t>Natural</a:t>
                      </a:r>
                    </a:p>
                    <a:p>
                      <a:pPr marL="0" marR="0" algn="l">
                        <a:lnSpc>
                          <a:spcPct val="115000"/>
                        </a:lnSpc>
                        <a:spcBef>
                          <a:spcPts val="0"/>
                        </a:spcBef>
                        <a:spcAft>
                          <a:spcPts val="0"/>
                        </a:spcAft>
                      </a:pPr>
                      <a:r>
                        <a:rPr lang="en-US" sz="900" dirty="0">
                          <a:effectLst/>
                        </a:rPr>
                        <a:t>Environment</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Environmental requirements</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Disaster readiness natural hazards</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Infrastructure deterioration</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Preservation of communal and sport areas/ natural wildlife</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531489470"/>
                  </a:ext>
                </a:extLst>
              </a:tr>
              <a:tr h="533516">
                <a:tc vMerge="1">
                  <a:txBody>
                    <a:bodyPr/>
                    <a:lstStyle/>
                    <a:p>
                      <a:endParaRPr lang="en-US"/>
                    </a:p>
                  </a:txBody>
                  <a:tcPr/>
                </a:tc>
                <a:tc>
                  <a:txBody>
                    <a:bodyPr/>
                    <a:lstStyle/>
                    <a:p>
                      <a:pPr marL="0" marR="0" algn="l">
                        <a:lnSpc>
                          <a:spcPct val="115000"/>
                        </a:lnSpc>
                        <a:spcBef>
                          <a:spcPts val="0"/>
                        </a:spcBef>
                        <a:spcAft>
                          <a:spcPts val="0"/>
                        </a:spcAft>
                      </a:pPr>
                      <a:r>
                        <a:rPr lang="en-US" sz="900" dirty="0">
                          <a:effectLst/>
                        </a:rPr>
                        <a:t>Political</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dirty="0">
                          <a:effectLst/>
                        </a:rPr>
                        <a:t>Defend budget decision</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Budget approval</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Political protests due to mission</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10221019"/>
                  </a:ext>
                </a:extLst>
              </a:tr>
              <a:tr h="355677">
                <a:tc vMerge="1">
                  <a:txBody>
                    <a:bodyPr/>
                    <a:lstStyle/>
                    <a:p>
                      <a:endParaRPr lang="en-US"/>
                    </a:p>
                  </a:txBody>
                  <a:tcPr/>
                </a:tc>
                <a:tc>
                  <a:txBody>
                    <a:bodyPr/>
                    <a:lstStyle/>
                    <a:p>
                      <a:pPr marL="0" marR="0" algn="l">
                        <a:lnSpc>
                          <a:spcPct val="115000"/>
                        </a:lnSpc>
                        <a:spcBef>
                          <a:spcPts val="0"/>
                        </a:spcBef>
                        <a:spcAft>
                          <a:spcPts val="0"/>
                        </a:spcAft>
                      </a:pPr>
                      <a:r>
                        <a:rPr lang="en-US" sz="900" dirty="0">
                          <a:effectLst/>
                        </a:rPr>
                        <a:t>Security</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User Security</a:t>
                      </a:r>
                    </a:p>
                    <a:p>
                      <a:pPr marL="0" marR="0" algn="ctr">
                        <a:lnSpc>
                          <a:spcPct val="115000"/>
                        </a:lnSpc>
                        <a:spcBef>
                          <a:spcPts val="0"/>
                        </a:spcBef>
                        <a:spcAft>
                          <a:spcPts val="0"/>
                        </a:spcAft>
                      </a:pPr>
                      <a:r>
                        <a:rPr lang="en-US" sz="900">
                          <a:effectLst/>
                        </a:rPr>
                        <a:t>Terrorist Attack</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Civilian security/safety</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public facilities</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3205685301"/>
                  </a:ext>
                </a:extLst>
              </a:tr>
              <a:tr h="177839">
                <a:tc vMerge="1">
                  <a:txBody>
                    <a:bodyPr/>
                    <a:lstStyle/>
                    <a:p>
                      <a:endParaRPr lang="en-US"/>
                    </a:p>
                  </a:txBody>
                  <a:tcPr/>
                </a:tc>
                <a:tc>
                  <a:txBody>
                    <a:bodyPr/>
                    <a:lstStyle/>
                    <a:p>
                      <a:pPr marL="0" marR="0" algn="l">
                        <a:lnSpc>
                          <a:spcPct val="115000"/>
                        </a:lnSpc>
                        <a:spcBef>
                          <a:spcPts val="0"/>
                        </a:spcBef>
                        <a:spcAft>
                          <a:spcPts val="0"/>
                        </a:spcAft>
                      </a:pPr>
                      <a:r>
                        <a:rPr lang="en-US" sz="900" dirty="0">
                          <a:effectLst/>
                        </a:rPr>
                        <a:t>Social</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 </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Accidents</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1992181716"/>
                  </a:ext>
                </a:extLst>
              </a:tr>
              <a:tr h="533516">
                <a:tc vMerge="1">
                  <a:txBody>
                    <a:bodyPr/>
                    <a:lstStyle/>
                    <a:p>
                      <a:endParaRPr lang="en-US"/>
                    </a:p>
                  </a:txBody>
                  <a:tcPr/>
                </a:tc>
                <a:tc>
                  <a:txBody>
                    <a:bodyPr/>
                    <a:lstStyle/>
                    <a:p>
                      <a:pPr marL="0" marR="0" algn="l">
                        <a:lnSpc>
                          <a:spcPct val="115000"/>
                        </a:lnSpc>
                        <a:spcBef>
                          <a:spcPts val="0"/>
                        </a:spcBef>
                        <a:spcAft>
                          <a:spcPts val="0"/>
                        </a:spcAft>
                      </a:pPr>
                      <a:r>
                        <a:rPr lang="en-US" sz="900" dirty="0">
                          <a:effectLst/>
                        </a:rPr>
                        <a:t>Technological</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tc>
                <a:tc>
                  <a:txBody>
                    <a:bodyPr/>
                    <a:lstStyle/>
                    <a:p>
                      <a:pPr marL="0" marR="0" algn="ctr">
                        <a:lnSpc>
                          <a:spcPct val="115000"/>
                        </a:lnSpc>
                        <a:spcBef>
                          <a:spcPts val="0"/>
                        </a:spcBef>
                        <a:spcAft>
                          <a:spcPts val="0"/>
                        </a:spcAft>
                      </a:pPr>
                      <a:r>
                        <a:rPr lang="en-US" sz="900">
                          <a:effectLst/>
                        </a:rPr>
                        <a:t>project equipment requirements</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Meets project needs</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a:effectLst/>
                        </a:rPr>
                        <a:t>Future project needs</a:t>
                      </a:r>
                      <a:endParaRPr lang="en-US"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Infrastructure deterioration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tc>
                  <a:txBody>
                    <a:bodyPr/>
                    <a:lstStyle/>
                    <a:p>
                      <a:pPr marL="0" marR="0" algn="ctr">
                        <a:lnSpc>
                          <a:spcPct val="115000"/>
                        </a:lnSpc>
                        <a:spcBef>
                          <a:spcPts val="0"/>
                        </a:spcBef>
                        <a:spcAft>
                          <a:spcPts val="0"/>
                        </a:spcAft>
                      </a:pPr>
                      <a:r>
                        <a:rPr lang="en-US" sz="900" dirty="0">
                          <a:effectLst/>
                        </a:rPr>
                        <a:t> </a:t>
                      </a:r>
                      <a:endParaRPr lang="en-US"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297" marR="47297" marT="0" marB="0" anchor="ctr">
                    <a:solidFill>
                      <a:srgbClr val="FFFF99"/>
                    </a:solidFill>
                  </a:tcPr>
                </a:tc>
                <a:extLst>
                  <a:ext uri="{0D108BD9-81ED-4DB2-BD59-A6C34878D82A}">
                    <a16:rowId xmlns:a16="http://schemas.microsoft.com/office/drawing/2014/main" val="1128600816"/>
                  </a:ext>
                </a:extLst>
              </a:tr>
            </a:tbl>
          </a:graphicData>
        </a:graphic>
      </p:graphicFrame>
      <p:sp>
        <p:nvSpPr>
          <p:cNvPr id="7" name="Rectangle 6"/>
          <p:cNvSpPr/>
          <p:nvPr/>
        </p:nvSpPr>
        <p:spPr>
          <a:xfrm>
            <a:off x="1826012" y="6343204"/>
            <a:ext cx="5491976" cy="461665"/>
          </a:xfrm>
          <a:prstGeom prst="rect">
            <a:avLst/>
          </a:prstGeom>
        </p:spPr>
        <p:txBody>
          <a:bodyPr wrap="square">
            <a:spAutoFit/>
          </a:bodyPr>
          <a:lstStyle/>
          <a:p>
            <a:pPr algn="ctr"/>
            <a:r>
              <a:rPr lang="en-US" sz="1200" dirty="0"/>
              <a:t>Gallarno, Eddie, “Trade-off Analytics to Optimize USACE Civil Works Budget Allocations”  IISE Annual Meeting and Expo, Orlando, FL, May 19-21, 2019.</a:t>
            </a:r>
          </a:p>
        </p:txBody>
      </p:sp>
    </p:spTree>
    <p:extLst>
      <p:ext uri="{BB962C8B-B14F-4D97-AF65-F5344CB8AC3E}">
        <p14:creationId xmlns:p14="http://schemas.microsoft.com/office/powerpoint/2010/main" val="1219770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8564" y="0"/>
            <a:ext cx="6795436" cy="1143000"/>
          </a:xfrm>
        </p:spPr>
        <p:txBody>
          <a:bodyPr>
            <a:normAutofit/>
          </a:bodyPr>
          <a:lstStyle/>
          <a:p>
            <a:r>
              <a:rPr lang="en-US" dirty="0"/>
              <a:t>Influence Diagram</a:t>
            </a:r>
          </a:p>
        </p:txBody>
      </p:sp>
      <p:pic>
        <p:nvPicPr>
          <p:cNvPr id="7" name="Picture 6"/>
          <p:cNvPicPr>
            <a:picLocks noChangeAspect="1"/>
          </p:cNvPicPr>
          <p:nvPr/>
        </p:nvPicPr>
        <p:blipFill rotWithShape="1">
          <a:blip r:embed="rId2"/>
          <a:srcRect l="33616" t="35957" r="21171" b="19031"/>
          <a:stretch/>
        </p:blipFill>
        <p:spPr>
          <a:xfrm>
            <a:off x="472038" y="1307588"/>
            <a:ext cx="7993381" cy="4476295"/>
          </a:xfrm>
          <a:prstGeom prst="rect">
            <a:avLst/>
          </a:prstGeom>
        </p:spPr>
      </p:pic>
      <p:cxnSp>
        <p:nvCxnSpPr>
          <p:cNvPr id="8" name="Straight Arrow Connector 7"/>
          <p:cNvCxnSpPr/>
          <p:nvPr/>
        </p:nvCxnSpPr>
        <p:spPr>
          <a:xfrm>
            <a:off x="592355" y="5841530"/>
            <a:ext cx="7752748"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9" name="TextBox 8"/>
          <p:cNvSpPr txBox="1"/>
          <p:nvPr/>
        </p:nvSpPr>
        <p:spPr>
          <a:xfrm>
            <a:off x="3996577" y="5899178"/>
            <a:ext cx="567544" cy="307777"/>
          </a:xfrm>
          <a:prstGeom prst="rect">
            <a:avLst/>
          </a:prstGeom>
          <a:noFill/>
        </p:spPr>
        <p:txBody>
          <a:bodyPr wrap="square" rtlCol="0">
            <a:spAutoFit/>
          </a:bodyPr>
          <a:lstStyle/>
          <a:p>
            <a:r>
              <a:rPr lang="en-US" sz="1400" b="1" dirty="0"/>
              <a:t>Time</a:t>
            </a:r>
          </a:p>
        </p:txBody>
      </p:sp>
      <p:sp>
        <p:nvSpPr>
          <p:cNvPr id="3" name="Slide Number Placeholder 2"/>
          <p:cNvSpPr>
            <a:spLocks noGrp="1"/>
          </p:cNvSpPr>
          <p:nvPr>
            <p:ph type="sldNum" sz="quarter" idx="12"/>
          </p:nvPr>
        </p:nvSpPr>
        <p:spPr/>
        <p:txBody>
          <a:bodyPr/>
          <a:lstStyle/>
          <a:p>
            <a:fld id="{D2309A7F-DA4F-7A48-BA9F-1ADD0F1A3EFA}" type="slidenum">
              <a:rPr lang="en-US" smtClean="0"/>
              <a:pPr/>
              <a:t>12</a:t>
            </a:fld>
            <a:endParaRPr lang="en-US"/>
          </a:p>
        </p:txBody>
      </p:sp>
      <p:sp>
        <p:nvSpPr>
          <p:cNvPr id="10" name="Rectangle 9"/>
          <p:cNvSpPr/>
          <p:nvPr/>
        </p:nvSpPr>
        <p:spPr>
          <a:xfrm>
            <a:off x="1826012" y="6437648"/>
            <a:ext cx="5491976" cy="461665"/>
          </a:xfrm>
          <a:prstGeom prst="rect">
            <a:avLst/>
          </a:prstGeom>
        </p:spPr>
        <p:txBody>
          <a:bodyPr wrap="square">
            <a:spAutoFit/>
          </a:bodyPr>
          <a:lstStyle/>
          <a:p>
            <a:pPr algn="ctr"/>
            <a:r>
              <a:rPr lang="en-US" sz="1200" dirty="0"/>
              <a:t>Gallarno, Eddie, “Trade-off Analytics to Optimize USACE Civil Works Budget Allocations”  IISE Annual Meeting and Expo, Orlando, FL, May 19-21, 2019.</a:t>
            </a:r>
          </a:p>
        </p:txBody>
      </p:sp>
    </p:spTree>
    <p:extLst>
      <p:ext uri="{BB962C8B-B14F-4D97-AF65-F5344CB8AC3E}">
        <p14:creationId xmlns:p14="http://schemas.microsoft.com/office/powerpoint/2010/main" val="2562710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6005" y="0"/>
            <a:ext cx="7920272" cy="1143000"/>
          </a:xfrm>
        </p:spPr>
        <p:txBody>
          <a:bodyPr>
            <a:normAutofit/>
          </a:bodyPr>
          <a:lstStyle/>
          <a:p>
            <a:r>
              <a:rPr lang="en-US" dirty="0"/>
              <a:t>Module </a:t>
            </a:r>
            <a:r>
              <a:rPr lang="en-US"/>
              <a:t>3.3 Learning </a:t>
            </a:r>
            <a:r>
              <a:rPr lang="en-US" sz="3200" dirty="0"/>
              <a:t>Objectives</a:t>
            </a:r>
          </a:p>
        </p:txBody>
      </p:sp>
      <p:sp>
        <p:nvSpPr>
          <p:cNvPr id="3" name="Content Placeholder 2"/>
          <p:cNvSpPr>
            <a:spLocks noGrp="1"/>
          </p:cNvSpPr>
          <p:nvPr>
            <p:ph idx="1"/>
          </p:nvPr>
        </p:nvSpPr>
        <p:spPr>
          <a:xfrm>
            <a:off x="340749" y="1501282"/>
            <a:ext cx="8232883" cy="4569784"/>
          </a:xfrm>
        </p:spPr>
        <p:txBody>
          <a:bodyPr>
            <a:noAutofit/>
          </a:bodyPr>
          <a:lstStyle/>
          <a:p>
            <a:pPr marL="757238" lvl="1" indent="-457200" defTabSz="914400" fontAlgn="base">
              <a:lnSpc>
                <a:spcPct val="150000"/>
              </a:lnSpc>
              <a:spcBef>
                <a:spcPts val="0"/>
              </a:spcBef>
              <a:buFont typeface="+mj-lt"/>
              <a:buAutoNum type="arabicPeriod"/>
            </a:pPr>
            <a:r>
              <a:rPr lang="en-US" dirty="0"/>
              <a:t>Identify and describe the </a:t>
            </a:r>
            <a:r>
              <a:rPr lang="en-US" sz="2000" dirty="0"/>
              <a:t>five different tools used to frame a decision</a:t>
            </a:r>
          </a:p>
          <a:p>
            <a:pPr marL="757238" lvl="1" indent="-457200" defTabSz="914400" fontAlgn="base">
              <a:lnSpc>
                <a:spcPct val="150000"/>
              </a:lnSpc>
              <a:spcBef>
                <a:spcPts val="0"/>
              </a:spcBef>
              <a:buFont typeface="+mj-lt"/>
              <a:buAutoNum type="arabicPeriod"/>
            </a:pPr>
            <a:r>
              <a:rPr lang="en-US" sz="2000" dirty="0"/>
              <a:t>Write a vision statement to capture a decision frame for maritime and multimodal infrastructure</a:t>
            </a:r>
          </a:p>
          <a:p>
            <a:pPr marL="757238" lvl="1" indent="-457200" defTabSz="914400" fontAlgn="base">
              <a:lnSpc>
                <a:spcPct val="150000"/>
              </a:lnSpc>
              <a:spcBef>
                <a:spcPts val="0"/>
              </a:spcBef>
              <a:buFont typeface="+mj-lt"/>
              <a:buAutoNum type="arabicPeriod"/>
            </a:pPr>
            <a:r>
              <a:rPr lang="en-US" dirty="0"/>
              <a:t>Construct </a:t>
            </a:r>
            <a:r>
              <a:rPr lang="en-US" sz="2000" dirty="0"/>
              <a:t>an influence diagram to show the structure of an infrastructure decision</a:t>
            </a:r>
          </a:p>
        </p:txBody>
      </p:sp>
    </p:spTree>
    <p:extLst>
      <p:ext uri="{BB962C8B-B14F-4D97-AF65-F5344CB8AC3E}">
        <p14:creationId xmlns:p14="http://schemas.microsoft.com/office/powerpoint/2010/main" val="1701418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195521" y="981075"/>
            <a:ext cx="7847243" cy="4981527"/>
            <a:chOff x="0" y="918771"/>
            <a:chExt cx="9028441" cy="5860310"/>
          </a:xfrm>
        </p:grpSpPr>
        <p:pic>
          <p:nvPicPr>
            <p:cNvPr id="8" name="Picture 7"/>
            <p:cNvPicPr/>
            <p:nvPr/>
          </p:nvPicPr>
          <p:blipFill rotWithShape="1">
            <a:blip r:embed="rId2" cstate="print">
              <a:extLst>
                <a:ext uri="{28A0092B-C50C-407E-A947-70E740481C1C}">
                  <a14:useLocalDpi xmlns:a14="http://schemas.microsoft.com/office/drawing/2010/main"/>
                </a:ext>
              </a:extLst>
            </a:blip>
            <a:srcRect t="2746" b="6116"/>
            <a:stretch/>
          </p:blipFill>
          <p:spPr bwMode="auto">
            <a:xfrm>
              <a:off x="0" y="3913623"/>
              <a:ext cx="4068574" cy="2865458"/>
            </a:xfrm>
            <a:prstGeom prst="rect">
              <a:avLst/>
            </a:prstGeom>
            <a:noFill/>
            <a:ln>
              <a:noFill/>
            </a:ln>
            <a:extLst>
              <a:ext uri="{53640926-AAD7-44D8-BBD7-CCE9431645EC}">
                <a14:shadowObscured xmlns:a14="http://schemas.microsoft.com/office/drawing/2010/main"/>
              </a:ext>
            </a:extLst>
          </p:spPr>
        </p:pic>
        <p:sp>
          <p:nvSpPr>
            <p:cNvPr id="9" name="TextBox 8"/>
            <p:cNvSpPr txBox="1"/>
            <p:nvPr/>
          </p:nvSpPr>
          <p:spPr>
            <a:xfrm>
              <a:off x="1289873" y="965218"/>
              <a:ext cx="1948901" cy="416382"/>
            </a:xfrm>
            <a:prstGeom prst="rect">
              <a:avLst/>
            </a:prstGeom>
            <a:noFill/>
          </p:spPr>
          <p:txBody>
            <a:bodyPr wrap="none" rtlCol="0">
              <a:spAutoFit/>
            </a:bodyPr>
            <a:lstStyle/>
            <a:p>
              <a:pPr algn="ctr"/>
              <a:r>
                <a:rPr lang="en-US" sz="1700" dirty="0">
                  <a:solidFill>
                    <a:prstClr val="black"/>
                  </a:solidFill>
                </a:rPr>
                <a:t>Vision Statement</a:t>
              </a:r>
            </a:p>
          </p:txBody>
        </p:sp>
        <p:sp>
          <p:nvSpPr>
            <p:cNvPr id="10" name="TextBox 9"/>
            <p:cNvSpPr txBox="1"/>
            <p:nvPr/>
          </p:nvSpPr>
          <p:spPr>
            <a:xfrm>
              <a:off x="950441" y="3516088"/>
              <a:ext cx="2627763" cy="570644"/>
            </a:xfrm>
            <a:prstGeom prst="rect">
              <a:avLst/>
            </a:prstGeom>
            <a:noFill/>
          </p:spPr>
          <p:txBody>
            <a:bodyPr wrap="none" rtlCol="0">
              <a:spAutoFit/>
            </a:bodyPr>
            <a:lstStyle/>
            <a:p>
              <a:r>
                <a:rPr lang="en-US" sz="1700" dirty="0">
                  <a:solidFill>
                    <a:prstClr val="black"/>
                  </a:solidFill>
                </a:rPr>
                <a:t>Decision Hierarchy</a:t>
              </a:r>
            </a:p>
          </p:txBody>
        </p:sp>
        <p:pic>
          <p:nvPicPr>
            <p:cNvPr id="11" name="Picture 2"/>
            <p:cNvPicPr>
              <a:picLocks noChangeAspect="1" noChangeArrowheads="1"/>
            </p:cNvPicPr>
            <p:nvPr/>
          </p:nvPicPr>
          <p:blipFill>
            <a:blip r:embed="rId3" cstate="print"/>
            <a:srcRect/>
            <a:stretch>
              <a:fillRect/>
            </a:stretch>
          </p:blipFill>
          <p:spPr bwMode="auto">
            <a:xfrm>
              <a:off x="4285748" y="1295645"/>
              <a:ext cx="4742693" cy="3262490"/>
            </a:xfrm>
            <a:prstGeom prst="rect">
              <a:avLst/>
            </a:prstGeom>
            <a:noFill/>
            <a:ln w="9525">
              <a:noFill/>
              <a:miter lim="800000"/>
              <a:headEnd/>
              <a:tailEnd/>
            </a:ln>
          </p:spPr>
        </p:pic>
        <p:sp>
          <p:nvSpPr>
            <p:cNvPr id="12" name="TextBox 11"/>
            <p:cNvSpPr txBox="1"/>
            <p:nvPr/>
          </p:nvSpPr>
          <p:spPr>
            <a:xfrm>
              <a:off x="5295928" y="918771"/>
              <a:ext cx="3575238" cy="570644"/>
            </a:xfrm>
            <a:prstGeom prst="rect">
              <a:avLst/>
            </a:prstGeom>
            <a:noFill/>
          </p:spPr>
          <p:txBody>
            <a:bodyPr wrap="none" rtlCol="0">
              <a:spAutoFit/>
            </a:bodyPr>
            <a:lstStyle/>
            <a:p>
              <a:r>
                <a:rPr lang="en-US" sz="1700" dirty="0">
                  <a:solidFill>
                    <a:prstClr val="black"/>
                  </a:solidFill>
                </a:rPr>
                <a:t>Issue Identification Matrix</a:t>
              </a:r>
            </a:p>
          </p:txBody>
        </p:sp>
        <p:sp>
          <p:nvSpPr>
            <p:cNvPr id="13" name="Rectangle 12"/>
            <p:cNvSpPr/>
            <p:nvPr/>
          </p:nvSpPr>
          <p:spPr>
            <a:xfrm>
              <a:off x="5423352" y="4783910"/>
              <a:ext cx="2951657" cy="1194834"/>
            </a:xfrm>
            <a:prstGeom prst="rect">
              <a:avLst/>
            </a:prstGeom>
            <a:solidFill>
              <a:srgbClr val="FFFFCC"/>
            </a:solidFill>
            <a:ln>
              <a:solidFill>
                <a:srgbClr val="FFFF00"/>
              </a:solidFill>
            </a:ln>
          </p:spPr>
          <p:style>
            <a:lnRef idx="2">
              <a:schemeClr val="dk1"/>
            </a:lnRef>
            <a:fillRef idx="1">
              <a:schemeClr val="lt1"/>
            </a:fillRef>
            <a:effectRef idx="0">
              <a:schemeClr val="dk1"/>
            </a:effectRef>
            <a:fontRef idx="minor">
              <a:schemeClr val="dk1"/>
            </a:fontRef>
          </p:style>
          <p:txBody>
            <a:bodyPr wrap="square">
              <a:spAutoFit/>
            </a:bodyPr>
            <a:lstStyle/>
            <a:p>
              <a:r>
                <a:rPr lang="en-US" sz="1200" dirty="0">
                  <a:solidFill>
                    <a:prstClr val="black"/>
                  </a:solidFill>
                </a:rPr>
                <a:t>Build </a:t>
              </a:r>
              <a:r>
                <a:rPr lang="en-US" sz="1200" b="1" i="1" dirty="0">
                  <a:solidFill>
                    <a:prstClr val="black"/>
                  </a:solidFill>
                </a:rPr>
                <a:t>issue list </a:t>
              </a:r>
              <a:r>
                <a:rPr lang="en-US" sz="1200" dirty="0">
                  <a:solidFill>
                    <a:prstClr val="black"/>
                  </a:solidFill>
                </a:rPr>
                <a:t>and then bin into three categories:</a:t>
              </a:r>
            </a:p>
            <a:p>
              <a:pPr marL="171450" indent="-171450">
                <a:buFont typeface="Arial" panose="020B0604020202020204" pitchFamily="34" charset="0"/>
                <a:buChar char="•"/>
              </a:pPr>
              <a:r>
                <a:rPr lang="en-US" sz="1200" dirty="0">
                  <a:solidFill>
                    <a:prstClr val="black"/>
                  </a:solidFill>
                </a:rPr>
                <a:t>Objectives</a:t>
              </a:r>
            </a:p>
            <a:p>
              <a:pPr marL="171450" indent="-171450">
                <a:buFont typeface="Arial" panose="020B0604020202020204" pitchFamily="34" charset="0"/>
                <a:buChar char="•"/>
              </a:pPr>
              <a:r>
                <a:rPr lang="en-US" sz="1200" dirty="0">
                  <a:solidFill>
                    <a:prstClr val="black"/>
                  </a:solidFill>
                </a:rPr>
                <a:t>Decisions</a:t>
              </a:r>
            </a:p>
            <a:p>
              <a:pPr marL="171450" indent="-171450">
                <a:buFont typeface="Arial" panose="020B0604020202020204" pitchFamily="34" charset="0"/>
                <a:buChar char="•"/>
              </a:pPr>
              <a:r>
                <a:rPr lang="en-US" sz="1200" dirty="0">
                  <a:solidFill>
                    <a:prstClr val="black"/>
                  </a:solidFill>
                </a:rPr>
                <a:t>Uncertainties</a:t>
              </a:r>
            </a:p>
          </p:txBody>
        </p:sp>
      </p:grpSp>
      <p:pic>
        <p:nvPicPr>
          <p:cNvPr id="15362"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429891" y="1452149"/>
            <a:ext cx="3301909" cy="1366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52399" y="981075"/>
            <a:ext cx="1143001" cy="112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TextBox 37"/>
          <p:cNvSpPr txBox="1"/>
          <p:nvPr/>
        </p:nvSpPr>
        <p:spPr>
          <a:xfrm>
            <a:off x="2379259" y="6421658"/>
            <a:ext cx="4402541" cy="369332"/>
          </a:xfrm>
          <a:prstGeom prst="rect">
            <a:avLst/>
          </a:prstGeom>
          <a:noFill/>
        </p:spPr>
        <p:txBody>
          <a:bodyPr wrap="square" rtlCol="0">
            <a:spAutoFit/>
          </a:bodyPr>
          <a:lstStyle/>
          <a:p>
            <a:r>
              <a:rPr lang="en-US" sz="900" dirty="0"/>
              <a:t>D. H. Rhodes and S.R. </a:t>
            </a:r>
            <a:r>
              <a:rPr lang="en-US" sz="900" dirty="0" err="1"/>
              <a:t>Goerger</a:t>
            </a:r>
            <a:r>
              <a:rPr lang="en-US" sz="900" dirty="0"/>
              <a:t>, “Identifying Opportunities,” </a:t>
            </a:r>
            <a:r>
              <a:rPr lang="en-US" sz="900" b="1" dirty="0"/>
              <a:t>Trade-off Analytics: Creating and Evaluating the Tradespace</a:t>
            </a:r>
            <a:r>
              <a:rPr lang="en-US" sz="900" dirty="0"/>
              <a:t>, G. Parnell, Editor, Wiley &amp; Sons, 2016.</a:t>
            </a:r>
          </a:p>
        </p:txBody>
      </p:sp>
      <p:sp>
        <p:nvSpPr>
          <p:cNvPr id="2" name="Slide Number Placeholder 1"/>
          <p:cNvSpPr>
            <a:spLocks noGrp="1"/>
          </p:cNvSpPr>
          <p:nvPr>
            <p:ph type="sldNum" sz="quarter" idx="12"/>
          </p:nvPr>
        </p:nvSpPr>
        <p:spPr/>
        <p:txBody>
          <a:bodyPr/>
          <a:lstStyle/>
          <a:p>
            <a:pPr>
              <a:defRPr/>
            </a:pPr>
            <a:fld id="{B6295BC2-09F7-C840-B10C-CC767D399F8B}" type="slidenum">
              <a:rPr lang="fr-FR" smtClean="0"/>
              <a:pPr>
                <a:defRPr/>
              </a:pPr>
              <a:t>3</a:t>
            </a:fld>
            <a:endParaRPr lang="fr-FR" dirty="0"/>
          </a:p>
        </p:txBody>
      </p:sp>
      <p:sp>
        <p:nvSpPr>
          <p:cNvPr id="32" name="Title 1"/>
          <p:cNvSpPr>
            <a:spLocks noGrp="1"/>
          </p:cNvSpPr>
          <p:nvPr>
            <p:ph type="title"/>
          </p:nvPr>
        </p:nvSpPr>
        <p:spPr>
          <a:xfrm>
            <a:off x="1640305" y="-71604"/>
            <a:ext cx="7920272" cy="1143000"/>
          </a:xfrm>
        </p:spPr>
        <p:txBody>
          <a:bodyPr/>
          <a:lstStyle/>
          <a:p>
            <a:r>
              <a:rPr lang="en-US" dirty="0"/>
              <a:t>Decision Framing Tools</a:t>
            </a:r>
          </a:p>
        </p:txBody>
      </p:sp>
    </p:spTree>
    <p:extLst>
      <p:ext uri="{BB962C8B-B14F-4D97-AF65-F5344CB8AC3E}">
        <p14:creationId xmlns:p14="http://schemas.microsoft.com/office/powerpoint/2010/main" val="455022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1295400" y="5596279"/>
            <a:ext cx="7114903" cy="676392"/>
          </a:xfrm>
          <a:prstGeom prst="rect">
            <a:avLst/>
          </a:prstGeom>
          <a:solidFill>
            <a:srgbClr val="FFFF00"/>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dirty="0">
                <a:solidFill>
                  <a:schemeClr val="accent1">
                    <a:lumMod val="75000"/>
                  </a:schemeClr>
                </a:solidFill>
              </a:rPr>
              <a:t>The appropriate technique depends on the level of stakeholder group as well as the resources available in terms of effort, time and execution.</a:t>
            </a:r>
          </a:p>
        </p:txBody>
      </p:sp>
      <p:sp>
        <p:nvSpPr>
          <p:cNvPr id="21" name="TextBox 20"/>
          <p:cNvSpPr txBox="1"/>
          <p:nvPr/>
        </p:nvSpPr>
        <p:spPr>
          <a:xfrm>
            <a:off x="317861" y="6526102"/>
            <a:ext cx="8512935" cy="230832"/>
          </a:xfrm>
          <a:prstGeom prst="rect">
            <a:avLst/>
          </a:prstGeom>
          <a:noFill/>
        </p:spPr>
        <p:txBody>
          <a:bodyPr wrap="square" rtlCol="0">
            <a:spAutoFit/>
          </a:bodyPr>
          <a:lstStyle/>
          <a:p>
            <a:r>
              <a:rPr lang="en-US" sz="900" dirty="0"/>
              <a:t>D. H. Rhodes S.R. </a:t>
            </a:r>
            <a:r>
              <a:rPr lang="en-US" sz="900" dirty="0" err="1"/>
              <a:t>Goerger</a:t>
            </a:r>
            <a:r>
              <a:rPr lang="en-US" sz="900" dirty="0"/>
              <a:t>, “Identifying Opportunities,” </a:t>
            </a:r>
            <a:r>
              <a:rPr lang="en-US" sz="900" b="1" dirty="0"/>
              <a:t>Trade-off Analytics: Creating and Evaluating the Tradespace</a:t>
            </a:r>
            <a:r>
              <a:rPr lang="en-US" sz="900" dirty="0"/>
              <a:t>, G. Parnell, Editor, Wiley &amp; Sons, 2016.</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63955" y="1159600"/>
            <a:ext cx="7201379" cy="42234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52399" y="981075"/>
            <a:ext cx="1143001" cy="112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B6295BC2-09F7-C840-B10C-CC767D399F8B}" type="slidenum">
              <a:rPr lang="fr-FR" smtClean="0"/>
              <a:pPr>
                <a:defRPr/>
              </a:pPr>
              <a:t>4</a:t>
            </a:fld>
            <a:endParaRPr lang="fr-FR" dirty="0"/>
          </a:p>
        </p:txBody>
      </p:sp>
      <p:sp>
        <p:nvSpPr>
          <p:cNvPr id="25" name="Title 1"/>
          <p:cNvSpPr>
            <a:spLocks noGrp="1"/>
          </p:cNvSpPr>
          <p:nvPr>
            <p:ph type="title"/>
          </p:nvPr>
        </p:nvSpPr>
        <p:spPr>
          <a:xfrm>
            <a:off x="1640305" y="-71604"/>
            <a:ext cx="7920272" cy="1143000"/>
          </a:xfrm>
        </p:spPr>
        <p:txBody>
          <a:bodyPr/>
          <a:lstStyle/>
          <a:p>
            <a:r>
              <a:rPr lang="en-US" dirty="0"/>
              <a:t>Stakeholder Analysis provides the information for decision framing.</a:t>
            </a:r>
          </a:p>
        </p:txBody>
      </p:sp>
    </p:spTree>
    <p:extLst>
      <p:ext uri="{BB962C8B-B14F-4D97-AF65-F5344CB8AC3E}">
        <p14:creationId xmlns:p14="http://schemas.microsoft.com/office/powerpoint/2010/main" val="992552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816416" y="1690009"/>
            <a:ext cx="5931623" cy="3649435"/>
          </a:xfrm>
          <a:prstGeom prst="rect">
            <a:avLst/>
          </a:prstGeom>
        </p:spPr>
        <p:txBody>
          <a:bodyPr vert="horz" lIns="68580" tIns="34290" rIns="68580" bIns="3429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1pPr>
            <a:lvl2pPr marL="742950" indent="-28575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2pPr>
            <a:lvl3pPr marL="1143000" indent="-22860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3pPr>
            <a:lvl4pPr marL="1600200" indent="-22860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4pPr>
            <a:lvl5pPr marL="2057400" indent="-22860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buNone/>
            </a:pPr>
            <a:endParaRPr lang="en-US" sz="1650" dirty="0">
              <a:latin typeface="+mn-lt"/>
            </a:endParaRPr>
          </a:p>
        </p:txBody>
      </p:sp>
      <p:sp>
        <p:nvSpPr>
          <p:cNvPr id="13" name="Rectangle 12"/>
          <p:cNvSpPr/>
          <p:nvPr/>
        </p:nvSpPr>
        <p:spPr>
          <a:xfrm>
            <a:off x="2092605" y="5072358"/>
            <a:ext cx="5379243" cy="1011447"/>
          </a:xfrm>
          <a:prstGeom prst="rect">
            <a:avLst/>
          </a:prstGeom>
          <a:solidFill>
            <a:srgbClr val="FFFF00"/>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000" dirty="0">
                <a:solidFill>
                  <a:schemeClr val="tx1"/>
                </a:solidFill>
              </a:rPr>
              <a:t>Vision statements helps to reach agreement and shared purpose among decision makers and key stakeholders</a:t>
            </a:r>
          </a:p>
        </p:txBody>
      </p:sp>
      <p:sp>
        <p:nvSpPr>
          <p:cNvPr id="2" name="TextBox 1"/>
          <p:cNvSpPr txBox="1"/>
          <p:nvPr/>
        </p:nvSpPr>
        <p:spPr>
          <a:xfrm>
            <a:off x="500334" y="2339788"/>
            <a:ext cx="4281893" cy="2232213"/>
          </a:xfrm>
          <a:prstGeom prst="rect">
            <a:avLst/>
          </a:prstGeom>
          <a:solidFill>
            <a:srgbClr val="FFFF00"/>
          </a:solidFill>
          <a:ln/>
        </p:spPr>
        <p:style>
          <a:lnRef idx="0">
            <a:schemeClr val="accent1"/>
          </a:lnRef>
          <a:fillRef idx="3">
            <a:schemeClr val="accent1"/>
          </a:fillRef>
          <a:effectRef idx="3">
            <a:schemeClr val="accent1"/>
          </a:effectRef>
          <a:fontRef idx="minor">
            <a:schemeClr val="lt1"/>
          </a:fontRef>
        </p:style>
        <p:txBody>
          <a:bodyPr rtlCol="0" anchor="ctr"/>
          <a:lstStyle>
            <a:defPPr>
              <a:defRPr lang="fr-FR"/>
            </a:defPPr>
            <a:lvl1pPr algn="ctr">
              <a:defRPr sz="1125">
                <a:solidFill>
                  <a:schemeClr val="tx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400" dirty="0"/>
              <a:t>Vision Statement</a:t>
            </a:r>
          </a:p>
          <a:p>
            <a:r>
              <a:rPr lang="en-US" sz="1400" dirty="0"/>
              <a:t>We will design and develop an effective and affordable commercial unmanned air vehicle to serve the needs of local law enforcement. The product line will be available within 18 months, and will provide capabilities for surveillance that are presently not available in the commercial market. We will measure our success through direct feedback from the law enforcement agencies based on their perceived usability of and impact of our system.</a:t>
            </a:r>
          </a:p>
        </p:txBody>
      </p:sp>
      <p:sp>
        <p:nvSpPr>
          <p:cNvPr id="28" name="Content Placeholder 3"/>
          <p:cNvSpPr>
            <a:spLocks noGrp="1"/>
          </p:cNvSpPr>
          <p:nvPr>
            <p:ph idx="1"/>
          </p:nvPr>
        </p:nvSpPr>
        <p:spPr>
          <a:xfrm>
            <a:off x="5158746" y="2166834"/>
            <a:ext cx="3680455" cy="2100367"/>
          </a:xfrm>
        </p:spPr>
        <p:txBody>
          <a:bodyPr>
            <a:normAutofit/>
          </a:bodyPr>
          <a:lstStyle/>
          <a:p>
            <a:pPr marL="0" indent="0">
              <a:buNone/>
            </a:pPr>
            <a:r>
              <a:rPr lang="en-US" dirty="0">
                <a:latin typeface="+mn-lt"/>
              </a:rPr>
              <a:t>Answers three questions:</a:t>
            </a:r>
          </a:p>
          <a:p>
            <a:pPr>
              <a:buFont typeface="Wingdings" panose="05000000000000000000" pitchFamily="2" charset="2"/>
              <a:buChar char="§"/>
            </a:pPr>
            <a:r>
              <a:rPr lang="en-US" sz="2100" dirty="0"/>
              <a:t>What are we going to do?</a:t>
            </a:r>
          </a:p>
          <a:p>
            <a:pPr>
              <a:buFont typeface="Wingdings" panose="05000000000000000000" pitchFamily="2" charset="2"/>
              <a:buChar char="§"/>
            </a:pPr>
            <a:r>
              <a:rPr lang="en-US" sz="2100" dirty="0"/>
              <a:t>Why  are we doing it?</a:t>
            </a:r>
          </a:p>
          <a:p>
            <a:pPr>
              <a:buFont typeface="Wingdings" panose="05000000000000000000" pitchFamily="2" charset="2"/>
              <a:buChar char="§"/>
            </a:pPr>
            <a:r>
              <a:rPr lang="en-US" sz="2100" dirty="0"/>
              <a:t>How will we know when we have succeeded? </a:t>
            </a:r>
          </a:p>
        </p:txBody>
      </p:sp>
      <p:sp>
        <p:nvSpPr>
          <p:cNvPr id="3" name="Slide Number Placeholder 2"/>
          <p:cNvSpPr>
            <a:spLocks noGrp="1"/>
          </p:cNvSpPr>
          <p:nvPr>
            <p:ph type="sldNum" sz="quarter" idx="12"/>
          </p:nvPr>
        </p:nvSpPr>
        <p:spPr/>
        <p:txBody>
          <a:bodyPr/>
          <a:lstStyle/>
          <a:p>
            <a:pPr>
              <a:defRPr/>
            </a:pPr>
            <a:fld id="{B6295BC2-09F7-C840-B10C-CC767D399F8B}" type="slidenum">
              <a:rPr lang="fr-FR" smtClean="0"/>
              <a:pPr>
                <a:defRPr/>
              </a:pPr>
              <a:t>5</a:t>
            </a:fld>
            <a:endParaRPr lang="fr-FR" dirty="0"/>
          </a:p>
        </p:txBody>
      </p:sp>
      <p:sp>
        <p:nvSpPr>
          <p:cNvPr id="29" name="TextBox 28"/>
          <p:cNvSpPr txBox="1"/>
          <p:nvPr/>
        </p:nvSpPr>
        <p:spPr>
          <a:xfrm>
            <a:off x="306932" y="6369569"/>
            <a:ext cx="6692041" cy="369332"/>
          </a:xfrm>
          <a:prstGeom prst="rect">
            <a:avLst/>
          </a:prstGeom>
          <a:noFill/>
        </p:spPr>
        <p:txBody>
          <a:bodyPr wrap="square" rtlCol="0">
            <a:spAutoFit/>
          </a:bodyPr>
          <a:lstStyle/>
          <a:p>
            <a:r>
              <a:rPr lang="en-US" sz="900" dirty="0"/>
              <a:t>D. H. Rhodes and S.R. </a:t>
            </a:r>
            <a:r>
              <a:rPr lang="en-US" sz="900" dirty="0" err="1"/>
              <a:t>Goerger</a:t>
            </a:r>
            <a:r>
              <a:rPr lang="en-US" sz="900" dirty="0"/>
              <a:t>, “Identifying Opportunities,” </a:t>
            </a:r>
            <a:r>
              <a:rPr lang="en-US" sz="900" b="1" dirty="0"/>
              <a:t>Trade-off Analytics: Creating and Evaluating the Tradespace</a:t>
            </a:r>
            <a:r>
              <a:rPr lang="en-US" sz="900" dirty="0"/>
              <a:t>, G. Parnell, Editor, Wiley &amp; Sons, 2016.</a:t>
            </a:r>
          </a:p>
        </p:txBody>
      </p:sp>
      <p:pic>
        <p:nvPicPr>
          <p:cNvPr id="30" name="Picture 3"/>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52399" y="981075"/>
            <a:ext cx="1143001" cy="112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9" name="Title 1"/>
          <p:cNvSpPr>
            <a:spLocks noGrp="1"/>
          </p:cNvSpPr>
          <p:nvPr>
            <p:ph type="title"/>
          </p:nvPr>
        </p:nvSpPr>
        <p:spPr>
          <a:xfrm>
            <a:off x="1640305" y="-71604"/>
            <a:ext cx="7920272" cy="1143000"/>
          </a:xfrm>
        </p:spPr>
        <p:txBody>
          <a:bodyPr/>
          <a:lstStyle/>
          <a:p>
            <a:r>
              <a:rPr lang="en-US" dirty="0"/>
              <a:t>Vision Statement</a:t>
            </a:r>
          </a:p>
        </p:txBody>
      </p:sp>
    </p:spTree>
    <p:extLst>
      <p:ext uri="{BB962C8B-B14F-4D97-AF65-F5344CB8AC3E}">
        <p14:creationId xmlns:p14="http://schemas.microsoft.com/office/powerpoint/2010/main" val="175469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p:cNvPicPr/>
          <p:nvPr/>
        </p:nvPicPr>
        <p:blipFill>
          <a:blip r:embed="rId2" cstate="print"/>
          <a:stretch>
            <a:fillRect/>
          </a:stretch>
        </p:blipFill>
        <p:spPr>
          <a:xfrm>
            <a:off x="1138030" y="1361167"/>
            <a:ext cx="6705600" cy="4732458"/>
          </a:xfrm>
          <a:prstGeom prst="rect">
            <a:avLst/>
          </a:prstGeom>
          <a:solidFill>
            <a:srgbClr val="FFFF00"/>
          </a:solidFill>
        </p:spPr>
      </p:pic>
      <p:sp>
        <p:nvSpPr>
          <p:cNvPr id="6" name="Content Placeholder 2"/>
          <p:cNvSpPr txBox="1">
            <a:spLocks/>
          </p:cNvSpPr>
          <p:nvPr/>
        </p:nvSpPr>
        <p:spPr>
          <a:xfrm>
            <a:off x="1816416" y="1690009"/>
            <a:ext cx="5931623" cy="3649435"/>
          </a:xfrm>
          <a:prstGeom prst="rect">
            <a:avLst/>
          </a:prstGeom>
        </p:spPr>
        <p:txBody>
          <a:bodyPr vert="horz" lIns="68580" tIns="34290" rIns="68580" bIns="34290" rtlCol="0">
            <a:normAutofit/>
          </a:bodyPr>
          <a:lstStyle>
            <a:lvl1pPr marL="342900" indent="-34290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1pPr>
            <a:lvl2pPr marL="742950" indent="-28575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2pPr>
            <a:lvl3pPr marL="1143000" indent="-22860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3pPr>
            <a:lvl4pPr marL="1600200" indent="-22860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4pPr>
            <a:lvl5pPr marL="2057400" indent="-228600" algn="l" defTabSz="457200" rtl="0" eaLnBrk="1" latinLnBrk="0" hangingPunct="1">
              <a:spcBef>
                <a:spcPct val="20000"/>
              </a:spcBef>
              <a:buFont typeface="Arial"/>
              <a:buChar char="»"/>
              <a:defRPr sz="2400" kern="1200">
                <a:solidFill>
                  <a:schemeClr val="tx1"/>
                </a:solidFill>
                <a:latin typeface="Times New Roman"/>
                <a:ea typeface="+mn-ea"/>
                <a:cs typeface="Times New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buNone/>
            </a:pPr>
            <a:endParaRPr lang="en-US" sz="1650" dirty="0">
              <a:latin typeface="+mn-lt"/>
            </a:endParaRPr>
          </a:p>
        </p:txBody>
      </p:sp>
      <p:sp>
        <p:nvSpPr>
          <p:cNvPr id="13" name="Rectangle 12"/>
          <p:cNvSpPr/>
          <p:nvPr/>
        </p:nvSpPr>
        <p:spPr>
          <a:xfrm>
            <a:off x="7076659" y="3197481"/>
            <a:ext cx="1533942" cy="1237683"/>
          </a:xfrm>
          <a:prstGeom prst="rect">
            <a:avLst/>
          </a:prstGeom>
          <a:solidFill>
            <a:srgbClr val="FFFF00"/>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1400" dirty="0">
                <a:solidFill>
                  <a:schemeClr val="tx1"/>
                </a:solidFill>
              </a:rPr>
              <a:t>Decision Hierarchies  allows categorization of decision aspects that are in and out of scope.</a:t>
            </a:r>
          </a:p>
        </p:txBody>
      </p:sp>
      <p:sp>
        <p:nvSpPr>
          <p:cNvPr id="31" name="TextBox 30"/>
          <p:cNvSpPr txBox="1"/>
          <p:nvPr/>
        </p:nvSpPr>
        <p:spPr>
          <a:xfrm>
            <a:off x="152399" y="6387602"/>
            <a:ext cx="5083629" cy="369332"/>
          </a:xfrm>
          <a:prstGeom prst="rect">
            <a:avLst/>
          </a:prstGeom>
          <a:noFill/>
        </p:spPr>
        <p:txBody>
          <a:bodyPr wrap="square" rtlCol="0">
            <a:spAutoFit/>
          </a:bodyPr>
          <a:lstStyle/>
          <a:p>
            <a:r>
              <a:rPr lang="en-US" sz="900" dirty="0"/>
              <a:t>D. H. Rhodes and S.R. </a:t>
            </a:r>
            <a:r>
              <a:rPr lang="en-US" sz="900" dirty="0" err="1"/>
              <a:t>Goerger</a:t>
            </a:r>
            <a:r>
              <a:rPr lang="en-US" sz="900" dirty="0"/>
              <a:t>, “Identifying Opportunities,” </a:t>
            </a:r>
            <a:r>
              <a:rPr lang="en-US" sz="900" b="1" dirty="0"/>
              <a:t>Trade-off Analytics: Creating and Evaluating the Tradespace</a:t>
            </a:r>
            <a:r>
              <a:rPr lang="en-US" sz="900" dirty="0"/>
              <a:t>, G. Parnell, Editor, Wiley &amp; Sons, 2016.</a:t>
            </a:r>
          </a:p>
        </p:txBody>
      </p:sp>
      <p:pic>
        <p:nvPicPr>
          <p:cNvPr id="33" name="Picture 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52399" y="981075"/>
            <a:ext cx="1143001" cy="1120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B6295BC2-09F7-C840-B10C-CC767D399F8B}" type="slidenum">
              <a:rPr lang="fr-FR" smtClean="0"/>
              <a:pPr>
                <a:defRPr/>
              </a:pPr>
              <a:t>6</a:t>
            </a:fld>
            <a:endParaRPr lang="fr-FR" dirty="0"/>
          </a:p>
        </p:txBody>
      </p:sp>
      <p:sp>
        <p:nvSpPr>
          <p:cNvPr id="26" name="Title 1"/>
          <p:cNvSpPr>
            <a:spLocks noGrp="1"/>
          </p:cNvSpPr>
          <p:nvPr>
            <p:ph type="title"/>
          </p:nvPr>
        </p:nvSpPr>
        <p:spPr>
          <a:xfrm>
            <a:off x="1640305" y="-71604"/>
            <a:ext cx="7920272" cy="1143000"/>
          </a:xfrm>
        </p:spPr>
        <p:txBody>
          <a:bodyPr/>
          <a:lstStyle/>
          <a:p>
            <a:r>
              <a:rPr lang="en-US" dirty="0"/>
              <a:t>Decision Hierarchy</a:t>
            </a:r>
          </a:p>
        </p:txBody>
      </p:sp>
    </p:spTree>
    <p:extLst>
      <p:ext uri="{BB962C8B-B14F-4D97-AF65-F5344CB8AC3E}">
        <p14:creationId xmlns:p14="http://schemas.microsoft.com/office/powerpoint/2010/main" val="612586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8564" y="0"/>
            <a:ext cx="6795436" cy="1143000"/>
          </a:xfrm>
        </p:spPr>
        <p:txBody>
          <a:bodyPr>
            <a:normAutofit/>
          </a:bodyPr>
          <a:lstStyle/>
          <a:p>
            <a:r>
              <a:rPr lang="en-US" dirty="0"/>
              <a:t>Decision Frame</a:t>
            </a:r>
          </a:p>
        </p:txBody>
      </p:sp>
      <p:sp>
        <p:nvSpPr>
          <p:cNvPr id="3" name="Content Placeholder 2"/>
          <p:cNvSpPr>
            <a:spLocks noGrp="1"/>
          </p:cNvSpPr>
          <p:nvPr>
            <p:ph idx="1"/>
          </p:nvPr>
        </p:nvSpPr>
        <p:spPr>
          <a:xfrm>
            <a:off x="439779" y="787400"/>
            <a:ext cx="7908831" cy="4569784"/>
          </a:xfrm>
        </p:spPr>
        <p:txBody>
          <a:bodyPr>
            <a:noAutofit/>
          </a:bodyPr>
          <a:lstStyle/>
          <a:p>
            <a:pPr marL="0" indent="0">
              <a:buNone/>
            </a:pPr>
            <a:endParaRPr lang="en-US" dirty="0"/>
          </a:p>
          <a:p>
            <a:pPr lvl="0"/>
            <a:endParaRPr lang="en-US" dirty="0"/>
          </a:p>
        </p:txBody>
      </p:sp>
      <p:sp>
        <p:nvSpPr>
          <p:cNvPr id="4" name="Slide Number Placeholder 3"/>
          <p:cNvSpPr>
            <a:spLocks noGrp="1"/>
          </p:cNvSpPr>
          <p:nvPr>
            <p:ph type="sldNum" sz="quarter" idx="12"/>
          </p:nvPr>
        </p:nvSpPr>
        <p:spPr/>
        <p:txBody>
          <a:bodyPr/>
          <a:lstStyle/>
          <a:p>
            <a:fld id="{D2309A7F-DA4F-7A48-BA9F-1ADD0F1A3EFA}" type="slidenum">
              <a:rPr lang="en-US" smtClean="0"/>
              <a:pPr/>
              <a:t>7</a:t>
            </a:fld>
            <a:endParaRPr lang="en-US"/>
          </a:p>
        </p:txBody>
      </p:sp>
      <p:pic>
        <p:nvPicPr>
          <p:cNvPr id="8" name="Picture 7"/>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799440" y="1784002"/>
            <a:ext cx="1132401" cy="1132401"/>
          </a:xfrm>
          <a:prstGeom prst="rect">
            <a:avLst/>
          </a:prstGeom>
        </p:spPr>
      </p:pic>
      <p:pic>
        <p:nvPicPr>
          <p:cNvPr id="9" name="Picture 8"/>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596900" y="2033278"/>
            <a:ext cx="1128946" cy="1128946"/>
          </a:xfrm>
          <a:prstGeom prst="rect">
            <a:avLst/>
          </a:prstGeom>
        </p:spPr>
      </p:pic>
      <p:sp>
        <p:nvSpPr>
          <p:cNvPr id="10" name="Content Placeholder 2"/>
          <p:cNvSpPr txBox="1">
            <a:spLocks/>
          </p:cNvSpPr>
          <p:nvPr/>
        </p:nvSpPr>
        <p:spPr>
          <a:xfrm>
            <a:off x="269703" y="1487878"/>
            <a:ext cx="4285052" cy="2164436"/>
          </a:xfrm>
          <a:prstGeom prst="rect">
            <a:avLst/>
          </a:prstGeom>
          <a:ln>
            <a:noFill/>
          </a:ln>
        </p:spPr>
        <p:txBody>
          <a:bodyPr vert="horz" lIns="91440" tIns="45720" rIns="91440" bIns="45720" rtlCol="0">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b="1" dirty="0">
                <a:effectLst>
                  <a:glow rad="101600">
                    <a:schemeClr val="bg1">
                      <a:alpha val="60000"/>
                    </a:schemeClr>
                  </a:glow>
                </a:effectLst>
              </a:rPr>
              <a:t>OPPORTUNITY OVERVIEW</a:t>
            </a:r>
          </a:p>
          <a:p>
            <a:pPr marL="0" indent="0">
              <a:buNone/>
            </a:pPr>
            <a:r>
              <a:rPr lang="en-US" dirty="0">
                <a:ln w="0"/>
                <a:effectLst>
                  <a:glow rad="228600">
                    <a:schemeClr val="bg1">
                      <a:alpha val="40000"/>
                    </a:schemeClr>
                  </a:glow>
                </a:effectLst>
              </a:rPr>
              <a:t>An aging maritime infrastructure is responsible for: </a:t>
            </a:r>
          </a:p>
          <a:p>
            <a:pPr marL="914400" lvl="1" indent="-457200">
              <a:buFont typeface="+mj-lt"/>
              <a:buAutoNum type="arabicPeriod"/>
            </a:pPr>
            <a:r>
              <a:rPr lang="en-US" dirty="0">
                <a:ln w="0"/>
                <a:effectLst>
                  <a:glow rad="228600">
                    <a:schemeClr val="bg1">
                      <a:alpha val="40000"/>
                    </a:schemeClr>
                  </a:glow>
                </a:effectLst>
              </a:rPr>
              <a:t>Supporting U.S. domestic and national security interests, </a:t>
            </a:r>
          </a:p>
          <a:p>
            <a:pPr marL="914400" lvl="1" indent="-457200">
              <a:buFont typeface="+mj-lt"/>
              <a:buAutoNum type="arabicPeriod"/>
            </a:pPr>
            <a:r>
              <a:rPr lang="en-US" dirty="0">
                <a:ln w="0"/>
                <a:effectLst>
                  <a:glow rad="228600">
                    <a:schemeClr val="bg1">
                      <a:alpha val="40000"/>
                    </a:schemeClr>
                  </a:glow>
                </a:effectLst>
              </a:rPr>
              <a:t>Meeting the navigational needs of domestic and foreign commercial ventures through safe, efficient, reliable, and environmentally sustainable waterways (both inland and coastal, </a:t>
            </a:r>
          </a:p>
          <a:p>
            <a:pPr marL="914400" lvl="1" indent="-457200">
              <a:buFont typeface="+mj-lt"/>
              <a:buAutoNum type="arabicPeriod"/>
            </a:pPr>
            <a:r>
              <a:rPr lang="en-US" dirty="0">
                <a:ln w="0"/>
                <a:effectLst>
                  <a:glow rad="228600">
                    <a:schemeClr val="bg1">
                      <a:alpha val="40000"/>
                    </a:schemeClr>
                  </a:glow>
                </a:effectLst>
              </a:rPr>
              <a:t>Contributing to America’s power grid through hydroelectric power plants located within USACE dams, and</a:t>
            </a:r>
          </a:p>
          <a:p>
            <a:pPr marL="914400" lvl="1" indent="-457200">
              <a:buFont typeface="+mj-lt"/>
              <a:buAutoNum type="arabicPeriod"/>
            </a:pPr>
            <a:r>
              <a:rPr lang="en-US" dirty="0">
                <a:ln w="0"/>
                <a:effectLst>
                  <a:glow rad="228600">
                    <a:schemeClr val="bg1">
                      <a:alpha val="40000"/>
                    </a:schemeClr>
                  </a:glow>
                </a:effectLst>
              </a:rPr>
              <a:t>Mitigation of disaster through flood risk management. </a:t>
            </a:r>
          </a:p>
        </p:txBody>
      </p:sp>
      <p:sp>
        <p:nvSpPr>
          <p:cNvPr id="11" name="Rectangle 10"/>
          <p:cNvSpPr/>
          <p:nvPr/>
        </p:nvSpPr>
        <p:spPr>
          <a:xfrm>
            <a:off x="4798455" y="1393243"/>
            <a:ext cx="3589720" cy="1677382"/>
          </a:xfrm>
          <a:prstGeom prst="rect">
            <a:avLst/>
          </a:prstGeom>
        </p:spPr>
        <p:txBody>
          <a:bodyPr wrap="square">
            <a:spAutoFit/>
          </a:bodyPr>
          <a:lstStyle/>
          <a:p>
            <a:pPr algn="ctr"/>
            <a:r>
              <a:rPr lang="en-US" sz="1500" b="1" dirty="0"/>
              <a:t>VISION STATEMENT</a:t>
            </a:r>
          </a:p>
          <a:p>
            <a:r>
              <a:rPr lang="en-US" sz="1100" dirty="0">
                <a:effectLst>
                  <a:glow rad="139700">
                    <a:schemeClr val="bg1">
                      <a:alpha val="40000"/>
                    </a:schemeClr>
                  </a:glow>
                </a:effectLst>
              </a:rPr>
              <a:t>We will decide how to </a:t>
            </a:r>
            <a:r>
              <a:rPr lang="en-US" sz="1100" b="1" dirty="0">
                <a:effectLst>
                  <a:glow rad="139700">
                    <a:schemeClr val="bg1">
                      <a:alpha val="40000"/>
                    </a:schemeClr>
                  </a:glow>
                </a:effectLst>
              </a:rPr>
              <a:t>prioritize budget</a:t>
            </a:r>
            <a:r>
              <a:rPr lang="en-US" sz="1100" dirty="0">
                <a:effectLst>
                  <a:glow rad="139700">
                    <a:schemeClr val="bg1">
                      <a:alpha val="40000"/>
                    </a:schemeClr>
                  </a:glow>
                </a:effectLst>
              </a:rPr>
              <a:t>ary approval for U.S. Army Corps of Engineers </a:t>
            </a:r>
            <a:r>
              <a:rPr lang="en-US" sz="1100" b="1" dirty="0">
                <a:effectLst>
                  <a:glow rad="139700">
                    <a:schemeClr val="bg1">
                      <a:alpha val="40000"/>
                    </a:schemeClr>
                  </a:glow>
                </a:effectLst>
              </a:rPr>
              <a:t>maritime infrastructure construction, maintenance, and operations </a:t>
            </a:r>
            <a:r>
              <a:rPr lang="en-US" sz="1100" dirty="0">
                <a:effectLst>
                  <a:glow rad="139700">
                    <a:schemeClr val="bg1">
                      <a:alpha val="40000"/>
                    </a:schemeClr>
                  </a:glow>
                </a:effectLst>
              </a:rPr>
              <a:t>in the most cost-efficient way. This is needed to better utilize yearly budget as well </a:t>
            </a:r>
            <a:r>
              <a:rPr lang="en-US" sz="1100" b="1" dirty="0">
                <a:effectLst>
                  <a:glow rad="139700">
                    <a:schemeClr val="bg1">
                      <a:alpha val="40000"/>
                    </a:schemeClr>
                  </a:glow>
                </a:effectLst>
              </a:rPr>
              <a:t>as improve infrastructure resilience and </a:t>
            </a:r>
            <a:r>
              <a:rPr lang="en-US" sz="1100" dirty="0">
                <a:effectLst>
                  <a:glow rad="139700">
                    <a:schemeClr val="bg1">
                      <a:alpha val="40000"/>
                    </a:schemeClr>
                  </a:glow>
                </a:effectLst>
              </a:rPr>
              <a:t>increase infrastructure </a:t>
            </a:r>
            <a:r>
              <a:rPr lang="en-US" sz="1100" b="1" dirty="0">
                <a:effectLst>
                  <a:glow rad="139700">
                    <a:schemeClr val="bg1">
                      <a:alpha val="40000"/>
                    </a:schemeClr>
                  </a:glow>
                </a:effectLst>
              </a:rPr>
              <a:t>sustainability</a:t>
            </a:r>
            <a:r>
              <a:rPr lang="en-US" sz="1100" dirty="0">
                <a:effectLst>
                  <a:glow rad="139700">
                    <a:schemeClr val="bg1">
                      <a:alpha val="40000"/>
                    </a:schemeClr>
                  </a:glow>
                </a:effectLst>
              </a:rPr>
              <a:t>. We will know that we have succeeded if the decision makers are satisfied and the decision is unbiased, transparent, and defensible.</a:t>
            </a:r>
          </a:p>
        </p:txBody>
      </p:sp>
      <p:cxnSp>
        <p:nvCxnSpPr>
          <p:cNvPr id="12" name="Straight Connector 11"/>
          <p:cNvCxnSpPr/>
          <p:nvPr/>
        </p:nvCxnSpPr>
        <p:spPr>
          <a:xfrm>
            <a:off x="4622800" y="1396085"/>
            <a:ext cx="0" cy="4512459"/>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673100" y="3496436"/>
            <a:ext cx="78105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66155" y="3587939"/>
            <a:ext cx="4432300" cy="323165"/>
          </a:xfrm>
          <a:prstGeom prst="rect">
            <a:avLst/>
          </a:prstGeom>
          <a:noFill/>
        </p:spPr>
        <p:txBody>
          <a:bodyPr wrap="square" rtlCol="0">
            <a:spAutoFit/>
          </a:bodyPr>
          <a:lstStyle/>
          <a:p>
            <a:pPr algn="ctr"/>
            <a:r>
              <a:rPr lang="en-US" sz="1500" b="1" dirty="0"/>
              <a:t>DECISION HIERARCHY</a:t>
            </a:r>
          </a:p>
        </p:txBody>
      </p:sp>
      <p:sp>
        <p:nvSpPr>
          <p:cNvPr id="15" name="TextBox 14"/>
          <p:cNvSpPr txBox="1"/>
          <p:nvPr/>
        </p:nvSpPr>
        <p:spPr>
          <a:xfrm>
            <a:off x="5669805" y="3587938"/>
            <a:ext cx="1918474" cy="323165"/>
          </a:xfrm>
          <a:prstGeom prst="rect">
            <a:avLst/>
          </a:prstGeom>
          <a:noFill/>
        </p:spPr>
        <p:txBody>
          <a:bodyPr wrap="none" rtlCol="0">
            <a:spAutoFit/>
          </a:bodyPr>
          <a:lstStyle/>
          <a:p>
            <a:r>
              <a:rPr lang="en-US" sz="1500" b="1" dirty="0"/>
              <a:t>INFLUENCE DIAGRAM</a:t>
            </a:r>
          </a:p>
        </p:txBody>
      </p:sp>
      <p:pic>
        <p:nvPicPr>
          <p:cNvPr id="21" name="Picture 20"/>
          <p:cNvPicPr>
            <a:picLocks noChangeAspect="1"/>
          </p:cNvPicPr>
          <p:nvPr/>
        </p:nvPicPr>
        <p:blipFill rotWithShape="1">
          <a:blip r:embed="rId5"/>
          <a:srcRect l="33616" t="35957" r="21171" b="19031"/>
          <a:stretch/>
        </p:blipFill>
        <p:spPr>
          <a:xfrm>
            <a:off x="5238058" y="4269195"/>
            <a:ext cx="3087483" cy="1728991"/>
          </a:xfrm>
          <a:prstGeom prst="rect">
            <a:avLst/>
          </a:prstGeom>
        </p:spPr>
      </p:pic>
      <p:pic>
        <p:nvPicPr>
          <p:cNvPr id="17" name="Picture 16"/>
          <p:cNvPicPr>
            <a:picLocks noChangeAspect="1"/>
          </p:cNvPicPr>
          <p:nvPr/>
        </p:nvPicPr>
        <p:blipFill rotWithShape="1">
          <a:blip r:embed="rId6"/>
          <a:srcRect l="46218" t="36246" r="22399" b="20823"/>
          <a:stretch/>
        </p:blipFill>
        <p:spPr>
          <a:xfrm>
            <a:off x="1091897" y="4015330"/>
            <a:ext cx="2915646" cy="2243565"/>
          </a:xfrm>
          <a:prstGeom prst="rect">
            <a:avLst/>
          </a:prstGeom>
        </p:spPr>
      </p:pic>
      <p:sp>
        <p:nvSpPr>
          <p:cNvPr id="16" name="Rectangle 15"/>
          <p:cNvSpPr/>
          <p:nvPr/>
        </p:nvSpPr>
        <p:spPr>
          <a:xfrm>
            <a:off x="1826012" y="6343204"/>
            <a:ext cx="5491976" cy="461665"/>
          </a:xfrm>
          <a:prstGeom prst="rect">
            <a:avLst/>
          </a:prstGeom>
        </p:spPr>
        <p:txBody>
          <a:bodyPr wrap="square">
            <a:spAutoFit/>
          </a:bodyPr>
          <a:lstStyle/>
          <a:p>
            <a:pPr algn="ctr"/>
            <a:r>
              <a:rPr lang="en-US" sz="1200" dirty="0"/>
              <a:t>Gallarno, Eddie, “Trade-off Analytics to Optimize USACE Civil Works Budget Allocations”  IISE Annual Meeting and Expo, Orlando, FL, May 19-21, 2019.</a:t>
            </a:r>
          </a:p>
        </p:txBody>
      </p:sp>
    </p:spTree>
    <p:extLst>
      <p:ext uri="{BB962C8B-B14F-4D97-AF65-F5344CB8AC3E}">
        <p14:creationId xmlns:p14="http://schemas.microsoft.com/office/powerpoint/2010/main" val="632355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grpId="0" nodeType="clickEffect">
                                  <p:stCondLst>
                                    <p:cond delay="0"/>
                                  </p:stCondLst>
                                  <p:childTnLst>
                                    <p:animMotion origin="layout" path="M 0.04965 -0.21574 L 0.06059 -0.06829 C 0.0625 -0.03611 0.07204 -0.00671 0.08489 0.01296 C 0.09982 0.03495 0.11614 0.04074 0.13072 0.03449 L 0.20156 0.00579 " pathEditMode="relative" rAng="1560000" ptsTypes="AAAAA">
                                      <p:cBhvr>
                                        <p:cTn id="6" dur="2000" fill="hold"/>
                                        <p:tgtEl>
                                          <p:spTgt spid="10"/>
                                        </p:tgtEl>
                                        <p:attrNameLst>
                                          <p:attrName>ppt_x</p:attrName>
                                          <p:attrName>ppt_y</p:attrName>
                                        </p:attrNameLst>
                                      </p:cBhvr>
                                      <p:rCtr x="6267" y="14699"/>
                                    </p:animMotion>
                                  </p:childTnLst>
                                </p:cTn>
                              </p:par>
                              <p:par>
                                <p:cTn id="7" presetID="37" presetClass="path" presetSubtype="0" accel="50000" decel="50000" fill="hold" nodeType="withEffect">
                                  <p:stCondLst>
                                    <p:cond delay="0"/>
                                  </p:stCondLst>
                                  <p:childTnLst>
                                    <p:animMotion origin="layout" path="M 2.77778E-7 0.00371 L 0.0526 0.02454 C 0.06337 0.02963 0.07778 0.02801 0.0901 0.02107 C 0.10399 0.01204 0.11285 -0.00092 0.11753 -0.01551 L 0.1401 -0.0831 " pathEditMode="relative" rAng="20100000" ptsTypes="AAAAA">
                                      <p:cBhvr>
                                        <p:cTn id="8" dur="2000" fill="hold"/>
                                        <p:tgtEl>
                                          <p:spTgt spid="9"/>
                                        </p:tgtEl>
                                        <p:attrNameLst>
                                          <p:attrName>ppt_x</p:attrName>
                                          <p:attrName>ppt_y</p:attrName>
                                        </p:attrNameLst>
                                      </p:cBhvr>
                                      <p:rCtr x="8056" y="-1343"/>
                                    </p:animMotion>
                                  </p:childTnLst>
                                </p:cTn>
                              </p:par>
                              <p:par>
                                <p:cTn id="9" presetID="10" presetClass="exit" presetSubtype="0" fill="hold" grpId="0" nodeType="withEffect">
                                  <p:stCondLst>
                                    <p:cond delay="0"/>
                                  </p:stCondLst>
                                  <p:childTnLst>
                                    <p:animEffect transition="out" filter="fade">
                                      <p:cBhvr>
                                        <p:cTn id="10" dur="500"/>
                                        <p:tgtEl>
                                          <p:spTgt spid="11"/>
                                        </p:tgtEl>
                                      </p:cBhvr>
                                    </p:animEffect>
                                    <p:set>
                                      <p:cBhvr>
                                        <p:cTn id="11" dur="1" fill="hold">
                                          <p:stCondLst>
                                            <p:cond delay="499"/>
                                          </p:stCondLst>
                                        </p:cTn>
                                        <p:tgtEl>
                                          <p:spTgt spid="11"/>
                                        </p:tgtEl>
                                        <p:attrNameLst>
                                          <p:attrName>style.visibility</p:attrName>
                                        </p:attrNameLst>
                                      </p:cBhvr>
                                      <p:to>
                                        <p:strVal val="hidden"/>
                                      </p:to>
                                    </p:set>
                                  </p:childTnLst>
                                </p:cTn>
                              </p:par>
                              <p:par>
                                <p:cTn id="12" presetID="10" presetClass="exit" presetSubtype="0" fill="hold" nodeType="withEffect">
                                  <p:stCondLst>
                                    <p:cond delay="0"/>
                                  </p:stCondLst>
                                  <p:childTnLst>
                                    <p:animEffect transition="out" filter="fade">
                                      <p:cBhvr>
                                        <p:cTn id="13" dur="500"/>
                                        <p:tgtEl>
                                          <p:spTgt spid="13"/>
                                        </p:tgtEl>
                                      </p:cBhvr>
                                    </p:animEffect>
                                    <p:set>
                                      <p:cBhvr>
                                        <p:cTn id="14" dur="1" fill="hold">
                                          <p:stCondLst>
                                            <p:cond delay="499"/>
                                          </p:stCondLst>
                                        </p:cTn>
                                        <p:tgtEl>
                                          <p:spTgt spid="13"/>
                                        </p:tgtEl>
                                        <p:attrNameLst>
                                          <p:attrName>style.visibility</p:attrName>
                                        </p:attrNameLst>
                                      </p:cBhvr>
                                      <p:to>
                                        <p:strVal val="hidden"/>
                                      </p:to>
                                    </p:set>
                                  </p:childTnLst>
                                </p:cTn>
                              </p:par>
                              <p:par>
                                <p:cTn id="15" presetID="10" presetClass="exit" presetSubtype="0" fill="hold" grpId="0" nodeType="withEffect">
                                  <p:stCondLst>
                                    <p:cond delay="0"/>
                                  </p:stCondLst>
                                  <p:childTnLst>
                                    <p:animEffect transition="out" filter="fade">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par>
                                <p:cTn id="21" presetID="10" presetClass="exit" presetSubtype="0" fill="hold" grpId="0" nodeType="withEffect">
                                  <p:stCondLst>
                                    <p:cond delay="0"/>
                                  </p:stCondLst>
                                  <p:childTnLst>
                                    <p:animEffect transition="out" filter="fade">
                                      <p:cBhvr>
                                        <p:cTn id="22" dur="500"/>
                                        <p:tgtEl>
                                          <p:spTgt spid="14"/>
                                        </p:tgtEl>
                                      </p:cBhvr>
                                    </p:animEffect>
                                    <p:set>
                                      <p:cBhvr>
                                        <p:cTn id="23" dur="1" fill="hold">
                                          <p:stCondLst>
                                            <p:cond delay="499"/>
                                          </p:stCondLst>
                                        </p:cTn>
                                        <p:tgtEl>
                                          <p:spTgt spid="14"/>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8"/>
                                        </p:tgtEl>
                                      </p:cBhvr>
                                    </p:animEffect>
                                    <p:set>
                                      <p:cBhvr>
                                        <p:cTn id="26" dur="1" fill="hold">
                                          <p:stCondLst>
                                            <p:cond delay="499"/>
                                          </p:stCondLst>
                                        </p:cTn>
                                        <p:tgtEl>
                                          <p:spTgt spid="8"/>
                                        </p:tgtEl>
                                        <p:attrNameLst>
                                          <p:attrName>style.visibility</p:attrName>
                                        </p:attrNameLst>
                                      </p:cBhvr>
                                      <p:to>
                                        <p:strVal val="hidden"/>
                                      </p:to>
                                    </p:set>
                                  </p:childTnLst>
                                </p:cTn>
                              </p:par>
                              <p:par>
                                <p:cTn id="27" presetID="10" presetClass="exit" presetSubtype="0" fill="hold" nodeType="withEffect">
                                  <p:stCondLst>
                                    <p:cond delay="0"/>
                                  </p:stCondLst>
                                  <p:childTnLst>
                                    <p:animEffect transition="out" filter="fade">
                                      <p:cBhvr>
                                        <p:cTn id="28" dur="500"/>
                                        <p:tgtEl>
                                          <p:spTgt spid="17"/>
                                        </p:tgtEl>
                                      </p:cBhvr>
                                    </p:animEffect>
                                    <p:set>
                                      <p:cBhvr>
                                        <p:cTn id="29" dur="1" fill="hold">
                                          <p:stCondLst>
                                            <p:cond delay="499"/>
                                          </p:stCondLst>
                                        </p:cTn>
                                        <p:tgtEl>
                                          <p:spTgt spid="17"/>
                                        </p:tgtEl>
                                        <p:attrNameLst>
                                          <p:attrName>style.visibility</p:attrName>
                                        </p:attrNameLst>
                                      </p:cBhvr>
                                      <p:to>
                                        <p:strVal val="hidden"/>
                                      </p:to>
                                    </p:set>
                                  </p:childTnLst>
                                </p:cTn>
                              </p:par>
                              <p:par>
                                <p:cTn id="30" presetID="10" presetClass="exit" presetSubtype="0" fill="hold" nodeType="with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Opportunity Overview</a:t>
            </a:r>
          </a:p>
        </p:txBody>
      </p:sp>
      <p:sp>
        <p:nvSpPr>
          <p:cNvPr id="4" name="Slide Number Placeholder 3"/>
          <p:cNvSpPr>
            <a:spLocks noGrp="1"/>
          </p:cNvSpPr>
          <p:nvPr>
            <p:ph type="sldNum" sz="quarter" idx="12"/>
          </p:nvPr>
        </p:nvSpPr>
        <p:spPr/>
        <p:txBody>
          <a:bodyPr/>
          <a:lstStyle/>
          <a:p>
            <a:fld id="{D2309A7F-DA4F-7A48-BA9F-1ADD0F1A3EFA}" type="slidenum">
              <a:rPr lang="en-US" smtClean="0"/>
              <a:pPr/>
              <a:t>8</a:t>
            </a:fld>
            <a:endParaRPr lang="en-US"/>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4898" y="4507108"/>
            <a:ext cx="6946900" cy="1517650"/>
          </a:xfrm>
          <a:prstGeom prst="rect">
            <a:avLst/>
          </a:prstGeom>
        </p:spPr>
      </p:pic>
      <p:sp>
        <p:nvSpPr>
          <p:cNvPr id="8" name="TextBox 7"/>
          <p:cNvSpPr txBox="1"/>
          <p:nvPr/>
        </p:nvSpPr>
        <p:spPr>
          <a:xfrm>
            <a:off x="2619986" y="6024758"/>
            <a:ext cx="4081823" cy="276999"/>
          </a:xfrm>
          <a:prstGeom prst="rect">
            <a:avLst/>
          </a:prstGeom>
          <a:noFill/>
        </p:spPr>
        <p:txBody>
          <a:bodyPr wrap="none" rtlCol="0">
            <a:spAutoFit/>
          </a:bodyPr>
          <a:lstStyle/>
          <a:p>
            <a:r>
              <a:rPr lang="en-US" sz="1200" dirty="0"/>
              <a:t>Image Source: https://www.wsp.com/en-AU/sectors/maritime</a:t>
            </a:r>
          </a:p>
        </p:txBody>
      </p:sp>
      <p:sp>
        <p:nvSpPr>
          <p:cNvPr id="9" name="Content Placeholder 2"/>
          <p:cNvSpPr txBox="1">
            <a:spLocks/>
          </p:cNvSpPr>
          <p:nvPr/>
        </p:nvSpPr>
        <p:spPr>
          <a:xfrm>
            <a:off x="1902248" y="1036097"/>
            <a:ext cx="5553791" cy="2695505"/>
          </a:xfrm>
          <a:prstGeom prst="rect">
            <a:avLst/>
          </a:prstGeom>
          <a:ln>
            <a:no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en-US" sz="2000" dirty="0">
                <a:ln w="0"/>
                <a:effectLst>
                  <a:glow rad="228600">
                    <a:schemeClr val="bg1">
                      <a:alpha val="40000"/>
                    </a:schemeClr>
                  </a:glow>
                </a:effectLst>
              </a:rPr>
              <a:t>An aging maritime infrastructure is responsible for: </a:t>
            </a:r>
          </a:p>
          <a:p>
            <a:pPr lvl="1">
              <a:lnSpc>
                <a:spcPct val="120000"/>
              </a:lnSpc>
              <a:spcBef>
                <a:spcPts val="0"/>
              </a:spcBef>
            </a:pPr>
            <a:r>
              <a:rPr lang="en-US" sz="1600" dirty="0">
                <a:ln w="0"/>
                <a:effectLst>
                  <a:glow rad="228600">
                    <a:schemeClr val="bg1">
                      <a:alpha val="40000"/>
                    </a:schemeClr>
                  </a:glow>
                </a:effectLst>
              </a:rPr>
              <a:t>Supporting U.S. domestic and national security interests, </a:t>
            </a:r>
          </a:p>
          <a:p>
            <a:pPr lvl="1">
              <a:lnSpc>
                <a:spcPct val="120000"/>
              </a:lnSpc>
              <a:spcBef>
                <a:spcPts val="0"/>
              </a:spcBef>
            </a:pPr>
            <a:r>
              <a:rPr lang="en-US" sz="1600" dirty="0">
                <a:ln w="0"/>
                <a:effectLst>
                  <a:glow rad="228600">
                    <a:schemeClr val="bg1">
                      <a:alpha val="40000"/>
                    </a:schemeClr>
                  </a:glow>
                </a:effectLst>
              </a:rPr>
              <a:t>Meeting the navigational needs of domestic and foreign commercial ventures through safe, efficient, reliable, and environmentally sustainable waterways (both inland and coastal, </a:t>
            </a:r>
          </a:p>
          <a:p>
            <a:pPr lvl="1">
              <a:lnSpc>
                <a:spcPct val="120000"/>
              </a:lnSpc>
              <a:spcBef>
                <a:spcPts val="0"/>
              </a:spcBef>
            </a:pPr>
            <a:r>
              <a:rPr lang="en-US" sz="1600" dirty="0">
                <a:ln w="0"/>
                <a:effectLst>
                  <a:glow rad="228600">
                    <a:schemeClr val="bg1">
                      <a:alpha val="40000"/>
                    </a:schemeClr>
                  </a:glow>
                </a:effectLst>
              </a:rPr>
              <a:t>Contributing to America’s power grid through hydroelectric power plants located within USACE dams, and </a:t>
            </a:r>
          </a:p>
          <a:p>
            <a:pPr lvl="1">
              <a:lnSpc>
                <a:spcPct val="120000"/>
              </a:lnSpc>
              <a:spcBef>
                <a:spcPts val="0"/>
              </a:spcBef>
            </a:pPr>
            <a:r>
              <a:rPr lang="en-US" sz="1600" dirty="0">
                <a:ln w="0"/>
                <a:effectLst>
                  <a:glow rad="228600">
                    <a:schemeClr val="bg1">
                      <a:alpha val="40000"/>
                    </a:schemeClr>
                  </a:glow>
                </a:effectLst>
              </a:rPr>
              <a:t>Mitigation of disaster through flood risk management. </a:t>
            </a:r>
          </a:p>
        </p:txBody>
      </p:sp>
      <p:sp>
        <p:nvSpPr>
          <p:cNvPr id="11" name="Rectangle 10"/>
          <p:cNvSpPr/>
          <p:nvPr/>
        </p:nvSpPr>
        <p:spPr>
          <a:xfrm>
            <a:off x="1826012" y="6343204"/>
            <a:ext cx="5491976" cy="461665"/>
          </a:xfrm>
          <a:prstGeom prst="rect">
            <a:avLst/>
          </a:prstGeom>
        </p:spPr>
        <p:txBody>
          <a:bodyPr wrap="square">
            <a:spAutoFit/>
          </a:bodyPr>
          <a:lstStyle/>
          <a:p>
            <a:pPr algn="ctr"/>
            <a:r>
              <a:rPr lang="en-US" sz="1200" dirty="0"/>
              <a:t>Gallarno, Eddie, “Trade-off Analytics to Optimize USACE Civil Works Budget Allocations”  IISE Annual Meeting and Expo, Orlando, FL, May 19-21, 2019.</a:t>
            </a:r>
          </a:p>
        </p:txBody>
      </p:sp>
    </p:spTree>
    <p:extLst>
      <p:ext uri="{BB962C8B-B14F-4D97-AF65-F5344CB8AC3E}">
        <p14:creationId xmlns:p14="http://schemas.microsoft.com/office/powerpoint/2010/main" val="38930001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Vision Statement</a:t>
            </a:r>
          </a:p>
        </p:txBody>
      </p:sp>
      <p:sp>
        <p:nvSpPr>
          <p:cNvPr id="4" name="Slide Number Placeholder 3"/>
          <p:cNvSpPr>
            <a:spLocks noGrp="1"/>
          </p:cNvSpPr>
          <p:nvPr>
            <p:ph type="sldNum" sz="quarter" idx="12"/>
          </p:nvPr>
        </p:nvSpPr>
        <p:spPr/>
        <p:txBody>
          <a:bodyPr/>
          <a:lstStyle/>
          <a:p>
            <a:fld id="{D2309A7F-DA4F-7A48-BA9F-1ADD0F1A3EFA}" type="slidenum">
              <a:rPr lang="en-US" smtClean="0"/>
              <a:pPr/>
              <a:t>9</a:t>
            </a:fld>
            <a:endParaRPr lang="en-US"/>
          </a:p>
        </p:txBody>
      </p:sp>
      <p:pic>
        <p:nvPicPr>
          <p:cNvPr id="5" name="Picture 4"/>
          <p:cNvPicPr>
            <a:picLocks noChangeAspect="1"/>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6231698" y="2325173"/>
            <a:ext cx="2683702" cy="2683702"/>
          </a:xfrm>
          <a:prstGeom prst="rect">
            <a:avLst/>
          </a:prstGeom>
        </p:spPr>
      </p:pic>
      <p:sp>
        <p:nvSpPr>
          <p:cNvPr id="6" name="Rectangle 5"/>
          <p:cNvSpPr/>
          <p:nvPr/>
        </p:nvSpPr>
        <p:spPr>
          <a:xfrm>
            <a:off x="647700" y="2389752"/>
            <a:ext cx="6134100" cy="2554545"/>
          </a:xfrm>
          <a:prstGeom prst="rect">
            <a:avLst/>
          </a:prstGeom>
        </p:spPr>
        <p:txBody>
          <a:bodyPr wrap="square">
            <a:spAutoFit/>
          </a:bodyPr>
          <a:lstStyle/>
          <a:p>
            <a:r>
              <a:rPr lang="en-US" sz="2000" dirty="0">
                <a:effectLst>
                  <a:glow rad="139700">
                    <a:schemeClr val="bg1">
                      <a:alpha val="40000"/>
                    </a:schemeClr>
                  </a:glow>
                </a:effectLst>
              </a:rPr>
              <a:t>We will decide how to </a:t>
            </a:r>
            <a:r>
              <a:rPr lang="en-US" sz="2000" b="1" i="1" dirty="0">
                <a:effectLst>
                  <a:glow rad="139700">
                    <a:schemeClr val="bg1">
                      <a:alpha val="40000"/>
                    </a:schemeClr>
                  </a:glow>
                </a:effectLst>
              </a:rPr>
              <a:t>prioritize budget</a:t>
            </a:r>
            <a:r>
              <a:rPr lang="en-US" sz="2000" dirty="0">
                <a:effectLst>
                  <a:glow rad="139700">
                    <a:schemeClr val="bg1">
                      <a:alpha val="40000"/>
                    </a:schemeClr>
                  </a:glow>
                </a:effectLst>
              </a:rPr>
              <a:t> decisions for U.S. Army Corps of Engineers </a:t>
            </a:r>
            <a:r>
              <a:rPr lang="en-US" sz="2000" b="1" i="1" dirty="0">
                <a:effectLst>
                  <a:glow rad="139700">
                    <a:schemeClr val="bg1">
                      <a:alpha val="40000"/>
                    </a:schemeClr>
                  </a:glow>
                </a:effectLst>
              </a:rPr>
              <a:t>maritime infrastructure construction, maintenance, and operations</a:t>
            </a:r>
            <a:r>
              <a:rPr lang="en-US" sz="2000" b="1" dirty="0">
                <a:effectLst>
                  <a:glow rad="139700">
                    <a:schemeClr val="bg1">
                      <a:alpha val="40000"/>
                    </a:schemeClr>
                  </a:glow>
                </a:effectLst>
              </a:rPr>
              <a:t> </a:t>
            </a:r>
            <a:r>
              <a:rPr lang="en-US" sz="2000" dirty="0">
                <a:effectLst>
                  <a:glow rad="139700">
                    <a:schemeClr val="bg1">
                      <a:alpha val="40000"/>
                    </a:schemeClr>
                  </a:glow>
                </a:effectLst>
              </a:rPr>
              <a:t>in the most cost-efficient way. This is needed to better utilize yearly budget as well as</a:t>
            </a:r>
            <a:r>
              <a:rPr lang="en-US" sz="2000" b="1" dirty="0">
                <a:effectLst>
                  <a:glow rad="139700">
                    <a:schemeClr val="bg1">
                      <a:alpha val="40000"/>
                    </a:schemeClr>
                  </a:glow>
                </a:effectLst>
              </a:rPr>
              <a:t> </a:t>
            </a:r>
            <a:r>
              <a:rPr lang="en-US" sz="2000" b="1" i="1" dirty="0">
                <a:effectLst>
                  <a:glow rad="139700">
                    <a:schemeClr val="bg1">
                      <a:alpha val="40000"/>
                    </a:schemeClr>
                  </a:glow>
                </a:effectLst>
              </a:rPr>
              <a:t>improve infrastructure resilience and </a:t>
            </a:r>
            <a:r>
              <a:rPr lang="en-US" sz="2000" dirty="0">
                <a:effectLst>
                  <a:glow rad="139700">
                    <a:schemeClr val="bg1">
                      <a:alpha val="40000"/>
                    </a:schemeClr>
                  </a:glow>
                </a:effectLst>
              </a:rPr>
              <a:t>increase infrastructure </a:t>
            </a:r>
            <a:r>
              <a:rPr lang="en-US" sz="2000" b="1" i="1" dirty="0">
                <a:effectLst>
                  <a:glow rad="139700">
                    <a:schemeClr val="bg1">
                      <a:alpha val="40000"/>
                    </a:schemeClr>
                  </a:glow>
                </a:effectLst>
              </a:rPr>
              <a:t>sustainability</a:t>
            </a:r>
            <a:r>
              <a:rPr lang="en-US" sz="2000" dirty="0">
                <a:effectLst>
                  <a:glow rad="139700">
                    <a:schemeClr val="bg1">
                      <a:alpha val="40000"/>
                    </a:schemeClr>
                  </a:glow>
                </a:effectLst>
              </a:rPr>
              <a:t>. We will know that we have succeeded if the decision makers are satisfied and the decision is objective, transparent, and defensible.</a:t>
            </a:r>
          </a:p>
        </p:txBody>
      </p:sp>
      <p:sp>
        <p:nvSpPr>
          <p:cNvPr id="7" name="Rectangle 6"/>
          <p:cNvSpPr/>
          <p:nvPr/>
        </p:nvSpPr>
        <p:spPr>
          <a:xfrm>
            <a:off x="1826012" y="6343204"/>
            <a:ext cx="5491976" cy="461665"/>
          </a:xfrm>
          <a:prstGeom prst="rect">
            <a:avLst/>
          </a:prstGeom>
        </p:spPr>
        <p:txBody>
          <a:bodyPr wrap="square">
            <a:spAutoFit/>
          </a:bodyPr>
          <a:lstStyle/>
          <a:p>
            <a:pPr algn="ctr"/>
            <a:r>
              <a:rPr lang="en-US" sz="1200" dirty="0"/>
              <a:t>Gallarno, Eddie, “Trade-off Analytics to Optimize USACE Civil Works Budget Allocations”  IISE Annual Meeting and Expo, Orlando, FL, May 19-21, 2019.</a:t>
            </a:r>
          </a:p>
        </p:txBody>
      </p:sp>
    </p:spTree>
    <p:extLst>
      <p:ext uri="{BB962C8B-B14F-4D97-AF65-F5344CB8AC3E}">
        <p14:creationId xmlns:p14="http://schemas.microsoft.com/office/powerpoint/2010/main" val="1174272159"/>
      </p:ext>
    </p:extLst>
  </p:cSld>
  <p:clrMapOvr>
    <a:masterClrMapping/>
  </p:clrMapOvr>
</p:sld>
</file>

<file path=ppt/theme/theme1.xml><?xml version="1.0" encoding="utf-8"?>
<a:theme xmlns:a="http://schemas.openxmlformats.org/drawingml/2006/main" name="COETemplate[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11762</TotalTime>
  <Words>1186</Words>
  <Application>Microsoft Office PowerPoint</Application>
  <PresentationFormat>On-screen Show (4:3)</PresentationFormat>
  <Paragraphs>173</Paragraphs>
  <Slides>12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Times New Roman</vt:lpstr>
      <vt:lpstr>Wingdings</vt:lpstr>
      <vt:lpstr>COETemplate[2]</vt:lpstr>
      <vt:lpstr>Module 3.3 Tools to Frame the Decision</vt:lpstr>
      <vt:lpstr>Module 3.3 Learning Objectives</vt:lpstr>
      <vt:lpstr>Decision Framing Tools</vt:lpstr>
      <vt:lpstr>Stakeholder Analysis provides the information for decision framing.</vt:lpstr>
      <vt:lpstr>Vision Statement</vt:lpstr>
      <vt:lpstr>Decision Hierarchy</vt:lpstr>
      <vt:lpstr>Decision Frame</vt:lpstr>
      <vt:lpstr>Opportunity Overview</vt:lpstr>
      <vt:lpstr>Vision Statement</vt:lpstr>
      <vt:lpstr>Decision Hierarchy</vt:lpstr>
      <vt:lpstr>Stakeholder Issue Matrix</vt:lpstr>
      <vt:lpstr>Influence Diagram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Gregory S. Parnell</dc:creator>
  <cp:lastModifiedBy>Adam L. Brown</cp:lastModifiedBy>
  <cp:revision>786</cp:revision>
  <cp:lastPrinted>2018-08-14T17:10:23Z</cp:lastPrinted>
  <dcterms:created xsi:type="dcterms:W3CDTF">2016-02-02T18:11:17Z</dcterms:created>
  <dcterms:modified xsi:type="dcterms:W3CDTF">2019-07-23T19:33:42Z</dcterms:modified>
</cp:coreProperties>
</file>