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6">
  <p:sldMasterIdLst>
    <p:sldMasterId id="2147483648" r:id="rId1"/>
  </p:sldMasterIdLst>
  <p:notesMasterIdLst>
    <p:notesMasterId r:id="rId16"/>
  </p:notesMasterIdLst>
  <p:sldIdLst>
    <p:sldId id="631" r:id="rId2"/>
    <p:sldId id="628" r:id="rId3"/>
    <p:sldId id="633" r:id="rId4"/>
    <p:sldId id="640" r:id="rId5"/>
    <p:sldId id="635" r:id="rId6"/>
    <p:sldId id="645" r:id="rId7"/>
    <p:sldId id="647" r:id="rId8"/>
    <p:sldId id="648" r:id="rId9"/>
    <p:sldId id="636" r:id="rId10"/>
    <p:sldId id="652" r:id="rId11"/>
    <p:sldId id="650" r:id="rId12"/>
    <p:sldId id="653" r:id="rId13"/>
    <p:sldId id="651" r:id="rId14"/>
    <p:sldId id="654" r:id="rId15"/>
  </p:sldIdLst>
  <p:sldSz cx="9144000" cy="6858000" type="screen4x3"/>
  <p:notesSz cx="6934200" cy="92329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egory S. Parnell" initials="GSP"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a:srgbClr val="FFFFCC"/>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6" autoAdjust="0"/>
    <p:restoredTop sz="80172" autoAdjust="0"/>
  </p:normalViewPr>
  <p:slideViewPr>
    <p:cSldViewPr snapToGrid="0" snapToObjects="1">
      <p:cViewPr varScale="1">
        <p:scale>
          <a:sx n="84" d="100"/>
          <a:sy n="84" d="100"/>
        </p:scale>
        <p:origin x="1908" y="12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365"/>
    </p:cViewPr>
  </p:sorterViewPr>
  <p:notesViewPr>
    <p:cSldViewPr snapToGrid="0" snapToObjects="1">
      <p:cViewPr varScale="1">
        <p:scale>
          <a:sx n="69" d="100"/>
          <a:sy n="69" d="100"/>
        </p:scale>
        <p:origin x="2778"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645"/>
          </a:xfrm>
          <a:prstGeom prst="rect">
            <a:avLst/>
          </a:prstGeom>
        </p:spPr>
        <p:txBody>
          <a:bodyPr vert="horz" lIns="92382" tIns="46191" rIns="92382" bIns="46191" rtlCol="0"/>
          <a:lstStyle>
            <a:lvl1pPr algn="l">
              <a:defRPr sz="1200"/>
            </a:lvl1pPr>
          </a:lstStyle>
          <a:p>
            <a:endParaRPr lang="en-US"/>
          </a:p>
        </p:txBody>
      </p:sp>
      <p:sp>
        <p:nvSpPr>
          <p:cNvPr id="3" name="Date Placeholder 2"/>
          <p:cNvSpPr>
            <a:spLocks noGrp="1"/>
          </p:cNvSpPr>
          <p:nvPr>
            <p:ph type="dt" idx="1"/>
          </p:nvPr>
        </p:nvSpPr>
        <p:spPr>
          <a:xfrm>
            <a:off x="3927775" y="0"/>
            <a:ext cx="3004820" cy="461645"/>
          </a:xfrm>
          <a:prstGeom prst="rect">
            <a:avLst/>
          </a:prstGeom>
        </p:spPr>
        <p:txBody>
          <a:bodyPr vert="horz" lIns="92382" tIns="46191" rIns="92382" bIns="46191" rtlCol="0"/>
          <a:lstStyle>
            <a:lvl1pPr algn="r">
              <a:defRPr sz="1200"/>
            </a:lvl1pPr>
          </a:lstStyle>
          <a:p>
            <a:fld id="{57ED881E-BF95-44E4-93B1-22A383C4CE39}" type="datetimeFigureOut">
              <a:rPr lang="en-US" smtClean="0"/>
              <a:t>7/23/2019</a:t>
            </a:fld>
            <a:endParaRPr lang="en-US"/>
          </a:p>
        </p:txBody>
      </p:sp>
      <p:sp>
        <p:nvSpPr>
          <p:cNvPr id="4" name="Slide Image Placeholder 3"/>
          <p:cNvSpPr>
            <a:spLocks noGrp="1" noRot="1" noChangeAspect="1"/>
          </p:cNvSpPr>
          <p:nvPr>
            <p:ph type="sldImg" idx="2"/>
          </p:nvPr>
        </p:nvSpPr>
        <p:spPr>
          <a:xfrm>
            <a:off x="1158875" y="692150"/>
            <a:ext cx="4616450" cy="3462338"/>
          </a:xfrm>
          <a:prstGeom prst="rect">
            <a:avLst/>
          </a:prstGeom>
          <a:noFill/>
          <a:ln w="12700">
            <a:solidFill>
              <a:prstClr val="black"/>
            </a:solidFill>
          </a:ln>
        </p:spPr>
        <p:txBody>
          <a:bodyPr vert="horz" lIns="92382" tIns="46191" rIns="92382" bIns="46191" rtlCol="0" anchor="ctr"/>
          <a:lstStyle/>
          <a:p>
            <a:endParaRPr lang="en-US"/>
          </a:p>
        </p:txBody>
      </p:sp>
      <p:sp>
        <p:nvSpPr>
          <p:cNvPr id="5" name="Notes Placeholder 4"/>
          <p:cNvSpPr>
            <a:spLocks noGrp="1"/>
          </p:cNvSpPr>
          <p:nvPr>
            <p:ph type="body" sz="quarter" idx="3"/>
          </p:nvPr>
        </p:nvSpPr>
        <p:spPr>
          <a:xfrm>
            <a:off x="693420" y="4385628"/>
            <a:ext cx="5547360" cy="4154805"/>
          </a:xfrm>
          <a:prstGeom prst="rect">
            <a:avLst/>
          </a:prstGeom>
        </p:spPr>
        <p:txBody>
          <a:bodyPr vert="horz" lIns="92382" tIns="46191" rIns="92382" bIns="4619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69653"/>
            <a:ext cx="3004820" cy="461645"/>
          </a:xfrm>
          <a:prstGeom prst="rect">
            <a:avLst/>
          </a:prstGeom>
        </p:spPr>
        <p:txBody>
          <a:bodyPr vert="horz" lIns="92382" tIns="46191" rIns="92382" bIns="46191" rtlCol="0" anchor="b"/>
          <a:lstStyle>
            <a:lvl1pPr algn="l">
              <a:defRPr sz="1200"/>
            </a:lvl1pPr>
          </a:lstStyle>
          <a:p>
            <a:endParaRPr lang="en-US"/>
          </a:p>
        </p:txBody>
      </p:sp>
      <p:sp>
        <p:nvSpPr>
          <p:cNvPr id="7" name="Slide Number Placeholder 6"/>
          <p:cNvSpPr>
            <a:spLocks noGrp="1"/>
          </p:cNvSpPr>
          <p:nvPr>
            <p:ph type="sldNum" sz="quarter" idx="5"/>
          </p:nvPr>
        </p:nvSpPr>
        <p:spPr>
          <a:xfrm>
            <a:off x="3927775" y="8769653"/>
            <a:ext cx="3004820" cy="461645"/>
          </a:xfrm>
          <a:prstGeom prst="rect">
            <a:avLst/>
          </a:prstGeom>
        </p:spPr>
        <p:txBody>
          <a:bodyPr vert="horz" lIns="92382" tIns="46191" rIns="92382" bIns="46191" rtlCol="0" anchor="b"/>
          <a:lstStyle>
            <a:lvl1pPr algn="r">
              <a:defRPr sz="1200"/>
            </a:lvl1pPr>
          </a:lstStyle>
          <a:p>
            <a:fld id="{D042A820-5727-4717-8C6D-F11C9C38273E}" type="slidenum">
              <a:rPr lang="en-US" smtClean="0"/>
              <a:t>‹#›</a:t>
            </a:fld>
            <a:endParaRPr lang="en-US"/>
          </a:p>
        </p:txBody>
      </p:sp>
    </p:spTree>
    <p:extLst>
      <p:ext uri="{BB962C8B-B14F-4D97-AF65-F5344CB8AC3E}">
        <p14:creationId xmlns:p14="http://schemas.microsoft.com/office/powerpoint/2010/main" val="1257270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7301" fontAlgn="base">
              <a:spcBef>
                <a:spcPct val="0"/>
              </a:spcBef>
              <a:spcAft>
                <a:spcPct val="0"/>
              </a:spcAft>
              <a:buFontTx/>
              <a:buChar char="•"/>
            </a:pPr>
            <a:r>
              <a:rPr lang="en-US" b="1" dirty="0">
                <a:latin typeface="Calibri" pitchFamily="34" charset="0"/>
                <a:ea typeface="MS Minfalt"/>
                <a:cs typeface="Calibri" pitchFamily="34" charset="0"/>
              </a:rPr>
              <a:t>Strategic objectives: </a:t>
            </a:r>
            <a:r>
              <a:rPr lang="en-US" dirty="0">
                <a:latin typeface="Calibri" pitchFamily="34" charset="0"/>
                <a:ea typeface="MS Minfalt"/>
                <a:cs typeface="Calibri" pitchFamily="34" charset="0"/>
              </a:rPr>
              <a:t>What are your ultimate or long range objectives? What are your values that are fundamental? What is your strategy to achieve these objectives?</a:t>
            </a:r>
            <a:endParaRPr lang="en-US" dirty="0">
              <a:latin typeface="Arial" pitchFamily="34" charset="0"/>
              <a:cs typeface="Arial" pitchFamily="34" charset="0"/>
            </a:endParaRPr>
          </a:p>
          <a:p>
            <a:pPr defTabSz="897301" eaLnBrk="0" fontAlgn="base" hangingPunct="0">
              <a:spcBef>
                <a:spcPct val="0"/>
              </a:spcBef>
              <a:spcAft>
                <a:spcPct val="0"/>
              </a:spcAft>
              <a:buFontTx/>
              <a:buChar char="•"/>
            </a:pPr>
            <a:r>
              <a:rPr lang="en-US" b="1" dirty="0">
                <a:latin typeface="Calibri" pitchFamily="34" charset="0"/>
                <a:ea typeface="MS Minfalt"/>
                <a:cs typeface="Calibri" pitchFamily="34" charset="0"/>
              </a:rPr>
              <a:t>  A wish list: </a:t>
            </a:r>
            <a:r>
              <a:rPr lang="en-US" dirty="0">
                <a:latin typeface="Calibri" pitchFamily="34" charset="0"/>
                <a:ea typeface="MS Minfalt"/>
                <a:cs typeface="Calibri" pitchFamily="34" charset="0"/>
              </a:rPr>
              <a:t>What do you want? What do you value? What should you want? What are you trying to achieve? If money was not an obstacle, what would you do?</a:t>
            </a:r>
            <a:endParaRPr lang="en-US" dirty="0">
              <a:latin typeface="Arial" pitchFamily="34" charset="0"/>
              <a:cs typeface="Arial" pitchFamily="34" charset="0"/>
            </a:endParaRPr>
          </a:p>
          <a:p>
            <a:pPr defTabSz="897301" eaLnBrk="0" fontAlgn="base" hangingPunct="0">
              <a:spcBef>
                <a:spcPct val="0"/>
              </a:spcBef>
              <a:spcAft>
                <a:spcPct val="0"/>
              </a:spcAft>
              <a:buFontTx/>
              <a:buChar char="•"/>
            </a:pPr>
            <a:r>
              <a:rPr lang="en-US" b="1" dirty="0">
                <a:latin typeface="Calibri" pitchFamily="34" charset="0"/>
                <a:ea typeface="MS Minfalt"/>
                <a:cs typeface="Calibri" pitchFamily="34" charset="0"/>
              </a:rPr>
              <a:t>  Alternatives: </a:t>
            </a:r>
            <a:r>
              <a:rPr lang="en-US" dirty="0">
                <a:latin typeface="Calibri" pitchFamily="34" charset="0"/>
                <a:ea typeface="MS Minfalt"/>
                <a:cs typeface="Calibri" pitchFamily="34" charset="0"/>
              </a:rPr>
              <a:t>What is a perfect alternative, a terrible alternative, a reasonable alternative? What is good or bad about each? </a:t>
            </a:r>
            <a:endParaRPr lang="en-US" dirty="0">
              <a:latin typeface="Arial" pitchFamily="34" charset="0"/>
              <a:cs typeface="Arial" pitchFamily="34" charset="0"/>
            </a:endParaRPr>
          </a:p>
          <a:p>
            <a:pPr defTabSz="897301" eaLnBrk="0" fontAlgn="base" hangingPunct="0">
              <a:spcBef>
                <a:spcPct val="0"/>
              </a:spcBef>
              <a:spcAft>
                <a:spcPct val="0"/>
              </a:spcAft>
              <a:buFontTx/>
              <a:buChar char="•"/>
            </a:pPr>
            <a:r>
              <a:rPr lang="en-US" b="1" dirty="0">
                <a:latin typeface="Calibri" pitchFamily="34" charset="0"/>
                <a:ea typeface="MS Minfalt"/>
                <a:cs typeface="Calibri" pitchFamily="34" charset="0"/>
              </a:rPr>
              <a:t>  Problems and shortcomings: </a:t>
            </a:r>
            <a:r>
              <a:rPr lang="en-US" dirty="0">
                <a:latin typeface="Calibri" pitchFamily="34" charset="0"/>
                <a:ea typeface="MS Minfalt"/>
                <a:cs typeface="Calibri" pitchFamily="34" charset="0"/>
              </a:rPr>
              <a:t>What is wrong or right with your organization or enterprise? What needs fixing? What are the capability, product, or </a:t>
            </a:r>
            <a:r>
              <a:rPr lang="en-US" dirty="0" err="1">
                <a:latin typeface="Calibri" pitchFamily="34" charset="0"/>
                <a:ea typeface="MS Minfalt"/>
                <a:cs typeface="Calibri" pitchFamily="34" charset="0"/>
              </a:rPr>
              <a:t>servicegaps</a:t>
            </a:r>
            <a:r>
              <a:rPr lang="en-US" dirty="0">
                <a:latin typeface="Calibri" pitchFamily="34" charset="0"/>
                <a:ea typeface="MS Minfalt"/>
                <a:cs typeface="Calibri" pitchFamily="34" charset="0"/>
              </a:rPr>
              <a:t> that exist?</a:t>
            </a:r>
            <a:endParaRPr lang="en-US" dirty="0">
              <a:latin typeface="Arial" pitchFamily="34" charset="0"/>
              <a:cs typeface="Arial" pitchFamily="34" charset="0"/>
            </a:endParaRPr>
          </a:p>
          <a:p>
            <a:pPr defTabSz="897301" eaLnBrk="0" fontAlgn="base" hangingPunct="0">
              <a:spcBef>
                <a:spcPct val="0"/>
              </a:spcBef>
              <a:spcAft>
                <a:spcPct val="0"/>
              </a:spcAft>
              <a:buFontTx/>
              <a:buChar char="•"/>
            </a:pPr>
            <a:r>
              <a:rPr lang="en-US" b="1" dirty="0">
                <a:latin typeface="Calibri" pitchFamily="34" charset="0"/>
                <a:ea typeface="MS Minfalt"/>
                <a:cs typeface="Calibri" pitchFamily="34" charset="0"/>
              </a:rPr>
              <a:t>  Consequences: </a:t>
            </a:r>
            <a:r>
              <a:rPr lang="en-US" dirty="0">
                <a:latin typeface="Calibri" pitchFamily="34" charset="0"/>
                <a:ea typeface="MS Minfalt"/>
                <a:cs typeface="Calibri" pitchFamily="34" charset="0"/>
              </a:rPr>
              <a:t>What has occurred that was good or bad? What might occur that you care about? What are the potential risks you face?  What are the best or worst consequences that could occur?  What could cause these?</a:t>
            </a:r>
            <a:endParaRPr lang="en-US" dirty="0">
              <a:latin typeface="Arial" pitchFamily="34" charset="0"/>
              <a:cs typeface="Arial" pitchFamily="34" charset="0"/>
            </a:endParaRPr>
          </a:p>
          <a:p>
            <a:pPr defTabSz="897301" eaLnBrk="0" fontAlgn="base" hangingPunct="0">
              <a:spcBef>
                <a:spcPct val="0"/>
              </a:spcBef>
              <a:spcAft>
                <a:spcPct val="0"/>
              </a:spcAft>
              <a:buFontTx/>
              <a:buChar char="•"/>
            </a:pPr>
            <a:r>
              <a:rPr lang="en-US" b="1" dirty="0">
                <a:latin typeface="Calibri" pitchFamily="34" charset="0"/>
                <a:ea typeface="MS Minfalt"/>
                <a:cs typeface="Calibri" pitchFamily="34" charset="0"/>
              </a:rPr>
              <a:t>  Goals, Constraints, and Guidelines: </a:t>
            </a:r>
            <a:r>
              <a:rPr lang="en-US" dirty="0">
                <a:latin typeface="Calibri" pitchFamily="34" charset="0"/>
                <a:ea typeface="MS Minfalt"/>
                <a:cs typeface="Calibri" pitchFamily="34" charset="0"/>
              </a:rPr>
              <a:t>What are your goals or aspirations? What limitations are placed upon you? Are there any legal, organizational, technological, social, or political constraints?</a:t>
            </a:r>
            <a:endParaRPr lang="en-US" dirty="0">
              <a:latin typeface="Arial" pitchFamily="34" charset="0"/>
              <a:cs typeface="Arial" pitchFamily="34" charset="0"/>
            </a:endParaRPr>
          </a:p>
          <a:p>
            <a:pPr defTabSz="897301" eaLnBrk="0" fontAlgn="base" hangingPunct="0">
              <a:spcBef>
                <a:spcPct val="0"/>
              </a:spcBef>
              <a:spcAft>
                <a:spcPct val="0"/>
              </a:spcAft>
              <a:buFontTx/>
              <a:buChar char="•"/>
            </a:pPr>
            <a:r>
              <a:rPr lang="en-US" b="1" dirty="0">
                <a:latin typeface="Calibri" pitchFamily="34" charset="0"/>
                <a:ea typeface="MS Minfalt"/>
                <a:cs typeface="Calibri" pitchFamily="34" charset="0"/>
              </a:rPr>
              <a:t>  Different perspectives: </a:t>
            </a:r>
            <a:r>
              <a:rPr lang="en-US" dirty="0">
                <a:latin typeface="Calibri" pitchFamily="34" charset="0"/>
                <a:ea typeface="MS Minfalt"/>
                <a:cs typeface="Calibri" pitchFamily="34" charset="0"/>
              </a:rPr>
              <a:t>What would your competitor or your constituency be concerned about? At some time in the future, what would concern you? What do your stakeholders want? What do your customers want?  What do your adversaries want?</a:t>
            </a:r>
            <a:endParaRPr lang="en-US" dirty="0">
              <a:latin typeface="Arial" pitchFamily="34" charset="0"/>
              <a:cs typeface="Arial" pitchFamily="34" charset="0"/>
            </a:endParaRPr>
          </a:p>
          <a:p>
            <a:pPr defTabSz="897301" eaLnBrk="0" fontAlgn="base" hangingPunct="0">
              <a:spcBef>
                <a:spcPct val="0"/>
              </a:spcBef>
              <a:spcAft>
                <a:spcPct val="0"/>
              </a:spcAft>
              <a:buFontTx/>
              <a:buChar char="•"/>
            </a:pPr>
            <a:r>
              <a:rPr lang="en-US" b="1" dirty="0">
                <a:latin typeface="Calibri" pitchFamily="34" charset="0"/>
                <a:ea typeface="MS Minfalt"/>
                <a:cs typeface="Calibri" pitchFamily="34" charset="0"/>
              </a:rPr>
              <a:t>  Generic fundamental objectives: </a:t>
            </a:r>
            <a:r>
              <a:rPr lang="en-US" dirty="0">
                <a:latin typeface="Calibri" pitchFamily="34" charset="0"/>
                <a:ea typeface="MS Minfalt"/>
                <a:cs typeface="Calibri" pitchFamily="34" charset="0"/>
              </a:rPr>
              <a:t>What objectives do you have for your customers, your employees, your shareholders, yourself? What environmental, social, economic, or health and safety objectives are important?</a:t>
            </a:r>
            <a:endParaRPr lang="en-US" dirty="0">
              <a:latin typeface="Arial" pitchFamily="34" charset="0"/>
              <a:cs typeface="Arial" pitchFamily="34" charset="0"/>
            </a:endParaRPr>
          </a:p>
          <a:p>
            <a:pPr defTabSz="897301" eaLnBrk="0" fontAlgn="base" hangingPunct="0">
              <a:spcBef>
                <a:spcPct val="0"/>
              </a:spcBef>
              <a:spcAft>
                <a:spcPct val="0"/>
              </a:spcAft>
              <a:buFontTx/>
              <a:buChar char="•"/>
            </a:pPr>
            <a:r>
              <a:rPr lang="en-US" b="1" dirty="0">
                <a:latin typeface="Calibri" pitchFamily="34" charset="0"/>
                <a:ea typeface="MS Minfalt"/>
                <a:cs typeface="Calibri" pitchFamily="34" charset="0"/>
              </a:rPr>
              <a:t>  Structuring objectives: </a:t>
            </a:r>
            <a:r>
              <a:rPr lang="en-US" dirty="0">
                <a:latin typeface="Calibri" pitchFamily="34" charset="0"/>
                <a:ea typeface="MS Minfalt"/>
                <a:cs typeface="Calibri" pitchFamily="34" charset="0"/>
              </a:rPr>
              <a:t>Follow means-ends relationships: why is that objective important, how can you achieve it? Use specification: what do you mean by this objective?</a:t>
            </a:r>
            <a:endParaRPr lang="en-US" dirty="0">
              <a:latin typeface="Arial" pitchFamily="34" charset="0"/>
              <a:cs typeface="Arial" pitchFamily="34" charset="0"/>
            </a:endParaRPr>
          </a:p>
          <a:p>
            <a:pPr defTabSz="897301" eaLnBrk="0" fontAlgn="base" hangingPunct="0">
              <a:spcBef>
                <a:spcPct val="0"/>
              </a:spcBef>
              <a:spcAft>
                <a:spcPct val="0"/>
              </a:spcAft>
              <a:buFontTx/>
              <a:buChar char="•"/>
            </a:pPr>
            <a:r>
              <a:rPr lang="en-US" b="1" dirty="0">
                <a:latin typeface="Calibri" pitchFamily="34" charset="0"/>
                <a:ea typeface="MS Minfalt"/>
                <a:cs typeface="Calibri" pitchFamily="34" charset="0"/>
              </a:rPr>
              <a:t>  Quantifying objectives: </a:t>
            </a:r>
            <a:r>
              <a:rPr lang="en-US" dirty="0">
                <a:latin typeface="Calibri" pitchFamily="34" charset="0"/>
                <a:ea typeface="MS Minfalt"/>
                <a:cs typeface="Calibri" pitchFamily="34" charset="0"/>
              </a:rPr>
              <a:t>How do you measure achievement of this objective?  If not, would you measure achievement of this objective?  Which objective is the most important? Why is objective A three times as important as objective B?</a:t>
            </a:r>
            <a:endParaRPr lang="en-US" dirty="0"/>
          </a:p>
          <a:p>
            <a:endParaRPr lang="en-US" dirty="0"/>
          </a:p>
        </p:txBody>
      </p:sp>
      <p:sp>
        <p:nvSpPr>
          <p:cNvPr id="4" name="Slide Number Placeholder 3"/>
          <p:cNvSpPr>
            <a:spLocks noGrp="1"/>
          </p:cNvSpPr>
          <p:nvPr>
            <p:ph type="sldNum" sz="quarter" idx="10"/>
          </p:nvPr>
        </p:nvSpPr>
        <p:spPr/>
        <p:txBody>
          <a:bodyPr/>
          <a:lstStyle/>
          <a:p>
            <a:fld id="{D042A820-5727-4717-8C6D-F11C9C38273E}" type="slidenum">
              <a:rPr lang="en-US" smtClean="0"/>
              <a:t>6</a:t>
            </a:fld>
            <a:endParaRPr lang="en-US"/>
          </a:p>
        </p:txBody>
      </p:sp>
    </p:spTree>
    <p:extLst>
      <p:ext uri="{BB962C8B-B14F-4D97-AF65-F5344CB8AC3E}">
        <p14:creationId xmlns:p14="http://schemas.microsoft.com/office/powerpoint/2010/main" val="38861457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Access to stakeholders and experts with detailed knowledge of the problem domain is key to developing good value measures.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A direct measure focuses on attaining the full objective, such as net present value for shareholder value.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A proxy measure focuses on attaining an associated objective that is only partially related to the objective (e.g., reduce production costs for shareholder value).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A natural measure is in general use and commonly interpreted, such as dollars.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We have to develop a constructed measure, such as a five-star scale for automobile safety.  Constructed measures are very useful but require careful definition of the measurement scales to insure we have an interval or ratio scale (see Chapter 2). </a:t>
            </a:r>
            <a:endParaRPr lang="en-US" dirty="0"/>
          </a:p>
          <a:p>
            <a:endParaRPr lang="en-US" dirty="0"/>
          </a:p>
        </p:txBody>
      </p:sp>
      <p:sp>
        <p:nvSpPr>
          <p:cNvPr id="4" name="Slide Number Placeholder 3"/>
          <p:cNvSpPr>
            <a:spLocks noGrp="1"/>
          </p:cNvSpPr>
          <p:nvPr>
            <p:ph type="sldNum" sz="quarter" idx="10"/>
          </p:nvPr>
        </p:nvSpPr>
        <p:spPr/>
        <p:txBody>
          <a:bodyPr/>
          <a:lstStyle/>
          <a:p>
            <a:fld id="{D042A820-5727-4717-8C6D-F11C9C38273E}" type="slidenum">
              <a:rPr lang="en-US" smtClean="0"/>
              <a:t>9</a:t>
            </a:fld>
            <a:endParaRPr lang="en-US"/>
          </a:p>
        </p:txBody>
      </p:sp>
    </p:spTree>
    <p:extLst>
      <p:ext uri="{BB962C8B-B14F-4D97-AF65-F5344CB8AC3E}">
        <p14:creationId xmlns:p14="http://schemas.microsoft.com/office/powerpoint/2010/main" val="11531642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086" y="2130435"/>
            <a:ext cx="7703114" cy="1470025"/>
          </a:xfrm>
        </p:spPr>
        <p:txBody>
          <a:bodyPr/>
          <a:lstStyle>
            <a:lvl1pPr>
              <a:defRPr>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mj-lt"/>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lvl1pPr>
              <a:defRPr>
                <a:latin typeface="+mj-lt"/>
              </a:defRPr>
            </a:lvl1pPr>
          </a:lstStyle>
          <a:p>
            <a:fld id="{B346283B-ED7B-4D34-991D-42549CE7E19E}" type="datetime1">
              <a:rPr lang="en-US" smtClean="0"/>
              <a:t>7/23/2019</a:t>
            </a:fld>
            <a:endParaRPr lang="en-US"/>
          </a:p>
        </p:txBody>
      </p:sp>
      <p:sp>
        <p:nvSpPr>
          <p:cNvPr id="5" name="Footer Placeholder 4"/>
          <p:cNvSpPr>
            <a:spLocks noGrp="1"/>
          </p:cNvSpPr>
          <p:nvPr>
            <p:ph type="ftr" sz="quarter" idx="11"/>
          </p:nvPr>
        </p:nvSpPr>
        <p:spPr/>
        <p:txBody>
          <a:bodyPr/>
          <a:lstStyle>
            <a:lvl1pPr>
              <a:defRPr>
                <a:latin typeface="+mj-lt"/>
              </a:defRPr>
            </a:lvl1pPr>
          </a:lstStyle>
          <a:p>
            <a:r>
              <a:rPr lang="en-US" dirty="0"/>
              <a:t>G. Parnell and W. Miller, “Identifying Objectives and Value Measures,” Trade-off Analytics: Creating and Evaluating the Tradespace, G. Parnell, Editor, Wiley &amp; Sons, 2016.</a:t>
            </a:r>
          </a:p>
        </p:txBody>
      </p:sp>
      <p:sp>
        <p:nvSpPr>
          <p:cNvPr id="6" name="Slide Number Placeholder 5"/>
          <p:cNvSpPr>
            <a:spLocks noGrp="1"/>
          </p:cNvSpPr>
          <p:nvPr>
            <p:ph type="sldNum" sz="quarter" idx="12"/>
          </p:nvPr>
        </p:nvSpPr>
        <p:spPr>
          <a:xfrm>
            <a:off x="6882468" y="6415083"/>
            <a:ext cx="2133600" cy="365125"/>
          </a:xfrm>
        </p:spPr>
        <p:txBody>
          <a:bodyPr/>
          <a:lstStyle>
            <a:lvl1pPr>
              <a:defRPr>
                <a:latin typeface="+mj-lt"/>
              </a:defRPr>
            </a:lvl1pPr>
          </a:lstStyle>
          <a:p>
            <a:fld id="{D2309A7F-DA4F-7A48-BA9F-1ADD0F1A3EFA}" type="slidenum">
              <a:rPr lang="en-US" smtClean="0"/>
              <a:pPr/>
              <a:t>‹#›</a:t>
            </a:fld>
            <a:endParaRPr lang="en-US"/>
          </a:p>
        </p:txBody>
      </p:sp>
    </p:spTree>
    <p:extLst>
      <p:ext uri="{BB962C8B-B14F-4D97-AF65-F5344CB8AC3E}">
        <p14:creationId xmlns:p14="http://schemas.microsoft.com/office/powerpoint/2010/main" val="18889777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AED9D1-6B18-4EE9-BA5B-6653004FAD36}" type="datetime1">
              <a:rPr lang="en-US" smtClean="0"/>
              <a:t>7/23/2019</a:t>
            </a:fld>
            <a:endParaRPr lang="en-US"/>
          </a:p>
        </p:txBody>
      </p:sp>
      <p:sp>
        <p:nvSpPr>
          <p:cNvPr id="5" name="Footer Placeholder 4"/>
          <p:cNvSpPr>
            <a:spLocks noGrp="1"/>
          </p:cNvSpPr>
          <p:nvPr>
            <p:ph type="ftr" sz="quarter" idx="11"/>
          </p:nvPr>
        </p:nvSpPr>
        <p:spPr/>
        <p:txBody>
          <a:bodyPr/>
          <a:lstStyle/>
          <a:p>
            <a:r>
              <a:rPr lang="en-US" dirty="0"/>
              <a:t>G. Parnell and W. Miller, “Identifying Objectives and Value Measures,” Trade-off Analytics: Creating and Evaluating the Tradespace, G. Parnell, Editor, Wiley &amp; Sons, 2016.</a:t>
            </a:r>
          </a:p>
        </p:txBody>
      </p:sp>
      <p:sp>
        <p:nvSpPr>
          <p:cNvPr id="6" name="Slide Number Placeholder 5"/>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792346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24285"/>
            <a:ext cx="2057400" cy="490187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55086" y="1224285"/>
            <a:ext cx="5721914" cy="490187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ABA456D-3E6B-4E04-990F-B6A0C2B5F7B1}" type="datetime1">
              <a:rPr lang="en-US" smtClean="0"/>
              <a:t>7/23/2019</a:t>
            </a:fld>
            <a:endParaRPr lang="en-US"/>
          </a:p>
        </p:txBody>
      </p:sp>
      <p:sp>
        <p:nvSpPr>
          <p:cNvPr id="5" name="Footer Placeholder 4"/>
          <p:cNvSpPr>
            <a:spLocks noGrp="1"/>
          </p:cNvSpPr>
          <p:nvPr>
            <p:ph type="ftr" sz="quarter" idx="11"/>
          </p:nvPr>
        </p:nvSpPr>
        <p:spPr/>
        <p:txBody>
          <a:bodyPr/>
          <a:lstStyle/>
          <a:p>
            <a:r>
              <a:rPr lang="en-US" dirty="0"/>
              <a:t>G. Parnell and W. Miller, “Identifying Objectives and Value Measures,” Trade-off Analytics: Creating and Evaluating the Tradespace, G. Parnell, Editor, Wiley &amp; Sons, 2016.</a:t>
            </a:r>
          </a:p>
        </p:txBody>
      </p:sp>
      <p:sp>
        <p:nvSpPr>
          <p:cNvPr id="6" name="Slide Number Placeholder 5"/>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3613807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b="1">
                <a:solidFill>
                  <a:srgbClr val="C00000"/>
                </a:solidFill>
                <a:latin typeface="+mj-lt"/>
              </a:defRPr>
            </a:lvl1pPr>
          </a:lstStyle>
          <a:p>
            <a:r>
              <a:rPr lang="en-US" dirty="0"/>
              <a:t>Click to edit Master title style</a:t>
            </a:r>
          </a:p>
        </p:txBody>
      </p:sp>
      <p:sp>
        <p:nvSpPr>
          <p:cNvPr id="3" name="Content Placeholder 2"/>
          <p:cNvSpPr>
            <a:spLocks noGrp="1"/>
          </p:cNvSpPr>
          <p:nvPr>
            <p:ph idx="1"/>
          </p:nvPr>
        </p:nvSpPr>
        <p:spPr>
          <a:xfrm>
            <a:off x="755087" y="1544145"/>
            <a:ext cx="7908831" cy="405344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atin typeface="+mn-lt"/>
              </a:defRPr>
            </a:lvl1pPr>
          </a:lstStyle>
          <a:p>
            <a:fld id="{B8DD4915-B1B2-4252-9D71-7A1F98892D15}" type="datetime1">
              <a:rPr lang="en-US" smtClean="0"/>
              <a:t>7/23/2019</a:t>
            </a:fld>
            <a:endParaRPr lang="en-US"/>
          </a:p>
        </p:txBody>
      </p:sp>
      <p:sp>
        <p:nvSpPr>
          <p:cNvPr id="5" name="Footer Placeholder 4"/>
          <p:cNvSpPr>
            <a:spLocks noGrp="1"/>
          </p:cNvSpPr>
          <p:nvPr>
            <p:ph type="ftr" sz="quarter" idx="11"/>
          </p:nvPr>
        </p:nvSpPr>
        <p:spPr/>
        <p:txBody>
          <a:bodyPr/>
          <a:lstStyle>
            <a:lvl1pPr>
              <a:defRPr>
                <a:latin typeface="+mn-lt"/>
              </a:defRPr>
            </a:lvl1pPr>
          </a:lstStyle>
          <a:p>
            <a:r>
              <a:rPr lang="en-US" dirty="0"/>
              <a:t>G. Parnell and W. Miller, “Identifying Objectives and Value Measures,” Trade-off Analytics: Creating and Evaluating the Tradespace, G. Parnell, Editor, Wiley &amp; Sons, 2016.</a:t>
            </a:r>
          </a:p>
        </p:txBody>
      </p:sp>
      <p:sp>
        <p:nvSpPr>
          <p:cNvPr id="6" name="Slide Number Placeholder 5"/>
          <p:cNvSpPr>
            <a:spLocks noGrp="1"/>
          </p:cNvSpPr>
          <p:nvPr>
            <p:ph type="sldNum" sz="quarter" idx="12"/>
          </p:nvPr>
        </p:nvSpPr>
        <p:spPr/>
        <p:txBody>
          <a:bodyPr/>
          <a:lstStyle>
            <a:lvl1pPr>
              <a:defRPr>
                <a:latin typeface="+mn-lt"/>
              </a:defRPr>
            </a:lvl1pPr>
          </a:lstStyle>
          <a:p>
            <a:fld id="{D2309A7F-DA4F-7A48-BA9F-1ADD0F1A3EFA}" type="slidenum">
              <a:rPr lang="en-US" smtClean="0"/>
              <a:pPr/>
              <a:t>‹#›</a:t>
            </a:fld>
            <a:endParaRPr lang="en-US"/>
          </a:p>
        </p:txBody>
      </p:sp>
    </p:spTree>
    <p:extLst>
      <p:ext uri="{BB962C8B-B14F-4D97-AF65-F5344CB8AC3E}">
        <p14:creationId xmlns:p14="http://schemas.microsoft.com/office/powerpoint/2010/main" val="38624807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0"/>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3AAFB93-30A4-45F0-859C-0ACF04936FF2}" type="datetime1">
              <a:rPr lang="en-US" smtClean="0"/>
              <a:t>7/23/2019</a:t>
            </a:fld>
            <a:endParaRPr lang="en-US"/>
          </a:p>
        </p:txBody>
      </p:sp>
      <p:sp>
        <p:nvSpPr>
          <p:cNvPr id="5" name="Footer Placeholder 4"/>
          <p:cNvSpPr>
            <a:spLocks noGrp="1"/>
          </p:cNvSpPr>
          <p:nvPr>
            <p:ph type="ftr" sz="quarter" idx="11"/>
          </p:nvPr>
        </p:nvSpPr>
        <p:spPr/>
        <p:txBody>
          <a:bodyPr/>
          <a:lstStyle/>
          <a:p>
            <a:r>
              <a:rPr lang="en-US" dirty="0"/>
              <a:t>G. Parnell and W. Miller, “Identifying Objectives and Value Measures,” Trade-off Analytics: Creating and Evaluating the Tradespace, G. Parnell, Editor, Wiley &amp; Sons, 2016.</a:t>
            </a:r>
          </a:p>
        </p:txBody>
      </p:sp>
      <p:sp>
        <p:nvSpPr>
          <p:cNvPr id="6" name="Slide Number Placeholder 5"/>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618890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55091" y="2160310"/>
            <a:ext cx="3740713" cy="4075547"/>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27987" y="2187921"/>
            <a:ext cx="3858814" cy="404792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F483CD8-FC6C-449F-ABAB-01752F5CE166}" type="datetime1">
              <a:rPr lang="en-US" smtClean="0"/>
              <a:t>7/23/2019</a:t>
            </a:fld>
            <a:endParaRPr lang="en-US"/>
          </a:p>
        </p:txBody>
      </p:sp>
      <p:sp>
        <p:nvSpPr>
          <p:cNvPr id="6" name="Footer Placeholder 5"/>
          <p:cNvSpPr>
            <a:spLocks noGrp="1"/>
          </p:cNvSpPr>
          <p:nvPr>
            <p:ph type="ftr" sz="quarter" idx="11"/>
          </p:nvPr>
        </p:nvSpPr>
        <p:spPr/>
        <p:txBody>
          <a:bodyPr/>
          <a:lstStyle/>
          <a:p>
            <a:r>
              <a:rPr lang="en-US" dirty="0"/>
              <a:t>G. Parnell and W. Miller, “Identifying Objectives and Value Measures,” Trade-off Analytics: Creating and Evaluating the Tradespace, G. Parnell, Editor, Wiley &amp; Sons, 2016.</a:t>
            </a:r>
          </a:p>
        </p:txBody>
      </p:sp>
      <p:sp>
        <p:nvSpPr>
          <p:cNvPr id="7" name="Slide Number Placeholder 6"/>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3752122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66528" y="892349"/>
            <a:ext cx="7920272" cy="11430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755085" y="2128202"/>
            <a:ext cx="385580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755087" y="2770197"/>
            <a:ext cx="3855807" cy="3586163"/>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73751" y="2128202"/>
            <a:ext cx="3813051"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873749" y="2767964"/>
            <a:ext cx="3801610" cy="358838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3E234CD-B557-4420-BB87-4B4CBA9FC102}" type="datetime1">
              <a:rPr lang="en-US" smtClean="0"/>
              <a:t>7/23/2019</a:t>
            </a:fld>
            <a:endParaRPr lang="en-US"/>
          </a:p>
        </p:txBody>
      </p:sp>
      <p:sp>
        <p:nvSpPr>
          <p:cNvPr id="8" name="Footer Placeholder 7"/>
          <p:cNvSpPr>
            <a:spLocks noGrp="1"/>
          </p:cNvSpPr>
          <p:nvPr>
            <p:ph type="ftr" sz="quarter" idx="11"/>
          </p:nvPr>
        </p:nvSpPr>
        <p:spPr/>
        <p:txBody>
          <a:bodyPr/>
          <a:lstStyle/>
          <a:p>
            <a:r>
              <a:rPr lang="en-US" dirty="0"/>
              <a:t>G. Parnell and W. Miller, “Identifying Objectives and Value Measures,” Trade-off Analytics: Creating and Evaluating the Tradespace, G. Parnell, Editor, Wiley &amp; Sons, 2016.</a:t>
            </a:r>
          </a:p>
        </p:txBody>
      </p:sp>
      <p:sp>
        <p:nvSpPr>
          <p:cNvPr id="9" name="Slide Number Placeholder 8"/>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136019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a:latin typeface="+mn-lt"/>
              </a:defRPr>
            </a:lvl1pPr>
          </a:lstStyle>
          <a:p>
            <a:r>
              <a:rPr lang="en-US"/>
              <a:t>Click to edit Master title style</a:t>
            </a:r>
          </a:p>
        </p:txBody>
      </p:sp>
      <p:sp>
        <p:nvSpPr>
          <p:cNvPr id="3" name="Date Placeholder 2"/>
          <p:cNvSpPr>
            <a:spLocks noGrp="1"/>
          </p:cNvSpPr>
          <p:nvPr>
            <p:ph type="dt" sz="half" idx="10"/>
          </p:nvPr>
        </p:nvSpPr>
        <p:spPr/>
        <p:txBody>
          <a:bodyPr/>
          <a:lstStyle/>
          <a:p>
            <a:fld id="{62AC1366-305C-4FC5-92CF-542FD2179259}" type="datetime1">
              <a:rPr lang="en-US" smtClean="0"/>
              <a:t>7/23/2019</a:t>
            </a:fld>
            <a:endParaRPr lang="en-US"/>
          </a:p>
        </p:txBody>
      </p:sp>
      <p:sp>
        <p:nvSpPr>
          <p:cNvPr id="4" name="Footer Placeholder 3"/>
          <p:cNvSpPr>
            <a:spLocks noGrp="1"/>
          </p:cNvSpPr>
          <p:nvPr>
            <p:ph type="ftr" sz="quarter" idx="11"/>
          </p:nvPr>
        </p:nvSpPr>
        <p:spPr/>
        <p:txBody>
          <a:bodyPr/>
          <a:lstStyle/>
          <a:p>
            <a:r>
              <a:rPr lang="en-US" dirty="0"/>
              <a:t>G. Parnell and W. Miller, “Identifying Objectives and Value Measures,” Trade-off Analytics: Creating and Evaluating the Tradespace, G. Parnell, Editor, Wiley &amp; Sons, 2016.</a:t>
            </a:r>
          </a:p>
        </p:txBody>
      </p:sp>
      <p:sp>
        <p:nvSpPr>
          <p:cNvPr id="5" name="Slide Number Placeholder 4"/>
          <p:cNvSpPr>
            <a:spLocks noGrp="1"/>
          </p:cNvSpPr>
          <p:nvPr>
            <p:ph type="sldNum" sz="quarter" idx="12"/>
          </p:nvPr>
        </p:nvSpPr>
        <p:spPr/>
        <p:txBody>
          <a:bodyPr/>
          <a:lstStyle/>
          <a:p>
            <a:r>
              <a:rPr lang="en-US" dirty="0"/>
              <a:t>L-</a:t>
            </a:r>
            <a:fld id="{D2309A7F-DA4F-7A48-BA9F-1ADD0F1A3EFA}" type="slidenum">
              <a:rPr lang="en-US" smtClean="0"/>
              <a:pPr/>
              <a:t>‹#›</a:t>
            </a:fld>
            <a:endParaRPr lang="en-US" dirty="0"/>
          </a:p>
        </p:txBody>
      </p:sp>
    </p:spTree>
    <p:extLst>
      <p:ext uri="{BB962C8B-B14F-4D97-AF65-F5344CB8AC3E}">
        <p14:creationId xmlns:p14="http://schemas.microsoft.com/office/powerpoint/2010/main" val="3905420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2AA4B6-76E7-4E39-9A1E-D42EA84B9A8C}" type="datetime1">
              <a:rPr lang="en-US" smtClean="0"/>
              <a:t>7/23/2019</a:t>
            </a:fld>
            <a:endParaRPr lang="en-US"/>
          </a:p>
        </p:txBody>
      </p:sp>
      <p:sp>
        <p:nvSpPr>
          <p:cNvPr id="3" name="Footer Placeholder 2"/>
          <p:cNvSpPr>
            <a:spLocks noGrp="1"/>
          </p:cNvSpPr>
          <p:nvPr>
            <p:ph type="ftr" sz="quarter" idx="11"/>
          </p:nvPr>
        </p:nvSpPr>
        <p:spPr/>
        <p:txBody>
          <a:bodyPr/>
          <a:lstStyle/>
          <a:p>
            <a:r>
              <a:rPr lang="en-US" dirty="0"/>
              <a:t>G. Parnell and W. Miller, “Identifying Objectives and Value Measures,” Trade-off Analytics: Creating and Evaluating the Tradespace, G. Parnell, Editor, Wiley &amp; Sons, 2016.</a:t>
            </a:r>
          </a:p>
        </p:txBody>
      </p:sp>
      <p:sp>
        <p:nvSpPr>
          <p:cNvPr id="4" name="Slide Number Placeholder 3"/>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2496085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5091" y="1178518"/>
            <a:ext cx="2710427" cy="1109866"/>
          </a:xfrm>
        </p:spPr>
        <p:txBody>
          <a:bodyPr anchor="b"/>
          <a:lstStyle>
            <a:lvl1pPr algn="l">
              <a:defRPr sz="1500" b="1"/>
            </a:lvl1pPr>
          </a:lstStyle>
          <a:p>
            <a:r>
              <a:rPr lang="en-US"/>
              <a:t>Click to edit Master title style</a:t>
            </a:r>
            <a:endParaRPr lang="en-US" dirty="0"/>
          </a:p>
        </p:txBody>
      </p:sp>
      <p:sp>
        <p:nvSpPr>
          <p:cNvPr id="3" name="Content Placeholder 2"/>
          <p:cNvSpPr>
            <a:spLocks noGrp="1"/>
          </p:cNvSpPr>
          <p:nvPr>
            <p:ph idx="1"/>
          </p:nvPr>
        </p:nvSpPr>
        <p:spPr>
          <a:xfrm>
            <a:off x="3575050" y="1178526"/>
            <a:ext cx="5111750" cy="494764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55091" y="2288394"/>
            <a:ext cx="2710427" cy="3837779"/>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86EA7542-A990-4A65-988E-F770EEC9E80D}" type="datetime1">
              <a:rPr lang="en-US" smtClean="0"/>
              <a:t>7/23/2019</a:t>
            </a:fld>
            <a:endParaRPr lang="en-US"/>
          </a:p>
        </p:txBody>
      </p:sp>
      <p:sp>
        <p:nvSpPr>
          <p:cNvPr id="6" name="Footer Placeholder 5"/>
          <p:cNvSpPr>
            <a:spLocks noGrp="1"/>
          </p:cNvSpPr>
          <p:nvPr>
            <p:ph type="ftr" sz="quarter" idx="11"/>
          </p:nvPr>
        </p:nvSpPr>
        <p:spPr/>
        <p:txBody>
          <a:bodyPr/>
          <a:lstStyle/>
          <a:p>
            <a:r>
              <a:rPr lang="en-US" dirty="0"/>
              <a:t>G. Parnell and W. Miller, “Identifying Objectives and Value Measures,” Trade-off Analytics: Creating and Evaluating the Tradespace, G. Parnell, Editor, Wiley &amp; Sons, 2016.</a:t>
            </a:r>
          </a:p>
        </p:txBody>
      </p:sp>
      <p:sp>
        <p:nvSpPr>
          <p:cNvPr id="7" name="Slide Number Placeholder 6"/>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8270048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1144201"/>
            <a:ext cx="5486400" cy="3583383"/>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DCF2A321-4ADB-4612-BACB-4C6CA570268A}" type="datetime1">
              <a:rPr lang="en-US" smtClean="0"/>
              <a:t>7/23/2019</a:t>
            </a:fld>
            <a:endParaRPr lang="en-US"/>
          </a:p>
        </p:txBody>
      </p:sp>
      <p:sp>
        <p:nvSpPr>
          <p:cNvPr id="6" name="Footer Placeholder 5"/>
          <p:cNvSpPr>
            <a:spLocks noGrp="1"/>
          </p:cNvSpPr>
          <p:nvPr>
            <p:ph type="ftr" sz="quarter" idx="11"/>
          </p:nvPr>
        </p:nvSpPr>
        <p:spPr/>
        <p:txBody>
          <a:bodyPr/>
          <a:lstStyle/>
          <a:p>
            <a:r>
              <a:rPr lang="en-US" dirty="0"/>
              <a:t>G. Parnell and W. Miller, “Identifying Objectives and Value Measures,” Trade-off Analytics: Creating and Evaluating the Tradespace, G. Parnell, Editor, Wiley &amp; Sons, 2016.</a:t>
            </a:r>
          </a:p>
        </p:txBody>
      </p:sp>
      <p:sp>
        <p:nvSpPr>
          <p:cNvPr id="7" name="Slide Number Placeholder 6"/>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24449962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40305" y="-71604"/>
            <a:ext cx="7920272"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766529" y="2193853"/>
            <a:ext cx="7908831" cy="405344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091" y="6356360"/>
            <a:ext cx="1835713"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DEB8DE41-9A9A-4C99-A625-082187566E47}" type="datetime1">
              <a:rPr lang="en-US" smtClean="0"/>
              <a:t>7/23/2019</a:t>
            </a:fld>
            <a:endParaRPr lang="en-US"/>
          </a:p>
        </p:txBody>
      </p:sp>
      <p:sp>
        <p:nvSpPr>
          <p:cNvPr id="5" name="Footer Placeholder 4"/>
          <p:cNvSpPr>
            <a:spLocks noGrp="1"/>
          </p:cNvSpPr>
          <p:nvPr>
            <p:ph type="ftr" sz="quarter" idx="3"/>
          </p:nvPr>
        </p:nvSpPr>
        <p:spPr>
          <a:xfrm>
            <a:off x="3124200" y="6356360"/>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G. Parnell and W. Miller, “Identifying Objectives and Value Measures,” Trade-off Analytics: Creating and Evaluating the Tradespace, G. Parnell, Editor, Wiley &amp; Sons, 2016.</a:t>
            </a:r>
          </a:p>
        </p:txBody>
      </p:sp>
      <p:sp>
        <p:nvSpPr>
          <p:cNvPr id="6" name="Slide Number Placeholder 5"/>
          <p:cNvSpPr>
            <a:spLocks noGrp="1"/>
          </p:cNvSpPr>
          <p:nvPr>
            <p:ph type="sldNum" sz="quarter" idx="4"/>
          </p:nvPr>
        </p:nvSpPr>
        <p:spPr>
          <a:xfrm>
            <a:off x="6781800" y="6391809"/>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2309A7F-DA4F-7A48-BA9F-1ADD0F1A3EFA}" type="slidenum">
              <a:rPr lang="en-US" smtClean="0"/>
              <a:t>‹#›</a:t>
            </a:fld>
            <a:endParaRPr lang="en-US"/>
          </a:p>
        </p:txBody>
      </p:sp>
      <p:pic>
        <p:nvPicPr>
          <p:cNvPr id="10" name="Picture 9" descr="EngineeringHoriz201NEW.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40887" y="153074"/>
            <a:ext cx="2157146" cy="693644"/>
          </a:xfrm>
          <a:prstGeom prst="rect">
            <a:avLst/>
          </a:prstGeom>
        </p:spPr>
      </p:pic>
    </p:spTree>
    <p:extLst>
      <p:ext uri="{BB962C8B-B14F-4D97-AF65-F5344CB8AC3E}">
        <p14:creationId xmlns:p14="http://schemas.microsoft.com/office/powerpoint/2010/main" val="42409783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342900" rtl="0" eaLnBrk="1" latinLnBrk="0" hangingPunct="1">
        <a:spcBef>
          <a:spcPct val="0"/>
        </a:spcBef>
        <a:buNone/>
        <a:defRPr sz="2700" b="1" kern="1200">
          <a:solidFill>
            <a:srgbClr val="C00000"/>
          </a:solidFill>
          <a:latin typeface="Times New Roman"/>
          <a:ea typeface="+mj-ea"/>
          <a:cs typeface="Times New Roman"/>
        </a:defRPr>
      </a:lvl1pPr>
    </p:titleStyle>
    <p:bodyStyle>
      <a:lvl1pPr marL="257175" indent="-257175" algn="l" defTabSz="342900" rtl="0" eaLnBrk="1" latinLnBrk="0" hangingPunct="1">
        <a:spcBef>
          <a:spcPct val="20000"/>
        </a:spcBef>
        <a:buFont typeface="Arial"/>
        <a:buChar char="•"/>
        <a:defRPr sz="1800" kern="1200">
          <a:solidFill>
            <a:schemeClr val="tx1"/>
          </a:solidFill>
          <a:latin typeface="Times New Roman"/>
          <a:ea typeface="+mn-ea"/>
          <a:cs typeface="Times New Roman"/>
        </a:defRPr>
      </a:lvl1pPr>
      <a:lvl2pPr marL="557213" indent="-214313" algn="l" defTabSz="342900" rtl="0" eaLnBrk="1" latinLnBrk="0" hangingPunct="1">
        <a:spcBef>
          <a:spcPct val="20000"/>
        </a:spcBef>
        <a:buFont typeface="Arial"/>
        <a:buChar char="–"/>
        <a:defRPr sz="1800" kern="1200">
          <a:solidFill>
            <a:schemeClr val="tx1"/>
          </a:solidFill>
          <a:latin typeface="Times New Roman"/>
          <a:ea typeface="+mn-ea"/>
          <a:cs typeface="Times New Roman"/>
        </a:defRPr>
      </a:lvl2pPr>
      <a:lvl3pPr marL="857250" indent="-171450" algn="l" defTabSz="342900" rtl="0" eaLnBrk="1" latinLnBrk="0" hangingPunct="1">
        <a:spcBef>
          <a:spcPct val="20000"/>
        </a:spcBef>
        <a:buFont typeface="Arial"/>
        <a:buChar char="•"/>
        <a:defRPr sz="1800" kern="1200">
          <a:solidFill>
            <a:schemeClr val="tx1"/>
          </a:solidFill>
          <a:latin typeface="Times New Roman"/>
          <a:ea typeface="+mn-ea"/>
          <a:cs typeface="Times New Roman"/>
        </a:defRPr>
      </a:lvl3pPr>
      <a:lvl4pPr marL="1200150" indent="-171450" algn="l" defTabSz="342900" rtl="0" eaLnBrk="1" latinLnBrk="0" hangingPunct="1">
        <a:spcBef>
          <a:spcPct val="20000"/>
        </a:spcBef>
        <a:buFont typeface="Arial"/>
        <a:buChar char="–"/>
        <a:defRPr sz="1800" kern="1200">
          <a:solidFill>
            <a:schemeClr val="tx1"/>
          </a:solidFill>
          <a:latin typeface="Times New Roman"/>
          <a:ea typeface="+mn-ea"/>
          <a:cs typeface="Times New Roman"/>
        </a:defRPr>
      </a:lvl4pPr>
      <a:lvl5pPr marL="1543050" indent="-171450" algn="l" defTabSz="342900" rtl="0" eaLnBrk="1" latinLnBrk="0" hangingPunct="1">
        <a:spcBef>
          <a:spcPct val="20000"/>
        </a:spcBef>
        <a:buFont typeface="Arial"/>
        <a:buChar char="»"/>
        <a:defRPr sz="1800" kern="1200">
          <a:solidFill>
            <a:schemeClr val="tx1"/>
          </a:solidFill>
          <a:latin typeface="Times New Roman"/>
          <a:ea typeface="+mn-ea"/>
          <a:cs typeface="Times New Roman"/>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oleObject" Target="../embeddings/oleObject1.bin"/><Relationship Id="rId7"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5.wmf"/><Relationship Id="rId5" Type="http://schemas.openxmlformats.org/officeDocument/2006/relationships/oleObject" Target="../embeddings/oleObject2.bin"/><Relationship Id="rId4" Type="http://schemas.openxmlformats.org/officeDocument/2006/relationships/image" Target="../media/image4.wmf"/><Relationship Id="rId9"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43879" y="2150904"/>
            <a:ext cx="7885771" cy="1470025"/>
          </a:xfrm>
        </p:spPr>
        <p:txBody>
          <a:bodyPr>
            <a:noAutofit/>
          </a:bodyPr>
          <a:lstStyle/>
          <a:p>
            <a:r>
              <a:rPr lang="en-US" sz="3200" dirty="0"/>
              <a:t>Module 4.2</a:t>
            </a:r>
            <a:br>
              <a:rPr lang="en-US" sz="3200" dirty="0"/>
            </a:br>
            <a:r>
              <a:rPr lang="en-US" sz="3200" dirty="0"/>
              <a:t>Identifying Objectives and Value Measures</a:t>
            </a:r>
            <a:br>
              <a:rPr lang="en-US" sz="3200" dirty="0"/>
            </a:br>
            <a:br>
              <a:rPr lang="en-US" sz="3200" dirty="0">
                <a:solidFill>
                  <a:srgbClr val="CC0000"/>
                </a:solidFill>
              </a:rPr>
            </a:br>
            <a:endParaRPr lang="en-US" sz="3200" dirty="0"/>
          </a:p>
        </p:txBody>
      </p:sp>
      <p:sp>
        <p:nvSpPr>
          <p:cNvPr id="4" name="Slide Number Placeholder 3"/>
          <p:cNvSpPr>
            <a:spLocks noGrp="1"/>
          </p:cNvSpPr>
          <p:nvPr>
            <p:ph type="sldNum" sz="quarter" idx="12"/>
          </p:nvPr>
        </p:nvSpPr>
        <p:spPr/>
        <p:txBody>
          <a:bodyPr/>
          <a:lstStyle/>
          <a:p>
            <a:fld id="{D2309A7F-DA4F-7A48-BA9F-1ADD0F1A3EFA}" type="slidenum">
              <a:rPr lang="en-US" smtClean="0"/>
              <a:pPr/>
              <a:t>1</a:t>
            </a:fld>
            <a:endParaRPr lang="en-US"/>
          </a:p>
        </p:txBody>
      </p:sp>
      <p:sp>
        <p:nvSpPr>
          <p:cNvPr id="5" name="Title 1"/>
          <p:cNvSpPr txBox="1">
            <a:spLocks/>
          </p:cNvSpPr>
          <p:nvPr/>
        </p:nvSpPr>
        <p:spPr>
          <a:xfrm>
            <a:off x="514350" y="3086100"/>
            <a:ext cx="5943600" cy="1102519"/>
          </a:xfrm>
          <a:prstGeom prst="rect">
            <a:avLst/>
          </a:prstGeom>
        </p:spPr>
        <p:txBody>
          <a:bodyPr vert="horz" lIns="68580" tIns="34290" rIns="68580" bIns="34290" rtlCol="0" anchor="ctr">
            <a:normAutofit/>
          </a:bodyPr>
          <a:lstStyle>
            <a:lvl1pPr algn="ctr" defTabSz="457200" rtl="0" eaLnBrk="1" latinLnBrk="0" hangingPunct="1">
              <a:spcBef>
                <a:spcPct val="0"/>
              </a:spcBef>
              <a:buNone/>
              <a:defRPr sz="3600" b="1" kern="1200">
                <a:solidFill>
                  <a:srgbClr val="C00000"/>
                </a:solidFill>
                <a:latin typeface="+mj-lt"/>
                <a:ea typeface="+mj-ea"/>
                <a:cs typeface="Times New Roman"/>
              </a:defRPr>
            </a:lvl1pPr>
          </a:lstStyle>
          <a:p>
            <a:endParaRPr lang="en-US" sz="2700" dirty="0">
              <a:solidFill>
                <a:srgbClr val="CC0000"/>
              </a:solidFill>
            </a:endParaRPr>
          </a:p>
        </p:txBody>
      </p:sp>
      <p:sp>
        <p:nvSpPr>
          <p:cNvPr id="6" name="Subtitle 2"/>
          <p:cNvSpPr txBox="1">
            <a:spLocks/>
          </p:cNvSpPr>
          <p:nvPr/>
        </p:nvSpPr>
        <p:spPr>
          <a:xfrm>
            <a:off x="657225" y="4514850"/>
            <a:ext cx="5657850" cy="1314450"/>
          </a:xfrm>
          <a:prstGeom prst="rect">
            <a:avLst/>
          </a:prstGeom>
        </p:spPr>
        <p:txBody>
          <a:bodyPr vert="horz" lIns="68580" tIns="34290" rIns="68580" bIns="34290" rtlCol="0">
            <a:normAutofit/>
          </a:bodyPr>
          <a:lstStyle>
            <a:lvl1pPr marL="0" indent="0" algn="ctr" defTabSz="457200" rtl="0" eaLnBrk="1" latinLnBrk="0" hangingPunct="1">
              <a:spcBef>
                <a:spcPct val="20000"/>
              </a:spcBef>
              <a:buFont typeface="Arial"/>
              <a:buNone/>
              <a:defRPr sz="2400" kern="1200">
                <a:solidFill>
                  <a:schemeClr val="tx1">
                    <a:tint val="75000"/>
                  </a:schemeClr>
                </a:solidFill>
                <a:latin typeface="+mj-lt"/>
                <a:ea typeface="+mn-ea"/>
                <a:cs typeface="Times New Roman"/>
              </a:defRPr>
            </a:lvl1pPr>
            <a:lvl2pPr marL="457200" indent="0" algn="ctr" defTabSz="457200" rtl="0" eaLnBrk="1" latinLnBrk="0" hangingPunct="1">
              <a:spcBef>
                <a:spcPct val="20000"/>
              </a:spcBef>
              <a:buFont typeface="Arial"/>
              <a:buNone/>
              <a:defRPr sz="2400" kern="1200">
                <a:solidFill>
                  <a:schemeClr val="tx1">
                    <a:tint val="75000"/>
                  </a:schemeClr>
                </a:solidFill>
                <a:latin typeface="Times New Roman"/>
                <a:ea typeface="+mn-ea"/>
                <a:cs typeface="Times New Roman"/>
              </a:defRPr>
            </a:lvl2pPr>
            <a:lvl3pPr marL="914400" indent="0" algn="ctr" defTabSz="457200" rtl="0" eaLnBrk="1" latinLnBrk="0" hangingPunct="1">
              <a:spcBef>
                <a:spcPct val="20000"/>
              </a:spcBef>
              <a:buFont typeface="Arial"/>
              <a:buNone/>
              <a:defRPr sz="2400" kern="1200">
                <a:solidFill>
                  <a:schemeClr val="tx1">
                    <a:tint val="75000"/>
                  </a:schemeClr>
                </a:solidFill>
                <a:latin typeface="Times New Roman"/>
                <a:ea typeface="+mn-ea"/>
                <a:cs typeface="Times New Roman"/>
              </a:defRPr>
            </a:lvl3pPr>
            <a:lvl4pPr marL="1371600" indent="0" algn="ctr" defTabSz="457200" rtl="0" eaLnBrk="1" latinLnBrk="0" hangingPunct="1">
              <a:spcBef>
                <a:spcPct val="20000"/>
              </a:spcBef>
              <a:buFont typeface="Arial"/>
              <a:buNone/>
              <a:defRPr sz="2400" kern="1200">
                <a:solidFill>
                  <a:schemeClr val="tx1">
                    <a:tint val="75000"/>
                  </a:schemeClr>
                </a:solidFill>
                <a:latin typeface="Times New Roman"/>
                <a:ea typeface="+mn-ea"/>
                <a:cs typeface="Times New Roman"/>
              </a:defRPr>
            </a:lvl4pPr>
            <a:lvl5pPr marL="1828800" indent="0" algn="ctr" defTabSz="457200" rtl="0" eaLnBrk="1" latinLnBrk="0" hangingPunct="1">
              <a:spcBef>
                <a:spcPct val="20000"/>
              </a:spcBef>
              <a:buFont typeface="Arial"/>
              <a:buNone/>
              <a:defRPr sz="2400" kern="1200">
                <a:solidFill>
                  <a:schemeClr val="tx1">
                    <a:tint val="75000"/>
                  </a:schemeClr>
                </a:solidFill>
                <a:latin typeface="Times New Roman"/>
                <a:ea typeface="+mn-ea"/>
                <a:cs typeface="Times New Roman"/>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endParaRPr lang="en-US" sz="1800" dirty="0">
              <a:solidFill>
                <a:schemeClr val="tx1"/>
              </a:solidFill>
            </a:endParaRPr>
          </a:p>
        </p:txBody>
      </p:sp>
      <p:sp>
        <p:nvSpPr>
          <p:cNvPr id="9" name="Subtitle 2">
            <a:extLst>
              <a:ext uri="{FF2B5EF4-FFF2-40B4-BE49-F238E27FC236}">
                <a16:creationId xmlns:a16="http://schemas.microsoft.com/office/drawing/2014/main" id="{6D1BF2E0-FC13-4274-8E92-0A2170B34CEC}"/>
              </a:ext>
            </a:extLst>
          </p:cNvPr>
          <p:cNvSpPr>
            <a:spLocks noGrp="1"/>
          </p:cNvSpPr>
          <p:nvPr>
            <p:ph type="subTitle" idx="1"/>
          </p:nvPr>
        </p:nvSpPr>
        <p:spPr>
          <a:xfrm>
            <a:off x="1371600" y="3886200"/>
            <a:ext cx="6400800" cy="1752600"/>
          </a:xfrm>
        </p:spPr>
        <p:txBody>
          <a:bodyPr>
            <a:normAutofit lnSpcReduction="10000"/>
          </a:bodyPr>
          <a:lstStyle/>
          <a:p>
            <a:r>
              <a:rPr lang="en-US" sz="2700" dirty="0">
                <a:solidFill>
                  <a:schemeClr val="tx1"/>
                </a:solidFill>
              </a:rPr>
              <a:t>Gregory S. Parnell, Ph.D.</a:t>
            </a:r>
          </a:p>
          <a:p>
            <a:r>
              <a:rPr lang="en-US" dirty="0">
                <a:solidFill>
                  <a:schemeClr val="tx1"/>
                </a:solidFill>
              </a:rPr>
              <a:t>Professor of Practice</a:t>
            </a:r>
          </a:p>
          <a:p>
            <a:r>
              <a:rPr lang="en-US" dirty="0">
                <a:solidFill>
                  <a:schemeClr val="tx1"/>
                </a:solidFill>
              </a:rPr>
              <a:t>Director, M.S. in Operations Management</a:t>
            </a:r>
          </a:p>
          <a:p>
            <a:r>
              <a:rPr lang="en-US" dirty="0">
                <a:solidFill>
                  <a:schemeClr val="tx1"/>
                </a:solidFill>
              </a:rPr>
              <a:t>Director, M.S. in Engineering Management</a:t>
            </a:r>
          </a:p>
          <a:p>
            <a:r>
              <a:rPr lang="en-US" dirty="0">
                <a:solidFill>
                  <a:schemeClr val="tx1"/>
                </a:solidFill>
              </a:rPr>
              <a:t>Department of Industrial Engineering</a:t>
            </a:r>
          </a:p>
          <a:p>
            <a:endParaRPr lang="en-US" dirty="0"/>
          </a:p>
        </p:txBody>
      </p:sp>
      <p:pic>
        <p:nvPicPr>
          <p:cNvPr id="10" name="Picture 2">
            <a:extLst>
              <a:ext uri="{FF2B5EF4-FFF2-40B4-BE49-F238E27FC236}">
                <a16:creationId xmlns:a16="http://schemas.microsoft.com/office/drawing/2014/main" id="{9321A2EB-187C-46AF-ACC1-2050A364D6B1}"/>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324440" y="3691805"/>
            <a:ext cx="1407105" cy="2137495"/>
          </a:xfrm>
          <a:prstGeom prst="rect">
            <a:avLst/>
          </a:prstGeom>
          <a:noFill/>
          <a:ln w="317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8714981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362856" y="6475532"/>
            <a:ext cx="8215086" cy="197677"/>
          </a:xfrm>
        </p:spPr>
        <p:txBody>
          <a:bodyPr/>
          <a:lstStyle/>
          <a:p>
            <a:r>
              <a:rPr lang="en-US" dirty="0"/>
              <a:t>G. Parnell and W. Miller, “Identifying Objectives and Value Measures,” Trade-off Analytics: Creating and Evaluating the Tradespace, G. Parnell, Editor, Wiley &amp; Sons, 2016.</a:t>
            </a:r>
          </a:p>
        </p:txBody>
      </p:sp>
      <p:sp>
        <p:nvSpPr>
          <p:cNvPr id="5" name="Slide Number Placeholder 4"/>
          <p:cNvSpPr>
            <a:spLocks noGrp="1"/>
          </p:cNvSpPr>
          <p:nvPr>
            <p:ph type="sldNum" sz="quarter" idx="12"/>
          </p:nvPr>
        </p:nvSpPr>
        <p:spPr/>
        <p:txBody>
          <a:bodyPr/>
          <a:lstStyle/>
          <a:p>
            <a:fld id="{D2309A7F-DA4F-7A48-BA9F-1ADD0F1A3EFA}" type="slidenum">
              <a:rPr lang="en-US" smtClean="0"/>
              <a:pPr/>
              <a:t>10</a:t>
            </a:fld>
            <a:endParaRPr lang="en-US" dirty="0"/>
          </a:p>
        </p:txBody>
      </p:sp>
      <p:sp>
        <p:nvSpPr>
          <p:cNvPr id="6" name="Rectangle 2"/>
          <p:cNvSpPr txBox="1">
            <a:spLocks noChangeArrowheads="1"/>
          </p:cNvSpPr>
          <p:nvPr/>
        </p:nvSpPr>
        <p:spPr>
          <a:xfrm>
            <a:off x="2819400" y="228600"/>
            <a:ext cx="5029200" cy="938213"/>
          </a:xfrm>
          <a:prstGeom prst="rect">
            <a:avLst/>
          </a:prstGeom>
        </p:spPr>
        <p:txBody>
          <a:bodyPr vert="horz" lIns="91440" tIns="45720" rIns="91440" bIns="45720" rtlCol="0" anchor="ctr">
            <a:normAutofit/>
          </a:bodyPr>
          <a:lstStyle>
            <a:lvl1pPr algn="ctr" defTabSz="342900" rtl="0" eaLnBrk="1" latinLnBrk="0" hangingPunct="1">
              <a:spcBef>
                <a:spcPct val="0"/>
              </a:spcBef>
              <a:buNone/>
              <a:defRPr sz="2400" b="1" kern="1200">
                <a:solidFill>
                  <a:srgbClr val="C00000"/>
                </a:solidFill>
                <a:latin typeface="+mj-lt"/>
                <a:ea typeface="+mj-ea"/>
                <a:cs typeface="Times New Roman"/>
              </a:defRPr>
            </a:lvl1pPr>
          </a:lstStyle>
          <a:p>
            <a:r>
              <a:rPr lang="en-US"/>
              <a:t>Here a some illustrative examples of value measures.</a:t>
            </a:r>
            <a:endParaRPr lang="en-US" dirty="0"/>
          </a:p>
        </p:txBody>
      </p:sp>
      <p:graphicFrame>
        <p:nvGraphicFramePr>
          <p:cNvPr id="7" name="Group 34"/>
          <p:cNvGraphicFramePr>
            <a:graphicFrameLocks noGrp="1"/>
          </p:cNvGraphicFramePr>
          <p:nvPr>
            <p:extLst>
              <p:ext uri="{D42A27DB-BD31-4B8C-83A1-F6EECF244321}">
                <p14:modId xmlns:p14="http://schemas.microsoft.com/office/powerpoint/2010/main" val="3457825109"/>
              </p:ext>
            </p:extLst>
          </p:nvPr>
        </p:nvGraphicFramePr>
        <p:xfrm>
          <a:off x="838200" y="1981200"/>
          <a:ext cx="7535863" cy="3436938"/>
        </p:xfrm>
        <a:graphic>
          <a:graphicData uri="http://schemas.openxmlformats.org/drawingml/2006/table">
            <a:tbl>
              <a:tblPr/>
              <a:tblGrid>
                <a:gridCol w="1981200">
                  <a:extLst>
                    <a:ext uri="{9D8B030D-6E8A-4147-A177-3AD203B41FA5}">
                      <a16:colId xmlns:a16="http://schemas.microsoft.com/office/drawing/2014/main" val="20000"/>
                    </a:ext>
                  </a:extLst>
                </a:gridCol>
                <a:gridCol w="2695575">
                  <a:extLst>
                    <a:ext uri="{9D8B030D-6E8A-4147-A177-3AD203B41FA5}">
                      <a16:colId xmlns:a16="http://schemas.microsoft.com/office/drawing/2014/main" val="20001"/>
                    </a:ext>
                  </a:extLst>
                </a:gridCol>
                <a:gridCol w="2859088">
                  <a:extLst>
                    <a:ext uri="{9D8B030D-6E8A-4147-A177-3AD203B41FA5}">
                      <a16:colId xmlns:a16="http://schemas.microsoft.com/office/drawing/2014/main" val="20002"/>
                    </a:ext>
                  </a:extLst>
                </a:gridCol>
              </a:tblGrid>
              <a:tr h="5461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dirty="0">
                        <a:ln>
                          <a:noFill/>
                        </a:ln>
                        <a:solidFill>
                          <a:schemeClr val="tx1"/>
                        </a:solidFill>
                        <a:effectLst/>
                        <a:latin typeface="Arial" charset="0"/>
                      </a:endParaRPr>
                    </a:p>
                  </a:txBody>
                  <a:tcPr horzOverflow="overflow">
                    <a:lnL w="2857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rPr>
                        <a:t>Direct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rPr>
                        <a:t>Proxy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extLst>
                  <a:ext uri="{0D108BD9-81ED-4DB2-BD59-A6C34878D82A}">
                    <a16:rowId xmlns:a16="http://schemas.microsoft.com/office/drawing/2014/main" val="10000"/>
                  </a:ext>
                </a:extLst>
              </a:tr>
              <a:tr h="135572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rPr>
                        <a:t>Natural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rPr>
                        <a:t>Net Present Value</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rPr>
                        <a:t>System Reliability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rPr>
                        <a:t>Probability of Detection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rPr>
                        <a:t>Number of Subsystems (System Reliability)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rPr>
                        <a:t># of sensors deployed</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rPr>
                        <a:t>(Probability of Detection)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extLst>
                  <a:ext uri="{0D108BD9-81ED-4DB2-BD59-A6C34878D82A}">
                    <a16:rowId xmlns:a16="http://schemas.microsoft.com/office/drawing/2014/main" val="10001"/>
                  </a:ext>
                </a:extLst>
              </a:tr>
              <a:tr h="15351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a:ln>
                            <a:noFill/>
                          </a:ln>
                          <a:solidFill>
                            <a:schemeClr val="tx1"/>
                          </a:solidFill>
                          <a:effectLst/>
                          <a:latin typeface="Arial" charset="0"/>
                        </a:rPr>
                        <a:t>Constructed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a:ln>
                          <a:noFill/>
                        </a:ln>
                        <a:solidFill>
                          <a:schemeClr val="tx1"/>
                        </a:solidFill>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rPr>
                        <a:t>Olympic Diving Scoring</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a:ln>
                          <a:noFill/>
                        </a:ln>
                        <a:solidFill>
                          <a:schemeClr val="tx1"/>
                        </a:solidFill>
                        <a:effectLst/>
                        <a:latin typeface="Arial"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rPr>
                        <a:t>5 star JD Powers rankings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rPr>
                        <a:t>Performance Evaluation Categories </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rPr>
                        <a:t>(Promotion Potential)</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rPr>
                        <a:t>Student Grades </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chemeClr val="tx1"/>
                          </a:solidFill>
                          <a:effectLst/>
                          <a:latin typeface="Arial" charset="0"/>
                        </a:rPr>
                        <a:t>(Student Learning)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CC"/>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8498058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0305" y="4036"/>
            <a:ext cx="7920272" cy="1143000"/>
          </a:xfrm>
        </p:spPr>
        <p:txBody>
          <a:bodyPr>
            <a:normAutofit/>
          </a:bodyPr>
          <a:lstStyle/>
          <a:p>
            <a:r>
              <a:rPr lang="en-US" sz="3200" dirty="0"/>
              <a:t>Value Hierarchies</a:t>
            </a:r>
          </a:p>
        </p:txBody>
      </p:sp>
      <p:sp>
        <p:nvSpPr>
          <p:cNvPr id="3" name="Content Placeholder 2"/>
          <p:cNvSpPr>
            <a:spLocks noGrp="1"/>
          </p:cNvSpPr>
          <p:nvPr>
            <p:ph idx="1"/>
          </p:nvPr>
        </p:nvSpPr>
        <p:spPr>
          <a:xfrm>
            <a:off x="755087" y="1248032"/>
            <a:ext cx="7908831" cy="4720281"/>
          </a:xfrm>
        </p:spPr>
        <p:txBody>
          <a:bodyPr>
            <a:noAutofit/>
          </a:bodyPr>
          <a:lstStyle/>
          <a:p>
            <a:r>
              <a:rPr lang="en-US" sz="2000" dirty="0"/>
              <a:t>Organize the objectives and value measures (typically called structuring) to remove overlaps and identify gaps.</a:t>
            </a:r>
          </a:p>
          <a:p>
            <a:endParaRPr lang="en-US" sz="2000" dirty="0"/>
          </a:p>
          <a:p>
            <a:r>
              <a:rPr lang="en-US" sz="2000" dirty="0"/>
              <a:t>Begin by identifying the objectives and using the objectives to develop the value measures. For complex systems decisions we have found that it is very useful to first identify the system functions that create value (Parnell, Driscoll, &amp; Henderson, 2011)</a:t>
            </a:r>
          </a:p>
          <a:p>
            <a:endParaRPr lang="en-US" sz="2000" dirty="0"/>
          </a:p>
          <a:p>
            <a:r>
              <a:rPr lang="en-US" sz="2000" dirty="0"/>
              <a:t>Needed for a hierarchy: functions, objectives, and value measures.</a:t>
            </a:r>
          </a:p>
          <a:p>
            <a:pPr lvl="1"/>
            <a:r>
              <a:rPr lang="en-US" sz="2000" dirty="0"/>
              <a:t>For each function, we identify the fundamental objectives we want to achieve for that function. </a:t>
            </a:r>
          </a:p>
          <a:p>
            <a:pPr lvl="1"/>
            <a:r>
              <a:rPr lang="en-US" sz="2000" dirty="0"/>
              <a:t> For each objective, we identify the value measures that can be used to assess the potential to achieve the objectives.  </a:t>
            </a:r>
          </a:p>
          <a:p>
            <a:pPr lvl="1"/>
            <a:r>
              <a:rPr lang="en-US" sz="2000" dirty="0"/>
              <a:t>In each application, we use the client’s preferred terminology. </a:t>
            </a:r>
          </a:p>
        </p:txBody>
      </p:sp>
      <p:sp>
        <p:nvSpPr>
          <p:cNvPr id="4" name="Slide Number Placeholder 3"/>
          <p:cNvSpPr>
            <a:spLocks noGrp="1"/>
          </p:cNvSpPr>
          <p:nvPr>
            <p:ph type="sldNum" sz="quarter" idx="12"/>
          </p:nvPr>
        </p:nvSpPr>
        <p:spPr/>
        <p:txBody>
          <a:bodyPr/>
          <a:lstStyle/>
          <a:p>
            <a:fld id="{D2309A7F-DA4F-7A48-BA9F-1ADD0F1A3EFA}" type="slidenum">
              <a:rPr lang="en-US" smtClean="0"/>
              <a:pPr/>
              <a:t>11</a:t>
            </a:fld>
            <a:endParaRPr lang="en-US"/>
          </a:p>
        </p:txBody>
      </p:sp>
      <p:sp>
        <p:nvSpPr>
          <p:cNvPr id="6" name="Footer Placeholder 3"/>
          <p:cNvSpPr>
            <a:spLocks noGrp="1"/>
          </p:cNvSpPr>
          <p:nvPr>
            <p:ph type="ftr" sz="quarter" idx="11"/>
          </p:nvPr>
        </p:nvSpPr>
        <p:spPr>
          <a:xfrm>
            <a:off x="506627" y="6407555"/>
            <a:ext cx="8266670" cy="333632"/>
          </a:xfrm>
        </p:spPr>
        <p:txBody>
          <a:bodyPr/>
          <a:lstStyle/>
          <a:p>
            <a:r>
              <a:rPr lang="en-US" dirty="0"/>
              <a:t>G. Parnell and W. Miller, “Identifying Objectives and Value Measures,” Trade-off Analytics: Creating and Evaluating the Tradespace, G. Parnell, Editor, Wiley &amp; Sons, 2016.</a:t>
            </a:r>
          </a:p>
        </p:txBody>
      </p:sp>
    </p:spTree>
    <p:extLst>
      <p:ext uri="{BB962C8B-B14F-4D97-AF65-F5344CB8AC3E}">
        <p14:creationId xmlns:p14="http://schemas.microsoft.com/office/powerpoint/2010/main" val="22310231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995680" y="6146087"/>
            <a:ext cx="4594299" cy="335029"/>
          </a:xfrm>
        </p:spPr>
        <p:txBody>
          <a:bodyPr/>
          <a:lstStyle/>
          <a:p>
            <a:r>
              <a:rPr lang="en-US" dirty="0"/>
              <a:t>G. Parnell and W. Miller, “Identifying Objectives and Value Measures,” Trade-off Analytics: Creating and Evaluating the Tradespace, G. Parnell, Editor, Wiley &amp; Sons, 2016.</a:t>
            </a:r>
          </a:p>
        </p:txBody>
      </p:sp>
      <p:sp>
        <p:nvSpPr>
          <p:cNvPr id="5" name="Slide Number Placeholder 4"/>
          <p:cNvSpPr>
            <a:spLocks noGrp="1"/>
          </p:cNvSpPr>
          <p:nvPr>
            <p:ph type="sldNum" sz="quarter" idx="12"/>
          </p:nvPr>
        </p:nvSpPr>
        <p:spPr/>
        <p:txBody>
          <a:bodyPr/>
          <a:lstStyle/>
          <a:p>
            <a:fld id="{D2309A7F-DA4F-7A48-BA9F-1ADD0F1A3EFA}" type="slidenum">
              <a:rPr lang="en-US" smtClean="0"/>
              <a:pPr/>
              <a:t>12</a:t>
            </a:fld>
            <a:endParaRPr lang="en-US"/>
          </a:p>
        </p:txBody>
      </p:sp>
      <p:sp>
        <p:nvSpPr>
          <p:cNvPr id="6" name="Rectangle 2"/>
          <p:cNvSpPr>
            <a:spLocks noGrp="1" noChangeArrowheads="1"/>
          </p:cNvSpPr>
          <p:nvPr>
            <p:ph type="title"/>
          </p:nvPr>
        </p:nvSpPr>
        <p:spPr>
          <a:xfrm>
            <a:off x="2510971" y="0"/>
            <a:ext cx="6633029" cy="803239"/>
          </a:xfrm>
        </p:spPr>
        <p:txBody>
          <a:bodyPr>
            <a:noAutofit/>
          </a:bodyPr>
          <a:lstStyle/>
          <a:p>
            <a:r>
              <a:rPr lang="en-US" sz="2400" b="1" dirty="0"/>
              <a:t>Best Practices:  </a:t>
            </a:r>
            <a:br>
              <a:rPr lang="en-US" sz="2400" b="1" dirty="0"/>
            </a:br>
            <a:r>
              <a:rPr lang="en-US" sz="2400" b="1" dirty="0"/>
              <a:t>Four value model development approaches.</a:t>
            </a:r>
            <a:endParaRPr lang="en-US" sz="2400" dirty="0"/>
          </a:p>
        </p:txBody>
      </p:sp>
      <p:sp>
        <p:nvSpPr>
          <p:cNvPr id="7" name="Rectangle 3"/>
          <p:cNvSpPr txBox="1">
            <a:spLocks noChangeArrowheads="1"/>
          </p:cNvSpPr>
          <p:nvPr/>
        </p:nvSpPr>
        <p:spPr>
          <a:xfrm>
            <a:off x="670926" y="1327115"/>
            <a:ext cx="6501571" cy="4114800"/>
          </a:xfrm>
          <a:prstGeom prst="rect">
            <a:avLst/>
          </a:prstGeom>
          <a:ln/>
        </p:spPr>
        <p:txBody>
          <a:bodyPr vert="horz" lIns="91440" tIns="45720" rIns="91440" bIns="45720" rtlCol="0">
            <a:noAutofit/>
          </a:bodyPr>
          <a:lstStyle>
            <a:lvl1pPr marL="257175" indent="-257175" algn="l" defTabSz="342900" rtl="0" eaLnBrk="1" latinLnBrk="0" hangingPunct="1">
              <a:spcBef>
                <a:spcPct val="20000"/>
              </a:spcBef>
              <a:buFont typeface="Arial"/>
              <a:buChar char="•"/>
              <a:defRPr sz="1800" kern="1200">
                <a:solidFill>
                  <a:schemeClr val="tx1"/>
                </a:solidFill>
                <a:latin typeface="+mn-lt"/>
                <a:ea typeface="+mn-ea"/>
                <a:cs typeface="Times New Roman"/>
              </a:defRPr>
            </a:lvl1pPr>
            <a:lvl2pPr marL="557213" indent="-214313" algn="l" defTabSz="342900" rtl="0" eaLnBrk="1" latinLnBrk="0" hangingPunct="1">
              <a:spcBef>
                <a:spcPct val="20000"/>
              </a:spcBef>
              <a:buFont typeface="Arial"/>
              <a:buChar char="–"/>
              <a:defRPr sz="1800" kern="1200">
                <a:solidFill>
                  <a:schemeClr val="tx1"/>
                </a:solidFill>
                <a:latin typeface="+mn-lt"/>
                <a:ea typeface="+mn-ea"/>
                <a:cs typeface="Times New Roman"/>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Times New Roman"/>
              </a:defRPr>
            </a:lvl3pPr>
            <a:lvl4pPr marL="1200150" indent="-171450" algn="l" defTabSz="342900" rtl="0" eaLnBrk="1" latinLnBrk="0" hangingPunct="1">
              <a:spcBef>
                <a:spcPct val="20000"/>
              </a:spcBef>
              <a:buFont typeface="Arial"/>
              <a:buChar char="–"/>
              <a:defRPr sz="1800" kern="1200">
                <a:solidFill>
                  <a:schemeClr val="tx1"/>
                </a:solidFill>
                <a:latin typeface="+mn-lt"/>
                <a:ea typeface="+mn-ea"/>
                <a:cs typeface="Times New Roman"/>
              </a:defRPr>
            </a:lvl4pPr>
            <a:lvl5pPr marL="1543050" indent="-171450" algn="l" defTabSz="342900" rtl="0" eaLnBrk="1" latinLnBrk="0" hangingPunct="1">
              <a:spcBef>
                <a:spcPct val="20000"/>
              </a:spcBef>
              <a:buFont typeface="Arial"/>
              <a:buChar char="»"/>
              <a:defRPr sz="1800" kern="1200">
                <a:solidFill>
                  <a:schemeClr val="tx1"/>
                </a:solidFill>
                <a:latin typeface="+mn-lt"/>
                <a:ea typeface="+mn-ea"/>
                <a:cs typeface="Times New Roman"/>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a:lnSpc>
                <a:spcPct val="90000"/>
              </a:lnSpc>
            </a:pPr>
            <a:r>
              <a:rPr lang="en-US" sz="2400" dirty="0"/>
              <a:t>Platinum Standard</a:t>
            </a:r>
            <a:endParaRPr lang="en-US" sz="2000" dirty="0"/>
          </a:p>
          <a:p>
            <a:pPr lvl="1">
              <a:lnSpc>
                <a:spcPct val="90000"/>
              </a:lnSpc>
            </a:pPr>
            <a:r>
              <a:rPr lang="en-US" sz="1600" dirty="0"/>
              <a:t>Interview senior leaders and key technical personnel</a:t>
            </a:r>
          </a:p>
          <a:p>
            <a:pPr lvl="1">
              <a:lnSpc>
                <a:spcPct val="90000"/>
              </a:lnSpc>
            </a:pPr>
            <a:r>
              <a:rPr lang="en-US" sz="1600" dirty="0"/>
              <a:t>Develop value model using affinity diagrams</a:t>
            </a:r>
          </a:p>
          <a:p>
            <a:pPr lvl="1">
              <a:lnSpc>
                <a:spcPct val="90000"/>
              </a:lnSpc>
            </a:pPr>
            <a:endParaRPr lang="en-US" sz="1600" dirty="0"/>
          </a:p>
          <a:p>
            <a:pPr>
              <a:lnSpc>
                <a:spcPct val="90000"/>
              </a:lnSpc>
            </a:pPr>
            <a:r>
              <a:rPr lang="en-US" sz="2400" dirty="0">
                <a:solidFill>
                  <a:srgbClr val="E6B80E"/>
                </a:solidFill>
              </a:rPr>
              <a:t>Gold Standard</a:t>
            </a:r>
          </a:p>
          <a:p>
            <a:pPr lvl="1">
              <a:lnSpc>
                <a:spcPct val="90000"/>
              </a:lnSpc>
            </a:pPr>
            <a:r>
              <a:rPr lang="en-US" sz="1600" dirty="0"/>
              <a:t>Use strategic objectives, vision, or plan</a:t>
            </a:r>
          </a:p>
          <a:p>
            <a:pPr lvl="1">
              <a:lnSpc>
                <a:spcPct val="90000"/>
              </a:lnSpc>
            </a:pPr>
            <a:r>
              <a:rPr lang="en-US" sz="1600" dirty="0"/>
              <a:t>Deductively develop value model </a:t>
            </a:r>
          </a:p>
          <a:p>
            <a:pPr lvl="1">
              <a:lnSpc>
                <a:spcPct val="90000"/>
              </a:lnSpc>
            </a:pPr>
            <a:endParaRPr lang="en-US" sz="1600" dirty="0"/>
          </a:p>
          <a:p>
            <a:pPr>
              <a:lnSpc>
                <a:spcPct val="90000"/>
              </a:lnSpc>
            </a:pPr>
            <a:r>
              <a:rPr lang="en-US" sz="2400" dirty="0">
                <a:solidFill>
                  <a:srgbClr val="9D9789"/>
                </a:solidFill>
              </a:rPr>
              <a:t>Silver Standard</a:t>
            </a:r>
            <a:endParaRPr lang="en-US" sz="1600" b="1" dirty="0"/>
          </a:p>
          <a:p>
            <a:pPr lvl="1">
              <a:lnSpc>
                <a:spcPct val="90000"/>
              </a:lnSpc>
            </a:pPr>
            <a:r>
              <a:rPr lang="en-US" sz="1600" dirty="0"/>
              <a:t>Group sessions with large number of stakeholder representatives</a:t>
            </a:r>
          </a:p>
          <a:p>
            <a:pPr lvl="1">
              <a:lnSpc>
                <a:spcPct val="90000"/>
              </a:lnSpc>
            </a:pPr>
            <a:r>
              <a:rPr lang="en-US" sz="1600" dirty="0"/>
              <a:t>Develop value model using affinity diagrams</a:t>
            </a:r>
          </a:p>
          <a:p>
            <a:pPr lvl="1">
              <a:lnSpc>
                <a:spcPct val="90000"/>
              </a:lnSpc>
            </a:pPr>
            <a:endParaRPr lang="en-US" sz="1600" dirty="0"/>
          </a:p>
          <a:p>
            <a:pPr>
              <a:lnSpc>
                <a:spcPct val="90000"/>
              </a:lnSpc>
            </a:pPr>
            <a:r>
              <a:rPr lang="en-US" sz="2400" dirty="0">
                <a:solidFill>
                  <a:srgbClr val="3333FF"/>
                </a:solidFill>
              </a:rPr>
              <a:t>Combined Standard</a:t>
            </a:r>
          </a:p>
          <a:p>
            <a:pPr lvl="1">
              <a:lnSpc>
                <a:spcPct val="90000"/>
              </a:lnSpc>
            </a:pPr>
            <a:r>
              <a:rPr lang="en-US" sz="1600" dirty="0"/>
              <a:t>Combine documents with stakeholder interviews</a:t>
            </a:r>
          </a:p>
        </p:txBody>
      </p:sp>
      <p:sp>
        <p:nvSpPr>
          <p:cNvPr id="8" name="Text Box 4"/>
          <p:cNvSpPr txBox="1">
            <a:spLocks noChangeArrowheads="1"/>
          </p:cNvSpPr>
          <p:nvPr/>
        </p:nvSpPr>
        <p:spPr bwMode="auto">
          <a:xfrm>
            <a:off x="4807317" y="2531256"/>
            <a:ext cx="2040335" cy="1384995"/>
          </a:xfrm>
          <a:prstGeom prst="rect">
            <a:avLst/>
          </a:prstGeom>
          <a:solidFill>
            <a:srgbClr val="FFFFCC"/>
          </a:solidFill>
          <a:ln w="9525">
            <a:solidFill>
              <a:schemeClr val="tx1"/>
            </a:solidFill>
            <a:miter lim="800000"/>
            <a:headEnd/>
            <a:tailEnd/>
          </a:ln>
          <a:effectLst/>
        </p:spPr>
        <p:txBody>
          <a:bodyPr wrap="square">
            <a:spAutoFit/>
          </a:bodyPr>
          <a:lstStyle/>
          <a:p>
            <a:pPr eaLnBrk="0" hangingPunct="0"/>
            <a:r>
              <a:rPr lang="en-US" sz="1400" dirty="0">
                <a:latin typeface="Arial" charset="0"/>
              </a:rPr>
              <a:t>Credibility of the analysis depends on the credibility of the value model to decision makers and stakeholders.</a:t>
            </a:r>
          </a:p>
        </p:txBody>
      </p:sp>
      <p:graphicFrame>
        <p:nvGraphicFramePr>
          <p:cNvPr id="9" name="Object 6">
            <a:hlinkClick r:id="" action="ppaction://ole?verb=0"/>
          </p:cNvPr>
          <p:cNvGraphicFramePr>
            <a:graphicFrameLocks/>
          </p:cNvGraphicFramePr>
          <p:nvPr/>
        </p:nvGraphicFramePr>
        <p:xfrm>
          <a:off x="7043057" y="3688702"/>
          <a:ext cx="1447800" cy="1436688"/>
        </p:xfrm>
        <a:graphic>
          <a:graphicData uri="http://schemas.openxmlformats.org/presentationml/2006/ole">
            <mc:AlternateContent xmlns:mc="http://schemas.openxmlformats.org/markup-compatibility/2006">
              <mc:Choice xmlns:v="urn:schemas-microsoft-com:vml" Requires="v">
                <p:oleObj spid="_x0000_s1052" name="Clip" r:id="rId3" imgW="1579320" imgH="1741320" progId="">
                  <p:embed/>
                </p:oleObj>
              </mc:Choice>
              <mc:Fallback>
                <p:oleObj name="Clip" r:id="rId3" imgW="1579320" imgH="1741320" progId="">
                  <p:embed/>
                  <p:pic>
                    <p:nvPicPr>
                      <p:cNvPr id="48134" name="Object 6">
                        <a:hlinkClick r:id="" action="ppaction://ole?verb=0"/>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3057" y="3688702"/>
                        <a:ext cx="1447800" cy="1436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 name="Object 12"/>
          <p:cNvGraphicFramePr>
            <a:graphicFrameLocks/>
          </p:cNvGraphicFramePr>
          <p:nvPr/>
        </p:nvGraphicFramePr>
        <p:xfrm>
          <a:off x="7022841" y="906623"/>
          <a:ext cx="1600200" cy="914400"/>
        </p:xfrm>
        <a:graphic>
          <a:graphicData uri="http://schemas.openxmlformats.org/presentationml/2006/ole">
            <mc:AlternateContent xmlns:mc="http://schemas.openxmlformats.org/markup-compatibility/2006">
              <mc:Choice xmlns:v="urn:schemas-microsoft-com:vml" Requires="v">
                <p:oleObj spid="_x0000_s1053" name="Clip" r:id="rId5" imgW="2303280" imgH="1158840" progId="">
                  <p:embed/>
                </p:oleObj>
              </mc:Choice>
              <mc:Fallback>
                <p:oleObj name="Clip" r:id="rId5" imgW="2303280" imgH="1158840" progId="">
                  <p:embed/>
                  <p:pic>
                    <p:nvPicPr>
                      <p:cNvPr id="48140" name="Object 1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22841" y="906623"/>
                        <a:ext cx="16002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9" name="Picture 18" descr="\\psf\Home\Downloads\41e22f45UYL._BO2,204,203,200_PIsitb-sticker-arrow-click,TopRight,35,-76_AA300_SH20_OU01_.jpg"/>
          <p:cNvPicPr>
            <a:picLocks noChangeAspect="1" noChangeArrowheads="1"/>
          </p:cNvPicPr>
          <p:nvPr/>
        </p:nvPicPr>
        <p:blipFill>
          <a:blip r:embed="rId7" cstate="print"/>
          <a:srcRect l="19746" t="13302" r="26413"/>
          <a:stretch>
            <a:fillRect/>
          </a:stretch>
        </p:blipFill>
        <p:spPr bwMode="auto">
          <a:xfrm>
            <a:off x="6724069" y="5387848"/>
            <a:ext cx="685178" cy="1103314"/>
          </a:xfrm>
          <a:prstGeom prst="rect">
            <a:avLst/>
          </a:prstGeom>
          <a:noFill/>
          <a:ln>
            <a:solidFill>
              <a:schemeClr val="tx1"/>
            </a:solidFill>
          </a:ln>
        </p:spPr>
      </p:pic>
      <p:pic>
        <p:nvPicPr>
          <p:cNvPr id="20"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827485" y="5397893"/>
            <a:ext cx="713082" cy="1083223"/>
          </a:xfrm>
          <a:prstGeom prst="rect">
            <a:avLst/>
          </a:prstGeom>
          <a:noFill/>
          <a:ln w="317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8" name="Picture 17"/>
          <p:cNvPicPr>
            <a:picLocks noChangeAspect="1"/>
          </p:cNvPicPr>
          <p:nvPr/>
        </p:nvPicPr>
        <p:blipFill rotWithShape="1">
          <a:blip r:embed="rId9"/>
          <a:srcRect l="10417" t="10987" r="60972" b="10001"/>
          <a:stretch/>
        </p:blipFill>
        <p:spPr>
          <a:xfrm>
            <a:off x="7194268" y="2258199"/>
            <a:ext cx="1530258" cy="1188550"/>
          </a:xfrm>
          <a:prstGeom prst="rect">
            <a:avLst/>
          </a:prstGeom>
        </p:spPr>
      </p:pic>
    </p:spTree>
    <p:extLst>
      <p:ext uri="{BB962C8B-B14F-4D97-AF65-F5344CB8AC3E}">
        <p14:creationId xmlns:p14="http://schemas.microsoft.com/office/powerpoint/2010/main" val="13192685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387908" y="981551"/>
            <a:ext cx="8504107" cy="5632311"/>
          </a:xfrm>
          <a:prstGeom prst="rect">
            <a:avLst/>
          </a:prstGeom>
          <a:noFill/>
        </p:spPr>
        <p:txBody>
          <a:bodyPr wrap="square" numCol="2" rtlCol="0">
            <a:spAutoFit/>
          </a:bodyPr>
          <a:lstStyle/>
          <a:p>
            <a:r>
              <a:rPr lang="en-US" sz="1600" b="1" u="sng" dirty="0"/>
              <a:t>Best practices for development:</a:t>
            </a:r>
          </a:p>
          <a:p>
            <a:endParaRPr lang="en-US" sz="700" dirty="0"/>
          </a:p>
          <a:p>
            <a:pPr marL="285750" indent="-285750">
              <a:buFont typeface="Arial" panose="020B0604020202020204" pitchFamily="34" charset="0"/>
              <a:buChar char="•"/>
            </a:pPr>
            <a:r>
              <a:rPr lang="en-US" sz="1600" dirty="0"/>
              <a:t>Put the opportunity or problem statement at the top of the hierarchy. </a:t>
            </a:r>
          </a:p>
          <a:p>
            <a:pPr marL="285750" indent="-285750">
              <a:buFont typeface="Arial" panose="020B0604020202020204" pitchFamily="34" charset="0"/>
              <a:buChar char="•"/>
            </a:pPr>
            <a:r>
              <a:rPr lang="en-US" sz="1600" dirty="0"/>
              <a:t>Use terms from the domain. </a:t>
            </a:r>
          </a:p>
          <a:p>
            <a:pPr marL="285750" indent="-285750">
              <a:buFont typeface="Arial" panose="020B0604020202020204" pitchFamily="34" charset="0"/>
              <a:buChar char="•"/>
            </a:pPr>
            <a:r>
              <a:rPr lang="en-US" sz="1600" dirty="0"/>
              <a:t>Develop functions, objectives, and value measures from functional analysis, research, and stakeholder analysis. </a:t>
            </a:r>
          </a:p>
          <a:p>
            <a:pPr marL="285750" indent="-285750">
              <a:buFont typeface="Arial" panose="020B0604020202020204" pitchFamily="34" charset="0"/>
              <a:buChar char="•"/>
            </a:pPr>
            <a:r>
              <a:rPr lang="en-US" sz="1600" dirty="0"/>
              <a:t>Define functions and objectives with verbs and objects. </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a:p>
            <a:pPr marL="284163" indent="-284163">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a:p>
            <a:pPr marL="457200" indent="-285750">
              <a:buFont typeface="Arial" panose="020B0604020202020204" pitchFamily="34" charset="0"/>
              <a:buChar char="•"/>
            </a:pPr>
            <a:r>
              <a:rPr lang="en-US" sz="1600" dirty="0"/>
              <a:t>Logically sequence the functions (e.g., temporally) in the requirements analysis phase and the hierarchy. </a:t>
            </a:r>
          </a:p>
          <a:p>
            <a:pPr marL="457200" indent="-285750">
              <a:buFont typeface="Arial" panose="020B0604020202020204" pitchFamily="34" charset="0"/>
              <a:buChar char="•"/>
            </a:pPr>
            <a:r>
              <a:rPr lang="en-US" sz="1600" dirty="0"/>
              <a:t>Use fundamental objectives and not means objectives in the hierarchies. </a:t>
            </a:r>
          </a:p>
          <a:p>
            <a:pPr marL="457200" indent="-285750">
              <a:buFont typeface="Arial" panose="020B0604020202020204" pitchFamily="34" charset="0"/>
              <a:buChar char="•"/>
            </a:pPr>
            <a:r>
              <a:rPr lang="en-US" sz="1600" dirty="0"/>
              <a:t>Use the value measure preferences in Table 7.1. </a:t>
            </a:r>
          </a:p>
          <a:p>
            <a:pPr marL="457200" indent="-285750">
              <a:buFont typeface="Arial" panose="020B0604020202020204" pitchFamily="34" charset="0"/>
              <a:buChar char="•"/>
            </a:pPr>
            <a:r>
              <a:rPr lang="en-US" sz="1600" dirty="0"/>
              <a:t>Vet the value hierarchy with decision makers, stakeholders, and engineers.</a:t>
            </a:r>
          </a:p>
          <a:p>
            <a:endParaRPr lang="en-US" sz="1600" dirty="0"/>
          </a:p>
        </p:txBody>
      </p:sp>
      <p:sp>
        <p:nvSpPr>
          <p:cNvPr id="2" name="Title 1"/>
          <p:cNvSpPr>
            <a:spLocks noGrp="1"/>
          </p:cNvSpPr>
          <p:nvPr>
            <p:ph type="title"/>
          </p:nvPr>
        </p:nvSpPr>
        <p:spPr>
          <a:xfrm>
            <a:off x="1640305" y="4036"/>
            <a:ext cx="7920272" cy="1143000"/>
          </a:xfrm>
        </p:spPr>
        <p:txBody>
          <a:bodyPr/>
          <a:lstStyle/>
          <a:p>
            <a:r>
              <a:rPr lang="en-US" dirty="0"/>
              <a:t>Techniques for Value Hierarchies</a:t>
            </a:r>
          </a:p>
        </p:txBody>
      </p:sp>
      <p:sp>
        <p:nvSpPr>
          <p:cNvPr id="4" name="Slide Number Placeholder 3"/>
          <p:cNvSpPr>
            <a:spLocks noGrp="1"/>
          </p:cNvSpPr>
          <p:nvPr>
            <p:ph type="sldNum" sz="quarter" idx="12"/>
          </p:nvPr>
        </p:nvSpPr>
        <p:spPr/>
        <p:txBody>
          <a:bodyPr/>
          <a:lstStyle/>
          <a:p>
            <a:fld id="{D2309A7F-DA4F-7A48-BA9F-1ADD0F1A3EFA}" type="slidenum">
              <a:rPr lang="en-US" smtClean="0"/>
              <a:pPr/>
              <a:t>13</a:t>
            </a:fld>
            <a:endParaRPr lang="en-US"/>
          </a:p>
        </p:txBody>
      </p:sp>
      <p:sp>
        <p:nvSpPr>
          <p:cNvPr id="7"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pSp>
        <p:nvGrpSpPr>
          <p:cNvPr id="10" name="Group 9"/>
          <p:cNvGrpSpPr/>
          <p:nvPr/>
        </p:nvGrpSpPr>
        <p:grpSpPr>
          <a:xfrm>
            <a:off x="3108325" y="3703547"/>
            <a:ext cx="2927350" cy="2618964"/>
            <a:chOff x="785255" y="1390127"/>
            <a:chExt cx="2927350" cy="2618964"/>
          </a:xfrm>
        </p:grpSpPr>
        <p:pic>
          <p:nvPicPr>
            <p:cNvPr id="205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255" y="1390127"/>
              <a:ext cx="2927350" cy="19558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6"/>
            <p:cNvSpPr>
              <a:spLocks noChangeArrowheads="1"/>
            </p:cNvSpPr>
            <p:nvPr/>
          </p:nvSpPr>
          <p:spPr bwMode="auto">
            <a:xfrm>
              <a:off x="785255" y="3578204"/>
              <a:ext cx="292735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4F81BD"/>
                  </a:solidFill>
                  <a:effectLst/>
                  <a:latin typeface="Cambria" panose="02040503050406030204" pitchFamily="18" charset="0"/>
                  <a:ea typeface="MS Minfalt"/>
                  <a:cs typeface="Times New Roman" panose="02020603050405020304" pitchFamily="18" charset="0"/>
                </a:rPr>
                <a:t>F</a:t>
              </a:r>
              <a:r>
                <a:rPr kumimoji="0" lang="en-US" altLang="en-US" sz="1100" b="1" i="0" u="none" strike="noStrike" cap="none" normalizeH="0" baseline="0" dirty="0" bmk="">
                  <a:ln>
                    <a:noFill/>
                  </a:ln>
                  <a:solidFill>
                    <a:srgbClr val="4F81BD"/>
                  </a:solidFill>
                  <a:effectLst/>
                  <a:latin typeface="Cambria" panose="02040503050406030204" pitchFamily="18" charset="0"/>
                  <a:ea typeface="MS Minfalt"/>
                  <a:cs typeface="Times New Roman" panose="02020603050405020304" pitchFamily="18" charset="0"/>
                </a:rPr>
                <a:t>igure 7.</a:t>
              </a:r>
              <a:r>
                <a:rPr kumimoji="0" lang="en-US" altLang="en-US" sz="1100" b="1" i="0" u="none" strike="noStrike" cap="none" normalizeH="0" baseline="0" dirty="0" bmk="_Toc441443507">
                  <a:ln>
                    <a:noFill/>
                  </a:ln>
                  <a:solidFill>
                    <a:srgbClr val="4F81BD"/>
                  </a:solidFill>
                  <a:effectLst/>
                  <a:latin typeface="Cambria" panose="02040503050406030204" pitchFamily="18" charset="0"/>
                  <a:ea typeface="MS Minfalt"/>
                  <a:cs typeface="Times New Roman" panose="02020603050405020304" pitchFamily="18" charset="0"/>
                </a:rPr>
                <a:t>2. Comparison of objectives and functional value hierarchy</a:t>
              </a:r>
              <a:endParaRPr kumimoji="0" lang="en-US" altLang="en-US" sz="2800" b="0" i="0" u="none" strike="noStrike" cap="none" normalizeH="0" baseline="0" dirty="0">
                <a:ln>
                  <a:noFill/>
                </a:ln>
                <a:solidFill>
                  <a:schemeClr val="tx1"/>
                </a:solidFill>
                <a:effectLst/>
                <a:latin typeface="Arial" panose="020B0604020202020204" pitchFamily="34" charset="0"/>
              </a:endParaRPr>
            </a:p>
          </p:txBody>
        </p:sp>
      </p:grpSp>
      <p:sp>
        <p:nvSpPr>
          <p:cNvPr id="14" name="Footer Placeholder 3"/>
          <p:cNvSpPr>
            <a:spLocks noGrp="1"/>
          </p:cNvSpPr>
          <p:nvPr>
            <p:ph type="ftr" sz="quarter" idx="11"/>
          </p:nvPr>
        </p:nvSpPr>
        <p:spPr>
          <a:xfrm>
            <a:off x="506627" y="6407555"/>
            <a:ext cx="8266670" cy="333632"/>
          </a:xfrm>
        </p:spPr>
        <p:txBody>
          <a:bodyPr/>
          <a:lstStyle/>
          <a:p>
            <a:r>
              <a:rPr lang="en-US" dirty="0"/>
              <a:t>G. Parnell and W. Miller, “Identifying Objectives and Value Measures,” Trade-off Analytics: Creating and Evaluating the Tradespace, G. Parnell, Editor, Wiley &amp; Sons, 2016.</a:t>
            </a:r>
          </a:p>
        </p:txBody>
      </p:sp>
    </p:spTree>
    <p:extLst>
      <p:ext uri="{BB962C8B-B14F-4D97-AF65-F5344CB8AC3E}">
        <p14:creationId xmlns:p14="http://schemas.microsoft.com/office/powerpoint/2010/main" val="15061599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Illustrative Value Hierarchy</a:t>
            </a:r>
          </a:p>
        </p:txBody>
      </p:sp>
      <p:sp>
        <p:nvSpPr>
          <p:cNvPr id="5" name="Slide Number Placeholder 4"/>
          <p:cNvSpPr>
            <a:spLocks noGrp="1"/>
          </p:cNvSpPr>
          <p:nvPr>
            <p:ph type="sldNum" sz="quarter" idx="12"/>
          </p:nvPr>
        </p:nvSpPr>
        <p:spPr/>
        <p:txBody>
          <a:bodyPr/>
          <a:lstStyle/>
          <a:p>
            <a:fld id="{D2309A7F-DA4F-7A48-BA9F-1ADD0F1A3EFA}" type="slidenum">
              <a:rPr lang="en-US" smtClean="0"/>
              <a:pPr/>
              <a:t>14</a:t>
            </a:fld>
            <a:endParaRPr lang="en-US"/>
          </a:p>
        </p:txBody>
      </p:sp>
      <p:pic>
        <p:nvPicPr>
          <p:cNvPr id="6" name="Content Placeholder 3"/>
          <p:cNvPicPr>
            <a:picLocks noChangeAspect="1"/>
          </p:cNvPicPr>
          <p:nvPr/>
        </p:nvPicPr>
        <p:blipFill rotWithShape="1">
          <a:blip r:embed="rId2"/>
          <a:srcRect l="6509" t="1310" r="5757" b="9636"/>
          <a:stretch/>
        </p:blipFill>
        <p:spPr>
          <a:xfrm>
            <a:off x="1116265" y="927001"/>
            <a:ext cx="7971546" cy="5393910"/>
          </a:xfrm>
          <a:prstGeom prst="rect">
            <a:avLst/>
          </a:prstGeom>
        </p:spPr>
      </p:pic>
      <p:pic>
        <p:nvPicPr>
          <p:cNvPr id="7" name="Picture 6"/>
          <p:cNvPicPr>
            <a:picLocks noChangeAspect="1"/>
          </p:cNvPicPr>
          <p:nvPr/>
        </p:nvPicPr>
        <p:blipFill rotWithShape="1">
          <a:blip r:embed="rId3"/>
          <a:srcRect l="10417" t="10987" r="60972" b="10001"/>
          <a:stretch/>
        </p:blipFill>
        <p:spPr>
          <a:xfrm>
            <a:off x="333712" y="5529179"/>
            <a:ext cx="1411785" cy="1096532"/>
          </a:xfrm>
          <a:prstGeom prst="rect">
            <a:avLst/>
          </a:prstGeom>
        </p:spPr>
      </p:pic>
    </p:spTree>
    <p:extLst>
      <p:ext uri="{BB962C8B-B14F-4D97-AF65-F5344CB8AC3E}">
        <p14:creationId xmlns:p14="http://schemas.microsoft.com/office/powerpoint/2010/main" val="37031317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Module </a:t>
            </a:r>
            <a:r>
              <a:rPr lang="en-US" sz="3200"/>
              <a:t>4.2 Learning Objectives</a:t>
            </a:r>
            <a:endParaRPr lang="en-US" sz="3200" dirty="0"/>
          </a:p>
        </p:txBody>
      </p:sp>
      <p:sp>
        <p:nvSpPr>
          <p:cNvPr id="3" name="Content Placeholder 2"/>
          <p:cNvSpPr>
            <a:spLocks noGrp="1"/>
          </p:cNvSpPr>
          <p:nvPr>
            <p:ph idx="1"/>
          </p:nvPr>
        </p:nvSpPr>
        <p:spPr>
          <a:xfrm>
            <a:off x="617584" y="1544145"/>
            <a:ext cx="7908831" cy="4053445"/>
          </a:xfrm>
        </p:spPr>
        <p:txBody>
          <a:bodyPr>
            <a:normAutofit/>
          </a:bodyPr>
          <a:lstStyle/>
          <a:p>
            <a:pPr marL="800100" lvl="1" indent="-457200">
              <a:buFont typeface="+mj-lt"/>
              <a:buAutoNum type="arabicPeriod"/>
            </a:pPr>
            <a:r>
              <a:rPr lang="en-US" sz="2400" dirty="0"/>
              <a:t>Distinguish between fundamental and means decision objectives</a:t>
            </a:r>
          </a:p>
          <a:p>
            <a:pPr marL="800100" lvl="1" indent="-457200">
              <a:buFont typeface="+mj-lt"/>
              <a:buAutoNum type="arabicPeriod"/>
            </a:pPr>
            <a:r>
              <a:rPr lang="en-US" sz="2400" dirty="0"/>
              <a:t>Identify financial and cost objectives</a:t>
            </a:r>
          </a:p>
          <a:p>
            <a:pPr marL="800100" lvl="1" indent="-457200">
              <a:buFont typeface="+mj-lt"/>
              <a:buAutoNum type="arabicPeriod"/>
            </a:pPr>
            <a:r>
              <a:rPr lang="en-US" sz="2400" dirty="0"/>
              <a:t>Describe how to structure multiple objectives</a:t>
            </a:r>
          </a:p>
          <a:p>
            <a:pPr marL="457200" indent="-457200">
              <a:buFont typeface="+mj-lt"/>
              <a:buAutoNum type="arabicPeriod"/>
            </a:pPr>
            <a:endParaRPr lang="en-US" sz="2400" dirty="0"/>
          </a:p>
        </p:txBody>
      </p:sp>
      <p:sp>
        <p:nvSpPr>
          <p:cNvPr id="4" name="Footer Placeholder 3"/>
          <p:cNvSpPr>
            <a:spLocks noGrp="1"/>
          </p:cNvSpPr>
          <p:nvPr>
            <p:ph type="ftr" sz="quarter" idx="11"/>
          </p:nvPr>
        </p:nvSpPr>
        <p:spPr>
          <a:xfrm>
            <a:off x="506627" y="6407555"/>
            <a:ext cx="8266670" cy="333632"/>
          </a:xfrm>
        </p:spPr>
        <p:txBody>
          <a:bodyPr/>
          <a:lstStyle/>
          <a:p>
            <a:r>
              <a:rPr lang="en-US" dirty="0"/>
              <a:t>G. Parnell and W. Miller, “Identifying Objectives and Value Measures,” Trade-off Analytics: Creating and Evaluating the Tradespace, G. Parnell, Editor, Wiley &amp; Sons, 2016.</a:t>
            </a:r>
          </a:p>
        </p:txBody>
      </p:sp>
      <p:sp>
        <p:nvSpPr>
          <p:cNvPr id="5" name="Slide Number Placeholder 4"/>
          <p:cNvSpPr>
            <a:spLocks noGrp="1"/>
          </p:cNvSpPr>
          <p:nvPr>
            <p:ph type="sldNum" sz="quarter" idx="12"/>
          </p:nvPr>
        </p:nvSpPr>
        <p:spPr/>
        <p:txBody>
          <a:bodyPr/>
          <a:lstStyle/>
          <a:p>
            <a:fld id="{D2309A7F-DA4F-7A48-BA9F-1ADD0F1A3EFA}" type="slidenum">
              <a:rPr lang="en-US" smtClean="0"/>
              <a:pPr/>
              <a:t>2</a:t>
            </a:fld>
            <a:endParaRPr lang="en-US"/>
          </a:p>
        </p:txBody>
      </p:sp>
    </p:spTree>
    <p:extLst>
      <p:ext uri="{BB962C8B-B14F-4D97-AF65-F5344CB8AC3E}">
        <p14:creationId xmlns:p14="http://schemas.microsoft.com/office/powerpoint/2010/main" val="33530793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Challenges in Identifying Objectives</a:t>
            </a:r>
          </a:p>
        </p:txBody>
      </p:sp>
      <p:sp>
        <p:nvSpPr>
          <p:cNvPr id="3" name="Content Placeholder 2"/>
          <p:cNvSpPr>
            <a:spLocks noGrp="1"/>
          </p:cNvSpPr>
          <p:nvPr>
            <p:ph idx="1"/>
          </p:nvPr>
        </p:nvSpPr>
        <p:spPr>
          <a:xfrm>
            <a:off x="685546" y="1174030"/>
            <a:ext cx="7908831" cy="4053445"/>
          </a:xfrm>
        </p:spPr>
        <p:txBody>
          <a:bodyPr>
            <a:noAutofit/>
          </a:bodyPr>
          <a:lstStyle/>
          <a:p>
            <a:r>
              <a:rPr lang="en-US" sz="2400" dirty="0"/>
              <a:t>Decision objectives should be based on Shareholder and Stakeholder value</a:t>
            </a:r>
          </a:p>
          <a:p>
            <a:r>
              <a:rPr lang="en-US" sz="2400" dirty="0"/>
              <a:t>Value can be created at multiple levels within an organization</a:t>
            </a:r>
          </a:p>
          <a:p>
            <a:r>
              <a:rPr lang="en-US" sz="2400" dirty="0"/>
              <a:t>Four major challenges:</a:t>
            </a:r>
          </a:p>
          <a:p>
            <a:pPr lvl="1"/>
            <a:r>
              <a:rPr lang="en-US" sz="2400" dirty="0"/>
              <a:t>Identifying a full set of values and objectives</a:t>
            </a:r>
          </a:p>
          <a:p>
            <a:pPr lvl="1"/>
            <a:r>
              <a:rPr lang="en-US" sz="2400" dirty="0"/>
              <a:t>Obtaining access to key decision makers and stakeholders</a:t>
            </a:r>
          </a:p>
          <a:p>
            <a:pPr lvl="1"/>
            <a:r>
              <a:rPr lang="en-US" sz="2400" dirty="0"/>
              <a:t>Differentiating fundamental and means objectives</a:t>
            </a:r>
          </a:p>
          <a:p>
            <a:pPr lvl="1"/>
            <a:r>
              <a:rPr lang="en-US" sz="2400" dirty="0"/>
              <a:t>Structuring a comprehensive set of fundamental objectives for validation by the decision maker(s) and stakeholders.</a:t>
            </a:r>
          </a:p>
          <a:p>
            <a:pPr lvl="1"/>
            <a:endParaRPr lang="en-US" sz="2400" dirty="0"/>
          </a:p>
        </p:txBody>
      </p:sp>
      <p:sp>
        <p:nvSpPr>
          <p:cNvPr id="4" name="Slide Number Placeholder 3"/>
          <p:cNvSpPr>
            <a:spLocks noGrp="1"/>
          </p:cNvSpPr>
          <p:nvPr>
            <p:ph type="sldNum" sz="quarter" idx="12"/>
          </p:nvPr>
        </p:nvSpPr>
        <p:spPr/>
        <p:txBody>
          <a:bodyPr/>
          <a:lstStyle/>
          <a:p>
            <a:fld id="{D2309A7F-DA4F-7A48-BA9F-1ADD0F1A3EFA}" type="slidenum">
              <a:rPr lang="en-US" smtClean="0"/>
              <a:pPr/>
              <a:t>3</a:t>
            </a:fld>
            <a:endParaRPr lang="en-US"/>
          </a:p>
        </p:txBody>
      </p:sp>
      <p:sp>
        <p:nvSpPr>
          <p:cNvPr id="6" name="Footer Placeholder 3"/>
          <p:cNvSpPr>
            <a:spLocks noGrp="1"/>
          </p:cNvSpPr>
          <p:nvPr>
            <p:ph type="ftr" sz="quarter" idx="11"/>
          </p:nvPr>
        </p:nvSpPr>
        <p:spPr>
          <a:xfrm>
            <a:off x="506627" y="6391809"/>
            <a:ext cx="8266670" cy="333632"/>
          </a:xfrm>
        </p:spPr>
        <p:txBody>
          <a:bodyPr/>
          <a:lstStyle/>
          <a:p>
            <a:r>
              <a:rPr lang="en-US" dirty="0"/>
              <a:t>G. Parnell and W. Miller, “Identifying Objectives and Value Measures,” Trade-off Analytics: Creating and Evaluating the Tradespace, G. Parnell, Editor, Wiley &amp; Sons, 2016.</a:t>
            </a:r>
          </a:p>
        </p:txBody>
      </p:sp>
    </p:spTree>
    <p:extLst>
      <p:ext uri="{BB962C8B-B14F-4D97-AF65-F5344CB8AC3E}">
        <p14:creationId xmlns:p14="http://schemas.microsoft.com/office/powerpoint/2010/main" val="29769898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6005" y="0"/>
            <a:ext cx="7920272" cy="1143000"/>
          </a:xfrm>
        </p:spPr>
        <p:txBody>
          <a:bodyPr>
            <a:normAutofit/>
          </a:bodyPr>
          <a:lstStyle/>
          <a:p>
            <a:r>
              <a:rPr lang="en-US" sz="3200" dirty="0"/>
              <a:t>Developing the Decision Objectives</a:t>
            </a:r>
          </a:p>
        </p:txBody>
      </p:sp>
      <p:sp>
        <p:nvSpPr>
          <p:cNvPr id="3" name="Content Placeholder 2"/>
          <p:cNvSpPr>
            <a:spLocks noGrp="1"/>
          </p:cNvSpPr>
          <p:nvPr>
            <p:ph idx="1"/>
          </p:nvPr>
        </p:nvSpPr>
        <p:spPr>
          <a:xfrm>
            <a:off x="635011" y="1634874"/>
            <a:ext cx="4562375" cy="4569784"/>
          </a:xfrm>
        </p:spPr>
        <p:txBody>
          <a:bodyPr>
            <a:noAutofit/>
          </a:bodyPr>
          <a:lstStyle/>
          <a:p>
            <a:pPr lvl="0"/>
            <a:r>
              <a:rPr lang="en-US" sz="2400" dirty="0"/>
              <a:t>Specified by a verb followed by an object</a:t>
            </a:r>
          </a:p>
          <a:p>
            <a:pPr lvl="0"/>
            <a:r>
              <a:rPr lang="en-US" sz="2400" dirty="0"/>
              <a:t>Examples: </a:t>
            </a:r>
          </a:p>
          <a:p>
            <a:pPr lvl="1"/>
            <a:r>
              <a:rPr lang="en-US" sz="2000" dirty="0"/>
              <a:t>Maximize profit</a:t>
            </a:r>
          </a:p>
          <a:p>
            <a:pPr lvl="1"/>
            <a:r>
              <a:rPr lang="en-US" sz="2000" dirty="0"/>
              <a:t>Maximize performance</a:t>
            </a:r>
          </a:p>
          <a:p>
            <a:pPr lvl="1"/>
            <a:r>
              <a:rPr lang="en-US" sz="2000" dirty="0"/>
              <a:t>Minimize time</a:t>
            </a:r>
          </a:p>
          <a:p>
            <a:pPr lvl="1"/>
            <a:r>
              <a:rPr lang="en-US" sz="2000" dirty="0"/>
              <a:t>Minimize cost</a:t>
            </a:r>
          </a:p>
          <a:p>
            <a:r>
              <a:rPr lang="en-US" sz="2400" dirty="0"/>
              <a:t>Should be fundamental objectives and not means objectives </a:t>
            </a:r>
          </a:p>
        </p:txBody>
      </p:sp>
      <p:sp>
        <p:nvSpPr>
          <p:cNvPr id="4" name="TextBox 3"/>
          <p:cNvSpPr txBox="1"/>
          <p:nvPr/>
        </p:nvSpPr>
        <p:spPr>
          <a:xfrm>
            <a:off x="5700230" y="1276333"/>
            <a:ext cx="2702443" cy="923330"/>
          </a:xfrm>
          <a:prstGeom prst="rect">
            <a:avLst/>
          </a:prstGeom>
          <a:solidFill>
            <a:srgbClr val="FFFF00"/>
          </a:solidFill>
          <a:ln>
            <a:solidFill>
              <a:schemeClr val="tx1"/>
            </a:solidFill>
          </a:ln>
        </p:spPr>
        <p:txBody>
          <a:bodyPr wrap="square" rtlCol="0">
            <a:spAutoFit/>
          </a:bodyPr>
          <a:lstStyle/>
          <a:p>
            <a:pPr algn="ctr">
              <a:defRPr/>
            </a:pPr>
            <a:r>
              <a:rPr lang="en-US" dirty="0">
                <a:solidFill>
                  <a:prstClr val="black"/>
                </a:solidFill>
                <a:latin typeface="Calibri"/>
              </a:rPr>
              <a:t>Developed based on the decision opportunity, NOT the decision alternatives</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7386" y="2419525"/>
            <a:ext cx="3708133" cy="3708133"/>
          </a:xfrm>
          <a:prstGeom prst="rect">
            <a:avLst/>
          </a:prstGeom>
        </p:spPr>
      </p:pic>
      <p:sp>
        <p:nvSpPr>
          <p:cNvPr id="6" name="TextBox 5"/>
          <p:cNvSpPr txBox="1"/>
          <p:nvPr/>
        </p:nvSpPr>
        <p:spPr>
          <a:xfrm>
            <a:off x="423512" y="6498882"/>
            <a:ext cx="8412880" cy="253916"/>
          </a:xfrm>
          <a:prstGeom prst="rect">
            <a:avLst/>
          </a:prstGeom>
          <a:noFill/>
        </p:spPr>
        <p:txBody>
          <a:bodyPr wrap="none" rtlCol="0">
            <a:spAutoFit/>
          </a:bodyPr>
          <a:lstStyle/>
          <a:p>
            <a:pPr>
              <a:defRPr/>
            </a:pPr>
            <a:r>
              <a:rPr lang="en-US" sz="1050" dirty="0">
                <a:solidFill>
                  <a:prstClr val="black"/>
                </a:solidFill>
                <a:latin typeface="Calibri"/>
              </a:rPr>
              <a:t>Image source: Professional </a:t>
            </a:r>
            <a:r>
              <a:rPr lang="en-US" sz="1050" dirty="0" err="1">
                <a:solidFill>
                  <a:prstClr val="black"/>
                </a:solidFill>
                <a:latin typeface="Calibri"/>
              </a:rPr>
              <a:t>Academcy</a:t>
            </a:r>
            <a:r>
              <a:rPr lang="en-US" sz="1050" dirty="0">
                <a:solidFill>
                  <a:prstClr val="black"/>
                </a:solidFill>
                <a:latin typeface="Calibri"/>
              </a:rPr>
              <a:t>, https://www.professionalacademy.com/blogs-and-advice/what-are-smart-objectives-and-how-do-i-apply-them</a:t>
            </a:r>
          </a:p>
        </p:txBody>
      </p:sp>
    </p:spTree>
    <p:extLst>
      <p:ext uri="{BB962C8B-B14F-4D97-AF65-F5344CB8AC3E}">
        <p14:creationId xmlns:p14="http://schemas.microsoft.com/office/powerpoint/2010/main" val="1461843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Financial or Cost Objectives</a:t>
            </a:r>
          </a:p>
        </p:txBody>
      </p:sp>
      <p:sp>
        <p:nvSpPr>
          <p:cNvPr id="3" name="Content Placeholder 2"/>
          <p:cNvSpPr>
            <a:spLocks noGrp="1"/>
          </p:cNvSpPr>
          <p:nvPr>
            <p:ph idx="1"/>
          </p:nvPr>
        </p:nvSpPr>
        <p:spPr/>
        <p:txBody>
          <a:bodyPr>
            <a:noAutofit/>
          </a:bodyPr>
          <a:lstStyle/>
          <a:p>
            <a:r>
              <a:rPr lang="en-US" sz="2000" dirty="0"/>
              <a:t>In many decisions of  private companies, the financial objective may be the only objective or the primary objective.</a:t>
            </a:r>
          </a:p>
          <a:p>
            <a:endParaRPr lang="en-US" sz="2000" dirty="0"/>
          </a:p>
          <a:p>
            <a:r>
              <a:rPr lang="en-US" sz="2000" dirty="0"/>
              <a:t>Firms employ three fundamental financial statements to track value:  </a:t>
            </a:r>
          </a:p>
          <a:p>
            <a:pPr lvl="1">
              <a:lnSpc>
                <a:spcPct val="150000"/>
              </a:lnSpc>
            </a:pPr>
            <a:r>
              <a:rPr lang="en-US" sz="2000" dirty="0"/>
              <a:t>Balance sheet</a:t>
            </a:r>
          </a:p>
          <a:p>
            <a:pPr lvl="1">
              <a:lnSpc>
                <a:spcPct val="150000"/>
              </a:lnSpc>
            </a:pPr>
            <a:r>
              <a:rPr lang="en-US" sz="2000" dirty="0"/>
              <a:t>Income statement</a:t>
            </a:r>
          </a:p>
          <a:p>
            <a:pPr lvl="1">
              <a:lnSpc>
                <a:spcPct val="150000"/>
              </a:lnSpc>
            </a:pPr>
            <a:r>
              <a:rPr lang="en-US" sz="2000" dirty="0"/>
              <a:t>Cash flow statement. </a:t>
            </a:r>
          </a:p>
          <a:p>
            <a:pPr lvl="1">
              <a:lnSpc>
                <a:spcPct val="150000"/>
              </a:lnSpc>
            </a:pPr>
            <a:endParaRPr lang="en-US" sz="2000" dirty="0"/>
          </a:p>
          <a:p>
            <a:r>
              <a:rPr lang="en-US" sz="2000" dirty="0"/>
              <a:t>Costs that have already been spent (sunk costs) should never be included in the analysis</a:t>
            </a:r>
          </a:p>
        </p:txBody>
      </p:sp>
      <p:sp>
        <p:nvSpPr>
          <p:cNvPr id="4" name="Slide Number Placeholder 3"/>
          <p:cNvSpPr>
            <a:spLocks noGrp="1"/>
          </p:cNvSpPr>
          <p:nvPr>
            <p:ph type="sldNum" sz="quarter" idx="12"/>
          </p:nvPr>
        </p:nvSpPr>
        <p:spPr/>
        <p:txBody>
          <a:bodyPr/>
          <a:lstStyle/>
          <a:p>
            <a:fld id="{D2309A7F-DA4F-7A48-BA9F-1ADD0F1A3EFA}" type="slidenum">
              <a:rPr lang="en-US" smtClean="0"/>
              <a:pPr/>
              <a:t>5</a:t>
            </a:fld>
            <a:endParaRPr lang="en-US"/>
          </a:p>
        </p:txBody>
      </p:sp>
      <p:sp>
        <p:nvSpPr>
          <p:cNvPr id="5" name="TextBox 4"/>
          <p:cNvSpPr txBox="1"/>
          <p:nvPr/>
        </p:nvSpPr>
        <p:spPr>
          <a:xfrm>
            <a:off x="4709502" y="3113431"/>
            <a:ext cx="2990336" cy="923330"/>
          </a:xfrm>
          <a:prstGeom prst="rect">
            <a:avLst/>
          </a:prstGeom>
          <a:solidFill>
            <a:srgbClr val="FFFFCC"/>
          </a:solidFill>
          <a:ln>
            <a:solidFill>
              <a:schemeClr val="tx1"/>
            </a:solidFill>
          </a:ln>
        </p:spPr>
        <p:txBody>
          <a:bodyPr wrap="square" rtlCol="0">
            <a:spAutoFit/>
          </a:bodyPr>
          <a:lstStyle/>
          <a:p>
            <a:r>
              <a:rPr lang="en-US" dirty="0"/>
              <a:t>The cost can be the full life cycle cost or only a portion of the costs of the alternative.</a:t>
            </a:r>
          </a:p>
        </p:txBody>
      </p:sp>
      <p:sp>
        <p:nvSpPr>
          <p:cNvPr id="7" name="Footer Placeholder 3"/>
          <p:cNvSpPr>
            <a:spLocks noGrp="1"/>
          </p:cNvSpPr>
          <p:nvPr>
            <p:ph type="ftr" sz="quarter" idx="11"/>
          </p:nvPr>
        </p:nvSpPr>
        <p:spPr>
          <a:xfrm>
            <a:off x="506627" y="6407555"/>
            <a:ext cx="8266670" cy="333632"/>
          </a:xfrm>
        </p:spPr>
        <p:txBody>
          <a:bodyPr/>
          <a:lstStyle/>
          <a:p>
            <a:r>
              <a:rPr lang="en-US" dirty="0"/>
              <a:t>G. Parnell and W. Miller, “Identifying Objectives and Value Measures,” Trade-off Analytics: Creating and Evaluating the Tradespace, G. Parnell, Editor, Wiley &amp; Sons, 2016.</a:t>
            </a:r>
          </a:p>
        </p:txBody>
      </p:sp>
    </p:spTree>
    <p:extLst>
      <p:ext uri="{BB962C8B-B14F-4D97-AF65-F5344CB8AC3E}">
        <p14:creationId xmlns:p14="http://schemas.microsoft.com/office/powerpoint/2010/main" val="41355257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0713" y="0"/>
            <a:ext cx="6833287" cy="1071396"/>
          </a:xfrm>
        </p:spPr>
        <p:txBody>
          <a:bodyPr>
            <a:normAutofit/>
          </a:bodyPr>
          <a:lstStyle/>
          <a:p>
            <a:r>
              <a:rPr lang="en-US" sz="3200" dirty="0"/>
              <a:t>Keeney’s 10 Questions for </a:t>
            </a:r>
            <a:br>
              <a:rPr lang="en-US" sz="3200" dirty="0"/>
            </a:br>
            <a:r>
              <a:rPr lang="en-US" sz="3200" dirty="0"/>
              <a:t>Non-financial Objectives</a:t>
            </a:r>
          </a:p>
        </p:txBody>
      </p:sp>
      <p:sp>
        <p:nvSpPr>
          <p:cNvPr id="4" name="Slide Number Placeholder 3"/>
          <p:cNvSpPr>
            <a:spLocks noGrp="1"/>
          </p:cNvSpPr>
          <p:nvPr>
            <p:ph type="sldNum" sz="quarter" idx="12"/>
          </p:nvPr>
        </p:nvSpPr>
        <p:spPr/>
        <p:txBody>
          <a:bodyPr/>
          <a:lstStyle/>
          <a:p>
            <a:fld id="{D2309A7F-DA4F-7A48-BA9F-1ADD0F1A3EFA}" type="slidenum">
              <a:rPr lang="en-US" smtClean="0"/>
              <a:pPr/>
              <a:t>6</a:t>
            </a:fld>
            <a:endParaRPr lang="en-US" dirty="0"/>
          </a:p>
        </p:txBody>
      </p:sp>
      <p:sp>
        <p:nvSpPr>
          <p:cNvPr id="41" name="Content Placeholder 6"/>
          <p:cNvSpPr>
            <a:spLocks noGrp="1"/>
          </p:cNvSpPr>
          <p:nvPr>
            <p:ph idx="1"/>
          </p:nvPr>
        </p:nvSpPr>
        <p:spPr>
          <a:xfrm>
            <a:off x="0" y="1110677"/>
            <a:ext cx="9144000" cy="5334000"/>
          </a:xfrm>
        </p:spPr>
        <p:txBody>
          <a:bodyPr>
            <a:noAutofit/>
          </a:bodyPr>
          <a:lstStyle/>
          <a:p>
            <a:pPr marL="457200" lvl="0" indent="-457200">
              <a:spcBef>
                <a:spcPct val="0"/>
              </a:spcBef>
              <a:buFont typeface="+mj-lt"/>
              <a:buAutoNum type="arabicPeriod"/>
            </a:pPr>
            <a:r>
              <a:rPr lang="en-US" sz="2000" b="1" dirty="0">
                <a:ea typeface="MS Minfalt"/>
                <a:cs typeface="Calibri" pitchFamily="34" charset="0"/>
              </a:rPr>
              <a:t>Strategic objectives: </a:t>
            </a:r>
            <a:r>
              <a:rPr lang="en-US" sz="2000" dirty="0">
                <a:ea typeface="MS Minfalt"/>
                <a:cs typeface="Calibri" pitchFamily="34" charset="0"/>
              </a:rPr>
              <a:t>What are your ultimate or long range objectives? </a:t>
            </a:r>
            <a:endParaRPr lang="en-US" sz="2000" dirty="0">
              <a:cs typeface="Arial" pitchFamily="34" charset="0"/>
            </a:endParaRPr>
          </a:p>
          <a:p>
            <a:pPr lvl="0">
              <a:spcBef>
                <a:spcPct val="0"/>
              </a:spcBef>
              <a:buFont typeface="+mj-lt"/>
              <a:buAutoNum type="arabicPeriod"/>
            </a:pPr>
            <a:r>
              <a:rPr lang="en-US" sz="2000" b="1" dirty="0">
                <a:ea typeface="MS Minfalt"/>
                <a:cs typeface="Calibri" pitchFamily="34" charset="0"/>
              </a:rPr>
              <a:t>  A wish list: </a:t>
            </a:r>
            <a:r>
              <a:rPr lang="en-US" sz="2000" dirty="0">
                <a:ea typeface="MS Minfalt"/>
                <a:cs typeface="Calibri" pitchFamily="34" charset="0"/>
              </a:rPr>
              <a:t>What do you want? </a:t>
            </a:r>
            <a:endParaRPr lang="en-US" sz="2000" dirty="0">
              <a:cs typeface="Arial" pitchFamily="34" charset="0"/>
            </a:endParaRPr>
          </a:p>
          <a:p>
            <a:pPr lvl="0">
              <a:spcBef>
                <a:spcPct val="0"/>
              </a:spcBef>
              <a:buFont typeface="+mj-lt"/>
              <a:buAutoNum type="arabicPeriod"/>
            </a:pPr>
            <a:r>
              <a:rPr lang="en-US" sz="2000" b="1" dirty="0">
                <a:ea typeface="MS Minfalt"/>
                <a:cs typeface="Calibri" pitchFamily="34" charset="0"/>
              </a:rPr>
              <a:t>  Alternatives: </a:t>
            </a:r>
            <a:r>
              <a:rPr lang="en-US" sz="2000" dirty="0">
                <a:ea typeface="MS Minfalt"/>
                <a:cs typeface="Calibri" pitchFamily="34" charset="0"/>
              </a:rPr>
              <a:t>What is a perfect alternative, a terrible alternative, a reasonable alternative? </a:t>
            </a:r>
            <a:endParaRPr lang="en-US" sz="2000" dirty="0">
              <a:cs typeface="Arial" pitchFamily="34" charset="0"/>
            </a:endParaRPr>
          </a:p>
          <a:p>
            <a:pPr lvl="0">
              <a:spcBef>
                <a:spcPct val="0"/>
              </a:spcBef>
              <a:buFont typeface="+mj-lt"/>
              <a:buAutoNum type="arabicPeriod"/>
            </a:pPr>
            <a:r>
              <a:rPr lang="en-US" sz="2000" b="1" dirty="0">
                <a:ea typeface="MS Minfalt"/>
                <a:cs typeface="Calibri" pitchFamily="34" charset="0"/>
              </a:rPr>
              <a:t>  Problems and shortcomings: </a:t>
            </a:r>
            <a:r>
              <a:rPr lang="en-US" sz="2000" dirty="0">
                <a:ea typeface="MS Minfalt"/>
                <a:cs typeface="Calibri" pitchFamily="34" charset="0"/>
              </a:rPr>
              <a:t>What is wrong or right with your organization or enterprise? </a:t>
            </a:r>
            <a:endParaRPr lang="en-US" sz="2000" dirty="0">
              <a:cs typeface="Arial" pitchFamily="34" charset="0"/>
            </a:endParaRPr>
          </a:p>
          <a:p>
            <a:pPr lvl="0">
              <a:spcBef>
                <a:spcPct val="0"/>
              </a:spcBef>
              <a:buFont typeface="+mj-lt"/>
              <a:buAutoNum type="arabicPeriod"/>
            </a:pPr>
            <a:r>
              <a:rPr lang="en-US" sz="2000" b="1" dirty="0">
                <a:ea typeface="MS Minfalt"/>
                <a:cs typeface="Calibri" pitchFamily="34" charset="0"/>
              </a:rPr>
              <a:t>  Consequences: </a:t>
            </a:r>
            <a:r>
              <a:rPr lang="en-US" sz="2000" dirty="0">
                <a:ea typeface="MS Minfalt"/>
                <a:cs typeface="Calibri" pitchFamily="34" charset="0"/>
              </a:rPr>
              <a:t>What has occurred that was good or bad? What might occur that you care about? </a:t>
            </a:r>
            <a:endParaRPr lang="en-US" sz="2000" dirty="0">
              <a:cs typeface="Arial" pitchFamily="34" charset="0"/>
            </a:endParaRPr>
          </a:p>
          <a:p>
            <a:pPr lvl="0">
              <a:spcBef>
                <a:spcPct val="0"/>
              </a:spcBef>
              <a:buFont typeface="+mj-lt"/>
              <a:buAutoNum type="arabicPeriod"/>
            </a:pPr>
            <a:r>
              <a:rPr lang="en-US" sz="2000" b="1" dirty="0">
                <a:ea typeface="MS Minfalt"/>
                <a:cs typeface="Calibri" pitchFamily="34" charset="0"/>
              </a:rPr>
              <a:t>  Goals, Constraints, and Guidelines: </a:t>
            </a:r>
            <a:r>
              <a:rPr lang="en-US" sz="2000" dirty="0">
                <a:ea typeface="MS Minfalt"/>
                <a:cs typeface="Calibri" pitchFamily="34" charset="0"/>
              </a:rPr>
              <a:t>What are your goals or aspirations? What limitations are placed upon you? </a:t>
            </a:r>
            <a:endParaRPr lang="en-US" sz="2000" dirty="0">
              <a:cs typeface="Arial" pitchFamily="34" charset="0"/>
            </a:endParaRPr>
          </a:p>
          <a:p>
            <a:pPr lvl="0">
              <a:spcBef>
                <a:spcPct val="0"/>
              </a:spcBef>
              <a:buFont typeface="+mj-lt"/>
              <a:buAutoNum type="arabicPeriod"/>
            </a:pPr>
            <a:r>
              <a:rPr lang="en-US" sz="2000" b="1" dirty="0">
                <a:ea typeface="MS Minfalt"/>
                <a:cs typeface="Calibri" pitchFamily="34" charset="0"/>
              </a:rPr>
              <a:t>  Different perspectives: </a:t>
            </a:r>
            <a:r>
              <a:rPr lang="en-US" sz="2000" dirty="0">
                <a:ea typeface="MS Minfalt"/>
                <a:cs typeface="Calibri" pitchFamily="34" charset="0"/>
              </a:rPr>
              <a:t>What would your competitor or your constituency be concerned about? What do your stakeholders want? What do your customers want?  What do your adversaries want?</a:t>
            </a:r>
            <a:endParaRPr lang="en-US" sz="2000" dirty="0">
              <a:cs typeface="Arial" pitchFamily="34" charset="0"/>
            </a:endParaRPr>
          </a:p>
          <a:p>
            <a:pPr lvl="0">
              <a:spcBef>
                <a:spcPct val="0"/>
              </a:spcBef>
              <a:buFont typeface="+mj-lt"/>
              <a:buAutoNum type="arabicPeriod"/>
            </a:pPr>
            <a:r>
              <a:rPr lang="en-US" sz="2000" b="1" dirty="0">
                <a:ea typeface="MS Minfalt"/>
                <a:cs typeface="Calibri" pitchFamily="34" charset="0"/>
              </a:rPr>
              <a:t>  Generic fundamental objectives: </a:t>
            </a:r>
            <a:r>
              <a:rPr lang="en-US" sz="2000" dirty="0">
                <a:ea typeface="MS Minfalt"/>
                <a:cs typeface="Calibri" pitchFamily="34" charset="0"/>
              </a:rPr>
              <a:t>What objectives do you have for your customers, your employees, your shareholders, yourself? </a:t>
            </a:r>
            <a:endParaRPr lang="en-US" sz="2000" dirty="0">
              <a:cs typeface="Arial" pitchFamily="34" charset="0"/>
            </a:endParaRPr>
          </a:p>
          <a:p>
            <a:pPr lvl="0">
              <a:spcBef>
                <a:spcPct val="0"/>
              </a:spcBef>
              <a:buFont typeface="+mj-lt"/>
              <a:buAutoNum type="arabicPeriod"/>
            </a:pPr>
            <a:r>
              <a:rPr lang="en-US" sz="2000" b="1" dirty="0">
                <a:ea typeface="MS Minfalt"/>
                <a:cs typeface="Calibri" pitchFamily="34" charset="0"/>
              </a:rPr>
              <a:t>  Structuring objectives: </a:t>
            </a:r>
            <a:r>
              <a:rPr lang="en-US" sz="2000" dirty="0">
                <a:ea typeface="MS Minfalt"/>
                <a:cs typeface="Calibri" pitchFamily="34" charset="0"/>
              </a:rPr>
              <a:t>Why is that objective important, how can you achieve it? </a:t>
            </a:r>
            <a:endParaRPr lang="en-US" sz="2000" dirty="0">
              <a:cs typeface="Arial" pitchFamily="34" charset="0"/>
            </a:endParaRPr>
          </a:p>
          <a:p>
            <a:pPr lvl="0">
              <a:spcBef>
                <a:spcPct val="0"/>
              </a:spcBef>
              <a:buFont typeface="+mj-lt"/>
              <a:buAutoNum type="arabicPeriod"/>
            </a:pPr>
            <a:r>
              <a:rPr lang="en-US" sz="2000" b="1" dirty="0">
                <a:ea typeface="MS Minfalt"/>
                <a:cs typeface="Calibri" pitchFamily="34" charset="0"/>
              </a:rPr>
              <a:t>  Quantifying objectives: </a:t>
            </a:r>
            <a:r>
              <a:rPr lang="en-US" sz="2000" dirty="0">
                <a:ea typeface="MS Minfalt"/>
                <a:cs typeface="Calibri" pitchFamily="34" charset="0"/>
              </a:rPr>
              <a:t>How do you measure achievement of this objective? </a:t>
            </a:r>
            <a:endParaRPr lang="en-US" sz="2000" dirty="0"/>
          </a:p>
        </p:txBody>
      </p:sp>
      <p:sp>
        <p:nvSpPr>
          <p:cNvPr id="42" name="Rectangle 41"/>
          <p:cNvSpPr/>
          <p:nvPr/>
        </p:nvSpPr>
        <p:spPr>
          <a:xfrm>
            <a:off x="832555" y="6497544"/>
            <a:ext cx="7478889" cy="276999"/>
          </a:xfrm>
          <a:prstGeom prst="rect">
            <a:avLst/>
          </a:prstGeom>
        </p:spPr>
        <p:txBody>
          <a:bodyPr wrap="square">
            <a:spAutoFit/>
          </a:bodyPr>
          <a:lstStyle/>
          <a:p>
            <a:r>
              <a:rPr lang="en-US" sz="1200" dirty="0"/>
              <a:t>Keeney, R. (1994). Creativity in decision making with value-focused thinking. </a:t>
            </a:r>
            <a:r>
              <a:rPr lang="en-US" sz="1200" i="1" dirty="0"/>
              <a:t>Sloan Management Review, 33–34.</a:t>
            </a:r>
            <a:endParaRPr lang="en-US" sz="1200" dirty="0"/>
          </a:p>
        </p:txBody>
      </p:sp>
    </p:spTree>
    <p:extLst>
      <p:ext uri="{BB962C8B-B14F-4D97-AF65-F5344CB8AC3E}">
        <p14:creationId xmlns:p14="http://schemas.microsoft.com/office/powerpoint/2010/main" val="18574570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7257" y="69350"/>
            <a:ext cx="6226040" cy="1143000"/>
          </a:xfrm>
        </p:spPr>
        <p:txBody>
          <a:bodyPr>
            <a:normAutofit/>
          </a:bodyPr>
          <a:lstStyle/>
          <a:p>
            <a:r>
              <a:rPr lang="en-US" sz="3200" dirty="0"/>
              <a:t>Research and Stakeholder Analysis to identify objectives.</a:t>
            </a:r>
          </a:p>
        </p:txBody>
      </p:sp>
      <p:sp>
        <p:nvSpPr>
          <p:cNvPr id="3" name="Content Placeholder 2"/>
          <p:cNvSpPr>
            <a:spLocks noGrp="1"/>
          </p:cNvSpPr>
          <p:nvPr>
            <p:ph idx="1"/>
          </p:nvPr>
        </p:nvSpPr>
        <p:spPr>
          <a:xfrm>
            <a:off x="571941" y="1413516"/>
            <a:ext cx="8201356" cy="4508313"/>
          </a:xfrm>
        </p:spPr>
        <p:txBody>
          <a:bodyPr>
            <a:noAutofit/>
          </a:bodyPr>
          <a:lstStyle/>
          <a:p>
            <a:r>
              <a:rPr lang="en-US" sz="2000" dirty="0"/>
              <a:t>Research: </a:t>
            </a:r>
          </a:p>
          <a:p>
            <a:pPr lvl="1"/>
            <a:r>
              <a:rPr lang="en-US" sz="2000" dirty="0"/>
              <a:t>The amount of research depends on the analysts’ prior understanding of the problem domain, knowledge of key terminology, and amount of domain knowledge expected of the analyst in the decision process.</a:t>
            </a:r>
          </a:p>
          <a:p>
            <a:pPr lvl="1"/>
            <a:r>
              <a:rPr lang="en-US" sz="2000" dirty="0"/>
              <a:t>The primary research sources include the problem domain (including work done on functional and requirements analysis), and the analysis literature. </a:t>
            </a:r>
          </a:p>
          <a:p>
            <a:r>
              <a:rPr lang="en-US" sz="2000" dirty="0"/>
              <a:t>Interviews</a:t>
            </a:r>
          </a:p>
          <a:p>
            <a:pPr lvl="1"/>
            <a:r>
              <a:rPr lang="en-US" sz="2000" dirty="0"/>
              <a:t>Senior leaders, stakeholders, and “world class” experts can identify important value and objectives. </a:t>
            </a:r>
          </a:p>
          <a:p>
            <a:pPr lvl="1"/>
            <a:r>
              <a:rPr lang="en-US" sz="2000" dirty="0"/>
              <a:t>Interviews are the best technique for obtaining objectives from senior decision maker(s), senior stakeholders, and “world class” experts </a:t>
            </a:r>
          </a:p>
        </p:txBody>
      </p:sp>
      <p:sp>
        <p:nvSpPr>
          <p:cNvPr id="4" name="Slide Number Placeholder 3"/>
          <p:cNvSpPr>
            <a:spLocks noGrp="1"/>
          </p:cNvSpPr>
          <p:nvPr>
            <p:ph type="sldNum" sz="quarter" idx="12"/>
          </p:nvPr>
        </p:nvSpPr>
        <p:spPr/>
        <p:txBody>
          <a:bodyPr/>
          <a:lstStyle/>
          <a:p>
            <a:fld id="{D2309A7F-DA4F-7A48-BA9F-1ADD0F1A3EFA}" type="slidenum">
              <a:rPr lang="en-US" smtClean="0"/>
              <a:pPr/>
              <a:t>7</a:t>
            </a:fld>
            <a:endParaRPr lang="en-US"/>
          </a:p>
        </p:txBody>
      </p:sp>
      <p:sp>
        <p:nvSpPr>
          <p:cNvPr id="6" name="Footer Placeholder 3"/>
          <p:cNvSpPr>
            <a:spLocks noGrp="1"/>
          </p:cNvSpPr>
          <p:nvPr>
            <p:ph type="ftr" sz="quarter" idx="11"/>
          </p:nvPr>
        </p:nvSpPr>
        <p:spPr>
          <a:xfrm>
            <a:off x="506627" y="6407555"/>
            <a:ext cx="8266670" cy="333632"/>
          </a:xfrm>
        </p:spPr>
        <p:txBody>
          <a:bodyPr/>
          <a:lstStyle/>
          <a:p>
            <a:r>
              <a:rPr lang="en-US" dirty="0"/>
              <a:t>G. Parnell and W. Miller, “Identifying Objectives and Value Measures,” Trade-off Analytics: Creating and Evaluating the Tradespace, G. Parnell, Editor, Wiley &amp; Sons, 2016.</a:t>
            </a:r>
          </a:p>
        </p:txBody>
      </p:sp>
    </p:spTree>
    <p:extLst>
      <p:ext uri="{BB962C8B-B14F-4D97-AF65-F5344CB8AC3E}">
        <p14:creationId xmlns:p14="http://schemas.microsoft.com/office/powerpoint/2010/main" val="12236649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7791" y="1885638"/>
            <a:ext cx="8824341" cy="4053445"/>
          </a:xfrm>
        </p:spPr>
        <p:txBody>
          <a:bodyPr>
            <a:noAutofit/>
          </a:bodyPr>
          <a:lstStyle/>
          <a:p>
            <a:r>
              <a:rPr lang="en-US" sz="2000" dirty="0"/>
              <a:t>Focus Groups: </a:t>
            </a:r>
          </a:p>
          <a:p>
            <a:pPr lvl="1"/>
            <a:r>
              <a:rPr lang="en-US" sz="2000" dirty="0"/>
              <a:t>Used for problem/opportunity identification and product market research</a:t>
            </a:r>
          </a:p>
          <a:p>
            <a:pPr lvl="1"/>
            <a:r>
              <a:rPr lang="en-US" sz="2000" dirty="0"/>
              <a:t>Can also be useful for identifying decision objectives. </a:t>
            </a:r>
          </a:p>
          <a:p>
            <a:pPr lvl="1"/>
            <a:endParaRPr lang="en-US" sz="2000" dirty="0"/>
          </a:p>
          <a:p>
            <a:r>
              <a:rPr lang="en-US" sz="2000" dirty="0"/>
              <a:t>Surveys</a:t>
            </a:r>
          </a:p>
          <a:p>
            <a:pPr lvl="1"/>
            <a:r>
              <a:rPr lang="en-US" sz="2000" dirty="0"/>
              <a:t>Useful technique for collecting decision objectives from a large group of individuals in different locations</a:t>
            </a:r>
          </a:p>
          <a:p>
            <a:pPr lvl="1"/>
            <a:r>
              <a:rPr lang="en-US" sz="2000" dirty="0"/>
              <a:t>Especially good for obtaining general public values.</a:t>
            </a:r>
          </a:p>
          <a:p>
            <a:pPr lvl="1"/>
            <a:r>
              <a:rPr lang="en-US" sz="2000" dirty="0"/>
              <a:t>More appropriate for junior to mid-level stakeholders and dispersed experts.</a:t>
            </a:r>
          </a:p>
          <a:p>
            <a:pPr lvl="1"/>
            <a:r>
              <a:rPr lang="en-US" sz="2000" dirty="0"/>
              <a:t>Gather qualitative and quantitative data on the decision objectives.</a:t>
            </a:r>
          </a:p>
          <a:p>
            <a:pPr lvl="1"/>
            <a:endParaRPr lang="en-US" sz="2000" dirty="0"/>
          </a:p>
        </p:txBody>
      </p:sp>
      <p:sp>
        <p:nvSpPr>
          <p:cNvPr id="4" name="Slide Number Placeholder 3"/>
          <p:cNvSpPr>
            <a:spLocks noGrp="1"/>
          </p:cNvSpPr>
          <p:nvPr>
            <p:ph type="sldNum" sz="quarter" idx="12"/>
          </p:nvPr>
        </p:nvSpPr>
        <p:spPr/>
        <p:txBody>
          <a:bodyPr/>
          <a:lstStyle/>
          <a:p>
            <a:fld id="{D2309A7F-DA4F-7A48-BA9F-1ADD0F1A3EFA}" type="slidenum">
              <a:rPr lang="en-US" smtClean="0"/>
              <a:pPr/>
              <a:t>8</a:t>
            </a:fld>
            <a:endParaRPr lang="en-US"/>
          </a:p>
        </p:txBody>
      </p:sp>
      <p:sp>
        <p:nvSpPr>
          <p:cNvPr id="6" name="Footer Placeholder 3"/>
          <p:cNvSpPr>
            <a:spLocks noGrp="1"/>
          </p:cNvSpPr>
          <p:nvPr>
            <p:ph type="ftr" sz="quarter" idx="11"/>
          </p:nvPr>
        </p:nvSpPr>
        <p:spPr>
          <a:xfrm>
            <a:off x="506627" y="6407555"/>
            <a:ext cx="8266670" cy="333632"/>
          </a:xfrm>
        </p:spPr>
        <p:txBody>
          <a:bodyPr/>
          <a:lstStyle/>
          <a:p>
            <a:r>
              <a:rPr lang="en-US" dirty="0"/>
              <a:t>G. Parnell and W. Miller, “Identifying Objectives and Value Measures,” Trade-off Analytics: Creating and Evaluating the Tradespace, G. Parnell, Editor, Wiley &amp; Sons, 2016.</a:t>
            </a:r>
          </a:p>
        </p:txBody>
      </p:sp>
      <p:sp>
        <p:nvSpPr>
          <p:cNvPr id="7" name="Title 1"/>
          <p:cNvSpPr>
            <a:spLocks noGrp="1"/>
          </p:cNvSpPr>
          <p:nvPr>
            <p:ph type="title"/>
          </p:nvPr>
        </p:nvSpPr>
        <p:spPr>
          <a:xfrm>
            <a:off x="2689360" y="69350"/>
            <a:ext cx="6226040" cy="1143000"/>
          </a:xfrm>
        </p:spPr>
        <p:txBody>
          <a:bodyPr>
            <a:normAutofit/>
          </a:bodyPr>
          <a:lstStyle/>
          <a:p>
            <a:r>
              <a:rPr lang="en-US" sz="3200" dirty="0"/>
              <a:t>Research and Stakeholder Analysis to identify objectives.</a:t>
            </a:r>
          </a:p>
        </p:txBody>
      </p:sp>
    </p:spTree>
    <p:extLst>
      <p:ext uri="{BB962C8B-B14F-4D97-AF65-F5344CB8AC3E}">
        <p14:creationId xmlns:p14="http://schemas.microsoft.com/office/powerpoint/2010/main" val="2451157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Developing Value Structures</a:t>
            </a:r>
          </a:p>
        </p:txBody>
      </p:sp>
      <p:sp>
        <p:nvSpPr>
          <p:cNvPr id="3" name="Content Placeholder 2"/>
          <p:cNvSpPr>
            <a:spLocks noGrp="1"/>
          </p:cNvSpPr>
          <p:nvPr>
            <p:ph idx="1"/>
          </p:nvPr>
        </p:nvSpPr>
        <p:spPr>
          <a:xfrm>
            <a:off x="685546" y="1353932"/>
            <a:ext cx="7908831" cy="4053445"/>
          </a:xfrm>
        </p:spPr>
        <p:txBody>
          <a:bodyPr>
            <a:noAutofit/>
          </a:bodyPr>
          <a:lstStyle/>
          <a:p>
            <a:r>
              <a:rPr lang="en-US" sz="2000" dirty="0"/>
              <a:t>Kirkwood (Kirkwood, 1997) identifies two useful dimensions for value measures: </a:t>
            </a:r>
          </a:p>
          <a:p>
            <a:pPr lvl="1"/>
            <a:r>
              <a:rPr lang="en-US" sz="2000" dirty="0"/>
              <a:t>Alignment with the Objective</a:t>
            </a:r>
          </a:p>
          <a:p>
            <a:pPr lvl="2"/>
            <a:r>
              <a:rPr lang="en-US" sz="2000" dirty="0"/>
              <a:t>Direct</a:t>
            </a:r>
          </a:p>
          <a:p>
            <a:pPr lvl="2"/>
            <a:r>
              <a:rPr lang="en-US" sz="2000" dirty="0"/>
              <a:t>Proxy</a:t>
            </a:r>
          </a:p>
          <a:p>
            <a:pPr lvl="2"/>
            <a:endParaRPr lang="en-US" sz="2000" dirty="0"/>
          </a:p>
          <a:p>
            <a:pPr lvl="1"/>
            <a:r>
              <a:rPr lang="en-US" sz="2000" dirty="0"/>
              <a:t>Type of Measure</a:t>
            </a:r>
          </a:p>
          <a:p>
            <a:pPr lvl="2"/>
            <a:r>
              <a:rPr lang="en-US" sz="2000" dirty="0"/>
              <a:t>Natural</a:t>
            </a:r>
          </a:p>
          <a:p>
            <a:pPr lvl="2"/>
            <a:r>
              <a:rPr lang="en-US" sz="2000" dirty="0"/>
              <a:t>Constructed</a:t>
            </a:r>
          </a:p>
        </p:txBody>
      </p:sp>
      <p:sp>
        <p:nvSpPr>
          <p:cNvPr id="4" name="Slide Number Placeholder 3"/>
          <p:cNvSpPr>
            <a:spLocks noGrp="1"/>
          </p:cNvSpPr>
          <p:nvPr>
            <p:ph type="sldNum" sz="quarter" idx="12"/>
          </p:nvPr>
        </p:nvSpPr>
        <p:spPr/>
        <p:txBody>
          <a:bodyPr/>
          <a:lstStyle/>
          <a:p>
            <a:fld id="{D2309A7F-DA4F-7A48-BA9F-1ADD0F1A3EFA}" type="slidenum">
              <a:rPr lang="en-US" smtClean="0"/>
              <a:pPr/>
              <a:t>9</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947441234"/>
              </p:ext>
            </p:extLst>
          </p:nvPr>
        </p:nvGraphicFramePr>
        <p:xfrm>
          <a:off x="4709502" y="3888118"/>
          <a:ext cx="3376948" cy="1465682"/>
        </p:xfrm>
        <a:graphic>
          <a:graphicData uri="http://schemas.openxmlformats.org/drawingml/2006/table">
            <a:tbl>
              <a:tblPr>
                <a:tableStyleId>{5C22544A-7EE6-4342-B048-85BDC9FD1C3A}</a:tableStyleId>
              </a:tblPr>
              <a:tblGrid>
                <a:gridCol w="1276258">
                  <a:extLst>
                    <a:ext uri="{9D8B030D-6E8A-4147-A177-3AD203B41FA5}">
                      <a16:colId xmlns:a16="http://schemas.microsoft.com/office/drawing/2014/main" val="1900283324"/>
                    </a:ext>
                  </a:extLst>
                </a:gridCol>
                <a:gridCol w="1050345">
                  <a:extLst>
                    <a:ext uri="{9D8B030D-6E8A-4147-A177-3AD203B41FA5}">
                      <a16:colId xmlns:a16="http://schemas.microsoft.com/office/drawing/2014/main" val="3874833054"/>
                    </a:ext>
                  </a:extLst>
                </a:gridCol>
                <a:gridCol w="1050345">
                  <a:extLst>
                    <a:ext uri="{9D8B030D-6E8A-4147-A177-3AD203B41FA5}">
                      <a16:colId xmlns:a16="http://schemas.microsoft.com/office/drawing/2014/main" val="2384347717"/>
                    </a:ext>
                  </a:extLst>
                </a:gridCol>
              </a:tblGrid>
              <a:tr h="450627">
                <a:tc>
                  <a:txBody>
                    <a:bodyPr/>
                    <a:lstStyle/>
                    <a:p>
                      <a:pPr marL="0" marR="0" algn="ctr">
                        <a:lnSpc>
                          <a:spcPct val="115000"/>
                        </a:lnSpc>
                        <a:spcBef>
                          <a:spcPts val="0"/>
                        </a:spcBef>
                        <a:spcAft>
                          <a:spcPts val="1000"/>
                        </a:spcAft>
                        <a:tabLst>
                          <a:tab pos="457200" algn="l"/>
                        </a:tabLst>
                      </a:pPr>
                      <a:r>
                        <a:rPr lang="en-US" sz="1600" b="1" dirty="0">
                          <a:effectLst/>
                        </a:rPr>
                        <a:t>Type of Scale</a:t>
                      </a:r>
                      <a:endParaRPr lang="en-US" sz="2000" b="1" dirty="0">
                        <a:effectLst/>
                        <a:latin typeface="Cambria" panose="02040503050406030204" pitchFamily="18" charset="0"/>
                        <a:ea typeface="MS Minfalt"/>
                        <a:cs typeface="Times New Roman" panose="02020603050405020304" pitchFamily="18" charset="0"/>
                      </a:endParaRPr>
                    </a:p>
                  </a:txBody>
                  <a:tcPr marL="0" marR="0" marT="18415" marB="184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gn="ctr">
                        <a:lnSpc>
                          <a:spcPct val="115000"/>
                        </a:lnSpc>
                        <a:spcBef>
                          <a:spcPts val="0"/>
                        </a:spcBef>
                        <a:spcAft>
                          <a:spcPts val="1000"/>
                        </a:spcAft>
                        <a:tabLst>
                          <a:tab pos="457200" algn="l"/>
                        </a:tabLst>
                      </a:pPr>
                      <a:r>
                        <a:rPr lang="en-US" sz="1600" b="1" dirty="0">
                          <a:effectLst/>
                        </a:rPr>
                        <a:t>Direct Alignment</a:t>
                      </a:r>
                      <a:endParaRPr lang="en-US" sz="2000" b="1" dirty="0">
                        <a:effectLst/>
                        <a:latin typeface="Cambria" panose="02040503050406030204" pitchFamily="18" charset="0"/>
                        <a:ea typeface="MS Minfalt"/>
                        <a:cs typeface="Times New Roman" panose="02020603050405020304" pitchFamily="18" charset="0"/>
                      </a:endParaRPr>
                    </a:p>
                  </a:txBody>
                  <a:tcPr marL="0" marR="0" marT="18415" marB="184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gn="ctr">
                        <a:lnSpc>
                          <a:spcPct val="115000"/>
                        </a:lnSpc>
                        <a:spcBef>
                          <a:spcPts val="0"/>
                        </a:spcBef>
                        <a:spcAft>
                          <a:spcPts val="1000"/>
                        </a:spcAft>
                        <a:tabLst>
                          <a:tab pos="457200" algn="l"/>
                        </a:tabLst>
                      </a:pPr>
                      <a:r>
                        <a:rPr lang="en-US" sz="1600" b="1" dirty="0">
                          <a:effectLst/>
                        </a:rPr>
                        <a:t>Proxy Alignment</a:t>
                      </a:r>
                      <a:endParaRPr lang="en-US" sz="2000" b="1" dirty="0">
                        <a:effectLst/>
                        <a:latin typeface="Cambria" panose="02040503050406030204" pitchFamily="18" charset="0"/>
                        <a:ea typeface="MS Minfalt"/>
                        <a:cs typeface="Times New Roman" panose="02020603050405020304" pitchFamily="18" charset="0"/>
                      </a:endParaRPr>
                    </a:p>
                  </a:txBody>
                  <a:tcPr marL="0" marR="0" marT="18415" marB="184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val="2277716707"/>
                  </a:ext>
                </a:extLst>
              </a:tr>
              <a:tr h="450627">
                <a:tc>
                  <a:txBody>
                    <a:bodyPr/>
                    <a:lstStyle/>
                    <a:p>
                      <a:pPr marL="0" marR="0" algn="ctr">
                        <a:lnSpc>
                          <a:spcPct val="115000"/>
                        </a:lnSpc>
                        <a:spcBef>
                          <a:spcPts val="0"/>
                        </a:spcBef>
                        <a:spcAft>
                          <a:spcPts val="1000"/>
                        </a:spcAft>
                        <a:tabLst>
                          <a:tab pos="457200" algn="l"/>
                        </a:tabLst>
                      </a:pPr>
                      <a:r>
                        <a:rPr lang="en-US" sz="1600" b="1" dirty="0">
                          <a:effectLst/>
                        </a:rPr>
                        <a:t>Natural</a:t>
                      </a:r>
                      <a:endParaRPr lang="en-US" sz="2000" b="1" dirty="0">
                        <a:effectLst/>
                        <a:latin typeface="Cambria" panose="02040503050406030204" pitchFamily="18" charset="0"/>
                        <a:ea typeface="MS Minfalt"/>
                        <a:cs typeface="Times New Roman" panose="02020603050405020304" pitchFamily="18" charset="0"/>
                      </a:endParaRPr>
                    </a:p>
                  </a:txBody>
                  <a:tcPr marL="0" marR="0" marT="18415" marB="184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gn="ctr">
                        <a:lnSpc>
                          <a:spcPct val="115000"/>
                        </a:lnSpc>
                        <a:spcBef>
                          <a:spcPts val="0"/>
                        </a:spcBef>
                        <a:spcAft>
                          <a:spcPts val="1000"/>
                        </a:spcAft>
                        <a:tabLst>
                          <a:tab pos="457200" algn="l"/>
                        </a:tabLst>
                      </a:pPr>
                      <a:r>
                        <a:rPr lang="en-US" sz="1600" dirty="0">
                          <a:effectLst/>
                        </a:rPr>
                        <a:t>1</a:t>
                      </a:r>
                      <a:endParaRPr lang="en-US" sz="2000" dirty="0">
                        <a:effectLst/>
                        <a:latin typeface="Cambria" panose="02040503050406030204" pitchFamily="18" charset="0"/>
                        <a:ea typeface="MS Minfalt"/>
                        <a:cs typeface="Times New Roman" panose="02020603050405020304" pitchFamily="18" charset="0"/>
                      </a:endParaRPr>
                    </a:p>
                  </a:txBody>
                  <a:tcPr marL="0" marR="0" marT="18415" marB="1841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algn="ctr">
                        <a:lnSpc>
                          <a:spcPct val="115000"/>
                        </a:lnSpc>
                        <a:spcBef>
                          <a:spcPts val="0"/>
                        </a:spcBef>
                        <a:spcAft>
                          <a:spcPts val="1000"/>
                        </a:spcAft>
                        <a:tabLst>
                          <a:tab pos="457200" algn="l"/>
                        </a:tabLst>
                      </a:pPr>
                      <a:r>
                        <a:rPr lang="en-US" sz="1600" dirty="0">
                          <a:effectLst/>
                        </a:rPr>
                        <a:t>3</a:t>
                      </a:r>
                      <a:endParaRPr lang="en-US" sz="2000" dirty="0">
                        <a:effectLst/>
                        <a:latin typeface="Cambria" panose="02040503050406030204" pitchFamily="18" charset="0"/>
                        <a:ea typeface="MS Minfalt"/>
                        <a:cs typeface="Times New Roman" panose="02020603050405020304" pitchFamily="18" charset="0"/>
                      </a:endParaRPr>
                    </a:p>
                  </a:txBody>
                  <a:tcPr marL="0" marR="0" marT="18415" marB="1841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val="2957701160"/>
                  </a:ext>
                </a:extLst>
              </a:tr>
              <a:tr h="435490">
                <a:tc>
                  <a:txBody>
                    <a:bodyPr/>
                    <a:lstStyle/>
                    <a:p>
                      <a:pPr marL="0" marR="0" algn="ctr">
                        <a:lnSpc>
                          <a:spcPct val="115000"/>
                        </a:lnSpc>
                        <a:spcBef>
                          <a:spcPts val="0"/>
                        </a:spcBef>
                        <a:spcAft>
                          <a:spcPts val="1000"/>
                        </a:spcAft>
                        <a:tabLst>
                          <a:tab pos="457200" algn="l"/>
                        </a:tabLst>
                      </a:pPr>
                      <a:r>
                        <a:rPr lang="en-US" sz="1600" b="1" dirty="0">
                          <a:effectLst/>
                        </a:rPr>
                        <a:t>Constructed</a:t>
                      </a:r>
                      <a:endParaRPr lang="en-US" sz="2000" b="1" dirty="0">
                        <a:effectLst/>
                        <a:latin typeface="Cambria" panose="02040503050406030204" pitchFamily="18" charset="0"/>
                        <a:ea typeface="MS Minfalt"/>
                        <a:cs typeface="Times New Roman" panose="02020603050405020304" pitchFamily="18" charset="0"/>
                      </a:endParaRPr>
                    </a:p>
                  </a:txBody>
                  <a:tcPr marL="0" marR="0" marT="18415" marB="1841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gn="ctr">
                        <a:lnSpc>
                          <a:spcPct val="115000"/>
                        </a:lnSpc>
                        <a:spcBef>
                          <a:spcPts val="0"/>
                        </a:spcBef>
                        <a:spcAft>
                          <a:spcPts val="1000"/>
                        </a:spcAft>
                        <a:tabLst>
                          <a:tab pos="457200" algn="l"/>
                        </a:tabLst>
                      </a:pPr>
                      <a:r>
                        <a:rPr lang="en-US" sz="1600" dirty="0">
                          <a:effectLst/>
                        </a:rPr>
                        <a:t>2</a:t>
                      </a:r>
                      <a:endParaRPr lang="en-US" sz="2000" dirty="0">
                        <a:effectLst/>
                        <a:latin typeface="Cambria" panose="02040503050406030204" pitchFamily="18" charset="0"/>
                        <a:ea typeface="MS Minfalt"/>
                        <a:cs typeface="Times New Roman" panose="02020603050405020304" pitchFamily="18" charset="0"/>
                      </a:endParaRPr>
                    </a:p>
                  </a:txBody>
                  <a:tcPr marL="0" marR="0" marT="18415" marB="1841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algn="ctr">
                        <a:lnSpc>
                          <a:spcPct val="115000"/>
                        </a:lnSpc>
                        <a:spcBef>
                          <a:spcPts val="0"/>
                        </a:spcBef>
                        <a:spcAft>
                          <a:spcPts val="1000"/>
                        </a:spcAft>
                        <a:tabLst>
                          <a:tab pos="457200" algn="l"/>
                        </a:tabLst>
                      </a:pPr>
                      <a:r>
                        <a:rPr lang="en-US" sz="1600" dirty="0">
                          <a:effectLst/>
                        </a:rPr>
                        <a:t>4</a:t>
                      </a:r>
                      <a:endParaRPr lang="en-US" sz="2000" dirty="0">
                        <a:effectLst/>
                        <a:latin typeface="Cambria" panose="02040503050406030204" pitchFamily="18" charset="0"/>
                        <a:ea typeface="MS Minfalt"/>
                        <a:cs typeface="Times New Roman" panose="02020603050405020304" pitchFamily="18" charset="0"/>
                      </a:endParaRPr>
                    </a:p>
                  </a:txBody>
                  <a:tcPr marL="0" marR="0" marT="18415" marB="18415"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extLst>
                  <a:ext uri="{0D108BD9-81ED-4DB2-BD59-A6C34878D82A}">
                    <a16:rowId xmlns:a16="http://schemas.microsoft.com/office/drawing/2014/main" val="268535784"/>
                  </a:ext>
                </a:extLst>
              </a:tr>
            </a:tbl>
          </a:graphicData>
        </a:graphic>
      </p:graphicFrame>
      <p:sp>
        <p:nvSpPr>
          <p:cNvPr id="6" name="Rectangle 1"/>
          <p:cNvSpPr>
            <a:spLocks noChangeArrowheads="1"/>
          </p:cNvSpPr>
          <p:nvPr/>
        </p:nvSpPr>
        <p:spPr bwMode="auto">
          <a:xfrm>
            <a:off x="4333789" y="5442857"/>
            <a:ext cx="4128374"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en-US" altLang="en-US" sz="1400" b="1" i="0" u="none" strike="noStrike" cap="none" normalizeH="0" baseline="0" dirty="0">
                <a:ln>
                  <a:noFill/>
                </a:ln>
                <a:solidFill>
                  <a:srgbClr val="4F81BD"/>
                </a:solidFill>
                <a:effectLst/>
                <a:latin typeface="Cambria" panose="02040503050406030204" pitchFamily="18" charset="0"/>
                <a:ea typeface="MS Minfalt"/>
                <a:cs typeface="Times New Roman" panose="02020603050405020304" pitchFamily="18" charset="0"/>
              </a:rPr>
              <a:t>T</a:t>
            </a:r>
            <a:r>
              <a:rPr kumimoji="0" lang="en-US" altLang="en-US" sz="1400" b="1" i="0" u="none" strike="noStrike" cap="none" normalizeH="0" baseline="0" dirty="0" bmk="">
                <a:ln>
                  <a:noFill/>
                </a:ln>
                <a:solidFill>
                  <a:srgbClr val="4F81BD"/>
                </a:solidFill>
                <a:effectLst/>
                <a:latin typeface="Cambria" panose="02040503050406030204" pitchFamily="18" charset="0"/>
                <a:ea typeface="MS Minfalt"/>
                <a:cs typeface="Times New Roman" panose="02020603050405020304" pitchFamily="18" charset="0"/>
              </a:rPr>
              <a:t>able 7.</a:t>
            </a:r>
            <a:r>
              <a:rPr kumimoji="0" lang="en-US" altLang="en-US" sz="1400" b="1" i="0" u="none" strike="noStrike" cap="none" normalizeH="0" baseline="0" dirty="0" bmk="_Toc441443532">
                <a:ln>
                  <a:noFill/>
                </a:ln>
                <a:solidFill>
                  <a:srgbClr val="4F81BD"/>
                </a:solidFill>
                <a:effectLst/>
                <a:latin typeface="Cambria" panose="02040503050406030204" pitchFamily="18" charset="0"/>
                <a:ea typeface="MS Minfalt"/>
                <a:cs typeface="Times New Roman" panose="02020603050405020304" pitchFamily="18" charset="0"/>
              </a:rPr>
              <a:t>1. Preference for types of value measure</a:t>
            </a:r>
            <a:endParaRPr kumimoji="0" lang="en-US" altLang="en-US" sz="105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Footer Placeholder 3"/>
          <p:cNvSpPr>
            <a:spLocks noGrp="1"/>
          </p:cNvSpPr>
          <p:nvPr>
            <p:ph type="ftr" sz="quarter" idx="11"/>
          </p:nvPr>
        </p:nvSpPr>
        <p:spPr>
          <a:xfrm>
            <a:off x="506627" y="6407555"/>
            <a:ext cx="8266670" cy="333632"/>
          </a:xfrm>
        </p:spPr>
        <p:txBody>
          <a:bodyPr/>
          <a:lstStyle/>
          <a:p>
            <a:r>
              <a:rPr lang="en-US" dirty="0"/>
              <a:t>G. Parnell and W. Miller, “Identifying Objectives and Value Measures,” Trade-off Analytics: Creating and Evaluating the Tradespace, G. Parnell, Editor, Wiley &amp; Sons, 2016.</a:t>
            </a:r>
          </a:p>
        </p:txBody>
      </p:sp>
    </p:spTree>
    <p:extLst>
      <p:ext uri="{BB962C8B-B14F-4D97-AF65-F5344CB8AC3E}">
        <p14:creationId xmlns:p14="http://schemas.microsoft.com/office/powerpoint/2010/main" val="2311385298"/>
      </p:ext>
    </p:extLst>
  </p:cSld>
  <p:clrMapOvr>
    <a:masterClrMapping/>
  </p:clrMapOvr>
</p:sld>
</file>

<file path=ppt/theme/theme1.xml><?xml version="1.0" encoding="utf-8"?>
<a:theme xmlns:a="http://schemas.openxmlformats.org/drawingml/2006/main" name="COETemplate[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12010</TotalTime>
  <Words>1951</Words>
  <Application>Microsoft Office PowerPoint</Application>
  <PresentationFormat>On-screen Show (4:3)</PresentationFormat>
  <Paragraphs>199</Paragraphs>
  <Slides>14</Slides>
  <Notes>2</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0" baseType="lpstr">
      <vt:lpstr>Arial</vt:lpstr>
      <vt:lpstr>Calibri</vt:lpstr>
      <vt:lpstr>Cambria</vt:lpstr>
      <vt:lpstr>Times New Roman</vt:lpstr>
      <vt:lpstr>COETemplate[2]</vt:lpstr>
      <vt:lpstr>Clip</vt:lpstr>
      <vt:lpstr>Module 4.2 Identifying Objectives and Value Measures  </vt:lpstr>
      <vt:lpstr>Module 4.2 Learning Objectives</vt:lpstr>
      <vt:lpstr>Challenges in Identifying Objectives</vt:lpstr>
      <vt:lpstr>Developing the Decision Objectives</vt:lpstr>
      <vt:lpstr>Financial or Cost Objectives</vt:lpstr>
      <vt:lpstr>Keeney’s 10 Questions for  Non-financial Objectives</vt:lpstr>
      <vt:lpstr>Research and Stakeholder Analysis to identify objectives.</vt:lpstr>
      <vt:lpstr>Research and Stakeholder Analysis to identify objectives.</vt:lpstr>
      <vt:lpstr>Developing Value Structures</vt:lpstr>
      <vt:lpstr>PowerPoint Presentation</vt:lpstr>
      <vt:lpstr>Value Hierarchies</vt:lpstr>
      <vt:lpstr>Best Practices:   Four value model development approaches.</vt:lpstr>
      <vt:lpstr>Techniques for Value Hierarchies</vt:lpstr>
      <vt:lpstr>Illustrative Value Hierarchy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Gregory S. Parnell</dc:creator>
  <cp:lastModifiedBy>Adam L. Brown</cp:lastModifiedBy>
  <cp:revision>813</cp:revision>
  <cp:lastPrinted>2018-08-14T17:10:23Z</cp:lastPrinted>
  <dcterms:created xsi:type="dcterms:W3CDTF">2016-02-02T18:11:17Z</dcterms:created>
  <dcterms:modified xsi:type="dcterms:W3CDTF">2019-07-23T19:34:07Z</dcterms:modified>
</cp:coreProperties>
</file>