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notesMasterIdLst>
    <p:notesMasterId r:id="rId3"/>
  </p:notesMasterIdLst>
  <p:sldIdLst>
    <p:sldId id="282" r:id="rId2"/>
  </p:sldIdLst>
  <p:sldSz cx="9144000" cy="6858000" type="screen4x3"/>
  <p:notesSz cx="6934200" cy="9232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egory S. Parnell" initials="GSP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FF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0809" autoAdjust="0"/>
    <p:restoredTop sz="93922" autoAdjust="0"/>
  </p:normalViewPr>
  <p:slideViewPr>
    <p:cSldViewPr snapToGrid="0" snapToObjects="1">
      <p:cViewPr varScale="1">
        <p:scale>
          <a:sx n="101" d="100"/>
          <a:sy n="101" d="100"/>
        </p:scale>
        <p:origin x="953" y="5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2778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57ED881E-BF95-44E4-93B1-22A383C4CE39}" type="datetimeFigureOut">
              <a:rPr lang="en-US" smtClean="0"/>
              <a:t>11/11/2019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2150"/>
            <a:ext cx="4616450" cy="3462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82" tIns="46191" rIns="92382" bIns="4619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85628"/>
            <a:ext cx="5547360" cy="4154805"/>
          </a:xfrm>
          <a:prstGeom prst="rect">
            <a:avLst/>
          </a:prstGeom>
        </p:spPr>
        <p:txBody>
          <a:bodyPr vert="horz" lIns="92382" tIns="46191" rIns="92382" bIns="4619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9653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69653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D042A820-5727-4717-8C6D-F11C9C382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70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086" y="2130433"/>
            <a:ext cx="7703114" cy="14700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1BD7C388-78FC-4603-B762-267B6899594C}" type="datetime1">
              <a:rPr lang="en-US" smtClean="0"/>
              <a:t>11/11/2019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2468" y="6415081"/>
            <a:ext cx="2133600" cy="3651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D2309A7F-DA4F-7A48-BA9F-1ADD0F1A3E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77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B9DDC-993F-4267-B426-F09CD8E9A9EB}" type="datetime1">
              <a:rPr lang="en-US" smtClean="0"/>
              <a:t>11/11/2019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346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4285"/>
            <a:ext cx="2057400" cy="49018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5086" y="1224285"/>
            <a:ext cx="5721914" cy="49018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9E9EE-1ADA-4B88-B81D-B8A2DD6A5535}" type="datetime1">
              <a:rPr lang="en-US" smtClean="0"/>
              <a:t>11/11/2019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07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087" y="1544145"/>
            <a:ext cx="7908831" cy="405344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3B4DB62D-463D-426B-8D66-527B5E74CB3B}" type="datetime1">
              <a:rPr lang="en-US" smtClean="0"/>
              <a:t>11/11/2019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D2309A7F-DA4F-7A48-BA9F-1ADD0F1A3E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480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DA9BB-3D23-4549-96AA-5CA2080CC27F}" type="datetime1">
              <a:rPr lang="en-US" smtClean="0"/>
              <a:t>11/11/2019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890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5090" y="2160308"/>
            <a:ext cx="3740713" cy="407554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7987" y="2187921"/>
            <a:ext cx="3858814" cy="40479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6779-0D70-42DD-A839-A6FF703EB768}" type="datetime1">
              <a:rPr lang="en-US" smtClean="0"/>
              <a:t>11/11/2019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12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528" y="892349"/>
            <a:ext cx="79202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085" y="2128202"/>
            <a:ext cx="38558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087" y="2770195"/>
            <a:ext cx="3855807" cy="3586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1" y="2128202"/>
            <a:ext cx="381305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49" y="2767964"/>
            <a:ext cx="3801610" cy="3588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A955A-DBA4-4397-901E-1F3C7E489990}" type="datetime1">
              <a:rPr lang="en-US" smtClean="0"/>
              <a:t>11/11/2019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19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E418-7235-4F6C-A10B-E77216B6BAD7}" type="datetime1">
              <a:rPr lang="en-US" smtClean="0"/>
              <a:t>11/11/2019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02578-B2EA-4BC9-9C7B-CF98B08ECD53}" type="datetime1">
              <a:rPr lang="en-US" smtClean="0"/>
              <a:t>11/11/2019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085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090" y="1178518"/>
            <a:ext cx="2710427" cy="110986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78526"/>
            <a:ext cx="5111750" cy="494764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090" y="2288392"/>
            <a:ext cx="2710427" cy="383777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49E2B-45D6-447E-9FDB-AFFE320CA319}" type="datetime1">
              <a:rPr lang="en-US" smtClean="0"/>
              <a:t>11/11/2019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00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44199"/>
            <a:ext cx="5486400" cy="35833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F6E20-91AE-4035-ABB4-AC3BE77F3338}" type="datetime1">
              <a:rPr lang="en-US" smtClean="0"/>
              <a:t>11/11/2019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96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0305" y="-71604"/>
            <a:ext cx="7920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6529" y="2193851"/>
            <a:ext cx="7908831" cy="4053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0" y="6356358"/>
            <a:ext cx="18357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B03A0-A3ED-4883-A1D8-A4489B0BCCAA}" type="datetime1">
              <a:rPr lang="en-US" smtClean="0"/>
              <a:t>11/11/2019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9180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EngineeringHoriz201NEW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87" y="153074"/>
            <a:ext cx="2157146" cy="69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7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3600" b="1" kern="1200">
          <a:solidFill>
            <a:srgbClr val="C00000"/>
          </a:solidFill>
          <a:latin typeface="Times New Roman"/>
          <a:ea typeface="+mj-ea"/>
          <a:cs typeface="Times New Roman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imes New Roman"/>
          <a:ea typeface="+mn-ea"/>
          <a:cs typeface="Times New Roman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Times New Roman"/>
          <a:ea typeface="+mn-ea"/>
          <a:cs typeface="Times New Roman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imes New Roman"/>
          <a:ea typeface="+mn-ea"/>
          <a:cs typeface="Times New Roman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Times New Roman"/>
          <a:ea typeface="+mn-ea"/>
          <a:cs typeface="Times New Roman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Times New Roman"/>
          <a:ea typeface="+mn-ea"/>
          <a:cs typeface="Times New Roman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1" y="148288"/>
            <a:ext cx="4762499" cy="599686"/>
          </a:xfrm>
          <a:noFill/>
        </p:spPr>
        <p:txBody>
          <a:bodyPr/>
          <a:lstStyle/>
          <a:p>
            <a:pPr algn="ctr"/>
            <a:r>
              <a:rPr lang="en-US" b="1" dirty="0"/>
              <a:t>Bottom Line Up Front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41098" y="904868"/>
            <a:ext cx="3861786" cy="934448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>
                <a:ln w="0"/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PROBLEM</a:t>
            </a:r>
          </a:p>
          <a:p>
            <a:pPr marL="0" indent="0">
              <a:buNone/>
            </a:pPr>
            <a:r>
              <a:rPr lang="en-US" sz="1400" dirty="0">
                <a:ln w="0"/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Emergency communication failure due to Hurricane Maria and Irma in Puerto Rico.</a:t>
            </a:r>
          </a:p>
          <a:p>
            <a:endParaRPr lang="en-US" sz="1400" dirty="0"/>
          </a:p>
          <a:p>
            <a:endParaRPr lang="en-US" sz="1400" dirty="0">
              <a:ln w="0"/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82168" y="836065"/>
            <a:ext cx="378334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DECISION</a:t>
            </a:r>
          </a:p>
          <a:p>
            <a:pPr algn="ctr"/>
            <a:endParaRPr lang="en-US" sz="1400" b="1" dirty="0"/>
          </a:p>
          <a:p>
            <a:r>
              <a:rPr lang="en-US" sz="1400" dirty="0"/>
              <a:t>Investigate and assess alternatives for technology and infrastructure need to be used for an affordable, resilient emergency telecom system</a:t>
            </a:r>
            <a:endParaRPr lang="en-US" sz="1400" dirty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</p:txBody>
      </p: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4571999" y="889233"/>
            <a:ext cx="24163" cy="582047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199816" y="3502890"/>
            <a:ext cx="885190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44026" y="3488856"/>
            <a:ext cx="19860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DECISION FRAMING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9948" y="3527641"/>
            <a:ext cx="3695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EVALUATE ALTERNATIVES / PERFORM ANALYSIS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3ABA71-259E-495F-9FC9-441B3A4A2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7254"/>
            <a:ext cx="3970359" cy="8523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EA7DD19-3FD9-4A3D-AD2C-B9B7D2471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832" y="5929287"/>
            <a:ext cx="3489156" cy="6821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96E560A-1FD5-4277-B081-82FA2EBD6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4026" y="2607614"/>
            <a:ext cx="3169671" cy="826838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243BF725-BDC4-4291-B40D-13D2B9D808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3064" y="2299778"/>
            <a:ext cx="1915111" cy="906060"/>
          </a:xfrm>
          <a:prstGeom prst="rect">
            <a:avLst/>
          </a:prstGeom>
        </p:spPr>
      </p:pic>
      <p:sp>
        <p:nvSpPr>
          <p:cNvPr id="116" name="TextBox 115">
            <a:extLst>
              <a:ext uri="{FF2B5EF4-FFF2-40B4-BE49-F238E27FC236}">
                <a16:creationId xmlns:a16="http://schemas.microsoft.com/office/drawing/2014/main" id="{6A2B99AC-4085-4E19-8C3E-D4415BB32DDE}"/>
              </a:ext>
            </a:extLst>
          </p:cNvPr>
          <p:cNvSpPr txBox="1"/>
          <p:nvPr/>
        </p:nvSpPr>
        <p:spPr>
          <a:xfrm>
            <a:off x="116440" y="4016306"/>
            <a:ext cx="183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Purpose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Perspective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Scope</a:t>
            </a:r>
          </a:p>
        </p:txBody>
      </p:sp>
      <p:pic>
        <p:nvPicPr>
          <p:cNvPr id="117" name="Picture 116">
            <a:extLst>
              <a:ext uri="{FF2B5EF4-FFF2-40B4-BE49-F238E27FC236}">
                <a16:creationId xmlns:a16="http://schemas.microsoft.com/office/drawing/2014/main" id="{733FAEC0-DEFA-447C-B2A2-D318B37D1F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0533" y="2203935"/>
            <a:ext cx="2329781" cy="1051697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9A59BB40-4BE2-4D90-84F6-CDC4C0CD42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57942" y="4206200"/>
            <a:ext cx="2037297" cy="1247024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EC98DDCB-E8AA-4E59-9A8F-454E2DE249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389" y="4241954"/>
            <a:ext cx="2109786" cy="1572129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79BB1A0B-1BE6-41DF-A382-FBF9CF57A4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78874" y="5547222"/>
            <a:ext cx="1497894" cy="999352"/>
          </a:xfrm>
          <a:prstGeom prst="rect">
            <a:avLst/>
          </a:prstGeom>
        </p:spPr>
      </p:pic>
      <p:sp>
        <p:nvSpPr>
          <p:cNvPr id="127" name="TextBox 126">
            <a:extLst>
              <a:ext uri="{FF2B5EF4-FFF2-40B4-BE49-F238E27FC236}">
                <a16:creationId xmlns:a16="http://schemas.microsoft.com/office/drawing/2014/main" id="{D832E650-630E-422D-9F55-95A1BC1863F6}"/>
              </a:ext>
            </a:extLst>
          </p:cNvPr>
          <p:cNvSpPr txBox="1"/>
          <p:nvPr/>
        </p:nvSpPr>
        <p:spPr>
          <a:xfrm>
            <a:off x="4786398" y="3799943"/>
            <a:ext cx="4584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MODA /Additive Value Model/Life Cycle Cost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EF549B09-EE90-4A97-A279-177205D78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1800" y="6391807"/>
            <a:ext cx="2133600" cy="365125"/>
          </a:xfrm>
        </p:spPr>
        <p:txBody>
          <a:bodyPr/>
          <a:lstStyle/>
          <a:p>
            <a:fld id="{D2309A7F-DA4F-7A48-BA9F-1ADD0F1A3EFA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A58EB2-F166-45E2-AD75-3EABB061E00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6540" y="3966682"/>
            <a:ext cx="3551088" cy="205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72025"/>
      </p:ext>
    </p:extLst>
  </p:cSld>
  <p:clrMapOvr>
    <a:masterClrMapping/>
  </p:clrMapOvr>
</p:sld>
</file>

<file path=ppt/theme/theme1.xml><?xml version="1.0" encoding="utf-8"?>
<a:theme xmlns:a="http://schemas.openxmlformats.org/drawingml/2006/main" name="COETemplate[2]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13656</TotalTime>
  <Words>59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COETemplate[2]</vt:lpstr>
      <vt:lpstr>Bottom Line Up Front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Gregory S. Parnell</dc:creator>
  <cp:lastModifiedBy>Gregory Parnell</cp:lastModifiedBy>
  <cp:revision>788</cp:revision>
  <cp:lastPrinted>2018-08-14T17:10:23Z</cp:lastPrinted>
  <dcterms:created xsi:type="dcterms:W3CDTF">2016-02-02T18:11:17Z</dcterms:created>
  <dcterms:modified xsi:type="dcterms:W3CDTF">2019-11-12T00:45:30Z</dcterms:modified>
</cp:coreProperties>
</file>