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9" r:id="rId3"/>
    <p:sldId id="311" r:id="rId4"/>
    <p:sldId id="331" r:id="rId5"/>
    <p:sldId id="322" r:id="rId6"/>
    <p:sldId id="330" r:id="rId7"/>
    <p:sldId id="310" r:id="rId8"/>
    <p:sldId id="332" r:id="rId9"/>
    <p:sldId id="334" r:id="rId10"/>
    <p:sldId id="335" r:id="rId11"/>
    <p:sldId id="336" r:id="rId12"/>
    <p:sldId id="337" r:id="rId13"/>
    <p:sldId id="339" r:id="rId14"/>
    <p:sldId id="342" r:id="rId15"/>
    <p:sldId id="318" r:id="rId16"/>
    <p:sldId id="340" r:id="rId17"/>
    <p:sldId id="316" r:id="rId18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325E"/>
    <a:srgbClr val="9A9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82878" autoAdjust="0"/>
  </p:normalViewPr>
  <p:slideViewPr>
    <p:cSldViewPr>
      <p:cViewPr>
        <p:scale>
          <a:sx n="80" d="100"/>
          <a:sy n="80" d="100"/>
        </p:scale>
        <p:origin x="-1522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43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870" y="-6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eowyn\ctx-home$\Lemke%20Steffen\Desktop\Pr&#228;sentationen\Externe%20Pr&#228;sentationen\2020-02%20Altmetric%20Webinar\Daten%20&amp;%20Abbildunge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8346697318688481"/>
          <c:y val="4.1337842916196917E-2"/>
          <c:w val="0.47614750730206679"/>
          <c:h val="0.7506967068800729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Berechnungen!$B$17</c:f>
              <c:strCache>
                <c:ptCount val="1"/>
                <c:pt idx="0">
                  <c:v>Very useful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5.74306434538336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74306434538336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74306434538336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74306434538336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828709563588911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828709563588911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914354781794455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Berechnungen!$A$18:$A$31</c:f>
              <c:strCache>
                <c:ptCount val="14"/>
                <c:pt idx="0">
                  <c:v>Number of online bookmarks (e.g. on Mendeley)</c:v>
                </c:pt>
                <c:pt idx="1">
                  <c:v>Number of social media posts mentioning article/its author</c:v>
                </c:pt>
                <c:pt idx="2">
                  <c:v>Number of Likes/+1s/Favorites</c:v>
                </c:pt>
                <c:pt idx="3">
                  <c:v>Number of landing page views/visits</c:v>
                </c:pt>
                <c:pt idx="4">
                  <c:v>Number of shares/retweets/forwards</c:v>
                </c:pt>
                <c:pt idx="5">
                  <c:v>Altmetric attention score</c:v>
                </c:pt>
                <c:pt idx="6">
                  <c:v>Number of comments/replies</c:v>
                </c:pt>
                <c:pt idx="7">
                  <c:v>Number of followers/subscribers of lead author</c:v>
                </c:pt>
                <c:pt idx="8">
                  <c:v>ResearchGate score of lead author</c:v>
                </c:pt>
                <c:pt idx="9">
                  <c:v>Number of mentions in media/news</c:v>
                </c:pt>
                <c:pt idx="10">
                  <c:v>Download number</c:v>
                </c:pt>
                <c:pt idx="11">
                  <c:v>H-index of lead author</c:v>
                </c:pt>
                <c:pt idx="12">
                  <c:v>Impact Factor of publishing journal</c:v>
                </c:pt>
                <c:pt idx="13">
                  <c:v>Citation number</c:v>
                </c:pt>
              </c:strCache>
            </c:strRef>
          </c:cat>
          <c:val>
            <c:numRef>
              <c:f>Berechnungen!$B$18:$B$31</c:f>
              <c:numCache>
                <c:formatCode>0%</c:formatCode>
                <c:ptCount val="14"/>
                <c:pt idx="0">
                  <c:v>1.2500000000000001E-2</c:v>
                </c:pt>
                <c:pt idx="1">
                  <c:v>1.8749999999999999E-2</c:v>
                </c:pt>
                <c:pt idx="2">
                  <c:v>1.8749999999999999E-2</c:v>
                </c:pt>
                <c:pt idx="3">
                  <c:v>2.1874999999999999E-2</c:v>
                </c:pt>
                <c:pt idx="4">
                  <c:v>2.5000000000000001E-2</c:v>
                </c:pt>
                <c:pt idx="5">
                  <c:v>2.8125000000000001E-2</c:v>
                </c:pt>
                <c:pt idx="6">
                  <c:v>3.125E-2</c:v>
                </c:pt>
                <c:pt idx="7">
                  <c:v>4.3749999999999997E-2</c:v>
                </c:pt>
                <c:pt idx="8">
                  <c:v>5.6250000000000001E-2</c:v>
                </c:pt>
                <c:pt idx="9">
                  <c:v>9.375E-2</c:v>
                </c:pt>
                <c:pt idx="10">
                  <c:v>0.10625</c:v>
                </c:pt>
                <c:pt idx="11">
                  <c:v>0.121875</c:v>
                </c:pt>
                <c:pt idx="12">
                  <c:v>0.27500000000000002</c:v>
                </c:pt>
                <c:pt idx="13">
                  <c:v>0.41249999999999998</c:v>
                </c:pt>
              </c:numCache>
            </c:numRef>
          </c:val>
        </c:ser>
        <c:ser>
          <c:idx val="1"/>
          <c:order val="1"/>
          <c:tx>
            <c:strRef>
              <c:f>Berechnungen!$C$17</c:f>
              <c:strCache>
                <c:ptCount val="1"/>
                <c:pt idx="0">
                  <c:v>Useful</c:v>
                </c:pt>
              </c:strCache>
            </c:strRef>
          </c:tx>
          <c:spPr>
            <a:solidFill>
              <a:srgbClr val="CCFF33"/>
            </a:solidFill>
          </c:spPr>
          <c:invertIfNegative val="0"/>
          <c:dLbls>
            <c:dLbl>
              <c:idx val="0"/>
              <c:layout>
                <c:manualLayout>
                  <c:x val="3.828709563588841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Berechnungen!$A$18:$A$31</c:f>
              <c:strCache>
                <c:ptCount val="14"/>
                <c:pt idx="0">
                  <c:v>Number of online bookmarks (e.g. on Mendeley)</c:v>
                </c:pt>
                <c:pt idx="1">
                  <c:v>Number of social media posts mentioning article/its author</c:v>
                </c:pt>
                <c:pt idx="2">
                  <c:v>Number of Likes/+1s/Favorites</c:v>
                </c:pt>
                <c:pt idx="3">
                  <c:v>Number of landing page views/visits</c:v>
                </c:pt>
                <c:pt idx="4">
                  <c:v>Number of shares/retweets/forwards</c:v>
                </c:pt>
                <c:pt idx="5">
                  <c:v>Altmetric attention score</c:v>
                </c:pt>
                <c:pt idx="6">
                  <c:v>Number of comments/replies</c:v>
                </c:pt>
                <c:pt idx="7">
                  <c:v>Number of followers/subscribers of lead author</c:v>
                </c:pt>
                <c:pt idx="8">
                  <c:v>ResearchGate score of lead author</c:v>
                </c:pt>
                <c:pt idx="9">
                  <c:v>Number of mentions in media/news</c:v>
                </c:pt>
                <c:pt idx="10">
                  <c:v>Download number</c:v>
                </c:pt>
                <c:pt idx="11">
                  <c:v>H-index of lead author</c:v>
                </c:pt>
                <c:pt idx="12">
                  <c:v>Impact Factor of publishing journal</c:v>
                </c:pt>
                <c:pt idx="13">
                  <c:v>Citation number</c:v>
                </c:pt>
              </c:strCache>
            </c:strRef>
          </c:cat>
          <c:val>
            <c:numRef>
              <c:f>Berechnungen!$C$18:$C$31</c:f>
              <c:numCache>
                <c:formatCode>0%</c:formatCode>
                <c:ptCount val="14"/>
                <c:pt idx="0">
                  <c:v>0.11874999999999999</c:v>
                </c:pt>
                <c:pt idx="1">
                  <c:v>0.18437500000000001</c:v>
                </c:pt>
                <c:pt idx="2">
                  <c:v>0.125</c:v>
                </c:pt>
                <c:pt idx="3">
                  <c:v>0.27812500000000001</c:v>
                </c:pt>
                <c:pt idx="4">
                  <c:v>0.22812499999999999</c:v>
                </c:pt>
                <c:pt idx="5">
                  <c:v>0.18124999999999999</c:v>
                </c:pt>
                <c:pt idx="6">
                  <c:v>0.16562499999999999</c:v>
                </c:pt>
                <c:pt idx="7">
                  <c:v>0.2</c:v>
                </c:pt>
                <c:pt idx="8">
                  <c:v>0.28125</c:v>
                </c:pt>
                <c:pt idx="9">
                  <c:v>0.36875000000000002</c:v>
                </c:pt>
                <c:pt idx="10">
                  <c:v>0.51249999999999996</c:v>
                </c:pt>
                <c:pt idx="11">
                  <c:v>0.34062500000000001</c:v>
                </c:pt>
                <c:pt idx="12">
                  <c:v>0.45624999999999999</c:v>
                </c:pt>
                <c:pt idx="13">
                  <c:v>0.44062499999999999</c:v>
                </c:pt>
              </c:numCache>
            </c:numRef>
          </c:val>
        </c:ser>
        <c:ser>
          <c:idx val="2"/>
          <c:order val="2"/>
          <c:tx>
            <c:strRef>
              <c:f>Berechnungen!$D$17</c:f>
              <c:strCache>
                <c:ptCount val="1"/>
                <c:pt idx="0">
                  <c:v>No answer/Don't know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Berechnungen!$A$18:$A$31</c:f>
              <c:strCache>
                <c:ptCount val="14"/>
                <c:pt idx="0">
                  <c:v>Number of online bookmarks (e.g. on Mendeley)</c:v>
                </c:pt>
                <c:pt idx="1">
                  <c:v>Number of social media posts mentioning article/its author</c:v>
                </c:pt>
                <c:pt idx="2">
                  <c:v>Number of Likes/+1s/Favorites</c:v>
                </c:pt>
                <c:pt idx="3">
                  <c:v>Number of landing page views/visits</c:v>
                </c:pt>
                <c:pt idx="4">
                  <c:v>Number of shares/retweets/forwards</c:v>
                </c:pt>
                <c:pt idx="5">
                  <c:v>Altmetric attention score</c:v>
                </c:pt>
                <c:pt idx="6">
                  <c:v>Number of comments/replies</c:v>
                </c:pt>
                <c:pt idx="7">
                  <c:v>Number of followers/subscribers of lead author</c:v>
                </c:pt>
                <c:pt idx="8">
                  <c:v>ResearchGate score of lead author</c:v>
                </c:pt>
                <c:pt idx="9">
                  <c:v>Number of mentions in media/news</c:v>
                </c:pt>
                <c:pt idx="10">
                  <c:v>Download number</c:v>
                </c:pt>
                <c:pt idx="11">
                  <c:v>H-index of lead author</c:v>
                </c:pt>
                <c:pt idx="12">
                  <c:v>Impact Factor of publishing journal</c:v>
                </c:pt>
                <c:pt idx="13">
                  <c:v>Citation number</c:v>
                </c:pt>
              </c:strCache>
            </c:strRef>
          </c:cat>
          <c:val>
            <c:numRef>
              <c:f>Berechnungen!$D$18:$D$31</c:f>
              <c:numCache>
                <c:formatCode>0%</c:formatCode>
                <c:ptCount val="14"/>
                <c:pt idx="0">
                  <c:v>0.27187499999999998</c:v>
                </c:pt>
                <c:pt idx="1">
                  <c:v>0.13437499999999999</c:v>
                </c:pt>
                <c:pt idx="2">
                  <c:v>0.125</c:v>
                </c:pt>
                <c:pt idx="3">
                  <c:v>0.13437499999999999</c:v>
                </c:pt>
                <c:pt idx="4">
                  <c:v>0.13437499999999999</c:v>
                </c:pt>
                <c:pt idx="5">
                  <c:v>0.47187499999999999</c:v>
                </c:pt>
                <c:pt idx="6">
                  <c:v>0.121875</c:v>
                </c:pt>
                <c:pt idx="7">
                  <c:v>0.11874999999999999</c:v>
                </c:pt>
                <c:pt idx="8">
                  <c:v>0.20624999999999999</c:v>
                </c:pt>
                <c:pt idx="9">
                  <c:v>5.9374999999999997E-2</c:v>
                </c:pt>
                <c:pt idx="10">
                  <c:v>3.125E-2</c:v>
                </c:pt>
                <c:pt idx="11">
                  <c:v>0.25937500000000002</c:v>
                </c:pt>
                <c:pt idx="12">
                  <c:v>1.8749999999999999E-2</c:v>
                </c:pt>
                <c:pt idx="13">
                  <c:v>1.8749999999999999E-2</c:v>
                </c:pt>
              </c:numCache>
            </c:numRef>
          </c:val>
        </c:ser>
        <c:ser>
          <c:idx val="3"/>
          <c:order val="3"/>
          <c:tx>
            <c:strRef>
              <c:f>Berechnungen!$E$17</c:f>
              <c:strCache>
                <c:ptCount val="1"/>
                <c:pt idx="0">
                  <c:v>Hard to use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Berechnungen!$A$18:$A$31</c:f>
              <c:strCache>
                <c:ptCount val="14"/>
                <c:pt idx="0">
                  <c:v>Number of online bookmarks (e.g. on Mendeley)</c:v>
                </c:pt>
                <c:pt idx="1">
                  <c:v>Number of social media posts mentioning article/its author</c:v>
                </c:pt>
                <c:pt idx="2">
                  <c:v>Number of Likes/+1s/Favorites</c:v>
                </c:pt>
                <c:pt idx="3">
                  <c:v>Number of landing page views/visits</c:v>
                </c:pt>
                <c:pt idx="4">
                  <c:v>Number of shares/retweets/forwards</c:v>
                </c:pt>
                <c:pt idx="5">
                  <c:v>Altmetric attention score</c:v>
                </c:pt>
                <c:pt idx="6">
                  <c:v>Number of comments/replies</c:v>
                </c:pt>
                <c:pt idx="7">
                  <c:v>Number of followers/subscribers of lead author</c:v>
                </c:pt>
                <c:pt idx="8">
                  <c:v>ResearchGate score of lead author</c:v>
                </c:pt>
                <c:pt idx="9">
                  <c:v>Number of mentions in media/news</c:v>
                </c:pt>
                <c:pt idx="10">
                  <c:v>Download number</c:v>
                </c:pt>
                <c:pt idx="11">
                  <c:v>H-index of lead author</c:v>
                </c:pt>
                <c:pt idx="12">
                  <c:v>Impact Factor of publishing journal</c:v>
                </c:pt>
                <c:pt idx="13">
                  <c:v>Citation number</c:v>
                </c:pt>
              </c:strCache>
            </c:strRef>
          </c:cat>
          <c:val>
            <c:numRef>
              <c:f>Berechnungen!$E$18:$E$31</c:f>
              <c:numCache>
                <c:formatCode>0%</c:formatCode>
                <c:ptCount val="14"/>
                <c:pt idx="0">
                  <c:v>0.34375</c:v>
                </c:pt>
                <c:pt idx="1">
                  <c:v>0.35</c:v>
                </c:pt>
                <c:pt idx="2">
                  <c:v>0.27500000000000002</c:v>
                </c:pt>
                <c:pt idx="3">
                  <c:v>0.3125</c:v>
                </c:pt>
                <c:pt idx="4">
                  <c:v>0.3</c:v>
                </c:pt>
                <c:pt idx="5">
                  <c:v>0.18437500000000001</c:v>
                </c:pt>
                <c:pt idx="6">
                  <c:v>0.32187500000000002</c:v>
                </c:pt>
                <c:pt idx="7">
                  <c:v>0.36562499999999998</c:v>
                </c:pt>
                <c:pt idx="8">
                  <c:v>0.28749999999999998</c:v>
                </c:pt>
                <c:pt idx="9">
                  <c:v>0.34062500000000001</c:v>
                </c:pt>
                <c:pt idx="10">
                  <c:v>0.28437499999999999</c:v>
                </c:pt>
                <c:pt idx="11">
                  <c:v>0.171875</c:v>
                </c:pt>
                <c:pt idx="12">
                  <c:v>0.171875</c:v>
                </c:pt>
                <c:pt idx="13">
                  <c:v>8.4375000000000006E-2</c:v>
                </c:pt>
              </c:numCache>
            </c:numRef>
          </c:val>
        </c:ser>
        <c:ser>
          <c:idx val="4"/>
          <c:order val="4"/>
          <c:tx>
            <c:strRef>
              <c:f>Berechnungen!$F$17</c:f>
              <c:strCache>
                <c:ptCount val="1"/>
                <c:pt idx="0">
                  <c:v>Useless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Berechnungen!$A$18:$A$31</c:f>
              <c:strCache>
                <c:ptCount val="14"/>
                <c:pt idx="0">
                  <c:v>Number of online bookmarks (e.g. on Mendeley)</c:v>
                </c:pt>
                <c:pt idx="1">
                  <c:v>Number of social media posts mentioning article/its author</c:v>
                </c:pt>
                <c:pt idx="2">
                  <c:v>Number of Likes/+1s/Favorites</c:v>
                </c:pt>
                <c:pt idx="3">
                  <c:v>Number of landing page views/visits</c:v>
                </c:pt>
                <c:pt idx="4">
                  <c:v>Number of shares/retweets/forwards</c:v>
                </c:pt>
                <c:pt idx="5">
                  <c:v>Altmetric attention score</c:v>
                </c:pt>
                <c:pt idx="6">
                  <c:v>Number of comments/replies</c:v>
                </c:pt>
                <c:pt idx="7">
                  <c:v>Number of followers/subscribers of lead author</c:v>
                </c:pt>
                <c:pt idx="8">
                  <c:v>ResearchGate score of lead author</c:v>
                </c:pt>
                <c:pt idx="9">
                  <c:v>Number of mentions in media/news</c:v>
                </c:pt>
                <c:pt idx="10">
                  <c:v>Download number</c:v>
                </c:pt>
                <c:pt idx="11">
                  <c:v>H-index of lead author</c:v>
                </c:pt>
                <c:pt idx="12">
                  <c:v>Impact Factor of publishing journal</c:v>
                </c:pt>
                <c:pt idx="13">
                  <c:v>Citation number</c:v>
                </c:pt>
              </c:strCache>
            </c:strRef>
          </c:cat>
          <c:val>
            <c:numRef>
              <c:f>Berechnungen!$F$18:$F$31</c:f>
              <c:numCache>
                <c:formatCode>0%</c:formatCode>
                <c:ptCount val="14"/>
                <c:pt idx="0">
                  <c:v>0.25312499999999999</c:v>
                </c:pt>
                <c:pt idx="1">
                  <c:v>0.3125</c:v>
                </c:pt>
                <c:pt idx="2">
                  <c:v>0.45624999999999999</c:v>
                </c:pt>
                <c:pt idx="3">
                  <c:v>0.25312499999999999</c:v>
                </c:pt>
                <c:pt idx="4">
                  <c:v>0.3125</c:v>
                </c:pt>
                <c:pt idx="5">
                  <c:v>0.13437499999999999</c:v>
                </c:pt>
                <c:pt idx="6">
                  <c:v>0.359375</c:v>
                </c:pt>
                <c:pt idx="7">
                  <c:v>0.27187499999999998</c:v>
                </c:pt>
                <c:pt idx="8">
                  <c:v>0.16875000000000001</c:v>
                </c:pt>
                <c:pt idx="9">
                  <c:v>0.13750000000000001</c:v>
                </c:pt>
                <c:pt idx="10">
                  <c:v>6.5625000000000003E-2</c:v>
                </c:pt>
                <c:pt idx="11">
                  <c:v>0.10625</c:v>
                </c:pt>
                <c:pt idx="12">
                  <c:v>7.8125E-2</c:v>
                </c:pt>
                <c:pt idx="13">
                  <c:v>4.3749999999999997E-2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488512"/>
        <c:axId val="37490048"/>
      </c:barChart>
      <c:catAx>
        <c:axId val="37488512"/>
        <c:scaling>
          <c:orientation val="minMax"/>
        </c:scaling>
        <c:delete val="0"/>
        <c:axPos val="l"/>
        <c:majorTickMark val="out"/>
        <c:minorTickMark val="none"/>
        <c:tickLblPos val="nextTo"/>
        <c:crossAx val="37490048"/>
        <c:crosses val="autoZero"/>
        <c:auto val="1"/>
        <c:lblAlgn val="ctr"/>
        <c:lblOffset val="100"/>
        <c:noMultiLvlLbl val="0"/>
      </c:catAx>
      <c:valAx>
        <c:axId val="3749004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Share of participants</a:t>
                </a:r>
                <a:r>
                  <a:rPr lang="en-US" baseline="0"/>
                  <a:t> (n = 320)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64336487351267313"/>
              <c:y val="0.87298743702198889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crossAx val="374885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5562190384817014"/>
          <c:y val="0.92452869828700945"/>
          <c:w val="0.52360618582281437"/>
          <c:h val="6.7955330273681974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86B81-5A83-43A5-BFD8-71BBA0F1A95F}" type="datetimeFigureOut">
              <a:rPr lang="de-DE" smtClean="0"/>
              <a:t>03.02.2020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4266F-0932-4078-8702-9D2C0E2C8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65980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11733-1E41-43A7-98A9-4B7F8D00F094}" type="datetimeFigureOut">
              <a:rPr lang="de-DE" smtClean="0"/>
              <a:t>03.02.2020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31F66-511E-4059-95D2-B4918CDBE5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1856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noProof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87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smtClean="0">
              <a:solidFill>
                <a:schemeClr val="tx1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150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smtClean="0">
              <a:solidFill>
                <a:schemeClr val="tx1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15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87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87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150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150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150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150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150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1500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1500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150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aseline="0" smtClean="0">
              <a:solidFill>
                <a:schemeClr val="tx1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150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smtClean="0">
              <a:solidFill>
                <a:schemeClr val="tx1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1F66-511E-4059-95D2-B4918CDBE51F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150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9A9B9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grpSp>
        <p:nvGrpSpPr>
          <p:cNvPr id="5" name="Gruppieren 4"/>
          <p:cNvGrpSpPr/>
          <p:nvPr userDrawn="1"/>
        </p:nvGrpSpPr>
        <p:grpSpPr>
          <a:xfrm>
            <a:off x="462611" y="6036640"/>
            <a:ext cx="8207568" cy="283172"/>
            <a:chOff x="467544" y="5860168"/>
            <a:chExt cx="8207568" cy="283172"/>
          </a:xfrm>
        </p:grpSpPr>
        <p:pic>
          <p:nvPicPr>
            <p:cNvPr id="6" name="Grafik 5"/>
            <p:cNvPicPr>
              <a:picLocks noChangeAspect="1"/>
            </p:cNvPicPr>
            <p:nvPr userDrawn="1"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5910828"/>
              <a:ext cx="2248346" cy="189236"/>
            </a:xfrm>
            <a:prstGeom prst="rect">
              <a:avLst/>
            </a:prstGeom>
          </p:spPr>
        </p:pic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662" y="5871595"/>
              <a:ext cx="529174" cy="233404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 userDrawn="1"/>
          </p:nvPicPr>
          <p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5860168"/>
              <a:ext cx="432352" cy="233404"/>
            </a:xfrm>
            <a:prstGeom prst="rect">
              <a:avLst/>
            </a:prstGeom>
          </p:spPr>
        </p:pic>
        <p:pic>
          <p:nvPicPr>
            <p:cNvPr id="10" name="Grafik 9"/>
            <p:cNvPicPr>
              <a:picLocks noChangeAspect="1"/>
            </p:cNvPicPr>
            <p:nvPr userDrawn="1"/>
          </p:nvPicPr>
          <p:blipFill>
            <a:blip r:embed="rId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3720" y="5889230"/>
              <a:ext cx="661392" cy="232432"/>
            </a:xfrm>
            <a:prstGeom prst="rect">
              <a:avLst/>
            </a:prstGeom>
          </p:spPr>
        </p:pic>
        <p:pic>
          <p:nvPicPr>
            <p:cNvPr id="11" name="Grafik 10"/>
            <p:cNvPicPr>
              <a:picLocks noChangeAspect="1"/>
            </p:cNvPicPr>
            <p:nvPr userDrawn="1"/>
          </p:nvPicPr>
          <p:blipFill rotWithShape="1"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63" t="37890" r="18033" b="45147"/>
            <a:stretch/>
          </p:blipFill>
          <p:spPr>
            <a:xfrm>
              <a:off x="5866298" y="5867552"/>
              <a:ext cx="1375872" cy="2757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9821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63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4368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77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62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630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86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953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&lt;Date and Occasion of the Presentation&gt;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608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 userDrawn="1"/>
        </p:nvGrpSpPr>
        <p:grpSpPr>
          <a:xfrm>
            <a:off x="462611" y="6036640"/>
            <a:ext cx="8207568" cy="283172"/>
            <a:chOff x="467544" y="5860168"/>
            <a:chExt cx="8207568" cy="283172"/>
          </a:xfrm>
        </p:grpSpPr>
        <p:pic>
          <p:nvPicPr>
            <p:cNvPr id="5" name="Grafik 4"/>
            <p:cNvPicPr>
              <a:picLocks noChangeAspect="1"/>
            </p:cNvPicPr>
            <p:nvPr userDrawn="1"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5910828"/>
              <a:ext cx="2248346" cy="189236"/>
            </a:xfrm>
            <a:prstGeom prst="rect">
              <a:avLst/>
            </a:prstGeom>
          </p:spPr>
        </p:pic>
        <p:pic>
          <p:nvPicPr>
            <p:cNvPr id="6" name="Grafik 5"/>
            <p:cNvPicPr>
              <a:picLocks noChangeAspect="1"/>
            </p:cNvPicPr>
            <p:nvPr userDrawn="1"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662" y="5871595"/>
              <a:ext cx="529174" cy="233404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 userDrawn="1"/>
          </p:nvPicPr>
          <p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5860168"/>
              <a:ext cx="432352" cy="233404"/>
            </a:xfrm>
            <a:prstGeom prst="rect">
              <a:avLst/>
            </a:prstGeom>
          </p:spPr>
        </p:pic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3720" y="5889230"/>
              <a:ext cx="661392" cy="232432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 userDrawn="1"/>
          </p:nvPicPr>
          <p:blipFill rotWithShape="1"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63" t="37890" r="18033" b="45147"/>
            <a:stretch/>
          </p:blipFill>
          <p:spPr>
            <a:xfrm>
              <a:off x="5866298" y="5867552"/>
              <a:ext cx="1375872" cy="275788"/>
            </a:xfrm>
            <a:prstGeom prst="rect">
              <a:avLst/>
            </a:prstGeom>
          </p:spPr>
        </p:pic>
      </p:grpSp>
      <p:sp>
        <p:nvSpPr>
          <p:cNvPr id="11" name="Textfeld 10"/>
          <p:cNvSpPr txBox="1"/>
          <p:nvPr userDrawn="1"/>
        </p:nvSpPr>
        <p:spPr>
          <a:xfrm>
            <a:off x="1187624" y="1916832"/>
            <a:ext cx="3379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107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5344"/>
            <a:ext cx="9144000" cy="828325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133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25878"/>
            <a:ext cx="1654840" cy="712608"/>
          </a:xfrm>
          <a:prstGeom prst="rect">
            <a:avLst/>
          </a:prstGeom>
        </p:spPr>
      </p:pic>
      <p:sp>
        <p:nvSpPr>
          <p:cNvPr id="10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7544" y="5949280"/>
            <a:ext cx="8208912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9A9B9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de-DE" dirty="0" smtClean="0"/>
              <a:t>&lt;Date </a:t>
            </a:r>
            <a:r>
              <a:rPr lang="de-DE" dirty="0" err="1" smtClean="0"/>
              <a:t>and</a:t>
            </a:r>
            <a:r>
              <a:rPr lang="de-DE" dirty="0" smtClean="0"/>
              <a:t> Occasion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Presentation</a:t>
            </a:r>
            <a:r>
              <a:rPr lang="de-DE" dirty="0" smtClean="0"/>
              <a:t>&gt;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3F392-16CE-48E3-A46D-C302BE0264B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55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6" r:id="rId7"/>
    <p:sldLayoutId id="2147483717" r:id="rId8"/>
    <p:sldLayoutId id="2147483718" r:id="rId9"/>
    <p:sldLayoutId id="2147483715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3D325E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449DD7"/>
        </a:buClr>
        <a:buFont typeface="Symbol" panose="05050102010706020507" pitchFamily="18" charset="2"/>
        <a:buChar char=""/>
        <a:defRPr sz="3200" kern="1200">
          <a:solidFill>
            <a:srgbClr val="3D325E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C6236"/>
        </a:buClr>
        <a:buFont typeface="Symbol" panose="05050102010706020507" pitchFamily="18" charset="2"/>
        <a:buChar char=""/>
        <a:defRPr sz="2800" kern="1200">
          <a:solidFill>
            <a:srgbClr val="3D325E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A9B9B"/>
        </a:buClr>
        <a:buFont typeface="Symbol" panose="05050102010706020507" pitchFamily="18" charset="2"/>
        <a:buChar char=""/>
        <a:defRPr sz="2400" kern="1200">
          <a:solidFill>
            <a:srgbClr val="3D325E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9A9B9B"/>
        </a:buClr>
        <a:buFont typeface="Symbol" panose="05050102010706020507" pitchFamily="18" charset="2"/>
        <a:buChar char=""/>
        <a:defRPr sz="2000" kern="1200">
          <a:solidFill>
            <a:srgbClr val="3D325E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9A9B9B"/>
        </a:buClr>
        <a:buFont typeface="Symbol" panose="05050102010706020507" pitchFamily="18" charset="2"/>
        <a:buChar char=""/>
        <a:defRPr sz="2000" kern="1200">
          <a:solidFill>
            <a:srgbClr val="3D325E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idenmanifesto.or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ltmetrics.org/manifesto/" TargetMode="External"/><Relationship Id="rId4" Type="http://schemas.openxmlformats.org/officeDocument/2006/relationships/hyperlink" Target="https://www.metrics-toolkit.org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s.lemke@zbw.eu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350696" cy="1470025"/>
          </a:xfrm>
        </p:spPr>
        <p:txBody>
          <a:bodyPr>
            <a:noAutofit/>
          </a:bodyPr>
          <a:lstStyle/>
          <a:p>
            <a:pPr algn="l"/>
            <a:r>
              <a:rPr lang="de-DE" sz="2600" b="1" smtClean="0">
                <a:solidFill>
                  <a:schemeClr val="tx1"/>
                </a:solidFill>
                <a:latin typeface="+mj-lt"/>
              </a:rPr>
              <a:t>Attitudes towards altmetrics from German researchers: </a:t>
            </a:r>
            <a:br>
              <a:rPr lang="de-DE" sz="2600" b="1" smtClean="0">
                <a:solidFill>
                  <a:schemeClr val="tx1"/>
                </a:solidFill>
                <a:latin typeface="+mj-lt"/>
              </a:rPr>
            </a:br>
            <a:r>
              <a:rPr lang="de-DE" sz="2600" b="1" smtClean="0">
                <a:solidFill>
                  <a:schemeClr val="tx1"/>
                </a:solidFill>
                <a:latin typeface="+mj-lt"/>
              </a:rPr>
              <a:t>Insights from the *metrics-project</a:t>
            </a:r>
            <a:endParaRPr lang="en-US" sz="2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3568" y="3836640"/>
            <a:ext cx="7776864" cy="1752600"/>
          </a:xfrm>
        </p:spPr>
        <p:txBody>
          <a:bodyPr>
            <a:normAutofit/>
          </a:bodyPr>
          <a:lstStyle/>
          <a:p>
            <a:pPr algn="l"/>
            <a:r>
              <a:rPr lang="de-DE" sz="2000" smtClean="0">
                <a:solidFill>
                  <a:schemeClr val="tx1"/>
                </a:solidFill>
                <a:latin typeface="+mj-lt"/>
              </a:rPr>
              <a:t>Steffen Lemke</a:t>
            </a:r>
            <a:endParaRPr lang="en-US" sz="2000" smtClean="0">
              <a:solidFill>
                <a:schemeClr val="tx1"/>
              </a:solidFill>
              <a:latin typeface="+mj-lt"/>
            </a:endParaRPr>
          </a:p>
          <a:p>
            <a:pPr algn="l"/>
            <a:r>
              <a:rPr lang="en-US" sz="2000" i="1" smtClean="0">
                <a:solidFill>
                  <a:schemeClr val="tx1"/>
                </a:solidFill>
                <a:latin typeface="+mj-lt"/>
              </a:rPr>
              <a:t>Altmetric.com Webinar on Open Access and Altmetrics in Germany</a:t>
            </a:r>
            <a:endParaRPr lang="en-US" sz="2000" i="1" dirty="0" smtClean="0">
              <a:solidFill>
                <a:schemeClr val="tx1"/>
              </a:solidFill>
              <a:latin typeface="+mj-lt"/>
            </a:endParaRPr>
          </a:p>
          <a:p>
            <a:pPr algn="l"/>
            <a:r>
              <a:rPr lang="en-US" sz="2000" smtClean="0">
                <a:solidFill>
                  <a:schemeClr val="tx1"/>
                </a:solidFill>
                <a:latin typeface="+mj-lt"/>
              </a:rPr>
              <a:t>4</a:t>
            </a:r>
            <a:r>
              <a:rPr lang="en-US" sz="2000" baseline="30000" smtClean="0">
                <a:solidFill>
                  <a:schemeClr val="tx1"/>
                </a:solidFill>
                <a:latin typeface="+mj-lt"/>
              </a:rPr>
              <a:t>th</a:t>
            </a:r>
            <a:r>
              <a:rPr lang="en-US" sz="2000" smtClean="0">
                <a:solidFill>
                  <a:schemeClr val="tx1"/>
                </a:solidFill>
                <a:latin typeface="+mj-lt"/>
              </a:rPr>
              <a:t> February 2020</a:t>
            </a:r>
            <a:endParaRPr lang="en-US" sz="2000" dirty="0" smtClean="0">
              <a:solidFill>
                <a:schemeClr val="tx1"/>
              </a:solidFill>
              <a:latin typeface="+mj-lt"/>
            </a:endParaRPr>
          </a:p>
          <a:p>
            <a:endParaRPr lang="en-US" sz="2800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07504" y="5229200"/>
            <a:ext cx="8896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mtClean="0">
                <a:solidFill>
                  <a:schemeClr val="bg1">
                    <a:lumMod val="50000"/>
                  </a:schemeClr>
                </a:solidFill>
              </a:rPr>
              <a:t>These slides can be found on https://</a:t>
            </a:r>
            <a:r>
              <a:rPr lang="de-DE">
                <a:solidFill>
                  <a:schemeClr val="bg1">
                    <a:lumMod val="50000"/>
                  </a:schemeClr>
                </a:solidFill>
              </a:rPr>
              <a:t>zenodo.org/record/3635714</a:t>
            </a:r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8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Inhaltsplatzhalter 2"/>
          <p:cNvSpPr>
            <a:spLocks noGrp="1"/>
          </p:cNvSpPr>
          <p:nvPr>
            <p:ph idx="1"/>
          </p:nvPr>
        </p:nvSpPr>
        <p:spPr>
          <a:xfrm>
            <a:off x="457200" y="1493680"/>
            <a:ext cx="8147248" cy="229536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de-DE" sz="2000" b="1" smtClean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endParaRPr lang="de-DE" sz="2000" b="1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endParaRPr lang="de-DE" sz="2000" b="1" smtClean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endParaRPr lang="de-DE" sz="2000" b="1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endParaRPr lang="de-DE" sz="2000" b="1" smtClean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r>
              <a:rPr lang="de-DE" sz="2000" b="1" smtClean="0">
                <a:solidFill>
                  <a:schemeClr val="tx1"/>
                </a:solidFill>
                <a:latin typeface="+mn-lt"/>
              </a:rPr>
              <a:t>The *metrics project (2017-2019): </a:t>
            </a:r>
          </a:p>
          <a:p>
            <a:r>
              <a:rPr lang="de-DE" sz="2000" smtClean="0">
                <a:solidFill>
                  <a:schemeClr val="tx1"/>
                </a:solidFill>
                <a:latin typeface="+mn-lt"/>
              </a:rPr>
              <a:t>Funded by the German Research Foundation with the aim of developing a deeper understanding of researchers‘ perceptions and usage of research impact metrics</a:t>
            </a:r>
          </a:p>
          <a:p>
            <a:endParaRPr lang="de-DE" sz="2000" smtClean="0">
              <a:solidFill>
                <a:schemeClr val="tx1"/>
              </a:solidFill>
              <a:latin typeface="+mn-lt"/>
            </a:endParaRPr>
          </a:p>
          <a:p>
            <a:r>
              <a:rPr lang="de-DE" sz="2000" smtClean="0">
                <a:solidFill>
                  <a:schemeClr val="tx1"/>
                </a:solidFill>
                <a:latin typeface="+mn-lt"/>
              </a:rPr>
              <a:t>User studies in the forms of group interviews, online surveys and interactive experiments</a:t>
            </a:r>
          </a:p>
          <a:p>
            <a:endParaRPr lang="de-DE" sz="2000" smtClean="0">
              <a:solidFill>
                <a:schemeClr val="tx1"/>
              </a:solidFill>
              <a:latin typeface="+mn-lt"/>
            </a:endParaRPr>
          </a:p>
          <a:p>
            <a:r>
              <a:rPr lang="de-DE" sz="2000" smtClean="0">
                <a:solidFill>
                  <a:schemeClr val="tx1"/>
                </a:solidFill>
                <a:latin typeface="+mn-lt"/>
              </a:rPr>
              <a:t>Emphases on social scientists</a:t>
            </a:r>
            <a:endParaRPr lang="en-US" sz="200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0314" cy="1143000"/>
          </a:xfrm>
        </p:spPr>
        <p:txBody>
          <a:bodyPr>
            <a:normAutofit/>
          </a:bodyPr>
          <a:lstStyle/>
          <a:p>
            <a:pPr algn="l"/>
            <a:r>
              <a:rPr lang="en-US" sz="3600" smtClean="0">
                <a:solidFill>
                  <a:schemeClr val="tx1"/>
                </a:solidFill>
                <a:latin typeface="+mj-lt"/>
              </a:rPr>
              <a:t>A bit of context…</a:t>
            </a:r>
            <a:endParaRPr lang="en-US" sz="3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AutoShape 130" descr="Bildergebnis für qoam"/>
          <p:cNvSpPr>
            <a:spLocks noChangeAspect="1" noChangeArrowheads="1"/>
          </p:cNvSpPr>
          <p:nvPr/>
        </p:nvSpPr>
        <p:spPr bwMode="auto">
          <a:xfrm>
            <a:off x="155575" y="-457200"/>
            <a:ext cx="18288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pic>
        <p:nvPicPr>
          <p:cNvPr id="1026" name="Picture 2" descr="D:\Benutzer\Lemke Steffen\Pictures\metric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074" y="1412776"/>
            <a:ext cx="360045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>
          <a:xfrm>
            <a:off x="6516216" y="19050"/>
            <a:ext cx="2520280" cy="1105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smtClean="0">
                <a:solidFill>
                  <a:schemeClr val="tx1"/>
                </a:solidFill>
              </a:rPr>
              <a:t>2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72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itel 1"/>
          <p:cNvSpPr txBox="1">
            <a:spLocks/>
          </p:cNvSpPr>
          <p:nvPr/>
        </p:nvSpPr>
        <p:spPr>
          <a:xfrm>
            <a:off x="1187624" y="2708920"/>
            <a:ext cx="66350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sz="2800" smtClean="0">
                <a:solidFill>
                  <a:schemeClr val="tx1"/>
                </a:solidFill>
                <a:latin typeface="+mj-lt"/>
              </a:rPr>
              <a:t>*metrics-Survey 2018:</a:t>
            </a:r>
            <a:br>
              <a:rPr lang="en-US" sz="2800" smtClean="0">
                <a:solidFill>
                  <a:schemeClr val="tx1"/>
                </a:solidFill>
                <a:latin typeface="+mj-lt"/>
              </a:rPr>
            </a:br>
            <a:r>
              <a:rPr lang="en-US" sz="2800" smtClean="0">
                <a:solidFill>
                  <a:schemeClr val="tx1"/>
                </a:solidFill>
                <a:latin typeface="+mj-lt"/>
              </a:rPr>
              <a:t>How useful would you find the following research impact metrics for assessing whether to read a given scholarly product, </a:t>
            </a:r>
          </a:p>
          <a:p>
            <a:r>
              <a:rPr lang="en-US" sz="2800" smtClean="0">
                <a:solidFill>
                  <a:schemeClr val="tx1"/>
                </a:solidFill>
                <a:latin typeface="+mj-lt"/>
              </a:rPr>
              <a:t>e.g. a journal article?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smtClean="0">
                <a:solidFill>
                  <a:schemeClr val="tx1"/>
                </a:solidFill>
              </a:rPr>
              <a:t>3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41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itel 1"/>
          <p:cNvSpPr txBox="1">
            <a:spLocks/>
          </p:cNvSpPr>
          <p:nvPr/>
        </p:nvSpPr>
        <p:spPr>
          <a:xfrm>
            <a:off x="457200" y="481757"/>
            <a:ext cx="66350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algn="l"/>
            <a:r>
              <a:rPr lang="en-US" sz="2800" smtClean="0">
                <a:solidFill>
                  <a:schemeClr val="tx1"/>
                </a:solidFill>
                <a:latin typeface="+mj-lt"/>
              </a:rPr>
              <a:t>*metrics-Survey 2018:</a:t>
            </a:r>
            <a:br>
              <a:rPr lang="en-US" sz="2800" smtClean="0">
                <a:solidFill>
                  <a:schemeClr val="tx1"/>
                </a:solidFill>
                <a:latin typeface="+mj-lt"/>
              </a:rPr>
            </a:br>
            <a:r>
              <a:rPr lang="en-US" sz="2800" smtClean="0">
                <a:solidFill>
                  <a:schemeClr val="tx1"/>
                </a:solidFill>
                <a:latin typeface="+mj-lt"/>
              </a:rPr>
              <a:t>How useful would German researchers find different metrics for assessing whether to read an article?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23" name="Diagramm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1426944"/>
              </p:ext>
            </p:extLst>
          </p:nvPr>
        </p:nvGraphicFramePr>
        <p:xfrm>
          <a:off x="-828600" y="1772816"/>
          <a:ext cx="983845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smtClean="0">
                <a:solidFill>
                  <a:schemeClr val="tx1"/>
                </a:solidFill>
              </a:rPr>
              <a:t>4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Geschweifte Klammer links 2"/>
          <p:cNvSpPr/>
          <p:nvPr/>
        </p:nvSpPr>
        <p:spPr>
          <a:xfrm>
            <a:off x="457200" y="1993925"/>
            <a:ext cx="442392" cy="64807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Geschweifte Klammer links 6"/>
          <p:cNvSpPr/>
          <p:nvPr/>
        </p:nvSpPr>
        <p:spPr>
          <a:xfrm>
            <a:off x="457200" y="2641997"/>
            <a:ext cx="442392" cy="266429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feld 3"/>
          <p:cNvSpPr txBox="1"/>
          <p:nvPr/>
        </p:nvSpPr>
        <p:spPr>
          <a:xfrm rot="16200000">
            <a:off x="-194596" y="2190328"/>
            <a:ext cx="1025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smtClean="0"/>
              <a:t>Bibliometrics</a:t>
            </a:r>
            <a:endParaRPr lang="en-US" sz="1200" b="1"/>
          </a:p>
        </p:txBody>
      </p:sp>
      <p:sp>
        <p:nvSpPr>
          <p:cNvPr id="9" name="Textfeld 8"/>
          <p:cNvSpPr txBox="1"/>
          <p:nvPr/>
        </p:nvSpPr>
        <p:spPr>
          <a:xfrm rot="16200000">
            <a:off x="-745802" y="3863097"/>
            <a:ext cx="21276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smtClean="0"/>
              <a:t>Web-based metrics/Altmetrics</a:t>
            </a:r>
            <a:endParaRPr lang="en-US" sz="1200" b="1"/>
          </a:p>
        </p:txBody>
      </p:sp>
      <p:sp>
        <p:nvSpPr>
          <p:cNvPr id="5" name="Rechteck 4"/>
          <p:cNvSpPr/>
          <p:nvPr/>
        </p:nvSpPr>
        <p:spPr>
          <a:xfrm>
            <a:off x="755576" y="3938141"/>
            <a:ext cx="7966248" cy="18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hteck 1"/>
          <p:cNvSpPr/>
          <p:nvPr/>
        </p:nvSpPr>
        <p:spPr>
          <a:xfrm>
            <a:off x="3851920" y="1820137"/>
            <a:ext cx="5040560" cy="4129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0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" grpId="0"/>
      <p:bldP spid="9" grpId="0"/>
      <p:bldP spid="5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 txBox="1">
            <a:spLocks/>
          </p:cNvSpPr>
          <p:nvPr/>
        </p:nvSpPr>
        <p:spPr>
          <a:xfrm>
            <a:off x="467544" y="1412776"/>
            <a:ext cx="5904656" cy="47091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449DD7"/>
              </a:buClr>
              <a:buFont typeface="Symbol" panose="05050102010706020507" pitchFamily="18" charset="2"/>
              <a:buChar char=""/>
              <a:defRPr sz="32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C6236"/>
              </a:buClr>
              <a:buFont typeface="Symbol" panose="05050102010706020507" pitchFamily="18" charset="2"/>
              <a:buChar char=""/>
              <a:defRPr sz="28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A9B9B"/>
              </a:buClr>
              <a:buFont typeface="Symbol" panose="05050102010706020507" pitchFamily="18" charset="2"/>
              <a:buChar char=""/>
              <a:defRPr sz="24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A9B9B"/>
              </a:buClr>
              <a:buFont typeface="Symbol" panose="05050102010706020507" pitchFamily="18" charset="2"/>
              <a:buChar char=""/>
              <a:defRPr sz="20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A9B9B"/>
              </a:buClr>
              <a:buFont typeface="Symbol" panose="05050102010706020507" pitchFamily="18" charset="2"/>
              <a:buChar char=""/>
              <a:defRPr sz="20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200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de-DE" sz="2000" smtClean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de-DE" sz="200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de-DE" sz="2000" smtClean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de-DE" sz="200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de-DE" sz="200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de-DE" sz="1600" smtClean="0">
              <a:solidFill>
                <a:schemeClr val="tx1"/>
              </a:solidFill>
              <a:latin typeface="+mj-lt"/>
            </a:endParaRPr>
          </a:p>
          <a:p>
            <a:pPr lvl="1"/>
            <a:endParaRPr lang="de-DE" sz="1600" smtClean="0">
              <a:solidFill>
                <a:schemeClr val="tx1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smtClean="0">
                <a:solidFill>
                  <a:schemeClr val="tx1"/>
                </a:solidFill>
                <a:latin typeface="+mj-lt"/>
              </a:rPr>
              <a:t>One result</a:t>
            </a:r>
            <a:r>
              <a:rPr lang="en-US" sz="2000" smtClean="0">
                <a:solidFill>
                  <a:schemeClr val="tx1"/>
                </a:solidFill>
              </a:rPr>
              <a:t> :  </a:t>
            </a:r>
            <a:r>
              <a:rPr lang="de-DE" sz="2000" smtClean="0">
                <a:solidFill>
                  <a:schemeClr val="tx1"/>
                </a:solidFill>
                <a:latin typeface="+mj-lt"/>
              </a:rPr>
              <a:t>participants prior knowledge/usage of research metrics mostly restricted to bibliometrics</a:t>
            </a:r>
            <a:endParaRPr lang="en-US" sz="2000" smtClean="0">
              <a:solidFill>
                <a:schemeClr val="tx1"/>
              </a:solidFill>
              <a:latin typeface="+mj-lt"/>
            </a:endParaRPr>
          </a:p>
          <a:p>
            <a:endParaRPr lang="de-DE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0314" cy="1143000"/>
          </a:xfrm>
        </p:spPr>
        <p:txBody>
          <a:bodyPr>
            <a:normAutofit/>
          </a:bodyPr>
          <a:lstStyle/>
          <a:p>
            <a:pPr algn="l"/>
            <a:r>
              <a:rPr lang="de-DE" sz="3200" dirty="0" smtClean="0">
                <a:solidFill>
                  <a:schemeClr val="tx1"/>
                </a:solidFill>
                <a:latin typeface="+mj-lt"/>
              </a:rPr>
              <a:t>*</a:t>
            </a:r>
            <a:r>
              <a:rPr lang="de-DE" sz="3200" dirty="0" err="1" smtClean="0">
                <a:solidFill>
                  <a:schemeClr val="tx1"/>
                </a:solidFill>
                <a:latin typeface="+mj-lt"/>
              </a:rPr>
              <a:t>metrics</a:t>
            </a:r>
            <a:r>
              <a:rPr lang="de-DE" sz="3200" dirty="0" smtClean="0">
                <a:solidFill>
                  <a:schemeClr val="tx1"/>
                </a:solidFill>
                <a:latin typeface="+mj-lt"/>
              </a:rPr>
              <a:t>-Interviews</a:t>
            </a:r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AutoShape 130" descr="Bildergebnis für qoam"/>
          <p:cNvSpPr>
            <a:spLocks noChangeAspect="1" noChangeArrowheads="1"/>
          </p:cNvSpPr>
          <p:nvPr/>
        </p:nvSpPr>
        <p:spPr bwMode="auto">
          <a:xfrm>
            <a:off x="155575" y="-457200"/>
            <a:ext cx="18288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74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09119"/>
          </a:xfrm>
        </p:spPr>
        <p:txBody>
          <a:bodyPr>
            <a:noAutofit/>
          </a:bodyPr>
          <a:lstStyle/>
          <a:p>
            <a:r>
              <a:rPr lang="de-DE" sz="2000" smtClean="0">
                <a:solidFill>
                  <a:schemeClr val="tx1"/>
                </a:solidFill>
                <a:latin typeface="+mj-lt"/>
              </a:rPr>
              <a:t>Four </a:t>
            </a:r>
            <a:r>
              <a:rPr lang="de-DE" sz="2000">
                <a:solidFill>
                  <a:schemeClr val="tx1"/>
                </a:solidFill>
                <a:latin typeface="+mj-lt"/>
              </a:rPr>
              <a:t>group discussions with 9 </a:t>
            </a:r>
            <a:r>
              <a:rPr lang="de-DE" sz="2000" smtClean="0">
                <a:solidFill>
                  <a:schemeClr val="tx1"/>
                </a:solidFill>
                <a:latin typeface="+mj-lt"/>
              </a:rPr>
              <a:t>interviewees (5 economists, 2 biologists, 2 computer scientists)      ~6 </a:t>
            </a:r>
            <a:r>
              <a:rPr lang="de-DE" sz="2000">
                <a:solidFill>
                  <a:schemeClr val="tx1"/>
                </a:solidFill>
                <a:latin typeface="+mj-lt"/>
              </a:rPr>
              <a:t>hours of </a:t>
            </a:r>
            <a:r>
              <a:rPr lang="de-DE" sz="2000" smtClean="0">
                <a:solidFill>
                  <a:schemeClr val="tx1"/>
                </a:solidFill>
                <a:latin typeface="+mj-lt"/>
              </a:rPr>
              <a:t>interviews</a:t>
            </a:r>
          </a:p>
          <a:p>
            <a:endParaRPr lang="de-DE" sz="2000">
              <a:solidFill>
                <a:schemeClr val="tx1"/>
              </a:solidFill>
              <a:latin typeface="+mj-lt"/>
            </a:endParaRPr>
          </a:p>
          <a:p>
            <a:r>
              <a:rPr lang="de-DE" sz="2000" smtClean="0">
                <a:solidFill>
                  <a:schemeClr val="tx1"/>
                </a:solidFill>
                <a:latin typeface="+mj-lt"/>
              </a:rPr>
              <a:t>Key themes:</a:t>
            </a:r>
            <a:endParaRPr lang="de-DE" sz="2000" dirty="0">
              <a:solidFill>
                <a:schemeClr val="tx1"/>
              </a:solidFill>
              <a:latin typeface="+mj-lt"/>
            </a:endParaRPr>
          </a:p>
          <a:p>
            <a:pPr lvl="1"/>
            <a:r>
              <a:rPr lang="de-DE" sz="1600" smtClean="0">
                <a:solidFill>
                  <a:schemeClr val="tx1"/>
                </a:solidFill>
                <a:latin typeface="+mj-lt"/>
              </a:rPr>
              <a:t>For which purposes do researchers use online tools and social media?</a:t>
            </a:r>
            <a:endParaRPr lang="de-DE" sz="1600" dirty="0">
              <a:solidFill>
                <a:schemeClr val="tx1"/>
              </a:solidFill>
              <a:latin typeface="+mj-lt"/>
            </a:endParaRPr>
          </a:p>
          <a:p>
            <a:pPr lvl="1"/>
            <a:r>
              <a:rPr lang="de-DE" sz="1600" smtClean="0">
                <a:solidFill>
                  <a:schemeClr val="tx1"/>
                </a:solidFill>
                <a:latin typeface="+mj-lt"/>
              </a:rPr>
              <a:t>What are researchers‘ attitudes towards metrics for research impact and the ways they are used</a:t>
            </a:r>
            <a:r>
              <a:rPr lang="de-DE" sz="1600" smtClean="0">
                <a:solidFill>
                  <a:schemeClr val="tx1"/>
                </a:solidFill>
              </a:rPr>
              <a:t>?</a:t>
            </a:r>
            <a:endParaRPr lang="de-DE" sz="160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Pfeil nach rechts 4"/>
          <p:cNvSpPr/>
          <p:nvPr/>
        </p:nvSpPr>
        <p:spPr>
          <a:xfrm>
            <a:off x="3120430" y="1865585"/>
            <a:ext cx="144016" cy="1080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smtClean="0">
                <a:solidFill>
                  <a:schemeClr val="tx1"/>
                </a:solidFill>
              </a:rPr>
              <a:t>5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D:\Benutzer\Lemke Steffen\Downloads\kisspng-discussion-group-internet-forum-clip-art-focus-group-5b124712662fc4.901423511527924498418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824" y="3676647"/>
            <a:ext cx="2637656" cy="22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84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4" grpId="0" uiExpand="1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D:\Benutzer\Lemke Steffen\Downloads\kisspng-discussion-group-internet-forum-clip-art-focus-group-5b124712662fc4.901423511527924498418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691" y="1500474"/>
            <a:ext cx="5418621" cy="452081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clear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0314" cy="1143000"/>
          </a:xfrm>
        </p:spPr>
        <p:txBody>
          <a:bodyPr>
            <a:normAutofit/>
          </a:bodyPr>
          <a:lstStyle/>
          <a:p>
            <a:pPr algn="l"/>
            <a:r>
              <a:rPr lang="de-DE" sz="3200" dirty="0" smtClean="0">
                <a:solidFill>
                  <a:schemeClr val="tx1"/>
                </a:solidFill>
                <a:latin typeface="+mj-lt"/>
              </a:rPr>
              <a:t>*</a:t>
            </a:r>
            <a:r>
              <a:rPr lang="de-DE" sz="3200" dirty="0" err="1" smtClean="0">
                <a:solidFill>
                  <a:schemeClr val="tx1"/>
                </a:solidFill>
                <a:latin typeface="+mj-lt"/>
              </a:rPr>
              <a:t>metrics</a:t>
            </a:r>
            <a:r>
              <a:rPr lang="de-DE" sz="3200" dirty="0" smtClean="0">
                <a:solidFill>
                  <a:schemeClr val="tx1"/>
                </a:solidFill>
                <a:latin typeface="+mj-lt"/>
              </a:rPr>
              <a:t>-Interviews</a:t>
            </a:r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AutoShape 130" descr="Bildergebnis für qoam"/>
          <p:cNvSpPr>
            <a:spLocks noChangeAspect="1" noChangeArrowheads="1"/>
          </p:cNvSpPr>
          <p:nvPr/>
        </p:nvSpPr>
        <p:spPr bwMode="auto">
          <a:xfrm>
            <a:off x="155575" y="-457200"/>
            <a:ext cx="18288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74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09119"/>
          </a:xfrm>
        </p:spPr>
        <p:txBody>
          <a:bodyPr>
            <a:noAutofit/>
          </a:bodyPr>
          <a:lstStyle/>
          <a:p>
            <a:r>
              <a:rPr lang="en-US" sz="2000" smtClean="0">
                <a:solidFill>
                  <a:schemeClr val="tx1"/>
                </a:solidFill>
                <a:latin typeface="+mj-lt"/>
              </a:rPr>
              <a:t>W</a:t>
            </a:r>
            <a:r>
              <a:rPr lang="de-DE" sz="2000" smtClean="0">
                <a:solidFill>
                  <a:schemeClr val="tx1"/>
                </a:solidFill>
                <a:latin typeface="+mj-lt"/>
              </a:rPr>
              <a:t>hich concerns do interviewees have regarding </a:t>
            </a:r>
            <a:r>
              <a:rPr lang="de-DE" sz="2000" b="1" smtClean="0">
                <a:solidFill>
                  <a:schemeClr val="tx1"/>
                </a:solidFill>
                <a:latin typeface="+mj-lt"/>
              </a:rPr>
              <a:t>web-based metrics (i.e. altmetrics or usage metrics) </a:t>
            </a:r>
            <a:r>
              <a:rPr lang="de-DE" sz="2000" smtClean="0">
                <a:solidFill>
                  <a:schemeClr val="tx1"/>
                </a:solidFill>
                <a:latin typeface="+mj-lt"/>
              </a:rPr>
              <a:t>in particular?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000" smtClean="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smtClean="0">
                <a:solidFill>
                  <a:schemeClr val="tx1"/>
                </a:solidFill>
                <a:latin typeface="+mj-lt"/>
              </a:rPr>
              <a:t>Lack </a:t>
            </a:r>
            <a:r>
              <a:rPr lang="en-US" sz="2000">
                <a:solidFill>
                  <a:schemeClr val="tx1"/>
                </a:solidFill>
                <a:latin typeface="+mj-lt"/>
              </a:rPr>
              <a:t>of </a:t>
            </a:r>
            <a:r>
              <a:rPr lang="en-US" sz="2000" smtClean="0">
                <a:solidFill>
                  <a:schemeClr val="tx1"/>
                </a:solidFill>
                <a:latin typeface="+mj-lt"/>
              </a:rPr>
              <a:t>familiarity with them </a:t>
            </a:r>
            <a:r>
              <a:rPr lang="en-US" sz="2000">
                <a:solidFill>
                  <a:schemeClr val="tx1"/>
                </a:solidFill>
                <a:latin typeface="+mj-lt"/>
              </a:rPr>
              <a:t>=&gt; lack of </a:t>
            </a:r>
            <a:r>
              <a:rPr lang="en-US" sz="2000" smtClean="0">
                <a:solidFill>
                  <a:schemeClr val="tx1"/>
                </a:solidFill>
                <a:latin typeface="+mj-lt"/>
              </a:rPr>
              <a:t>trust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de-DE" sz="200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de-DE" sz="2000" smtClean="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de-DE" sz="200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de-DE" sz="2000" smtClean="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000" smtClean="0">
                <a:solidFill>
                  <a:schemeClr val="tx1"/>
                </a:solidFill>
                <a:latin typeface="+mj-lt"/>
              </a:rPr>
              <a:t>Web-based metrics are particularly vulnerable to being gamed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de-DE" sz="200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000" smtClean="0">
                <a:solidFill>
                  <a:schemeClr val="tx1"/>
                </a:solidFill>
                <a:latin typeface="+mj-lt"/>
              </a:rPr>
              <a:t>Mostly measure the extent of authors‘ networks, not relevance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de-DE" sz="200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000" smtClean="0">
                <a:solidFill>
                  <a:schemeClr val="tx1"/>
                </a:solidFill>
                <a:latin typeface="+mj-lt"/>
              </a:rPr>
              <a:t>Social</a:t>
            </a:r>
            <a:r>
              <a:rPr lang="de-DE" sz="2000" b="1">
                <a:solidFill>
                  <a:schemeClr val="tx1"/>
                </a:solidFill>
              </a:rPr>
              <a:t> </a:t>
            </a:r>
            <a:r>
              <a:rPr lang="de-DE" sz="2000" smtClean="0">
                <a:solidFill>
                  <a:schemeClr val="tx1"/>
                </a:solidFill>
                <a:latin typeface="+mj-lt"/>
              </a:rPr>
              <a:t>media</a:t>
            </a:r>
            <a:r>
              <a:rPr lang="de-DE" sz="2000" b="1" smtClean="0">
                <a:solidFill>
                  <a:schemeClr val="tx1"/>
                </a:solidFill>
              </a:rPr>
              <a:t>-</a:t>
            </a:r>
            <a:r>
              <a:rPr lang="de-DE" sz="2000" smtClean="0">
                <a:solidFill>
                  <a:schemeClr val="tx1"/>
                </a:solidFill>
                <a:latin typeface="+mj-lt"/>
              </a:rPr>
              <a:t>based metrics might put theoretical/foundational work at a disadvantage versus empirical work</a:t>
            </a:r>
            <a:endParaRPr lang="de-DE" sz="200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de-DE" sz="2000" smtClean="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000" smtClean="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de-DE" sz="200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de-DE" sz="2000" smtClean="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de-DE" sz="200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de-DE" sz="2000" smtClean="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000">
              <a:solidFill>
                <a:schemeClr val="tx1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467544" y="2852936"/>
            <a:ext cx="8280920" cy="1188132"/>
            <a:chOff x="467544" y="2456892"/>
            <a:chExt cx="8280920" cy="1188132"/>
          </a:xfrm>
        </p:grpSpPr>
        <p:sp>
          <p:nvSpPr>
            <p:cNvPr id="7" name="Flussdiagramm: Dokument 6"/>
            <p:cNvSpPr/>
            <p:nvPr/>
          </p:nvSpPr>
          <p:spPr>
            <a:xfrm>
              <a:off x="467544" y="2492896"/>
              <a:ext cx="8208912" cy="1080120"/>
            </a:xfrm>
            <a:prstGeom prst="flowChartDocumen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nhaltsplatzhalter 3"/>
            <p:cNvSpPr txBox="1">
              <a:spLocks/>
            </p:cNvSpPr>
            <p:nvPr/>
          </p:nvSpPr>
          <p:spPr>
            <a:xfrm>
              <a:off x="518864" y="2456892"/>
              <a:ext cx="8229600" cy="118813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rgbClr val="449DD7"/>
                </a:buClr>
                <a:buFont typeface="Symbol" panose="05050102010706020507" pitchFamily="18" charset="2"/>
                <a:buChar char=""/>
                <a:defRPr sz="32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rgbClr val="EC6236"/>
                </a:buClr>
                <a:buFont typeface="Symbol" panose="05050102010706020507" pitchFamily="18" charset="2"/>
                <a:buChar char=""/>
                <a:defRPr sz="28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rgbClr val="9A9B9B"/>
                </a:buClr>
                <a:buFont typeface="Symbol" panose="05050102010706020507" pitchFamily="18" charset="2"/>
                <a:buChar char=""/>
                <a:defRPr sz="24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rgbClr val="9A9B9B"/>
                </a:buClr>
                <a:buFont typeface="Symbol" panose="05050102010706020507" pitchFamily="18" charset="2"/>
                <a:buChar char=""/>
                <a:defRPr sz="20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rgbClr val="9A9B9B"/>
                </a:buClr>
                <a:buFont typeface="Symbol" panose="05050102010706020507" pitchFamily="18" charset="2"/>
                <a:buChar char=""/>
                <a:defRPr sz="20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mbol" panose="05050102010706020507" pitchFamily="18" charset="2"/>
                <a:buNone/>
              </a:pPr>
              <a:r>
                <a:rPr lang="en-US" sz="1600" b="1" smtClean="0">
                  <a:solidFill>
                    <a:schemeClr val="tx1"/>
                  </a:solidFill>
                </a:rPr>
                <a:t>“Most [altmetrics] I just don't know, I have to admit. […]This is always a problem, when I don't understand their metric, what does it tell me? And if I then need to invest a lot of time to understand the metric or if it's not even publicly available, then I can just not use it.”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uppieren 13"/>
          <p:cNvGrpSpPr/>
          <p:nvPr/>
        </p:nvGrpSpPr>
        <p:grpSpPr>
          <a:xfrm>
            <a:off x="590872" y="2960948"/>
            <a:ext cx="8229600" cy="1296144"/>
            <a:chOff x="683568" y="3933056"/>
            <a:chExt cx="8229600" cy="1296144"/>
          </a:xfrm>
        </p:grpSpPr>
        <p:sp>
          <p:nvSpPr>
            <p:cNvPr id="9" name="Flussdiagramm: Dokument 8"/>
            <p:cNvSpPr/>
            <p:nvPr/>
          </p:nvSpPr>
          <p:spPr>
            <a:xfrm>
              <a:off x="683568" y="3933056"/>
              <a:ext cx="8208912" cy="1080120"/>
            </a:xfrm>
            <a:prstGeom prst="flowChartDocumen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Inhaltsplatzhalter 3"/>
            <p:cNvSpPr txBox="1">
              <a:spLocks/>
            </p:cNvSpPr>
            <p:nvPr/>
          </p:nvSpPr>
          <p:spPr>
            <a:xfrm>
              <a:off x="683568" y="3954760"/>
              <a:ext cx="8229600" cy="127444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rgbClr val="449DD7"/>
                </a:buClr>
                <a:buFont typeface="Symbol" panose="05050102010706020507" pitchFamily="18" charset="2"/>
                <a:buChar char=""/>
                <a:defRPr sz="32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rgbClr val="EC6236"/>
                </a:buClr>
                <a:buFont typeface="Symbol" panose="05050102010706020507" pitchFamily="18" charset="2"/>
                <a:buChar char=""/>
                <a:defRPr sz="28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rgbClr val="9A9B9B"/>
                </a:buClr>
                <a:buFont typeface="Symbol" panose="05050102010706020507" pitchFamily="18" charset="2"/>
                <a:buChar char=""/>
                <a:defRPr sz="24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rgbClr val="9A9B9B"/>
                </a:buClr>
                <a:buFont typeface="Symbol" panose="05050102010706020507" pitchFamily="18" charset="2"/>
                <a:buChar char=""/>
                <a:defRPr sz="20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rgbClr val="9A9B9B"/>
                </a:buClr>
                <a:buFont typeface="Symbol" panose="05050102010706020507" pitchFamily="18" charset="2"/>
                <a:buChar char=""/>
                <a:defRPr sz="20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mbol" panose="05050102010706020507" pitchFamily="18" charset="2"/>
                <a:buNone/>
              </a:pPr>
              <a:r>
                <a:rPr lang="en-US" sz="1600" b="1" smtClean="0">
                  <a:solidFill>
                    <a:schemeClr val="tx1"/>
                  </a:solidFill>
                </a:rPr>
                <a:t>“The point is, […] is everyone in the same knowledge what they mean? And the more [metrics] there are out there, the more – at least as an early career scientist – the more you resign. The more you kind of give up to really look through all this.”</a:t>
              </a:r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721468" y="3104964"/>
            <a:ext cx="8243020" cy="1080120"/>
            <a:chOff x="1835696" y="4581128"/>
            <a:chExt cx="8243020" cy="1080120"/>
          </a:xfrm>
        </p:grpSpPr>
        <p:sp>
          <p:nvSpPr>
            <p:cNvPr id="8" name="Flussdiagramm: Dokument 7"/>
            <p:cNvSpPr/>
            <p:nvPr/>
          </p:nvSpPr>
          <p:spPr>
            <a:xfrm>
              <a:off x="1835696" y="4581128"/>
              <a:ext cx="8208912" cy="1080120"/>
            </a:xfrm>
            <a:prstGeom prst="flowChartDocumen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Inhaltsplatzhalter 3"/>
            <p:cNvSpPr txBox="1">
              <a:spLocks/>
            </p:cNvSpPr>
            <p:nvPr/>
          </p:nvSpPr>
          <p:spPr>
            <a:xfrm>
              <a:off x="1849116" y="4725144"/>
              <a:ext cx="8229600" cy="79208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rgbClr val="449DD7"/>
                </a:buClr>
                <a:buFont typeface="Symbol" panose="05050102010706020507" pitchFamily="18" charset="2"/>
                <a:buChar char=""/>
                <a:defRPr sz="32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rgbClr val="EC6236"/>
                </a:buClr>
                <a:buFont typeface="Symbol" panose="05050102010706020507" pitchFamily="18" charset="2"/>
                <a:buChar char=""/>
                <a:defRPr sz="28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rgbClr val="9A9B9B"/>
                </a:buClr>
                <a:buFont typeface="Symbol" panose="05050102010706020507" pitchFamily="18" charset="2"/>
                <a:buChar char=""/>
                <a:defRPr sz="24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rgbClr val="9A9B9B"/>
                </a:buClr>
                <a:buFont typeface="Symbol" panose="05050102010706020507" pitchFamily="18" charset="2"/>
                <a:buChar char=""/>
                <a:defRPr sz="20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rgbClr val="9A9B9B"/>
                </a:buClr>
                <a:buFont typeface="Symbol" panose="05050102010706020507" pitchFamily="18" charset="2"/>
                <a:buChar char=""/>
                <a:defRPr sz="2000" kern="1200">
                  <a:solidFill>
                    <a:srgbClr val="3D325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mbol" panose="05050102010706020507" pitchFamily="18" charset="2"/>
                <a:buNone/>
              </a:pPr>
              <a:r>
                <a:rPr lang="en-US" sz="1600" b="1" smtClean="0">
                  <a:solidFill>
                    <a:schemeClr val="tx1"/>
                  </a:solidFill>
                </a:rPr>
                <a:t>“I don't know most of the metrics and I am not sure where the data comes from, so I don't trust it.”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17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>
                <a:solidFill>
                  <a:schemeClr val="tx1"/>
                </a:solidFill>
              </a:rPr>
              <a:t>6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22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Rechteck 257"/>
          <p:cNvSpPr/>
          <p:nvPr/>
        </p:nvSpPr>
        <p:spPr>
          <a:xfrm>
            <a:off x="457200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„[…] Many things that </a:t>
            </a:r>
            <a:r>
              <a:rPr lang="en-US" i="1">
                <a:solidFill>
                  <a:schemeClr val="tx1"/>
                </a:solidFill>
                <a:ea typeface="Calibri"/>
                <a:cs typeface="Times New Roman"/>
              </a:rPr>
              <a:t>are easy to grasp for everyone receive a lot of attention. That need not be (and in my view is not) positively correlated with the quality</a:t>
            </a:r>
            <a:r>
              <a:rPr lang="en-US" i="1" smtClean="0">
                <a:solidFill>
                  <a:schemeClr val="tx1"/>
                </a:solidFill>
                <a:ea typeface="Calibri"/>
                <a:cs typeface="Times New Roman"/>
              </a:rPr>
              <a:t>. […]”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59" name="Titel 1"/>
          <p:cNvSpPr txBox="1">
            <a:spLocks/>
          </p:cNvSpPr>
          <p:nvPr/>
        </p:nvSpPr>
        <p:spPr>
          <a:xfrm>
            <a:off x="457200" y="269776"/>
            <a:ext cx="67070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algn="l"/>
            <a:r>
              <a:rPr lang="en-US" sz="2200">
                <a:solidFill>
                  <a:schemeClr val="tx1"/>
                </a:solidFill>
                <a:latin typeface="+mj-lt"/>
              </a:rPr>
              <a:t>*metrics-Survey </a:t>
            </a:r>
            <a:r>
              <a:rPr lang="en-US" sz="2200" smtClean="0">
                <a:solidFill>
                  <a:schemeClr val="tx1"/>
                </a:solidFill>
                <a:latin typeface="+mj-lt"/>
              </a:rPr>
              <a:t>2018:</a:t>
            </a:r>
            <a:br>
              <a:rPr lang="en-US" sz="2200" smtClean="0">
                <a:solidFill>
                  <a:schemeClr val="tx1"/>
                </a:solidFill>
                <a:latin typeface="+mj-lt"/>
              </a:rPr>
            </a:br>
            <a:r>
              <a:rPr lang="en-US" sz="2200" smtClean="0">
                <a:solidFill>
                  <a:schemeClr val="tx1"/>
                </a:solidFill>
                <a:latin typeface="+mj-lt"/>
              </a:rPr>
              <a:t>Which thoughts or concerns do German researchers have about using metrics for research evaluation (n = 320)?</a:t>
            </a:r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smtClean="0">
                <a:solidFill>
                  <a:schemeClr val="tx1"/>
                </a:solidFill>
              </a:rPr>
              <a:t>7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Abgerundete rechteckige Legende 2"/>
          <p:cNvSpPr/>
          <p:nvPr/>
        </p:nvSpPr>
        <p:spPr>
          <a:xfrm>
            <a:off x="107504" y="1556792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Merely measure popularity/ dissemination efforts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323528" y="5013176"/>
            <a:ext cx="8542312" cy="1224136"/>
          </a:xfrm>
          <a:prstGeom prst="roundRect">
            <a:avLst/>
          </a:prstGeom>
          <a:noFill/>
          <a:ln w="15875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Gerade Verbindung 6"/>
          <p:cNvCxnSpPr>
            <a:stCxn id="3" idx="4"/>
          </p:cNvCxnSpPr>
          <p:nvPr/>
        </p:nvCxnSpPr>
        <p:spPr>
          <a:xfrm flipH="1">
            <a:off x="755576" y="3095963"/>
            <a:ext cx="3008" cy="1917213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>
          <a:xfrm>
            <a:off x="457200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„[…] Many things that </a:t>
            </a:r>
            <a:r>
              <a:rPr lang="en-US" i="1">
                <a:solidFill>
                  <a:schemeClr val="tx1"/>
                </a:solidFill>
                <a:ea typeface="Calibri"/>
                <a:cs typeface="Times New Roman"/>
              </a:rPr>
              <a:t>are easy to grasp for everyone receive a lot of attention. That need not be (and in my view is not) positively correlated with the quality</a:t>
            </a:r>
            <a:r>
              <a:rPr lang="en-US" i="1" smtClean="0">
                <a:solidFill>
                  <a:schemeClr val="tx1"/>
                </a:solidFill>
                <a:ea typeface="Calibri"/>
                <a:cs typeface="Times New Roman"/>
              </a:rPr>
              <a:t>. […]”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„They could be faked by bots, especially likes or posts and retweets.“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1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smtClean="0">
                <a:solidFill>
                  <a:schemeClr val="tx1"/>
                </a:solidFill>
              </a:rPr>
              <a:t>7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Abgerundete rechteckige Legende 2"/>
          <p:cNvSpPr/>
          <p:nvPr/>
        </p:nvSpPr>
        <p:spPr>
          <a:xfrm>
            <a:off x="107504" y="1556792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Merely measure popularity/ dissemination efforts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bgerundete rechteckige Legende 8"/>
          <p:cNvSpPr/>
          <p:nvPr/>
        </p:nvSpPr>
        <p:spPr>
          <a:xfrm>
            <a:off x="1039521" y="303295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Vulnerable to gaming/ manipulation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323528" y="5013176"/>
            <a:ext cx="8542312" cy="1224136"/>
          </a:xfrm>
          <a:prstGeom prst="roundRect">
            <a:avLst/>
          </a:prstGeom>
          <a:noFill/>
          <a:ln w="15875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Gerade Verbindung 6"/>
          <p:cNvCxnSpPr>
            <a:stCxn id="3" idx="4"/>
          </p:cNvCxnSpPr>
          <p:nvPr/>
        </p:nvCxnSpPr>
        <p:spPr>
          <a:xfrm flipH="1">
            <a:off x="755576" y="3095963"/>
            <a:ext cx="3008" cy="1917213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>
            <a:stCxn id="9" idx="4"/>
          </p:cNvCxnSpPr>
          <p:nvPr/>
        </p:nvCxnSpPr>
        <p:spPr>
          <a:xfrm>
            <a:off x="1690601" y="4572127"/>
            <a:ext cx="1079" cy="441049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bgerundetes Rechteck 21"/>
          <p:cNvSpPr/>
          <p:nvPr/>
        </p:nvSpPr>
        <p:spPr>
          <a:xfrm>
            <a:off x="323528" y="5013176"/>
            <a:ext cx="8542312" cy="1224136"/>
          </a:xfrm>
          <a:prstGeom prst="roundRect">
            <a:avLst/>
          </a:prstGeom>
          <a:noFill/>
          <a:ln w="15875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el 1"/>
          <p:cNvSpPr txBox="1">
            <a:spLocks/>
          </p:cNvSpPr>
          <p:nvPr/>
        </p:nvSpPr>
        <p:spPr>
          <a:xfrm>
            <a:off x="457200" y="269776"/>
            <a:ext cx="67070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algn="l"/>
            <a:r>
              <a:rPr lang="en-US" sz="2200">
                <a:solidFill>
                  <a:schemeClr val="tx1"/>
                </a:solidFill>
                <a:latin typeface="+mj-lt"/>
              </a:rPr>
              <a:t>*metrics-Survey </a:t>
            </a:r>
            <a:r>
              <a:rPr lang="en-US" sz="2200" smtClean="0">
                <a:solidFill>
                  <a:schemeClr val="tx1"/>
                </a:solidFill>
                <a:latin typeface="+mj-lt"/>
              </a:rPr>
              <a:t>2018:</a:t>
            </a:r>
            <a:br>
              <a:rPr lang="en-US" sz="2200" smtClean="0">
                <a:solidFill>
                  <a:schemeClr val="tx1"/>
                </a:solidFill>
                <a:latin typeface="+mj-lt"/>
              </a:rPr>
            </a:br>
            <a:r>
              <a:rPr lang="en-US" sz="2200" smtClean="0">
                <a:solidFill>
                  <a:schemeClr val="tx1"/>
                </a:solidFill>
                <a:latin typeface="+mj-lt"/>
              </a:rPr>
              <a:t>Which thoughts or concerns do German researchers have about using metrics for research evaluation (n = 320)?</a:t>
            </a:r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6415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2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„They could be faked by bots, especially likes or posts and retweets.“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„These metrics are sometimes helpful to find important research, but very limited in evaluating researchers.“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1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smtClean="0">
                <a:solidFill>
                  <a:schemeClr val="tx1"/>
                </a:solidFill>
              </a:rPr>
              <a:t>7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Abgerundete rechteckige Legende 2"/>
          <p:cNvSpPr/>
          <p:nvPr/>
        </p:nvSpPr>
        <p:spPr>
          <a:xfrm>
            <a:off x="107504" y="1556792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Merely measure popularity/ dissemination efforts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bgerundete rechteckige Legende 8"/>
          <p:cNvSpPr/>
          <p:nvPr/>
        </p:nvSpPr>
        <p:spPr>
          <a:xfrm>
            <a:off x="1039521" y="303295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Vulnerable to gaming/ manipulation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bgerundete rechteckige Legende 10"/>
          <p:cNvSpPr/>
          <p:nvPr/>
        </p:nvSpPr>
        <p:spPr>
          <a:xfrm>
            <a:off x="2992655" y="159279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Helpful for specific use cases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323528" y="5013176"/>
            <a:ext cx="8542312" cy="1224136"/>
          </a:xfrm>
          <a:prstGeom prst="roundRect">
            <a:avLst/>
          </a:prstGeom>
          <a:noFill/>
          <a:ln w="15875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Gerade Verbindung 22"/>
          <p:cNvCxnSpPr>
            <a:stCxn id="9" idx="4"/>
          </p:cNvCxnSpPr>
          <p:nvPr/>
        </p:nvCxnSpPr>
        <p:spPr>
          <a:xfrm>
            <a:off x="1690601" y="4572127"/>
            <a:ext cx="1079" cy="441049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bgerundetes Rechteck 21"/>
          <p:cNvSpPr/>
          <p:nvPr/>
        </p:nvSpPr>
        <p:spPr>
          <a:xfrm>
            <a:off x="323528" y="5013176"/>
            <a:ext cx="8542312" cy="1224136"/>
          </a:xfrm>
          <a:prstGeom prst="roundRect">
            <a:avLst/>
          </a:prstGeom>
          <a:noFill/>
          <a:ln w="15875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Gerade Verbindung 19"/>
          <p:cNvCxnSpPr/>
          <p:nvPr/>
        </p:nvCxnSpPr>
        <p:spPr>
          <a:xfrm flipH="1">
            <a:off x="3635896" y="3131967"/>
            <a:ext cx="7839" cy="1881209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el 1"/>
          <p:cNvSpPr txBox="1">
            <a:spLocks/>
          </p:cNvSpPr>
          <p:nvPr/>
        </p:nvSpPr>
        <p:spPr>
          <a:xfrm>
            <a:off x="457200" y="269776"/>
            <a:ext cx="67070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algn="l"/>
            <a:r>
              <a:rPr lang="en-US" sz="2200">
                <a:solidFill>
                  <a:schemeClr val="tx1"/>
                </a:solidFill>
                <a:latin typeface="+mj-lt"/>
              </a:rPr>
              <a:t>*metrics-Survey </a:t>
            </a:r>
            <a:r>
              <a:rPr lang="en-US" sz="2200" smtClean="0">
                <a:solidFill>
                  <a:schemeClr val="tx1"/>
                </a:solidFill>
                <a:latin typeface="+mj-lt"/>
              </a:rPr>
              <a:t>2018:</a:t>
            </a:r>
            <a:br>
              <a:rPr lang="en-US" sz="2200" smtClean="0">
                <a:solidFill>
                  <a:schemeClr val="tx1"/>
                </a:solidFill>
                <a:latin typeface="+mj-lt"/>
              </a:rPr>
            </a:br>
            <a:r>
              <a:rPr lang="en-US" sz="2200" smtClean="0">
                <a:solidFill>
                  <a:schemeClr val="tx1"/>
                </a:solidFill>
                <a:latin typeface="+mj-lt"/>
              </a:rPr>
              <a:t>Which thoughts or concerns do German researchers have about using metrics for research evaluation (n = 320)?</a:t>
            </a:r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8372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5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„These metrics are sometimes helpful to find important research, but very limited in evaluating researchers.“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„They are fine, but obviously do not replace the need to make an own informed judgement about the individual quality of a scholarly work.“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1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smtClean="0">
                <a:solidFill>
                  <a:schemeClr val="tx1"/>
                </a:solidFill>
              </a:rPr>
              <a:t>7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Abgerundete rechteckige Legende 2"/>
          <p:cNvSpPr/>
          <p:nvPr/>
        </p:nvSpPr>
        <p:spPr>
          <a:xfrm>
            <a:off x="107504" y="1556792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Merely measure popularity/ dissemination efforts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bgerundete rechteckige Legende 8"/>
          <p:cNvSpPr/>
          <p:nvPr/>
        </p:nvSpPr>
        <p:spPr>
          <a:xfrm>
            <a:off x="1039521" y="303295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Vulnerable to gaming/ manipulation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Abgerundete rechteckige Legende 9"/>
          <p:cNvSpPr/>
          <p:nvPr/>
        </p:nvSpPr>
        <p:spPr>
          <a:xfrm>
            <a:off x="3932287" y="303295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Must not replace reading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bgerundete rechteckige Legende 10"/>
          <p:cNvSpPr/>
          <p:nvPr/>
        </p:nvSpPr>
        <p:spPr>
          <a:xfrm>
            <a:off x="2992655" y="159279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Helpful for specific use cases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323528" y="5013176"/>
            <a:ext cx="8542312" cy="1224136"/>
          </a:xfrm>
          <a:prstGeom prst="roundRect">
            <a:avLst/>
          </a:prstGeom>
          <a:noFill/>
          <a:ln w="15875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bgerundetes Rechteck 21"/>
          <p:cNvSpPr/>
          <p:nvPr/>
        </p:nvSpPr>
        <p:spPr>
          <a:xfrm>
            <a:off x="323528" y="5013176"/>
            <a:ext cx="8542312" cy="1224136"/>
          </a:xfrm>
          <a:prstGeom prst="roundRect">
            <a:avLst/>
          </a:prstGeom>
          <a:noFill/>
          <a:ln w="15875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Gerade Verbindung 19"/>
          <p:cNvCxnSpPr/>
          <p:nvPr/>
        </p:nvCxnSpPr>
        <p:spPr>
          <a:xfrm flipH="1">
            <a:off x="3635896" y="3131967"/>
            <a:ext cx="7839" cy="1881209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4583367" y="4572126"/>
            <a:ext cx="0" cy="43200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el 1"/>
          <p:cNvSpPr txBox="1">
            <a:spLocks/>
          </p:cNvSpPr>
          <p:nvPr/>
        </p:nvSpPr>
        <p:spPr>
          <a:xfrm>
            <a:off x="457200" y="269776"/>
            <a:ext cx="67070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algn="l"/>
            <a:r>
              <a:rPr lang="en-US" sz="2200">
                <a:solidFill>
                  <a:schemeClr val="tx1"/>
                </a:solidFill>
                <a:latin typeface="+mj-lt"/>
              </a:rPr>
              <a:t>*metrics-Survey </a:t>
            </a:r>
            <a:r>
              <a:rPr lang="en-US" sz="2200" smtClean="0">
                <a:solidFill>
                  <a:schemeClr val="tx1"/>
                </a:solidFill>
                <a:latin typeface="+mj-lt"/>
              </a:rPr>
              <a:t>2018:</a:t>
            </a:r>
            <a:br>
              <a:rPr lang="en-US" sz="2200" smtClean="0">
                <a:solidFill>
                  <a:schemeClr val="tx1"/>
                </a:solidFill>
                <a:latin typeface="+mj-lt"/>
              </a:rPr>
            </a:br>
            <a:r>
              <a:rPr lang="en-US" sz="2200" smtClean="0">
                <a:solidFill>
                  <a:schemeClr val="tx1"/>
                </a:solidFill>
                <a:latin typeface="+mj-lt"/>
              </a:rPr>
              <a:t>Which thoughts or concerns do German researchers have about using metrics for research evaluation (n = 320)?</a:t>
            </a:r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958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4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„They are fine, but obviously do not replace the need to make an own informed judgement about the individual quality of a scholarly work.“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„I think the metrics hype is not the best way to promote the real sciences. The principle of „Publish or perish“ fosters fake sciences, bad results, and careless work.“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„Metrics may lead to decreased submits to lower ranked journals in specials and lead to more generic journal design.“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1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smtClean="0">
                <a:solidFill>
                  <a:schemeClr val="tx1"/>
                </a:solidFill>
              </a:rPr>
              <a:t>7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Abgerundete rechteckige Legende 2"/>
          <p:cNvSpPr/>
          <p:nvPr/>
        </p:nvSpPr>
        <p:spPr>
          <a:xfrm>
            <a:off x="107504" y="1556792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Merely measure popularity/ dissemination efforts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bgerundete rechteckige Legende 8"/>
          <p:cNvSpPr/>
          <p:nvPr/>
        </p:nvSpPr>
        <p:spPr>
          <a:xfrm>
            <a:off x="1039521" y="303295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Vulnerable to gaming/ manipulation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Abgerundete rechteckige Legende 9"/>
          <p:cNvSpPr/>
          <p:nvPr/>
        </p:nvSpPr>
        <p:spPr>
          <a:xfrm>
            <a:off x="3932287" y="303295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Must not replace reading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bgerundete rechteckige Legende 10"/>
          <p:cNvSpPr/>
          <p:nvPr/>
        </p:nvSpPr>
        <p:spPr>
          <a:xfrm>
            <a:off x="2992655" y="159279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Helpful for specific use cases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Abgerundete rechteckige Legende 11"/>
          <p:cNvSpPr/>
          <p:nvPr/>
        </p:nvSpPr>
        <p:spPr>
          <a:xfrm>
            <a:off x="5877806" y="1556792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Could have negative effects on science as a whole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323528" y="5013176"/>
            <a:ext cx="8542312" cy="1224136"/>
          </a:xfrm>
          <a:prstGeom prst="roundRect">
            <a:avLst/>
          </a:prstGeom>
          <a:noFill/>
          <a:ln w="15875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bgerundetes Rechteck 21"/>
          <p:cNvSpPr/>
          <p:nvPr/>
        </p:nvSpPr>
        <p:spPr>
          <a:xfrm>
            <a:off x="323528" y="5013176"/>
            <a:ext cx="8542312" cy="1224136"/>
          </a:xfrm>
          <a:prstGeom prst="roundRect">
            <a:avLst/>
          </a:prstGeom>
          <a:noFill/>
          <a:ln w="15875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Gerade Verbindung 17"/>
          <p:cNvCxnSpPr/>
          <p:nvPr/>
        </p:nvCxnSpPr>
        <p:spPr>
          <a:xfrm>
            <a:off x="4583367" y="4572126"/>
            <a:ext cx="0" cy="43200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 flipH="1">
            <a:off x="6516216" y="3095963"/>
            <a:ext cx="12670" cy="1917213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el 1"/>
          <p:cNvSpPr txBox="1">
            <a:spLocks/>
          </p:cNvSpPr>
          <p:nvPr/>
        </p:nvSpPr>
        <p:spPr>
          <a:xfrm>
            <a:off x="457200" y="269776"/>
            <a:ext cx="67070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algn="l"/>
            <a:r>
              <a:rPr lang="en-US" sz="2200">
                <a:solidFill>
                  <a:schemeClr val="tx1"/>
                </a:solidFill>
                <a:latin typeface="+mj-lt"/>
              </a:rPr>
              <a:t>*metrics-Survey </a:t>
            </a:r>
            <a:r>
              <a:rPr lang="en-US" sz="2200" smtClean="0">
                <a:solidFill>
                  <a:schemeClr val="tx1"/>
                </a:solidFill>
                <a:latin typeface="+mj-lt"/>
              </a:rPr>
              <a:t>2018:</a:t>
            </a:r>
            <a:br>
              <a:rPr lang="en-US" sz="2200" smtClean="0">
                <a:solidFill>
                  <a:schemeClr val="tx1"/>
                </a:solidFill>
                <a:latin typeface="+mj-lt"/>
              </a:rPr>
            </a:br>
            <a:r>
              <a:rPr lang="en-US" sz="2200" smtClean="0">
                <a:solidFill>
                  <a:schemeClr val="tx1"/>
                </a:solidFill>
                <a:latin typeface="+mj-lt"/>
              </a:rPr>
              <a:t>Which thoughts or concerns do German researchers have about using metrics for research evaluation (n = 320)?</a:t>
            </a:r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0431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5" grpId="0" animBg="1"/>
      <p:bldP spid="28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„Metrics may lead to decreased submits to lower ranked journals in specials and lead to more generic journal design.“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„Metrics may lead to decreased submits to lower ranked journals in specials and lead to more generic journal design.“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1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smtClean="0">
                <a:solidFill>
                  <a:schemeClr val="tx1"/>
                </a:solidFill>
              </a:rPr>
              <a:t>7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Abgerundete rechteckige Legende 2"/>
          <p:cNvSpPr/>
          <p:nvPr/>
        </p:nvSpPr>
        <p:spPr>
          <a:xfrm>
            <a:off x="107504" y="1556792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Merely measure popularity/ dissemination efforts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bgerundete rechteckige Legende 7"/>
          <p:cNvSpPr/>
          <p:nvPr/>
        </p:nvSpPr>
        <p:spPr>
          <a:xfrm>
            <a:off x="6809079" y="303295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Have inherent biases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bgerundete rechteckige Legende 8"/>
          <p:cNvSpPr/>
          <p:nvPr/>
        </p:nvSpPr>
        <p:spPr>
          <a:xfrm>
            <a:off x="1039521" y="303295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Vulnerable to gaming/ manipulation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Abgerundete rechteckige Legende 9"/>
          <p:cNvSpPr/>
          <p:nvPr/>
        </p:nvSpPr>
        <p:spPr>
          <a:xfrm>
            <a:off x="3932287" y="303295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Must not replace reading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bgerundete rechteckige Legende 10"/>
          <p:cNvSpPr/>
          <p:nvPr/>
        </p:nvSpPr>
        <p:spPr>
          <a:xfrm>
            <a:off x="2992655" y="159279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Helpful for specific use cases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Abgerundete rechteckige Legende 11"/>
          <p:cNvSpPr/>
          <p:nvPr/>
        </p:nvSpPr>
        <p:spPr>
          <a:xfrm>
            <a:off x="5877806" y="1556792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Could have negative effects on science as a whole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323528" y="5013176"/>
            <a:ext cx="8542312" cy="1224136"/>
          </a:xfrm>
          <a:prstGeom prst="roundRect">
            <a:avLst/>
          </a:prstGeom>
          <a:noFill/>
          <a:ln w="15875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bgerundetes Rechteck 21"/>
          <p:cNvSpPr/>
          <p:nvPr/>
        </p:nvSpPr>
        <p:spPr>
          <a:xfrm>
            <a:off x="323528" y="5013176"/>
            <a:ext cx="8542312" cy="1224136"/>
          </a:xfrm>
          <a:prstGeom prst="roundRect">
            <a:avLst/>
          </a:prstGeom>
          <a:noFill/>
          <a:ln w="15875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Gerade Verbindung 22"/>
          <p:cNvCxnSpPr/>
          <p:nvPr/>
        </p:nvCxnSpPr>
        <p:spPr>
          <a:xfrm flipH="1">
            <a:off x="6516216" y="3095963"/>
            <a:ext cx="12670" cy="1917213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 flipH="1">
            <a:off x="7452320" y="4572127"/>
            <a:ext cx="7839" cy="441049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hteck 23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„Social media metrics tend to be biased towards Western, English research.“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„Small field of research –&gt; no reliable numbers.“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„Should be adjusted for (academic) age, subfield, etc..“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„Metrics are different in different disciplines or faculties.“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„I find that these metrics vary greatly depending on the country context. For example, my English, American, Danish and Dutch colleagues are great in disseminating research via social media. […] Most of my German colleagues however, do not even have a Twitter account and hardly use any of those social media, at all. […]“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5" name="Titel 1"/>
          <p:cNvSpPr txBox="1">
            <a:spLocks/>
          </p:cNvSpPr>
          <p:nvPr/>
        </p:nvSpPr>
        <p:spPr>
          <a:xfrm>
            <a:off x="457200" y="269776"/>
            <a:ext cx="67070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algn="l"/>
            <a:r>
              <a:rPr lang="en-US" sz="2200">
                <a:solidFill>
                  <a:schemeClr val="tx1"/>
                </a:solidFill>
                <a:latin typeface="+mj-lt"/>
              </a:rPr>
              <a:t>*metrics-Survey </a:t>
            </a:r>
            <a:r>
              <a:rPr lang="en-US" sz="2200" smtClean="0">
                <a:solidFill>
                  <a:schemeClr val="tx1"/>
                </a:solidFill>
                <a:latin typeface="+mj-lt"/>
              </a:rPr>
              <a:t>2018:</a:t>
            </a:r>
            <a:br>
              <a:rPr lang="en-US" sz="2200" smtClean="0">
                <a:solidFill>
                  <a:schemeClr val="tx1"/>
                </a:solidFill>
                <a:latin typeface="+mj-lt"/>
              </a:rPr>
            </a:br>
            <a:r>
              <a:rPr lang="en-US" sz="2200" smtClean="0">
                <a:solidFill>
                  <a:schemeClr val="tx1"/>
                </a:solidFill>
                <a:latin typeface="+mj-lt"/>
              </a:rPr>
              <a:t>Which thoughts or concerns do German researchers have about using metrics for research evaluation (n = 320)?</a:t>
            </a:r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324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8" grpId="0" animBg="1"/>
      <p:bldP spid="24" grpId="0" animBg="1"/>
      <p:bldP spid="26" grpId="0" animBg="1"/>
      <p:bldP spid="29" grpId="0" animBg="1"/>
      <p:bldP spid="30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itel 1"/>
          <p:cNvSpPr txBox="1">
            <a:spLocks/>
          </p:cNvSpPr>
          <p:nvPr/>
        </p:nvSpPr>
        <p:spPr>
          <a:xfrm>
            <a:off x="457200" y="269776"/>
            <a:ext cx="68006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algn="l"/>
            <a:r>
              <a:rPr lang="en-US" sz="2400">
                <a:solidFill>
                  <a:schemeClr val="tx1"/>
                </a:solidFill>
                <a:latin typeface="+mj-lt"/>
              </a:rPr>
              <a:t>*metrics-Survey </a:t>
            </a:r>
            <a:r>
              <a:rPr lang="en-US" sz="2400" smtClean="0">
                <a:solidFill>
                  <a:schemeClr val="tx1"/>
                </a:solidFill>
                <a:latin typeface="+mj-lt"/>
              </a:rPr>
              <a:t>2017:</a:t>
            </a:r>
            <a:r>
              <a:rPr lang="en-US" sz="2800" smtClean="0">
                <a:solidFill>
                  <a:schemeClr val="tx1"/>
                </a:solidFill>
                <a:latin typeface="+mj-lt"/>
              </a:rPr>
              <a:t/>
            </a:r>
            <a:br>
              <a:rPr lang="en-US" sz="2800" smtClean="0">
                <a:solidFill>
                  <a:schemeClr val="tx1"/>
                </a:solidFill>
                <a:latin typeface="+mj-lt"/>
              </a:rPr>
            </a:br>
            <a:r>
              <a:rPr lang="en-US" sz="2400" smtClean="0">
                <a:solidFill>
                  <a:schemeClr val="tx1"/>
                </a:solidFill>
                <a:latin typeface="+mj-lt"/>
              </a:rPr>
              <a:t>Do German researchers use less social media than their international peers (n = 2,719)?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smtClean="0">
                <a:solidFill>
                  <a:schemeClr val="tx1"/>
                </a:solidFill>
              </a:rPr>
              <a:t>8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7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09119"/>
          </a:xfrm>
        </p:spPr>
        <p:txBody>
          <a:bodyPr>
            <a:noAutofit/>
          </a:bodyPr>
          <a:lstStyle/>
          <a:p>
            <a:endParaRPr lang="de-DE" sz="2000" smtClean="0">
              <a:solidFill>
                <a:schemeClr val="tx1"/>
              </a:solidFill>
              <a:latin typeface="+mj-lt"/>
            </a:endParaRPr>
          </a:p>
          <a:p>
            <a:r>
              <a:rPr lang="de-DE" sz="2000" smtClean="0">
                <a:solidFill>
                  <a:schemeClr val="tx1"/>
                </a:solidFill>
                <a:latin typeface="+mj-lt"/>
              </a:rPr>
              <a:t>Number of social media services used by researchers for work purposes:</a:t>
            </a:r>
            <a:endParaRPr lang="de-DE" sz="200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de-DE" sz="200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644104"/>
              </p:ext>
            </p:extLst>
          </p:nvPr>
        </p:nvGraphicFramePr>
        <p:xfrm>
          <a:off x="971600" y="2420888"/>
          <a:ext cx="7272807" cy="2595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96343"/>
                <a:gridCol w="2088232"/>
                <a:gridCol w="2088232"/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mtClean="0"/>
                        <a:t>Mean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mtClean="0"/>
                        <a:t>Standard Deviation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1" i="1" smtClean="0"/>
                        <a:t>Germany (n = 1,375)</a:t>
                      </a:r>
                      <a:endParaRPr lang="en-US" b="1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b="1" smtClean="0"/>
                        <a:t>8.62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b="1" smtClean="0"/>
                        <a:t>4.74</a:t>
                      </a:r>
                      <a:endParaRPr lang="en-US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1" i="1" smtClean="0"/>
                        <a:t>Other</a:t>
                      </a:r>
                      <a:r>
                        <a:rPr lang="de-DE" b="1" i="1" baseline="0" smtClean="0"/>
                        <a:t> countries (n = 1,344)</a:t>
                      </a:r>
                      <a:endParaRPr lang="en-US" b="1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b="1" smtClean="0"/>
                        <a:t>10.63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b="1" smtClean="0"/>
                        <a:t>5.42</a:t>
                      </a:r>
                      <a:endParaRPr lang="en-US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i="1" smtClean="0"/>
                        <a:t>… </a:t>
                      </a:r>
                      <a:r>
                        <a:rPr lang="de-DE" i="1" baseline="0" smtClean="0"/>
                        <a:t>USA (n = 271)</a:t>
                      </a:r>
                      <a:endParaRPr lang="en-US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mtClean="0"/>
                        <a:t>9.33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mtClean="0"/>
                        <a:t>4.83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i="1" smtClean="0"/>
                        <a:t>… UK (n = 136)</a:t>
                      </a:r>
                      <a:endParaRPr lang="en-US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mtClean="0"/>
                        <a:t>9.55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mtClean="0"/>
                        <a:t>4.47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i="1" smtClean="0"/>
                        <a:t>… Italy (n =</a:t>
                      </a:r>
                      <a:r>
                        <a:rPr lang="de-DE" i="1" baseline="0" smtClean="0"/>
                        <a:t> 124)</a:t>
                      </a:r>
                      <a:endParaRPr lang="en-US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mtClean="0"/>
                        <a:t>10.84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mtClean="0"/>
                        <a:t>4.75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i="1" smtClean="0"/>
                        <a:t>… France (n</a:t>
                      </a:r>
                      <a:r>
                        <a:rPr lang="de-DE" i="1" baseline="0" smtClean="0"/>
                        <a:t> = 69)</a:t>
                      </a:r>
                      <a:endParaRPr lang="en-US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mtClean="0"/>
                        <a:t>10.88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mtClean="0"/>
                        <a:t>4.86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36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„Metrics may lead to decreased submits to lower ranked journals in specials and lead to more generic journal design.“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1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smtClean="0">
                <a:solidFill>
                  <a:schemeClr val="tx1"/>
                </a:solidFill>
              </a:rPr>
              <a:t>7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Abgerundete rechteckige Legende 2"/>
          <p:cNvSpPr/>
          <p:nvPr/>
        </p:nvSpPr>
        <p:spPr>
          <a:xfrm>
            <a:off x="107504" y="1556792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Merely measure popularity/ dissemination efforts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bgerundete rechteckige Legende 7"/>
          <p:cNvSpPr/>
          <p:nvPr/>
        </p:nvSpPr>
        <p:spPr>
          <a:xfrm>
            <a:off x="6809079" y="303295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Have inherent biases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bgerundete rechteckige Legende 8"/>
          <p:cNvSpPr/>
          <p:nvPr/>
        </p:nvSpPr>
        <p:spPr>
          <a:xfrm>
            <a:off x="1039521" y="303295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Vulnerable to gaming/ manipulation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Abgerundete rechteckige Legende 9"/>
          <p:cNvSpPr/>
          <p:nvPr/>
        </p:nvSpPr>
        <p:spPr>
          <a:xfrm>
            <a:off x="3932287" y="303295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Must not replace reading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bgerundete rechteckige Legende 10"/>
          <p:cNvSpPr/>
          <p:nvPr/>
        </p:nvSpPr>
        <p:spPr>
          <a:xfrm>
            <a:off x="2992655" y="1592796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Helpful for specific use cases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Abgerundete rechteckige Legende 11"/>
          <p:cNvSpPr/>
          <p:nvPr/>
        </p:nvSpPr>
        <p:spPr>
          <a:xfrm>
            <a:off x="5877806" y="1556792"/>
            <a:ext cx="2232248" cy="1368152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Could have negative effects on science as a whole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323528" y="5013176"/>
            <a:ext cx="8542312" cy="1224136"/>
          </a:xfrm>
          <a:prstGeom prst="roundRect">
            <a:avLst/>
          </a:prstGeom>
          <a:noFill/>
          <a:ln w="15875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bgerundetes Rechteck 21"/>
          <p:cNvSpPr/>
          <p:nvPr/>
        </p:nvSpPr>
        <p:spPr>
          <a:xfrm>
            <a:off x="323528" y="5013176"/>
            <a:ext cx="8542312" cy="1224136"/>
          </a:xfrm>
          <a:prstGeom prst="roundRect">
            <a:avLst/>
          </a:prstGeom>
          <a:noFill/>
          <a:ln w="15875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Gerade Verbindung 19"/>
          <p:cNvCxnSpPr/>
          <p:nvPr/>
        </p:nvCxnSpPr>
        <p:spPr>
          <a:xfrm flipH="1">
            <a:off x="7452320" y="4572127"/>
            <a:ext cx="7839" cy="441049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hteck 23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„Social media metrics tend to be biased towards Western, English research.“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„Small field of research –&gt; no reliable numbers.“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„Should be adjusted for (academic) age, subfield, etc..“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„Metrics are different in different disciplines or faculties.“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467544" y="5085184"/>
            <a:ext cx="826462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smtClean="0">
                <a:solidFill>
                  <a:schemeClr val="tx1"/>
                </a:solidFill>
              </a:rPr>
              <a:t>„I find that these metrics vary greatly depending on the country context. For example, my English, American, Danish and Dutch colleagues are great in disseminating research via social media. […] Most of my German colleagues however, do not even have a Twitter account and hardly use any of those social media, at all. […]“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19" name="Titel 1"/>
          <p:cNvSpPr txBox="1">
            <a:spLocks/>
          </p:cNvSpPr>
          <p:nvPr/>
        </p:nvSpPr>
        <p:spPr>
          <a:xfrm>
            <a:off x="457200" y="269776"/>
            <a:ext cx="67070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algn="l"/>
            <a:r>
              <a:rPr lang="en-US" sz="2200">
                <a:solidFill>
                  <a:schemeClr val="tx1"/>
                </a:solidFill>
                <a:latin typeface="+mj-lt"/>
              </a:rPr>
              <a:t>*metrics-Survey </a:t>
            </a:r>
            <a:r>
              <a:rPr lang="en-US" sz="2200" smtClean="0">
                <a:solidFill>
                  <a:schemeClr val="tx1"/>
                </a:solidFill>
                <a:latin typeface="+mj-lt"/>
              </a:rPr>
              <a:t>2018:</a:t>
            </a:r>
            <a:br>
              <a:rPr lang="en-US" sz="2200" smtClean="0">
                <a:solidFill>
                  <a:schemeClr val="tx1"/>
                </a:solidFill>
                <a:latin typeface="+mj-lt"/>
              </a:rPr>
            </a:br>
            <a:r>
              <a:rPr lang="en-US" sz="2200" smtClean="0">
                <a:solidFill>
                  <a:schemeClr val="tx1"/>
                </a:solidFill>
                <a:latin typeface="+mj-lt"/>
              </a:rPr>
              <a:t>Which thoughts or concerns do German researchers have about using metrics for research evaluation (n = 320)?</a:t>
            </a:r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8703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36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000" i="1" smtClean="0">
                <a:solidFill>
                  <a:schemeClr val="tx1"/>
                </a:solidFill>
                <a:latin typeface="+mn-lt"/>
              </a:rPr>
              <a:t>Or: what needs to be communicated 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smtClean="0">
              <a:solidFill>
                <a:schemeClr val="tx1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smtClean="0">
                <a:solidFill>
                  <a:schemeClr val="tx1"/>
                </a:solidFill>
                <a:latin typeface="+mn-lt"/>
              </a:rPr>
              <a:t>Altmetrics are meant to </a:t>
            </a:r>
            <a:r>
              <a:rPr lang="de-DE" sz="2000" i="1" smtClean="0">
                <a:solidFill>
                  <a:schemeClr val="tx1"/>
                </a:solidFill>
                <a:latin typeface="+mn-lt"/>
              </a:rPr>
              <a:t>complement</a:t>
            </a:r>
            <a:r>
              <a:rPr lang="de-DE" sz="2000" smtClean="0">
                <a:solidFill>
                  <a:schemeClr val="tx1"/>
                </a:solidFill>
                <a:latin typeface="+mn-lt"/>
              </a:rPr>
              <a:t>, not replace, qualitative review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smtClean="0">
              <a:solidFill>
                <a:schemeClr val="tx1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smtClean="0">
                <a:solidFill>
                  <a:schemeClr val="tx1"/>
                </a:solidFill>
                <a:latin typeface="+mn-lt"/>
              </a:rPr>
              <a:t>Best practices for how to use bibliometrics (e.g., the </a:t>
            </a:r>
            <a:r>
              <a:rPr lang="de-DE" sz="2000" i="1" smtClean="0">
                <a:solidFill>
                  <a:schemeClr val="tx1"/>
                </a:solidFill>
                <a:latin typeface="+mn-lt"/>
              </a:rPr>
              <a:t>Leiden manifesto</a:t>
            </a:r>
            <a:r>
              <a:rPr lang="de-DE" sz="2000" baseline="30000" smtClean="0">
                <a:solidFill>
                  <a:schemeClr val="tx1"/>
                </a:solidFill>
                <a:latin typeface="+mn-lt"/>
              </a:rPr>
              <a:t>1</a:t>
            </a:r>
            <a:r>
              <a:rPr lang="de-DE" sz="2000" smtClean="0">
                <a:solidFill>
                  <a:schemeClr val="tx1"/>
                </a:solidFill>
                <a:latin typeface="+mn-lt"/>
              </a:rPr>
              <a:t>) to a large extent also apply to altmetrics</a:t>
            </a:r>
            <a:r>
              <a:rPr lang="de-DE" sz="2000" baseline="30000">
                <a:solidFill>
                  <a:schemeClr val="tx1"/>
                </a:solidFill>
                <a:latin typeface="+mn-lt"/>
              </a:rPr>
              <a:t>2</a:t>
            </a:r>
            <a:r>
              <a:rPr lang="de-DE" sz="2000" smtClean="0">
                <a:solidFill>
                  <a:schemeClr val="tx1"/>
                </a:solidFill>
                <a:latin typeface="+mn-lt"/>
              </a:rPr>
              <a:t> and should be followed</a:t>
            </a:r>
            <a:endParaRPr lang="de-DE" sz="800">
              <a:solidFill>
                <a:schemeClr val="tx1"/>
              </a:solidFill>
              <a:latin typeface="+mn-lt"/>
            </a:endParaRP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de-DE" sz="1600">
                <a:solidFill>
                  <a:schemeClr val="tx1"/>
                </a:solidFill>
                <a:latin typeface="+mn-lt"/>
              </a:rPr>
              <a:t>T</a:t>
            </a:r>
            <a:r>
              <a:rPr lang="de-DE" sz="1600" smtClean="0">
                <a:solidFill>
                  <a:schemeClr val="tx1"/>
                </a:solidFill>
                <a:latin typeface="+mn-lt"/>
              </a:rPr>
              <a:t>he </a:t>
            </a:r>
            <a:r>
              <a:rPr lang="de-DE" sz="1600" i="1" smtClean="0">
                <a:solidFill>
                  <a:schemeClr val="tx1"/>
                </a:solidFill>
                <a:latin typeface="+mn-lt"/>
              </a:rPr>
              <a:t>Metrics Toolkit</a:t>
            </a:r>
            <a:r>
              <a:rPr lang="de-DE" sz="1600" baseline="30000">
                <a:solidFill>
                  <a:schemeClr val="tx1"/>
                </a:solidFill>
                <a:latin typeface="+mn-lt"/>
              </a:rPr>
              <a:t>3</a:t>
            </a:r>
            <a:r>
              <a:rPr lang="de-DE" sz="1600" smtClean="0">
                <a:solidFill>
                  <a:schemeClr val="tx1"/>
                </a:solidFill>
                <a:latin typeface="+mn-lt"/>
              </a:rPr>
              <a:t> provides another helpful resource for the explanation of indicators and their appropriate handling, including many types of altmetrics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smtClean="0">
              <a:solidFill>
                <a:schemeClr val="tx1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smtClean="0">
                <a:solidFill>
                  <a:schemeClr val="tx1"/>
                </a:solidFill>
                <a:latin typeface="+mn-lt"/>
              </a:rPr>
              <a:t>Regarding gaming, altmetrics‘ diversity can be considered a strength: a diverse set of metrics is harder to game than a single metric (see also the </a:t>
            </a:r>
            <a:r>
              <a:rPr lang="de-DE" sz="2000" i="1" smtClean="0">
                <a:solidFill>
                  <a:schemeClr val="tx1"/>
                </a:solidFill>
                <a:latin typeface="+mn-lt"/>
              </a:rPr>
              <a:t>altmetrics manifesto</a:t>
            </a:r>
            <a:r>
              <a:rPr lang="de-DE" sz="2000" baseline="30000" smtClean="0">
                <a:solidFill>
                  <a:schemeClr val="tx1"/>
                </a:solidFill>
                <a:latin typeface="+mn-lt"/>
              </a:rPr>
              <a:t>4</a:t>
            </a:r>
            <a:r>
              <a:rPr lang="de-DE" sz="2000" smtClean="0">
                <a:solidFill>
                  <a:schemeClr val="tx1"/>
                </a:solidFill>
                <a:latin typeface="+mn-lt"/>
              </a:rPr>
              <a:t>)</a:t>
            </a:r>
          </a:p>
        </p:txBody>
      </p:sp>
      <p:sp>
        <p:nvSpPr>
          <p:cNvPr id="259" name="Titel 1"/>
          <p:cNvSpPr txBox="1">
            <a:spLocks/>
          </p:cNvSpPr>
          <p:nvPr/>
        </p:nvSpPr>
        <p:spPr>
          <a:xfrm>
            <a:off x="457200" y="269776"/>
            <a:ext cx="66350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algn="l"/>
            <a:r>
              <a:rPr lang="en-US" sz="2800" smtClean="0">
                <a:solidFill>
                  <a:schemeClr val="tx1"/>
                </a:solidFill>
                <a:latin typeface="+mj-lt"/>
              </a:rPr>
              <a:t>Recommendations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smtClean="0">
                <a:solidFill>
                  <a:schemeClr val="tx1"/>
                </a:solidFill>
              </a:rPr>
              <a:t>9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Inhaltsplatzhalter 2"/>
          <p:cNvSpPr txBox="1">
            <a:spLocks/>
          </p:cNvSpPr>
          <p:nvPr/>
        </p:nvSpPr>
        <p:spPr>
          <a:xfrm>
            <a:off x="446856" y="4869160"/>
            <a:ext cx="8229600" cy="45365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449DD7"/>
              </a:buClr>
              <a:buFont typeface="Symbol" panose="05050102010706020507" pitchFamily="18" charset="2"/>
              <a:buChar char=""/>
              <a:defRPr sz="32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C6236"/>
              </a:buClr>
              <a:buFont typeface="Symbol" panose="05050102010706020507" pitchFamily="18" charset="2"/>
              <a:buChar char=""/>
              <a:defRPr sz="28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A9B9B"/>
              </a:buClr>
              <a:buFont typeface="Symbol" panose="05050102010706020507" pitchFamily="18" charset="2"/>
              <a:buChar char=""/>
              <a:defRPr sz="24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A9B9B"/>
              </a:buClr>
              <a:buFont typeface="Symbol" panose="05050102010706020507" pitchFamily="18" charset="2"/>
              <a:buChar char=""/>
              <a:defRPr sz="20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A9B9B"/>
              </a:buClr>
              <a:buFont typeface="Symbol" panose="05050102010706020507" pitchFamily="18" charset="2"/>
              <a:buChar char=""/>
              <a:defRPr sz="20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de-DE" sz="2000" smtClean="0">
              <a:solidFill>
                <a:schemeClr val="tx1"/>
              </a:solidFill>
              <a:latin typeface="+mn-lt"/>
            </a:endParaRPr>
          </a:p>
          <a:p>
            <a:pPr marL="0" indent="0">
              <a:buFont typeface="Symbol" panose="05050102010706020507" pitchFamily="18" charset="2"/>
              <a:buNone/>
            </a:pPr>
            <a:r>
              <a:rPr lang="de-DE" sz="1400" baseline="30000" smtClean="0">
                <a:solidFill>
                  <a:schemeClr val="tx1"/>
                </a:solidFill>
                <a:latin typeface="+mn-lt"/>
              </a:rPr>
              <a:t>1 </a:t>
            </a:r>
            <a:r>
              <a:rPr lang="en-US" sz="1400" smtClean="0">
                <a:solidFill>
                  <a:schemeClr val="tx1"/>
                </a:solidFill>
                <a:latin typeface="+mn-lt"/>
                <a:hlinkClick r:id="rId3"/>
              </a:rPr>
              <a:t>http://www.leidenmanifesto.org/</a:t>
            </a:r>
            <a:endParaRPr lang="de-DE" sz="1400" smtClean="0">
              <a:solidFill>
                <a:schemeClr val="tx1"/>
              </a:solidFill>
              <a:latin typeface="+mn-lt"/>
            </a:endParaRPr>
          </a:p>
          <a:p>
            <a:pPr marL="0" indent="0">
              <a:buFont typeface="Symbol" panose="05050102010706020507" pitchFamily="18" charset="2"/>
              <a:buNone/>
            </a:pPr>
            <a:r>
              <a:rPr lang="de-DE" sz="1400" baseline="30000" smtClean="0">
                <a:solidFill>
                  <a:schemeClr val="tx1"/>
                </a:solidFill>
                <a:latin typeface="+mn-lt"/>
              </a:rPr>
              <a:t>2 </a:t>
            </a:r>
            <a:r>
              <a:rPr lang="de-DE" sz="1400" smtClean="0">
                <a:solidFill>
                  <a:schemeClr val="tx1"/>
                </a:solidFill>
                <a:latin typeface="+mn-lt"/>
              </a:rPr>
              <a:t>See also Bornmann &amp; Haunschild (2016): </a:t>
            </a:r>
            <a:r>
              <a:rPr lang="de-DE" sz="1400" i="1" smtClean="0">
                <a:solidFill>
                  <a:schemeClr val="tx1"/>
                </a:solidFill>
                <a:latin typeface="+mn-lt"/>
              </a:rPr>
              <a:t>T</a:t>
            </a:r>
            <a:r>
              <a:rPr lang="en-US" sz="1400" i="1" smtClean="0">
                <a:solidFill>
                  <a:schemeClr val="tx1"/>
                </a:solidFill>
                <a:latin typeface="+mn-lt"/>
              </a:rPr>
              <a:t>o what extent does the Leiden manifesto also apply to altmetrics? A discussion of the manifesto against the background of research into altmetrics.</a:t>
            </a:r>
            <a:r>
              <a:rPr lang="en-US" sz="140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pPr marL="0" indent="0">
              <a:buFont typeface="Symbol" panose="05050102010706020507" pitchFamily="18" charset="2"/>
              <a:buNone/>
            </a:pPr>
            <a:r>
              <a:rPr lang="de-DE" sz="1400" baseline="30000" smtClean="0">
                <a:solidFill>
                  <a:schemeClr val="tx1"/>
                </a:solidFill>
                <a:latin typeface="+mn-lt"/>
              </a:rPr>
              <a:t>3 </a:t>
            </a:r>
            <a:r>
              <a:rPr lang="en-US" sz="1400" smtClean="0">
                <a:latin typeface="+mn-lt"/>
                <a:hlinkClick r:id="rId4"/>
              </a:rPr>
              <a:t>https://www.metrics-toolkit.org/</a:t>
            </a:r>
            <a:endParaRPr lang="en-US" sz="1400" smtClean="0">
              <a:latin typeface="+mn-lt"/>
            </a:endParaRPr>
          </a:p>
          <a:p>
            <a:pPr marL="0" indent="0">
              <a:buFont typeface="Symbol" panose="05050102010706020507" pitchFamily="18" charset="2"/>
              <a:buNone/>
            </a:pPr>
            <a:r>
              <a:rPr lang="en-US" sz="1400" baseline="30000" smtClean="0">
                <a:latin typeface="+mn-lt"/>
              </a:rPr>
              <a:t>4 </a:t>
            </a:r>
            <a:r>
              <a:rPr lang="en-US" sz="1400" smtClean="0">
                <a:latin typeface="+mn-lt"/>
                <a:hlinkClick r:id="rId5"/>
              </a:rPr>
              <a:t>http://altmetrics.org/manifesto/</a:t>
            </a:r>
            <a:r>
              <a:rPr lang="en-US" sz="1400" smtClean="0">
                <a:latin typeface="+mn-lt"/>
              </a:rPr>
              <a:t>  </a:t>
            </a:r>
            <a:endParaRPr lang="de-DE" sz="1400" baseline="3000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6106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itel 1"/>
          <p:cNvSpPr txBox="1">
            <a:spLocks/>
          </p:cNvSpPr>
          <p:nvPr/>
        </p:nvSpPr>
        <p:spPr>
          <a:xfrm>
            <a:off x="457200" y="269776"/>
            <a:ext cx="66350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D32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algn="l"/>
            <a:r>
              <a:rPr lang="en-US" sz="2800" smtClean="0">
                <a:solidFill>
                  <a:schemeClr val="tx1"/>
                </a:solidFill>
                <a:latin typeface="+mj-lt"/>
              </a:rPr>
              <a:t>Concluding remarks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lide Number Placeholder 4"/>
          <p:cNvSpPr txBox="1">
            <a:spLocks/>
          </p:cNvSpPr>
          <p:nvPr/>
        </p:nvSpPr>
        <p:spPr>
          <a:xfrm>
            <a:off x="6588224" y="62322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smtClean="0">
                <a:solidFill>
                  <a:schemeClr val="tx1"/>
                </a:solidFill>
              </a:rPr>
              <a:t>10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4232864" y="1700808"/>
            <a:ext cx="3723512" cy="38884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smtClean="0">
                <a:solidFill>
                  <a:schemeClr val="tx1"/>
                </a:solidFill>
                <a:latin typeface="+mj-lt"/>
              </a:rPr>
              <a:t>For many German researchers altmetrics‘ usefulness is impeded by a lack of familiarity with the indicators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smtClean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smtClean="0">
                <a:solidFill>
                  <a:schemeClr val="tx1"/>
                </a:solidFill>
                <a:latin typeface="+mj-lt"/>
              </a:rPr>
              <a:t>Many concerns surrounding altmetrics apply to traditional metrics as well; still, for altmetrics the reservations often seem to weigh heavier</a:t>
            </a:r>
            <a:endParaRPr lang="de-DE" sz="2000">
              <a:solidFill>
                <a:schemeClr val="tx1"/>
              </a:solidFill>
              <a:latin typeface="+mj-lt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de-DE" sz="2000" smtClean="0">
              <a:solidFill>
                <a:schemeClr val="tx1"/>
              </a:solidFill>
              <a:latin typeface="+mj-lt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smtClean="0">
                <a:solidFill>
                  <a:schemeClr val="tx1"/>
                </a:solidFill>
                <a:latin typeface="+mj-lt"/>
              </a:rPr>
              <a:t>Concerns resulting from a lack of familiarity suggest that many German researchers could </a:t>
            </a:r>
            <a:r>
              <a:rPr lang="de-DE" sz="2000">
                <a:solidFill>
                  <a:schemeClr val="tx1"/>
                </a:solidFill>
                <a:latin typeface="+mj-lt"/>
              </a:rPr>
              <a:t>benefit </a:t>
            </a:r>
            <a:r>
              <a:rPr lang="de-DE" sz="2000" smtClean="0">
                <a:solidFill>
                  <a:schemeClr val="tx1"/>
                </a:solidFill>
                <a:latin typeface="+mj-lt"/>
              </a:rPr>
              <a:t>a lot from (formal) </a:t>
            </a:r>
            <a:r>
              <a:rPr lang="de-DE" sz="2000">
                <a:solidFill>
                  <a:schemeClr val="tx1"/>
                </a:solidFill>
                <a:latin typeface="+mj-lt"/>
              </a:rPr>
              <a:t>training </a:t>
            </a:r>
            <a:r>
              <a:rPr lang="de-DE" sz="2000" smtClean="0">
                <a:solidFill>
                  <a:schemeClr val="tx1"/>
                </a:solidFill>
                <a:latin typeface="+mj-lt"/>
              </a:rPr>
              <a:t>regarding valid uses and interpretations of (alt-)metrics</a:t>
            </a:r>
            <a:endParaRPr lang="de-DE" sz="200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de-DE" sz="2000" smtClean="0">
              <a:solidFill>
                <a:schemeClr val="tx1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000" smtClean="0">
                <a:solidFill>
                  <a:schemeClr val="tx1"/>
                </a:solidFill>
                <a:latin typeface="+mj-lt"/>
              </a:rPr>
              <a:t>Further research of the meanings of individual types of altmetrics will enable more concrete interpretations</a:t>
            </a:r>
            <a:endParaRPr lang="en-US" sz="2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485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4294967295"/>
          </p:nvPr>
        </p:nvSpPr>
        <p:spPr>
          <a:xfrm>
            <a:off x="457200" y="2204864"/>
            <a:ext cx="8229600" cy="3816424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buNone/>
            </a:pPr>
            <a:r>
              <a:rPr lang="de-DE" smtClean="0">
                <a:solidFill>
                  <a:schemeClr val="tx1"/>
                </a:solidFill>
                <a:latin typeface="+mn-lt"/>
              </a:rPr>
              <a:t>Thank you very much!</a:t>
            </a:r>
          </a:p>
          <a:p>
            <a:pPr marL="914400" lvl="2" indent="0">
              <a:buNone/>
            </a:pPr>
            <a:endParaRPr lang="de-DE" smtClean="0">
              <a:latin typeface="+mn-lt"/>
            </a:endParaRPr>
          </a:p>
          <a:p>
            <a:pPr marL="914400" lvl="2" indent="0">
              <a:buNone/>
            </a:pPr>
            <a:r>
              <a:rPr lang="de-DE" smtClean="0">
                <a:solidFill>
                  <a:schemeClr val="tx1"/>
                </a:solidFill>
                <a:latin typeface="+mn-lt"/>
              </a:rPr>
              <a:t>How to reach me:</a:t>
            </a:r>
          </a:p>
          <a:p>
            <a:pPr lvl="2"/>
            <a:r>
              <a:rPr lang="de-DE" smtClean="0">
                <a:solidFill>
                  <a:schemeClr val="tx1"/>
                </a:solidFill>
                <a:latin typeface="+mn-lt"/>
              </a:rPr>
              <a:t>Email: </a:t>
            </a:r>
            <a:r>
              <a:rPr lang="de-DE" smtClean="0">
                <a:solidFill>
                  <a:schemeClr val="tx1"/>
                </a:solidFill>
                <a:latin typeface="+mn-lt"/>
                <a:hlinkClick r:id="rId2"/>
              </a:rPr>
              <a:t>s.lemke@zbw.eu</a:t>
            </a:r>
            <a:endParaRPr lang="de-DE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de-DE" smtClean="0">
                <a:solidFill>
                  <a:schemeClr val="tx1"/>
                </a:solidFill>
                <a:latin typeface="+mn-lt"/>
              </a:rPr>
              <a:t>Twitter: @stl90</a:t>
            </a:r>
          </a:p>
          <a:p>
            <a:pPr marL="0" lvl="0" indent="0" algn="ctr">
              <a:buNone/>
            </a:pPr>
            <a:endParaRPr lang="de-DE">
              <a:solidFill>
                <a:schemeClr val="tx1"/>
              </a:solidFill>
              <a:latin typeface="+mn-lt"/>
            </a:endParaRPr>
          </a:p>
          <a:p>
            <a:pPr marL="0" lvl="0" indent="0">
              <a:buNone/>
            </a:pPr>
            <a:r>
              <a:rPr lang="de-DE" sz="1900" i="1">
                <a:solidFill>
                  <a:schemeClr val="tx1"/>
                </a:solidFill>
                <a:latin typeface="+mn-lt"/>
              </a:rPr>
              <a:t>Large parts of this presentation are based on the following article: </a:t>
            </a:r>
          </a:p>
          <a:p>
            <a:pPr marL="0" lvl="0" indent="0">
              <a:buNone/>
            </a:pPr>
            <a:r>
              <a:rPr lang="en-US" sz="1900">
                <a:solidFill>
                  <a:schemeClr val="tx1"/>
                </a:solidFill>
                <a:latin typeface="+mn-lt"/>
              </a:rPr>
              <a:t>Lemke S, Mehrazar M, Mazarakis A and Peters I (2019) “When You Use Social Media You Are Not Working”: Barriers for the Use of Metrics in Social Sciences. </a:t>
            </a:r>
            <a:r>
              <a:rPr lang="en-US" sz="1900" i="1">
                <a:solidFill>
                  <a:schemeClr val="tx1"/>
                </a:solidFill>
                <a:latin typeface="+mn-lt"/>
              </a:rPr>
              <a:t>Front. Res. Metr. Anal</a:t>
            </a:r>
            <a:r>
              <a:rPr lang="en-US" sz="1900">
                <a:solidFill>
                  <a:schemeClr val="tx1"/>
                </a:solidFill>
                <a:latin typeface="+mn-lt"/>
              </a:rPr>
              <a:t>. 3:39. doi: </a:t>
            </a:r>
            <a:r>
              <a:rPr lang="en-US" sz="1900" smtClean="0">
                <a:solidFill>
                  <a:schemeClr val="tx1"/>
                </a:solidFill>
                <a:latin typeface="+mn-lt"/>
              </a:rPr>
              <a:t>10.3389/frma.2018.00039</a:t>
            </a:r>
            <a:endParaRPr lang="de-DE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535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äsentation_final">
  <a:themeElements>
    <a:clrScheme name="metrics">
      <a:dk1>
        <a:sysClr val="windowText" lastClr="000000"/>
      </a:dk1>
      <a:lt1>
        <a:sysClr val="window" lastClr="FFFFFF"/>
      </a:lt1>
      <a:dk2>
        <a:srgbClr val="3D325E"/>
      </a:dk2>
      <a:lt2>
        <a:srgbClr val="EEECE1"/>
      </a:lt2>
      <a:accent1>
        <a:srgbClr val="449DD7"/>
      </a:accent1>
      <a:accent2>
        <a:srgbClr val="EC6236"/>
      </a:accent2>
      <a:accent3>
        <a:srgbClr val="9A9B9B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Präsentation_final</Template>
  <TotalTime>0</TotalTime>
  <Words>1508</Words>
  <Application>Microsoft Office PowerPoint</Application>
  <PresentationFormat>Bildschirmpräsentation (4:3)</PresentationFormat>
  <Paragraphs>208</Paragraphs>
  <Slides>17</Slides>
  <Notes>15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8" baseType="lpstr">
      <vt:lpstr>Präsentation_final</vt:lpstr>
      <vt:lpstr>Attitudes towards altmetrics from German researchers:  Insights from the *metrics-project</vt:lpstr>
      <vt:lpstr>A bit of context…</vt:lpstr>
      <vt:lpstr>PowerPoint-Präsentation</vt:lpstr>
      <vt:lpstr>PowerPoint-Präsentation</vt:lpstr>
      <vt:lpstr>*metrics-Interviews</vt:lpstr>
      <vt:lpstr>*metrics-Interviews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ZBW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Steffen Lemke</dc:creator>
  <cp:lastModifiedBy>Steffen Lemke</cp:lastModifiedBy>
  <cp:revision>258</cp:revision>
  <cp:lastPrinted>2017-09-15T12:21:54Z</cp:lastPrinted>
  <dcterms:created xsi:type="dcterms:W3CDTF">2017-08-28T15:22:44Z</dcterms:created>
  <dcterms:modified xsi:type="dcterms:W3CDTF">2020-02-04T12:57:35Z</dcterms:modified>
</cp:coreProperties>
</file>