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64" r:id="rId2"/>
    <p:sldId id="258" r:id="rId3"/>
    <p:sldId id="257" r:id="rId4"/>
    <p:sldId id="259" r:id="rId5"/>
    <p:sldId id="260" r:id="rId6"/>
    <p:sldId id="265" r:id="rId7"/>
    <p:sldId id="266" r:id="rId8"/>
    <p:sldId id="267" r:id="rId9"/>
    <p:sldId id="268" r:id="rId10"/>
    <p:sldId id="269" r:id="rId11"/>
    <p:sldId id="270" r:id="rId12"/>
    <p:sldId id="274" r:id="rId13"/>
    <p:sldId id="276" r:id="rId14"/>
    <p:sldId id="277" r:id="rId15"/>
    <p:sldId id="278" r:id="rId16"/>
    <p:sldId id="272" r:id="rId17"/>
    <p:sldId id="279" r:id="rId18"/>
    <p:sldId id="280" r:id="rId19"/>
    <p:sldId id="281" r:id="rId20"/>
    <p:sldId id="271" r:id="rId21"/>
    <p:sldId id="282" r:id="rId22"/>
    <p:sldId id="284" r:id="rId23"/>
    <p:sldId id="285" r:id="rId24"/>
    <p:sldId id="286" r:id="rId25"/>
    <p:sldId id="287" r:id="rId26"/>
    <p:sldId id="256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8" r:id="rId36"/>
    <p:sldId id="296" r:id="rId37"/>
    <p:sldId id="300" r:id="rId38"/>
    <p:sldId id="299" r:id="rId39"/>
    <p:sldId id="301" r:id="rId40"/>
    <p:sldId id="302" r:id="rId41"/>
    <p:sldId id="303" r:id="rId42"/>
    <p:sldId id="305" r:id="rId43"/>
    <p:sldId id="304" r:id="rId44"/>
    <p:sldId id="306" r:id="rId45"/>
    <p:sldId id="307" r:id="rId46"/>
    <p:sldId id="309" r:id="rId47"/>
    <p:sldId id="308" r:id="rId48"/>
    <p:sldId id="261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9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4D54"/>
    <a:srgbClr val="00FDFF"/>
    <a:srgbClr val="30ACCF"/>
    <a:srgbClr val="E4F9F6"/>
    <a:srgbClr val="3262B6"/>
    <a:srgbClr val="24B8EC"/>
    <a:srgbClr val="717074"/>
    <a:srgbClr val="6F6260"/>
    <a:srgbClr val="573F3C"/>
    <a:srgbClr val="CDB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745"/>
    <p:restoredTop sz="94633"/>
  </p:normalViewPr>
  <p:slideViewPr>
    <p:cSldViewPr snapToGrid="0" snapToObjects="1">
      <p:cViewPr>
        <p:scale>
          <a:sx n="94" d="100"/>
          <a:sy n="94" d="100"/>
        </p:scale>
        <p:origin x="-2072" y="120"/>
      </p:cViewPr>
      <p:guideLst>
        <p:guide orient="horz" pos="2137"/>
        <p:guide pos="39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EB738-F7D8-7246-8480-5C08CC48F8DC}" type="datetimeFigureOut">
              <a:rPr lang="en-US" smtClean="0"/>
              <a:t>1/9/20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0FEE2-C0A9-A145-967F-4DB3203E7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28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87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0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76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68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98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53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5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44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98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05247-7E19-2747-A009-D96824B278B2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D63EC-EEEF-3E45-94D6-605E741E4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28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0.jpeg"/><Relationship Id="rId5" Type="http://schemas.microsoft.com/office/2007/relationships/hdphoto" Target="../media/hdphoto2.wdp"/><Relationship Id="rId6" Type="http://schemas.openxmlformats.org/officeDocument/2006/relationships/image" Target="../media/image11.jpeg"/><Relationship Id="rId7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0.jpeg"/><Relationship Id="rId5" Type="http://schemas.microsoft.com/office/2007/relationships/hdphoto" Target="../media/hdphoto2.wdp"/><Relationship Id="rId6" Type="http://schemas.openxmlformats.org/officeDocument/2006/relationships/image" Target="../media/image11.jpeg"/><Relationship Id="rId7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0.jpeg"/><Relationship Id="rId5" Type="http://schemas.microsoft.com/office/2007/relationships/hdphoto" Target="../media/hdphoto2.wdp"/><Relationship Id="rId6" Type="http://schemas.openxmlformats.org/officeDocument/2006/relationships/image" Target="../media/image11.jpeg"/><Relationship Id="rId7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0.jpeg"/><Relationship Id="rId5" Type="http://schemas.microsoft.com/office/2007/relationships/hdphoto" Target="../media/hdphoto2.wdp"/><Relationship Id="rId6" Type="http://schemas.openxmlformats.org/officeDocument/2006/relationships/image" Target="../media/image11.jpeg"/><Relationship Id="rId7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microsoft.com/office/2007/relationships/hdphoto" Target="../media/hdphoto4.wdp"/><Relationship Id="rId8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20.png"/><Relationship Id="rId5" Type="http://schemas.openxmlformats.org/officeDocument/2006/relationships/image" Target="../media/image21.jpeg"/><Relationship Id="rId6" Type="http://schemas.openxmlformats.org/officeDocument/2006/relationships/hyperlink" Target="http://store.wmware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eleases.ubuntu.com/18.04/" TargetMode="External"/><Relationship Id="rId3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rb.nci.nih.gov/seqtools/installUbuntu.html" TargetMode="External"/><Relationship Id="rId3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microsoft.com/office/2007/relationships/hdphoto" Target="../media/hdphoto5.wdp"/><Relationship Id="rId5" Type="http://schemas.openxmlformats.org/officeDocument/2006/relationships/image" Target="../media/image26.jpeg"/><Relationship Id="rId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microsoft.com/office/2007/relationships/hdphoto" Target="../media/hdphoto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33.gif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microsoft.com/office/2007/relationships/hdphoto" Target="../media/hdphoto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11" Type="http://schemas.microsoft.com/office/2007/relationships/hdphoto" Target="../media/hdphoto8.wdp"/><Relationship Id="rId12" Type="http://schemas.openxmlformats.org/officeDocument/2006/relationships/image" Target="../media/image47.png"/><Relationship Id="rId13" Type="http://schemas.openxmlformats.org/officeDocument/2006/relationships/image" Target="../media/image48.png"/><Relationship Id="rId14" Type="http://schemas.microsoft.com/office/2007/relationships/hdphoto" Target="../media/hdphoto9.wdp"/><Relationship Id="rId15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14.png"/><Relationship Id="rId10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microsoft.com/office/2007/relationships/hdphoto" Target="../media/hdphoto10.wdp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eg"/><Relationship Id="rId3" Type="http://schemas.microsoft.com/office/2007/relationships/hdphoto" Target="../media/hdphoto1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eg"/><Relationship Id="rId3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eg"/><Relationship Id="rId3" Type="http://schemas.openxmlformats.org/officeDocument/2006/relationships/image" Target="../media/image65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hyperlink" Target="https://github.com/jupyter/repo2docker" TargetMode="External"/><Relationship Id="rId5" Type="http://schemas.openxmlformats.org/officeDocument/2006/relationships/hyperlink" Target="https://mybinder.org/" TargetMode="External"/><Relationship Id="rId6" Type="http://schemas.openxmlformats.org/officeDocument/2006/relationships/image" Target="../media/image77.png"/><Relationship Id="rId7" Type="http://schemas.openxmlformats.org/officeDocument/2006/relationships/image" Target="../media/image78.png"/><Relationship Id="rId8" Type="http://schemas.openxmlformats.org/officeDocument/2006/relationships/hyperlink" Target="https://osf.io/" TargetMode="External"/><Relationship Id="rId9" Type="http://schemas.openxmlformats.org/officeDocument/2006/relationships/hyperlink" Target="https://github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docker.com/glossary/" TargetMode="External"/><Relationship Id="rId4" Type="http://schemas.openxmlformats.org/officeDocument/2006/relationships/hyperlink" Target="https://docs.docker.com/storage/volumes/" TargetMode="External"/><Relationship Id="rId5" Type="http://schemas.openxmlformats.org/officeDocument/2006/relationships/hyperlink" Target="https://github.com/wsargent/docker-cheat-sheet" TargetMode="External"/><Relationship Id="rId6" Type="http://schemas.openxmlformats.org/officeDocument/2006/relationships/hyperlink" Target="https://learnk8s.io/blog/smaller-docker-images" TargetMode="External"/><Relationship Id="rId7" Type="http://schemas.openxmlformats.org/officeDocument/2006/relationships/hyperlink" Target="https://singularity.lbl.gov/" TargetMode="External"/><Relationship Id="rId8" Type="http://schemas.openxmlformats.org/officeDocument/2006/relationships/hyperlink" Target="https://kubernetes.io/" TargetMode="External"/><Relationship Id="rId9" Type="http://schemas.openxmlformats.org/officeDocument/2006/relationships/hyperlink" Target="https://docs.docker.com/machine/overview/" TargetMode="External"/><Relationship Id="rId10" Type="http://schemas.openxmlformats.org/officeDocument/2006/relationships/hyperlink" Target="https://github.com/GoogleContainerTools/distroless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4" Type="http://schemas.openxmlformats.org/officeDocument/2006/relationships/hyperlink" Target="https://www.behance.net/gallery/41712999/Wanderlust-Alphabet-A-E" TargetMode="External"/><Relationship Id="rId5" Type="http://schemas.openxmlformats.org/officeDocument/2006/relationships/hyperlink" Target="NULL" TargetMode="External"/><Relationship Id="rId6" Type="http://schemas.openxmlformats.org/officeDocument/2006/relationships/hyperlink" Target="NULL" TargetMode="External"/><Relationship Id="rId7" Type="http://schemas.openxmlformats.org/officeDocument/2006/relationships/hyperlink" Target="NULL" TargetMode="External"/><Relationship Id="rId8" Type="http://schemas.openxmlformats.org/officeDocument/2006/relationships/hyperlink" Target="NULL" TargetMode="External"/><Relationship Id="rId9" Type="http://schemas.openxmlformats.org/officeDocument/2006/relationships/hyperlink" Target="https://www.behance.net/gallery/48771379/Tiny-container-house?tracking_source=project_owner_other_projects" TargetMode="External"/><Relationship Id="rId10" Type="http://schemas.openxmlformats.org/officeDocument/2006/relationships/hyperlink" Target="https://www.behance.net/gallery/9099257/Container-Ephemere-2012?tracking_source=search|container" TargetMode="External"/><Relationship Id="rId11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121865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8942" y="1221814"/>
            <a:ext cx="772596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ffectLst>
                  <a:glow rad="101600">
                    <a:srgbClr val="00FDFF">
                      <a:alpha val="40000"/>
                    </a:srgbClr>
                  </a:glow>
                </a:effectLst>
                <a:latin typeface="Apple Chancery" charset="0"/>
                <a:ea typeface="Apple Chancery" charset="0"/>
                <a:cs typeface="Apple Chancery" charset="0"/>
              </a:rPr>
              <a:t>And looks like you </a:t>
            </a:r>
            <a:r>
              <a:rPr lang="en-US" sz="4000" smtClean="0">
                <a:solidFill>
                  <a:schemeClr val="bg1"/>
                </a:solidFill>
                <a:effectLst>
                  <a:glow rad="101600">
                    <a:srgbClr val="00FDFF">
                      <a:alpha val="40000"/>
                    </a:srgbClr>
                  </a:glow>
                </a:effectLst>
                <a:latin typeface="Apple Chancery" charset="0"/>
                <a:ea typeface="Apple Chancery" charset="0"/>
                <a:cs typeface="Apple Chancery" charset="0"/>
              </a:rPr>
              <a:t>are coding</a:t>
            </a:r>
            <a:endParaRPr lang="en-US" sz="4000" dirty="0">
              <a:solidFill>
                <a:schemeClr val="bg1"/>
              </a:solidFill>
              <a:effectLst>
                <a:glow rad="101600">
                  <a:srgbClr val="00FDFF">
                    <a:alpha val="40000"/>
                  </a:srgbClr>
                </a:glow>
              </a:effectLst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4060" y="295849"/>
            <a:ext cx="772596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ffectLst>
                  <a:glow rad="101600">
                    <a:srgbClr val="00FDFF">
                      <a:alpha val="40000"/>
                    </a:srgbClr>
                  </a:glow>
                </a:effectLst>
                <a:latin typeface="Apple Chancery" charset="0"/>
                <a:ea typeface="Apple Chancery" charset="0"/>
                <a:cs typeface="Apple Chancery" charset="0"/>
              </a:rPr>
              <a:t>It is a kingdom of isolation</a:t>
            </a:r>
            <a:endParaRPr lang="en-US" sz="4000" dirty="0">
              <a:solidFill>
                <a:schemeClr val="bg1"/>
              </a:solidFill>
              <a:effectLst>
                <a:glow rad="101600">
                  <a:srgbClr val="00FDFF">
                    <a:alpha val="40000"/>
                  </a:srgbClr>
                </a:glow>
              </a:effectLst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6103" y="6150114"/>
            <a:ext cx="772596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4000" smtClean="0">
                <a:solidFill>
                  <a:schemeClr val="bg1"/>
                </a:solidFill>
                <a:effectLst>
                  <a:glow rad="101600">
                    <a:srgbClr val="00FDFF">
                      <a:alpha val="40000"/>
                    </a:srgbClr>
                  </a:glow>
                </a:effectLst>
                <a:latin typeface="Apple Chancery" charset="0"/>
                <a:ea typeface="Apple Chancery" charset="0"/>
                <a:cs typeface="Apple Chancery" charset="0"/>
              </a:rPr>
              <a:t>Agah Karakuzu</a:t>
            </a:r>
            <a:endParaRPr lang="en-US" sz="4000" dirty="0">
              <a:solidFill>
                <a:schemeClr val="bg1"/>
              </a:solidFill>
              <a:effectLst>
                <a:glow rad="101600">
                  <a:srgbClr val="00FDFF">
                    <a:alpha val="40000"/>
                  </a:srgbClr>
                </a:glow>
              </a:effectLst>
              <a:latin typeface="Apple Chancery" charset="0"/>
              <a:ea typeface="Apple Chancery" charset="0"/>
              <a:cs typeface="Apple Chancer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64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ir-s3-cdn-cf.behance.net/project_modules/max_1200/98f5c940245471.57778cc26b829.jp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55674"/>
            <a:ext cx="12192000" cy="407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20856" y="4940647"/>
            <a:ext cx="74264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 understand the importance of being in a familiar living </a:t>
            </a:r>
            <a:r>
              <a:rPr lang="en-US" sz="3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environment</a:t>
            </a: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to feel comfortable. 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60950" y="742669"/>
            <a:ext cx="66815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are creatures of habits. 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58368" y="3592360"/>
            <a:ext cx="197224" cy="406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97397" y="2992437"/>
            <a:ext cx="253573" cy="385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79488" y="2977211"/>
            <a:ext cx="141657" cy="393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366266" y="2977211"/>
            <a:ext cx="162363" cy="379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867215" y="2977211"/>
            <a:ext cx="199928" cy="379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244586" y="2977212"/>
            <a:ext cx="163643" cy="407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s://mir-s3-cdn-cf.behance.net/project_modules/max_1200/98f5c940245471.57778cc26b829.jpg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431003"/>
            <a:ext cx="12192000" cy="250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74538" y="771385"/>
            <a:ext cx="1581150" cy="1847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59211" y="1201062"/>
            <a:ext cx="8607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When our environment changes</a:t>
            </a:r>
            <a:r>
              <a:rPr lang="mr-I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93598" y="4931994"/>
            <a:ext cx="88810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can still function</a:t>
            </a:r>
            <a:r>
              <a:rPr lang="en-US" sz="4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but </a:t>
            </a:r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may behave differently.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39706" y="576057"/>
            <a:ext cx="1581150" cy="1847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1" presetClass="exit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3" grpId="0" animBg="1"/>
      <p:bldP spid="8" grpId="0" animBg="1"/>
      <p:bldP spid="9" grpId="0" animBg="1"/>
      <p:bldP spid="10" grpId="0" animBg="1"/>
      <p:bldP spid="11" grpId="0" animBg="1"/>
      <p:bldP spid="6" grpId="0" animBg="1"/>
      <p:bldP spid="14" grpId="0"/>
      <p:bldP spid="15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ir-s3-cdn-cf.behance.net/project_modules/1400/9868c248437277.58987aa4ba6c4.jp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90550"/>
            <a:ext cx="121920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658100" y="4210050"/>
            <a:ext cx="4953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43900" y="3619500"/>
            <a:ext cx="382314" cy="211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82756" y="4857469"/>
            <a:ext cx="74264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Their functionality and behavior 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depend on</a:t>
            </a: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being in a familiar environment.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103340" y="-1087820"/>
            <a:ext cx="7088659" cy="5856234"/>
            <a:chOff x="5103340" y="590550"/>
            <a:chExt cx="7088659" cy="4114800"/>
          </a:xfrm>
        </p:grpSpPr>
        <p:pic>
          <p:nvPicPr>
            <p:cNvPr id="18" name="Picture 17" descr="https://mir-s3-cdn-cf.behance.net/project_modules/1400/9868c248437277.58987aa4ba6c4.jpg"/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03340" y="590550"/>
              <a:ext cx="7088659" cy="411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7658100" y="4210050"/>
              <a:ext cx="495300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343900" y="3619500"/>
              <a:ext cx="382314" cy="2115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-329269" y="378128"/>
            <a:ext cx="128505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the face </a:t>
            </a:r>
            <a:r>
              <a:rPr lang="en-US" sz="4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 changes </a:t>
            </a:r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their environments</a:t>
            </a:r>
            <a:r>
              <a:rPr lang="mr-I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8073" y="356515"/>
            <a:ext cx="973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Software are creations </a:t>
            </a:r>
            <a:r>
              <a:rPr lang="en-US" sz="4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 consistency. 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58100" y="4041884"/>
            <a:ext cx="495300" cy="488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351784" y="3199834"/>
            <a:ext cx="382314" cy="301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655499" y="4851903"/>
            <a:ext cx="88810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Software may yield unexpected results, or may not function at all.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20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4" grpId="0"/>
      <p:bldP spid="4" grpId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ir-s3-cdn-cf.behance.net/project_modules/max_1200/98f5c940245471.57778cc26b829.jpg"/>
          <p:cNvPicPr>
            <a:picLocks noChangeAspect="1" noChangeArrowheads="1"/>
          </p:cNvPicPr>
          <p:nvPr/>
        </p:nvPicPr>
        <p:blipFill rotWithShape="1">
          <a:blip r:embed="rId2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" y="2301808"/>
            <a:ext cx="6096000" cy="218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mir-s3-cdn-cf.behance.net/project_modules/1400/fa36de48437277.58987aa4bac58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458911" y="3280158"/>
            <a:ext cx="6740236" cy="285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218429" y="76809"/>
            <a:ext cx="704872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</a:rPr>
              <a:t>This is the reason why developers</a:t>
            </a:r>
          </a:p>
          <a:p>
            <a:pPr algn="ctr"/>
            <a:r>
              <a:rPr lang="en-US" sz="4400" b="1" dirty="0">
                <a:solidFill>
                  <a:schemeClr val="bg2">
                    <a:lumMod val="50000"/>
                  </a:schemeClr>
                </a:solidFill>
              </a:rPr>
              <a:t>t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</a:rPr>
              <a:t>est how the software behave</a:t>
            </a:r>
            <a:endParaRPr lang="en-US" sz="4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29270" y="4418868"/>
            <a:ext cx="70487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2">
                    <a:lumMod val="25000"/>
                  </a:schemeClr>
                </a:solidFill>
              </a:rPr>
              <a:t>i</a:t>
            </a:r>
            <a:r>
              <a:rPr lang="en-US" sz="4400" b="1" dirty="0" smtClean="0">
                <a:solidFill>
                  <a:schemeClr val="bg2">
                    <a:lumMod val="25000"/>
                  </a:schemeClr>
                </a:solidFill>
              </a:rPr>
              <a:t>n</a:t>
            </a:r>
          </a:p>
          <a:p>
            <a:pPr algn="ctr"/>
            <a:r>
              <a:rPr lang="en-US" sz="4400" b="1" dirty="0" smtClean="0">
                <a:solidFill>
                  <a:schemeClr val="bg2">
                    <a:lumMod val="25000"/>
                  </a:schemeClr>
                </a:solidFill>
              </a:rPr>
              <a:t> MULTIPLE</a:t>
            </a:r>
          </a:p>
          <a:p>
            <a:pPr algn="ctr"/>
            <a:r>
              <a:rPr lang="en-US" sz="4400" b="1" dirty="0" smtClean="0">
                <a:solidFill>
                  <a:schemeClr val="bg2">
                    <a:lumMod val="25000"/>
                  </a:schemeClr>
                </a:solidFill>
              </a:rPr>
              <a:t>ENVIRONMENTS</a:t>
            </a:r>
            <a:endParaRPr lang="en-US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Picture 2" descr="https://mir-s3-cdn-cf.behance.net/project_modules/max_1200/98f5c940245471.57778cc26b829.jpg"/>
          <p:cNvPicPr>
            <a:picLocks noChangeAspect="1" noChangeArrowheads="1"/>
          </p:cNvPicPr>
          <p:nvPr/>
        </p:nvPicPr>
        <p:blipFill rotWithShape="1">
          <a:blip r:embed="rId4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5797" t="506" b="65821"/>
          <a:stretch/>
        </p:blipFill>
        <p:spPr bwMode="auto">
          <a:xfrm flipH="1">
            <a:off x="6095997" y="1201956"/>
            <a:ext cx="6096000" cy="125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35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mir-s3-cdn-cf.behance.net/project_modules/1400/9868c248437277.58987aa4ba6c4.jpg"/>
          <p:cNvPicPr>
            <a:picLocks noChangeAspect="1" noChangeArrowheads="1"/>
          </p:cNvPicPr>
          <p:nvPr/>
        </p:nvPicPr>
        <p:blipFill rotWithShape="1">
          <a:blip r:embed="rId2" cstate="hq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014" y="4697478"/>
            <a:ext cx="12153986" cy="216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mir-s3-cdn-cf.behance.net/project_modules/max_1200/98f5c940245471.57778cc26b829.jpg"/>
          <p:cNvPicPr>
            <a:picLocks noChangeAspect="1" noChangeArrowheads="1"/>
          </p:cNvPicPr>
          <p:nvPr/>
        </p:nvPicPr>
        <p:blipFill rotWithShape="1">
          <a:blip r:embed="rId3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158" y="127173"/>
            <a:ext cx="6096000" cy="125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51228" y="4094784"/>
            <a:ext cx="83275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xpensive and not sustainable.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2" descr="https://mir-s3-cdn-cf.behance.net/project_modules/max_1200/98f5c940245471.57778cc26b829.jpg"/>
          <p:cNvPicPr>
            <a:picLocks noChangeAspect="1" noChangeArrowheads="1"/>
          </p:cNvPicPr>
          <p:nvPr/>
        </p:nvPicPr>
        <p:blipFill rotWithShape="1">
          <a:blip r:embed="rId4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096000" y="0"/>
            <a:ext cx="6096000" cy="218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32221" y="2115707"/>
            <a:ext cx="83275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However, buying an entire environment whenever you want to test a software is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65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https://mir-s3-cdn-cf.behance.net/project_modules/max_1200/98f5c940245471.57778cc26b829.jpg"/>
          <p:cNvPicPr>
            <a:picLocks noChangeAspect="1" noChangeArrowheads="1"/>
          </p:cNvPicPr>
          <p:nvPr/>
        </p:nvPicPr>
        <p:blipFill rotWithShape="1">
          <a:blip r:embed="rId2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129734" y="1530615"/>
            <a:ext cx="1983601" cy="308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4407" y="179608"/>
            <a:ext cx="112880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if there were a foundation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03906" y="5119756"/>
            <a:ext cx="112880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hat can be flexibly reshaped to </a:t>
            </a:r>
            <a:r>
              <a:rPr lang="en-US" sz="4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mimic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multiple environments? 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5" name="Picture 4" descr="https://mir-s3-cdn-cf.behance.net/project_modules/1400/fa36de48437277.58987aa4bac58.jpg"/>
          <p:cNvPicPr>
            <a:picLocks noChangeAspect="1" noChangeArrowheads="1"/>
          </p:cNvPicPr>
          <p:nvPr/>
        </p:nvPicPr>
        <p:blipFill rotWithShape="1">
          <a:blip r:embed="rId4" cstate="hq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180" r="44521" b="16229"/>
          <a:stretch/>
        </p:blipFill>
        <p:spPr bwMode="auto">
          <a:xfrm flipH="1">
            <a:off x="1179488" y="1510263"/>
            <a:ext cx="2247671" cy="2437091"/>
          </a:xfrm>
          <a:prstGeom prst="roundRect">
            <a:avLst>
              <a:gd name="adj" fmla="val 3298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https://mir-s3-cdn-cf.behance.net/project_modules/1400/9868c248437277.58987aa4ba6c4.jpg"/>
          <p:cNvPicPr>
            <a:picLocks noChangeAspect="1" noChangeArrowheads="1"/>
          </p:cNvPicPr>
          <p:nvPr/>
        </p:nvPicPr>
        <p:blipFill rotWithShape="1">
          <a:blip r:embed="rId6" cstate="hq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0930" r="25945"/>
          <a:stretch/>
        </p:blipFill>
        <p:spPr bwMode="auto">
          <a:xfrm>
            <a:off x="8769146" y="1061884"/>
            <a:ext cx="2967383" cy="285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0" y="3449112"/>
            <a:ext cx="3342313" cy="1149927"/>
          </a:xfrm>
          <a:custGeom>
            <a:avLst/>
            <a:gdLst>
              <a:gd name="connsiteX0" fmla="*/ 0 w 3342313"/>
              <a:gd name="connsiteY0" fmla="*/ 1149927 h 1149927"/>
              <a:gd name="connsiteX1" fmla="*/ 1163782 w 3342313"/>
              <a:gd name="connsiteY1" fmla="*/ 387927 h 1149927"/>
              <a:gd name="connsiteX2" fmla="*/ 3034145 w 3342313"/>
              <a:gd name="connsiteY2" fmla="*/ 83127 h 1149927"/>
              <a:gd name="connsiteX3" fmla="*/ 3338945 w 3342313"/>
              <a:gd name="connsiteY3" fmla="*/ 0 h 114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2313" h="1149927">
                <a:moveTo>
                  <a:pt x="0" y="1149927"/>
                </a:moveTo>
                <a:cubicBezTo>
                  <a:pt x="329045" y="857827"/>
                  <a:pt x="658091" y="565727"/>
                  <a:pt x="1163782" y="387927"/>
                </a:cubicBezTo>
                <a:cubicBezTo>
                  <a:pt x="1669473" y="210127"/>
                  <a:pt x="2671618" y="147781"/>
                  <a:pt x="3034145" y="83127"/>
                </a:cubicBezTo>
                <a:cubicBezTo>
                  <a:pt x="3396672" y="18473"/>
                  <a:pt x="3338945" y="0"/>
                  <a:pt x="3338945" y="0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342313" y="3449112"/>
            <a:ext cx="2757055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115300" y="3449112"/>
            <a:ext cx="594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741043" y="3438595"/>
            <a:ext cx="774916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515959" y="3449112"/>
            <a:ext cx="37690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9892862" y="3447920"/>
            <a:ext cx="409904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10310649" y="3447920"/>
            <a:ext cx="1881351" cy="90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099368" y="3449112"/>
            <a:ext cx="0" cy="1149927"/>
          </a:xfrm>
          <a:prstGeom prst="line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099368" y="4599039"/>
            <a:ext cx="2015932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8129102" y="3449112"/>
            <a:ext cx="0" cy="1149927"/>
          </a:xfrm>
          <a:prstGeom prst="line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123444" y="3442008"/>
            <a:ext cx="201593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8737147" y="3429000"/>
            <a:ext cx="0" cy="494071"/>
          </a:xfrm>
          <a:prstGeom prst="line">
            <a:avLst/>
          </a:prstGeom>
          <a:ln w="5715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8737148" y="3918155"/>
            <a:ext cx="3016650" cy="4916"/>
          </a:xfrm>
          <a:prstGeom prst="line">
            <a:avLst/>
          </a:prstGeom>
          <a:ln w="5715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1765359" y="3423303"/>
            <a:ext cx="426641" cy="5697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1763630" y="3438595"/>
            <a:ext cx="0" cy="494071"/>
          </a:xfrm>
          <a:prstGeom prst="line">
            <a:avLst/>
          </a:prstGeom>
          <a:ln w="5715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reeform 60"/>
          <p:cNvSpPr/>
          <p:nvPr/>
        </p:nvSpPr>
        <p:spPr>
          <a:xfrm>
            <a:off x="1154" y="3324771"/>
            <a:ext cx="3338945" cy="1263751"/>
          </a:xfrm>
          <a:custGeom>
            <a:avLst/>
            <a:gdLst>
              <a:gd name="connsiteX0" fmla="*/ 0 w 3342313"/>
              <a:gd name="connsiteY0" fmla="*/ 1149927 h 1149927"/>
              <a:gd name="connsiteX1" fmla="*/ 1163782 w 3342313"/>
              <a:gd name="connsiteY1" fmla="*/ 387927 h 1149927"/>
              <a:gd name="connsiteX2" fmla="*/ 3034145 w 3342313"/>
              <a:gd name="connsiteY2" fmla="*/ 83127 h 1149927"/>
              <a:gd name="connsiteX3" fmla="*/ 3338945 w 3342313"/>
              <a:gd name="connsiteY3" fmla="*/ 0 h 1149927"/>
              <a:gd name="connsiteX0" fmla="*/ 0 w 3338945"/>
              <a:gd name="connsiteY0" fmla="*/ 1149927 h 1149927"/>
              <a:gd name="connsiteX1" fmla="*/ 1163782 w 3338945"/>
              <a:gd name="connsiteY1" fmla="*/ 387927 h 1149927"/>
              <a:gd name="connsiteX2" fmla="*/ 2944204 w 3338945"/>
              <a:gd name="connsiteY2" fmla="*/ 472872 h 1149927"/>
              <a:gd name="connsiteX3" fmla="*/ 3338945 w 3338945"/>
              <a:gd name="connsiteY3" fmla="*/ 0 h 1149927"/>
              <a:gd name="connsiteX0" fmla="*/ 0 w 3338945"/>
              <a:gd name="connsiteY0" fmla="*/ 1149927 h 1149927"/>
              <a:gd name="connsiteX1" fmla="*/ 1163782 w 3338945"/>
              <a:gd name="connsiteY1" fmla="*/ 387927 h 1149927"/>
              <a:gd name="connsiteX2" fmla="*/ 2944204 w 3338945"/>
              <a:gd name="connsiteY2" fmla="*/ 472872 h 1149927"/>
              <a:gd name="connsiteX3" fmla="*/ 3338945 w 3338945"/>
              <a:gd name="connsiteY3" fmla="*/ 0 h 1149927"/>
              <a:gd name="connsiteX0" fmla="*/ 0 w 3350604"/>
              <a:gd name="connsiteY0" fmla="*/ 1149927 h 1149927"/>
              <a:gd name="connsiteX1" fmla="*/ 1163782 w 3350604"/>
              <a:gd name="connsiteY1" fmla="*/ 387927 h 1149927"/>
              <a:gd name="connsiteX2" fmla="*/ 2944204 w 3350604"/>
              <a:gd name="connsiteY2" fmla="*/ 472872 h 1149927"/>
              <a:gd name="connsiteX3" fmla="*/ 3338945 w 3350604"/>
              <a:gd name="connsiteY3" fmla="*/ 0 h 1149927"/>
              <a:gd name="connsiteX0" fmla="*/ 0 w 3338945"/>
              <a:gd name="connsiteY0" fmla="*/ 1149927 h 1149927"/>
              <a:gd name="connsiteX1" fmla="*/ 1163782 w 3338945"/>
              <a:gd name="connsiteY1" fmla="*/ 58144 h 1149927"/>
              <a:gd name="connsiteX2" fmla="*/ 2944204 w 3338945"/>
              <a:gd name="connsiteY2" fmla="*/ 472872 h 1149927"/>
              <a:gd name="connsiteX3" fmla="*/ 3338945 w 3338945"/>
              <a:gd name="connsiteY3" fmla="*/ 0 h 1149927"/>
              <a:gd name="connsiteX0" fmla="*/ 0 w 3338945"/>
              <a:gd name="connsiteY0" fmla="*/ 1263751 h 1263751"/>
              <a:gd name="connsiteX1" fmla="*/ 1163782 w 3338945"/>
              <a:gd name="connsiteY1" fmla="*/ 171968 h 1263751"/>
              <a:gd name="connsiteX2" fmla="*/ 2944204 w 3338945"/>
              <a:gd name="connsiteY2" fmla="*/ 586696 h 1263751"/>
              <a:gd name="connsiteX3" fmla="*/ 3338945 w 3338945"/>
              <a:gd name="connsiteY3" fmla="*/ 113824 h 1263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8945" h="1263751">
                <a:moveTo>
                  <a:pt x="0" y="1263751"/>
                </a:moveTo>
                <a:cubicBezTo>
                  <a:pt x="329045" y="971651"/>
                  <a:pt x="957894" y="-494678"/>
                  <a:pt x="1163782" y="171968"/>
                </a:cubicBezTo>
                <a:cubicBezTo>
                  <a:pt x="1369670" y="838614"/>
                  <a:pt x="2581677" y="596387"/>
                  <a:pt x="2944204" y="586696"/>
                </a:cubicBezTo>
                <a:cubicBezTo>
                  <a:pt x="3306731" y="577005"/>
                  <a:pt x="3338945" y="113824"/>
                  <a:pt x="3338945" y="113824"/>
                </a:cubicBezTo>
              </a:path>
            </a:pathLst>
          </a:custGeom>
          <a:noFill/>
          <a:ln w="5715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3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4" grpId="0"/>
      <p:bldP spid="5" grpId="0" animBg="1"/>
      <p:bldP spid="5" grpId="1" animBg="1"/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154" y="1061884"/>
            <a:ext cx="12190846" cy="3550908"/>
            <a:chOff x="1154" y="1061884"/>
            <a:chExt cx="12190846" cy="3550908"/>
          </a:xfrm>
        </p:grpSpPr>
        <p:pic>
          <p:nvPicPr>
            <p:cNvPr id="43" name="Picture 2" descr="https://mir-s3-cdn-cf.behance.net/project_modules/max_1200/98f5c940245471.57778cc26b829.jpg"/>
            <p:cNvPicPr>
              <a:picLocks noChangeAspect="1" noChangeArrowheads="1"/>
            </p:cNvPicPr>
            <p:nvPr/>
          </p:nvPicPr>
          <p:blipFill rotWithShape="1">
            <a:blip r:embed="rId2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intStrokes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6129734" y="1530615"/>
              <a:ext cx="1983601" cy="3082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4" descr="https://mir-s3-cdn-cf.behance.net/project_modules/1400/fa36de48437277.58987aa4bac58.jpg"/>
            <p:cNvPicPr>
              <a:picLocks noChangeAspect="1" noChangeArrowheads="1"/>
            </p:cNvPicPr>
            <p:nvPr/>
          </p:nvPicPr>
          <p:blipFill rotWithShape="1">
            <a:blip r:embed="rId4" cstate="hq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4180" r="44521" b="16229"/>
            <a:stretch/>
          </p:blipFill>
          <p:spPr bwMode="auto">
            <a:xfrm flipH="1">
              <a:off x="1179488" y="1510263"/>
              <a:ext cx="2247671" cy="2437091"/>
            </a:xfrm>
            <a:prstGeom prst="roundRect">
              <a:avLst>
                <a:gd name="adj" fmla="val 32983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https://mir-s3-cdn-cf.behance.net/project_modules/1400/9868c248437277.58987aa4ba6c4.jpg"/>
            <p:cNvPicPr>
              <a:picLocks noChangeAspect="1" noChangeArrowheads="1"/>
            </p:cNvPicPr>
            <p:nvPr/>
          </p:nvPicPr>
          <p:blipFill rotWithShape="1">
            <a:blip r:embed="rId6" cstate="hq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0930" r="25945"/>
            <a:stretch/>
          </p:blipFill>
          <p:spPr bwMode="auto">
            <a:xfrm>
              <a:off x="8769146" y="1061884"/>
              <a:ext cx="2967383" cy="2855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Straight Connector 6"/>
            <p:cNvCxnSpPr/>
            <p:nvPr/>
          </p:nvCxnSpPr>
          <p:spPr>
            <a:xfrm>
              <a:off x="3342313" y="3449112"/>
              <a:ext cx="2757055" cy="0"/>
            </a:xfrm>
            <a:prstGeom prst="line">
              <a:avLst/>
            </a:prstGeom>
            <a:ln w="571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115300" y="3449112"/>
              <a:ext cx="59474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099368" y="3449112"/>
              <a:ext cx="0" cy="1149927"/>
            </a:xfrm>
            <a:prstGeom prst="line">
              <a:avLst/>
            </a:prstGeom>
            <a:ln w="5715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099368" y="4599039"/>
              <a:ext cx="2015932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8129102" y="3449112"/>
              <a:ext cx="0" cy="1149927"/>
            </a:xfrm>
            <a:prstGeom prst="line">
              <a:avLst/>
            </a:prstGeom>
            <a:ln w="5715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8737147" y="3429000"/>
              <a:ext cx="0" cy="494071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8737148" y="3918155"/>
              <a:ext cx="3016650" cy="4916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1765359" y="3423303"/>
              <a:ext cx="426641" cy="5697"/>
            </a:xfrm>
            <a:prstGeom prst="line">
              <a:avLst/>
            </a:prstGeom>
            <a:ln w="571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763630" y="3438595"/>
              <a:ext cx="0" cy="494071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Freeform 60"/>
            <p:cNvSpPr/>
            <p:nvPr/>
          </p:nvSpPr>
          <p:spPr>
            <a:xfrm>
              <a:off x="1154" y="3324771"/>
              <a:ext cx="3338945" cy="1263751"/>
            </a:xfrm>
            <a:custGeom>
              <a:avLst/>
              <a:gdLst>
                <a:gd name="connsiteX0" fmla="*/ 0 w 3342313"/>
                <a:gd name="connsiteY0" fmla="*/ 1149927 h 1149927"/>
                <a:gd name="connsiteX1" fmla="*/ 1163782 w 3342313"/>
                <a:gd name="connsiteY1" fmla="*/ 387927 h 1149927"/>
                <a:gd name="connsiteX2" fmla="*/ 3034145 w 3342313"/>
                <a:gd name="connsiteY2" fmla="*/ 83127 h 1149927"/>
                <a:gd name="connsiteX3" fmla="*/ 3338945 w 3342313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387927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387927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50604"/>
                <a:gd name="connsiteY0" fmla="*/ 1149927 h 1149927"/>
                <a:gd name="connsiteX1" fmla="*/ 1163782 w 3350604"/>
                <a:gd name="connsiteY1" fmla="*/ 387927 h 1149927"/>
                <a:gd name="connsiteX2" fmla="*/ 2944204 w 3350604"/>
                <a:gd name="connsiteY2" fmla="*/ 472872 h 1149927"/>
                <a:gd name="connsiteX3" fmla="*/ 3338945 w 3350604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58144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38945"/>
                <a:gd name="connsiteY0" fmla="*/ 1263751 h 1263751"/>
                <a:gd name="connsiteX1" fmla="*/ 1163782 w 3338945"/>
                <a:gd name="connsiteY1" fmla="*/ 171968 h 1263751"/>
                <a:gd name="connsiteX2" fmla="*/ 2944204 w 3338945"/>
                <a:gd name="connsiteY2" fmla="*/ 586696 h 1263751"/>
                <a:gd name="connsiteX3" fmla="*/ 3338945 w 3338945"/>
                <a:gd name="connsiteY3" fmla="*/ 113824 h 126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8945" h="1263751">
                  <a:moveTo>
                    <a:pt x="0" y="1263751"/>
                  </a:moveTo>
                  <a:cubicBezTo>
                    <a:pt x="329045" y="971651"/>
                    <a:pt x="957894" y="-494678"/>
                    <a:pt x="1163782" y="171968"/>
                  </a:cubicBezTo>
                  <a:cubicBezTo>
                    <a:pt x="1369670" y="838614"/>
                    <a:pt x="2581677" y="596387"/>
                    <a:pt x="2944204" y="586696"/>
                  </a:cubicBezTo>
                  <a:cubicBezTo>
                    <a:pt x="3306731" y="577005"/>
                    <a:pt x="3338945" y="113824"/>
                    <a:pt x="3338945" y="113824"/>
                  </a:cubicBezTo>
                </a:path>
              </a:pathLst>
            </a:custGeom>
            <a:noFill/>
            <a:ln w="57150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464407" y="179608"/>
            <a:ext cx="112880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This is what </a:t>
            </a:r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Virtual Machines (VM) 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do!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310821" y="3449111"/>
            <a:ext cx="27725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3200" b="1" dirty="0" smtClean="0"/>
              <a:t>foundation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 your host operation system.</a:t>
            </a:r>
          </a:p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Let’s say OSX.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Down Arrow 27"/>
          <p:cNvSpPr/>
          <p:nvPr/>
        </p:nvSpPr>
        <p:spPr>
          <a:xfrm>
            <a:off x="4534592" y="2629834"/>
            <a:ext cx="365760" cy="719328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5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0026 -0.132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-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52" grpId="0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34311" y="137025"/>
            <a:ext cx="12190846" cy="3550908"/>
            <a:chOff x="1154" y="1061884"/>
            <a:chExt cx="12190846" cy="3550908"/>
          </a:xfrm>
        </p:grpSpPr>
        <p:pic>
          <p:nvPicPr>
            <p:cNvPr id="25" name="Picture 24" descr="https://mir-s3-cdn-cf.behance.net/project_modules/max_1200/98f5c940245471.57778cc26b829.jpg"/>
            <p:cNvPicPr>
              <a:picLocks noChangeAspect="1" noChangeArrowheads="1"/>
            </p:cNvPicPr>
            <p:nvPr/>
          </p:nvPicPr>
          <p:blipFill rotWithShape="1">
            <a:blip r:embed="rId2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intStrokes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6129734" y="1530615"/>
              <a:ext cx="1983601" cy="3082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https://mir-s3-cdn-cf.behance.net/project_modules/1400/fa36de48437277.58987aa4bac58.jpg"/>
            <p:cNvPicPr>
              <a:picLocks noChangeAspect="1" noChangeArrowheads="1"/>
            </p:cNvPicPr>
            <p:nvPr/>
          </p:nvPicPr>
          <p:blipFill rotWithShape="1">
            <a:blip r:embed="rId4" cstate="hq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4180" r="44521" b="16229"/>
            <a:stretch/>
          </p:blipFill>
          <p:spPr bwMode="auto">
            <a:xfrm flipH="1">
              <a:off x="1179488" y="1510263"/>
              <a:ext cx="2247671" cy="2437091"/>
            </a:xfrm>
            <a:prstGeom prst="roundRect">
              <a:avLst>
                <a:gd name="adj" fmla="val 32983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https://mir-s3-cdn-cf.behance.net/project_modules/1400/9868c248437277.58987aa4ba6c4.jpg"/>
            <p:cNvPicPr>
              <a:picLocks noChangeAspect="1" noChangeArrowheads="1"/>
            </p:cNvPicPr>
            <p:nvPr/>
          </p:nvPicPr>
          <p:blipFill rotWithShape="1">
            <a:blip r:embed="rId6" cstate="hq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0930" r="25945"/>
            <a:stretch/>
          </p:blipFill>
          <p:spPr bwMode="auto">
            <a:xfrm>
              <a:off x="8769146" y="1061884"/>
              <a:ext cx="2967383" cy="2855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3342313" y="3449112"/>
              <a:ext cx="2757055" cy="0"/>
            </a:xfrm>
            <a:prstGeom prst="line">
              <a:avLst/>
            </a:prstGeom>
            <a:ln w="571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8115300" y="3449112"/>
              <a:ext cx="59474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099368" y="3449112"/>
              <a:ext cx="0" cy="1149927"/>
            </a:xfrm>
            <a:prstGeom prst="line">
              <a:avLst/>
            </a:prstGeom>
            <a:ln w="5715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099368" y="4599039"/>
              <a:ext cx="2015932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8129102" y="3449112"/>
              <a:ext cx="0" cy="1149927"/>
            </a:xfrm>
            <a:prstGeom prst="line">
              <a:avLst/>
            </a:prstGeom>
            <a:ln w="5715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8737147" y="3429000"/>
              <a:ext cx="0" cy="494071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8737148" y="3918155"/>
              <a:ext cx="3016650" cy="4916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1765359" y="3423303"/>
              <a:ext cx="426641" cy="5697"/>
            </a:xfrm>
            <a:prstGeom prst="line">
              <a:avLst/>
            </a:prstGeom>
            <a:ln w="571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1763630" y="3438595"/>
              <a:ext cx="0" cy="494071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reeform 38"/>
            <p:cNvSpPr/>
            <p:nvPr/>
          </p:nvSpPr>
          <p:spPr>
            <a:xfrm>
              <a:off x="1154" y="3324771"/>
              <a:ext cx="3338945" cy="1263751"/>
            </a:xfrm>
            <a:custGeom>
              <a:avLst/>
              <a:gdLst>
                <a:gd name="connsiteX0" fmla="*/ 0 w 3342313"/>
                <a:gd name="connsiteY0" fmla="*/ 1149927 h 1149927"/>
                <a:gd name="connsiteX1" fmla="*/ 1163782 w 3342313"/>
                <a:gd name="connsiteY1" fmla="*/ 387927 h 1149927"/>
                <a:gd name="connsiteX2" fmla="*/ 3034145 w 3342313"/>
                <a:gd name="connsiteY2" fmla="*/ 83127 h 1149927"/>
                <a:gd name="connsiteX3" fmla="*/ 3338945 w 3342313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387927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387927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50604"/>
                <a:gd name="connsiteY0" fmla="*/ 1149927 h 1149927"/>
                <a:gd name="connsiteX1" fmla="*/ 1163782 w 3350604"/>
                <a:gd name="connsiteY1" fmla="*/ 387927 h 1149927"/>
                <a:gd name="connsiteX2" fmla="*/ 2944204 w 3350604"/>
                <a:gd name="connsiteY2" fmla="*/ 472872 h 1149927"/>
                <a:gd name="connsiteX3" fmla="*/ 3338945 w 3350604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58144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38945"/>
                <a:gd name="connsiteY0" fmla="*/ 1263751 h 1263751"/>
                <a:gd name="connsiteX1" fmla="*/ 1163782 w 3338945"/>
                <a:gd name="connsiteY1" fmla="*/ 171968 h 1263751"/>
                <a:gd name="connsiteX2" fmla="*/ 2944204 w 3338945"/>
                <a:gd name="connsiteY2" fmla="*/ 586696 h 1263751"/>
                <a:gd name="connsiteX3" fmla="*/ 3338945 w 3338945"/>
                <a:gd name="connsiteY3" fmla="*/ 113824 h 126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8945" h="1263751">
                  <a:moveTo>
                    <a:pt x="0" y="1263751"/>
                  </a:moveTo>
                  <a:cubicBezTo>
                    <a:pt x="329045" y="971651"/>
                    <a:pt x="957894" y="-494678"/>
                    <a:pt x="1163782" y="171968"/>
                  </a:cubicBezTo>
                  <a:cubicBezTo>
                    <a:pt x="1369670" y="838614"/>
                    <a:pt x="2581677" y="596387"/>
                    <a:pt x="2944204" y="586696"/>
                  </a:cubicBezTo>
                  <a:cubicBezTo>
                    <a:pt x="3306731" y="577005"/>
                    <a:pt x="3338945" y="113824"/>
                    <a:pt x="3338945" y="113824"/>
                  </a:cubicBezTo>
                </a:path>
              </a:pathLst>
            </a:custGeom>
            <a:noFill/>
            <a:ln w="57150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-503583" y="5358920"/>
            <a:ext cx="12695583" cy="677857"/>
            <a:chOff x="-503583" y="5358920"/>
            <a:chExt cx="12695583" cy="677857"/>
          </a:xfrm>
        </p:grpSpPr>
        <p:sp>
          <p:nvSpPr>
            <p:cNvPr id="40" name="Rectangle 39"/>
            <p:cNvSpPr/>
            <p:nvPr/>
          </p:nvSpPr>
          <p:spPr>
            <a:xfrm>
              <a:off x="0" y="5358920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-503583" y="5376838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Storage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-747423" y="6163675"/>
            <a:ext cx="12939423" cy="677857"/>
            <a:chOff x="-747423" y="6163675"/>
            <a:chExt cx="12939423" cy="677857"/>
          </a:xfrm>
        </p:grpSpPr>
        <p:sp>
          <p:nvSpPr>
            <p:cNvPr id="41" name="Rectangle 40"/>
            <p:cNvSpPr/>
            <p:nvPr/>
          </p:nvSpPr>
          <p:spPr>
            <a:xfrm>
              <a:off x="0" y="6163675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-747423" y="6200892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RAM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9076" y="3465502"/>
            <a:ext cx="3658047" cy="1066122"/>
            <a:chOff x="329076" y="3465502"/>
            <a:chExt cx="3658047" cy="1066122"/>
          </a:xfrm>
        </p:grpSpPr>
        <p:sp>
          <p:nvSpPr>
            <p:cNvPr id="56" name="Down Arrow 55"/>
            <p:cNvSpPr/>
            <p:nvPr/>
          </p:nvSpPr>
          <p:spPr>
            <a:xfrm flipV="1">
              <a:off x="1997563" y="4022850"/>
              <a:ext cx="338917" cy="508774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29076" y="3465502"/>
              <a:ext cx="36580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/>
                <a:t>Macbook</a:t>
              </a:r>
              <a:r>
                <a:rPr lang="en-US" sz="2800" dirty="0" smtClean="0"/>
                <a:t> hardware</a:t>
              </a:r>
              <a:endParaRPr lang="en-US" sz="2800" dirty="0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464407" y="179608"/>
            <a:ext cx="11288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VM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creates a </a:t>
            </a:r>
            <a:r>
              <a:rPr lang="en-US" sz="3600" dirty="0" smtClean="0">
                <a:solidFill>
                  <a:srgbClr val="FF0000"/>
                </a:solidFill>
              </a:rPr>
              <a:t>connection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between OSX and your hardware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-890050" y="1712942"/>
            <a:ext cx="11288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rgbClr val="FF0000"/>
                </a:solidFill>
              </a:rPr>
              <a:t>Hypervisor*</a:t>
            </a:r>
            <a:endParaRPr lang="en-US" sz="3600" dirty="0">
              <a:solidFill>
                <a:srgbClr val="FF00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4513930" y="2564893"/>
            <a:ext cx="13803" cy="2386758"/>
          </a:xfrm>
          <a:prstGeom prst="line">
            <a:avLst/>
          </a:prstGeom>
          <a:ln w="76200">
            <a:solidFill>
              <a:srgbClr val="FF0000"/>
            </a:solidFill>
            <a:prstDash val="dash"/>
            <a:headEnd type="diamond" w="lg" len="lg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-842500" y="4572083"/>
            <a:ext cx="13034500" cy="677857"/>
            <a:chOff x="-842500" y="4572083"/>
            <a:chExt cx="13034500" cy="677857"/>
          </a:xfrm>
        </p:grpSpPr>
        <p:sp>
          <p:nvSpPr>
            <p:cNvPr id="5" name="Rectangle 4"/>
            <p:cNvSpPr/>
            <p:nvPr/>
          </p:nvSpPr>
          <p:spPr>
            <a:xfrm>
              <a:off x="0" y="4572083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-842500" y="4596366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CPU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6605793" y="3911999"/>
            <a:ext cx="5613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* There are two types of hypervisors. Bare-metal and hosted. This one is a hosted (type-2) hypervisor. </a:t>
            </a:r>
          </a:p>
        </p:txBody>
      </p:sp>
    </p:spTree>
    <p:extLst>
      <p:ext uri="{BB962C8B-B14F-4D97-AF65-F5344CB8AC3E}">
        <p14:creationId xmlns:p14="http://schemas.microsoft.com/office/powerpoint/2010/main" val="136144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1"/>
      <p:bldP spid="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34311" y="137025"/>
            <a:ext cx="12190846" cy="3550908"/>
            <a:chOff x="1154" y="1061884"/>
            <a:chExt cx="12190846" cy="3550908"/>
          </a:xfrm>
        </p:grpSpPr>
        <p:pic>
          <p:nvPicPr>
            <p:cNvPr id="25" name="Picture 24" descr="https://mir-s3-cdn-cf.behance.net/project_modules/max_1200/98f5c940245471.57778cc26b829.jpg"/>
            <p:cNvPicPr>
              <a:picLocks noChangeAspect="1" noChangeArrowheads="1"/>
            </p:cNvPicPr>
            <p:nvPr/>
          </p:nvPicPr>
          <p:blipFill rotWithShape="1">
            <a:blip r:embed="rId2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intStrokes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6129734" y="1530615"/>
              <a:ext cx="1983601" cy="3082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https://mir-s3-cdn-cf.behance.net/project_modules/1400/fa36de48437277.58987aa4bac58.jpg"/>
            <p:cNvPicPr>
              <a:picLocks noChangeAspect="1" noChangeArrowheads="1"/>
            </p:cNvPicPr>
            <p:nvPr/>
          </p:nvPicPr>
          <p:blipFill rotWithShape="1">
            <a:blip r:embed="rId4" cstate="hq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4180" r="44521" b="16229"/>
            <a:stretch/>
          </p:blipFill>
          <p:spPr bwMode="auto">
            <a:xfrm flipH="1">
              <a:off x="1179488" y="1510263"/>
              <a:ext cx="2247671" cy="2437091"/>
            </a:xfrm>
            <a:prstGeom prst="roundRect">
              <a:avLst>
                <a:gd name="adj" fmla="val 32983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https://mir-s3-cdn-cf.behance.net/project_modules/1400/9868c248437277.58987aa4ba6c4.jpg"/>
            <p:cNvPicPr>
              <a:picLocks noChangeAspect="1" noChangeArrowheads="1"/>
            </p:cNvPicPr>
            <p:nvPr/>
          </p:nvPicPr>
          <p:blipFill rotWithShape="1">
            <a:blip r:embed="rId6" cstate="hq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0930" r="25945"/>
            <a:stretch/>
          </p:blipFill>
          <p:spPr bwMode="auto">
            <a:xfrm>
              <a:off x="8769146" y="1061884"/>
              <a:ext cx="2967383" cy="2855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3342313" y="3449112"/>
              <a:ext cx="2757055" cy="0"/>
            </a:xfrm>
            <a:prstGeom prst="line">
              <a:avLst/>
            </a:prstGeom>
            <a:ln w="571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8115300" y="3449112"/>
              <a:ext cx="59474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099368" y="3449112"/>
              <a:ext cx="0" cy="1149927"/>
            </a:xfrm>
            <a:prstGeom prst="line">
              <a:avLst/>
            </a:prstGeom>
            <a:ln w="5715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099368" y="4599039"/>
              <a:ext cx="2015932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8129102" y="3449112"/>
              <a:ext cx="0" cy="1149927"/>
            </a:xfrm>
            <a:prstGeom prst="line">
              <a:avLst/>
            </a:prstGeom>
            <a:ln w="5715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8737147" y="3429000"/>
              <a:ext cx="0" cy="494071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8737148" y="3918155"/>
              <a:ext cx="3016650" cy="4916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1765359" y="3423303"/>
              <a:ext cx="426641" cy="5697"/>
            </a:xfrm>
            <a:prstGeom prst="line">
              <a:avLst/>
            </a:prstGeom>
            <a:ln w="571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1763630" y="3438595"/>
              <a:ext cx="0" cy="494071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reeform 38"/>
            <p:cNvSpPr/>
            <p:nvPr/>
          </p:nvSpPr>
          <p:spPr>
            <a:xfrm>
              <a:off x="1154" y="3324771"/>
              <a:ext cx="3338945" cy="1263751"/>
            </a:xfrm>
            <a:custGeom>
              <a:avLst/>
              <a:gdLst>
                <a:gd name="connsiteX0" fmla="*/ 0 w 3342313"/>
                <a:gd name="connsiteY0" fmla="*/ 1149927 h 1149927"/>
                <a:gd name="connsiteX1" fmla="*/ 1163782 w 3342313"/>
                <a:gd name="connsiteY1" fmla="*/ 387927 h 1149927"/>
                <a:gd name="connsiteX2" fmla="*/ 3034145 w 3342313"/>
                <a:gd name="connsiteY2" fmla="*/ 83127 h 1149927"/>
                <a:gd name="connsiteX3" fmla="*/ 3338945 w 3342313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387927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387927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50604"/>
                <a:gd name="connsiteY0" fmla="*/ 1149927 h 1149927"/>
                <a:gd name="connsiteX1" fmla="*/ 1163782 w 3350604"/>
                <a:gd name="connsiteY1" fmla="*/ 387927 h 1149927"/>
                <a:gd name="connsiteX2" fmla="*/ 2944204 w 3350604"/>
                <a:gd name="connsiteY2" fmla="*/ 472872 h 1149927"/>
                <a:gd name="connsiteX3" fmla="*/ 3338945 w 3350604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58144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38945"/>
                <a:gd name="connsiteY0" fmla="*/ 1263751 h 1263751"/>
                <a:gd name="connsiteX1" fmla="*/ 1163782 w 3338945"/>
                <a:gd name="connsiteY1" fmla="*/ 171968 h 1263751"/>
                <a:gd name="connsiteX2" fmla="*/ 2944204 w 3338945"/>
                <a:gd name="connsiteY2" fmla="*/ 586696 h 1263751"/>
                <a:gd name="connsiteX3" fmla="*/ 3338945 w 3338945"/>
                <a:gd name="connsiteY3" fmla="*/ 113824 h 126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8945" h="1263751">
                  <a:moveTo>
                    <a:pt x="0" y="1263751"/>
                  </a:moveTo>
                  <a:cubicBezTo>
                    <a:pt x="329045" y="971651"/>
                    <a:pt x="957894" y="-494678"/>
                    <a:pt x="1163782" y="171968"/>
                  </a:cubicBezTo>
                  <a:cubicBezTo>
                    <a:pt x="1369670" y="838614"/>
                    <a:pt x="2581677" y="596387"/>
                    <a:pt x="2944204" y="586696"/>
                  </a:cubicBezTo>
                  <a:cubicBezTo>
                    <a:pt x="3306731" y="577005"/>
                    <a:pt x="3338945" y="113824"/>
                    <a:pt x="3338945" y="113824"/>
                  </a:cubicBezTo>
                </a:path>
              </a:pathLst>
            </a:custGeom>
            <a:noFill/>
            <a:ln w="57150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-503583" y="5358920"/>
            <a:ext cx="12695583" cy="677857"/>
            <a:chOff x="-503583" y="5358920"/>
            <a:chExt cx="12695583" cy="677857"/>
          </a:xfrm>
        </p:grpSpPr>
        <p:sp>
          <p:nvSpPr>
            <p:cNvPr id="40" name="Rectangle 39"/>
            <p:cNvSpPr/>
            <p:nvPr/>
          </p:nvSpPr>
          <p:spPr>
            <a:xfrm>
              <a:off x="0" y="5358920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-503583" y="5376838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Storage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-747423" y="6163675"/>
            <a:ext cx="12939423" cy="677857"/>
            <a:chOff x="-747423" y="6163675"/>
            <a:chExt cx="12939423" cy="677857"/>
          </a:xfrm>
        </p:grpSpPr>
        <p:sp>
          <p:nvSpPr>
            <p:cNvPr id="41" name="Rectangle 40"/>
            <p:cNvSpPr/>
            <p:nvPr/>
          </p:nvSpPr>
          <p:spPr>
            <a:xfrm>
              <a:off x="0" y="6163675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-747423" y="6200892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RAM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451953" y="178073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Hypervisor 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allocates some </a:t>
            </a:r>
            <a:r>
              <a:rPr lang="en-US" sz="3200" dirty="0" smtClean="0"/>
              <a:t>hardware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for </a:t>
            </a:r>
            <a:r>
              <a:rPr lang="en-US" sz="3200" dirty="0" smtClean="0">
                <a:solidFill>
                  <a:srgbClr val="00B050"/>
                </a:solidFill>
              </a:rPr>
              <a:t>GU</a:t>
            </a:r>
            <a:r>
              <a:rPr lang="en-US" sz="3200" dirty="0" smtClean="0">
                <a:solidFill>
                  <a:srgbClr val="00B0F0"/>
                </a:solidFill>
              </a:rPr>
              <a:t>E</a:t>
            </a:r>
            <a:r>
              <a:rPr lang="en-US" sz="3200" dirty="0" smtClean="0">
                <a:solidFill>
                  <a:schemeClr val="accent2"/>
                </a:solidFill>
              </a:rPr>
              <a:t>ST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operating systems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-1023763" y="1712773"/>
            <a:ext cx="11288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rgbClr val="FF0000"/>
                </a:solidFill>
              </a:rPr>
              <a:t>Hypervisor</a:t>
            </a:r>
            <a:endParaRPr lang="en-US" sz="3600" dirty="0">
              <a:solidFill>
                <a:srgbClr val="FF00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4513930" y="2564893"/>
            <a:ext cx="13803" cy="2386758"/>
          </a:xfrm>
          <a:prstGeom prst="line">
            <a:avLst/>
          </a:prstGeom>
          <a:ln w="76200">
            <a:solidFill>
              <a:srgbClr val="FF0000"/>
            </a:solidFill>
            <a:prstDash val="dash"/>
            <a:headEnd type="diamond" w="lg" len="lg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-840728" y="4590000"/>
            <a:ext cx="13034500" cy="677857"/>
            <a:chOff x="-842500" y="4572083"/>
            <a:chExt cx="13034500" cy="677857"/>
          </a:xfrm>
        </p:grpSpPr>
        <p:sp>
          <p:nvSpPr>
            <p:cNvPr id="5" name="Rectangle 4"/>
            <p:cNvSpPr/>
            <p:nvPr/>
          </p:nvSpPr>
          <p:spPr>
            <a:xfrm>
              <a:off x="0" y="4572083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-842500" y="4596366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CPU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>
            <a:off x="2336480" y="3006387"/>
            <a:ext cx="2191252" cy="0"/>
          </a:xfrm>
          <a:prstGeom prst="line">
            <a:avLst/>
          </a:prstGeom>
          <a:ln w="76200">
            <a:solidFill>
              <a:srgbClr val="00B050"/>
            </a:solidFill>
            <a:prstDash val="dash"/>
            <a:headEnd type="diamond" w="lg" len="lg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4520831" y="3535977"/>
            <a:ext cx="1611694" cy="4783"/>
          </a:xfrm>
          <a:prstGeom prst="line">
            <a:avLst/>
          </a:prstGeom>
          <a:ln w="76200">
            <a:solidFill>
              <a:srgbClr val="00B0F0"/>
            </a:solidFill>
            <a:prstDash val="dash"/>
            <a:headEnd type="diamond" w="lg" len="lg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4520831" y="3005215"/>
            <a:ext cx="5765164" cy="1053133"/>
            <a:chOff x="4520831" y="3005215"/>
            <a:chExt cx="5765164" cy="1053133"/>
          </a:xfrm>
        </p:grpSpPr>
        <p:cxnSp>
          <p:nvCxnSpPr>
            <p:cNvPr id="45" name="Straight Connector 44"/>
            <p:cNvCxnSpPr/>
            <p:nvPr/>
          </p:nvCxnSpPr>
          <p:spPr>
            <a:xfrm flipH="1">
              <a:off x="4520831" y="4022635"/>
              <a:ext cx="5743500" cy="35713"/>
            </a:xfrm>
            <a:prstGeom prst="line">
              <a:avLst/>
            </a:prstGeom>
            <a:ln w="76200">
              <a:solidFill>
                <a:schemeClr val="accent2"/>
              </a:solidFill>
              <a:prstDash val="dash"/>
              <a:headEnd type="diamond" w="med" len="lg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10285994" y="3005215"/>
              <a:ext cx="1" cy="1005923"/>
            </a:xfrm>
            <a:prstGeom prst="line">
              <a:avLst/>
            </a:prstGeom>
            <a:ln w="76200">
              <a:solidFill>
                <a:schemeClr val="accent2"/>
              </a:solidFill>
              <a:prstDash val="dash"/>
              <a:headEnd type="diamond" w="lg" len="lg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2705878" y="4590743"/>
            <a:ext cx="951722" cy="6778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620138" y="5358920"/>
            <a:ext cx="1545771" cy="6778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208226" y="6163675"/>
            <a:ext cx="953227" cy="6778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799295" y="4589257"/>
            <a:ext cx="584768" cy="67785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7713555" y="5357434"/>
            <a:ext cx="2046265" cy="67785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99295" y="6162189"/>
            <a:ext cx="1455575" cy="67785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6525758" y="4595622"/>
            <a:ext cx="1032038" cy="6703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574020" y="5357434"/>
            <a:ext cx="1587434" cy="6778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7040072" y="6162189"/>
            <a:ext cx="3036989" cy="6778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9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10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34311" y="2399912"/>
            <a:ext cx="12190846" cy="1274268"/>
            <a:chOff x="1154" y="3324771"/>
            <a:chExt cx="12190846" cy="1274268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3342313" y="3449112"/>
              <a:ext cx="2757055" cy="0"/>
            </a:xfrm>
            <a:prstGeom prst="line">
              <a:avLst/>
            </a:prstGeom>
            <a:ln w="7620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8115300" y="3449112"/>
              <a:ext cx="594747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099368" y="3449112"/>
              <a:ext cx="0" cy="1149927"/>
            </a:xfrm>
            <a:prstGeom prst="line">
              <a:avLst/>
            </a:prstGeom>
            <a:ln w="5715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099368" y="4599039"/>
              <a:ext cx="2015932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8129102" y="3449112"/>
              <a:ext cx="0" cy="1149927"/>
            </a:xfrm>
            <a:prstGeom prst="line">
              <a:avLst/>
            </a:prstGeom>
            <a:ln w="5715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8737147" y="3429000"/>
              <a:ext cx="0" cy="494071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8737148" y="3918155"/>
              <a:ext cx="3016650" cy="4916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1765359" y="3423303"/>
              <a:ext cx="426641" cy="5697"/>
            </a:xfrm>
            <a:prstGeom prst="line">
              <a:avLst/>
            </a:prstGeom>
            <a:ln w="7620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1763630" y="3438595"/>
              <a:ext cx="0" cy="494071"/>
            </a:xfrm>
            <a:prstGeom prst="line">
              <a:avLst/>
            </a:prstGeom>
            <a:ln w="5715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reeform 38"/>
            <p:cNvSpPr/>
            <p:nvPr/>
          </p:nvSpPr>
          <p:spPr>
            <a:xfrm>
              <a:off x="1154" y="3324771"/>
              <a:ext cx="3338945" cy="1263751"/>
            </a:xfrm>
            <a:custGeom>
              <a:avLst/>
              <a:gdLst>
                <a:gd name="connsiteX0" fmla="*/ 0 w 3342313"/>
                <a:gd name="connsiteY0" fmla="*/ 1149927 h 1149927"/>
                <a:gd name="connsiteX1" fmla="*/ 1163782 w 3342313"/>
                <a:gd name="connsiteY1" fmla="*/ 387927 h 1149927"/>
                <a:gd name="connsiteX2" fmla="*/ 3034145 w 3342313"/>
                <a:gd name="connsiteY2" fmla="*/ 83127 h 1149927"/>
                <a:gd name="connsiteX3" fmla="*/ 3338945 w 3342313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387927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387927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50604"/>
                <a:gd name="connsiteY0" fmla="*/ 1149927 h 1149927"/>
                <a:gd name="connsiteX1" fmla="*/ 1163782 w 3350604"/>
                <a:gd name="connsiteY1" fmla="*/ 387927 h 1149927"/>
                <a:gd name="connsiteX2" fmla="*/ 2944204 w 3350604"/>
                <a:gd name="connsiteY2" fmla="*/ 472872 h 1149927"/>
                <a:gd name="connsiteX3" fmla="*/ 3338945 w 3350604"/>
                <a:gd name="connsiteY3" fmla="*/ 0 h 1149927"/>
                <a:gd name="connsiteX0" fmla="*/ 0 w 3338945"/>
                <a:gd name="connsiteY0" fmla="*/ 1149927 h 1149927"/>
                <a:gd name="connsiteX1" fmla="*/ 1163782 w 3338945"/>
                <a:gd name="connsiteY1" fmla="*/ 58144 h 1149927"/>
                <a:gd name="connsiteX2" fmla="*/ 2944204 w 3338945"/>
                <a:gd name="connsiteY2" fmla="*/ 472872 h 1149927"/>
                <a:gd name="connsiteX3" fmla="*/ 3338945 w 3338945"/>
                <a:gd name="connsiteY3" fmla="*/ 0 h 1149927"/>
                <a:gd name="connsiteX0" fmla="*/ 0 w 3338945"/>
                <a:gd name="connsiteY0" fmla="*/ 1263751 h 1263751"/>
                <a:gd name="connsiteX1" fmla="*/ 1163782 w 3338945"/>
                <a:gd name="connsiteY1" fmla="*/ 171968 h 1263751"/>
                <a:gd name="connsiteX2" fmla="*/ 2944204 w 3338945"/>
                <a:gd name="connsiteY2" fmla="*/ 586696 h 1263751"/>
                <a:gd name="connsiteX3" fmla="*/ 3338945 w 3338945"/>
                <a:gd name="connsiteY3" fmla="*/ 113824 h 126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8945" h="1263751">
                  <a:moveTo>
                    <a:pt x="0" y="1263751"/>
                  </a:moveTo>
                  <a:cubicBezTo>
                    <a:pt x="329045" y="971651"/>
                    <a:pt x="957894" y="-494678"/>
                    <a:pt x="1163782" y="171968"/>
                  </a:cubicBezTo>
                  <a:cubicBezTo>
                    <a:pt x="1369670" y="838614"/>
                    <a:pt x="2581677" y="596387"/>
                    <a:pt x="2944204" y="586696"/>
                  </a:cubicBezTo>
                  <a:cubicBezTo>
                    <a:pt x="3306731" y="577005"/>
                    <a:pt x="3338945" y="113824"/>
                    <a:pt x="3338945" y="113824"/>
                  </a:cubicBezTo>
                </a:path>
              </a:pathLst>
            </a:custGeom>
            <a:noFill/>
            <a:ln w="57150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-503583" y="5358920"/>
            <a:ext cx="12695583" cy="677857"/>
            <a:chOff x="-503583" y="5358920"/>
            <a:chExt cx="12695583" cy="677857"/>
          </a:xfrm>
        </p:grpSpPr>
        <p:sp>
          <p:nvSpPr>
            <p:cNvPr id="40" name="Rectangle 39"/>
            <p:cNvSpPr/>
            <p:nvPr/>
          </p:nvSpPr>
          <p:spPr>
            <a:xfrm>
              <a:off x="0" y="5358920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-503583" y="5376838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Storage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-747423" y="6163675"/>
            <a:ext cx="12939423" cy="677857"/>
            <a:chOff x="-747423" y="6163675"/>
            <a:chExt cx="12939423" cy="677857"/>
          </a:xfrm>
        </p:grpSpPr>
        <p:sp>
          <p:nvSpPr>
            <p:cNvPr id="41" name="Rectangle 40"/>
            <p:cNvSpPr/>
            <p:nvPr/>
          </p:nvSpPr>
          <p:spPr>
            <a:xfrm>
              <a:off x="0" y="6163675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-747423" y="6200892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RAM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543601" y="328355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VM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 virtualize your hardware. 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4513930" y="2564893"/>
            <a:ext cx="13803" cy="2386758"/>
          </a:xfrm>
          <a:prstGeom prst="line">
            <a:avLst/>
          </a:prstGeom>
          <a:ln w="76200">
            <a:solidFill>
              <a:srgbClr val="FF0000"/>
            </a:solidFill>
            <a:prstDash val="dash"/>
            <a:headEnd type="diamond" w="lg" len="lg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-840728" y="4590000"/>
            <a:ext cx="13034500" cy="677857"/>
            <a:chOff x="-842500" y="4572083"/>
            <a:chExt cx="13034500" cy="677857"/>
          </a:xfrm>
        </p:grpSpPr>
        <p:sp>
          <p:nvSpPr>
            <p:cNvPr id="5" name="Rectangle 4"/>
            <p:cNvSpPr/>
            <p:nvPr/>
          </p:nvSpPr>
          <p:spPr>
            <a:xfrm>
              <a:off x="0" y="4572083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-842500" y="4596366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CPU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>
            <a:off x="2336480" y="3006387"/>
            <a:ext cx="2191252" cy="0"/>
          </a:xfrm>
          <a:prstGeom prst="line">
            <a:avLst/>
          </a:prstGeom>
          <a:ln w="76200">
            <a:solidFill>
              <a:srgbClr val="00B050"/>
            </a:solidFill>
            <a:prstDash val="dash"/>
            <a:headEnd type="diamond" w="lg" len="lg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4520831" y="3535977"/>
            <a:ext cx="1611694" cy="4783"/>
          </a:xfrm>
          <a:prstGeom prst="line">
            <a:avLst/>
          </a:prstGeom>
          <a:ln w="76200">
            <a:solidFill>
              <a:srgbClr val="00B0F0"/>
            </a:solidFill>
            <a:prstDash val="dash"/>
            <a:headEnd type="diamond" w="lg" len="lg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4520831" y="3005215"/>
            <a:ext cx="5765164" cy="1053133"/>
            <a:chOff x="4520831" y="3005215"/>
            <a:chExt cx="5765164" cy="1053133"/>
          </a:xfrm>
        </p:grpSpPr>
        <p:cxnSp>
          <p:nvCxnSpPr>
            <p:cNvPr id="45" name="Straight Connector 44"/>
            <p:cNvCxnSpPr/>
            <p:nvPr/>
          </p:nvCxnSpPr>
          <p:spPr>
            <a:xfrm flipH="1">
              <a:off x="4520831" y="4022635"/>
              <a:ext cx="5743500" cy="35713"/>
            </a:xfrm>
            <a:prstGeom prst="line">
              <a:avLst/>
            </a:prstGeom>
            <a:ln w="76200">
              <a:solidFill>
                <a:schemeClr val="accent2"/>
              </a:solidFill>
              <a:prstDash val="dash"/>
              <a:headEnd type="diamond" w="med" len="lg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10285994" y="3005215"/>
              <a:ext cx="1" cy="1005923"/>
            </a:xfrm>
            <a:prstGeom prst="line">
              <a:avLst/>
            </a:prstGeom>
            <a:ln w="76200">
              <a:solidFill>
                <a:schemeClr val="accent2"/>
              </a:solidFill>
              <a:prstDash val="dash"/>
              <a:headEnd type="diamond" w="lg" len="lg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2705878" y="4590743"/>
            <a:ext cx="951722" cy="6778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620138" y="5358920"/>
            <a:ext cx="1545771" cy="6778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208226" y="6163675"/>
            <a:ext cx="953227" cy="6778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799295" y="4589257"/>
            <a:ext cx="584768" cy="67785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7713555" y="5357434"/>
            <a:ext cx="2046265" cy="67785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99295" y="6162189"/>
            <a:ext cx="1455575" cy="67785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6525758" y="4595622"/>
            <a:ext cx="1032038" cy="6703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574020" y="5357434"/>
            <a:ext cx="1587434" cy="6778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7040072" y="6162189"/>
            <a:ext cx="3036989" cy="6778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mage result for windows logo transparent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9503" y="2412647"/>
            <a:ext cx="1218934" cy="122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mage result for apple logo black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6369" y="3620322"/>
            <a:ext cx="1078581" cy="107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5776438" y="1793240"/>
            <a:ext cx="2765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B0F0"/>
                </a:solidFill>
              </a:rPr>
              <a:t>Guest WIN10</a:t>
            </a:r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8204" name="Picture 12" descr="mage result for ubuntu 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2904" y="1755573"/>
            <a:ext cx="1008312" cy="10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8196305" y="1201403"/>
            <a:ext cx="402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solidFill>
                  <a:schemeClr val="accent2"/>
                </a:solidFill>
              </a:rPr>
              <a:t>Guest Ubuntu 18.04</a:t>
            </a:r>
            <a:endParaRPr lang="en-US" sz="2800" dirty="0">
              <a:solidFill>
                <a:schemeClr val="accent2"/>
              </a:solidFill>
            </a:endParaRPr>
          </a:p>
        </p:txBody>
      </p:sp>
      <p:pic>
        <p:nvPicPr>
          <p:cNvPr id="8206" name="Picture 14" descr="mage result for linux mint logo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1583" y="1911616"/>
            <a:ext cx="978373" cy="97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322054" y="1427204"/>
            <a:ext cx="402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B050"/>
                </a:solidFill>
              </a:rPr>
              <a:t>Guest Linux Mint</a:t>
            </a:r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8208" name="Picture 16" descr="mage result for vmware transparent logo red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5" b="98125" l="2750" r="971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6282" y="1207354"/>
            <a:ext cx="768154" cy="76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673842" y="319252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Abstraction happens at the hardware level. </a:t>
            </a:r>
          </a:p>
        </p:txBody>
      </p:sp>
      <p:pic>
        <p:nvPicPr>
          <p:cNvPr id="8210" name="Picture 18" descr="mage result for vmware transparent logo"/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9726" y="1916176"/>
            <a:ext cx="1907660" cy="41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-3921214" y="3923356"/>
            <a:ext cx="11288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Host Mac-OSX</a:t>
            </a:r>
            <a:endParaRPr lang="en-US" sz="2800" dirty="0"/>
          </a:p>
        </p:txBody>
      </p:sp>
      <p:sp>
        <p:nvSpPr>
          <p:cNvPr id="63" name="TextBox 62"/>
          <p:cNvSpPr txBox="1"/>
          <p:nvPr/>
        </p:nvSpPr>
        <p:spPr>
          <a:xfrm>
            <a:off x="-605108" y="1506679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mtClean="0">
                <a:solidFill>
                  <a:srgbClr val="717074"/>
                </a:solidFill>
              </a:rPr>
              <a:t>Fusion</a:t>
            </a:r>
            <a:endParaRPr lang="en-US" sz="3200" dirty="0" smtClean="0">
              <a:solidFill>
                <a:srgbClr val="717074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613013" y="4223479"/>
            <a:ext cx="1128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17074"/>
                </a:solidFill>
              </a:rPr>
              <a:t>* </a:t>
            </a:r>
            <a:r>
              <a:rPr lang="en-US" dirty="0" err="1" smtClean="0">
                <a:solidFill>
                  <a:srgbClr val="717074"/>
                </a:solidFill>
              </a:rPr>
              <a:t>WMware</a:t>
            </a:r>
            <a:r>
              <a:rPr lang="en-US" dirty="0" smtClean="0">
                <a:solidFill>
                  <a:srgbClr val="717074"/>
                </a:solidFill>
              </a:rPr>
              <a:t> fusion is a Type-2 hypervisor.</a:t>
            </a:r>
          </a:p>
        </p:txBody>
      </p:sp>
    </p:spTree>
    <p:extLst>
      <p:ext uri="{BB962C8B-B14F-4D97-AF65-F5344CB8AC3E}">
        <p14:creationId xmlns:p14="http://schemas.microsoft.com/office/powerpoint/2010/main" val="204678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/>
        </p:nvCxnSpPr>
        <p:spPr>
          <a:xfrm>
            <a:off x="3375470" y="2524253"/>
            <a:ext cx="2757055" cy="0"/>
          </a:xfrm>
          <a:prstGeom prst="line">
            <a:avLst/>
          </a:prstGeom>
          <a:ln w="762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168335" y="2524253"/>
            <a:ext cx="594747" cy="0"/>
          </a:xfrm>
          <a:prstGeom prst="line">
            <a:avLst/>
          </a:prstGeom>
          <a:ln w="762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132525" y="2524253"/>
            <a:ext cx="0" cy="1149927"/>
          </a:xfrm>
          <a:prstGeom prst="line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132525" y="3674180"/>
            <a:ext cx="2015932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62259" y="2524253"/>
            <a:ext cx="0" cy="1149927"/>
          </a:xfrm>
          <a:prstGeom prst="line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770304" y="2504141"/>
            <a:ext cx="0" cy="494071"/>
          </a:xfrm>
          <a:prstGeom prst="line">
            <a:avLst/>
          </a:prstGeom>
          <a:ln w="5715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8770305" y="2993296"/>
            <a:ext cx="3016650" cy="4916"/>
          </a:xfrm>
          <a:prstGeom prst="line">
            <a:avLst/>
          </a:prstGeom>
          <a:ln w="5715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1798516" y="2498444"/>
            <a:ext cx="426641" cy="5697"/>
          </a:xfrm>
          <a:prstGeom prst="line">
            <a:avLst/>
          </a:prstGeom>
          <a:ln w="762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1796787" y="2513736"/>
            <a:ext cx="0" cy="494071"/>
          </a:xfrm>
          <a:prstGeom prst="line">
            <a:avLst/>
          </a:prstGeom>
          <a:ln w="5715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34311" y="2399912"/>
            <a:ext cx="3338945" cy="1263751"/>
          </a:xfrm>
          <a:custGeom>
            <a:avLst/>
            <a:gdLst>
              <a:gd name="connsiteX0" fmla="*/ 0 w 3342313"/>
              <a:gd name="connsiteY0" fmla="*/ 1149927 h 1149927"/>
              <a:gd name="connsiteX1" fmla="*/ 1163782 w 3342313"/>
              <a:gd name="connsiteY1" fmla="*/ 387927 h 1149927"/>
              <a:gd name="connsiteX2" fmla="*/ 3034145 w 3342313"/>
              <a:gd name="connsiteY2" fmla="*/ 83127 h 1149927"/>
              <a:gd name="connsiteX3" fmla="*/ 3338945 w 3342313"/>
              <a:gd name="connsiteY3" fmla="*/ 0 h 1149927"/>
              <a:gd name="connsiteX0" fmla="*/ 0 w 3338945"/>
              <a:gd name="connsiteY0" fmla="*/ 1149927 h 1149927"/>
              <a:gd name="connsiteX1" fmla="*/ 1163782 w 3338945"/>
              <a:gd name="connsiteY1" fmla="*/ 387927 h 1149927"/>
              <a:gd name="connsiteX2" fmla="*/ 2944204 w 3338945"/>
              <a:gd name="connsiteY2" fmla="*/ 472872 h 1149927"/>
              <a:gd name="connsiteX3" fmla="*/ 3338945 w 3338945"/>
              <a:gd name="connsiteY3" fmla="*/ 0 h 1149927"/>
              <a:gd name="connsiteX0" fmla="*/ 0 w 3338945"/>
              <a:gd name="connsiteY0" fmla="*/ 1149927 h 1149927"/>
              <a:gd name="connsiteX1" fmla="*/ 1163782 w 3338945"/>
              <a:gd name="connsiteY1" fmla="*/ 387927 h 1149927"/>
              <a:gd name="connsiteX2" fmla="*/ 2944204 w 3338945"/>
              <a:gd name="connsiteY2" fmla="*/ 472872 h 1149927"/>
              <a:gd name="connsiteX3" fmla="*/ 3338945 w 3338945"/>
              <a:gd name="connsiteY3" fmla="*/ 0 h 1149927"/>
              <a:gd name="connsiteX0" fmla="*/ 0 w 3350604"/>
              <a:gd name="connsiteY0" fmla="*/ 1149927 h 1149927"/>
              <a:gd name="connsiteX1" fmla="*/ 1163782 w 3350604"/>
              <a:gd name="connsiteY1" fmla="*/ 387927 h 1149927"/>
              <a:gd name="connsiteX2" fmla="*/ 2944204 w 3350604"/>
              <a:gd name="connsiteY2" fmla="*/ 472872 h 1149927"/>
              <a:gd name="connsiteX3" fmla="*/ 3338945 w 3350604"/>
              <a:gd name="connsiteY3" fmla="*/ 0 h 1149927"/>
              <a:gd name="connsiteX0" fmla="*/ 0 w 3338945"/>
              <a:gd name="connsiteY0" fmla="*/ 1149927 h 1149927"/>
              <a:gd name="connsiteX1" fmla="*/ 1163782 w 3338945"/>
              <a:gd name="connsiteY1" fmla="*/ 58144 h 1149927"/>
              <a:gd name="connsiteX2" fmla="*/ 2944204 w 3338945"/>
              <a:gd name="connsiteY2" fmla="*/ 472872 h 1149927"/>
              <a:gd name="connsiteX3" fmla="*/ 3338945 w 3338945"/>
              <a:gd name="connsiteY3" fmla="*/ 0 h 1149927"/>
              <a:gd name="connsiteX0" fmla="*/ 0 w 3338945"/>
              <a:gd name="connsiteY0" fmla="*/ 1263751 h 1263751"/>
              <a:gd name="connsiteX1" fmla="*/ 1163782 w 3338945"/>
              <a:gd name="connsiteY1" fmla="*/ 171968 h 1263751"/>
              <a:gd name="connsiteX2" fmla="*/ 2944204 w 3338945"/>
              <a:gd name="connsiteY2" fmla="*/ 586696 h 1263751"/>
              <a:gd name="connsiteX3" fmla="*/ 3338945 w 3338945"/>
              <a:gd name="connsiteY3" fmla="*/ 113824 h 1263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8945" h="1263751">
                <a:moveTo>
                  <a:pt x="0" y="1263751"/>
                </a:moveTo>
                <a:cubicBezTo>
                  <a:pt x="329045" y="971651"/>
                  <a:pt x="957894" y="-494678"/>
                  <a:pt x="1163782" y="171968"/>
                </a:cubicBezTo>
                <a:cubicBezTo>
                  <a:pt x="1369670" y="838614"/>
                  <a:pt x="2581677" y="596387"/>
                  <a:pt x="2944204" y="586696"/>
                </a:cubicBezTo>
                <a:cubicBezTo>
                  <a:pt x="3306731" y="577005"/>
                  <a:pt x="3338945" y="113824"/>
                  <a:pt x="3338945" y="113824"/>
                </a:cubicBezTo>
              </a:path>
            </a:pathLst>
          </a:custGeom>
          <a:noFill/>
          <a:ln w="5715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543601" y="328355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Here is your kingdom </a:t>
            </a:r>
            <a:r>
              <a:rPr lang="en-US" sz="3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 isolation.</a:t>
            </a:r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194" name="Picture 2" descr="mage result for windows logo transparent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9503" y="2412647"/>
            <a:ext cx="1218934" cy="122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mage result for apple logo black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6369" y="3620322"/>
            <a:ext cx="1078581" cy="107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-3921214" y="3923356"/>
            <a:ext cx="11288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/>
              <a:t>Host Mac-OSX</a:t>
            </a:r>
            <a:endParaRPr lang="en-US" sz="2800" dirty="0"/>
          </a:p>
        </p:txBody>
      </p:sp>
      <p:sp>
        <p:nvSpPr>
          <p:cNvPr id="58" name="TextBox 57"/>
          <p:cNvSpPr txBox="1"/>
          <p:nvPr/>
        </p:nvSpPr>
        <p:spPr>
          <a:xfrm>
            <a:off x="5776438" y="1793240"/>
            <a:ext cx="2765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B0F0"/>
                </a:solidFill>
              </a:rPr>
              <a:t>Guest WIN10</a:t>
            </a:r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8204" name="Picture 12" descr="mage result for ubuntu 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2904" y="1755573"/>
            <a:ext cx="1008312" cy="10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8196305" y="1201403"/>
            <a:ext cx="402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solidFill>
                  <a:schemeClr val="accent2"/>
                </a:solidFill>
              </a:rPr>
              <a:t>Guest Ubuntu 18.04</a:t>
            </a:r>
            <a:endParaRPr lang="en-US" sz="2800" dirty="0">
              <a:solidFill>
                <a:schemeClr val="accent2"/>
              </a:solidFill>
            </a:endParaRPr>
          </a:p>
        </p:txBody>
      </p:sp>
      <p:pic>
        <p:nvPicPr>
          <p:cNvPr id="8206" name="Picture 14" descr="mage result for linux mint logo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1583" y="1911616"/>
            <a:ext cx="978373" cy="97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322054" y="1427204"/>
            <a:ext cx="402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B050"/>
                </a:solidFill>
              </a:rPr>
              <a:t>Guest Linux Mint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43601" y="5162491"/>
            <a:ext cx="112880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Now you can test if your software gets along well with 4 operating systems having only 1 hardware.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3601" y="5186123"/>
            <a:ext cx="112880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These operating systems are isolated from each other.</a:t>
            </a:r>
          </a:p>
          <a:p>
            <a:pPr algn="ctr"/>
            <a:r>
              <a:rPr lang="en-US" sz="3200" b="1" dirty="0" smtClean="0">
                <a:solidFill>
                  <a:srgbClr val="00B0F0"/>
                </a:solidFill>
              </a:rPr>
              <a:t>Assume that WIN10 got infected by a malware.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23742" y="5422235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 just destroy it. Your </a:t>
            </a:r>
            <a:r>
              <a:rPr lang="en-US" sz="3200" b="1" dirty="0" smtClean="0"/>
              <a:t>OSX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won’t be affected by the malware.</a:t>
            </a:r>
          </a:p>
        </p:txBody>
      </p:sp>
      <p:cxnSp>
        <p:nvCxnSpPr>
          <p:cNvPr id="66" name="Straight Connector 65"/>
          <p:cNvCxnSpPr/>
          <p:nvPr/>
        </p:nvCxnSpPr>
        <p:spPr>
          <a:xfrm flipV="1">
            <a:off x="6132525" y="4251454"/>
            <a:ext cx="2029734" cy="9713"/>
          </a:xfrm>
          <a:prstGeom prst="line">
            <a:avLst/>
          </a:prstGeom>
          <a:ln w="762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8180997" y="4248454"/>
            <a:ext cx="3605958" cy="3000"/>
          </a:xfrm>
          <a:prstGeom prst="line">
            <a:avLst/>
          </a:prstGeom>
          <a:ln w="762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Freeform 67"/>
          <p:cNvSpPr/>
          <p:nvPr/>
        </p:nvSpPr>
        <p:spPr>
          <a:xfrm>
            <a:off x="0" y="4244581"/>
            <a:ext cx="3342313" cy="1149927"/>
          </a:xfrm>
          <a:custGeom>
            <a:avLst/>
            <a:gdLst>
              <a:gd name="connsiteX0" fmla="*/ 0 w 3342313"/>
              <a:gd name="connsiteY0" fmla="*/ 1149927 h 1149927"/>
              <a:gd name="connsiteX1" fmla="*/ 1163782 w 3342313"/>
              <a:gd name="connsiteY1" fmla="*/ 387927 h 1149927"/>
              <a:gd name="connsiteX2" fmla="*/ 3034145 w 3342313"/>
              <a:gd name="connsiteY2" fmla="*/ 83127 h 1149927"/>
              <a:gd name="connsiteX3" fmla="*/ 3338945 w 3342313"/>
              <a:gd name="connsiteY3" fmla="*/ 0 h 114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2313" h="1149927">
                <a:moveTo>
                  <a:pt x="0" y="1149927"/>
                </a:moveTo>
                <a:cubicBezTo>
                  <a:pt x="329045" y="857827"/>
                  <a:pt x="658091" y="565727"/>
                  <a:pt x="1163782" y="387927"/>
                </a:cubicBezTo>
                <a:cubicBezTo>
                  <a:pt x="1669473" y="210127"/>
                  <a:pt x="2671618" y="147781"/>
                  <a:pt x="3034145" y="83127"/>
                </a:cubicBezTo>
                <a:cubicBezTo>
                  <a:pt x="3396672" y="18473"/>
                  <a:pt x="3338945" y="0"/>
                  <a:pt x="3338945" y="0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543601" y="322283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Back to </a:t>
            </a:r>
            <a:r>
              <a:rPr lang="en-US" sz="3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default state.</a:t>
            </a:r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1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-8.33333E-7 0.25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65" grpId="0"/>
      <p:bldP spid="58" grpId="0"/>
      <p:bldP spid="59" grpId="0"/>
      <p:bldP spid="60" grpId="0"/>
      <p:bldP spid="62" grpId="0"/>
      <p:bldP spid="62" grpId="1"/>
      <p:bldP spid="63" grpId="0"/>
      <p:bldP spid="63" grpId="1"/>
      <p:bldP spid="64" grpId="0"/>
      <p:bldP spid="64" grpId="1"/>
      <p:bldP spid="68" grpId="0" animBg="1"/>
      <p:bldP spid="6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mir-s3-cdn-cf.behance.net/project_modules/max_1200/4f891d61685009.5db09dd56ac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1438" y="477078"/>
            <a:ext cx="8416580" cy="1077218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8174" y="477078"/>
            <a:ext cx="81898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Let's take a small </a:t>
            </a:r>
            <a:r>
              <a:rPr lang="en-US" sz="3200" dirty="0" smtClean="0">
                <a:solidFill>
                  <a:schemeClr val="bg1"/>
                </a:solidFill>
              </a:rPr>
              <a:t>walk-through the basics steps to get a Virtual Machine to your computer.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52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7143" y="-124307"/>
            <a:ext cx="5501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b="1" dirty="0">
                <a:solidFill>
                  <a:schemeClr val="bg2">
                    <a:lumMod val="75000"/>
                    <a:alpha val="82000"/>
                  </a:schemeClr>
                </a:solidFill>
                <a:latin typeface="Bernard MT Condensed" charset="0"/>
                <a:ea typeface="Bernard MT Condensed" charset="0"/>
                <a:cs typeface="Bernard MT Condensed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232" y="747599"/>
            <a:ext cx="7679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Install a </a:t>
            </a:r>
            <a:r>
              <a:rPr lang="en-US" sz="4000" spc="30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software hypervisor </a:t>
            </a:r>
            <a:endParaRPr lang="en-US" sz="4000" i="1" spc="300" dirty="0" smtClean="0">
              <a:solidFill>
                <a:srgbClr val="0070C0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570801" y="2277695"/>
            <a:ext cx="4596637" cy="2829020"/>
            <a:chOff x="790371" y="1968574"/>
            <a:chExt cx="4596637" cy="2829020"/>
          </a:xfrm>
        </p:grpSpPr>
        <p:pic>
          <p:nvPicPr>
            <p:cNvPr id="9" name="Picture 16" descr="mage result for vmware transparent logo red"/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375" b="98125" l="2750" r="971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371" y="1968574"/>
              <a:ext cx="2193195" cy="2193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8" descr="mage result for vmware transparent logo"/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015" y="4026781"/>
              <a:ext cx="3535840" cy="770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078456" y="3392328"/>
              <a:ext cx="330855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smtClean="0">
                  <a:solidFill>
                    <a:srgbClr val="717074"/>
                  </a:solidFill>
                </a:rPr>
                <a:t>Fusion</a:t>
              </a:r>
              <a:endParaRPr lang="en-US" sz="4400" dirty="0" smtClean="0">
                <a:solidFill>
                  <a:srgbClr val="717074"/>
                </a:solidFill>
              </a:endParaRPr>
            </a:p>
          </p:txBody>
        </p:sp>
      </p:grpSp>
      <p:pic>
        <p:nvPicPr>
          <p:cNvPr id="15366" name="Picture 6" descr="mage result for virtualbox logo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91093" y="2162909"/>
            <a:ext cx="3443256" cy="337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028213" y="1512073"/>
            <a:ext cx="7679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dirty="0" smtClean="0">
                <a:solidFill>
                  <a:srgbClr val="717074"/>
                </a:solidFill>
                <a:latin typeface="DIN Alternate" charset="0"/>
                <a:ea typeface="DIN Alternate" charset="0"/>
                <a:cs typeface="DIN Alternate" charset="0"/>
              </a:rPr>
              <a:t>Paid</a:t>
            </a:r>
            <a:endParaRPr lang="en-US" sz="4000" i="1" spc="300" dirty="0" smtClean="0">
              <a:solidFill>
                <a:srgbClr val="717074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67438" y="1476043"/>
            <a:ext cx="7679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rgbClr val="717074"/>
                </a:solidFill>
                <a:latin typeface="DIN Alternate" charset="0"/>
                <a:ea typeface="DIN Alternate" charset="0"/>
                <a:cs typeface="DIN Alternate" charset="0"/>
              </a:rPr>
              <a:t>Free (selected)</a:t>
            </a:r>
            <a:endParaRPr lang="en-US" sz="4000" i="1" spc="300" dirty="0" smtClean="0">
              <a:solidFill>
                <a:srgbClr val="717074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94726" y="5727426"/>
            <a:ext cx="7679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spc="300" smtClean="0">
                <a:solidFill>
                  <a:srgbClr val="3262B6"/>
                </a:solidFill>
                <a:latin typeface="DIN Alternate" charset="0"/>
                <a:ea typeface="DIN Alternate" charset="0"/>
                <a:cs typeface="DIN Alternate" charset="0"/>
              </a:rPr>
              <a:t>www.virtualbox.org</a:t>
            </a:r>
            <a:endParaRPr lang="en-US" sz="2800" i="1" u="sng" spc="300" dirty="0" smtClean="0">
              <a:solidFill>
                <a:srgbClr val="3262B6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sp>
        <p:nvSpPr>
          <p:cNvPr id="19" name="TextBox 18">
            <a:hlinkClick r:id="rId6"/>
          </p:cNvPr>
          <p:cNvSpPr txBox="1"/>
          <p:nvPr/>
        </p:nvSpPr>
        <p:spPr>
          <a:xfrm>
            <a:off x="1350662" y="5741168"/>
            <a:ext cx="38396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spc="300" dirty="0" err="1" smtClean="0">
                <a:solidFill>
                  <a:srgbClr val="3262B6"/>
                </a:solidFill>
                <a:latin typeface="DIN Alternate" charset="0"/>
                <a:ea typeface="DIN Alternate" charset="0"/>
                <a:cs typeface="DIN Alternate" charset="0"/>
              </a:rPr>
              <a:t>store.wmware.com</a:t>
            </a:r>
            <a:endParaRPr lang="en-US" sz="2800" u="sng" spc="300" dirty="0" smtClean="0">
              <a:solidFill>
                <a:srgbClr val="3262B6"/>
              </a:solidFill>
              <a:latin typeface="DIN Alternate" charset="0"/>
              <a:ea typeface="DIN Alternate" charset="0"/>
              <a:cs typeface="DIN Alternate" charset="0"/>
            </a:endParaRPr>
          </a:p>
          <a:p>
            <a:endParaRPr lang="en-US" sz="2800" i="1" u="sng" spc="300" dirty="0" smtClean="0">
              <a:solidFill>
                <a:srgbClr val="3262B6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3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7143" y="-124307"/>
            <a:ext cx="5501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b="1" dirty="0">
                <a:solidFill>
                  <a:schemeClr val="bg2">
                    <a:lumMod val="75000"/>
                    <a:alpha val="82000"/>
                  </a:schemeClr>
                </a:solidFill>
                <a:latin typeface="Bernard MT Condensed" charset="0"/>
                <a:ea typeface="Bernard MT Condensed" charset="0"/>
                <a:cs typeface="Bernard MT Condensed" charset="0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231" y="747599"/>
            <a:ext cx="11813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Download Ubuntu 18.04 </a:t>
            </a:r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OS image (*.</a:t>
            </a:r>
            <a:r>
              <a:rPr lang="en-US" sz="4000" spc="300" dirty="0" err="1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iso</a:t>
            </a:r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)</a:t>
            </a:r>
            <a:endParaRPr lang="en-US" sz="4000" i="1" spc="300" dirty="0" smtClean="0">
              <a:solidFill>
                <a:srgbClr val="0070C0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9457" y="5769833"/>
            <a:ext cx="7679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2"/>
              </a:rPr>
              <a:t>releases.ubuntu.com/18.04/</a:t>
            </a:r>
            <a:endParaRPr lang="en-US" sz="2800" dirty="0"/>
          </a:p>
        </p:txBody>
      </p:sp>
      <p:pic>
        <p:nvPicPr>
          <p:cNvPr id="16388" name="Picture 4" descr="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2226" y="1662447"/>
            <a:ext cx="6937513" cy="390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0728022" y="6150114"/>
            <a:ext cx="7679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~2GB</a:t>
            </a:r>
            <a:endParaRPr lang="en-US" sz="4000" i="1" spc="300" dirty="0" smtClean="0">
              <a:solidFill>
                <a:srgbClr val="0070C0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67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7143" y="-124307"/>
            <a:ext cx="5501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b="1" dirty="0">
                <a:solidFill>
                  <a:schemeClr val="bg2">
                    <a:lumMod val="75000"/>
                    <a:alpha val="82000"/>
                  </a:schemeClr>
                </a:solidFill>
                <a:latin typeface="Bernard MT Condensed" charset="0"/>
                <a:ea typeface="Bernard MT Condensed" charset="0"/>
                <a:cs typeface="Bernard MT Condensed" charset="0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231" y="747599"/>
            <a:ext cx="11813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Install Ubuntu on Virtual Box</a:t>
            </a:r>
          </a:p>
        </p:txBody>
      </p:sp>
      <p:sp>
        <p:nvSpPr>
          <p:cNvPr id="2" name="Rectangle 1"/>
          <p:cNvSpPr/>
          <p:nvPr/>
        </p:nvSpPr>
        <p:spPr>
          <a:xfrm>
            <a:off x="1632094" y="5037607"/>
            <a:ext cx="90706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hlinkClick r:id="rId2"/>
              </a:rPr>
              <a:t>https://brb.nci.nih.gov/seqtools/installUbuntu.html</a:t>
            </a:r>
            <a:endParaRPr lang="en-US" sz="3200" b="1" dirty="0"/>
          </a:p>
        </p:txBody>
      </p:sp>
      <p:pic>
        <p:nvPicPr>
          <p:cNvPr id="17410" name="Picture 2" descr="mage result for ubuntu on OSX virtual b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2556" y="1741247"/>
            <a:ext cx="5352174" cy="301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0231" y="5908144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Now you can test if </a:t>
            </a:r>
            <a:r>
              <a:rPr lang="en-US" sz="3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 software runs on Ubuntu 18.04 as well! </a:t>
            </a:r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3601" y="322283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 course, 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VM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 are not just for testing software.</a:t>
            </a:r>
          </a:p>
        </p:txBody>
      </p:sp>
      <p:pic>
        <p:nvPicPr>
          <p:cNvPr id="11266" name="Picture 2" descr="mage result for apple pen pineapple m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4938" y="1073426"/>
            <a:ext cx="9525000" cy="535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07704" y="3218240"/>
            <a:ext cx="4179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>
                  <a:solidFill>
                    <a:schemeClr val="bg1"/>
                  </a:solidFill>
                </a:ln>
              </a:rPr>
              <a:t>I have hypervisors</a:t>
            </a:r>
            <a:endParaRPr lang="en-US" sz="3200" b="1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25263" y="3803015"/>
            <a:ext cx="4179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n>
                  <a:solidFill>
                    <a:schemeClr val="bg1"/>
                  </a:solidFill>
                </a:ln>
              </a:rPr>
              <a:t>Uh</a:t>
            </a:r>
            <a:endParaRPr lang="en-US" sz="3200" b="1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99420" y="3218241"/>
            <a:ext cx="5665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>
                  <a:solidFill>
                    <a:schemeClr val="bg1"/>
                  </a:solidFill>
                </a:ln>
              </a:rPr>
              <a:t>I have internet </a:t>
            </a:r>
            <a:r>
              <a:rPr lang="en-US" sz="3200" b="1" smtClean="0">
                <a:ln>
                  <a:solidFill>
                    <a:schemeClr val="bg1"/>
                  </a:solidFill>
                </a:ln>
              </a:rPr>
              <a:t>&amp; servers</a:t>
            </a:r>
            <a:endParaRPr lang="en-US" sz="3200" b="1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11268" name="Picture 4" descr="mage result for web icon transparent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02" b="97852" l="0" r="99805">
                        <a14:foregroundMark x1="59180" y1="52930" x2="59180" y2="52930"/>
                        <a14:foregroundMark x1="49414" y1="76563" x2="49414" y2="76563"/>
                        <a14:foregroundMark x1="26563" y1="49805" x2="26563" y2="49805"/>
                        <a14:foregroundMark x1="82422" y1="43945" x2="82422" y2="439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2539" y="1073426"/>
            <a:ext cx="993913" cy="99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1019" y="3749951"/>
            <a:ext cx="4768919" cy="268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876969" y="5092313"/>
            <a:ext cx="4366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Cloud computing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5" name="Picture 4" descr="mage result for web icon transparent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02" b="97852" l="0" r="99805">
                        <a14:foregroundMark x1="59180" y1="52930" x2="59180" y2="52930"/>
                        <a14:foregroundMark x1="49414" y1="76563" x2="49414" y2="76563"/>
                        <a14:foregroundMark x1="26563" y1="49805" x2="26563" y2="49805"/>
                        <a14:foregroundMark x1="82422" y1="43945" x2="82422" y2="439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234" y="4089615"/>
            <a:ext cx="993913" cy="99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mage result for vsphere logo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404"/>
          <a:stretch/>
        </p:blipFill>
        <p:spPr bwMode="auto">
          <a:xfrm>
            <a:off x="1438339" y="-530759"/>
            <a:ext cx="1739097" cy="4752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mage result for vsphere logo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404"/>
          <a:stretch/>
        </p:blipFill>
        <p:spPr bwMode="auto">
          <a:xfrm>
            <a:off x="2090511" y="2617219"/>
            <a:ext cx="1653150" cy="451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mage result for vsphere logo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18" t="33862" r="13332" b="40414"/>
          <a:stretch/>
        </p:blipFill>
        <p:spPr bwMode="auto">
          <a:xfrm>
            <a:off x="4926190" y="1226241"/>
            <a:ext cx="1133292" cy="38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-1946221" y="6446354"/>
            <a:ext cx="1128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17074"/>
                </a:solidFill>
              </a:rPr>
              <a:t>* </a:t>
            </a:r>
            <a:r>
              <a:rPr lang="en-US" dirty="0" err="1" smtClean="0">
                <a:solidFill>
                  <a:srgbClr val="717074"/>
                </a:solidFill>
              </a:rPr>
              <a:t>WMware</a:t>
            </a:r>
            <a:r>
              <a:rPr lang="en-US" dirty="0" smtClean="0">
                <a:solidFill>
                  <a:srgbClr val="717074"/>
                </a:solidFill>
              </a:rPr>
              <a:t> sphere is a bare-metal hypervisor.</a:t>
            </a:r>
          </a:p>
        </p:txBody>
      </p:sp>
      <p:sp>
        <p:nvSpPr>
          <p:cNvPr id="6" name="Rectangle 5"/>
          <p:cNvSpPr/>
          <p:nvPr/>
        </p:nvSpPr>
        <p:spPr>
          <a:xfrm>
            <a:off x="1590261" y="1278945"/>
            <a:ext cx="4469221" cy="2457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Warning: Meme ahead!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59483" y="1126491"/>
            <a:ext cx="4775342" cy="258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438339" y="3706442"/>
            <a:ext cx="4832150" cy="26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161019" y="3670884"/>
            <a:ext cx="4753317" cy="2747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7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6" grpId="0" animBg="1"/>
      <p:bldP spid="23" grpId="0" animBg="1"/>
      <p:bldP spid="24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mir-s3-cdn-cf.behance.net/project_modules/1400/04bca262348041.5a8d6e8e6fb2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-45543"/>
            <a:ext cx="12192000" cy="914400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23391" y="-68130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Cloud has changed the landscape of the tech market forever.</a:t>
            </a:r>
          </a:p>
        </p:txBody>
      </p:sp>
      <p:sp>
        <p:nvSpPr>
          <p:cNvPr id="10" name="TextBox 9"/>
          <p:cNvSpPr txBox="1"/>
          <p:nvPr/>
        </p:nvSpPr>
        <p:spPr>
          <a:xfrm rot="3603855">
            <a:off x="718761" y="3077234"/>
            <a:ext cx="11288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mtClean="0">
                <a:ln cmpd="thickThin">
                  <a:solidFill>
                    <a:schemeClr val="tx1">
                      <a:alpha val="67000"/>
                    </a:schemeClr>
                  </a:solidFill>
                  <a:bevel/>
                </a:ln>
                <a:solidFill>
                  <a:schemeClr val="bg1"/>
                </a:solidFill>
                <a:effectLst>
                  <a:outerShdw blurRad="50800" dist="76200" algn="l" rotWithShape="0">
                    <a:prstClr val="black"/>
                  </a:outerShdw>
                </a:effectLst>
              </a:rPr>
              <a:t>BOTH FOR</a:t>
            </a:r>
            <a:endParaRPr lang="en-US" sz="4000" b="1" dirty="0" smtClean="0">
              <a:ln cmpd="thickThin">
                <a:solidFill>
                  <a:schemeClr val="tx1">
                    <a:alpha val="67000"/>
                  </a:schemeClr>
                </a:solidFill>
                <a:bevel/>
              </a:ln>
              <a:solidFill>
                <a:schemeClr val="bg1"/>
              </a:solidFill>
              <a:effectLst>
                <a:outerShdw blurRad="50800" dist="76200" algn="l" rotWithShape="0">
                  <a:prstClr val="black"/>
                </a:outerShdw>
              </a:effectLst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917058" y="1698665"/>
            <a:ext cx="11288094" cy="4260154"/>
            <a:chOff x="-917058" y="1698665"/>
            <a:chExt cx="11288094" cy="4260154"/>
          </a:xfrm>
        </p:grpSpPr>
        <p:grpSp>
          <p:nvGrpSpPr>
            <p:cNvPr id="4" name="Group 3"/>
            <p:cNvGrpSpPr/>
            <p:nvPr/>
          </p:nvGrpSpPr>
          <p:grpSpPr>
            <a:xfrm>
              <a:off x="-917058" y="1698665"/>
              <a:ext cx="11288094" cy="4260154"/>
              <a:chOff x="-917058" y="1698665"/>
              <a:chExt cx="11288094" cy="4260154"/>
            </a:xfrm>
          </p:grpSpPr>
          <p:sp>
            <p:nvSpPr>
              <p:cNvPr id="5" name="Extract 4"/>
              <p:cNvSpPr/>
              <p:nvPr/>
            </p:nvSpPr>
            <p:spPr>
              <a:xfrm>
                <a:off x="2337560" y="1698665"/>
                <a:ext cx="4778858" cy="4260154"/>
              </a:xfrm>
              <a:prstGeom prst="flowChartExtra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5000"/>
                    </a:schemeClr>
                  </a:gs>
                  <a:gs pos="74000">
                    <a:schemeClr val="tx1">
                      <a:alpha val="68000"/>
                    </a:schemeClr>
                  </a:gs>
                  <a:gs pos="83000">
                    <a:schemeClr val="tx1">
                      <a:alpha val="60000"/>
                    </a:schemeClr>
                  </a:gs>
                  <a:gs pos="100000">
                    <a:schemeClr val="tx1">
                      <a:alpha val="78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-917058" y="5093107"/>
                <a:ext cx="1128809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smtClean="0">
                    <a:solidFill>
                      <a:schemeClr val="bg1"/>
                    </a:solidFill>
                  </a:rPr>
                  <a:t>USERS</a:t>
                </a:r>
                <a:endParaRPr lang="en-US" sz="3200" b="1" dirty="0" smtClean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2292" name="Picture 4" descr="mage result for user icon white transparent"/>
            <p:cNvPicPr>
              <a:picLocks noChangeAspect="1" noChangeArrowheads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536" y="3229518"/>
              <a:ext cx="2438400" cy="243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2678318" y="1559517"/>
            <a:ext cx="11288094" cy="4260154"/>
            <a:chOff x="2678318" y="1559517"/>
            <a:chExt cx="11288094" cy="4260154"/>
          </a:xfrm>
        </p:grpSpPr>
        <p:grpSp>
          <p:nvGrpSpPr>
            <p:cNvPr id="11" name="Group 10"/>
            <p:cNvGrpSpPr/>
            <p:nvPr/>
          </p:nvGrpSpPr>
          <p:grpSpPr>
            <a:xfrm>
              <a:off x="2678318" y="1559517"/>
              <a:ext cx="11288094" cy="4260154"/>
              <a:chOff x="2678318" y="1559517"/>
              <a:chExt cx="11288094" cy="4260154"/>
            </a:xfrm>
          </p:grpSpPr>
          <p:sp>
            <p:nvSpPr>
              <p:cNvPr id="7" name="Extract 6"/>
              <p:cNvSpPr/>
              <p:nvPr/>
            </p:nvSpPr>
            <p:spPr>
              <a:xfrm rot="10800000">
                <a:off x="5932936" y="1559517"/>
                <a:ext cx="4778858" cy="4260154"/>
              </a:xfrm>
              <a:prstGeom prst="flowChartExtra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5000"/>
                    </a:schemeClr>
                  </a:gs>
                  <a:gs pos="74000">
                    <a:schemeClr val="tx1">
                      <a:alpha val="68000"/>
                    </a:schemeClr>
                  </a:gs>
                  <a:gs pos="83000">
                    <a:schemeClr val="tx1">
                      <a:alpha val="60000"/>
                    </a:schemeClr>
                  </a:gs>
                  <a:gs pos="100000">
                    <a:schemeClr val="tx1">
                      <a:alpha val="78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678318" y="1559517"/>
                <a:ext cx="1128809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</a:rPr>
                  <a:t>BUSINESSES</a:t>
                </a:r>
              </a:p>
            </p:txBody>
          </p:sp>
        </p:grpSp>
        <p:pic>
          <p:nvPicPr>
            <p:cNvPr id="12298" name="Picture 10" descr="mage result for business icon white transparen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1202" y="2130077"/>
              <a:ext cx="1698665" cy="1698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52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mir-s3-cdn-cf.behance.net/project_modules/1400/04bca262348041.5a8d6e8e6fb2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-45543"/>
            <a:ext cx="12192000" cy="6903543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mage result for heavy icon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1217" y="1620078"/>
            <a:ext cx="4053913" cy="514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77384" y="137291"/>
            <a:ext cx="11037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Soon after, virtual machines have became go-to residential </a:t>
            </a:r>
            <a:r>
              <a:rPr lang="en-US" sz="3200" b="1" i="1" dirty="0" smtClean="0"/>
              <a:t>buildings</a:t>
            </a:r>
            <a:r>
              <a:rPr lang="en-US" sz="3200" b="1" dirty="0" smtClean="0"/>
              <a:t> for the industry software.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234" y="1415148"/>
            <a:ext cx="12476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mtClean="0">
                <a:ln>
                  <a:solidFill>
                    <a:schemeClr val="bg1"/>
                  </a:solidFill>
                </a:ln>
              </a:rPr>
              <a:t>But, </a:t>
            </a:r>
            <a:r>
              <a:rPr lang="en-US" sz="4000" b="1" dirty="0" smtClean="0">
                <a:ln>
                  <a:solidFill>
                    <a:schemeClr val="bg1"/>
                  </a:solidFill>
                </a:ln>
              </a:rPr>
              <a:t>these buildings </a:t>
            </a:r>
            <a:r>
              <a:rPr lang="en-US" sz="4000" b="1" smtClean="0">
                <a:ln>
                  <a:solidFill>
                    <a:schemeClr val="bg1"/>
                  </a:solidFill>
                </a:ln>
              </a:rPr>
              <a:t>are heavy!</a:t>
            </a:r>
            <a:endParaRPr lang="en-US" sz="4000" b="1" dirty="0" smtClean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0" y="2250396"/>
            <a:ext cx="4870174" cy="4518152"/>
          </a:xfrm>
          <a:prstGeom prst="round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38407" y="2524313"/>
            <a:ext cx="124769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They take up several GBs.</a:t>
            </a:r>
          </a:p>
          <a:p>
            <a:endParaRPr lang="en-US" sz="2800" b="1" dirty="0" smtClean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They contain a complete OS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and applications. 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Running VMs are resource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Intensive.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Provisioning a WM takes long</a:t>
            </a:r>
          </a:p>
        </p:txBody>
      </p:sp>
    </p:spTree>
    <p:extLst>
      <p:ext uri="{BB962C8B-B14F-4D97-AF65-F5344CB8AC3E}">
        <p14:creationId xmlns:p14="http://schemas.microsoft.com/office/powerpoint/2010/main" val="20856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6" grpId="0"/>
      <p:bldP spid="4" grpId="0" animBg="1"/>
      <p:bldP spid="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ir-s3-cdn-cf.behance.net/project_modules/1400/04bca262348041.5a8d6e8e6fb2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-5788"/>
            <a:ext cx="12192000" cy="1122761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3391" y="-68130"/>
            <a:ext cx="112880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Yet, moving a software to one of the VM buildings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can be advantageous depending on the application.</a:t>
            </a:r>
          </a:p>
        </p:txBody>
      </p:sp>
      <p:sp>
        <p:nvSpPr>
          <p:cNvPr id="7" name="Cross 6"/>
          <p:cNvSpPr/>
          <p:nvPr/>
        </p:nvSpPr>
        <p:spPr>
          <a:xfrm>
            <a:off x="2941983" y="1139559"/>
            <a:ext cx="6323875" cy="5525072"/>
          </a:xfrm>
          <a:prstGeom prst="plus">
            <a:avLst>
              <a:gd name="adj" fmla="val 38327"/>
            </a:avLst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1953" y="3609269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</a:t>
            </a:r>
            <a:r>
              <a:rPr lang="en-US" sz="3200" b="1" dirty="0" smtClean="0">
                <a:solidFill>
                  <a:schemeClr val="bg1"/>
                </a:solidFill>
              </a:rPr>
              <a:t> real-estate advertisement for VMs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391" y="2926503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>
                <a:solidFill>
                  <a:schemeClr val="bg1"/>
                </a:solidFill>
              </a:rPr>
              <a:t>S</a:t>
            </a:r>
            <a:r>
              <a:rPr lang="en-US" sz="3200" b="1" dirty="0" smtClean="0">
                <a:solidFill>
                  <a:schemeClr val="bg1"/>
                </a:solidFill>
              </a:rPr>
              <a:t>ee how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1831" y="4332715"/>
            <a:ext cx="11288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would be!</a:t>
            </a:r>
          </a:p>
        </p:txBody>
      </p:sp>
      <p:sp>
        <p:nvSpPr>
          <p:cNvPr id="11" name="Chevron 10"/>
          <p:cNvSpPr/>
          <p:nvPr/>
        </p:nvSpPr>
        <p:spPr>
          <a:xfrm rot="5400000">
            <a:off x="5579165" y="5017099"/>
            <a:ext cx="1033669" cy="1334155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91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/>
      <p:bldP spid="10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04750" y="5710280"/>
            <a:ext cx="7585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600" smtClean="0">
                <a:latin typeface="Helvetica" charset="0"/>
                <a:ea typeface="Helvetica" charset="0"/>
                <a:cs typeface="Helvetica" charset="0"/>
              </a:rPr>
              <a:t>buildings</a:t>
            </a:r>
            <a:endParaRPr lang="en-US" sz="5400" b="1" spc="60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1026" name="Picture 2" descr="mage result for elasti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4900" y="4282529"/>
            <a:ext cx="571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5410775" y="1658956"/>
            <a:ext cx="2797548" cy="1829551"/>
            <a:chOff x="46058" y="811884"/>
            <a:chExt cx="2797548" cy="1829551"/>
          </a:xfrm>
        </p:grpSpPr>
        <p:sp>
          <p:nvSpPr>
            <p:cNvPr id="15" name="TextBox 14"/>
            <p:cNvSpPr txBox="1"/>
            <p:nvPr/>
          </p:nvSpPr>
          <p:spPr>
            <a:xfrm>
              <a:off x="202509" y="1818938"/>
              <a:ext cx="26410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spc="600" smtClean="0">
                  <a:latin typeface="Arial Rounded MT Bold" charset="0"/>
                  <a:ea typeface="Arial Rounded MT Bold" charset="0"/>
                  <a:cs typeface="Arial Rounded MT Bold" charset="0"/>
                </a:rPr>
                <a:t>REAL</a:t>
              </a:r>
              <a:endParaRPr lang="en-US" sz="2400" b="1" spc="600" dirty="0" smtClean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pic>
          <p:nvPicPr>
            <p:cNvPr id="16" name="Picture 10" descr="mage result for vsphere logo"/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1618" t="33862" r="13332" b="40414"/>
            <a:stretch/>
          </p:blipFill>
          <p:spPr bwMode="auto">
            <a:xfrm rot="19014615">
              <a:off x="46058" y="811884"/>
              <a:ext cx="2567691" cy="880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82631" y="2179770"/>
              <a:ext cx="26410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spc="-15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ESTATE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912385" y="3560061"/>
            <a:ext cx="3061252" cy="578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Helvetica" charset="0"/>
                <a:ea typeface="Helvetica" charset="0"/>
                <a:cs typeface="Helvetica" charset="0"/>
              </a:rPr>
              <a:t>proudly presents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6296" y="-8083"/>
            <a:ext cx="6997959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7760" y="3782682"/>
            <a:ext cx="26180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</a:t>
            </a:r>
            <a:r>
              <a:rPr lang="en-US" sz="3200" dirty="0" smtClean="0"/>
              <a:t>mbrace the vibrancy of elastic buildings.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68458" y="6436991"/>
            <a:ext cx="2402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http://</a:t>
            </a:r>
            <a:r>
              <a:rPr lang="en-US" dirty="0" err="1">
                <a:solidFill>
                  <a:schemeClr val="bg1"/>
                </a:solidFill>
              </a:rPr>
              <a:t>bit.ly</a:t>
            </a:r>
            <a:r>
              <a:rPr lang="en-US" dirty="0">
                <a:solidFill>
                  <a:schemeClr val="bg1"/>
                </a:solidFill>
              </a:rPr>
              <a:t>/2M3WUdh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4742" y="332930"/>
            <a:ext cx="1924114" cy="143576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8893" y="4509748"/>
            <a:ext cx="2123107" cy="2007825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10064742" y="2391119"/>
            <a:ext cx="2641097" cy="1560051"/>
            <a:chOff x="9845375" y="4343775"/>
            <a:chExt cx="2641097" cy="156005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45375" y="4343775"/>
              <a:ext cx="1180365" cy="1190719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845375" y="5442161"/>
              <a:ext cx="26410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Helvetica" charset="0"/>
                  <a:ea typeface="Helvetica" charset="0"/>
                  <a:cs typeface="Helvetica" charset="0"/>
                </a:rPr>
                <a:t>High security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225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54167E-6 -1.48148E-6 L -0.42552 0.0046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76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mir-s3-cdn-cf.behance.net/project_modules/max_1200/e28ca038320767.575dae65460b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mir-s3-cdn-cf.behance.net/project_modules/max_1200/e28ca038320767.575dae65460b6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368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16200000">
            <a:off x="930529" y="-1162222"/>
            <a:ext cx="9402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Helvetica Light" charset="0"/>
                <a:ea typeface="Helvetica Light" charset="0"/>
                <a:cs typeface="Helvetica Light" charset="0"/>
              </a:rPr>
              <a:t>What if </a:t>
            </a:r>
            <a:endParaRPr lang="en-US" sz="44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47017" y="1404007"/>
            <a:ext cx="5910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Helvetica Light" charset="0"/>
                <a:ea typeface="Helvetica Light" charset="0"/>
                <a:cs typeface="Helvetica Light" charset="0"/>
              </a:rPr>
              <a:t>software </a:t>
            </a:r>
            <a:r>
              <a:rPr lang="en-US" sz="4400" smtClean="0">
                <a:latin typeface="Helvetica Light" charset="0"/>
                <a:ea typeface="Helvetica Light" charset="0"/>
                <a:cs typeface="Helvetica Light" charset="0"/>
              </a:rPr>
              <a:t>would live in</a:t>
            </a:r>
            <a:endParaRPr lang="en-US" sz="44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5400000">
            <a:off x="7625782" y="4740244"/>
            <a:ext cx="59104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latin typeface="Helvetica" charset="0"/>
                <a:ea typeface="Helvetica" charset="0"/>
                <a:cs typeface="Helvetica" charset="0"/>
              </a:rPr>
              <a:t>s</a:t>
            </a:r>
            <a:r>
              <a:rPr lang="en-US" sz="3400" dirty="0" smtClean="0">
                <a:latin typeface="Helvetica" charset="0"/>
                <a:ea typeface="Helvetica" charset="0"/>
                <a:cs typeface="Helvetica" charset="0"/>
              </a:rPr>
              <a:t>maller spaces ?</a:t>
            </a:r>
            <a:endParaRPr lang="en-US" sz="34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7017" y="3830923"/>
            <a:ext cx="5910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Helvetica Light" charset="0"/>
                <a:ea typeface="Helvetica Light" charset="0"/>
                <a:cs typeface="Helvetica Light" charset="0"/>
              </a:rPr>
              <a:t>Such as</a:t>
            </a:r>
            <a:r>
              <a:rPr lang="mr-IN" sz="4400" dirty="0" smtClean="0">
                <a:latin typeface="Helvetica Light" charset="0"/>
                <a:ea typeface="Helvetica Light" charset="0"/>
                <a:cs typeface="Helvetica Light" charset="0"/>
              </a:rPr>
              <a:t>…</a:t>
            </a:r>
            <a:endParaRPr lang="en-US" sz="44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74902" y="4799735"/>
            <a:ext cx="5910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30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76200" dir="18900000" algn="bl" rotWithShape="0">
                    <a:prstClr val="black">
                      <a:alpha val="40000"/>
                    </a:prstClr>
                  </a:outerShdw>
                  <a:reflection blurRad="63500" stA="60000" endA="900" endPos="58000" dist="38100" dir="5400000" sy="-100000" algn="bl" rotWithShape="0"/>
                </a:effectLst>
                <a:latin typeface="Helvetica" charset="0"/>
                <a:ea typeface="Helvetica" charset="0"/>
                <a:cs typeface="Helvetica" charset="0"/>
              </a:rPr>
              <a:t>CONTAINERS</a:t>
            </a:r>
            <a:endParaRPr lang="en-US" sz="4400" spc="300" dirty="0">
              <a:solidFill>
                <a:schemeClr val="bg1">
                  <a:lumMod val="85000"/>
                </a:schemeClr>
              </a:solidFill>
              <a:effectLst>
                <a:outerShdw blurRad="50800" dist="76200" dir="18900000" algn="bl" rotWithShape="0">
                  <a:prstClr val="black">
                    <a:alpha val="40000"/>
                  </a:prstClr>
                </a:outerShdw>
                <a:reflection blurRad="63500" stA="60000" endA="900" endPos="58000" dist="38100" dir="5400000" sy="-100000" algn="bl" rotWithShape="0"/>
              </a:effectLst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2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7" y="179608"/>
            <a:ext cx="112880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Let’s go back to the foundation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6601" y="5158701"/>
            <a:ext cx="112880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but this time, it won’t reshape. 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0" y="3449112"/>
            <a:ext cx="3342313" cy="1149927"/>
          </a:xfrm>
          <a:custGeom>
            <a:avLst/>
            <a:gdLst>
              <a:gd name="connsiteX0" fmla="*/ 0 w 3342313"/>
              <a:gd name="connsiteY0" fmla="*/ 1149927 h 1149927"/>
              <a:gd name="connsiteX1" fmla="*/ 1163782 w 3342313"/>
              <a:gd name="connsiteY1" fmla="*/ 387927 h 1149927"/>
              <a:gd name="connsiteX2" fmla="*/ 3034145 w 3342313"/>
              <a:gd name="connsiteY2" fmla="*/ 83127 h 1149927"/>
              <a:gd name="connsiteX3" fmla="*/ 3338945 w 3342313"/>
              <a:gd name="connsiteY3" fmla="*/ 0 h 114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2313" h="1149927">
                <a:moveTo>
                  <a:pt x="0" y="1149927"/>
                </a:moveTo>
                <a:cubicBezTo>
                  <a:pt x="329045" y="857827"/>
                  <a:pt x="658091" y="565727"/>
                  <a:pt x="1163782" y="387927"/>
                </a:cubicBezTo>
                <a:cubicBezTo>
                  <a:pt x="1669473" y="210127"/>
                  <a:pt x="2671618" y="147781"/>
                  <a:pt x="3034145" y="83127"/>
                </a:cubicBezTo>
                <a:cubicBezTo>
                  <a:pt x="3396672" y="18473"/>
                  <a:pt x="3338945" y="0"/>
                  <a:pt x="3338945" y="0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3342313" y="3449112"/>
            <a:ext cx="2757055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115300" y="3449112"/>
            <a:ext cx="594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741043" y="3438595"/>
            <a:ext cx="774916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515959" y="3449112"/>
            <a:ext cx="37690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9892862" y="3447920"/>
            <a:ext cx="409904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0310649" y="3447920"/>
            <a:ext cx="1881351" cy="90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123444" y="3442008"/>
            <a:ext cx="201593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765359" y="3423303"/>
            <a:ext cx="426641" cy="5697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321993" y="3455859"/>
            <a:ext cx="8849687" cy="203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15504" y="5165527"/>
            <a:ext cx="112880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instead, we’ll use </a:t>
            </a:r>
            <a:r>
              <a:rPr lang="en-US" sz="4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special </a:t>
            </a:r>
            <a:r>
              <a:rPr lang="en-US" sz="44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dock.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4180" y="2532693"/>
            <a:ext cx="10058400" cy="9013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2400" y="1774800"/>
            <a:ext cx="1759526" cy="9095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7600" y="169200"/>
            <a:ext cx="1652352" cy="25628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840" y="1762726"/>
            <a:ext cx="1867213" cy="96519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36601" y="5146864"/>
            <a:ext cx="112880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 which, we can </a:t>
            </a:r>
            <a:r>
              <a:rPr lang="en-US" sz="4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place </a:t>
            </a:r>
            <a:r>
              <a:rPr lang="en-US" sz="44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containers.</a:t>
            </a:r>
            <a:r>
              <a:rPr lang="en-US" sz="4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3391" y="241162"/>
            <a:ext cx="11288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Containers are </a:t>
            </a:r>
            <a:r>
              <a:rPr lang="en-US" sz="3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minimalist environments.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37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4" grpId="0"/>
      <p:bldP spid="44" grpId="1"/>
      <p:bldP spid="34" grpId="0"/>
      <p:bldP spid="34" grpId="1"/>
      <p:bldP spid="38" grpId="1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3449112"/>
            <a:ext cx="3342313" cy="1149927"/>
          </a:xfrm>
          <a:custGeom>
            <a:avLst/>
            <a:gdLst>
              <a:gd name="connsiteX0" fmla="*/ 0 w 3342313"/>
              <a:gd name="connsiteY0" fmla="*/ 1149927 h 1149927"/>
              <a:gd name="connsiteX1" fmla="*/ 1163782 w 3342313"/>
              <a:gd name="connsiteY1" fmla="*/ 387927 h 1149927"/>
              <a:gd name="connsiteX2" fmla="*/ 3034145 w 3342313"/>
              <a:gd name="connsiteY2" fmla="*/ 83127 h 1149927"/>
              <a:gd name="connsiteX3" fmla="*/ 3338945 w 3342313"/>
              <a:gd name="connsiteY3" fmla="*/ 0 h 114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2313" h="1149927">
                <a:moveTo>
                  <a:pt x="0" y="1149927"/>
                </a:moveTo>
                <a:cubicBezTo>
                  <a:pt x="329045" y="857827"/>
                  <a:pt x="658091" y="565727"/>
                  <a:pt x="1163782" y="387927"/>
                </a:cubicBezTo>
                <a:cubicBezTo>
                  <a:pt x="1669473" y="210127"/>
                  <a:pt x="2671618" y="147781"/>
                  <a:pt x="3034145" y="83127"/>
                </a:cubicBezTo>
                <a:cubicBezTo>
                  <a:pt x="3396672" y="18473"/>
                  <a:pt x="3338945" y="0"/>
                  <a:pt x="3338945" y="0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3342313" y="3449112"/>
            <a:ext cx="2757055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115300" y="3449112"/>
            <a:ext cx="594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741043" y="3438595"/>
            <a:ext cx="774916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515959" y="3449112"/>
            <a:ext cx="37690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9892862" y="3447920"/>
            <a:ext cx="409904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0310649" y="3447920"/>
            <a:ext cx="1881351" cy="90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123444" y="3442008"/>
            <a:ext cx="201593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765359" y="3423303"/>
            <a:ext cx="426641" cy="5697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321993" y="3455859"/>
            <a:ext cx="8849687" cy="203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4180" y="2532693"/>
            <a:ext cx="10058400" cy="9013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048" y="1774299"/>
            <a:ext cx="1759526" cy="9095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6901" y="168815"/>
            <a:ext cx="1652352" cy="25628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840" y="1762726"/>
            <a:ext cx="1867213" cy="965195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-503583" y="5399560"/>
            <a:ext cx="12695583" cy="677857"/>
            <a:chOff x="-503583" y="5358920"/>
            <a:chExt cx="12695583" cy="677857"/>
          </a:xfrm>
        </p:grpSpPr>
        <p:sp>
          <p:nvSpPr>
            <p:cNvPr id="22" name="Rectangle 21"/>
            <p:cNvSpPr/>
            <p:nvPr/>
          </p:nvSpPr>
          <p:spPr>
            <a:xfrm>
              <a:off x="0" y="5358920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503583" y="5376838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Storage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-747423" y="6204315"/>
            <a:ext cx="12939423" cy="677857"/>
            <a:chOff x="-747423" y="6163675"/>
            <a:chExt cx="12939423" cy="677857"/>
          </a:xfrm>
        </p:grpSpPr>
        <p:sp>
          <p:nvSpPr>
            <p:cNvPr id="31" name="Rectangle 30"/>
            <p:cNvSpPr/>
            <p:nvPr/>
          </p:nvSpPr>
          <p:spPr>
            <a:xfrm>
              <a:off x="0" y="6163675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747423" y="6200892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RAM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-842500" y="4612723"/>
            <a:ext cx="13034500" cy="677857"/>
            <a:chOff x="-842500" y="4572083"/>
            <a:chExt cx="13034500" cy="677857"/>
          </a:xfrm>
        </p:grpSpPr>
        <p:sp>
          <p:nvSpPr>
            <p:cNvPr id="37" name="Rectangle 36"/>
            <p:cNvSpPr/>
            <p:nvPr/>
          </p:nvSpPr>
          <p:spPr>
            <a:xfrm>
              <a:off x="0" y="4572083"/>
              <a:ext cx="12192000" cy="6778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-842500" y="4596366"/>
              <a:ext cx="2772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mtClean="0">
                  <a:solidFill>
                    <a:schemeClr val="bg1"/>
                  </a:solidFill>
                </a:rPr>
                <a:t>CPU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-444903" y="165690"/>
            <a:ext cx="12636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Unlike VMs, they don’t allocate resources on your hardware. 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912237" y="2683829"/>
            <a:ext cx="765285" cy="1915210"/>
            <a:chOff x="6912237" y="2683829"/>
            <a:chExt cx="765285" cy="191521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7294880" y="2683829"/>
              <a:ext cx="0" cy="1915210"/>
            </a:xfrm>
            <a:prstGeom prst="line">
              <a:avLst/>
            </a:prstGeom>
            <a:ln w="57150">
              <a:solidFill>
                <a:srgbClr val="30ACC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Multiply 12"/>
            <p:cNvSpPr/>
            <p:nvPr/>
          </p:nvSpPr>
          <p:spPr>
            <a:xfrm>
              <a:off x="6912237" y="3482925"/>
              <a:ext cx="765285" cy="953622"/>
            </a:xfrm>
            <a:prstGeom prst="mathMultiply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69" y="761789"/>
            <a:ext cx="2192196" cy="252783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-444903" y="155783"/>
            <a:ext cx="12636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Instead, the dock connects to </a:t>
            </a:r>
            <a:r>
              <a:rPr lang="en-US" sz="3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kernels of your OS.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81" y="1614772"/>
            <a:ext cx="1279767" cy="1456483"/>
          </a:xfrm>
          <a:prstGeom prst="rect">
            <a:avLst/>
          </a:prstGeom>
        </p:spPr>
      </p:pic>
      <p:cxnSp>
        <p:nvCxnSpPr>
          <p:cNvPr id="46" name="Straight Connector 45"/>
          <p:cNvCxnSpPr/>
          <p:nvPr/>
        </p:nvCxnSpPr>
        <p:spPr>
          <a:xfrm flipH="1">
            <a:off x="3604422" y="2083212"/>
            <a:ext cx="12538" cy="1025871"/>
          </a:xfrm>
          <a:prstGeom prst="line">
            <a:avLst/>
          </a:prstGeom>
          <a:ln w="57150">
            <a:solidFill>
              <a:srgbClr val="30ACC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 flipV="1">
            <a:off x="2025125" y="2083211"/>
            <a:ext cx="1591837" cy="1"/>
          </a:xfrm>
          <a:prstGeom prst="line">
            <a:avLst/>
          </a:prstGeom>
          <a:ln w="57150">
            <a:solidFill>
              <a:srgbClr val="30ACC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00" y="1616400"/>
            <a:ext cx="1278000" cy="145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0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4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3449112"/>
            <a:ext cx="3342313" cy="1149927"/>
          </a:xfrm>
          <a:custGeom>
            <a:avLst/>
            <a:gdLst>
              <a:gd name="connsiteX0" fmla="*/ 0 w 3342313"/>
              <a:gd name="connsiteY0" fmla="*/ 1149927 h 1149927"/>
              <a:gd name="connsiteX1" fmla="*/ 1163782 w 3342313"/>
              <a:gd name="connsiteY1" fmla="*/ 387927 h 1149927"/>
              <a:gd name="connsiteX2" fmla="*/ 3034145 w 3342313"/>
              <a:gd name="connsiteY2" fmla="*/ 83127 h 1149927"/>
              <a:gd name="connsiteX3" fmla="*/ 3338945 w 3342313"/>
              <a:gd name="connsiteY3" fmla="*/ 0 h 114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2313" h="1149927">
                <a:moveTo>
                  <a:pt x="0" y="1149927"/>
                </a:moveTo>
                <a:cubicBezTo>
                  <a:pt x="329045" y="857827"/>
                  <a:pt x="658091" y="565727"/>
                  <a:pt x="1163782" y="387927"/>
                </a:cubicBezTo>
                <a:cubicBezTo>
                  <a:pt x="1669473" y="210127"/>
                  <a:pt x="2671618" y="147781"/>
                  <a:pt x="3034145" y="83127"/>
                </a:cubicBezTo>
                <a:cubicBezTo>
                  <a:pt x="3396672" y="18473"/>
                  <a:pt x="3338945" y="0"/>
                  <a:pt x="3338945" y="0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3342313" y="3449112"/>
            <a:ext cx="2757055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115300" y="3449112"/>
            <a:ext cx="594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741043" y="3438595"/>
            <a:ext cx="774916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515959" y="3449112"/>
            <a:ext cx="37690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9892862" y="3447920"/>
            <a:ext cx="409904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0310649" y="3447920"/>
            <a:ext cx="1881351" cy="90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123444" y="3442008"/>
            <a:ext cx="201593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765359" y="3423303"/>
            <a:ext cx="426641" cy="5697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321993" y="3455859"/>
            <a:ext cx="8849687" cy="203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4180" y="2532693"/>
            <a:ext cx="10058400" cy="9013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048" y="1774299"/>
            <a:ext cx="1759526" cy="9095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6901" y="168815"/>
            <a:ext cx="1652352" cy="25628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840" y="1762726"/>
            <a:ext cx="1867213" cy="9651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69" y="761789"/>
            <a:ext cx="2192196" cy="252783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81" y="1614772"/>
            <a:ext cx="1279767" cy="1456483"/>
          </a:xfrm>
          <a:prstGeom prst="rect">
            <a:avLst/>
          </a:prstGeom>
        </p:spPr>
      </p:pic>
      <p:cxnSp>
        <p:nvCxnSpPr>
          <p:cNvPr id="46" name="Straight Connector 45"/>
          <p:cNvCxnSpPr/>
          <p:nvPr/>
        </p:nvCxnSpPr>
        <p:spPr>
          <a:xfrm flipH="1">
            <a:off x="3604422" y="2083212"/>
            <a:ext cx="12538" cy="1025871"/>
          </a:xfrm>
          <a:prstGeom prst="line">
            <a:avLst/>
          </a:prstGeom>
          <a:ln w="57150">
            <a:solidFill>
              <a:srgbClr val="30ACC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 flipV="1">
            <a:off x="2025125" y="2083211"/>
            <a:ext cx="1591837" cy="1"/>
          </a:xfrm>
          <a:prstGeom prst="line">
            <a:avLst/>
          </a:prstGeom>
          <a:ln w="57150">
            <a:solidFill>
              <a:srgbClr val="30ACC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00" y="1616400"/>
            <a:ext cx="1278000" cy="145447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-125614" y="8218"/>
            <a:ext cx="12636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Containers </a:t>
            </a:r>
            <a:r>
              <a:rPr lang="en-US" sz="3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virtualize underlying 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OS.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Picture 12" descr="mage result for ubuntu  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5" y="1779943"/>
            <a:ext cx="880015" cy="88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own Arrow 1"/>
          <p:cNvSpPr/>
          <p:nvPr/>
        </p:nvSpPr>
        <p:spPr>
          <a:xfrm>
            <a:off x="6905280" y="3134484"/>
            <a:ext cx="696300" cy="1489956"/>
          </a:xfrm>
          <a:prstGeom prst="downArrow">
            <a:avLst/>
          </a:prstGeom>
          <a:solidFill>
            <a:srgbClr val="30AC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283128" y="4597057"/>
            <a:ext cx="12636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this dock is called, well</a:t>
            </a:r>
            <a:r>
              <a:rPr lang="mr-IN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  <a:endParaRPr lang="en-US" sz="3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-45527" y="489466"/>
            <a:ext cx="12636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Inside, we usually put a few executables.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4" name="Picture 2" descr="mage result for debian logo"/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10000" r="90000">
                        <a14:foregroundMark x1="42111" y1="24038" x2="42111" y2="24038"/>
                        <a14:foregroundMark x1="47111" y1="40962" x2="47111" y2="40962"/>
                        <a14:foregroundMark x1="47444" y1="20000" x2="47444" y2="20000"/>
                        <a14:foregroundMark x1="55111" y1="20577" x2="55111" y2="20577"/>
                        <a14:foregroundMark x1="35222" y1="43654" x2="35222" y2="43654"/>
                        <a14:foregroundMark x1="35889" y1="55962" x2="35889" y2="55962"/>
                        <a14:backgroundMark x1="39111" y1="18462" x2="39111" y2="1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4017" y="1750353"/>
            <a:ext cx="1615632" cy="9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/>
          <p:cNvSpPr/>
          <p:nvPr/>
        </p:nvSpPr>
        <p:spPr>
          <a:xfrm>
            <a:off x="11323077" y="1193442"/>
            <a:ext cx="598356" cy="533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 descr="mage result for alpine linux log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8582" y="1076137"/>
            <a:ext cx="730809" cy="73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/>
          <p:cNvSpPr/>
          <p:nvPr/>
        </p:nvSpPr>
        <p:spPr>
          <a:xfrm>
            <a:off x="11156470" y="2003108"/>
            <a:ext cx="759403" cy="6605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2" name="Picture 10" descr="mage result for fedora linux logo"/>
          <p:cNvPicPr>
            <a:picLocks noChangeAspect="1" noChangeArrowheads="1"/>
          </p:cNvPicPr>
          <p:nvPr/>
        </p:nvPicPr>
        <p:blipFill rotWithShape="1">
          <a:blip r:embed="rId13" cstate="hq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6863" y1="38151" x2="46863" y2="38151"/>
                        <a14:foregroundMark x1="46863" y1="60000" x2="46863" y2="60000"/>
                        <a14:foregroundMark x1="39483" y1="49748" x2="39483" y2="49748"/>
                        <a14:foregroundMark x1="46310" y1="49748" x2="46310" y2="49748"/>
                        <a14:foregroundMark x1="52214" y1="49748" x2="52214" y2="49748"/>
                        <a14:foregroundMark x1="47417" y1="68067" x2="47417" y2="68067"/>
                        <a14:foregroundMark x1="40037" y1="80672" x2="40037" y2="80672"/>
                        <a14:foregroundMark x1="29151" y1="80672" x2="29151" y2="80672"/>
                        <a14:foregroundMark x1="56273" y1="22857" x2="56273" y2="2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35879" y="1900322"/>
            <a:ext cx="792713" cy="86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elated imag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2313" y="5019342"/>
            <a:ext cx="64960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111197" y="976472"/>
            <a:ext cx="12636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mtClean="0"/>
              <a:t>These executables go </a:t>
            </a:r>
            <a:r>
              <a:rPr lang="en-US" sz="3200" dirty="0" smtClean="0"/>
              <a:t>by the name of </a:t>
            </a:r>
            <a:r>
              <a:rPr lang="en-US" sz="3200" i="1" dirty="0" err="1" smtClean="0"/>
              <a:t>microservices</a:t>
            </a:r>
            <a:r>
              <a:rPr lang="en-US" sz="3200" i="1" dirty="0" smtClean="0"/>
              <a:t>.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54327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" grpId="0" animBg="1"/>
      <p:bldP spid="42" grpId="0"/>
      <p:bldP spid="44" grpId="1"/>
      <p:bldP spid="49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37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1437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145" y="-3042428"/>
            <a:ext cx="7772400" cy="58293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39605" y="1119651"/>
            <a:ext cx="2057400" cy="4629150"/>
          </a:xfrm>
          <a:custGeom>
            <a:avLst/>
            <a:gdLst>
              <a:gd name="connsiteX0" fmla="*/ 0 w 2209800"/>
              <a:gd name="connsiteY0" fmla="*/ 0 h 3810000"/>
              <a:gd name="connsiteX1" fmla="*/ 2209800 w 2209800"/>
              <a:gd name="connsiteY1" fmla="*/ 0 h 3810000"/>
              <a:gd name="connsiteX2" fmla="*/ 2209800 w 2209800"/>
              <a:gd name="connsiteY2" fmla="*/ 3810000 h 3810000"/>
              <a:gd name="connsiteX3" fmla="*/ 0 w 2209800"/>
              <a:gd name="connsiteY3" fmla="*/ 3810000 h 3810000"/>
              <a:gd name="connsiteX4" fmla="*/ 0 w 2209800"/>
              <a:gd name="connsiteY4" fmla="*/ 0 h 3810000"/>
              <a:gd name="connsiteX0" fmla="*/ 0 w 2209800"/>
              <a:gd name="connsiteY0" fmla="*/ 762000 h 4572000"/>
              <a:gd name="connsiteX1" fmla="*/ 2057400 w 2209800"/>
              <a:gd name="connsiteY1" fmla="*/ 0 h 4572000"/>
              <a:gd name="connsiteX2" fmla="*/ 2209800 w 2209800"/>
              <a:gd name="connsiteY2" fmla="*/ 4572000 h 4572000"/>
              <a:gd name="connsiteX3" fmla="*/ 0 w 2209800"/>
              <a:gd name="connsiteY3" fmla="*/ 4572000 h 4572000"/>
              <a:gd name="connsiteX4" fmla="*/ 0 w 2209800"/>
              <a:gd name="connsiteY4" fmla="*/ 762000 h 4572000"/>
              <a:gd name="connsiteX0" fmla="*/ 0 w 2114550"/>
              <a:gd name="connsiteY0" fmla="*/ 762000 h 4610100"/>
              <a:gd name="connsiteX1" fmla="*/ 2057400 w 2114550"/>
              <a:gd name="connsiteY1" fmla="*/ 0 h 4610100"/>
              <a:gd name="connsiteX2" fmla="*/ 2114550 w 2114550"/>
              <a:gd name="connsiteY2" fmla="*/ 4610100 h 4610100"/>
              <a:gd name="connsiteX3" fmla="*/ 0 w 2114550"/>
              <a:gd name="connsiteY3" fmla="*/ 4572000 h 4610100"/>
              <a:gd name="connsiteX4" fmla="*/ 0 w 2114550"/>
              <a:gd name="connsiteY4" fmla="*/ 762000 h 4610100"/>
              <a:gd name="connsiteX0" fmla="*/ 0 w 2057400"/>
              <a:gd name="connsiteY0" fmla="*/ 762000 h 4629150"/>
              <a:gd name="connsiteX1" fmla="*/ 2057400 w 2057400"/>
              <a:gd name="connsiteY1" fmla="*/ 0 h 4629150"/>
              <a:gd name="connsiteX2" fmla="*/ 2057400 w 2057400"/>
              <a:gd name="connsiteY2" fmla="*/ 4629150 h 4629150"/>
              <a:gd name="connsiteX3" fmla="*/ 0 w 2057400"/>
              <a:gd name="connsiteY3" fmla="*/ 4572000 h 4629150"/>
              <a:gd name="connsiteX4" fmla="*/ 0 w 2057400"/>
              <a:gd name="connsiteY4" fmla="*/ 762000 h 4629150"/>
              <a:gd name="connsiteX0" fmla="*/ 0 w 2057400"/>
              <a:gd name="connsiteY0" fmla="*/ 762000 h 4629150"/>
              <a:gd name="connsiteX1" fmla="*/ 2057400 w 2057400"/>
              <a:gd name="connsiteY1" fmla="*/ 0 h 4629150"/>
              <a:gd name="connsiteX2" fmla="*/ 2057400 w 2057400"/>
              <a:gd name="connsiteY2" fmla="*/ 4629150 h 4629150"/>
              <a:gd name="connsiteX3" fmla="*/ 19050 w 2057400"/>
              <a:gd name="connsiteY3" fmla="*/ 4400550 h 4629150"/>
              <a:gd name="connsiteX4" fmla="*/ 0 w 2057400"/>
              <a:gd name="connsiteY4" fmla="*/ 762000 h 4629150"/>
              <a:gd name="connsiteX0" fmla="*/ 0 w 2057400"/>
              <a:gd name="connsiteY0" fmla="*/ 781050 h 4629150"/>
              <a:gd name="connsiteX1" fmla="*/ 2057400 w 2057400"/>
              <a:gd name="connsiteY1" fmla="*/ 0 h 4629150"/>
              <a:gd name="connsiteX2" fmla="*/ 2057400 w 2057400"/>
              <a:gd name="connsiteY2" fmla="*/ 4629150 h 4629150"/>
              <a:gd name="connsiteX3" fmla="*/ 19050 w 2057400"/>
              <a:gd name="connsiteY3" fmla="*/ 4400550 h 4629150"/>
              <a:gd name="connsiteX4" fmla="*/ 0 w 2057400"/>
              <a:gd name="connsiteY4" fmla="*/ 781050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7400" h="4629150">
                <a:moveTo>
                  <a:pt x="0" y="781050"/>
                </a:moveTo>
                <a:lnTo>
                  <a:pt x="2057400" y="0"/>
                </a:lnTo>
                <a:lnTo>
                  <a:pt x="2057400" y="4629150"/>
                </a:lnTo>
                <a:lnTo>
                  <a:pt x="19050" y="4400550"/>
                </a:lnTo>
                <a:lnTo>
                  <a:pt x="0" y="781050"/>
                </a:lnTo>
                <a:close/>
              </a:path>
            </a:pathLst>
          </a:cu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20481266">
            <a:off x="255270" y="1899582"/>
            <a:ext cx="6172200" cy="3741024"/>
          </a:xfrm>
          <a:prstGeom prst="rect">
            <a:avLst/>
          </a:prstGeom>
          <a:noFill/>
          <a:scene3d>
            <a:camera prst="perspectiveHeroicExtremeLeftFacing" fov="4560000">
              <a:rot lat="21443540" lon="2155839" rev="20584064"/>
            </a:camera>
            <a:lightRig rig="threePt" dir="t"/>
          </a:scene3d>
          <a:sp3d z="44450"/>
        </p:spPr>
        <p:txBody>
          <a:bodyPr wrap="square" rtlCol="0">
            <a:spAutoFit/>
            <a:scene3d>
              <a:camera prst="orthographicFront">
                <a:rot lat="780000" lon="18000000" rev="0"/>
              </a:camera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Containers clear away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All the jetsam in your </a:t>
            </a:r>
            <a:r>
              <a:rPr lang="en-US" sz="2000" dirty="0" err="1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envs</a:t>
            </a:r>
            <a:endParaRPr lang="en-US" sz="2000" dirty="0" smtClean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And ease the load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They can run your apps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And spawn quickly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You can design them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So they are home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6759" y="5220828"/>
            <a:ext cx="4640059" cy="1480720"/>
            <a:chOff x="66759" y="5220828"/>
            <a:chExt cx="4640059" cy="148072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268" y="5725765"/>
              <a:ext cx="984418" cy="975783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139686" y="5817208"/>
              <a:ext cx="35671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rPr>
                <a:t>Drive Home</a:t>
              </a:r>
              <a:endParaRPr lang="en-US" sz="2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39686" y="6215224"/>
              <a:ext cx="35671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Helvetica Light" charset="0"/>
                  <a:ea typeface="Helvetica Light" charset="0"/>
                  <a:cs typeface="Helvetica Light" charset="0"/>
                </a:rPr>
                <a:t>Steven Wilson</a:t>
              </a:r>
              <a:endParaRPr lang="en-US" sz="24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pic>
          <p:nvPicPr>
            <p:cNvPr id="1028" name="Picture 4" descr="mage result for listen on spotify logo"/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59" y="5220828"/>
              <a:ext cx="1161437" cy="4969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Rectangle 10"/>
          <p:cNvSpPr/>
          <p:nvPr/>
        </p:nvSpPr>
        <p:spPr>
          <a:xfrm>
            <a:off x="6070600" y="1896533"/>
            <a:ext cx="1642533" cy="3262598"/>
          </a:xfrm>
          <a:custGeom>
            <a:avLst/>
            <a:gdLst>
              <a:gd name="connsiteX0" fmla="*/ 0 w 2209800"/>
              <a:gd name="connsiteY0" fmla="*/ 0 h 3810000"/>
              <a:gd name="connsiteX1" fmla="*/ 2209800 w 2209800"/>
              <a:gd name="connsiteY1" fmla="*/ 0 h 3810000"/>
              <a:gd name="connsiteX2" fmla="*/ 2209800 w 2209800"/>
              <a:gd name="connsiteY2" fmla="*/ 3810000 h 3810000"/>
              <a:gd name="connsiteX3" fmla="*/ 0 w 2209800"/>
              <a:gd name="connsiteY3" fmla="*/ 3810000 h 3810000"/>
              <a:gd name="connsiteX4" fmla="*/ 0 w 2209800"/>
              <a:gd name="connsiteY4" fmla="*/ 0 h 3810000"/>
              <a:gd name="connsiteX0" fmla="*/ 0 w 2209800"/>
              <a:gd name="connsiteY0" fmla="*/ 762000 h 4572000"/>
              <a:gd name="connsiteX1" fmla="*/ 2057400 w 2209800"/>
              <a:gd name="connsiteY1" fmla="*/ 0 h 4572000"/>
              <a:gd name="connsiteX2" fmla="*/ 2209800 w 2209800"/>
              <a:gd name="connsiteY2" fmla="*/ 4572000 h 4572000"/>
              <a:gd name="connsiteX3" fmla="*/ 0 w 2209800"/>
              <a:gd name="connsiteY3" fmla="*/ 4572000 h 4572000"/>
              <a:gd name="connsiteX4" fmla="*/ 0 w 2209800"/>
              <a:gd name="connsiteY4" fmla="*/ 762000 h 4572000"/>
              <a:gd name="connsiteX0" fmla="*/ 0 w 2114550"/>
              <a:gd name="connsiteY0" fmla="*/ 762000 h 4610100"/>
              <a:gd name="connsiteX1" fmla="*/ 2057400 w 2114550"/>
              <a:gd name="connsiteY1" fmla="*/ 0 h 4610100"/>
              <a:gd name="connsiteX2" fmla="*/ 2114550 w 2114550"/>
              <a:gd name="connsiteY2" fmla="*/ 4610100 h 4610100"/>
              <a:gd name="connsiteX3" fmla="*/ 0 w 2114550"/>
              <a:gd name="connsiteY3" fmla="*/ 4572000 h 4610100"/>
              <a:gd name="connsiteX4" fmla="*/ 0 w 2114550"/>
              <a:gd name="connsiteY4" fmla="*/ 762000 h 4610100"/>
              <a:gd name="connsiteX0" fmla="*/ 0 w 2057400"/>
              <a:gd name="connsiteY0" fmla="*/ 762000 h 4629150"/>
              <a:gd name="connsiteX1" fmla="*/ 2057400 w 2057400"/>
              <a:gd name="connsiteY1" fmla="*/ 0 h 4629150"/>
              <a:gd name="connsiteX2" fmla="*/ 2057400 w 2057400"/>
              <a:gd name="connsiteY2" fmla="*/ 4629150 h 4629150"/>
              <a:gd name="connsiteX3" fmla="*/ 0 w 2057400"/>
              <a:gd name="connsiteY3" fmla="*/ 4572000 h 4629150"/>
              <a:gd name="connsiteX4" fmla="*/ 0 w 2057400"/>
              <a:gd name="connsiteY4" fmla="*/ 762000 h 4629150"/>
              <a:gd name="connsiteX0" fmla="*/ 0 w 2057400"/>
              <a:gd name="connsiteY0" fmla="*/ 762000 h 4629150"/>
              <a:gd name="connsiteX1" fmla="*/ 2057400 w 2057400"/>
              <a:gd name="connsiteY1" fmla="*/ 0 h 4629150"/>
              <a:gd name="connsiteX2" fmla="*/ 2057400 w 2057400"/>
              <a:gd name="connsiteY2" fmla="*/ 4629150 h 4629150"/>
              <a:gd name="connsiteX3" fmla="*/ 19050 w 2057400"/>
              <a:gd name="connsiteY3" fmla="*/ 4400550 h 4629150"/>
              <a:gd name="connsiteX4" fmla="*/ 0 w 2057400"/>
              <a:gd name="connsiteY4" fmla="*/ 762000 h 4629150"/>
              <a:gd name="connsiteX0" fmla="*/ 0 w 2057400"/>
              <a:gd name="connsiteY0" fmla="*/ 781050 h 4629150"/>
              <a:gd name="connsiteX1" fmla="*/ 2057400 w 2057400"/>
              <a:gd name="connsiteY1" fmla="*/ 0 h 4629150"/>
              <a:gd name="connsiteX2" fmla="*/ 2057400 w 2057400"/>
              <a:gd name="connsiteY2" fmla="*/ 4629150 h 4629150"/>
              <a:gd name="connsiteX3" fmla="*/ 19050 w 2057400"/>
              <a:gd name="connsiteY3" fmla="*/ 4400550 h 4629150"/>
              <a:gd name="connsiteX4" fmla="*/ 0 w 2057400"/>
              <a:gd name="connsiteY4" fmla="*/ 781050 h 4629150"/>
              <a:gd name="connsiteX0" fmla="*/ 0 w 2057400"/>
              <a:gd name="connsiteY0" fmla="*/ 429357 h 4277457"/>
              <a:gd name="connsiteX1" fmla="*/ 1916723 w 2057400"/>
              <a:gd name="connsiteY1" fmla="*/ 0 h 4277457"/>
              <a:gd name="connsiteX2" fmla="*/ 2057400 w 2057400"/>
              <a:gd name="connsiteY2" fmla="*/ 4277457 h 4277457"/>
              <a:gd name="connsiteX3" fmla="*/ 19050 w 2057400"/>
              <a:gd name="connsiteY3" fmla="*/ 4048857 h 4277457"/>
              <a:gd name="connsiteX4" fmla="*/ 0 w 2057400"/>
              <a:gd name="connsiteY4" fmla="*/ 429357 h 4277457"/>
              <a:gd name="connsiteX0" fmla="*/ 0 w 1916723"/>
              <a:gd name="connsiteY0" fmla="*/ 429357 h 4048857"/>
              <a:gd name="connsiteX1" fmla="*/ 1916723 w 1916723"/>
              <a:gd name="connsiteY1" fmla="*/ 0 h 4048857"/>
              <a:gd name="connsiteX2" fmla="*/ 1776046 w 1916723"/>
              <a:gd name="connsiteY2" fmla="*/ 3785087 h 4048857"/>
              <a:gd name="connsiteX3" fmla="*/ 19050 w 1916723"/>
              <a:gd name="connsiteY3" fmla="*/ 4048857 h 4048857"/>
              <a:gd name="connsiteX4" fmla="*/ 0 w 1916723"/>
              <a:gd name="connsiteY4" fmla="*/ 429357 h 4048857"/>
              <a:gd name="connsiteX0" fmla="*/ 6350 w 1923073"/>
              <a:gd name="connsiteY0" fmla="*/ 429357 h 3785087"/>
              <a:gd name="connsiteX1" fmla="*/ 1923073 w 1923073"/>
              <a:gd name="connsiteY1" fmla="*/ 0 h 3785087"/>
              <a:gd name="connsiteX2" fmla="*/ 1782396 w 1923073"/>
              <a:gd name="connsiteY2" fmla="*/ 3785087 h 3785087"/>
              <a:gd name="connsiteX3" fmla="*/ 0 w 1923073"/>
              <a:gd name="connsiteY3" fmla="*/ 3760991 h 3785087"/>
              <a:gd name="connsiteX4" fmla="*/ 6350 w 1923073"/>
              <a:gd name="connsiteY4" fmla="*/ 429357 h 3785087"/>
              <a:gd name="connsiteX0" fmla="*/ 208 w 1916931"/>
              <a:gd name="connsiteY0" fmla="*/ 429357 h 3785087"/>
              <a:gd name="connsiteX1" fmla="*/ 1916931 w 1916931"/>
              <a:gd name="connsiteY1" fmla="*/ 0 h 3785087"/>
              <a:gd name="connsiteX2" fmla="*/ 1776254 w 1916931"/>
              <a:gd name="connsiteY2" fmla="*/ 3785087 h 3785087"/>
              <a:gd name="connsiteX3" fmla="*/ 10792 w 1916931"/>
              <a:gd name="connsiteY3" fmla="*/ 3549324 h 3785087"/>
              <a:gd name="connsiteX4" fmla="*/ 208 w 1916931"/>
              <a:gd name="connsiteY4" fmla="*/ 429357 h 3785087"/>
              <a:gd name="connsiteX0" fmla="*/ 208 w 1916931"/>
              <a:gd name="connsiteY0" fmla="*/ 429357 h 3607287"/>
              <a:gd name="connsiteX1" fmla="*/ 1916931 w 1916931"/>
              <a:gd name="connsiteY1" fmla="*/ 0 h 3607287"/>
              <a:gd name="connsiteX2" fmla="*/ 1793187 w 1916931"/>
              <a:gd name="connsiteY2" fmla="*/ 3607287 h 3607287"/>
              <a:gd name="connsiteX3" fmla="*/ 10792 w 1916931"/>
              <a:gd name="connsiteY3" fmla="*/ 3549324 h 3607287"/>
              <a:gd name="connsiteX4" fmla="*/ 208 w 1916931"/>
              <a:gd name="connsiteY4" fmla="*/ 429357 h 3607287"/>
              <a:gd name="connsiteX0" fmla="*/ 208 w 1916931"/>
              <a:gd name="connsiteY0" fmla="*/ 429357 h 3607287"/>
              <a:gd name="connsiteX1" fmla="*/ 1916931 w 1916931"/>
              <a:gd name="connsiteY1" fmla="*/ 0 h 3607287"/>
              <a:gd name="connsiteX2" fmla="*/ 1793187 w 1916931"/>
              <a:gd name="connsiteY2" fmla="*/ 3607287 h 3607287"/>
              <a:gd name="connsiteX3" fmla="*/ 10792 w 1916931"/>
              <a:gd name="connsiteY3" fmla="*/ 3549324 h 3607287"/>
              <a:gd name="connsiteX4" fmla="*/ 208 w 1916931"/>
              <a:gd name="connsiteY4" fmla="*/ 429357 h 3607287"/>
              <a:gd name="connsiteX0" fmla="*/ 208 w 1795604"/>
              <a:gd name="connsiteY0" fmla="*/ 420890 h 3598820"/>
              <a:gd name="connsiteX1" fmla="*/ 1781464 w 1795604"/>
              <a:gd name="connsiteY1" fmla="*/ 0 h 3598820"/>
              <a:gd name="connsiteX2" fmla="*/ 1793187 w 1795604"/>
              <a:gd name="connsiteY2" fmla="*/ 3598820 h 3598820"/>
              <a:gd name="connsiteX3" fmla="*/ 10792 w 1795604"/>
              <a:gd name="connsiteY3" fmla="*/ 3540857 h 3598820"/>
              <a:gd name="connsiteX4" fmla="*/ 208 w 1795604"/>
              <a:gd name="connsiteY4" fmla="*/ 420890 h 3598820"/>
              <a:gd name="connsiteX0" fmla="*/ 208 w 1795604"/>
              <a:gd name="connsiteY0" fmla="*/ 357052 h 3598820"/>
              <a:gd name="connsiteX1" fmla="*/ 1781464 w 1795604"/>
              <a:gd name="connsiteY1" fmla="*/ 0 h 3598820"/>
              <a:gd name="connsiteX2" fmla="*/ 1793187 w 1795604"/>
              <a:gd name="connsiteY2" fmla="*/ 3598820 h 3598820"/>
              <a:gd name="connsiteX3" fmla="*/ 10792 w 1795604"/>
              <a:gd name="connsiteY3" fmla="*/ 3540857 h 3598820"/>
              <a:gd name="connsiteX4" fmla="*/ 208 w 1795604"/>
              <a:gd name="connsiteY4" fmla="*/ 357052 h 359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5604" h="3598820">
                <a:moveTo>
                  <a:pt x="208" y="357052"/>
                </a:moveTo>
                <a:lnTo>
                  <a:pt x="1781464" y="0"/>
                </a:lnTo>
                <a:cubicBezTo>
                  <a:pt x="1740216" y="1202429"/>
                  <a:pt x="1809035" y="2370991"/>
                  <a:pt x="1793187" y="3598820"/>
                </a:cubicBezTo>
                <a:lnTo>
                  <a:pt x="10792" y="3540857"/>
                </a:lnTo>
                <a:cubicBezTo>
                  <a:pt x="12909" y="2430312"/>
                  <a:pt x="-1909" y="1467597"/>
                  <a:pt x="208" y="357052"/>
                </a:cubicBezTo>
                <a:close/>
              </a:path>
            </a:pathLst>
          </a:cu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21068714">
            <a:off x="5846591" y="1957106"/>
            <a:ext cx="2090549" cy="1661993"/>
          </a:xfrm>
          <a:prstGeom prst="rect">
            <a:avLst/>
          </a:prstGeom>
          <a:noFill/>
          <a:scene3d>
            <a:camera prst="perspectiveHeroicExtremeLeftFacing" fov="5400000">
              <a:rot lat="20796123" lon="2224975" rev="20934790"/>
            </a:camera>
            <a:lightRig rig="threePt" dir="t"/>
          </a:scene3d>
          <a:sp3d z="44450"/>
        </p:spPr>
        <p:txBody>
          <a:bodyPr wrap="square" rtlCol="0">
            <a:spAutoFit/>
            <a:scene3d>
              <a:camera prst="orthographicFront">
                <a:rot lat="780000" lon="1800000" rev="0"/>
              </a:camera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sz="17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Average container size is in the range of tens of MB.</a:t>
            </a:r>
          </a:p>
          <a:p>
            <a:pPr>
              <a:lnSpc>
                <a:spcPct val="150000"/>
              </a:lnSpc>
            </a:pPr>
            <a:endParaRPr lang="en-US" sz="1700" dirty="0" smtClean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21358553">
            <a:off x="5939846" y="3387573"/>
            <a:ext cx="2063195" cy="1938992"/>
          </a:xfrm>
          <a:prstGeom prst="rect">
            <a:avLst/>
          </a:prstGeom>
          <a:noFill/>
          <a:scene3d>
            <a:camera prst="perspectiveHeroicExtremeLeftFacing" fov="7200000">
              <a:rot lat="21594000" lon="1200000" rev="21300000"/>
            </a:camera>
            <a:lightRig rig="threePt" dir="t"/>
          </a:scene3d>
          <a:sp3d z="44450"/>
        </p:spPr>
        <p:txBody>
          <a:bodyPr wrap="square" rtlCol="0">
            <a:spAutoFit/>
            <a:scene3d>
              <a:camera prst="orthographicFront">
                <a:rot lat="780000" lon="1800000" rev="0"/>
              </a:camera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Servers can host much more containers than VMs.</a:t>
            </a:r>
          </a:p>
          <a:p>
            <a:pPr>
              <a:lnSpc>
                <a:spcPct val="150000"/>
              </a:lnSpc>
            </a:pPr>
            <a:endParaRPr lang="en-US" sz="1600" dirty="0" smtClean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184056">
            <a:off x="5044665" y="5361065"/>
            <a:ext cx="6215062" cy="400110"/>
          </a:xfrm>
          <a:prstGeom prst="rect">
            <a:avLst/>
          </a:prstGeom>
          <a:noFill/>
          <a:scene3d>
            <a:camera prst="perspectiveFront" fov="5700000">
              <a:rot lat="0" lon="6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00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Let’s see a </a:t>
            </a:r>
            <a:r>
              <a:rPr lang="en-US" sz="2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real-estate commercial for containers </a:t>
            </a:r>
            <a:r>
              <a:rPr lang="en-US" sz="2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  <a:sym typeface="Wingdings"/>
              </a:rPr>
              <a:t> </a:t>
            </a:r>
            <a:endParaRPr lang="en-US" sz="20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8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uiExpand="1" build="p"/>
      <p:bldP spid="20" grpId="0" animBg="1"/>
      <p:bldP spid="21" grpId="0" build="p"/>
      <p:bldP spid="25" grpId="0" build="p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8707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10800000">
            <a:off x="7235462" y="3755433"/>
            <a:ext cx="4956538" cy="1431161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61980" y="5359297"/>
            <a:ext cx="7651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spc="300" dirty="0" smtClean="0">
                <a:solidFill>
                  <a:schemeClr val="bg1"/>
                </a:solidFill>
                <a:effectLst>
                  <a:outerShdw blurRad="50800" dist="76200" algn="l" rotWithShape="0">
                    <a:prstClr val="black">
                      <a:alpha val="40000"/>
                    </a:prstClr>
                  </a:outerShdw>
                </a:effectLst>
              </a:rPr>
              <a:t>Your software matters.</a:t>
            </a:r>
            <a:endParaRPr lang="en-US" sz="4800" spc="300" dirty="0">
              <a:solidFill>
                <a:schemeClr val="bg1"/>
              </a:solidFill>
              <a:effectLst>
                <a:outerShdw blurRad="50800" dist="762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19030" y="6027003"/>
            <a:ext cx="7651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spc="300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rPr>
              <a:t>Make them feel home.</a:t>
            </a:r>
            <a:endParaRPr lang="en-US" sz="4800" spc="300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72527" y="4207634"/>
            <a:ext cx="4956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900" b="1" spc="300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CONTAINERS</a:t>
            </a:r>
            <a:endParaRPr lang="en-US" sz="5900" b="1" spc="300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Rectangle 11"/>
          <p:cNvSpPr/>
          <p:nvPr/>
        </p:nvSpPr>
        <p:spPr>
          <a:xfrm>
            <a:off x="3912589" y="67733"/>
            <a:ext cx="2557157" cy="3224575"/>
          </a:xfrm>
          <a:custGeom>
            <a:avLst/>
            <a:gdLst>
              <a:gd name="connsiteX0" fmla="*/ 0 w 1710266"/>
              <a:gd name="connsiteY0" fmla="*/ 0 h 2133600"/>
              <a:gd name="connsiteX1" fmla="*/ 1710266 w 1710266"/>
              <a:gd name="connsiteY1" fmla="*/ 0 h 2133600"/>
              <a:gd name="connsiteX2" fmla="*/ 1710266 w 1710266"/>
              <a:gd name="connsiteY2" fmla="*/ 2133600 h 2133600"/>
              <a:gd name="connsiteX3" fmla="*/ 0 w 1710266"/>
              <a:gd name="connsiteY3" fmla="*/ 2133600 h 2133600"/>
              <a:gd name="connsiteX4" fmla="*/ 0 w 1710266"/>
              <a:gd name="connsiteY4" fmla="*/ 0 h 2133600"/>
              <a:gd name="connsiteX0" fmla="*/ 0 w 1710266"/>
              <a:gd name="connsiteY0" fmla="*/ 0 h 2133600"/>
              <a:gd name="connsiteX1" fmla="*/ 1490133 w 1710266"/>
              <a:gd name="connsiteY1" fmla="*/ 440266 h 2133600"/>
              <a:gd name="connsiteX2" fmla="*/ 1710266 w 1710266"/>
              <a:gd name="connsiteY2" fmla="*/ 2133600 h 2133600"/>
              <a:gd name="connsiteX3" fmla="*/ 0 w 1710266"/>
              <a:gd name="connsiteY3" fmla="*/ 2133600 h 2133600"/>
              <a:gd name="connsiteX4" fmla="*/ 0 w 1710266"/>
              <a:gd name="connsiteY4" fmla="*/ 0 h 2133600"/>
              <a:gd name="connsiteX0" fmla="*/ 0 w 1490133"/>
              <a:gd name="connsiteY0" fmla="*/ 0 h 2218266"/>
              <a:gd name="connsiteX1" fmla="*/ 1490133 w 1490133"/>
              <a:gd name="connsiteY1" fmla="*/ 440266 h 2218266"/>
              <a:gd name="connsiteX2" fmla="*/ 1439332 w 1490133"/>
              <a:gd name="connsiteY2" fmla="*/ 2218266 h 2218266"/>
              <a:gd name="connsiteX3" fmla="*/ 0 w 1490133"/>
              <a:gd name="connsiteY3" fmla="*/ 2133600 h 2218266"/>
              <a:gd name="connsiteX4" fmla="*/ 0 w 1490133"/>
              <a:gd name="connsiteY4" fmla="*/ 0 h 2218266"/>
              <a:gd name="connsiteX0" fmla="*/ 16934 w 1507067"/>
              <a:gd name="connsiteY0" fmla="*/ 0 h 2218266"/>
              <a:gd name="connsiteX1" fmla="*/ 1507067 w 1507067"/>
              <a:gd name="connsiteY1" fmla="*/ 440266 h 2218266"/>
              <a:gd name="connsiteX2" fmla="*/ 1456266 w 1507067"/>
              <a:gd name="connsiteY2" fmla="*/ 2218266 h 2218266"/>
              <a:gd name="connsiteX3" fmla="*/ 0 w 1507067"/>
              <a:gd name="connsiteY3" fmla="*/ 2133600 h 2218266"/>
              <a:gd name="connsiteX4" fmla="*/ 16934 w 1507067"/>
              <a:gd name="connsiteY4" fmla="*/ 0 h 2218266"/>
              <a:gd name="connsiteX0" fmla="*/ 16934 w 1507067"/>
              <a:gd name="connsiteY0" fmla="*/ 0 h 2235199"/>
              <a:gd name="connsiteX1" fmla="*/ 1507067 w 1507067"/>
              <a:gd name="connsiteY1" fmla="*/ 440266 h 2235199"/>
              <a:gd name="connsiteX2" fmla="*/ 1473199 w 1507067"/>
              <a:gd name="connsiteY2" fmla="*/ 2235199 h 2235199"/>
              <a:gd name="connsiteX3" fmla="*/ 0 w 1507067"/>
              <a:gd name="connsiteY3" fmla="*/ 2133600 h 2235199"/>
              <a:gd name="connsiteX4" fmla="*/ 16934 w 1507067"/>
              <a:gd name="connsiteY4" fmla="*/ 0 h 2235199"/>
              <a:gd name="connsiteX0" fmla="*/ 0 w 1510133"/>
              <a:gd name="connsiteY0" fmla="*/ 0 h 2307917"/>
              <a:gd name="connsiteX1" fmla="*/ 1510133 w 1510133"/>
              <a:gd name="connsiteY1" fmla="*/ 512984 h 2307917"/>
              <a:gd name="connsiteX2" fmla="*/ 1476265 w 1510133"/>
              <a:gd name="connsiteY2" fmla="*/ 2307917 h 2307917"/>
              <a:gd name="connsiteX3" fmla="*/ 3066 w 1510133"/>
              <a:gd name="connsiteY3" fmla="*/ 2206318 h 2307917"/>
              <a:gd name="connsiteX4" fmla="*/ 0 w 1510133"/>
              <a:gd name="connsiteY4" fmla="*/ 0 h 2307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0133" h="2307917">
                <a:moveTo>
                  <a:pt x="0" y="0"/>
                </a:moveTo>
                <a:lnTo>
                  <a:pt x="1510133" y="512984"/>
                </a:lnTo>
                <a:lnTo>
                  <a:pt x="1476265" y="2307917"/>
                </a:lnTo>
                <a:lnTo>
                  <a:pt x="3066" y="220631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1"/>
          <p:cNvSpPr/>
          <p:nvPr/>
        </p:nvSpPr>
        <p:spPr>
          <a:xfrm>
            <a:off x="0" y="0"/>
            <a:ext cx="2563020" cy="3047119"/>
          </a:xfrm>
          <a:custGeom>
            <a:avLst/>
            <a:gdLst>
              <a:gd name="connsiteX0" fmla="*/ 0 w 1710266"/>
              <a:gd name="connsiteY0" fmla="*/ 0 h 2133600"/>
              <a:gd name="connsiteX1" fmla="*/ 1710266 w 1710266"/>
              <a:gd name="connsiteY1" fmla="*/ 0 h 2133600"/>
              <a:gd name="connsiteX2" fmla="*/ 1710266 w 1710266"/>
              <a:gd name="connsiteY2" fmla="*/ 2133600 h 2133600"/>
              <a:gd name="connsiteX3" fmla="*/ 0 w 1710266"/>
              <a:gd name="connsiteY3" fmla="*/ 2133600 h 2133600"/>
              <a:gd name="connsiteX4" fmla="*/ 0 w 1710266"/>
              <a:gd name="connsiteY4" fmla="*/ 0 h 2133600"/>
              <a:gd name="connsiteX0" fmla="*/ 0 w 1710266"/>
              <a:gd name="connsiteY0" fmla="*/ 0 h 2133600"/>
              <a:gd name="connsiteX1" fmla="*/ 1490133 w 1710266"/>
              <a:gd name="connsiteY1" fmla="*/ 440266 h 2133600"/>
              <a:gd name="connsiteX2" fmla="*/ 1710266 w 1710266"/>
              <a:gd name="connsiteY2" fmla="*/ 2133600 h 2133600"/>
              <a:gd name="connsiteX3" fmla="*/ 0 w 1710266"/>
              <a:gd name="connsiteY3" fmla="*/ 2133600 h 2133600"/>
              <a:gd name="connsiteX4" fmla="*/ 0 w 1710266"/>
              <a:gd name="connsiteY4" fmla="*/ 0 h 2133600"/>
              <a:gd name="connsiteX0" fmla="*/ 0 w 1490133"/>
              <a:gd name="connsiteY0" fmla="*/ 0 h 2218266"/>
              <a:gd name="connsiteX1" fmla="*/ 1490133 w 1490133"/>
              <a:gd name="connsiteY1" fmla="*/ 440266 h 2218266"/>
              <a:gd name="connsiteX2" fmla="*/ 1439332 w 1490133"/>
              <a:gd name="connsiteY2" fmla="*/ 2218266 h 2218266"/>
              <a:gd name="connsiteX3" fmla="*/ 0 w 1490133"/>
              <a:gd name="connsiteY3" fmla="*/ 2133600 h 2218266"/>
              <a:gd name="connsiteX4" fmla="*/ 0 w 1490133"/>
              <a:gd name="connsiteY4" fmla="*/ 0 h 2218266"/>
              <a:gd name="connsiteX0" fmla="*/ 16934 w 1507067"/>
              <a:gd name="connsiteY0" fmla="*/ 0 h 2218266"/>
              <a:gd name="connsiteX1" fmla="*/ 1507067 w 1507067"/>
              <a:gd name="connsiteY1" fmla="*/ 440266 h 2218266"/>
              <a:gd name="connsiteX2" fmla="*/ 1456266 w 1507067"/>
              <a:gd name="connsiteY2" fmla="*/ 2218266 h 2218266"/>
              <a:gd name="connsiteX3" fmla="*/ 0 w 1507067"/>
              <a:gd name="connsiteY3" fmla="*/ 2133600 h 2218266"/>
              <a:gd name="connsiteX4" fmla="*/ 16934 w 1507067"/>
              <a:gd name="connsiteY4" fmla="*/ 0 h 2218266"/>
              <a:gd name="connsiteX0" fmla="*/ 16934 w 1507067"/>
              <a:gd name="connsiteY0" fmla="*/ 0 h 2235199"/>
              <a:gd name="connsiteX1" fmla="*/ 1507067 w 1507067"/>
              <a:gd name="connsiteY1" fmla="*/ 440266 h 2235199"/>
              <a:gd name="connsiteX2" fmla="*/ 1473199 w 1507067"/>
              <a:gd name="connsiteY2" fmla="*/ 2235199 h 2235199"/>
              <a:gd name="connsiteX3" fmla="*/ 0 w 1507067"/>
              <a:gd name="connsiteY3" fmla="*/ 2133600 h 2235199"/>
              <a:gd name="connsiteX4" fmla="*/ 16934 w 1507067"/>
              <a:gd name="connsiteY4" fmla="*/ 0 h 2235199"/>
              <a:gd name="connsiteX0" fmla="*/ 16934 w 1477158"/>
              <a:gd name="connsiteY0" fmla="*/ 0 h 2235199"/>
              <a:gd name="connsiteX1" fmla="*/ 1477158 w 1477158"/>
              <a:gd name="connsiteY1" fmla="*/ 342415 h 2235199"/>
              <a:gd name="connsiteX2" fmla="*/ 1473199 w 1477158"/>
              <a:gd name="connsiteY2" fmla="*/ 2235199 h 2235199"/>
              <a:gd name="connsiteX3" fmla="*/ 0 w 1477158"/>
              <a:gd name="connsiteY3" fmla="*/ 2133600 h 2235199"/>
              <a:gd name="connsiteX4" fmla="*/ 16934 w 1477158"/>
              <a:gd name="connsiteY4" fmla="*/ 0 h 2235199"/>
              <a:gd name="connsiteX0" fmla="*/ 405757 w 1477158"/>
              <a:gd name="connsiteY0" fmla="*/ 0 h 1897168"/>
              <a:gd name="connsiteX1" fmla="*/ 1477158 w 1477158"/>
              <a:gd name="connsiteY1" fmla="*/ 4384 h 1897168"/>
              <a:gd name="connsiteX2" fmla="*/ 1473199 w 1477158"/>
              <a:gd name="connsiteY2" fmla="*/ 1897168 h 1897168"/>
              <a:gd name="connsiteX3" fmla="*/ 0 w 1477158"/>
              <a:gd name="connsiteY3" fmla="*/ 1795569 h 1897168"/>
              <a:gd name="connsiteX4" fmla="*/ 405757 w 1477158"/>
              <a:gd name="connsiteY4" fmla="*/ 0 h 1897168"/>
              <a:gd name="connsiteX0" fmla="*/ 4970 w 1076371"/>
              <a:gd name="connsiteY0" fmla="*/ 0 h 1897168"/>
              <a:gd name="connsiteX1" fmla="*/ 1076371 w 1076371"/>
              <a:gd name="connsiteY1" fmla="*/ 4384 h 1897168"/>
              <a:gd name="connsiteX2" fmla="*/ 1072412 w 1076371"/>
              <a:gd name="connsiteY2" fmla="*/ 1897168 h 1897168"/>
              <a:gd name="connsiteX3" fmla="*/ 0 w 1076371"/>
              <a:gd name="connsiteY3" fmla="*/ 1786674 h 1897168"/>
              <a:gd name="connsiteX4" fmla="*/ 4970 w 1076371"/>
              <a:gd name="connsiteY4" fmla="*/ 0 h 189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6371" h="1897168">
                <a:moveTo>
                  <a:pt x="4970" y="0"/>
                </a:moveTo>
                <a:lnTo>
                  <a:pt x="1076371" y="4384"/>
                </a:lnTo>
                <a:cubicBezTo>
                  <a:pt x="1075051" y="635312"/>
                  <a:pt x="1073732" y="1266240"/>
                  <a:pt x="1072412" y="1897168"/>
                </a:cubicBezTo>
                <a:lnTo>
                  <a:pt x="0" y="1786674"/>
                </a:lnTo>
                <a:cubicBezTo>
                  <a:pt x="1657" y="1191116"/>
                  <a:pt x="3313" y="595558"/>
                  <a:pt x="4970" y="0"/>
                </a:cubicBezTo>
                <a:close/>
              </a:path>
            </a:pathLst>
          </a:cu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1043554">
            <a:off x="3624450" y="1491825"/>
            <a:ext cx="4429125" cy="6771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RightUp">
                <a:rot lat="600000" lon="19530802" rev="0"/>
              </a:camera>
              <a:lightRig rig="balanced" dir="t"/>
            </a:scene3d>
          </a:bodyPr>
          <a:lstStyle/>
          <a:p>
            <a:r>
              <a:rPr lang="en-US" sz="3800" b="1" dirty="0" smtClean="0">
                <a:solidFill>
                  <a:schemeClr val="bg1"/>
                </a:solidFill>
              </a:rPr>
              <a:t>MINIMALISTIC</a:t>
            </a:r>
            <a:endParaRPr lang="en-US" sz="38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913442">
            <a:off x="78001" y="768457"/>
            <a:ext cx="4429125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RightUp">
                <a:rot lat="272752" lon="19199791" rev="0"/>
              </a:camera>
              <a:lightRig rig="balanced" dir="t"/>
            </a:scene3d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PORTABLE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8" name="Rectangle 11"/>
          <p:cNvSpPr/>
          <p:nvPr/>
        </p:nvSpPr>
        <p:spPr>
          <a:xfrm>
            <a:off x="9301650" y="1904853"/>
            <a:ext cx="1030470" cy="1699669"/>
          </a:xfrm>
          <a:custGeom>
            <a:avLst/>
            <a:gdLst>
              <a:gd name="connsiteX0" fmla="*/ 0 w 1710266"/>
              <a:gd name="connsiteY0" fmla="*/ 0 h 2133600"/>
              <a:gd name="connsiteX1" fmla="*/ 1710266 w 1710266"/>
              <a:gd name="connsiteY1" fmla="*/ 0 h 2133600"/>
              <a:gd name="connsiteX2" fmla="*/ 1710266 w 1710266"/>
              <a:gd name="connsiteY2" fmla="*/ 2133600 h 2133600"/>
              <a:gd name="connsiteX3" fmla="*/ 0 w 1710266"/>
              <a:gd name="connsiteY3" fmla="*/ 2133600 h 2133600"/>
              <a:gd name="connsiteX4" fmla="*/ 0 w 1710266"/>
              <a:gd name="connsiteY4" fmla="*/ 0 h 2133600"/>
              <a:gd name="connsiteX0" fmla="*/ 0 w 1710266"/>
              <a:gd name="connsiteY0" fmla="*/ 0 h 2133600"/>
              <a:gd name="connsiteX1" fmla="*/ 1490133 w 1710266"/>
              <a:gd name="connsiteY1" fmla="*/ 440266 h 2133600"/>
              <a:gd name="connsiteX2" fmla="*/ 1710266 w 1710266"/>
              <a:gd name="connsiteY2" fmla="*/ 2133600 h 2133600"/>
              <a:gd name="connsiteX3" fmla="*/ 0 w 1710266"/>
              <a:gd name="connsiteY3" fmla="*/ 2133600 h 2133600"/>
              <a:gd name="connsiteX4" fmla="*/ 0 w 1710266"/>
              <a:gd name="connsiteY4" fmla="*/ 0 h 2133600"/>
              <a:gd name="connsiteX0" fmla="*/ 0 w 1490133"/>
              <a:gd name="connsiteY0" fmla="*/ 0 h 2218266"/>
              <a:gd name="connsiteX1" fmla="*/ 1490133 w 1490133"/>
              <a:gd name="connsiteY1" fmla="*/ 440266 h 2218266"/>
              <a:gd name="connsiteX2" fmla="*/ 1439332 w 1490133"/>
              <a:gd name="connsiteY2" fmla="*/ 2218266 h 2218266"/>
              <a:gd name="connsiteX3" fmla="*/ 0 w 1490133"/>
              <a:gd name="connsiteY3" fmla="*/ 2133600 h 2218266"/>
              <a:gd name="connsiteX4" fmla="*/ 0 w 1490133"/>
              <a:gd name="connsiteY4" fmla="*/ 0 h 2218266"/>
              <a:gd name="connsiteX0" fmla="*/ 16934 w 1507067"/>
              <a:gd name="connsiteY0" fmla="*/ 0 h 2218266"/>
              <a:gd name="connsiteX1" fmla="*/ 1507067 w 1507067"/>
              <a:gd name="connsiteY1" fmla="*/ 440266 h 2218266"/>
              <a:gd name="connsiteX2" fmla="*/ 1456266 w 1507067"/>
              <a:gd name="connsiteY2" fmla="*/ 2218266 h 2218266"/>
              <a:gd name="connsiteX3" fmla="*/ 0 w 1507067"/>
              <a:gd name="connsiteY3" fmla="*/ 2133600 h 2218266"/>
              <a:gd name="connsiteX4" fmla="*/ 16934 w 1507067"/>
              <a:gd name="connsiteY4" fmla="*/ 0 h 2218266"/>
              <a:gd name="connsiteX0" fmla="*/ 16934 w 1507067"/>
              <a:gd name="connsiteY0" fmla="*/ 0 h 2235199"/>
              <a:gd name="connsiteX1" fmla="*/ 1507067 w 1507067"/>
              <a:gd name="connsiteY1" fmla="*/ 440266 h 2235199"/>
              <a:gd name="connsiteX2" fmla="*/ 1473199 w 1507067"/>
              <a:gd name="connsiteY2" fmla="*/ 2235199 h 2235199"/>
              <a:gd name="connsiteX3" fmla="*/ 0 w 1507067"/>
              <a:gd name="connsiteY3" fmla="*/ 2133600 h 2235199"/>
              <a:gd name="connsiteX4" fmla="*/ 16934 w 1507067"/>
              <a:gd name="connsiteY4" fmla="*/ 0 h 2235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067" h="2235199">
                <a:moveTo>
                  <a:pt x="16934" y="0"/>
                </a:moveTo>
                <a:lnTo>
                  <a:pt x="1507067" y="440266"/>
                </a:lnTo>
                <a:lnTo>
                  <a:pt x="1473199" y="2235199"/>
                </a:lnTo>
                <a:lnTo>
                  <a:pt x="0" y="2133600"/>
                </a:lnTo>
                <a:lnTo>
                  <a:pt x="16934" y="0"/>
                </a:lnTo>
                <a:close/>
              </a:path>
            </a:pathLst>
          </a:cu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11"/>
          <p:cNvSpPr/>
          <p:nvPr/>
        </p:nvSpPr>
        <p:spPr>
          <a:xfrm>
            <a:off x="6584811" y="1089551"/>
            <a:ext cx="1507067" cy="2333757"/>
          </a:xfrm>
          <a:custGeom>
            <a:avLst/>
            <a:gdLst>
              <a:gd name="connsiteX0" fmla="*/ 0 w 1710266"/>
              <a:gd name="connsiteY0" fmla="*/ 0 h 2133600"/>
              <a:gd name="connsiteX1" fmla="*/ 1710266 w 1710266"/>
              <a:gd name="connsiteY1" fmla="*/ 0 h 2133600"/>
              <a:gd name="connsiteX2" fmla="*/ 1710266 w 1710266"/>
              <a:gd name="connsiteY2" fmla="*/ 2133600 h 2133600"/>
              <a:gd name="connsiteX3" fmla="*/ 0 w 1710266"/>
              <a:gd name="connsiteY3" fmla="*/ 2133600 h 2133600"/>
              <a:gd name="connsiteX4" fmla="*/ 0 w 1710266"/>
              <a:gd name="connsiteY4" fmla="*/ 0 h 2133600"/>
              <a:gd name="connsiteX0" fmla="*/ 0 w 1710266"/>
              <a:gd name="connsiteY0" fmla="*/ 0 h 2133600"/>
              <a:gd name="connsiteX1" fmla="*/ 1490133 w 1710266"/>
              <a:gd name="connsiteY1" fmla="*/ 440266 h 2133600"/>
              <a:gd name="connsiteX2" fmla="*/ 1710266 w 1710266"/>
              <a:gd name="connsiteY2" fmla="*/ 2133600 h 2133600"/>
              <a:gd name="connsiteX3" fmla="*/ 0 w 1710266"/>
              <a:gd name="connsiteY3" fmla="*/ 2133600 h 2133600"/>
              <a:gd name="connsiteX4" fmla="*/ 0 w 1710266"/>
              <a:gd name="connsiteY4" fmla="*/ 0 h 2133600"/>
              <a:gd name="connsiteX0" fmla="*/ 0 w 1490133"/>
              <a:gd name="connsiteY0" fmla="*/ 0 h 2218266"/>
              <a:gd name="connsiteX1" fmla="*/ 1490133 w 1490133"/>
              <a:gd name="connsiteY1" fmla="*/ 440266 h 2218266"/>
              <a:gd name="connsiteX2" fmla="*/ 1439332 w 1490133"/>
              <a:gd name="connsiteY2" fmla="*/ 2218266 h 2218266"/>
              <a:gd name="connsiteX3" fmla="*/ 0 w 1490133"/>
              <a:gd name="connsiteY3" fmla="*/ 2133600 h 2218266"/>
              <a:gd name="connsiteX4" fmla="*/ 0 w 1490133"/>
              <a:gd name="connsiteY4" fmla="*/ 0 h 2218266"/>
              <a:gd name="connsiteX0" fmla="*/ 16934 w 1507067"/>
              <a:gd name="connsiteY0" fmla="*/ 0 h 2218266"/>
              <a:gd name="connsiteX1" fmla="*/ 1507067 w 1507067"/>
              <a:gd name="connsiteY1" fmla="*/ 440266 h 2218266"/>
              <a:gd name="connsiteX2" fmla="*/ 1456266 w 1507067"/>
              <a:gd name="connsiteY2" fmla="*/ 2218266 h 2218266"/>
              <a:gd name="connsiteX3" fmla="*/ 0 w 1507067"/>
              <a:gd name="connsiteY3" fmla="*/ 2133600 h 2218266"/>
              <a:gd name="connsiteX4" fmla="*/ 16934 w 1507067"/>
              <a:gd name="connsiteY4" fmla="*/ 0 h 2218266"/>
              <a:gd name="connsiteX0" fmla="*/ 16934 w 1507067"/>
              <a:gd name="connsiteY0" fmla="*/ 0 h 2235199"/>
              <a:gd name="connsiteX1" fmla="*/ 1507067 w 1507067"/>
              <a:gd name="connsiteY1" fmla="*/ 440266 h 2235199"/>
              <a:gd name="connsiteX2" fmla="*/ 1473199 w 1507067"/>
              <a:gd name="connsiteY2" fmla="*/ 2235199 h 2235199"/>
              <a:gd name="connsiteX3" fmla="*/ 0 w 1507067"/>
              <a:gd name="connsiteY3" fmla="*/ 2133600 h 2235199"/>
              <a:gd name="connsiteX4" fmla="*/ 16934 w 1507067"/>
              <a:gd name="connsiteY4" fmla="*/ 0 h 2235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067" h="2235199">
                <a:moveTo>
                  <a:pt x="16934" y="0"/>
                </a:moveTo>
                <a:lnTo>
                  <a:pt x="1507067" y="440266"/>
                </a:lnTo>
                <a:lnTo>
                  <a:pt x="1473199" y="2235199"/>
                </a:lnTo>
                <a:lnTo>
                  <a:pt x="0" y="2133600"/>
                </a:lnTo>
                <a:lnTo>
                  <a:pt x="16934" y="0"/>
                </a:lnTo>
                <a:close/>
              </a:path>
            </a:pathLst>
          </a:cu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913442">
            <a:off x="7397665" y="2361791"/>
            <a:ext cx="4429125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RightUp">
                <a:rot lat="272752" lon="19200000" rev="0"/>
              </a:camera>
              <a:lightRig rig="balanced" dir="t"/>
            </a:scene3d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ISOLATED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913442">
            <a:off x="10210521" y="2901732"/>
            <a:ext cx="4429125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RightUp">
                <a:rot lat="272752" lon="19200000" rev="0"/>
              </a:camera>
              <a:lightRig rig="balanced" dir="t"/>
            </a:scene3d>
          </a:bodyPr>
          <a:lstStyle/>
          <a:p>
            <a:r>
              <a:rPr lang="en-US" sz="3200" b="1" smtClean="0">
                <a:solidFill>
                  <a:schemeClr val="bg1"/>
                </a:solidFill>
              </a:rPr>
              <a:t>CHEAP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43911" y="3803519"/>
            <a:ext cx="4956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600" dirty="0" err="1" smtClean="0">
                <a:solidFill>
                  <a:schemeClr val="bg1"/>
                </a:solidFill>
                <a:latin typeface="Apple Chancery" charset="0"/>
                <a:ea typeface="Apple Chancery" charset="0"/>
                <a:cs typeface="Apple Chancery" charset="0"/>
              </a:rPr>
              <a:t>Résidence</a:t>
            </a:r>
            <a:r>
              <a:rPr lang="en-US" sz="4000" b="1" spc="600" dirty="0" smtClean="0">
                <a:solidFill>
                  <a:schemeClr val="bg1"/>
                </a:solidFill>
                <a:latin typeface="Apple Chancery" charset="0"/>
                <a:ea typeface="Apple Chancery" charset="0"/>
                <a:cs typeface="Apple Chancery" charset="0"/>
              </a:rPr>
              <a:t> de la</a:t>
            </a:r>
            <a:endParaRPr lang="en-US" sz="4000" b="1" spc="600" dirty="0">
              <a:solidFill>
                <a:schemeClr val="bg1"/>
              </a:solidFill>
              <a:latin typeface="Apple Chancery" charset="0"/>
              <a:ea typeface="Apple Chancery" charset="0"/>
              <a:cs typeface="Apple Chancer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60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0.08659 0.0088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81481E-6 L 0.08242 0.01087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/>
      <p:bldP spid="11" grpId="0"/>
      <p:bldP spid="15" grpId="0" animBg="1"/>
      <p:bldP spid="19" grpId="0"/>
      <p:bldP spid="22" grpId="0"/>
      <p:bldP spid="28" grpId="0" animBg="1"/>
      <p:bldP spid="29" grpId="0" animBg="1"/>
      <p:bldP spid="21" grpId="0"/>
      <p:bldP spid="27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age result for container skyscraper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167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23143" y="-7542"/>
            <a:ext cx="77688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Disruptive 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technology. Containers have changed the game of  virtualization. 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2925" y="2551440"/>
            <a:ext cx="70672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They solved “works on my machine” problem efficiently for testing, DevOps and </a:t>
            </a:r>
            <a:r>
              <a:rPr 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continious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deployment.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4" name="Picture 6" descr="mage result for developer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2925" y="1228181"/>
            <a:ext cx="1431985" cy="143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044910" y="2136946"/>
            <a:ext cx="7067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developers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12925" y="5674188"/>
            <a:ext cx="7067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They decreased operating and development cost.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44910" y="5259694"/>
            <a:ext cx="7067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tech business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6" name="Picture 8" descr="mage result for company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4211" y="4087664"/>
            <a:ext cx="1609412" cy="160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73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age result for container skyscraper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416726" cy="686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541704" y="311985"/>
            <a:ext cx="5551867" cy="3122118"/>
            <a:chOff x="5006866" y="498339"/>
            <a:chExt cx="5551867" cy="3122118"/>
          </a:xfrm>
        </p:grpSpPr>
        <p:pic>
          <p:nvPicPr>
            <p:cNvPr id="3074" name="Picture 2" descr="mage result for google log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6425" y="1107390"/>
              <a:ext cx="3778370" cy="2078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268533" y="498339"/>
              <a:ext cx="52902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Guess how many containers are launched </a:t>
              </a:r>
              <a:r>
                <a:rPr lang="en-US" sz="28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by </a:t>
              </a:r>
              <a:endPara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06866" y="3097237"/>
              <a:ext cx="5290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 a week ?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524451" y="4160853"/>
            <a:ext cx="77688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 BILLIONS!</a:t>
            </a:r>
            <a:endParaRPr lang="en-US" sz="8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2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age result for vmware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44073" y="2055781"/>
            <a:ext cx="2860062" cy="236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2" descr="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7453" y="463450"/>
            <a:ext cx="5465464" cy="130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75597" y="4178463"/>
            <a:ext cx="10583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ontainers did not eradicate VMs at all. They have different use cases.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3298" y="1671637"/>
            <a:ext cx="9348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 not exclude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100" name="Picture 4" descr="mage result for netflix clou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6961" y="5432877"/>
            <a:ext cx="2114285" cy="56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93301" y="4773460"/>
            <a:ext cx="9348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solidFill>
                  <a:srgbClr val="FF0000"/>
                </a:solidFill>
              </a:rPr>
              <a:t>For example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3299" y="6118449"/>
            <a:ext cx="9348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runs containers on VMs.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9966" y="69461"/>
            <a:ext cx="9348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By the way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37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5598" y="244818"/>
            <a:ext cx="105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would 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122" name="Picture 2" descr="mage result for female coder illus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2938" y="72461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5598" y="3830452"/>
            <a:ext cx="105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computational researchers like to use containers? 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5598" y="4966261"/>
            <a:ext cx="10583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them, being able to </a:t>
            </a: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repeat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 analysis they put in a publication is </a:t>
            </a:r>
            <a:r>
              <a:rPr lang="en-US" sz="3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crux of the matter.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43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mir-s3-cdn-cf.behance.net/project_modules/max_1200/42f4f884312403.5d5931f581a4f.jpg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3815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61057" y="2372385"/>
            <a:ext cx="73436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Scientific workflows may use multiple containers. Still, when we hear Docker, we mostly imagine something like</a:t>
            </a:r>
            <a:r>
              <a:rPr lang="mr-I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381555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9839" y="415497"/>
            <a:ext cx="29618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</a:t>
            </a:r>
            <a:r>
              <a:rPr lang="en-US" sz="3600" dirty="0" smtClean="0">
                <a:solidFill>
                  <a:schemeClr val="bg1"/>
                </a:solidFill>
              </a:rPr>
              <a:t>or a typical </a:t>
            </a:r>
            <a:r>
              <a:rPr lang="en-US" sz="3600" dirty="0">
                <a:solidFill>
                  <a:schemeClr val="bg1"/>
                </a:solidFill>
              </a:rPr>
              <a:t>computational</a:t>
            </a:r>
            <a:r>
              <a:rPr lang="en-US" sz="3600" dirty="0" smtClean="0">
                <a:solidFill>
                  <a:schemeClr val="bg1"/>
                </a:solidFill>
              </a:rPr>
              <a:t> scientific work, we are not talking about a swarm of orchestrated containers, providing a service.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6148" name="Picture 4" descr="https://mir-s3-cdn-cf.behance.net/project_modules/1400/3e59329099257.5ca6f3b49c1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1554" y="0"/>
            <a:ext cx="88104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761057" y="415497"/>
            <a:ext cx="81162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A fancy single container that can repeat our </a:t>
            </a:r>
            <a:r>
              <a:rPr lang="en-US" sz="3600" smtClean="0">
                <a:solidFill>
                  <a:schemeClr val="bg1"/>
                </a:solidFill>
              </a:rPr>
              <a:t>precious analyses </a:t>
            </a:r>
            <a:r>
              <a:rPr lang="en-US" sz="3600" dirty="0" smtClean="0">
                <a:solidFill>
                  <a:schemeClr val="bg1"/>
                </a:solidFill>
              </a:rPr>
              <a:t>or run our academic software.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13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4" grpId="0" animBg="1"/>
      <p:bldP spid="5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mir-s3-cdn-cf.behance.net/project_modules/1400/3e59329099257.5ca6f3b49c1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37861" y="1329897"/>
            <a:ext cx="8116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solidFill>
                  <a:schemeClr val="bg1"/>
                </a:solidFill>
              </a:rPr>
              <a:t>BASICS OF CREATING A CONTAINER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9299" y="2154420"/>
            <a:ext cx="8116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Let’s start with a small glossary.</a:t>
            </a:r>
            <a:endParaRPr lang="en-US" sz="3600" dirty="0">
              <a:solidFill>
                <a:schemeClr val="bg1"/>
              </a:solidFill>
              <a:latin typeface="Helvetica Light" charset="0"/>
              <a:ea typeface="Helvetica Light" charset="0"/>
              <a:cs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17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age result for file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7800" y="520700"/>
            <a:ext cx="5816600" cy="581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327639" y="5075420"/>
            <a:ext cx="8116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Helvetica" charset="0"/>
                <a:ea typeface="Helvetica" charset="0"/>
                <a:cs typeface="Helvetica" charset="0"/>
              </a:rPr>
              <a:t>Dockerfile</a:t>
            </a:r>
            <a:endParaRPr lang="en-US" sz="60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6" name="Picture 12" descr="elated image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510"/>
          <a:stretch/>
        </p:blipFill>
        <p:spPr bwMode="auto">
          <a:xfrm>
            <a:off x="1317937" y="2652712"/>
            <a:ext cx="282512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93598" y="520700"/>
            <a:ext cx="62364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394D54"/>
                </a:solidFill>
              </a:rPr>
              <a:t>Dockerfiles</a:t>
            </a:r>
            <a:r>
              <a:rPr lang="en-US" sz="3600" dirty="0" smtClean="0">
                <a:solidFill>
                  <a:srgbClr val="394D54"/>
                </a:solidFill>
              </a:rPr>
              <a:t> are </a:t>
            </a:r>
            <a:r>
              <a:rPr lang="en-US" sz="3600" b="1" dirty="0" smtClean="0">
                <a:solidFill>
                  <a:srgbClr val="394D54"/>
                </a:solidFill>
              </a:rPr>
              <a:t>written instructions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build</a:t>
            </a:r>
          </a:p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blueprints from which containers are instantiated.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66175" y="2920980"/>
            <a:ext cx="6236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394D54"/>
                </a:solidFill>
              </a:rPr>
              <a:t>As a developer, you need write down a </a:t>
            </a:r>
            <a:r>
              <a:rPr lang="en-US" sz="3600" dirty="0" err="1" smtClean="0">
                <a:solidFill>
                  <a:srgbClr val="FF0000"/>
                </a:solidFill>
              </a:rPr>
              <a:t>Dockerfile</a:t>
            </a:r>
            <a:r>
              <a:rPr lang="en-US" sz="3600" dirty="0" smtClean="0">
                <a:solidFill>
                  <a:srgbClr val="394D54"/>
                </a:solidFill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93598" y="4674930"/>
            <a:ext cx="62364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394D54"/>
                </a:solidFill>
              </a:rPr>
              <a:t>Docker Engine can create a container blueprint based on your </a:t>
            </a:r>
            <a:r>
              <a:rPr lang="en-US" sz="3600" dirty="0" err="1">
                <a:solidFill>
                  <a:srgbClr val="394D54"/>
                </a:solidFill>
              </a:rPr>
              <a:t>Dockerfile</a:t>
            </a:r>
            <a:r>
              <a:rPr lang="en-US" sz="3600" dirty="0">
                <a:solidFill>
                  <a:srgbClr val="394D54"/>
                </a:solidFill>
              </a:rPr>
              <a:t>.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17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667239" y="5121640"/>
            <a:ext cx="8116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Helvetica" charset="0"/>
                <a:ea typeface="Helvetica" charset="0"/>
                <a:cs typeface="Helvetica" charset="0"/>
              </a:rPr>
              <a:t>Docker Image</a:t>
            </a:r>
            <a:endParaRPr lang="en-US" sz="6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6200" y="804329"/>
            <a:ext cx="6236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Docker images 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 blueprints </a:t>
            </a:r>
          </a:p>
          <a:p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 containers.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218" name="Picture 2" descr="https://mir-s3-cdn-cf.behance.net/project_modules/disp/1e4b1f17654785.562bcdd6322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200" y="836795"/>
            <a:ext cx="5715000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26200" y="2078944"/>
            <a:ext cx="515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When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 need a Docker Image, you can: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99200" y="3395380"/>
            <a:ext cx="62364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Build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your image from a </a:t>
            </a:r>
            <a:r>
              <a:rPr lang="en-US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Dockerfile</a:t>
            </a:r>
            <a:endParaRPr lang="en-US" sz="3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71500" indent="-571500">
              <a:buFont typeface="Arial" charset="0"/>
              <a:buChar char="•"/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Find an already 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built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84235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667239" y="5121640"/>
            <a:ext cx="8116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Helvetica" charset="0"/>
                <a:ea typeface="Helvetica" charset="0"/>
                <a:cs typeface="Helvetica" charset="0"/>
              </a:rPr>
              <a:t>Docker Container</a:t>
            </a:r>
            <a:endParaRPr lang="en-US" sz="6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51600" y="804329"/>
            <a:ext cx="62364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Docker containers 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</a:t>
            </a:r>
          </a:p>
          <a:p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realized instances of Docker images.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290" name="Picture 2" descr="https://mir-s3-cdn-cf.behance.net/project_modules/disp/1d5b2017654785.562c02ad35bd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0" y="804329"/>
            <a:ext cx="5715000" cy="432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51600" y="2602710"/>
            <a:ext cx="5982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Docker containers 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run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51600" y="3877256"/>
            <a:ext cx="5982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</a:t>
            </a:r>
            <a:r>
              <a:rPr lang="en-US" sz="3600" b="1" dirty="0" smtClean="0">
                <a:solidFill>
                  <a:srgbClr val="FF0000"/>
                </a:solidFill>
              </a:rPr>
              <a:t>i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</a:t>
            </a:r>
            <a:r>
              <a:rPr lang="en-US" sz="3600" b="1" dirty="0" smtClean="0">
                <a:solidFill>
                  <a:srgbClr val="FF0000"/>
                </a:solidFill>
              </a:rPr>
              <a:t>t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eract with them.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51600" y="4798474"/>
            <a:ext cx="5982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 make containers do a task, then </a:t>
            </a:r>
            <a:r>
              <a:rPr lang="en-US" sz="3600" b="1" dirty="0" smtClean="0">
                <a:solidFill>
                  <a:srgbClr val="FF0000"/>
                </a:solidFill>
              </a:rPr>
              <a:t>r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en-US" sz="3600" b="1" dirty="0" smtClean="0">
                <a:solidFill>
                  <a:srgbClr val="FF0000"/>
                </a:solidFill>
              </a:rPr>
              <a:t>m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ove themselves.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24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616439" y="5149706"/>
            <a:ext cx="8116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Helvetica" charset="0"/>
                <a:ea typeface="Helvetica" charset="0"/>
                <a:cs typeface="Helvetica" charset="0"/>
              </a:rPr>
              <a:t>Docker </a:t>
            </a:r>
            <a:r>
              <a:rPr lang="en-US" sz="4800" smtClean="0">
                <a:latin typeface="Helvetica" charset="0"/>
                <a:ea typeface="Helvetica" charset="0"/>
                <a:cs typeface="Helvetica" charset="0"/>
              </a:rPr>
              <a:t>Image Registry</a:t>
            </a:r>
            <a:endParaRPr lang="en-US" sz="48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0" y="836794"/>
            <a:ext cx="6236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bazaar for Docker images.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7000" y="1634145"/>
            <a:ext cx="477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You can </a:t>
            </a:r>
            <a:r>
              <a:rPr lang="en-US" sz="3600" b="1" dirty="0" smtClean="0">
                <a:solidFill>
                  <a:srgbClr val="FF0000"/>
                </a:solidFill>
              </a:rPr>
              <a:t>pull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 Docker image to your computer </a:t>
            </a:r>
            <a:r>
              <a:rPr lang="en-US" sz="3600" b="1" dirty="0" smtClean="0">
                <a:solidFill>
                  <a:srgbClr val="FF0000"/>
                </a:solidFill>
              </a:rPr>
              <a:t>FROM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this bazaar.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89439" y="5899431"/>
            <a:ext cx="8116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smtClean="0">
                <a:solidFill>
                  <a:srgbClr val="30ACCF"/>
                </a:solidFill>
                <a:latin typeface="Helvetica" charset="0"/>
                <a:ea typeface="Helvetica" charset="0"/>
                <a:cs typeface="Helvetica" charset="0"/>
              </a:rPr>
              <a:t>http://</a:t>
            </a:r>
            <a:r>
              <a:rPr lang="en-US" sz="4800" u="sng" dirty="0" err="1" smtClean="0">
                <a:solidFill>
                  <a:srgbClr val="30ACCF"/>
                </a:solidFill>
                <a:latin typeface="Helvetica" charset="0"/>
                <a:ea typeface="Helvetica" charset="0"/>
                <a:cs typeface="Helvetica" charset="0"/>
              </a:rPr>
              <a:t>hub.docker.com</a:t>
            </a:r>
            <a:endParaRPr lang="en-US" sz="4800" u="sng" dirty="0">
              <a:solidFill>
                <a:srgbClr val="30ACCF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9" name="Picture 4" descr="mage result for rolled bluepri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200" y="811394"/>
            <a:ext cx="5683379" cy="42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77000" y="4018669"/>
            <a:ext cx="477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You can also </a:t>
            </a:r>
            <a:r>
              <a:rPr lang="en-US" sz="3600" b="1" dirty="0" smtClean="0">
                <a:solidFill>
                  <a:srgbClr val="FF0000"/>
                </a:solidFill>
              </a:rPr>
              <a:t>push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your images to the bazaar and share them with the world.</a:t>
            </a:r>
          </a:p>
        </p:txBody>
      </p:sp>
    </p:spTree>
    <p:extLst>
      <p:ext uri="{BB962C8B-B14F-4D97-AF65-F5344CB8AC3E}">
        <p14:creationId xmlns:p14="http://schemas.microsoft.com/office/powerpoint/2010/main" val="110450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37861" y="1329897"/>
            <a:ext cx="8116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LET’S RUN A CONTAINER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9299" y="2154420"/>
            <a:ext cx="8116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Alpine Linux</a:t>
            </a:r>
            <a:endParaRPr lang="en-US" sz="3600" dirty="0">
              <a:solidFill>
                <a:schemeClr val="bg1"/>
              </a:solidFill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4648200" y="3657600"/>
            <a:ext cx="1143000" cy="11050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8" descr="mage result for alpine linux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5991" y="3575266"/>
            <a:ext cx="1187418" cy="118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72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64861" y="4934775"/>
            <a:ext cx="8116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smtClean="0">
                <a:solidFill>
                  <a:srgbClr val="30ACCF"/>
                </a:solidFill>
                <a:latin typeface="Helvetica" charset="0"/>
                <a:ea typeface="Helvetica" charset="0"/>
                <a:cs typeface="Helvetica" charset="0"/>
              </a:rPr>
              <a:t>http://</a:t>
            </a:r>
            <a:r>
              <a:rPr lang="en-US" sz="4800" u="sng" dirty="0" err="1" smtClean="0">
                <a:solidFill>
                  <a:srgbClr val="30ACCF"/>
                </a:solidFill>
                <a:latin typeface="Helvetica" charset="0"/>
                <a:ea typeface="Helvetica" charset="0"/>
                <a:cs typeface="Helvetica" charset="0"/>
              </a:rPr>
              <a:t>docs.docker.com</a:t>
            </a:r>
            <a:endParaRPr lang="en-US" sz="4800" u="sng" dirty="0">
              <a:solidFill>
                <a:srgbClr val="30ACCF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143" y="-124307"/>
            <a:ext cx="5501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b="1" dirty="0">
                <a:solidFill>
                  <a:schemeClr val="bg2">
                    <a:lumMod val="75000"/>
                    <a:alpha val="82000"/>
                  </a:schemeClr>
                </a:solidFill>
                <a:latin typeface="Bernard MT Condensed" charset="0"/>
                <a:ea typeface="Bernard MT Condensed" charset="0"/>
                <a:cs typeface="Bernard MT Condensed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232" y="747599"/>
            <a:ext cx="7679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Install Docker Desktop</a:t>
            </a:r>
            <a:endParaRPr lang="en-US" sz="4000" i="1" spc="300" dirty="0" smtClean="0">
              <a:solidFill>
                <a:srgbClr val="0070C0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pic>
        <p:nvPicPr>
          <p:cNvPr id="8" name="Picture 2" descr="mage result for windows logo transparent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2903" y="2752773"/>
            <a:ext cx="1294818" cy="13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mage result for ubuntu 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1452" y="2629890"/>
            <a:ext cx="1423096" cy="142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881" y="2207398"/>
            <a:ext cx="1600537" cy="18455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60993" y="4052986"/>
            <a:ext cx="200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/>
              <a:t>(Tricky)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77862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7143" y="-124307"/>
            <a:ext cx="5501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b="1" dirty="0">
                <a:solidFill>
                  <a:schemeClr val="bg2">
                    <a:lumMod val="75000"/>
                    <a:alpha val="82000"/>
                  </a:schemeClr>
                </a:solidFill>
                <a:latin typeface="Bernard MT Condensed" charset="0"/>
                <a:ea typeface="Bernard MT Condensed" charset="0"/>
                <a:cs typeface="Bernard MT Condensed" charset="0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232" y="747599"/>
            <a:ext cx="946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Pull Alpine Linux Docker image</a:t>
            </a:r>
            <a:endParaRPr lang="en-US" sz="4000" i="1" spc="300" dirty="0" smtClean="0">
              <a:solidFill>
                <a:srgbClr val="0070C0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6845" y="2251191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4399" y="2561491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Courier New" charset="0"/>
                <a:ea typeface="Courier New" charset="0"/>
                <a:cs typeface="Courier New" charset="0"/>
              </a:rPr>
              <a:t>docker</a:t>
            </a:r>
            <a:r>
              <a:rPr lang="en-US" sz="4800" dirty="0" smtClean="0">
                <a:latin typeface="Courier New" charset="0"/>
                <a:ea typeface="Courier New" charset="0"/>
                <a:cs typeface="Courier New" charset="0"/>
              </a:rPr>
              <a:t> pull alpine</a:t>
            </a:r>
            <a:endParaRPr lang="en-US" sz="48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3953" y="3985405"/>
            <a:ext cx="9800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Alpine Docker image is just 6MB! See for yourself:</a:t>
            </a:r>
            <a:endParaRPr lang="en-US" sz="36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1246845" y="4942036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84399" y="5238494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Courier New" charset="0"/>
                <a:ea typeface="Courier New" charset="0"/>
                <a:cs typeface="Courier New" charset="0"/>
              </a:rPr>
              <a:t>docker</a:t>
            </a:r>
            <a:r>
              <a:rPr lang="en-US" sz="4800" dirty="0" smtClean="0">
                <a:latin typeface="Courier New" charset="0"/>
                <a:ea typeface="Courier New" charset="0"/>
                <a:cs typeface="Courier New" charset="0"/>
              </a:rPr>
              <a:t> images</a:t>
            </a:r>
            <a:endParaRPr lang="en-US" sz="48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8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7143" y="-124307"/>
            <a:ext cx="5501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b="1" dirty="0">
                <a:solidFill>
                  <a:schemeClr val="bg2">
                    <a:lumMod val="75000"/>
                    <a:alpha val="82000"/>
                  </a:schemeClr>
                </a:solidFill>
                <a:latin typeface="Bernard MT Condensed" charset="0"/>
                <a:ea typeface="Bernard MT Condensed" charset="0"/>
                <a:cs typeface="Bernard MT Condensed" charset="0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232" y="747599"/>
            <a:ext cx="946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Run Alpine Linux container</a:t>
            </a:r>
            <a:endParaRPr lang="en-US" sz="4000" i="1" spc="300" dirty="0" smtClean="0">
              <a:solidFill>
                <a:srgbClr val="0070C0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6845" y="2251191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787400" y="2639982"/>
            <a:ext cx="135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Courier New" charset="0"/>
                <a:ea typeface="Courier New" charset="0"/>
                <a:cs typeface="Courier New" charset="0"/>
              </a:rPr>
              <a:t>docker</a:t>
            </a:r>
            <a:r>
              <a:rPr lang="en-US" sz="3600" dirty="0" smtClean="0">
                <a:latin typeface="Courier New" charset="0"/>
                <a:ea typeface="Courier New" charset="0"/>
                <a:cs typeface="Courier New" charset="0"/>
              </a:rPr>
              <a:t> run </a:t>
            </a:r>
            <a:r>
              <a:rPr lang="mr-IN" sz="3600" dirty="0" smtClean="0">
                <a:latin typeface="Courier New" charset="0"/>
                <a:ea typeface="Courier New" charset="0"/>
                <a:cs typeface="Courier New" charset="0"/>
              </a:rPr>
              <a:t>–</a:t>
            </a:r>
            <a:r>
              <a:rPr lang="en-US" sz="3600" dirty="0" smtClean="0">
                <a:latin typeface="Courier New" charset="0"/>
                <a:ea typeface="Courier New" charset="0"/>
                <a:cs typeface="Courier New" charset="0"/>
              </a:rPr>
              <a:t>it alpine</a:t>
            </a:r>
            <a:endParaRPr lang="en-US" sz="36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3953" y="3985405"/>
            <a:ext cx="9800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Now you are inside the Alpine container! (bash)</a:t>
            </a:r>
            <a:endParaRPr lang="en-US" sz="36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1246845" y="4942036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3953" y="5238494"/>
            <a:ext cx="9499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latin typeface="Courier New" charset="0"/>
                <a:ea typeface="Courier New" charset="0"/>
                <a:cs typeface="Courier New" charset="0"/>
              </a:rPr>
              <a:t>echo “Hello from Alpine”</a:t>
            </a:r>
            <a:endParaRPr lang="en-US" sz="48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95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7143" y="-124307"/>
            <a:ext cx="5501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b="1" dirty="0">
                <a:solidFill>
                  <a:schemeClr val="bg2">
                    <a:lumMod val="75000"/>
                    <a:alpha val="82000"/>
                  </a:schemeClr>
                </a:solidFill>
                <a:latin typeface="Bernard MT Condensed" charset="0"/>
                <a:ea typeface="Bernard MT Condensed" charset="0"/>
                <a:cs typeface="Bernard MT Condensed" charset="0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232" y="747599"/>
            <a:ext cx="946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Run Alpine Linux container</a:t>
            </a:r>
            <a:endParaRPr lang="en-US" sz="4000" i="1" spc="300" dirty="0" smtClean="0">
              <a:solidFill>
                <a:srgbClr val="0070C0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4744" y="2900386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78202" y="3289177"/>
            <a:ext cx="135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Courier New" charset="0"/>
                <a:ea typeface="Courier New" charset="0"/>
                <a:cs typeface="Courier New" charset="0"/>
              </a:rPr>
              <a:t>docker</a:t>
            </a:r>
            <a:r>
              <a:rPr lang="en-US" sz="3600" dirty="0" smtClean="0">
                <a:latin typeface="Courier New" charset="0"/>
                <a:ea typeface="Courier New" charset="0"/>
                <a:cs typeface="Courier New" charset="0"/>
              </a:rPr>
              <a:t> run </a:t>
            </a:r>
            <a:r>
              <a:rPr lang="mr-IN" sz="3600" b="1" dirty="0" smtClean="0">
                <a:latin typeface="Courier New" charset="0"/>
                <a:ea typeface="Courier New" charset="0"/>
                <a:cs typeface="Courier New" charset="0"/>
              </a:rPr>
              <a:t>–</a:t>
            </a:r>
            <a:r>
              <a:rPr lang="en-US" sz="3600" b="1" dirty="0" smtClean="0">
                <a:latin typeface="Courier New" charset="0"/>
                <a:ea typeface="Courier New" charset="0"/>
                <a:cs typeface="Courier New" charset="0"/>
              </a:rPr>
              <a:t>it </a:t>
            </a:r>
            <a:r>
              <a:rPr lang="en-US" sz="3600" dirty="0" smtClean="0">
                <a:latin typeface="Courier New" charset="0"/>
                <a:ea typeface="Courier New" charset="0"/>
                <a:cs typeface="Courier New" charset="0"/>
              </a:rPr>
              <a:t>alpine</a:t>
            </a:r>
            <a:endParaRPr lang="en-US" sz="36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8072" y="1585584"/>
            <a:ext cx="10189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Y</a:t>
            </a:r>
            <a:r>
              <a:rPr lang="en-US" sz="3600" b="1" smtClean="0"/>
              <a:t>our </a:t>
            </a:r>
            <a:r>
              <a:rPr lang="en-US" sz="3600" b="1" dirty="0" smtClean="0"/>
              <a:t>container has been started in interactive mode because of the </a:t>
            </a:r>
            <a:r>
              <a:rPr lang="mr-IN" sz="3600" b="1" dirty="0" smtClean="0"/>
              <a:t>–</a:t>
            </a:r>
            <a:r>
              <a:rPr lang="en-US" sz="3600" b="1" dirty="0" smtClean="0"/>
              <a:t>it flag you passed. </a:t>
            </a:r>
            <a:endParaRPr lang="en-US" sz="36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1246845" y="4942036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3953" y="5238494"/>
            <a:ext cx="9499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Courier New" charset="0"/>
                <a:ea typeface="Courier New" charset="0"/>
                <a:cs typeface="Courier New" charset="0"/>
              </a:rPr>
              <a:t>exit</a:t>
            </a:r>
            <a:endParaRPr lang="en-US" sz="48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6845" y="4296439"/>
            <a:ext cx="1018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You can exit </a:t>
            </a:r>
            <a:r>
              <a:rPr lang="en-US" sz="3600" b="1" smtClean="0"/>
              <a:t>by simply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53469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7143" y="-124307"/>
            <a:ext cx="5501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b="1" dirty="0">
                <a:solidFill>
                  <a:schemeClr val="bg2">
                    <a:lumMod val="75000"/>
                    <a:alpha val="82000"/>
                  </a:schemeClr>
                </a:solidFill>
                <a:latin typeface="Bernard MT Condensed" charset="0"/>
                <a:ea typeface="Bernard MT Condensed" charset="0"/>
                <a:cs typeface="Bernard MT Condensed" charset="0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232" y="747599"/>
            <a:ext cx="946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Run Alpine Linux container</a:t>
            </a:r>
            <a:endParaRPr lang="en-US" sz="4000" i="1" spc="300" dirty="0" smtClean="0">
              <a:solidFill>
                <a:srgbClr val="0070C0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6845" y="2422226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46101" y="2746157"/>
            <a:ext cx="135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Courier New" charset="0"/>
                <a:ea typeface="Courier New" charset="0"/>
                <a:cs typeface="Courier New" charset="0"/>
              </a:rPr>
              <a:t>docker</a:t>
            </a:r>
            <a:r>
              <a:rPr lang="en-US" sz="3600" dirty="0" smtClean="0">
                <a:latin typeface="Courier New" charset="0"/>
                <a:ea typeface="Courier New" charset="0"/>
                <a:cs typeface="Courier New" charset="0"/>
              </a:rPr>
              <a:t> run alpine echo “hello”</a:t>
            </a:r>
            <a:endParaRPr lang="en-US" sz="36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8072" y="1585584"/>
            <a:ext cx="1018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You can run containers without interactive mode</a:t>
            </a:r>
            <a:endParaRPr lang="en-US" sz="36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1246845" y="4740054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46845" y="4985712"/>
            <a:ext cx="9499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Courier New" charset="0"/>
                <a:ea typeface="Courier New" charset="0"/>
                <a:cs typeface="Courier New" charset="0"/>
              </a:rPr>
              <a:t>docker</a:t>
            </a:r>
            <a:r>
              <a:rPr lang="en-US" sz="48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4800" dirty="0" err="1" smtClean="0">
                <a:latin typeface="Courier New" charset="0"/>
                <a:ea typeface="Courier New" charset="0"/>
                <a:cs typeface="Courier New" charset="0"/>
              </a:rPr>
              <a:t>ps</a:t>
            </a:r>
            <a:r>
              <a:rPr lang="en-US" sz="4800" dirty="0" smtClean="0">
                <a:latin typeface="Courier New" charset="0"/>
                <a:ea typeface="Courier New" charset="0"/>
                <a:cs typeface="Courier New" charset="0"/>
              </a:rPr>
              <a:t> -a</a:t>
            </a:r>
            <a:endParaRPr lang="en-US" sz="48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01657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Now you don’t have to exit. List containers: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14124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7143" y="-124307"/>
            <a:ext cx="5501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b="1" dirty="0">
                <a:solidFill>
                  <a:schemeClr val="bg2">
                    <a:lumMod val="75000"/>
                    <a:alpha val="82000"/>
                  </a:schemeClr>
                </a:solidFill>
                <a:latin typeface="Bernard MT Condensed" charset="0"/>
                <a:ea typeface="Bernard MT Condensed" charset="0"/>
                <a:cs typeface="Bernard MT Condensed" charset="0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232" y="747599"/>
            <a:ext cx="946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Delete Alpine </a:t>
            </a:r>
            <a:r>
              <a:rPr lang="en-US" sz="4000" spc="300" dirty="0" err="1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linux</a:t>
            </a:r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 Docker image</a:t>
            </a:r>
            <a:endParaRPr lang="en-US" sz="4000" i="1" spc="300" dirty="0" smtClean="0">
              <a:solidFill>
                <a:srgbClr val="0070C0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6845" y="2295647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46100" y="2555567"/>
            <a:ext cx="135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Courier New" charset="0"/>
                <a:ea typeface="Courier New" charset="0"/>
                <a:cs typeface="Courier New" charset="0"/>
              </a:rPr>
              <a:t>docker</a:t>
            </a:r>
            <a:r>
              <a:rPr lang="en-US" sz="3600" dirty="0" smtClean="0">
                <a:latin typeface="Courier New" charset="0"/>
                <a:ea typeface="Courier New" charset="0"/>
                <a:cs typeface="Courier New" charset="0"/>
              </a:rPr>
              <a:t> images</a:t>
            </a:r>
            <a:endParaRPr lang="en-US" sz="36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8072" y="1585584"/>
            <a:ext cx="1018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First, list your Docker images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46845" y="4690047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3953" y="4986505"/>
            <a:ext cx="9499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Courier New" charset="0"/>
                <a:ea typeface="Courier New" charset="0"/>
                <a:cs typeface="Courier New" charset="0"/>
              </a:rPr>
              <a:t>docker</a:t>
            </a:r>
            <a:r>
              <a:rPr lang="en-US" sz="48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4800" dirty="0" err="1" smtClean="0">
                <a:latin typeface="Courier New" charset="0"/>
                <a:ea typeface="Courier New" charset="0"/>
                <a:cs typeface="Courier New" charset="0"/>
              </a:rPr>
              <a:t>rm</a:t>
            </a:r>
            <a:r>
              <a:rPr lang="en-US" sz="48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4800" dirty="0" err="1" smtClean="0">
                <a:latin typeface="Courier New" charset="0"/>
                <a:ea typeface="Courier New" charset="0"/>
                <a:cs typeface="Courier New" charset="0"/>
              </a:rPr>
              <a:t>alpine:latest</a:t>
            </a:r>
            <a:endParaRPr lang="en-US" sz="48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9298" y="3824311"/>
            <a:ext cx="1018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Delete </a:t>
            </a:r>
            <a:r>
              <a:rPr lang="en-US" sz="3600" b="1" dirty="0" err="1" smtClean="0"/>
              <a:t>image:tag</a:t>
            </a:r>
            <a:r>
              <a:rPr lang="en-US" sz="3600" b="1" dirty="0" smtClean="0"/>
              <a:t> 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08280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7143" y="-124307"/>
            <a:ext cx="5501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b="1" dirty="0">
                <a:solidFill>
                  <a:schemeClr val="bg2">
                    <a:lumMod val="75000"/>
                    <a:alpha val="82000"/>
                  </a:schemeClr>
                </a:solidFill>
                <a:latin typeface="Bernard MT Condensed" charset="0"/>
                <a:ea typeface="Bernard MT Condensed" charset="0"/>
                <a:cs typeface="Bernard MT Condensed" charset="0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232" y="747599"/>
            <a:ext cx="946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</a:rPr>
              <a:t>Docker can give you GUI </a:t>
            </a:r>
            <a:r>
              <a:rPr lang="en-US" sz="4000" spc="300" dirty="0" smtClean="0">
                <a:solidFill>
                  <a:srgbClr val="0070C0"/>
                </a:solidFill>
                <a:latin typeface="DIN Alternate" charset="0"/>
                <a:ea typeface="DIN Alternate" charset="0"/>
                <a:cs typeface="DIN Alternate" charset="0"/>
                <a:sym typeface="Wingdings"/>
              </a:rPr>
              <a:t> </a:t>
            </a:r>
            <a:endParaRPr lang="en-US" sz="4000" i="1" spc="300" dirty="0" smtClean="0">
              <a:solidFill>
                <a:srgbClr val="0070C0"/>
              </a:solidFill>
              <a:latin typeface="DIN Alternate" charset="0"/>
              <a:ea typeface="DIN Alternate" charset="0"/>
              <a:cs typeface="DIN Alternate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6845" y="2295647"/>
            <a:ext cx="9952309" cy="142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7472" y="2528373"/>
            <a:ext cx="135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Courier New" charset="0"/>
                <a:ea typeface="Courier New" charset="0"/>
                <a:cs typeface="Courier New" charset="0"/>
              </a:rPr>
              <a:t>docker</a:t>
            </a:r>
            <a:r>
              <a:rPr lang="en-US" sz="3600" dirty="0">
                <a:latin typeface="Courier New" charset="0"/>
                <a:ea typeface="Courier New" charset="0"/>
                <a:cs typeface="Courier New" charset="0"/>
              </a:rPr>
              <a:t> pull </a:t>
            </a:r>
            <a:r>
              <a:rPr lang="en-US" sz="3600" dirty="0" err="1" smtClean="0">
                <a:latin typeface="Courier New" charset="0"/>
                <a:ea typeface="Courier New" charset="0"/>
                <a:cs typeface="Courier New" charset="0"/>
              </a:rPr>
              <a:t>jupyter</a:t>
            </a:r>
            <a:r>
              <a:rPr lang="en-US" sz="3600" dirty="0" smtClean="0">
                <a:latin typeface="Courier New" charset="0"/>
                <a:ea typeface="Courier New" charset="0"/>
                <a:cs typeface="Courier New" charset="0"/>
              </a:rPr>
              <a:t>/base-notebook</a:t>
            </a:r>
            <a:endParaRPr lang="en-US" sz="36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8072" y="1585584"/>
            <a:ext cx="1018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Pull a </a:t>
            </a:r>
            <a:r>
              <a:rPr lang="en-US" sz="3600" b="1" dirty="0" err="1" smtClean="0"/>
              <a:t>Jupyter</a:t>
            </a:r>
            <a:r>
              <a:rPr lang="en-US" sz="3600" b="1" dirty="0" smtClean="0"/>
              <a:t> Docker image (190MB)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46845" y="4480960"/>
            <a:ext cx="9952309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9298" y="3773511"/>
            <a:ext cx="1018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Start container </a:t>
            </a:r>
            <a:r>
              <a:rPr lang="en-US" sz="3600" b="1" smtClean="0"/>
              <a:t>and forward it to your port </a:t>
            </a:r>
            <a:r>
              <a:rPr lang="en-US" sz="3600" b="1" dirty="0" smtClean="0"/>
              <a:t>8888:</a:t>
            </a:r>
            <a:endParaRPr lang="en-US" sz="36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180460" y="5271164"/>
            <a:ext cx="1018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Go to your web browser:</a:t>
            </a:r>
            <a:endParaRPr lang="en-US" sz="36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1246845" y="5927502"/>
            <a:ext cx="9952309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3353" y="5920962"/>
            <a:ext cx="9499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latin typeface="Courier New" charset="0"/>
                <a:ea typeface="Courier New" charset="0"/>
                <a:cs typeface="Courier New" charset="0"/>
              </a:rPr>
              <a:t>l</a:t>
            </a:r>
            <a:r>
              <a:rPr lang="en-US" sz="4800" smtClean="0">
                <a:latin typeface="Courier New" charset="0"/>
                <a:ea typeface="Courier New" charset="0"/>
                <a:cs typeface="Courier New" charset="0"/>
              </a:rPr>
              <a:t>ocalhost:8888</a:t>
            </a:r>
            <a:endParaRPr lang="en-US" sz="48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59872" y="4662165"/>
            <a:ext cx="14899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Courier New" charset="0"/>
                <a:ea typeface="Courier New" charset="0"/>
                <a:cs typeface="Courier New" charset="0"/>
              </a:rPr>
              <a:t>docker</a:t>
            </a:r>
            <a:r>
              <a:rPr lang="en-US" sz="2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2400" b="1" dirty="0" smtClean="0">
                <a:latin typeface="Courier New" charset="0"/>
                <a:ea typeface="Courier New" charset="0"/>
                <a:cs typeface="Courier New" charset="0"/>
              </a:rPr>
              <a:t>run </a:t>
            </a:r>
            <a:r>
              <a:rPr lang="mr-IN" sz="2400" b="1" dirty="0" smtClean="0">
                <a:latin typeface="Courier New" charset="0"/>
                <a:ea typeface="Courier New" charset="0"/>
                <a:cs typeface="Courier New" charset="0"/>
              </a:rPr>
              <a:t>–</a:t>
            </a:r>
            <a:r>
              <a:rPr lang="en-US" sz="2400" b="1" dirty="0" smtClean="0">
                <a:latin typeface="Courier New" charset="0"/>
                <a:ea typeface="Courier New" charset="0"/>
                <a:cs typeface="Courier New" charset="0"/>
              </a:rPr>
              <a:t>it </a:t>
            </a:r>
            <a:r>
              <a:rPr lang="mr-IN" sz="2400" b="1" dirty="0" smtClean="0">
                <a:latin typeface="Courier New" charset="0"/>
                <a:ea typeface="Courier New" charset="0"/>
                <a:cs typeface="Courier New" charset="0"/>
              </a:rPr>
              <a:t>–</a:t>
            </a:r>
            <a:r>
              <a:rPr lang="en-US" sz="2400" b="1" dirty="0" smtClean="0">
                <a:latin typeface="Courier New" charset="0"/>
                <a:ea typeface="Courier New" charset="0"/>
                <a:cs typeface="Courier New" charset="0"/>
              </a:rPr>
              <a:t>p 8888:8888 </a:t>
            </a:r>
            <a:r>
              <a:rPr lang="en-US" sz="2400" b="1" dirty="0" err="1" smtClean="0">
                <a:latin typeface="Courier New" charset="0"/>
                <a:ea typeface="Courier New" charset="0"/>
                <a:cs typeface="Courier New" charset="0"/>
              </a:rPr>
              <a:t>jupyter</a:t>
            </a:r>
            <a:r>
              <a:rPr lang="en-US" sz="2400" b="1" dirty="0" smtClean="0">
                <a:latin typeface="Courier New" charset="0"/>
                <a:ea typeface="Courier New" charset="0"/>
                <a:cs typeface="Courier New" charset="0"/>
              </a:rPr>
              <a:t>/base-notebook</a:t>
            </a:r>
            <a:endParaRPr lang="en-US" sz="2400" b="1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79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038" y="304874"/>
            <a:ext cx="8140700" cy="332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06776"/>
            <a:ext cx="12192000" cy="321682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0566400" y="1676400"/>
            <a:ext cx="25400" cy="4165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7315200" y="1676400"/>
            <a:ext cx="3302000" cy="25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48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6" name="Picture 10" descr="mage result for github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640" y="3327306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1049557" y="1182688"/>
            <a:ext cx="14649890" cy="2209800"/>
            <a:chOff x="-980128" y="1752600"/>
            <a:chExt cx="14649890" cy="2209800"/>
          </a:xfrm>
        </p:grpSpPr>
        <p:pic>
          <p:nvPicPr>
            <p:cNvPr id="24578" name="Picture 2" descr="mage result for repo2dock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600" y="1752600"/>
              <a:ext cx="2255207" cy="2209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-980128" y="1917153"/>
              <a:ext cx="101898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smtClean="0">
                  <a:solidFill>
                    <a:srgbClr val="394D54"/>
                  </a:solidFill>
                </a:rPr>
                <a:t>Repo2docker</a:t>
              </a:r>
              <a:endParaRPr lang="en-US" sz="3600" b="1" dirty="0" smtClean="0">
                <a:solidFill>
                  <a:srgbClr val="394D54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822374" y="2562115"/>
              <a:ext cx="40072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>
                  <a:hlinkClick r:id="rId4"/>
                </a:rPr>
                <a:t>https://</a:t>
              </a:r>
              <a:r>
                <a:rPr lang="en-US" dirty="0">
                  <a:hlinkClick r:id="rId4"/>
                </a:rPr>
                <a:t>github.com/jupyter/repo2docker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98562" y="2931447"/>
              <a:ext cx="10871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Turn a GitHub repository into a </a:t>
              </a:r>
            </a:p>
            <a:p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Docker image.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-1516761" y="117563"/>
            <a:ext cx="8116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Helvetica" charset="0"/>
                <a:ea typeface="Helvetica" charset="0"/>
                <a:cs typeface="Helvetica" charset="0"/>
              </a:rPr>
              <a:t>Some super cool stuff</a:t>
            </a:r>
            <a:endParaRPr lang="en-US" sz="36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27545" y="4565134"/>
            <a:ext cx="2246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https://mybinder.org/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-1244063" y="4010893"/>
            <a:ext cx="1018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rgbClr val="394D54"/>
                </a:solidFill>
              </a:rPr>
              <a:t>BinderHub</a:t>
            </a:r>
            <a:endParaRPr lang="en-US" sz="3600" b="1" dirty="0" smtClean="0">
              <a:solidFill>
                <a:srgbClr val="394D54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27545" y="4934466"/>
            <a:ext cx="1087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Run your code in the cloud.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078" y="3594100"/>
            <a:ext cx="1892300" cy="2311400"/>
          </a:xfrm>
          <a:prstGeom prst="rect">
            <a:avLst/>
          </a:prstGeom>
        </p:spPr>
      </p:pic>
      <p:pic>
        <p:nvPicPr>
          <p:cNvPr id="24582" name="Picture 6" descr="elated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166" y="888712"/>
            <a:ext cx="348615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00166" y="2368495"/>
            <a:ext cx="1087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OSF is a free, open platform to support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our research.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49366" y="2001322"/>
            <a:ext cx="1490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https://osf.io/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599517" y="4565134"/>
            <a:ext cx="2057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9"/>
              </a:rPr>
              <a:t>https://github.com/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599517" y="4934466"/>
            <a:ext cx="1087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This is where it all happens. </a:t>
            </a:r>
          </a:p>
        </p:txBody>
      </p:sp>
    </p:spTree>
    <p:extLst>
      <p:ext uri="{BB962C8B-B14F-4D97-AF65-F5344CB8AC3E}">
        <p14:creationId xmlns:p14="http://schemas.microsoft.com/office/powerpoint/2010/main" val="38338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mir-s3-cdn-cf.behance.net/project_modules/1400/5ea94b86870489.5da6d3d6a5d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840890" y="224020"/>
            <a:ext cx="8116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latin typeface="Helvetica" charset="0"/>
                <a:ea typeface="Helvetica" charset="0"/>
                <a:cs typeface="Helvetica" charset="0"/>
              </a:rPr>
              <a:t>Some useful links</a:t>
            </a:r>
            <a:endParaRPr lang="en-US" sz="36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2255" y="851702"/>
            <a:ext cx="112134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hlinkClick r:id="rId3"/>
              </a:rPr>
              <a:t>https://docs.docker.com/glossary/</a:t>
            </a:r>
            <a:endParaRPr lang="en-US" sz="3600" dirty="0" smtClean="0">
              <a:hlinkClick r:id="rId4"/>
            </a:endParaRPr>
          </a:p>
          <a:p>
            <a:r>
              <a:rPr lang="en-US" sz="3600" dirty="0" smtClean="0">
                <a:hlinkClick r:id="rId4"/>
              </a:rPr>
              <a:t>http</a:t>
            </a:r>
            <a:r>
              <a:rPr lang="en-US" sz="3600" dirty="0">
                <a:hlinkClick r:id="rId4"/>
              </a:rPr>
              <a:t>://</a:t>
            </a:r>
            <a:r>
              <a:rPr lang="en-US" sz="3600" dirty="0" smtClean="0">
                <a:hlinkClick r:id="rId4"/>
              </a:rPr>
              <a:t>bit.ly/2sMjaBy</a:t>
            </a:r>
          </a:p>
          <a:p>
            <a:r>
              <a:rPr lang="en-US" sz="3600" dirty="0">
                <a:hlinkClick r:id="rId5"/>
              </a:rPr>
              <a:t>https://</a:t>
            </a:r>
            <a:r>
              <a:rPr lang="en-US" sz="3600" dirty="0" smtClean="0">
                <a:hlinkClick r:id="rId5"/>
              </a:rPr>
              <a:t>github.com/wsargent/docker-cheat-sheet</a:t>
            </a:r>
            <a:endParaRPr lang="en-US" sz="3600" dirty="0" smtClean="0"/>
          </a:p>
          <a:p>
            <a:r>
              <a:rPr lang="en-US" sz="3600" dirty="0">
                <a:hlinkClick r:id="rId6"/>
              </a:rPr>
              <a:t>https://learnk8s.io/blog/smaller-docker-images</a:t>
            </a:r>
            <a:endParaRPr lang="en-US" sz="3600" dirty="0">
              <a:hlinkClick r:id="rId4"/>
            </a:endParaRPr>
          </a:p>
          <a:p>
            <a:r>
              <a:rPr lang="en-US" sz="3600" dirty="0" smtClean="0">
                <a:hlinkClick r:id="rId4"/>
              </a:rPr>
              <a:t>https</a:t>
            </a:r>
            <a:r>
              <a:rPr lang="en-US" sz="3600" dirty="0">
                <a:hlinkClick r:id="rId4"/>
              </a:rPr>
              <a:t>://docs.docker.com/storage/volumes</a:t>
            </a:r>
            <a:r>
              <a:rPr lang="en-US" sz="3600" dirty="0" smtClean="0">
                <a:hlinkClick r:id="rId4"/>
              </a:rPr>
              <a:t>/</a:t>
            </a:r>
            <a:endParaRPr lang="en-US" sz="3600" dirty="0" smtClean="0"/>
          </a:p>
          <a:p>
            <a:r>
              <a:rPr lang="en-US" sz="3600" dirty="0">
                <a:hlinkClick r:id="rId7"/>
              </a:rPr>
              <a:t>https://singularity.lbl.gov/</a:t>
            </a:r>
            <a:endParaRPr lang="en-US" sz="3600" dirty="0" smtClean="0"/>
          </a:p>
          <a:p>
            <a:endParaRPr lang="en-US" sz="3600" dirty="0" smtClean="0">
              <a:hlinkClick r:id="rId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2255" y="4810755"/>
            <a:ext cx="11049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9"/>
              </a:rPr>
              <a:t>https://docs.docker.com/machine/overview/</a:t>
            </a:r>
            <a:endParaRPr lang="en-US" sz="3600" dirty="0" smtClean="0">
              <a:hlinkClick r:id="rId8"/>
            </a:endParaRPr>
          </a:p>
          <a:p>
            <a:r>
              <a:rPr lang="en-US" sz="3600" dirty="0" smtClean="0">
                <a:hlinkClick r:id="rId8"/>
              </a:rPr>
              <a:t>https</a:t>
            </a:r>
            <a:r>
              <a:rPr lang="en-US" sz="3600" dirty="0">
                <a:hlinkClick r:id="rId8"/>
              </a:rPr>
              <a:t>://kubernetes.io/</a:t>
            </a:r>
            <a:endParaRPr lang="en-US" sz="3600" dirty="0"/>
          </a:p>
          <a:p>
            <a:r>
              <a:rPr lang="en-US" sz="3600" dirty="0">
                <a:hlinkClick r:id="rId10"/>
              </a:rPr>
              <a:t>https://github.com/GoogleContainerTools/distroless</a:t>
            </a:r>
            <a:endParaRPr lang="en-US" sz="3600" dirty="0">
              <a:solidFill>
                <a:schemeClr val="tx2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552090" y="4208015"/>
            <a:ext cx="8116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Helvetica" charset="0"/>
                <a:ea typeface="Helvetica" charset="0"/>
                <a:cs typeface="Helvetica" charset="0"/>
              </a:rPr>
              <a:t>Advanced</a:t>
            </a:r>
            <a:endParaRPr lang="en-US" sz="36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49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0171" y="117693"/>
            <a:ext cx="1098442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Alexandru</a:t>
            </a:r>
            <a:r>
              <a:rPr lang="en-US" sz="2400" b="1" dirty="0"/>
              <a:t> </a:t>
            </a:r>
            <a:r>
              <a:rPr lang="en-US" sz="2400" b="1" dirty="0" err="1" smtClean="0"/>
              <a:t>Grindeanu</a:t>
            </a:r>
            <a:r>
              <a:rPr lang="en-US" sz="2400" b="1" dirty="0" smtClean="0"/>
              <a:t>, Jack Daley, </a:t>
            </a:r>
            <a:r>
              <a:rPr lang="en-US" sz="2400" b="1" dirty="0" err="1" smtClean="0"/>
              <a:t>Evgeny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Zubkov</a:t>
            </a:r>
            <a:r>
              <a:rPr lang="en-US" sz="2400" b="1" dirty="0" smtClean="0"/>
              <a:t>, Lena Zubkova, MXD project</a:t>
            </a:r>
          </a:p>
          <a:p>
            <a:r>
              <a:rPr lang="en-US" sz="2400" b="1" dirty="0" smtClean="0"/>
              <a:t>Hannah </a:t>
            </a:r>
            <a:r>
              <a:rPr lang="en-US" sz="2400" b="1" dirty="0" err="1" smtClean="0"/>
              <a:t>Dudchenko</a:t>
            </a:r>
            <a:r>
              <a:rPr lang="en-US" sz="2400" b="1" dirty="0" smtClean="0"/>
              <a:t>, Patrizio </a:t>
            </a:r>
            <a:r>
              <a:rPr lang="en-US" sz="2400" b="1" dirty="0" err="1" smtClean="0"/>
              <a:t>Rovere</a:t>
            </a:r>
            <a:r>
              <a:rPr lang="en-US" sz="2400" b="1" dirty="0" smtClean="0"/>
              <a:t>, Alexey </a:t>
            </a:r>
            <a:r>
              <a:rPr lang="en-US" sz="2400" b="1" dirty="0" err="1" smtClean="0"/>
              <a:t>Golbraykh</a:t>
            </a:r>
            <a:r>
              <a:rPr lang="en-US" sz="2400" b="1" dirty="0" smtClean="0"/>
              <a:t>, Sebastien </a:t>
            </a:r>
            <a:r>
              <a:rPr lang="en-US" sz="2400" b="1" dirty="0" err="1" smtClean="0"/>
              <a:t>Gobert</a:t>
            </a:r>
            <a:r>
              <a:rPr lang="en-US" sz="2400" b="1" dirty="0" smtClean="0"/>
              <a:t>, Celia Ruiz.</a:t>
            </a:r>
          </a:p>
          <a:p>
            <a:endParaRPr lang="en-US" sz="2400" b="1" dirty="0" smtClean="0"/>
          </a:p>
          <a:p>
            <a:r>
              <a:rPr lang="en-US" sz="2400" dirty="0">
                <a:hlinkClick r:id="rId2" invalidUrl="https://www.behance.net/gallery/61685009/Russia-2046?tracking_source=search|virtual box"/>
              </a:rPr>
              <a:t>https://</a:t>
            </a:r>
            <a:r>
              <a:rPr lang="en-US" sz="2400" dirty="0" smtClean="0">
                <a:hlinkClick r:id="rId3" invalidUrl="https://www.behance.net/gallery/61685009/Russia-2046?tracking_source=search|virtual box"/>
              </a:rPr>
              <a:t>www.behance.net/gallery/61685009/Russia-2046?tracking_source=search%7Cvirtual%20box</a:t>
            </a:r>
            <a:endParaRPr lang="en-US" sz="2400" b="1" dirty="0"/>
          </a:p>
          <a:p>
            <a:r>
              <a:rPr lang="en-US" sz="2400" dirty="0" smtClean="0">
                <a:hlinkClick r:id="rId4"/>
              </a:rPr>
              <a:t>https://www.behance.net/gallery/41712999/Wanderlust-Alphabet-A-E</a:t>
            </a:r>
            <a:endParaRPr lang="en-US" sz="2400" b="1" dirty="0"/>
          </a:p>
          <a:p>
            <a:r>
              <a:rPr lang="en-US" sz="2400" dirty="0">
                <a:hlinkClick r:id="rId5" invalidUrl="https://www.behance.net/gallery/38320767/House-on-the-Lake?tracking_source=search|minimalist space "/>
              </a:rPr>
              <a:t>https://</a:t>
            </a:r>
            <a:r>
              <a:rPr lang="en-US" sz="2400" dirty="0" smtClean="0">
                <a:hlinkClick r:id="rId6" invalidUrl="https://www.behance.net/gallery/38320767/House-on-the-Lake?tracking_source=search|minimalist space "/>
              </a:rPr>
              <a:t>www.behance.net/gallery/38320767/House-on-the-Lake?tracking_source=search%7Cminimalist%20space%20</a:t>
            </a:r>
            <a:endParaRPr lang="en-US" sz="2400" dirty="0"/>
          </a:p>
          <a:p>
            <a:r>
              <a:rPr lang="en-US" sz="2400" dirty="0">
                <a:hlinkClick r:id="rId7" invalidUrl="https://www.behance.net/gallery/17654785/Container-Mountain-Bar?tracking_source=search|lightweight container"/>
              </a:rPr>
              <a:t>https://</a:t>
            </a:r>
            <a:r>
              <a:rPr lang="en-US" sz="2400" dirty="0" smtClean="0">
                <a:hlinkClick r:id="rId8" invalidUrl="https://www.behance.net/gallery/17654785/Container-Mountain-Bar?tracking_source=search|lightweight container"/>
              </a:rPr>
              <a:t>www.behance.net/gallery/17654785/Container-Mountain-Bar?tracking_source=search%7Clightweight%20container</a:t>
            </a:r>
            <a:endParaRPr lang="en-US" sz="2400" dirty="0" smtClean="0"/>
          </a:p>
          <a:p>
            <a:r>
              <a:rPr lang="en-US" sz="2400" dirty="0">
                <a:hlinkClick r:id="rId9"/>
              </a:rPr>
              <a:t>https://</a:t>
            </a:r>
            <a:r>
              <a:rPr lang="en-US" sz="2400" dirty="0" smtClean="0">
                <a:hlinkClick r:id="rId9"/>
              </a:rPr>
              <a:t>www.behance.net/gallery/48771379/Tiny-container-house?tracking_source=project_owner_other_projects</a:t>
            </a:r>
            <a:endParaRPr lang="en-US" sz="2400" dirty="0"/>
          </a:p>
          <a:p>
            <a:r>
              <a:rPr lang="en-US" sz="2400" dirty="0">
                <a:hlinkClick r:id="rId10"/>
              </a:rPr>
              <a:t>https://www.behance.net/gallery/9099257/Container-Ephemere-2012?tracking_source=search%7Ccontainer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b="1" dirty="0"/>
          </a:p>
          <a:p>
            <a:endParaRPr lang="en-US" sz="2400" b="1" dirty="0"/>
          </a:p>
        </p:txBody>
      </p:sp>
      <p:pic>
        <p:nvPicPr>
          <p:cNvPr id="22530" name="Picture 2" descr="ehance Logo Vector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171" y="5522015"/>
            <a:ext cx="1158185" cy="11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78356" y="5479871"/>
            <a:ext cx="1087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Creative artwork used in this presentation is featured on </a:t>
            </a:r>
            <a:r>
              <a:rPr lang="en-US" sz="3600" u="sng" dirty="0" err="1" smtClean="0">
                <a:solidFill>
                  <a:srgbClr val="3262B6"/>
                </a:solidFill>
              </a:rPr>
              <a:t>behance.net</a:t>
            </a:r>
            <a:endParaRPr lang="en-US" sz="3600" b="1" u="sng" dirty="0">
              <a:solidFill>
                <a:srgbClr val="3262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53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2599</TotalTime>
  <Words>1382</Words>
  <Application>Microsoft Macintosh PowerPoint</Application>
  <PresentationFormat>Widescreen</PresentationFormat>
  <Paragraphs>267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1" baseType="lpstr">
      <vt:lpstr>Apple Chancery</vt:lpstr>
      <vt:lpstr>Arial</vt:lpstr>
      <vt:lpstr>Arial Rounded MT Bold</vt:lpstr>
      <vt:lpstr>Bernard MT Condensed</vt:lpstr>
      <vt:lpstr>Calibri</vt:lpstr>
      <vt:lpstr>Calibri Light</vt:lpstr>
      <vt:lpstr>Courier New</vt:lpstr>
      <vt:lpstr>DIN Alternate</vt:lpstr>
      <vt:lpstr>Helvetica</vt:lpstr>
      <vt:lpstr>Helvetica Light</vt:lpstr>
      <vt:lpstr>Mangal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Agah Karakuzu</dc:creator>
  <cp:lastModifiedBy>Agah Karakuzu</cp:lastModifiedBy>
  <cp:revision>193</cp:revision>
  <dcterms:created xsi:type="dcterms:W3CDTF">2019-12-18T10:38:34Z</dcterms:created>
  <dcterms:modified xsi:type="dcterms:W3CDTF">2020-01-09T21:40:38Z</dcterms:modified>
</cp:coreProperties>
</file>