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Proxima Nova"/>
      <p:regular r:id="rId24"/>
      <p:bold r:id="rId25"/>
      <p:italic r:id="rId26"/>
      <p:boldItalic r:id="rId27"/>
    </p:embeddedFont>
    <p:embeddedFont>
      <p:font typeface="PT Sans Narrow"/>
      <p:regular r:id="rId28"/>
      <p:bold r:id="rId29"/>
    </p:embeddedFont>
    <p:embeddedFont>
      <p:font typeface="Helvetica Neue"/>
      <p:regular r:id="rId30"/>
      <p:bold r:id="rId31"/>
      <p:italic r:id="rId32"/>
      <p:boldItalic r:id="rId33"/>
    </p:embeddedFont>
    <p:embeddedFont>
      <p:font typeface="Gafata"/>
      <p:regular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ProximaNova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ProximaNova-italic.fntdata"/><Relationship Id="rId25" Type="http://schemas.openxmlformats.org/officeDocument/2006/relationships/font" Target="fonts/ProximaNova-bold.fntdata"/><Relationship Id="rId28" Type="http://schemas.openxmlformats.org/officeDocument/2006/relationships/font" Target="fonts/PTSansNarrow-regular.fntdata"/><Relationship Id="rId27" Type="http://schemas.openxmlformats.org/officeDocument/2006/relationships/font" Target="fonts/ProximaNova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PTSansNarrow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7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6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34" Type="http://schemas.openxmlformats.org/officeDocument/2006/relationships/font" Target="fonts/Gafata-regular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436e09a67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436e09a67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6fc77be7f1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6fc77be7f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6fc77be7f1_0_1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6fc77be7f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6fc77be7f1_0_28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6fc77be7f1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SPT, XENON,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6fc77be7f1_0_9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6fc77be7f1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6fc77be7f1_0_7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6fc77be7f1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6fc77be7f1_0_9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6fc77be7f1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fc77be7f1_0_8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fc77be7f1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6fc77be7f1_0_43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6fc77be7f1_0_4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6fc77be7f1_0_10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6fc77be7f1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6fc77be7f1_0_44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6fc77be7f1_0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6fc77be7f1_0_72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6fc77be7f1_0_7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6fc77be7f1_0_52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6fc77be7f1_0_5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6fc77be7f1_0_35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6fc77be7f1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6fc77be7f1_0_2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6fc77be7f1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457200" y="563760"/>
            <a:ext cx="8229600" cy="30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Font typeface="Raleway"/>
              <a:buNone/>
              <a:defRPr b="0" sz="72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457200" y="3716392"/>
            <a:ext cx="8229600" cy="12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aleway"/>
              <a:buNone/>
              <a:defRPr sz="3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12" name="Google Shape;12;p2"/>
          <p:cNvCxnSpPr/>
          <p:nvPr/>
        </p:nvCxnSpPr>
        <p:spPr>
          <a:xfrm>
            <a:off x="457200" y="411480"/>
            <a:ext cx="8229600" cy="0"/>
          </a:xfrm>
          <a:prstGeom prst="straightConnector1">
            <a:avLst/>
          </a:prstGeom>
          <a:noFill/>
          <a:ln cap="flat" cmpd="sng" w="571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" name="Google Shape;13;p2"/>
          <p:cNvCxnSpPr/>
          <p:nvPr/>
        </p:nvCxnSpPr>
        <p:spPr>
          <a:xfrm>
            <a:off x="457200" y="3633383"/>
            <a:ext cx="8229600" cy="0"/>
          </a:xfrm>
          <a:prstGeom prst="straightConnector1">
            <a:avLst/>
          </a:prstGeom>
          <a:noFill/>
          <a:ln cap="flat" cmpd="sng" w="571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ustom Layout 1">
  <p:cSld name="CUSTOM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334800" y="205975"/>
            <a:ext cx="86628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152400" y="197825"/>
            <a:ext cx="8688000" cy="6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152400" y="940975"/>
            <a:ext cx="8458200" cy="40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Font typeface="Raleway"/>
              <a:buChar char="●"/>
              <a:defRPr>
                <a:latin typeface="Raleway"/>
                <a:ea typeface="Raleway"/>
                <a:cs typeface="Raleway"/>
                <a:sym typeface="Raleway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Char char="○"/>
              <a:defRPr>
                <a:latin typeface="Raleway"/>
                <a:ea typeface="Raleway"/>
                <a:cs typeface="Raleway"/>
                <a:sym typeface="Raleway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Char char="■"/>
              <a:defRPr>
                <a:latin typeface="Raleway"/>
                <a:ea typeface="Raleway"/>
                <a:cs typeface="Raleway"/>
                <a:sym typeface="Raleway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  <a:defRPr>
                <a:latin typeface="Raleway"/>
                <a:ea typeface="Raleway"/>
                <a:cs typeface="Raleway"/>
                <a:sym typeface="Raleway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○"/>
              <a:defRPr>
                <a:latin typeface="Raleway"/>
                <a:ea typeface="Raleway"/>
                <a:cs typeface="Raleway"/>
                <a:sym typeface="Raleway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■"/>
              <a:defRPr>
                <a:latin typeface="Raleway"/>
                <a:ea typeface="Raleway"/>
                <a:cs typeface="Raleway"/>
                <a:sym typeface="Raleway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  <a:defRPr>
                <a:latin typeface="Raleway"/>
                <a:ea typeface="Raleway"/>
                <a:cs typeface="Raleway"/>
                <a:sym typeface="Raleway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○"/>
              <a:defRPr>
                <a:latin typeface="Raleway"/>
                <a:ea typeface="Raleway"/>
                <a:cs typeface="Raleway"/>
                <a:sym typeface="Raleway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■"/>
              <a:defRPr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cxnSp>
        <p:nvCxnSpPr>
          <p:cNvPr id="21" name="Google Shape;21;p4"/>
          <p:cNvCxnSpPr>
            <a:endCxn id="22" idx="1"/>
          </p:cNvCxnSpPr>
          <p:nvPr/>
        </p:nvCxnSpPr>
        <p:spPr>
          <a:xfrm>
            <a:off x="219175" y="990596"/>
            <a:ext cx="8091600" cy="0"/>
          </a:xfrm>
          <a:prstGeom prst="straightConnector1">
            <a:avLst/>
          </a:prstGeom>
          <a:noFill/>
          <a:ln cap="flat" cmpd="sng" w="508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idx="1" type="body"/>
          </p:nvPr>
        </p:nvSpPr>
        <p:spPr>
          <a:xfrm>
            <a:off x="457200" y="1200150"/>
            <a:ext cx="39945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Font typeface="Raleway"/>
              <a:buChar char="●"/>
              <a:defRPr>
                <a:latin typeface="Raleway"/>
                <a:ea typeface="Raleway"/>
                <a:cs typeface="Raleway"/>
                <a:sym typeface="Raleway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Char char="○"/>
              <a:defRPr>
                <a:latin typeface="Raleway"/>
                <a:ea typeface="Raleway"/>
                <a:cs typeface="Raleway"/>
                <a:sym typeface="Raleway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Char char="■"/>
              <a:defRPr>
                <a:latin typeface="Raleway"/>
                <a:ea typeface="Raleway"/>
                <a:cs typeface="Raleway"/>
                <a:sym typeface="Raleway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  <a:defRPr>
                <a:latin typeface="Raleway"/>
                <a:ea typeface="Raleway"/>
                <a:cs typeface="Raleway"/>
                <a:sym typeface="Raleway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○"/>
              <a:defRPr>
                <a:latin typeface="Raleway"/>
                <a:ea typeface="Raleway"/>
                <a:cs typeface="Raleway"/>
                <a:sym typeface="Raleway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■"/>
              <a:defRPr>
                <a:latin typeface="Raleway"/>
                <a:ea typeface="Raleway"/>
                <a:cs typeface="Raleway"/>
                <a:sym typeface="Raleway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  <a:defRPr>
                <a:latin typeface="Raleway"/>
                <a:ea typeface="Raleway"/>
                <a:cs typeface="Raleway"/>
                <a:sym typeface="Raleway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○"/>
              <a:defRPr>
                <a:latin typeface="Raleway"/>
                <a:ea typeface="Raleway"/>
                <a:cs typeface="Raleway"/>
                <a:sym typeface="Raleway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■"/>
              <a:defRPr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692274" y="1200150"/>
            <a:ext cx="39945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Font typeface="Raleway"/>
              <a:buChar char="●"/>
              <a:defRPr>
                <a:latin typeface="Raleway"/>
                <a:ea typeface="Raleway"/>
                <a:cs typeface="Raleway"/>
                <a:sym typeface="Raleway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Char char="○"/>
              <a:defRPr>
                <a:latin typeface="Raleway"/>
                <a:ea typeface="Raleway"/>
                <a:cs typeface="Raleway"/>
                <a:sym typeface="Raleway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Char char="■"/>
              <a:defRPr>
                <a:latin typeface="Raleway"/>
                <a:ea typeface="Raleway"/>
                <a:cs typeface="Raleway"/>
                <a:sym typeface="Raleway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  <a:defRPr>
                <a:latin typeface="Raleway"/>
                <a:ea typeface="Raleway"/>
                <a:cs typeface="Raleway"/>
                <a:sym typeface="Raleway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○"/>
              <a:defRPr>
                <a:latin typeface="Raleway"/>
                <a:ea typeface="Raleway"/>
                <a:cs typeface="Raleway"/>
                <a:sym typeface="Raleway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■"/>
              <a:defRPr>
                <a:latin typeface="Raleway"/>
                <a:ea typeface="Raleway"/>
                <a:cs typeface="Raleway"/>
                <a:sym typeface="Raleway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  <a:defRPr>
                <a:latin typeface="Raleway"/>
                <a:ea typeface="Raleway"/>
                <a:cs typeface="Raleway"/>
                <a:sym typeface="Raleway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○"/>
              <a:defRPr>
                <a:latin typeface="Raleway"/>
                <a:ea typeface="Raleway"/>
                <a:cs typeface="Raleway"/>
                <a:sym typeface="Raleway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■"/>
              <a:defRPr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152400" y="197825"/>
            <a:ext cx="8688000" cy="6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9pPr>
          </a:lstStyle>
          <a:p/>
        </p:txBody>
      </p:sp>
      <p:cxnSp>
        <p:nvCxnSpPr>
          <p:cNvPr id="28" name="Google Shape;28;p5"/>
          <p:cNvCxnSpPr>
            <a:endCxn id="29" idx="1"/>
          </p:cNvCxnSpPr>
          <p:nvPr/>
        </p:nvCxnSpPr>
        <p:spPr>
          <a:xfrm>
            <a:off x="219175" y="990596"/>
            <a:ext cx="8091600" cy="0"/>
          </a:xfrm>
          <a:prstGeom prst="straightConnector1">
            <a:avLst/>
          </a:prstGeom>
          <a:noFill/>
          <a:ln cap="flat" cmpd="sng" w="508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152400" y="197825"/>
            <a:ext cx="8688000" cy="6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9pPr>
          </a:lstStyle>
          <a:p/>
        </p:txBody>
      </p:sp>
      <p:cxnSp>
        <p:nvCxnSpPr>
          <p:cNvPr id="33" name="Google Shape;33;p6"/>
          <p:cNvCxnSpPr>
            <a:endCxn id="34" idx="1"/>
          </p:cNvCxnSpPr>
          <p:nvPr/>
        </p:nvCxnSpPr>
        <p:spPr>
          <a:xfrm>
            <a:off x="219175" y="990596"/>
            <a:ext cx="8091600" cy="0"/>
          </a:xfrm>
          <a:prstGeom prst="straightConnector1">
            <a:avLst/>
          </a:prstGeom>
          <a:noFill/>
          <a:ln cap="flat" cmpd="sng" w="508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1800">
                <a:latin typeface="Raleway"/>
                <a:ea typeface="Raleway"/>
                <a:cs typeface="Raleway"/>
                <a:sym typeface="Raleway"/>
              </a:defRPr>
            </a:lvl1pPr>
          </a:lstStyle>
          <a:p/>
        </p:txBody>
      </p:sp>
      <p:cxnSp>
        <p:nvCxnSpPr>
          <p:cNvPr id="38" name="Google Shape;38;p7"/>
          <p:cNvCxnSpPr/>
          <p:nvPr/>
        </p:nvCxnSpPr>
        <p:spPr>
          <a:xfrm>
            <a:off x="457200" y="4317761"/>
            <a:ext cx="8229600" cy="0"/>
          </a:xfrm>
          <a:prstGeom prst="straightConnector1">
            <a:avLst/>
          </a:prstGeom>
          <a:noFill/>
          <a:ln cap="flat" cmpd="sng" w="508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 1">
  <p:cSld name="Title Slide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Google Shape;43;p9"/>
          <p:cNvCxnSpPr/>
          <p:nvPr/>
        </p:nvCxnSpPr>
        <p:spPr>
          <a:xfrm flipH="1" rot="10800000">
            <a:off x="0" y="4724250"/>
            <a:ext cx="9144000" cy="19200"/>
          </a:xfrm>
          <a:prstGeom prst="straightConnector1">
            <a:avLst/>
          </a:prstGeom>
          <a:noFill/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44" name="Google Shape;44;p9"/>
          <p:cNvGrpSpPr/>
          <p:nvPr/>
        </p:nvGrpSpPr>
        <p:grpSpPr>
          <a:xfrm>
            <a:off x="152402" y="4791282"/>
            <a:ext cx="3385875" cy="295294"/>
            <a:chOff x="152400" y="6210300"/>
            <a:chExt cx="4914900" cy="571500"/>
          </a:xfrm>
        </p:grpSpPr>
        <p:pic>
          <p:nvPicPr>
            <p:cNvPr id="45" name="Google Shape;45;p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52400" y="6273800"/>
              <a:ext cx="990600" cy="507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Google Shape;46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66800" y="6210300"/>
              <a:ext cx="4000500" cy="571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" name="Google Shape;47;p9"/>
          <p:cNvSpPr txBox="1"/>
          <p:nvPr>
            <p:ph type="title"/>
          </p:nvPr>
        </p:nvSpPr>
        <p:spPr>
          <a:xfrm>
            <a:off x="139700" y="225028"/>
            <a:ext cx="88899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6896100" y="4812506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334800" y="205975"/>
            <a:ext cx="8662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51" name="Google Shape;51;p10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1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ogo Bottom: Title &amp; Content">
  <p:cSld name="Logo Bottom: Title &amp; Conten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228600" y="728663"/>
            <a:ext cx="8672400" cy="37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0505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50505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505050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rgbClr val="50505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0505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0505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05050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rgbClr val="50505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0505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50505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type="title"/>
          </p:nvPr>
        </p:nvSpPr>
        <p:spPr>
          <a:xfrm>
            <a:off x="228600" y="188814"/>
            <a:ext cx="86868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97"/>
              </a:buClr>
              <a:buSzPts val="3600"/>
              <a:buFont typeface="Helvetica Neue"/>
              <a:buNone/>
              <a:defRPr b="1" i="0" sz="2800" u="none" cap="none" strike="noStrik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Clr>
                <a:srgbClr val="2E5286"/>
              </a:buClr>
              <a:buSzPts val="3600"/>
              <a:buFont typeface="Helvetica Neue"/>
              <a:buNone/>
              <a:defRPr b="1" i="0" sz="1700" u="none" cap="none" strike="noStrike">
                <a:solidFill>
                  <a:srgbClr val="2E528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2E5286"/>
              </a:buClr>
              <a:buSzPts val="3600"/>
              <a:buFont typeface="Helvetica Neue"/>
              <a:buNone/>
              <a:defRPr b="1" i="0" sz="1700" u="none" cap="none" strike="noStrike">
                <a:solidFill>
                  <a:srgbClr val="2E528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rgbClr val="2E5286"/>
              </a:buClr>
              <a:buSzPts val="3600"/>
              <a:buFont typeface="Helvetica Neue"/>
              <a:buNone/>
              <a:defRPr b="1" i="0" sz="1700" u="none" cap="none" strike="noStrike">
                <a:solidFill>
                  <a:srgbClr val="2E528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rgbClr val="2E5286"/>
              </a:buClr>
              <a:buSzPts val="3600"/>
              <a:buFont typeface="Helvetica Neue"/>
              <a:buNone/>
              <a:defRPr b="1" i="0" sz="1700" u="none" cap="none" strike="noStrike">
                <a:solidFill>
                  <a:srgbClr val="2E528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Clr>
                <a:srgbClr val="2E5286"/>
              </a:buClr>
              <a:buSzPts val="3600"/>
              <a:buFont typeface="Helvetica Neue"/>
              <a:buNone/>
              <a:defRPr b="1" i="0" sz="1700" u="none" cap="none" strike="noStrike">
                <a:solidFill>
                  <a:srgbClr val="2E528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Clr>
                <a:srgbClr val="2E5286"/>
              </a:buClr>
              <a:buSzPts val="3600"/>
              <a:buFont typeface="Helvetica Neue"/>
              <a:buNone/>
              <a:defRPr b="1" i="0" sz="1700" u="none" cap="none" strike="noStrike">
                <a:solidFill>
                  <a:srgbClr val="2E528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Clr>
                <a:srgbClr val="2E5286"/>
              </a:buClr>
              <a:buSzPts val="3600"/>
              <a:buFont typeface="Helvetica Neue"/>
              <a:buNone/>
              <a:defRPr b="1" i="0" sz="1700" u="none" cap="none" strike="noStrike">
                <a:solidFill>
                  <a:srgbClr val="2E528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Clr>
                <a:srgbClr val="2E5286"/>
              </a:buClr>
              <a:buSzPts val="3600"/>
              <a:buFont typeface="Helvetica Neue"/>
              <a:buNone/>
              <a:defRPr b="1" i="0" sz="1700" u="none" cap="none" strike="noStrike">
                <a:solidFill>
                  <a:srgbClr val="2E528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736827" y="4878159"/>
            <a:ext cx="6753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97"/>
              </a:buClr>
              <a:buSzPts val="1400"/>
              <a:buFont typeface="Helvetica Neue"/>
              <a:buNone/>
              <a:defRPr b="0" i="0" sz="1200" u="none" cap="none" strike="noStrik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1530603" y="4878159"/>
            <a:ext cx="6262200" cy="1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97"/>
              </a:buClr>
              <a:buSzPts val="1400"/>
              <a:buFont typeface="Helvetica Neue"/>
              <a:buNone/>
              <a:defRPr b="0" i="0" sz="1200" u="none" cap="none" strike="noStrik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222250" y="4878159"/>
            <a:ext cx="414300" cy="1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97"/>
              </a:buClr>
              <a:buFont typeface="Helvetica Neue"/>
              <a:buNone/>
              <a:defRPr b="0" i="0" sz="1200" u="none" cap="none" strike="noStrik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97"/>
              </a:buClr>
              <a:buFont typeface="Helvetica Neue"/>
              <a:buNone/>
              <a:defRPr b="0" i="0" sz="1200" u="none" cap="none" strike="noStrik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97"/>
              </a:buClr>
              <a:buFont typeface="Helvetica Neue"/>
              <a:buNone/>
              <a:defRPr b="0" i="0" sz="1200" u="none" cap="none" strike="noStrik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97"/>
              </a:buClr>
              <a:buFont typeface="Helvetica Neue"/>
              <a:buNone/>
              <a:defRPr b="0" i="0" sz="1200" u="none" cap="none" strike="noStrik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97"/>
              </a:buClr>
              <a:buFont typeface="Helvetica Neue"/>
              <a:buNone/>
              <a:defRPr b="0" i="0" sz="1200" u="none" cap="none" strike="noStrik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97"/>
              </a:buClr>
              <a:buFont typeface="Helvetica Neue"/>
              <a:buNone/>
              <a:defRPr b="0" i="0" sz="1200" u="none" cap="none" strike="noStrik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97"/>
              </a:buClr>
              <a:buFont typeface="Helvetica Neue"/>
              <a:buNone/>
              <a:defRPr b="0" i="0" sz="1200" u="none" cap="none" strike="noStrik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97"/>
              </a:buClr>
              <a:buFont typeface="Helvetica Neue"/>
              <a:buNone/>
              <a:defRPr b="0" i="0" sz="1200" u="none" cap="none" strike="noStrik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97"/>
              </a:buClr>
              <a:buFont typeface="Helvetica Neue"/>
              <a:buNone/>
              <a:defRPr b="0" i="0" sz="1200" u="none" cap="none" strike="noStrike">
                <a:solidFill>
                  <a:srgbClr val="004C9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3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 1">
  <p:cSld name="TITLE_AND_BODY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52400" y="197825"/>
            <a:ext cx="8229600" cy="6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600"/>
              <a:buNone/>
              <a:defRPr>
                <a:solidFill>
                  <a:srgbClr val="20124D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rgbClr val="DA0002"/>
                </a:solidFill>
              </a:defRPr>
            </a:lvl9pPr>
          </a:lstStyle>
          <a:p/>
        </p:txBody>
      </p:sp>
      <p:cxnSp>
        <p:nvCxnSpPr>
          <p:cNvPr id="63" name="Google Shape;63;p12"/>
          <p:cNvCxnSpPr/>
          <p:nvPr/>
        </p:nvCxnSpPr>
        <p:spPr>
          <a:xfrm flipH="1" rot="10800000">
            <a:off x="219175" y="986096"/>
            <a:ext cx="8639700" cy="4500"/>
          </a:xfrm>
          <a:prstGeom prst="straightConnector1">
            <a:avLst/>
          </a:prstGeom>
          <a:noFill/>
          <a:ln cap="flat" cmpd="sng" w="5080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wiss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Char char="●"/>
              <a:defRPr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Char char="○"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Char char="■"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○"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■"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○"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■"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34800" y="205975"/>
            <a:ext cx="8662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3600"/>
              <a:buFont typeface="Raleway"/>
              <a:buNone/>
              <a:defRPr sz="3600">
                <a:solidFill>
                  <a:srgbClr val="FF99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b="1" sz="36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b="1" sz="36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b="1" sz="36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b="1" sz="36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b="1" sz="36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b="1" sz="36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b="1" sz="36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b="1" sz="36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 algn="r">
              <a:buNone/>
              <a:defRPr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 algn="r">
              <a:buNone/>
              <a:defRPr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 algn="r">
              <a:buNone/>
              <a:defRPr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 algn="r">
              <a:buNone/>
              <a:defRPr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 algn="r">
              <a:buNone/>
              <a:defRPr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 algn="r">
              <a:buNone/>
              <a:defRPr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 algn="r">
              <a:buNone/>
              <a:defRPr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 algn="r">
              <a:buNone/>
              <a:defRPr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jpg"/><Relationship Id="rId4" Type="http://schemas.openxmlformats.org/officeDocument/2006/relationships/image" Target="../media/image10.png"/><Relationship Id="rId5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14.png"/><Relationship Id="rId6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hyperlink" Target="https://indico.cern.ch/event/773049/contributions/3474435/" TargetMode="External"/><Relationship Id="rId6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ctrTitle"/>
          </p:nvPr>
        </p:nvSpPr>
        <p:spPr>
          <a:xfrm>
            <a:off x="381000" y="563750"/>
            <a:ext cx="8520600" cy="27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/>
              <a:t>Reusing Distributed Computing Software and Patterns for Midscale Collaborations</a:t>
            </a:r>
            <a:endParaRPr b="1" sz="3400">
              <a:solidFill>
                <a:srgbClr val="800000"/>
              </a:solidFill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70" name="Google Shape;70;p13"/>
          <p:cNvSpPr txBox="1"/>
          <p:nvPr>
            <p:ph idx="1" type="subTitle"/>
          </p:nvPr>
        </p:nvSpPr>
        <p:spPr>
          <a:xfrm>
            <a:off x="457200" y="3716392"/>
            <a:ext cx="8229600" cy="12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71" name="Google Shape;71;p13"/>
          <p:cNvSpPr txBox="1"/>
          <p:nvPr/>
        </p:nvSpPr>
        <p:spPr>
          <a:xfrm>
            <a:off x="457200" y="3799122"/>
            <a:ext cx="8229600" cy="8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5B595A"/>
                </a:solidFill>
                <a:latin typeface="Droid Sans"/>
                <a:ea typeface="Droid Sans"/>
                <a:cs typeface="Droid Sans"/>
                <a:sym typeface="Droid Sans"/>
              </a:rPr>
              <a:t>CHEP 2019</a:t>
            </a:r>
            <a:endParaRPr sz="1500">
              <a:solidFill>
                <a:srgbClr val="5B595A"/>
              </a:solidFill>
              <a:latin typeface="Droid Sans"/>
              <a:ea typeface="Droid Sans"/>
              <a:cs typeface="Droid Sans"/>
              <a:sym typeface="Droid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5B595A"/>
                </a:solidFill>
                <a:latin typeface="Droid Sans"/>
                <a:ea typeface="Droid Sans"/>
                <a:cs typeface="Droid Sans"/>
                <a:sym typeface="Droid Sans"/>
              </a:rPr>
              <a:t>Adelaide</a:t>
            </a:r>
            <a:endParaRPr sz="1500">
              <a:solidFill>
                <a:srgbClr val="5B595A"/>
              </a:solidFill>
              <a:latin typeface="Droid Sans"/>
              <a:ea typeface="Droid Sans"/>
              <a:cs typeface="Droid Sans"/>
              <a:sym typeface="Droid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5B595A"/>
                </a:solidFill>
                <a:latin typeface="Droid Sans"/>
                <a:ea typeface="Droid Sans"/>
                <a:cs typeface="Droid Sans"/>
                <a:sym typeface="Droid Sans"/>
              </a:rPr>
              <a:t>November 5, 2019</a:t>
            </a:r>
            <a:endParaRPr sz="1500">
              <a:solidFill>
                <a:srgbClr val="5B595A"/>
              </a:solidFill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58950" y="26000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5B595A"/>
                </a:solidFill>
                <a:latin typeface="Gafata"/>
                <a:ea typeface="Gafata"/>
                <a:cs typeface="Gafata"/>
                <a:sym typeface="Gafata"/>
              </a:rPr>
              <a:t>Benedikt Riedel</a:t>
            </a:r>
            <a:endParaRPr sz="1700">
              <a:solidFill>
                <a:srgbClr val="5B595A"/>
              </a:solidFill>
              <a:latin typeface="Gafata"/>
              <a:ea typeface="Gafata"/>
              <a:cs typeface="Gafata"/>
              <a:sym typeface="Gaf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5B595A"/>
                </a:solidFill>
                <a:latin typeface="Gafata"/>
                <a:ea typeface="Gafata"/>
                <a:cs typeface="Gafata"/>
                <a:sym typeface="Gafata"/>
              </a:rPr>
              <a:t>On behalf of the OSG Science Collaboration Support Team</a:t>
            </a:r>
            <a:r>
              <a:rPr lang="en" sz="1700">
                <a:solidFill>
                  <a:srgbClr val="5B595A"/>
                </a:solidFill>
                <a:latin typeface="Gafata"/>
                <a:ea typeface="Gafata"/>
                <a:cs typeface="Gafata"/>
                <a:sym typeface="Gafata"/>
              </a:rPr>
              <a:t>			</a:t>
            </a:r>
            <a:endParaRPr sz="1700">
              <a:solidFill>
                <a:srgbClr val="5B595A"/>
              </a:solidFill>
              <a:latin typeface="Gafata"/>
              <a:ea typeface="Gafata"/>
              <a:cs typeface="Gafata"/>
              <a:sym typeface="Gaf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5B595A"/>
              </a:solidFill>
              <a:latin typeface="Gafata"/>
              <a:ea typeface="Gafata"/>
              <a:cs typeface="Gafata"/>
              <a:sym typeface="Gafata"/>
            </a:endParaRPr>
          </a:p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3764" y="3665388"/>
            <a:ext cx="4790612" cy="1334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sg_logo" id="75" name="Google Shape;7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8550" y="2409263"/>
            <a:ext cx="1847599" cy="117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/>
          <p:nvPr>
            <p:ph type="title"/>
          </p:nvPr>
        </p:nvSpPr>
        <p:spPr>
          <a:xfrm>
            <a:off x="152400" y="197825"/>
            <a:ext cx="8688000" cy="6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 &amp; Background</a:t>
            </a:r>
            <a:endParaRPr/>
          </a:p>
        </p:txBody>
      </p:sp>
      <p:sp>
        <p:nvSpPr>
          <p:cNvPr id="81" name="Google Shape;81;p14"/>
          <p:cNvSpPr txBox="1"/>
          <p:nvPr>
            <p:ph idx="1" type="body"/>
          </p:nvPr>
        </p:nvSpPr>
        <p:spPr>
          <a:xfrm>
            <a:off x="152400" y="940975"/>
            <a:ext cx="8458200" cy="40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900"/>
              <a:t>In Open Science Grid we support science at all scales</a:t>
            </a:r>
            <a:endParaRPr sz="2900"/>
          </a:p>
          <a:p>
            <a:pPr indent="-412750" lvl="0" marL="457200" rtl="0" algn="l">
              <a:spcBef>
                <a:spcPts val="600"/>
              </a:spcBef>
              <a:spcAft>
                <a:spcPts val="0"/>
              </a:spcAft>
              <a:buSzPts val="2900"/>
              <a:buChar char="●"/>
            </a:pPr>
            <a:r>
              <a:rPr lang="en" sz="2900"/>
              <a:t>Large scale science </a:t>
            </a:r>
            <a:endParaRPr sz="2900"/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Char char="○"/>
            </a:pPr>
            <a:r>
              <a:rPr lang="en" sz="2300"/>
              <a:t>S</a:t>
            </a:r>
            <a:r>
              <a:rPr lang="en" sz="2300"/>
              <a:t>ignificant software and computing teams</a:t>
            </a:r>
            <a:endParaRPr sz="2300"/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Char char="○"/>
            </a:pPr>
            <a:r>
              <a:rPr lang="en" sz="2300"/>
              <a:t>Experiment-specific workload and data management systems</a:t>
            </a:r>
            <a:endParaRPr sz="2300"/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Char char="●"/>
            </a:pPr>
            <a:r>
              <a:rPr lang="en" sz="2900"/>
              <a:t>Individual investigators across many domains</a:t>
            </a:r>
            <a:endParaRPr sz="2900"/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Char char="○"/>
            </a:pPr>
            <a:r>
              <a:rPr lang="en" sz="2300"/>
              <a:t>Usually can be supported one-on-one to facilitate distributed high-throughput computing</a:t>
            </a:r>
            <a:endParaRPr sz="2300"/>
          </a:p>
        </p:txBody>
      </p:sp>
      <p:sp>
        <p:nvSpPr>
          <p:cNvPr id="82" name="Google Shape;82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/>
          <p:nvPr>
            <p:ph type="title"/>
          </p:nvPr>
        </p:nvSpPr>
        <p:spPr>
          <a:xfrm>
            <a:off x="152400" y="197825"/>
            <a:ext cx="8688000" cy="6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Midscale challenge </a:t>
            </a:r>
            <a:endParaRPr/>
          </a:p>
        </p:txBody>
      </p:sp>
      <p:sp>
        <p:nvSpPr>
          <p:cNvPr id="88" name="Google Shape;88;p15"/>
          <p:cNvSpPr txBox="1"/>
          <p:nvPr>
            <p:ph idx="1" type="body"/>
          </p:nvPr>
        </p:nvSpPr>
        <p:spPr>
          <a:xfrm>
            <a:off x="152400" y="887825"/>
            <a:ext cx="8458200" cy="40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60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A number of collaborations fall in between - “Midscale”</a:t>
            </a:r>
            <a:endParaRPr sz="26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/>
              <a:t>In terms of scale - dozens of researchers and institutions, multiples of petabytes, 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/>
              <a:t>“Small” scale continuous production with CPU needs driven by episodic campaigns</a:t>
            </a:r>
            <a:endParaRPr sz="22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But typically have less personpower - Scientists rather than professionals</a:t>
            </a:r>
            <a:endParaRPr sz="26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600"/>
              <a:t>Existing distributed infrastructure and services often present too high a barrier for their intermediate scale and immediate use</a:t>
            </a:r>
            <a:r>
              <a:rPr lang="en" sz="2400"/>
              <a:t> </a:t>
            </a:r>
            <a:endParaRPr sz="2400"/>
          </a:p>
        </p:txBody>
      </p:sp>
      <p:sp>
        <p:nvSpPr>
          <p:cNvPr id="89" name="Google Shape;89;p1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/>
          <p:nvPr>
            <p:ph type="title"/>
          </p:nvPr>
        </p:nvSpPr>
        <p:spPr>
          <a:xfrm>
            <a:off x="152400" y="197825"/>
            <a:ext cx="8688000" cy="6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mid-scale collaborations</a:t>
            </a:r>
            <a:endParaRPr/>
          </a:p>
        </p:txBody>
      </p:sp>
      <p:sp>
        <p:nvSpPr>
          <p:cNvPr id="95" name="Google Shape;95;p1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6" name="Google Shape;96;p16"/>
          <p:cNvSpPr txBox="1"/>
          <p:nvPr/>
        </p:nvSpPr>
        <p:spPr>
          <a:xfrm>
            <a:off x="6248400" y="4397600"/>
            <a:ext cx="25557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5"/>
                </a:solidFill>
              </a:rPr>
              <a:t>South Pole Telescope:</a:t>
            </a:r>
            <a:endParaRPr b="1">
              <a:solidFill>
                <a:schemeClr val="accent5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Microwave-millimeter telescope</a:t>
            </a:r>
            <a:endParaRPr/>
          </a:p>
        </p:txBody>
      </p:sp>
      <p:pic>
        <p:nvPicPr>
          <p:cNvPr descr="Crab3.jpg" id="97" name="Google Shape;9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548" y="1040225"/>
            <a:ext cx="2636326" cy="335380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6"/>
          <p:cNvSpPr txBox="1"/>
          <p:nvPr/>
        </p:nvSpPr>
        <p:spPr>
          <a:xfrm>
            <a:off x="-118443" y="4381875"/>
            <a:ext cx="33147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5"/>
                </a:solidFill>
              </a:rPr>
              <a:t>VERITAS:</a:t>
            </a:r>
            <a:endParaRPr b="1">
              <a:solidFill>
                <a:schemeClr val="accent5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4 12m Cerenkov telescopes for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gamma ray astronomy: Arizona, USA</a:t>
            </a:r>
            <a:endParaRPr/>
          </a:p>
        </p:txBody>
      </p:sp>
      <p:pic>
        <p:nvPicPr>
          <p:cNvPr id="99" name="Google Shape;9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02535" y="1573622"/>
            <a:ext cx="3314700" cy="2533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XENON1T.png" id="100" name="Google Shape;10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08025" y="1585000"/>
            <a:ext cx="2955524" cy="253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/>
          <p:nvPr/>
        </p:nvSpPr>
        <p:spPr>
          <a:xfrm>
            <a:off x="3048000" y="4397600"/>
            <a:ext cx="27354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5"/>
                </a:solidFill>
              </a:rPr>
              <a:t>XENON1T:</a:t>
            </a:r>
            <a:endParaRPr b="1">
              <a:solidFill>
                <a:schemeClr val="accent5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Dark matter detector at Gran Sasso National Laboratory, Italy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>
            <p:ph type="title"/>
          </p:nvPr>
        </p:nvSpPr>
        <p:spPr>
          <a:xfrm>
            <a:off x="152400" y="197825"/>
            <a:ext cx="8688000" cy="6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Reusing</a:t>
            </a:r>
            <a:r>
              <a:rPr lang="en"/>
              <a:t> Cyberinfrastructure</a:t>
            </a:r>
            <a:endParaRPr/>
          </a:p>
        </p:txBody>
      </p:sp>
      <p:sp>
        <p:nvSpPr>
          <p:cNvPr id="107" name="Google Shape;107;p17"/>
          <p:cNvSpPr txBox="1"/>
          <p:nvPr>
            <p:ph idx="1" type="body"/>
          </p:nvPr>
        </p:nvSpPr>
        <p:spPr>
          <a:xfrm>
            <a:off x="152400" y="940975"/>
            <a:ext cx="6019800" cy="3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b="1" lang="en" sz="2200"/>
              <a:t>DATA</a:t>
            </a:r>
            <a:r>
              <a:rPr lang="en" sz="2200"/>
              <a:t> </a:t>
            </a:r>
            <a:r>
              <a:rPr b="1" lang="en" sz="2200"/>
              <a:t>- Rucio and FTS</a:t>
            </a:r>
            <a:endParaRPr b="1"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/>
              <a:t>XENON currently has </a:t>
            </a:r>
            <a:r>
              <a:rPr b="1" lang="en" sz="2200"/>
              <a:t>9 storage endpoints defined in the US, Europe and Israel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/>
              <a:t>One of the first production deployments outside of ATLAS 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/>
              <a:t>Catalyst for the Rucio open source community (c.f. Mario's plenary)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b="1" lang="en" sz="2200"/>
              <a:t>Software - CVMFS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b="1" lang="en" sz="2200"/>
              <a:t>Job </a:t>
            </a:r>
            <a:r>
              <a:rPr b="1" lang="en" sz="2200"/>
              <a:t>Workload - HTCondor, Pegasus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/>
              <a:t>tools for OSG and EGI submission</a:t>
            </a:r>
            <a:endParaRPr sz="2200"/>
          </a:p>
        </p:txBody>
      </p:sp>
      <p:sp>
        <p:nvSpPr>
          <p:cNvPr id="108" name="Google Shape;108;p1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9" name="Google Shape;10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1250" y="1359125"/>
            <a:ext cx="1004950" cy="95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4529" y="2631875"/>
            <a:ext cx="3258071" cy="1947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6" name="Google Shape;116;p18"/>
          <p:cNvSpPr txBox="1"/>
          <p:nvPr/>
        </p:nvSpPr>
        <p:spPr>
          <a:xfrm>
            <a:off x="415675" y="285175"/>
            <a:ext cx="8141100" cy="4617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700">
              <a:solidFill>
                <a:srgbClr val="FFFFFF"/>
              </a:solidFill>
              <a:latin typeface="Gafata"/>
              <a:ea typeface="Gafata"/>
              <a:cs typeface="Gafata"/>
              <a:sym typeface="Gafa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FFFFFF"/>
                </a:solidFill>
                <a:latin typeface="Gafata"/>
                <a:ea typeface="Gafata"/>
                <a:cs typeface="Gafata"/>
                <a:sym typeface="Gafata"/>
              </a:rPr>
              <a:t>XENON1t Experiment</a:t>
            </a:r>
            <a:endParaRPr b="1" sz="3700">
              <a:solidFill>
                <a:srgbClr val="FFFFFF"/>
              </a:solidFill>
              <a:latin typeface="Gafata"/>
              <a:ea typeface="Gafata"/>
              <a:cs typeface="Gafata"/>
              <a:sym typeface="Gafa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FFFFFF"/>
                </a:solidFill>
                <a:latin typeface="Gafata"/>
                <a:ea typeface="Gafata"/>
                <a:cs typeface="Gafata"/>
                <a:sym typeface="Gafata"/>
              </a:rPr>
              <a:t>Searching for dark matter candidates</a:t>
            </a:r>
            <a:endParaRPr b="1" sz="3700">
              <a:solidFill>
                <a:srgbClr val="FFFFFF"/>
              </a:solidFill>
              <a:latin typeface="Gafata"/>
              <a:ea typeface="Gafata"/>
              <a:cs typeface="Gafata"/>
              <a:sym typeface="Gaf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700">
              <a:solidFill>
                <a:srgbClr val="FFFFFF"/>
              </a:solidFill>
              <a:latin typeface="Gafata"/>
              <a:ea typeface="Gafata"/>
              <a:cs typeface="Gafata"/>
              <a:sym typeface="Gafa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FFFFFF"/>
                </a:solidFill>
                <a:latin typeface="Gafata"/>
                <a:ea typeface="Gafata"/>
                <a:cs typeface="Gafata"/>
                <a:sym typeface="Gafata"/>
              </a:rPr>
              <a:t>PATTERN REUSE: data </a:t>
            </a:r>
            <a:r>
              <a:rPr b="1" lang="en" sz="3700">
                <a:solidFill>
                  <a:srgbClr val="FFFFFF"/>
                </a:solidFill>
                <a:latin typeface="Gafata"/>
                <a:ea typeface="Gafata"/>
                <a:cs typeface="Gafata"/>
                <a:sym typeface="Gafata"/>
              </a:rPr>
              <a:t>intensive</a:t>
            </a:r>
            <a:endParaRPr b="1" sz="3700">
              <a:solidFill>
                <a:srgbClr val="FFFFFF"/>
              </a:solidFill>
              <a:latin typeface="Gafata"/>
              <a:ea typeface="Gafata"/>
              <a:cs typeface="Gafata"/>
              <a:sym typeface="Gafa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FFFFFF"/>
                </a:solidFill>
                <a:latin typeface="Gafata"/>
                <a:ea typeface="Gafata"/>
                <a:cs typeface="Gafata"/>
                <a:sym typeface="Gafata"/>
              </a:rPr>
              <a:t>processing, simulation, analysis</a:t>
            </a:r>
            <a:endParaRPr b="1" sz="3700">
              <a:solidFill>
                <a:srgbClr val="FFFFFF"/>
              </a:solidFill>
              <a:latin typeface="Gafata"/>
              <a:ea typeface="Gafata"/>
              <a:cs typeface="Gafata"/>
              <a:sym typeface="Gaf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700">
              <a:solidFill>
                <a:srgbClr val="FFFFFF"/>
              </a:solidFill>
              <a:latin typeface="Gafata"/>
              <a:ea typeface="Gafata"/>
              <a:cs typeface="Gafata"/>
              <a:sym typeface="Gafa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Gafata"/>
              <a:ea typeface="Gafata"/>
              <a:cs typeface="Gafata"/>
              <a:sym typeface="Gafat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2" name="Google Shape;12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81000"/>
            <a:ext cx="8839198" cy="44100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8" name="Google Shape;12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81000"/>
            <a:ext cx="6220449" cy="144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25" y="1824650"/>
            <a:ext cx="5643476" cy="3014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0"/>
          <p:cNvSpPr txBox="1"/>
          <p:nvPr/>
        </p:nvSpPr>
        <p:spPr>
          <a:xfrm>
            <a:off x="191950" y="1465450"/>
            <a:ext cx="6108300" cy="6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165 scientists, 25 institutions, 11 countries</a:t>
            </a:r>
            <a:endParaRPr b="1"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1" name="Google Shape;131;p20"/>
          <p:cNvSpPr txBox="1"/>
          <p:nvPr/>
        </p:nvSpPr>
        <p:spPr>
          <a:xfrm>
            <a:off x="-217650" y="2285200"/>
            <a:ext cx="41787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48276" y="2183600"/>
            <a:ext cx="2928019" cy="237030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0"/>
          <p:cNvSpPr txBox="1"/>
          <p:nvPr/>
        </p:nvSpPr>
        <p:spPr>
          <a:xfrm>
            <a:off x="6300250" y="435325"/>
            <a:ext cx="2589900" cy="13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Experiment located at the Laboratori Nazionali del Gran Sasso (LNGS), Italy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9" name="Google Shape;13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81000"/>
            <a:ext cx="6220449" cy="144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25" y="1824650"/>
            <a:ext cx="5643476" cy="3014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1"/>
          <p:cNvSpPr txBox="1"/>
          <p:nvPr/>
        </p:nvSpPr>
        <p:spPr>
          <a:xfrm>
            <a:off x="191950" y="1465450"/>
            <a:ext cx="6108300" cy="6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</a:rPr>
              <a:t>165 scientists, 25 institutions, 11 countries</a:t>
            </a:r>
            <a:endParaRPr b="1"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2" name="Google Shape;142;p21"/>
          <p:cNvSpPr txBox="1"/>
          <p:nvPr/>
        </p:nvSpPr>
        <p:spPr>
          <a:xfrm>
            <a:off x="-217650" y="2285200"/>
            <a:ext cx="41787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48276" y="2183600"/>
            <a:ext cx="2928019" cy="23703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1"/>
          <p:cNvSpPr txBox="1"/>
          <p:nvPr/>
        </p:nvSpPr>
        <p:spPr>
          <a:xfrm>
            <a:off x="6300250" y="435325"/>
            <a:ext cx="2589900" cy="13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Experiment located at the Laboratori Nazionali del Gran Sasso (LNGS), Italy</a:t>
            </a:r>
            <a:endParaRPr/>
          </a:p>
        </p:txBody>
      </p:sp>
      <p:sp>
        <p:nvSpPr>
          <p:cNvPr id="145" name="Google Shape;145;p21"/>
          <p:cNvSpPr txBox="1"/>
          <p:nvPr/>
        </p:nvSpPr>
        <p:spPr>
          <a:xfrm>
            <a:off x="415675" y="1602675"/>
            <a:ext cx="8141100" cy="24228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FFFFFF"/>
                </a:solidFill>
                <a:latin typeface="Gafata"/>
                <a:ea typeface="Gafata"/>
                <a:cs typeface="Gafata"/>
                <a:sym typeface="Gafata"/>
              </a:rPr>
              <a:t>Multi-</a:t>
            </a:r>
            <a:r>
              <a:rPr b="1" lang="en" sz="3700">
                <a:solidFill>
                  <a:srgbClr val="FFFFFF"/>
                </a:solidFill>
                <a:latin typeface="Gafata"/>
                <a:ea typeface="Gafata"/>
                <a:cs typeface="Gafata"/>
                <a:sym typeface="Gafata"/>
              </a:rPr>
              <a:t>institution</a:t>
            </a:r>
            <a:endParaRPr b="1" sz="3700">
              <a:solidFill>
                <a:srgbClr val="FFFFFF"/>
              </a:solidFill>
              <a:latin typeface="Gafata"/>
              <a:ea typeface="Gafata"/>
              <a:cs typeface="Gafata"/>
              <a:sym typeface="Gafa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FFFFFF"/>
                </a:solidFill>
                <a:latin typeface="Gafata"/>
                <a:ea typeface="Gafata"/>
                <a:cs typeface="Gafata"/>
                <a:sym typeface="Gafata"/>
              </a:rPr>
              <a:t>International scope</a:t>
            </a:r>
            <a:endParaRPr b="1" sz="3700">
              <a:solidFill>
                <a:srgbClr val="FFFFFF"/>
              </a:solidFill>
              <a:latin typeface="Gafata"/>
              <a:ea typeface="Gafata"/>
              <a:cs typeface="Gafata"/>
              <a:sym typeface="Gafa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FFFFFF"/>
                </a:solidFill>
                <a:latin typeface="Gafata"/>
                <a:ea typeface="Gafata"/>
                <a:cs typeface="Gafata"/>
                <a:sym typeface="Gafata"/>
              </a:rPr>
              <a:t>Resource providers from two grids</a:t>
            </a:r>
            <a:endParaRPr b="1" sz="2400">
              <a:solidFill>
                <a:srgbClr val="FFFFFF"/>
              </a:solidFill>
              <a:latin typeface="Gafata"/>
              <a:ea typeface="Gafata"/>
              <a:cs typeface="Gafata"/>
              <a:sym typeface="Gafat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1" name="Google Shape;15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975" y="0"/>
            <a:ext cx="7331027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2"/>
          <p:cNvSpPr txBox="1"/>
          <p:nvPr/>
        </p:nvSpPr>
        <p:spPr>
          <a:xfrm>
            <a:off x="6332750" y="365400"/>
            <a:ext cx="2271000" cy="1282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Global data &amp; processing platform</a:t>
            </a:r>
            <a:endParaRPr b="1"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2"/>
          <p:cNvSpPr txBox="1"/>
          <p:nvPr/>
        </p:nvSpPr>
        <p:spPr>
          <a:xfrm>
            <a:off x="4950117" y="1647768"/>
            <a:ext cx="1095900" cy="518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</a:rPr>
              <a:t>EU &amp; US processing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00" y="1661825"/>
            <a:ext cx="704000" cy="1000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20248" y="1961800"/>
            <a:ext cx="596225" cy="70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2"/>
          <p:cNvSpPr txBox="1"/>
          <p:nvPr/>
        </p:nvSpPr>
        <p:spPr>
          <a:xfrm>
            <a:off x="3883325" y="504775"/>
            <a:ext cx="781200" cy="474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</a:rPr>
              <a:t>EU &amp; US storage</a:t>
            </a:r>
            <a:endParaRPr b="1" sz="1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pic>
        <p:nvPicPr>
          <p:cNvPr id="157" name="Google Shape;157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8050"/>
            <a:ext cx="1290825" cy="10449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2"/>
          <p:cNvSpPr txBox="1"/>
          <p:nvPr/>
        </p:nvSpPr>
        <p:spPr>
          <a:xfrm>
            <a:off x="4797725" y="4292650"/>
            <a:ext cx="3533700" cy="705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</a:rPr>
              <a:t>Job management with HTCondor &amp; workflow pipeline tools</a:t>
            </a:r>
            <a:endParaRPr sz="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4" name="Google Shape;164;p23"/>
          <p:cNvSpPr txBox="1"/>
          <p:nvPr>
            <p:ph type="title"/>
          </p:nvPr>
        </p:nvSpPr>
        <p:spPr>
          <a:xfrm>
            <a:off x="152400" y="197825"/>
            <a:ext cx="8688000" cy="6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South Pole Telescope</a:t>
            </a:r>
            <a:endParaRPr/>
          </a:p>
        </p:txBody>
      </p:sp>
      <p:sp>
        <p:nvSpPr>
          <p:cNvPr id="165" name="Google Shape;165;p23"/>
          <p:cNvSpPr txBox="1"/>
          <p:nvPr>
            <p:ph idx="1" type="body"/>
          </p:nvPr>
        </p:nvSpPr>
        <p:spPr>
          <a:xfrm>
            <a:off x="152400" y="940975"/>
            <a:ext cx="8458200" cy="40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Job submission infrastructure with OSG tools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Managed data transfer and management 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/>
              <a:t>South Pole, Chicago, and archival in Berkeley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Software distribution via CVMFS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OSG flocking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0" name="Google Shape;170;p24"/>
          <p:cNvCxnSpPr>
            <a:stCxn id="171" idx="1"/>
            <a:endCxn id="172" idx="3"/>
          </p:cNvCxnSpPr>
          <p:nvPr/>
        </p:nvCxnSpPr>
        <p:spPr>
          <a:xfrm flipH="1">
            <a:off x="3875050" y="1925125"/>
            <a:ext cx="2270400" cy="3786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stealth"/>
            <a:tailEnd len="med" w="med" type="none"/>
          </a:ln>
        </p:spPr>
      </p:cxnSp>
      <p:sp>
        <p:nvSpPr>
          <p:cNvPr id="173" name="Google Shape;173;p24"/>
          <p:cNvSpPr/>
          <p:nvPr/>
        </p:nvSpPr>
        <p:spPr>
          <a:xfrm>
            <a:off x="4798700" y="3291100"/>
            <a:ext cx="1522200" cy="1693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HPC</a:t>
            </a:r>
            <a:endParaRPr/>
          </a:p>
        </p:txBody>
      </p:sp>
      <p:sp>
        <p:nvSpPr>
          <p:cNvPr id="174" name="Google Shape;174;p24"/>
          <p:cNvSpPr/>
          <p:nvPr/>
        </p:nvSpPr>
        <p:spPr>
          <a:xfrm>
            <a:off x="152400" y="1071575"/>
            <a:ext cx="1898400" cy="115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4"/>
          <p:cNvSpPr/>
          <p:nvPr/>
        </p:nvSpPr>
        <p:spPr>
          <a:xfrm>
            <a:off x="5645250" y="1057625"/>
            <a:ext cx="3307500" cy="27465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4"/>
          <p:cNvSpPr txBox="1"/>
          <p:nvPr>
            <p:ph type="title"/>
          </p:nvPr>
        </p:nvSpPr>
        <p:spPr>
          <a:xfrm>
            <a:off x="152400" y="197825"/>
            <a:ext cx="8688000" cy="6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SPT Data flow</a:t>
            </a:r>
            <a:endParaRPr/>
          </a:p>
        </p:txBody>
      </p:sp>
      <p:sp>
        <p:nvSpPr>
          <p:cNvPr id="177" name="Google Shape;177;p2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8" name="Google Shape;178;p24"/>
          <p:cNvSpPr/>
          <p:nvPr/>
        </p:nvSpPr>
        <p:spPr>
          <a:xfrm>
            <a:off x="2746450" y="4128425"/>
            <a:ext cx="1128600" cy="855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South Pole</a:t>
            </a:r>
            <a:endParaRPr/>
          </a:p>
        </p:txBody>
      </p:sp>
      <p:sp>
        <p:nvSpPr>
          <p:cNvPr id="179" name="Google Shape;179;p24"/>
          <p:cNvSpPr/>
          <p:nvPr/>
        </p:nvSpPr>
        <p:spPr>
          <a:xfrm>
            <a:off x="1399625" y="3291050"/>
            <a:ext cx="1128600" cy="513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White Sands NM</a:t>
            </a:r>
            <a:endParaRPr/>
          </a:p>
        </p:txBody>
      </p:sp>
      <p:sp>
        <p:nvSpPr>
          <p:cNvPr id="172" name="Google Shape;172;p24"/>
          <p:cNvSpPr/>
          <p:nvPr/>
        </p:nvSpPr>
        <p:spPr>
          <a:xfrm>
            <a:off x="2746450" y="2047325"/>
            <a:ext cx="1128600" cy="513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USAP.gov CO</a:t>
            </a:r>
            <a:endParaRPr/>
          </a:p>
        </p:txBody>
      </p:sp>
      <p:sp>
        <p:nvSpPr>
          <p:cNvPr id="180" name="Google Shape;180;p24"/>
          <p:cNvSpPr/>
          <p:nvPr/>
        </p:nvSpPr>
        <p:spPr>
          <a:xfrm>
            <a:off x="232500" y="2226275"/>
            <a:ext cx="1128600" cy="513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NERSC</a:t>
            </a:r>
            <a:endParaRPr/>
          </a:p>
        </p:txBody>
      </p:sp>
      <p:sp>
        <p:nvSpPr>
          <p:cNvPr id="181" name="Google Shape;181;p24"/>
          <p:cNvSpPr/>
          <p:nvPr/>
        </p:nvSpPr>
        <p:spPr>
          <a:xfrm>
            <a:off x="4516650" y="2047325"/>
            <a:ext cx="1128600" cy="513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UChicago</a:t>
            </a:r>
            <a:endParaRPr/>
          </a:p>
        </p:txBody>
      </p:sp>
      <p:sp>
        <p:nvSpPr>
          <p:cNvPr id="171" name="Google Shape;171;p24"/>
          <p:cNvSpPr/>
          <p:nvPr/>
        </p:nvSpPr>
        <p:spPr>
          <a:xfrm>
            <a:off x="6145450" y="1668625"/>
            <a:ext cx="1128600" cy="513000"/>
          </a:xfrm>
          <a:prstGeom prst="rect">
            <a:avLst/>
          </a:prstGeom>
          <a:solidFill>
            <a:srgbClr val="F1C23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spt-buffer</a:t>
            </a:r>
            <a:endParaRPr/>
          </a:p>
        </p:txBody>
      </p:sp>
      <p:sp>
        <p:nvSpPr>
          <p:cNvPr id="182" name="Google Shape;182;p24"/>
          <p:cNvSpPr/>
          <p:nvPr/>
        </p:nvSpPr>
        <p:spPr>
          <a:xfrm>
            <a:off x="6146013" y="2445088"/>
            <a:ext cx="2494200" cy="306900"/>
          </a:xfrm>
          <a:prstGeom prst="flowChartAlternateProcess">
            <a:avLst/>
          </a:prstGeom>
          <a:solidFill>
            <a:srgbClr val="76A5A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CephFS spt/</a:t>
            </a:r>
            <a:endParaRPr/>
          </a:p>
        </p:txBody>
      </p:sp>
      <p:sp>
        <p:nvSpPr>
          <p:cNvPr id="183" name="Google Shape;183;p24"/>
          <p:cNvSpPr/>
          <p:nvPr/>
        </p:nvSpPr>
        <p:spPr>
          <a:xfrm>
            <a:off x="6145450" y="1158050"/>
            <a:ext cx="1128600" cy="393600"/>
          </a:xfrm>
          <a:prstGeom prst="flowChartAlternateProcess">
            <a:avLst/>
          </a:prstGeom>
          <a:solidFill>
            <a:srgbClr val="76A5A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Local /buffer</a:t>
            </a:r>
            <a:endParaRPr/>
          </a:p>
        </p:txBody>
      </p:sp>
      <p:sp>
        <p:nvSpPr>
          <p:cNvPr id="184" name="Google Shape;184;p24"/>
          <p:cNvSpPr/>
          <p:nvPr/>
        </p:nvSpPr>
        <p:spPr>
          <a:xfrm>
            <a:off x="304800" y="1396175"/>
            <a:ext cx="745500" cy="5130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rgbClr val="C27BA0"/>
              </a:gs>
              <a:gs pos="100000">
                <a:srgbClr val="795B04"/>
              </a:gs>
            </a:gsLst>
            <a:lin ang="0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Cori</a:t>
            </a:r>
            <a:endParaRPr/>
          </a:p>
        </p:txBody>
      </p:sp>
      <p:sp>
        <p:nvSpPr>
          <p:cNvPr id="185" name="Google Shape;185;p24"/>
          <p:cNvSpPr/>
          <p:nvPr/>
        </p:nvSpPr>
        <p:spPr>
          <a:xfrm>
            <a:off x="857850" y="1396175"/>
            <a:ext cx="745500" cy="5130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HPSS</a:t>
            </a:r>
            <a:endParaRPr/>
          </a:p>
        </p:txBody>
      </p:sp>
      <p:sp>
        <p:nvSpPr>
          <p:cNvPr id="186" name="Google Shape;186;p24"/>
          <p:cNvSpPr/>
          <p:nvPr/>
        </p:nvSpPr>
        <p:spPr>
          <a:xfrm>
            <a:off x="6759775" y="3973925"/>
            <a:ext cx="1644600" cy="602100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rgbClr val="D5A6BD"/>
              </a:gs>
              <a:gs pos="100000">
                <a:srgbClr val="919191"/>
              </a:gs>
            </a:gsLst>
            <a:lin ang="0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OSG/MWT2</a:t>
            </a:r>
            <a:endParaRPr/>
          </a:p>
        </p:txBody>
      </p:sp>
      <p:sp>
        <p:nvSpPr>
          <p:cNvPr id="187" name="Google Shape;187;p24"/>
          <p:cNvSpPr/>
          <p:nvPr/>
        </p:nvSpPr>
        <p:spPr>
          <a:xfrm>
            <a:off x="4898350" y="4308002"/>
            <a:ext cx="1247100" cy="602100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rgbClr val="D5A6BD"/>
              </a:gs>
              <a:gs pos="100000">
                <a:srgbClr val="919191"/>
              </a:gs>
            </a:gsLst>
            <a:lin ang="0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XSEDE</a:t>
            </a:r>
            <a:endParaRPr/>
          </a:p>
        </p:txBody>
      </p:sp>
      <p:sp>
        <p:nvSpPr>
          <p:cNvPr id="188" name="Google Shape;188;p24"/>
          <p:cNvSpPr/>
          <p:nvPr/>
        </p:nvSpPr>
        <p:spPr>
          <a:xfrm>
            <a:off x="4898350" y="3410533"/>
            <a:ext cx="1247100" cy="3936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rgbClr val="D5A6BD"/>
              </a:gs>
              <a:gs pos="100000">
                <a:srgbClr val="795B04"/>
              </a:gs>
            </a:gsLst>
            <a:lin ang="0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RCC/Midway</a:t>
            </a:r>
            <a:endParaRPr/>
          </a:p>
        </p:txBody>
      </p:sp>
      <p:cxnSp>
        <p:nvCxnSpPr>
          <p:cNvPr id="189" name="Google Shape;189;p24"/>
          <p:cNvCxnSpPr>
            <a:stCxn id="179" idx="3"/>
            <a:endCxn id="178" idx="0"/>
          </p:cNvCxnSpPr>
          <p:nvPr/>
        </p:nvCxnSpPr>
        <p:spPr>
          <a:xfrm>
            <a:off x="2528225" y="3547550"/>
            <a:ext cx="782400" cy="580800"/>
          </a:xfrm>
          <a:prstGeom prst="bentConnector2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stealth"/>
            <a:tailEnd len="med" w="med" type="none"/>
          </a:ln>
        </p:spPr>
      </p:cxnSp>
      <p:cxnSp>
        <p:nvCxnSpPr>
          <p:cNvPr id="190" name="Google Shape;190;p24"/>
          <p:cNvCxnSpPr>
            <a:stCxn id="172" idx="1"/>
            <a:endCxn id="179" idx="0"/>
          </p:cNvCxnSpPr>
          <p:nvPr/>
        </p:nvCxnSpPr>
        <p:spPr>
          <a:xfrm flipH="1">
            <a:off x="1964050" y="2303825"/>
            <a:ext cx="782400" cy="987300"/>
          </a:xfrm>
          <a:prstGeom prst="bentConnector2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stealth"/>
            <a:tailEnd len="med" w="med" type="none"/>
          </a:ln>
        </p:spPr>
      </p:cxnSp>
      <p:grpSp>
        <p:nvGrpSpPr>
          <p:cNvPr id="191" name="Google Shape;191;p24"/>
          <p:cNvGrpSpPr/>
          <p:nvPr/>
        </p:nvGrpSpPr>
        <p:grpSpPr>
          <a:xfrm>
            <a:off x="6051900" y="3015438"/>
            <a:ext cx="2494200" cy="233400"/>
            <a:chOff x="6297850" y="2750750"/>
            <a:chExt cx="2494200" cy="233400"/>
          </a:xfrm>
        </p:grpSpPr>
        <p:sp>
          <p:nvSpPr>
            <p:cNvPr id="192" name="Google Shape;192;p24"/>
            <p:cNvSpPr/>
            <p:nvPr/>
          </p:nvSpPr>
          <p:spPr>
            <a:xfrm>
              <a:off x="6297850" y="2750750"/>
              <a:ext cx="1247100" cy="233400"/>
            </a:xfrm>
            <a:prstGeom prst="rect">
              <a:avLst/>
            </a:prstGeom>
            <a:solidFill>
              <a:srgbClr val="D5A6BD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amundsen</a:t>
              </a:r>
              <a:endParaRPr/>
            </a:p>
          </p:txBody>
        </p:sp>
        <p:sp>
          <p:nvSpPr>
            <p:cNvPr id="193" name="Google Shape;193;p24"/>
            <p:cNvSpPr/>
            <p:nvPr/>
          </p:nvSpPr>
          <p:spPr>
            <a:xfrm>
              <a:off x="7544950" y="2750750"/>
              <a:ext cx="1247100" cy="233400"/>
            </a:xfrm>
            <a:prstGeom prst="rect">
              <a:avLst/>
            </a:prstGeom>
            <a:solidFill>
              <a:srgbClr val="D5A6BD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scott</a:t>
              </a:r>
              <a:endParaRPr/>
            </a:p>
          </p:txBody>
        </p:sp>
      </p:grpSp>
      <p:cxnSp>
        <p:nvCxnSpPr>
          <p:cNvPr id="194" name="Google Shape;194;p24"/>
          <p:cNvCxnSpPr>
            <a:stCxn id="182" idx="0"/>
            <a:endCxn id="171" idx="3"/>
          </p:cNvCxnSpPr>
          <p:nvPr/>
        </p:nvCxnSpPr>
        <p:spPr>
          <a:xfrm flipH="1" rot="5400000">
            <a:off x="7073613" y="2125588"/>
            <a:ext cx="519900" cy="119100"/>
          </a:xfrm>
          <a:prstGeom prst="bentConnector2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" name="Google Shape;195;p24"/>
          <p:cNvCxnSpPr>
            <a:stCxn id="183" idx="3"/>
            <a:endCxn id="171" idx="3"/>
          </p:cNvCxnSpPr>
          <p:nvPr/>
        </p:nvCxnSpPr>
        <p:spPr>
          <a:xfrm>
            <a:off x="7274050" y="1354850"/>
            <a:ext cx="600" cy="570300"/>
          </a:xfrm>
          <a:prstGeom prst="bentConnector3">
            <a:avLst>
              <a:gd fmla="val 39687500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6" name="Google Shape;196;p24"/>
          <p:cNvCxnSpPr>
            <a:stCxn id="184" idx="0"/>
            <a:endCxn id="183" idx="1"/>
          </p:cNvCxnSpPr>
          <p:nvPr/>
        </p:nvCxnSpPr>
        <p:spPr>
          <a:xfrm rot="-5400000">
            <a:off x="3390750" y="-1358425"/>
            <a:ext cx="41400" cy="5467800"/>
          </a:xfrm>
          <a:prstGeom prst="bentConnector2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stealth"/>
            <a:tailEnd len="med" w="med" type="none"/>
          </a:ln>
        </p:spPr>
      </p:cxnSp>
      <p:cxnSp>
        <p:nvCxnSpPr>
          <p:cNvPr id="197" name="Google Shape;197;p24"/>
          <p:cNvCxnSpPr>
            <a:stCxn id="184" idx="2"/>
            <a:endCxn id="185" idx="2"/>
          </p:cNvCxnSpPr>
          <p:nvPr/>
        </p:nvCxnSpPr>
        <p:spPr>
          <a:xfrm flipH="1" rot="-5400000">
            <a:off x="953850" y="1632875"/>
            <a:ext cx="600" cy="553200"/>
          </a:xfrm>
          <a:prstGeom prst="bentConnector3">
            <a:avLst>
              <a:gd fmla="val 39687500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98" name="Google Shape;198;p24"/>
          <p:cNvCxnSpPr>
            <a:stCxn id="182" idx="2"/>
            <a:endCxn id="193" idx="0"/>
          </p:cNvCxnSpPr>
          <p:nvPr/>
        </p:nvCxnSpPr>
        <p:spPr>
          <a:xfrm flipH="1" rot="-5400000">
            <a:off x="7526163" y="2618938"/>
            <a:ext cx="263400" cy="529500"/>
          </a:xfrm>
          <a:prstGeom prst="bentConnector3">
            <a:avLst>
              <a:gd fmla="val 50009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" name="Google Shape;199;p24"/>
          <p:cNvCxnSpPr>
            <a:stCxn id="182" idx="2"/>
            <a:endCxn id="192" idx="0"/>
          </p:cNvCxnSpPr>
          <p:nvPr/>
        </p:nvCxnSpPr>
        <p:spPr>
          <a:xfrm rot="5400000">
            <a:off x="6902613" y="2524888"/>
            <a:ext cx="263400" cy="717600"/>
          </a:xfrm>
          <a:prstGeom prst="bentConnector3">
            <a:avLst>
              <a:gd fmla="val 50009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" name="Google Shape;200;p24"/>
          <p:cNvCxnSpPr>
            <a:stCxn id="193" idx="1"/>
            <a:endCxn id="186" idx="0"/>
          </p:cNvCxnSpPr>
          <p:nvPr/>
        </p:nvCxnSpPr>
        <p:spPr>
          <a:xfrm>
            <a:off x="7299000" y="3132138"/>
            <a:ext cx="283200" cy="841800"/>
          </a:xfrm>
          <a:prstGeom prst="bentConnector4">
            <a:avLst>
              <a:gd fmla="val 318" name="adj1"/>
              <a:gd fmla="val 56931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201" name="Google Shape;201;p24"/>
          <p:cNvCxnSpPr>
            <a:stCxn id="193" idx="1"/>
            <a:endCxn id="188" idx="3"/>
          </p:cNvCxnSpPr>
          <p:nvPr/>
        </p:nvCxnSpPr>
        <p:spPr>
          <a:xfrm flipH="1">
            <a:off x="6145500" y="3132138"/>
            <a:ext cx="1153500" cy="475200"/>
          </a:xfrm>
          <a:prstGeom prst="bentConnector3">
            <a:avLst>
              <a:gd fmla="val 3257" name="adj1"/>
            </a:avLst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202" name="Google Shape;202;p24"/>
          <p:cNvCxnSpPr>
            <a:stCxn id="193" idx="1"/>
            <a:endCxn id="187" idx="3"/>
          </p:cNvCxnSpPr>
          <p:nvPr/>
        </p:nvCxnSpPr>
        <p:spPr>
          <a:xfrm flipH="1">
            <a:off x="6145500" y="3132138"/>
            <a:ext cx="1153500" cy="1476900"/>
          </a:xfrm>
          <a:prstGeom prst="curvedConnector3">
            <a:avLst>
              <a:gd fmla="val 50002" name="adj1"/>
            </a:avLst>
          </a:prstGeom>
          <a:noFill/>
          <a:ln cap="flat" cmpd="sng" w="28575">
            <a:solidFill>
              <a:srgbClr val="0000FF"/>
            </a:solidFill>
            <a:prstDash val="lgDash"/>
            <a:round/>
            <a:headEnd len="med" w="med" type="none"/>
            <a:tailEnd len="med" w="med" type="stealth"/>
          </a:ln>
        </p:spPr>
      </p:cxnSp>
      <p:cxnSp>
        <p:nvCxnSpPr>
          <p:cNvPr id="203" name="Google Shape;203;p24"/>
          <p:cNvCxnSpPr>
            <a:stCxn id="186" idx="3"/>
            <a:endCxn id="182" idx="3"/>
          </p:cNvCxnSpPr>
          <p:nvPr/>
        </p:nvCxnSpPr>
        <p:spPr>
          <a:xfrm flipH="1" rot="10800000">
            <a:off x="8404375" y="2598575"/>
            <a:ext cx="235800" cy="1676400"/>
          </a:xfrm>
          <a:prstGeom prst="bentConnector3">
            <a:avLst>
              <a:gd fmla="val 201002" name="adj1"/>
            </a:avLst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204" name="Google Shape;204;p24"/>
          <p:cNvCxnSpPr>
            <a:endCxn id="193" idx="3"/>
          </p:cNvCxnSpPr>
          <p:nvPr/>
        </p:nvCxnSpPr>
        <p:spPr>
          <a:xfrm>
            <a:off x="7402800" y="2754738"/>
            <a:ext cx="1143300" cy="377400"/>
          </a:xfrm>
          <a:prstGeom prst="bentConnector3">
            <a:avLst>
              <a:gd fmla="val 120828" name="adj1"/>
            </a:avLst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5" name="Google Shape;205;p24"/>
          <p:cNvCxnSpPr>
            <a:stCxn id="193" idx="2"/>
            <a:endCxn id="186" idx="3"/>
          </p:cNvCxnSpPr>
          <p:nvPr/>
        </p:nvCxnSpPr>
        <p:spPr>
          <a:xfrm flipH="1" rot="-5400000">
            <a:off x="7650450" y="3520938"/>
            <a:ext cx="1026000" cy="481800"/>
          </a:xfrm>
          <a:prstGeom prst="bentConnector4">
            <a:avLst>
              <a:gd fmla="val 35336" name="adj1"/>
              <a:gd fmla="val 149429" name="adj2"/>
            </a:avLst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206" name="Google Shape;206;p24"/>
          <p:cNvCxnSpPr>
            <a:stCxn id="182" idx="2"/>
            <a:endCxn id="192" idx="1"/>
          </p:cNvCxnSpPr>
          <p:nvPr/>
        </p:nvCxnSpPr>
        <p:spPr>
          <a:xfrm rot="5400000">
            <a:off x="6532413" y="2271388"/>
            <a:ext cx="380100" cy="1341300"/>
          </a:xfrm>
          <a:prstGeom prst="bentConnector4">
            <a:avLst>
              <a:gd fmla="val -2312" name="adj1"/>
              <a:gd fmla="val 117747" name="adj2"/>
            </a:avLst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7" name="Google Shape;207;p24"/>
          <p:cNvSpPr/>
          <p:nvPr/>
        </p:nvSpPr>
        <p:spPr>
          <a:xfrm>
            <a:off x="7974750" y="1393075"/>
            <a:ext cx="903600" cy="519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spt-trac</a:t>
            </a:r>
            <a:endParaRPr/>
          </a:p>
        </p:txBody>
      </p:sp>
      <p:cxnSp>
        <p:nvCxnSpPr>
          <p:cNvPr id="208" name="Google Shape;208;p24"/>
          <p:cNvCxnSpPr/>
          <p:nvPr/>
        </p:nvCxnSpPr>
        <p:spPr>
          <a:xfrm>
            <a:off x="167650" y="4229100"/>
            <a:ext cx="697200" cy="1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9" name="Google Shape;209;p24"/>
          <p:cNvCxnSpPr/>
          <p:nvPr/>
        </p:nvCxnSpPr>
        <p:spPr>
          <a:xfrm>
            <a:off x="167650" y="4603350"/>
            <a:ext cx="697200" cy="114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0" name="Google Shape;210;p24"/>
          <p:cNvSpPr/>
          <p:nvPr/>
        </p:nvSpPr>
        <p:spPr>
          <a:xfrm>
            <a:off x="864850" y="4118100"/>
            <a:ext cx="994500" cy="233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Raw data</a:t>
            </a:r>
            <a:endParaRPr/>
          </a:p>
        </p:txBody>
      </p:sp>
      <p:sp>
        <p:nvSpPr>
          <p:cNvPr id="211" name="Google Shape;211;p24"/>
          <p:cNvSpPr/>
          <p:nvPr/>
        </p:nvSpPr>
        <p:spPr>
          <a:xfrm>
            <a:off x="864850" y="4439675"/>
            <a:ext cx="994500" cy="30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Production data</a:t>
            </a:r>
            <a:endParaRPr sz="1200"/>
          </a:p>
        </p:txBody>
      </p:sp>
      <p:cxnSp>
        <p:nvCxnSpPr>
          <p:cNvPr id="212" name="Google Shape;212;p24"/>
          <p:cNvCxnSpPr>
            <a:stCxn id="182" idx="0"/>
            <a:endCxn id="171" idx="2"/>
          </p:cNvCxnSpPr>
          <p:nvPr/>
        </p:nvCxnSpPr>
        <p:spPr>
          <a:xfrm flipH="1" rot="5400000">
            <a:off x="6919713" y="1971688"/>
            <a:ext cx="263400" cy="683400"/>
          </a:xfrm>
          <a:prstGeom prst="bentConnector3">
            <a:avLst>
              <a:gd fmla="val 50012" name="adj1"/>
            </a:avLst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" name="Google Shape;213;p24"/>
          <p:cNvCxnSpPr>
            <a:stCxn id="192" idx="1"/>
            <a:endCxn id="180" idx="2"/>
          </p:cNvCxnSpPr>
          <p:nvPr/>
        </p:nvCxnSpPr>
        <p:spPr>
          <a:xfrm rot="10800000">
            <a:off x="796800" y="2739138"/>
            <a:ext cx="5255100" cy="393000"/>
          </a:xfrm>
          <a:prstGeom prst="bentConnector2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"/>
          <p:cNvSpPr txBox="1"/>
          <p:nvPr>
            <p:ph type="title"/>
          </p:nvPr>
        </p:nvSpPr>
        <p:spPr>
          <a:xfrm>
            <a:off x="152400" y="197825"/>
            <a:ext cx="8688000" cy="6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VERITAS</a:t>
            </a:r>
            <a:endParaRPr/>
          </a:p>
        </p:txBody>
      </p:sp>
      <p:sp>
        <p:nvSpPr>
          <p:cNvPr id="219" name="Google Shape;219;p2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0" name="Google Shape;22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9650" y="1542500"/>
            <a:ext cx="489555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5"/>
          <p:cNvSpPr txBox="1"/>
          <p:nvPr/>
        </p:nvSpPr>
        <p:spPr>
          <a:xfrm>
            <a:off x="0" y="1130600"/>
            <a:ext cx="3822300" cy="31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Char char="●"/>
            </a:pPr>
            <a:r>
              <a:rPr lang="en" sz="2100">
                <a:latin typeface="Raleway"/>
                <a:ea typeface="Raleway"/>
                <a:cs typeface="Raleway"/>
                <a:sym typeface="Raleway"/>
              </a:rPr>
              <a:t>Job submission infrastructure based on </a:t>
            </a:r>
            <a:r>
              <a:rPr lang="en" sz="2100">
                <a:latin typeface="Raleway"/>
                <a:ea typeface="Raleway"/>
                <a:cs typeface="Raleway"/>
                <a:sym typeface="Raleway"/>
              </a:rPr>
              <a:t>Pegasus</a:t>
            </a:r>
            <a:r>
              <a:rPr lang="en" sz="2100">
                <a:latin typeface="Raleway"/>
                <a:ea typeface="Raleway"/>
                <a:cs typeface="Raleway"/>
                <a:sym typeface="Raleway"/>
              </a:rPr>
              <a:t> WMS</a:t>
            </a:r>
            <a:endParaRPr sz="2100">
              <a:latin typeface="Raleway"/>
              <a:ea typeface="Raleway"/>
              <a:cs typeface="Raleway"/>
              <a:sym typeface="Raleway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Char char="●"/>
            </a:pPr>
            <a:r>
              <a:rPr lang="en" sz="2100">
                <a:latin typeface="Raleway"/>
                <a:ea typeface="Raleway"/>
                <a:cs typeface="Raleway"/>
                <a:sym typeface="Raleway"/>
              </a:rPr>
              <a:t>CVMFS for software distribution</a:t>
            </a:r>
            <a:endParaRPr sz="2100">
              <a:latin typeface="Raleway"/>
              <a:ea typeface="Raleway"/>
              <a:cs typeface="Raleway"/>
              <a:sym typeface="Raleway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Char char="●"/>
            </a:pPr>
            <a:r>
              <a:rPr lang="en" sz="2100">
                <a:latin typeface="Raleway"/>
                <a:ea typeface="Raleway"/>
                <a:cs typeface="Raleway"/>
                <a:sym typeface="Raleway"/>
              </a:rPr>
              <a:t>Ceph storage and pre/post job processing</a:t>
            </a:r>
            <a:r>
              <a:rPr lang="en" sz="2100">
                <a:latin typeface="Raleway"/>
                <a:ea typeface="Raleway"/>
                <a:cs typeface="Raleway"/>
                <a:sym typeface="Raleway"/>
              </a:rPr>
              <a:t> </a:t>
            </a:r>
            <a:endParaRPr sz="2100">
              <a:latin typeface="Raleway"/>
              <a:ea typeface="Raleway"/>
              <a:cs typeface="Raleway"/>
              <a:sym typeface="Raleway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Char char="●"/>
            </a:pPr>
            <a:r>
              <a:rPr lang="en" sz="2100">
                <a:latin typeface="Raleway"/>
                <a:ea typeface="Raleway"/>
                <a:cs typeface="Raleway"/>
                <a:sym typeface="Raleway"/>
              </a:rPr>
              <a:t>RADOS gateway as an interface to AWS S3 RESTful API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7" name="Google Shape;227;p26"/>
          <p:cNvSpPr txBox="1"/>
          <p:nvPr>
            <p:ph type="title"/>
          </p:nvPr>
        </p:nvSpPr>
        <p:spPr>
          <a:xfrm>
            <a:off x="152400" y="274025"/>
            <a:ext cx="8688000" cy="6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/>
              <a:t>Another successful effort - </a:t>
            </a:r>
            <a:r>
              <a:rPr b="1" lang="en" sz="2800"/>
              <a:t>Creating Science Caching Networks</a:t>
            </a:r>
            <a:endParaRPr b="1" sz="2800"/>
          </a:p>
        </p:txBody>
      </p:sp>
      <p:pic>
        <p:nvPicPr>
          <p:cNvPr id="228" name="Google Shape;22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96625"/>
            <a:ext cx="5205724" cy="2951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7405" y="2863500"/>
            <a:ext cx="3627145" cy="1981576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6"/>
          <p:cNvSpPr txBox="1"/>
          <p:nvPr/>
        </p:nvSpPr>
        <p:spPr>
          <a:xfrm>
            <a:off x="4873925" y="1168450"/>
            <a:ext cx="4035000" cy="101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c.f. "</a:t>
            </a:r>
            <a:r>
              <a:rPr b="1" lang="en" sz="1800" u="sng">
                <a:solidFill>
                  <a:srgbClr val="FFFFFF"/>
                </a:solidFill>
                <a:latin typeface="PT Sans Narrow"/>
                <a:ea typeface="PT Sans Narrow"/>
                <a:cs typeface="PT Sans Narrow"/>
                <a:sym typeface="PT Sans Narrow"/>
                <a:hlinkClick r:id="rId5"/>
              </a:rPr>
              <a:t>Creating a content delivery network for general science on the backbone of the Internet using XCache(s)</a:t>
            </a:r>
            <a:r>
              <a:rPr b="1" lang="en" sz="1800">
                <a:solidFill>
                  <a:srgbClr val="FFFFFF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"   I.Sfligoi</a:t>
            </a:r>
            <a:endParaRPr b="1" sz="1800">
              <a:solidFill>
                <a:srgbClr val="FFFFFF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pic>
        <p:nvPicPr>
          <p:cNvPr id="231" name="Google Shape;231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12252" y="3800800"/>
            <a:ext cx="2414724" cy="117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7"/>
          <p:cNvSpPr txBox="1"/>
          <p:nvPr>
            <p:ph type="title"/>
          </p:nvPr>
        </p:nvSpPr>
        <p:spPr>
          <a:xfrm>
            <a:off x="152400" y="197825"/>
            <a:ext cx="8688000" cy="6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 &amp; going forward</a:t>
            </a:r>
            <a:endParaRPr/>
          </a:p>
        </p:txBody>
      </p:sp>
      <p:sp>
        <p:nvSpPr>
          <p:cNvPr id="237" name="Google Shape;237;p27"/>
          <p:cNvSpPr txBox="1"/>
          <p:nvPr>
            <p:ph idx="1" type="body"/>
          </p:nvPr>
        </p:nvSpPr>
        <p:spPr>
          <a:xfrm>
            <a:off x="152400" y="940975"/>
            <a:ext cx="8458200" cy="40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60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Re-use of software infrastructure, services and tools built for the LHC can be repurposed</a:t>
            </a:r>
            <a:endParaRPr sz="28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/>
              <a:t>there is significant demand for this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/>
              <a:t>comes with particular challenges - technical and cultural</a:t>
            </a:r>
            <a:endParaRPr sz="22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CVMFS, Rucio, FTS, XrootD/Caching, OSG, EGI infrastructure re-used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Going forward - keeping multi-domain &amp; reuse can pay dividend down the road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“Midscale” experiments a new focus in US</a:t>
            </a:r>
            <a:endParaRPr sz="2800"/>
          </a:p>
        </p:txBody>
      </p:sp>
      <p:sp>
        <p:nvSpPr>
          <p:cNvPr id="238" name="Google Shape;238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SG">
  <a:themeElements>
    <a:clrScheme name="Custom 218">
      <a:dk1>
        <a:srgbClr val="000000"/>
      </a:dk1>
      <a:lt1>
        <a:srgbClr val="FFFFFF"/>
      </a:lt1>
      <a:dk2>
        <a:srgbClr val="5B595A"/>
      </a:dk2>
      <a:lt2>
        <a:srgbClr val="CFD4D4"/>
      </a:lt2>
      <a:accent1>
        <a:srgbClr val="CC0202"/>
      </a:accent1>
      <a:accent2>
        <a:srgbClr val="228AFF"/>
      </a:accent2>
      <a:accent3>
        <a:srgbClr val="FBC82F"/>
      </a:accent3>
      <a:accent4>
        <a:srgbClr val="253E91"/>
      </a:accent4>
      <a:accent5>
        <a:srgbClr val="F68D0C"/>
      </a:accent5>
      <a:accent6>
        <a:srgbClr val="257E12"/>
      </a:accent6>
      <a:hlink>
        <a:srgbClr val="144C72"/>
      </a:hlink>
      <a:folHlink>
        <a:srgbClr val="8C9D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