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8" r:id="rId5"/>
    <p:sldId id="261" r:id="rId6"/>
    <p:sldId id="263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8A08-79B3-4850-8894-38F3CA1A7A7C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F87A-443E-4DA6-AD3B-EEC37CA861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572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8A08-79B3-4850-8894-38F3CA1A7A7C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F87A-443E-4DA6-AD3B-EEC37CA861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61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8A08-79B3-4850-8894-38F3CA1A7A7C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F87A-443E-4DA6-AD3B-EEC37CA861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455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8A08-79B3-4850-8894-38F3CA1A7A7C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F87A-443E-4DA6-AD3B-EEC37CA861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32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8A08-79B3-4850-8894-38F3CA1A7A7C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F87A-443E-4DA6-AD3B-EEC37CA861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706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8A08-79B3-4850-8894-38F3CA1A7A7C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F87A-443E-4DA6-AD3B-EEC37CA861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8650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8A08-79B3-4850-8894-38F3CA1A7A7C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F87A-443E-4DA6-AD3B-EEC37CA861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146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8A08-79B3-4850-8894-38F3CA1A7A7C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F87A-443E-4DA6-AD3B-EEC37CA861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514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8A08-79B3-4850-8894-38F3CA1A7A7C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F87A-443E-4DA6-AD3B-EEC37CA861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163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8A08-79B3-4850-8894-38F3CA1A7A7C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F87A-443E-4DA6-AD3B-EEC37CA861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9320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8A08-79B3-4850-8894-38F3CA1A7A7C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F87A-443E-4DA6-AD3B-EEC37CA861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64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C8A08-79B3-4850-8894-38F3CA1A7A7C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AF87A-443E-4DA6-AD3B-EEC37CA861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431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708920"/>
            <a:ext cx="7772400" cy="1470025"/>
          </a:xfrm>
        </p:spPr>
        <p:txBody>
          <a:bodyPr>
            <a:normAutofit/>
          </a:bodyPr>
          <a:lstStyle/>
          <a:p>
            <a:r>
              <a:rPr lang="en-GB" sz="3200" i="1" dirty="0" smtClean="0"/>
              <a:t>“What is the structural chemistry of the living organism at its temperature and pressure?”</a:t>
            </a:r>
            <a:endParaRPr lang="en-GB" sz="32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4509120"/>
            <a:ext cx="6400800" cy="1752600"/>
          </a:xfrm>
        </p:spPr>
        <p:txBody>
          <a:bodyPr/>
          <a:lstStyle/>
          <a:p>
            <a:r>
              <a:rPr lang="en-GB" i="1" dirty="0" smtClean="0">
                <a:solidFill>
                  <a:schemeClr val="tx1"/>
                </a:solidFill>
              </a:rPr>
              <a:t>John R </a:t>
            </a:r>
            <a:r>
              <a:rPr lang="en-GB" i="1" dirty="0" err="1" smtClean="0">
                <a:solidFill>
                  <a:schemeClr val="tx1"/>
                </a:solidFill>
              </a:rPr>
              <a:t>Helliwell</a:t>
            </a:r>
            <a:endParaRPr lang="en-GB" i="1" dirty="0" smtClean="0">
              <a:solidFill>
                <a:schemeClr val="tx1"/>
              </a:solidFill>
            </a:endParaRPr>
          </a:p>
          <a:p>
            <a:r>
              <a:rPr lang="en-GB" i="1" dirty="0" smtClean="0">
                <a:solidFill>
                  <a:schemeClr val="tx1"/>
                </a:solidFill>
              </a:rPr>
              <a:t>University of Manchester</a:t>
            </a:r>
            <a:endParaRPr lang="en-GB" i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0" t="27717" r="11082" b="23913"/>
          <a:stretch/>
        </p:blipFill>
        <p:spPr bwMode="auto">
          <a:xfrm>
            <a:off x="899592" y="260649"/>
            <a:ext cx="7416824" cy="214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355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b="1" i="1" dirty="0" smtClean="0"/>
              <a:t>Already in 1997 </a:t>
            </a:r>
            <a:r>
              <a:rPr lang="en-GB" sz="2400" b="1" i="1" dirty="0" err="1" smtClean="0"/>
              <a:t>cryo</a:t>
            </a:r>
            <a:r>
              <a:rPr lang="en-GB" sz="2400" b="1" i="1" dirty="0" smtClean="0"/>
              <a:t> to RT protein structure comparisons showed “</a:t>
            </a:r>
            <a:r>
              <a:rPr lang="en-GB" sz="2400" b="1" i="1" dirty="0" err="1" smtClean="0"/>
              <a:t>cryo</a:t>
            </a:r>
            <a:r>
              <a:rPr lang="en-GB" sz="2400" b="1" i="1" dirty="0" smtClean="0"/>
              <a:t> artefacts”</a:t>
            </a:r>
            <a:endParaRPr lang="en-GB" sz="2400" b="1" i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Deacon et al 1997 J </a:t>
            </a:r>
            <a:r>
              <a:rPr lang="en-GB" sz="2800" dirty="0" err="1" smtClean="0"/>
              <a:t>Chem</a:t>
            </a:r>
            <a:r>
              <a:rPr lang="en-GB" sz="2800" dirty="0" smtClean="0"/>
              <a:t> </a:t>
            </a:r>
            <a:r>
              <a:rPr lang="en-GB" sz="2800" dirty="0" err="1" smtClean="0"/>
              <a:t>Soc</a:t>
            </a:r>
            <a:r>
              <a:rPr lang="en-GB" sz="2800" dirty="0" smtClean="0"/>
              <a:t> Faraday </a:t>
            </a:r>
            <a:r>
              <a:rPr lang="en-GB" sz="2800" dirty="0"/>
              <a:t>93(24), </a:t>
            </a:r>
            <a:r>
              <a:rPr lang="en-GB" sz="2800" dirty="0" smtClean="0"/>
              <a:t>4305-4312 compared </a:t>
            </a:r>
            <a:r>
              <a:rPr lang="en-GB" sz="2800" dirty="0"/>
              <a:t>the </a:t>
            </a:r>
            <a:r>
              <a:rPr lang="en-GB" sz="2800" dirty="0" smtClean="0"/>
              <a:t>RT and 100K structures of </a:t>
            </a:r>
            <a:r>
              <a:rPr lang="en-GB" sz="2800" dirty="0" err="1" smtClean="0"/>
              <a:t>concanavalin</a:t>
            </a:r>
            <a:r>
              <a:rPr lang="en-GB" sz="2800" dirty="0" smtClean="0"/>
              <a:t> A </a:t>
            </a:r>
            <a:r>
              <a:rPr lang="en-GB" sz="2800" dirty="0" smtClean="0"/>
              <a:t>(both from SR X-ray) and </a:t>
            </a:r>
            <a:r>
              <a:rPr lang="en-GB" sz="2800" dirty="0" smtClean="0"/>
              <a:t>noted in its Section 3.9:-</a:t>
            </a:r>
          </a:p>
          <a:p>
            <a:pPr lvl="1"/>
            <a:r>
              <a:rPr lang="en-GB" dirty="0" smtClean="0"/>
              <a:t>Side chains </a:t>
            </a:r>
            <a:r>
              <a:rPr lang="en-GB" dirty="0" err="1" smtClean="0"/>
              <a:t>eg</a:t>
            </a:r>
            <a:r>
              <a:rPr lang="en-GB" dirty="0" smtClean="0"/>
              <a:t> Asp82, Ser117</a:t>
            </a:r>
            <a:r>
              <a:rPr lang="en-GB" dirty="0"/>
              <a:t> </a:t>
            </a:r>
            <a:r>
              <a:rPr lang="en-GB" dirty="0" smtClean="0"/>
              <a:t>and Thr196 moved and their bound waters moved with them </a:t>
            </a:r>
          </a:p>
          <a:p>
            <a:pPr lvl="1"/>
            <a:r>
              <a:rPr lang="en-GB" dirty="0" smtClean="0"/>
              <a:t>Reassuringly there were </a:t>
            </a:r>
            <a:r>
              <a:rPr lang="en-GB" dirty="0"/>
              <a:t>no </a:t>
            </a:r>
            <a:r>
              <a:rPr lang="en-GB" dirty="0" smtClean="0"/>
              <a:t>significant differences </a:t>
            </a:r>
            <a:r>
              <a:rPr lang="en-GB" dirty="0"/>
              <a:t>in </a:t>
            </a:r>
            <a:r>
              <a:rPr lang="en-GB" dirty="0" smtClean="0"/>
              <a:t>or around the saccharide-binding site</a:t>
            </a:r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012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-99392"/>
            <a:ext cx="8229600" cy="11430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Spin off of XFEL serial </a:t>
            </a:r>
            <a:r>
              <a:rPr lang="en-GB" sz="2400" dirty="0" err="1" smtClean="0"/>
              <a:t>fsec</a:t>
            </a:r>
            <a:r>
              <a:rPr lang="en-GB" sz="2400" dirty="0" smtClean="0"/>
              <a:t> crystallography and neutron protein crystallography : increasingly large number of </a:t>
            </a:r>
            <a:r>
              <a:rPr lang="en-GB" sz="2400" b="1" i="1" dirty="0" smtClean="0"/>
              <a:t>RT structures!</a:t>
            </a: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157545" y="6396335"/>
            <a:ext cx="3100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 smtClean="0"/>
              <a:t>Neutron example&gt;&gt;&gt;&gt;&gt;</a:t>
            </a:r>
            <a:endParaRPr lang="en-GB" sz="2400" i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116" y="2348880"/>
            <a:ext cx="5220046" cy="3635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58" y="1722512"/>
            <a:ext cx="82010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9160" y="1308938"/>
            <a:ext cx="82000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LCLS example Young et al Nature 2016 </a:t>
            </a:r>
            <a:r>
              <a:rPr lang="en-GB" sz="2800" dirty="0"/>
              <a:t>540, </a:t>
            </a:r>
            <a:r>
              <a:rPr lang="en-GB" sz="2800" dirty="0" smtClean="0"/>
              <a:t>453-457:- </a:t>
            </a:r>
            <a:endParaRPr lang="en-GB" sz="2800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9" y="4941168"/>
            <a:ext cx="5997689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1449" y="5879013"/>
            <a:ext cx="65381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“</a:t>
            </a:r>
            <a:r>
              <a:rPr lang="en-GB" i="1" dirty="0"/>
              <a:t>Range of shifts: </a:t>
            </a:r>
            <a:r>
              <a:rPr lang="en-GB" i="1" dirty="0" smtClean="0"/>
              <a:t>0.5-0.9Å……</a:t>
            </a:r>
          </a:p>
          <a:p>
            <a:r>
              <a:rPr lang="en-GB" i="1" dirty="0" smtClean="0"/>
              <a:t>The structural layout </a:t>
            </a:r>
            <a:r>
              <a:rPr lang="en-GB" i="1" dirty="0"/>
              <a:t>of the PSII oxygen evolving complex (OEC) was </a:t>
            </a:r>
            <a:endParaRPr lang="en-GB" i="1" dirty="0" smtClean="0"/>
          </a:p>
          <a:p>
            <a:r>
              <a:rPr lang="en-GB" i="1" dirty="0" smtClean="0"/>
              <a:t>however </a:t>
            </a:r>
            <a:r>
              <a:rPr lang="en-GB" i="1" dirty="0"/>
              <a:t>not affected </a:t>
            </a:r>
            <a:r>
              <a:rPr lang="en-GB" i="1" dirty="0" smtClean="0"/>
              <a:t>by the </a:t>
            </a:r>
            <a:r>
              <a:rPr lang="en-GB" i="1" dirty="0" err="1"/>
              <a:t>cryo</a:t>
            </a:r>
            <a:r>
              <a:rPr lang="en-GB" i="1" dirty="0"/>
              <a:t> temperature</a:t>
            </a:r>
            <a:r>
              <a:rPr lang="en-GB" i="1" dirty="0" smtClean="0"/>
              <a:t>.”</a:t>
            </a:r>
            <a:endParaRPr lang="en-GB" i="1" dirty="0"/>
          </a:p>
        </p:txBody>
      </p:sp>
      <p:sp>
        <p:nvSpPr>
          <p:cNvPr id="6" name="TextBox 5"/>
          <p:cNvSpPr txBox="1"/>
          <p:nvPr/>
        </p:nvSpPr>
        <p:spPr>
          <a:xfrm>
            <a:off x="452058" y="3212976"/>
            <a:ext cx="286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Both from XFEL, </a:t>
            </a:r>
            <a:r>
              <a:rPr lang="en-GB" dirty="0" err="1" smtClean="0"/>
              <a:t>cryo</a:t>
            </a:r>
            <a:r>
              <a:rPr lang="en-GB" dirty="0" smtClean="0"/>
              <a:t> and RT.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4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7" t="28262" r="40314" b="19365"/>
          <a:stretch/>
        </p:blipFill>
        <p:spPr bwMode="auto">
          <a:xfrm>
            <a:off x="1619672" y="1628799"/>
            <a:ext cx="6108196" cy="442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8225" y="6054387"/>
            <a:ext cx="88976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/>
              <a:t>“The </a:t>
            </a:r>
            <a:r>
              <a:rPr lang="en-GB" sz="1600" i="1" dirty="0"/>
              <a:t>flexible ether group of BZM </a:t>
            </a:r>
            <a:r>
              <a:rPr lang="en-GB" sz="1600" i="1" dirty="0" smtClean="0"/>
              <a:t>(the clinically </a:t>
            </a:r>
            <a:r>
              <a:rPr lang="en-GB" sz="1600" i="1" dirty="0"/>
              <a:t>used </a:t>
            </a:r>
            <a:r>
              <a:rPr lang="en-GB" sz="1600" i="1" dirty="0" smtClean="0"/>
              <a:t>drug </a:t>
            </a:r>
            <a:r>
              <a:rPr lang="en-GB" sz="1600" i="1" dirty="0" err="1" smtClean="0"/>
              <a:t>brinzolamide</a:t>
            </a:r>
            <a:r>
              <a:rPr lang="en-GB" sz="1600" dirty="0" smtClean="0"/>
              <a:t>) </a:t>
            </a:r>
            <a:r>
              <a:rPr lang="en-GB" sz="1600" i="1" dirty="0" smtClean="0"/>
              <a:t>occupies </a:t>
            </a:r>
            <a:r>
              <a:rPr lang="en-GB" sz="1600" i="1" dirty="0"/>
              <a:t>a sub-site lined by Ile91, </a:t>
            </a:r>
            <a:endParaRPr lang="en-GB" sz="1600" i="1" dirty="0" smtClean="0"/>
          </a:p>
          <a:p>
            <a:r>
              <a:rPr lang="en-GB" sz="1600" i="1" dirty="0" smtClean="0"/>
              <a:t>Gln92 </a:t>
            </a:r>
            <a:r>
              <a:rPr lang="en-GB" sz="1600" i="1" dirty="0"/>
              <a:t>and Phe131 </a:t>
            </a:r>
            <a:r>
              <a:rPr lang="en-GB" sz="1600" i="1" dirty="0" smtClean="0"/>
              <a:t>in the </a:t>
            </a:r>
            <a:r>
              <a:rPr lang="en-GB" sz="1600" i="1" dirty="0"/>
              <a:t>RT structure, but is observed in a more hydrophobic sub-site lined up by Val135, </a:t>
            </a:r>
            <a:endParaRPr lang="en-GB" sz="1600" i="1" dirty="0" smtClean="0"/>
          </a:p>
          <a:p>
            <a:r>
              <a:rPr lang="en-GB" sz="1600" i="1" dirty="0" smtClean="0"/>
              <a:t>Leu198</a:t>
            </a:r>
            <a:r>
              <a:rPr lang="en-GB" sz="1600" i="1" dirty="0"/>
              <a:t>, Pro202 </a:t>
            </a:r>
            <a:r>
              <a:rPr lang="en-GB" sz="1600" i="1" dirty="0" smtClean="0"/>
              <a:t>and Leu204 </a:t>
            </a:r>
            <a:r>
              <a:rPr lang="en-GB" sz="1600" i="1" dirty="0"/>
              <a:t>in the 100K structure</a:t>
            </a:r>
            <a:r>
              <a:rPr lang="en-GB" sz="1600" i="1" dirty="0" smtClean="0"/>
              <a:t>.”</a:t>
            </a:r>
            <a:endParaRPr lang="en-GB" sz="1600" i="1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i="1" dirty="0" smtClean="0"/>
              <a:t>The ligand binding site in </a:t>
            </a:r>
            <a:r>
              <a:rPr lang="en-GB" sz="2400" i="1" dirty="0" err="1" smtClean="0"/>
              <a:t>hCA</a:t>
            </a:r>
            <a:r>
              <a:rPr lang="en-GB" sz="2400" i="1" dirty="0" smtClean="0"/>
              <a:t> II-BZM complex, showing BZM conformations: RT neutron </a:t>
            </a:r>
            <a:r>
              <a:rPr lang="en-GB" sz="2400" i="1" dirty="0" smtClean="0"/>
              <a:t>(i.e. </a:t>
            </a:r>
            <a:r>
              <a:rPr lang="en-GB" sz="2400" i="1" dirty="0" err="1" smtClean="0"/>
              <a:t>X+n</a:t>
            </a:r>
            <a:r>
              <a:rPr lang="en-GB" sz="2400" i="1" dirty="0" smtClean="0"/>
              <a:t>) structure </a:t>
            </a:r>
            <a:r>
              <a:rPr lang="en-GB" sz="2400" i="1" dirty="0" smtClean="0"/>
              <a:t>(green carbons) &amp;  the 100K X-ray structure (magenta carbons)</a:t>
            </a:r>
            <a:br>
              <a:rPr lang="en-GB" sz="2400" i="1" dirty="0" smtClean="0"/>
            </a:br>
            <a:r>
              <a:rPr lang="en-GB" sz="2400" i="1" dirty="0" smtClean="0"/>
              <a:t>[</a:t>
            </a:r>
            <a:r>
              <a:rPr lang="fr-FR" sz="2400" i="1" dirty="0" err="1" smtClean="0"/>
              <a:t>Kovalevsky</a:t>
            </a:r>
            <a:r>
              <a:rPr lang="fr-FR" sz="2400" i="1" dirty="0" smtClean="0"/>
              <a:t> </a:t>
            </a:r>
            <a:r>
              <a:rPr lang="fr-FR" sz="2400" i="1" dirty="0"/>
              <a:t>et al., 2018, Structure 26, </a:t>
            </a:r>
            <a:r>
              <a:rPr lang="fr-FR" sz="2400" i="1" dirty="0" smtClean="0"/>
              <a:t>383–390]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5507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338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z="3100" i="1" dirty="0" smtClean="0"/>
              <a:t>The physical chemist </a:t>
            </a:r>
            <a:r>
              <a:rPr lang="en-GB" sz="3100" i="1" dirty="0" err="1" smtClean="0"/>
              <a:t>Bertil</a:t>
            </a:r>
            <a:r>
              <a:rPr lang="en-GB" sz="3100" i="1" dirty="0" smtClean="0"/>
              <a:t> Halle got interested and published his article with the title:- </a:t>
            </a:r>
            <a:br>
              <a:rPr lang="en-GB" sz="3100" i="1" dirty="0" smtClean="0"/>
            </a:br>
            <a:r>
              <a:rPr lang="en-GB" sz="3100" i="1" dirty="0" smtClean="0"/>
              <a:t>“Biomolecular </a:t>
            </a:r>
            <a:r>
              <a:rPr lang="en-GB" sz="3100" i="1" dirty="0" err="1"/>
              <a:t>cryocrystallography</a:t>
            </a:r>
            <a:r>
              <a:rPr lang="en-GB" sz="3100" i="1" dirty="0"/>
              <a:t>: Structural changes</a:t>
            </a:r>
            <a:br>
              <a:rPr lang="en-GB" sz="3100" i="1" dirty="0"/>
            </a:br>
            <a:r>
              <a:rPr lang="en-GB" sz="3100" i="1" dirty="0"/>
              <a:t>during </a:t>
            </a:r>
            <a:r>
              <a:rPr lang="en-GB" sz="3100" i="1" dirty="0" smtClean="0"/>
              <a:t>flash-cooling”</a:t>
            </a:r>
            <a:br>
              <a:rPr lang="en-GB" sz="3100" i="1" dirty="0" smtClean="0"/>
            </a:br>
            <a:r>
              <a:rPr lang="en-GB" sz="3100" i="1" dirty="0"/>
              <a:t>PNAS  (</a:t>
            </a:r>
            <a:r>
              <a:rPr lang="en-GB" sz="3100" i="1" dirty="0" smtClean="0"/>
              <a:t>2004) 101, 4793–4798</a:t>
            </a:r>
            <a:br>
              <a:rPr lang="en-GB" sz="3100" i="1" dirty="0" smtClean="0"/>
            </a:br>
            <a:r>
              <a:rPr lang="en-GB" sz="3100" i="1" dirty="0"/>
              <a:t/>
            </a:r>
            <a:br>
              <a:rPr lang="en-GB" sz="3100" i="1" dirty="0"/>
            </a:br>
            <a:r>
              <a:rPr lang="en-GB" sz="2700" i="1" dirty="0" smtClean="0"/>
              <a:t/>
            </a:r>
            <a:br>
              <a:rPr lang="en-GB" sz="2700" i="1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332037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en-GB" i="1" dirty="0" smtClean="0"/>
              <a:t>“analysis indicates that many degrees of freedom in a flash-cooled protein crystal are quenched at temperatures near 200 K, where local conformational and association equilibria may be strongly shifted toward low-enthalpy states .” [See next slide&gt;&gt;&gt;&gt;&gt;]</a:t>
            </a:r>
          </a:p>
          <a:p>
            <a:r>
              <a:rPr lang="en-GB" i="1" dirty="0" smtClean="0"/>
              <a:t>“Such </a:t>
            </a:r>
            <a:r>
              <a:rPr lang="en-GB" b="1" i="1" dirty="0" err="1" smtClean="0"/>
              <a:t>cryo-artifacts</a:t>
            </a:r>
            <a:r>
              <a:rPr lang="en-GB" i="1" dirty="0" smtClean="0"/>
              <a:t> should be most important for</a:t>
            </a:r>
            <a:br>
              <a:rPr lang="en-GB" i="1" dirty="0" smtClean="0"/>
            </a:br>
            <a:r>
              <a:rPr lang="en-GB" i="1" dirty="0" smtClean="0"/>
              <a:t>strongly solvent-coupled processes, such as hydration of nonpolar</a:t>
            </a:r>
            <a:r>
              <a:rPr lang="en-GB" i="1" dirty="0"/>
              <a:t> </a:t>
            </a:r>
            <a:r>
              <a:rPr lang="en-GB" i="1" dirty="0" smtClean="0"/>
              <a:t>cavities and surface regions, conformational switching of solvent exposed</a:t>
            </a:r>
            <a:br>
              <a:rPr lang="en-GB" i="1" dirty="0" smtClean="0"/>
            </a:br>
            <a:r>
              <a:rPr lang="en-GB" i="1" dirty="0" smtClean="0"/>
              <a:t>side chains, and weak ligand binding.”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413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700" dirty="0" smtClean="0"/>
              <a:t>Darby et </a:t>
            </a:r>
            <a:r>
              <a:rPr lang="en-GB" sz="2700" dirty="0" err="1" smtClean="0"/>
              <a:t>al’s</a:t>
            </a:r>
            <a:r>
              <a:rPr lang="en-GB" sz="2700" dirty="0" smtClean="0"/>
              <a:t> very recent article:- </a:t>
            </a:r>
            <a:br>
              <a:rPr lang="en-GB" sz="2700" dirty="0" smtClean="0"/>
            </a:br>
            <a:r>
              <a:rPr lang="en-GB" sz="2200" b="1" i="1" dirty="0" smtClean="0"/>
              <a:t>“</a:t>
            </a:r>
            <a:r>
              <a:rPr lang="en-GB" sz="2200" b="1" i="1" dirty="0"/>
              <a:t>Water Networks Can Determine the Affinity of Ligand Binding </a:t>
            </a:r>
            <a:r>
              <a:rPr lang="en-GB" sz="2200" b="1" i="1" dirty="0" smtClean="0"/>
              <a:t>to Proteins” </a:t>
            </a:r>
            <a:r>
              <a:rPr lang="en-GB" sz="2700" dirty="0" smtClean="0"/>
              <a:t/>
            </a:r>
            <a:br>
              <a:rPr lang="en-GB" sz="2700" dirty="0" smtClean="0"/>
            </a:br>
            <a:r>
              <a:rPr lang="en-GB" sz="2700" dirty="0" smtClean="0"/>
              <a:t>J</a:t>
            </a:r>
            <a:r>
              <a:rPr lang="en-GB" sz="2700" dirty="0"/>
              <a:t>. Am. Chem. Soc. 2019, 141, 15818−</a:t>
            </a:r>
            <a:r>
              <a:rPr lang="en-GB" sz="2700" dirty="0" smtClean="0"/>
              <a:t>15826:-</a:t>
            </a:r>
            <a:endParaRPr lang="en-GB" sz="27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55" y="1628800"/>
            <a:ext cx="7763568" cy="388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4" y="5538499"/>
            <a:ext cx="88204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“</a:t>
            </a:r>
            <a:r>
              <a:rPr lang="en-GB" i="1" dirty="0" smtClean="0"/>
              <a:t>Notably</a:t>
            </a:r>
            <a:r>
              <a:rPr lang="en-GB" i="1" dirty="0"/>
              <a:t>, at </a:t>
            </a:r>
            <a:r>
              <a:rPr lang="en-GB" i="1" dirty="0" smtClean="0"/>
              <a:t>RT we </a:t>
            </a:r>
            <a:r>
              <a:rPr lang="en-GB" i="1" dirty="0"/>
              <a:t>observe three alternate conformations </a:t>
            </a:r>
            <a:r>
              <a:rPr lang="en-GB" i="1" dirty="0" smtClean="0"/>
              <a:t>of residue </a:t>
            </a:r>
            <a:r>
              <a:rPr lang="en-GB" i="1" dirty="0"/>
              <a:t>A11N, which are not visible in the cryogenic </a:t>
            </a:r>
            <a:r>
              <a:rPr lang="en-GB" i="1" dirty="0" smtClean="0"/>
              <a:t>electron density </a:t>
            </a:r>
            <a:r>
              <a:rPr lang="en-GB" i="1" dirty="0"/>
              <a:t>maps, and refined to 34%, 24%, and 42% occupancy</a:t>
            </a:r>
          </a:p>
          <a:p>
            <a:r>
              <a:rPr lang="en-GB" i="1" dirty="0" smtClean="0"/>
              <a:t>Consequently</a:t>
            </a:r>
            <a:r>
              <a:rPr lang="en-GB" i="1" dirty="0"/>
              <a:t>, the positions of </a:t>
            </a:r>
            <a:r>
              <a:rPr lang="en-GB" i="1" dirty="0" smtClean="0"/>
              <a:t>their bound waters W2</a:t>
            </a:r>
            <a:r>
              <a:rPr lang="en-GB" i="1" dirty="0"/>
              <a:t>, W3, and W4 </a:t>
            </a:r>
            <a:r>
              <a:rPr lang="en-GB" i="1" dirty="0" smtClean="0"/>
              <a:t>co-varied with their </a:t>
            </a:r>
            <a:r>
              <a:rPr lang="en-GB" i="1" dirty="0"/>
              <a:t>respective side chain conformers</a:t>
            </a:r>
            <a:r>
              <a:rPr lang="en-GB" dirty="0" smtClean="0"/>
              <a:t>.”…….</a:t>
            </a:r>
            <a:r>
              <a:rPr lang="en-GB" i="1" dirty="0" smtClean="0"/>
              <a:t>These changes </a:t>
            </a:r>
            <a:r>
              <a:rPr lang="en-GB" i="1" dirty="0"/>
              <a:t>are close to the bound </a:t>
            </a:r>
            <a:r>
              <a:rPr lang="en-GB" i="1" dirty="0" smtClean="0"/>
              <a:t>ligand sialic acid.</a:t>
            </a:r>
            <a:endParaRPr lang="en-GB" i="1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1450196"/>
            <a:ext cx="3142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Both </a:t>
            </a:r>
            <a:r>
              <a:rPr lang="en-GB" i="1" dirty="0" err="1" smtClean="0"/>
              <a:t>cryo</a:t>
            </a:r>
            <a:r>
              <a:rPr lang="en-GB" i="1" dirty="0" smtClean="0"/>
              <a:t> and RT from SR X-ray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86582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i="1" dirty="0" smtClean="0"/>
              <a:t>We need to prioritise </a:t>
            </a:r>
            <a:r>
              <a:rPr lang="en-GB" sz="2800" i="1" dirty="0" err="1" smtClean="0"/>
              <a:t>beamtime</a:t>
            </a:r>
            <a:r>
              <a:rPr lang="en-GB" sz="2800" i="1" dirty="0" smtClean="0"/>
              <a:t> for measuring biological macromolecules at close to physiological temperatures</a:t>
            </a:r>
            <a:endParaRPr lang="en-GB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So, we need to expand access to XFELs for determining more static structures as well as </a:t>
            </a:r>
            <a:r>
              <a:rPr lang="en-GB" dirty="0" err="1" smtClean="0"/>
              <a:t>fsec</a:t>
            </a:r>
            <a:r>
              <a:rPr lang="en-GB" dirty="0" smtClean="0"/>
              <a:t> </a:t>
            </a:r>
            <a:r>
              <a:rPr lang="en-GB" smtClean="0"/>
              <a:t>dynamics studies</a:t>
            </a:r>
          </a:p>
          <a:p>
            <a:endParaRPr lang="en-GB" dirty="0" smtClean="0"/>
          </a:p>
          <a:p>
            <a:r>
              <a:rPr lang="en-GB" dirty="0" smtClean="0"/>
              <a:t>The UK XFEL will give UK structural biologists an extra edge in this strategically important area of </a:t>
            </a:r>
            <a:r>
              <a:rPr lang="en-GB" b="1" i="1" dirty="0" smtClean="0"/>
              <a:t>physiologically relevant structures</a:t>
            </a:r>
          </a:p>
          <a:p>
            <a:endParaRPr lang="en-GB" dirty="0" smtClean="0"/>
          </a:p>
          <a:p>
            <a:r>
              <a:rPr lang="en-GB" b="1" i="1" dirty="0" smtClean="0"/>
              <a:t>So, this is another reason to get the UK XFEL funded.</a:t>
            </a:r>
          </a:p>
          <a:p>
            <a:endParaRPr lang="en-GB" b="1" i="1" dirty="0"/>
          </a:p>
          <a:p>
            <a:r>
              <a:rPr lang="en-GB" b="1" i="1" dirty="0" smtClean="0"/>
              <a:t> UK can help create a whole field of research to answer </a:t>
            </a:r>
            <a:r>
              <a:rPr lang="en-GB" b="1" i="1" dirty="0" smtClean="0">
                <a:solidFill>
                  <a:schemeClr val="accent1"/>
                </a:solidFill>
              </a:rPr>
              <a:t>“What </a:t>
            </a:r>
            <a:r>
              <a:rPr lang="en-GB" b="1" i="1" dirty="0">
                <a:solidFill>
                  <a:schemeClr val="accent1"/>
                </a:solidFill>
              </a:rPr>
              <a:t>is the structural chemistry of the living organism at its temperature and pressure?”</a:t>
            </a:r>
          </a:p>
        </p:txBody>
      </p:sp>
    </p:spTree>
    <p:extLst>
      <p:ext uri="{BB962C8B-B14F-4D97-AF65-F5344CB8AC3E}">
        <p14:creationId xmlns:p14="http://schemas.microsoft.com/office/powerpoint/2010/main" val="319145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493</Words>
  <Application>Microsoft Office PowerPoint</Application>
  <PresentationFormat>On-screen Show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“What is the structural chemistry of the living organism at its temperature and pressure?”</vt:lpstr>
      <vt:lpstr>Already in 1997 cryo to RT protein structure comparisons showed “cryo artefacts”</vt:lpstr>
      <vt:lpstr>Spin off of XFEL serial fsec crystallography and neutron protein crystallography : increasingly large number of RT structures!</vt:lpstr>
      <vt:lpstr>The ligand binding site in hCA II-BZM complex, showing BZM conformations: RT neutron (i.e. X+n) structure (green carbons) &amp;  the 100K X-ray structure (magenta carbons) [Kovalevsky et al., 2018, Structure 26, 383–390]</vt:lpstr>
      <vt:lpstr>The physical chemist Bertil Halle got interested and published his article with the title:-  “Biomolecular cryocrystallography: Structural changes during flash-cooling” PNAS  (2004) 101, 4793–4798   </vt:lpstr>
      <vt:lpstr>Darby et al’s very recent article:-  “Water Networks Can Determine the Affinity of Ligand Binding to Proteins”  J. Am. Chem. Soc. 2019, 141, 15818−15826:-</vt:lpstr>
      <vt:lpstr>We need to prioritise beamtime for measuring biological macromolecules at close to physiological temperatures</vt:lpstr>
    </vt:vector>
  </TitlesOfParts>
  <Company>University of Manchester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mbdssjrh</dc:creator>
  <cp:lastModifiedBy>mbdssjrh</cp:lastModifiedBy>
  <cp:revision>18</cp:revision>
  <dcterms:created xsi:type="dcterms:W3CDTF">2019-11-23T14:09:04Z</dcterms:created>
  <dcterms:modified xsi:type="dcterms:W3CDTF">2019-11-28T08:57:28Z</dcterms:modified>
</cp:coreProperties>
</file>