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0"/>
  </p:notesMasterIdLst>
  <p:sldIdLst>
    <p:sldId id="256" r:id="rId2"/>
    <p:sldId id="287" r:id="rId3"/>
    <p:sldId id="267" r:id="rId4"/>
    <p:sldId id="268" r:id="rId5"/>
    <p:sldId id="269" r:id="rId6"/>
    <p:sldId id="270" r:id="rId7"/>
    <p:sldId id="288" r:id="rId8"/>
    <p:sldId id="271" r:id="rId9"/>
    <p:sldId id="289" r:id="rId10"/>
    <p:sldId id="290" r:id="rId11"/>
    <p:sldId id="281" r:id="rId12"/>
    <p:sldId id="282" r:id="rId13"/>
    <p:sldId id="259" r:id="rId14"/>
    <p:sldId id="260" r:id="rId15"/>
    <p:sldId id="261" r:id="rId16"/>
    <p:sldId id="286" r:id="rId17"/>
    <p:sldId id="278" r:id="rId18"/>
    <p:sldId id="280" r:id="rId1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semin Turkyilmaz-van der Velde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6AFB8E-785A-447A-95E4-5C3774EB68D5}">
  <a:tblStyle styleId="{626AFB8E-785A-447A-95E4-5C3774EB68D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945"/>
    <p:restoredTop sz="92885"/>
  </p:normalViewPr>
  <p:slideViewPr>
    <p:cSldViewPr snapToGrid="0">
      <p:cViewPr varScale="1">
        <p:scale>
          <a:sx n="80" d="100"/>
          <a:sy n="80" d="100"/>
        </p:scale>
        <p:origin x="1032" y="19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80" d="100"/>
          <a:sy n="80" d="100"/>
        </p:scale>
        <p:origin x="296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1-11T09:42:15.038" idx="1">
    <p:pos x="2880" y="3444"/>
    <p:text>The Turing Way Community, &amp; Scriberia. (2019, July 11). Illustrations from the Turing Way book dashes. Zenodo. http://doi.org/10.5281/zenodo.3332808
Kendim de sonradan buldum dogru linki, ondan paylasiyorum</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54b12d5fcc_0_8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54b12d5fcc_0_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 name="Google Shape;60;g54b12d5fcc_0_8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6b2c75ca9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6b2c75ca9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6b2c75ca9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a:t>
            </a:fld>
            <a:endParaRPr/>
          </a:p>
        </p:txBody>
      </p:sp>
    </p:spTree>
    <p:extLst>
      <p:ext uri="{BB962C8B-B14F-4D97-AF65-F5344CB8AC3E}">
        <p14:creationId xmlns:p14="http://schemas.microsoft.com/office/powerpoint/2010/main" val="1259145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6afa50e888_0_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6afa50e888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tr-TR" sz="1200" b="0" i="0" u="none" strike="noStrike" cap="none" dirty="0">
              <a:solidFill>
                <a:schemeClr val="dk1"/>
              </a:solidFill>
              <a:effectLst/>
              <a:latin typeface="Calibri"/>
              <a:ea typeface="Calibri"/>
              <a:cs typeface="Calibri"/>
              <a:sym typeface="Calibri"/>
            </a:endParaRPr>
          </a:p>
        </p:txBody>
      </p:sp>
      <p:sp>
        <p:nvSpPr>
          <p:cNvPr id="157" name="Google Shape;157;g6afa50e888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3</a:t>
            </a:fld>
            <a:endParaRPr/>
          </a:p>
        </p:txBody>
      </p:sp>
    </p:spTree>
    <p:extLst>
      <p:ext uri="{BB962C8B-B14F-4D97-AF65-F5344CB8AC3E}">
        <p14:creationId xmlns:p14="http://schemas.microsoft.com/office/powerpoint/2010/main" val="2825682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6afa50e888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6afa50e888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6" name="Google Shape;166;g6afa50e888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4</a:t>
            </a:fld>
            <a:endParaRPr/>
          </a:p>
        </p:txBody>
      </p:sp>
    </p:spTree>
    <p:extLst>
      <p:ext uri="{BB962C8B-B14F-4D97-AF65-F5344CB8AC3E}">
        <p14:creationId xmlns:p14="http://schemas.microsoft.com/office/powerpoint/2010/main" val="3050339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afa50e888_0_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afa50e888_0_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rtl="0"/>
            <a:endParaRPr lang="tr-TR" sz="1200" b="0" i="0" u="none" strike="noStrike" cap="none" noProof="0" dirty="0">
              <a:solidFill>
                <a:schemeClr val="dk1"/>
              </a:solidFill>
              <a:effectLst/>
              <a:latin typeface="Calibri"/>
              <a:ea typeface="Calibri"/>
              <a:cs typeface="Calibri"/>
              <a:sym typeface="Calibri"/>
            </a:endParaRPr>
          </a:p>
        </p:txBody>
      </p:sp>
      <p:sp>
        <p:nvSpPr>
          <p:cNvPr id="175" name="Google Shape;175;g6afa50e888_0_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extLst>
      <p:ext uri="{BB962C8B-B14F-4D97-AF65-F5344CB8AC3E}">
        <p14:creationId xmlns:p14="http://schemas.microsoft.com/office/powerpoint/2010/main" val="315280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6afa50e888_0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6afa50e888_0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rtl="0"/>
            <a:endParaRPr lang="en-GB" sz="1200" b="0" i="0" u="none" strike="noStrike" cap="none" dirty="0">
              <a:solidFill>
                <a:schemeClr val="dk1"/>
              </a:solidFill>
              <a:effectLst/>
              <a:latin typeface="Calibri"/>
              <a:ea typeface="Calibri"/>
              <a:cs typeface="Calibri"/>
              <a:sym typeface="Calibri"/>
            </a:endParaRPr>
          </a:p>
        </p:txBody>
      </p:sp>
      <p:sp>
        <p:nvSpPr>
          <p:cNvPr id="184" name="Google Shape;184;g6afa50e888_0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extLst>
      <p:ext uri="{BB962C8B-B14F-4D97-AF65-F5344CB8AC3E}">
        <p14:creationId xmlns:p14="http://schemas.microsoft.com/office/powerpoint/2010/main" val="3923445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6b2c75ca9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6b2c75ca9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6b2c75ca9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7</a:t>
            </a:fld>
            <a:endParaRPr/>
          </a:p>
        </p:txBody>
      </p:sp>
    </p:spTree>
    <p:extLst>
      <p:ext uri="{BB962C8B-B14F-4D97-AF65-F5344CB8AC3E}">
        <p14:creationId xmlns:p14="http://schemas.microsoft.com/office/powerpoint/2010/main" val="2840664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6afa50e888_0_7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6afa50e888_0_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3" name="Google Shape;193;g6afa50e888_0_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extLst>
      <p:ext uri="{BB962C8B-B14F-4D97-AF65-F5344CB8AC3E}">
        <p14:creationId xmlns:p14="http://schemas.microsoft.com/office/powerpoint/2010/main" val="4294872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6b2c75ca9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6b2c75ca9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6b2c75ca9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9</a:t>
            </a:fld>
            <a:endParaRPr/>
          </a:p>
        </p:txBody>
      </p:sp>
    </p:spTree>
    <p:extLst>
      <p:ext uri="{BB962C8B-B14F-4D97-AF65-F5344CB8AC3E}">
        <p14:creationId xmlns:p14="http://schemas.microsoft.com/office/powerpoint/2010/main" val="3580646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6b2c75ca9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6b2c75ca9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6b2c75ca9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10</a:t>
            </a:fld>
            <a:endParaRPr/>
          </a:p>
        </p:txBody>
      </p:sp>
    </p:spTree>
    <p:extLst>
      <p:ext uri="{BB962C8B-B14F-4D97-AF65-F5344CB8AC3E}">
        <p14:creationId xmlns:p14="http://schemas.microsoft.com/office/powerpoint/2010/main" val="2987831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7096c51ed6_2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7096c51ed6_2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g7096c51ed6_2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16</a:t>
            </a:fld>
            <a:endParaRPr/>
          </a:p>
        </p:txBody>
      </p:sp>
    </p:spTree>
    <p:extLst>
      <p:ext uri="{BB962C8B-B14F-4D97-AF65-F5344CB8AC3E}">
        <p14:creationId xmlns:p14="http://schemas.microsoft.com/office/powerpoint/2010/main" val="3116092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7096c51ed6_2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7096c51ed6_2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g7096c51ed6_2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18" name="Google Shape;318;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1763106" y="274639"/>
            <a:ext cx="7106400" cy="114300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Clr>
                <a:srgbClr val="00A6D6"/>
              </a:buClr>
              <a:buSzPts val="3600"/>
              <a:buFont typeface="Arial"/>
              <a:buNone/>
              <a:defRPr sz="3600" b="0" i="0" u="none" strike="noStrike" cap="none">
                <a:solidFill>
                  <a:srgbClr val="00A6D6"/>
                </a:solidFill>
                <a:latin typeface="Arial"/>
                <a:ea typeface="Arial"/>
                <a:cs typeface="Arial"/>
                <a:sym typeface="Arial"/>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a:endParaRPr/>
          </a:p>
        </p:txBody>
      </p:sp>
      <p:sp>
        <p:nvSpPr>
          <p:cNvPr id="56" name="Google Shape;56;p13"/>
          <p:cNvSpPr txBox="1">
            <a:spLocks noGrp="1"/>
          </p:cNvSpPr>
          <p:nvPr>
            <p:ph type="body" idx="1"/>
          </p:nvPr>
        </p:nvSpPr>
        <p:spPr>
          <a:xfrm>
            <a:off x="1763106" y="1600200"/>
            <a:ext cx="7106400" cy="46482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00A6D6"/>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1600"/>
              </a:spcBef>
              <a:spcAft>
                <a:spcPts val="0"/>
              </a:spcAft>
              <a:buClr>
                <a:srgbClr val="00A6D6"/>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81000" algn="l" rtl="0">
              <a:spcBef>
                <a:spcPts val="1600"/>
              </a:spcBef>
              <a:spcAft>
                <a:spcPts val="0"/>
              </a:spcAft>
              <a:buClr>
                <a:srgbClr val="00A6D6"/>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1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1600"/>
              </a:spcBef>
              <a:spcAft>
                <a:spcPts val="16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1" name="Google Shape;11;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2" name="Google Shape;12;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oar-repositories.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ab2019.acikbilim.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s://zenodo.org/record/1065991#.Xcdmsi2cbVp" TargetMode="External"/><Relationship Id="rId3" Type="http://schemas.openxmlformats.org/officeDocument/2006/relationships/image" Target="../media/image8.jpg"/><Relationship Id="rId7" Type="http://schemas.openxmlformats.org/officeDocument/2006/relationships/hyperlink" Target="https://research.csiro.au/oznome/tools/oznome-5-star-data/"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www.ands-nectar-rds.org.au/fair-tool" TargetMode="External"/><Relationship Id="rId11" Type="http://schemas.openxmlformats.org/officeDocument/2006/relationships/image" Target="../media/image11.png"/><Relationship Id="rId5" Type="http://schemas.openxmlformats.org/officeDocument/2006/relationships/hyperlink" Target="https://www.coretrustseal.org/" TargetMode="External"/><Relationship Id="rId10" Type="http://schemas.openxmlformats.org/officeDocument/2006/relationships/image" Target="../media/image10.png"/><Relationship Id="rId4" Type="http://schemas.openxmlformats.org/officeDocument/2006/relationships/hyperlink" Target="http://blog.ukdataservice.ac.uk/fair-data-assessment-tool/" TargetMode="External"/><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rd-alliance.github.io/metadata-directory/" TargetMode="External"/><Relationship Id="rId2" Type="http://schemas.openxmlformats.org/officeDocument/2006/relationships/hyperlink" Target="https://rdamsc.dcc.ac.uk/tool-index"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793441"/>
            <a:ext cx="8520600" cy="112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2"/>
              </a:buClr>
              <a:buSzPts val="3509"/>
              <a:buFont typeface="Calibri"/>
              <a:buNone/>
            </a:pPr>
            <a:r>
              <a:rPr lang="en-GB" sz="3600" b="1" dirty="0">
                <a:solidFill>
                  <a:srgbClr val="00B0F0"/>
                </a:solidFill>
              </a:rPr>
              <a:t>FAIR </a:t>
            </a:r>
            <a:r>
              <a:rPr lang="en-GB" sz="3600" b="1" dirty="0" err="1">
                <a:solidFill>
                  <a:srgbClr val="00B0F0"/>
                </a:solidFill>
              </a:rPr>
              <a:t>Uyumlu</a:t>
            </a:r>
            <a:r>
              <a:rPr lang="en-GB" sz="3600" b="1" dirty="0">
                <a:solidFill>
                  <a:srgbClr val="00B0F0"/>
                </a:solidFill>
              </a:rPr>
              <a:t> </a:t>
            </a:r>
            <a:r>
              <a:rPr lang="en-GB" sz="3600" b="1" dirty="0" err="1">
                <a:solidFill>
                  <a:srgbClr val="00B0F0"/>
                </a:solidFill>
              </a:rPr>
              <a:t>Akademik</a:t>
            </a:r>
            <a:r>
              <a:rPr lang="en-GB" sz="3600" b="1" dirty="0">
                <a:solidFill>
                  <a:srgbClr val="00B0F0"/>
                </a:solidFill>
              </a:rPr>
              <a:t> </a:t>
            </a:r>
            <a:r>
              <a:rPr lang="en-GB" sz="3600" b="1" dirty="0" err="1">
                <a:solidFill>
                  <a:srgbClr val="00B0F0"/>
                </a:solidFill>
              </a:rPr>
              <a:t>Arşivler</a:t>
            </a:r>
            <a:endParaRPr sz="3600" b="1" dirty="0">
              <a:solidFill>
                <a:srgbClr val="00B0F0"/>
              </a:solidFill>
            </a:endParaRPr>
          </a:p>
        </p:txBody>
      </p:sp>
      <p:sp>
        <p:nvSpPr>
          <p:cNvPr id="63" name="Google Shape;63;p14"/>
          <p:cNvSpPr txBox="1">
            <a:spLocks noGrp="1"/>
          </p:cNvSpPr>
          <p:nvPr>
            <p:ph type="subTitle" idx="1"/>
          </p:nvPr>
        </p:nvSpPr>
        <p:spPr>
          <a:xfrm>
            <a:off x="218125" y="4941659"/>
            <a:ext cx="8520600" cy="1056900"/>
          </a:xfrm>
          <a:prstGeom prst="rect">
            <a:avLst/>
          </a:prstGeom>
        </p:spPr>
        <p:txBody>
          <a:bodyPr spcFirstLastPara="1" wrap="square" lIns="91425" tIns="91425" rIns="91425" bIns="91425" anchor="t" anchorCtr="0">
            <a:noAutofit/>
          </a:bodyPr>
          <a:lstStyle/>
          <a:p>
            <a:pPr marL="0" lvl="0" indent="0"/>
            <a:r>
              <a:rPr lang="en-GB" sz="2500" dirty="0" err="1"/>
              <a:t>İlkay</a:t>
            </a:r>
            <a:r>
              <a:rPr lang="en-GB" sz="2500" dirty="0"/>
              <a:t> Holt, </a:t>
            </a:r>
            <a:r>
              <a:rPr lang="en-GB" sz="2500" dirty="0">
                <a:hlinkClick r:id="rId3"/>
              </a:rPr>
              <a:t>COAR</a:t>
            </a:r>
            <a:endParaRPr lang="en-GB" sz="2500" dirty="0"/>
          </a:p>
          <a:p>
            <a:pPr marL="0" lvl="0" indent="0"/>
            <a:endParaRPr lang="en-GB" sz="2500" dirty="0"/>
          </a:p>
          <a:p>
            <a:pPr marL="0" lvl="0" indent="0"/>
            <a:r>
              <a:rPr lang="en-GB" sz="2000" dirty="0">
                <a:hlinkClick r:id="rId4"/>
              </a:rPr>
              <a:t>7. </a:t>
            </a:r>
            <a:r>
              <a:rPr lang="en-GB" sz="2000" dirty="0" err="1">
                <a:hlinkClick r:id="rId4"/>
              </a:rPr>
              <a:t>Ulusal</a:t>
            </a:r>
            <a:r>
              <a:rPr lang="en-GB" sz="2000" dirty="0">
                <a:hlinkClick r:id="rId4"/>
              </a:rPr>
              <a:t> </a:t>
            </a:r>
            <a:r>
              <a:rPr lang="en-GB" sz="2000" dirty="0" err="1">
                <a:hlinkClick r:id="rId4"/>
              </a:rPr>
              <a:t>Açık</a:t>
            </a:r>
            <a:r>
              <a:rPr lang="en-GB" sz="2000" dirty="0">
                <a:hlinkClick r:id="rId4"/>
              </a:rPr>
              <a:t> </a:t>
            </a:r>
            <a:r>
              <a:rPr lang="en-GB" sz="2000" dirty="0" err="1">
                <a:hlinkClick r:id="rId4"/>
              </a:rPr>
              <a:t>Bilim</a:t>
            </a:r>
            <a:r>
              <a:rPr lang="en-GB" sz="2000" dirty="0">
                <a:hlinkClick r:id="rId4"/>
              </a:rPr>
              <a:t> </a:t>
            </a:r>
            <a:r>
              <a:rPr lang="en-GB" sz="2000" dirty="0" err="1">
                <a:hlinkClick r:id="rId4"/>
              </a:rPr>
              <a:t>Konferansı</a:t>
            </a:r>
            <a:r>
              <a:rPr lang="en-GB" sz="2000" dirty="0">
                <a:hlinkClick r:id="rId4"/>
              </a:rPr>
              <a:t> </a:t>
            </a:r>
            <a:r>
              <a:rPr lang="en-GB" sz="2000" dirty="0" err="1">
                <a:hlinkClick r:id="rId4"/>
              </a:rPr>
              <a:t>ve</a:t>
            </a:r>
            <a:r>
              <a:rPr lang="en-GB" sz="2000" dirty="0">
                <a:hlinkClick r:id="rId4"/>
              </a:rPr>
              <a:t> </a:t>
            </a:r>
            <a:r>
              <a:rPr lang="en-GB" sz="2000" dirty="0" err="1">
                <a:hlinkClick r:id="rId4"/>
              </a:rPr>
              <a:t>OpenAIRE</a:t>
            </a:r>
            <a:r>
              <a:rPr lang="en-GB" sz="2000" dirty="0">
                <a:hlinkClick r:id="rId4"/>
              </a:rPr>
              <a:t> Advance </a:t>
            </a:r>
            <a:r>
              <a:rPr lang="en-GB" sz="2000" dirty="0" err="1">
                <a:hlinkClick r:id="rId4"/>
              </a:rPr>
              <a:t>Çalıştayı</a:t>
            </a:r>
            <a:r>
              <a:rPr lang="en-GB" sz="2000" dirty="0"/>
              <a:t> </a:t>
            </a:r>
          </a:p>
          <a:p>
            <a:pPr marL="0" lvl="0" indent="0"/>
            <a:r>
              <a:rPr lang="en-GB" sz="2000" dirty="0"/>
              <a:t>19 </a:t>
            </a:r>
            <a:r>
              <a:rPr lang="en-GB" sz="2000" dirty="0" err="1"/>
              <a:t>Kasım</a:t>
            </a:r>
            <a:r>
              <a:rPr lang="en-GB" sz="2000" dirty="0"/>
              <a:t> 2019, E.Ü. Atatürk </a:t>
            </a:r>
            <a:r>
              <a:rPr lang="en-GB" sz="2000" dirty="0" err="1"/>
              <a:t>Kültür</a:t>
            </a:r>
            <a:r>
              <a:rPr lang="en-GB" sz="2000" dirty="0"/>
              <a:t> </a:t>
            </a:r>
            <a:r>
              <a:rPr lang="en-GB" sz="2000" dirty="0" err="1"/>
              <a:t>Merkezi</a:t>
            </a:r>
            <a:r>
              <a:rPr lang="en-GB" sz="2000" dirty="0"/>
              <a:t>, İzmir</a:t>
            </a:r>
            <a:endParaRPr sz="2000" dirty="0"/>
          </a:p>
        </p:txBody>
      </p:sp>
      <p:pic>
        <p:nvPicPr>
          <p:cNvPr id="3" name="Picture 2" descr="FAIR principles">
            <a:extLst>
              <a:ext uri="{FF2B5EF4-FFF2-40B4-BE49-F238E27FC236}">
                <a16:creationId xmlns:a16="http://schemas.microsoft.com/office/drawing/2014/main" id="{02A34E7A-5C27-6C49-8D43-5B26C47A392D}"/>
              </a:ext>
            </a:extLst>
          </p:cNvPr>
          <p:cNvPicPr>
            <a:picLocks noChangeAspect="1"/>
          </p:cNvPicPr>
          <p:nvPr/>
        </p:nvPicPr>
        <p:blipFill>
          <a:blip r:embed="rId5"/>
          <a:stretch>
            <a:fillRect/>
          </a:stretch>
        </p:blipFill>
        <p:spPr>
          <a:xfrm>
            <a:off x="565747" y="1982341"/>
            <a:ext cx="7825356" cy="2514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p:nvPr/>
        </p:nvSpPr>
        <p:spPr>
          <a:xfrm>
            <a:off x="964050" y="159048"/>
            <a:ext cx="7215900" cy="3600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00A6D6"/>
              </a:buClr>
              <a:buSzPts val="2400"/>
              <a:buFont typeface="Arial"/>
              <a:buNone/>
            </a:pPr>
            <a:r>
              <a:rPr lang="en-GB" sz="2000">
                <a:solidFill>
                  <a:srgbClr val="00A6D6"/>
                </a:solidFill>
              </a:rPr>
              <a:t>Bir kaç soru</a:t>
            </a:r>
            <a:endParaRPr sz="2000"/>
          </a:p>
        </p:txBody>
      </p:sp>
      <p:cxnSp>
        <p:nvCxnSpPr>
          <p:cNvPr id="71" name="Google Shape;71;p15"/>
          <p:cNvCxnSpPr/>
          <p:nvPr/>
        </p:nvCxnSpPr>
        <p:spPr>
          <a:xfrm>
            <a:off x="964050" y="596900"/>
            <a:ext cx="7215900" cy="0"/>
          </a:xfrm>
          <a:prstGeom prst="straightConnector1">
            <a:avLst/>
          </a:prstGeom>
          <a:noFill/>
          <a:ln w="25400" cap="flat" cmpd="sng">
            <a:solidFill>
              <a:srgbClr val="00B0F0"/>
            </a:solidFill>
            <a:prstDash val="solid"/>
            <a:round/>
            <a:headEnd type="none" w="sm" len="sm"/>
            <a:tailEnd type="none" w="sm" len="sm"/>
          </a:ln>
        </p:spPr>
      </p:cxnSp>
      <p:pic>
        <p:nvPicPr>
          <p:cNvPr id="3" name="Picture 2" descr="A screenshot of a cell phone&#10;&#10;Description automatically generated">
            <a:extLst>
              <a:ext uri="{FF2B5EF4-FFF2-40B4-BE49-F238E27FC236}">
                <a16:creationId xmlns:a16="http://schemas.microsoft.com/office/drawing/2014/main" id="{B2E787DF-BAB9-6D47-B95A-932DEBDB9FD8}"/>
              </a:ext>
            </a:extLst>
          </p:cNvPr>
          <p:cNvPicPr>
            <a:picLocks noChangeAspect="1"/>
          </p:cNvPicPr>
          <p:nvPr/>
        </p:nvPicPr>
        <p:blipFill>
          <a:blip r:embed="rId3"/>
          <a:stretch>
            <a:fillRect/>
          </a:stretch>
        </p:blipFill>
        <p:spPr>
          <a:xfrm>
            <a:off x="394856" y="1020907"/>
            <a:ext cx="8562106" cy="4816185"/>
          </a:xfrm>
          <a:prstGeom prst="rect">
            <a:avLst/>
          </a:prstGeom>
        </p:spPr>
      </p:pic>
    </p:spTree>
    <p:extLst>
      <p:ext uri="{BB962C8B-B14F-4D97-AF65-F5344CB8AC3E}">
        <p14:creationId xmlns:p14="http://schemas.microsoft.com/office/powerpoint/2010/main" val="3265747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600" dirty="0" err="1">
                <a:solidFill>
                  <a:srgbClr val="00A6D6"/>
                </a:solidFill>
              </a:rPr>
              <a:t>Veri</a:t>
            </a:r>
            <a:r>
              <a:rPr lang="en-GB" sz="3600" dirty="0">
                <a:solidFill>
                  <a:srgbClr val="00A6D6"/>
                </a:solidFill>
              </a:rPr>
              <a:t> </a:t>
            </a:r>
            <a:r>
              <a:rPr lang="en-GB" sz="3600" dirty="0" err="1">
                <a:solidFill>
                  <a:srgbClr val="00A6D6"/>
                </a:solidFill>
              </a:rPr>
              <a:t>Biliminde</a:t>
            </a:r>
            <a:r>
              <a:rPr lang="en-GB" sz="3600" dirty="0">
                <a:solidFill>
                  <a:srgbClr val="00A6D6"/>
                </a:solidFill>
              </a:rPr>
              <a:t> FAIR </a:t>
            </a:r>
            <a:r>
              <a:rPr lang="en-GB" sz="3600" dirty="0" err="1">
                <a:solidFill>
                  <a:srgbClr val="00A6D6"/>
                </a:solidFill>
              </a:rPr>
              <a:t>Prensipleri</a:t>
            </a:r>
            <a:endParaRPr dirty="0"/>
          </a:p>
        </p:txBody>
      </p:sp>
      <p:sp>
        <p:nvSpPr>
          <p:cNvPr id="160" name="Google Shape;160;p26"/>
          <p:cNvSpPr txBox="1">
            <a:spLocks noGrp="1"/>
          </p:cNvSpPr>
          <p:nvPr>
            <p:ph type="body" idx="1"/>
          </p:nvPr>
        </p:nvSpPr>
        <p:spPr>
          <a:xfrm>
            <a:off x="311700" y="1612825"/>
            <a:ext cx="3916500" cy="4555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tr-TR" dirty="0"/>
              <a:t>FAIR - </a:t>
            </a:r>
            <a:r>
              <a:rPr lang="tr-TR" dirty="0" err="1"/>
              <a:t>Findable</a:t>
            </a:r>
            <a:r>
              <a:rPr lang="tr-TR" dirty="0"/>
              <a:t>=Bulunabilir, </a:t>
            </a:r>
            <a:r>
              <a:rPr lang="tr-TR" dirty="0" err="1"/>
              <a:t>Accessible</a:t>
            </a:r>
            <a:r>
              <a:rPr lang="tr-TR" dirty="0"/>
              <a:t>=Erişilebilir, </a:t>
            </a:r>
            <a:r>
              <a:rPr lang="tr-TR" dirty="0" err="1"/>
              <a:t>Interoperable</a:t>
            </a:r>
            <a:r>
              <a:rPr lang="tr-TR" dirty="0"/>
              <a:t>=Birlikte Çalışabilir, </a:t>
            </a:r>
            <a:r>
              <a:rPr lang="tr-TR" dirty="0" err="1"/>
              <a:t>Reusable</a:t>
            </a:r>
            <a:r>
              <a:rPr lang="tr-TR" dirty="0"/>
              <a:t>=Yeniden kullanılabilir</a:t>
            </a:r>
          </a:p>
          <a:p>
            <a:pPr marL="457200" lvl="0" indent="-342900" algn="l" rtl="0">
              <a:spcBef>
                <a:spcPts val="0"/>
              </a:spcBef>
              <a:spcAft>
                <a:spcPts val="0"/>
              </a:spcAft>
              <a:buSzPts val="1800"/>
              <a:buChar char="●"/>
            </a:pPr>
            <a:r>
              <a:rPr lang="tr-TR" dirty="0"/>
              <a:t>Araştırma verisinin tekrar kullanımına imkan veren bir iyi uygulama ilkeleri topluluğudur.  </a:t>
            </a:r>
          </a:p>
          <a:p>
            <a:pPr marL="457200" lvl="0" indent="-342900" algn="l" rtl="0">
              <a:spcBef>
                <a:spcPts val="0"/>
              </a:spcBef>
              <a:spcAft>
                <a:spcPts val="0"/>
              </a:spcAft>
              <a:buSzPts val="1800"/>
              <a:buChar char="●"/>
            </a:pPr>
            <a:r>
              <a:rPr lang="tr-TR" dirty="0"/>
              <a:t>Avrupa Komisyonu ve RDA-</a:t>
            </a:r>
            <a:r>
              <a:rPr lang="tr-TR" dirty="0" err="1"/>
              <a:t>Research</a:t>
            </a:r>
            <a:r>
              <a:rPr lang="tr-TR" dirty="0"/>
              <a:t> Data </a:t>
            </a:r>
            <a:r>
              <a:rPr lang="tr-TR" dirty="0" err="1"/>
              <a:t>Alliance</a:t>
            </a:r>
            <a:r>
              <a:rPr lang="tr-TR" dirty="0"/>
              <a:t> gibi kuruluşlar tarafından kabul edilmektedir.</a:t>
            </a:r>
          </a:p>
        </p:txBody>
      </p:sp>
      <p:pic>
        <p:nvPicPr>
          <p:cNvPr id="161" name="Google Shape;161;p26"/>
          <p:cNvPicPr preferRelativeResize="0"/>
          <p:nvPr/>
        </p:nvPicPr>
        <p:blipFill>
          <a:blip r:embed="rId3">
            <a:alphaModFix/>
          </a:blip>
          <a:stretch>
            <a:fillRect/>
          </a:stretch>
        </p:blipFill>
        <p:spPr>
          <a:xfrm>
            <a:off x="3977675" y="1678025"/>
            <a:ext cx="4852263" cy="3866750"/>
          </a:xfrm>
          <a:prstGeom prst="rect">
            <a:avLst/>
          </a:prstGeom>
          <a:noFill/>
          <a:ln>
            <a:noFill/>
          </a:ln>
        </p:spPr>
      </p:pic>
      <p:sp>
        <p:nvSpPr>
          <p:cNvPr id="162" name="Google Shape;162;p26"/>
          <p:cNvSpPr txBox="1"/>
          <p:nvPr/>
        </p:nvSpPr>
        <p:spPr>
          <a:xfrm>
            <a:off x="4572000" y="5468575"/>
            <a:ext cx="4181700" cy="350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200"/>
              <a:t>Changing the culture of data science http://bit.ly/33ycRiz</a:t>
            </a:r>
            <a:endParaRPr sz="1200"/>
          </a:p>
        </p:txBody>
      </p:sp>
    </p:spTree>
    <p:extLst>
      <p:ext uri="{BB962C8B-B14F-4D97-AF65-F5344CB8AC3E}">
        <p14:creationId xmlns:p14="http://schemas.microsoft.com/office/powerpoint/2010/main" val="3087183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00A6D6"/>
                </a:solidFill>
              </a:rPr>
              <a:t>FAIR Prensiplerini Gerçekleştirmek</a:t>
            </a:r>
            <a:endParaRPr sz="3600">
              <a:solidFill>
                <a:srgbClr val="00A6D6"/>
              </a:solidFill>
            </a:endParaRPr>
          </a:p>
        </p:txBody>
      </p:sp>
      <p:sp>
        <p:nvSpPr>
          <p:cNvPr id="169" name="Google Shape;169;p27"/>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dirty="0" err="1"/>
              <a:t>Avrupa</a:t>
            </a:r>
            <a:r>
              <a:rPr lang="en-GB" dirty="0"/>
              <a:t> </a:t>
            </a:r>
            <a:r>
              <a:rPr lang="en-GB" dirty="0" err="1"/>
              <a:t>Komisyonu</a:t>
            </a:r>
            <a:r>
              <a:rPr lang="en-GB" dirty="0"/>
              <a:t> FAIR </a:t>
            </a:r>
            <a:r>
              <a:rPr lang="en-GB" dirty="0" err="1"/>
              <a:t>Veri</a:t>
            </a:r>
            <a:r>
              <a:rPr lang="en-GB" dirty="0"/>
              <a:t> </a:t>
            </a:r>
            <a:r>
              <a:rPr lang="en-GB" dirty="0" err="1"/>
              <a:t>Uzman</a:t>
            </a:r>
            <a:r>
              <a:rPr lang="en-GB" dirty="0"/>
              <a:t> </a:t>
            </a:r>
            <a:r>
              <a:rPr lang="en-GB" dirty="0" err="1"/>
              <a:t>Grubu’nun</a:t>
            </a:r>
            <a:r>
              <a:rPr lang="en-GB" dirty="0"/>
              <a:t> ‘</a:t>
            </a:r>
            <a:r>
              <a:rPr lang="en-GB" dirty="0" err="1"/>
              <a:t>FAIR’i</a:t>
            </a:r>
            <a:r>
              <a:rPr lang="en-GB" dirty="0"/>
              <a:t> </a:t>
            </a:r>
            <a:r>
              <a:rPr lang="en-GB" dirty="0" err="1"/>
              <a:t>Gerçeğe</a:t>
            </a:r>
            <a:r>
              <a:rPr lang="en-GB" dirty="0"/>
              <a:t> </a:t>
            </a:r>
            <a:r>
              <a:rPr lang="en-GB" dirty="0" err="1"/>
              <a:t>Dönüştürmek</a:t>
            </a:r>
            <a:r>
              <a:rPr lang="en-GB" dirty="0"/>
              <a:t>’ </a:t>
            </a:r>
            <a:r>
              <a:rPr lang="en-GB" dirty="0" err="1"/>
              <a:t>adlı</a:t>
            </a:r>
            <a:r>
              <a:rPr lang="en-GB" dirty="0"/>
              <a:t> </a:t>
            </a:r>
            <a:r>
              <a:rPr lang="en-GB" dirty="0" err="1"/>
              <a:t>raporunda</a:t>
            </a:r>
            <a:r>
              <a:rPr lang="en-GB" dirty="0"/>
              <a:t> </a:t>
            </a:r>
            <a:r>
              <a:rPr lang="en-GB" dirty="0" err="1"/>
              <a:t>araştırma</a:t>
            </a:r>
            <a:r>
              <a:rPr lang="en-GB" dirty="0"/>
              <a:t> </a:t>
            </a:r>
            <a:r>
              <a:rPr lang="en-GB" dirty="0" err="1"/>
              <a:t>döngüsünde</a:t>
            </a:r>
            <a:r>
              <a:rPr lang="en-GB" dirty="0"/>
              <a:t> FAIR </a:t>
            </a:r>
            <a:r>
              <a:rPr lang="en-GB" dirty="0" err="1"/>
              <a:t>aksiyon</a:t>
            </a:r>
            <a:r>
              <a:rPr lang="en-GB" dirty="0"/>
              <a:t> </a:t>
            </a:r>
            <a:r>
              <a:rPr lang="en-GB" dirty="0" err="1"/>
              <a:t>planı</a:t>
            </a:r>
            <a:r>
              <a:rPr lang="en-GB" dirty="0"/>
              <a:t> </a:t>
            </a:r>
            <a:r>
              <a:rPr lang="en-GB" dirty="0" err="1"/>
              <a:t>için</a:t>
            </a:r>
            <a:r>
              <a:rPr lang="en-GB" dirty="0"/>
              <a:t> </a:t>
            </a:r>
            <a:r>
              <a:rPr lang="en-GB" dirty="0" err="1"/>
              <a:t>yapılan</a:t>
            </a:r>
            <a:r>
              <a:rPr lang="en-GB" dirty="0"/>
              <a:t> </a:t>
            </a:r>
            <a:r>
              <a:rPr lang="en-GB" dirty="0" err="1"/>
              <a:t>yirmi</a:t>
            </a:r>
            <a:r>
              <a:rPr lang="en-GB" dirty="0"/>
              <a:t> </a:t>
            </a:r>
            <a:r>
              <a:rPr lang="en-GB" dirty="0" err="1"/>
              <a:t>yedi</a:t>
            </a:r>
            <a:r>
              <a:rPr lang="en-GB" dirty="0"/>
              <a:t> </a:t>
            </a:r>
            <a:r>
              <a:rPr lang="en-GB" dirty="0" err="1"/>
              <a:t>öneri</a:t>
            </a:r>
            <a:r>
              <a:rPr lang="en-GB" dirty="0"/>
              <a:t>, FAIR </a:t>
            </a:r>
            <a:r>
              <a:rPr lang="en-GB" dirty="0" err="1"/>
              <a:t>ekosisteminin</a:t>
            </a:r>
            <a:r>
              <a:rPr lang="en-GB" dirty="0"/>
              <a:t> </a:t>
            </a:r>
            <a:r>
              <a:rPr lang="en-GB" dirty="0" err="1"/>
              <a:t>büyüklüğünü</a:t>
            </a:r>
            <a:r>
              <a:rPr lang="en-GB" dirty="0"/>
              <a:t> </a:t>
            </a:r>
            <a:r>
              <a:rPr lang="en-GB" dirty="0" err="1"/>
              <a:t>göstermektedir</a:t>
            </a:r>
            <a:r>
              <a:rPr lang="en-GB" dirty="0"/>
              <a:t>. </a:t>
            </a:r>
            <a:endParaRPr dirty="0"/>
          </a:p>
        </p:txBody>
      </p:sp>
      <p:pic>
        <p:nvPicPr>
          <p:cNvPr id="170" name="Google Shape;170;p27"/>
          <p:cNvPicPr preferRelativeResize="0"/>
          <p:nvPr/>
        </p:nvPicPr>
        <p:blipFill>
          <a:blip r:embed="rId3">
            <a:alphaModFix/>
          </a:blip>
          <a:stretch>
            <a:fillRect/>
          </a:stretch>
        </p:blipFill>
        <p:spPr>
          <a:xfrm>
            <a:off x="313185" y="2666625"/>
            <a:ext cx="8517637" cy="4085175"/>
          </a:xfrm>
          <a:prstGeom prst="rect">
            <a:avLst/>
          </a:prstGeom>
          <a:noFill/>
          <a:ln>
            <a:noFill/>
          </a:ln>
        </p:spPr>
      </p:pic>
      <p:sp>
        <p:nvSpPr>
          <p:cNvPr id="171" name="Google Shape;171;p27"/>
          <p:cNvSpPr txBox="1"/>
          <p:nvPr/>
        </p:nvSpPr>
        <p:spPr>
          <a:xfrm>
            <a:off x="5070625" y="6091825"/>
            <a:ext cx="3760200" cy="63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a:t>Final Report and Action Plan from the European Commission Expert Group on FAIR Data: Turning FAIR Into Reality http://bit.ly/2NyqtEU</a:t>
            </a:r>
            <a:endParaRPr sz="1200"/>
          </a:p>
        </p:txBody>
      </p:sp>
    </p:spTree>
    <p:extLst>
      <p:ext uri="{BB962C8B-B14F-4D97-AF65-F5344CB8AC3E}">
        <p14:creationId xmlns:p14="http://schemas.microsoft.com/office/powerpoint/2010/main" val="2738757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28"/>
          <p:cNvPicPr preferRelativeResize="0"/>
          <p:nvPr/>
        </p:nvPicPr>
        <p:blipFill>
          <a:blip r:embed="rId3">
            <a:alphaModFix/>
          </a:blip>
          <a:stretch>
            <a:fillRect/>
          </a:stretch>
        </p:blipFill>
        <p:spPr>
          <a:xfrm>
            <a:off x="4997575" y="1456750"/>
            <a:ext cx="3921050" cy="4212625"/>
          </a:xfrm>
          <a:prstGeom prst="rect">
            <a:avLst/>
          </a:prstGeom>
          <a:noFill/>
          <a:ln>
            <a:noFill/>
          </a:ln>
        </p:spPr>
      </p:pic>
      <p:sp>
        <p:nvSpPr>
          <p:cNvPr id="178" name="Google Shape;178;p2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00A6D6"/>
                </a:solidFill>
              </a:rPr>
              <a:t>FAIR Ekosistem</a:t>
            </a:r>
            <a:endParaRPr sz="3600">
              <a:solidFill>
                <a:srgbClr val="00A6D6"/>
              </a:solidFill>
            </a:endParaRPr>
          </a:p>
        </p:txBody>
      </p:sp>
      <p:sp>
        <p:nvSpPr>
          <p:cNvPr id="179" name="Google Shape;179;p28"/>
          <p:cNvSpPr txBox="1">
            <a:spLocks noGrp="1"/>
          </p:cNvSpPr>
          <p:nvPr>
            <p:ph type="body" idx="1"/>
          </p:nvPr>
        </p:nvSpPr>
        <p:spPr>
          <a:xfrm>
            <a:off x="145925" y="1536625"/>
            <a:ext cx="5052300" cy="4902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dirty="0"/>
              <a:t>FAIR </a:t>
            </a:r>
            <a:r>
              <a:rPr lang="en-GB" dirty="0" err="1"/>
              <a:t>ekosisteminin</a:t>
            </a:r>
            <a:r>
              <a:rPr lang="en-GB" dirty="0"/>
              <a:t> </a:t>
            </a:r>
            <a:r>
              <a:rPr lang="en-GB" dirty="0" err="1"/>
              <a:t>temel</a:t>
            </a:r>
            <a:r>
              <a:rPr lang="en-GB" dirty="0"/>
              <a:t> </a:t>
            </a:r>
            <a:r>
              <a:rPr lang="en-GB" dirty="0" err="1"/>
              <a:t>bileşenlerini</a:t>
            </a:r>
            <a:r>
              <a:rPr lang="en-GB" dirty="0"/>
              <a:t> </a:t>
            </a:r>
            <a:r>
              <a:rPr lang="en-GB" dirty="0" err="1"/>
              <a:t>p</a:t>
            </a:r>
            <a:r>
              <a:rPr lang="en-GB" sz="1800" dirty="0" err="1"/>
              <a:t>olitikalar</a:t>
            </a:r>
            <a:r>
              <a:rPr lang="en-GB" dirty="0"/>
              <a:t>, </a:t>
            </a:r>
            <a:r>
              <a:rPr lang="en-GB" dirty="0" err="1"/>
              <a:t>y</a:t>
            </a:r>
            <a:r>
              <a:rPr lang="en-GB" sz="1800" dirty="0" err="1"/>
              <a:t>eri</a:t>
            </a:r>
            <a:r>
              <a:rPr lang="en-GB" sz="1800" dirty="0"/>
              <a:t> </a:t>
            </a:r>
            <a:r>
              <a:rPr lang="en-GB" sz="1800" dirty="0" err="1"/>
              <a:t>yönetim</a:t>
            </a:r>
            <a:r>
              <a:rPr lang="en-GB" sz="1800" dirty="0"/>
              <a:t> </a:t>
            </a:r>
            <a:r>
              <a:rPr lang="en-GB" sz="1800" dirty="0" err="1"/>
              <a:t>planları</a:t>
            </a:r>
            <a:r>
              <a:rPr lang="en-GB" sz="1800" dirty="0"/>
              <a:t> (VYP)</a:t>
            </a:r>
            <a:r>
              <a:rPr lang="en-GB" dirty="0"/>
              <a:t>, </a:t>
            </a:r>
            <a:r>
              <a:rPr lang="en-GB" dirty="0" err="1"/>
              <a:t>kalıcı</a:t>
            </a:r>
            <a:r>
              <a:rPr lang="en-GB" dirty="0"/>
              <a:t> </a:t>
            </a:r>
            <a:r>
              <a:rPr lang="en-GB" dirty="0" err="1"/>
              <a:t>t</a:t>
            </a:r>
            <a:r>
              <a:rPr lang="en-GB" sz="1800" dirty="0" err="1"/>
              <a:t>anımlayıcılar</a:t>
            </a:r>
            <a:r>
              <a:rPr lang="en-GB" sz="1800" dirty="0"/>
              <a:t>, </a:t>
            </a:r>
            <a:r>
              <a:rPr lang="en-GB" dirty="0" err="1"/>
              <a:t>s</a:t>
            </a:r>
            <a:r>
              <a:rPr lang="en-GB" sz="1800" dirty="0" err="1"/>
              <a:t>tandartlar</a:t>
            </a:r>
            <a:r>
              <a:rPr lang="en-GB" sz="1800" dirty="0"/>
              <a:t> </a:t>
            </a:r>
            <a:r>
              <a:rPr lang="en-GB" sz="1800" dirty="0" err="1"/>
              <a:t>ve</a:t>
            </a:r>
            <a:r>
              <a:rPr lang="en-GB" dirty="0"/>
              <a:t> </a:t>
            </a:r>
            <a:r>
              <a:rPr lang="en-GB" dirty="0" err="1"/>
              <a:t>a</a:t>
            </a:r>
            <a:r>
              <a:rPr lang="en-GB" sz="1800" dirty="0" err="1"/>
              <a:t>rşivler</a:t>
            </a:r>
            <a:r>
              <a:rPr lang="en-GB" sz="1800" dirty="0"/>
              <a:t> </a:t>
            </a:r>
            <a:r>
              <a:rPr lang="en-GB" sz="1800" dirty="0" err="1"/>
              <a:t>oluşturmaktadır</a:t>
            </a:r>
            <a:r>
              <a:rPr lang="en-GB" sz="1800" dirty="0"/>
              <a:t>.</a:t>
            </a:r>
            <a:endParaRPr sz="1800" dirty="0"/>
          </a:p>
          <a:p>
            <a:pPr marL="457200" lvl="0" indent="-342900" algn="l" rtl="0">
              <a:spcBef>
                <a:spcPts val="0"/>
              </a:spcBef>
              <a:spcAft>
                <a:spcPts val="0"/>
              </a:spcAft>
              <a:buSzPts val="1800"/>
              <a:buChar char="●"/>
            </a:pPr>
            <a:r>
              <a:rPr lang="en-GB" dirty="0" err="1"/>
              <a:t>Politikalar</a:t>
            </a:r>
            <a:r>
              <a:rPr lang="en-GB" dirty="0"/>
              <a:t>, </a:t>
            </a:r>
            <a:r>
              <a:rPr lang="en-GB" dirty="0" err="1"/>
              <a:t>veri</a:t>
            </a:r>
            <a:r>
              <a:rPr lang="en-GB" dirty="0"/>
              <a:t> </a:t>
            </a:r>
            <a:r>
              <a:rPr lang="en-GB" dirty="0" err="1"/>
              <a:t>hizmetlerinin</a:t>
            </a:r>
            <a:r>
              <a:rPr lang="en-GB" dirty="0"/>
              <a:t> </a:t>
            </a:r>
            <a:r>
              <a:rPr lang="en-GB" dirty="0" err="1"/>
              <a:t>yürütülmesi</a:t>
            </a:r>
            <a:r>
              <a:rPr lang="en-GB" dirty="0"/>
              <a:t> </a:t>
            </a:r>
            <a:r>
              <a:rPr lang="en-GB" dirty="0" err="1"/>
              <a:t>için</a:t>
            </a:r>
            <a:r>
              <a:rPr lang="en-GB" dirty="0"/>
              <a:t> </a:t>
            </a:r>
            <a:r>
              <a:rPr lang="en-GB" dirty="0" err="1"/>
              <a:t>gereklilikleri</a:t>
            </a:r>
            <a:r>
              <a:rPr lang="en-GB" dirty="0"/>
              <a:t> </a:t>
            </a:r>
            <a:r>
              <a:rPr lang="en-GB" dirty="0" err="1"/>
              <a:t>tanımlarken</a:t>
            </a:r>
            <a:r>
              <a:rPr lang="en-GB" dirty="0"/>
              <a:t>, </a:t>
            </a:r>
            <a:r>
              <a:rPr lang="en-GB" dirty="0" err="1"/>
              <a:t>VYPler</a:t>
            </a:r>
            <a:r>
              <a:rPr lang="en-GB" dirty="0"/>
              <a:t> FAIR </a:t>
            </a:r>
            <a:r>
              <a:rPr lang="en-GB" dirty="0" err="1"/>
              <a:t>bileşenleri</a:t>
            </a:r>
            <a:r>
              <a:rPr lang="en-GB" dirty="0"/>
              <a:t> </a:t>
            </a:r>
            <a:r>
              <a:rPr lang="en-GB" dirty="0" err="1"/>
              <a:t>ile</a:t>
            </a:r>
            <a:r>
              <a:rPr lang="en-GB" dirty="0"/>
              <a:t> </a:t>
            </a:r>
            <a:r>
              <a:rPr lang="en-GB" dirty="0" err="1"/>
              <a:t>projelerin</a:t>
            </a:r>
            <a:r>
              <a:rPr lang="en-GB" dirty="0"/>
              <a:t> </a:t>
            </a:r>
            <a:r>
              <a:rPr lang="en-GB" dirty="0" err="1"/>
              <a:t>bağlantısını</a:t>
            </a:r>
            <a:r>
              <a:rPr lang="en-GB" dirty="0"/>
              <a:t> </a:t>
            </a:r>
            <a:r>
              <a:rPr lang="en-GB" dirty="0" err="1"/>
              <a:t>sağlar</a:t>
            </a:r>
            <a:r>
              <a:rPr lang="en-GB" dirty="0"/>
              <a:t>. </a:t>
            </a:r>
            <a:r>
              <a:rPr lang="en-GB" dirty="0" err="1"/>
              <a:t>Kalıcı</a:t>
            </a:r>
            <a:r>
              <a:rPr lang="en-GB" dirty="0"/>
              <a:t> </a:t>
            </a:r>
            <a:r>
              <a:rPr lang="en-GB" dirty="0" err="1"/>
              <a:t>tanımlayıcılar</a:t>
            </a:r>
            <a:r>
              <a:rPr lang="en-GB" dirty="0"/>
              <a:t> </a:t>
            </a:r>
            <a:r>
              <a:rPr lang="en-GB" dirty="0" err="1"/>
              <a:t>veri</a:t>
            </a:r>
            <a:r>
              <a:rPr lang="en-GB" dirty="0"/>
              <a:t>, </a:t>
            </a:r>
            <a:r>
              <a:rPr lang="en-GB" dirty="0" err="1"/>
              <a:t>kurum</a:t>
            </a:r>
            <a:r>
              <a:rPr lang="en-GB" dirty="0"/>
              <a:t>, </a:t>
            </a:r>
            <a:r>
              <a:rPr lang="en-GB" dirty="0" err="1"/>
              <a:t>araştırmacı</a:t>
            </a:r>
            <a:r>
              <a:rPr lang="en-GB" dirty="0"/>
              <a:t>, </a:t>
            </a:r>
            <a:r>
              <a:rPr lang="en-GB" dirty="0" err="1"/>
              <a:t>proje</a:t>
            </a:r>
            <a:r>
              <a:rPr lang="en-GB" dirty="0"/>
              <a:t> </a:t>
            </a:r>
            <a:r>
              <a:rPr lang="en-GB" dirty="0" err="1"/>
              <a:t>gibi</a:t>
            </a:r>
            <a:r>
              <a:rPr lang="en-GB" dirty="0"/>
              <a:t> </a:t>
            </a:r>
            <a:r>
              <a:rPr lang="en-GB" dirty="0" err="1"/>
              <a:t>ekosistemin</a:t>
            </a:r>
            <a:r>
              <a:rPr lang="en-GB" dirty="0"/>
              <a:t> </a:t>
            </a:r>
            <a:r>
              <a:rPr lang="en-GB" dirty="0" err="1"/>
              <a:t>pek</a:t>
            </a:r>
            <a:r>
              <a:rPr lang="en-GB" dirty="0"/>
              <a:t> </a:t>
            </a:r>
            <a:r>
              <a:rPr lang="en-GB" dirty="0" err="1"/>
              <a:t>çok</a:t>
            </a:r>
            <a:r>
              <a:rPr lang="en-GB" dirty="0"/>
              <a:t> </a:t>
            </a:r>
            <a:r>
              <a:rPr lang="en-GB" dirty="0" err="1"/>
              <a:t>öğesine</a:t>
            </a:r>
            <a:r>
              <a:rPr lang="en-GB" dirty="0"/>
              <a:t> </a:t>
            </a:r>
            <a:r>
              <a:rPr lang="en-GB" dirty="0" err="1"/>
              <a:t>atanır</a:t>
            </a:r>
            <a:r>
              <a:rPr lang="en-GB" dirty="0"/>
              <a:t>. </a:t>
            </a:r>
            <a:r>
              <a:rPr lang="en-GB" dirty="0" err="1"/>
              <a:t>Standartlar</a:t>
            </a:r>
            <a:r>
              <a:rPr lang="en-GB" dirty="0"/>
              <a:t> </a:t>
            </a:r>
            <a:r>
              <a:rPr lang="en-GB" dirty="0" err="1"/>
              <a:t>veri</a:t>
            </a:r>
            <a:r>
              <a:rPr lang="en-GB" dirty="0"/>
              <a:t> </a:t>
            </a:r>
            <a:r>
              <a:rPr lang="en-GB" dirty="0" err="1"/>
              <a:t>tanımlamadan</a:t>
            </a:r>
            <a:r>
              <a:rPr lang="en-GB" dirty="0"/>
              <a:t>, </a:t>
            </a:r>
            <a:r>
              <a:rPr lang="en-GB" dirty="0" err="1"/>
              <a:t>veri</a:t>
            </a:r>
            <a:r>
              <a:rPr lang="en-GB" dirty="0"/>
              <a:t> </a:t>
            </a:r>
            <a:r>
              <a:rPr lang="en-GB" dirty="0" err="1"/>
              <a:t>alışverişini</a:t>
            </a:r>
            <a:r>
              <a:rPr lang="en-GB" dirty="0"/>
              <a:t> </a:t>
            </a:r>
            <a:r>
              <a:rPr lang="en-GB" dirty="0" err="1"/>
              <a:t>sağlayacak</a:t>
            </a:r>
            <a:r>
              <a:rPr lang="en-GB" dirty="0"/>
              <a:t> transfer </a:t>
            </a:r>
            <a:r>
              <a:rPr lang="en-GB" dirty="0" err="1"/>
              <a:t>ve</a:t>
            </a:r>
            <a:r>
              <a:rPr lang="en-GB" dirty="0"/>
              <a:t> </a:t>
            </a:r>
            <a:r>
              <a:rPr lang="en-GB" dirty="0" err="1"/>
              <a:t>protokollere</a:t>
            </a:r>
            <a:r>
              <a:rPr lang="en-GB" dirty="0"/>
              <a:t> </a:t>
            </a:r>
            <a:r>
              <a:rPr lang="en-GB" dirty="0" err="1"/>
              <a:t>kadar</a:t>
            </a:r>
            <a:r>
              <a:rPr lang="en-GB" dirty="0"/>
              <a:t> </a:t>
            </a:r>
            <a:r>
              <a:rPr lang="en-GB" dirty="0" err="1"/>
              <a:t>birlikte</a:t>
            </a:r>
            <a:r>
              <a:rPr lang="en-GB" dirty="0"/>
              <a:t> </a:t>
            </a:r>
            <a:r>
              <a:rPr lang="en-GB" dirty="0" err="1"/>
              <a:t>işlerliği</a:t>
            </a:r>
            <a:r>
              <a:rPr lang="en-GB" dirty="0"/>
              <a:t> </a:t>
            </a:r>
            <a:r>
              <a:rPr lang="en-GB" dirty="0" err="1"/>
              <a:t>sağlar</a:t>
            </a:r>
            <a:r>
              <a:rPr lang="en-GB" dirty="0"/>
              <a:t>. </a:t>
            </a:r>
            <a:endParaRPr dirty="0"/>
          </a:p>
          <a:p>
            <a:pPr marL="457200" lvl="0" indent="-342900" algn="l" rtl="0">
              <a:spcBef>
                <a:spcPts val="0"/>
              </a:spcBef>
              <a:spcAft>
                <a:spcPts val="0"/>
              </a:spcAft>
              <a:buSzPts val="1800"/>
              <a:buChar char="●"/>
            </a:pPr>
            <a:r>
              <a:rPr lang="en-GB" dirty="0" err="1"/>
              <a:t>Arşivler</a:t>
            </a:r>
            <a:r>
              <a:rPr lang="en-GB" dirty="0"/>
              <a:t> </a:t>
            </a:r>
            <a:r>
              <a:rPr lang="en-GB" dirty="0" err="1"/>
              <a:t>ise</a:t>
            </a:r>
            <a:r>
              <a:rPr lang="en-GB" dirty="0"/>
              <a:t> </a:t>
            </a:r>
            <a:r>
              <a:rPr lang="en-GB" dirty="0" err="1"/>
              <a:t>veri</a:t>
            </a:r>
            <a:r>
              <a:rPr lang="en-GB" dirty="0"/>
              <a:t> </a:t>
            </a:r>
            <a:r>
              <a:rPr lang="en-GB" dirty="0" err="1"/>
              <a:t>setlerini</a:t>
            </a:r>
            <a:r>
              <a:rPr lang="en-GB" dirty="0"/>
              <a:t> </a:t>
            </a:r>
            <a:r>
              <a:rPr lang="en-GB" dirty="0" err="1"/>
              <a:t>barındırır</a:t>
            </a:r>
            <a:r>
              <a:rPr lang="en-GB" dirty="0"/>
              <a:t>, </a:t>
            </a:r>
            <a:r>
              <a:rPr lang="en-GB" b="1" dirty="0" err="1"/>
              <a:t>güveni</a:t>
            </a:r>
            <a:r>
              <a:rPr lang="en-GB" b="1" dirty="0"/>
              <a:t> </a:t>
            </a:r>
            <a:r>
              <a:rPr lang="en-GB" dirty="0" err="1"/>
              <a:t>sağlayacak</a:t>
            </a:r>
            <a:r>
              <a:rPr lang="en-GB" dirty="0"/>
              <a:t> </a:t>
            </a:r>
            <a:r>
              <a:rPr lang="en-GB" dirty="0" err="1"/>
              <a:t>şekilde</a:t>
            </a:r>
            <a:r>
              <a:rPr lang="en-GB" dirty="0"/>
              <a:t> </a:t>
            </a:r>
            <a:r>
              <a:rPr lang="en-GB" dirty="0" err="1"/>
              <a:t>yapılandırılmalıdır</a:t>
            </a:r>
            <a:r>
              <a:rPr lang="en-GB" dirty="0"/>
              <a:t>.</a:t>
            </a:r>
            <a:endParaRPr dirty="0"/>
          </a:p>
        </p:txBody>
      </p:sp>
      <p:sp>
        <p:nvSpPr>
          <p:cNvPr id="180" name="Google Shape;180;p28"/>
          <p:cNvSpPr txBox="1"/>
          <p:nvPr/>
        </p:nvSpPr>
        <p:spPr>
          <a:xfrm>
            <a:off x="5362375" y="5800225"/>
            <a:ext cx="3360600" cy="63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a:t>Final Report and Action Plan from the European Commission Expert Group on FAIR Data: Turning FAIR Into Reality http://bit.ly/2NyqtEU</a:t>
            </a:r>
            <a:endParaRPr sz="1200"/>
          </a:p>
        </p:txBody>
      </p:sp>
    </p:spTree>
    <p:extLst>
      <p:ext uri="{BB962C8B-B14F-4D97-AF65-F5344CB8AC3E}">
        <p14:creationId xmlns:p14="http://schemas.microsoft.com/office/powerpoint/2010/main" val="2811527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00A6D6"/>
                </a:solidFill>
              </a:rPr>
              <a:t>FAIR Prensipleri</a:t>
            </a:r>
            <a:endParaRPr sz="3600">
              <a:solidFill>
                <a:srgbClr val="00A6D6"/>
              </a:solidFill>
            </a:endParaRPr>
          </a:p>
        </p:txBody>
      </p:sp>
      <p:graphicFrame>
        <p:nvGraphicFramePr>
          <p:cNvPr id="187" name="Google Shape;187;p29"/>
          <p:cNvGraphicFramePr/>
          <p:nvPr>
            <p:extLst>
              <p:ext uri="{D42A27DB-BD31-4B8C-83A1-F6EECF244321}">
                <p14:modId xmlns:p14="http://schemas.microsoft.com/office/powerpoint/2010/main" val="4270020900"/>
              </p:ext>
            </p:extLst>
          </p:nvPr>
        </p:nvGraphicFramePr>
        <p:xfrm>
          <a:off x="456550" y="1356875"/>
          <a:ext cx="8383300" cy="5211960"/>
        </p:xfrm>
        <a:graphic>
          <a:graphicData uri="http://schemas.openxmlformats.org/drawingml/2006/table">
            <a:tbl>
              <a:tblPr>
                <a:noFill/>
              </a:tblPr>
              <a:tblGrid>
                <a:gridCol w="2884450">
                  <a:extLst>
                    <a:ext uri="{9D8B030D-6E8A-4147-A177-3AD203B41FA5}">
                      <a16:colId xmlns:a16="http://schemas.microsoft.com/office/drawing/2014/main" val="20000"/>
                    </a:ext>
                  </a:extLst>
                </a:gridCol>
                <a:gridCol w="549885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GB"/>
                        <a:t>(F) Bulunabilir: Veri ve yardımcı materyaller yeterince zengin üstveri, tek ve kalıcı tanımlayıcıya sahiptir. </a:t>
                      </a:r>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GB"/>
                        <a:t>F1. üst(veri)ye global olarak tek ve sonsuz kalıcılıkta bir tanımlayıcı atanır</a:t>
                      </a:r>
                      <a:endParaRPr/>
                    </a:p>
                    <a:p>
                      <a:pPr marL="0" lvl="0" indent="0" algn="l" rtl="0">
                        <a:spcBef>
                          <a:spcPts val="0"/>
                        </a:spcBef>
                        <a:spcAft>
                          <a:spcPts val="0"/>
                        </a:spcAft>
                        <a:buClr>
                          <a:schemeClr val="dk1"/>
                        </a:buClr>
                        <a:buSzPts val="1100"/>
                        <a:buFont typeface="Arial"/>
                        <a:buNone/>
                      </a:pPr>
                      <a:r>
                        <a:rPr lang="en-GB"/>
                        <a:t>F2. veri zengin üstveri ile tanımlanır</a:t>
                      </a:r>
                      <a:endParaRPr/>
                    </a:p>
                    <a:p>
                      <a:pPr marL="0" lvl="0" indent="0" algn="l" rtl="0">
                        <a:spcBef>
                          <a:spcPts val="0"/>
                        </a:spcBef>
                        <a:spcAft>
                          <a:spcPts val="0"/>
                        </a:spcAft>
                        <a:buClr>
                          <a:schemeClr val="dk1"/>
                        </a:buClr>
                        <a:buSzPts val="1100"/>
                        <a:buFont typeface="Arial"/>
                        <a:buNone/>
                      </a:pPr>
                      <a:r>
                        <a:rPr lang="en-GB"/>
                        <a:t>F3. üst(veri) taranabilir bir kaynakta kayıtlıdır ve indekslenir</a:t>
                      </a:r>
                      <a:endParaRPr/>
                    </a:p>
                    <a:p>
                      <a:pPr marL="0" lvl="0" indent="0" algn="l" rtl="0">
                        <a:spcBef>
                          <a:spcPts val="0"/>
                        </a:spcBef>
                        <a:spcAft>
                          <a:spcPts val="0"/>
                        </a:spcAft>
                        <a:buNone/>
                      </a:pPr>
                      <a:r>
                        <a:rPr lang="en-GB"/>
                        <a:t>F4. üstveri veri tanımlayıcıyı nitelendirir, belirtir</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GB" dirty="0"/>
                        <a:t>(A): </a:t>
                      </a:r>
                      <a:r>
                        <a:rPr lang="en-GB" dirty="0" err="1"/>
                        <a:t>Erişilebilir</a:t>
                      </a:r>
                      <a:r>
                        <a:rPr lang="en-GB" dirty="0"/>
                        <a:t>: Üstveri </a:t>
                      </a:r>
                      <a:r>
                        <a:rPr lang="en-GB" dirty="0" err="1"/>
                        <a:t>ve</a:t>
                      </a:r>
                      <a:r>
                        <a:rPr lang="en-GB" dirty="0"/>
                        <a:t> </a:t>
                      </a:r>
                      <a:r>
                        <a:rPr lang="en-GB" dirty="0" err="1"/>
                        <a:t>veri</a:t>
                      </a:r>
                      <a:r>
                        <a:rPr lang="en-GB" dirty="0"/>
                        <a:t> </a:t>
                      </a:r>
                      <a:r>
                        <a:rPr lang="en-GB" dirty="0" err="1"/>
                        <a:t>insan</a:t>
                      </a:r>
                      <a:r>
                        <a:rPr lang="en-GB" dirty="0"/>
                        <a:t> </a:t>
                      </a:r>
                      <a:r>
                        <a:rPr lang="en-GB" dirty="0" err="1"/>
                        <a:t>ve</a:t>
                      </a:r>
                      <a:r>
                        <a:rPr lang="en-GB" dirty="0"/>
                        <a:t> </a:t>
                      </a:r>
                      <a:r>
                        <a:rPr lang="en-GB" dirty="0" err="1"/>
                        <a:t>makine</a:t>
                      </a:r>
                      <a:r>
                        <a:rPr lang="en-GB" dirty="0"/>
                        <a:t> </a:t>
                      </a:r>
                      <a:r>
                        <a:rPr lang="en-GB" dirty="0" err="1"/>
                        <a:t>tarafından</a:t>
                      </a:r>
                      <a:r>
                        <a:rPr lang="en-GB" dirty="0"/>
                        <a:t> </a:t>
                      </a:r>
                      <a:r>
                        <a:rPr lang="en-GB" dirty="0" err="1"/>
                        <a:t>anlaşılır</a:t>
                      </a:r>
                      <a:r>
                        <a:rPr lang="en-GB" dirty="0"/>
                        <a:t>. </a:t>
                      </a:r>
                      <a:r>
                        <a:rPr lang="en-GB" dirty="0" err="1"/>
                        <a:t>Veri</a:t>
                      </a:r>
                      <a:r>
                        <a:rPr lang="en-GB" dirty="0"/>
                        <a:t> </a:t>
                      </a:r>
                      <a:r>
                        <a:rPr lang="en-GB" dirty="0" err="1"/>
                        <a:t>güvenilir</a:t>
                      </a:r>
                      <a:r>
                        <a:rPr lang="en-GB" dirty="0"/>
                        <a:t> </a:t>
                      </a:r>
                      <a:r>
                        <a:rPr lang="en-GB" dirty="0" err="1"/>
                        <a:t>bir</a:t>
                      </a:r>
                      <a:r>
                        <a:rPr lang="en-GB" dirty="0"/>
                        <a:t> </a:t>
                      </a:r>
                      <a:r>
                        <a:rPr lang="en-GB" dirty="0" err="1"/>
                        <a:t>arşivde</a:t>
                      </a:r>
                      <a:r>
                        <a:rPr lang="en-GB" dirty="0"/>
                        <a:t> </a:t>
                      </a:r>
                      <a:r>
                        <a:rPr lang="en-GB" dirty="0" err="1"/>
                        <a:t>depolanır</a:t>
                      </a:r>
                      <a:r>
                        <a:rPr lang="en-GB" dirty="0"/>
                        <a:t>.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GB"/>
                        <a:t>A1  (üst)veri tanımlayıcı ID’si ile, standart bir iletişim protokolü kullanarak, bulunabilir </a:t>
                      </a:r>
                      <a:endParaRPr/>
                    </a:p>
                    <a:p>
                      <a:pPr marL="0" lvl="0" indent="0" algn="l" rtl="0">
                        <a:spcBef>
                          <a:spcPts val="0"/>
                        </a:spcBef>
                        <a:spcAft>
                          <a:spcPts val="0"/>
                        </a:spcAft>
                        <a:buClr>
                          <a:schemeClr val="dk1"/>
                        </a:buClr>
                        <a:buSzPts val="1100"/>
                        <a:buFont typeface="Arial"/>
                        <a:buNone/>
                      </a:pPr>
                      <a:r>
                        <a:rPr lang="en-GB"/>
                        <a:t>A1.1 bu protocol açık, ücretsiz ve global olarak uygulanabilir koşuldadır</a:t>
                      </a:r>
                      <a:endParaRPr/>
                    </a:p>
                    <a:p>
                      <a:pPr marL="0" lvl="0" indent="0" algn="l" rtl="0">
                        <a:spcBef>
                          <a:spcPts val="0"/>
                        </a:spcBef>
                        <a:spcAft>
                          <a:spcPts val="0"/>
                        </a:spcAft>
                        <a:buClr>
                          <a:schemeClr val="dk1"/>
                        </a:buClr>
                        <a:buSzPts val="1100"/>
                        <a:buFont typeface="Arial"/>
                        <a:buNone/>
                      </a:pPr>
                      <a:r>
                        <a:rPr lang="en-GB"/>
                        <a:t>A1.2 bu protocol yetkilendirmeye, gerektiğinde yetkilendirme prosedürüne izin verir</a:t>
                      </a:r>
                      <a:endParaRPr/>
                    </a:p>
                    <a:p>
                      <a:pPr marL="0" lvl="0" indent="0" algn="l" rtl="0">
                        <a:spcBef>
                          <a:spcPts val="0"/>
                        </a:spcBef>
                        <a:spcAft>
                          <a:spcPts val="0"/>
                        </a:spcAft>
                        <a:buNone/>
                      </a:pPr>
                      <a:r>
                        <a:rPr lang="en-GB"/>
                        <a:t>A2 üstveri, veri mevcut olmadığı zaman bile erişilebilirdir</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GB"/>
                        <a:t>(I): Birlikte Çalışabilir: Üstveri bilginin temsili için standart, erişilebilir, paylaşımlı ve yaygın bir biçimde uygulanabilir bir dil kullanır.</a:t>
                      </a:r>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GB"/>
                        <a:t>I1. Üstveri bilginin temsili için standart, erişilebilir, paylaşımlı ve yaygın bir biçimde uygulanabilir bir dil kullanır</a:t>
                      </a:r>
                      <a:endParaRPr/>
                    </a:p>
                    <a:p>
                      <a:pPr marL="0" lvl="0" indent="0" algn="l" rtl="0">
                        <a:spcBef>
                          <a:spcPts val="0"/>
                        </a:spcBef>
                        <a:spcAft>
                          <a:spcPts val="0"/>
                        </a:spcAft>
                        <a:buClr>
                          <a:schemeClr val="dk1"/>
                        </a:buClr>
                        <a:buSzPts val="1100"/>
                        <a:buFont typeface="Arial"/>
                        <a:buNone/>
                      </a:pPr>
                      <a:r>
                        <a:rPr lang="en-GB"/>
                        <a:t>I2. (üst)veri FAIR ilkelerini izlemek için kontrollü sözlükler kullanır</a:t>
                      </a:r>
                      <a:endParaRPr/>
                    </a:p>
                    <a:p>
                      <a:pPr marL="0" lvl="0" indent="0" algn="l" rtl="0">
                        <a:spcBef>
                          <a:spcPts val="0"/>
                        </a:spcBef>
                        <a:spcAft>
                          <a:spcPts val="0"/>
                        </a:spcAft>
                        <a:buNone/>
                      </a:pPr>
                      <a:r>
                        <a:rPr lang="en-GB"/>
                        <a:t>I3. (üst)veri diğer üst(veri)ye nitelikli referanslar verir</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GB" dirty="0"/>
                        <a:t>(R): </a:t>
                      </a:r>
                      <a:r>
                        <a:rPr lang="en-GB" dirty="0" err="1"/>
                        <a:t>Yeniden</a:t>
                      </a:r>
                      <a:r>
                        <a:rPr lang="en-GB" dirty="0"/>
                        <a:t> </a:t>
                      </a:r>
                      <a:r>
                        <a:rPr lang="en-GB" dirty="0" err="1"/>
                        <a:t>Kullanılabilir</a:t>
                      </a:r>
                      <a:r>
                        <a:rPr lang="en-GB" dirty="0"/>
                        <a:t>: </a:t>
                      </a:r>
                      <a:r>
                        <a:rPr lang="en-GB" dirty="0" err="1"/>
                        <a:t>Veri</a:t>
                      </a:r>
                      <a:r>
                        <a:rPr lang="en-GB" dirty="0"/>
                        <a:t> </a:t>
                      </a:r>
                      <a:r>
                        <a:rPr lang="en-GB" dirty="0" err="1"/>
                        <a:t>ve</a:t>
                      </a:r>
                      <a:r>
                        <a:rPr lang="en-GB" dirty="0"/>
                        <a:t> </a:t>
                      </a:r>
                      <a:r>
                        <a:rPr lang="en-GB" dirty="0" err="1"/>
                        <a:t>koleksiyonlar</a:t>
                      </a:r>
                      <a:r>
                        <a:rPr lang="en-GB" dirty="0"/>
                        <a:t>, net </a:t>
                      </a:r>
                      <a:r>
                        <a:rPr lang="en-GB" dirty="0" err="1"/>
                        <a:t>biçimde</a:t>
                      </a:r>
                      <a:r>
                        <a:rPr lang="en-GB" dirty="0"/>
                        <a:t> </a:t>
                      </a:r>
                      <a:r>
                        <a:rPr lang="en-GB" dirty="0" err="1"/>
                        <a:t>belirtilmiş</a:t>
                      </a:r>
                      <a:r>
                        <a:rPr lang="en-GB" dirty="0"/>
                        <a:t> </a:t>
                      </a:r>
                      <a:r>
                        <a:rPr lang="en-GB" dirty="0" err="1"/>
                        <a:t>lisanslara</a:t>
                      </a:r>
                      <a:r>
                        <a:rPr lang="en-GB" dirty="0"/>
                        <a:t> </a:t>
                      </a:r>
                      <a:r>
                        <a:rPr lang="en-GB" dirty="0" err="1"/>
                        <a:t>sahiptir</a:t>
                      </a:r>
                      <a:r>
                        <a:rPr lang="en-GB" dirty="0"/>
                        <a:t>,  tam </a:t>
                      </a:r>
                      <a:r>
                        <a:rPr lang="en-GB" dirty="0" err="1"/>
                        <a:t>ve</a:t>
                      </a:r>
                      <a:r>
                        <a:rPr lang="en-GB" dirty="0"/>
                        <a:t> </a:t>
                      </a:r>
                      <a:r>
                        <a:rPr lang="en-GB" dirty="0" err="1"/>
                        <a:t>doğru</a:t>
                      </a:r>
                      <a:r>
                        <a:rPr lang="en-GB" dirty="0"/>
                        <a:t> </a:t>
                      </a:r>
                      <a:r>
                        <a:rPr lang="en-GB" dirty="0" err="1"/>
                        <a:t>kaynak</a:t>
                      </a:r>
                      <a:r>
                        <a:rPr lang="en-GB" dirty="0"/>
                        <a:t> </a:t>
                      </a:r>
                      <a:r>
                        <a:rPr lang="en-GB" dirty="0" err="1"/>
                        <a:t>bilgisi</a:t>
                      </a:r>
                      <a:r>
                        <a:rPr lang="en-GB" dirty="0"/>
                        <a:t> </a:t>
                      </a:r>
                      <a:r>
                        <a:rPr lang="en-GB" dirty="0" err="1"/>
                        <a:t>içerir</a:t>
                      </a:r>
                      <a:r>
                        <a:rPr lang="en-GB" dirty="0"/>
                        <a:t>.</a:t>
                      </a:r>
                      <a:endParaRPr dirty="0"/>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GB" dirty="0"/>
                        <a:t>R1. </a:t>
                      </a:r>
                      <a:r>
                        <a:rPr lang="en-GB" dirty="0" err="1"/>
                        <a:t>üst</a:t>
                      </a:r>
                      <a:r>
                        <a:rPr lang="en-GB" dirty="0"/>
                        <a:t>(</a:t>
                      </a:r>
                      <a:r>
                        <a:rPr lang="en-GB" dirty="0" err="1"/>
                        <a:t>veri</a:t>
                      </a:r>
                      <a:r>
                        <a:rPr lang="en-GB" dirty="0"/>
                        <a:t>) tam, </a:t>
                      </a:r>
                      <a:r>
                        <a:rPr lang="en-GB" dirty="0" err="1"/>
                        <a:t>doğru</a:t>
                      </a:r>
                      <a:r>
                        <a:rPr lang="en-GB" dirty="0"/>
                        <a:t> </a:t>
                      </a:r>
                      <a:r>
                        <a:rPr lang="en-GB" dirty="0" err="1"/>
                        <a:t>ve</a:t>
                      </a:r>
                      <a:r>
                        <a:rPr lang="en-GB" dirty="0"/>
                        <a:t> </a:t>
                      </a:r>
                      <a:r>
                        <a:rPr lang="en-GB" dirty="0" err="1"/>
                        <a:t>ilgili</a:t>
                      </a:r>
                      <a:r>
                        <a:rPr lang="en-GB" dirty="0"/>
                        <a:t> </a:t>
                      </a:r>
                      <a:r>
                        <a:rPr lang="en-GB" dirty="0" err="1"/>
                        <a:t>atıfların</a:t>
                      </a:r>
                      <a:r>
                        <a:rPr lang="en-GB" dirty="0"/>
                        <a:t> </a:t>
                      </a:r>
                      <a:r>
                        <a:rPr lang="en-GB" dirty="0" err="1"/>
                        <a:t>tümünü</a:t>
                      </a:r>
                      <a:r>
                        <a:rPr lang="en-GB" dirty="0"/>
                        <a:t> </a:t>
                      </a:r>
                      <a:r>
                        <a:rPr lang="en-GB" dirty="0" err="1"/>
                        <a:t>içerir</a:t>
                      </a:r>
                      <a:endParaRPr dirty="0"/>
                    </a:p>
                    <a:p>
                      <a:pPr marL="0" lvl="0" indent="0" algn="l" rtl="0">
                        <a:spcBef>
                          <a:spcPts val="0"/>
                        </a:spcBef>
                        <a:spcAft>
                          <a:spcPts val="0"/>
                        </a:spcAft>
                        <a:buClr>
                          <a:schemeClr val="dk1"/>
                        </a:buClr>
                        <a:buSzPts val="1100"/>
                        <a:buFont typeface="Arial"/>
                        <a:buNone/>
                      </a:pPr>
                      <a:r>
                        <a:rPr lang="en-GB" dirty="0"/>
                        <a:t>R1.1. (</a:t>
                      </a:r>
                      <a:r>
                        <a:rPr lang="en-GB" dirty="0" err="1"/>
                        <a:t>üst</a:t>
                      </a:r>
                      <a:r>
                        <a:rPr lang="en-GB" dirty="0"/>
                        <a:t>)</a:t>
                      </a:r>
                      <a:r>
                        <a:rPr lang="en-GB" dirty="0" err="1"/>
                        <a:t>veri</a:t>
                      </a:r>
                      <a:r>
                        <a:rPr lang="en-GB" dirty="0"/>
                        <a:t> net </a:t>
                      </a:r>
                      <a:r>
                        <a:rPr lang="en-GB" dirty="0" err="1"/>
                        <a:t>ve</a:t>
                      </a:r>
                      <a:r>
                        <a:rPr lang="en-GB" dirty="0"/>
                        <a:t> </a:t>
                      </a:r>
                      <a:r>
                        <a:rPr lang="en-GB" dirty="0" err="1"/>
                        <a:t>erişilebilir</a:t>
                      </a:r>
                      <a:r>
                        <a:rPr lang="en-GB" dirty="0"/>
                        <a:t> </a:t>
                      </a:r>
                      <a:r>
                        <a:rPr lang="en-GB" dirty="0" err="1"/>
                        <a:t>bir</a:t>
                      </a:r>
                      <a:r>
                        <a:rPr lang="en-GB" dirty="0"/>
                        <a:t> </a:t>
                      </a:r>
                      <a:r>
                        <a:rPr lang="en-GB" dirty="0" err="1"/>
                        <a:t>kullanım</a:t>
                      </a:r>
                      <a:r>
                        <a:rPr lang="en-GB" dirty="0"/>
                        <a:t> </a:t>
                      </a:r>
                      <a:r>
                        <a:rPr lang="en-GB" dirty="0" err="1"/>
                        <a:t>lisansı</a:t>
                      </a:r>
                      <a:r>
                        <a:rPr lang="en-GB" dirty="0"/>
                        <a:t> </a:t>
                      </a:r>
                      <a:r>
                        <a:rPr lang="en-GB" dirty="0" err="1"/>
                        <a:t>ile</a:t>
                      </a:r>
                      <a:r>
                        <a:rPr lang="en-GB" dirty="0"/>
                        <a:t> </a:t>
                      </a:r>
                      <a:r>
                        <a:rPr lang="en-GB" dirty="0" err="1"/>
                        <a:t>açılır</a:t>
                      </a:r>
                      <a:r>
                        <a:rPr lang="en-GB" dirty="0"/>
                        <a:t>.</a:t>
                      </a:r>
                      <a:endParaRPr dirty="0"/>
                    </a:p>
                    <a:p>
                      <a:pPr marL="0" lvl="0" indent="0" algn="l" rtl="0">
                        <a:spcBef>
                          <a:spcPts val="0"/>
                        </a:spcBef>
                        <a:spcAft>
                          <a:spcPts val="0"/>
                        </a:spcAft>
                        <a:buClr>
                          <a:schemeClr val="dk1"/>
                        </a:buClr>
                        <a:buSzPts val="1100"/>
                        <a:buFont typeface="Arial"/>
                        <a:buNone/>
                      </a:pPr>
                      <a:r>
                        <a:rPr lang="en-GB" dirty="0"/>
                        <a:t>R1.2. (</a:t>
                      </a:r>
                      <a:r>
                        <a:rPr lang="en-GB" dirty="0" err="1"/>
                        <a:t>üst</a:t>
                      </a:r>
                      <a:r>
                        <a:rPr lang="en-GB" dirty="0"/>
                        <a:t>)</a:t>
                      </a:r>
                      <a:r>
                        <a:rPr lang="en-GB" dirty="0" err="1"/>
                        <a:t>veri</a:t>
                      </a:r>
                      <a:r>
                        <a:rPr lang="en-GB" dirty="0"/>
                        <a:t> </a:t>
                      </a:r>
                      <a:r>
                        <a:rPr lang="en-GB" dirty="0" err="1"/>
                        <a:t>kaynağı</a:t>
                      </a:r>
                      <a:r>
                        <a:rPr lang="en-GB" dirty="0"/>
                        <a:t> </a:t>
                      </a:r>
                      <a:r>
                        <a:rPr lang="en-GB" dirty="0" err="1"/>
                        <a:t>ile</a:t>
                      </a:r>
                      <a:r>
                        <a:rPr lang="en-GB" dirty="0"/>
                        <a:t> </a:t>
                      </a:r>
                      <a:r>
                        <a:rPr lang="en-GB" dirty="0" err="1"/>
                        <a:t>ilişkilendirilir</a:t>
                      </a:r>
                      <a:endParaRPr dirty="0"/>
                    </a:p>
                    <a:p>
                      <a:pPr marL="0" lvl="0" indent="0" algn="l" rtl="0">
                        <a:spcBef>
                          <a:spcPts val="0"/>
                        </a:spcBef>
                        <a:spcAft>
                          <a:spcPts val="0"/>
                        </a:spcAft>
                        <a:buNone/>
                      </a:pPr>
                      <a:r>
                        <a:rPr lang="en-GB" dirty="0"/>
                        <a:t>R1.3. (</a:t>
                      </a:r>
                      <a:r>
                        <a:rPr lang="en-GB" dirty="0" err="1"/>
                        <a:t>üst</a:t>
                      </a:r>
                      <a:r>
                        <a:rPr lang="en-GB" dirty="0"/>
                        <a:t>)</a:t>
                      </a:r>
                      <a:r>
                        <a:rPr lang="en-GB" dirty="0" err="1"/>
                        <a:t>veri</a:t>
                      </a:r>
                      <a:r>
                        <a:rPr lang="en-GB" dirty="0"/>
                        <a:t> </a:t>
                      </a:r>
                      <a:r>
                        <a:rPr lang="en-GB" dirty="0" err="1"/>
                        <a:t>disipline</a:t>
                      </a:r>
                      <a:r>
                        <a:rPr lang="en-GB" dirty="0"/>
                        <a:t> </a:t>
                      </a:r>
                      <a:r>
                        <a:rPr lang="en-GB" dirty="0" err="1"/>
                        <a:t>özel</a:t>
                      </a:r>
                      <a:r>
                        <a:rPr lang="en-GB" dirty="0"/>
                        <a:t>, </a:t>
                      </a:r>
                      <a:r>
                        <a:rPr lang="en-GB" dirty="0" err="1"/>
                        <a:t>ilgili</a:t>
                      </a:r>
                      <a:r>
                        <a:rPr lang="en-GB" dirty="0"/>
                        <a:t> </a:t>
                      </a:r>
                      <a:r>
                        <a:rPr lang="en-GB" dirty="0" err="1"/>
                        <a:t>topluluğun</a:t>
                      </a:r>
                      <a:r>
                        <a:rPr lang="en-GB" dirty="0"/>
                        <a:t> </a:t>
                      </a:r>
                      <a:r>
                        <a:rPr lang="en-GB" dirty="0" err="1"/>
                        <a:t>ihtiyaçlarını</a:t>
                      </a:r>
                      <a:r>
                        <a:rPr lang="en-GB" dirty="0"/>
                        <a:t> </a:t>
                      </a:r>
                      <a:r>
                        <a:rPr lang="en-GB" dirty="0" err="1"/>
                        <a:t>karşılar</a:t>
                      </a:r>
                      <a:r>
                        <a:rPr lang="en-GB" dirty="0"/>
                        <a:t>.</a:t>
                      </a:r>
                      <a:endParaRPr dirty="0"/>
                    </a:p>
                  </a:txBody>
                  <a:tcPr marL="91425" marR="91425" marT="91425" marB="91425"/>
                </a:tc>
                <a:extLst>
                  <a:ext uri="{0D108BD9-81ED-4DB2-BD59-A6C34878D82A}">
                    <a16:rowId xmlns:a16="http://schemas.microsoft.com/office/drawing/2014/main" val="10003"/>
                  </a:ext>
                </a:extLst>
              </a:tr>
            </a:tbl>
          </a:graphicData>
        </a:graphic>
      </p:graphicFrame>
      <p:sp>
        <p:nvSpPr>
          <p:cNvPr id="188" name="Google Shape;188;p29"/>
          <p:cNvSpPr txBox="1"/>
          <p:nvPr/>
        </p:nvSpPr>
        <p:spPr>
          <a:xfrm>
            <a:off x="2406400" y="6448200"/>
            <a:ext cx="6392700" cy="269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200"/>
              <a:t>https://www.force11.org/group/fairgroup/fairprinciples</a:t>
            </a:r>
            <a:endParaRPr sz="1200"/>
          </a:p>
        </p:txBody>
      </p:sp>
      <p:pic>
        <p:nvPicPr>
          <p:cNvPr id="189" name="Google Shape;189;p29"/>
          <p:cNvPicPr preferRelativeResize="0"/>
          <p:nvPr/>
        </p:nvPicPr>
        <p:blipFill>
          <a:blip r:embed="rId3">
            <a:alphaModFix/>
          </a:blip>
          <a:stretch>
            <a:fillRect/>
          </a:stretch>
        </p:blipFill>
        <p:spPr>
          <a:xfrm>
            <a:off x="5342475" y="182375"/>
            <a:ext cx="3456624" cy="1174500"/>
          </a:xfrm>
          <a:prstGeom prst="rect">
            <a:avLst/>
          </a:prstGeom>
          <a:noFill/>
          <a:ln>
            <a:noFill/>
          </a:ln>
        </p:spPr>
      </p:pic>
    </p:spTree>
    <p:extLst>
      <p:ext uri="{BB962C8B-B14F-4D97-AF65-F5344CB8AC3E}">
        <p14:creationId xmlns:p14="http://schemas.microsoft.com/office/powerpoint/2010/main" val="3184699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p:nvPr/>
        </p:nvSpPr>
        <p:spPr>
          <a:xfrm>
            <a:off x="964050" y="159048"/>
            <a:ext cx="7215900" cy="3600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00A6D6"/>
              </a:buClr>
              <a:buSzPts val="2400"/>
              <a:buFont typeface="Arial"/>
              <a:buNone/>
            </a:pPr>
            <a:r>
              <a:rPr lang="en-GB" sz="2000">
                <a:solidFill>
                  <a:srgbClr val="00A6D6"/>
                </a:solidFill>
              </a:rPr>
              <a:t>Bir kaç soru</a:t>
            </a:r>
            <a:endParaRPr sz="2000"/>
          </a:p>
        </p:txBody>
      </p:sp>
      <p:cxnSp>
        <p:nvCxnSpPr>
          <p:cNvPr id="71" name="Google Shape;71;p15"/>
          <p:cNvCxnSpPr/>
          <p:nvPr/>
        </p:nvCxnSpPr>
        <p:spPr>
          <a:xfrm>
            <a:off x="964050" y="596900"/>
            <a:ext cx="7215900" cy="0"/>
          </a:xfrm>
          <a:prstGeom prst="straightConnector1">
            <a:avLst/>
          </a:prstGeom>
          <a:noFill/>
          <a:ln w="25400" cap="flat" cmpd="sng">
            <a:solidFill>
              <a:srgbClr val="00B0F0"/>
            </a:solidFill>
            <a:prstDash val="solid"/>
            <a:round/>
            <a:headEnd type="none" w="sm" len="sm"/>
            <a:tailEnd type="none" w="sm" len="sm"/>
          </a:ln>
        </p:spPr>
      </p:cxnSp>
      <p:pic>
        <p:nvPicPr>
          <p:cNvPr id="4" name="Picture 3" descr="A screenshot of a cell phone&#10;&#10;Description automatically generated">
            <a:extLst>
              <a:ext uri="{FF2B5EF4-FFF2-40B4-BE49-F238E27FC236}">
                <a16:creationId xmlns:a16="http://schemas.microsoft.com/office/drawing/2014/main" id="{E90B98E7-3A96-3044-B260-E31F3B916F80}"/>
              </a:ext>
            </a:extLst>
          </p:cNvPr>
          <p:cNvPicPr>
            <a:picLocks noChangeAspect="1"/>
          </p:cNvPicPr>
          <p:nvPr/>
        </p:nvPicPr>
        <p:blipFill>
          <a:blip r:embed="rId3"/>
          <a:stretch>
            <a:fillRect/>
          </a:stretch>
        </p:blipFill>
        <p:spPr>
          <a:xfrm>
            <a:off x="487225" y="1246914"/>
            <a:ext cx="8377369" cy="4712270"/>
          </a:xfrm>
          <a:prstGeom prst="rect">
            <a:avLst/>
          </a:prstGeom>
        </p:spPr>
      </p:pic>
    </p:spTree>
    <p:extLst>
      <p:ext uri="{BB962C8B-B14F-4D97-AF65-F5344CB8AC3E}">
        <p14:creationId xmlns:p14="http://schemas.microsoft.com/office/powerpoint/2010/main" val="2144361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0"/>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600" dirty="0" err="1">
                <a:solidFill>
                  <a:srgbClr val="00A6D6"/>
                </a:solidFill>
              </a:rPr>
              <a:t>Veri</a:t>
            </a:r>
            <a:r>
              <a:rPr lang="en-GB" sz="3600" dirty="0">
                <a:solidFill>
                  <a:srgbClr val="00A6D6"/>
                </a:solidFill>
              </a:rPr>
              <a:t> </a:t>
            </a:r>
            <a:r>
              <a:rPr lang="en-GB" sz="3600" dirty="0" err="1">
                <a:solidFill>
                  <a:srgbClr val="00A6D6"/>
                </a:solidFill>
              </a:rPr>
              <a:t>ve</a:t>
            </a:r>
            <a:r>
              <a:rPr lang="en-GB" sz="3600" dirty="0">
                <a:solidFill>
                  <a:srgbClr val="00A6D6"/>
                </a:solidFill>
              </a:rPr>
              <a:t> </a:t>
            </a:r>
            <a:r>
              <a:rPr lang="en-GB" sz="3600" dirty="0" err="1">
                <a:solidFill>
                  <a:srgbClr val="00A6D6"/>
                </a:solidFill>
              </a:rPr>
              <a:t>Arşivlerin</a:t>
            </a:r>
            <a:r>
              <a:rPr lang="en-GB" sz="3600" dirty="0">
                <a:solidFill>
                  <a:srgbClr val="00A6D6"/>
                </a:solidFill>
              </a:rPr>
              <a:t> FAIR </a:t>
            </a:r>
            <a:r>
              <a:rPr lang="en-GB" sz="3600" dirty="0" err="1">
                <a:solidFill>
                  <a:srgbClr val="00A6D6"/>
                </a:solidFill>
              </a:rPr>
              <a:t>Ölçümü</a:t>
            </a:r>
            <a:endParaRPr sz="3600" dirty="0">
              <a:solidFill>
                <a:srgbClr val="00A6D6"/>
              </a:solidFill>
            </a:endParaRPr>
          </a:p>
        </p:txBody>
      </p:sp>
      <p:pic>
        <p:nvPicPr>
          <p:cNvPr id="197" name="Google Shape;197;p30"/>
          <p:cNvPicPr preferRelativeResize="0"/>
          <p:nvPr/>
        </p:nvPicPr>
        <p:blipFill>
          <a:blip r:embed="rId3">
            <a:alphaModFix/>
          </a:blip>
          <a:stretch>
            <a:fillRect/>
          </a:stretch>
        </p:blipFill>
        <p:spPr>
          <a:xfrm>
            <a:off x="7267750" y="389767"/>
            <a:ext cx="1190625" cy="1190625"/>
          </a:xfrm>
          <a:prstGeom prst="rect">
            <a:avLst/>
          </a:prstGeom>
          <a:noFill/>
          <a:ln>
            <a:noFill/>
          </a:ln>
        </p:spPr>
      </p:pic>
      <p:sp>
        <p:nvSpPr>
          <p:cNvPr id="198" name="Google Shape;198;p30"/>
          <p:cNvSpPr txBox="1"/>
          <p:nvPr/>
        </p:nvSpPr>
        <p:spPr>
          <a:xfrm>
            <a:off x="412500" y="1546925"/>
            <a:ext cx="4572000" cy="34527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GB" dirty="0"/>
              <a:t>DANS </a:t>
            </a:r>
            <a:r>
              <a:rPr lang="en-GB" u="sng" dirty="0">
                <a:solidFill>
                  <a:schemeClr val="hlink"/>
                </a:solidFill>
                <a:hlinkClick r:id="rId4"/>
              </a:rPr>
              <a:t>FAIR veri ölçüm aracı</a:t>
            </a:r>
            <a:endParaRPr dirty="0"/>
          </a:p>
          <a:p>
            <a:pPr marL="457200" indent="-317500">
              <a:buSzPts val="1400"/>
              <a:buFont typeface="Arial"/>
              <a:buChar char="●"/>
            </a:pPr>
            <a:r>
              <a:rPr lang="en-GB" dirty="0" err="1"/>
              <a:t>CoreTrustSeal</a:t>
            </a:r>
            <a:r>
              <a:rPr lang="en-GB" dirty="0"/>
              <a:t> - </a:t>
            </a:r>
            <a:r>
              <a:rPr lang="en-GB" u="sng" dirty="0">
                <a:solidFill>
                  <a:schemeClr val="hlink"/>
                </a:solidFill>
                <a:hlinkClick r:id="rId5"/>
              </a:rPr>
              <a:t>Güvenilir arşiv sertifikasyonu</a:t>
            </a:r>
            <a:endParaRPr lang="en-GB" dirty="0"/>
          </a:p>
          <a:p>
            <a:pPr marL="457200" lvl="0" indent="-317500">
              <a:buSzPts val="1400"/>
              <a:buChar char="●"/>
            </a:pPr>
            <a:r>
              <a:rPr lang="en-GB" dirty="0"/>
              <a:t>RDS-ANDS </a:t>
            </a:r>
            <a:r>
              <a:rPr lang="en-GB" u="sng" dirty="0">
                <a:hlinkClick r:id="rId6"/>
              </a:rPr>
              <a:t>FAIR kişisel değerlendirme aracı</a:t>
            </a:r>
            <a:endParaRPr lang="en-GB" u="sng" dirty="0"/>
          </a:p>
          <a:p>
            <a:pPr marL="457200" lvl="0" indent="-317500">
              <a:buSzPts val="1400"/>
              <a:buChar char="●"/>
            </a:pPr>
            <a:r>
              <a:rPr lang="en-GB" dirty="0"/>
              <a:t>CSIRO </a:t>
            </a:r>
            <a:r>
              <a:rPr lang="en-GB" u="sng" dirty="0">
                <a:solidFill>
                  <a:schemeClr val="hlink"/>
                </a:solidFill>
                <a:hlinkClick r:id="rId7"/>
              </a:rPr>
              <a:t>5 yıldız veri derecelendirme aracı </a:t>
            </a:r>
            <a:endParaRPr dirty="0"/>
          </a:p>
          <a:p>
            <a:pPr marL="457200" lvl="0" indent="-317500" algn="l" rtl="0">
              <a:spcBef>
                <a:spcPts val="0"/>
              </a:spcBef>
              <a:spcAft>
                <a:spcPts val="0"/>
              </a:spcAft>
              <a:buSzPts val="1400"/>
              <a:buChar char="●"/>
            </a:pPr>
            <a:r>
              <a:rPr lang="en-GB" dirty="0"/>
              <a:t>EUDAT </a:t>
            </a:r>
            <a:r>
              <a:rPr lang="en-GB" dirty="0" err="1"/>
              <a:t>kontrol</a:t>
            </a:r>
            <a:r>
              <a:rPr lang="en-GB" dirty="0"/>
              <a:t> </a:t>
            </a:r>
            <a:r>
              <a:rPr lang="en-GB" dirty="0" err="1"/>
              <a:t>listesi</a:t>
            </a:r>
            <a:r>
              <a:rPr lang="en-GB" dirty="0"/>
              <a:t>: </a:t>
            </a:r>
            <a:r>
              <a:rPr lang="en-GB" u="sng" dirty="0">
                <a:solidFill>
                  <a:schemeClr val="hlink"/>
                </a:solidFill>
                <a:hlinkClick r:id="rId8"/>
              </a:rPr>
              <a:t>Veriniz ne kadar FAIR?</a:t>
            </a:r>
            <a:endParaRPr dirty="0"/>
          </a:p>
        </p:txBody>
      </p:sp>
      <p:pic>
        <p:nvPicPr>
          <p:cNvPr id="199" name="Google Shape;199;p30"/>
          <p:cNvPicPr preferRelativeResize="0"/>
          <p:nvPr/>
        </p:nvPicPr>
        <p:blipFill>
          <a:blip r:embed="rId9">
            <a:alphaModFix/>
          </a:blip>
          <a:stretch>
            <a:fillRect/>
          </a:stretch>
        </p:blipFill>
        <p:spPr>
          <a:xfrm>
            <a:off x="2770150" y="3555675"/>
            <a:ext cx="2214350" cy="3149924"/>
          </a:xfrm>
          <a:prstGeom prst="rect">
            <a:avLst/>
          </a:prstGeom>
          <a:noFill/>
          <a:ln>
            <a:noFill/>
          </a:ln>
        </p:spPr>
      </p:pic>
      <p:pic>
        <p:nvPicPr>
          <p:cNvPr id="200" name="Google Shape;200;p30"/>
          <p:cNvPicPr preferRelativeResize="0"/>
          <p:nvPr/>
        </p:nvPicPr>
        <p:blipFill>
          <a:blip r:embed="rId10">
            <a:alphaModFix/>
          </a:blip>
          <a:stretch>
            <a:fillRect/>
          </a:stretch>
        </p:blipFill>
        <p:spPr>
          <a:xfrm>
            <a:off x="336300" y="3542687"/>
            <a:ext cx="2357650" cy="3281263"/>
          </a:xfrm>
          <a:prstGeom prst="rect">
            <a:avLst/>
          </a:prstGeom>
          <a:noFill/>
          <a:ln>
            <a:noFill/>
          </a:ln>
        </p:spPr>
      </p:pic>
      <p:pic>
        <p:nvPicPr>
          <p:cNvPr id="5" name="Picture 4" descr="A screenshot of a cell phone&#10;&#10;Description automatically generated">
            <a:extLst>
              <a:ext uri="{FF2B5EF4-FFF2-40B4-BE49-F238E27FC236}">
                <a16:creationId xmlns:a16="http://schemas.microsoft.com/office/drawing/2014/main" id="{531D543F-DD70-474C-90B8-7E7F67338DFF}"/>
              </a:ext>
            </a:extLst>
          </p:cNvPr>
          <p:cNvPicPr>
            <a:picLocks noChangeAspect="1"/>
          </p:cNvPicPr>
          <p:nvPr/>
        </p:nvPicPr>
        <p:blipFill>
          <a:blip r:embed="rId11"/>
          <a:stretch>
            <a:fillRect/>
          </a:stretch>
        </p:blipFill>
        <p:spPr>
          <a:xfrm>
            <a:off x="5176899" y="1560467"/>
            <a:ext cx="3774596" cy="5263484"/>
          </a:xfrm>
          <a:prstGeom prst="rect">
            <a:avLst/>
          </a:prstGeom>
        </p:spPr>
      </p:pic>
    </p:spTree>
    <p:extLst>
      <p:ext uri="{BB962C8B-B14F-4D97-AF65-F5344CB8AC3E}">
        <p14:creationId xmlns:p14="http://schemas.microsoft.com/office/powerpoint/2010/main" val="1966151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p:nvPr/>
        </p:nvSpPr>
        <p:spPr>
          <a:xfrm>
            <a:off x="964050" y="159048"/>
            <a:ext cx="7215900" cy="3600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00A6D6"/>
              </a:buClr>
              <a:buSzPts val="2400"/>
              <a:buFont typeface="Arial"/>
              <a:buNone/>
            </a:pPr>
            <a:r>
              <a:rPr lang="en-GB" sz="2000">
                <a:solidFill>
                  <a:srgbClr val="00A6D6"/>
                </a:solidFill>
              </a:rPr>
              <a:t>Bir kaç soru</a:t>
            </a:r>
            <a:endParaRPr sz="2000"/>
          </a:p>
        </p:txBody>
      </p:sp>
      <p:cxnSp>
        <p:nvCxnSpPr>
          <p:cNvPr id="71" name="Google Shape;71;p15"/>
          <p:cNvCxnSpPr/>
          <p:nvPr/>
        </p:nvCxnSpPr>
        <p:spPr>
          <a:xfrm>
            <a:off x="964050" y="596900"/>
            <a:ext cx="7215900" cy="0"/>
          </a:xfrm>
          <a:prstGeom prst="straightConnector1">
            <a:avLst/>
          </a:prstGeom>
          <a:noFill/>
          <a:ln w="25400" cap="flat" cmpd="sng">
            <a:solidFill>
              <a:srgbClr val="00B0F0"/>
            </a:solidFill>
            <a:prstDash val="solid"/>
            <a:round/>
            <a:headEnd type="none" w="sm" len="sm"/>
            <a:tailEnd type="none" w="sm" len="sm"/>
          </a:ln>
        </p:spPr>
      </p:cxnSp>
      <p:pic>
        <p:nvPicPr>
          <p:cNvPr id="3" name="Picture 2" descr="A screenshot of a cell phone&#10;&#10;Description automatically generated">
            <a:extLst>
              <a:ext uri="{FF2B5EF4-FFF2-40B4-BE49-F238E27FC236}">
                <a16:creationId xmlns:a16="http://schemas.microsoft.com/office/drawing/2014/main" id="{6CFB5707-DF57-164D-A4F9-7E5C8AA770C7}"/>
              </a:ext>
            </a:extLst>
          </p:cNvPr>
          <p:cNvPicPr>
            <a:picLocks noChangeAspect="1"/>
          </p:cNvPicPr>
          <p:nvPr/>
        </p:nvPicPr>
        <p:blipFill>
          <a:blip r:embed="rId3"/>
          <a:stretch>
            <a:fillRect/>
          </a:stretch>
        </p:blipFill>
        <p:spPr>
          <a:xfrm>
            <a:off x="212437" y="1163782"/>
            <a:ext cx="8599052" cy="4836967"/>
          </a:xfrm>
          <a:prstGeom prst="rect">
            <a:avLst/>
          </a:prstGeom>
        </p:spPr>
      </p:pic>
    </p:spTree>
    <p:extLst>
      <p:ext uri="{BB962C8B-B14F-4D97-AF65-F5344CB8AC3E}">
        <p14:creationId xmlns:p14="http://schemas.microsoft.com/office/powerpoint/2010/main" val="260199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p:nvPr/>
        </p:nvSpPr>
        <p:spPr>
          <a:xfrm>
            <a:off x="964050" y="159048"/>
            <a:ext cx="7215900" cy="3600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00A6D6"/>
              </a:buClr>
              <a:buSzPts val="2400"/>
              <a:buFont typeface="Arial"/>
              <a:buNone/>
            </a:pPr>
            <a:r>
              <a:rPr lang="en-GB" sz="2000">
                <a:solidFill>
                  <a:srgbClr val="00A6D6"/>
                </a:solidFill>
              </a:rPr>
              <a:t>Bir kaç soru</a:t>
            </a:r>
            <a:endParaRPr sz="2000"/>
          </a:p>
        </p:txBody>
      </p:sp>
      <p:cxnSp>
        <p:nvCxnSpPr>
          <p:cNvPr id="71" name="Google Shape;71;p15"/>
          <p:cNvCxnSpPr/>
          <p:nvPr/>
        </p:nvCxnSpPr>
        <p:spPr>
          <a:xfrm>
            <a:off x="964050" y="596900"/>
            <a:ext cx="7215900" cy="0"/>
          </a:xfrm>
          <a:prstGeom prst="straightConnector1">
            <a:avLst/>
          </a:prstGeom>
          <a:noFill/>
          <a:ln w="25400" cap="flat" cmpd="sng">
            <a:solidFill>
              <a:srgbClr val="00B0F0"/>
            </a:solidFill>
            <a:prstDash val="solid"/>
            <a:round/>
            <a:headEnd type="none" w="sm" len="sm"/>
            <a:tailEnd type="none" w="sm" len="sm"/>
          </a:ln>
        </p:spPr>
      </p:cxnSp>
      <p:pic>
        <p:nvPicPr>
          <p:cNvPr id="4" name="Picture 3">
            <a:extLst>
              <a:ext uri="{FF2B5EF4-FFF2-40B4-BE49-F238E27FC236}">
                <a16:creationId xmlns:a16="http://schemas.microsoft.com/office/drawing/2014/main" id="{5B25DD34-A60A-2344-837D-DD8F4AD9F0D3}"/>
              </a:ext>
            </a:extLst>
          </p:cNvPr>
          <p:cNvPicPr>
            <a:picLocks noChangeAspect="1"/>
          </p:cNvPicPr>
          <p:nvPr/>
        </p:nvPicPr>
        <p:blipFill>
          <a:blip r:embed="rId3"/>
          <a:stretch>
            <a:fillRect/>
          </a:stretch>
        </p:blipFill>
        <p:spPr>
          <a:xfrm>
            <a:off x="378692" y="1059872"/>
            <a:ext cx="8599052" cy="4836967"/>
          </a:xfrm>
          <a:prstGeom prst="rect">
            <a:avLst/>
          </a:prstGeom>
        </p:spPr>
      </p:pic>
    </p:spTree>
    <p:extLst>
      <p:ext uri="{BB962C8B-B14F-4D97-AF65-F5344CB8AC3E}">
        <p14:creationId xmlns:p14="http://schemas.microsoft.com/office/powerpoint/2010/main" val="844624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DECFB8C-03A2-124A-B37C-11E3B759A95E}"/>
              </a:ext>
            </a:extLst>
          </p:cNvPr>
          <p:cNvGraphicFramePr>
            <a:graphicFrameLocks noGrp="1"/>
          </p:cNvGraphicFramePr>
          <p:nvPr>
            <p:extLst>
              <p:ext uri="{D42A27DB-BD31-4B8C-83A1-F6EECF244321}">
                <p14:modId xmlns:p14="http://schemas.microsoft.com/office/powerpoint/2010/main" val="1447196923"/>
              </p:ext>
            </p:extLst>
          </p:nvPr>
        </p:nvGraphicFramePr>
        <p:xfrm>
          <a:off x="688609" y="1603949"/>
          <a:ext cx="7900755" cy="4329460"/>
        </p:xfrm>
        <a:graphic>
          <a:graphicData uri="http://schemas.openxmlformats.org/drawingml/2006/table">
            <a:tbl>
              <a:tblPr firstRow="1" bandRow="1">
                <a:tableStyleId>{5C22544A-7EE6-4342-B048-85BDC9FD1C3A}</a:tableStyleId>
              </a:tblPr>
              <a:tblGrid>
                <a:gridCol w="2123191">
                  <a:extLst>
                    <a:ext uri="{9D8B030D-6E8A-4147-A177-3AD203B41FA5}">
                      <a16:colId xmlns:a16="http://schemas.microsoft.com/office/drawing/2014/main" val="1109660633"/>
                    </a:ext>
                  </a:extLst>
                </a:gridCol>
                <a:gridCol w="2201384">
                  <a:extLst>
                    <a:ext uri="{9D8B030D-6E8A-4147-A177-3AD203B41FA5}">
                      <a16:colId xmlns:a16="http://schemas.microsoft.com/office/drawing/2014/main" val="3360031944"/>
                    </a:ext>
                  </a:extLst>
                </a:gridCol>
                <a:gridCol w="3576180">
                  <a:extLst>
                    <a:ext uri="{9D8B030D-6E8A-4147-A177-3AD203B41FA5}">
                      <a16:colId xmlns:a16="http://schemas.microsoft.com/office/drawing/2014/main" val="1976821243"/>
                    </a:ext>
                  </a:extLst>
                </a:gridCol>
              </a:tblGrid>
              <a:tr h="572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Bulunabilirlik (</a:t>
                      </a:r>
                      <a:r>
                        <a:rPr lang="tr-TR" sz="1500" noProof="0" dirty="0" err="1">
                          <a:solidFill>
                            <a:schemeClr val="tx1"/>
                          </a:solidFill>
                        </a:rPr>
                        <a:t>Findability</a:t>
                      </a:r>
                      <a:r>
                        <a:rPr lang="tr-TR" sz="1500" noProof="0" dirty="0">
                          <a:solidFill>
                            <a:schemeClr val="tx1"/>
                          </a:solidFill>
                        </a:rPr>
                        <a: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a:solidFill>
                            <a:schemeClr val="tx1"/>
                          </a:solidFill>
                        </a:rPr>
                        <a:t>Koşullar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Standart ve teknolojiler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631982"/>
                  </a:ext>
                </a:extLst>
              </a:tr>
              <a:tr h="1047592">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Veri ve yardımcı materyaller yeterince zengin üstveri, tek ve kalıcı tanımlayıcıya sahiptir. </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F1. üst(veri)ye global olarak tek ve sonsuz kalıcılıkta bir tanımlayıcı atanır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err="1">
                          <a:solidFill>
                            <a:schemeClr val="tx1"/>
                          </a:solidFill>
                        </a:rPr>
                        <a:t>Örn</a:t>
                      </a:r>
                      <a:r>
                        <a:rPr lang="tr-TR" sz="1500" noProof="0" dirty="0">
                          <a:solidFill>
                            <a:schemeClr val="tx1"/>
                          </a:solidFill>
                        </a:rPr>
                        <a:t> </a:t>
                      </a:r>
                      <a:r>
                        <a:rPr lang="tr-TR" sz="1500" noProof="0" dirty="0" err="1">
                          <a:solidFill>
                            <a:schemeClr val="tx1"/>
                          </a:solidFill>
                        </a:rPr>
                        <a:t>Handle</a:t>
                      </a:r>
                      <a:r>
                        <a:rPr lang="tr-TR" sz="1500" noProof="0" dirty="0">
                          <a:solidFill>
                            <a:schemeClr val="tx1"/>
                          </a:solidFill>
                        </a:rPr>
                        <a:t>, </a:t>
                      </a:r>
                      <a:r>
                        <a:rPr lang="tr-TR" sz="1500" noProof="0" dirty="0" err="1">
                          <a:solidFill>
                            <a:schemeClr val="tx1"/>
                          </a:solidFill>
                        </a:rPr>
                        <a:t>Purl</a:t>
                      </a:r>
                      <a:r>
                        <a:rPr lang="tr-TR" sz="1500" noProof="0" dirty="0">
                          <a:solidFill>
                            <a:schemeClr val="tx1"/>
                          </a:solidFill>
                        </a:rPr>
                        <a:t>, </a:t>
                      </a:r>
                      <a:r>
                        <a:rPr lang="tr-TR" sz="1500" noProof="0" dirty="0" err="1">
                          <a:solidFill>
                            <a:schemeClr val="tx1"/>
                          </a:solidFill>
                        </a:rPr>
                        <a:t>Handle</a:t>
                      </a:r>
                      <a:r>
                        <a:rPr lang="tr-TR" sz="1500" noProof="0" dirty="0">
                          <a:solidFill>
                            <a:schemeClr val="tx1"/>
                          </a:solidFill>
                        </a:rPr>
                        <a:t>, ORCID, DOI</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6827877"/>
                  </a:ext>
                </a:extLst>
              </a:tr>
              <a:tr h="78460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F2. veri zengin üstveri ile tanımlanır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Üstveri standartları. </a:t>
                      </a:r>
                      <a:r>
                        <a:rPr lang="tr-TR" sz="1500" noProof="0" dirty="0" err="1">
                          <a:solidFill>
                            <a:schemeClr val="tx1"/>
                          </a:solidFill>
                        </a:rPr>
                        <a:t>FAIRsharing.org</a:t>
                      </a:r>
                      <a:r>
                        <a:rPr lang="tr-TR" sz="1500" noProof="0" dirty="0">
                          <a:solidFill>
                            <a:schemeClr val="tx1"/>
                          </a:solidFill>
                        </a:rPr>
                        <a:t>, </a:t>
                      </a:r>
                      <a:r>
                        <a:rPr lang="tr-TR" sz="1500" noProof="0" dirty="0">
                          <a:solidFill>
                            <a:schemeClr val="tx1"/>
                          </a:solidFill>
                          <a:hlinkClick r:id="rId2"/>
                        </a:rPr>
                        <a:t>DCC Index of </a:t>
                      </a:r>
                      <a:r>
                        <a:rPr lang="tr-TR" sz="1500" noProof="0" dirty="0" err="1">
                          <a:solidFill>
                            <a:schemeClr val="tx1"/>
                          </a:solidFill>
                          <a:hlinkClick r:id="rId2"/>
                        </a:rPr>
                        <a:t>metadata</a:t>
                      </a:r>
                      <a:r>
                        <a:rPr lang="tr-TR" sz="1500" noProof="0" dirty="0">
                          <a:solidFill>
                            <a:schemeClr val="tx1"/>
                          </a:solidFill>
                          <a:hlinkClick r:id="rId2"/>
                        </a:rPr>
                        <a:t> </a:t>
                      </a:r>
                      <a:r>
                        <a:rPr lang="tr-TR" sz="1500" noProof="0" dirty="0" err="1">
                          <a:solidFill>
                            <a:schemeClr val="tx1"/>
                          </a:solidFill>
                          <a:hlinkClick r:id="rId2"/>
                        </a:rPr>
                        <a:t>tools</a:t>
                      </a:r>
                      <a:r>
                        <a:rPr lang="tr-TR" sz="1500" noProof="0" dirty="0">
                          <a:solidFill>
                            <a:schemeClr val="tx1"/>
                          </a:solidFill>
                        </a:rPr>
                        <a:t>, </a:t>
                      </a:r>
                      <a:r>
                        <a:rPr lang="tr-TR" sz="1500" noProof="0" dirty="0">
                          <a:solidFill>
                            <a:schemeClr val="tx1"/>
                          </a:solidFill>
                          <a:hlinkClick r:id="rId3"/>
                        </a:rPr>
                        <a:t>RDA </a:t>
                      </a:r>
                      <a:r>
                        <a:rPr lang="tr-TR" sz="1500" noProof="0" dirty="0" err="1">
                          <a:solidFill>
                            <a:schemeClr val="tx1"/>
                          </a:solidFill>
                          <a:hlinkClick r:id="rId3"/>
                        </a:rPr>
                        <a:t>Metadata</a:t>
                      </a:r>
                      <a:r>
                        <a:rPr lang="tr-TR" sz="1500" noProof="0" dirty="0">
                          <a:solidFill>
                            <a:schemeClr val="tx1"/>
                          </a:solidFill>
                          <a:hlinkClick r:id="rId3"/>
                        </a:rPr>
                        <a:t> Directory</a:t>
                      </a:r>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870547"/>
                  </a:ext>
                </a:extLst>
              </a:tr>
              <a:tr h="809994">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F3. üst(veri) taranabilir bir kaynakta kayıtlıdır ve </a:t>
                      </a:r>
                      <a:r>
                        <a:rPr lang="tr-TR" sz="1500" noProof="0" dirty="0" err="1">
                          <a:solidFill>
                            <a:schemeClr val="tx1"/>
                          </a:solidFill>
                        </a:rPr>
                        <a:t>indeklenir</a:t>
                      </a:r>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Akademik arşivler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370352"/>
                  </a:ext>
                </a:extLst>
              </a:tr>
              <a:tr h="111487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500" noProof="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F4. üstveri veri tanımlayıcıyı nitelendirir, belirtir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Zengin, tam ve doğru üstveri</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8456488"/>
                  </a:ext>
                </a:extLst>
              </a:tr>
            </a:tbl>
          </a:graphicData>
        </a:graphic>
      </p:graphicFrame>
      <p:sp>
        <p:nvSpPr>
          <p:cNvPr id="5" name="Google Shape;195;p30">
            <a:extLst>
              <a:ext uri="{FF2B5EF4-FFF2-40B4-BE49-F238E27FC236}">
                <a16:creationId xmlns:a16="http://schemas.microsoft.com/office/drawing/2014/main" id="{E5F9A5A9-E815-8441-B5AA-ABCE693E883B}"/>
              </a:ext>
            </a:extLst>
          </p:cNvPr>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err="1">
                <a:solidFill>
                  <a:srgbClr val="00A6D6"/>
                </a:solidFill>
              </a:rPr>
              <a:t>Akademik</a:t>
            </a:r>
            <a:r>
              <a:rPr lang="en-GB" sz="3000" dirty="0">
                <a:solidFill>
                  <a:srgbClr val="00A6D6"/>
                </a:solidFill>
              </a:rPr>
              <a:t> </a:t>
            </a:r>
            <a:r>
              <a:rPr lang="en-GB" sz="3000" dirty="0" err="1">
                <a:solidFill>
                  <a:srgbClr val="00A6D6"/>
                </a:solidFill>
              </a:rPr>
              <a:t>arşivlerde</a:t>
            </a:r>
            <a:r>
              <a:rPr lang="en-GB" sz="3000" dirty="0">
                <a:solidFill>
                  <a:srgbClr val="00A6D6"/>
                </a:solidFill>
              </a:rPr>
              <a:t> FAIR </a:t>
            </a:r>
            <a:r>
              <a:rPr lang="en-GB" sz="3000" dirty="0" err="1">
                <a:solidFill>
                  <a:srgbClr val="00A6D6"/>
                </a:solidFill>
              </a:rPr>
              <a:t>uyumu</a:t>
            </a:r>
            <a:r>
              <a:rPr lang="en-GB" sz="3000" dirty="0">
                <a:solidFill>
                  <a:srgbClr val="00A6D6"/>
                </a:solidFill>
              </a:rPr>
              <a:t> </a:t>
            </a:r>
            <a:r>
              <a:rPr lang="en-GB" sz="3000" dirty="0" err="1">
                <a:solidFill>
                  <a:srgbClr val="00A6D6"/>
                </a:solidFill>
              </a:rPr>
              <a:t>için</a:t>
            </a:r>
            <a:r>
              <a:rPr lang="en-GB" sz="3000" dirty="0">
                <a:solidFill>
                  <a:srgbClr val="00A6D6"/>
                </a:solidFill>
              </a:rPr>
              <a:t> </a:t>
            </a:r>
            <a:r>
              <a:rPr lang="en-GB" sz="3000" dirty="0" err="1">
                <a:solidFill>
                  <a:srgbClr val="00A6D6"/>
                </a:solidFill>
              </a:rPr>
              <a:t>gereklilikler</a:t>
            </a:r>
            <a:endParaRPr sz="3000" dirty="0">
              <a:solidFill>
                <a:srgbClr val="00A6D6"/>
              </a:solidFill>
            </a:endParaRPr>
          </a:p>
        </p:txBody>
      </p:sp>
    </p:spTree>
    <p:extLst>
      <p:ext uri="{BB962C8B-B14F-4D97-AF65-F5344CB8AC3E}">
        <p14:creationId xmlns:p14="http://schemas.microsoft.com/office/powerpoint/2010/main" val="3757142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1AD0B15-A040-0D4A-954C-60F0099F0A1F}"/>
              </a:ext>
            </a:extLst>
          </p:cNvPr>
          <p:cNvGraphicFramePr>
            <a:graphicFrameLocks noGrp="1"/>
          </p:cNvGraphicFramePr>
          <p:nvPr>
            <p:extLst>
              <p:ext uri="{D42A27DB-BD31-4B8C-83A1-F6EECF244321}">
                <p14:modId xmlns:p14="http://schemas.microsoft.com/office/powerpoint/2010/main" val="1303535824"/>
              </p:ext>
            </p:extLst>
          </p:nvPr>
        </p:nvGraphicFramePr>
        <p:xfrm>
          <a:off x="643640" y="1624080"/>
          <a:ext cx="7900752" cy="4416956"/>
        </p:xfrm>
        <a:graphic>
          <a:graphicData uri="http://schemas.openxmlformats.org/drawingml/2006/table">
            <a:tbl>
              <a:tblPr firstRow="1" bandRow="1">
                <a:tableStyleId>{5C22544A-7EE6-4342-B048-85BDC9FD1C3A}</a:tableStyleId>
              </a:tblPr>
              <a:tblGrid>
                <a:gridCol w="2279442">
                  <a:extLst>
                    <a:ext uri="{9D8B030D-6E8A-4147-A177-3AD203B41FA5}">
                      <a16:colId xmlns:a16="http://schemas.microsoft.com/office/drawing/2014/main" val="1109660633"/>
                    </a:ext>
                  </a:extLst>
                </a:gridCol>
                <a:gridCol w="2987726">
                  <a:extLst>
                    <a:ext uri="{9D8B030D-6E8A-4147-A177-3AD203B41FA5}">
                      <a16:colId xmlns:a16="http://schemas.microsoft.com/office/drawing/2014/main" val="3360031944"/>
                    </a:ext>
                  </a:extLst>
                </a:gridCol>
                <a:gridCol w="2633584">
                  <a:extLst>
                    <a:ext uri="{9D8B030D-6E8A-4147-A177-3AD203B41FA5}">
                      <a16:colId xmlns:a16="http://schemas.microsoft.com/office/drawing/2014/main" val="1976821243"/>
                    </a:ext>
                  </a:extLst>
                </a:gridCol>
              </a:tblGrid>
              <a:tr h="5491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Erişilebilirlik (Accessibility)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Koşullar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a:solidFill>
                            <a:schemeClr val="tx1"/>
                          </a:solidFill>
                        </a:rPr>
                        <a:t>Standart ve teknolojiler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631982"/>
                  </a:ext>
                </a:extLst>
              </a:tr>
              <a:tr h="1026644">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Üstveri ve veri insan ve makine tarafından anlaşılır. Veri güvenilir bir arşivde depolanır. </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A1  (üst)veri tanımlayıcı </a:t>
                      </a:r>
                      <a:r>
                        <a:rPr lang="tr-TR" sz="1500" noProof="0" dirty="0" err="1">
                          <a:solidFill>
                            <a:schemeClr val="tx1"/>
                          </a:solidFill>
                        </a:rPr>
                        <a:t>ID’si</a:t>
                      </a:r>
                      <a:r>
                        <a:rPr lang="tr-TR" sz="1500" noProof="0" dirty="0">
                          <a:solidFill>
                            <a:schemeClr val="tx1"/>
                          </a:solidFill>
                        </a:rPr>
                        <a:t> ile, standart bir iletişim protokolü kullanarak, bulunabilir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HTTP, OAI-MHP, </a:t>
                      </a:r>
                      <a:r>
                        <a:rPr lang="tr-TR" sz="1500" noProof="0" dirty="0" err="1">
                          <a:solidFill>
                            <a:schemeClr val="tx1"/>
                          </a:solidFill>
                        </a:rPr>
                        <a:t>ResourceSync</a:t>
                      </a:r>
                      <a:r>
                        <a:rPr lang="tr-TR" sz="1500" noProof="0" dirty="0">
                          <a:solidFill>
                            <a:schemeClr val="tx1"/>
                          </a:solidFill>
                        </a:rPr>
                        <a:t>; </a:t>
                      </a:r>
                      <a:r>
                        <a:rPr lang="tr-TR" sz="1500" noProof="0" dirty="0" err="1">
                          <a:solidFill>
                            <a:schemeClr val="tx1"/>
                          </a:solidFill>
                        </a:rPr>
                        <a:t>Sitemaps</a:t>
                      </a:r>
                      <a:endParaRPr lang="tr-TR" sz="1500" noProof="0" dirty="0">
                        <a:solidFill>
                          <a:schemeClr val="tx1"/>
                        </a:solidFill>
                      </a:endParaRPr>
                    </a:p>
                    <a:p>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6827877"/>
                  </a:ext>
                </a:extLst>
              </a:tr>
              <a:tr h="78788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A1.1 bu protokol açık, ücretsiz ve global olarak uygulanabilir koşuldadır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a:t>
                      </a:r>
                      <a:r>
                        <a:rPr lang="tr-TR" sz="1500" noProof="0" dirty="0" err="1">
                          <a:solidFill>
                            <a:schemeClr val="tx1"/>
                          </a:solidFill>
                        </a:rPr>
                        <a:t>APIs</a:t>
                      </a:r>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870547"/>
                  </a:ext>
                </a:extLst>
              </a:tr>
              <a:tr h="1026644">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A1.2 bu protokol yetkilendirmeye, gerektiğinde yetkilendirme prosedürüne izin verir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370352"/>
                  </a:ext>
                </a:extLst>
              </a:tr>
              <a:tr h="1026644">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500" noProof="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A2 üstveri, veri mevcut olmadığı zaman bile erişilebilirdir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DOI</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718592"/>
                  </a:ext>
                </a:extLst>
              </a:tr>
            </a:tbl>
          </a:graphicData>
        </a:graphic>
      </p:graphicFrame>
      <p:sp>
        <p:nvSpPr>
          <p:cNvPr id="5" name="Google Shape;195;p30">
            <a:extLst>
              <a:ext uri="{FF2B5EF4-FFF2-40B4-BE49-F238E27FC236}">
                <a16:creationId xmlns:a16="http://schemas.microsoft.com/office/drawing/2014/main" id="{6795F81F-50BC-E64B-899E-02055553D3CE}"/>
              </a:ext>
            </a:extLst>
          </p:cNvPr>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err="1">
                <a:solidFill>
                  <a:srgbClr val="00A6D6"/>
                </a:solidFill>
              </a:rPr>
              <a:t>Akademik</a:t>
            </a:r>
            <a:r>
              <a:rPr lang="en-GB" sz="3000" dirty="0">
                <a:solidFill>
                  <a:srgbClr val="00A6D6"/>
                </a:solidFill>
              </a:rPr>
              <a:t> </a:t>
            </a:r>
            <a:r>
              <a:rPr lang="en-GB" sz="3000" dirty="0" err="1">
                <a:solidFill>
                  <a:srgbClr val="00A6D6"/>
                </a:solidFill>
              </a:rPr>
              <a:t>arşivlerde</a:t>
            </a:r>
            <a:r>
              <a:rPr lang="en-GB" sz="3000" dirty="0">
                <a:solidFill>
                  <a:srgbClr val="00A6D6"/>
                </a:solidFill>
              </a:rPr>
              <a:t> FAIR </a:t>
            </a:r>
            <a:r>
              <a:rPr lang="en-GB" sz="3000" dirty="0" err="1">
                <a:solidFill>
                  <a:srgbClr val="00A6D6"/>
                </a:solidFill>
              </a:rPr>
              <a:t>uyumu</a:t>
            </a:r>
            <a:r>
              <a:rPr lang="en-GB" sz="3000" dirty="0">
                <a:solidFill>
                  <a:srgbClr val="00A6D6"/>
                </a:solidFill>
              </a:rPr>
              <a:t> </a:t>
            </a:r>
            <a:r>
              <a:rPr lang="en-GB" sz="3000" dirty="0" err="1">
                <a:solidFill>
                  <a:srgbClr val="00A6D6"/>
                </a:solidFill>
              </a:rPr>
              <a:t>için</a:t>
            </a:r>
            <a:r>
              <a:rPr lang="en-GB" sz="3000" dirty="0">
                <a:solidFill>
                  <a:srgbClr val="00A6D6"/>
                </a:solidFill>
              </a:rPr>
              <a:t> </a:t>
            </a:r>
            <a:r>
              <a:rPr lang="en-GB" sz="3000" dirty="0" err="1">
                <a:solidFill>
                  <a:srgbClr val="00A6D6"/>
                </a:solidFill>
              </a:rPr>
              <a:t>gereklilikler</a:t>
            </a:r>
            <a:endParaRPr sz="3000" dirty="0">
              <a:solidFill>
                <a:srgbClr val="00A6D6"/>
              </a:solidFill>
            </a:endParaRPr>
          </a:p>
        </p:txBody>
      </p:sp>
    </p:spTree>
    <p:extLst>
      <p:ext uri="{BB962C8B-B14F-4D97-AF65-F5344CB8AC3E}">
        <p14:creationId xmlns:p14="http://schemas.microsoft.com/office/powerpoint/2010/main" val="1612513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ADDA6EE-9D0C-BA4F-BE16-09BBEC3E0D86}"/>
              </a:ext>
            </a:extLst>
          </p:cNvPr>
          <p:cNvGraphicFramePr>
            <a:graphicFrameLocks noGrp="1"/>
          </p:cNvGraphicFramePr>
          <p:nvPr>
            <p:extLst>
              <p:ext uri="{D42A27DB-BD31-4B8C-83A1-F6EECF244321}">
                <p14:modId xmlns:p14="http://schemas.microsoft.com/office/powerpoint/2010/main" val="3618672997"/>
              </p:ext>
            </p:extLst>
          </p:nvPr>
        </p:nvGraphicFramePr>
        <p:xfrm>
          <a:off x="688611" y="1676710"/>
          <a:ext cx="7795821" cy="4214423"/>
        </p:xfrm>
        <a:graphic>
          <a:graphicData uri="http://schemas.openxmlformats.org/drawingml/2006/table">
            <a:tbl>
              <a:tblPr firstRow="1" bandRow="1">
                <a:tableStyleId>{5C22544A-7EE6-4342-B048-85BDC9FD1C3A}</a:tableStyleId>
              </a:tblPr>
              <a:tblGrid>
                <a:gridCol w="2598607">
                  <a:extLst>
                    <a:ext uri="{9D8B030D-6E8A-4147-A177-3AD203B41FA5}">
                      <a16:colId xmlns:a16="http://schemas.microsoft.com/office/drawing/2014/main" val="1109660633"/>
                    </a:ext>
                  </a:extLst>
                </a:gridCol>
                <a:gridCol w="2598607">
                  <a:extLst>
                    <a:ext uri="{9D8B030D-6E8A-4147-A177-3AD203B41FA5}">
                      <a16:colId xmlns:a16="http://schemas.microsoft.com/office/drawing/2014/main" val="3360031944"/>
                    </a:ext>
                  </a:extLst>
                </a:gridCol>
                <a:gridCol w="2598607">
                  <a:extLst>
                    <a:ext uri="{9D8B030D-6E8A-4147-A177-3AD203B41FA5}">
                      <a16:colId xmlns:a16="http://schemas.microsoft.com/office/drawing/2014/main" val="1976821243"/>
                    </a:ext>
                  </a:extLst>
                </a:gridCol>
              </a:tblGrid>
              <a:tr h="6334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Birlikte çalışabilirlik (</a:t>
                      </a:r>
                      <a:r>
                        <a:rPr lang="tr-TR" sz="1500" noProof="0" dirty="0" err="1">
                          <a:solidFill>
                            <a:schemeClr val="tx1"/>
                          </a:solidFill>
                        </a:rPr>
                        <a:t>Interoperability</a:t>
                      </a:r>
                      <a:r>
                        <a:rPr lang="tr-TR" sz="1500" noProof="0" dirty="0">
                          <a:solidFill>
                            <a:schemeClr val="tx1"/>
                          </a:solidFill>
                        </a:rPr>
                        <a: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a:solidFill>
                            <a:schemeClr val="tx1"/>
                          </a:solidFill>
                        </a:rPr>
                        <a:t>Koşullar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a:solidFill>
                            <a:schemeClr val="tx1"/>
                          </a:solidFill>
                        </a:rPr>
                        <a:t>Standart ve teknolojiler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631982"/>
                  </a:ext>
                </a:extLst>
              </a:tr>
              <a:tr h="1459765">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Üstveri bilginin temsili için standart, erişilebilir, paylaşımlı ve yaygın bir biçimde uygulanabilir bir dil kullanır.</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I1. Üstveri bilginin temsili için standart, erişilebilir, paylaşımlı ve yaygın bir biçimde uygulanabilir bir dil kullanır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SWORD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6827877"/>
                  </a:ext>
                </a:extLst>
              </a:tr>
              <a:tr h="90891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I2. (üst)veri FAIR ilkelerini izlemek için kontrollü sözlükler kullanır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Kontrollü sözlükler (COAR), disiplin spesifik ontolojiler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870547"/>
                  </a:ext>
                </a:extLst>
              </a:tr>
              <a:tr h="121226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I3. (üst)veri diğer üst(veri)ye nitelikli referanslar verir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Bağlı veri (LOD)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370352"/>
                  </a:ext>
                </a:extLst>
              </a:tr>
            </a:tbl>
          </a:graphicData>
        </a:graphic>
      </p:graphicFrame>
      <p:pic>
        <p:nvPicPr>
          <p:cNvPr id="5" name="Picture 4">
            <a:extLst>
              <a:ext uri="{FF2B5EF4-FFF2-40B4-BE49-F238E27FC236}">
                <a16:creationId xmlns:a16="http://schemas.microsoft.com/office/drawing/2014/main" id="{90F2C9F0-D343-EF4C-A6E1-2972042E596F}"/>
              </a:ext>
            </a:extLst>
          </p:cNvPr>
          <p:cNvPicPr>
            <a:picLocks noChangeAspect="1"/>
          </p:cNvPicPr>
          <p:nvPr/>
        </p:nvPicPr>
        <p:blipFill>
          <a:blip r:embed="rId2"/>
          <a:stretch>
            <a:fillRect/>
          </a:stretch>
        </p:blipFill>
        <p:spPr>
          <a:xfrm>
            <a:off x="187514" y="5181291"/>
            <a:ext cx="3002489" cy="1405182"/>
          </a:xfrm>
          <a:prstGeom prst="rect">
            <a:avLst/>
          </a:prstGeom>
        </p:spPr>
      </p:pic>
      <p:sp>
        <p:nvSpPr>
          <p:cNvPr id="6" name="Google Shape;195;p30">
            <a:extLst>
              <a:ext uri="{FF2B5EF4-FFF2-40B4-BE49-F238E27FC236}">
                <a16:creationId xmlns:a16="http://schemas.microsoft.com/office/drawing/2014/main" id="{A2B54326-940A-D84D-AC7F-B9CAF8460F64}"/>
              </a:ext>
            </a:extLst>
          </p:cNvPr>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err="1">
                <a:solidFill>
                  <a:srgbClr val="00A6D6"/>
                </a:solidFill>
              </a:rPr>
              <a:t>Akademik</a:t>
            </a:r>
            <a:r>
              <a:rPr lang="en-GB" sz="3000" dirty="0">
                <a:solidFill>
                  <a:srgbClr val="00A6D6"/>
                </a:solidFill>
              </a:rPr>
              <a:t> </a:t>
            </a:r>
            <a:r>
              <a:rPr lang="en-GB" sz="3000" dirty="0" err="1">
                <a:solidFill>
                  <a:srgbClr val="00A6D6"/>
                </a:solidFill>
              </a:rPr>
              <a:t>arşivlerde</a:t>
            </a:r>
            <a:r>
              <a:rPr lang="en-GB" sz="3000" dirty="0">
                <a:solidFill>
                  <a:srgbClr val="00A6D6"/>
                </a:solidFill>
              </a:rPr>
              <a:t> FAIR </a:t>
            </a:r>
            <a:r>
              <a:rPr lang="en-GB" sz="3000" dirty="0" err="1">
                <a:solidFill>
                  <a:srgbClr val="00A6D6"/>
                </a:solidFill>
              </a:rPr>
              <a:t>uyumu</a:t>
            </a:r>
            <a:r>
              <a:rPr lang="en-GB" sz="3000" dirty="0">
                <a:solidFill>
                  <a:srgbClr val="00A6D6"/>
                </a:solidFill>
              </a:rPr>
              <a:t> </a:t>
            </a:r>
            <a:r>
              <a:rPr lang="en-GB" sz="3000" dirty="0" err="1">
                <a:solidFill>
                  <a:srgbClr val="00A6D6"/>
                </a:solidFill>
              </a:rPr>
              <a:t>için</a:t>
            </a:r>
            <a:r>
              <a:rPr lang="en-GB" sz="3000" dirty="0">
                <a:solidFill>
                  <a:srgbClr val="00A6D6"/>
                </a:solidFill>
              </a:rPr>
              <a:t> </a:t>
            </a:r>
            <a:r>
              <a:rPr lang="en-GB" sz="3000" dirty="0" err="1">
                <a:solidFill>
                  <a:srgbClr val="00A6D6"/>
                </a:solidFill>
              </a:rPr>
              <a:t>gereklilikler</a:t>
            </a:r>
            <a:endParaRPr sz="3000" dirty="0">
              <a:solidFill>
                <a:srgbClr val="00A6D6"/>
              </a:solidFill>
            </a:endParaRPr>
          </a:p>
        </p:txBody>
      </p:sp>
    </p:spTree>
    <p:extLst>
      <p:ext uri="{BB962C8B-B14F-4D97-AF65-F5344CB8AC3E}">
        <p14:creationId xmlns:p14="http://schemas.microsoft.com/office/powerpoint/2010/main" val="3264681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712E3DA-249C-4041-A960-57992AA5361A}"/>
              </a:ext>
            </a:extLst>
          </p:cNvPr>
          <p:cNvGraphicFramePr>
            <a:graphicFrameLocks noGrp="1"/>
          </p:cNvGraphicFramePr>
          <p:nvPr>
            <p:extLst>
              <p:ext uri="{D42A27DB-BD31-4B8C-83A1-F6EECF244321}">
                <p14:modId xmlns:p14="http://schemas.microsoft.com/office/powerpoint/2010/main" val="353381737"/>
              </p:ext>
            </p:extLst>
          </p:nvPr>
        </p:nvGraphicFramePr>
        <p:xfrm>
          <a:off x="628650" y="1813810"/>
          <a:ext cx="7885764" cy="3987384"/>
        </p:xfrm>
        <a:graphic>
          <a:graphicData uri="http://schemas.openxmlformats.org/drawingml/2006/table">
            <a:tbl>
              <a:tblPr firstRow="1" bandRow="1">
                <a:tableStyleId>{5C22544A-7EE6-4342-B048-85BDC9FD1C3A}</a:tableStyleId>
              </a:tblPr>
              <a:tblGrid>
                <a:gridCol w="2628588">
                  <a:extLst>
                    <a:ext uri="{9D8B030D-6E8A-4147-A177-3AD203B41FA5}">
                      <a16:colId xmlns:a16="http://schemas.microsoft.com/office/drawing/2014/main" val="1109660633"/>
                    </a:ext>
                  </a:extLst>
                </a:gridCol>
                <a:gridCol w="2628588">
                  <a:extLst>
                    <a:ext uri="{9D8B030D-6E8A-4147-A177-3AD203B41FA5}">
                      <a16:colId xmlns:a16="http://schemas.microsoft.com/office/drawing/2014/main" val="3360031944"/>
                    </a:ext>
                  </a:extLst>
                </a:gridCol>
                <a:gridCol w="2628588">
                  <a:extLst>
                    <a:ext uri="{9D8B030D-6E8A-4147-A177-3AD203B41FA5}">
                      <a16:colId xmlns:a16="http://schemas.microsoft.com/office/drawing/2014/main" val="1976821243"/>
                    </a:ext>
                  </a:extLst>
                </a:gridCol>
              </a:tblGrid>
              <a:tr h="666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Yeniden kullanılabilirlik (</a:t>
                      </a:r>
                      <a:r>
                        <a:rPr lang="tr-TR" sz="1500" noProof="0" dirty="0" err="1">
                          <a:solidFill>
                            <a:schemeClr val="tx1"/>
                          </a:solidFill>
                        </a:rPr>
                        <a:t>Reusability</a:t>
                      </a:r>
                      <a:r>
                        <a:rPr lang="tr-TR" sz="1500" noProof="0" dirty="0">
                          <a:solidFill>
                            <a:schemeClr val="tx1"/>
                          </a:solidFill>
                        </a:rPr>
                        <a: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Koşullar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a:solidFill>
                            <a:schemeClr val="tx1"/>
                          </a:solidFill>
                        </a:rPr>
                        <a:t>Standart ve teknolojiler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631982"/>
                  </a:ext>
                </a:extLst>
              </a:tr>
              <a:tr h="738793">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Veri ve koleksiyonlar, net biçimde belirtilmiş lisanslara sahiptir, ve tam ve doğru kaynak bilgisi içerir</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R1. üst(veri) tam, doğru ve ilgili atıfların tümünü içerir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Tam ve doğru atıf</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6827877"/>
                  </a:ext>
                </a:extLst>
              </a:tr>
              <a:tr h="955814">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R1.1. (üst)veri net ve erişilebilir bir kullanım lisansı ile açılır.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tr-TR" sz="1500" noProof="0" dirty="0">
                          <a:solidFill>
                            <a:schemeClr val="tx1"/>
                          </a:solidFill>
                        </a:rPr>
                        <a:t>Ör. Creative </a:t>
                      </a:r>
                      <a:r>
                        <a:rPr lang="tr-TR" sz="1500" noProof="0" dirty="0" err="1">
                          <a:solidFill>
                            <a:schemeClr val="tx1"/>
                          </a:solidFill>
                        </a:rPr>
                        <a:t>Commons</a:t>
                      </a:r>
                      <a:r>
                        <a:rPr lang="tr-TR" sz="1500" noProof="0" dirty="0">
                          <a:solidFill>
                            <a:schemeClr val="tx1"/>
                          </a:solidFill>
                        </a:rPr>
                        <a:t>, ODL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870547"/>
                  </a:ext>
                </a:extLst>
              </a:tr>
              <a:tr h="66617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R1.2. (üst)veri kaynağı ile ilişkilendirilir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370352"/>
                  </a:ext>
                </a:extLst>
              </a:tr>
              <a:tr h="960431">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500" noProof="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noProof="0" dirty="0">
                          <a:solidFill>
                            <a:schemeClr val="tx1"/>
                          </a:solidFill>
                        </a:rPr>
                        <a:t>R1.3. (üst)veri disipline özel, ilgili topluluğun ihtiyaçlarını karşılar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tr-TR" sz="1500" noProof="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967586"/>
                  </a:ext>
                </a:extLst>
              </a:tr>
            </a:tbl>
          </a:graphicData>
        </a:graphic>
      </p:graphicFrame>
      <p:sp>
        <p:nvSpPr>
          <p:cNvPr id="5" name="Google Shape;195;p30">
            <a:extLst>
              <a:ext uri="{FF2B5EF4-FFF2-40B4-BE49-F238E27FC236}">
                <a16:creationId xmlns:a16="http://schemas.microsoft.com/office/drawing/2014/main" id="{AFB7B649-C5A7-844D-900F-6A07A58782DB}"/>
              </a:ext>
            </a:extLst>
          </p:cNvPr>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err="1">
                <a:solidFill>
                  <a:srgbClr val="00A6D6"/>
                </a:solidFill>
              </a:rPr>
              <a:t>Akademik</a:t>
            </a:r>
            <a:r>
              <a:rPr lang="en-GB" sz="3000" dirty="0">
                <a:solidFill>
                  <a:srgbClr val="00A6D6"/>
                </a:solidFill>
              </a:rPr>
              <a:t> </a:t>
            </a:r>
            <a:r>
              <a:rPr lang="en-GB" sz="3000" dirty="0" err="1">
                <a:solidFill>
                  <a:srgbClr val="00A6D6"/>
                </a:solidFill>
              </a:rPr>
              <a:t>arşivlerde</a:t>
            </a:r>
            <a:r>
              <a:rPr lang="en-GB" sz="3000" dirty="0">
                <a:solidFill>
                  <a:srgbClr val="00A6D6"/>
                </a:solidFill>
              </a:rPr>
              <a:t> FAIR </a:t>
            </a:r>
            <a:r>
              <a:rPr lang="en-GB" sz="3000" dirty="0" err="1">
                <a:solidFill>
                  <a:srgbClr val="00A6D6"/>
                </a:solidFill>
              </a:rPr>
              <a:t>uyumu</a:t>
            </a:r>
            <a:r>
              <a:rPr lang="en-GB" sz="3000" dirty="0">
                <a:solidFill>
                  <a:srgbClr val="00A6D6"/>
                </a:solidFill>
              </a:rPr>
              <a:t> </a:t>
            </a:r>
            <a:r>
              <a:rPr lang="en-GB" sz="3000" dirty="0" err="1">
                <a:solidFill>
                  <a:srgbClr val="00A6D6"/>
                </a:solidFill>
              </a:rPr>
              <a:t>için</a:t>
            </a:r>
            <a:r>
              <a:rPr lang="en-GB" sz="3000" dirty="0">
                <a:solidFill>
                  <a:srgbClr val="00A6D6"/>
                </a:solidFill>
              </a:rPr>
              <a:t> </a:t>
            </a:r>
            <a:r>
              <a:rPr lang="en-GB" sz="3000" dirty="0" err="1">
                <a:solidFill>
                  <a:srgbClr val="00A6D6"/>
                </a:solidFill>
              </a:rPr>
              <a:t>gereklilikler</a:t>
            </a:r>
            <a:endParaRPr sz="3000" dirty="0">
              <a:solidFill>
                <a:srgbClr val="00A6D6"/>
              </a:solidFill>
            </a:endParaRPr>
          </a:p>
        </p:txBody>
      </p:sp>
    </p:spTree>
    <p:extLst>
      <p:ext uri="{BB962C8B-B14F-4D97-AF65-F5344CB8AC3E}">
        <p14:creationId xmlns:p14="http://schemas.microsoft.com/office/powerpoint/2010/main" val="1730276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68CCB-F688-FE4C-A0DC-A1785FCED78F}"/>
              </a:ext>
            </a:extLst>
          </p:cNvPr>
          <p:cNvSpPr>
            <a:spLocks noGrp="1"/>
          </p:cNvSpPr>
          <p:nvPr>
            <p:ph type="title"/>
          </p:nvPr>
        </p:nvSpPr>
        <p:spPr>
          <a:xfrm>
            <a:off x="629587" y="274639"/>
            <a:ext cx="8239919" cy="1143000"/>
          </a:xfrm>
        </p:spPr>
        <p:txBody>
          <a:bodyPr/>
          <a:lstStyle/>
          <a:p>
            <a:r>
              <a:rPr lang="en-US" i="1" dirty="0" err="1"/>
              <a:t>Veri</a:t>
            </a:r>
            <a:r>
              <a:rPr lang="en-US" i="1" dirty="0"/>
              <a:t>, </a:t>
            </a:r>
            <a:r>
              <a:rPr lang="en-US" i="1" dirty="0" err="1"/>
              <a:t>açık</a:t>
            </a:r>
            <a:r>
              <a:rPr lang="en-US" i="1" dirty="0"/>
              <a:t> </a:t>
            </a:r>
            <a:r>
              <a:rPr lang="en-US" i="1" dirty="0" err="1"/>
              <a:t>olmadığı</a:t>
            </a:r>
            <a:r>
              <a:rPr lang="en-US" i="1" dirty="0"/>
              <a:t> </a:t>
            </a:r>
            <a:r>
              <a:rPr lang="en-US" i="1" dirty="0" err="1"/>
              <a:t>halde</a:t>
            </a:r>
            <a:r>
              <a:rPr lang="en-US" i="1" dirty="0"/>
              <a:t> FAIR </a:t>
            </a:r>
            <a:r>
              <a:rPr lang="en-US" i="1" dirty="0" err="1"/>
              <a:t>olabilir</a:t>
            </a:r>
            <a:endParaRPr lang="en-US" i="1" dirty="0"/>
          </a:p>
        </p:txBody>
      </p:sp>
      <p:sp>
        <p:nvSpPr>
          <p:cNvPr id="3" name="Content Placeholder 2">
            <a:extLst>
              <a:ext uri="{FF2B5EF4-FFF2-40B4-BE49-F238E27FC236}">
                <a16:creationId xmlns:a16="http://schemas.microsoft.com/office/drawing/2014/main" id="{CD7C8666-7C23-214B-8B7C-3985BC5CB6CD}"/>
              </a:ext>
            </a:extLst>
          </p:cNvPr>
          <p:cNvSpPr>
            <a:spLocks noGrp="1"/>
          </p:cNvSpPr>
          <p:nvPr>
            <p:ph idx="1"/>
          </p:nvPr>
        </p:nvSpPr>
        <p:spPr>
          <a:xfrm>
            <a:off x="629587" y="1600200"/>
            <a:ext cx="8239919" cy="4648200"/>
          </a:xfrm>
        </p:spPr>
        <p:txBody>
          <a:bodyPr/>
          <a:lstStyle/>
          <a:p>
            <a:r>
              <a:rPr lang="tr-TR" sz="2000" dirty="0"/>
              <a:t>Veri özellikle kişisel veri tanımı kapsamına girdiği ve güvenlik unsuru içerdiğinde herkesin erişimine açılamaz. </a:t>
            </a:r>
          </a:p>
          <a:p>
            <a:r>
              <a:rPr lang="tr-TR" sz="2000" dirty="0"/>
              <a:t>FAIR verinin kullanım koşullarının bir lisans ile belirtilmesini zorunlu kılar ancak bu lisans açık lisans olmak zorunda değildir. </a:t>
            </a:r>
          </a:p>
          <a:p>
            <a:r>
              <a:rPr lang="tr-TR" sz="2000" dirty="0"/>
              <a:t>FAIR </a:t>
            </a:r>
            <a:r>
              <a:rPr lang="tr-TR" sz="2000" dirty="0" err="1"/>
              <a:t>üstveride</a:t>
            </a:r>
            <a:r>
              <a:rPr lang="tr-TR" sz="2000" dirty="0"/>
              <a:t> kullanım koşulu belirtilmesini zorunlu kılar.</a:t>
            </a:r>
          </a:p>
        </p:txBody>
      </p:sp>
    </p:spTree>
    <p:extLst>
      <p:ext uri="{BB962C8B-B14F-4D97-AF65-F5344CB8AC3E}">
        <p14:creationId xmlns:p14="http://schemas.microsoft.com/office/powerpoint/2010/main" val="20356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6"/>
          <p:cNvSpPr txBox="1">
            <a:spLocks noGrp="1"/>
          </p:cNvSpPr>
          <p:nvPr>
            <p:ph type="title"/>
          </p:nvPr>
        </p:nvSpPr>
        <p:spPr>
          <a:xfrm>
            <a:off x="449455" y="93245"/>
            <a:ext cx="81156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dirty="0" err="1">
                <a:solidFill>
                  <a:srgbClr val="00B0F0"/>
                </a:solidFill>
              </a:rPr>
              <a:t>Grup</a:t>
            </a:r>
            <a:r>
              <a:rPr lang="en-GB" dirty="0">
                <a:solidFill>
                  <a:srgbClr val="00B0F0"/>
                </a:solidFill>
              </a:rPr>
              <a:t> </a:t>
            </a:r>
            <a:r>
              <a:rPr lang="en-GB" dirty="0" err="1">
                <a:solidFill>
                  <a:srgbClr val="00B0F0"/>
                </a:solidFill>
              </a:rPr>
              <a:t>Çalışması</a:t>
            </a:r>
            <a:r>
              <a:rPr lang="en-GB" dirty="0">
                <a:solidFill>
                  <a:srgbClr val="00B0F0"/>
                </a:solidFill>
              </a:rPr>
              <a:t> | </a:t>
            </a:r>
            <a:r>
              <a:rPr lang="en-GB" dirty="0" err="1">
                <a:solidFill>
                  <a:srgbClr val="00B0F0"/>
                </a:solidFill>
              </a:rPr>
              <a:t>amaç</a:t>
            </a:r>
            <a:endParaRPr dirty="0">
              <a:solidFill>
                <a:srgbClr val="00B0F0"/>
              </a:solidFill>
            </a:endParaRPr>
          </a:p>
        </p:txBody>
      </p:sp>
      <p:sp>
        <p:nvSpPr>
          <p:cNvPr id="299" name="Google Shape;299;p36"/>
          <p:cNvSpPr txBox="1">
            <a:spLocks noGrp="1"/>
          </p:cNvSpPr>
          <p:nvPr>
            <p:ph type="body" idx="1"/>
          </p:nvPr>
        </p:nvSpPr>
        <p:spPr>
          <a:xfrm>
            <a:off x="449455" y="1236245"/>
            <a:ext cx="8404780" cy="5174100"/>
          </a:xfrm>
          <a:prstGeom prst="rect">
            <a:avLst/>
          </a:prstGeom>
        </p:spPr>
        <p:txBody>
          <a:bodyPr spcFirstLastPara="1" wrap="square" lIns="91425" tIns="91425" rIns="91425" bIns="91425" anchor="t" anchorCtr="0">
            <a:noAutofit/>
          </a:bodyPr>
          <a:lstStyle/>
          <a:p>
            <a:pPr marL="69850" lvl="0" indent="0">
              <a:spcBef>
                <a:spcPts val="0"/>
              </a:spcBef>
              <a:buSzPts val="2500"/>
              <a:buNone/>
            </a:pPr>
            <a:r>
              <a:rPr lang="tr-TR" sz="2000" dirty="0"/>
              <a:t>Grup çalışmasının amacı: </a:t>
            </a:r>
          </a:p>
          <a:p>
            <a:pPr marL="69850" lvl="0" indent="0">
              <a:spcBef>
                <a:spcPts val="0"/>
              </a:spcBef>
              <a:buSzPts val="2500"/>
              <a:buNone/>
            </a:pPr>
            <a:endParaRPr lang="tr-TR" sz="2000" dirty="0"/>
          </a:p>
          <a:p>
            <a:pPr marL="69850" lvl="0" indent="0">
              <a:spcBef>
                <a:spcPts val="0"/>
              </a:spcBef>
              <a:buSzPts val="2500"/>
              <a:buNone/>
            </a:pPr>
            <a:r>
              <a:rPr lang="tr-TR" sz="2000" i="1" dirty="0"/>
              <a:t>Veri ve </a:t>
            </a:r>
            <a:r>
              <a:rPr lang="tr-TR" sz="2000" i="1" dirty="0" err="1"/>
              <a:t>üstveriyi</a:t>
            </a:r>
            <a:r>
              <a:rPr lang="tr-TR" sz="2000" i="1" dirty="0"/>
              <a:t> uzun dönemli saklayacak, erişime ve yeniden kullanıma imkan verecek altyapıyı sunan akademik arşivlerin FAIR uyumlu olması konusunda başarılı olduğumuz ve gelişme gerektiren noktaları tespit etmek. Bu tespitleri açık bilim uygulamaları konusunda oluşturulacak yol haritasında dikkate almak, öncelikli eğitim sağlanacak ve rehber hazırlanacak alanları olarak belirlemek. </a:t>
            </a:r>
          </a:p>
          <a:p>
            <a:pPr marL="69850" lvl="0" indent="0" algn="l" rtl="0">
              <a:spcBef>
                <a:spcPts val="0"/>
              </a:spcBef>
              <a:spcAft>
                <a:spcPts val="0"/>
              </a:spcAft>
              <a:buClr>
                <a:srgbClr val="00A6D6"/>
              </a:buClr>
              <a:buSzPts val="2500"/>
              <a:buNone/>
            </a:pPr>
            <a:endParaRPr lang="tr-TR" sz="2000" dirty="0"/>
          </a:p>
        </p:txBody>
      </p:sp>
    </p:spTree>
    <p:extLst>
      <p:ext uri="{BB962C8B-B14F-4D97-AF65-F5344CB8AC3E}">
        <p14:creationId xmlns:p14="http://schemas.microsoft.com/office/powerpoint/2010/main" val="1935123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6"/>
          <p:cNvSpPr txBox="1">
            <a:spLocks noGrp="1"/>
          </p:cNvSpPr>
          <p:nvPr>
            <p:ph type="title"/>
          </p:nvPr>
        </p:nvSpPr>
        <p:spPr>
          <a:xfrm>
            <a:off x="449455" y="93245"/>
            <a:ext cx="81156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dirty="0" err="1">
                <a:solidFill>
                  <a:srgbClr val="00B0F0"/>
                </a:solidFill>
              </a:rPr>
              <a:t>Grup</a:t>
            </a:r>
            <a:r>
              <a:rPr lang="en-GB" dirty="0">
                <a:solidFill>
                  <a:srgbClr val="00B0F0"/>
                </a:solidFill>
              </a:rPr>
              <a:t> </a:t>
            </a:r>
            <a:r>
              <a:rPr lang="en-GB" dirty="0" err="1">
                <a:solidFill>
                  <a:srgbClr val="00B0F0"/>
                </a:solidFill>
              </a:rPr>
              <a:t>Çalışması</a:t>
            </a:r>
            <a:r>
              <a:rPr lang="en-GB" dirty="0">
                <a:solidFill>
                  <a:srgbClr val="00B0F0"/>
                </a:solidFill>
              </a:rPr>
              <a:t> | </a:t>
            </a:r>
            <a:r>
              <a:rPr lang="en-GB" dirty="0" err="1">
                <a:solidFill>
                  <a:srgbClr val="00B0F0"/>
                </a:solidFill>
              </a:rPr>
              <a:t>uygulama</a:t>
            </a:r>
            <a:r>
              <a:rPr lang="en-GB" dirty="0">
                <a:solidFill>
                  <a:srgbClr val="00B0F0"/>
                </a:solidFill>
              </a:rPr>
              <a:t> - 30 dk.</a:t>
            </a:r>
            <a:endParaRPr dirty="0">
              <a:solidFill>
                <a:srgbClr val="00B0F0"/>
              </a:solidFill>
            </a:endParaRPr>
          </a:p>
        </p:txBody>
      </p:sp>
      <p:sp>
        <p:nvSpPr>
          <p:cNvPr id="299" name="Google Shape;299;p36"/>
          <p:cNvSpPr txBox="1">
            <a:spLocks noGrp="1"/>
          </p:cNvSpPr>
          <p:nvPr>
            <p:ph type="body" idx="1"/>
          </p:nvPr>
        </p:nvSpPr>
        <p:spPr>
          <a:xfrm>
            <a:off x="449455" y="1236245"/>
            <a:ext cx="8404780" cy="5174100"/>
          </a:xfrm>
          <a:prstGeom prst="rect">
            <a:avLst/>
          </a:prstGeom>
        </p:spPr>
        <p:txBody>
          <a:bodyPr spcFirstLastPara="1" wrap="square" lIns="91425" tIns="91425" rIns="91425" bIns="91425" anchor="t" anchorCtr="0">
            <a:noAutofit/>
          </a:bodyPr>
          <a:lstStyle/>
          <a:p>
            <a:pPr marL="457200" lvl="0" indent="-387350" algn="l" rtl="0">
              <a:spcBef>
                <a:spcPts val="0"/>
              </a:spcBef>
              <a:spcAft>
                <a:spcPts val="0"/>
              </a:spcAft>
              <a:buClr>
                <a:srgbClr val="00A6D6"/>
              </a:buClr>
              <a:buSzPts val="2500"/>
              <a:buChar char="•"/>
            </a:pPr>
            <a:r>
              <a:rPr lang="tr-TR" sz="2000" dirty="0"/>
              <a:t>4 ana FAIR prensibinden birini seçerek, ilgili gruba katılın</a:t>
            </a:r>
          </a:p>
          <a:p>
            <a:pPr marL="457200" lvl="0" indent="-387350" algn="l" rtl="0">
              <a:spcBef>
                <a:spcPts val="0"/>
              </a:spcBef>
              <a:spcAft>
                <a:spcPts val="0"/>
              </a:spcAft>
              <a:buClr>
                <a:srgbClr val="00A6D6"/>
              </a:buClr>
              <a:buSzPts val="2500"/>
              <a:buChar char="•"/>
            </a:pPr>
            <a:r>
              <a:rPr lang="tr-TR" sz="2000" dirty="0"/>
              <a:t>Grubunuza bir isim verin ve bir grup sözcüsü belirleyin</a:t>
            </a:r>
          </a:p>
          <a:p>
            <a:pPr lvl="0" indent="-387350">
              <a:spcBef>
                <a:spcPts val="0"/>
              </a:spcBef>
              <a:buSzPts val="2500"/>
            </a:pPr>
            <a:r>
              <a:rPr lang="tr-TR" sz="2000" dirty="0">
                <a:solidFill>
                  <a:srgbClr val="000000"/>
                </a:solidFill>
              </a:rPr>
              <a:t>Her gruba iki farklı doküman sağlandı:</a:t>
            </a:r>
          </a:p>
          <a:p>
            <a:pPr lvl="1" indent="-387350">
              <a:spcBef>
                <a:spcPts val="0"/>
              </a:spcBef>
              <a:buSzPts val="2500"/>
            </a:pPr>
            <a:r>
              <a:rPr lang="tr-TR" sz="2000" dirty="0">
                <a:solidFill>
                  <a:srgbClr val="000000"/>
                </a:solidFill>
              </a:rPr>
              <a:t>Veriniz Ne Kadar FAIR? ve </a:t>
            </a:r>
          </a:p>
          <a:p>
            <a:pPr lvl="1" indent="-387350">
              <a:spcBef>
                <a:spcPts val="0"/>
              </a:spcBef>
              <a:buSzPts val="2500"/>
            </a:pPr>
            <a:r>
              <a:rPr lang="tr-TR" sz="2000" dirty="0">
                <a:solidFill>
                  <a:srgbClr val="000000"/>
                </a:solidFill>
              </a:rPr>
              <a:t>Akademik arşiviniz ne kadar FAIR?</a:t>
            </a:r>
            <a:endParaRPr lang="tr-TR" sz="2000" dirty="0"/>
          </a:p>
          <a:p>
            <a:pPr marL="457200" lvl="0" indent="-387350" algn="l" rtl="0">
              <a:spcBef>
                <a:spcPts val="0"/>
              </a:spcBef>
              <a:spcAft>
                <a:spcPts val="0"/>
              </a:spcAft>
              <a:buClr>
                <a:srgbClr val="00A6D6"/>
              </a:buClr>
              <a:buSzPts val="2500"/>
              <a:buChar char="•"/>
            </a:pPr>
            <a:r>
              <a:rPr lang="tr-TR" sz="2000" dirty="0"/>
              <a:t>İlki rehber niteliğinde, ikinci doküman ise çalışma dokümanı</a:t>
            </a:r>
          </a:p>
          <a:p>
            <a:pPr marL="457200" lvl="0" indent="-387350" algn="l" rtl="0">
              <a:spcBef>
                <a:spcPts val="0"/>
              </a:spcBef>
              <a:spcAft>
                <a:spcPts val="0"/>
              </a:spcAft>
              <a:buClr>
                <a:srgbClr val="00A6D6"/>
              </a:buClr>
              <a:buSzPts val="2500"/>
              <a:buChar char="•"/>
            </a:pPr>
            <a:r>
              <a:rPr lang="tr-TR" sz="2000" dirty="0"/>
              <a:t>20 dakika;</a:t>
            </a:r>
          </a:p>
          <a:p>
            <a:pPr lvl="1" indent="-387350">
              <a:spcBef>
                <a:spcPts val="0"/>
              </a:spcBef>
              <a:buSzPts val="2500"/>
              <a:buChar char="•"/>
            </a:pPr>
            <a:r>
              <a:rPr lang="tr-TR" sz="2000" dirty="0"/>
              <a:t>Akademik arşivi bulunan grup katılımcıları, listelenen koşulları sağlayıp sağlamadıklarını irdeler. </a:t>
            </a:r>
          </a:p>
          <a:p>
            <a:pPr lvl="1" indent="-387350">
              <a:spcBef>
                <a:spcPts val="0"/>
              </a:spcBef>
              <a:buSzPts val="2500"/>
              <a:buChar char="•"/>
            </a:pPr>
            <a:r>
              <a:rPr lang="tr-TR" sz="2000" dirty="0"/>
              <a:t>Sağlıyor ise, ‘nasıl’ sorusuna hangi metodoloji, standart veya teknoloji ile sağladığını, sağlamıyor ise ‘neden’ sorusuna varsa zorluk veya sorunları ekler.  </a:t>
            </a:r>
          </a:p>
          <a:p>
            <a:pPr marL="457200" lvl="0" indent="-387350" algn="l" rtl="0">
              <a:spcBef>
                <a:spcPts val="0"/>
              </a:spcBef>
              <a:spcAft>
                <a:spcPts val="0"/>
              </a:spcAft>
              <a:buClr>
                <a:srgbClr val="00A6D6"/>
              </a:buClr>
              <a:buSzPts val="2500"/>
              <a:buChar char="•"/>
            </a:pPr>
            <a:r>
              <a:rPr lang="tr-TR" sz="2000" dirty="0"/>
              <a:t>10 dakika;</a:t>
            </a:r>
          </a:p>
          <a:p>
            <a:pPr lvl="1" indent="-387350">
              <a:spcBef>
                <a:spcPts val="0"/>
              </a:spcBef>
              <a:buSzPts val="2500"/>
              <a:buChar char="•"/>
            </a:pPr>
            <a:r>
              <a:rPr lang="tr-TR" sz="2000" dirty="0"/>
              <a:t>Grup sözcüleri 3’er dakikada gruplarında en çok sağlanan (başarılı) ve sağlanamayan (gelişme gereken) koşulları özetler.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8"/>
          <p:cNvSpPr txBox="1">
            <a:spLocks noGrp="1"/>
          </p:cNvSpPr>
          <p:nvPr>
            <p:ph type="title"/>
          </p:nvPr>
        </p:nvSpPr>
        <p:spPr>
          <a:xfrm>
            <a:off x="1138721" y="2286000"/>
            <a:ext cx="71064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A6D6"/>
              </a:buClr>
              <a:buSzPts val="3240"/>
              <a:buFont typeface="Arial"/>
              <a:buNone/>
            </a:pPr>
            <a:r>
              <a:rPr lang="en-GB" sz="4000" dirty="0" err="1"/>
              <a:t>Teşekkürler</a:t>
            </a:r>
            <a:r>
              <a:rPr lang="en-GB" sz="4000" dirty="0"/>
              <a:t>!</a:t>
            </a:r>
            <a:endParaRPr sz="4000" dirty="0"/>
          </a:p>
        </p:txBody>
      </p:sp>
      <p:sp>
        <p:nvSpPr>
          <p:cNvPr id="321" name="Google Shape;321;p38"/>
          <p:cNvSpPr txBox="1"/>
          <p:nvPr/>
        </p:nvSpPr>
        <p:spPr>
          <a:xfrm>
            <a:off x="1637250" y="6199763"/>
            <a:ext cx="5869500" cy="44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dirty="0">
              <a:solidFill>
                <a:srgbClr val="FF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878</TotalTime>
  <Words>1233</Words>
  <Application>Microsoft Macintosh PowerPoint</Application>
  <PresentationFormat>On-screen Show (4:3)</PresentationFormat>
  <Paragraphs>130</Paragraphs>
  <Slides>18</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Simple Light</vt:lpstr>
      <vt:lpstr>FAIR Uyumlu Akademik Arşivler</vt:lpstr>
      <vt:lpstr>PowerPoint Presentation</vt:lpstr>
      <vt:lpstr>Veri Biliminde FAIR Prensipleri</vt:lpstr>
      <vt:lpstr>FAIR Prensiplerini Gerçekleştirmek</vt:lpstr>
      <vt:lpstr>FAIR Ekosistem</vt:lpstr>
      <vt:lpstr>FAIR Prensipleri</vt:lpstr>
      <vt:lpstr>PowerPoint Presentation</vt:lpstr>
      <vt:lpstr>Veri ve Arşivlerin FAIR Ölçümü</vt:lpstr>
      <vt:lpstr>PowerPoint Presentation</vt:lpstr>
      <vt:lpstr>PowerPoint Presentation</vt:lpstr>
      <vt:lpstr>Akademik arşivlerde FAIR uyumu için gereklilikler</vt:lpstr>
      <vt:lpstr>Akademik arşivlerde FAIR uyumu için gereklilikler</vt:lpstr>
      <vt:lpstr>Akademik arşivlerde FAIR uyumu için gereklilikler</vt:lpstr>
      <vt:lpstr>Akademik arşivlerde FAIR uyumu için gereklilikler</vt:lpstr>
      <vt:lpstr>Veri, açık olmadığı halde FAIR olabilir</vt:lpstr>
      <vt:lpstr>Grup Çalışması | amaç</vt:lpstr>
      <vt:lpstr>Grup Çalışması | uygulama - 30 dk.</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Veri Yönetim Planları</dc:title>
  <cp:lastModifiedBy>Holt, Ilkay (PSPA)</cp:lastModifiedBy>
  <cp:revision>40</cp:revision>
  <dcterms:modified xsi:type="dcterms:W3CDTF">2019-11-19T12:20:39Z</dcterms:modified>
</cp:coreProperties>
</file>