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5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6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3" r:id="rId5"/>
    <p:sldMasterId id="2147483664" r:id="rId6"/>
    <p:sldMasterId id="2147483665" r:id="rId7"/>
    <p:sldMasterId id="2147483666" r:id="rId8"/>
    <p:sldMasterId id="2147483667" r:id="rId9"/>
  </p:sldMasterIdLst>
  <p:notesMasterIdLst>
    <p:notesMasterId r:id="rId10"/>
  </p:notesMasterIdLst>
  <p:sldIdLst>
    <p:sldId id="256" r:id="rId11"/>
    <p:sldId id="257" r:id="rId12"/>
    <p:sldId id="258" r:id="rId13"/>
    <p:sldId id="259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7" r:id="rId22"/>
    <p:sldId id="268" r:id="rId23"/>
    <p:sldId id="269" r:id="rId24"/>
    <p:sldId id="270" r:id="rId25"/>
    <p:sldId id="271" r:id="rId26"/>
    <p:sldId id="272" r:id="rId27"/>
    <p:sldId id="273" r:id="rId28"/>
    <p:sldId id="274" r:id="rId29"/>
    <p:sldId id="275" r:id="rId30"/>
    <p:sldId id="276" r:id="rId31"/>
    <p:sldId id="277" r:id="rId32"/>
    <p:sldId id="278" r:id="rId33"/>
    <p:sldId id="279" r:id="rId34"/>
    <p:sldId id="280" r:id="rId35"/>
    <p:sldId id="281" r:id="rId36"/>
    <p:sldId id="282" r:id="rId37"/>
    <p:sldId id="283" r:id="rId38"/>
    <p:sldId id="284" r:id="rId39"/>
    <p:sldId id="285" r:id="rId40"/>
    <p:sldId id="286" r:id="rId41"/>
    <p:sldId id="287" r:id="rId42"/>
    <p:sldId id="288" r:id="rId43"/>
    <p:sldId id="289" r:id="rId44"/>
    <p:sldId id="290" r:id="rId45"/>
    <p:sldId id="291" r:id="rId46"/>
    <p:sldId id="292" r:id="rId47"/>
    <p:sldId id="293" r:id="rId48"/>
    <p:sldId id="294" r:id="rId49"/>
    <p:sldId id="295" r:id="rId50"/>
    <p:sldId id="296" r:id="rId51"/>
    <p:sldId id="297" r:id="rId52"/>
    <p:sldId id="298" r:id="rId53"/>
  </p:sldIdLst>
  <p:sldSz cy="6858000" cx="9144000"/>
  <p:notesSz cx="6858000" cy="9144000"/>
  <p:embeddedFontLst>
    <p:embeddedFont>
      <p:font typeface="Tahoma"/>
      <p:regular r:id="rId54"/>
      <p:bold r:id="rId55"/>
    </p:embeddedFont>
    <p:embeddedFont>
      <p:font typeface="Open Sans"/>
      <p:regular r:id="rId56"/>
      <p:bold r:id="rId57"/>
      <p:italic r:id="rId58"/>
      <p:boldItalic r:id="rId5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839CA915-9769-480D-AA1C-1B8E3D8A00E9}">
  <a:tblStyle styleId="{839CA915-9769-480D-AA1C-1B8E3D8A00E9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0.xml"/><Relationship Id="rId42" Type="http://schemas.openxmlformats.org/officeDocument/2006/relationships/slide" Target="slides/slide32.xml"/><Relationship Id="rId41" Type="http://schemas.openxmlformats.org/officeDocument/2006/relationships/slide" Target="slides/slide31.xml"/><Relationship Id="rId44" Type="http://schemas.openxmlformats.org/officeDocument/2006/relationships/slide" Target="slides/slide34.xml"/><Relationship Id="rId43" Type="http://schemas.openxmlformats.org/officeDocument/2006/relationships/slide" Target="slides/slide33.xml"/><Relationship Id="rId46" Type="http://schemas.openxmlformats.org/officeDocument/2006/relationships/slide" Target="slides/slide36.xml"/><Relationship Id="rId45" Type="http://schemas.openxmlformats.org/officeDocument/2006/relationships/slide" Target="slides/slide35.xml"/><Relationship Id="rId1" Type="http://schemas.openxmlformats.org/officeDocument/2006/relationships/theme" Target="theme/theme6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Master" Target="slideMasters/slideMaster5.xml"/><Relationship Id="rId48" Type="http://schemas.openxmlformats.org/officeDocument/2006/relationships/slide" Target="slides/slide38.xml"/><Relationship Id="rId47" Type="http://schemas.openxmlformats.org/officeDocument/2006/relationships/slide" Target="slides/slide37.xml"/><Relationship Id="rId49" Type="http://schemas.openxmlformats.org/officeDocument/2006/relationships/slide" Target="slides/slide39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slideMaster" Target="slideMasters/slideMaster3.xml"/><Relationship Id="rId8" Type="http://schemas.openxmlformats.org/officeDocument/2006/relationships/slideMaster" Target="slideMasters/slideMaster4.xml"/><Relationship Id="rId31" Type="http://schemas.openxmlformats.org/officeDocument/2006/relationships/slide" Target="slides/slide21.xml"/><Relationship Id="rId30" Type="http://schemas.openxmlformats.org/officeDocument/2006/relationships/slide" Target="slides/slide20.xml"/><Relationship Id="rId33" Type="http://schemas.openxmlformats.org/officeDocument/2006/relationships/slide" Target="slides/slide23.xml"/><Relationship Id="rId32" Type="http://schemas.openxmlformats.org/officeDocument/2006/relationships/slide" Target="slides/slide22.xml"/><Relationship Id="rId35" Type="http://schemas.openxmlformats.org/officeDocument/2006/relationships/slide" Target="slides/slide25.xml"/><Relationship Id="rId34" Type="http://schemas.openxmlformats.org/officeDocument/2006/relationships/slide" Target="slides/slide24.xml"/><Relationship Id="rId37" Type="http://schemas.openxmlformats.org/officeDocument/2006/relationships/slide" Target="slides/slide27.xml"/><Relationship Id="rId36" Type="http://schemas.openxmlformats.org/officeDocument/2006/relationships/slide" Target="slides/slide26.xml"/><Relationship Id="rId39" Type="http://schemas.openxmlformats.org/officeDocument/2006/relationships/slide" Target="slides/slide29.xml"/><Relationship Id="rId38" Type="http://schemas.openxmlformats.org/officeDocument/2006/relationships/slide" Target="slides/slide28.xml"/><Relationship Id="rId20" Type="http://schemas.openxmlformats.org/officeDocument/2006/relationships/slide" Target="slides/slide10.xml"/><Relationship Id="rId22" Type="http://schemas.openxmlformats.org/officeDocument/2006/relationships/slide" Target="slides/slide12.xml"/><Relationship Id="rId21" Type="http://schemas.openxmlformats.org/officeDocument/2006/relationships/slide" Target="slides/slide11.xml"/><Relationship Id="rId24" Type="http://schemas.openxmlformats.org/officeDocument/2006/relationships/slide" Target="slides/slide14.xml"/><Relationship Id="rId23" Type="http://schemas.openxmlformats.org/officeDocument/2006/relationships/slide" Target="slides/slide13.xml"/><Relationship Id="rId26" Type="http://schemas.openxmlformats.org/officeDocument/2006/relationships/slide" Target="slides/slide16.xml"/><Relationship Id="rId25" Type="http://schemas.openxmlformats.org/officeDocument/2006/relationships/slide" Target="slides/slide15.xml"/><Relationship Id="rId28" Type="http://schemas.openxmlformats.org/officeDocument/2006/relationships/slide" Target="slides/slide18.xml"/><Relationship Id="rId27" Type="http://schemas.openxmlformats.org/officeDocument/2006/relationships/slide" Target="slides/slide17.xml"/><Relationship Id="rId29" Type="http://schemas.openxmlformats.org/officeDocument/2006/relationships/slide" Target="slides/slide19.xml"/><Relationship Id="rId51" Type="http://schemas.openxmlformats.org/officeDocument/2006/relationships/slide" Target="slides/slide41.xml"/><Relationship Id="rId50" Type="http://schemas.openxmlformats.org/officeDocument/2006/relationships/slide" Target="slides/slide40.xml"/><Relationship Id="rId53" Type="http://schemas.openxmlformats.org/officeDocument/2006/relationships/slide" Target="slides/slide43.xml"/><Relationship Id="rId52" Type="http://schemas.openxmlformats.org/officeDocument/2006/relationships/slide" Target="slides/slide42.xml"/><Relationship Id="rId11" Type="http://schemas.openxmlformats.org/officeDocument/2006/relationships/slide" Target="slides/slide1.xml"/><Relationship Id="rId55" Type="http://schemas.openxmlformats.org/officeDocument/2006/relationships/font" Target="fonts/Tahoma-bold.fntdata"/><Relationship Id="rId10" Type="http://schemas.openxmlformats.org/officeDocument/2006/relationships/notesMaster" Target="notesMasters/notesMaster1.xml"/><Relationship Id="rId54" Type="http://schemas.openxmlformats.org/officeDocument/2006/relationships/font" Target="fonts/Tahoma-regular.fntdata"/><Relationship Id="rId13" Type="http://schemas.openxmlformats.org/officeDocument/2006/relationships/slide" Target="slides/slide3.xml"/><Relationship Id="rId57" Type="http://schemas.openxmlformats.org/officeDocument/2006/relationships/font" Target="fonts/OpenSans-bold.fntdata"/><Relationship Id="rId12" Type="http://schemas.openxmlformats.org/officeDocument/2006/relationships/slide" Target="slides/slide2.xml"/><Relationship Id="rId56" Type="http://schemas.openxmlformats.org/officeDocument/2006/relationships/font" Target="fonts/OpenSans-regular.fntdata"/><Relationship Id="rId15" Type="http://schemas.openxmlformats.org/officeDocument/2006/relationships/slide" Target="slides/slide5.xml"/><Relationship Id="rId59" Type="http://schemas.openxmlformats.org/officeDocument/2006/relationships/font" Target="fonts/OpenSans-boldItalic.fntdata"/><Relationship Id="rId14" Type="http://schemas.openxmlformats.org/officeDocument/2006/relationships/slide" Target="slides/slide4.xml"/><Relationship Id="rId58" Type="http://schemas.openxmlformats.org/officeDocument/2006/relationships/font" Target="fonts/OpenSans-italic.fntdata"/><Relationship Id="rId17" Type="http://schemas.openxmlformats.org/officeDocument/2006/relationships/slide" Target="slides/slide7.xml"/><Relationship Id="rId16" Type="http://schemas.openxmlformats.org/officeDocument/2006/relationships/slide" Target="slides/slide6.xml"/><Relationship Id="rId19" Type="http://schemas.openxmlformats.org/officeDocument/2006/relationships/slide" Target="slides/slide9.xml"/><Relationship Id="rId18" Type="http://schemas.openxmlformats.org/officeDocument/2006/relationships/slide" Target="slides/slide8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9" name="Google Shape;79;p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7" name="Google Shape;87;p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5" name="Google Shape;115;p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https://pixabay.com/illustrations/matrix-technology-technique-data-3407242/</a:t>
            </a:r>
            <a:endParaRPr/>
          </a:p>
        </p:txBody>
      </p:sp>
      <p:sp>
        <p:nvSpPr>
          <p:cNvPr id="116" name="Google Shape;116;p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3" name="Google Shape;123;p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4" name="Google Shape;124;p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" name="Google Shape;13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/>
              <a:t>Mentions of notes, in general, for research and lectures. Mentions interview notes as well. 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/>
              <a:t>It’s all Chaos! (with a big C)</a:t>
            </a:r>
            <a:endParaRPr/>
          </a:p>
        </p:txBody>
      </p:sp>
      <p:sp>
        <p:nvSpPr>
          <p:cNvPr id="138" name="Google Shape;138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9" name="Google Shape;169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/>
              <a:t>Critical if you need to share your working directory/workspace with others. You might understand this, but who else ? </a:t>
            </a:r>
            <a:endParaRPr/>
          </a:p>
        </p:txBody>
      </p:sp>
      <p:sp>
        <p:nvSpPr>
          <p:cNvPr id="170" name="Google Shape;170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1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1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2" name="Google Shape;202;p1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3" name="Google Shape;203;p1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1" name="Google Shape;211;p15:notes"/>
          <p:cNvSpPr txBox="1"/>
          <p:nvPr>
            <p:ph idx="1" type="body"/>
          </p:nvPr>
        </p:nvSpPr>
        <p:spPr>
          <a:xfrm>
            <a:off x="685800" y="4400640"/>
            <a:ext cx="5486040" cy="3600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This happens if you come from the same field but do not agree on standards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In red: those that look like typos </a:t>
            </a:r>
            <a:endParaRPr/>
          </a:p>
        </p:txBody>
      </p:sp>
      <p:sp>
        <p:nvSpPr>
          <p:cNvPr id="212" name="Google Shape;212;p15:notes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3" name="Google Shape;223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/>
              <a:t>Example for threshold: “obesity” yes/no. Which exact weight / MBI value? (relevant for “indicators”)</a:t>
            </a:r>
            <a:endParaRPr/>
          </a:p>
        </p:txBody>
      </p:sp>
      <p:sp>
        <p:nvSpPr>
          <p:cNvPr id="224" name="Google Shape;224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708ca8019c_1_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708ca8019c_1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g708ca8019c_1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6af58c64d3_0_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6af58c64d3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g6af58c64d3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1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1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0" name="Google Shape;260;p2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Update pic. With the one from TPM </a:t>
            </a:r>
            <a:endParaRPr/>
          </a:p>
        </p:txBody>
      </p:sp>
      <p:sp>
        <p:nvSpPr>
          <p:cNvPr id="261" name="Google Shape;261;p2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2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4" name="Google Shape;284;p2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5" name="Google Shape;285;p2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3" name="Google Shape;293;p2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2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1" name="Google Shape;311;p2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Course work: assignment, lecture notes, …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2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2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4" name="Google Shape;324;p2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Go and check the software carpentry material -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This is </a:t>
            </a:r>
            <a:r>
              <a:rPr b="1" lang="en-GB" u="sng"/>
              <a:t>THE </a:t>
            </a:r>
            <a:r>
              <a:rPr lang="en-GB"/>
              <a:t>way of managing software code</a:t>
            </a:r>
            <a:endParaRPr/>
          </a:p>
        </p:txBody>
      </p:sp>
      <p:sp>
        <p:nvSpPr>
          <p:cNvPr id="325" name="Google Shape;325;p2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2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2" name="Google Shape;332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333" name="Google Shape;333;p2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3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3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0" name="Google Shape;350;p3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3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8" name="Google Shape;358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3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3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7" name="Google Shape;367;p3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3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3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7" name="Google Shape;377;p3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3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6569e5135b_2_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5" name="Google Shape;385;g6569e5135b_2_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g6569e5135b_2_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6569e5135b_2_5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5" name="Google Shape;395;g6569e5135b_2_5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g6569e5135b_2_5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6569e5135b_2_7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6" name="Google Shape;406;g6569e5135b_2_7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g6569e5135b_2_7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3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8" name="Google Shape;418;p3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3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4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1" name="Google Shape;431;p4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4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9" name="Google Shape;439;p4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40" name="Google Shape;440;p4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4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6" name="Google Shape;446;p4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FAIR applies to research data, but also to all type of data, at all time (not just at the end).</a:t>
            </a:r>
            <a:endParaRPr/>
          </a:p>
        </p:txBody>
      </p:sp>
      <p:sp>
        <p:nvSpPr>
          <p:cNvPr id="447" name="Google Shape;447;p4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4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6" name="Google Shape;456;p4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p4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title"/>
          </p:nvPr>
        </p:nvSpPr>
        <p:spPr>
          <a:xfrm>
            <a:off x="1763106" y="274639"/>
            <a:ext cx="7106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6D6"/>
              </a:buClr>
              <a:buSzPts val="3600"/>
              <a:buFont typeface="Arial"/>
              <a:buNone/>
              <a:defRPr b="0" i="0" sz="3600" u="none" cap="none" strike="noStrike">
                <a:solidFill>
                  <a:srgbClr val="00A6D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8" name="Google Shape;18;p2"/>
          <p:cNvSpPr txBox="1"/>
          <p:nvPr>
            <p:ph idx="1" type="body"/>
          </p:nvPr>
        </p:nvSpPr>
        <p:spPr>
          <a:xfrm>
            <a:off x="1763106" y="1600200"/>
            <a:ext cx="71064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A6D6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A6D6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A6D6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/>
          <p:nvPr>
            <p:ph type="ctrTitle"/>
          </p:nvPr>
        </p:nvSpPr>
        <p:spPr>
          <a:xfrm>
            <a:off x="1802192" y="822996"/>
            <a:ext cx="7265400" cy="29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6D6"/>
              </a:buClr>
              <a:buSzPts val="7200"/>
              <a:buFont typeface="Arial"/>
              <a:buNone/>
              <a:defRPr b="0" i="0" sz="7200" u="none" cap="none" strike="noStrike">
                <a:solidFill>
                  <a:srgbClr val="00A6D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1802192" y="4271063"/>
            <a:ext cx="7067400" cy="13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A6D6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A6D6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A6D6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>
  <p:cSld name="Section Header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ctrTitle"/>
          </p:nvPr>
        </p:nvSpPr>
        <p:spPr>
          <a:xfrm>
            <a:off x="1802192" y="822996"/>
            <a:ext cx="7265400" cy="29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6D6"/>
              </a:buClr>
              <a:buSzPts val="7200"/>
              <a:buFont typeface="Arial"/>
              <a:buNone/>
              <a:defRPr b="0" i="0" sz="7200" u="none" cap="none" strike="noStrike">
                <a:solidFill>
                  <a:srgbClr val="00A6D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2" name="Google Shape;32;p6"/>
          <p:cNvSpPr txBox="1"/>
          <p:nvPr>
            <p:ph idx="1" type="subTitle"/>
          </p:nvPr>
        </p:nvSpPr>
        <p:spPr>
          <a:xfrm>
            <a:off x="1802192" y="4271063"/>
            <a:ext cx="7067400" cy="13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A6D6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A6D6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A6D6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/>
          <p:nvPr>
            <p:ph type="title"/>
          </p:nvPr>
        </p:nvSpPr>
        <p:spPr>
          <a:xfrm>
            <a:off x="1763106" y="274639"/>
            <a:ext cx="7106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6D6"/>
              </a:buClr>
              <a:buSzPts val="3600"/>
              <a:buFont typeface="Arial"/>
              <a:buNone/>
              <a:defRPr b="0" i="0" sz="3600" u="none" cap="none" strike="noStrike">
                <a:solidFill>
                  <a:srgbClr val="00A6D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1763106" y="1600200"/>
            <a:ext cx="71064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A6D6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A6D6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A6D6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Slide" type="blank">
  <p:cSld name="BLANK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>
  <p:cSld name="Section Header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type="title"/>
          </p:nvPr>
        </p:nvSpPr>
        <p:spPr>
          <a:xfrm>
            <a:off x="1763106" y="274639"/>
            <a:ext cx="7106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6D6"/>
              </a:buClr>
              <a:buSzPts val="1400"/>
              <a:buFont typeface="Arial"/>
              <a:buNone/>
              <a:defRPr b="0" i="0" sz="3600" u="none" cap="none" strike="noStrike">
                <a:solidFill>
                  <a:srgbClr val="00A6D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1763106" y="1600200"/>
            <a:ext cx="71064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A6D6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A6D6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A6D6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type="ctrTitle"/>
          </p:nvPr>
        </p:nvSpPr>
        <p:spPr>
          <a:xfrm>
            <a:off x="1802192" y="822996"/>
            <a:ext cx="7265400" cy="29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6D6"/>
              </a:buClr>
              <a:buSzPts val="1400"/>
              <a:buFont typeface="Arial"/>
              <a:buNone/>
              <a:defRPr b="0" i="0" sz="7200" u="none" cap="none" strike="noStrike">
                <a:solidFill>
                  <a:srgbClr val="00A6D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" name="Google Shape;50;p12"/>
          <p:cNvSpPr txBox="1"/>
          <p:nvPr>
            <p:ph idx="1" type="subTitle"/>
          </p:nvPr>
        </p:nvSpPr>
        <p:spPr>
          <a:xfrm>
            <a:off x="1802192" y="4271063"/>
            <a:ext cx="7067400" cy="13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A6D6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A6D6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A6D6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>
  <p:cSld name="Section Head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5"/>
          <p:cNvSpPr txBox="1"/>
          <p:nvPr>
            <p:ph type="title"/>
          </p:nvPr>
        </p:nvSpPr>
        <p:spPr>
          <a:xfrm>
            <a:off x="1763106" y="274639"/>
            <a:ext cx="7106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6D6"/>
              </a:buClr>
              <a:buSzPts val="3600"/>
              <a:buFont typeface="Arial"/>
              <a:buNone/>
              <a:defRPr b="0" i="0" sz="3600" u="none" cap="none" strike="noStrike">
                <a:solidFill>
                  <a:srgbClr val="00A6D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1" name="Google Shape;61;p15"/>
          <p:cNvSpPr txBox="1"/>
          <p:nvPr>
            <p:ph idx="1" type="body"/>
          </p:nvPr>
        </p:nvSpPr>
        <p:spPr>
          <a:xfrm>
            <a:off x="1763106" y="1600200"/>
            <a:ext cx="71064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A6D6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A6D6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A6D6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>
  <p:cSld name="Section Header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ctrTitle"/>
          </p:nvPr>
        </p:nvSpPr>
        <p:spPr>
          <a:xfrm>
            <a:off x="1802192" y="822996"/>
            <a:ext cx="7265400" cy="29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A6D6"/>
              </a:buClr>
              <a:buSzPts val="7200"/>
              <a:buFont typeface="Arial"/>
              <a:buNone/>
              <a:defRPr b="0" i="0" sz="7200" u="none" cap="none" strike="noStrike">
                <a:solidFill>
                  <a:srgbClr val="00A6D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2" name="Google Shape;72;p18"/>
          <p:cNvSpPr txBox="1"/>
          <p:nvPr>
            <p:ph idx="1" type="subTitle"/>
          </p:nvPr>
        </p:nvSpPr>
        <p:spPr>
          <a:xfrm>
            <a:off x="1802192" y="4271063"/>
            <a:ext cx="7067400" cy="13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560"/>
              </a:spcBef>
              <a:spcAft>
                <a:spcPts val="0"/>
              </a:spcAft>
              <a:buClr>
                <a:srgbClr val="00A6D6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480"/>
              </a:spcBef>
              <a:spcAft>
                <a:spcPts val="0"/>
              </a:spcAft>
              <a:buClr>
                <a:srgbClr val="00A6D6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00A6D6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1763106" y="274639"/>
            <a:ext cx="7106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A6D6"/>
              </a:buClr>
              <a:buSzPts val="3600"/>
              <a:buFont typeface="Arial"/>
              <a:buNone/>
              <a:defRPr b="0" i="0" sz="3600" u="none" cap="none" strike="noStrike">
                <a:solidFill>
                  <a:srgbClr val="00A6D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1763106" y="1600200"/>
            <a:ext cx="71064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rgbClr val="00A6D6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rgbClr val="00A6D6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rgbClr val="00A6D6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>
  <p:cSld name="Section Header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theme" Target="../theme/theme6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4.xml"/><Relationship Id="rId3" Type="http://schemas.openxmlformats.org/officeDocument/2006/relationships/slideLayout" Target="../slideLayouts/slideLayout5.xml"/><Relationship Id="rId4" Type="http://schemas.openxmlformats.org/officeDocument/2006/relationships/slideLayout" Target="../slideLayouts/slideLayout6.xml"/><Relationship Id="rId5" Type="http://schemas.openxmlformats.org/officeDocument/2006/relationships/slideLayout" Target="../slideLayouts/slideLayout7.xml"/><Relationship Id="rId6" Type="http://schemas.openxmlformats.org/officeDocument/2006/relationships/theme" Target="../theme/theme1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8.xml"/><Relationship Id="rId3" Type="http://schemas.openxmlformats.org/officeDocument/2006/relationships/slideLayout" Target="../slideLayouts/slideLayout9.xml"/><Relationship Id="rId4" Type="http://schemas.openxmlformats.org/officeDocument/2006/relationships/slideLayout" Target="../slideLayouts/slideLayout10.xml"/><Relationship Id="rId5" Type="http://schemas.openxmlformats.org/officeDocument/2006/relationships/theme" Target="../theme/theme4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1.xml"/><Relationship Id="rId3" Type="http://schemas.openxmlformats.org/officeDocument/2006/relationships/slideLayout" Target="../slideLayouts/slideLayout12.xml"/><Relationship Id="rId4" Type="http://schemas.openxmlformats.org/officeDocument/2006/relationships/theme" Target="../theme/theme2.xml"/></Relationships>
</file>

<file path=ppt/slideMasters/_rels/slideMaster5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1763106" y="274639"/>
            <a:ext cx="7106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6D6"/>
              </a:buClr>
              <a:buSzPts val="3600"/>
              <a:buFont typeface="Arial"/>
              <a:buNone/>
              <a:defRPr b="0" i="0" sz="3600" u="none" cap="none" strike="noStrike">
                <a:solidFill>
                  <a:srgbClr val="00A6D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1763106" y="1600200"/>
            <a:ext cx="71064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A6D6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A6D6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A6D6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descr="TU_P5#white.eps" id="12" name="Google Shape;12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00265" y="6108245"/>
            <a:ext cx="1368884" cy="843231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1"/>
          <p:cNvSpPr txBox="1"/>
          <p:nvPr/>
        </p:nvSpPr>
        <p:spPr>
          <a:xfrm>
            <a:off x="6651560" y="6420936"/>
            <a:ext cx="2316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en-GB" sz="1000" u="none" cap="none" strike="noStrike">
                <a:solidFill>
                  <a:srgbClr val="00A6D6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rgbClr val="00A6D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1"/>
          <p:cNvSpPr/>
          <p:nvPr/>
        </p:nvSpPr>
        <p:spPr>
          <a:xfrm>
            <a:off x="-1" y="13"/>
            <a:ext cx="1576500" cy="6858000"/>
          </a:xfrm>
          <a:prstGeom prst="rect">
            <a:avLst/>
          </a:prstGeom>
          <a:solidFill>
            <a:srgbClr val="00A6D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TU_P5#white.eps" id="15" name="Google Shape;15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00263" y="6108245"/>
            <a:ext cx="1368884" cy="843231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1763106" y="274639"/>
            <a:ext cx="7106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6D6"/>
              </a:buClr>
              <a:buSzPts val="3600"/>
              <a:buFont typeface="Arial"/>
              <a:buNone/>
              <a:defRPr b="0" i="0" sz="3600" u="none" cap="none" strike="noStrike">
                <a:solidFill>
                  <a:srgbClr val="00A6D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1763106" y="1600200"/>
            <a:ext cx="71064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A6D6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A6D6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A6D6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descr="TU_P5#white.eps" id="26" name="Google Shape;26;p5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00265" y="6108245"/>
            <a:ext cx="1368884" cy="843231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5"/>
          <p:cNvSpPr txBox="1"/>
          <p:nvPr/>
        </p:nvSpPr>
        <p:spPr>
          <a:xfrm>
            <a:off x="6651560" y="6420936"/>
            <a:ext cx="2316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en-GB" sz="1000" u="none" cap="none" strike="noStrike">
                <a:solidFill>
                  <a:srgbClr val="00A6D6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rgbClr val="00A6D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5"/>
          <p:cNvSpPr/>
          <p:nvPr/>
        </p:nvSpPr>
        <p:spPr>
          <a:xfrm>
            <a:off x="-1" y="13"/>
            <a:ext cx="1576500" cy="6858000"/>
          </a:xfrm>
          <a:prstGeom prst="rect">
            <a:avLst/>
          </a:prstGeom>
          <a:solidFill>
            <a:srgbClr val="00A6D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TU_P5#white.eps" id="29" name="Google Shape;29;p5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00263" y="6108245"/>
            <a:ext cx="1368884" cy="843231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2"/>
    <p:sldLayoutId id="2147483652" r:id="rId3"/>
    <p:sldLayoutId id="2147483653" r:id="rId4"/>
    <p:sldLayoutId id="2147483654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 txBox="1"/>
          <p:nvPr>
            <p:ph type="title"/>
          </p:nvPr>
        </p:nvSpPr>
        <p:spPr>
          <a:xfrm>
            <a:off x="1763106" y="274639"/>
            <a:ext cx="7106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6D6"/>
              </a:buClr>
              <a:buSzPts val="1400"/>
              <a:buFont typeface="Arial"/>
              <a:buNone/>
              <a:defRPr b="0" i="0" sz="3600" u="none" cap="none" strike="noStrike">
                <a:solidFill>
                  <a:srgbClr val="00A6D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" name="Google Shape;40;p10"/>
          <p:cNvSpPr txBox="1"/>
          <p:nvPr>
            <p:ph idx="1" type="body"/>
          </p:nvPr>
        </p:nvSpPr>
        <p:spPr>
          <a:xfrm>
            <a:off x="1763106" y="1600200"/>
            <a:ext cx="71064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A6D6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A6D6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A6D6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descr="TU_P5#white.eps" id="41" name="Google Shape;41;p10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00265" y="6108245"/>
            <a:ext cx="1368884" cy="843231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/>
        </p:nvSpPr>
        <p:spPr>
          <a:xfrm>
            <a:off x="6651560" y="6420936"/>
            <a:ext cx="2316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en-GB" sz="1000" u="none" cap="none" strike="noStrike">
                <a:solidFill>
                  <a:srgbClr val="00A6D6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rgbClr val="00A6D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10"/>
          <p:cNvSpPr/>
          <p:nvPr/>
        </p:nvSpPr>
        <p:spPr>
          <a:xfrm>
            <a:off x="-1" y="13"/>
            <a:ext cx="1576500" cy="6858000"/>
          </a:xfrm>
          <a:prstGeom prst="rect">
            <a:avLst/>
          </a:prstGeom>
          <a:solidFill>
            <a:srgbClr val="00A6D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TU_P5#white.eps" id="44" name="Google Shape;44;p10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00263" y="6108245"/>
            <a:ext cx="1368884" cy="843231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55" r:id="rId2"/>
    <p:sldLayoutId id="2147483656" r:id="rId3"/>
    <p:sldLayoutId id="2147483657" r:id="rId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4"/>
          <p:cNvSpPr txBox="1"/>
          <p:nvPr>
            <p:ph type="title"/>
          </p:nvPr>
        </p:nvSpPr>
        <p:spPr>
          <a:xfrm>
            <a:off x="1763106" y="274639"/>
            <a:ext cx="7106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6D6"/>
              </a:buClr>
              <a:buSzPts val="3600"/>
              <a:buFont typeface="Arial"/>
              <a:buNone/>
              <a:defRPr b="0" i="0" sz="3600" u="none" cap="none" strike="noStrike">
                <a:solidFill>
                  <a:srgbClr val="00A6D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4"/>
          <p:cNvSpPr txBox="1"/>
          <p:nvPr>
            <p:ph idx="1" type="body"/>
          </p:nvPr>
        </p:nvSpPr>
        <p:spPr>
          <a:xfrm>
            <a:off x="1763106" y="1600200"/>
            <a:ext cx="71064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A6D6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A6D6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A6D6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descr="TU_P5#white.eps" id="55" name="Google Shape;55;p14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00265" y="6108245"/>
            <a:ext cx="1368884" cy="843231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4"/>
          <p:cNvSpPr txBox="1"/>
          <p:nvPr/>
        </p:nvSpPr>
        <p:spPr>
          <a:xfrm>
            <a:off x="6651560" y="6420936"/>
            <a:ext cx="2316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en-GB" sz="1000" u="none" cap="none" strike="noStrike">
                <a:solidFill>
                  <a:srgbClr val="00A6D6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rgbClr val="00A6D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4"/>
          <p:cNvSpPr/>
          <p:nvPr/>
        </p:nvSpPr>
        <p:spPr>
          <a:xfrm>
            <a:off x="-1" y="13"/>
            <a:ext cx="1576500" cy="6858000"/>
          </a:xfrm>
          <a:prstGeom prst="rect">
            <a:avLst/>
          </a:prstGeom>
          <a:solidFill>
            <a:srgbClr val="00A6D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TU_P5#white.eps" id="58" name="Google Shape;58;p14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00263" y="6108245"/>
            <a:ext cx="1368884" cy="843231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2"/>
    <p:sldLayoutId id="2147483659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7"/>
          <p:cNvSpPr txBox="1"/>
          <p:nvPr>
            <p:ph type="title"/>
          </p:nvPr>
        </p:nvSpPr>
        <p:spPr>
          <a:xfrm>
            <a:off x="1763106" y="274639"/>
            <a:ext cx="7106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A6D6"/>
              </a:buClr>
              <a:buSzPts val="3600"/>
              <a:buFont typeface="Arial"/>
              <a:buNone/>
              <a:defRPr b="0" i="0" sz="3600" u="none" cap="none" strike="noStrike">
                <a:solidFill>
                  <a:srgbClr val="00A6D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5" name="Google Shape;65;p17"/>
          <p:cNvSpPr txBox="1"/>
          <p:nvPr>
            <p:ph idx="1" type="body"/>
          </p:nvPr>
        </p:nvSpPr>
        <p:spPr>
          <a:xfrm>
            <a:off x="1763106" y="1600200"/>
            <a:ext cx="71064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rgbClr val="00A6D6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rgbClr val="00A6D6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rgbClr val="00A6D6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descr="TU_P5#white.eps" id="66" name="Google Shape;66;p17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00265" y="6108245"/>
            <a:ext cx="1368884" cy="843231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7"/>
          <p:cNvSpPr txBox="1"/>
          <p:nvPr/>
        </p:nvSpPr>
        <p:spPr>
          <a:xfrm>
            <a:off x="6651560" y="6420936"/>
            <a:ext cx="2316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1000" u="none" cap="none" strike="noStrike">
                <a:solidFill>
                  <a:srgbClr val="00A6D6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rgbClr val="00A6D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17"/>
          <p:cNvSpPr/>
          <p:nvPr/>
        </p:nvSpPr>
        <p:spPr>
          <a:xfrm>
            <a:off x="-1" y="13"/>
            <a:ext cx="1576500" cy="6858000"/>
          </a:xfrm>
          <a:prstGeom prst="rect">
            <a:avLst/>
          </a:prstGeom>
          <a:solidFill>
            <a:srgbClr val="00A6D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100" u="none" cap="none" strike="noStrik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TU_P5#white.eps" id="69" name="Google Shape;69;p17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00263" y="6108245"/>
            <a:ext cx="1368884" cy="843231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2"/>
    <p:sldLayoutId id="2147483661" r:id="rId3"/>
    <p:sldLayoutId id="2147483662" r:id="rId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doi.org/10.5281/zenodo.3537598" TargetMode="External"/><Relationship Id="rId4" Type="http://schemas.openxmlformats.org/officeDocument/2006/relationships/image" Target="../media/image1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12.png"/><Relationship Id="rId10" Type="http://schemas.openxmlformats.org/officeDocument/2006/relationships/hyperlink" Target="http://www.tudelft.nl/library/datastewardship/" TargetMode="External"/><Relationship Id="rId9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9.png"/><Relationship Id="rId4" Type="http://schemas.openxmlformats.org/officeDocument/2006/relationships/image" Target="../media/image34.png"/><Relationship Id="rId5" Type="http://schemas.openxmlformats.org/officeDocument/2006/relationships/image" Target="../media/image41.png"/><Relationship Id="rId6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hyperlink" Target="http://www.vukovicnikola.info/folder-structure-for-research/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jpg"/><Relationship Id="rId4" Type="http://schemas.openxmlformats.org/officeDocument/2006/relationships/image" Target="../media/image1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3.png"/><Relationship Id="rId4" Type="http://schemas.openxmlformats.org/officeDocument/2006/relationships/hyperlink" Target="https://libraries.mit.edu/data-management/store/organize/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2.png"/><Relationship Id="rId4" Type="http://schemas.openxmlformats.org/officeDocument/2006/relationships/hyperlink" Target="http://10pm.com/" TargetMode="External"/><Relationship Id="rId5" Type="http://schemas.openxmlformats.org/officeDocument/2006/relationships/image" Target="../media/image14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4.png"/><Relationship Id="rId4" Type="http://schemas.openxmlformats.org/officeDocument/2006/relationships/hyperlink" Target="https://doi.org/10.5281/zenodo.2585691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github.com/fogleman/Minecraft/blob/master/main.py#L195" TargetMode="External"/><Relationship Id="rId4" Type="http://schemas.openxmlformats.org/officeDocument/2006/relationships/image" Target="../media/image46.png"/><Relationship Id="rId5" Type="http://schemas.openxmlformats.org/officeDocument/2006/relationships/image" Target="../media/image5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0.jpg"/><Relationship Id="rId4" Type="http://schemas.openxmlformats.org/officeDocument/2006/relationships/image" Target="../media/image26.jpg"/><Relationship Id="rId5" Type="http://schemas.openxmlformats.org/officeDocument/2006/relationships/image" Target="../media/image3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7.jpg"/><Relationship Id="rId4" Type="http://schemas.openxmlformats.org/officeDocument/2006/relationships/image" Target="../media/image3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3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s://www.dataone.org/best-practices/backup-your-data" TargetMode="Externa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www.google.com/intl/en/policies/terms/" TargetMode="External"/><Relationship Id="rId4" Type="http://schemas.openxmlformats.org/officeDocument/2006/relationships/image" Target="../media/image28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s://doi.org/10.17863/CAM.7217" TargetMode="External"/><Relationship Id="rId4" Type="http://schemas.openxmlformats.org/officeDocument/2006/relationships/image" Target="../media/image63.png"/><Relationship Id="rId5" Type="http://schemas.openxmlformats.org/officeDocument/2006/relationships/image" Target="../media/image6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6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0.png"/><Relationship Id="rId4" Type="http://schemas.openxmlformats.org/officeDocument/2006/relationships/hyperlink" Target="https://github.com/" TargetMode="External"/><Relationship Id="rId5" Type="http://schemas.openxmlformats.org/officeDocument/2006/relationships/image" Target="../media/image37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2.png"/><Relationship Id="rId4" Type="http://schemas.openxmlformats.org/officeDocument/2006/relationships/hyperlink" Target="https://www.youtube.com/watch?v=AnftV9HBPSc" TargetMode="External"/><Relationship Id="rId9" Type="http://schemas.openxmlformats.org/officeDocument/2006/relationships/image" Target="../media/image39.png"/><Relationship Id="rId5" Type="http://schemas.openxmlformats.org/officeDocument/2006/relationships/hyperlink" Target="https://software-carpentry.org/lessons/" TargetMode="External"/><Relationship Id="rId6" Type="http://schemas.openxmlformats.org/officeDocument/2006/relationships/image" Target="../media/image38.png"/><Relationship Id="rId7" Type="http://schemas.openxmlformats.org/officeDocument/2006/relationships/hyperlink" Target="https://software-carpentry.org/lessons/" TargetMode="External"/><Relationship Id="rId8" Type="http://schemas.openxmlformats.org/officeDocument/2006/relationships/hyperlink" Target="https://software-carpentry.org/lessons/" TargetMode="Externa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52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59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3.png"/><Relationship Id="rId4" Type="http://schemas.openxmlformats.org/officeDocument/2006/relationships/hyperlink" Target="http://dx.doi.org/10.1016/j.cub.2013.11.014" TargetMode="Externa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3.png"/><Relationship Id="rId4" Type="http://schemas.openxmlformats.org/officeDocument/2006/relationships/hyperlink" Target="http://dx.doi.org/10.1016/j.cub.2013.11.014" TargetMode="Externa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9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6.xml"/><Relationship Id="rId3" Type="http://schemas.openxmlformats.org/officeDocument/2006/relationships/hyperlink" Target="https://doi.org/10.4121/uuid:67e93016-8a24-4381-880c-073975797eac" TargetMode="External"/><Relationship Id="rId4" Type="http://schemas.openxmlformats.org/officeDocument/2006/relationships/image" Target="../media/image45.png"/><Relationship Id="rId5" Type="http://schemas.openxmlformats.org/officeDocument/2006/relationships/image" Target="../media/image44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7.xml"/><Relationship Id="rId3" Type="http://schemas.openxmlformats.org/officeDocument/2006/relationships/hyperlink" Target="https://doi.org/10.4121/uuid:67e93016-8a24-4381-880c-073975797eac" TargetMode="External"/><Relationship Id="rId4" Type="http://schemas.openxmlformats.org/officeDocument/2006/relationships/image" Target="../media/image45.png"/><Relationship Id="rId5" Type="http://schemas.openxmlformats.org/officeDocument/2006/relationships/image" Target="../media/image44.png"/><Relationship Id="rId6" Type="http://schemas.openxmlformats.org/officeDocument/2006/relationships/image" Target="../media/image51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8.xml"/><Relationship Id="rId3" Type="http://schemas.openxmlformats.org/officeDocument/2006/relationships/hyperlink" Target="https://doi.org/10.4121/uuid:67e93016-8a24-4381-880c-073975797eac" TargetMode="External"/><Relationship Id="rId4" Type="http://schemas.openxmlformats.org/officeDocument/2006/relationships/image" Target="../media/image45.png"/><Relationship Id="rId5" Type="http://schemas.openxmlformats.org/officeDocument/2006/relationships/image" Target="../media/image44.png"/><Relationship Id="rId6" Type="http://schemas.openxmlformats.org/officeDocument/2006/relationships/image" Target="../media/image47.png"/><Relationship Id="rId7" Type="http://schemas.openxmlformats.org/officeDocument/2006/relationships/image" Target="../media/image48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9.xml"/><Relationship Id="rId3" Type="http://schemas.openxmlformats.org/officeDocument/2006/relationships/hyperlink" Target="https://guides.github.com/activities/citable-code/" TargetMode="External"/><Relationship Id="rId4" Type="http://schemas.openxmlformats.org/officeDocument/2006/relationships/image" Target="../media/image53.png"/><Relationship Id="rId5" Type="http://schemas.openxmlformats.org/officeDocument/2006/relationships/hyperlink" Target="https://www.youtube.com/watch?v=pjsbBQYOOaE&amp;t=1s" TargetMode="External"/><Relationship Id="rId6" Type="http://schemas.openxmlformats.org/officeDocument/2006/relationships/image" Target="../media/image54.jpg"/><Relationship Id="rId7" Type="http://schemas.openxmlformats.org/officeDocument/2006/relationships/image" Target="../media/image50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60.png"/><Relationship Id="rId4" Type="http://schemas.openxmlformats.org/officeDocument/2006/relationships/hyperlink" Target="https://www.youtube.com/watch?v=84B8P6BAOgM" TargetMode="External"/><Relationship Id="rId5" Type="http://schemas.openxmlformats.org/officeDocument/2006/relationships/hyperlink" Target="https://www.protocols.io/" TargetMode="Externa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55.png"/><Relationship Id="rId4" Type="http://schemas.openxmlformats.org/officeDocument/2006/relationships/hyperlink" Target="https://researchdata.4tu.nl/en/use-4turesearchdata/archive-research-data/upload-your-data-in-our-data-archive/licencing/" TargetMode="Externa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2.xml"/><Relationship Id="rId3" Type="http://schemas.openxmlformats.org/officeDocument/2006/relationships/hyperlink" Target="http://ec.europa.eu/research/press/2016/pdf/opendata-infographic_072016.pdf#view=fit&amp;pagemode=none" TargetMode="External"/><Relationship Id="rId4" Type="http://schemas.openxmlformats.org/officeDocument/2006/relationships/image" Target="../media/image57.png"/><Relationship Id="rId5" Type="http://schemas.openxmlformats.org/officeDocument/2006/relationships/image" Target="../media/image58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62.png"/><Relationship Id="rId4" Type="http://schemas.openxmlformats.org/officeDocument/2006/relationships/hyperlink" Target="https://doi.org/10.5281/zenodo.3537598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 txBox="1"/>
          <p:nvPr/>
        </p:nvSpPr>
        <p:spPr>
          <a:xfrm>
            <a:off x="1556825" y="4762500"/>
            <a:ext cx="7587300" cy="19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en-GB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Yasemin Turkyilmaz-van der Velden, Nicolas Dintzer &amp; Esther Plomp</a:t>
            </a:r>
            <a:endParaRPr b="1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GB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Data Stewards @ TU Delft Faculties of 3mE, TPM and TNW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GB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y.turkyilmaz-vandervelden@tudelft.nl, N.J.R.Dintzner@tudelft.nl, E.Plomp@tudelft.nl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 are available: </a:t>
            </a:r>
            <a:r>
              <a:rPr lang="en-GB" sz="1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https://doi.org/10.5281/zenodo.3537598</a:t>
            </a:r>
            <a:r>
              <a:rPr lang="en-GB" sz="1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8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</a:pPr>
            <a:r>
              <a:rPr b="0" i="0" lang="en-GB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2" name="Google Shape;82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96363" y="1750500"/>
            <a:ext cx="4508224" cy="3007824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21"/>
          <p:cNvSpPr txBox="1"/>
          <p:nvPr/>
        </p:nvSpPr>
        <p:spPr>
          <a:xfrm>
            <a:off x="1556825" y="413625"/>
            <a:ext cx="7587300" cy="1426500"/>
          </a:xfrm>
          <a:prstGeom prst="rect">
            <a:avLst/>
          </a:prstGeom>
          <a:solidFill>
            <a:srgbClr val="FFFFFF">
              <a:alpha val="4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GB" sz="4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Research Data Management</a:t>
            </a:r>
            <a:endParaRPr b="0" i="0" sz="4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GB" sz="4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Why and How?</a:t>
            </a:r>
            <a:endParaRPr b="0" i="0" sz="4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89;p22"/>
          <p:cNvGrpSpPr/>
          <p:nvPr/>
        </p:nvGrpSpPr>
        <p:grpSpPr>
          <a:xfrm>
            <a:off x="1349347" y="1774000"/>
            <a:ext cx="7870408" cy="4987491"/>
            <a:chOff x="1273198" y="868870"/>
            <a:chExt cx="8534383" cy="5518357"/>
          </a:xfrm>
        </p:grpSpPr>
        <p:sp>
          <p:nvSpPr>
            <p:cNvPr id="90" name="Google Shape;90;p22"/>
            <p:cNvSpPr txBox="1"/>
            <p:nvPr/>
          </p:nvSpPr>
          <p:spPr>
            <a:xfrm>
              <a:off x="8393981" y="3941658"/>
              <a:ext cx="1413600" cy="84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8400" lIns="58400" spcFirstLastPara="1" rIns="58400" wrap="square" tIns="584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en-GB" sz="16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Training</a:t>
              </a:r>
              <a:endParaRPr b="0" i="0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22"/>
            <p:cNvSpPr txBox="1"/>
            <p:nvPr/>
          </p:nvSpPr>
          <p:spPr>
            <a:xfrm>
              <a:off x="1273198" y="3931920"/>
              <a:ext cx="1413600" cy="84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8400" lIns="58400" spcFirstLastPara="1" rIns="58400" wrap="square" tIns="584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en-GB" sz="16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Advice</a:t>
              </a:r>
              <a:endParaRPr b="0" i="0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22"/>
            <p:cNvSpPr/>
            <p:nvPr/>
          </p:nvSpPr>
          <p:spPr>
            <a:xfrm>
              <a:off x="1632099" y="868872"/>
              <a:ext cx="1667100" cy="1617300"/>
            </a:xfrm>
            <a:prstGeom prst="wedgeRoundRectCallout">
              <a:avLst>
                <a:gd fmla="val -35646" name="adj1"/>
                <a:gd fmla="val 88097" name="adj2"/>
                <a:gd fmla="val 0" name="adj3"/>
              </a:avLst>
            </a:prstGeom>
            <a:solidFill>
              <a:srgbClr val="00A6D6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58400" lIns="58400" spcFirstLastPara="1" rIns="58400" wrap="square" tIns="58400">
              <a:noAutofit/>
            </a:bodyPr>
            <a:lstStyle/>
            <a:p>
              <a:pPr indent="0" lvl="0" marL="0" marR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en-GB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Secure data storage, data sharing, citation</a:t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22"/>
            <p:cNvSpPr txBox="1"/>
            <p:nvPr/>
          </p:nvSpPr>
          <p:spPr>
            <a:xfrm>
              <a:off x="7302762" y="3941903"/>
              <a:ext cx="1413600" cy="84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8400" lIns="58400" spcFirstLastPara="1" rIns="58400" wrap="square" tIns="584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en-GB" sz="16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Tools</a:t>
              </a:r>
              <a:endParaRPr b="0" i="0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22"/>
            <p:cNvSpPr txBox="1"/>
            <p:nvPr/>
          </p:nvSpPr>
          <p:spPr>
            <a:xfrm>
              <a:off x="4935040" y="3941686"/>
              <a:ext cx="1413600" cy="84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8400" lIns="58400" spcFirstLastPara="1" rIns="58400" wrap="square" tIns="584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en-GB" sz="16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Compliance</a:t>
              </a:r>
              <a:endParaRPr b="0" i="0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95" name="Google Shape;95;p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13762" y="3243635"/>
              <a:ext cx="1050602" cy="64223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6" name="Google Shape;96;p22"/>
            <p:cNvSpPr txBox="1"/>
            <p:nvPr/>
          </p:nvSpPr>
          <p:spPr>
            <a:xfrm>
              <a:off x="6170228" y="3931920"/>
              <a:ext cx="1413900" cy="84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8400" lIns="58400" spcFirstLastPara="1" rIns="58400" wrap="square" tIns="584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en-GB" sz="16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Data</a:t>
              </a:r>
              <a:endParaRPr b="0" i="0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en-GB" sz="16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Management</a:t>
              </a:r>
              <a:endParaRPr b="0" i="0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en-GB" sz="16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Plans</a:t>
              </a:r>
              <a:endParaRPr b="0" i="0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97" name="Google Shape;97;p22"/>
            <p:cNvPicPr preferRelativeResize="0"/>
            <p:nvPr/>
          </p:nvPicPr>
          <p:blipFill rotWithShape="1">
            <a:blip r:embed="rId4">
              <a:alphaModFix/>
            </a:blip>
            <a:srcRect b="0" l="0" r="0" t="9394"/>
            <a:stretch/>
          </p:blipFill>
          <p:spPr>
            <a:xfrm>
              <a:off x="5131514" y="3115483"/>
              <a:ext cx="1014431" cy="900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8" name="Google Shape;98;p2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534578" y="3151292"/>
              <a:ext cx="634807" cy="7967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9" name="Google Shape;99;p22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8908741" y="3186212"/>
              <a:ext cx="634814" cy="72693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0" name="Google Shape;100;p22"/>
            <p:cNvSpPr txBox="1"/>
            <p:nvPr/>
          </p:nvSpPr>
          <p:spPr>
            <a:xfrm>
              <a:off x="3642120" y="3941064"/>
              <a:ext cx="1413600" cy="84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8400" lIns="58400" spcFirstLastPara="1" rIns="58400" wrap="square" tIns="584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en-GB" sz="16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Costs</a:t>
              </a:r>
              <a:endParaRPr b="0" i="0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01" name="Google Shape;101;p22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3780792" y="3162889"/>
              <a:ext cx="1050603" cy="7735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2" name="Google Shape;102;p22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1585622" y="3175678"/>
              <a:ext cx="763495" cy="7479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" name="Google Shape;103;p22"/>
            <p:cNvSpPr txBox="1"/>
            <p:nvPr/>
          </p:nvSpPr>
          <p:spPr>
            <a:xfrm>
              <a:off x="2390710" y="3931920"/>
              <a:ext cx="1413600" cy="84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8400" lIns="58400" spcFirstLastPara="1" rIns="58400" wrap="square" tIns="584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en-GB" sz="16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Archiving</a:t>
              </a:r>
              <a:endParaRPr b="0" i="0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04" name="Google Shape;104;p22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2693493" y="3228575"/>
              <a:ext cx="742923" cy="64220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" name="Google Shape;105;p22"/>
            <p:cNvSpPr/>
            <p:nvPr/>
          </p:nvSpPr>
          <p:spPr>
            <a:xfrm>
              <a:off x="1748183" y="4924940"/>
              <a:ext cx="2275800" cy="1462200"/>
            </a:xfrm>
            <a:prstGeom prst="wedgeRoundRectCallout">
              <a:avLst>
                <a:gd fmla="val -316" name="adj1"/>
                <a:gd fmla="val -74329" name="adj2"/>
                <a:gd fmla="val 0" name="adj3"/>
              </a:avLst>
            </a:prstGeom>
            <a:solidFill>
              <a:srgbClr val="00A6D6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58400" lIns="58400" spcFirstLastPara="1" rIns="58400" wrap="square" tIns="58400">
              <a:noAutofit/>
            </a:bodyPr>
            <a:lstStyle/>
            <a:p>
              <a:pPr indent="0" lvl="0" marL="0" marR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en-GB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4TU.Centre for Research Data or disciplinary repositories</a:t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22"/>
            <p:cNvSpPr/>
            <p:nvPr/>
          </p:nvSpPr>
          <p:spPr>
            <a:xfrm>
              <a:off x="5046674" y="5222027"/>
              <a:ext cx="1663200" cy="1165200"/>
            </a:xfrm>
            <a:prstGeom prst="wedgeRoundRectCallout">
              <a:avLst>
                <a:gd fmla="val 3815" name="adj1"/>
                <a:gd fmla="val -101310" name="adj2"/>
                <a:gd fmla="val 0" name="adj3"/>
              </a:avLst>
            </a:prstGeom>
            <a:solidFill>
              <a:srgbClr val="00A6D6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58400" lIns="58400" spcFirstLastPara="1" rIns="58400" wrap="square" tIns="58400">
              <a:noAutofit/>
            </a:bodyPr>
            <a:lstStyle/>
            <a:p>
              <a:pPr indent="0" lvl="0" marL="0" marR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en-GB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With funders' and journals’ policies</a:t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22"/>
            <p:cNvSpPr/>
            <p:nvPr/>
          </p:nvSpPr>
          <p:spPr>
            <a:xfrm>
              <a:off x="7229041" y="5221964"/>
              <a:ext cx="1663200" cy="1158300"/>
            </a:xfrm>
            <a:prstGeom prst="wedgeRoundRectCallout">
              <a:avLst>
                <a:gd fmla="val 3437" name="adj1"/>
                <a:gd fmla="val -103449" name="adj2"/>
                <a:gd fmla="val 0" name="adj3"/>
              </a:avLst>
            </a:prstGeom>
            <a:solidFill>
              <a:srgbClr val="00A6D6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58400" lIns="58400" spcFirstLastPara="1" rIns="58400" wrap="square" tIns="584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en-GB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For data and software management</a:t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22"/>
            <p:cNvSpPr/>
            <p:nvPr/>
          </p:nvSpPr>
          <p:spPr>
            <a:xfrm>
              <a:off x="7945593" y="868874"/>
              <a:ext cx="1667100" cy="1165200"/>
            </a:xfrm>
            <a:prstGeom prst="wedgeRoundRectCallout">
              <a:avLst>
                <a:gd fmla="val 21286" name="adj1"/>
                <a:gd fmla="val 130893" name="adj2"/>
                <a:gd fmla="val 0" name="adj3"/>
              </a:avLst>
            </a:prstGeom>
            <a:solidFill>
              <a:srgbClr val="00A6D6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58400" lIns="58400" spcFirstLastPara="1" rIns="58400" wrap="square" tIns="58400">
              <a:noAutofit/>
            </a:bodyPr>
            <a:lstStyle/>
            <a:p>
              <a:pPr indent="0" lvl="0" marL="0" marR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en-GB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Workshops, information sessions</a:t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22"/>
            <p:cNvSpPr/>
            <p:nvPr/>
          </p:nvSpPr>
          <p:spPr>
            <a:xfrm>
              <a:off x="6164122" y="868870"/>
              <a:ext cx="1306500" cy="1165200"/>
            </a:xfrm>
            <a:prstGeom prst="wedgeRoundRectCallout">
              <a:avLst>
                <a:gd fmla="val 19205" name="adj1"/>
                <a:gd fmla="val 136605" name="adj2"/>
                <a:gd fmla="val 0" name="adj3"/>
              </a:avLst>
            </a:prstGeom>
            <a:solidFill>
              <a:srgbClr val="00A6D6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58400" lIns="58400" spcFirstLastPara="1" rIns="58400" wrap="square" tIns="584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en-GB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Advice and templates</a:t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22"/>
            <p:cNvSpPr/>
            <p:nvPr/>
          </p:nvSpPr>
          <p:spPr>
            <a:xfrm>
              <a:off x="3526076" y="868870"/>
              <a:ext cx="2246100" cy="1165200"/>
            </a:xfrm>
            <a:prstGeom prst="wedgeRoundRectCallout">
              <a:avLst>
                <a:gd fmla="val -15244" name="adj1"/>
                <a:gd fmla="val 136605" name="adj2"/>
                <a:gd fmla="val 0" name="adj3"/>
              </a:avLst>
            </a:prstGeom>
            <a:solidFill>
              <a:srgbClr val="00A6D6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58400" lIns="58400" spcFirstLastPara="1" rIns="58400" wrap="square" tIns="58400">
              <a:noAutofit/>
            </a:bodyPr>
            <a:lstStyle/>
            <a:p>
              <a:pPr indent="0" lvl="0" marL="0" marR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en-GB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For data management in grant proposals</a:t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22"/>
          <p:cNvSpPr txBox="1"/>
          <p:nvPr>
            <p:ph idx="4294967295" type="body"/>
          </p:nvPr>
        </p:nvSpPr>
        <p:spPr>
          <a:xfrm>
            <a:off x="1570225" y="1014975"/>
            <a:ext cx="7573800" cy="14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6D6"/>
              </a:buClr>
              <a:buSzPts val="2800"/>
              <a:buFont typeface="Arial"/>
              <a:buNone/>
            </a:pPr>
            <a:r>
              <a:rPr lang="en-GB">
                <a:latin typeface="Calibri"/>
                <a:ea typeface="Calibri"/>
                <a:cs typeface="Calibri"/>
                <a:sym typeface="Calibri"/>
              </a:rPr>
              <a:t>Data Steward @ TU Delft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6D6"/>
              </a:buClr>
              <a:buSzPts val="2800"/>
              <a:buFont typeface="Arial"/>
              <a:buNone/>
            </a:pPr>
            <a:r>
              <a:rPr lang="en-GB" sz="1600" u="sng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  <a:hlinkClick r:id="rId10"/>
              </a:rPr>
              <a:t>www.tudelft.nl/library/datastewardship/</a:t>
            </a:r>
            <a:endParaRPr sz="1600"/>
          </a:p>
        </p:txBody>
      </p:sp>
      <p:sp>
        <p:nvSpPr>
          <p:cNvPr id="112" name="Google Shape;112;p22"/>
          <p:cNvSpPr txBox="1"/>
          <p:nvPr/>
        </p:nvSpPr>
        <p:spPr>
          <a:xfrm>
            <a:off x="1763106" y="274639"/>
            <a:ext cx="7106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6D6"/>
              </a:buClr>
              <a:buSzPts val="3509"/>
              <a:buFont typeface="Calibri"/>
              <a:buNone/>
            </a:pPr>
            <a:r>
              <a:rPr b="0" i="0" lang="en-GB" sz="3600" u="none" cap="none" strike="noStrike">
                <a:solidFill>
                  <a:srgbClr val="00A6D6"/>
                </a:solidFill>
                <a:latin typeface="Arial"/>
                <a:ea typeface="Arial"/>
                <a:cs typeface="Arial"/>
                <a:sym typeface="Arial"/>
              </a:rPr>
              <a:t>Who are we?</a:t>
            </a:r>
            <a:endParaRPr b="0" i="0" sz="3600" u="none" cap="none" strike="noStrike">
              <a:solidFill>
                <a:srgbClr val="00A6D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3"/>
          <p:cNvSpPr txBox="1"/>
          <p:nvPr>
            <p:ph type="title"/>
          </p:nvPr>
        </p:nvSpPr>
        <p:spPr>
          <a:xfrm>
            <a:off x="1763106" y="274639"/>
            <a:ext cx="7106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GB"/>
              <a:t>Data</a:t>
            </a:r>
            <a:endParaRPr/>
          </a:p>
        </p:txBody>
      </p:sp>
      <p:sp>
        <p:nvSpPr>
          <p:cNvPr id="119" name="Google Shape;119;p23"/>
          <p:cNvSpPr txBox="1"/>
          <p:nvPr>
            <p:ph idx="1" type="body"/>
          </p:nvPr>
        </p:nvSpPr>
        <p:spPr>
          <a:xfrm>
            <a:off x="1763102" y="1600200"/>
            <a:ext cx="45855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rPr b="1" lang="en-GB" sz="2000"/>
              <a:t>descriptive/numerical </a:t>
            </a:r>
            <a:r>
              <a:rPr lang="en-GB" sz="2000"/>
              <a:t>information </a:t>
            </a:r>
            <a:br>
              <a:rPr lang="en-GB" sz="2000"/>
            </a:br>
            <a:r>
              <a:rPr lang="en-GB" sz="2000"/>
              <a:t>considered for reference or analysis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1800"/>
          </a:p>
          <a:p>
            <a:pPr indent="-3556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000"/>
              <a:buChar char="•"/>
            </a:pPr>
            <a:r>
              <a:rPr lang="en-GB" sz="2000"/>
              <a:t>notebooks</a:t>
            </a:r>
            <a:endParaRPr sz="2000"/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GB" sz="2000"/>
              <a:t>survey responses</a:t>
            </a:r>
            <a:endParaRPr sz="2000"/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GB" sz="2000"/>
              <a:t>software and code</a:t>
            </a:r>
            <a:endParaRPr sz="2000"/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GB" sz="2000"/>
              <a:t>measurements </a:t>
            </a:r>
            <a:endParaRPr sz="2000"/>
          </a:p>
          <a:p>
            <a:pPr indent="-3556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–"/>
            </a:pPr>
            <a:r>
              <a:rPr lang="en-GB" sz="2000"/>
              <a:t>laboratory/field equipment </a:t>
            </a:r>
            <a:endParaRPr sz="2000"/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GB" sz="2000"/>
              <a:t>images (photographs, scans)</a:t>
            </a:r>
            <a:endParaRPr sz="2000"/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GB" sz="2000"/>
              <a:t>audio/video recordings</a:t>
            </a:r>
            <a:endParaRPr sz="2000"/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GB" sz="2000"/>
              <a:t>physical samples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1100"/>
          </a:p>
        </p:txBody>
      </p:sp>
      <p:pic>
        <p:nvPicPr>
          <p:cNvPr id="120" name="Google Shape;120;p23"/>
          <p:cNvPicPr preferRelativeResize="0"/>
          <p:nvPr/>
        </p:nvPicPr>
        <p:blipFill rotWithShape="1">
          <a:blip r:embed="rId3">
            <a:alphaModFix/>
          </a:blip>
          <a:srcRect b="0" l="0" r="76670" t="-1121"/>
          <a:stretch/>
        </p:blipFill>
        <p:spPr>
          <a:xfrm>
            <a:off x="6214625" y="-148725"/>
            <a:ext cx="2378525" cy="7006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4"/>
          <p:cNvSpPr txBox="1"/>
          <p:nvPr>
            <p:ph type="title"/>
          </p:nvPr>
        </p:nvSpPr>
        <p:spPr>
          <a:xfrm>
            <a:off x="1763106" y="274639"/>
            <a:ext cx="7106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2"/>
                </a:solidFill>
              </a:rPr>
              <a:t>Research Data Management</a:t>
            </a:r>
            <a:endParaRPr/>
          </a:p>
        </p:txBody>
      </p:sp>
      <p:sp>
        <p:nvSpPr>
          <p:cNvPr id="127" name="Google Shape;127;p24"/>
          <p:cNvSpPr txBox="1"/>
          <p:nvPr>
            <p:ph idx="1" type="body"/>
          </p:nvPr>
        </p:nvSpPr>
        <p:spPr>
          <a:xfrm>
            <a:off x="1763106" y="1229500"/>
            <a:ext cx="71064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rPr lang="en-GB"/>
              <a:t>The </a:t>
            </a:r>
            <a:r>
              <a:rPr b="1" lang="en-GB"/>
              <a:t>organisation </a:t>
            </a:r>
            <a:r>
              <a:rPr lang="en-GB"/>
              <a:t>of data throughout the research project </a:t>
            </a:r>
            <a:endParaRPr/>
          </a:p>
          <a:p>
            <a:pPr indent="-406400" lvl="0" marL="4572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-"/>
            </a:pPr>
            <a:r>
              <a:rPr lang="en-GB"/>
              <a:t>everyday management of research data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-GB" sz="2000"/>
              <a:t>storage, file naming, documentation</a:t>
            </a:r>
            <a:endParaRPr/>
          </a:p>
          <a:p>
            <a:pPr indent="-406400" lvl="0" marL="4572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-"/>
            </a:pPr>
            <a:r>
              <a:rPr lang="en-GB"/>
              <a:t>preservation and sharing of data after the project is completed</a:t>
            </a:r>
            <a:endParaRPr/>
          </a:p>
        </p:txBody>
      </p:sp>
      <p:pic>
        <p:nvPicPr>
          <p:cNvPr id="128" name="Google Shape;12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97740" y="4507775"/>
            <a:ext cx="2845974" cy="2350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5"/>
          <p:cNvSpPr txBox="1"/>
          <p:nvPr>
            <p:ph type="title"/>
          </p:nvPr>
        </p:nvSpPr>
        <p:spPr>
          <a:xfrm>
            <a:off x="1763106" y="274639"/>
            <a:ext cx="7106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6D6"/>
              </a:buClr>
              <a:buSzPts val="3600"/>
              <a:buFont typeface="Arial"/>
              <a:buNone/>
            </a:pPr>
            <a:r>
              <a:rPr lang="en-GB"/>
              <a:t>For today</a:t>
            </a:r>
            <a:endParaRPr/>
          </a:p>
        </p:txBody>
      </p:sp>
      <p:pic>
        <p:nvPicPr>
          <p:cNvPr id="134" name="Google Shape;13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01006" y="1417650"/>
            <a:ext cx="5430593" cy="511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6"/>
          <p:cNvSpPr txBox="1"/>
          <p:nvPr>
            <p:ph type="title"/>
          </p:nvPr>
        </p:nvSpPr>
        <p:spPr>
          <a:xfrm>
            <a:off x="1763106" y="274639"/>
            <a:ext cx="7106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6D6"/>
              </a:buClr>
              <a:buSzPts val="3600"/>
              <a:buFont typeface="Arial"/>
              <a:buNone/>
            </a:pPr>
            <a:r>
              <a:rPr lang="en-GB"/>
              <a:t>First things first... </a:t>
            </a:r>
            <a:endParaRPr b="1"/>
          </a:p>
        </p:txBody>
      </p:sp>
      <p:sp>
        <p:nvSpPr>
          <p:cNvPr id="141" name="Google Shape;141;p26"/>
          <p:cNvSpPr txBox="1"/>
          <p:nvPr/>
        </p:nvSpPr>
        <p:spPr>
          <a:xfrm>
            <a:off x="1971413" y="6266576"/>
            <a:ext cx="5972961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Data collection protocols – where does your data come from, and how are you keeping track of it 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s://lh5.googleusercontent.com/mjxpQIshvkhiIqylaRUCY80epjBeNiLrqnfFalSC_wsTO9TSyFjfALiTIVdWyRuWP8UlTDOwURn6z4GRgPoPNWMpPZKAClzt7WdvXaUyBtJ07C7RIv85YwVpDs51rAw_n-W0ZhgHLVh8iZVD2w" id="142" name="Google Shape;142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63106" y="1870710"/>
            <a:ext cx="6617547" cy="372237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lh3.googleusercontent.com/fgIIeeT9Q-vWx8K7o1Jrl6pkhbLkHbomxVG1xOtvAoO9WQREX5XN3_zBB8pql0rjUyiFH1XTSOZZwaVYLyzkxa7Nbxhb7hmjT9c2WQuc2UcTrf_Px7bE0o_sCP9OVaiKrx2ReTluJTdoCWsKGQ" id="143" name="Google Shape;143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71593" y="2921871"/>
            <a:ext cx="5554275" cy="312428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lh4.googleusercontent.com/AdB2a9VH184jt2h0tSSF7dJ-XWdFpIU_tJ1YpZnipYVr7SWDq02XL7Cy6fztT2uV4oeIcQ4a_7AMHa6GxhlORmvYPo-3xKT6IwsWoQA4uDzZCcYsYxs2EuKEzqfpqkLCQZZkJlDfipC_eGbcfw" id="144" name="Google Shape;144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6191" y="1589089"/>
            <a:ext cx="6265333" cy="352425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6"/>
          <p:cNvSpPr/>
          <p:nvPr/>
        </p:nvSpPr>
        <p:spPr>
          <a:xfrm>
            <a:off x="7961980" y="403180"/>
            <a:ext cx="1120820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GB" sz="1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Pictures: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GB" sz="1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Vincent Gaggioli</a:t>
            </a:r>
            <a:endParaRPr b="0" i="1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result for cc by" id="146" name="Google Shape;146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069407" y="96019"/>
            <a:ext cx="1015900" cy="3572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7"/>
          <p:cNvSpPr txBox="1"/>
          <p:nvPr>
            <p:ph type="title"/>
          </p:nvPr>
        </p:nvSpPr>
        <p:spPr>
          <a:xfrm>
            <a:off x="1763106" y="274639"/>
            <a:ext cx="7106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6D6"/>
              </a:buClr>
              <a:buSzPts val="3600"/>
              <a:buFont typeface="Arial"/>
              <a:buNone/>
            </a:pPr>
            <a:r>
              <a:rPr lang="en-GB"/>
              <a:t>Advice 1: don’t lose your stuff,</a:t>
            </a:r>
            <a:br>
              <a:rPr lang="en-GB"/>
            </a:br>
            <a:r>
              <a:rPr lang="en-GB"/>
              <a:t>“organize it”</a:t>
            </a:r>
            <a:endParaRPr/>
          </a:p>
        </p:txBody>
      </p:sp>
      <p:pic>
        <p:nvPicPr>
          <p:cNvPr descr="graph" id="152" name="Google Shape;152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72995" y="1920240"/>
            <a:ext cx="5360670" cy="357378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7"/>
          <p:cNvSpPr/>
          <p:nvPr/>
        </p:nvSpPr>
        <p:spPr>
          <a:xfrm>
            <a:off x="4598312" y="6550223"/>
            <a:ext cx="394370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Copyright: </a:t>
            </a:r>
            <a:r>
              <a:rPr b="0" i="0" lang="en-GB" sz="1400" u="sng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http://nikola.me/folder_structure.html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8"/>
          <p:cNvSpPr txBox="1"/>
          <p:nvPr>
            <p:ph type="title"/>
          </p:nvPr>
        </p:nvSpPr>
        <p:spPr>
          <a:xfrm>
            <a:off x="1763106" y="274639"/>
            <a:ext cx="7106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6D6"/>
              </a:buClr>
              <a:buSzPts val="3600"/>
              <a:buFont typeface="Arial"/>
              <a:buNone/>
            </a:pPr>
            <a:r>
              <a:rPr lang="en-GB"/>
              <a:t>Organized / Dumped ?</a:t>
            </a:r>
            <a:endParaRPr/>
          </a:p>
        </p:txBody>
      </p:sp>
      <p:pic>
        <p:nvPicPr>
          <p:cNvPr id="159" name="Google Shape;159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600154"/>
            <a:ext cx="4725450" cy="31528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19550" y="3428991"/>
            <a:ext cx="5124450" cy="34180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9"/>
          <p:cNvSpPr txBox="1"/>
          <p:nvPr>
            <p:ph type="title"/>
          </p:nvPr>
        </p:nvSpPr>
        <p:spPr>
          <a:xfrm>
            <a:off x="1763106" y="274639"/>
            <a:ext cx="7106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6D6"/>
              </a:buClr>
              <a:buSzPts val="3600"/>
              <a:buFont typeface="Arial"/>
              <a:buNone/>
            </a:pPr>
            <a:r>
              <a:rPr lang="en-GB"/>
              <a:t>Practical example </a:t>
            </a:r>
            <a:endParaRPr/>
          </a:p>
        </p:txBody>
      </p:sp>
      <p:pic>
        <p:nvPicPr>
          <p:cNvPr descr="https://lh5.googleusercontent.com/UvbO32m0RXO-uK7SxszM8W1HxY6ZG-eS38hTH6pPtndpGDJG09AidgUVAZxUcwx957CA0q3v3Lz2z8-yCHCskc8lxwkKbxkXBNStlHKFNSKBzchUPlAeNLj6MROO73F0KNtNNKA2UW2Oz8qTtQ" id="166" name="Google Shape;166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07350" y="1638300"/>
            <a:ext cx="7536651" cy="46208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0"/>
          <p:cNvSpPr txBox="1"/>
          <p:nvPr>
            <p:ph type="title"/>
          </p:nvPr>
        </p:nvSpPr>
        <p:spPr>
          <a:xfrm>
            <a:off x="1763106" y="274639"/>
            <a:ext cx="7106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6D6"/>
              </a:buClr>
              <a:buSzPts val="3600"/>
              <a:buFont typeface="Arial"/>
              <a:buNone/>
            </a:pPr>
            <a:r>
              <a:rPr lang="en-GB"/>
              <a:t>Organized / Dumped ?</a:t>
            </a:r>
            <a:endParaRPr/>
          </a:p>
        </p:txBody>
      </p:sp>
      <p:pic>
        <p:nvPicPr>
          <p:cNvPr descr="image001" id="173" name="Google Shape;173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77250" y="1404250"/>
            <a:ext cx="6278102" cy="3531424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30"/>
          <p:cNvSpPr txBox="1"/>
          <p:nvPr/>
        </p:nvSpPr>
        <p:spPr>
          <a:xfrm>
            <a:off x="1634125" y="5085675"/>
            <a:ext cx="7410600" cy="8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5600" lvl="0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●"/>
            </a:pPr>
            <a:r>
              <a:rPr b="0" i="0" lang="en-GB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Consistent 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●"/>
            </a:pPr>
            <a:r>
              <a:rPr b="0" i="0" lang="en-GB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Meaningful to you and your colleagues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●"/>
            </a:pPr>
            <a:r>
              <a:rPr b="0" i="0" lang="en-GB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Allow you to find files easily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b="0" i="0" lang="en-GB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[Project] / [Experiment] / [Instrument or Type of file] / [Date]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30"/>
          <p:cNvSpPr/>
          <p:nvPr/>
        </p:nvSpPr>
        <p:spPr>
          <a:xfrm>
            <a:off x="1575757" y="6560491"/>
            <a:ext cx="75246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GB" sz="11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https://libraries.mit.edu/data-management/store/organize/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1"/>
          <p:cNvSpPr txBox="1"/>
          <p:nvPr>
            <p:ph type="title"/>
          </p:nvPr>
        </p:nvSpPr>
        <p:spPr>
          <a:xfrm>
            <a:off x="1763106" y="274639"/>
            <a:ext cx="7106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6D6"/>
              </a:buClr>
              <a:buSzPts val="3600"/>
              <a:buFont typeface="Arial"/>
              <a:buNone/>
            </a:pPr>
            <a:r>
              <a:rPr lang="en-GB"/>
              <a:t>File naming</a:t>
            </a:r>
            <a:endParaRPr/>
          </a:p>
        </p:txBody>
      </p:sp>
      <p:pic>
        <p:nvPicPr>
          <p:cNvPr id="181" name="Google Shape;181;p31"/>
          <p:cNvPicPr preferRelativeResize="0"/>
          <p:nvPr/>
        </p:nvPicPr>
        <p:blipFill rotWithShape="1">
          <a:blip r:embed="rId3">
            <a:alphaModFix/>
          </a:blip>
          <a:srcRect b="62888" l="30688" r="36500" t="24221"/>
          <a:stretch/>
        </p:blipFill>
        <p:spPr>
          <a:xfrm>
            <a:off x="1626368" y="2007857"/>
            <a:ext cx="7379876" cy="1639298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31"/>
          <p:cNvSpPr txBox="1"/>
          <p:nvPr/>
        </p:nvSpPr>
        <p:spPr>
          <a:xfrm>
            <a:off x="1866486" y="1451148"/>
            <a:ext cx="6655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3 years time would you know what these are?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31"/>
          <p:cNvSpPr/>
          <p:nvPr/>
        </p:nvSpPr>
        <p:spPr>
          <a:xfrm flipH="1">
            <a:off x="3739234" y="5891234"/>
            <a:ext cx="5012879" cy="11695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br>
              <a:rPr b="0" i="0" lang="en-GB" sz="25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Copyright: </a:t>
            </a:r>
            <a:r>
              <a:rPr b="0" i="0" lang="en-GB" sz="1600" u="sng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http://10pm.com/</a:t>
            </a:r>
            <a:r>
              <a:rPr b="0" i="0" lang="en-GB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://10pm.com/wp-content/uploads/2015/05/designers-final-version-1.jpg" id="184" name="Google Shape;184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100250" y="3429000"/>
            <a:ext cx="4329850" cy="3054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2"/>
          <p:cNvSpPr txBox="1"/>
          <p:nvPr>
            <p:ph type="title"/>
          </p:nvPr>
        </p:nvSpPr>
        <p:spPr>
          <a:xfrm>
            <a:off x="1763106" y="274639"/>
            <a:ext cx="7106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6D6"/>
              </a:buClr>
              <a:buSzPts val="3600"/>
              <a:buFont typeface="Arial"/>
              <a:buNone/>
            </a:pPr>
            <a:r>
              <a:rPr lang="en-GB"/>
              <a:t>Advice 2: don’t lose your stuff, Name it </a:t>
            </a:r>
            <a:endParaRPr/>
          </a:p>
        </p:txBody>
      </p:sp>
      <p:pic>
        <p:nvPicPr>
          <p:cNvPr descr="https://lh6.googleusercontent.com/HhQPk8f_vv3s3-SKN-k5fBoyqO61zac-oWBNAXEb1G9L-yoO62w-a7OWr_EOP93crXVZyXRHjJ-8168a6gKFql9zgMRhKfYqwzuOP00bYrY9J0KwMHqx8m8fffNsXtFVAReBoc4pIWWfK3IMmw" id="190" name="Google Shape;190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98889" y="1625600"/>
            <a:ext cx="6375854" cy="2438764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32"/>
          <p:cNvSpPr/>
          <p:nvPr/>
        </p:nvSpPr>
        <p:spPr>
          <a:xfrm>
            <a:off x="1901630" y="4042437"/>
            <a:ext cx="6829500" cy="228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Date or date range of experiment: YYYYMMDD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File type  ( “lab_report”, “Lecture_X-assignment-1”...)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A6D6"/>
              </a:buClr>
              <a:buSzPts val="2000"/>
              <a:buFont typeface="Arial"/>
              <a:buChar char="•"/>
            </a:pPr>
            <a:r>
              <a:rPr b="0" i="0" lang="en-GB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Researcher name/initials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A6D6"/>
              </a:buClr>
              <a:buSzPts val="2000"/>
              <a:buFont typeface="Arial"/>
              <a:buChar char="•"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Version number of file 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59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Don’t make file names too long</a:t>
            </a:r>
            <a:endParaRPr/>
          </a:p>
          <a:p>
            <a:pPr indent="-3429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Avoid special characters and spaces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A6D6"/>
              </a:buClr>
              <a:buSzPts val="2000"/>
              <a:buFont typeface="Arial"/>
              <a:buChar char="•"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Include a README.txt file to explain the naming convention</a:t>
            </a:r>
            <a:b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3"/>
          <p:cNvSpPr txBox="1"/>
          <p:nvPr>
            <p:ph type="title"/>
          </p:nvPr>
        </p:nvSpPr>
        <p:spPr>
          <a:xfrm>
            <a:off x="1763106" y="274639"/>
            <a:ext cx="7106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6D6"/>
              </a:buClr>
              <a:buSzPts val="3600"/>
              <a:buFont typeface="Arial"/>
              <a:buNone/>
            </a:pPr>
            <a:r>
              <a:rPr lang="en-GB"/>
              <a:t>But then... </a:t>
            </a:r>
            <a:endParaRPr/>
          </a:p>
        </p:txBody>
      </p:sp>
      <p:pic>
        <p:nvPicPr>
          <p:cNvPr id="197" name="Google Shape;197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72255" y="2690949"/>
            <a:ext cx="4497251" cy="2080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63106" y="1580351"/>
            <a:ext cx="4333875" cy="127635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33"/>
          <p:cNvSpPr/>
          <p:nvPr/>
        </p:nvSpPr>
        <p:spPr>
          <a:xfrm>
            <a:off x="1942917" y="5306388"/>
            <a:ext cx="674677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“Dark data” </a:t>
            </a:r>
            <a:r>
              <a:rPr lang="en-GB" sz="2000"/>
              <a:t>is data that we know is here, but lack of knowledge about it makes it useless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4"/>
          <p:cNvSpPr txBox="1"/>
          <p:nvPr>
            <p:ph type="title"/>
          </p:nvPr>
        </p:nvSpPr>
        <p:spPr>
          <a:xfrm>
            <a:off x="1763106" y="274639"/>
            <a:ext cx="7106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GB"/>
              <a:t>Devil is in the details</a:t>
            </a:r>
            <a:endParaRPr/>
          </a:p>
        </p:txBody>
      </p:sp>
      <p:graphicFrame>
        <p:nvGraphicFramePr>
          <p:cNvPr id="206" name="Google Shape;206;p34"/>
          <p:cNvGraphicFramePr/>
          <p:nvPr/>
        </p:nvGraphicFramePr>
        <p:xfrm>
          <a:off x="1820375" y="1417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{839CA915-9769-480D-AA1C-1B8E3D8A00E9}</a:tableStyleId>
              </a:tblPr>
              <a:tblGrid>
                <a:gridCol w="1614650"/>
                <a:gridCol w="1614650"/>
                <a:gridCol w="1614650"/>
                <a:gridCol w="1614650"/>
              </a:tblGrid>
              <a:tr h="754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/>
                        <a:t>Name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/>
                        <a:t>Date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/>
                        <a:t>Location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/>
                        <a:t>Position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solidFill>
                      <a:srgbClr val="B7B7B7"/>
                    </a:solidFill>
                  </a:tcPr>
                </a:tc>
              </a:tr>
              <a:tr h="754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cap="none" strike="noStrike"/>
                        <a:t>...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cap="none" strike="noStrike"/>
                        <a:t>...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cap="none" strike="noStrike"/>
                        <a:t>...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cap="none" strike="noStrike"/>
                        <a:t>...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207" name="Google Shape;207;p34"/>
          <p:cNvSpPr txBox="1"/>
          <p:nvPr/>
        </p:nvSpPr>
        <p:spPr>
          <a:xfrm>
            <a:off x="5049675" y="3429000"/>
            <a:ext cx="4370400" cy="2667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Name </a:t>
            </a: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car owner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Date</a:t>
            </a: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date of the recorded accident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Location</a:t>
            </a: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location of the accident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Position</a:t>
            </a: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position on the road of the car at the moment of the accident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Name: bob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Date: 10/10/2010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Location: A2 - km 55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Position: middle lane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34"/>
          <p:cNvSpPr txBox="1"/>
          <p:nvPr/>
        </p:nvSpPr>
        <p:spPr>
          <a:xfrm>
            <a:off x="274225" y="3429000"/>
            <a:ext cx="4370400" cy="2667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Name </a:t>
            </a: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interviewee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Date</a:t>
            </a: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date of the interview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Location</a:t>
            </a: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company where the interview took place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Position</a:t>
            </a: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position of the interviewee in the company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Name: bob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Date: 10/10/2010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Location: ABN Paris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Position: cyber security manager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5"/>
          <p:cNvSpPr txBox="1"/>
          <p:nvPr/>
        </p:nvSpPr>
        <p:spPr>
          <a:xfrm>
            <a:off x="1558080" y="274680"/>
            <a:ext cx="7585560" cy="1142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00A6D6"/>
                </a:solidFill>
                <a:latin typeface="Calibri"/>
                <a:ea typeface="Calibri"/>
                <a:cs typeface="Calibri"/>
                <a:sym typeface="Calibri"/>
              </a:rPr>
              <a:t>Vocabulary: h</a:t>
            </a:r>
            <a:r>
              <a:rPr b="0" i="0" lang="en-GB" sz="3600" u="none" cap="none" strike="noStrike">
                <a:solidFill>
                  <a:srgbClr val="00A6D6"/>
                </a:solidFill>
                <a:latin typeface="Calibri"/>
                <a:ea typeface="Calibri"/>
                <a:cs typeface="Calibri"/>
                <a:sym typeface="Calibri"/>
              </a:rPr>
              <a:t>ow to say ‘female’ 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5" name="Google Shape;215;p35"/>
          <p:cNvPicPr preferRelativeResize="0"/>
          <p:nvPr/>
        </p:nvPicPr>
        <p:blipFill rotWithShape="1">
          <a:blip r:embed="rId3">
            <a:alphaModFix/>
          </a:blip>
          <a:srcRect b="3118" l="14542" r="7048" t="88730"/>
          <a:stretch/>
        </p:blipFill>
        <p:spPr>
          <a:xfrm>
            <a:off x="1573822" y="6145822"/>
            <a:ext cx="7570177" cy="712177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35"/>
          <p:cNvSpPr txBox="1"/>
          <p:nvPr/>
        </p:nvSpPr>
        <p:spPr>
          <a:xfrm>
            <a:off x="7095393" y="1448637"/>
            <a:ext cx="2391508" cy="44935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Worker caste ‘female’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Sex female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Female, other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Female child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Femal</a:t>
            </a:r>
            <a:endParaRPr b="0" i="0" sz="14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 female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Female (phenotype)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Female mice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Female, spayed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Femlale</a:t>
            </a:r>
            <a:endParaRPr b="0" i="0" sz="14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Metafemale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Sterile female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Normal female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Sf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Vitellogic replate female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Worker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Hexaploid female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Female (f-o)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35"/>
          <p:cNvSpPr txBox="1"/>
          <p:nvPr/>
        </p:nvSpPr>
        <p:spPr>
          <a:xfrm>
            <a:off x="5150614" y="1448637"/>
            <a:ext cx="2138209" cy="47089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Individual female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Igb*cc females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Mare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Female (worker)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Monosex female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Ovigerous female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Oviparous sexual females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Worker bee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Female enriched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Pseudohermaprhoditic </a:t>
            </a:r>
            <a:r>
              <a:rPr b="0" i="0" lang="en-GB" sz="1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female</a:t>
            </a:r>
            <a:endParaRPr b="0" i="0" sz="14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Remale</a:t>
            </a:r>
            <a:endParaRPr b="0" i="0" sz="14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Semi-engorged female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Sexual oviparous female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Sterile female worker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Strictly female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Tetraploid female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Thelytoky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Female (gynoecious)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35"/>
          <p:cNvSpPr txBox="1"/>
          <p:nvPr/>
        </p:nvSpPr>
        <p:spPr>
          <a:xfrm>
            <a:off x="3368188" y="1417320"/>
            <a:ext cx="2318758" cy="50475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Female (lactating)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Female (pregnant)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Female (outbred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Female parent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Female plant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Female with eggs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Female worker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Female, 6-8 weeks old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Female, virgin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Female, worker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Female(gynoecious)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Femele</a:t>
            </a:r>
            <a:endParaRPr b="0" i="0" sz="14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Female, pooled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Femalen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Females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Females only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Gynoecious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Healthy female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Probably female (morphology)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35"/>
          <p:cNvSpPr txBox="1"/>
          <p:nvPr/>
        </p:nvSpPr>
        <p:spPr>
          <a:xfrm>
            <a:off x="1656712" y="1446543"/>
            <a:ext cx="1855176" cy="44012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18-day pregnant females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 yr old female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400 yr. Old female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Adult female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Asexual female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Castrate female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Cf.female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Cystocarpic female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Dikaryon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Dioecious female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Diploid female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Famale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Femail</a:t>
            </a:r>
            <a:endParaRPr b="0" i="0" sz="14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Female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Female – worker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Female (alate sexual)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Female (calf)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Hen</a:t>
            </a:r>
            <a:endParaRPr/>
          </a:p>
        </p:txBody>
      </p:sp>
      <p:sp>
        <p:nvSpPr>
          <p:cNvPr id="220" name="Google Shape;220;p35"/>
          <p:cNvSpPr/>
          <p:nvPr/>
        </p:nvSpPr>
        <p:spPr>
          <a:xfrm>
            <a:off x="39481" y="4648974"/>
            <a:ext cx="1424354" cy="1815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Slide adapted from Christine Staiger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https://doi.org/10.5281/zenodo.2585691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6"/>
          <p:cNvSpPr txBox="1"/>
          <p:nvPr>
            <p:ph type="title"/>
          </p:nvPr>
        </p:nvSpPr>
        <p:spPr>
          <a:xfrm>
            <a:off x="1763106" y="274639"/>
            <a:ext cx="7106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6D6"/>
              </a:buClr>
              <a:buSzPts val="3600"/>
              <a:buFont typeface="Arial"/>
              <a:buNone/>
            </a:pPr>
            <a:r>
              <a:rPr lang="en-GB"/>
              <a:t>Advice 3: don’t lose you stuff, document it!</a:t>
            </a:r>
            <a:endParaRPr/>
          </a:p>
        </p:txBody>
      </p:sp>
      <p:sp>
        <p:nvSpPr>
          <p:cNvPr id="227" name="Google Shape;227;p36"/>
          <p:cNvSpPr txBox="1"/>
          <p:nvPr>
            <p:ph idx="1" type="body"/>
          </p:nvPr>
        </p:nvSpPr>
        <p:spPr>
          <a:xfrm>
            <a:off x="1763106" y="1600200"/>
            <a:ext cx="71064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6400" lvl="0" marL="457200" marR="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rgbClr val="00A6D6"/>
              </a:buClr>
              <a:buSzPts val="2800"/>
              <a:buFont typeface="Arial"/>
              <a:buChar char="•"/>
            </a:pPr>
            <a:r>
              <a:rPr lang="en-GB" sz="2380"/>
              <a:t>Meta data – data about your data</a:t>
            </a:r>
            <a:endParaRPr/>
          </a:p>
          <a:p>
            <a:pPr indent="0" lvl="0" marL="508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2380"/>
          </a:p>
          <a:p>
            <a:pPr indent="-406400" lvl="0" marL="457200" marR="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rgbClr val="00A6D6"/>
              </a:buClr>
              <a:buSzPts val="2800"/>
              <a:buFont typeface="Arial"/>
              <a:buChar char="•"/>
            </a:pPr>
            <a:r>
              <a:rPr lang="en-GB" sz="2380"/>
              <a:t>Spreadsheet example – for each column</a:t>
            </a:r>
            <a:endParaRPr/>
          </a:p>
          <a:p>
            <a:pPr indent="-381000" lvl="1" marL="9144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2400"/>
              <a:buChar char="–"/>
            </a:pPr>
            <a:r>
              <a:rPr lang="en-GB" sz="2040"/>
              <a:t>What is it supposed to contain ?</a:t>
            </a:r>
            <a:endParaRPr/>
          </a:p>
          <a:p>
            <a:pPr indent="-381000" lvl="1" marL="9144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2400"/>
              <a:buChar char="–"/>
            </a:pPr>
            <a:r>
              <a:rPr lang="en-GB" sz="2040"/>
              <a:t>Format / units ? </a:t>
            </a:r>
            <a:endParaRPr/>
          </a:p>
          <a:p>
            <a:pPr indent="-381000" lvl="1" marL="9144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2400"/>
              <a:buChar char="–"/>
            </a:pPr>
            <a:r>
              <a:rPr lang="en-GB" sz="2040"/>
              <a:t>Vocabulary ?</a:t>
            </a:r>
            <a:endParaRPr/>
          </a:p>
          <a:p>
            <a:pPr indent="-228600" lvl="0" marL="457200" marR="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rgbClr val="00A6D6"/>
              </a:buClr>
              <a:buSzPts val="2800"/>
              <a:buFont typeface="Arial"/>
              <a:buNone/>
            </a:pPr>
            <a:r>
              <a:t/>
            </a:r>
            <a:endParaRPr sz="2380"/>
          </a:p>
          <a:p>
            <a:pPr indent="-406400" lvl="0" marL="457200" marR="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rgbClr val="00A6D6"/>
              </a:buClr>
              <a:buSzPts val="2800"/>
              <a:buFont typeface="Arial"/>
              <a:buChar char="•"/>
            </a:pPr>
            <a:r>
              <a:rPr lang="en-GB" sz="2380"/>
              <a:t>Located in: </a:t>
            </a:r>
            <a:endParaRPr/>
          </a:p>
          <a:p>
            <a:pPr indent="-381000" lvl="1" marL="9144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2400"/>
              <a:buChar char="–"/>
            </a:pPr>
            <a:r>
              <a:rPr lang="en-GB" sz="2040"/>
              <a:t>The spreadsheet itself</a:t>
            </a:r>
            <a:endParaRPr/>
          </a:p>
          <a:p>
            <a:pPr indent="-381000" lvl="1" marL="9144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2400"/>
              <a:buChar char="–"/>
            </a:pPr>
            <a:r>
              <a:rPr lang="en-GB" sz="2040"/>
              <a:t>README file</a:t>
            </a:r>
            <a:endParaRPr/>
          </a:p>
          <a:p>
            <a:pPr indent="-228600" lvl="1" marL="9144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040"/>
          </a:p>
          <a:p>
            <a:pPr indent="-406400" lvl="0" marL="457200" marR="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rgbClr val="00A6D6"/>
              </a:buClr>
              <a:buSzPts val="2800"/>
              <a:buFont typeface="Arial"/>
              <a:buChar char="•"/>
            </a:pPr>
            <a:r>
              <a:rPr lang="en-GB" sz="2380"/>
              <a:t>For spreadsheets, scripts / code , ...  </a:t>
            </a:r>
            <a:endParaRPr/>
          </a:p>
          <a:p>
            <a:pPr indent="-228600" lvl="0" marL="457200" marR="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rgbClr val="00A6D6"/>
              </a:buClr>
              <a:buSzPts val="2800"/>
              <a:buFont typeface="Arial"/>
              <a:buNone/>
            </a:pPr>
            <a:r>
              <a:t/>
            </a:r>
            <a:endParaRPr sz="2380"/>
          </a:p>
          <a:p>
            <a:pPr indent="0" lvl="0" marL="508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238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7"/>
          <p:cNvSpPr txBox="1"/>
          <p:nvPr>
            <p:ph type="title"/>
          </p:nvPr>
        </p:nvSpPr>
        <p:spPr>
          <a:xfrm>
            <a:off x="1763106" y="274639"/>
            <a:ext cx="71064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special case of software code</a:t>
            </a:r>
            <a:endParaRPr/>
          </a:p>
        </p:txBody>
      </p:sp>
      <p:sp>
        <p:nvSpPr>
          <p:cNvPr id="234" name="Google Shape;234;p37"/>
          <p:cNvSpPr txBox="1"/>
          <p:nvPr/>
        </p:nvSpPr>
        <p:spPr>
          <a:xfrm>
            <a:off x="1763100" y="1417650"/>
            <a:ext cx="6388500" cy="48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u="sng">
                <a:solidFill>
                  <a:schemeClr val="hlink"/>
                </a:solidFill>
                <a:hlinkClick r:id="rId3"/>
              </a:rPr>
              <a:t>https://github.com/fogleman/Minecraft/blob/master/main.py#L195</a:t>
            </a:r>
            <a:r>
              <a:rPr lang="en-GB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GB" sz="1800"/>
              <a:t>File name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GB" sz="1800"/>
              <a:t>Should help you to know what is inside ! </a:t>
            </a:r>
            <a:endParaRPr sz="18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GB" sz="1800"/>
              <a:t>Function: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GB" sz="1800"/>
              <a:t>Name : what it does 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GB" sz="1800"/>
              <a:t>Document the function (more info on what it does)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GB" sz="1800"/>
              <a:t>Document its input and output</a:t>
            </a:r>
            <a:endParaRPr sz="18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GB" sz="1800"/>
              <a:t>Variable names: 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b="1" lang="en-GB" sz="1800">
                <a:solidFill>
                  <a:schemeClr val="dk1"/>
                </a:solidFill>
              </a:rPr>
              <a:t>T </a:t>
            </a:r>
            <a:r>
              <a:rPr lang="en-GB" sz="1800">
                <a:solidFill>
                  <a:schemeClr val="dk1"/>
                </a:solidFill>
              </a:rPr>
              <a:t>is </a:t>
            </a:r>
            <a:r>
              <a:rPr b="1" lang="en-GB" sz="1800">
                <a:solidFill>
                  <a:schemeClr val="dk1"/>
                </a:solidFill>
              </a:rPr>
              <a:t>time</a:t>
            </a:r>
            <a:r>
              <a:rPr lang="en-GB" sz="1800">
                <a:solidFill>
                  <a:schemeClr val="dk1"/>
                </a:solidFill>
              </a:rPr>
              <a:t> or </a:t>
            </a:r>
            <a:r>
              <a:rPr b="1" lang="en-GB" sz="1800">
                <a:solidFill>
                  <a:schemeClr val="dk1"/>
                </a:solidFill>
              </a:rPr>
              <a:t>temperature</a:t>
            </a:r>
            <a:r>
              <a:rPr lang="en-GB" sz="1800">
                <a:solidFill>
                  <a:schemeClr val="dk1"/>
                </a:solidFill>
              </a:rPr>
              <a:t> ?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GB" sz="1800"/>
              <a:t>What it is - be clear! 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GB" sz="1800"/>
              <a:t>x,y,z ?</a:t>
            </a:r>
            <a:endParaRPr/>
          </a:p>
        </p:txBody>
      </p:sp>
      <p:pic>
        <p:nvPicPr>
          <p:cNvPr id="235" name="Google Shape;235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714500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29500" y="5666773"/>
            <a:ext cx="1714500" cy="119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Google Shape;242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457750"/>
            <a:ext cx="9144000" cy="4641154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38"/>
          <p:cNvSpPr/>
          <p:nvPr/>
        </p:nvSpPr>
        <p:spPr>
          <a:xfrm>
            <a:off x="2066800" y="6323275"/>
            <a:ext cx="6629700" cy="5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Ainsworth, Rachael. (2018, October). Reproducibility and Open Science. Zenodo. http://doi.org/10.5281/zenodo.1464853</a:t>
            </a:r>
            <a:endParaRPr b="0" i="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38"/>
          <p:cNvSpPr txBox="1"/>
          <p:nvPr>
            <p:ph type="title"/>
          </p:nvPr>
        </p:nvSpPr>
        <p:spPr>
          <a:xfrm>
            <a:off x="1763106" y="274639"/>
            <a:ext cx="71064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Open notebooks such as Jupyter &amp; Rstudio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9"/>
          <p:cNvSpPr txBox="1"/>
          <p:nvPr>
            <p:ph type="title"/>
          </p:nvPr>
        </p:nvSpPr>
        <p:spPr>
          <a:xfrm>
            <a:off x="1763106" y="274639"/>
            <a:ext cx="7106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6D6"/>
              </a:buClr>
              <a:buSzPts val="3600"/>
              <a:buFont typeface="Arial"/>
              <a:buNone/>
            </a:pPr>
            <a:r>
              <a:rPr lang="en-GB"/>
              <a:t>So far, so good ?</a:t>
            </a:r>
            <a:endParaRPr/>
          </a:p>
        </p:txBody>
      </p:sp>
      <p:sp>
        <p:nvSpPr>
          <p:cNvPr id="250" name="Google Shape;250;p39"/>
          <p:cNvSpPr txBox="1"/>
          <p:nvPr>
            <p:ph idx="1" type="body"/>
          </p:nvPr>
        </p:nvSpPr>
        <p:spPr>
          <a:xfrm>
            <a:off x="1763106" y="1600200"/>
            <a:ext cx="71064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6400" lvl="0" marL="4572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A6D6"/>
              </a:buClr>
              <a:buSzPts val="2800"/>
              <a:buFont typeface="Arial"/>
              <a:buChar char="•"/>
            </a:pPr>
            <a:r>
              <a:rPr lang="en-GB"/>
              <a:t>Don’t lose your stuff!</a:t>
            </a:r>
            <a:endParaRPr/>
          </a:p>
          <a:p>
            <a:pPr indent="-381000" lvl="1" marL="9144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–"/>
            </a:pPr>
            <a:r>
              <a:rPr lang="en-GB"/>
              <a:t>Organize it</a:t>
            </a:r>
            <a:endParaRPr/>
          </a:p>
          <a:p>
            <a:pPr indent="-381000" lvl="1" marL="9144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–"/>
            </a:pPr>
            <a:r>
              <a:rPr lang="en-GB"/>
              <a:t>Name it</a:t>
            </a:r>
            <a:endParaRPr/>
          </a:p>
          <a:p>
            <a:pPr indent="-381000" lvl="1" marL="9144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–"/>
            </a:pPr>
            <a:r>
              <a:rPr lang="en-GB"/>
              <a:t>Document it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A6D6"/>
              </a:buClr>
              <a:buSzPts val="2800"/>
              <a:buFont typeface="Arial"/>
              <a:buNone/>
            </a:pPr>
            <a:r>
              <a:t/>
            </a:r>
            <a:endParaRPr/>
          </a:p>
          <a:p>
            <a:pPr indent="-406400" lvl="0" marL="4572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A6D6"/>
              </a:buClr>
              <a:buSzPts val="2800"/>
              <a:buFont typeface="Arial"/>
              <a:buChar char="•"/>
            </a:pPr>
            <a:r>
              <a:rPr lang="en-GB"/>
              <a:t>... Are we good ?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Explosion, Fireball, Fire, Brand, Aesthetic, Strains" id="255" name="Google Shape;255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0769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lh4.googleusercontent.com/J21pTSII063sHA3MZMZREkK8ywn998zRI8I5au16ziIh6_2b9KHg9yHE_Z6JYJ-OvCa_iHLsZd4i7ERnQ3U9Rs5Kwlhvz69uZgvODNtMIoh8PKnroymJZ8bmT5LDAUyNNVR61zEVGpYndVspfg" id="256" name="Google Shape;256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7925" y="659575"/>
            <a:ext cx="3261075" cy="475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4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95194" y="659575"/>
            <a:ext cx="5339432" cy="4699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1"/>
          <p:cNvSpPr txBox="1"/>
          <p:nvPr>
            <p:ph type="title"/>
          </p:nvPr>
        </p:nvSpPr>
        <p:spPr>
          <a:xfrm>
            <a:off x="1763100" y="991548"/>
            <a:ext cx="7106400" cy="42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3000"/>
              <a:t>Would you lose data if…?</a:t>
            </a:r>
            <a:endParaRPr sz="3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t/>
            </a:r>
            <a:endParaRPr/>
          </a:p>
        </p:txBody>
      </p:sp>
      <p:sp>
        <p:nvSpPr>
          <p:cNvPr id="264" name="Google Shape;264;p41"/>
          <p:cNvSpPr txBox="1"/>
          <p:nvPr>
            <p:ph idx="1" type="body"/>
          </p:nvPr>
        </p:nvSpPr>
        <p:spPr>
          <a:xfrm>
            <a:off x="1763100" y="1162275"/>
            <a:ext cx="7106400" cy="50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sz="2400"/>
              <a:t>your laptop/notebook got stolen or lost</a:t>
            </a:r>
            <a:endParaRPr sz="2400"/>
          </a:p>
          <a:p>
            <a:pPr indent="-3175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sz="2400"/>
              <a:t>your lab burnt down</a:t>
            </a:r>
            <a:endParaRPr sz="2400"/>
          </a:p>
          <a:p>
            <a:pPr indent="-3175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sz="2400"/>
              <a:t>you lost your USB stick</a:t>
            </a:r>
            <a:endParaRPr sz="2400"/>
          </a:p>
          <a:p>
            <a:pPr indent="-3175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sz="2400"/>
              <a:t>your portable hard drive got damaged</a:t>
            </a:r>
            <a:endParaRPr sz="2400"/>
          </a:p>
          <a:p>
            <a:pPr indent="-3175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sz="2400"/>
              <a:t>your files on Dropbox / Googledrive disappeared</a:t>
            </a:r>
            <a:endParaRPr sz="2400"/>
          </a:p>
        </p:txBody>
      </p:sp>
      <p:pic>
        <p:nvPicPr>
          <p:cNvPr id="265" name="Google Shape;265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68800" y="4076100"/>
            <a:ext cx="3100700" cy="227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41"/>
          <p:cNvSpPr txBox="1"/>
          <p:nvPr/>
        </p:nvSpPr>
        <p:spPr>
          <a:xfrm>
            <a:off x="0" y="5231575"/>
            <a:ext cx="1276800" cy="134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original slide by Marta Teperek</a:t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7" name="Google Shape;267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92574" y="4076099"/>
            <a:ext cx="3100700" cy="2327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2"/>
          <p:cNvSpPr txBox="1"/>
          <p:nvPr>
            <p:ph type="title"/>
          </p:nvPr>
        </p:nvSpPr>
        <p:spPr>
          <a:xfrm>
            <a:off x="1763106" y="274639"/>
            <a:ext cx="7106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6D6"/>
              </a:buClr>
              <a:buSzPts val="1400"/>
              <a:buFont typeface="Arial"/>
              <a:buNone/>
            </a:pPr>
            <a:r>
              <a:rPr lang="en-GB"/>
              <a:t>You will survive</a:t>
            </a:r>
            <a:endParaRPr/>
          </a:p>
        </p:txBody>
      </p:sp>
      <p:pic>
        <p:nvPicPr>
          <p:cNvPr descr="Image result for research data phd comics" id="273" name="Google Shape;273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1684" y="1686450"/>
            <a:ext cx="8637822" cy="3743058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42"/>
          <p:cNvSpPr txBox="1"/>
          <p:nvPr/>
        </p:nvSpPr>
        <p:spPr>
          <a:xfrm>
            <a:off x="2429691" y="5399314"/>
            <a:ext cx="1140056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But barely...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43"/>
          <p:cNvSpPr txBox="1"/>
          <p:nvPr/>
        </p:nvSpPr>
        <p:spPr>
          <a:xfrm>
            <a:off x="1583600" y="1940325"/>
            <a:ext cx="7560300" cy="48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609600" marR="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Backup your data </a:t>
            </a:r>
            <a:r>
              <a:rPr b="1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regularly and preferably automatically 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6096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Create, at a </a:t>
            </a:r>
            <a:r>
              <a:rPr b="1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minimum, 2 copies of your data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6096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Store data at </a:t>
            </a:r>
            <a:r>
              <a:rPr b="1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multiple trusted locations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6096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 </a:t>
            </a:r>
            <a:r>
              <a:rPr b="1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reliable backup solutions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609600" marR="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Avoid data storage on hard disks, USB's, and personal computers without backup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144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43"/>
          <p:cNvSpPr/>
          <p:nvPr/>
        </p:nvSpPr>
        <p:spPr>
          <a:xfrm>
            <a:off x="1947790" y="6384184"/>
            <a:ext cx="6462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https://www.dataone.org/best-practices/backup-your-data</a:t>
            </a: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43"/>
          <p:cNvSpPr txBox="1"/>
          <p:nvPr>
            <p:ph type="title"/>
          </p:nvPr>
        </p:nvSpPr>
        <p:spPr>
          <a:xfrm>
            <a:off x="1763106" y="274639"/>
            <a:ext cx="7106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GB"/>
              <a:t>To avoid data loss: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44"/>
          <p:cNvSpPr txBox="1"/>
          <p:nvPr>
            <p:ph type="title"/>
          </p:nvPr>
        </p:nvSpPr>
        <p:spPr>
          <a:xfrm>
            <a:off x="1763106" y="274639"/>
            <a:ext cx="7106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GB"/>
              <a:t>Not all storage born are equal</a:t>
            </a:r>
            <a:endParaRPr/>
          </a:p>
        </p:txBody>
      </p:sp>
      <p:sp>
        <p:nvSpPr>
          <p:cNvPr id="288" name="Google Shape;288;p44"/>
          <p:cNvSpPr txBox="1"/>
          <p:nvPr>
            <p:ph idx="1" type="body"/>
          </p:nvPr>
        </p:nvSpPr>
        <p:spPr>
          <a:xfrm>
            <a:off x="1839925" y="1278950"/>
            <a:ext cx="7106400" cy="5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rPr lang="en-GB" sz="2400"/>
              <a:t>“Sensitive data”</a:t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289" name="Google Shape;289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24800" y="1844475"/>
            <a:ext cx="2936649" cy="3901100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44"/>
          <p:cNvSpPr txBox="1"/>
          <p:nvPr>
            <p:ph idx="1" type="body"/>
          </p:nvPr>
        </p:nvSpPr>
        <p:spPr>
          <a:xfrm>
            <a:off x="1839925" y="5745600"/>
            <a:ext cx="7106400" cy="5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rPr lang="en-GB" sz="2400"/>
              <a:t>Personal data, company data, …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5"/>
          <p:cNvSpPr txBox="1"/>
          <p:nvPr>
            <p:ph idx="1" type="body"/>
          </p:nvPr>
        </p:nvSpPr>
        <p:spPr>
          <a:xfrm>
            <a:off x="1854200" y="2466662"/>
            <a:ext cx="6908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6D6"/>
              </a:buClr>
              <a:buSzPts val="2800"/>
              <a:buFont typeface="Arial"/>
              <a:buNone/>
            </a:pPr>
            <a:r>
              <a:rPr b="0" i="0" lang="en-GB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Google services Terms of Use: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45"/>
          <p:cNvSpPr/>
          <p:nvPr/>
        </p:nvSpPr>
        <p:spPr>
          <a:xfrm>
            <a:off x="1947790" y="6231784"/>
            <a:ext cx="6462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https://www.google.com/intl/en/policies/terms/</a:t>
            </a: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8" name="Google Shape;298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98302" y="3258574"/>
            <a:ext cx="7547674" cy="1334575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45"/>
          <p:cNvSpPr txBox="1"/>
          <p:nvPr>
            <p:ph type="title"/>
          </p:nvPr>
        </p:nvSpPr>
        <p:spPr>
          <a:xfrm>
            <a:off x="1763106" y="274639"/>
            <a:ext cx="7106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GB"/>
              <a:t>Always read the small print…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6"/>
          <p:cNvSpPr/>
          <p:nvPr/>
        </p:nvSpPr>
        <p:spPr>
          <a:xfrm>
            <a:off x="2365306" y="6228019"/>
            <a:ext cx="4495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450"/>
              <a:buFont typeface="Verdana"/>
              <a:buNone/>
            </a:pPr>
            <a:r>
              <a:rPr b="0" i="0" lang="en-GB" sz="1800" u="sng" cap="none" strike="noStrike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3"/>
              </a:rPr>
              <a:t>https://doi.org/10.17863/CAM.7217</a:t>
            </a:r>
            <a:r>
              <a:rPr b="0" i="0" lang="en-GB" sz="1800" u="none" cap="none" strike="noStrike">
                <a:solidFill>
                  <a:srgbClr val="333333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46"/>
          <p:cNvSpPr txBox="1"/>
          <p:nvPr/>
        </p:nvSpPr>
        <p:spPr>
          <a:xfrm>
            <a:off x="2627783" y="5858687"/>
            <a:ext cx="446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Presentation by Dr Marko Hyvonen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6" name="Google Shape;306;p46"/>
          <p:cNvPicPr preferRelativeResize="0"/>
          <p:nvPr/>
        </p:nvPicPr>
        <p:blipFill rotWithShape="1">
          <a:blip r:embed="rId4">
            <a:alphaModFix/>
          </a:blip>
          <a:srcRect b="0" l="0" r="23808" t="0"/>
          <a:stretch/>
        </p:blipFill>
        <p:spPr>
          <a:xfrm>
            <a:off x="467543" y="1442078"/>
            <a:ext cx="4536506" cy="4504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4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1047968">
            <a:off x="3523793" y="2032871"/>
            <a:ext cx="5378496" cy="2958173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46"/>
          <p:cNvSpPr txBox="1"/>
          <p:nvPr>
            <p:ph type="title"/>
          </p:nvPr>
        </p:nvSpPr>
        <p:spPr>
          <a:xfrm>
            <a:off x="1763106" y="274639"/>
            <a:ext cx="7106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GB"/>
              <a:t>Experimental notes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47"/>
          <p:cNvSpPr txBox="1"/>
          <p:nvPr/>
        </p:nvSpPr>
        <p:spPr>
          <a:xfrm>
            <a:off x="1798884" y="4137498"/>
            <a:ext cx="7181700" cy="21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GB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Digital documentation, categorization and linking of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Raw, intermediate and final data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Experimental and measurement parameters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Physical samples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GB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Searchable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GB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Traceable (version control) &amp; fraud-proof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</a:rPr>
              <a:t>Questions about the ELN trial? Contact Esther or Yasemin</a:t>
            </a:r>
            <a:endParaRPr sz="2000">
              <a:solidFill>
                <a:schemeClr val="dk1"/>
              </a:solidFill>
            </a:endParaRPr>
          </a:p>
          <a:p>
            <a:pPr indent="-158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s://lh4.googleusercontent.com/6cFHo-hautjc8xDIIH4BN4TzXA7MOCUIp_E4XxPFRKop0nJ657AEFuEDSE7dibybQj4QoQqx9-hPpt5MYfk145fQ9D56EgJNL8-BUhNbS6_g5BaIOru88qfXzN81PFhecYqo6y07" id="314" name="Google Shape;314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93850" y="1430250"/>
            <a:ext cx="5129000" cy="2568625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47"/>
          <p:cNvSpPr txBox="1"/>
          <p:nvPr>
            <p:ph type="title"/>
          </p:nvPr>
        </p:nvSpPr>
        <p:spPr>
          <a:xfrm>
            <a:off x="1763106" y="274639"/>
            <a:ext cx="7106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GB"/>
              <a:t>Electronic Lab Notebooks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48"/>
          <p:cNvSpPr txBox="1"/>
          <p:nvPr>
            <p:ph type="title"/>
          </p:nvPr>
        </p:nvSpPr>
        <p:spPr>
          <a:xfrm>
            <a:off x="1763106" y="274639"/>
            <a:ext cx="7106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6D6"/>
              </a:buClr>
              <a:buSzPts val="3600"/>
              <a:buFont typeface="Arial"/>
              <a:buNone/>
            </a:pPr>
            <a:r>
              <a:rPr lang="en-GB"/>
              <a:t>Storage space your work</a:t>
            </a:r>
            <a:endParaRPr/>
          </a:p>
        </p:txBody>
      </p:sp>
      <p:sp>
        <p:nvSpPr>
          <p:cNvPr id="321" name="Google Shape;321;p48"/>
          <p:cNvSpPr txBox="1"/>
          <p:nvPr>
            <p:ph idx="1" type="body"/>
          </p:nvPr>
        </p:nvSpPr>
        <p:spPr>
          <a:xfrm>
            <a:off x="1763106" y="1600200"/>
            <a:ext cx="71064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406400" lvl="0" marL="4572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A6D6"/>
              </a:buClr>
              <a:buSzPts val="2800"/>
              <a:buFont typeface="Arial"/>
              <a:buChar char="•"/>
            </a:pPr>
            <a:r>
              <a:rPr lang="en-GB"/>
              <a:t>Course work: your choice - be safe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A6D6"/>
              </a:buClr>
              <a:buSzPts val="2800"/>
              <a:buFont typeface="Arial"/>
              <a:buNone/>
            </a:pPr>
            <a:r>
              <a:t/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A6D6"/>
              </a:buClr>
              <a:buSzPts val="2800"/>
              <a:buFont typeface="Arial"/>
              <a:buNone/>
            </a:pPr>
            <a:r>
              <a:t/>
            </a:r>
            <a:endParaRPr/>
          </a:p>
          <a:p>
            <a:pPr indent="-406400" lvl="0" marL="4572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A6D6"/>
              </a:buClr>
              <a:buSzPts val="2800"/>
              <a:buFont typeface="Arial"/>
              <a:buChar char="•"/>
            </a:pPr>
            <a:r>
              <a:rPr lang="en-GB"/>
              <a:t>When in doubt:</a:t>
            </a:r>
            <a:endParaRPr/>
          </a:p>
          <a:p>
            <a:pPr indent="-381000" lvl="1" marL="9144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–"/>
            </a:pPr>
            <a:r>
              <a:rPr lang="en-GB"/>
              <a:t>Ask to your supervisor</a:t>
            </a:r>
            <a:endParaRPr/>
          </a:p>
          <a:p>
            <a:pPr indent="-381000" lvl="1" marL="9144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–"/>
            </a:pPr>
            <a:r>
              <a:rPr lang="en-GB"/>
              <a:t>Go to your data steward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A6D6"/>
              </a:buClr>
              <a:buSzPts val="28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49"/>
          <p:cNvSpPr txBox="1"/>
          <p:nvPr>
            <p:ph type="title"/>
          </p:nvPr>
        </p:nvSpPr>
        <p:spPr>
          <a:xfrm>
            <a:off x="1763106" y="274639"/>
            <a:ext cx="7106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GB"/>
              <a:t>Version control software</a:t>
            </a:r>
            <a:endParaRPr/>
          </a:p>
        </p:txBody>
      </p:sp>
      <p:pic>
        <p:nvPicPr>
          <p:cNvPr id="328" name="Google Shape;328;p49"/>
          <p:cNvPicPr preferRelativeResize="0"/>
          <p:nvPr/>
        </p:nvPicPr>
        <p:blipFill rotWithShape="1">
          <a:blip r:embed="rId3">
            <a:alphaModFix/>
          </a:blip>
          <a:srcRect b="59685" l="23730" r="23300" t="13132"/>
          <a:stretch/>
        </p:blipFill>
        <p:spPr>
          <a:xfrm>
            <a:off x="294250" y="3099425"/>
            <a:ext cx="8575248" cy="2475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49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49442" y="1417638"/>
            <a:ext cx="2894559" cy="1519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50"/>
          <p:cNvSpPr txBox="1"/>
          <p:nvPr>
            <p:ph type="title"/>
          </p:nvPr>
        </p:nvSpPr>
        <p:spPr>
          <a:xfrm>
            <a:off x="1763106" y="274639"/>
            <a:ext cx="7106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6D6"/>
              </a:buClr>
              <a:buSzPts val="3600"/>
              <a:buFont typeface="Arial"/>
              <a:buNone/>
            </a:pPr>
            <a:r>
              <a:rPr lang="en-GB"/>
              <a:t>Working with GitHub</a:t>
            </a:r>
            <a:endParaRPr/>
          </a:p>
        </p:txBody>
      </p:sp>
      <p:pic>
        <p:nvPicPr>
          <p:cNvPr id="336" name="Google Shape;336;p50"/>
          <p:cNvPicPr preferRelativeResize="0"/>
          <p:nvPr/>
        </p:nvPicPr>
        <p:blipFill rotWithShape="1">
          <a:blip r:embed="rId3">
            <a:alphaModFix/>
          </a:blip>
          <a:srcRect b="0" l="0" r="0" t="26776"/>
          <a:stretch/>
        </p:blipFill>
        <p:spPr>
          <a:xfrm>
            <a:off x="1763089" y="1171379"/>
            <a:ext cx="4554625" cy="2313224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50"/>
          <p:cNvSpPr/>
          <p:nvPr/>
        </p:nvSpPr>
        <p:spPr>
          <a:xfrm>
            <a:off x="1763100" y="3639175"/>
            <a:ext cx="4316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2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https://www.youtube.com/watch?v=AnftV9HBPSc</a:t>
            </a:r>
            <a:r>
              <a:rPr b="0" i="0" lang="en-GB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8" name="Google Shape;338;p50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78763" y="4431064"/>
            <a:ext cx="3162300" cy="144780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50"/>
          <p:cNvSpPr/>
          <p:nvPr/>
        </p:nvSpPr>
        <p:spPr>
          <a:xfrm>
            <a:off x="3078775" y="6301475"/>
            <a:ext cx="3565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200" u="sng">
                <a:solidFill>
                  <a:schemeClr val="hlink"/>
                </a:solidFill>
                <a:hlinkClick r:id="rId7"/>
              </a:rPr>
              <a:t>https://software-carpentry.org/lessons/</a:t>
            </a:r>
            <a:r>
              <a:rPr lang="en-GB" sz="1200">
                <a:solidFill>
                  <a:schemeClr val="dk1"/>
                </a:solidFill>
              </a:rPr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0" name="Google Shape;340;p50">
            <a:hlinkClick r:id="rId8"/>
          </p:cNvPr>
          <p:cNvPicPr preferRelativeResize="0"/>
          <p:nvPr/>
        </p:nvPicPr>
        <p:blipFill rotWithShape="1">
          <a:blip r:embed="rId9">
            <a:alphaModFix/>
          </a:blip>
          <a:srcRect b="0" l="0" r="49972" t="15533"/>
          <a:stretch/>
        </p:blipFill>
        <p:spPr>
          <a:xfrm>
            <a:off x="6483675" y="3116150"/>
            <a:ext cx="2526900" cy="367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51"/>
          <p:cNvSpPr txBox="1"/>
          <p:nvPr>
            <p:ph type="title"/>
          </p:nvPr>
        </p:nvSpPr>
        <p:spPr>
          <a:xfrm>
            <a:off x="1763106" y="274639"/>
            <a:ext cx="7106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6D6"/>
              </a:buClr>
              <a:buSzPts val="3600"/>
              <a:buFont typeface="Arial"/>
              <a:buNone/>
            </a:pPr>
            <a:r>
              <a:rPr lang="en-GB"/>
              <a:t>More challenges ahead</a:t>
            </a:r>
            <a:endParaRPr/>
          </a:p>
        </p:txBody>
      </p:sp>
      <p:sp>
        <p:nvSpPr>
          <p:cNvPr id="346" name="Google Shape;346;p51"/>
          <p:cNvSpPr/>
          <p:nvPr/>
        </p:nvSpPr>
        <p:spPr>
          <a:xfrm>
            <a:off x="2451359" y="6261611"/>
            <a:ext cx="6822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Nature 533, 452–454 (26 May 2016) doi:10.1038/533452a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7" name="Google Shape;347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51359" y="1468276"/>
            <a:ext cx="5729893" cy="4742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52"/>
          <p:cNvSpPr/>
          <p:nvPr/>
        </p:nvSpPr>
        <p:spPr>
          <a:xfrm>
            <a:off x="1947051" y="6262712"/>
            <a:ext cx="6822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Nature 533, 452–454 (26 May 2016) doi:10.1038/533452a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3" name="Google Shape;353;p52"/>
          <p:cNvPicPr preferRelativeResize="0"/>
          <p:nvPr/>
        </p:nvPicPr>
        <p:blipFill rotWithShape="1">
          <a:blip r:embed="rId3">
            <a:alphaModFix/>
          </a:blip>
          <a:srcRect b="36944" l="0" r="0" t="0"/>
          <a:stretch/>
        </p:blipFill>
        <p:spPr>
          <a:xfrm>
            <a:off x="2485404" y="781825"/>
            <a:ext cx="5983308" cy="5448336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52"/>
          <p:cNvSpPr/>
          <p:nvPr/>
        </p:nvSpPr>
        <p:spPr>
          <a:xfrm>
            <a:off x="2095588" y="4868578"/>
            <a:ext cx="709800" cy="3207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52"/>
          <p:cNvSpPr/>
          <p:nvPr/>
        </p:nvSpPr>
        <p:spPr>
          <a:xfrm>
            <a:off x="2095588" y="5719358"/>
            <a:ext cx="709800" cy="3207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" name="Google Shape;361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72383" y="1694128"/>
            <a:ext cx="7634907" cy="1580104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53"/>
          <p:cNvSpPr txBox="1"/>
          <p:nvPr/>
        </p:nvSpPr>
        <p:spPr>
          <a:xfrm>
            <a:off x="1592965" y="3186201"/>
            <a:ext cx="8640960" cy="1420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en-GB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Data availability decreases by </a:t>
            </a:r>
            <a:r>
              <a:rPr b="0" i="0" lang="en-GB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17% per year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58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en-GB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Chance of email address working decreases by </a:t>
            </a:r>
            <a:r>
              <a:rPr b="0" i="0" lang="en-GB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7% per year</a:t>
            </a:r>
            <a:endParaRPr b="0" i="0" sz="20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53"/>
          <p:cNvSpPr/>
          <p:nvPr/>
        </p:nvSpPr>
        <p:spPr>
          <a:xfrm>
            <a:off x="2872262" y="5965763"/>
            <a:ext cx="461748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http://dx.doi.org/10.1016/j.cub.2013.11.014</a:t>
            </a: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p53"/>
          <p:cNvSpPr txBox="1"/>
          <p:nvPr>
            <p:ph type="title"/>
          </p:nvPr>
        </p:nvSpPr>
        <p:spPr>
          <a:xfrm>
            <a:off x="1763106" y="274639"/>
            <a:ext cx="7106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6D6"/>
              </a:buClr>
              <a:buSzPts val="3600"/>
              <a:buFont typeface="Arial"/>
              <a:buNone/>
            </a:pPr>
            <a:r>
              <a:rPr lang="en-GB"/>
              <a:t>Datasets available ‘on request’ are not available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" name="Google Shape;370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72383" y="1694128"/>
            <a:ext cx="7634907" cy="1580104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54"/>
          <p:cNvSpPr txBox="1"/>
          <p:nvPr/>
        </p:nvSpPr>
        <p:spPr>
          <a:xfrm>
            <a:off x="1592965" y="3186201"/>
            <a:ext cx="8640900" cy="142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en-GB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Data availability decreases by </a:t>
            </a:r>
            <a:r>
              <a:rPr b="0" i="0" lang="en-GB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17% per year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58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en-GB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Chance of email address working decreases by </a:t>
            </a:r>
            <a:r>
              <a:rPr b="0" i="0" lang="en-GB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7% per year</a:t>
            </a:r>
            <a:endParaRPr b="0" i="0" sz="20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Google Shape;372;p54"/>
          <p:cNvSpPr/>
          <p:nvPr/>
        </p:nvSpPr>
        <p:spPr>
          <a:xfrm>
            <a:off x="2872262" y="5965763"/>
            <a:ext cx="4617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http://dx.doi.org/10.1016/j.cub.2013.11.014</a:t>
            </a: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54"/>
          <p:cNvSpPr txBox="1"/>
          <p:nvPr/>
        </p:nvSpPr>
        <p:spPr>
          <a:xfrm>
            <a:off x="1699200" y="4909400"/>
            <a:ext cx="7338600" cy="8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GB" sz="2400" u="none" cap="none" strike="noStrike">
                <a:solidFill>
                  <a:srgbClr val="38761D"/>
                </a:solidFill>
                <a:latin typeface="Arial"/>
                <a:ea typeface="Arial"/>
                <a:cs typeface="Arial"/>
                <a:sym typeface="Arial"/>
              </a:rPr>
              <a:t>What’s the alternative to sharing ‘on request’?</a:t>
            </a:r>
            <a:endParaRPr b="0" i="0" sz="2400" u="none" cap="none" strike="noStrike">
              <a:solidFill>
                <a:srgbClr val="38761D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38761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p54"/>
          <p:cNvSpPr txBox="1"/>
          <p:nvPr>
            <p:ph type="title"/>
          </p:nvPr>
        </p:nvSpPr>
        <p:spPr>
          <a:xfrm>
            <a:off x="1763106" y="274639"/>
            <a:ext cx="7106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6D6"/>
              </a:buClr>
              <a:buSzPts val="3600"/>
              <a:buFont typeface="Arial"/>
              <a:buNone/>
            </a:pPr>
            <a:r>
              <a:rPr lang="en-GB"/>
              <a:t>Datasets available ‘on request’ are not available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55"/>
          <p:cNvSpPr txBox="1"/>
          <p:nvPr>
            <p:ph idx="1" type="body"/>
          </p:nvPr>
        </p:nvSpPr>
        <p:spPr>
          <a:xfrm>
            <a:off x="1763106" y="1600200"/>
            <a:ext cx="71064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6D6"/>
              </a:buClr>
              <a:buSzPts val="2400"/>
              <a:buFont typeface="Arial"/>
              <a:buNone/>
            </a:pPr>
            <a:r>
              <a:rPr b="0" i="0" lang="en-GB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place where things can be stored and shared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A6D6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F6862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A6D6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Monitor, Binary, Binary System, Computer, Binary Code" id="381" name="Google Shape;381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38531" y="2427734"/>
            <a:ext cx="5039544" cy="3553928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55"/>
          <p:cNvSpPr txBox="1"/>
          <p:nvPr>
            <p:ph type="title"/>
          </p:nvPr>
        </p:nvSpPr>
        <p:spPr>
          <a:xfrm>
            <a:off x="1763106" y="274639"/>
            <a:ext cx="7106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6D6"/>
              </a:buClr>
              <a:buSzPts val="3600"/>
              <a:buFont typeface="Arial"/>
              <a:buNone/>
            </a:pPr>
            <a:r>
              <a:rPr lang="en-GB"/>
              <a:t>Archiving in a repository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56"/>
          <p:cNvSpPr/>
          <p:nvPr/>
        </p:nvSpPr>
        <p:spPr>
          <a:xfrm>
            <a:off x="1685019" y="4614252"/>
            <a:ext cx="7276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u="sng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3"/>
              </a:rPr>
              <a:t>https://doi.org/10.4121/uuid:67e93016-8a24-4381-880c-073975797eac</a:t>
            </a:r>
            <a:r>
              <a:rPr lang="en-GB" sz="1200"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9" name="Google Shape;389;p56"/>
          <p:cNvPicPr preferRelativeResize="0"/>
          <p:nvPr/>
        </p:nvPicPr>
        <p:blipFill rotWithShape="1">
          <a:blip r:embed="rId4">
            <a:alphaModFix/>
          </a:blip>
          <a:srcRect b="0" l="7063" r="0" t="0"/>
          <a:stretch/>
        </p:blipFill>
        <p:spPr>
          <a:xfrm>
            <a:off x="1672575" y="1493850"/>
            <a:ext cx="5456576" cy="94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56"/>
          <p:cNvPicPr preferRelativeResize="0"/>
          <p:nvPr/>
        </p:nvPicPr>
        <p:blipFill rotWithShape="1">
          <a:blip r:embed="rId5">
            <a:alphaModFix/>
          </a:blip>
          <a:srcRect b="0" l="1176" r="0" t="0"/>
          <a:stretch/>
        </p:blipFill>
        <p:spPr>
          <a:xfrm>
            <a:off x="1674200" y="2721900"/>
            <a:ext cx="7471651" cy="1345200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56"/>
          <p:cNvSpPr txBox="1"/>
          <p:nvPr/>
        </p:nvSpPr>
        <p:spPr>
          <a:xfrm>
            <a:off x="2690188" y="4087050"/>
            <a:ext cx="3000000" cy="5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Digital Object Identifier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p56"/>
          <p:cNvSpPr txBox="1"/>
          <p:nvPr>
            <p:ph type="title"/>
          </p:nvPr>
        </p:nvSpPr>
        <p:spPr>
          <a:xfrm>
            <a:off x="1763106" y="274639"/>
            <a:ext cx="7106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6D6"/>
              </a:buClr>
              <a:buSzPts val="3600"/>
              <a:buFont typeface="Arial"/>
              <a:buNone/>
            </a:pPr>
            <a:r>
              <a:rPr lang="en-GB"/>
              <a:t>Repositories for data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57"/>
          <p:cNvSpPr/>
          <p:nvPr/>
        </p:nvSpPr>
        <p:spPr>
          <a:xfrm>
            <a:off x="1685019" y="4614252"/>
            <a:ext cx="7276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u="sng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3"/>
              </a:rPr>
              <a:t>https://doi.org/10.4121/uuid:67e93016-8a24-4381-880c-073975797eac</a:t>
            </a:r>
            <a:r>
              <a:rPr lang="en-GB" sz="1200"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9" name="Google Shape;399;p57"/>
          <p:cNvPicPr preferRelativeResize="0"/>
          <p:nvPr/>
        </p:nvPicPr>
        <p:blipFill rotWithShape="1">
          <a:blip r:embed="rId4">
            <a:alphaModFix/>
          </a:blip>
          <a:srcRect b="0" l="7063" r="0" t="0"/>
          <a:stretch/>
        </p:blipFill>
        <p:spPr>
          <a:xfrm>
            <a:off x="1672575" y="1493850"/>
            <a:ext cx="5456576" cy="94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57"/>
          <p:cNvPicPr preferRelativeResize="0"/>
          <p:nvPr/>
        </p:nvPicPr>
        <p:blipFill rotWithShape="1">
          <a:blip r:embed="rId5">
            <a:alphaModFix/>
          </a:blip>
          <a:srcRect b="0" l="1176" r="0" t="0"/>
          <a:stretch/>
        </p:blipFill>
        <p:spPr>
          <a:xfrm>
            <a:off x="1674200" y="2721900"/>
            <a:ext cx="7471651" cy="1345200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57"/>
          <p:cNvSpPr txBox="1"/>
          <p:nvPr/>
        </p:nvSpPr>
        <p:spPr>
          <a:xfrm>
            <a:off x="2690188" y="4087050"/>
            <a:ext cx="3000000" cy="5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Digital Object Identifier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2" name="Google Shape;402;p57"/>
          <p:cNvPicPr preferRelativeResize="0"/>
          <p:nvPr/>
        </p:nvPicPr>
        <p:blipFill rotWithShape="1">
          <a:blip r:embed="rId6">
            <a:alphaModFix/>
          </a:blip>
          <a:srcRect b="10848" l="0" r="0" t="17307"/>
          <a:stretch/>
        </p:blipFill>
        <p:spPr>
          <a:xfrm>
            <a:off x="4886100" y="4087050"/>
            <a:ext cx="1304624" cy="527200"/>
          </a:xfrm>
          <a:prstGeom prst="rect">
            <a:avLst/>
          </a:prstGeom>
          <a:noFill/>
          <a:ln>
            <a:noFill/>
          </a:ln>
        </p:spPr>
      </p:pic>
      <p:sp>
        <p:nvSpPr>
          <p:cNvPr id="403" name="Google Shape;403;p57"/>
          <p:cNvSpPr txBox="1"/>
          <p:nvPr>
            <p:ph type="title"/>
          </p:nvPr>
        </p:nvSpPr>
        <p:spPr>
          <a:xfrm>
            <a:off x="1763106" y="274639"/>
            <a:ext cx="7106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6D6"/>
              </a:buClr>
              <a:buSzPts val="3600"/>
              <a:buFont typeface="Arial"/>
              <a:buNone/>
            </a:pPr>
            <a:r>
              <a:rPr lang="en-GB"/>
              <a:t>Repositories for data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58"/>
          <p:cNvSpPr/>
          <p:nvPr/>
        </p:nvSpPr>
        <p:spPr>
          <a:xfrm>
            <a:off x="1685019" y="4614252"/>
            <a:ext cx="7276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u="sng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3"/>
              </a:rPr>
              <a:t>https://doi.org/10.4121/uuid:67e93016-8a24-4381-880c-073975797eac</a:t>
            </a:r>
            <a:r>
              <a:rPr lang="en-GB" sz="1200"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0" name="Google Shape;410;p58"/>
          <p:cNvPicPr preferRelativeResize="0"/>
          <p:nvPr/>
        </p:nvPicPr>
        <p:blipFill rotWithShape="1">
          <a:blip r:embed="rId4">
            <a:alphaModFix/>
          </a:blip>
          <a:srcRect b="0" l="7063" r="0" t="0"/>
          <a:stretch/>
        </p:blipFill>
        <p:spPr>
          <a:xfrm>
            <a:off x="1672575" y="1493850"/>
            <a:ext cx="5456576" cy="94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58"/>
          <p:cNvPicPr preferRelativeResize="0"/>
          <p:nvPr/>
        </p:nvPicPr>
        <p:blipFill rotWithShape="1">
          <a:blip r:embed="rId5">
            <a:alphaModFix/>
          </a:blip>
          <a:srcRect b="0" l="1176" r="0" t="0"/>
          <a:stretch/>
        </p:blipFill>
        <p:spPr>
          <a:xfrm>
            <a:off x="1674200" y="2721900"/>
            <a:ext cx="7471651" cy="1345200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Google Shape;412;p58"/>
          <p:cNvSpPr txBox="1"/>
          <p:nvPr/>
        </p:nvSpPr>
        <p:spPr>
          <a:xfrm>
            <a:off x="2690188" y="4087050"/>
            <a:ext cx="3000000" cy="5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Digital Object Identifier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3" name="Google Shape;413;p58"/>
          <p:cNvPicPr preferRelativeResize="0"/>
          <p:nvPr/>
        </p:nvPicPr>
        <p:blipFill rotWithShape="1">
          <a:blip r:embed="rId6">
            <a:alphaModFix/>
          </a:blip>
          <a:srcRect b="0" l="1176" r="0" t="0"/>
          <a:stretch/>
        </p:blipFill>
        <p:spPr>
          <a:xfrm>
            <a:off x="1612650" y="5447550"/>
            <a:ext cx="7471651" cy="117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5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76400" y="4990350"/>
            <a:ext cx="2609850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p58"/>
          <p:cNvSpPr txBox="1"/>
          <p:nvPr>
            <p:ph type="title"/>
          </p:nvPr>
        </p:nvSpPr>
        <p:spPr>
          <a:xfrm>
            <a:off x="1763106" y="274639"/>
            <a:ext cx="7106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6D6"/>
              </a:buClr>
              <a:buSzPts val="3600"/>
              <a:buFont typeface="Arial"/>
              <a:buNone/>
            </a:pPr>
            <a:r>
              <a:rPr lang="en-GB"/>
              <a:t>Repositories for data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59"/>
          <p:cNvSpPr/>
          <p:nvPr/>
        </p:nvSpPr>
        <p:spPr>
          <a:xfrm>
            <a:off x="2066796" y="6075176"/>
            <a:ext cx="6629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2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https://guides.github.com/activities/citable-code/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2" name="Google Shape;422;p59"/>
          <p:cNvPicPr preferRelativeResize="0"/>
          <p:nvPr/>
        </p:nvPicPr>
        <p:blipFill rotWithShape="1">
          <a:blip r:embed="rId4">
            <a:alphaModFix/>
          </a:blip>
          <a:srcRect b="0" l="0" r="0" t="26825"/>
          <a:stretch/>
        </p:blipFill>
        <p:spPr>
          <a:xfrm>
            <a:off x="2066800" y="1734925"/>
            <a:ext cx="6629701" cy="3388160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Google Shape;423;p59"/>
          <p:cNvSpPr/>
          <p:nvPr/>
        </p:nvSpPr>
        <p:spPr>
          <a:xfrm>
            <a:off x="2066796" y="5880132"/>
            <a:ext cx="6629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2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https://www.youtube.com/watch?v=pjsbBQYOOaE&amp;t=1s</a:t>
            </a:r>
            <a:r>
              <a:rPr b="0" i="0" lang="en-GB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24" name="Google Shape;424;p59"/>
          <p:cNvGrpSpPr/>
          <p:nvPr/>
        </p:nvGrpSpPr>
        <p:grpSpPr>
          <a:xfrm>
            <a:off x="44257" y="2209663"/>
            <a:ext cx="1429150" cy="2438674"/>
            <a:chOff x="1372588" y="1540839"/>
            <a:chExt cx="3276363" cy="4614331"/>
          </a:xfrm>
        </p:grpSpPr>
        <p:pic>
          <p:nvPicPr>
            <p:cNvPr descr="http://www.molecularecologist.com/wp-content/uploads/2013/11/github-logo.jpg" id="425" name="Google Shape;425;p5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594659" y="1540839"/>
              <a:ext cx="2832250" cy="188816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6" name="Google Shape;426;p59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372588" y="4844624"/>
              <a:ext cx="3276363" cy="131054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7" name="Google Shape;427;p59"/>
            <p:cNvSpPr txBox="1"/>
            <p:nvPr/>
          </p:nvSpPr>
          <p:spPr>
            <a:xfrm>
              <a:off x="2434767" y="3582864"/>
              <a:ext cx="1152000" cy="110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en-GB" sz="3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+</a:t>
              </a:r>
              <a:endParaRPr b="0" i="0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28" name="Google Shape;428;p59"/>
          <p:cNvSpPr txBox="1"/>
          <p:nvPr>
            <p:ph type="title"/>
          </p:nvPr>
        </p:nvSpPr>
        <p:spPr>
          <a:xfrm>
            <a:off x="1763106" y="274639"/>
            <a:ext cx="7106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6D6"/>
              </a:buClr>
              <a:buSzPts val="3600"/>
              <a:buFont typeface="Arial"/>
              <a:buNone/>
            </a:pPr>
            <a:r>
              <a:rPr lang="en-GB"/>
              <a:t>Repositories for software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" name="Google Shape;434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87951" y="1428674"/>
            <a:ext cx="7523393" cy="4591128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60"/>
          <p:cNvSpPr/>
          <p:nvPr/>
        </p:nvSpPr>
        <p:spPr>
          <a:xfrm>
            <a:off x="2655150" y="6107898"/>
            <a:ext cx="5777100" cy="6412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https://www.youtube.com/watch?v=84B8P6BAOgM</a:t>
            </a:r>
            <a:r>
              <a:rPr b="0" i="0" lang="en-GB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https://www.protocols.io/</a:t>
            </a:r>
            <a:r>
              <a:rPr b="0" i="0" lang="en-GB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6" name="Google Shape;436;p60"/>
          <p:cNvSpPr txBox="1"/>
          <p:nvPr>
            <p:ph type="title"/>
          </p:nvPr>
        </p:nvSpPr>
        <p:spPr>
          <a:xfrm>
            <a:off x="1763106" y="274639"/>
            <a:ext cx="7106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6D6"/>
              </a:buClr>
              <a:buSzPts val="3600"/>
              <a:buFont typeface="Arial"/>
              <a:buNone/>
            </a:pPr>
            <a:r>
              <a:rPr lang="en-GB"/>
              <a:t>Repositories for protocols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2" name="Google Shape;442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93700" y="223825"/>
            <a:ext cx="6715125" cy="5953125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p61"/>
          <p:cNvSpPr/>
          <p:nvPr/>
        </p:nvSpPr>
        <p:spPr>
          <a:xfrm>
            <a:off x="2039950" y="6118175"/>
            <a:ext cx="6568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https://researchdata.4tu.nl/en/use-4turesearchdata/archive-research-data/upload-your-data-in-our-data-archive/licencing/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62"/>
          <p:cNvSpPr txBox="1"/>
          <p:nvPr>
            <p:ph type="title"/>
          </p:nvPr>
        </p:nvSpPr>
        <p:spPr>
          <a:xfrm>
            <a:off x="1763106" y="318183"/>
            <a:ext cx="7106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GB">
                <a:solidFill>
                  <a:schemeClr val="dk2"/>
                </a:solidFill>
              </a:rPr>
              <a:t>Funders’ &amp; Publisher requirements</a:t>
            </a:r>
            <a:endParaRPr i="0" u="none" cap="none" strike="noStrike">
              <a:solidFill>
                <a:srgbClr val="000000"/>
              </a:solidFill>
            </a:endParaRPr>
          </a:p>
        </p:txBody>
      </p:sp>
      <p:sp>
        <p:nvSpPr>
          <p:cNvPr id="450" name="Google Shape;450;p62"/>
          <p:cNvSpPr txBox="1"/>
          <p:nvPr/>
        </p:nvSpPr>
        <p:spPr>
          <a:xfrm>
            <a:off x="2371219" y="3889430"/>
            <a:ext cx="5877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GB" sz="10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http://ec.europa.eu/research/press/2016/pdf/opendata-infographic_072016.pdf#view=fit&amp;pagemode=none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1" name="Google Shape;451;p62"/>
          <p:cNvPicPr preferRelativeResize="0"/>
          <p:nvPr/>
        </p:nvPicPr>
        <p:blipFill rotWithShape="1">
          <a:blip r:embed="rId4">
            <a:alphaModFix/>
          </a:blip>
          <a:srcRect b="0" l="0" r="1526" t="19289"/>
          <a:stretch/>
        </p:blipFill>
        <p:spPr>
          <a:xfrm>
            <a:off x="1660906" y="1749267"/>
            <a:ext cx="7305400" cy="207000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95250">
              <a:srgbClr val="000000">
                <a:alpha val="49411"/>
              </a:srgbClr>
            </a:outerShdw>
          </a:effectLst>
        </p:spPr>
      </p:pic>
      <p:sp>
        <p:nvSpPr>
          <p:cNvPr id="452" name="Google Shape;452;p62"/>
          <p:cNvSpPr txBox="1"/>
          <p:nvPr/>
        </p:nvSpPr>
        <p:spPr>
          <a:xfrm>
            <a:off x="1567150" y="4300650"/>
            <a:ext cx="7576800" cy="19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rgbClr val="00A6D6"/>
              </a:buClr>
              <a:buSzPts val="26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342900" marR="0" rtl="0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342900" marR="0" rtl="0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rgbClr val="00A6D6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3" name="Google Shape;453;p6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921078" y="4144160"/>
            <a:ext cx="6864537" cy="258355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63"/>
          <p:cNvSpPr txBox="1"/>
          <p:nvPr>
            <p:ph type="title"/>
          </p:nvPr>
        </p:nvSpPr>
        <p:spPr>
          <a:xfrm>
            <a:off x="1842631" y="414257"/>
            <a:ext cx="7106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6D6"/>
              </a:buClr>
              <a:buSzPts val="3240"/>
              <a:buFont typeface="Arial"/>
              <a:buNone/>
            </a:pPr>
            <a:r>
              <a:rPr b="0" i="0" lang="en-GB" u="none" cap="none" strike="noStrike">
                <a:solidFill>
                  <a:srgbClr val="00A6D6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  <a:br>
              <a:rPr b="0" i="0" lang="en-GB" u="none" cap="none" strike="noStrike">
                <a:solidFill>
                  <a:srgbClr val="00A6D6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GB" u="none" cap="none" strike="noStrike">
                <a:solidFill>
                  <a:srgbClr val="00A6D6"/>
                </a:solidFill>
                <a:latin typeface="Arial"/>
                <a:ea typeface="Arial"/>
                <a:cs typeface="Arial"/>
                <a:sym typeface="Arial"/>
              </a:rPr>
              <a:t>Questions?</a:t>
            </a:r>
            <a:endParaRPr b="0" i="0" u="none" cap="none" strike="noStrike">
              <a:solidFill>
                <a:srgbClr val="00A6D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0" name="Google Shape;460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00899" y="1520597"/>
            <a:ext cx="7248125" cy="4401724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63"/>
          <p:cNvSpPr txBox="1"/>
          <p:nvPr/>
        </p:nvSpPr>
        <p:spPr>
          <a:xfrm>
            <a:off x="1798200" y="6132729"/>
            <a:ext cx="7335600" cy="5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Slides are available: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u="sng">
                <a:solidFill>
                  <a:schemeClr val="hlink"/>
                </a:solidFill>
                <a:hlinkClick r:id="rId4"/>
              </a:rPr>
              <a:t>https://doi.org/10.5281/zenodo.3537598</a:t>
            </a:r>
            <a:r>
              <a:rPr lang="en-GB" u="sng"/>
              <a:t> </a:t>
            </a:r>
            <a:endParaRPr u="sng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TU Delft">
      <a:dk1>
        <a:srgbClr val="000000"/>
      </a:dk1>
      <a:lt1>
        <a:srgbClr val="FFFFFF"/>
      </a:lt1>
      <a:dk2>
        <a:srgbClr val="00A6D6"/>
      </a:dk2>
      <a:lt2>
        <a:srgbClr val="FFFFFF"/>
      </a:lt2>
      <a:accent1>
        <a:srgbClr val="A5CA1A"/>
      </a:accent1>
      <a:accent2>
        <a:srgbClr val="E21A1A"/>
      </a:accent2>
      <a:accent3>
        <a:srgbClr val="6D177F"/>
      </a:accent3>
      <a:accent4>
        <a:srgbClr val="E64616"/>
      </a:accent4>
      <a:accent5>
        <a:srgbClr val="008891"/>
      </a:accent5>
      <a:accent6>
        <a:srgbClr val="6B8689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TU Delft">
      <a:dk1>
        <a:srgbClr val="000000"/>
      </a:dk1>
      <a:lt1>
        <a:srgbClr val="FFFFFF"/>
      </a:lt1>
      <a:dk2>
        <a:srgbClr val="00A6D6"/>
      </a:dk2>
      <a:lt2>
        <a:srgbClr val="FFFFFF"/>
      </a:lt2>
      <a:accent1>
        <a:srgbClr val="A5CA1A"/>
      </a:accent1>
      <a:accent2>
        <a:srgbClr val="E21A1A"/>
      </a:accent2>
      <a:accent3>
        <a:srgbClr val="6D177F"/>
      </a:accent3>
      <a:accent4>
        <a:srgbClr val="E64616"/>
      </a:accent4>
      <a:accent5>
        <a:srgbClr val="008891"/>
      </a:accent5>
      <a:accent6>
        <a:srgbClr val="6B8689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TU Delft">
      <a:dk1>
        <a:srgbClr val="000000"/>
      </a:dk1>
      <a:lt1>
        <a:srgbClr val="FFFFFF"/>
      </a:lt1>
      <a:dk2>
        <a:srgbClr val="00A6D6"/>
      </a:dk2>
      <a:lt2>
        <a:srgbClr val="FFFFFF"/>
      </a:lt2>
      <a:accent1>
        <a:srgbClr val="A5CA1A"/>
      </a:accent1>
      <a:accent2>
        <a:srgbClr val="E21A1A"/>
      </a:accent2>
      <a:accent3>
        <a:srgbClr val="6D177F"/>
      </a:accent3>
      <a:accent4>
        <a:srgbClr val="E64616"/>
      </a:accent4>
      <a:accent5>
        <a:srgbClr val="008891"/>
      </a:accent5>
      <a:accent6>
        <a:srgbClr val="6B8689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TU Delft">
      <a:dk1>
        <a:srgbClr val="000000"/>
      </a:dk1>
      <a:lt1>
        <a:srgbClr val="FFFFFF"/>
      </a:lt1>
      <a:dk2>
        <a:srgbClr val="00A6D6"/>
      </a:dk2>
      <a:lt2>
        <a:srgbClr val="FFFFFF"/>
      </a:lt2>
      <a:accent1>
        <a:srgbClr val="A5CA1A"/>
      </a:accent1>
      <a:accent2>
        <a:srgbClr val="E21A1A"/>
      </a:accent2>
      <a:accent3>
        <a:srgbClr val="6D177F"/>
      </a:accent3>
      <a:accent4>
        <a:srgbClr val="E64616"/>
      </a:accent4>
      <a:accent5>
        <a:srgbClr val="008891"/>
      </a:accent5>
      <a:accent6>
        <a:srgbClr val="6B8689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TU Delft">
      <a:dk1>
        <a:srgbClr val="000000"/>
      </a:dk1>
      <a:lt1>
        <a:srgbClr val="FFFFFF"/>
      </a:lt1>
      <a:dk2>
        <a:srgbClr val="00A6D6"/>
      </a:dk2>
      <a:lt2>
        <a:srgbClr val="FFFFFF"/>
      </a:lt2>
      <a:accent1>
        <a:srgbClr val="A5CA1A"/>
      </a:accent1>
      <a:accent2>
        <a:srgbClr val="E21A1A"/>
      </a:accent2>
      <a:accent3>
        <a:srgbClr val="6D177F"/>
      </a:accent3>
      <a:accent4>
        <a:srgbClr val="E64616"/>
      </a:accent4>
      <a:accent5>
        <a:srgbClr val="008891"/>
      </a:accent5>
      <a:accent6>
        <a:srgbClr val="6B8689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