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94" r:id="rId4"/>
    <p:sldId id="295" r:id="rId5"/>
    <p:sldId id="302" r:id="rId6"/>
    <p:sldId id="259" r:id="rId7"/>
    <p:sldId id="296" r:id="rId8"/>
    <p:sldId id="260" r:id="rId9"/>
    <p:sldId id="262" r:id="rId10"/>
    <p:sldId id="297" r:id="rId11"/>
    <p:sldId id="298" r:id="rId12"/>
    <p:sldId id="299" r:id="rId13"/>
    <p:sldId id="300" r:id="rId14"/>
    <p:sldId id="301" r:id="rId15"/>
    <p:sldId id="304" r:id="rId16"/>
    <p:sldId id="30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24"/>
    <p:restoredTop sz="94665"/>
  </p:normalViewPr>
  <p:slideViewPr>
    <p:cSldViewPr snapToGrid="0" snapToObjects="1">
      <p:cViewPr varScale="1">
        <p:scale>
          <a:sx n="69" d="100"/>
          <a:sy n="69" d="100"/>
        </p:scale>
        <p:origin x="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5475E-E310-474E-A322-6D0D86D18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34E1C7-5426-1441-A28B-128E38B10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2B294-2011-1C43-89C7-647AD959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0A8B7-7C86-9643-934B-505D10A7E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E0BE6-7B8F-3447-983C-71D971159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2F03-5828-AF4B-BE5F-F28EBBDB1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AFCA9-6247-004A-8562-7AEF63084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595AD-52E2-644D-AA64-2C8872700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CA923-17BB-F244-82D3-52FA0777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7FE61-81B7-2941-9661-9384903CF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9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FEF6B-9246-1B44-83A3-65963B7D2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A018A-CD35-4A40-BFEB-7EDF5CA6C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0E8ED-3C7C-2C46-8FD5-53ABED8A2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1AC78-69EA-7445-BCAD-9986C8CAD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8D297-9008-A14A-884F-078B26F5C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25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3093E-4803-5C4B-BE68-57CA91567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66693-CF6F-5A40-9E8E-B020C4B522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84F6F-AC29-6E41-92A9-2D9501C54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96389-8ABE-9F42-A5A5-E3447EE97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684620-CD7D-1B43-AC5B-3BC3B62C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BE3DD-00E0-A644-A101-56AFB119E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3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885C-F72A-6848-BDD5-894E1EB65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7A7B2-E5D5-5644-BE15-D59580640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0337F-FF1C-2844-B897-0581EC84E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540330-317B-6944-A085-97ADAF9212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1C6D8E-4370-0840-907C-9B0CC56F1D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080A5B-8497-B047-9A81-9D7EAC834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64A119-C908-A443-8A72-CF52E0DCA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E4B3C-1AF3-5744-A2A9-58F06C3A1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74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525B9-D969-844B-8F44-DBD78DE36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031B49-5584-E045-8D22-00AA7EAD5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394EFF-A848-4A48-8929-7E5D7D8B8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86B103-C395-7C4C-A759-CD562E89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4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A564B4-E455-E04F-AD85-C150C976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87E15-ADED-7A4F-BA92-6E18E7021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7F2E2-6A10-564E-811B-0DA7C3DC4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7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16E43-DD86-9645-9B36-2C6827DD9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31F62-D3E8-814A-8E77-A3E354956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C436D-786F-B34E-94D2-96522F9A0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DD64B-E7E5-C146-AE52-5F90CB30F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BEEE4A-24B2-B54C-865D-F8DAA69A6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67824-0943-2A42-8D85-DA773FFA2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8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7A50D-C557-EB4E-8218-69D4EB290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421530-677D-9C46-A1CB-E67A2E2A0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2C4A2-2612-1241-9081-611D16861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768421-1DF8-6947-8186-8308D5C1A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4124D-5978-CE45-80F9-6508F211E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A27F1-BF03-FB45-85BE-3BCA7E1CC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5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A516E-ED31-1C46-BF84-AFE386F98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F7BA2-3E99-F946-A4DB-5E308A74F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7A879-256A-DE4B-9FBF-350B12CA4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25AC2-6D67-E24D-BE33-F862A74EE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F92C4-240D-A54E-8CEF-6F070027C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1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53860E-7942-7F4A-9FD2-36B2653A0E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8C34ED-F849-7C4E-85D3-3EFDB92902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B16B6-8BE0-634F-A594-42116C743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3B24-D327-8447-B383-DB77A4709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21424-A953-584D-AC25-5C3AD839A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2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2BA631-C3CD-FB41-B644-A34BD377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E533E-B12F-8E4A-94AC-B1DCA525C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58D7D-827B-F44B-A5C5-9F85FDE0CC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C3720-801B-E14B-998D-0CA88F610932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D7514-03D1-584D-826B-5D8274837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7FA78-9550-E241-8108-5B8305B11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519CF-3FCE-8B44-B589-1C933DDE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7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Hugh.Shanahan@rhu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1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cb.org/science-policy-public-outreach/advocacy-policy/ascb-task-force-reproducibility-in-scienc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34FC-3B02-7E42-9951-7667918FEF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Data Sharing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EF98C-64BF-164B-9495-2D97D8AD06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Hugh Shanahan</a:t>
            </a:r>
          </a:p>
          <a:p>
            <a:r>
              <a:rPr lang="en-US" dirty="0"/>
              <a:t>Department of Computer Science</a:t>
            </a:r>
          </a:p>
          <a:p>
            <a:r>
              <a:rPr lang="en-US" dirty="0"/>
              <a:t>Royal Holloway, University of London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F32F4-F5E6-EF46-9679-1B0817507B59}"/>
              </a:ext>
            </a:extLst>
          </p:cNvPr>
          <p:cNvSpPr txBox="1"/>
          <p:nvPr/>
        </p:nvSpPr>
        <p:spPr>
          <a:xfrm>
            <a:off x="8753707" y="5820937"/>
            <a:ext cx="2797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hlinkClick r:id="rId2"/>
              </a:rPr>
              <a:t>Hugh.Shanahan@rhul.ac.uk</a:t>
            </a:r>
            <a:endParaRPr lang="en-US" dirty="0"/>
          </a:p>
          <a:p>
            <a:pPr algn="r"/>
            <a:r>
              <a:rPr lang="en-US" dirty="0"/>
              <a:t>@</a:t>
            </a:r>
            <a:r>
              <a:rPr lang="en-US" dirty="0" err="1"/>
              <a:t>hughshanahan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143710-7711-ED49-8AE6-F826CB16C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24" y="5700220"/>
            <a:ext cx="1539952" cy="76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16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47AF2-FCAE-4A42-B996-EEE4D0C09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Reproducibility crisis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6FCC41-6DD4-AF47-BB7F-608466470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242" y="1287791"/>
            <a:ext cx="4893884" cy="46720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F022F3-D7B7-A349-8CD5-4F1360791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759" y="3263938"/>
            <a:ext cx="6406073" cy="3228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E05A3A-8D63-264D-BBF9-4AF208A17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885" y="1390374"/>
            <a:ext cx="4427078" cy="4569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B8D6B8-770A-A74D-A6FD-527B07A47962}"/>
              </a:ext>
            </a:extLst>
          </p:cNvPr>
          <p:cNvSpPr txBox="1"/>
          <p:nvPr/>
        </p:nvSpPr>
        <p:spPr>
          <a:xfrm>
            <a:off x="766749" y="2185639"/>
            <a:ext cx="5098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Systemic evidence that large fraction of experiments</a:t>
            </a:r>
          </a:p>
          <a:p>
            <a:r>
              <a:rPr lang="en-US" dirty="0"/>
              <a:t>are not reproducible.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753484-D689-9D45-BE9D-B6F7004C7147}"/>
              </a:ext>
            </a:extLst>
          </p:cNvPr>
          <p:cNvSpPr txBox="1"/>
          <p:nvPr/>
        </p:nvSpPr>
        <p:spPr>
          <a:xfrm>
            <a:off x="766749" y="3439131"/>
            <a:ext cx="6118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 from Cancer Genomics, Clinical Medicine, Economics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516A6-E21F-414D-A317-1644005B3B9D}"/>
              </a:ext>
            </a:extLst>
          </p:cNvPr>
          <p:cNvSpPr txBox="1"/>
          <p:nvPr/>
        </p:nvSpPr>
        <p:spPr>
          <a:xfrm>
            <a:off x="766749" y="4395747"/>
            <a:ext cx="472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Survey data of Cell Biologists and 1500 Scientists</a:t>
            </a:r>
          </a:p>
        </p:txBody>
      </p:sp>
    </p:spTree>
    <p:extLst>
      <p:ext uri="{BB962C8B-B14F-4D97-AF65-F5344CB8AC3E}">
        <p14:creationId xmlns:p14="http://schemas.microsoft.com/office/powerpoint/2010/main" val="381325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B3701-5A7F-9944-A19A-6F6D2BB70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718"/>
            <a:ext cx="6419056" cy="1371600"/>
          </a:xfrm>
        </p:spPr>
        <p:txBody>
          <a:bodyPr>
            <a:normAutofit/>
          </a:bodyPr>
          <a:lstStyle/>
          <a:p>
            <a:r>
              <a:rPr lang="en-US" dirty="0"/>
              <a:t>Breakdown of traditional Statistics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0D4BAB-D453-B948-A1C5-C5513E68A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1524319"/>
            <a:ext cx="5548252" cy="43735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CB8F2C-99E7-934C-BC89-70134D0E6F65}"/>
              </a:ext>
            </a:extLst>
          </p:cNvPr>
          <p:cNvSpPr txBox="1"/>
          <p:nvPr/>
        </p:nvSpPr>
        <p:spPr>
          <a:xfrm>
            <a:off x="2207568" y="2204864"/>
            <a:ext cx="704718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 hypotheses – number of false positives diverge with usual controls.</a:t>
            </a:r>
          </a:p>
          <a:p>
            <a:endParaRPr lang="en-US" dirty="0"/>
          </a:p>
          <a:p>
            <a:r>
              <a:rPr lang="en-US" dirty="0"/>
              <a:t>Pointed out systematic </a:t>
            </a:r>
            <a:r>
              <a:rPr lang="en-US" dirty="0" err="1"/>
              <a:t>behaviours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GB" b="1" dirty="0"/>
              <a:t>The smaller the studies conducted in a scientific field, the less likely </a:t>
            </a:r>
          </a:p>
          <a:p>
            <a:r>
              <a:rPr lang="en-GB" b="1" dirty="0"/>
              <a:t>the research findings are to be true.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GB" b="1" dirty="0"/>
              <a:t>The greater the number and the lesser the selection of tested </a:t>
            </a:r>
          </a:p>
          <a:p>
            <a:r>
              <a:rPr lang="en-GB" b="1" dirty="0"/>
              <a:t>relationships in a scientific field, the less likely the research findings </a:t>
            </a:r>
          </a:p>
          <a:p>
            <a:r>
              <a:rPr lang="en-GB" b="1" dirty="0"/>
              <a:t>are to be true.</a:t>
            </a:r>
          </a:p>
          <a:p>
            <a:endParaRPr lang="en-GB" b="1" dirty="0"/>
          </a:p>
          <a:p>
            <a:r>
              <a:rPr lang="en-GB" b="1" dirty="0"/>
              <a:t>The hotter a scientific field (with more scientific teams involved), </a:t>
            </a:r>
          </a:p>
          <a:p>
            <a:r>
              <a:rPr lang="en-GB" b="1" dirty="0"/>
              <a:t>the less likely the research findings are to be true </a:t>
            </a:r>
          </a:p>
          <a:p>
            <a:r>
              <a:rPr lang="en-GB" b="1" dirty="0"/>
              <a:t>(if they don’t work together).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3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C52F3-2DDD-8A41-8B65-4A422354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718"/>
            <a:ext cx="7139136" cy="1371600"/>
          </a:xfrm>
        </p:spPr>
        <p:txBody>
          <a:bodyPr/>
          <a:lstStyle/>
          <a:p>
            <a:r>
              <a:rPr lang="en-US" dirty="0"/>
              <a:t>Radical (?)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F692A-1F3F-1B46-85BB-35CCBF44D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Reproducibility crisis (some would disagree with that second word).</a:t>
            </a:r>
          </a:p>
          <a:p>
            <a:r>
              <a:rPr lang="en-US" dirty="0"/>
              <a:t>Present model of publication is abetting this.</a:t>
            </a:r>
          </a:p>
          <a:p>
            <a:r>
              <a:rPr lang="en-US" dirty="0"/>
              <a:t>Need to think of alternatives.</a:t>
            </a:r>
          </a:p>
          <a:p>
            <a:r>
              <a:rPr lang="en-US" dirty="0"/>
              <a:t>Openness - sharing </a:t>
            </a:r>
          </a:p>
          <a:p>
            <a:r>
              <a:rPr lang="en-US" dirty="0"/>
              <a:t> 	Data (negative results as well as positives)</a:t>
            </a:r>
          </a:p>
          <a:p>
            <a:r>
              <a:rPr lang="en-US" dirty="0"/>
              <a:t> 	Code</a:t>
            </a:r>
          </a:p>
          <a:p>
            <a:r>
              <a:rPr lang="en-US" dirty="0"/>
              <a:t> Alter hegemony of The Paper</a:t>
            </a:r>
          </a:p>
          <a:p>
            <a:r>
              <a:rPr lang="en-US" dirty="0"/>
              <a:t>THIS IS ABOUT PEOPLE NOT ABOUT PROCESS</a:t>
            </a:r>
          </a:p>
        </p:txBody>
      </p:sp>
    </p:spTree>
    <p:extLst>
      <p:ext uri="{BB962C8B-B14F-4D97-AF65-F5344CB8AC3E}">
        <p14:creationId xmlns:p14="http://schemas.microsoft.com/office/powerpoint/2010/main" val="31631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5600" y="415925"/>
            <a:ext cx="10515600" cy="1325563"/>
          </a:xfrm>
        </p:spPr>
        <p:txBody>
          <a:bodyPr/>
          <a:lstStyle/>
          <a:p>
            <a:r>
              <a:rPr lang="en-US"/>
              <a:t>The Evolution of Open Research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7000" y="1741488"/>
            <a:ext cx="82169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For funders and in policy, the balance has increasingly shifted towards arguments for sharing and collaboration: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sz="2600" dirty="0"/>
              <a:t>Registration of clinical trials (and other research) on website</a:t>
            </a:r>
          </a:p>
          <a:p>
            <a:pPr lvl="1"/>
            <a:r>
              <a:rPr lang="en-US" sz="2600" dirty="0"/>
              <a:t>Encouragement of publication of negative results </a:t>
            </a:r>
          </a:p>
          <a:p>
            <a:pPr lvl="1"/>
            <a:r>
              <a:rPr lang="en-US" sz="2600" dirty="0"/>
              <a:t>Publication of protocols</a:t>
            </a:r>
          </a:p>
          <a:p>
            <a:pPr lvl="1"/>
            <a:r>
              <a:rPr lang="en-US" sz="2600" dirty="0"/>
              <a:t>Open access publications</a:t>
            </a:r>
          </a:p>
          <a:p>
            <a:pPr lvl="1"/>
            <a:r>
              <a:rPr lang="en-US" sz="2600" dirty="0"/>
              <a:t>Sharing of data and other outputs</a:t>
            </a:r>
          </a:p>
          <a:p>
            <a:pPr lvl="1"/>
            <a:r>
              <a:rPr lang="en-US" sz="2600" dirty="0"/>
              <a:t>Open research publishing model and post-publication review e.g. </a:t>
            </a:r>
            <a:r>
              <a:rPr lang="en-US" sz="2600" dirty="0" err="1"/>
              <a:t>Wellcome</a:t>
            </a:r>
            <a:r>
              <a:rPr lang="en-US" sz="2600" dirty="0"/>
              <a:t> Open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297" y="2755900"/>
            <a:ext cx="3638003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7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C334C-2902-B845-9170-05EB9893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09AAC-0636-6C41-9AAD-6961FB22D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Addressing issues noted from Ioannidis</a:t>
            </a:r>
          </a:p>
          <a:p>
            <a:r>
              <a:rPr lang="en-US" dirty="0"/>
              <a:t>One fifth of clinical trials registered on </a:t>
            </a:r>
            <a:r>
              <a:rPr lang="en-US" dirty="0" err="1"/>
              <a:t>clinicaltrials.gov</a:t>
            </a:r>
            <a:r>
              <a:rPr lang="en-US" dirty="0"/>
              <a:t> are published</a:t>
            </a:r>
          </a:p>
          <a:p>
            <a:r>
              <a:rPr lang="en-US" dirty="0" err="1"/>
              <a:t>Alltrials.net</a:t>
            </a:r>
            <a:r>
              <a:rPr lang="en-US" dirty="0"/>
              <a:t> – registration of planned clinical trials, providing summary of trial protocol.</a:t>
            </a:r>
          </a:p>
          <a:p>
            <a:r>
              <a:rPr lang="en-US" dirty="0"/>
              <a:t>Sharing of data post-publication – Data Management Plan (DMP)</a:t>
            </a:r>
          </a:p>
          <a:p>
            <a:r>
              <a:rPr lang="en-US" dirty="0"/>
              <a:t>Sharing of data pre-publication – evidence of improved clinical outcomes (Gross et al. JAMA, 2000)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423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40BBA-2290-8E4D-9B42-75E9AF62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4E43-C0F7-E94F-B23F-56DF0CC87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Much more haphazard</a:t>
            </a:r>
          </a:p>
          <a:p>
            <a:r>
              <a:rPr lang="en-US" dirty="0"/>
              <a:t>Same issues as with data</a:t>
            </a:r>
          </a:p>
          <a:p>
            <a:r>
              <a:rPr lang="en-US" dirty="0"/>
              <a:t>Post-publication?</a:t>
            </a:r>
          </a:p>
          <a:p>
            <a:r>
              <a:rPr lang="en-US" dirty="0"/>
              <a:t>Pre-</a:t>
            </a:r>
            <a:r>
              <a:rPr lang="en-US" dirty="0" err="1"/>
              <a:t>prublication</a:t>
            </a:r>
            <a:r>
              <a:rPr lang="en-US" dirty="0"/>
              <a:t>?</a:t>
            </a:r>
          </a:p>
          <a:p>
            <a:r>
              <a:rPr lang="en-US" dirty="0"/>
              <a:t>Often associated with URL with very short life-span</a:t>
            </a:r>
          </a:p>
          <a:p>
            <a:r>
              <a:rPr lang="en-US" dirty="0"/>
              <a:t>Reproducibility is as much a problem there as with wet lab</a:t>
            </a:r>
          </a:p>
          <a:p>
            <a:r>
              <a:rPr lang="en-US" dirty="0"/>
              <a:t>Excitement about tools such as git or </a:t>
            </a:r>
            <a:r>
              <a:rPr lang="en-US" dirty="0" err="1"/>
              <a:t>svn</a:t>
            </a:r>
            <a:r>
              <a:rPr lang="en-US" dirty="0"/>
              <a:t> (and sites such as </a:t>
            </a:r>
            <a:r>
              <a:rPr lang="en-US" dirty="0" err="1"/>
              <a:t>github</a:t>
            </a:r>
            <a:r>
              <a:rPr lang="en-US" dirty="0"/>
              <a:t>, </a:t>
            </a:r>
            <a:r>
              <a:rPr lang="en-US" dirty="0" err="1"/>
              <a:t>gitlab</a:t>
            </a:r>
            <a:r>
              <a:rPr lang="en-US" dirty="0"/>
              <a:t> etc.)</a:t>
            </a:r>
          </a:p>
          <a:p>
            <a:r>
              <a:rPr lang="en-US" dirty="0"/>
              <a:t>Creation of DOI’s using </a:t>
            </a:r>
            <a:r>
              <a:rPr lang="en-US" dirty="0" err="1"/>
              <a:t>zenodo</a:t>
            </a:r>
            <a:r>
              <a:rPr lang="en-US" dirty="0"/>
              <a:t>, </a:t>
            </a:r>
            <a:r>
              <a:rPr lang="en-US" dirty="0" err="1"/>
              <a:t>figshare</a:t>
            </a:r>
            <a:r>
              <a:rPr lang="en-US" dirty="0"/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3731631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D55A-469D-9849-B8C6-177E8349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Meta-analyses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5EF32-38D6-C84A-A9AC-E8F446120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Standard meta-analyses – Cochrane </a:t>
            </a:r>
          </a:p>
          <a:p>
            <a:r>
              <a:rPr lang="en-US" dirty="0"/>
              <a:t>Automated parsing of papers? Jury still out…</a:t>
            </a:r>
          </a:p>
          <a:p>
            <a:endParaRPr lang="en-US" dirty="0"/>
          </a:p>
          <a:p>
            <a:r>
              <a:rPr lang="en-US" dirty="0"/>
              <a:t>Bioinformatics </a:t>
            </a:r>
          </a:p>
          <a:p>
            <a:r>
              <a:rPr lang="en-US" dirty="0"/>
              <a:t>Transcriptomics analysis – many experiments pulled together.</a:t>
            </a:r>
          </a:p>
          <a:p>
            <a:r>
              <a:rPr lang="en-US" dirty="0"/>
              <a:t>Infer genes involved in diseases not spotted previously (Caldas and </a:t>
            </a:r>
            <a:r>
              <a:rPr lang="en-US" dirty="0" err="1"/>
              <a:t>Vinga</a:t>
            </a:r>
            <a:r>
              <a:rPr lang="en-US" dirty="0"/>
              <a:t>, PLOS ONE, 2014)</a:t>
            </a:r>
          </a:p>
        </p:txBody>
      </p:sp>
    </p:spTree>
    <p:extLst>
      <p:ext uri="{BB962C8B-B14F-4D97-AF65-F5344CB8AC3E}">
        <p14:creationId xmlns:p14="http://schemas.microsoft.com/office/powerpoint/2010/main" val="3591068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FF79-8DA6-314D-8624-1E8108E25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DE13F-C4A2-0448-90C1-9608A6B3A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Huge amount of interest at the present moment.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297659-9A1B-6F41-BEE0-E4F4A19A2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52700"/>
            <a:ext cx="3666893" cy="7575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D57EB-F16E-6340-9AA2-95D5662D7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363" y="2717800"/>
            <a:ext cx="3175000" cy="711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E4244-B17C-8F48-9A49-5C6F7B215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092" y="4321175"/>
            <a:ext cx="3661317" cy="13980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C547F99-09A5-D745-AED4-EB685D2ED3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975" y="4001294"/>
            <a:ext cx="2648879" cy="86848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DAAB4EA-5B58-6D4C-A446-563F5F3B9E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63283" y="5331619"/>
            <a:ext cx="1981200" cy="546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530EEC-8D26-8241-9917-A663C5F831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7079" y="3508068"/>
            <a:ext cx="3511552" cy="8131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CC786B-4456-CE48-85C5-DF1A92C447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0841" y="5877719"/>
            <a:ext cx="2908300" cy="698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B3DE560-F8DB-D24B-81BB-9492A3C9AC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975" y="5667329"/>
            <a:ext cx="1558817" cy="7092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009427C-233E-1446-AFDA-F61CC8BB43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82607" y="5580858"/>
            <a:ext cx="2486660" cy="93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17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E13B6-408D-034B-9043-C2197D1F5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E23E2-06B6-4E48-8651-A0CA2F11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principles ….</a:t>
            </a:r>
          </a:p>
          <a:p>
            <a:r>
              <a:rPr lang="en-US" dirty="0"/>
              <a:t>But not standards!</a:t>
            </a:r>
          </a:p>
          <a:p>
            <a:endParaRPr lang="en-US" dirty="0"/>
          </a:p>
          <a:p>
            <a:r>
              <a:rPr lang="en-US" dirty="0"/>
              <a:t>Implementation is dependent on each research community. </a:t>
            </a:r>
          </a:p>
        </p:txBody>
      </p:sp>
    </p:spTree>
    <p:extLst>
      <p:ext uri="{BB962C8B-B14F-4D97-AF65-F5344CB8AC3E}">
        <p14:creationId xmlns:p14="http://schemas.microsoft.com/office/powerpoint/2010/main" val="125086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DC1B-D0D9-D14C-8179-842ACF71E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visions of FAIR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023D4-6E22-B74B-BA84-1D0435870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“strong FAIR”</a:t>
            </a:r>
          </a:p>
          <a:p>
            <a:pPr lvl="1"/>
            <a:r>
              <a:rPr lang="en-US" dirty="0"/>
              <a:t>Focus on machine to machine interoperability</a:t>
            </a:r>
          </a:p>
          <a:p>
            <a:pPr lvl="1"/>
            <a:r>
              <a:rPr lang="en-US" dirty="0"/>
              <a:t>Building ontologies, rigorous metadata schemes…</a:t>
            </a:r>
          </a:p>
          <a:p>
            <a:pPr lvl="1"/>
            <a:r>
              <a:rPr lang="en-US" dirty="0"/>
              <a:t>Very demanding but also very hard work.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0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E1DF4-528E-A74C-8BE4-A15FE3BFA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0A953-76B9-144A-B783-741FFCCA8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“FAIR enough”</a:t>
            </a:r>
          </a:p>
          <a:p>
            <a:pPr lvl="1"/>
            <a:r>
              <a:rPr lang="en-US" dirty="0"/>
              <a:t>FAIR as an encapsulation of Research Data Management principles</a:t>
            </a:r>
          </a:p>
          <a:p>
            <a:pPr lvl="1"/>
            <a:r>
              <a:rPr lang="en-US" dirty="0"/>
              <a:t>Message – keep doing what you’re doing and keep on getting better at it.</a:t>
            </a:r>
          </a:p>
        </p:txBody>
      </p:sp>
    </p:spTree>
    <p:extLst>
      <p:ext uri="{BB962C8B-B14F-4D97-AF65-F5344CB8AC3E}">
        <p14:creationId xmlns:p14="http://schemas.microsoft.com/office/powerpoint/2010/main" val="260322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DA898-E030-E84C-8258-5094F4291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0E9AE-8A81-EB4E-842D-73F931E92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visions are correct? </a:t>
            </a:r>
          </a:p>
          <a:p>
            <a:endParaRPr lang="en-US" dirty="0"/>
          </a:p>
          <a:p>
            <a:r>
              <a:rPr lang="en-US" dirty="0"/>
              <a:t>How are researchers react to all of this?</a:t>
            </a:r>
          </a:p>
        </p:txBody>
      </p:sp>
    </p:spTree>
    <p:extLst>
      <p:ext uri="{BB962C8B-B14F-4D97-AF65-F5344CB8AC3E}">
        <p14:creationId xmlns:p14="http://schemas.microsoft.com/office/powerpoint/2010/main" val="248793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CA1FD-A14A-9E4B-9270-37D350DAB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a researcher’s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32F5D-048F-1A4D-888F-B25EDB25F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efficiency gains.</a:t>
            </a:r>
          </a:p>
          <a:p>
            <a:pPr lvl="1"/>
            <a:r>
              <a:rPr lang="en-US" dirty="0"/>
              <a:t>Data not sitting on dodgy hard drives</a:t>
            </a:r>
          </a:p>
          <a:p>
            <a:pPr lvl="1"/>
            <a:r>
              <a:rPr lang="en-US" dirty="0"/>
              <a:t>Data quickly accessible.</a:t>
            </a:r>
          </a:p>
          <a:p>
            <a:pPr lvl="1"/>
            <a:r>
              <a:rPr lang="en-US" dirty="0"/>
              <a:t>Data you can </a:t>
            </a:r>
            <a:r>
              <a:rPr lang="en-US" dirty="0" err="1"/>
              <a:t>analyse</a:t>
            </a:r>
            <a:r>
              <a:rPr lang="en-US" dirty="0"/>
              <a:t> with more than ()^&amp;()^!!!! Excel</a:t>
            </a:r>
          </a:p>
          <a:p>
            <a:r>
              <a:rPr lang="en-US" dirty="0"/>
              <a:t>Think of effectiveness gains. </a:t>
            </a:r>
          </a:p>
          <a:p>
            <a:pPr lvl="1"/>
            <a:r>
              <a:rPr lang="en-US" dirty="0"/>
              <a:t>Don’t lose your data.</a:t>
            </a:r>
          </a:p>
          <a:p>
            <a:pPr lvl="1"/>
            <a:r>
              <a:rPr lang="en-US" dirty="0"/>
              <a:t>Don’t have to start all over again with every new postdoc/PhD student.</a:t>
            </a:r>
          </a:p>
          <a:p>
            <a:pPr lvl="1"/>
            <a:r>
              <a:rPr lang="en-US" dirty="0"/>
              <a:t>Citations for their data.</a:t>
            </a:r>
          </a:p>
          <a:p>
            <a:r>
              <a:rPr lang="en-US" dirty="0"/>
              <a:t>Think of compliance and responsible research.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98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335" y="77173"/>
            <a:ext cx="6857999" cy="67036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Acknowledgments</a:t>
            </a: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533" y="1227396"/>
            <a:ext cx="3249167" cy="891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902" y="2840390"/>
            <a:ext cx="2146690" cy="15234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3027" y="5138475"/>
            <a:ext cx="1740289" cy="14110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411" y="2840390"/>
            <a:ext cx="1780924" cy="1571403"/>
          </a:xfrm>
          <a:prstGeom prst="rect">
            <a:avLst/>
          </a:prstGeom>
        </p:spPr>
      </p:pic>
      <p:pic>
        <p:nvPicPr>
          <p:cNvPr id="9" name="Picture 8" descr="http://www.ndm.ox.ac.uk/_asset/image/multi-coloured-men-square-large.jpeg/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15" y="5292750"/>
            <a:ext cx="1645920" cy="12567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Picture 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940" y="3463326"/>
            <a:ext cx="2477730" cy="1187016"/>
          </a:xfrm>
          <a:prstGeom prst="rect">
            <a:avLst/>
          </a:prstGeom>
          <a:noFill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262" y="2511173"/>
            <a:ext cx="1466437" cy="644642"/>
          </a:xfrm>
          <a:prstGeom prst="rect">
            <a:avLst/>
          </a:prstGeom>
        </p:spPr>
      </p:pic>
      <p:pic>
        <p:nvPicPr>
          <p:cNvPr id="13" name="Picture 12" descr="Oxford University Clinical Research Unit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95" y="1105200"/>
            <a:ext cx="157734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6902" y="5161269"/>
            <a:ext cx="2214430" cy="13882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143710-7711-ED49-8AE6-F826CB16C1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0940" y="1227396"/>
            <a:ext cx="2244465" cy="111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E04D7-BF48-9F41-B28F-D3A1D4B9C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2300C-C2D2-CE4B-ABB4-FDE34F593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Coombes, Kevin R. and Wang, Jing and </a:t>
            </a:r>
            <a:r>
              <a:rPr lang="en-GB" sz="2000" dirty="0" err="1"/>
              <a:t>Baggerly</a:t>
            </a:r>
            <a:r>
              <a:rPr lang="en-GB" sz="2000" dirty="0"/>
              <a:t>, Keith A.</a:t>
            </a:r>
            <a:r>
              <a:rPr lang="en-US" sz="2000" dirty="0"/>
              <a:t>, </a:t>
            </a:r>
            <a:r>
              <a:rPr lang="en-GB" sz="2000" dirty="0"/>
              <a:t>Microarrays: Retracing Steps, Nature Medicine, 10.1038/nm1107-1276b</a:t>
            </a:r>
          </a:p>
          <a:p>
            <a:r>
              <a:rPr lang="en-GB" sz="2000" dirty="0"/>
              <a:t>ASCB Task Force Report on Reproducibility in Science, </a:t>
            </a:r>
            <a:r>
              <a:rPr lang="en-GB" sz="2000" dirty="0">
                <a:hlinkClick r:id="rId2"/>
              </a:rPr>
              <a:t>https://www.ascb.org/science-policy-public-outreach/advocacy-policy/ascb-task-force-reproducibility-in-science/</a:t>
            </a:r>
            <a:endParaRPr lang="en-GB" sz="2000" dirty="0"/>
          </a:p>
          <a:p>
            <a:r>
              <a:rPr lang="en-GB" sz="2000" dirty="0"/>
              <a:t>Baker, </a:t>
            </a:r>
            <a:r>
              <a:rPr lang="en-GB" sz="2000" dirty="0" err="1"/>
              <a:t>Monya</a:t>
            </a:r>
            <a:r>
              <a:rPr lang="en-GB" sz="2000" dirty="0"/>
              <a:t>, 1,500 Scientists Lift the Lid on Reproducibility, Nature News, 10.1038/533452a</a:t>
            </a:r>
          </a:p>
          <a:p>
            <a:r>
              <a:rPr lang="en-GB" sz="2000" dirty="0"/>
              <a:t>Ioannidis, John P. A. and Chen, JJ and </a:t>
            </a:r>
            <a:r>
              <a:rPr lang="en-GB" sz="2000" dirty="0" err="1"/>
              <a:t>Kodell</a:t>
            </a:r>
            <a:r>
              <a:rPr lang="en-GB" sz="2000" dirty="0"/>
              <a:t>, RL and </a:t>
            </a:r>
            <a:r>
              <a:rPr lang="en-GB" sz="2000" dirty="0" err="1"/>
              <a:t>Haug</a:t>
            </a:r>
            <a:r>
              <a:rPr lang="en-GB" sz="2000" dirty="0"/>
              <a:t>, C and </a:t>
            </a:r>
            <a:r>
              <a:rPr lang="en-GB" sz="2000" dirty="0" err="1"/>
              <a:t>Hoey</a:t>
            </a:r>
            <a:r>
              <a:rPr lang="en-GB" sz="2000" dirty="0"/>
              <a:t>, J, </a:t>
            </a:r>
            <a:r>
              <a:rPr lang="en-GB" sz="2000" dirty="0" err="1"/>
              <a:t>PLoS</a:t>
            </a:r>
            <a:r>
              <a:rPr lang="en-GB" sz="2000" dirty="0"/>
              <a:t> Medicine, 10.1371/journal.pmed.0020124</a:t>
            </a:r>
          </a:p>
          <a:p>
            <a:endParaRPr lang="en-GB" dirty="0"/>
          </a:p>
          <a:p>
            <a:endParaRPr lang="en-GB" sz="20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976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19292</TotalTime>
  <Words>654</Words>
  <Application>Microsoft Office PowerPoint</Application>
  <PresentationFormat>Widescreen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Introduction to Data Sharing</vt:lpstr>
      <vt:lpstr>Reproducibility crisis</vt:lpstr>
      <vt:lpstr>Breakdown of traditional Statistics</vt:lpstr>
      <vt:lpstr>Radical (?) conclusions</vt:lpstr>
      <vt:lpstr>The Evolution of Open Research</vt:lpstr>
      <vt:lpstr>Sharing data </vt:lpstr>
      <vt:lpstr>Sharing software</vt:lpstr>
      <vt:lpstr>Meta-analyses</vt:lpstr>
      <vt:lpstr>FAIR principles</vt:lpstr>
      <vt:lpstr>Important point</vt:lpstr>
      <vt:lpstr>Two visions of FAIR</vt:lpstr>
      <vt:lpstr>Other vision</vt:lpstr>
      <vt:lpstr>Reality</vt:lpstr>
      <vt:lpstr>From a researcher’s perspective</vt:lpstr>
      <vt:lpstr>Acknowledgments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Data Sharing</dc:title>
  <dc:creator>Shanahan, Hugh</dc:creator>
  <cp:lastModifiedBy>Naomi Waithira</cp:lastModifiedBy>
  <cp:revision>25</cp:revision>
  <dcterms:created xsi:type="dcterms:W3CDTF">2019-07-23T16:52:12Z</dcterms:created>
  <dcterms:modified xsi:type="dcterms:W3CDTF">2019-10-25T03:05:40Z</dcterms:modified>
</cp:coreProperties>
</file>