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</p:sldMasterIdLst>
  <p:notesMasterIdLst>
    <p:notesMasterId r:id="rId28"/>
  </p:notesMasterIdLst>
  <p:sldIdLst>
    <p:sldId id="988" r:id="rId3"/>
    <p:sldId id="257" r:id="rId4"/>
    <p:sldId id="258" r:id="rId5"/>
    <p:sldId id="1115" r:id="rId6"/>
    <p:sldId id="1116" r:id="rId7"/>
    <p:sldId id="1137" r:id="rId8"/>
    <p:sldId id="259" r:id="rId9"/>
    <p:sldId id="260" r:id="rId10"/>
    <p:sldId id="1139" r:id="rId11"/>
    <p:sldId id="1134" r:id="rId12"/>
    <p:sldId id="281" r:id="rId13"/>
    <p:sldId id="1138" r:id="rId14"/>
    <p:sldId id="284" r:id="rId15"/>
    <p:sldId id="1142" r:id="rId16"/>
    <p:sldId id="265" r:id="rId17"/>
    <p:sldId id="1140" r:id="rId18"/>
    <p:sldId id="1135" r:id="rId19"/>
    <p:sldId id="292" r:id="rId20"/>
    <p:sldId id="1141" r:id="rId21"/>
    <p:sldId id="1133" r:id="rId22"/>
    <p:sldId id="274" r:id="rId23"/>
    <p:sldId id="277" r:id="rId24"/>
    <p:sldId id="1092" r:id="rId25"/>
    <p:sldId id="261" r:id="rId26"/>
    <p:sldId id="1136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t446d5S7q6tdNCXXJ2FsiYtlOq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meron Neylon" initials="" lastIdx="10" clrIdx="0"/>
  <p:cmAuthor id="1" name="Katie wilso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8"/>
    <p:restoredTop sz="67626"/>
  </p:normalViewPr>
  <p:slideViewPr>
    <p:cSldViewPr snapToGrid="0" snapToObjects="1">
      <p:cViewPr varScale="1">
        <p:scale>
          <a:sx n="81" d="100"/>
          <a:sy n="81" d="100"/>
        </p:scale>
        <p:origin x="1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9-12T06:33:55.225" idx="7">
    <p:pos x="7375" y="297"/>
    <p:text>Don't like the implicit order. Should it be Evaluate + Analyse (need different words) enables Identify which will deliver Ignite (also uncomfortable with that but that may be because we're academics :-)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DqVpuq8"/>
      </p:ext>
    </p:extLst>
  </p:cm>
  <p:cm authorId="0" dt="2019-09-12T07:11:25.193" idx="8">
    <p:pos x="5861" y="-13"/>
    <p:text>Does the slight change in framing (see notes pane) work for this slide? I see the flow as Slide 4: There is a structural problem Slide 5: The consequences of this is confusion and complexity and lack of coherent action Slide 6: We have a solution and it looks like...</p:text>
    <p:extLst mod="1"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DqVpvQo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FA87E-0D9D-4EBC-BBC3-7932BD60A62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4352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A87E-0D9D-4EBC-BBC3-7932BD60A62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7493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A87E-0D9D-4EBC-BBC3-7932BD60A62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8870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A87E-0D9D-4EBC-BBC3-7932BD60A62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1940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6" name="Google Shape;16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7CB07-0039-4545-92EA-48E12138E5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18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A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9202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60d52610c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60d52610c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8657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60db9c0a99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60db9c0a99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07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60db9c0a99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60db9c0a99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2547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7CB07-0039-4545-92EA-48E12138E5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92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0cd27b716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g60cd27b716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2246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7CB07-0039-4545-92EA-48E12138E51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21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A87E-0D9D-4EBC-BBC3-7932BD60A626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2246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60e6a8761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60e6a8761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165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7CB07-0039-4545-92EA-48E12138E51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851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60db9c0a9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60db9c0a9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3487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0e551db2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60e551db2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7083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7CB07-0039-4545-92EA-48E12138E51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89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A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466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E23BC0-80BD-40E6-A638-B2D6510574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7"/>
            <a:ext cx="12192000" cy="68569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ED5A39-9236-4595-B335-9FEEAAF34DA8}"/>
              </a:ext>
            </a:extLst>
          </p:cNvPr>
          <p:cNvSpPr/>
          <p:nvPr userDrawn="1"/>
        </p:nvSpPr>
        <p:spPr>
          <a:xfrm>
            <a:off x="6178" y="0"/>
            <a:ext cx="12224493" cy="6874208"/>
          </a:xfrm>
          <a:prstGeom prst="rect">
            <a:avLst/>
          </a:prstGeom>
          <a:gradFill flip="none" rotWithShape="1">
            <a:gsLst>
              <a:gs pos="33000">
                <a:srgbClr val="1E3453">
                  <a:alpha val="84000"/>
                </a:srgbClr>
              </a:gs>
              <a:gs pos="100000">
                <a:srgbClr val="2591A1">
                  <a:alpha val="84000"/>
                </a:srgbClr>
              </a:gs>
            </a:gsLst>
            <a:lin ang="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E378DC-40A4-4D49-BA47-E818FBC2EB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603" y="356482"/>
            <a:ext cx="2733768" cy="4820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0093360-5792-4C7D-AD5F-B5C2C8C5035F}"/>
              </a:ext>
            </a:extLst>
          </p:cNvPr>
          <p:cNvSpPr/>
          <p:nvPr userDrawn="1"/>
        </p:nvSpPr>
        <p:spPr>
          <a:xfrm>
            <a:off x="419839" y="5965480"/>
            <a:ext cx="11457532" cy="469384"/>
          </a:xfrm>
          <a:prstGeom prst="rect">
            <a:avLst/>
          </a:prstGeom>
          <a:solidFill>
            <a:srgbClr val="2591A1"/>
          </a:solidFill>
          <a:ln w="9525" cap="flat" cmpd="sng" algn="ctr">
            <a:noFill/>
            <a:prstDash val="solid"/>
          </a:ln>
          <a:effectLst/>
        </p:spPr>
        <p:txBody>
          <a:bodyPr tIns="0" bIns="22857" rtlCol="0" anchor="ctr"/>
          <a:lstStyle/>
          <a:p>
            <a:pPr marL="0" marR="0" lvl="0" indent="0" algn="ctr" defTabSz="6095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Calibri Regular" charset="0"/>
              </a:rPr>
              <a:t>A global university 					               Western Australia | Dubai  |  Malaysia  |  Mauritius  |  Singapore</a:t>
            </a:r>
          </a:p>
        </p:txBody>
      </p:sp>
    </p:spTree>
    <p:extLst>
      <p:ext uri="{BB962C8B-B14F-4D97-AF65-F5344CB8AC3E}">
        <p14:creationId xmlns:p14="http://schemas.microsoft.com/office/powerpoint/2010/main" val="424035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lang="en-US" dirty="0"/>
              <a:t>Drag your picture here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149661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6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emf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informationr.net/ir/24-1/paper809.html" TargetMode="External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em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emf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D452A-3B56-413F-8FA9-560955280E56}"/>
              </a:ext>
            </a:extLst>
          </p:cNvPr>
          <p:cNvSpPr txBox="1">
            <a:spLocks/>
          </p:cNvSpPr>
          <p:nvPr/>
        </p:nvSpPr>
        <p:spPr>
          <a:xfrm>
            <a:off x="623391" y="1969096"/>
            <a:ext cx="11421464" cy="2028393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vert="horz" wrap="square" lIns="359953" tIns="89988" rIns="359953" bIns="89988" rtlCol="0" anchor="ctr">
            <a:sp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pPr defTabSz="609509"/>
            <a:r>
              <a:rPr lang="en-US" sz="4000" dirty="0">
                <a:solidFill>
                  <a:srgbClr val="FFFFFF"/>
                </a:solidFill>
                <a:latin typeface="Calibri" panose="020F0502020204030204"/>
                <a:cs typeface="Calibri Regular" charset="0"/>
              </a:rPr>
              <a:t>Reimagining how we evaluate the production of knowledge: The Curtin Open Knowledge Initiative</a:t>
            </a:r>
          </a:p>
          <a:p>
            <a:pPr defTabSz="609509"/>
            <a:r>
              <a:rPr lang="zh-CN" altLang="en-US" sz="4000" dirty="0">
                <a:solidFill>
                  <a:srgbClr val="FFFFFF"/>
                </a:solidFill>
                <a:latin typeface="Calibri" panose="020F0502020204030204"/>
                <a:cs typeface="Calibri Regular" charset="0"/>
              </a:rPr>
              <a:t>重构我们如何评估知识生产：科廷开放知识倡议</a:t>
            </a:r>
            <a:endParaRPr lang="en-US" sz="4000" dirty="0">
              <a:solidFill>
                <a:srgbClr val="FFFFFF"/>
              </a:solidFill>
              <a:latin typeface="Calibri" panose="020F0502020204030204"/>
              <a:cs typeface="Calibri Regular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DF7D3-EDAA-4B32-BAEC-307C22E3A1A6}"/>
              </a:ext>
            </a:extLst>
          </p:cNvPr>
          <p:cNvSpPr txBox="1">
            <a:spLocks/>
          </p:cNvSpPr>
          <p:nvPr/>
        </p:nvSpPr>
        <p:spPr>
          <a:xfrm>
            <a:off x="1271464" y="4077072"/>
            <a:ext cx="9721080" cy="1208013"/>
          </a:xfrm>
          <a:prstGeom prst="rect">
            <a:avLst/>
          </a:prstGeom>
        </p:spPr>
        <p:txBody>
          <a:bodyPr vert="horz" wrap="square" lIns="121910" tIns="60955" rIns="121910" bIns="60955" rtlCol="0">
            <a:spAutoFit/>
          </a:bodyPr>
          <a:lstStyle>
            <a:lvl1pPr marL="0" indent="0" algn="l" defTabSz="1219261" rtl="0" eaLnBrk="1" latinLnBrk="0" hangingPunct="1">
              <a:spcBef>
                <a:spcPct val="20000"/>
              </a:spcBef>
              <a:buFont typeface="Arial"/>
              <a:buNone/>
              <a:defRPr sz="6400" kern="1200">
                <a:solidFill>
                  <a:schemeClr val="bg1">
                    <a:lumMod val="75000"/>
                  </a:schemeClr>
                </a:solidFill>
                <a:latin typeface="Raleway Light"/>
                <a:ea typeface="+mn-ea"/>
                <a:cs typeface="Raleway Light"/>
              </a:defRPr>
            </a:lvl1pPr>
            <a:lvl2pPr marL="1219261" indent="0" algn="l" defTabSz="1219261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bg1">
                    <a:lumMod val="75000"/>
                  </a:schemeClr>
                </a:solidFill>
                <a:latin typeface="Raleway Light"/>
                <a:ea typeface="+mn-ea"/>
                <a:cs typeface="Raleway Light"/>
              </a:defRPr>
            </a:lvl2pPr>
            <a:lvl3pPr marL="2438522" indent="0" algn="l" defTabSz="1219261" rtl="0" eaLnBrk="1" latinLnBrk="0" hangingPunct="1">
              <a:spcBef>
                <a:spcPct val="20000"/>
              </a:spcBef>
              <a:buFont typeface="Arial"/>
              <a:buNone/>
              <a:defRPr sz="4300" kern="1200">
                <a:solidFill>
                  <a:schemeClr val="bg1">
                    <a:lumMod val="75000"/>
                  </a:schemeClr>
                </a:solidFill>
                <a:latin typeface="Raleway Light"/>
                <a:ea typeface="+mn-ea"/>
                <a:cs typeface="Raleway Light"/>
              </a:defRPr>
            </a:lvl3pPr>
            <a:lvl4pPr marL="3657783" indent="0" algn="l" defTabSz="1219261" rtl="0" eaLnBrk="1" latinLnBrk="0" hangingPunct="1">
              <a:spcBef>
                <a:spcPct val="20000"/>
              </a:spcBef>
              <a:buFont typeface="Arial"/>
              <a:buNone/>
              <a:defRPr sz="3700" kern="1200">
                <a:solidFill>
                  <a:schemeClr val="bg1">
                    <a:lumMod val="75000"/>
                  </a:schemeClr>
                </a:solidFill>
                <a:latin typeface="Raleway Light"/>
                <a:ea typeface="+mn-ea"/>
                <a:cs typeface="Raleway Light"/>
              </a:defRPr>
            </a:lvl4pPr>
            <a:lvl5pPr marL="4877044" indent="0" algn="l" defTabSz="1219261" rtl="0" eaLnBrk="1" latinLnBrk="0" hangingPunct="1">
              <a:spcBef>
                <a:spcPct val="20000"/>
              </a:spcBef>
              <a:buFont typeface="Arial"/>
              <a:buNone/>
              <a:defRPr sz="3700" kern="1200">
                <a:solidFill>
                  <a:schemeClr val="bg1">
                    <a:lumMod val="75000"/>
                  </a:schemeClr>
                </a:solidFill>
                <a:latin typeface="Raleway Light"/>
                <a:ea typeface="+mn-ea"/>
                <a:cs typeface="Raleway Light"/>
              </a:defRPr>
            </a:lvl5pPr>
            <a:lvl6pPr marL="6705935" indent="-609630" algn="l" defTabSz="121926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121926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121926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121926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09">
              <a:lnSpc>
                <a:spcPct val="80000"/>
              </a:lnSpc>
            </a:pPr>
            <a:r>
              <a:rPr lang="en-US" sz="2500" dirty="0">
                <a:solidFill>
                  <a:srgbClr val="FFFFFF"/>
                </a:solidFill>
                <a:latin typeface="Calibri" panose="020F0502020204030204"/>
                <a:cs typeface="Calibri Regular" charset="0"/>
              </a:rPr>
              <a:t>Dr. Richard Hosking</a:t>
            </a:r>
          </a:p>
          <a:p>
            <a:pPr algn="ctr" defTabSz="609509">
              <a:lnSpc>
                <a:spcPct val="80000"/>
              </a:lnSpc>
            </a:pPr>
            <a:r>
              <a:rPr lang="en-US" sz="2500" dirty="0">
                <a:solidFill>
                  <a:srgbClr val="FFFFFF"/>
                </a:solidFill>
                <a:latin typeface="Calibri" panose="020F0502020204030204"/>
                <a:cs typeface="Calibri Regular" charset="0"/>
              </a:rPr>
              <a:t>The Centre for Culture and Technology in collaboration with </a:t>
            </a:r>
          </a:p>
          <a:p>
            <a:pPr algn="ctr" defTabSz="609509">
              <a:lnSpc>
                <a:spcPct val="80000"/>
              </a:lnSpc>
            </a:pPr>
            <a:r>
              <a:rPr lang="en-US" sz="2500" dirty="0">
                <a:solidFill>
                  <a:srgbClr val="FFFFFF"/>
                </a:solidFill>
                <a:latin typeface="Calibri" panose="020F0502020204030204"/>
                <a:cs typeface="Calibri Regular" charset="0"/>
              </a:rPr>
              <a:t>The Curtin Institute for Computation</a:t>
            </a:r>
          </a:p>
        </p:txBody>
      </p:sp>
    </p:spTree>
    <p:extLst>
      <p:ext uri="{BB962C8B-B14F-4D97-AF65-F5344CB8AC3E}">
        <p14:creationId xmlns:p14="http://schemas.microsoft.com/office/powerpoint/2010/main" val="191141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457867" y="41096"/>
            <a:ext cx="8596414" cy="6775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4576" y="2343834"/>
            <a:ext cx="7127026" cy="2252522"/>
          </a:xfrm>
          <a:prstGeom prst="rect">
            <a:avLst/>
          </a:prstGeom>
          <a:solidFill>
            <a:schemeClr val="lt1">
              <a:alpha val="21960"/>
            </a:schemeClr>
          </a:solidFill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554871-164A-1843-ACC2-CD78BAF876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046" y="41096"/>
            <a:ext cx="3272954" cy="5771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/>
          <p:nvPr/>
        </p:nvSpPr>
        <p:spPr>
          <a:xfrm>
            <a:off x="484096" y="622439"/>
            <a:ext cx="4381009" cy="5892104"/>
          </a:xfrm>
          <a:custGeom>
            <a:avLst/>
            <a:gdLst/>
            <a:ahLst/>
            <a:cxnLst/>
            <a:rect l="l" t="t" r="r" b="b"/>
            <a:pathLst>
              <a:path w="4381009" h="5892104" extrusionOk="0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AU" dirty="0">
                <a:solidFill>
                  <a:srgbClr val="FFFFFF"/>
                </a:solidFill>
              </a:rPr>
              <a:t>Key questions</a:t>
            </a:r>
            <a:br>
              <a:rPr lang="en-AU" dirty="0">
                <a:solidFill>
                  <a:srgbClr val="FFFFFF"/>
                </a:solidFill>
              </a:rPr>
            </a:br>
            <a:r>
              <a:rPr lang="zh-CN" altLang="en-US" dirty="0">
                <a:solidFill>
                  <a:srgbClr val="FFFFFF"/>
                </a:solidFill>
              </a:rPr>
              <a:t>主要问题</a:t>
            </a:r>
            <a:endParaRPr dirty="0"/>
          </a:p>
        </p:txBody>
      </p:sp>
      <p:grpSp>
        <p:nvGrpSpPr>
          <p:cNvPr id="124" name="Google Shape;124;p3"/>
          <p:cNvGrpSpPr/>
          <p:nvPr/>
        </p:nvGrpSpPr>
        <p:grpSpPr>
          <a:xfrm>
            <a:off x="5194301" y="634003"/>
            <a:ext cx="6513603" cy="5880540"/>
            <a:chOff x="0" y="2442"/>
            <a:chExt cx="6513603" cy="5880540"/>
          </a:xfrm>
        </p:grpSpPr>
        <p:sp>
          <p:nvSpPr>
            <p:cNvPr id="125" name="Google Shape;125;p3"/>
            <p:cNvSpPr/>
            <p:nvPr/>
          </p:nvSpPr>
          <p:spPr>
            <a:xfrm>
              <a:off x="0" y="2442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374497" y="280994"/>
              <a:ext cx="680904" cy="68090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1429899" y="2442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 txBox="1"/>
            <p:nvPr/>
          </p:nvSpPr>
          <p:spPr>
            <a:xfrm>
              <a:off x="1429899" y="2442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AU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Why do universities exist?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0" y="1549953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74497" y="1828505"/>
              <a:ext cx="680904" cy="68090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1429899" y="1549953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1429899" y="1549953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AU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How do they serve the community?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0" y="3097464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374497" y="3376015"/>
              <a:ext cx="680904" cy="68090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1429899" y="3097464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 txBox="1"/>
            <p:nvPr/>
          </p:nvSpPr>
          <p:spPr>
            <a:xfrm>
              <a:off x="1429899" y="3097464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AU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Which universities are performing and how can others achieve similar outcomes?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0" y="4644974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374497" y="4923526"/>
              <a:ext cx="680904" cy="68090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1429899" y="4644974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 txBox="1"/>
            <p:nvPr/>
          </p:nvSpPr>
          <p:spPr>
            <a:xfrm>
              <a:off x="1429899" y="4644974"/>
              <a:ext cx="5083704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AU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What happens to the brilliant research insights that researchers make?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692E901-E7C2-5D48-87E0-1F57F974F97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046" y="36515"/>
            <a:ext cx="3272954" cy="5771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960F5-BD07-421D-ABD7-A47652D0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32" y="134526"/>
            <a:ext cx="7631582" cy="7920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AU" dirty="0"/>
              <a:t>Introductions – Myself  </a:t>
            </a:r>
            <a:r>
              <a:rPr lang="zh-CN" altLang="en-US" dirty="0"/>
              <a:t>关于我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C670F-1989-2347-A459-414A269A4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29" y="1043054"/>
            <a:ext cx="7998502" cy="454583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36F963-CDF2-FC49-A3B0-9A5BBA5A09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5EB51F-3F1B-644C-8B02-3CBF8F4AE4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5319" y="2620108"/>
            <a:ext cx="7496799" cy="51354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846406-20E4-EE44-9E3F-431D45BC6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6220" y="840009"/>
            <a:ext cx="2247880" cy="299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6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41D0C37-3E67-DB42-9CA3-B7705F19E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777" y="1130766"/>
            <a:ext cx="3978299" cy="55385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F03388-C793-D642-9174-AD439FA02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67" y="3212106"/>
            <a:ext cx="2607665" cy="3675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1C31AA-8105-5548-B6CB-58328D3EFC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31547">
            <a:off x="1083" y="1060732"/>
            <a:ext cx="3966575" cy="20359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A960F5-BD07-421D-ABD7-A47652D0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10" y="127403"/>
            <a:ext cx="8240200" cy="7920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AU" dirty="0"/>
              <a:t>Introductions – The COKI Project</a:t>
            </a:r>
            <a:br>
              <a:rPr lang="en-AU" dirty="0"/>
            </a:br>
            <a:r>
              <a:rPr lang="zh-CN" altLang="en-US" dirty="0"/>
              <a:t>关于</a:t>
            </a:r>
            <a:r>
              <a:rPr lang="en-US" altLang="zh-CN" dirty="0"/>
              <a:t>COKI</a:t>
            </a:r>
            <a:r>
              <a:rPr lang="zh-CN" altLang="en-US" dirty="0"/>
              <a:t>项目</a:t>
            </a:r>
            <a:endParaRPr lang="en-AU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8C8CDD-83F0-AE49-B0C7-F8E679C59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01282">
            <a:off x="3068885" y="3899954"/>
            <a:ext cx="3355958" cy="21786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8AF128-6BA6-0247-84D5-3817043C2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54552">
            <a:off x="-179207" y="5958011"/>
            <a:ext cx="9356531" cy="755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099C3D-87F9-8440-A0A4-F5FC1D8B1C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38502">
            <a:off x="1463429" y="2947688"/>
            <a:ext cx="5327093" cy="7824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A9CB5D-3E5E-3144-B325-8748289441B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28269D-ED16-9448-A616-883F02A9E4D9}"/>
              </a:ext>
            </a:extLst>
          </p:cNvPr>
          <p:cNvSpPr/>
          <p:nvPr/>
        </p:nvSpPr>
        <p:spPr>
          <a:xfrm>
            <a:off x="8192818" y="829799"/>
            <a:ext cx="29803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wip.mitpress.mit.edu</a:t>
            </a:r>
            <a:r>
              <a:rPr lang="en-US" dirty="0"/>
              <a:t>/pub/</a:t>
            </a:r>
            <a:r>
              <a:rPr lang="en-US" dirty="0" err="1"/>
              <a:t>oki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4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960F5-BD07-421D-ABD7-A47652D0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66" y="121642"/>
            <a:ext cx="11581448" cy="7920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AU" dirty="0"/>
              <a:t>Introductions – The COKI Team </a:t>
            </a:r>
            <a:r>
              <a:rPr lang="zh-CN" altLang="en-US" dirty="0"/>
              <a:t>关于</a:t>
            </a:r>
            <a:r>
              <a:rPr lang="en-AU" dirty="0"/>
              <a:t>COKI</a:t>
            </a:r>
            <a:r>
              <a:rPr lang="zh-CN" altLang="en-US" dirty="0"/>
              <a:t>团队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99266C-DE64-6440-8DD7-BAA39E81EB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360" y="1161187"/>
            <a:ext cx="3555190" cy="54849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769B28-4119-664A-B806-0E2BFD137C3A}"/>
              </a:ext>
            </a:extLst>
          </p:cNvPr>
          <p:cNvSpPr txBox="1"/>
          <p:nvPr/>
        </p:nvSpPr>
        <p:spPr>
          <a:xfrm>
            <a:off x="4033700" y="1038527"/>
            <a:ext cx="8301908" cy="667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/>
              <a:t>Cameron </a:t>
            </a:r>
            <a:r>
              <a:rPr lang="en-GB" sz="2400" b="1" dirty="0" err="1"/>
              <a:t>Neylon</a:t>
            </a:r>
            <a:r>
              <a:rPr lang="en-GB" sz="2400" dirty="0"/>
              <a:t>, Professor of Research Communications</a:t>
            </a:r>
          </a:p>
          <a:p>
            <a:pPr>
              <a:lnSpc>
                <a:spcPct val="150000"/>
              </a:lnSpc>
            </a:pPr>
            <a:r>
              <a:rPr lang="en-GB" sz="2400" b="1" dirty="0"/>
              <a:t>Lucy Montgomery</a:t>
            </a:r>
            <a:r>
              <a:rPr lang="en-GB" sz="2400" dirty="0"/>
              <a:t>, Associate Professor, Internet Studies</a:t>
            </a:r>
          </a:p>
          <a:p>
            <a:pPr>
              <a:lnSpc>
                <a:spcPct val="150000"/>
              </a:lnSpc>
            </a:pPr>
            <a:r>
              <a:rPr lang="en-GB" sz="2400" b="1" dirty="0"/>
              <a:t>John Hartley</a:t>
            </a:r>
            <a:r>
              <a:rPr lang="en-GB" sz="2400" dirty="0"/>
              <a:t>, Professor of Cultural Science</a:t>
            </a:r>
          </a:p>
          <a:p>
            <a:pPr>
              <a:lnSpc>
                <a:spcPct val="150000"/>
              </a:lnSpc>
            </a:pPr>
            <a:endParaRPr lang="en-GB" sz="2400" dirty="0"/>
          </a:p>
          <a:p>
            <a:pPr>
              <a:lnSpc>
                <a:spcPct val="150000"/>
              </a:lnSpc>
            </a:pPr>
            <a:r>
              <a:rPr lang="en-GB" sz="2400" b="1" dirty="0"/>
              <a:t>Richard Hosking</a:t>
            </a:r>
            <a:r>
              <a:rPr lang="en-GB" sz="2400" dirty="0"/>
              <a:t>, Data Science Infrastructure Lead</a:t>
            </a:r>
            <a:br>
              <a:rPr lang="en-GB" sz="2400" dirty="0"/>
            </a:br>
            <a:r>
              <a:rPr lang="en-GB" sz="2400" b="1" dirty="0"/>
              <a:t>Chun-Kai (Karl) Huang</a:t>
            </a:r>
            <a:r>
              <a:rPr lang="en-GB" sz="2400" dirty="0"/>
              <a:t>, Data Scientist</a:t>
            </a:r>
          </a:p>
          <a:p>
            <a:pPr>
              <a:lnSpc>
                <a:spcPct val="150000"/>
              </a:lnSpc>
            </a:pPr>
            <a:r>
              <a:rPr lang="en-GB" sz="2400" b="1" dirty="0"/>
              <a:t>Katie Wilson</a:t>
            </a:r>
            <a:r>
              <a:rPr lang="en-GB" sz="2400" dirty="0"/>
              <a:t>, Research Fellow</a:t>
            </a:r>
          </a:p>
          <a:p>
            <a:pPr>
              <a:lnSpc>
                <a:spcPct val="150000"/>
              </a:lnSpc>
            </a:pPr>
            <a:r>
              <a:rPr lang="en-GB" sz="2400" b="1" dirty="0" err="1"/>
              <a:t>Alkim</a:t>
            </a:r>
            <a:r>
              <a:rPr lang="en-GB" sz="2400" b="1" dirty="0"/>
              <a:t> </a:t>
            </a:r>
            <a:r>
              <a:rPr lang="en-GB" sz="2400" b="1" dirty="0" err="1"/>
              <a:t>Ozaygen</a:t>
            </a:r>
            <a:r>
              <a:rPr lang="en-GB" sz="2400" dirty="0"/>
              <a:t>, Data Scientist</a:t>
            </a:r>
          </a:p>
          <a:p>
            <a:pPr>
              <a:lnSpc>
                <a:spcPct val="150000"/>
              </a:lnSpc>
            </a:pPr>
            <a:r>
              <a:rPr lang="en-GB" sz="2400" b="1" dirty="0"/>
              <a:t>Chloe Brookes-Kenworthy</a:t>
            </a:r>
            <a:r>
              <a:rPr lang="en-GB" sz="2400" dirty="0"/>
              <a:t>, Data Wrangler</a:t>
            </a:r>
          </a:p>
          <a:p>
            <a:pPr>
              <a:lnSpc>
                <a:spcPct val="150000"/>
              </a:lnSpc>
            </a:pPr>
            <a:r>
              <a:rPr lang="en-GB" sz="2400" b="1" dirty="0"/>
              <a:t>Emma de Francisco</a:t>
            </a:r>
            <a:r>
              <a:rPr lang="en-GB" sz="2400" dirty="0"/>
              <a:t>, Project Coordinator</a:t>
            </a:r>
          </a:p>
          <a:p>
            <a:pPr>
              <a:lnSpc>
                <a:spcPct val="150000"/>
              </a:lnSpc>
            </a:pPr>
            <a:br>
              <a:rPr lang="en-GB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0609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AU"/>
              <a:t>Key issues</a:t>
            </a:r>
            <a:endParaRPr/>
          </a:p>
        </p:txBody>
      </p:sp>
      <p:grpSp>
        <p:nvGrpSpPr>
          <p:cNvPr id="147" name="Google Shape;147;p4"/>
          <p:cNvGrpSpPr/>
          <p:nvPr/>
        </p:nvGrpSpPr>
        <p:grpSpPr>
          <a:xfrm>
            <a:off x="966000" y="3101292"/>
            <a:ext cx="10260000" cy="1890003"/>
            <a:chOff x="127800" y="1275667"/>
            <a:chExt cx="10260000" cy="1890003"/>
          </a:xfrm>
        </p:grpSpPr>
        <p:sp>
          <p:nvSpPr>
            <p:cNvPr id="148" name="Google Shape;148;p4"/>
            <p:cNvSpPr/>
            <p:nvPr/>
          </p:nvSpPr>
          <p:spPr>
            <a:xfrm>
              <a:off x="622800" y="1275667"/>
              <a:ext cx="810000" cy="810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27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 txBox="1"/>
            <p:nvPr/>
          </p:nvSpPr>
          <p:spPr>
            <a:xfrm>
              <a:off x="127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AU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Ranking tables rely on paywall publications</a:t>
              </a: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2737800" y="1275667"/>
              <a:ext cx="810000" cy="81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2242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2242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AU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Universities channel resources and effort to improve rankings</a:t>
              </a: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4852800" y="1275667"/>
              <a:ext cx="810000" cy="810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4357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 txBox="1"/>
            <p:nvPr/>
          </p:nvSpPr>
          <p:spPr>
            <a:xfrm>
              <a:off x="4357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AU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Researchers required to focus on restricted-access publications</a:t>
              </a: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6967800" y="1275667"/>
              <a:ext cx="810000" cy="810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6472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6472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buClr>
                  <a:schemeClr val="lt1"/>
                </a:buClr>
                <a:buSzPts val="1500"/>
              </a:pPr>
              <a:r>
                <a:rPr lang="en-AU" sz="15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Universities forced to pay millions for access. </a:t>
              </a:r>
              <a:endParaRPr sz="15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9082800" y="1275667"/>
              <a:ext cx="810000" cy="8100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8587800" y="2355670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 txBox="1"/>
            <p:nvPr/>
          </p:nvSpPr>
          <p:spPr>
            <a:xfrm>
              <a:off x="8587800" y="2355670"/>
              <a:ext cx="1800000" cy="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Restricted access to research for public distorts trust in universities</a:t>
              </a:r>
              <a:endParaRPr sz="15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622F510-651D-834E-81F1-B24ACE5F29E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64B5C0-48B8-4D4C-9088-008D25D071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31172" y="65978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主要议题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AU" dirty="0"/>
              <a:t>The Pushback</a:t>
            </a:r>
            <a:endParaRPr dirty="0"/>
          </a:p>
        </p:txBody>
      </p:sp>
      <p:grpSp>
        <p:nvGrpSpPr>
          <p:cNvPr id="169" name="Google Shape;169;p5"/>
          <p:cNvGrpSpPr/>
          <p:nvPr/>
        </p:nvGrpSpPr>
        <p:grpSpPr>
          <a:xfrm>
            <a:off x="838200" y="1829024"/>
            <a:ext cx="10515600" cy="4344538"/>
            <a:chOff x="0" y="3399"/>
            <a:chExt cx="10515600" cy="4344538"/>
          </a:xfrm>
        </p:grpSpPr>
        <p:sp>
          <p:nvSpPr>
            <p:cNvPr id="170" name="Google Shape;170;p5"/>
            <p:cNvSpPr/>
            <p:nvPr/>
          </p:nvSpPr>
          <p:spPr>
            <a:xfrm>
              <a:off x="0" y="3399"/>
              <a:ext cx="10515600" cy="724089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219037" y="166319"/>
              <a:ext cx="398249" cy="3982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836323" y="3399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5"/>
            <p:cNvSpPr txBox="1"/>
            <p:nvPr/>
          </p:nvSpPr>
          <p:spPr>
            <a:xfrm>
              <a:off x="836323" y="3399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625" tIns="76625" rIns="76625" bIns="7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Europe pursues Plan S</a:t>
              </a: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0" y="908511"/>
              <a:ext cx="10515600" cy="724089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219037" y="1071431"/>
              <a:ext cx="398249" cy="39824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836323" y="908511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 txBox="1"/>
            <p:nvPr/>
          </p:nvSpPr>
          <p:spPr>
            <a:xfrm>
              <a:off x="836323" y="908511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625" tIns="76625" rIns="76625" bIns="7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AU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</a:t>
              </a:r>
              <a:r>
                <a:rPr lang="en-AU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esistance to paying $millions – U</a:t>
              </a:r>
              <a:r>
                <a:rPr lang="en-AU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niversity of California system, Swedish universities</a:t>
              </a:r>
              <a:endParaRPr sz="19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0" y="1813624"/>
              <a:ext cx="10515600" cy="72408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219037" y="1976544"/>
              <a:ext cx="398249" cy="39824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836323" y="1813624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 txBox="1"/>
            <p:nvPr/>
          </p:nvSpPr>
          <p:spPr>
            <a:xfrm>
              <a:off x="836323" y="1813624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625" tIns="76625" rIns="76625" bIns="7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Questions over open access compliance</a:t>
              </a:r>
              <a:endParaRPr sz="19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0" y="2718736"/>
              <a:ext cx="10515600" cy="72408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219037" y="2881656"/>
              <a:ext cx="398249" cy="39824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836323" y="2718736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 txBox="1"/>
            <p:nvPr/>
          </p:nvSpPr>
          <p:spPr>
            <a:xfrm>
              <a:off x="836323" y="2718735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625" tIns="76625" rIns="76625" bIns="7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Growing concerns over </a:t>
              </a:r>
              <a:r>
                <a:rPr lang="en-AU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equity and access</a:t>
              </a:r>
              <a:endParaRPr sz="19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0" y="3623848"/>
              <a:ext cx="10515600" cy="724089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219037" y="3786768"/>
              <a:ext cx="398249" cy="39824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836323" y="3623848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836323" y="3623848"/>
              <a:ext cx="9679276" cy="724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625" tIns="76625" rIns="76625" bIns="7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Grassroots movements for open access – particularly in medicine</a:t>
              </a:r>
              <a:endParaRPr sz="19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9FC16701-FB37-CC4C-AE97-CBD95CDB2AB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" y="-16654"/>
            <a:ext cx="12204106" cy="6874208"/>
          </a:xfrm>
          <a:prstGeom prst="rect">
            <a:avLst/>
          </a:prstGeom>
          <a:solidFill>
            <a:srgbClr val="7030A0">
              <a:alpha val="8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8218" y="-1043473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90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029349" y="2221717"/>
            <a:ext cx="6164707" cy="2397468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vert="horz" wrap="none" lIns="359953" tIns="89988" rIns="359953" bIns="89988" rtlCol="0" anchor="ctr">
            <a:sp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Open Access</a:t>
            </a:r>
          </a:p>
          <a:p>
            <a:r>
              <a:rPr lang="zh-CN" alt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开放存取</a:t>
            </a:r>
            <a:endParaRPr lang="en-US" sz="7199" dirty="0">
              <a:solidFill>
                <a:schemeClr val="bg1"/>
              </a:solidFill>
              <a:latin typeface="+mj-lt"/>
              <a:cs typeface="Calibri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5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lh6.googleusercontent.com/-LwVpgqSyZFBRClKT-92hUT1Lzz1LzUbGFVU77wfN3nf5g8EGWFn6Mmx7sI4G-B9oakfovIkwxmAg-TRQukHkSuLlF2nqE1i5xbqvgKpqvM1XlPUBFpSLOOj1EQAdkGtzyaqvpkgb3M">
            <a:extLst>
              <a:ext uri="{FF2B5EF4-FFF2-40B4-BE49-F238E27FC236}">
                <a16:creationId xmlns:a16="http://schemas.microsoft.com/office/drawing/2014/main" id="{74163340-4664-2C4E-9725-706B79318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515" y="1044581"/>
            <a:ext cx="10946423" cy="573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64983A-336B-7B44-8EF1-878A8EE9FE9B}"/>
              </a:ext>
            </a:extLst>
          </p:cNvPr>
          <p:cNvSpPr/>
          <p:nvPr/>
        </p:nvSpPr>
        <p:spPr>
          <a:xfrm>
            <a:off x="5978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115D2F-9E14-1148-BB0F-0681C33C8A48}"/>
              </a:ext>
            </a:extLst>
          </p:cNvPr>
          <p:cNvSpPr/>
          <p:nvPr/>
        </p:nvSpPr>
        <p:spPr>
          <a:xfrm>
            <a:off x="5978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83114C-F722-D64D-ADE1-597F2A604D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sp>
        <p:nvSpPr>
          <p:cNvPr id="8" name="Google Shape;361;p69">
            <a:extLst>
              <a:ext uri="{FF2B5EF4-FFF2-40B4-BE49-F238E27FC236}">
                <a16:creationId xmlns:a16="http://schemas.microsoft.com/office/drawing/2014/main" id="{7DAEE111-B87D-F443-8783-9F82951B13F7}"/>
              </a:ext>
            </a:extLst>
          </p:cNvPr>
          <p:cNvSpPr txBox="1">
            <a:spLocks/>
          </p:cNvSpPr>
          <p:nvPr/>
        </p:nvSpPr>
        <p:spPr>
          <a:xfrm>
            <a:off x="6513" y="0"/>
            <a:ext cx="8366800" cy="9288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zh-TW" sz="4000" dirty="0">
                <a:latin typeface="Calibri" panose="020F0502020204030204" pitchFamily="34" charset="0"/>
                <a:cs typeface="Calibri" panose="020F0502020204030204" pitchFamily="34" charset="0"/>
              </a:rPr>
              <a:t>Open Access Data Analysis Pipeline</a:t>
            </a:r>
          </a:p>
          <a:p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开放存取数据分析流程图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16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474" y="796299"/>
            <a:ext cx="6019393" cy="216975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69"/>
          <p:cNvSpPr txBox="1">
            <a:spLocks noGrp="1"/>
          </p:cNvSpPr>
          <p:nvPr>
            <p:ph type="title"/>
          </p:nvPr>
        </p:nvSpPr>
        <p:spPr>
          <a:xfrm>
            <a:off x="0" y="-13224"/>
            <a:ext cx="8366800" cy="9288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/>
          <a:p>
            <a:r>
              <a:rPr lang="zh-TW" sz="4000" dirty="0"/>
              <a:t>Issues with selecting a single source</a:t>
            </a:r>
            <a:br>
              <a:rPr lang="en-US" altLang="zh-TW" sz="4000" dirty="0"/>
            </a:br>
            <a:r>
              <a:rPr lang="zh-CN" altLang="en-US" sz="2800" dirty="0"/>
              <a:t>选定单个来源遇到的问题</a:t>
            </a:r>
            <a:endParaRPr sz="2800" dirty="0"/>
          </a:p>
        </p:txBody>
      </p:sp>
      <p:pic>
        <p:nvPicPr>
          <p:cNvPr id="363" name="Google Shape;363;p69"/>
          <p:cNvPicPr preferRelativeResize="0"/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219" y="2164380"/>
            <a:ext cx="4073048" cy="407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699" y="2935423"/>
            <a:ext cx="6503934" cy="3522467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9"/>
          <p:cNvSpPr txBox="1"/>
          <p:nvPr/>
        </p:nvSpPr>
        <p:spPr>
          <a:xfrm>
            <a:off x="313583" y="1436367"/>
            <a:ext cx="1644800" cy="751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867"/>
              <a:t>Object count in all sources</a:t>
            </a:r>
            <a:endParaRPr sz="1867"/>
          </a:p>
        </p:txBody>
      </p:sp>
      <p:sp>
        <p:nvSpPr>
          <p:cNvPr id="366" name="Google Shape;366;p69"/>
          <p:cNvSpPr txBox="1"/>
          <p:nvPr/>
        </p:nvSpPr>
        <p:spPr>
          <a:xfrm>
            <a:off x="5239872" y="5305567"/>
            <a:ext cx="1447600" cy="807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867" dirty="0"/>
              <a:t>For 155 universities</a:t>
            </a:r>
            <a:endParaRPr sz="1867" dirty="0"/>
          </a:p>
        </p:txBody>
      </p:sp>
      <p:sp>
        <p:nvSpPr>
          <p:cNvPr id="367" name="Google Shape;367;p69"/>
          <p:cNvSpPr txBox="1"/>
          <p:nvPr/>
        </p:nvSpPr>
        <p:spPr>
          <a:xfrm>
            <a:off x="10048667" y="1649580"/>
            <a:ext cx="1809600" cy="514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867"/>
              <a:t>15 universities</a:t>
            </a:r>
            <a:endParaRPr sz="1867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9BF614-BBEE-8044-ABC9-61A9F697C2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F6C711-D08F-F04A-B616-4B3B95457455}"/>
              </a:ext>
            </a:extLst>
          </p:cNvPr>
          <p:cNvSpPr/>
          <p:nvPr/>
        </p:nvSpPr>
        <p:spPr>
          <a:xfrm>
            <a:off x="195699" y="6457890"/>
            <a:ext cx="11847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000" dirty="0">
                <a:latin typeface="GillSansRegular"/>
              </a:rPr>
              <a:t>Comparison of bibliographic data sources: Implications for the robustness of university rankings</a:t>
            </a:r>
          </a:p>
          <a:p>
            <a:pPr fontAlgn="base"/>
            <a:r>
              <a:rPr lang="en-US" sz="1000" dirty="0">
                <a:solidFill>
                  <a:srgbClr val="333333"/>
                </a:solidFill>
                <a:latin typeface="GillSansRegular"/>
              </a:rPr>
              <a:t>Chun-Kai (Karl)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Huang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,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Cameron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 err="1">
                <a:solidFill>
                  <a:srgbClr val="333333"/>
                </a:solidFill>
                <a:latin typeface="GillSansRegular"/>
              </a:rPr>
              <a:t>Neylon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,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Chloe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Brookes-Kenworthy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,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Richard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Hosking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,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Lucy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Montgomery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,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Katie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>
                <a:solidFill>
                  <a:srgbClr val="333333"/>
                </a:solidFill>
                <a:latin typeface="GillSansRegular"/>
              </a:rPr>
              <a:t>Wilson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, </a:t>
            </a:r>
            <a:r>
              <a:rPr lang="en-US" sz="1000" dirty="0" err="1">
                <a:solidFill>
                  <a:srgbClr val="333333"/>
                </a:solidFill>
                <a:latin typeface="GillSansRegular"/>
              </a:rPr>
              <a:t>Alkim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</a:t>
            </a:r>
            <a:r>
              <a:rPr lang="en-US" sz="1000" dirty="0" err="1">
                <a:solidFill>
                  <a:srgbClr val="333333"/>
                </a:solidFill>
                <a:latin typeface="GillSansRegular"/>
              </a:rPr>
              <a:t>Ozaygen</a:t>
            </a:r>
            <a:r>
              <a:rPr lang="en-US" sz="1000" dirty="0">
                <a:solidFill>
                  <a:srgbClr val="333333"/>
                </a:solidFill>
                <a:latin typeface="Helvetica Neue" panose="02000503000000020004" pitchFamily="2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inherit"/>
              </a:rPr>
              <a:t>bioRxiv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 750075; </a:t>
            </a:r>
            <a:r>
              <a:rPr lang="en-US" sz="1000" dirty="0" err="1">
                <a:solidFill>
                  <a:srgbClr val="333333"/>
                </a:solidFill>
                <a:latin typeface="inherit"/>
              </a:rPr>
              <a:t>doi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: https://</a:t>
            </a:r>
            <a:r>
              <a:rPr lang="en-US" sz="1000" dirty="0" err="1">
                <a:solidFill>
                  <a:srgbClr val="333333"/>
                </a:solidFill>
                <a:latin typeface="inherit"/>
              </a:rPr>
              <a:t>doi.org</a:t>
            </a:r>
            <a:r>
              <a:rPr lang="en-US" sz="1000" dirty="0">
                <a:solidFill>
                  <a:srgbClr val="333333"/>
                </a:solidFill>
                <a:latin typeface="inherit"/>
              </a:rPr>
              <a:t>/10.1101/750075</a:t>
            </a:r>
            <a:endParaRPr lang="en-US" sz="1000" dirty="0">
              <a:solidFill>
                <a:srgbClr val="333333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637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2"/>
          <p:cNvSpPr txBox="1">
            <a:spLocks noGrp="1"/>
          </p:cNvSpPr>
          <p:nvPr>
            <p:ph type="title"/>
          </p:nvPr>
        </p:nvSpPr>
        <p:spPr>
          <a:xfrm>
            <a:off x="317500" y="227187"/>
            <a:ext cx="8366800" cy="9288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/>
          <a:p>
            <a:r>
              <a:rPr lang="zh-TW" dirty="0"/>
              <a:t>OA for </a:t>
            </a:r>
            <a:r>
              <a:rPr lang="en-US" altLang="zh-TW" dirty="0"/>
              <a:t>Curtin U</a:t>
            </a:r>
            <a:r>
              <a:rPr lang="zh-TW" dirty="0"/>
              <a:t>niversit</a:t>
            </a:r>
            <a:r>
              <a:rPr lang="en-US" altLang="zh-TW" dirty="0"/>
              <a:t>y</a:t>
            </a:r>
            <a:br>
              <a:rPr lang="en-US" altLang="zh-TW" dirty="0"/>
            </a:br>
            <a:r>
              <a:rPr lang="zh-CN" altLang="en-US" dirty="0"/>
              <a:t>科廷大学的开放存取</a:t>
            </a:r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B403F8-0843-3743-9115-6548345093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586E35-0696-3643-95B1-109BDCFB9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3" y="1425070"/>
            <a:ext cx="11848521" cy="46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650" y="1155987"/>
            <a:ext cx="7101555" cy="5287542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72"/>
          <p:cNvSpPr txBox="1">
            <a:spLocks noGrp="1"/>
          </p:cNvSpPr>
          <p:nvPr>
            <p:ph type="title"/>
          </p:nvPr>
        </p:nvSpPr>
        <p:spPr>
          <a:xfrm>
            <a:off x="107293" y="16330"/>
            <a:ext cx="8366800" cy="9288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/>
          <a:p>
            <a:r>
              <a:rPr lang="en-US" altLang="zh-TW" dirty="0"/>
              <a:t>Open </a:t>
            </a:r>
            <a:r>
              <a:rPr lang="zh-TW" dirty="0"/>
              <a:t>A</a:t>
            </a:r>
            <a:r>
              <a:rPr lang="en-US" altLang="zh-TW" dirty="0" err="1"/>
              <a:t>ccess</a:t>
            </a:r>
            <a:r>
              <a:rPr lang="en-US" altLang="zh-TW" dirty="0"/>
              <a:t> seen</a:t>
            </a:r>
            <a:r>
              <a:rPr lang="zh-TW" dirty="0"/>
              <a:t> </a:t>
            </a:r>
            <a:r>
              <a:rPr lang="en-US" altLang="zh-TW" dirty="0"/>
              <a:t>Globally</a:t>
            </a:r>
            <a:br>
              <a:rPr lang="en-US" altLang="zh-TW" dirty="0"/>
            </a:br>
            <a:r>
              <a:rPr lang="zh-CN" altLang="en-US" sz="4000" dirty="0"/>
              <a:t>全球的开放存取</a:t>
            </a:r>
            <a:endParaRPr sz="4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B403F8-0843-3743-9115-6548345093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93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" y="-16654"/>
            <a:ext cx="12204106" cy="6874208"/>
          </a:xfrm>
          <a:prstGeom prst="rect">
            <a:avLst/>
          </a:prstGeom>
          <a:solidFill>
            <a:schemeClr val="accent6">
              <a:lumMod val="75000"/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8218" y="-1043473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90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003629" y="2221717"/>
            <a:ext cx="8216166" cy="2397468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vert="horz" wrap="none" lIns="359953" tIns="89988" rIns="359953" bIns="89988" rtlCol="0" anchor="ctr">
            <a:sp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Impacts of Policy?</a:t>
            </a:r>
          </a:p>
          <a:p>
            <a:r>
              <a:rPr lang="zh-CN" alt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政策影响</a:t>
            </a:r>
            <a:endParaRPr lang="en-US" sz="7199" dirty="0">
              <a:solidFill>
                <a:schemeClr val="bg1"/>
              </a:solidFill>
              <a:latin typeface="+mj-lt"/>
              <a:cs typeface="Calibri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61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214146" cy="928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>
              <a:lnSpc>
                <a:spcPct val="100000"/>
              </a:lnSpc>
              <a:buSzPts val="1000"/>
            </a:pPr>
            <a:r>
              <a:rPr lang="en-US" altLang="zh-TW" sz="2400" b="1" i="1" dirty="0"/>
              <a:t>20 Institutions</a:t>
            </a:r>
            <a:r>
              <a:rPr lang="en-US" altLang="zh-TW" sz="2400" i="1" dirty="0"/>
              <a:t>: </a:t>
            </a:r>
            <a:r>
              <a:rPr lang="en-US" altLang="zh-TW" sz="1800" i="1" dirty="0"/>
              <a:t>20</a:t>
            </a:r>
            <a:r>
              <a:rPr lang="zh-CN" altLang="en-US" sz="1800" i="1" dirty="0"/>
              <a:t>家机构：</a:t>
            </a:r>
            <a:br>
              <a:rPr lang="en-US" altLang="zh-TW" sz="2400" i="1" dirty="0"/>
            </a:br>
            <a:r>
              <a:rPr lang="en-US" altLang="zh-TW" sz="2400" i="1" dirty="0"/>
              <a:t>Library access scores, percentage OA publications, OA scores</a:t>
            </a:r>
            <a:r>
              <a:rPr lang="zh-TW" altLang="en-US" sz="2400" dirty="0"/>
              <a:t> </a:t>
            </a:r>
            <a:br>
              <a:rPr lang="en-US" altLang="zh-TW" sz="2400" dirty="0"/>
            </a:br>
            <a:r>
              <a:rPr lang="zh-CN" altLang="en-US" sz="1800" dirty="0"/>
              <a:t>图书馆访问分数，开放存取出版物百分比，开放存取分数</a:t>
            </a:r>
            <a:endParaRPr sz="100" dirty="0"/>
          </a:p>
        </p:txBody>
      </p:sp>
      <p:pic>
        <p:nvPicPr>
          <p:cNvPr id="246" name="Google Shape;246;p5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38436" y="907907"/>
            <a:ext cx="10078325" cy="5020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C4A14E-B536-3547-B35A-1E6E334838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927443-7946-D44B-B3DC-4DD3339AE7BF}"/>
              </a:ext>
            </a:extLst>
          </p:cNvPr>
          <p:cNvSpPr/>
          <p:nvPr/>
        </p:nvSpPr>
        <p:spPr>
          <a:xfrm>
            <a:off x="9856177" y="5285140"/>
            <a:ext cx="23358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14856"/>
            <a:r>
              <a:rPr lang="en-US" altLang="zh-TW" dirty="0"/>
              <a:t>One point for each:</a:t>
            </a:r>
          </a:p>
          <a:p>
            <a:pPr indent="-414856">
              <a:buFont typeface="Arial" panose="020B0604020202020204" pitchFamily="34" charset="0"/>
              <a:buChar char="•"/>
            </a:pPr>
            <a:r>
              <a:rPr lang="en-US" altLang="zh-TW" dirty="0"/>
              <a:t>OA policy</a:t>
            </a:r>
            <a:endParaRPr lang="en-US" sz="300" dirty="0"/>
          </a:p>
          <a:p>
            <a:pPr indent="-414856">
              <a:buFont typeface="Arial" panose="020B0604020202020204" pitchFamily="34" charset="0"/>
              <a:buChar char="•"/>
            </a:pPr>
            <a:r>
              <a:rPr lang="en-US" altLang="zh-TW" dirty="0"/>
              <a:t>Institutional repository</a:t>
            </a:r>
            <a:endParaRPr lang="en-US" sz="300" dirty="0"/>
          </a:p>
          <a:p>
            <a:pPr indent="-414856">
              <a:buFont typeface="Arial" panose="020B0604020202020204" pitchFamily="34" charset="0"/>
              <a:buChar char="•"/>
            </a:pPr>
            <a:r>
              <a:rPr lang="en-US" altLang="zh-TW" dirty="0"/>
              <a:t>OA publishing funds</a:t>
            </a:r>
            <a:endParaRPr lang="en-US" sz="3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D152FA-04F1-7640-90D4-2459B025B0B9}"/>
              </a:ext>
            </a:extLst>
          </p:cNvPr>
          <p:cNvSpPr/>
          <p:nvPr/>
        </p:nvSpPr>
        <p:spPr>
          <a:xfrm>
            <a:off x="366346" y="528514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414856"/>
            <a:r>
              <a:rPr lang="en-US" altLang="zh-TW" dirty="0"/>
              <a:t>One point for each:</a:t>
            </a:r>
          </a:p>
          <a:p>
            <a:pPr indent="-414856">
              <a:buFont typeface="Arial" panose="020B0604020202020204" pitchFamily="34" charset="0"/>
              <a:buChar char="•"/>
            </a:pPr>
            <a:r>
              <a:rPr lang="en-US" altLang="zh-TW" dirty="0"/>
              <a:t>Public access to library</a:t>
            </a:r>
            <a:endParaRPr lang="en-US" sz="300" dirty="0"/>
          </a:p>
          <a:p>
            <a:pPr indent="-414856">
              <a:buFont typeface="Arial" panose="020B0604020202020204" pitchFamily="34" charset="0"/>
              <a:buChar char="•"/>
            </a:pPr>
            <a:r>
              <a:rPr lang="en-US" altLang="zh-TW" dirty="0"/>
              <a:t>No physical restrictions</a:t>
            </a:r>
            <a:endParaRPr lang="en-US" sz="300" dirty="0"/>
          </a:p>
          <a:p>
            <a:pPr indent="-414856">
              <a:buFont typeface="Arial" panose="020B0604020202020204" pitchFamily="34" charset="0"/>
              <a:buChar char="•"/>
            </a:pPr>
            <a:r>
              <a:rPr lang="en-US" altLang="zh-TW" dirty="0"/>
              <a:t>No fees for public access</a:t>
            </a:r>
            <a:endParaRPr lang="en-US" sz="3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2C739-4C6A-1442-BEFF-F60B7D721A63}"/>
              </a:ext>
            </a:extLst>
          </p:cNvPr>
          <p:cNvSpPr/>
          <p:nvPr/>
        </p:nvSpPr>
        <p:spPr>
          <a:xfrm>
            <a:off x="4613938" y="5931470"/>
            <a:ext cx="29113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414856"/>
            <a:r>
              <a:rPr lang="en-US" altLang="zh-TW" dirty="0"/>
              <a:t>% OA output for 2017 (COKI data)</a:t>
            </a:r>
            <a:endParaRPr lang="en-US" sz="3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82CA31-EF36-7E42-87E7-6504E9B30A50}"/>
              </a:ext>
            </a:extLst>
          </p:cNvPr>
          <p:cNvSpPr/>
          <p:nvPr/>
        </p:nvSpPr>
        <p:spPr>
          <a:xfrm>
            <a:off x="1318654" y="6427113"/>
            <a:ext cx="114969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595959"/>
                </a:solidFill>
                <a:latin typeface="Helvetica" pitchFamily="2" charset="0"/>
              </a:rPr>
              <a:t>WIlson</a:t>
            </a:r>
            <a:r>
              <a:rPr lang="en-US" sz="1100" dirty="0">
                <a:solidFill>
                  <a:srgbClr val="595959"/>
                </a:solidFill>
                <a:latin typeface="Helvetica" pitchFamily="2" charset="0"/>
              </a:rPr>
              <a:t>, K., </a:t>
            </a:r>
            <a:r>
              <a:rPr lang="en-US" sz="1100" dirty="0" err="1">
                <a:solidFill>
                  <a:srgbClr val="595959"/>
                </a:solidFill>
                <a:latin typeface="Helvetica" pitchFamily="2" charset="0"/>
              </a:rPr>
              <a:t>Neylon</a:t>
            </a:r>
            <a:r>
              <a:rPr lang="en-US" sz="1100" dirty="0">
                <a:solidFill>
                  <a:srgbClr val="595959"/>
                </a:solidFill>
                <a:latin typeface="Helvetica" pitchFamily="2" charset="0"/>
              </a:rPr>
              <a:t>, C., Montgomery, L. &amp; Huang, C-H. (2019). Library access policies: an indication of openness? Information Research, 24(1), paper 809. </a:t>
            </a:r>
          </a:p>
          <a:p>
            <a:r>
              <a:rPr lang="en-US" sz="1100" dirty="0">
                <a:solidFill>
                  <a:srgbClr val="595959"/>
                </a:solidFill>
                <a:latin typeface="Helvetica" pitchFamily="2" charset="0"/>
              </a:rPr>
              <a:t>Retrieved from</a:t>
            </a:r>
            <a:r>
              <a:rPr lang="en-US" sz="1100" dirty="0">
                <a:solidFill>
                  <a:srgbClr val="8259A6"/>
                </a:solidFill>
                <a:latin typeface="Helvetica" pitchFamily="2" charset="0"/>
                <a:hlinkClick r:id="rId5"/>
              </a:rPr>
              <a:t> http://InformationR.net/ir/24-1/paper809.html</a:t>
            </a:r>
            <a:r>
              <a:rPr lang="en-US" sz="1100" dirty="0">
                <a:solidFill>
                  <a:srgbClr val="595959"/>
                </a:solidFill>
                <a:latin typeface="Helvetica" pitchFamily="2" charset="0"/>
              </a:rPr>
              <a:t> (Archived by </a:t>
            </a:r>
            <a:r>
              <a:rPr lang="en-US" sz="1100" dirty="0" err="1">
                <a:solidFill>
                  <a:srgbClr val="595959"/>
                </a:solidFill>
                <a:latin typeface="Helvetica" pitchFamily="2" charset="0"/>
              </a:rPr>
              <a:t>WebCite</a:t>
            </a:r>
            <a:r>
              <a:rPr lang="en-US" sz="1100" dirty="0">
                <a:solidFill>
                  <a:srgbClr val="595959"/>
                </a:solidFill>
                <a:latin typeface="Helvetica" pitchFamily="2" charset="0"/>
              </a:rPr>
              <a:t>® at http://</a:t>
            </a:r>
            <a:r>
              <a:rPr lang="en-US" sz="1100" dirty="0" err="1">
                <a:solidFill>
                  <a:srgbClr val="595959"/>
                </a:solidFill>
                <a:latin typeface="Helvetica" pitchFamily="2" charset="0"/>
              </a:rPr>
              <a:t>www.webcitation.org</a:t>
            </a:r>
            <a:r>
              <a:rPr lang="en-US" sz="1100" dirty="0">
                <a:solidFill>
                  <a:srgbClr val="595959"/>
                </a:solidFill>
                <a:latin typeface="Helvetica" pitchFamily="2" charset="0"/>
              </a:rPr>
              <a:t>/76tOSpfrn)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81931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" y="-16654"/>
            <a:ext cx="12204106" cy="6874208"/>
          </a:xfrm>
          <a:prstGeom prst="rect">
            <a:avLst/>
          </a:prstGeom>
          <a:solidFill>
            <a:srgbClr val="00B0F0">
              <a:alpha val="8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8218" y="-1043473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90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131593" y="1667783"/>
            <a:ext cx="9960233" cy="3505336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vert="horz" wrap="none" lIns="359953" tIns="89988" rIns="359953" bIns="89988" rtlCol="0" anchor="ctr">
            <a:sp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Global Connections</a:t>
            </a:r>
          </a:p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(And our blind spots)</a:t>
            </a:r>
          </a:p>
          <a:p>
            <a:r>
              <a:rPr lang="zh-CN" alt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国际联系（以及盲点）</a:t>
            </a:r>
            <a:endParaRPr lang="en-US" sz="7199" dirty="0">
              <a:solidFill>
                <a:schemeClr val="bg1"/>
              </a:solidFill>
              <a:latin typeface="+mj-lt"/>
              <a:cs typeface="Calibri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3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960F5-BD07-421D-ABD7-A47652D0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51" y="112887"/>
            <a:ext cx="7717379" cy="792087"/>
          </a:xfrm>
          <a:noFill/>
        </p:spPr>
        <p:txBody>
          <a:bodyPr>
            <a:noAutofit/>
          </a:bodyPr>
          <a:lstStyle/>
          <a:p>
            <a:r>
              <a:rPr lang="en-AU" dirty="0"/>
              <a:t>Connections and Collaborations</a:t>
            </a:r>
            <a:br>
              <a:rPr lang="en-AU" dirty="0"/>
            </a:br>
            <a:r>
              <a:rPr lang="zh-CN" altLang="en-US" dirty="0"/>
              <a:t>关联与合作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873C13-A2A6-834F-A19B-674715381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7498"/>
            <a:ext cx="3272954" cy="5771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F80AE9-D007-1B44-AA3A-5294BFF0C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34" y="3425640"/>
            <a:ext cx="3537398" cy="2958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FACD3C-A1BB-3540-8F96-5736B632D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04" y="1217101"/>
            <a:ext cx="7897955" cy="1580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4BCB8E-EDD2-024F-98C4-17EC94D2CB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5149" y="4381221"/>
            <a:ext cx="3902803" cy="2476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2D786B-6EDA-6A44-9DDE-6DE213DFA7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3919" y="3434848"/>
            <a:ext cx="3571643" cy="29496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CAC67D-492B-7642-A5D0-811C649E5C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7588" y="546761"/>
            <a:ext cx="3870199" cy="387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3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80"/>
          <p:cNvSpPr txBox="1">
            <a:spLocks noGrp="1"/>
          </p:cNvSpPr>
          <p:nvPr>
            <p:ph type="title"/>
          </p:nvPr>
        </p:nvSpPr>
        <p:spPr>
          <a:xfrm>
            <a:off x="222403" y="166632"/>
            <a:ext cx="11076217" cy="9288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/>
          <a:p>
            <a:r>
              <a:rPr lang="en-US" altLang="zh-TW" sz="4267" dirty="0">
                <a:solidFill>
                  <a:schemeClr val="tx1"/>
                </a:solidFill>
              </a:rPr>
              <a:t>Major Geographical issues</a:t>
            </a:r>
            <a:r>
              <a:rPr lang="zh-CN" altLang="en-US" sz="4267" dirty="0">
                <a:solidFill>
                  <a:schemeClr val="tx1"/>
                </a:solidFill>
              </a:rPr>
              <a:t>主要的地域问题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46" name="Google Shape;446;p8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44" y="781233"/>
            <a:ext cx="9827663" cy="5532337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80"/>
          <p:cNvSpPr txBox="1"/>
          <p:nvPr/>
        </p:nvSpPr>
        <p:spPr>
          <a:xfrm>
            <a:off x="1333144" y="6235812"/>
            <a:ext cx="9784980" cy="703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600" dirty="0"/>
              <a:t>Taken from </a:t>
            </a:r>
            <a:r>
              <a:rPr lang="en-US" altLang="zh-TW" sz="1600" dirty="0" err="1"/>
              <a:t>Friso</a:t>
            </a:r>
            <a:r>
              <a:rPr lang="en-US" altLang="zh-TW" sz="1600" dirty="0"/>
              <a:t> </a:t>
            </a:r>
            <a:r>
              <a:rPr lang="en-US" altLang="zh-TW" sz="1600" dirty="0" err="1"/>
              <a:t>Selten’s</a:t>
            </a:r>
            <a:r>
              <a:rPr lang="en-US" altLang="zh-TW" sz="1600" dirty="0"/>
              <a:t> presentation at COKI workshop in Mauritius August 2019</a:t>
            </a:r>
          </a:p>
          <a:p>
            <a:r>
              <a:rPr lang="en-US" dirty="0"/>
              <a:t>A Longitudinal Analysis of University Rankings https://</a:t>
            </a:r>
            <a:r>
              <a:rPr lang="en-US" dirty="0" err="1"/>
              <a:t>arxiv.org</a:t>
            </a:r>
            <a:r>
              <a:rPr lang="en-US" dirty="0"/>
              <a:t>/abs/1908.1063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117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" y="-16654"/>
            <a:ext cx="12204106" cy="6874208"/>
          </a:xfrm>
          <a:prstGeom prst="rect">
            <a:avLst/>
          </a:prstGeom>
          <a:solidFill>
            <a:srgbClr val="7030A0">
              <a:alpha val="8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8218" y="-1043473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90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029275" y="1667783"/>
            <a:ext cx="8164870" cy="3505336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vert="horz" wrap="none" lIns="359953" tIns="89988" rIns="359953" bIns="89988" rtlCol="0" anchor="ctr">
            <a:sp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Who gets to make</a:t>
            </a:r>
          </a:p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Knowledge?</a:t>
            </a:r>
          </a:p>
          <a:p>
            <a:r>
              <a:rPr lang="zh-CN" alt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谁来制造知识？</a:t>
            </a:r>
            <a:endParaRPr lang="en-US" sz="7199" dirty="0">
              <a:solidFill>
                <a:schemeClr val="bg1"/>
              </a:solidFill>
              <a:latin typeface="+mj-lt"/>
              <a:cs typeface="Calibri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21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0567E5-C879-6A4F-AAC7-09963781A4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EB5CDC-FEDE-BF41-8746-7C091BD7A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8067"/>
            <a:ext cx="12192000" cy="37766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2AE359-6670-8648-B4F7-2F5D17A4A554}"/>
              </a:ext>
            </a:extLst>
          </p:cNvPr>
          <p:cNvSpPr/>
          <p:nvPr/>
        </p:nvSpPr>
        <p:spPr>
          <a:xfrm>
            <a:off x="7306408" y="5108328"/>
            <a:ext cx="1406769" cy="184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BD36C5-18E5-3246-B5CD-756E8AB74815}"/>
              </a:ext>
            </a:extLst>
          </p:cNvPr>
          <p:cNvSpPr txBox="1">
            <a:spLocks/>
          </p:cNvSpPr>
          <p:nvPr/>
        </p:nvSpPr>
        <p:spPr>
          <a:xfrm>
            <a:off x="283621" y="192015"/>
            <a:ext cx="10184977" cy="792087"/>
          </a:xfrm>
          <a:prstGeom prst="rect">
            <a:avLst/>
          </a:prstGeom>
          <a:noFill/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AU" sz="4400" dirty="0"/>
              <a:t>Staffing Diversity – Gender</a:t>
            </a:r>
          </a:p>
          <a:p>
            <a:r>
              <a:rPr lang="zh-CN" altLang="en-US" sz="4400" dirty="0"/>
              <a:t>员工多样性</a:t>
            </a:r>
            <a:r>
              <a:rPr lang="en-US" altLang="zh-CN" sz="4400" dirty="0"/>
              <a:t>——</a:t>
            </a:r>
            <a:r>
              <a:rPr lang="zh-CN" altLang="en-US" sz="4400" dirty="0"/>
              <a:t>性别</a:t>
            </a:r>
            <a:endParaRPr lang="en-AU" sz="4400" dirty="0"/>
          </a:p>
        </p:txBody>
      </p:sp>
    </p:spTree>
    <p:extLst>
      <p:ext uri="{BB962C8B-B14F-4D97-AF65-F5344CB8AC3E}">
        <p14:creationId xmlns:p14="http://schemas.microsoft.com/office/powerpoint/2010/main" val="371647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6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01" y="685802"/>
            <a:ext cx="11695468" cy="61428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5" name="Google Shape;315;p62"/>
          <p:cNvCxnSpPr>
            <a:cxnSpLocks/>
          </p:cNvCxnSpPr>
          <p:nvPr/>
        </p:nvCxnSpPr>
        <p:spPr>
          <a:xfrm flipH="1">
            <a:off x="1145267" y="3771903"/>
            <a:ext cx="85656" cy="60806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6" name="Google Shape;316;p62"/>
          <p:cNvCxnSpPr>
            <a:cxnSpLocks/>
          </p:cNvCxnSpPr>
          <p:nvPr/>
        </p:nvCxnSpPr>
        <p:spPr>
          <a:xfrm>
            <a:off x="3601033" y="3459260"/>
            <a:ext cx="0" cy="15576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7" name="Google Shape;317;p62"/>
          <p:cNvCxnSpPr/>
          <p:nvPr/>
        </p:nvCxnSpPr>
        <p:spPr>
          <a:xfrm>
            <a:off x="4619767" y="4533693"/>
            <a:ext cx="8800" cy="5524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8" name="Google Shape;318;p62"/>
          <p:cNvSpPr txBox="1"/>
          <p:nvPr/>
        </p:nvSpPr>
        <p:spPr>
          <a:xfrm>
            <a:off x="4039100" y="3737677"/>
            <a:ext cx="18352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333" dirty="0"/>
              <a:t>University of Sydney</a:t>
            </a:r>
            <a:endParaRPr sz="1333" dirty="0"/>
          </a:p>
          <a:p>
            <a:r>
              <a:rPr lang="en-US" altLang="zh-TW" sz="1333" dirty="0"/>
              <a:t>0.4% non-academic</a:t>
            </a:r>
            <a:endParaRPr sz="1333" dirty="0"/>
          </a:p>
          <a:p>
            <a:r>
              <a:rPr lang="en-US" altLang="zh-TW" sz="1333" dirty="0"/>
              <a:t>0.38% academic</a:t>
            </a:r>
            <a:endParaRPr sz="1333" dirty="0"/>
          </a:p>
        </p:txBody>
      </p:sp>
      <p:pic>
        <p:nvPicPr>
          <p:cNvPr id="319" name="Google Shape;31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6824" y="2721904"/>
            <a:ext cx="1724551" cy="83795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62"/>
          <p:cNvSpPr txBox="1"/>
          <p:nvPr/>
        </p:nvSpPr>
        <p:spPr>
          <a:xfrm>
            <a:off x="830367" y="1372960"/>
            <a:ext cx="2621600" cy="1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200"/>
              <a:t>Batchelor Institute of Indigenous Tertiary Education</a:t>
            </a:r>
            <a:endParaRPr sz="1200"/>
          </a:p>
          <a:p>
            <a:r>
              <a:rPr lang="en-US" altLang="zh-TW" sz="1200"/>
              <a:t>4.17% non-academic</a:t>
            </a:r>
            <a:endParaRPr sz="1200"/>
          </a:p>
          <a:p>
            <a:r>
              <a:rPr lang="en-US" altLang="zh-TW" sz="1200"/>
              <a:t>8.33% academic</a:t>
            </a:r>
            <a:endParaRPr sz="1200"/>
          </a:p>
        </p:txBody>
      </p:sp>
      <p:sp>
        <p:nvSpPr>
          <p:cNvPr id="321" name="Google Shape;321;p62"/>
          <p:cNvSpPr txBox="1"/>
          <p:nvPr/>
        </p:nvSpPr>
        <p:spPr>
          <a:xfrm>
            <a:off x="1132067" y="2896260"/>
            <a:ext cx="1949200" cy="1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1333"/>
              <a:t>Charles Darwin University</a:t>
            </a:r>
            <a:endParaRPr sz="1333"/>
          </a:p>
          <a:p>
            <a:r>
              <a:rPr lang="en-US" altLang="zh-TW" sz="1333"/>
              <a:t>2.35 % non-academic</a:t>
            </a:r>
            <a:endParaRPr sz="1333"/>
          </a:p>
          <a:p>
            <a:r>
              <a:rPr lang="en-US" altLang="zh-TW" sz="1333"/>
              <a:t>1.35% academic</a:t>
            </a:r>
            <a:endParaRPr sz="1333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B2ABD2-014A-D04C-AA3D-14C93E11ED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cxnSp>
        <p:nvCxnSpPr>
          <p:cNvPr id="13" name="Google Shape;315;p62">
            <a:extLst>
              <a:ext uri="{FF2B5EF4-FFF2-40B4-BE49-F238E27FC236}">
                <a16:creationId xmlns:a16="http://schemas.microsoft.com/office/drawing/2014/main" id="{8E17D849-65DE-AA4A-8F67-9AC8D7258D72}"/>
              </a:ext>
            </a:extLst>
          </p:cNvPr>
          <p:cNvCxnSpPr>
            <a:cxnSpLocks/>
          </p:cNvCxnSpPr>
          <p:nvPr/>
        </p:nvCxnSpPr>
        <p:spPr>
          <a:xfrm flipH="1">
            <a:off x="847672" y="2238213"/>
            <a:ext cx="66728" cy="197547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233C0F42-26CD-A94F-B810-FF95339C4006}"/>
              </a:ext>
            </a:extLst>
          </p:cNvPr>
          <p:cNvSpPr txBox="1">
            <a:spLocks/>
          </p:cNvSpPr>
          <p:nvPr/>
        </p:nvSpPr>
        <p:spPr>
          <a:xfrm>
            <a:off x="0" y="-20866"/>
            <a:ext cx="9279122" cy="792087"/>
          </a:xfrm>
          <a:prstGeom prst="rect">
            <a:avLst/>
          </a:prstGeom>
          <a:noFill/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AU" sz="3600" dirty="0"/>
              <a:t>Staffing Diversity – </a:t>
            </a:r>
            <a:r>
              <a:rPr lang="en-AU" sz="3200" dirty="0"/>
              <a:t>Indigenous staff</a:t>
            </a:r>
          </a:p>
          <a:p>
            <a:r>
              <a:rPr lang="zh-CN" altLang="en-US" sz="3200" dirty="0"/>
              <a:t>员工多样性</a:t>
            </a:r>
            <a:r>
              <a:rPr lang="en-US" altLang="zh-CN" sz="3200" dirty="0"/>
              <a:t>——</a:t>
            </a:r>
            <a:r>
              <a:rPr lang="zh-CN" altLang="en-US" sz="3200" dirty="0"/>
              <a:t>本国员工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3874458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6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71" y="1348338"/>
            <a:ext cx="11785600" cy="50487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5158C35-E36F-AD40-AF8C-B3B0A9D9D5AD}"/>
              </a:ext>
            </a:extLst>
          </p:cNvPr>
          <p:cNvSpPr txBox="1">
            <a:spLocks/>
          </p:cNvSpPr>
          <p:nvPr/>
        </p:nvSpPr>
        <p:spPr>
          <a:xfrm>
            <a:off x="283621" y="192015"/>
            <a:ext cx="10663541" cy="792087"/>
          </a:xfrm>
          <a:prstGeom prst="rect">
            <a:avLst/>
          </a:prstGeom>
          <a:noFill/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AU" sz="4400" dirty="0"/>
              <a:t>Staffing Diversity – </a:t>
            </a:r>
            <a:r>
              <a:rPr lang="en-AU" sz="4000" dirty="0"/>
              <a:t>Ethnicity and Gender </a:t>
            </a:r>
          </a:p>
          <a:p>
            <a:r>
              <a:rPr lang="zh-CN" altLang="en-US" sz="4000" dirty="0"/>
              <a:t>员工多样性</a:t>
            </a:r>
            <a:r>
              <a:rPr lang="en-US" altLang="zh-CN" sz="4000" dirty="0"/>
              <a:t>——</a:t>
            </a:r>
            <a:r>
              <a:rPr lang="zh-CN" altLang="en-US" sz="4000" dirty="0"/>
              <a:t>种族和性别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2090027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" y="-16654"/>
            <a:ext cx="12204106" cy="6874208"/>
          </a:xfrm>
          <a:prstGeom prst="rect">
            <a:avLst/>
          </a:prstGeom>
          <a:solidFill>
            <a:schemeClr val="accent6">
              <a:lumMod val="75000"/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8218" y="-1043473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90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84114" y="1667783"/>
            <a:ext cx="11229463" cy="3505336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vert="horz" wrap="square" lIns="359953" tIns="89988" rIns="359953" bIns="89988" rtlCol="0" anchor="ctr">
            <a:sp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r>
              <a:rPr 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The Future of Evaluating Openness</a:t>
            </a:r>
          </a:p>
          <a:p>
            <a:r>
              <a:rPr lang="zh-CN" altLang="en-US" sz="7199" dirty="0">
                <a:solidFill>
                  <a:schemeClr val="bg1"/>
                </a:solidFill>
                <a:latin typeface="+mj-lt"/>
                <a:cs typeface="Calibri Regular" charset="0"/>
              </a:rPr>
              <a:t>评估开放性的未来</a:t>
            </a:r>
            <a:endParaRPr lang="en-US" sz="7199" dirty="0">
              <a:solidFill>
                <a:schemeClr val="bg1"/>
              </a:solidFill>
              <a:latin typeface="+mj-lt"/>
              <a:cs typeface="Calibri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02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"/>
          <p:cNvSpPr/>
          <p:nvPr/>
        </p:nvSpPr>
        <p:spPr>
          <a:xfrm>
            <a:off x="484096" y="585812"/>
            <a:ext cx="4381009" cy="5892104"/>
          </a:xfrm>
          <a:custGeom>
            <a:avLst/>
            <a:gdLst/>
            <a:ahLst/>
            <a:cxnLst/>
            <a:rect l="l" t="t" r="r" b="b"/>
            <a:pathLst>
              <a:path w="4381009" h="5892104" extrusionOk="0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 txBox="1"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AU" dirty="0">
                <a:solidFill>
                  <a:srgbClr val="FFFFFF"/>
                </a:solidFill>
              </a:rPr>
              <a:t>A new paradigm</a:t>
            </a:r>
            <a:br>
              <a:rPr lang="en-AU" dirty="0">
                <a:solidFill>
                  <a:srgbClr val="FFFFFF"/>
                </a:solidFill>
              </a:rPr>
            </a:br>
            <a:r>
              <a:rPr lang="zh-CN" altLang="en-US" dirty="0">
                <a:solidFill>
                  <a:srgbClr val="FFFFFF"/>
                </a:solidFill>
              </a:rPr>
              <a:t>新的范式</a:t>
            </a:r>
            <a:endParaRPr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4873288-25BD-C947-A73A-E51B4ABBE6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252" y="41391"/>
            <a:ext cx="3272954" cy="577132"/>
          </a:xfrm>
          <a:prstGeom prst="rect">
            <a:avLst/>
          </a:prstGeom>
        </p:spPr>
      </p:pic>
      <p:grpSp>
        <p:nvGrpSpPr>
          <p:cNvPr id="23" name="Google Shape;197;p6">
            <a:extLst>
              <a:ext uri="{FF2B5EF4-FFF2-40B4-BE49-F238E27FC236}">
                <a16:creationId xmlns:a16="http://schemas.microsoft.com/office/drawing/2014/main" id="{CD99BA48-74F2-E14D-8E58-6E2892D95C2A}"/>
              </a:ext>
            </a:extLst>
          </p:cNvPr>
          <p:cNvGrpSpPr/>
          <p:nvPr/>
        </p:nvGrpSpPr>
        <p:grpSpPr>
          <a:xfrm>
            <a:off x="5053202" y="585811"/>
            <a:ext cx="7073899" cy="5892103"/>
            <a:chOff x="0" y="2000"/>
            <a:chExt cx="6513603" cy="5881424"/>
          </a:xfrm>
        </p:grpSpPr>
        <p:sp>
          <p:nvSpPr>
            <p:cNvPr id="24" name="Google Shape;198;p6">
              <a:extLst>
                <a:ext uri="{FF2B5EF4-FFF2-40B4-BE49-F238E27FC236}">
                  <a16:creationId xmlns:a16="http://schemas.microsoft.com/office/drawing/2014/main" id="{639C25FC-87F0-1C42-AA43-D728C8C75B4E}"/>
                </a:ext>
              </a:extLst>
            </p:cNvPr>
            <p:cNvSpPr/>
            <p:nvPr/>
          </p:nvSpPr>
          <p:spPr>
            <a:xfrm>
              <a:off x="0" y="4827324"/>
              <a:ext cx="1628400" cy="1056100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99;p6">
              <a:extLst>
                <a:ext uri="{FF2B5EF4-FFF2-40B4-BE49-F238E27FC236}">
                  <a16:creationId xmlns:a16="http://schemas.microsoft.com/office/drawing/2014/main" id="{744B84B0-8BBE-8746-830E-0CEFF3A013F4}"/>
                </a:ext>
              </a:extLst>
            </p:cNvPr>
            <p:cNvSpPr txBox="1"/>
            <p:nvPr/>
          </p:nvSpPr>
          <p:spPr>
            <a:xfrm>
              <a:off x="0" y="4827324"/>
              <a:ext cx="1628400" cy="105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800" tIns="227575" rIns="115800" bIns="227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lang="en-AU" sz="3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Ignite</a:t>
              </a:r>
              <a:endParaRPr/>
            </a:p>
          </p:txBody>
        </p:sp>
        <p:sp>
          <p:nvSpPr>
            <p:cNvPr id="26" name="Google Shape;200;p6">
              <a:extLst>
                <a:ext uri="{FF2B5EF4-FFF2-40B4-BE49-F238E27FC236}">
                  <a16:creationId xmlns:a16="http://schemas.microsoft.com/office/drawing/2014/main" id="{9ECFAFAC-4EDF-4345-9905-5EC7E406FE8F}"/>
                </a:ext>
              </a:extLst>
            </p:cNvPr>
            <p:cNvSpPr/>
            <p:nvPr/>
          </p:nvSpPr>
          <p:spPr>
            <a:xfrm>
              <a:off x="1628400" y="4827324"/>
              <a:ext cx="4885203" cy="1056100"/>
            </a:xfrm>
            <a:prstGeom prst="rect">
              <a:avLst/>
            </a:prstGeom>
            <a:solidFill>
              <a:srgbClr val="F7D5CB">
                <a:alpha val="89803"/>
              </a:srgbClr>
            </a:solidFill>
            <a:ln w="12700" cap="flat" cmpd="sng">
              <a:solidFill>
                <a:srgbClr val="F7D5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1;p6">
              <a:extLst>
                <a:ext uri="{FF2B5EF4-FFF2-40B4-BE49-F238E27FC236}">
                  <a16:creationId xmlns:a16="http://schemas.microsoft.com/office/drawing/2014/main" id="{BFD9A2CD-EEA9-A344-8CC6-BEAE422C9762}"/>
                </a:ext>
              </a:extLst>
            </p:cNvPr>
            <p:cNvSpPr txBox="1"/>
            <p:nvPr/>
          </p:nvSpPr>
          <p:spPr>
            <a:xfrm>
              <a:off x="1628400" y="4827324"/>
              <a:ext cx="4885203" cy="105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75" tIns="241300" rIns="99075" bIns="241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Ignite new conversations about relevance of universities for 21st Century</a:t>
              </a:r>
              <a:endParaRPr/>
            </a:p>
          </p:txBody>
        </p:sp>
        <p:sp>
          <p:nvSpPr>
            <p:cNvPr id="28" name="Google Shape;204;p6">
              <a:extLst>
                <a:ext uri="{FF2B5EF4-FFF2-40B4-BE49-F238E27FC236}">
                  <a16:creationId xmlns:a16="http://schemas.microsoft.com/office/drawing/2014/main" id="{509ED445-12C1-A146-8239-92E4DB762C8F}"/>
                </a:ext>
              </a:extLst>
            </p:cNvPr>
            <p:cNvSpPr/>
            <p:nvPr/>
          </p:nvSpPr>
          <p:spPr>
            <a:xfrm>
              <a:off x="1628400" y="3218883"/>
              <a:ext cx="4885203" cy="1055783"/>
            </a:xfrm>
            <a:prstGeom prst="rect">
              <a:avLst/>
            </a:prstGeom>
            <a:solidFill>
              <a:srgbClr val="E0E0E0">
                <a:alpha val="89803"/>
              </a:srgbClr>
            </a:solidFill>
            <a:ln w="12700" cap="flat" cmpd="sng">
              <a:solidFill>
                <a:srgbClr val="E0E0E0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5;p6">
              <a:extLst>
                <a:ext uri="{FF2B5EF4-FFF2-40B4-BE49-F238E27FC236}">
                  <a16:creationId xmlns:a16="http://schemas.microsoft.com/office/drawing/2014/main" id="{07C0F5D3-B247-1344-8220-B16CA90E7506}"/>
                </a:ext>
              </a:extLst>
            </p:cNvPr>
            <p:cNvSpPr txBox="1"/>
            <p:nvPr/>
          </p:nvSpPr>
          <p:spPr>
            <a:xfrm>
              <a:off x="1628400" y="3218883"/>
              <a:ext cx="4885203" cy="1055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75" tIns="241300" rIns="99075" bIns="241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Identify independent metrics of what we do for communities</a:t>
              </a:r>
              <a:endParaRPr dirty="0"/>
            </a:p>
          </p:txBody>
        </p:sp>
        <p:sp>
          <p:nvSpPr>
            <p:cNvPr id="30" name="Google Shape;208;p6">
              <a:extLst>
                <a:ext uri="{FF2B5EF4-FFF2-40B4-BE49-F238E27FC236}">
                  <a16:creationId xmlns:a16="http://schemas.microsoft.com/office/drawing/2014/main" id="{28DB32D7-6C25-0B42-A8C9-32A240FFECF6}"/>
                </a:ext>
              </a:extLst>
            </p:cNvPr>
            <p:cNvSpPr/>
            <p:nvPr/>
          </p:nvSpPr>
          <p:spPr>
            <a:xfrm>
              <a:off x="1628400" y="1610442"/>
              <a:ext cx="4885203" cy="1055783"/>
            </a:xfrm>
            <a:prstGeom prst="rect">
              <a:avLst/>
            </a:prstGeom>
            <a:solidFill>
              <a:srgbClr val="FFE8CA">
                <a:alpha val="89803"/>
              </a:srgbClr>
            </a:solidFill>
            <a:ln w="12700" cap="flat" cmpd="sng">
              <a:solidFill>
                <a:srgbClr val="FFE8C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9;p6">
              <a:extLst>
                <a:ext uri="{FF2B5EF4-FFF2-40B4-BE49-F238E27FC236}">
                  <a16:creationId xmlns:a16="http://schemas.microsoft.com/office/drawing/2014/main" id="{464EE233-54E1-6342-BDD6-9CAC1FF8F272}"/>
                </a:ext>
              </a:extLst>
            </p:cNvPr>
            <p:cNvSpPr txBox="1"/>
            <p:nvPr/>
          </p:nvSpPr>
          <p:spPr>
            <a:xfrm>
              <a:off x="1628400" y="1610442"/>
              <a:ext cx="4885203" cy="1055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75" tIns="241300" rIns="99075" bIns="241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Analyse diversity of gender, race, nationality</a:t>
              </a:r>
              <a:endParaRPr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212;p6">
              <a:extLst>
                <a:ext uri="{FF2B5EF4-FFF2-40B4-BE49-F238E27FC236}">
                  <a16:creationId xmlns:a16="http://schemas.microsoft.com/office/drawing/2014/main" id="{855B6AD5-49DE-5A45-AAF6-8E69960AA01D}"/>
                </a:ext>
              </a:extLst>
            </p:cNvPr>
            <p:cNvSpPr/>
            <p:nvPr/>
          </p:nvSpPr>
          <p:spPr>
            <a:xfrm>
              <a:off x="1628400" y="2000"/>
              <a:ext cx="4885203" cy="1055783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 w="12700" cap="flat" cmpd="sng">
              <a:solidFill>
                <a:srgbClr val="CFDEEF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3;p6">
              <a:extLst>
                <a:ext uri="{FF2B5EF4-FFF2-40B4-BE49-F238E27FC236}">
                  <a16:creationId xmlns:a16="http://schemas.microsoft.com/office/drawing/2014/main" id="{6C21FE61-4BEF-744E-8F3A-F363F64FDA16}"/>
                </a:ext>
              </a:extLst>
            </p:cNvPr>
            <p:cNvSpPr txBox="1"/>
            <p:nvPr/>
          </p:nvSpPr>
          <p:spPr>
            <a:xfrm>
              <a:off x="1597721" y="2000"/>
              <a:ext cx="4885203" cy="1055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75" tIns="241300" rIns="99075" bIns="241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AU" sz="19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Open Knowledge performance</a:t>
              </a:r>
              <a:endParaRPr dirty="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85DDF-B8D8-0D45-ABF8-B87806D8E428}"/>
              </a:ext>
            </a:extLst>
          </p:cNvPr>
          <p:cNvSpPr/>
          <p:nvPr/>
        </p:nvSpPr>
        <p:spPr>
          <a:xfrm>
            <a:off x="5118100" y="585811"/>
            <a:ext cx="1713384" cy="1055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3200"/>
            </a:pPr>
            <a:r>
              <a:rPr lang="en-AU" sz="3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Evaluate</a:t>
            </a:r>
            <a:endParaRPr lang="en-AU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A0619F-04FE-0E4A-856E-B441EA646E77}"/>
              </a:ext>
            </a:extLst>
          </p:cNvPr>
          <p:cNvSpPr/>
          <p:nvPr/>
        </p:nvSpPr>
        <p:spPr>
          <a:xfrm>
            <a:off x="5118100" y="2194253"/>
            <a:ext cx="1713384" cy="10557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3200"/>
            </a:pPr>
            <a:r>
              <a:rPr lang="en-AU" sz="3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Analyse</a:t>
            </a:r>
            <a:endParaRPr lang="en-AU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A7B39D-915D-1B40-AA98-391830F014A7}"/>
              </a:ext>
            </a:extLst>
          </p:cNvPr>
          <p:cNvSpPr/>
          <p:nvPr/>
        </p:nvSpPr>
        <p:spPr>
          <a:xfrm>
            <a:off x="5118100" y="3818459"/>
            <a:ext cx="1713383" cy="105578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3200"/>
            </a:pPr>
            <a:r>
              <a:rPr lang="en-AU" sz="3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Identify</a:t>
            </a:r>
            <a:endParaRPr lang="en-AU" dirty="0">
              <a:solidFill>
                <a:srgbClr val="000000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DFE133-78E8-704E-8E02-92C6A40884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933" y="1717247"/>
            <a:ext cx="7991240" cy="4035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F4A351-ED64-A848-B669-64AE755D1E69}"/>
              </a:ext>
            </a:extLst>
          </p:cNvPr>
          <p:cNvSpPr/>
          <p:nvPr/>
        </p:nvSpPr>
        <p:spPr>
          <a:xfrm>
            <a:off x="727479" y="5842337"/>
            <a:ext cx="10620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From left to right Susan </a:t>
            </a:r>
            <a:r>
              <a:rPr lang="en-US" sz="1000" dirty="0" err="1"/>
              <a:t>Veldsman</a:t>
            </a:r>
            <a:r>
              <a:rPr lang="en-US" sz="1000" dirty="0"/>
              <a:t> (Academy of Science of South Africa), Rodrigo Costas (CWTS-Leiden University), Anthony </a:t>
            </a:r>
            <a:r>
              <a:rPr lang="en-US" sz="1000" dirty="0" err="1"/>
              <a:t>Kiuna</a:t>
            </a:r>
            <a:r>
              <a:rPr lang="en-US" sz="1000" dirty="0"/>
              <a:t> (University of Global Health Equity , Rwanda), Patience </a:t>
            </a:r>
            <a:r>
              <a:rPr lang="en-US" sz="1000" dirty="0" err="1"/>
              <a:t>Atim</a:t>
            </a:r>
            <a:r>
              <a:rPr lang="en-US" sz="1000" dirty="0"/>
              <a:t> (Makerere University), Eva Méndez (Universidad Carlos III de Madrid &amp; YERUN &amp; Chair, EU Open Science Policy Platform), Cameron </a:t>
            </a:r>
            <a:r>
              <a:rPr lang="en-US" sz="1000" dirty="0" err="1"/>
              <a:t>Neylon</a:t>
            </a:r>
            <a:r>
              <a:rPr lang="en-US" sz="1000" dirty="0"/>
              <a:t> (Curtin University), </a:t>
            </a:r>
            <a:r>
              <a:rPr lang="en-US" sz="1000" dirty="0" err="1"/>
              <a:t>Friso</a:t>
            </a:r>
            <a:r>
              <a:rPr lang="en-US" sz="1000" dirty="0"/>
              <a:t> </a:t>
            </a:r>
            <a:r>
              <a:rPr lang="en-US" sz="1000" dirty="0" err="1"/>
              <a:t>Selten</a:t>
            </a:r>
            <a:r>
              <a:rPr lang="en-US" sz="1000" dirty="0"/>
              <a:t> (University of Amsterdam), Lina </a:t>
            </a:r>
            <a:r>
              <a:rPr lang="en-US" sz="1000" dirty="0" err="1"/>
              <a:t>Pelliccione</a:t>
            </a:r>
            <a:r>
              <a:rPr lang="en-US" sz="1000" dirty="0"/>
              <a:t> (PVC Curtin Mauritius), Paul </a:t>
            </a:r>
            <a:r>
              <a:rPr lang="en-US" sz="1000" dirty="0" err="1"/>
              <a:t>Groth</a:t>
            </a:r>
            <a:r>
              <a:rPr lang="en-US" sz="1000" dirty="0"/>
              <a:t> (University of Amsterdam), Lucy Montgomery (Curtin University), Richard Hosking (Curtin University), Iryna Kuchma (EIFL), Catriona </a:t>
            </a:r>
            <a:r>
              <a:rPr lang="en-US" sz="1000" dirty="0" err="1"/>
              <a:t>Macallam</a:t>
            </a:r>
            <a:r>
              <a:rPr lang="en-US" sz="1000" dirty="0"/>
              <a:t> (</a:t>
            </a:r>
            <a:r>
              <a:rPr lang="en-US" sz="1000" dirty="0" err="1"/>
              <a:t>Hindawi</a:t>
            </a:r>
            <a:r>
              <a:rPr lang="en-US" sz="1000" dirty="0"/>
              <a:t> Ltd), Stephen Curry (Imperial College &amp; Chair of DORA), Katie Wilson (Curtin University), Muriel E </a:t>
            </a:r>
            <a:r>
              <a:rPr lang="en-US" sz="1000" dirty="0" err="1"/>
              <a:t>Swijghuisen</a:t>
            </a:r>
            <a:r>
              <a:rPr lang="en-US" sz="1000" dirty="0"/>
              <a:t> </a:t>
            </a:r>
            <a:r>
              <a:rPr lang="en-US" sz="1000" dirty="0" err="1"/>
              <a:t>Reigersberg</a:t>
            </a:r>
            <a:r>
              <a:rPr lang="en-US" sz="1000" dirty="0"/>
              <a:t> (The Open University), Richard Bruce Lamptey (Kwame Nkrumah University of Science and Technology), Nicky Agate (Columbia University &amp; </a:t>
            </a:r>
            <a:r>
              <a:rPr lang="en-US" sz="1000" dirty="0" err="1"/>
              <a:t>HuMetricsHSS</a:t>
            </a:r>
            <a:r>
              <a:rPr lang="en-US" sz="1000" dirty="0"/>
              <a:t>), Felix </a:t>
            </a:r>
            <a:r>
              <a:rPr lang="en-US" sz="1000" dirty="0" err="1"/>
              <a:t>Rop</a:t>
            </a:r>
            <a:r>
              <a:rPr lang="en-US" sz="1000" dirty="0"/>
              <a:t> (University of Nairobi), </a:t>
            </a:r>
            <a:r>
              <a:rPr lang="en-US" sz="1000" dirty="0" err="1"/>
              <a:t>Alkim</a:t>
            </a:r>
            <a:r>
              <a:rPr lang="en-US" sz="1000" dirty="0"/>
              <a:t> </a:t>
            </a:r>
            <a:r>
              <a:rPr lang="en-US" sz="1000" dirty="0" err="1"/>
              <a:t>Ozaygen</a:t>
            </a:r>
            <a:r>
              <a:rPr lang="en-US" sz="1000" dirty="0"/>
              <a:t> (Curtin University), Chun-Kai (Karl) Huang (Curtin University). Photo by </a:t>
            </a:r>
            <a:r>
              <a:rPr lang="en-US" sz="1000" dirty="0" err="1"/>
              <a:t>Sanish</a:t>
            </a:r>
            <a:r>
              <a:rPr lang="en-US" sz="1000" dirty="0"/>
              <a:t> Moher. Location: Curtin Mauritius Campus, </a:t>
            </a:r>
            <a:r>
              <a:rPr lang="en-US" sz="1000" dirty="0" err="1"/>
              <a:t>Moka</a:t>
            </a:r>
            <a:r>
              <a:rPr lang="en-US" sz="1000" dirty="0"/>
              <a:t>, Mauritius.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7F43C-6AB2-7A45-8853-526928DE9531}"/>
              </a:ext>
            </a:extLst>
          </p:cNvPr>
          <p:cNvSpPr txBox="1"/>
          <p:nvPr/>
        </p:nvSpPr>
        <p:spPr>
          <a:xfrm>
            <a:off x="954529" y="534878"/>
            <a:ext cx="101666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“The OKI/Coalition is a global coalition for collaborative, equitable learning and knowledge creation and sharing, to broaden the impact of HE and research institutions.</a:t>
            </a:r>
            <a:endParaRPr lang="en-US" dirty="0"/>
          </a:p>
          <a:p>
            <a:pPr algn="ctr"/>
            <a:r>
              <a:rPr lang="en-US" i="1" dirty="0"/>
              <a:t>The coalition aims to make the world a better, more equitable place by strengthening and facilitating the commitment of institutions to openness in all its aspects. This demands knowledge-sharing and a proactive approach to inclusive participation in research and education”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6B8CB-0D8A-E044-AF65-7D1503FB3708}"/>
              </a:ext>
            </a:extLst>
          </p:cNvPr>
          <p:cNvSpPr/>
          <p:nvPr/>
        </p:nvSpPr>
        <p:spPr>
          <a:xfrm>
            <a:off x="3434151" y="0"/>
            <a:ext cx="50946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latin typeface="Montserrat"/>
              </a:rPr>
              <a:t>“COKI” Mauritius Workshop – August 2019</a:t>
            </a:r>
          </a:p>
          <a:p>
            <a:r>
              <a:rPr lang="zh-CN" altLang="en-US" sz="1800" b="1" dirty="0">
                <a:latin typeface="Montserrat"/>
              </a:rPr>
              <a:t>“</a:t>
            </a:r>
            <a:r>
              <a:rPr lang="en-US" altLang="zh-CN" sz="1800" b="1" dirty="0">
                <a:latin typeface="Montserrat"/>
              </a:rPr>
              <a:t>COKI</a:t>
            </a:r>
            <a:r>
              <a:rPr lang="zh-CN" altLang="en-US" sz="1800" b="1" dirty="0">
                <a:latin typeface="Montserrat"/>
              </a:rPr>
              <a:t>”毛里求斯工作室</a:t>
            </a:r>
            <a:r>
              <a:rPr lang="en-US" altLang="zh-CN" sz="1800" b="1" dirty="0">
                <a:latin typeface="Montserrat"/>
              </a:rPr>
              <a:t>——2019</a:t>
            </a:r>
            <a:r>
              <a:rPr lang="zh-CN" altLang="en-US" sz="1800" b="1" dirty="0">
                <a:latin typeface="Montserrat"/>
              </a:rPr>
              <a:t>年</a:t>
            </a:r>
            <a:r>
              <a:rPr lang="en-US" altLang="zh-CN" sz="1800" b="1" dirty="0">
                <a:latin typeface="Montserrat"/>
              </a:rPr>
              <a:t>8</a:t>
            </a:r>
            <a:r>
              <a:rPr lang="zh-CN" altLang="en-US" sz="1800" b="1" dirty="0">
                <a:latin typeface="Montserrat"/>
              </a:rPr>
              <a:t>月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338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6344</TotalTime>
  <Words>929</Words>
  <Application>Microsoft Macintosh PowerPoint</Application>
  <PresentationFormat>Widescreen</PresentationFormat>
  <Paragraphs>124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GillSansRegular</vt:lpstr>
      <vt:lpstr>Helvetica</vt:lpstr>
      <vt:lpstr>Helvetica Neue</vt:lpstr>
      <vt:lpstr>inherit</vt:lpstr>
      <vt:lpstr>Montserrat</vt:lpstr>
      <vt:lpstr>Office Theme</vt:lpstr>
      <vt:lpstr>Office Theme</vt:lpstr>
      <vt:lpstr>PowerPoint Presentation</vt:lpstr>
      <vt:lpstr>PowerPoint Presentation</vt:lpstr>
      <vt:lpstr>Key questions 主要问题</vt:lpstr>
      <vt:lpstr>Introductions – Myself  关于我</vt:lpstr>
      <vt:lpstr>Introductions – The COKI Project 关于COKI项目</vt:lpstr>
      <vt:lpstr>Introductions – The COKI Team 关于COKI团队</vt:lpstr>
      <vt:lpstr>Key issues</vt:lpstr>
      <vt:lpstr>The Pushback</vt:lpstr>
      <vt:lpstr>PowerPoint Presentation</vt:lpstr>
      <vt:lpstr>PowerPoint Presentation</vt:lpstr>
      <vt:lpstr>Issues with selecting a single source 选定单个来源遇到的问题</vt:lpstr>
      <vt:lpstr>OA for Curtin University 科廷大学的开放存取</vt:lpstr>
      <vt:lpstr>Open Access seen Globally 全球的开放存取</vt:lpstr>
      <vt:lpstr>PowerPoint Presentation</vt:lpstr>
      <vt:lpstr>20 Institutions: 20家机构： Library access scores, percentage OA publications, OA scores  图书馆访问分数，开放存取出版物百分比，开放存取分数</vt:lpstr>
      <vt:lpstr>PowerPoint Presentation</vt:lpstr>
      <vt:lpstr>Connections and Collaborations 关联与合作</vt:lpstr>
      <vt:lpstr>Major Geographical issues主要的地域问题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new paradigm 新的范式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Knowledge</dc:title>
  <dc:creator>Tim Winkler</dc:creator>
  <cp:lastModifiedBy>Richard Hosking</cp:lastModifiedBy>
  <cp:revision>53</cp:revision>
  <dcterms:created xsi:type="dcterms:W3CDTF">2019-09-11T11:04:51Z</dcterms:created>
  <dcterms:modified xsi:type="dcterms:W3CDTF">2019-10-19T00:12:50Z</dcterms:modified>
</cp:coreProperties>
</file>