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p:restoredTop sz="89889"/>
  </p:normalViewPr>
  <p:slideViewPr>
    <p:cSldViewPr snapToGrid="0" snapToObjects="1">
      <p:cViewPr varScale="1">
        <p:scale>
          <a:sx n="97" d="100"/>
          <a:sy n="97" d="100"/>
        </p:scale>
        <p:origin x="157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7AEF2E-12DA-2D43-9954-979BBC0C2216}" type="datetimeFigureOut">
              <a:rPr lang="it-IT" smtClean="0"/>
              <a:t>10/10/19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61F7FF-738E-274D-B650-E266A7AE2C56}" type="slidenum">
              <a:rPr lang="it-IT" smtClean="0"/>
              <a:t>‹#›</a:t>
            </a:fld>
            <a:endParaRPr lang="it-IT"/>
          </a:p>
        </p:txBody>
      </p:sp>
    </p:spTree>
    <p:extLst>
      <p:ext uri="{BB962C8B-B14F-4D97-AF65-F5344CB8AC3E}">
        <p14:creationId xmlns:p14="http://schemas.microsoft.com/office/powerpoint/2010/main" val="233955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Number Placeholder 6">
            <a:extLst>
              <a:ext uri="{FF2B5EF4-FFF2-40B4-BE49-F238E27FC236}">
                <a16:creationId xmlns:a16="http://schemas.microsoft.com/office/drawing/2014/main" id="{D75FBE75-8C64-4340-BAEF-9BB2A27AFC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334EE5D-AC31-2048-91FD-88D2DCA02381}"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2</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
        <p:nvSpPr>
          <p:cNvPr id="2" name="Slide Image Placeholder 1">
            <a:extLst>
              <a:ext uri="{FF2B5EF4-FFF2-40B4-BE49-F238E27FC236}">
                <a16:creationId xmlns:a16="http://schemas.microsoft.com/office/drawing/2014/main" id="{F7E7285C-4A34-AB49-BE10-8C67698434A0}"/>
              </a:ext>
            </a:extLst>
          </p:cNvPr>
          <p:cNvSpPr>
            <a:spLocks noGrp="1" noRot="1" noChangeAspect="1" noResize="1"/>
          </p:cNvSpPr>
          <p:nvPr>
            <p:ph type="sldImg"/>
          </p:nvPr>
        </p:nvSpPr>
        <p:spPr>
          <a:solidFill>
            <a:schemeClr val="accent1"/>
          </a:solidFill>
          <a:ln w="25400">
            <a:solidFill>
              <a:schemeClr val="accent1">
                <a:shade val="50000"/>
              </a:schemeClr>
            </a:solidFill>
          </a:ln>
        </p:spPr>
      </p:sp>
      <p:sp>
        <p:nvSpPr>
          <p:cNvPr id="6147" name="Notes Placeholder 2">
            <a:extLst>
              <a:ext uri="{FF2B5EF4-FFF2-40B4-BE49-F238E27FC236}">
                <a16:creationId xmlns:a16="http://schemas.microsoft.com/office/drawing/2014/main" id="{D8F17AAD-74BE-0D48-AA39-1222E187AA9E}"/>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r>
              <a:rPr lang="en-US" sz="1200" kern="1200" dirty="0">
                <a:solidFill>
                  <a:schemeClr val="tx1"/>
                </a:solidFill>
                <a:effectLst/>
                <a:latin typeface="+mn-lt"/>
                <a:ea typeface="+mn-ea"/>
                <a:cs typeface="+mn-cs"/>
              </a:rPr>
              <a:t>One of the objectives established for the RDA national node is to foster collaboration and networking with other local initiatives involved in OS and fostering collaboration and sharing of knowledge</a:t>
            </a:r>
            <a:r>
              <a:rPr lang="en-US" dirty="0">
                <a:effectLst/>
              </a:rPr>
              <a:t> </a:t>
            </a:r>
            <a:endParaRPr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90713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6">
            <a:extLst>
              <a:ext uri="{FF2B5EF4-FFF2-40B4-BE49-F238E27FC236}">
                <a16:creationId xmlns:a16="http://schemas.microsoft.com/office/drawing/2014/main" id="{8E7320B8-CA4E-414B-B7EA-25A1A27091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655CEE2-9E85-E040-8EC9-45D8D8D8A249}"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3</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
        <p:nvSpPr>
          <p:cNvPr id="2" name="Slide Image Placeholder 1">
            <a:extLst>
              <a:ext uri="{FF2B5EF4-FFF2-40B4-BE49-F238E27FC236}">
                <a16:creationId xmlns:a16="http://schemas.microsoft.com/office/drawing/2014/main" id="{685CBFD2-983C-6943-8CF3-D84151961C31}"/>
              </a:ext>
            </a:extLst>
          </p:cNvPr>
          <p:cNvSpPr>
            <a:spLocks noGrp="1" noRot="1" noChangeAspect="1" noResize="1"/>
          </p:cNvSpPr>
          <p:nvPr>
            <p:ph type="sldImg"/>
          </p:nvPr>
        </p:nvSpPr>
        <p:spPr>
          <a:solidFill>
            <a:schemeClr val="accent1"/>
          </a:solidFill>
          <a:ln w="25400">
            <a:solidFill>
              <a:schemeClr val="accent1">
                <a:shade val="50000"/>
              </a:schemeClr>
            </a:solidFill>
          </a:ln>
        </p:spPr>
      </p:sp>
      <p:sp>
        <p:nvSpPr>
          <p:cNvPr id="8195" name="Notes Placeholder 2">
            <a:extLst>
              <a:ext uri="{FF2B5EF4-FFF2-40B4-BE49-F238E27FC236}">
                <a16:creationId xmlns:a16="http://schemas.microsoft.com/office/drawing/2014/main" id="{B4F17786-AF77-E74E-9158-52EBB075BC5C}"/>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sz="1200" kern="1200" dirty="0">
                <a:solidFill>
                  <a:schemeClr val="tx1"/>
                </a:solidFill>
                <a:effectLst/>
                <a:latin typeface="+mn-lt"/>
                <a:ea typeface="+mn-ea"/>
                <a:cs typeface="+mn-cs"/>
              </a:rPr>
              <a:t>The three organizers ere presented at the beginning of each webinar, and their services well underlined. Besides RDA and the Italian node were presented, as well as the activities od Interest Groups and Working groups related to the treated issue. </a:t>
            </a:r>
          </a:p>
          <a:p>
            <a:r>
              <a:rPr lang="en-US" sz="1200" kern="1200" dirty="0">
                <a:solidFill>
                  <a:schemeClr val="tx1"/>
                </a:solidFill>
                <a:effectLst/>
                <a:latin typeface="+mn-lt"/>
                <a:ea typeface="+mn-ea"/>
                <a:cs typeface="+mn-cs"/>
              </a:rPr>
              <a:t> </a:t>
            </a:r>
          </a:p>
        </p:txBody>
      </p:sp>
    </p:spTree>
    <p:extLst>
      <p:ext uri="{BB962C8B-B14F-4D97-AF65-F5344CB8AC3E}">
        <p14:creationId xmlns:p14="http://schemas.microsoft.com/office/powerpoint/2010/main" val="36991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Number Placeholder 6">
            <a:extLst>
              <a:ext uri="{FF2B5EF4-FFF2-40B4-BE49-F238E27FC236}">
                <a16:creationId xmlns:a16="http://schemas.microsoft.com/office/drawing/2014/main" id="{E1418206-BDAB-F541-8960-D772E23717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AA01FEA-ECF7-294D-8D6C-5F48BE61B4A0}"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4</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
        <p:nvSpPr>
          <p:cNvPr id="2" name="Slide Image Placeholder 1">
            <a:extLst>
              <a:ext uri="{FF2B5EF4-FFF2-40B4-BE49-F238E27FC236}">
                <a16:creationId xmlns:a16="http://schemas.microsoft.com/office/drawing/2014/main" id="{2E50A700-15B4-4943-8CAE-5388AAA6A7B9}"/>
              </a:ext>
            </a:extLst>
          </p:cNvPr>
          <p:cNvSpPr>
            <a:spLocks noGrp="1" noRot="1" noChangeAspect="1" noResize="1"/>
          </p:cNvSpPr>
          <p:nvPr>
            <p:ph type="sldImg"/>
          </p:nvPr>
        </p:nvSpPr>
        <p:spPr>
          <a:solidFill>
            <a:schemeClr val="accent1"/>
          </a:solidFill>
          <a:ln w="25400">
            <a:solidFill>
              <a:schemeClr val="accent1">
                <a:shade val="50000"/>
              </a:schemeClr>
            </a:solidFill>
          </a:ln>
        </p:spPr>
      </p:sp>
      <p:sp>
        <p:nvSpPr>
          <p:cNvPr id="10243" name="Notes Placeholder 2">
            <a:extLst>
              <a:ext uri="{FF2B5EF4-FFF2-40B4-BE49-F238E27FC236}">
                <a16:creationId xmlns:a16="http://schemas.microsoft.com/office/drawing/2014/main" id="{AF567648-4B35-A943-9128-EEC0E06C429A}"/>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56645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Number Placeholder 6">
            <a:extLst>
              <a:ext uri="{FF2B5EF4-FFF2-40B4-BE49-F238E27FC236}">
                <a16:creationId xmlns:a16="http://schemas.microsoft.com/office/drawing/2014/main" id="{3333E1C5-1A77-064A-BD24-E2CADFF028F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415E67-96F1-CA44-9EDC-A27BB27526F0}"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5</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
        <p:nvSpPr>
          <p:cNvPr id="2" name="Slide Image Placeholder 1">
            <a:extLst>
              <a:ext uri="{FF2B5EF4-FFF2-40B4-BE49-F238E27FC236}">
                <a16:creationId xmlns:a16="http://schemas.microsoft.com/office/drawing/2014/main" id="{6B9A17AE-372F-5A44-A339-F71DE8BEA4CE}"/>
              </a:ext>
            </a:extLst>
          </p:cNvPr>
          <p:cNvSpPr>
            <a:spLocks noGrp="1" noRot="1" noChangeAspect="1" noResize="1"/>
          </p:cNvSpPr>
          <p:nvPr>
            <p:ph type="sldImg"/>
          </p:nvPr>
        </p:nvSpPr>
        <p:spPr>
          <a:solidFill>
            <a:schemeClr val="accent1"/>
          </a:solidFill>
          <a:ln w="25400">
            <a:solidFill>
              <a:schemeClr val="accent1">
                <a:shade val="50000"/>
              </a:schemeClr>
            </a:solidFill>
          </a:ln>
        </p:spPr>
      </p:sp>
      <p:sp>
        <p:nvSpPr>
          <p:cNvPr id="12291" name="Notes Placeholder 2">
            <a:extLst>
              <a:ext uri="{FF2B5EF4-FFF2-40B4-BE49-F238E27FC236}">
                <a16:creationId xmlns:a16="http://schemas.microsoft.com/office/drawing/2014/main" id="{2E2ED0DE-1AA0-A148-98FD-7A681A433892}"/>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r>
              <a:rPr lang="en-US"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The webinars were focused on the issue of the national node, that is research data management. </a:t>
            </a:r>
            <a:r>
              <a:rPr lang="en-US" sz="1200" kern="1200" dirty="0">
                <a:solidFill>
                  <a:schemeClr val="tx1"/>
                </a:solidFill>
                <a:effectLst/>
                <a:latin typeface="+mn-lt"/>
                <a:ea typeface="+mn-ea"/>
                <a:cs typeface="+mn-cs"/>
              </a:rPr>
              <a:t>at the beginning of the first </a:t>
            </a:r>
            <a:r>
              <a:rPr lang="en-US" sz="1200" kern="1200" dirty="0" err="1">
                <a:solidFill>
                  <a:schemeClr val="tx1"/>
                </a:solidFill>
                <a:effectLst/>
                <a:latin typeface="+mn-lt"/>
                <a:ea typeface="+mn-ea"/>
                <a:cs typeface="+mn-cs"/>
              </a:rPr>
              <a:t>serie</a:t>
            </a:r>
            <a:r>
              <a:rPr lang="en-US" sz="1200" kern="1200" dirty="0">
                <a:solidFill>
                  <a:schemeClr val="tx1"/>
                </a:solidFill>
                <a:effectLst/>
                <a:latin typeface="+mn-lt"/>
                <a:ea typeface="+mn-ea"/>
                <a:cs typeface="+mn-cs"/>
              </a:rPr>
              <a:t> a special chapter was dedicated to a general introduction carried out by </a:t>
            </a:r>
            <a:r>
              <a:rPr lang="en-US" sz="1200" kern="1200" dirty="0" err="1">
                <a:solidFill>
                  <a:schemeClr val="tx1"/>
                </a:solidFill>
                <a:effectLst/>
                <a:latin typeface="+mn-lt"/>
                <a:ea typeface="+mn-ea"/>
                <a:cs typeface="+mn-cs"/>
              </a:rPr>
              <a:t>OpenaAIRE</a:t>
            </a:r>
            <a:r>
              <a:rPr lang="en-US" sz="1200" kern="1200" dirty="0">
                <a:solidFill>
                  <a:schemeClr val="tx1"/>
                </a:solidFill>
                <a:effectLst/>
                <a:latin typeface="+mn-lt"/>
                <a:ea typeface="+mn-ea"/>
                <a:cs typeface="+mn-cs"/>
              </a:rPr>
              <a:t> to the issues of OS, but still introductory to the other chapters</a:t>
            </a:r>
            <a:endParaRPr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67411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590E138A-CEB5-8C4B-B239-7EF5EB592905}"/>
              </a:ext>
            </a:extLst>
          </p:cNvPr>
          <p:cNvSpPr>
            <a:spLocks noGrp="1" noRot="1" noChangeAspect="1" noChangeArrowheads="1" noTextEdit="1"/>
          </p:cNvSpPr>
          <p:nvPr>
            <p:ph type="sldImg"/>
          </p:nvPr>
        </p:nvSpPr>
        <p:spPr/>
      </p:sp>
      <p:sp>
        <p:nvSpPr>
          <p:cNvPr id="14338" name="Notes Placeholder 2">
            <a:extLst>
              <a:ext uri="{FF2B5EF4-FFF2-40B4-BE49-F238E27FC236}">
                <a16:creationId xmlns:a16="http://schemas.microsoft.com/office/drawing/2014/main" id="{C1EB2F71-1D24-3142-A2BC-2A3F2134A57C}"/>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r>
              <a:rPr lang="en-US"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The certificate of attendance was much requested. Quite all the participants asked to have their certificate of attendance. Different materials were produces and given to the attendee, that is the presentation</a:t>
            </a:r>
            <a:endParaRPr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4339" name="Slide Number Placeholder 3">
            <a:extLst>
              <a:ext uri="{FF2B5EF4-FFF2-40B4-BE49-F238E27FC236}">
                <a16:creationId xmlns:a16="http://schemas.microsoft.com/office/drawing/2014/main" id="{3ABB5AC0-B28A-3B40-AB89-DB608D2F04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92F9DE4-564D-DA42-A529-652C0D4A46A5}"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6</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Tree>
    <p:extLst>
      <p:ext uri="{BB962C8B-B14F-4D97-AF65-F5344CB8AC3E}">
        <p14:creationId xmlns:p14="http://schemas.microsoft.com/office/powerpoint/2010/main" val="2023196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number of node members recorded an evident increase in correspondence of the webinar series, in </a:t>
            </a:r>
            <a:r>
              <a:rPr lang="en-US" sz="1200" kern="1200" dirty="0" err="1">
                <a:solidFill>
                  <a:schemeClr val="tx1"/>
                </a:solidFill>
                <a:effectLst/>
                <a:latin typeface="+mn-lt"/>
                <a:ea typeface="+mn-ea"/>
                <a:cs typeface="+mn-cs"/>
              </a:rPr>
              <a:t>autum</a:t>
            </a:r>
            <a:r>
              <a:rPr lang="en-US" sz="1200" kern="1200" dirty="0">
                <a:solidFill>
                  <a:schemeClr val="tx1"/>
                </a:solidFill>
                <a:effectLst/>
                <a:latin typeface="+mn-lt"/>
                <a:ea typeface="+mn-ea"/>
                <a:cs typeface="+mn-cs"/>
              </a:rPr>
              <a:t> 2018 and in spring 2019.</a:t>
            </a:r>
          </a:p>
          <a:p>
            <a:endParaRPr lang="en-US" dirty="0"/>
          </a:p>
        </p:txBody>
      </p:sp>
      <p:sp>
        <p:nvSpPr>
          <p:cNvPr id="4" name="Slide Number Placeholder 3"/>
          <p:cNvSpPr>
            <a:spLocks noGrp="1"/>
          </p:cNvSpPr>
          <p:nvPr>
            <p:ph type="sldNum" sz="quarter" idx="5"/>
          </p:nvPr>
        </p:nvSpPr>
        <p:spPr/>
        <p:txBody>
          <a:bodyPr/>
          <a:lstStyle/>
          <a:p>
            <a:pPr>
              <a:defRPr/>
            </a:pPr>
            <a:fld id="{7E129BE6-370A-BF4C-8488-B7934EE321D4}" type="slidenum">
              <a:rPr lang="en-US" smtClean="0"/>
              <a:pPr>
                <a:defRPr/>
              </a:pPr>
              <a:t>7</a:t>
            </a:fld>
            <a:endParaRPr lang="en-US"/>
          </a:p>
        </p:txBody>
      </p:sp>
    </p:spTree>
    <p:extLst>
      <p:ext uri="{BB962C8B-B14F-4D97-AF65-F5344CB8AC3E}">
        <p14:creationId xmlns:p14="http://schemas.microsoft.com/office/powerpoint/2010/main" val="4000212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A569CC47-BE09-BB4B-9F86-7DFDC6175892}"/>
              </a:ext>
            </a:extLst>
          </p:cNvPr>
          <p:cNvSpPr>
            <a:spLocks noGrp="1" noRot="1" noChangeAspect="1" noChangeArrowheads="1" noTextEdit="1"/>
          </p:cNvSpPr>
          <p:nvPr>
            <p:ph type="sldImg"/>
          </p:nvPr>
        </p:nvSpPr>
        <p:spPr/>
      </p:sp>
      <p:sp>
        <p:nvSpPr>
          <p:cNvPr id="17410" name="Notes Placeholder 2">
            <a:extLst>
              <a:ext uri="{FF2B5EF4-FFF2-40B4-BE49-F238E27FC236}">
                <a16:creationId xmlns:a16="http://schemas.microsoft.com/office/drawing/2014/main" id="{23630B94-C8F8-5E45-956A-F3D9B5BA295F}"/>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This workshop was part of a wider collaboration with MIUR, that include also the support for drafting a national roadmap for Open Science and the reform of the national law on Open Access. </a:t>
            </a:r>
          </a:p>
          <a:p>
            <a:pPr eaLnBrk="1">
              <a:spcBef>
                <a:spcPct val="0"/>
              </a:spcBef>
            </a:pPr>
            <a:endParaRPr altLang="en-US" dirty="0">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411" name="Slide Number Placeholder 3">
            <a:extLst>
              <a:ext uri="{FF2B5EF4-FFF2-40B4-BE49-F238E27FC236}">
                <a16:creationId xmlns:a16="http://schemas.microsoft.com/office/drawing/2014/main" id="{097D9318-59D8-0048-84C4-7CAEB6F8E9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DECFA7-6116-484C-A72E-F7E127CA4F60}" type="slidenum">
              <a:rPr altLang="en-US">
                <a:latin typeface="Times New Roman" panose="02020603050405020304" pitchFamily="18" charset="0"/>
                <a:ea typeface="Arial Unicode MS" panose="020B0604020202020204" pitchFamily="34" charset="-128"/>
                <a:cs typeface="Tahoma" panose="020B0604030504040204" pitchFamily="34" charset="0"/>
              </a:rPr>
              <a:pPr fontAlgn="base">
                <a:spcBef>
                  <a:spcPct val="0"/>
                </a:spcBef>
                <a:spcAft>
                  <a:spcPct val="0"/>
                </a:spcAft>
              </a:pPr>
              <a:t>8</a:t>
            </a:fld>
            <a:endParaRPr altLang="en-US">
              <a:latin typeface="Times New Roman" panose="02020603050405020304" pitchFamily="18" charset="0"/>
              <a:ea typeface="Arial Unicode MS" panose="020B0604020202020204" pitchFamily="34" charset="-128"/>
              <a:cs typeface="Tahoma" panose="020B0604030504040204" pitchFamily="34" charset="0"/>
            </a:endParaRPr>
          </a:p>
        </p:txBody>
      </p:sp>
    </p:spTree>
    <p:extLst>
      <p:ext uri="{BB962C8B-B14F-4D97-AF65-F5344CB8AC3E}">
        <p14:creationId xmlns:p14="http://schemas.microsoft.com/office/powerpoint/2010/main" val="1465697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 information for every kind of user, and every kind of user will have its section, with specific contents. There will be also </a:t>
            </a:r>
            <a:r>
              <a:rPr lang="en-US" sz="1200" kern="1200" dirty="0">
                <a:solidFill>
                  <a:schemeClr val="tx1"/>
                </a:solidFill>
                <a:effectLst/>
                <a:latin typeface="+mn-lt"/>
                <a:ea typeface="+mn-ea"/>
                <a:cs typeface="+mn-cs"/>
              </a:rPr>
              <a:t>external resources, a catalogue with </a:t>
            </a:r>
            <a:r>
              <a:rPr lang="en-US" sz="1200" kern="1200" dirty="0" err="1">
                <a:solidFill>
                  <a:schemeClr val="tx1"/>
                </a:solidFill>
                <a:effectLst/>
                <a:latin typeface="+mn-lt"/>
                <a:ea typeface="+mn-ea"/>
                <a:cs typeface="+mn-cs"/>
              </a:rPr>
              <a:t>eterogeneous</a:t>
            </a:r>
            <a:r>
              <a:rPr lang="en-US" sz="1200" kern="1200" dirty="0">
                <a:solidFill>
                  <a:schemeClr val="tx1"/>
                </a:solidFill>
                <a:effectLst/>
                <a:latin typeface="+mn-lt"/>
                <a:ea typeface="+mn-ea"/>
                <a:cs typeface="+mn-cs"/>
              </a:rPr>
              <a:t> contents</a:t>
            </a:r>
            <a:r>
              <a:rPr lang="en-US" dirty="0">
                <a:effectLst/>
              </a:rPr>
              <a:t> </a:t>
            </a:r>
            <a:endParaRPr lang="en-US" dirty="0"/>
          </a:p>
        </p:txBody>
      </p:sp>
      <p:sp>
        <p:nvSpPr>
          <p:cNvPr id="4" name="Slide Number Placeholder 3"/>
          <p:cNvSpPr>
            <a:spLocks noGrp="1"/>
          </p:cNvSpPr>
          <p:nvPr>
            <p:ph type="sldNum" sz="quarter" idx="5"/>
          </p:nvPr>
        </p:nvSpPr>
        <p:spPr/>
        <p:txBody>
          <a:bodyPr/>
          <a:lstStyle/>
          <a:p>
            <a:pPr>
              <a:defRPr/>
            </a:pPr>
            <a:fld id="{7E129BE6-370A-BF4C-8488-B7934EE321D4}" type="slidenum">
              <a:rPr lang="en-US" smtClean="0"/>
              <a:pPr>
                <a:defRPr/>
              </a:pPr>
              <a:t>9</a:t>
            </a:fld>
            <a:endParaRPr lang="en-US"/>
          </a:p>
        </p:txBody>
      </p:sp>
    </p:spTree>
    <p:extLst>
      <p:ext uri="{BB962C8B-B14F-4D97-AF65-F5344CB8AC3E}">
        <p14:creationId xmlns:p14="http://schemas.microsoft.com/office/powerpoint/2010/main" val="3035942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E129BE6-370A-BF4C-8488-B7934EE321D4}" type="slidenum">
              <a:rPr lang="en-US" smtClean="0"/>
              <a:pPr>
                <a:defRPr/>
              </a:pPr>
              <a:t>10</a:t>
            </a:fld>
            <a:endParaRPr lang="en-US"/>
          </a:p>
        </p:txBody>
      </p:sp>
    </p:spTree>
    <p:extLst>
      <p:ext uri="{BB962C8B-B14F-4D97-AF65-F5344CB8AC3E}">
        <p14:creationId xmlns:p14="http://schemas.microsoft.com/office/powerpoint/2010/main" val="6721517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91900"/>
            <a:ext cx="7772400" cy="2387600"/>
          </a:xfrm>
        </p:spPr>
        <p:txBody>
          <a:bodyPr anchor="b">
            <a:normAutofit/>
          </a:bodyPr>
          <a:lstStyle>
            <a:lvl1pPr algn="ctr">
              <a:defRPr sz="4800" baseline="0"/>
            </a:lvl1pPr>
          </a:lstStyle>
          <a:p>
            <a:r>
              <a:rPr lang="it-IT"/>
              <a:t>Fare clic per modificare lo stile del titolo</a:t>
            </a:r>
            <a:endParaRPr lang="en-US" dirty="0"/>
          </a:p>
        </p:txBody>
      </p:sp>
      <p:sp>
        <p:nvSpPr>
          <p:cNvPr id="3" name="Subtitle 2"/>
          <p:cNvSpPr>
            <a:spLocks noGrp="1"/>
          </p:cNvSpPr>
          <p:nvPr>
            <p:ph type="subTitle" idx="1"/>
          </p:nvPr>
        </p:nvSpPr>
        <p:spPr>
          <a:xfrm>
            <a:off x="1143000" y="4698124"/>
            <a:ext cx="6858000" cy="1537138"/>
          </a:xfrm>
        </p:spPr>
        <p:txBody>
          <a:bodyPr/>
          <a:lstStyle>
            <a:lvl1pPr marL="0" indent="0" algn="ctr">
              <a:buNone/>
              <a:defRPr sz="2400" baseline="0">
                <a:solidFill>
                  <a:schemeClr val="tx1">
                    <a:lumMod val="50000"/>
                    <a:lumOff val="50000"/>
                  </a:schemeClr>
                </a:solidFill>
                <a:latin typeface="calibri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54D339B-E4BF-F847-ACA9-7EA416882D8E}" type="datetime1">
              <a:rPr lang="it-IT" smtClean="0"/>
              <a:t>10/10/19</a:t>
            </a:fld>
            <a:endParaRPr lang="it-IT"/>
          </a:p>
        </p:txBody>
      </p:sp>
      <p:sp>
        <p:nvSpPr>
          <p:cNvPr id="5" name="Footer Placeholder 4"/>
          <p:cNvSpPr>
            <a:spLocks noGrp="1"/>
          </p:cNvSpPr>
          <p:nvPr>
            <p:ph type="ftr" sz="quarter" idx="11"/>
          </p:nvPr>
        </p:nvSpPr>
        <p:spPr/>
        <p:txBody>
          <a:bodyPr/>
          <a:lstStyle/>
          <a:p>
            <a:r>
              <a:rPr lang="it-IT"/>
              <a:t>rd-alliance.org</a:t>
            </a:r>
          </a:p>
        </p:txBody>
      </p:sp>
      <p:sp>
        <p:nvSpPr>
          <p:cNvPr id="6" name="Slide Number Placeholder 5"/>
          <p:cNvSpPr>
            <a:spLocks noGrp="1"/>
          </p:cNvSpPr>
          <p:nvPr>
            <p:ph type="sldNum" sz="quarter" idx="12"/>
          </p:nvPr>
        </p:nvSpPr>
        <p:spPr/>
        <p:txBody>
          <a:bodyPr/>
          <a:lstStyle/>
          <a:p>
            <a:fld id="{61BA5777-89E2-0C42-9BCE-298721AA9BBD}" type="slidenum">
              <a:rPr lang="it-IT" smtClean="0"/>
              <a:t>‹#›</a:t>
            </a:fld>
            <a:endParaRPr lang="it-IT"/>
          </a:p>
        </p:txBody>
      </p:sp>
      <p:sp>
        <p:nvSpPr>
          <p:cNvPr id="7" name="Rettangolo 6">
            <a:extLst>
              <a:ext uri="{FF2B5EF4-FFF2-40B4-BE49-F238E27FC236}">
                <a16:creationId xmlns:a16="http://schemas.microsoft.com/office/drawing/2014/main" id="{D9869E20-89AE-264B-9B9F-942E9E2A3885}"/>
              </a:ext>
            </a:extLst>
          </p:cNvPr>
          <p:cNvSpPr/>
          <p:nvPr userDrawn="1"/>
        </p:nvSpPr>
        <p:spPr>
          <a:xfrm>
            <a:off x="0" y="0"/>
            <a:ext cx="1423358" cy="10437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a16="http://schemas.microsoft.com/office/drawing/2014/main" id="{46F85A5B-707F-2547-930E-DB265EB7C55A}"/>
              </a:ext>
            </a:extLst>
          </p:cNvPr>
          <p:cNvPicPr>
            <a:picLocks noChangeAspect="1"/>
          </p:cNvPicPr>
          <p:nvPr userDrawn="1"/>
        </p:nvPicPr>
        <p:blipFill>
          <a:blip r:embed="rId3"/>
          <a:stretch>
            <a:fillRect/>
          </a:stretch>
        </p:blipFill>
        <p:spPr>
          <a:xfrm>
            <a:off x="1812618" y="143587"/>
            <a:ext cx="6197600" cy="1790700"/>
          </a:xfrm>
          <a:prstGeom prst="rect">
            <a:avLst/>
          </a:prstGeom>
        </p:spPr>
      </p:pic>
    </p:spTree>
    <p:extLst>
      <p:ext uri="{BB962C8B-B14F-4D97-AF65-F5344CB8AC3E}">
        <p14:creationId xmlns:p14="http://schemas.microsoft.com/office/powerpoint/2010/main" val="970339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49CB2C8E-5DA9-5847-B7FE-000081137531}" type="datetime1">
              <a:rPr lang="it-IT" smtClean="0"/>
              <a:t>10/10/19</a:t>
            </a:fld>
            <a:endParaRPr lang="it-IT"/>
          </a:p>
        </p:txBody>
      </p:sp>
      <p:sp>
        <p:nvSpPr>
          <p:cNvPr id="5" name="Footer Placeholder 4"/>
          <p:cNvSpPr>
            <a:spLocks noGrp="1"/>
          </p:cNvSpPr>
          <p:nvPr>
            <p:ph type="ftr" sz="quarter" idx="11"/>
          </p:nvPr>
        </p:nvSpPr>
        <p:spPr/>
        <p:txBody>
          <a:bodyPr/>
          <a:lstStyle/>
          <a:p>
            <a:r>
              <a:rPr lang="it-IT"/>
              <a:t>rd-alliance.org</a:t>
            </a:r>
          </a:p>
        </p:txBody>
      </p:sp>
      <p:sp>
        <p:nvSpPr>
          <p:cNvPr id="6" name="Slide Number Placeholder 5"/>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500387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9FB67E3B-1AD5-BA45-93F3-0892FE7066F7}" type="datetime1">
              <a:rPr lang="it-IT" smtClean="0"/>
              <a:t>10/10/19</a:t>
            </a:fld>
            <a:endParaRPr lang="it-IT"/>
          </a:p>
        </p:txBody>
      </p:sp>
      <p:sp>
        <p:nvSpPr>
          <p:cNvPr id="5" name="Footer Placeholder 4"/>
          <p:cNvSpPr>
            <a:spLocks noGrp="1"/>
          </p:cNvSpPr>
          <p:nvPr>
            <p:ph type="ftr" sz="quarter" idx="11"/>
          </p:nvPr>
        </p:nvSpPr>
        <p:spPr/>
        <p:txBody>
          <a:bodyPr/>
          <a:lstStyle/>
          <a:p>
            <a:r>
              <a:rPr lang="it-IT"/>
              <a:t>rd-alliance.org</a:t>
            </a:r>
          </a:p>
        </p:txBody>
      </p:sp>
      <p:sp>
        <p:nvSpPr>
          <p:cNvPr id="6" name="Slide Number Placeholder 5"/>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47505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stili del testo dello schema</a:t>
            </a:r>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688BAAA-8561-AF4F-9740-E7569322EBE2}" type="datetime1">
              <a:rPr lang="it-IT" smtClean="0"/>
              <a:t>10/10/19</a:t>
            </a:fld>
            <a:endParaRPr lang="it-IT"/>
          </a:p>
        </p:txBody>
      </p:sp>
      <p:sp>
        <p:nvSpPr>
          <p:cNvPr id="6" name="Footer Placeholder 5"/>
          <p:cNvSpPr>
            <a:spLocks noGrp="1"/>
          </p:cNvSpPr>
          <p:nvPr>
            <p:ph type="ftr" sz="quarter" idx="11"/>
          </p:nvPr>
        </p:nvSpPr>
        <p:spPr/>
        <p:txBody>
          <a:bodyPr/>
          <a:lstStyle/>
          <a:p>
            <a:r>
              <a:rPr lang="it-IT"/>
              <a:t>rd-alliance.org</a:t>
            </a:r>
          </a:p>
        </p:txBody>
      </p:sp>
      <p:sp>
        <p:nvSpPr>
          <p:cNvPr id="7" name="Slide Number Placeholder 6"/>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2027559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stili del testo dello schema</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stili del testo dello schema</a:t>
            </a:r>
          </a:p>
        </p:txBody>
      </p:sp>
      <p:sp>
        <p:nvSpPr>
          <p:cNvPr id="7" name="Date Placeholder 6"/>
          <p:cNvSpPr>
            <a:spLocks noGrp="1"/>
          </p:cNvSpPr>
          <p:nvPr>
            <p:ph type="dt" sz="half" idx="10"/>
          </p:nvPr>
        </p:nvSpPr>
        <p:spPr/>
        <p:txBody>
          <a:bodyPr/>
          <a:lstStyle/>
          <a:p>
            <a:fld id="{C78E5300-72C8-F548-ABF7-A6A276558236}" type="datetime1">
              <a:rPr lang="it-IT" smtClean="0"/>
              <a:t>10/10/19</a:t>
            </a:fld>
            <a:endParaRPr lang="it-IT"/>
          </a:p>
        </p:txBody>
      </p:sp>
      <p:sp>
        <p:nvSpPr>
          <p:cNvPr id="8" name="Footer Placeholder 7"/>
          <p:cNvSpPr>
            <a:spLocks noGrp="1"/>
          </p:cNvSpPr>
          <p:nvPr>
            <p:ph type="ftr" sz="quarter" idx="11"/>
          </p:nvPr>
        </p:nvSpPr>
        <p:spPr/>
        <p:txBody>
          <a:bodyPr/>
          <a:lstStyle/>
          <a:p>
            <a:r>
              <a:rPr lang="it-IT"/>
              <a:t>rd-alliance.org</a:t>
            </a:r>
          </a:p>
        </p:txBody>
      </p:sp>
      <p:sp>
        <p:nvSpPr>
          <p:cNvPr id="9" name="Slide Number Placeholder 8"/>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92104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FADA2C2B-F749-874E-86A9-AF0B0386D911}" type="datetime1">
              <a:rPr lang="it-IT" smtClean="0"/>
              <a:t>10/10/19</a:t>
            </a:fld>
            <a:endParaRPr lang="it-IT"/>
          </a:p>
        </p:txBody>
      </p:sp>
      <p:sp>
        <p:nvSpPr>
          <p:cNvPr id="4" name="Footer Placeholder 3"/>
          <p:cNvSpPr>
            <a:spLocks noGrp="1"/>
          </p:cNvSpPr>
          <p:nvPr>
            <p:ph type="ftr" sz="quarter" idx="11"/>
          </p:nvPr>
        </p:nvSpPr>
        <p:spPr/>
        <p:txBody>
          <a:bodyPr/>
          <a:lstStyle/>
          <a:p>
            <a:r>
              <a:rPr lang="it-IT"/>
              <a:t>rd-alliance.org</a:t>
            </a:r>
          </a:p>
        </p:txBody>
      </p:sp>
      <p:sp>
        <p:nvSpPr>
          <p:cNvPr id="5" name="Slide Number Placeholder 4"/>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99001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6D9F4-4E42-004F-AC39-F749CA5A7A40}" type="datetime1">
              <a:rPr lang="it-IT" smtClean="0"/>
              <a:t>10/10/19</a:t>
            </a:fld>
            <a:endParaRPr lang="it-IT"/>
          </a:p>
        </p:txBody>
      </p:sp>
      <p:sp>
        <p:nvSpPr>
          <p:cNvPr id="3" name="Footer Placeholder 2"/>
          <p:cNvSpPr>
            <a:spLocks noGrp="1"/>
          </p:cNvSpPr>
          <p:nvPr>
            <p:ph type="ftr" sz="quarter" idx="11"/>
          </p:nvPr>
        </p:nvSpPr>
        <p:spPr/>
        <p:txBody>
          <a:bodyPr/>
          <a:lstStyle/>
          <a:p>
            <a:r>
              <a:rPr lang="it-IT"/>
              <a:t>rd-alliance.org</a:t>
            </a:r>
          </a:p>
        </p:txBody>
      </p:sp>
      <p:sp>
        <p:nvSpPr>
          <p:cNvPr id="4" name="Slide Number Placeholder 3"/>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42433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B84A61B7-1BB9-4C4A-A168-A92707CFCCEB}" type="datetime1">
              <a:rPr lang="it-IT" smtClean="0"/>
              <a:t>10/10/19</a:t>
            </a:fld>
            <a:endParaRPr lang="it-IT"/>
          </a:p>
        </p:txBody>
      </p:sp>
      <p:sp>
        <p:nvSpPr>
          <p:cNvPr id="6" name="Footer Placeholder 5"/>
          <p:cNvSpPr>
            <a:spLocks noGrp="1"/>
          </p:cNvSpPr>
          <p:nvPr>
            <p:ph type="ftr" sz="quarter" idx="11"/>
          </p:nvPr>
        </p:nvSpPr>
        <p:spPr/>
        <p:txBody>
          <a:bodyPr/>
          <a:lstStyle/>
          <a:p>
            <a:r>
              <a:rPr lang="it-IT"/>
              <a:t>rd-alliance.org</a:t>
            </a:r>
          </a:p>
        </p:txBody>
      </p:sp>
      <p:sp>
        <p:nvSpPr>
          <p:cNvPr id="7" name="Slide Number Placeholder 6"/>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31321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12C3EC9-A6D9-0F4F-B457-BC184E39ECE2}" type="datetime1">
              <a:rPr lang="it-IT" smtClean="0"/>
              <a:t>10/10/19</a:t>
            </a:fld>
            <a:endParaRPr lang="it-IT"/>
          </a:p>
        </p:txBody>
      </p:sp>
      <p:sp>
        <p:nvSpPr>
          <p:cNvPr id="6" name="Footer Placeholder 5"/>
          <p:cNvSpPr>
            <a:spLocks noGrp="1"/>
          </p:cNvSpPr>
          <p:nvPr>
            <p:ph type="ftr" sz="quarter" idx="11"/>
          </p:nvPr>
        </p:nvSpPr>
        <p:spPr/>
        <p:txBody>
          <a:bodyPr/>
          <a:lstStyle/>
          <a:p>
            <a:r>
              <a:rPr lang="it-IT"/>
              <a:t>rd-alliance.org</a:t>
            </a:r>
          </a:p>
        </p:txBody>
      </p:sp>
      <p:sp>
        <p:nvSpPr>
          <p:cNvPr id="7" name="Slide Number Placeholder 6"/>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292200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C5509EA9-A3C8-8649-B498-A70265604A92}" type="datetime1">
              <a:rPr lang="it-IT" smtClean="0"/>
              <a:t>10/10/19</a:t>
            </a:fld>
            <a:endParaRPr lang="it-IT"/>
          </a:p>
        </p:txBody>
      </p:sp>
      <p:sp>
        <p:nvSpPr>
          <p:cNvPr id="5" name="Footer Placeholder 4"/>
          <p:cNvSpPr>
            <a:spLocks noGrp="1"/>
          </p:cNvSpPr>
          <p:nvPr>
            <p:ph type="ftr" sz="quarter" idx="11"/>
          </p:nvPr>
        </p:nvSpPr>
        <p:spPr/>
        <p:txBody>
          <a:bodyPr/>
          <a:lstStyle/>
          <a:p>
            <a:r>
              <a:rPr lang="it-IT"/>
              <a:t>rd-alliance.org</a:t>
            </a:r>
          </a:p>
        </p:txBody>
      </p:sp>
      <p:sp>
        <p:nvSpPr>
          <p:cNvPr id="6" name="Slide Number Placeholder 5"/>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187070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1EF9890D-684B-EA48-B627-3D9610237D63}" type="datetime1">
              <a:rPr lang="it-IT" smtClean="0"/>
              <a:t>10/10/19</a:t>
            </a:fld>
            <a:endParaRPr lang="it-IT"/>
          </a:p>
        </p:txBody>
      </p:sp>
      <p:sp>
        <p:nvSpPr>
          <p:cNvPr id="5" name="Footer Placeholder 4"/>
          <p:cNvSpPr>
            <a:spLocks noGrp="1"/>
          </p:cNvSpPr>
          <p:nvPr>
            <p:ph type="ftr" sz="quarter" idx="11"/>
          </p:nvPr>
        </p:nvSpPr>
        <p:spPr/>
        <p:txBody>
          <a:bodyPr/>
          <a:lstStyle/>
          <a:p>
            <a:r>
              <a:rPr lang="it-IT"/>
              <a:t>rd-alliance.org</a:t>
            </a:r>
          </a:p>
        </p:txBody>
      </p:sp>
      <p:sp>
        <p:nvSpPr>
          <p:cNvPr id="6" name="Slide Number Placeholder 5"/>
          <p:cNvSpPr>
            <a:spLocks noGrp="1"/>
          </p:cNvSpPr>
          <p:nvPr>
            <p:ph type="sldNum" sz="quarter" idx="12"/>
          </p:nvPr>
        </p:nvSpPr>
        <p:spPr/>
        <p:txBody>
          <a:bodyPr/>
          <a:lstStyle/>
          <a:p>
            <a:fld id="{61BA5777-89E2-0C42-9BCE-298721AA9BBD}" type="slidenum">
              <a:rPr lang="it-IT" smtClean="0"/>
              <a:t>‹#›</a:t>
            </a:fld>
            <a:endParaRPr lang="it-IT"/>
          </a:p>
        </p:txBody>
      </p:sp>
    </p:spTree>
    <p:extLst>
      <p:ext uri="{BB962C8B-B14F-4D97-AF65-F5344CB8AC3E}">
        <p14:creationId xmlns:p14="http://schemas.microsoft.com/office/powerpoint/2010/main" val="1821049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28468" y="0"/>
            <a:ext cx="7186881" cy="801522"/>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190445"/>
            <a:ext cx="7886700" cy="4937085"/>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492875"/>
            <a:ext cx="2057400" cy="365125"/>
          </a:xfrm>
          <a:prstGeom prst="rect">
            <a:avLst/>
          </a:prstGeom>
        </p:spPr>
        <p:txBody>
          <a:bodyPr vert="horz" lIns="91440" tIns="45720" rIns="91440" bIns="45720" rtlCol="0" anchor="ctr"/>
          <a:lstStyle>
            <a:lvl1pPr algn="l">
              <a:defRPr sz="1200" baseline="0">
                <a:solidFill>
                  <a:schemeClr val="bg1"/>
                </a:solidFill>
              </a:defRPr>
            </a:lvl1pPr>
          </a:lstStyle>
          <a:p>
            <a:fld id="{E884F4B6-0782-5542-8715-8D8106F3BC16}" type="datetime1">
              <a:rPr lang="it-IT" smtClean="0"/>
              <a:t>10/10/19</a:t>
            </a:fld>
            <a:endParaRPr lang="it-IT" dirty="0"/>
          </a:p>
        </p:txBody>
      </p:sp>
      <p:sp>
        <p:nvSpPr>
          <p:cNvPr id="5" name="Footer Placeholder 4"/>
          <p:cNvSpPr>
            <a:spLocks noGrp="1"/>
          </p:cNvSpPr>
          <p:nvPr>
            <p:ph type="ftr" sz="quarter" idx="3"/>
          </p:nvPr>
        </p:nvSpPr>
        <p:spPr>
          <a:xfrm>
            <a:off x="3028950" y="6492875"/>
            <a:ext cx="3086100" cy="365125"/>
          </a:xfrm>
          <a:prstGeom prst="rect">
            <a:avLst/>
          </a:prstGeom>
        </p:spPr>
        <p:txBody>
          <a:bodyPr vert="horz" lIns="91440" tIns="45720" rIns="91440" bIns="45720" rtlCol="0" anchor="ctr"/>
          <a:lstStyle>
            <a:lvl1pPr algn="ctr">
              <a:defRPr sz="1200" baseline="0">
                <a:solidFill>
                  <a:schemeClr val="bg1"/>
                </a:solidFill>
              </a:defRPr>
            </a:lvl1pPr>
          </a:lstStyle>
          <a:p>
            <a:r>
              <a:rPr lang="it-IT"/>
              <a:t>rd-alliance.org</a:t>
            </a:r>
            <a:endParaRPr lang="it-IT" dirty="0"/>
          </a:p>
        </p:txBody>
      </p:sp>
      <p:sp>
        <p:nvSpPr>
          <p:cNvPr id="6" name="Slide Number Placeholder 5"/>
          <p:cNvSpPr>
            <a:spLocks noGrp="1"/>
          </p:cNvSpPr>
          <p:nvPr>
            <p:ph type="sldNum" sz="quarter" idx="4"/>
          </p:nvPr>
        </p:nvSpPr>
        <p:spPr>
          <a:xfrm>
            <a:off x="6457950" y="6492875"/>
            <a:ext cx="2057400" cy="365125"/>
          </a:xfrm>
          <a:prstGeom prst="rect">
            <a:avLst/>
          </a:prstGeom>
        </p:spPr>
        <p:txBody>
          <a:bodyPr vert="horz" lIns="91440" tIns="45720" rIns="91440" bIns="45720" rtlCol="0" anchor="ctr"/>
          <a:lstStyle>
            <a:lvl1pPr algn="r">
              <a:defRPr sz="1200" baseline="0">
                <a:solidFill>
                  <a:schemeClr val="bg1"/>
                </a:solidFill>
              </a:defRPr>
            </a:lvl1pPr>
          </a:lstStyle>
          <a:p>
            <a:fld id="{61BA5777-89E2-0C42-9BCE-298721AA9BBD}" type="slidenum">
              <a:rPr lang="it-IT" smtClean="0"/>
              <a:pPr/>
              <a:t>‹#›</a:t>
            </a:fld>
            <a:endParaRPr lang="it-IT" dirty="0"/>
          </a:p>
        </p:txBody>
      </p:sp>
      <p:pic>
        <p:nvPicPr>
          <p:cNvPr id="8" name="Immagine 7">
            <a:extLst>
              <a:ext uri="{FF2B5EF4-FFF2-40B4-BE49-F238E27FC236}">
                <a16:creationId xmlns:a16="http://schemas.microsoft.com/office/drawing/2014/main" id="{32421C49-A539-0243-9424-5A2D8274ED71}"/>
              </a:ext>
            </a:extLst>
          </p:cNvPr>
          <p:cNvPicPr>
            <a:picLocks noChangeAspect="1"/>
          </p:cNvPicPr>
          <p:nvPr/>
        </p:nvPicPr>
        <p:blipFill>
          <a:blip r:embed="rId14"/>
          <a:stretch>
            <a:fillRect/>
          </a:stretch>
        </p:blipFill>
        <p:spPr>
          <a:xfrm>
            <a:off x="171090" y="0"/>
            <a:ext cx="1071113" cy="1078874"/>
          </a:xfrm>
          <a:prstGeom prst="rect">
            <a:avLst/>
          </a:prstGeom>
        </p:spPr>
      </p:pic>
    </p:spTree>
    <p:extLst>
      <p:ext uri="{BB962C8B-B14F-4D97-AF65-F5344CB8AC3E}">
        <p14:creationId xmlns:p14="http://schemas.microsoft.com/office/powerpoint/2010/main" val="68033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5"/>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15"/>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15"/>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15"/>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15"/>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1922931"/>
            <a:ext cx="7772400" cy="1486676"/>
          </a:xfrm>
        </p:spPr>
        <p:txBody>
          <a:bodyPr>
            <a:normAutofit/>
          </a:bodyPr>
          <a:lstStyle/>
          <a:p>
            <a:pPr algn="l"/>
            <a:r>
              <a:rPr lang="it-IT" sz="4000" b="1" dirty="0">
                <a:latin typeface="+mn-lt"/>
                <a:ea typeface="Devanagari Sangam MN" charset="0"/>
                <a:cs typeface="Devanagari Sangam MN" charset="0"/>
              </a:rPr>
              <a:t>RDA Europe: </a:t>
            </a:r>
            <a:br>
              <a:rPr lang="it-IT" sz="4000" dirty="0">
                <a:latin typeface="+mn-lt"/>
                <a:ea typeface="Devanagari Sangam MN" charset="0"/>
                <a:cs typeface="Devanagari Sangam MN" charset="0"/>
              </a:rPr>
            </a:br>
            <a:r>
              <a:rPr lang="it-IT" sz="4000" dirty="0">
                <a:latin typeface="+mn-lt"/>
                <a:ea typeface="Devanagari Sangam MN" charset="0"/>
                <a:cs typeface="Devanagari Sangam MN" charset="0"/>
              </a:rPr>
              <a:t>the </a:t>
            </a:r>
            <a:r>
              <a:rPr lang="it-IT" sz="4000" dirty="0" err="1">
                <a:latin typeface="+mn-lt"/>
                <a:ea typeface="Devanagari Sangam MN" charset="0"/>
                <a:cs typeface="Devanagari Sangam MN" charset="0"/>
              </a:rPr>
              <a:t>experience</a:t>
            </a:r>
            <a:r>
              <a:rPr lang="it-IT" sz="4000" dirty="0">
                <a:latin typeface="+mn-lt"/>
                <a:ea typeface="Devanagari Sangam MN" charset="0"/>
                <a:cs typeface="Devanagari Sangam MN" charset="0"/>
              </a:rPr>
              <a:t> of the </a:t>
            </a:r>
            <a:r>
              <a:rPr lang="it-IT" sz="4000" dirty="0" err="1">
                <a:latin typeface="+mn-lt"/>
                <a:ea typeface="Devanagari Sangam MN" charset="0"/>
                <a:cs typeface="Devanagari Sangam MN" charset="0"/>
              </a:rPr>
              <a:t>Italian</a:t>
            </a:r>
            <a:r>
              <a:rPr lang="it-IT" sz="4000" dirty="0">
                <a:latin typeface="+mn-lt"/>
                <a:ea typeface="Devanagari Sangam MN" charset="0"/>
                <a:cs typeface="Devanagari Sangam MN" charset="0"/>
              </a:rPr>
              <a:t> </a:t>
            </a:r>
            <a:r>
              <a:rPr lang="it-IT" sz="4000" dirty="0" err="1">
                <a:latin typeface="+mn-lt"/>
                <a:ea typeface="Devanagari Sangam MN" charset="0"/>
                <a:cs typeface="Devanagari Sangam MN" charset="0"/>
              </a:rPr>
              <a:t>node</a:t>
            </a:r>
            <a:endParaRPr lang="it-IT" sz="4000" dirty="0">
              <a:latin typeface="+mn-lt"/>
              <a:ea typeface="Devanagari Sangam MN" charset="0"/>
              <a:cs typeface="Devanagari Sangam MN" charset="0"/>
            </a:endParaRPr>
          </a:p>
        </p:txBody>
      </p:sp>
      <p:sp>
        <p:nvSpPr>
          <p:cNvPr id="3" name="Sottotitolo 2"/>
          <p:cNvSpPr>
            <a:spLocks noGrp="1"/>
          </p:cNvSpPr>
          <p:nvPr>
            <p:ph type="subTitle" idx="1"/>
          </p:nvPr>
        </p:nvSpPr>
        <p:spPr>
          <a:xfrm>
            <a:off x="766316" y="5138299"/>
            <a:ext cx="6858000" cy="1537138"/>
          </a:xfrm>
        </p:spPr>
        <p:txBody>
          <a:bodyPr/>
          <a:lstStyle/>
          <a:p>
            <a:pPr algn="l"/>
            <a:r>
              <a:rPr lang="it-IT" dirty="0">
                <a:latin typeface="Calibri" charset="0"/>
                <a:ea typeface="Calibri" charset="0"/>
                <a:cs typeface="Calibri" charset="0"/>
              </a:rPr>
              <a:t>Gina Pavone </a:t>
            </a:r>
          </a:p>
          <a:p>
            <a:pPr algn="l"/>
            <a:r>
              <a:rPr lang="it-IT" dirty="0">
                <a:latin typeface="Calibri" charset="0"/>
                <a:ea typeface="Calibri" charset="0"/>
                <a:cs typeface="Calibri" charset="0"/>
              </a:rPr>
              <a:t>CNR/ISTI Open AIRE </a:t>
            </a:r>
            <a:r>
              <a:rPr lang="it-IT" dirty="0" err="1">
                <a:latin typeface="Calibri" charset="0"/>
                <a:ea typeface="Calibri" charset="0"/>
                <a:cs typeface="Calibri" charset="0"/>
              </a:rPr>
              <a:t>Noad</a:t>
            </a:r>
            <a:r>
              <a:rPr lang="it-IT" dirty="0">
                <a:latin typeface="Calibri" charset="0"/>
                <a:ea typeface="Calibri" charset="0"/>
                <a:cs typeface="Calibri" charset="0"/>
              </a:rPr>
              <a:t> and RDA </a:t>
            </a:r>
            <a:r>
              <a:rPr lang="it-IT" dirty="0" err="1">
                <a:latin typeface="Calibri" charset="0"/>
                <a:ea typeface="Calibri" charset="0"/>
                <a:cs typeface="Calibri" charset="0"/>
              </a:rPr>
              <a:t>node</a:t>
            </a:r>
            <a:r>
              <a:rPr lang="it-IT" dirty="0">
                <a:latin typeface="Calibri" charset="0"/>
                <a:ea typeface="Calibri" charset="0"/>
                <a:cs typeface="Calibri" charset="0"/>
              </a:rPr>
              <a:t> </a:t>
            </a:r>
            <a:r>
              <a:rPr lang="it-IT" dirty="0" err="1">
                <a:latin typeface="Calibri" charset="0"/>
                <a:ea typeface="Calibri" charset="0"/>
                <a:cs typeface="Calibri" charset="0"/>
              </a:rPr>
              <a:t>responsible</a:t>
            </a:r>
            <a:endParaRPr lang="it-IT" dirty="0">
              <a:latin typeface="Calibri" charset="0"/>
              <a:ea typeface="Calibri" charset="0"/>
              <a:cs typeface="Calibri" charset="0"/>
            </a:endParaRPr>
          </a:p>
        </p:txBody>
      </p:sp>
      <p:sp>
        <p:nvSpPr>
          <p:cNvPr id="4" name="Segnaposto data 3"/>
          <p:cNvSpPr>
            <a:spLocks noGrp="1"/>
          </p:cNvSpPr>
          <p:nvPr>
            <p:ph type="dt" sz="half" idx="10"/>
          </p:nvPr>
        </p:nvSpPr>
        <p:spPr/>
        <p:txBody>
          <a:bodyPr/>
          <a:lstStyle/>
          <a:p>
            <a:r>
              <a:rPr lang="it-IT" dirty="0"/>
              <a:t>16/09/2019</a:t>
            </a:r>
          </a:p>
        </p:txBody>
      </p:sp>
      <p:sp>
        <p:nvSpPr>
          <p:cNvPr id="5" name="Segnaposto piè di pagina 4"/>
          <p:cNvSpPr>
            <a:spLocks noGrp="1"/>
          </p:cNvSpPr>
          <p:nvPr>
            <p:ph type="ftr" sz="quarter" idx="11"/>
          </p:nvPr>
        </p:nvSpPr>
        <p:spPr/>
        <p:txBody>
          <a:bodyPr/>
          <a:lstStyle/>
          <a:p>
            <a:r>
              <a:rPr lang="it-IT"/>
              <a:t>rd-alliance.org</a:t>
            </a:r>
          </a:p>
        </p:txBody>
      </p:sp>
    </p:spTree>
    <p:extLst>
      <p:ext uri="{BB962C8B-B14F-4D97-AF65-F5344CB8AC3E}">
        <p14:creationId xmlns:p14="http://schemas.microsoft.com/office/powerpoint/2010/main" val="1465256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Immagine 7">
            <a:extLst>
              <a:ext uri="{FF2B5EF4-FFF2-40B4-BE49-F238E27FC236}">
                <a16:creationId xmlns:a16="http://schemas.microsoft.com/office/drawing/2014/main" id="{FBB8450B-C75F-D246-9EBA-EF793DAAE2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5279" y="4863046"/>
            <a:ext cx="2541378" cy="11875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428623C-CF11-6745-94EA-2E3C73ECC37B}"/>
              </a:ext>
            </a:extLst>
          </p:cNvPr>
          <p:cNvPicPr>
            <a:picLocks noChangeAspect="1"/>
          </p:cNvPicPr>
          <p:nvPr/>
        </p:nvPicPr>
        <p:blipFill>
          <a:blip r:embed="rId4"/>
          <a:stretch>
            <a:fillRect/>
          </a:stretch>
        </p:blipFill>
        <p:spPr>
          <a:xfrm>
            <a:off x="3539653" y="4681924"/>
            <a:ext cx="1893304" cy="1549761"/>
          </a:xfrm>
          <a:prstGeom prst="rect">
            <a:avLst/>
          </a:prstGeom>
        </p:spPr>
      </p:pic>
      <p:pic>
        <p:nvPicPr>
          <p:cNvPr id="4" name="Picture 3">
            <a:extLst>
              <a:ext uri="{FF2B5EF4-FFF2-40B4-BE49-F238E27FC236}">
                <a16:creationId xmlns:a16="http://schemas.microsoft.com/office/drawing/2014/main" id="{AE4A2552-29A8-8B44-B463-B982BD6CB3E2}"/>
              </a:ext>
            </a:extLst>
          </p:cNvPr>
          <p:cNvPicPr>
            <a:picLocks noChangeAspect="1"/>
          </p:cNvPicPr>
          <p:nvPr/>
        </p:nvPicPr>
        <p:blipFill>
          <a:blip r:embed="rId5"/>
          <a:stretch>
            <a:fillRect/>
          </a:stretch>
        </p:blipFill>
        <p:spPr>
          <a:xfrm>
            <a:off x="636842" y="4554103"/>
            <a:ext cx="2133254" cy="1496462"/>
          </a:xfrm>
          <a:prstGeom prst="rect">
            <a:avLst/>
          </a:prstGeom>
        </p:spPr>
      </p:pic>
      <p:sp>
        <p:nvSpPr>
          <p:cNvPr id="8" name="Titolo 1"/>
          <p:cNvSpPr txBox="1">
            <a:spLocks/>
          </p:cNvSpPr>
          <p:nvPr/>
        </p:nvSpPr>
        <p:spPr>
          <a:xfrm>
            <a:off x="742950" y="2178424"/>
            <a:ext cx="7772400" cy="1486676"/>
          </a:xfrm>
          <a:prstGeom prst="rect">
            <a:avLst/>
          </a:prstGeom>
        </p:spPr>
        <p:txBody>
          <a:bodyPr>
            <a:normAutofit/>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r>
              <a:rPr lang="it-IT" altLang="en-US" sz="4000" b="1" dirty="0">
                <a:latin typeface="Calibri" charset="0"/>
                <a:ea typeface="Calibri" charset="0"/>
                <a:cs typeface="Calibri" charset="0"/>
              </a:rPr>
              <a:t>Open Science</a:t>
            </a:r>
          </a:p>
          <a:p>
            <a:r>
              <a:rPr lang="it-IT" altLang="en-US" sz="4000" dirty="0" err="1">
                <a:latin typeface="Calibri" charset="0"/>
                <a:ea typeface="Calibri" charset="0"/>
                <a:cs typeface="Calibri" charset="0"/>
              </a:rPr>
              <a:t>Webinar</a:t>
            </a:r>
            <a:r>
              <a:rPr lang="it-IT" altLang="en-US" sz="4000" dirty="0">
                <a:latin typeface="Calibri" charset="0"/>
                <a:ea typeface="Calibri" charset="0"/>
                <a:cs typeface="Calibri" charset="0"/>
              </a:rPr>
              <a:t> Series</a:t>
            </a:r>
          </a:p>
        </p:txBody>
      </p:sp>
    </p:spTree>
    <p:extLst>
      <p:ext uri="{BB962C8B-B14F-4D97-AF65-F5344CB8AC3E}">
        <p14:creationId xmlns:p14="http://schemas.microsoft.com/office/powerpoint/2010/main" val="254797232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2F4B4187-21D6-8E49-B8B1-D41E4768BC98}"/>
              </a:ext>
            </a:extLst>
          </p:cNvPr>
          <p:cNvSpPr txBox="1">
            <a:spLocks noGrp="1" noChangeArrowheads="1"/>
          </p:cNvSpPr>
          <p:nvPr>
            <p:ph type="title" idx="4294967295"/>
          </p:nvPr>
        </p:nvSpPr>
        <p:spPr>
          <a:xfrm>
            <a:off x="731838" y="2392116"/>
            <a:ext cx="7772400" cy="3388199"/>
          </a:xfrm>
        </p:spPr>
        <p:txBody>
          <a:bodyPr lIns="0" tIns="0" rIns="0" bIns="0" anchor="ctr">
            <a:normAutofit fontScale="90000"/>
          </a:bodyPr>
          <a:lstStyle/>
          <a:p>
            <a:pPr eaLnBrk="1"/>
            <a:r>
              <a:rPr altLang="en-US" sz="1800" dirty="0">
                <a:latin typeface="Calibri" panose="020F0502020204030204" pitchFamily="34" charset="0"/>
                <a:ea typeface="Arial Unicode MS" panose="020B0604020202020204" pitchFamily="34" charset="-128"/>
                <a:cs typeface="Calibri" panose="020F0502020204030204" pitchFamily="34" charset="0"/>
              </a:rPr>
              <a:t>- Collaboration: </a:t>
            </a:r>
            <a:r>
              <a:rPr altLang="en-US" sz="1800" dirty="0" err="1">
                <a:latin typeface="Calibri" panose="020F0502020204030204" pitchFamily="34" charset="0"/>
                <a:ea typeface="Arial Unicode MS" panose="020B0604020202020204" pitchFamily="34" charset="-128"/>
                <a:cs typeface="Calibri" panose="020F0502020204030204" pitchFamily="34" charset="0"/>
              </a:rPr>
              <a:t>OpenAIRE</a:t>
            </a:r>
            <a:r>
              <a:rPr altLang="en-US" sz="1800" dirty="0">
                <a:latin typeface="Calibri" panose="020F0502020204030204" pitchFamily="34" charset="0"/>
                <a:ea typeface="Arial Unicode MS" panose="020B0604020202020204" pitchFamily="34" charset="-128"/>
                <a:cs typeface="Calibri" panose="020F0502020204030204" pitchFamily="34" charset="0"/>
              </a:rPr>
              <a:t> NOADs, Italian RDA Node, IOSSG (Italian Open Science Support Group)</a:t>
            </a: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br>
              <a:rPr lang="en-US" altLang="en-US" sz="1800" dirty="0">
                <a:latin typeface="Calibri" panose="020F0502020204030204" pitchFamily="34" charset="0"/>
                <a:ea typeface="Arial Unicode MS" panose="020B0604020202020204" pitchFamily="34" charset="-128"/>
                <a:cs typeface="Calibri" panose="020F0502020204030204" pitchFamily="34" charset="0"/>
              </a:rPr>
            </a:br>
            <a:r>
              <a:rPr lang="en-US" altLang="en-US" sz="1800" dirty="0">
                <a:latin typeface="Calibri" panose="020F0502020204030204" pitchFamily="34" charset="0"/>
                <a:ea typeface="Arial Unicode MS" panose="020B0604020202020204" pitchFamily="34" charset="-128"/>
                <a:cs typeface="Calibri" panose="020F0502020204030204" pitchFamily="34" charset="0"/>
              </a:rPr>
              <a:t>- Purpose: </a:t>
            </a:r>
            <a:r>
              <a:rPr lang="en-US" altLang="en-US" sz="1800" dirty="0">
                <a:solidFill>
                  <a:srgbClr val="00B050"/>
                </a:solidFill>
                <a:latin typeface="Calibri" panose="020F0502020204030204" pitchFamily="34" charset="0"/>
                <a:ea typeface="Arial Unicode MS" panose="020B0604020202020204" pitchFamily="34" charset="-128"/>
                <a:cs typeface="Calibri" panose="020F0502020204030204" pitchFamily="34" charset="0"/>
              </a:rPr>
              <a:t>networking</a:t>
            </a:r>
            <a:r>
              <a:rPr lang="en-US" altLang="en-US" sz="1800" dirty="0">
                <a:latin typeface="Calibri" panose="020F0502020204030204" pitchFamily="34" charset="0"/>
                <a:ea typeface="Arial Unicode MS" panose="020B0604020202020204" pitchFamily="34" charset="-128"/>
                <a:cs typeface="Calibri" panose="020F0502020204030204" pitchFamily="34" charset="0"/>
              </a:rPr>
              <a:t> and coordination with other initiatives, </a:t>
            </a:r>
            <a:r>
              <a:rPr lang="en-US" altLang="en-US" sz="1800" dirty="0">
                <a:solidFill>
                  <a:srgbClr val="00B050"/>
                </a:solidFill>
                <a:latin typeface="Calibri" panose="020F0502020204030204" pitchFamily="34" charset="0"/>
                <a:ea typeface="Arial Unicode MS" panose="020B0604020202020204" pitchFamily="34" charset="-128"/>
                <a:cs typeface="Calibri" panose="020F0502020204030204" pitchFamily="34" charset="0"/>
              </a:rPr>
              <a:t>avoid duplication of efforts </a:t>
            </a:r>
            <a:r>
              <a:rPr lang="en-US" altLang="en-US" sz="1800" dirty="0">
                <a:latin typeface="Calibri" panose="020F0502020204030204" pitchFamily="34" charset="0"/>
                <a:ea typeface="Arial Unicode MS" panose="020B0604020202020204" pitchFamily="34" charset="-128"/>
                <a:cs typeface="Calibri" panose="020F0502020204030204" pitchFamily="34" charset="0"/>
              </a:rPr>
              <a:t>and dispersion of participants</a:t>
            </a:r>
            <a:br>
              <a:rPr altLang="en-US" sz="1800" dirty="0">
                <a:latin typeface="Calibri" panose="020F0502020204030204" pitchFamily="34" charset="0"/>
                <a:ea typeface="Arial Unicode MS" panose="020B0604020202020204" pitchFamily="34" charset="-128"/>
                <a:cs typeface="Calibri" panose="020F0502020204030204" pitchFamily="34" charset="0"/>
              </a:rPr>
            </a:br>
            <a:br>
              <a:rPr altLang="en-US" sz="1800" dirty="0">
                <a:latin typeface="Calibri" panose="020F0502020204030204" pitchFamily="34" charset="0"/>
                <a:ea typeface="Arial Unicode MS" panose="020B0604020202020204" pitchFamily="34" charset="-128"/>
                <a:cs typeface="Calibri" panose="020F0502020204030204" pitchFamily="34" charset="0"/>
              </a:rPr>
            </a:br>
            <a:r>
              <a:rPr altLang="en-US" sz="1800" dirty="0">
                <a:latin typeface="Calibri" panose="020F0502020204030204" pitchFamily="34" charset="0"/>
                <a:ea typeface="Arial Unicode MS" panose="020B0604020202020204" pitchFamily="34" charset="-128"/>
                <a:cs typeface="Calibri" panose="020F0502020204030204" pitchFamily="34" charset="0"/>
              </a:rPr>
              <a:t>- The three </a:t>
            </a:r>
            <a:r>
              <a:rPr altLang="en-US" sz="1800" dirty="0" err="1">
                <a:solidFill>
                  <a:srgbClr val="00B050"/>
                </a:solidFill>
                <a:latin typeface="Calibri" panose="020F0502020204030204" pitchFamily="34" charset="0"/>
                <a:ea typeface="Arial Unicode MS" panose="020B0604020202020204" pitchFamily="34" charset="-128"/>
                <a:cs typeface="Calibri" panose="020F0502020204030204" pitchFamily="34" charset="0"/>
              </a:rPr>
              <a:t>organisers</a:t>
            </a:r>
            <a:r>
              <a:rPr altLang="en-US" sz="1800" dirty="0">
                <a:latin typeface="Calibri" panose="020F0502020204030204" pitchFamily="34" charset="0"/>
                <a:ea typeface="Arial Unicode MS" panose="020B0604020202020204" pitchFamily="34" charset="-128"/>
                <a:cs typeface="Calibri" panose="020F0502020204030204" pitchFamily="34" charset="0"/>
              </a:rPr>
              <a:t> were introduced at the beginning of each webinar and their services underlined</a:t>
            </a: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br>
              <a:rPr lang="en-US" altLang="en-US" sz="1800" dirty="0">
                <a:latin typeface="Calibri" panose="020F0502020204030204" pitchFamily="34" charset="0"/>
                <a:ea typeface="Arial Unicode MS" panose="020B0604020202020204" pitchFamily="34" charset="-128"/>
                <a:cs typeface="Calibri" panose="020F0502020204030204" pitchFamily="34" charset="0"/>
              </a:rPr>
            </a:br>
            <a:r>
              <a:rPr lang="en-US" altLang="en-US" sz="1800" dirty="0">
                <a:latin typeface="Calibri" panose="020F0502020204030204" pitchFamily="34" charset="0"/>
                <a:ea typeface="Arial Unicode MS" panose="020B0604020202020204" pitchFamily="34" charset="-128"/>
                <a:cs typeface="Calibri" panose="020F0502020204030204" pitchFamily="34" charset="0"/>
              </a:rPr>
              <a:t>- In each webinar was presented: RDA and the Italian node, RDA results and </a:t>
            </a:r>
            <a:r>
              <a:rPr lang="en-US" altLang="en-US" sz="1800" dirty="0">
                <a:solidFill>
                  <a:srgbClr val="00B050"/>
                </a:solidFill>
                <a:latin typeface="Calibri" panose="020F0502020204030204" pitchFamily="34" charset="0"/>
                <a:ea typeface="Arial Unicode MS" panose="020B0604020202020204" pitchFamily="34" charset="-128"/>
                <a:cs typeface="Calibri" panose="020F0502020204030204" pitchFamily="34" charset="0"/>
              </a:rPr>
              <a:t>WG and IG </a:t>
            </a:r>
            <a:r>
              <a:rPr lang="en-US" altLang="en-US" sz="1800" dirty="0">
                <a:latin typeface="Calibri" panose="020F0502020204030204" pitchFamily="34" charset="0"/>
                <a:ea typeface="Arial Unicode MS" panose="020B0604020202020204" pitchFamily="34" charset="-128"/>
                <a:cs typeface="Calibri" panose="020F0502020204030204" pitchFamily="34" charset="0"/>
              </a:rPr>
              <a:t>related to the treated issue</a:t>
            </a: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r>
              <a:rPr lang="it-IT" altLang="en-US" sz="1800" dirty="0">
                <a:latin typeface="Calibri" panose="020F0502020204030204" pitchFamily="34" charset="0"/>
                <a:ea typeface="Arial Unicode MS" panose="020B0604020202020204" pitchFamily="34" charset="-128"/>
                <a:cs typeface="Calibri" panose="020F0502020204030204" pitchFamily="34" charset="0"/>
              </a:rPr>
              <a:t>- </a:t>
            </a:r>
            <a:r>
              <a:rPr lang="it-IT" altLang="en-US" sz="1800" dirty="0" err="1">
                <a:latin typeface="Calibri" panose="020F0502020204030204" pitchFamily="34" charset="0"/>
                <a:ea typeface="Arial Unicode MS" panose="020B0604020202020204" pitchFamily="34" charset="-128"/>
                <a:cs typeface="Calibri" panose="020F0502020204030204" pitchFamily="34" charset="0"/>
              </a:rPr>
              <a:t>Structured</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in a </a:t>
            </a:r>
            <a:r>
              <a:rPr lang="it-IT" altLang="en-US" sz="1800" dirty="0" err="1">
                <a:solidFill>
                  <a:srgbClr val="00B050"/>
                </a:solidFill>
                <a:latin typeface="Calibri" panose="020F0502020204030204" pitchFamily="34" charset="0"/>
                <a:ea typeface="Arial Unicode MS" panose="020B0604020202020204" pitchFamily="34" charset="-128"/>
                <a:cs typeface="Calibri" panose="020F0502020204030204" pitchFamily="34" charset="0"/>
              </a:rPr>
              <a:t>simple</a:t>
            </a:r>
            <a:r>
              <a:rPr lang="it-IT" altLang="en-US" sz="1800" dirty="0">
                <a:solidFill>
                  <a:srgbClr val="00B050"/>
                </a:solidFill>
                <a:latin typeface="Calibri" panose="020F0502020204030204" pitchFamily="34" charset="0"/>
                <a:ea typeface="Arial Unicode MS" panose="020B0604020202020204" pitchFamily="34" charset="-128"/>
                <a:cs typeface="Calibri" panose="020F0502020204030204" pitchFamily="34" charset="0"/>
              </a:rPr>
              <a:t> and </a:t>
            </a:r>
            <a:r>
              <a:rPr lang="it-IT" altLang="en-US" sz="1800" dirty="0" err="1">
                <a:solidFill>
                  <a:srgbClr val="00B050"/>
                </a:solidFill>
                <a:latin typeface="Calibri" panose="020F0502020204030204" pitchFamily="34" charset="0"/>
                <a:ea typeface="Arial Unicode MS" panose="020B0604020202020204" pitchFamily="34" charset="-128"/>
                <a:cs typeface="Calibri" panose="020F0502020204030204" pitchFamily="34" charset="0"/>
              </a:rPr>
              <a:t>interactive</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way: 30 min. of </a:t>
            </a:r>
            <a:r>
              <a:rPr lang="it-IT" altLang="en-US" sz="1800" dirty="0" err="1">
                <a:latin typeface="Calibri" panose="020F0502020204030204" pitchFamily="34" charset="0"/>
                <a:ea typeface="Arial Unicode MS" panose="020B0604020202020204" pitchFamily="34" charset="-128"/>
                <a:cs typeface="Calibri" panose="020F0502020204030204" pitchFamily="34" charset="0"/>
              </a:rPr>
              <a:t>presentation</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and 30 min. of </a:t>
            </a:r>
            <a:r>
              <a:rPr lang="it-IT" altLang="en-US" sz="1800" dirty="0" err="1">
                <a:latin typeface="Calibri" panose="020F0502020204030204" pitchFamily="34" charset="0"/>
                <a:ea typeface="Arial Unicode MS" panose="020B0604020202020204" pitchFamily="34" charset="-128"/>
                <a:cs typeface="Calibri" panose="020F0502020204030204" pitchFamily="34" charset="0"/>
              </a:rPr>
              <a:t>discussion</a:t>
            </a: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br>
              <a:rPr lang="it-IT" altLang="en-US" sz="1800" dirty="0">
                <a:latin typeface="Calibri" panose="020F0502020204030204" pitchFamily="34" charset="0"/>
                <a:ea typeface="Arial Unicode MS" panose="020B0604020202020204" pitchFamily="34" charset="-128"/>
                <a:cs typeface="Calibri" panose="020F0502020204030204" pitchFamily="34" charset="0"/>
              </a:rPr>
            </a:br>
            <a:r>
              <a:rPr lang="it-IT" altLang="en-US" sz="1800" dirty="0">
                <a:latin typeface="Calibri" panose="020F0502020204030204" pitchFamily="34" charset="0"/>
                <a:ea typeface="Arial Unicode MS" panose="020B0604020202020204" pitchFamily="34" charset="-128"/>
                <a:cs typeface="Calibri" panose="020F0502020204030204" pitchFamily="34" charset="0"/>
              </a:rPr>
              <a:t>- </a:t>
            </a:r>
            <a:r>
              <a:rPr lang="it-IT" altLang="en-US" sz="1800" dirty="0">
                <a:solidFill>
                  <a:srgbClr val="00B050"/>
                </a:solidFill>
                <a:latin typeface="Calibri" panose="020F0502020204030204" pitchFamily="34" charset="0"/>
                <a:ea typeface="Arial Unicode MS" panose="020B0604020202020204" pitchFamily="34" charset="-128"/>
                <a:cs typeface="Calibri" panose="020F0502020204030204" pitchFamily="34" charset="0"/>
              </a:rPr>
              <a:t>Speakers</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a:t>
            </a:r>
            <a:r>
              <a:rPr lang="it-IT" altLang="en-US" sz="1800" dirty="0" err="1">
                <a:latin typeface="Calibri" panose="020F0502020204030204" pitchFamily="34" charset="0"/>
                <a:ea typeface="Arial Unicode MS" panose="020B0604020202020204" pitchFamily="34" charset="-128"/>
                <a:cs typeface="Calibri" panose="020F0502020204030204" pitchFamily="34" charset="0"/>
              </a:rPr>
              <a:t>selected</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a:t>
            </a:r>
            <a:r>
              <a:rPr lang="it-IT" altLang="en-US" sz="1800" dirty="0" err="1">
                <a:latin typeface="Calibri" panose="020F0502020204030204" pitchFamily="34" charset="0"/>
                <a:ea typeface="Arial Unicode MS" panose="020B0604020202020204" pitchFamily="34" charset="-128"/>
                <a:cs typeface="Calibri" panose="020F0502020204030204" pitchFamily="34" charset="0"/>
              </a:rPr>
              <a:t>within</a:t>
            </a:r>
            <a:r>
              <a:rPr lang="it-IT" altLang="en-US" sz="1800" dirty="0">
                <a:latin typeface="Calibri" panose="020F0502020204030204" pitchFamily="34" charset="0"/>
                <a:ea typeface="Arial Unicode MS" panose="020B0604020202020204" pitchFamily="34" charset="-128"/>
                <a:cs typeface="Calibri" panose="020F0502020204030204" pitchFamily="34" charset="0"/>
              </a:rPr>
              <a:t> RDA community</a:t>
            </a:r>
            <a:endParaRPr altLang="en-US" sz="1800" dirty="0">
              <a:latin typeface="Calibri" panose="020F0502020204030204" pitchFamily="34" charset="0"/>
              <a:ea typeface="Arial Unicode MS" panose="020B0604020202020204" pitchFamily="34" charset="-128"/>
              <a:cs typeface="Calibri" panose="020F0502020204030204" pitchFamily="34" charset="0"/>
            </a:endParaRPr>
          </a:p>
        </p:txBody>
      </p:sp>
      <p:sp>
        <p:nvSpPr>
          <p:cNvPr id="4" name="Titolo 1"/>
          <p:cNvSpPr txBox="1">
            <a:spLocks/>
          </p:cNvSpPr>
          <p:nvPr/>
        </p:nvSpPr>
        <p:spPr>
          <a:xfrm>
            <a:off x="742950" y="1178008"/>
            <a:ext cx="7772400" cy="1173306"/>
          </a:xfrm>
          <a:prstGeom prst="rect">
            <a:avLst/>
          </a:prstGeom>
        </p:spPr>
        <p:txBody>
          <a:bodyPr>
            <a:normAutofit lnSpcReduction="100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r>
              <a:rPr lang="it-IT" altLang="en-US" sz="4000" b="1" dirty="0">
                <a:latin typeface="Calibri" charset="0"/>
                <a:ea typeface="Calibri" charset="0"/>
                <a:cs typeface="Calibri" charset="0"/>
              </a:rPr>
              <a:t>Open Science</a:t>
            </a:r>
          </a:p>
          <a:p>
            <a:r>
              <a:rPr lang="it-IT" altLang="en-US" sz="4000" dirty="0" err="1">
                <a:latin typeface="Calibri" panose="020F0502020204030204" pitchFamily="34" charset="0"/>
                <a:ea typeface="Arial Unicode MS" panose="020B0604020202020204" pitchFamily="34" charset="-128"/>
                <a:cs typeface="Arial Unicode MS" panose="020B0604020202020204" pitchFamily="34" charset="-128"/>
              </a:rPr>
              <a:t>Webinar</a:t>
            </a:r>
            <a:r>
              <a:rPr lang="it-IT" altLang="en-US" sz="4000" dirty="0">
                <a:latin typeface="Calibri" panose="020F0502020204030204" pitchFamily="34" charset="0"/>
                <a:ea typeface="Arial Unicode MS" panose="020B0604020202020204" pitchFamily="34" charset="-128"/>
                <a:cs typeface="Arial Unicode MS" panose="020B0604020202020204" pitchFamily="34" charset="-128"/>
              </a:rPr>
              <a:t> Series 2018 and 2019</a:t>
            </a:r>
          </a:p>
        </p:txBody>
      </p:sp>
    </p:spTree>
    <p:extLst>
      <p:ext uri="{BB962C8B-B14F-4D97-AF65-F5344CB8AC3E}">
        <p14:creationId xmlns:p14="http://schemas.microsoft.com/office/powerpoint/2010/main" val="96293523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8C810FB2-EEB0-4047-87DF-FAE3307D440D}"/>
              </a:ext>
            </a:extLst>
          </p:cNvPr>
          <p:cNvSpPr txBox="1">
            <a:spLocks noGrp="1" noChangeArrowheads="1"/>
          </p:cNvSpPr>
          <p:nvPr>
            <p:ph type="title" idx="4294967295"/>
          </p:nvPr>
        </p:nvSpPr>
        <p:spPr>
          <a:xfrm>
            <a:off x="742950" y="1529860"/>
            <a:ext cx="7772400" cy="4304883"/>
          </a:xfrm>
        </p:spPr>
        <p:txBody>
          <a:bodyPr lIns="0" tIns="0" rIns="0" bIns="0" anchor="ctr">
            <a:normAutofit fontScale="90000"/>
          </a:bodyPr>
          <a:lstStyle/>
          <a:p>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lang="en-US" sz="4400" b="1" dirty="0">
                <a:solidFill>
                  <a:srgbClr val="00B050"/>
                </a:solidFill>
              </a:rPr>
              <a:t>&gt; </a:t>
            </a:r>
            <a:r>
              <a:rPr altLang="en-US" sz="4400" b="1" dirty="0">
                <a:latin typeface="Calibri" panose="020F0502020204030204" pitchFamily="34" charset="0"/>
                <a:ea typeface="Arial Unicode MS" panose="020B0604020202020204" pitchFamily="34" charset="-128"/>
                <a:cs typeface="Arial Unicode MS" panose="020B0604020202020204" pitchFamily="34" charset="-128"/>
              </a:rPr>
              <a:t>Why webinars?</a:t>
            </a:r>
            <a:br>
              <a:rPr lang="it-IT" altLang="en-US" sz="1800" b="1"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altLang="en-US" sz="1800" dirty="0" err="1">
                <a:latin typeface="Calibri" panose="020F0502020204030204" pitchFamily="34" charset="0"/>
                <a:ea typeface="Arial Unicode MS" panose="020B0604020202020204" pitchFamily="34" charset="-128"/>
                <a:cs typeface="Arial Unicode MS" panose="020B0604020202020204" pitchFamily="34" charset="-128"/>
              </a:rPr>
              <a:t>reach</a:t>
            </a: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a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larger</a:t>
            </a: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altLang="en-US" sz="1800" dirty="0">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audience</a:t>
            </a: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altLang="en-US" sz="1800" dirty="0">
                <a:latin typeface="Calibri" panose="020F0502020204030204" pitchFamily="34" charset="0"/>
                <a:ea typeface="Arial Unicode MS" panose="020B0604020202020204" pitchFamily="34" charset="-128"/>
                <a:cs typeface="Arial Unicode MS" panose="020B0604020202020204" pitchFamily="34" charset="-128"/>
              </a:rPr>
              <a:t>- no </a:t>
            </a:r>
            <a:r>
              <a:rPr altLang="en-US" sz="1800" dirty="0" err="1">
                <a:latin typeface="Calibri" panose="020F0502020204030204" pitchFamily="34" charset="0"/>
                <a:ea typeface="Arial Unicode MS" panose="020B0604020202020204" pitchFamily="34" charset="-128"/>
                <a:cs typeface="Arial Unicode MS" panose="020B0604020202020204" pitchFamily="34" charset="-128"/>
              </a:rPr>
              <a:t>travel</a:t>
            </a:r>
            <a:r>
              <a:rPr altLang="en-US" sz="1800" dirty="0">
                <a:latin typeface="Calibri" panose="020F0502020204030204" pitchFamily="34" charset="0"/>
                <a:ea typeface="Arial Unicode MS" panose="020B0604020202020204" pitchFamily="34" charset="-128"/>
                <a:cs typeface="Arial Unicode MS" panose="020B0604020202020204" pitchFamily="34" charset="-128"/>
              </a:rPr>
              <a:t> or </a:t>
            </a:r>
            <a:r>
              <a:rPr altLang="en-US" sz="1800" dirty="0" err="1">
                <a:latin typeface="Calibri" panose="020F0502020204030204" pitchFamily="34" charset="0"/>
                <a:ea typeface="Arial Unicode MS" panose="020B0604020202020204" pitchFamily="34" charset="-128"/>
                <a:cs typeface="Arial Unicode MS" panose="020B0604020202020204" pitchFamily="34" charset="-128"/>
              </a:rPr>
              <a:t>venue</a:t>
            </a: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altLang="en-US" sz="1800" dirty="0" err="1">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costs</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for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participants</a:t>
            </a: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altLang="en-US" sz="1800" dirty="0">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focus</a:t>
            </a:r>
            <a:r>
              <a:rPr altLang="en-US" sz="1800" dirty="0">
                <a:latin typeface="Calibri" panose="020F0502020204030204" pitchFamily="34" charset="0"/>
                <a:ea typeface="Arial Unicode MS" panose="020B0604020202020204" pitchFamily="34" charset="-128"/>
                <a:cs typeface="Arial Unicode MS" panose="020B0604020202020204" pitchFamily="34" charset="-128"/>
              </a:rPr>
              <a:t> on specific aspects</a:t>
            </a: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lang="en-US" sz="4400" b="1" dirty="0">
                <a:solidFill>
                  <a:srgbClr val="00B050"/>
                </a:solidFill>
              </a:rPr>
              <a:t>&gt; </a:t>
            </a:r>
            <a:r>
              <a:rPr altLang="en-US" sz="4400" b="1" dirty="0">
                <a:latin typeface="Calibri" panose="020F0502020204030204" pitchFamily="34" charset="0"/>
                <a:ea typeface="Arial Unicode MS" panose="020B0604020202020204" pitchFamily="34" charset="-128"/>
                <a:cs typeface="Arial Unicode MS" panose="020B0604020202020204" pitchFamily="34" charset="-128"/>
              </a:rPr>
              <a:t>Main aims: </a:t>
            </a:r>
            <a:br>
              <a:rPr lang="it-IT" altLang="en-US" sz="1800" b="1"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en-US" sz="1800" dirty="0">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introduce</a:t>
            </a:r>
            <a:r>
              <a:rPr lang="en-US" altLang="en-US" sz="1800" dirty="0">
                <a:latin typeface="Calibri" panose="020F0502020204030204" pitchFamily="34" charset="0"/>
                <a:ea typeface="Arial Unicode MS" panose="020B0604020202020204" pitchFamily="34" charset="-128"/>
                <a:cs typeface="Arial Unicode MS" panose="020B0604020202020204" pitchFamily="34" charset="-128"/>
              </a:rPr>
              <a:t> the participants to Open Science related topics and RDA specific themes</a:t>
            </a: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en-US" sz="1800" dirty="0">
                <a:latin typeface="Calibri" panose="020F0502020204030204" pitchFamily="34" charset="0"/>
                <a:ea typeface="Arial Unicode MS" panose="020B0604020202020204" pitchFamily="34" charset="-128"/>
                <a:cs typeface="Arial Unicode MS" panose="020B0604020202020204" pitchFamily="34" charset="-128"/>
              </a:rPr>
              <a:t>provide clear </a:t>
            </a:r>
            <a:r>
              <a:rPr lang="en-US" altLang="en-US" sz="1800" dirty="0">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information</a:t>
            </a:r>
            <a:r>
              <a:rPr lang="en-US" altLang="en-US" sz="1800" dirty="0">
                <a:latin typeface="Calibri" panose="020F0502020204030204" pitchFamily="34" charset="0"/>
                <a:ea typeface="Arial Unicode MS" panose="020B0604020202020204" pitchFamily="34" charset="-128"/>
                <a:cs typeface="Arial Unicode MS" panose="020B0604020202020204" pitchFamily="34" charset="-128"/>
              </a:rPr>
              <a:t> and practical </a:t>
            </a:r>
            <a:r>
              <a:rPr lang="en-US" altLang="en-US" sz="1800" dirty="0">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tools</a:t>
            </a:r>
            <a:r>
              <a:rPr lang="en-US" altLang="en-US" sz="1800" dirty="0">
                <a:latin typeface="Calibri" panose="020F0502020204030204" pitchFamily="34" charset="0"/>
                <a:ea typeface="Arial Unicode MS" panose="020B0604020202020204" pitchFamily="34" charset="-128"/>
                <a:cs typeface="Arial Unicode MS" panose="020B0604020202020204" pitchFamily="34" charset="-128"/>
              </a:rPr>
              <a:t> to the users </a:t>
            </a: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it-IT" altLang="en-US" sz="1800" dirty="0" err="1">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engage</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the community in a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simple</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way</a:t>
            </a: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b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foster</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participation</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and </a:t>
            </a:r>
            <a:r>
              <a:rPr lang="it-IT" altLang="en-US" sz="1800" dirty="0" err="1">
                <a:solidFill>
                  <a:srgbClr val="00B050"/>
                </a:solidFill>
                <a:latin typeface="Calibri" panose="020F0502020204030204" pitchFamily="34" charset="0"/>
                <a:ea typeface="Arial Unicode MS" panose="020B0604020202020204" pitchFamily="34" charset="-128"/>
                <a:cs typeface="Arial Unicode MS" panose="020B0604020202020204" pitchFamily="34" charset="-128"/>
              </a:rPr>
              <a:t>interaction</a:t>
            </a:r>
            <a:r>
              <a:rPr lang="it-IT" altLang="en-US" sz="1800" dirty="0">
                <a:latin typeface="Calibri" panose="020F0502020204030204" pitchFamily="34" charset="0"/>
                <a:ea typeface="Arial Unicode MS" panose="020B0604020202020204" pitchFamily="34" charset="-128"/>
                <a:cs typeface="Arial Unicode MS" panose="020B0604020202020204" pitchFamily="34" charset="-128"/>
              </a:rPr>
              <a:t> with the </a:t>
            </a:r>
            <a:r>
              <a:rPr lang="it-IT" altLang="en-US" sz="1800" dirty="0" err="1">
                <a:latin typeface="Calibri" panose="020F0502020204030204" pitchFamily="34" charset="0"/>
                <a:ea typeface="Arial Unicode MS" panose="020B0604020202020204" pitchFamily="34" charset="-128"/>
                <a:cs typeface="Arial Unicode MS" panose="020B0604020202020204" pitchFamily="34" charset="-128"/>
              </a:rPr>
              <a:t>users</a:t>
            </a: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endParaRPr altLang="en-US" sz="18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2983887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A0419FC4-D0AA-7F41-A215-824F29BB0FC7}"/>
              </a:ext>
            </a:extLst>
          </p:cNvPr>
          <p:cNvSpPr txBox="1">
            <a:spLocks noGrp="1" noChangeArrowheads="1"/>
          </p:cNvSpPr>
          <p:nvPr>
            <p:ph type="title" idx="4294967295"/>
          </p:nvPr>
        </p:nvSpPr>
        <p:spPr>
          <a:xfrm>
            <a:off x="742950" y="1694892"/>
            <a:ext cx="7772400" cy="4130675"/>
          </a:xfrm>
        </p:spPr>
        <p:txBody>
          <a:bodyPr lIns="0" tIns="0" rIns="0" bIns="0" anchor="ctr">
            <a:normAutofit fontScale="90000"/>
          </a:bodyPr>
          <a:lstStyle/>
          <a:p>
            <a:pPr>
              <a:spcBef>
                <a:spcPts val="3900"/>
              </a:spcBef>
            </a:pPr>
            <a:r>
              <a:rPr lang="en-US" sz="4400" b="1" dirty="0">
                <a:solidFill>
                  <a:srgbClr val="00B050"/>
                </a:solidFill>
                <a:latin typeface="+mn-lt"/>
              </a:rPr>
              <a:t>&gt; </a:t>
            </a:r>
            <a:r>
              <a:rPr altLang="en-US" sz="4400" b="1" dirty="0">
                <a:latin typeface="+mn-lt"/>
                <a:ea typeface="Arial Unicode MS" panose="020B0604020202020204" pitchFamily="34" charset="-128"/>
                <a:cs typeface="Arial Unicode MS" panose="020B0604020202020204" pitchFamily="34" charset="-128"/>
              </a:rPr>
              <a:t>Three Series completed</a:t>
            </a:r>
            <a:br>
              <a:rPr altLang="en-US" sz="2000" dirty="0">
                <a:latin typeface="Calibri" panose="020F0502020204030204" pitchFamily="34" charset="0"/>
                <a:ea typeface="Arial Unicode MS" panose="020B0604020202020204" pitchFamily="34" charset="-128"/>
                <a:cs typeface="Arial Unicode MS" panose="020B0604020202020204" pitchFamily="34" charset="-128"/>
              </a:rPr>
            </a:br>
            <a:br>
              <a:rPr altLang="en-US" sz="1800" dirty="0">
                <a:latin typeface="Calibri" panose="020F0502020204030204" pitchFamily="34" charset="0"/>
                <a:ea typeface="Arial Unicode MS" panose="020B0604020202020204" pitchFamily="34" charset="-128"/>
                <a:cs typeface="Arial Unicode MS" panose="020B0604020202020204" pitchFamily="34" charset="-128"/>
              </a:rPr>
            </a:br>
            <a:r>
              <a:rPr altLang="en-US" sz="1800" b="1" dirty="0">
                <a:latin typeface="Calibri" charset="0"/>
                <a:ea typeface="Calibri" charset="0"/>
                <a:cs typeface="Calibri" charset="0"/>
              </a:rPr>
              <a:t>2 in Autumn 2018</a:t>
            </a:r>
            <a:br>
              <a:rPr altLang="en-US" sz="1800" dirty="0">
                <a:latin typeface="Calibri" charset="0"/>
                <a:ea typeface="Calibri" charset="0"/>
                <a:cs typeface="Calibri" charset="0"/>
              </a:rPr>
            </a:br>
            <a:r>
              <a:rPr altLang="en-US" sz="1800" dirty="0">
                <a:latin typeface="Calibri" charset="0"/>
                <a:ea typeface="Calibri" charset="0"/>
                <a:cs typeface="Calibri" charset="0"/>
              </a:rPr>
              <a:t>total 4 Chapters, 1 hour each:</a:t>
            </a:r>
            <a:br>
              <a:rPr altLang="en-US" sz="1800" dirty="0">
                <a:latin typeface="Calibri" charset="0"/>
                <a:ea typeface="Calibri" charset="0"/>
                <a:cs typeface="Calibri" charset="0"/>
              </a:rPr>
            </a:br>
            <a:br>
              <a:rPr altLang="en-US" sz="1800" dirty="0">
                <a:latin typeface="Calibri" charset="0"/>
                <a:ea typeface="Calibri" charset="0"/>
                <a:cs typeface="Calibri" charset="0"/>
              </a:rPr>
            </a:br>
            <a:r>
              <a:rPr altLang="en-US" sz="1800" dirty="0">
                <a:latin typeface="Calibri" charset="0"/>
                <a:ea typeface="Calibri" charset="0"/>
                <a:cs typeface="Calibri" charset="0"/>
              </a:rPr>
              <a:t>1.1 Open Science Introduction and OA to </a:t>
            </a:r>
            <a:r>
              <a:rPr altLang="en-US" sz="1800" dirty="0" err="1">
                <a:latin typeface="Calibri" charset="0"/>
                <a:ea typeface="Calibri" charset="0"/>
                <a:cs typeface="Calibri" charset="0"/>
              </a:rPr>
              <a:t>Pubblications</a:t>
            </a:r>
            <a:br>
              <a:rPr altLang="en-US" sz="1800" dirty="0">
                <a:latin typeface="Calibri" charset="0"/>
                <a:ea typeface="Calibri" charset="0"/>
                <a:cs typeface="Calibri" charset="0"/>
              </a:rPr>
            </a:br>
            <a:r>
              <a:rPr altLang="en-US" sz="1800" dirty="0">
                <a:latin typeface="Calibri" charset="0"/>
                <a:ea typeface="Calibri" charset="0"/>
                <a:cs typeface="Calibri" charset="0"/>
              </a:rPr>
              <a:t>2.1 RDM and OA to Data</a:t>
            </a:r>
            <a:br>
              <a:rPr altLang="en-US" sz="1800" dirty="0">
                <a:latin typeface="Calibri" charset="0"/>
                <a:ea typeface="Calibri" charset="0"/>
                <a:cs typeface="Calibri" charset="0"/>
              </a:rPr>
            </a:br>
            <a:r>
              <a:rPr altLang="en-US" sz="1800" dirty="0">
                <a:latin typeface="Calibri" charset="0"/>
                <a:ea typeface="Calibri" charset="0"/>
                <a:cs typeface="Calibri" charset="0"/>
              </a:rPr>
              <a:t>2.2 FAIR Data and Action Plan</a:t>
            </a:r>
            <a:br>
              <a:rPr altLang="en-US" sz="1800" dirty="0">
                <a:latin typeface="Calibri" charset="0"/>
                <a:ea typeface="Calibri" charset="0"/>
                <a:cs typeface="Calibri" charset="0"/>
              </a:rPr>
            </a:br>
            <a:r>
              <a:rPr altLang="en-US" sz="1800" dirty="0">
                <a:latin typeface="Calibri" charset="0"/>
                <a:ea typeface="Calibri" charset="0"/>
                <a:cs typeface="Calibri" charset="0"/>
              </a:rPr>
              <a:t>2.3 DMP and Practical Tools</a:t>
            </a:r>
            <a:br>
              <a:rPr altLang="en-US" sz="1800" dirty="0">
                <a:latin typeface="Calibri" charset="0"/>
                <a:ea typeface="Calibri" charset="0"/>
                <a:cs typeface="Calibri" charset="0"/>
              </a:rPr>
            </a:br>
            <a:br>
              <a:rPr altLang="en-US" sz="1800" dirty="0">
                <a:latin typeface="Calibri" charset="0"/>
                <a:ea typeface="Calibri" charset="0"/>
                <a:cs typeface="Calibri" charset="0"/>
              </a:rPr>
            </a:br>
            <a:r>
              <a:rPr altLang="en-US" sz="1800" b="1" dirty="0">
                <a:latin typeface="Calibri" charset="0"/>
                <a:ea typeface="Calibri" charset="0"/>
                <a:cs typeface="Calibri" charset="0"/>
              </a:rPr>
              <a:t>1 in Spring 2019</a:t>
            </a:r>
            <a:br>
              <a:rPr altLang="en-US" sz="1800" dirty="0">
                <a:latin typeface="Calibri" charset="0"/>
                <a:ea typeface="Calibri" charset="0"/>
                <a:cs typeface="Calibri" charset="0"/>
              </a:rPr>
            </a:br>
            <a:r>
              <a:rPr altLang="en-US" sz="1800" dirty="0">
                <a:latin typeface="Calibri" charset="0"/>
                <a:ea typeface="Calibri" charset="0"/>
                <a:cs typeface="Calibri" charset="0"/>
              </a:rPr>
              <a:t>total 3 Chapters, 1 hour each:</a:t>
            </a:r>
            <a:br>
              <a:rPr altLang="en-US" sz="1800" dirty="0">
                <a:latin typeface="Calibri" charset="0"/>
                <a:ea typeface="Calibri" charset="0"/>
                <a:cs typeface="Calibri" charset="0"/>
              </a:rPr>
            </a:br>
            <a:br>
              <a:rPr altLang="en-US" sz="1800" dirty="0">
                <a:latin typeface="Calibri" charset="0"/>
                <a:ea typeface="Calibri" charset="0"/>
                <a:cs typeface="Calibri" charset="0"/>
              </a:rPr>
            </a:br>
            <a:r>
              <a:rPr altLang="en-US" sz="1800" dirty="0">
                <a:latin typeface="Calibri" charset="0"/>
                <a:ea typeface="Calibri" charset="0"/>
                <a:cs typeface="Calibri" charset="0"/>
              </a:rPr>
              <a:t>3.1 Legal aspects of research data</a:t>
            </a:r>
            <a:br>
              <a:rPr altLang="en-US" sz="1800" dirty="0">
                <a:latin typeface="Calibri" charset="0"/>
                <a:ea typeface="Calibri" charset="0"/>
                <a:cs typeface="Calibri" charset="0"/>
              </a:rPr>
            </a:br>
            <a:r>
              <a:rPr altLang="en-US" sz="1800" dirty="0">
                <a:latin typeface="Calibri" charset="0"/>
                <a:ea typeface="Calibri" charset="0"/>
                <a:cs typeface="Calibri" charset="0"/>
              </a:rPr>
              <a:t>3.2 Data stewardship e Research Data Management</a:t>
            </a:r>
            <a:br>
              <a:rPr altLang="en-US" sz="1800" dirty="0">
                <a:latin typeface="Calibri" charset="0"/>
                <a:ea typeface="Calibri" charset="0"/>
                <a:cs typeface="Calibri" charset="0"/>
              </a:rPr>
            </a:br>
            <a:r>
              <a:rPr altLang="en-US" sz="1800" dirty="0">
                <a:latin typeface="Calibri" charset="0"/>
                <a:ea typeface="Calibri" charset="0"/>
                <a:cs typeface="Calibri" charset="0"/>
              </a:rPr>
              <a:t>3.3 Data Management Plan</a:t>
            </a:r>
            <a:br>
              <a:rPr altLang="en-US" sz="1800" dirty="0">
                <a:latin typeface="Calibri" charset="0"/>
                <a:ea typeface="Calibri" charset="0"/>
                <a:cs typeface="Calibri" charset="0"/>
              </a:rPr>
            </a:br>
            <a:br>
              <a:rPr altLang="en-US" sz="1800" dirty="0">
                <a:latin typeface="Calibri" charset="0"/>
                <a:ea typeface="Calibri" charset="0"/>
                <a:cs typeface="Calibri" charset="0"/>
              </a:rPr>
            </a:br>
            <a:endParaRPr altLang="en-US" sz="1800" dirty="0">
              <a:latin typeface="Calibri" charset="0"/>
              <a:ea typeface="Calibri" charset="0"/>
              <a:cs typeface="Calibri" charset="0"/>
            </a:endParaRPr>
          </a:p>
        </p:txBody>
      </p:sp>
    </p:spTree>
    <p:extLst>
      <p:ext uri="{BB962C8B-B14F-4D97-AF65-F5344CB8AC3E}">
        <p14:creationId xmlns:p14="http://schemas.microsoft.com/office/powerpoint/2010/main" val="148665529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0419FC4-D0AA-7F41-A215-824F29BB0FC7}"/>
              </a:ext>
            </a:extLst>
          </p:cNvPr>
          <p:cNvSpPr txBox="1">
            <a:spLocks noChangeArrowheads="1"/>
          </p:cNvSpPr>
          <p:nvPr/>
        </p:nvSpPr>
        <p:spPr>
          <a:xfrm>
            <a:off x="742950" y="1614210"/>
            <a:ext cx="7772400" cy="4130675"/>
          </a:xfrm>
          <a:prstGeom prst="rect">
            <a:avLst/>
          </a:prstGeom>
        </p:spPr>
        <p:txBody>
          <a:bodyPr vert="horz" lIns="0" tIns="0" rIns="0" bIns="0" rtlCol="0" anchor="ctr">
            <a:normAutofit fontScale="90000" lnSpcReduction="100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r>
              <a:rPr lang="en-US" sz="4400" b="1" dirty="0">
                <a:solidFill>
                  <a:srgbClr val="00B050"/>
                </a:solidFill>
                <a:latin typeface="+mn-lt"/>
              </a:rPr>
              <a:t>&gt; </a:t>
            </a:r>
            <a:r>
              <a:rPr lang="en-US" altLang="en-US" sz="4400" b="1" dirty="0">
                <a:latin typeface="+mn-lt"/>
                <a:ea typeface="Arial Unicode MS" panose="020B0604020202020204" pitchFamily="34" charset="-128"/>
                <a:cs typeface="Arial Unicode MS" panose="020B0604020202020204" pitchFamily="34" charset="-128"/>
              </a:rPr>
              <a:t>Results</a:t>
            </a:r>
            <a:br>
              <a:rPr lang="en-US" altLang="en-US" sz="4400" b="1" dirty="0">
                <a:latin typeface="+mn-lt"/>
                <a:ea typeface="Arial Unicode MS" panose="020B0604020202020204" pitchFamily="34" charset="-128"/>
                <a:cs typeface="Arial Unicode MS" panose="020B0604020202020204" pitchFamily="34" charset="-128"/>
              </a:rPr>
            </a:br>
            <a:br>
              <a:rPr lang="en-US" altLang="en-US" sz="4400" b="1" dirty="0">
                <a:latin typeface="+mn-lt"/>
                <a:ea typeface="Arial Unicode MS" panose="020B0604020202020204" pitchFamily="34" charset="-128"/>
                <a:cs typeface="Arial Unicode MS" panose="020B0604020202020204" pitchFamily="34" charset="-128"/>
              </a:rPr>
            </a:br>
            <a:r>
              <a:rPr lang="en-US" altLang="en-US" sz="2500" dirty="0">
                <a:latin typeface="+mn-lt"/>
              </a:rPr>
              <a:t>- Total about 500 participants</a:t>
            </a:r>
          </a:p>
          <a:p>
            <a:endParaRPr lang="en-US" altLang="en-US" sz="2500" dirty="0">
              <a:latin typeface="+mn-lt"/>
            </a:endParaRPr>
          </a:p>
          <a:p>
            <a:r>
              <a:rPr lang="en-US" altLang="en-US" sz="2500" dirty="0">
                <a:latin typeface="+mn-lt"/>
              </a:rPr>
              <a:t>- Very interactive</a:t>
            </a:r>
          </a:p>
          <a:p>
            <a:endParaRPr lang="en-US" altLang="en-US" sz="2500" dirty="0">
              <a:latin typeface="+mn-lt"/>
            </a:endParaRPr>
          </a:p>
          <a:p>
            <a:r>
              <a:rPr lang="en-US" altLang="en-US" sz="2500" dirty="0">
                <a:latin typeface="+mn-lt"/>
              </a:rPr>
              <a:t>- Materials: Presentations, Q&amp;A Document, Recordings</a:t>
            </a:r>
          </a:p>
          <a:p>
            <a:endParaRPr lang="en-US" altLang="en-US" sz="2500" dirty="0">
              <a:latin typeface="+mn-lt"/>
            </a:endParaRPr>
          </a:p>
          <a:p>
            <a:r>
              <a:rPr lang="en-US" altLang="en-US" sz="2500" dirty="0">
                <a:latin typeface="+mn-lt"/>
              </a:rPr>
              <a:t>- Certificates of attendance released</a:t>
            </a:r>
          </a:p>
          <a:p>
            <a:pPr>
              <a:spcBef>
                <a:spcPts val="3900"/>
              </a:spcBef>
            </a:pPr>
            <a:br>
              <a:rPr lang="en-US" altLang="en-US" sz="1800" dirty="0">
                <a:latin typeface="Calibri" charset="0"/>
                <a:ea typeface="Calibri" charset="0"/>
                <a:cs typeface="Calibri" charset="0"/>
              </a:rPr>
            </a:br>
            <a:br>
              <a:rPr lang="en-US" altLang="en-US" sz="1800" dirty="0">
                <a:latin typeface="Calibri" charset="0"/>
                <a:ea typeface="Calibri" charset="0"/>
                <a:cs typeface="Calibri" charset="0"/>
              </a:rPr>
            </a:br>
            <a:endParaRPr lang="en-US" altLang="en-US" sz="1800" dirty="0">
              <a:latin typeface="Calibri" charset="0"/>
              <a:ea typeface="Calibri" charset="0"/>
              <a:cs typeface="Calibri" charset="0"/>
            </a:endParaRPr>
          </a:p>
        </p:txBody>
      </p:sp>
    </p:spTree>
    <p:extLst>
      <p:ext uri="{BB962C8B-B14F-4D97-AF65-F5344CB8AC3E}">
        <p14:creationId xmlns:p14="http://schemas.microsoft.com/office/powerpoint/2010/main" val="366878194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D741D385-DC5F-0D49-A27C-76416AC30C95}"/>
              </a:ext>
            </a:extLst>
          </p:cNvPr>
          <p:cNvSpPr txBox="1">
            <a:spLocks noGrp="1" noChangeArrowheads="1"/>
          </p:cNvSpPr>
          <p:nvPr>
            <p:ph type="title" idx="4294967295"/>
          </p:nvPr>
        </p:nvSpPr>
        <p:spPr>
          <a:xfrm>
            <a:off x="0" y="2757488"/>
            <a:ext cx="7770813" cy="2386012"/>
          </a:xfrm>
        </p:spPr>
        <p:txBody>
          <a:bodyPr/>
          <a:lstStyle/>
          <a:p>
            <a:pPr eaLnBrk="1"/>
            <a:br>
              <a:rPr lang="en-US" altLang="en-US">
                <a:latin typeface="Calibri Light" panose="020F0302020204030204" pitchFamily="34" charset="0"/>
                <a:ea typeface="Arial Unicode MS" panose="020B0604020202020204" pitchFamily="34" charset="-128"/>
                <a:cs typeface="Arial Unicode MS" panose="020B0604020202020204" pitchFamily="34" charset="-128"/>
              </a:rPr>
            </a:br>
            <a:br>
              <a:rPr lang="en-US" altLang="en-US">
                <a:latin typeface="Calibri Light" panose="020F0302020204030204" pitchFamily="34" charset="0"/>
                <a:ea typeface="Arial Unicode MS" panose="020B0604020202020204" pitchFamily="34" charset="-128"/>
                <a:cs typeface="Arial Unicode MS" panose="020B0604020202020204" pitchFamily="34" charset="-128"/>
              </a:rPr>
            </a:br>
            <a:endParaRPr lang="en-US" altLang="en-US">
              <a:latin typeface="Calibri Light" panose="020F0302020204030204" pitchFamily="34" charset="0"/>
              <a:ea typeface="Arial Unicode MS" panose="020B0604020202020204" pitchFamily="34" charset="-128"/>
              <a:cs typeface="Arial Unicode MS" panose="020B0604020202020204" pitchFamily="34" charset="-128"/>
            </a:endParaRPr>
          </a:p>
        </p:txBody>
      </p:sp>
      <p:pic>
        <p:nvPicPr>
          <p:cNvPr id="15363" name="Picture 4">
            <a:extLst>
              <a:ext uri="{FF2B5EF4-FFF2-40B4-BE49-F238E27FC236}">
                <a16:creationId xmlns:a16="http://schemas.microsoft.com/office/drawing/2014/main" id="{14D7BD09-9855-C441-8623-344B4B9C0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18" y="1782557"/>
            <a:ext cx="6677025"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A0419FC4-D0AA-7F41-A215-824F29BB0FC7}"/>
              </a:ext>
            </a:extLst>
          </p:cNvPr>
          <p:cNvSpPr txBox="1">
            <a:spLocks noChangeArrowheads="1"/>
          </p:cNvSpPr>
          <p:nvPr/>
        </p:nvSpPr>
        <p:spPr>
          <a:xfrm>
            <a:off x="742950" y="1029613"/>
            <a:ext cx="7772400" cy="1250577"/>
          </a:xfrm>
          <a:prstGeom prst="rect">
            <a:avLst/>
          </a:prstGeom>
        </p:spPr>
        <p:txBody>
          <a:bodyPr vert="horz" lIns="0" tIns="0" rIns="0" bIns="0" rtlCol="0" anchor="ctr">
            <a:normAutofit fontScale="975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r>
              <a:rPr lang="en-US" sz="4100" b="1" dirty="0">
                <a:solidFill>
                  <a:srgbClr val="00B050"/>
                </a:solidFill>
                <a:latin typeface="+mn-lt"/>
              </a:rPr>
              <a:t>&gt; </a:t>
            </a:r>
            <a:r>
              <a:rPr lang="en-US" altLang="en-US" sz="4100" b="1" dirty="0">
                <a:latin typeface="+mn-lt"/>
                <a:ea typeface="Arial Unicode MS" panose="020B0604020202020204" pitchFamily="34" charset="-128"/>
                <a:cs typeface="Arial Unicode MS" panose="020B0604020202020204" pitchFamily="34" charset="-128"/>
              </a:rPr>
              <a:t>Italian RDA node members growth</a:t>
            </a:r>
            <a:br>
              <a:rPr lang="en-US" altLang="en-US" sz="4100" dirty="0">
                <a:latin typeface="Calibri" charset="0"/>
                <a:ea typeface="Calibri" charset="0"/>
                <a:cs typeface="Calibri" charset="0"/>
              </a:rPr>
            </a:br>
            <a:br>
              <a:rPr lang="en-US" altLang="en-US" sz="1800" dirty="0">
                <a:latin typeface="Calibri" charset="0"/>
                <a:ea typeface="Calibri" charset="0"/>
                <a:cs typeface="Calibri" charset="0"/>
              </a:rPr>
            </a:br>
            <a:endParaRPr lang="en-US" altLang="en-US" sz="1800" dirty="0">
              <a:latin typeface="Calibri" charset="0"/>
              <a:ea typeface="Calibri" charset="0"/>
              <a:cs typeface="Calibri" charset="0"/>
            </a:endParaRPr>
          </a:p>
        </p:txBody>
      </p:sp>
    </p:spTree>
    <p:extLst>
      <p:ext uri="{BB962C8B-B14F-4D97-AF65-F5344CB8AC3E}">
        <p14:creationId xmlns:p14="http://schemas.microsoft.com/office/powerpoint/2010/main" val="71564308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4348A0-F692-214A-92D8-3830D1891FCD}"/>
              </a:ext>
            </a:extLst>
          </p:cNvPr>
          <p:cNvPicPr>
            <a:picLocks noChangeAspect="1"/>
          </p:cNvPicPr>
          <p:nvPr/>
        </p:nvPicPr>
        <p:blipFill>
          <a:blip r:embed="rId3"/>
          <a:stretch>
            <a:fillRect/>
          </a:stretch>
        </p:blipFill>
        <p:spPr>
          <a:xfrm>
            <a:off x="594845" y="1713991"/>
            <a:ext cx="2455523" cy="2004524"/>
          </a:xfrm>
          <a:prstGeom prst="rect">
            <a:avLst/>
          </a:prstGeom>
        </p:spPr>
      </p:pic>
      <p:sp>
        <p:nvSpPr>
          <p:cNvPr id="7" name="Title 1">
            <a:extLst>
              <a:ext uri="{FF2B5EF4-FFF2-40B4-BE49-F238E27FC236}">
                <a16:creationId xmlns:a16="http://schemas.microsoft.com/office/drawing/2014/main" id="{A0419FC4-D0AA-7F41-A215-824F29BB0FC7}"/>
              </a:ext>
            </a:extLst>
          </p:cNvPr>
          <p:cNvSpPr txBox="1">
            <a:spLocks noChangeArrowheads="1"/>
          </p:cNvSpPr>
          <p:nvPr/>
        </p:nvSpPr>
        <p:spPr>
          <a:xfrm>
            <a:off x="704851" y="1240975"/>
            <a:ext cx="7597320" cy="4332512"/>
          </a:xfrm>
          <a:prstGeom prst="rect">
            <a:avLst/>
          </a:prstGeom>
        </p:spPr>
        <p:txBody>
          <a:bodyPr vert="horz" lIns="0" tIns="0" rIns="0" bIns="0" rtlCol="0" anchor="ctr">
            <a:normAutofit fontScale="75000" lnSpcReduction="200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defRPr/>
            </a:pPr>
            <a:r>
              <a:rPr lang="en-US" sz="4800" b="1" dirty="0">
                <a:solidFill>
                  <a:srgbClr val="00B050"/>
                </a:solidFill>
                <a:latin typeface="+mn-lt"/>
              </a:rPr>
              <a:t>&gt; </a:t>
            </a:r>
            <a:r>
              <a:rPr lang="en-US" altLang="en-US" sz="4800" b="1" dirty="0">
                <a:latin typeface="+mn-lt"/>
                <a:ea typeface="Arial Unicode MS" panose="020B0604020202020204" pitchFamily="34" charset="-128"/>
                <a:cs typeface="Arial Unicode MS" panose="020B0604020202020204" pitchFamily="34" charset="-128"/>
              </a:rPr>
              <a:t>Workshop at MIUR</a:t>
            </a:r>
            <a:br>
              <a:rPr lang="en-US" altLang="en-US" sz="4800" b="1" dirty="0">
                <a:latin typeface="+mn-lt"/>
                <a:ea typeface="Arial Unicode MS" panose="020B0604020202020204" pitchFamily="34" charset="-128"/>
                <a:cs typeface="Arial Unicode MS" panose="020B0604020202020204" pitchFamily="34" charset="-128"/>
              </a:rPr>
            </a:br>
            <a:r>
              <a:rPr lang="en-US" sz="2400" dirty="0"/>
              <a:t>May 23th</a:t>
            </a:r>
            <a:br>
              <a:rPr lang="en-US" altLang="en-US" sz="4400" b="1" dirty="0">
                <a:latin typeface="+mn-lt"/>
                <a:ea typeface="Arial Unicode MS" panose="020B0604020202020204" pitchFamily="34" charset="-128"/>
                <a:cs typeface="Arial Unicode MS" panose="020B0604020202020204" pitchFamily="34" charset="-128"/>
              </a:rPr>
            </a:br>
            <a:endParaRPr lang="en-US" altLang="en-US" sz="4400" b="1" dirty="0">
              <a:latin typeface="+mn-lt"/>
              <a:ea typeface="Arial Unicode MS" panose="020B0604020202020204" pitchFamily="34" charset="-128"/>
              <a:cs typeface="Arial Unicode MS" panose="020B0604020202020204" pitchFamily="34" charset="-128"/>
            </a:endParaRPr>
          </a:p>
          <a:p>
            <a:pPr>
              <a:defRPr/>
            </a:pPr>
            <a:endParaRPr lang="en-US" sz="1900" dirty="0">
              <a:latin typeface="+mn-lt"/>
            </a:endParaRPr>
          </a:p>
          <a:p>
            <a:pPr>
              <a:defRPr/>
            </a:pPr>
            <a:endParaRPr lang="en-US" sz="1900" dirty="0">
              <a:latin typeface="+mn-lt"/>
            </a:endParaRPr>
          </a:p>
          <a:p>
            <a:pPr>
              <a:defRPr/>
            </a:pPr>
            <a:endParaRPr lang="en-US" sz="1900" dirty="0">
              <a:latin typeface="+mn-lt"/>
            </a:endParaRPr>
          </a:p>
          <a:p>
            <a:pPr>
              <a:defRPr/>
            </a:pPr>
            <a:endParaRPr lang="en-US" sz="1900" dirty="0">
              <a:latin typeface="+mn-lt"/>
            </a:endParaRPr>
          </a:p>
          <a:p>
            <a:pPr>
              <a:defRPr/>
            </a:pPr>
            <a:endParaRPr lang="en-US" sz="1900" dirty="0">
              <a:latin typeface="+mn-lt"/>
            </a:endParaRPr>
          </a:p>
          <a:p>
            <a:pPr>
              <a:defRPr/>
            </a:pPr>
            <a:r>
              <a:rPr lang="en-US" sz="1900" dirty="0">
                <a:latin typeface="+mn-lt"/>
              </a:rPr>
              <a:t>National node workshop held at MIUR </a:t>
            </a:r>
            <a:r>
              <a:rPr lang="en-US" sz="1900" dirty="0" err="1">
                <a:latin typeface="+mn-lt"/>
              </a:rPr>
              <a:t>premices</a:t>
            </a:r>
            <a:r>
              <a:rPr lang="en-US" sz="1900" dirty="0">
                <a:latin typeface="+mn-lt"/>
              </a:rPr>
              <a:t> (Italian Ministry of Education, University and Research)</a:t>
            </a:r>
          </a:p>
          <a:p>
            <a:pPr>
              <a:defRPr/>
            </a:pPr>
            <a:endParaRPr lang="en-US" sz="1900" dirty="0">
              <a:latin typeface="+mn-lt"/>
            </a:endParaRPr>
          </a:p>
          <a:p>
            <a:pPr>
              <a:defRPr/>
            </a:pPr>
            <a:r>
              <a:rPr lang="en-US" sz="1900" dirty="0">
                <a:latin typeface="+mn-lt"/>
              </a:rPr>
              <a:t>In collaboration with</a:t>
            </a:r>
            <a:r>
              <a:rPr lang="en-US" sz="1900" dirty="0">
                <a:solidFill>
                  <a:srgbClr val="00B050"/>
                </a:solidFill>
                <a:latin typeface="+mn-lt"/>
              </a:rPr>
              <a:t> ICDI </a:t>
            </a:r>
            <a:r>
              <a:rPr lang="en-US" sz="1900" dirty="0">
                <a:latin typeface="+mn-lt"/>
              </a:rPr>
              <a:t>(Italian Computing and Data Infrastructure), a forum of the main Italian Research Infrastructures and e-infrastructures. </a:t>
            </a:r>
          </a:p>
          <a:p>
            <a:pPr>
              <a:defRPr/>
            </a:pPr>
            <a:endParaRPr lang="en-US" sz="1900" dirty="0">
              <a:latin typeface="+mn-lt"/>
            </a:endParaRPr>
          </a:p>
          <a:p>
            <a:pPr marL="285750" indent="-285750">
              <a:buFontTx/>
              <a:buChar char="-"/>
              <a:defRPr/>
            </a:pPr>
            <a:r>
              <a:rPr lang="en-US" sz="1900" dirty="0">
                <a:latin typeface="+mn-lt"/>
              </a:rPr>
              <a:t>Main aim: introducing RDA and the Italian node</a:t>
            </a:r>
          </a:p>
          <a:p>
            <a:pPr marL="285750" indent="-285750">
              <a:buFontTx/>
              <a:buChar char="-"/>
              <a:defRPr/>
            </a:pPr>
            <a:r>
              <a:rPr lang="en-US" sz="1900" dirty="0">
                <a:latin typeface="+mn-lt"/>
              </a:rPr>
              <a:t>Themes touched upon: </a:t>
            </a:r>
            <a:r>
              <a:rPr lang="en-US" sz="1900" dirty="0">
                <a:solidFill>
                  <a:srgbClr val="00B050"/>
                </a:solidFill>
                <a:latin typeface="+mn-lt"/>
              </a:rPr>
              <a:t>legal aspects </a:t>
            </a:r>
            <a:r>
              <a:rPr lang="en-US" sz="1900" dirty="0">
                <a:latin typeface="+mn-lt"/>
              </a:rPr>
              <a:t>of research data sharing, data stewardship and data management plan</a:t>
            </a:r>
          </a:p>
          <a:p>
            <a:pPr marL="285750" indent="-285750">
              <a:buFontTx/>
              <a:buChar char="-"/>
              <a:defRPr/>
            </a:pPr>
            <a:r>
              <a:rPr lang="en-US" sz="1900" dirty="0">
                <a:latin typeface="+mn-lt"/>
              </a:rPr>
              <a:t>Experts from RDA community</a:t>
            </a:r>
          </a:p>
          <a:p>
            <a:pPr>
              <a:defRPr/>
            </a:pPr>
            <a:endParaRPr lang="en-US" sz="1800" dirty="0"/>
          </a:p>
          <a:p>
            <a:pPr>
              <a:defRPr/>
            </a:pPr>
            <a:endParaRPr lang="en-US" sz="1800" dirty="0"/>
          </a:p>
          <a:p>
            <a:br>
              <a:rPr lang="en-US" altLang="en-US" sz="1800" dirty="0">
                <a:latin typeface="Calibri" charset="0"/>
                <a:ea typeface="Calibri" charset="0"/>
                <a:cs typeface="Calibri" charset="0"/>
              </a:rPr>
            </a:br>
            <a:br>
              <a:rPr lang="en-US" altLang="en-US" sz="1800" dirty="0">
                <a:latin typeface="Calibri" charset="0"/>
                <a:ea typeface="Calibri" charset="0"/>
                <a:cs typeface="Calibri" charset="0"/>
              </a:rPr>
            </a:br>
            <a:endParaRPr lang="en-US" altLang="en-US" sz="1800" dirty="0">
              <a:latin typeface="Calibri" charset="0"/>
              <a:ea typeface="Calibri" charset="0"/>
              <a:cs typeface="Calibri" charset="0"/>
            </a:endParaRPr>
          </a:p>
        </p:txBody>
      </p:sp>
    </p:spTree>
    <p:extLst>
      <p:ext uri="{BB962C8B-B14F-4D97-AF65-F5344CB8AC3E}">
        <p14:creationId xmlns:p14="http://schemas.microsoft.com/office/powerpoint/2010/main" val="98388992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757CEA-6A4D-DE49-8B52-8207E9AE25DF}"/>
              </a:ext>
            </a:extLst>
          </p:cNvPr>
          <p:cNvSpPr>
            <a:spLocks noGrp="1"/>
          </p:cNvSpPr>
          <p:nvPr>
            <p:ph type="subTitle" idx="1"/>
          </p:nvPr>
        </p:nvSpPr>
        <p:spPr>
          <a:xfrm>
            <a:off x="4591051" y="3179997"/>
            <a:ext cx="3340100" cy="3116263"/>
          </a:xfrm>
        </p:spPr>
        <p:txBody>
          <a:bodyPr>
            <a:normAutofit/>
          </a:bodyPr>
          <a:lstStyle/>
          <a:p>
            <a:pPr algn="just">
              <a:spcBef>
                <a:spcPts val="0"/>
              </a:spcBef>
              <a:spcAft>
                <a:spcPts val="1417"/>
              </a:spcAft>
              <a:defRPr/>
            </a:pPr>
            <a:r>
              <a:rPr lang="en-US" sz="2000" dirty="0">
                <a:solidFill>
                  <a:schemeClr val="bg1">
                    <a:lumMod val="50000"/>
                  </a:schemeClr>
                </a:solidFill>
                <a:latin typeface="Calibri" pitchFamily="18"/>
                <a:ea typeface="Arial Unicode MS" pitchFamily="2"/>
                <a:cs typeface="Arial Unicode MS" pitchFamily="2"/>
              </a:rPr>
              <a:t>4 user types:</a:t>
            </a:r>
          </a:p>
          <a:p>
            <a:pPr marL="342900" indent="-342900" algn="just" eaLnBrk="1" fontAlgn="auto">
              <a:spcBef>
                <a:spcPts val="0"/>
              </a:spcBef>
              <a:spcAft>
                <a:spcPts val="1417"/>
              </a:spcAft>
              <a:buFontTx/>
              <a:buChar char="-"/>
              <a:defRPr/>
            </a:pPr>
            <a:r>
              <a:rPr lang="en-US" sz="2000" dirty="0">
                <a:solidFill>
                  <a:schemeClr val="bg1">
                    <a:lumMod val="50000"/>
                  </a:schemeClr>
                </a:solidFill>
                <a:latin typeface="Calibri" pitchFamily="18"/>
                <a:ea typeface="Arial Unicode MS" pitchFamily="2"/>
                <a:cs typeface="Arial Unicode MS" pitchFamily="2"/>
              </a:rPr>
              <a:t>Researcher</a:t>
            </a:r>
          </a:p>
          <a:p>
            <a:pPr marL="342900" indent="-342900" algn="just" eaLnBrk="1" fontAlgn="auto">
              <a:spcBef>
                <a:spcPts val="0"/>
              </a:spcBef>
              <a:spcAft>
                <a:spcPts val="1417"/>
              </a:spcAft>
              <a:buFontTx/>
              <a:buChar char="-"/>
              <a:defRPr/>
            </a:pPr>
            <a:r>
              <a:rPr lang="en-US" sz="2000" dirty="0">
                <a:solidFill>
                  <a:schemeClr val="bg1">
                    <a:lumMod val="50000"/>
                  </a:schemeClr>
                </a:solidFill>
                <a:latin typeface="Calibri" pitchFamily="18"/>
                <a:ea typeface="Arial Unicode MS" pitchFamily="2"/>
                <a:cs typeface="Arial Unicode MS" pitchFamily="2"/>
              </a:rPr>
              <a:t>Institution</a:t>
            </a:r>
          </a:p>
          <a:p>
            <a:pPr marL="342900" indent="-342900" algn="just" eaLnBrk="1" fontAlgn="auto">
              <a:spcBef>
                <a:spcPts val="0"/>
              </a:spcBef>
              <a:spcAft>
                <a:spcPts val="1417"/>
              </a:spcAft>
              <a:buFontTx/>
              <a:buChar char="-"/>
              <a:defRPr/>
            </a:pPr>
            <a:r>
              <a:rPr lang="en-US" sz="2000" dirty="0">
                <a:solidFill>
                  <a:schemeClr val="bg1">
                    <a:lumMod val="50000"/>
                  </a:schemeClr>
                </a:solidFill>
                <a:latin typeface="Calibri" pitchFamily="18"/>
                <a:ea typeface="Arial Unicode MS" pitchFamily="2"/>
                <a:cs typeface="Arial Unicode MS" pitchFamily="2"/>
              </a:rPr>
              <a:t>Funder</a:t>
            </a:r>
          </a:p>
          <a:p>
            <a:pPr marL="342900" indent="-342900" algn="just" eaLnBrk="1" fontAlgn="auto">
              <a:spcBef>
                <a:spcPts val="0"/>
              </a:spcBef>
              <a:spcAft>
                <a:spcPts val="1417"/>
              </a:spcAft>
              <a:buFontTx/>
              <a:buChar char="-"/>
              <a:defRPr/>
            </a:pPr>
            <a:r>
              <a:rPr lang="en-US" sz="2000" dirty="0">
                <a:solidFill>
                  <a:schemeClr val="bg1">
                    <a:lumMod val="50000"/>
                  </a:schemeClr>
                </a:solidFill>
                <a:latin typeface="Calibri" pitchFamily="18"/>
                <a:ea typeface="Arial Unicode MS" pitchFamily="2"/>
                <a:cs typeface="Arial Unicode MS" pitchFamily="2"/>
              </a:rPr>
              <a:t>Repository manager</a:t>
            </a:r>
          </a:p>
          <a:p>
            <a:pPr marL="342900" indent="-342900" algn="just" eaLnBrk="1" fontAlgn="auto">
              <a:spcBef>
                <a:spcPts val="0"/>
              </a:spcBef>
              <a:spcAft>
                <a:spcPts val="1417"/>
              </a:spcAft>
              <a:buFontTx/>
              <a:buChar char="-"/>
              <a:defRPr/>
            </a:pPr>
            <a:endParaRPr lang="en-US" sz="2000" dirty="0">
              <a:solidFill>
                <a:schemeClr val="bg1">
                  <a:lumMod val="50000"/>
                </a:schemeClr>
              </a:solidFill>
            </a:endParaRPr>
          </a:p>
          <a:p>
            <a:pPr algn="just" eaLnBrk="1" fontAlgn="auto">
              <a:spcBef>
                <a:spcPts val="0"/>
              </a:spcBef>
              <a:spcAft>
                <a:spcPts val="1417"/>
              </a:spcAft>
              <a:defRPr/>
            </a:pPr>
            <a:endParaRPr lang="en-US" sz="2000" dirty="0">
              <a:solidFill>
                <a:schemeClr val="bg1">
                  <a:lumMod val="50000"/>
                </a:schemeClr>
              </a:solidFill>
            </a:endParaRPr>
          </a:p>
        </p:txBody>
      </p:sp>
      <p:sp>
        <p:nvSpPr>
          <p:cNvPr id="5" name="Subtitle 2">
            <a:extLst>
              <a:ext uri="{FF2B5EF4-FFF2-40B4-BE49-F238E27FC236}">
                <a16:creationId xmlns:a16="http://schemas.microsoft.com/office/drawing/2014/main" id="{2342AEA9-925B-564D-9DC2-5808C2E91C23}"/>
              </a:ext>
            </a:extLst>
          </p:cNvPr>
          <p:cNvSpPr txBox="1">
            <a:spLocks/>
          </p:cNvSpPr>
          <p:nvPr/>
        </p:nvSpPr>
        <p:spPr bwMode="auto">
          <a:xfrm>
            <a:off x="704851" y="3179998"/>
            <a:ext cx="3340100"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ctr" rtl="0" eaLnBrk="0" fontAlgn="base">
              <a:lnSpc>
                <a:spcPct val="90000"/>
              </a:lnSpc>
              <a:spcBef>
                <a:spcPct val="0"/>
              </a:spcBef>
              <a:spcAft>
                <a:spcPts val="1413"/>
              </a:spcAft>
              <a:buNone/>
              <a:defRPr lang="it-IT" sz="2400" kern="1200">
                <a:solidFill>
                  <a:srgbClr val="000000"/>
                </a:solidFill>
                <a:latin typeface="Calibri" pitchFamily="18"/>
                <a:ea typeface="Arial Unicode MS" pitchFamily="2"/>
                <a:cs typeface="Arial Unicode MS" pitchFamily="2"/>
              </a:defRPr>
            </a:lvl1pPr>
            <a:lvl2pPr marL="457200" indent="0" algn="ctr"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Arial Unicode MS" panose="020B0604020202020204" pitchFamily="34" charset="-128"/>
                <a:cs typeface="Arial Unicode MS" panose="020B0604020202020204" pitchFamily="34" charset="-128"/>
              </a:defRPr>
            </a:lvl2pPr>
            <a:lvl3pPr marL="914400" indent="0" algn="ctr" rtl="0" fontAlgn="base">
              <a:lnSpc>
                <a:spcPct val="90000"/>
              </a:lnSpc>
              <a:spcBef>
                <a:spcPts val="500"/>
              </a:spcBef>
              <a:spcAft>
                <a:spcPct val="0"/>
              </a:spcAft>
              <a:buFont typeface="Arial" panose="020B0604020202020204" pitchFamily="34" charset="0"/>
              <a:buNone/>
              <a:defRPr sz="1800" kern="1200">
                <a:solidFill>
                  <a:schemeClr val="tx1"/>
                </a:solidFill>
                <a:latin typeface="+mn-lt"/>
                <a:ea typeface="Arial Unicode MS" panose="020B0604020202020204" pitchFamily="34" charset="-128"/>
                <a:cs typeface="Arial Unicode MS" panose="020B0604020202020204" pitchFamily="34" charset="-128"/>
              </a:defRPr>
            </a:lvl3pPr>
            <a:lvl4pPr marL="13716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Arial Unicode MS" panose="020B0604020202020204" pitchFamily="34" charset="-128"/>
                <a:cs typeface="Arial Unicode MS" panose="020B0604020202020204" pitchFamily="34" charset="-128"/>
              </a:defRPr>
            </a:lvl4pPr>
            <a:lvl5pPr marL="18288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Arial Unicode MS" panose="020B0604020202020204" pitchFamily="34" charset="-128"/>
                <a:cs typeface="Arial Unicode MS" panose="020B0604020202020204" pitchFamily="34" charset="-12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1" fontAlgn="auto" hangingPunct="1">
              <a:spcBef>
                <a:spcPts val="0"/>
              </a:spcBef>
              <a:spcAft>
                <a:spcPts val="1417"/>
              </a:spcAft>
              <a:defRPr/>
            </a:pPr>
            <a:r>
              <a:rPr lang="en-US" sz="2000" dirty="0"/>
              <a:t>The idea: provide a </a:t>
            </a:r>
            <a:r>
              <a:rPr lang="en-US" sz="2000" dirty="0">
                <a:solidFill>
                  <a:srgbClr val="00B050"/>
                </a:solidFill>
              </a:rPr>
              <a:t>single national point of access</a:t>
            </a:r>
            <a:r>
              <a:rPr lang="en-US" sz="2000" dirty="0"/>
              <a:t> for Open Science issues</a:t>
            </a:r>
          </a:p>
          <a:p>
            <a:pPr algn="l" eaLnBrk="1" fontAlgn="auto">
              <a:spcBef>
                <a:spcPts val="0"/>
              </a:spcBef>
              <a:spcAft>
                <a:spcPts val="1417"/>
              </a:spcAft>
              <a:defRPr/>
            </a:pPr>
            <a:r>
              <a:rPr lang="en-US" sz="2000" dirty="0">
                <a:solidFill>
                  <a:schemeClr val="tx1"/>
                </a:solidFill>
              </a:rPr>
              <a:t>First in Italian</a:t>
            </a:r>
          </a:p>
          <a:p>
            <a:pPr algn="l" eaLnBrk="1" fontAlgn="auto">
              <a:spcBef>
                <a:spcPts val="0"/>
              </a:spcBef>
              <a:spcAft>
                <a:spcPts val="1417"/>
              </a:spcAft>
              <a:defRPr/>
            </a:pPr>
            <a:r>
              <a:rPr lang="en-US" sz="2000" dirty="0">
                <a:solidFill>
                  <a:schemeClr val="tx1"/>
                </a:solidFill>
              </a:rPr>
              <a:t>Info on RDA and initiatives related to OS</a:t>
            </a:r>
            <a:endParaRPr lang="en-US" sz="2000" dirty="0"/>
          </a:p>
          <a:p>
            <a:pPr eaLnBrk="1" fontAlgn="auto" hangingPunct="1">
              <a:spcBef>
                <a:spcPts val="0"/>
              </a:spcBef>
              <a:spcAft>
                <a:spcPts val="1417"/>
              </a:spcAft>
              <a:defRPr/>
            </a:pPr>
            <a:endParaRPr lang="en-US" dirty="0"/>
          </a:p>
        </p:txBody>
      </p:sp>
      <p:sp>
        <p:nvSpPr>
          <p:cNvPr id="7" name="Title 1">
            <a:extLst>
              <a:ext uri="{FF2B5EF4-FFF2-40B4-BE49-F238E27FC236}">
                <a16:creationId xmlns:a16="http://schemas.microsoft.com/office/drawing/2014/main" id="{A0419FC4-D0AA-7F41-A215-824F29BB0FC7}"/>
              </a:ext>
            </a:extLst>
          </p:cNvPr>
          <p:cNvSpPr txBox="1">
            <a:spLocks noChangeArrowheads="1"/>
          </p:cNvSpPr>
          <p:nvPr/>
        </p:nvSpPr>
        <p:spPr>
          <a:xfrm>
            <a:off x="704851" y="1371601"/>
            <a:ext cx="7772400" cy="1892300"/>
          </a:xfrm>
          <a:prstGeom prst="rect">
            <a:avLst/>
          </a:prstGeom>
        </p:spPr>
        <p:txBody>
          <a:bodyPr vert="horz" lIns="0" tIns="0" rIns="0" bIns="0" rtlCol="0" anchor="ctr">
            <a:normAutofit fontScale="975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defRPr/>
            </a:pPr>
            <a:r>
              <a:rPr lang="en-US" sz="4800" b="1" dirty="0">
                <a:solidFill>
                  <a:srgbClr val="00B050"/>
                </a:solidFill>
                <a:latin typeface="+mn-lt"/>
              </a:rPr>
              <a:t>&gt; </a:t>
            </a:r>
            <a:r>
              <a:rPr lang="en-US" altLang="en-US" sz="4800" b="1" dirty="0">
                <a:latin typeface="+mn-lt"/>
                <a:ea typeface="Arial Unicode MS" panose="020B0604020202020204" pitchFamily="34" charset="-128"/>
                <a:cs typeface="Arial Unicode MS" panose="020B0604020202020204" pitchFamily="34" charset="-128"/>
              </a:rPr>
              <a:t>Italian Open Science portal</a:t>
            </a:r>
            <a:endParaRPr lang="en-US" altLang="en-US" sz="1800" dirty="0">
              <a:latin typeface="Calibri" charset="0"/>
              <a:ea typeface="Calibri" charset="0"/>
              <a:cs typeface="Calibri" charset="0"/>
            </a:endParaRPr>
          </a:p>
        </p:txBody>
      </p:sp>
    </p:spTree>
    <p:extLst>
      <p:ext uri="{BB962C8B-B14F-4D97-AF65-F5344CB8AC3E}">
        <p14:creationId xmlns:p14="http://schemas.microsoft.com/office/powerpoint/2010/main" val="96248549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118" y="685800"/>
            <a:ext cx="6867278" cy="5661212"/>
          </a:xfrm>
          <a:prstGeom prst="rect">
            <a:avLst/>
          </a:prstGeom>
        </p:spPr>
      </p:pic>
    </p:spTree>
    <p:extLst>
      <p:ext uri="{BB962C8B-B14F-4D97-AF65-F5344CB8AC3E}">
        <p14:creationId xmlns:p14="http://schemas.microsoft.com/office/powerpoint/2010/main" val="227382462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315572-F776-814C-BF25-76CEF6596D55}"/>
              </a:ext>
            </a:extLst>
          </p:cNvPr>
          <p:cNvSpPr>
            <a:spLocks noGrp="1"/>
          </p:cNvSpPr>
          <p:nvPr>
            <p:ph type="dt" sz="half" idx="10"/>
          </p:nvPr>
        </p:nvSpPr>
        <p:spPr/>
        <p:txBody>
          <a:bodyPr/>
          <a:lstStyle/>
          <a:p>
            <a:fld id="{82E6D9F4-4E42-004F-AC39-F749CA5A7A40}" type="datetime1">
              <a:rPr lang="it-IT" smtClean="0"/>
              <a:t>10/10/19</a:t>
            </a:fld>
            <a:endParaRPr lang="it-IT"/>
          </a:p>
        </p:txBody>
      </p:sp>
      <p:sp>
        <p:nvSpPr>
          <p:cNvPr id="3" name="Footer Placeholder 2">
            <a:extLst>
              <a:ext uri="{FF2B5EF4-FFF2-40B4-BE49-F238E27FC236}">
                <a16:creationId xmlns:a16="http://schemas.microsoft.com/office/drawing/2014/main" id="{C048ED88-2FA3-7F47-8629-3724A7FD2A5E}"/>
              </a:ext>
            </a:extLst>
          </p:cNvPr>
          <p:cNvSpPr>
            <a:spLocks noGrp="1"/>
          </p:cNvSpPr>
          <p:nvPr>
            <p:ph type="ftr" sz="quarter" idx="11"/>
          </p:nvPr>
        </p:nvSpPr>
        <p:spPr/>
        <p:txBody>
          <a:bodyPr/>
          <a:lstStyle/>
          <a:p>
            <a:r>
              <a:rPr lang="it-IT"/>
              <a:t>rd-alliance.org</a:t>
            </a:r>
          </a:p>
        </p:txBody>
      </p:sp>
      <p:sp>
        <p:nvSpPr>
          <p:cNvPr id="4" name="Slide Number Placeholder 3">
            <a:extLst>
              <a:ext uri="{FF2B5EF4-FFF2-40B4-BE49-F238E27FC236}">
                <a16:creationId xmlns:a16="http://schemas.microsoft.com/office/drawing/2014/main" id="{697A0032-D399-5545-9E57-E448FE1B0BCF}"/>
              </a:ext>
            </a:extLst>
          </p:cNvPr>
          <p:cNvSpPr>
            <a:spLocks noGrp="1"/>
          </p:cNvSpPr>
          <p:nvPr>
            <p:ph type="sldNum" sz="quarter" idx="12"/>
          </p:nvPr>
        </p:nvSpPr>
        <p:spPr/>
        <p:txBody>
          <a:bodyPr/>
          <a:lstStyle/>
          <a:p>
            <a:fld id="{61BA5777-89E2-0C42-9BCE-298721AA9BBD}" type="slidenum">
              <a:rPr lang="it-IT" smtClean="0"/>
              <a:t>11</a:t>
            </a:fld>
            <a:endParaRPr lang="it-IT"/>
          </a:p>
        </p:txBody>
      </p:sp>
      <p:sp>
        <p:nvSpPr>
          <p:cNvPr id="8" name="Title 1">
            <a:extLst>
              <a:ext uri="{FF2B5EF4-FFF2-40B4-BE49-F238E27FC236}">
                <a16:creationId xmlns:a16="http://schemas.microsoft.com/office/drawing/2014/main" id="{A0419FC4-D0AA-7F41-A215-824F29BB0FC7}"/>
              </a:ext>
            </a:extLst>
          </p:cNvPr>
          <p:cNvSpPr txBox="1">
            <a:spLocks noChangeArrowheads="1"/>
          </p:cNvSpPr>
          <p:nvPr/>
        </p:nvSpPr>
        <p:spPr>
          <a:xfrm>
            <a:off x="493921" y="1371600"/>
            <a:ext cx="7772400" cy="4666129"/>
          </a:xfrm>
          <a:prstGeom prst="rect">
            <a:avLst/>
          </a:prstGeom>
        </p:spPr>
        <p:txBody>
          <a:bodyPr vert="horz" lIns="0" tIns="0" rIns="0" bIns="0" rtlCol="0" anchor="ctr">
            <a:normAutofit fontScale="97500"/>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lgn="ctr">
              <a:defRPr/>
            </a:pPr>
            <a:r>
              <a:rPr lang="en-US" sz="4800" b="1" dirty="0">
                <a:solidFill>
                  <a:srgbClr val="00B050"/>
                </a:solidFill>
                <a:latin typeface="+mn-lt"/>
              </a:rPr>
              <a:t>&gt; </a:t>
            </a:r>
            <a:r>
              <a:rPr lang="en-US" altLang="en-US" sz="4800" b="1" dirty="0">
                <a:latin typeface="+mn-lt"/>
                <a:ea typeface="Arial Unicode MS" panose="020B0604020202020204" pitchFamily="34" charset="-128"/>
                <a:cs typeface="Arial Unicode MS" panose="020B0604020202020204" pitchFamily="34" charset="-128"/>
              </a:rPr>
              <a:t>Thank you</a:t>
            </a:r>
            <a:br>
              <a:rPr lang="en-US" altLang="en-US" sz="4400" b="1" dirty="0">
                <a:latin typeface="+mn-lt"/>
                <a:ea typeface="Arial Unicode MS" panose="020B0604020202020204" pitchFamily="34" charset="-128"/>
                <a:cs typeface="Arial Unicode MS" panose="020B0604020202020204" pitchFamily="34" charset="-128"/>
              </a:rPr>
            </a:br>
            <a:endParaRPr lang="en-US" sz="1900" dirty="0">
              <a:latin typeface="+mn-lt"/>
            </a:endParaRPr>
          </a:p>
          <a:p>
            <a:pPr algn="ctr">
              <a:defRPr/>
            </a:pPr>
            <a:r>
              <a:rPr lang="en-US" sz="2400" b="1" dirty="0">
                <a:latin typeface="+mn-lt"/>
              </a:rPr>
              <a:t>Gina </a:t>
            </a:r>
            <a:r>
              <a:rPr lang="en-US" sz="2400" b="1" dirty="0" err="1">
                <a:latin typeface="+mn-lt"/>
              </a:rPr>
              <a:t>Pavone</a:t>
            </a:r>
            <a:br>
              <a:rPr lang="en-US" sz="2400" b="1" dirty="0">
                <a:latin typeface="+mn-lt"/>
              </a:rPr>
            </a:br>
            <a:r>
              <a:rPr lang="en-US" sz="1800" dirty="0" err="1">
                <a:solidFill>
                  <a:srgbClr val="00B0F0"/>
                </a:solidFill>
              </a:rPr>
              <a:t>gina.pavone@isti.cnr.it</a:t>
            </a:r>
            <a:endParaRPr lang="en-US" sz="1800" dirty="0">
              <a:solidFill>
                <a:srgbClr val="00B0F0"/>
              </a:solidFill>
            </a:endParaRPr>
          </a:p>
          <a:p>
            <a:pPr algn="ctr"/>
            <a:br>
              <a:rPr lang="en-US" altLang="en-US" sz="1800" dirty="0">
                <a:latin typeface="Calibri" charset="0"/>
                <a:ea typeface="Calibri" charset="0"/>
                <a:cs typeface="Calibri" charset="0"/>
              </a:rPr>
            </a:br>
            <a:br>
              <a:rPr lang="en-US" altLang="en-US" sz="1800" dirty="0">
                <a:latin typeface="Calibri" charset="0"/>
                <a:ea typeface="Calibri" charset="0"/>
                <a:cs typeface="Calibri" charset="0"/>
              </a:rPr>
            </a:br>
            <a:endParaRPr lang="en-US" altLang="en-US" sz="1800" dirty="0">
              <a:latin typeface="Calibri" charset="0"/>
              <a:ea typeface="Calibri" charset="0"/>
              <a:cs typeface="Calibri" charset="0"/>
            </a:endParaRPr>
          </a:p>
        </p:txBody>
      </p:sp>
    </p:spTree>
    <p:extLst>
      <p:ext uri="{BB962C8B-B14F-4D97-AF65-F5344CB8AC3E}">
        <p14:creationId xmlns:p14="http://schemas.microsoft.com/office/powerpoint/2010/main" val="1145744442"/>
      </p:ext>
    </p:extLst>
  </p:cSld>
  <p:clrMapOvr>
    <a:masterClrMapping/>
  </p:clrMapOvr>
</p:sld>
</file>

<file path=ppt/theme/theme1.xml><?xml version="1.0" encoding="utf-8"?>
<a:theme xmlns:a="http://schemas.openxmlformats.org/drawingml/2006/main" name="RDA_IT-NOD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2" id="{5B18E695-6960-D140-BB7A-B49BF3B533E2}" vid="{4AFF8BD0-C4C0-5D4E-8975-56B0B03FE98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RDA_IT-NODE</Template>
  <TotalTime>5658</TotalTime>
  <Words>372</Words>
  <Application>Microsoft Macintosh PowerPoint</Application>
  <PresentationFormat>On-screen Show (4:3)</PresentationFormat>
  <Paragraphs>70</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Calibri Light</vt:lpstr>
      <vt:lpstr>Times New Roman</vt:lpstr>
      <vt:lpstr>RDA_IT-NODE</vt:lpstr>
      <vt:lpstr>RDA Europe:  the experience of the Italian node</vt:lpstr>
      <vt:lpstr>PowerPoint Presentation</vt:lpstr>
      <vt:lpstr>- Collaboration: OpenAIRE NOADs, Italian RDA Node, IOSSG (Italian Open Science Support Group)  - Purpose: networking and coordination with other initiatives, avoid duplication of efforts and dispersion of participants  - The three organisers were introduced at the beginning of each webinar and their services underlined  - In each webinar was presented: RDA and the Italian node, RDA results and WG and IG related to the treated issue  - Structured in a simple and interactive way: 30 min. of presentation and 30 min. of discussion  - Speakers selected within RDA community</vt:lpstr>
      <vt:lpstr>  &gt; Why webinars?  - reach a larger audience  - no travel or venue costs for participants  - focus on specific aspects   &gt; Main aims:   - introduce the participants to Open Science related topics and RDA specific themes  - provide clear information and practical tools to the users   - engage the community in a simple way  - foster participation and interaction with the users      </vt:lpstr>
      <vt:lpstr>&gt; Three Series completed  2 in Autumn 2018 total 4 Chapters, 1 hour each:  1.1 Open Science Introduction and OA to Pubblications 2.1 RDM and OA to Data 2.2 FAIR Data and Action Plan 2.3 DMP and Practical Tools  1 in Spring 2019 total 3 Chapters, 1 hour each:  3.1 Legal aspects of research data 3.2 Data stewardship e Research Data Management 3.3 Data Management Plan  </vt:lpstr>
      <vt:lpstr>PowerPoint Presentation</vt:lpstr>
      <vt:lpst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Sara Pittonet</dc:creator>
  <cp:lastModifiedBy>Microsoft Office User</cp:lastModifiedBy>
  <cp:revision>58</cp:revision>
  <dcterms:created xsi:type="dcterms:W3CDTF">2018-06-28T09:49:13Z</dcterms:created>
  <dcterms:modified xsi:type="dcterms:W3CDTF">2019-10-10T14:39:02Z</dcterms:modified>
</cp:coreProperties>
</file>