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32"/>
  </p:notesMasterIdLst>
  <p:sldIdLst>
    <p:sldId id="256" r:id="rId2"/>
    <p:sldId id="563" r:id="rId3"/>
    <p:sldId id="576" r:id="rId4"/>
    <p:sldId id="386" r:id="rId5"/>
    <p:sldId id="577" r:id="rId6"/>
    <p:sldId id="509" r:id="rId7"/>
    <p:sldId id="329" r:id="rId8"/>
    <p:sldId id="564" r:id="rId9"/>
    <p:sldId id="507" r:id="rId10"/>
    <p:sldId id="402" r:id="rId11"/>
    <p:sldId id="559" r:id="rId12"/>
    <p:sldId id="560" r:id="rId13"/>
    <p:sldId id="561" r:id="rId14"/>
    <p:sldId id="562" r:id="rId15"/>
    <p:sldId id="355" r:id="rId16"/>
    <p:sldId id="566" r:id="rId17"/>
    <p:sldId id="569" r:id="rId18"/>
    <p:sldId id="573" r:id="rId19"/>
    <p:sldId id="404" r:id="rId20"/>
    <p:sldId id="403" r:id="rId21"/>
    <p:sldId id="568" r:id="rId22"/>
    <p:sldId id="405" r:id="rId23"/>
    <p:sldId id="406" r:id="rId24"/>
    <p:sldId id="574" r:id="rId25"/>
    <p:sldId id="549" r:id="rId26"/>
    <p:sldId id="555" r:id="rId27"/>
    <p:sldId id="554" r:id="rId28"/>
    <p:sldId id="575" r:id="rId29"/>
    <p:sldId id="567" r:id="rId30"/>
    <p:sldId id="36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rceaZZ" initials="M" lastIdx="4" clrIdx="0">
    <p:extLst>
      <p:ext uri="{19B8F6BF-5375-455C-9EA6-DF929625EA0E}">
        <p15:presenceInfo xmlns:p15="http://schemas.microsoft.com/office/powerpoint/2012/main" userId="MirceaZ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0000"/>
    <a:srgbClr val="2E465E"/>
    <a:srgbClr val="BE6969"/>
    <a:srgbClr val="EFE46D"/>
    <a:srgbClr val="F9EDC3"/>
    <a:srgbClr val="FF0066"/>
    <a:srgbClr val="FF5050"/>
    <a:srgbClr val="0099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1524" autoAdjust="0"/>
  </p:normalViewPr>
  <p:slideViewPr>
    <p:cSldViewPr>
      <p:cViewPr varScale="1">
        <p:scale>
          <a:sx n="80" d="100"/>
          <a:sy n="80" d="100"/>
        </p:scale>
        <p:origin x="753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638912149470986E-2"/>
          <c:y val="3.2315628285632586E-2"/>
          <c:w val="0.94428267024576329"/>
          <c:h val="0.856885986686161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realness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4445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42C6-4B99-86FE-B1CA405DF3C8}"/>
              </c:ext>
            </c:extLst>
          </c:dPt>
          <c:dPt>
            <c:idx val="1"/>
            <c:invertIfNegative val="0"/>
            <c:bubble3D val="0"/>
            <c:spPr>
              <a:solidFill>
                <a:srgbClr val="669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2C6-4B99-86FE-B1CA405DF3C8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2C6-4B99-86FE-B1CA405DF3C8}"/>
              </c:ext>
            </c:extLst>
          </c:dPt>
          <c:dLbls>
            <c:dLbl>
              <c:idx val="1"/>
              <c:layout>
                <c:manualLayout>
                  <c:x val="0"/>
                  <c:y val="8.5792156471645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C6-4B99-86FE-B1CA405DF3C8}"/>
                </c:ext>
              </c:extLst>
            </c:dLbl>
            <c:dLbl>
              <c:idx val="2"/>
              <c:layout>
                <c:manualLayout>
                  <c:x val="-1.6958169137307223E-2"/>
                  <c:y val="0.147737313525112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C6-4B99-86FE-B1CA405DF3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plus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0.45915</c:v>
                  </c:pt>
                  <c:pt idx="1">
                    <c:v>0.79088000000000003</c:v>
                  </c:pt>
                  <c:pt idx="2">
                    <c:v>0.77024000000000004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0.45915</c:v>
                  </c:pt>
                  <c:pt idx="1">
                    <c:v>0.79088000000000003</c:v>
                  </c:pt>
                  <c:pt idx="2">
                    <c:v>0.77024000000000004</c:v>
                  </c:pt>
                </c:numCache>
              </c:numRef>
            </c:minus>
            <c:spPr>
              <a:noFill/>
              <a:ln w="2857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Rehearsed</c:v>
                </c:pt>
                <c:pt idx="2">
                  <c:v>Improvised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4.5</c:v>
                </c:pt>
                <c:pt idx="1">
                  <c:v>1.1000000000000001</c:v>
                </c:pt>
                <c:pt idx="2">
                  <c:v>-1.7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C6-4B99-86FE-B1CA405DF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-353990128"/>
        <c:axId val="-353984688"/>
      </c:barChart>
      <c:catAx>
        <c:axId val="-3539901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prstDash val="lg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20" normalizeH="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353984688"/>
        <c:crosses val="autoZero"/>
        <c:auto val="1"/>
        <c:lblAlgn val="ctr"/>
        <c:lblOffset val="100"/>
        <c:noMultiLvlLbl val="0"/>
      </c:catAx>
      <c:valAx>
        <c:axId val="-353984688"/>
        <c:scaling>
          <c:orientation val="minMax"/>
          <c:min val="-6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353990128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02127001680018"/>
          <c:y val="5.2362215445942731E-2"/>
          <c:w val="0.87009777326499238"/>
          <c:h val="0.82409406616545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4445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DB-4DAF-A8D8-D17851A75978}"/>
              </c:ext>
            </c:extLst>
          </c:dPt>
          <c:dPt>
            <c:idx val="1"/>
            <c:invertIfNegative val="0"/>
            <c:bubble3D val="0"/>
            <c:spPr>
              <a:solidFill>
                <a:srgbClr val="669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DB-4DAF-A8D8-D17851A75978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DB-4DAF-A8D8-D17851A759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plus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2.08</c:v>
                  </c:pt>
                  <c:pt idx="1">
                    <c:v>3</c:v>
                  </c:pt>
                  <c:pt idx="2">
                    <c:v>2.92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2.08</c:v>
                  </c:pt>
                  <c:pt idx="1">
                    <c:v>3</c:v>
                  </c:pt>
                  <c:pt idx="2">
                    <c:v>2.92</c:v>
                  </c:pt>
                </c:numCache>
              </c:numRef>
            </c:minus>
            <c:spPr>
              <a:noFill/>
              <a:ln w="2857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Rehearsed</c:v>
                </c:pt>
                <c:pt idx="2">
                  <c:v>Improvised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62.62</c:v>
                </c:pt>
                <c:pt idx="1">
                  <c:v>38.54</c:v>
                </c:pt>
                <c:pt idx="2">
                  <c:v>48.7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5DB-4DAF-A8D8-D17851A75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-353989584"/>
        <c:axId val="-353983600"/>
      </c:barChart>
      <c:catAx>
        <c:axId val="-353989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53983600"/>
        <c:crosses val="autoZero"/>
        <c:auto val="1"/>
        <c:lblAlgn val="ctr"/>
        <c:lblOffset val="100"/>
        <c:noMultiLvlLbl val="0"/>
      </c:catAx>
      <c:valAx>
        <c:axId val="-353983600"/>
        <c:scaling>
          <c:orientation val="minMax"/>
          <c:max val="70"/>
          <c:min val="2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="1" cap="none" dirty="0">
                    <a:solidFill>
                      <a:schemeClr val="tx1"/>
                    </a:solidFill>
                  </a:rPr>
                  <a:t>Accuracy (%)</a:t>
                </a:r>
              </a:p>
            </c:rich>
          </c:tx>
          <c:layout>
            <c:manualLayout>
              <c:xMode val="edge"/>
              <c:yMode val="edge"/>
              <c:x val="2.4463707820650063E-2"/>
              <c:y val="0.2624227088287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-353989584"/>
        <c:crosses val="autoZero"/>
        <c:crossBetween val="between"/>
        <c:majorUnit val="10"/>
        <c:minorUnit val="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74684819887506"/>
          <c:y val="0.12277591982382224"/>
          <c:w val="0.81481266267921615"/>
          <c:h val="0.774396301259135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Expressivity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4445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67B-4DC9-9A33-87D6AC30F93C}"/>
              </c:ext>
            </c:extLst>
          </c:dPt>
          <c:dPt>
            <c:idx val="1"/>
            <c:invertIfNegative val="0"/>
            <c:bubble3D val="0"/>
            <c:spPr>
              <a:solidFill>
                <a:srgbClr val="669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67B-4DC9-9A33-87D6AC30F93C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67B-4DC9-9A33-87D6AC30F93C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0.77331000000000005</c:v>
                  </c:pt>
                  <c:pt idx="1">
                    <c:v>0.95598000000000005</c:v>
                  </c:pt>
                  <c:pt idx="2">
                    <c:v>1.1196200000000001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0.77331000000000005</c:v>
                  </c:pt>
                  <c:pt idx="1">
                    <c:v>0.95598000000000005</c:v>
                  </c:pt>
                  <c:pt idx="2">
                    <c:v>1.1196200000000001</c:v>
                  </c:pt>
                </c:numCache>
              </c:numRef>
            </c:minus>
            <c:spPr>
              <a:noFill/>
              <a:ln w="25400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Rehearsed</c:v>
                </c:pt>
                <c:pt idx="2">
                  <c:v>Improvised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</c:v>
                </c:pt>
                <c:pt idx="1">
                  <c:v>37.799999999999997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7B-4DC9-9A33-87D6AC30F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66777856"/>
        <c:axId val="266778416"/>
      </c:barChart>
      <c:catAx>
        <c:axId val="2667778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78416"/>
        <c:crosses val="autoZero"/>
        <c:auto val="1"/>
        <c:lblAlgn val="ctr"/>
        <c:lblOffset val="100"/>
        <c:noMultiLvlLbl val="0"/>
      </c:catAx>
      <c:valAx>
        <c:axId val="266778416"/>
        <c:scaling>
          <c:orientation val="minMax"/>
          <c:max val="45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7785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087217583425713E-2"/>
          <c:y val="0.12074387670682839"/>
          <c:w val="0.86150038961779729"/>
          <c:h val="0.788641387979189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confidence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4445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7F-4328-9417-42B542D79319}"/>
              </c:ext>
            </c:extLst>
          </c:dPt>
          <c:dPt>
            <c:idx val="1"/>
            <c:invertIfNegative val="0"/>
            <c:bubble3D val="0"/>
            <c:spPr>
              <a:solidFill>
                <a:srgbClr val="669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7F-4328-9417-42B542D79319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7F-4328-9417-42B542D79319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1.12507</c:v>
                  </c:pt>
                  <c:pt idx="1">
                    <c:v>1.0271600000000001</c:v>
                  </c:pt>
                  <c:pt idx="2">
                    <c:v>1.04142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1.12507</c:v>
                  </c:pt>
                  <c:pt idx="1">
                    <c:v>1.0271600000000001</c:v>
                  </c:pt>
                  <c:pt idx="2">
                    <c:v>1.04142</c:v>
                  </c:pt>
                </c:numCache>
              </c:numRef>
            </c:minus>
            <c:spPr>
              <a:noFill/>
              <a:ln w="25400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Rehearsed</c:v>
                </c:pt>
                <c:pt idx="2">
                  <c:v>Improvised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46.7</c:v>
                </c:pt>
                <c:pt idx="2">
                  <c:v>47.5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7F-4328-9417-42B542D79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07579296"/>
        <c:axId val="207579856"/>
      </c:barChart>
      <c:catAx>
        <c:axId val="2075792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579856"/>
        <c:crosses val="autoZero"/>
        <c:auto val="1"/>
        <c:lblAlgn val="ctr"/>
        <c:lblOffset val="100"/>
        <c:noMultiLvlLbl val="0"/>
      </c:catAx>
      <c:valAx>
        <c:axId val="207579856"/>
        <c:scaling>
          <c:orientation val="minMax"/>
          <c:max val="55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579296"/>
        <c:crosses val="autoZero"/>
        <c:crossBetween val="between"/>
        <c:majorUnit val="3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41718952691244E-2"/>
          <c:y val="0.12074387670682839"/>
          <c:w val="0.84794588824853179"/>
          <c:h val="0.80562553611109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C9-4CAA-A86B-32147E18A821}"/>
              </c:ext>
            </c:extLst>
          </c:dPt>
          <c:dPt>
            <c:idx val="1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C9-4CAA-A86B-32147E18A821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C9-4CAA-A86B-32147E18A821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2.31</c:v>
                  </c:pt>
                  <c:pt idx="1">
                    <c:v>2.85</c:v>
                  </c:pt>
                  <c:pt idx="2">
                    <c:v>2.69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2.31</c:v>
                  </c:pt>
                  <c:pt idx="1">
                    <c:v>2.85</c:v>
                  </c:pt>
                  <c:pt idx="2">
                    <c:v>2.69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Internal</c:v>
                </c:pt>
                <c:pt idx="2">
                  <c:v>External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75.8</c:v>
                </c:pt>
                <c:pt idx="1">
                  <c:v>72.400000000000006</c:v>
                </c:pt>
                <c:pt idx="2">
                  <c:v>61.6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C9-4CAA-A86B-32147E18A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26971120"/>
        <c:axId val="426973360"/>
      </c:barChart>
      <c:catAx>
        <c:axId val="42697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3360"/>
        <c:crosses val="autoZero"/>
        <c:auto val="1"/>
        <c:lblAlgn val="ctr"/>
        <c:lblOffset val="100"/>
        <c:noMultiLvlLbl val="0"/>
      </c:catAx>
      <c:valAx>
        <c:axId val="426973360"/>
        <c:scaling>
          <c:orientation val="minMax"/>
          <c:max val="85"/>
          <c:min val="4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1120"/>
        <c:crosses val="autoZero"/>
        <c:crossBetween val="between"/>
        <c:majorUnit val="10"/>
        <c:minorUnit val="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25087658309744E-2"/>
          <c:y val="0.10253737067955815"/>
          <c:w val="0.89613967089480928"/>
          <c:h val="0.792411463602086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realness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4445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75-4E6D-8669-02742606A62C}"/>
              </c:ext>
            </c:extLst>
          </c:dPt>
          <c:dPt>
            <c:idx val="1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75-4E6D-8669-02742606A62C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75-4E6D-8669-02742606A62C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0.53164999999999996</c:v>
                  </c:pt>
                  <c:pt idx="1">
                    <c:v>0.70267000000000002</c:v>
                  </c:pt>
                  <c:pt idx="2">
                    <c:v>0.62782000000000004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0.53164999999999996</c:v>
                  </c:pt>
                  <c:pt idx="1">
                    <c:v>0.70267000000000002</c:v>
                  </c:pt>
                  <c:pt idx="2">
                    <c:v>0.62782000000000004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Internal</c:v>
                </c:pt>
                <c:pt idx="2">
                  <c:v>External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</c:v>
                </c:pt>
                <c:pt idx="1">
                  <c:v>-2.9</c:v>
                </c:pt>
                <c:pt idx="2">
                  <c:v>-0.9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75-4E6D-8669-02742606A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0647952"/>
        <c:axId val="130648512"/>
      </c:barChart>
      <c:catAx>
        <c:axId val="130647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648512"/>
        <c:crosses val="autoZero"/>
        <c:auto val="1"/>
        <c:lblAlgn val="ctr"/>
        <c:lblOffset val="100"/>
        <c:noMultiLvlLbl val="0"/>
      </c:catAx>
      <c:valAx>
        <c:axId val="130648512"/>
        <c:scaling>
          <c:orientation val="minMax"/>
          <c:min val="-6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647952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147774660387416E-2"/>
          <c:y val="0.12074387670682839"/>
          <c:w val="0.84643983254083577"/>
          <c:h val="0.794389683804962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Expressivity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B0-42EC-BEEE-760D6BA16672}"/>
              </c:ext>
            </c:extLst>
          </c:dPt>
          <c:dPt>
            <c:idx val="1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B0-42EC-BEEE-760D6BA16672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BB0-42EC-BEEE-760D6BA16672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0.85314999999999996</c:v>
                  </c:pt>
                  <c:pt idx="1">
                    <c:v>1.0081500000000001</c:v>
                  </c:pt>
                  <c:pt idx="2">
                    <c:v>0.91840999999999995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0.85314999999999996</c:v>
                  </c:pt>
                  <c:pt idx="1">
                    <c:v>1.0081500000000001</c:v>
                  </c:pt>
                  <c:pt idx="2">
                    <c:v>0.91840999999999995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Internal</c:v>
                </c:pt>
                <c:pt idx="2">
                  <c:v>External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38.1</c:v>
                </c:pt>
                <c:pt idx="1">
                  <c:v>32.700000000000003</c:v>
                </c:pt>
                <c:pt idx="2">
                  <c:v>36.700000000000003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B0-42EC-BEEE-760D6BA16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30936176"/>
        <c:axId val="430935616"/>
      </c:barChart>
      <c:catAx>
        <c:axId val="4309361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935616"/>
        <c:crosses val="autoZero"/>
        <c:auto val="1"/>
        <c:lblAlgn val="ctr"/>
        <c:lblOffset val="100"/>
        <c:noMultiLvlLbl val="0"/>
      </c:catAx>
      <c:valAx>
        <c:axId val="430935616"/>
        <c:scaling>
          <c:orientation val="minMax"/>
          <c:max val="45"/>
          <c:min val="3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93617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629607537298908E-2"/>
          <c:y val="0.12074387670682839"/>
          <c:w val="0.85095799966392416"/>
          <c:h val="0.797995064557932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confidence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8A-432B-B022-FF16DAB21860}"/>
              </c:ext>
            </c:extLst>
          </c:dPt>
          <c:dPt>
            <c:idx val="1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8A-432B-B022-FF16DAB21860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68A-432B-B022-FF16DAB21860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Sheet1!$C$2:$C$4</c:f>
                <c:numCache>
                  <c:formatCode>General</c:formatCode>
                  <c:ptCount val="3"/>
                  <c:pt idx="0">
                    <c:v>1.0733299999999999</c:v>
                  </c:pt>
                  <c:pt idx="1">
                    <c:v>0.99995999999999996</c:v>
                  </c:pt>
                  <c:pt idx="2">
                    <c:v>1.02986</c:v>
                  </c:pt>
                </c:numCache>
              </c:numRef>
            </c:plus>
            <c:minus>
              <c:numRef>
                <c:f>Sheet1!$C$2:$C$4</c:f>
                <c:numCache>
                  <c:formatCode>General</c:formatCode>
                  <c:ptCount val="3"/>
                  <c:pt idx="0">
                    <c:v>1.0733299999999999</c:v>
                  </c:pt>
                  <c:pt idx="1">
                    <c:v>0.99995999999999996</c:v>
                  </c:pt>
                  <c:pt idx="2">
                    <c:v>1.02986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Internal</c:v>
                </c:pt>
                <c:pt idx="2">
                  <c:v>External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50.5</c:v>
                </c:pt>
                <c:pt idx="1">
                  <c:v>47.6</c:v>
                </c:pt>
                <c:pt idx="2">
                  <c:v>46.9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8A-432B-B022-FF16DAB21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29702464"/>
        <c:axId val="429703584"/>
      </c:barChart>
      <c:catAx>
        <c:axId val="429702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3584"/>
        <c:crosses val="autoZero"/>
        <c:auto val="1"/>
        <c:lblAlgn val="ctr"/>
        <c:lblOffset val="100"/>
        <c:noMultiLvlLbl val="0"/>
      </c:catAx>
      <c:valAx>
        <c:axId val="429703584"/>
        <c:scaling>
          <c:orientation val="minMax"/>
          <c:max val="55"/>
          <c:min val="4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2464"/>
        <c:crosses val="autoZero"/>
        <c:crossBetween val="between"/>
        <c:majorUnit val="3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41718952691244E-2"/>
          <c:y val="0.12074387670682839"/>
          <c:w val="0.84794588824853179"/>
          <c:h val="0.80562553611109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70-4F5A-82A4-9B15CF9FEC0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70-4F5A-82A4-9B15CF9FEC0E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70-4F5A-82A4-9B15CF9FEC0E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70-4F5A-82A4-9B15CF9FEC0E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Sheet1!$C$2:$C$5</c:f>
                <c:numCache>
                  <c:formatCode>General</c:formatCode>
                  <c:ptCount val="4"/>
                  <c:pt idx="0">
                    <c:v>2.16</c:v>
                  </c:pt>
                  <c:pt idx="1">
                    <c:v>3.63</c:v>
                  </c:pt>
                  <c:pt idx="2">
                    <c:v>3.07</c:v>
                  </c:pt>
                  <c:pt idx="3">
                    <c:v>2.92</c:v>
                  </c:pt>
                </c:numCache>
              </c:numRef>
            </c:plus>
            <c:minus>
              <c:numRef>
                <c:f>Sheet1!$C$2:$C$5</c:f>
                <c:numCache>
                  <c:formatCode>General</c:formatCode>
                  <c:ptCount val="4"/>
                  <c:pt idx="0">
                    <c:v>2.16</c:v>
                  </c:pt>
                  <c:pt idx="1">
                    <c:v>3.63</c:v>
                  </c:pt>
                  <c:pt idx="2">
                    <c:v>3.07</c:v>
                  </c:pt>
                  <c:pt idx="3">
                    <c:v>2.92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Sheet1!$A$2:$A$5</c:f>
              <c:strCache>
                <c:ptCount val="4"/>
                <c:pt idx="0">
                  <c:v>Genuine</c:v>
                </c:pt>
                <c:pt idx="1">
                  <c:v>Rehearsed</c:v>
                </c:pt>
                <c:pt idx="2">
                  <c:v>Improvised</c:v>
                </c:pt>
                <c:pt idx="3">
                  <c:v>External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79.7</c:v>
                </c:pt>
                <c:pt idx="1">
                  <c:v>45.1</c:v>
                </c:pt>
                <c:pt idx="2">
                  <c:v>55.7</c:v>
                </c:pt>
                <c:pt idx="3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70-4F5A-82A4-9B15CF9FE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26971120"/>
        <c:axId val="426973360"/>
      </c:barChart>
      <c:catAx>
        <c:axId val="42697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3360"/>
        <c:crosses val="autoZero"/>
        <c:auto val="1"/>
        <c:lblAlgn val="ctr"/>
        <c:lblOffset val="100"/>
        <c:noMultiLvlLbl val="0"/>
      </c:catAx>
      <c:valAx>
        <c:axId val="42697336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1120"/>
        <c:crosses val="autoZero"/>
        <c:crossBetween val="between"/>
        <c:majorUnit val="20"/>
        <c:minorUnit val="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41718952691244E-2"/>
          <c:y val="0.12074387670682839"/>
          <c:w val="0.84794588824853179"/>
          <c:h val="0.80562553611109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39-4F2C-82AC-86924A5C375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39-4F2C-82AC-86924A5C375D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39-4F2C-82AC-86924A5C375D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39-4F2C-82AC-86924A5C375D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Sheet1!$C$2:$C$5</c:f>
                <c:numCache>
                  <c:formatCode>General</c:formatCode>
                  <c:ptCount val="4"/>
                  <c:pt idx="0">
                    <c:v>3.31</c:v>
                  </c:pt>
                  <c:pt idx="1">
                    <c:v>3.04</c:v>
                  </c:pt>
                  <c:pt idx="2">
                    <c:v>2.74</c:v>
                  </c:pt>
                  <c:pt idx="3">
                    <c:v>2.5</c:v>
                  </c:pt>
                </c:numCache>
              </c:numRef>
            </c:plus>
            <c:minus>
              <c:numRef>
                <c:f>Sheet1!$C$2:$C$5</c:f>
                <c:numCache>
                  <c:formatCode>General</c:formatCode>
                  <c:ptCount val="4"/>
                  <c:pt idx="0">
                    <c:v>3.31</c:v>
                  </c:pt>
                  <c:pt idx="1">
                    <c:v>3.04</c:v>
                  </c:pt>
                  <c:pt idx="2">
                    <c:v>2.74</c:v>
                  </c:pt>
                  <c:pt idx="3">
                    <c:v>2.5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Sheet1!$A$2:$A$5</c:f>
              <c:strCache>
                <c:ptCount val="4"/>
                <c:pt idx="0">
                  <c:v>Genuine</c:v>
                </c:pt>
                <c:pt idx="1">
                  <c:v>Rehearsed</c:v>
                </c:pt>
                <c:pt idx="2">
                  <c:v>Improvised</c:v>
                </c:pt>
                <c:pt idx="3">
                  <c:v>External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</c:v>
                </c:pt>
                <c:pt idx="1">
                  <c:v>53.36</c:v>
                </c:pt>
                <c:pt idx="2">
                  <c:v>50.4</c:v>
                </c:pt>
                <c:pt idx="3">
                  <c:v>59.52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39-4F2C-82AC-86924A5C3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26971120"/>
        <c:axId val="426973360"/>
      </c:barChart>
      <c:catAx>
        <c:axId val="42697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3360"/>
        <c:crosses val="autoZero"/>
        <c:auto val="1"/>
        <c:lblAlgn val="ctr"/>
        <c:lblOffset val="100"/>
        <c:noMultiLvlLbl val="0"/>
      </c:catAx>
      <c:valAx>
        <c:axId val="426973360"/>
        <c:scaling>
          <c:orientation val="minMax"/>
          <c:max val="80"/>
          <c:min val="3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1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41718952691244E-2"/>
          <c:y val="0.12074387670682839"/>
          <c:w val="0.84794588824853179"/>
          <c:h val="0.80562553611109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92-482F-8C2C-52C7A71323D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92-482F-8C2C-52C7A71323D3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92-482F-8C2C-52C7A71323D3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392-482F-8C2C-52C7A71323D3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Sheet1!$C$2:$C$5</c:f>
                <c:numCache>
                  <c:formatCode>General</c:formatCode>
                  <c:ptCount val="4"/>
                  <c:pt idx="0">
                    <c:v>1.84</c:v>
                  </c:pt>
                  <c:pt idx="1">
                    <c:v>2.83</c:v>
                  </c:pt>
                  <c:pt idx="2">
                    <c:v>2.48</c:v>
                  </c:pt>
                  <c:pt idx="3">
                    <c:v>2.44</c:v>
                  </c:pt>
                </c:numCache>
              </c:numRef>
            </c:plus>
            <c:minus>
              <c:numRef>
                <c:f>Sheet1!$C$2:$C$5</c:f>
                <c:numCache>
                  <c:formatCode>General</c:formatCode>
                  <c:ptCount val="4"/>
                  <c:pt idx="0">
                    <c:v>1.84</c:v>
                  </c:pt>
                  <c:pt idx="1">
                    <c:v>2.83</c:v>
                  </c:pt>
                  <c:pt idx="2">
                    <c:v>2.48</c:v>
                  </c:pt>
                  <c:pt idx="3">
                    <c:v>2.44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Sheet1!$A$2:$A$5</c:f>
              <c:strCache>
                <c:ptCount val="4"/>
                <c:pt idx="0">
                  <c:v>Genuine</c:v>
                </c:pt>
                <c:pt idx="1">
                  <c:v>Rehearsed</c:v>
                </c:pt>
                <c:pt idx="2">
                  <c:v>Improvised</c:v>
                </c:pt>
                <c:pt idx="3">
                  <c:v>External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71.599999999999994</c:v>
                </c:pt>
                <c:pt idx="1">
                  <c:v>51.1</c:v>
                </c:pt>
                <c:pt idx="2">
                  <c:v>43.4</c:v>
                </c:pt>
                <c:pt idx="3">
                  <c:v>42.3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392-482F-8C2C-52C7A7132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26971120"/>
        <c:axId val="426973360"/>
      </c:barChart>
      <c:catAx>
        <c:axId val="42697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3360"/>
        <c:crosses val="autoZero"/>
        <c:auto val="1"/>
        <c:lblAlgn val="ctr"/>
        <c:lblOffset val="100"/>
        <c:noMultiLvlLbl val="0"/>
      </c:catAx>
      <c:valAx>
        <c:axId val="42697336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1120"/>
        <c:crosses val="autoZero"/>
        <c:crossBetween val="between"/>
        <c:majorUnit val="20"/>
        <c:minorUnit val="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41718952691244E-2"/>
          <c:y val="0.12074387670682839"/>
          <c:w val="0.84794588824853179"/>
          <c:h val="0.80562553611109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E7-4273-8B19-A40AFEE9C13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E7-4273-8B19-A40AFEE9C13C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E7-4273-8B19-A40AFEE9C13C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E7-4273-8B19-A40AFEE9C13C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Sheet1!$C$2:$C$5</c:f>
                <c:numCache>
                  <c:formatCode>General</c:formatCode>
                  <c:ptCount val="4"/>
                  <c:pt idx="0">
                    <c:v>1</c:v>
                  </c:pt>
                  <c:pt idx="1">
                    <c:v>0.93</c:v>
                  </c:pt>
                  <c:pt idx="2">
                    <c:v>0.83</c:v>
                  </c:pt>
                  <c:pt idx="3">
                    <c:v>0.85</c:v>
                  </c:pt>
                </c:numCache>
              </c:numRef>
            </c:plus>
            <c:minus>
              <c:numRef>
                <c:f>Sheet1!$C$2:$C$5</c:f>
                <c:numCache>
                  <c:formatCode>General</c:formatCode>
                  <c:ptCount val="4"/>
                  <c:pt idx="0">
                    <c:v>1</c:v>
                  </c:pt>
                  <c:pt idx="1">
                    <c:v>0.93</c:v>
                  </c:pt>
                  <c:pt idx="2">
                    <c:v>0.83</c:v>
                  </c:pt>
                  <c:pt idx="3">
                    <c:v>0.85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dk1"/>
                </a:solidFill>
                <a:prstDash val="solid"/>
                <a:round/>
              </a:ln>
              <a:effectLst/>
            </c:spPr>
          </c:errBars>
          <c:cat>
            <c:strRef>
              <c:f>Sheet1!$A$2:$A$5</c:f>
              <c:strCache>
                <c:ptCount val="4"/>
                <c:pt idx="0">
                  <c:v>Genuine</c:v>
                </c:pt>
                <c:pt idx="1">
                  <c:v>Rehearsed</c:v>
                </c:pt>
                <c:pt idx="2">
                  <c:v>Improvised</c:v>
                </c:pt>
                <c:pt idx="3">
                  <c:v>External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75.099999999999994</c:v>
                </c:pt>
                <c:pt idx="1">
                  <c:v>70.8</c:v>
                </c:pt>
                <c:pt idx="2">
                  <c:v>71.599999999999994</c:v>
                </c:pt>
                <c:pt idx="3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E7-4273-8B19-A40AFEE9C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26971120"/>
        <c:axId val="426973360"/>
      </c:barChart>
      <c:catAx>
        <c:axId val="42697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3360"/>
        <c:crosses val="autoZero"/>
        <c:auto val="1"/>
        <c:lblAlgn val="ctr"/>
        <c:lblOffset val="100"/>
        <c:noMultiLvlLbl val="0"/>
      </c:catAx>
      <c:valAx>
        <c:axId val="426973360"/>
        <c:scaling>
          <c:orientation val="minMax"/>
          <c:max val="80"/>
          <c:min val="6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112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0.11429</cdr:x>
      <cdr:y>0.49069</cdr:y>
    </cdr:from>
    <cdr:to>
      <cdr:x>0.95358</cdr:x>
      <cdr:y>0.49069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F0026B2F-8F2D-49BA-8DE1-9F72FDE2275E}"/>
            </a:ext>
          </a:extLst>
        </cdr:cNvPr>
        <cdr:cNvCxnSpPr/>
      </cdr:nvCxnSpPr>
      <cdr:spPr>
        <a:xfrm xmlns:a="http://schemas.openxmlformats.org/drawingml/2006/main">
          <a:off x="460881" y="1196752"/>
          <a:ext cx="3384376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CC0066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F21D4-0AEE-429D-860D-54060CE15F92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E432E-6821-41CE-AA57-EACEF5AF00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353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863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Overreliance on pre-selected stimuli based on such criteria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428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Naming is less important</a:t>
            </a:r>
          </a:p>
          <a:p>
            <a:r>
              <a:rPr lang="en-GB" dirty="0"/>
              <a:t>What matters is how we treat the procedures used to elicit the expressions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036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Not all</a:t>
            </a:r>
            <a:r>
              <a:rPr lang="en-GB" baseline="0" dirty="0"/>
              <a:t> signals are honest.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Decoders are not just bad at integrating diagnostic cues, they can be mislead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Emotions are a strong cue that people rely on when making such judgements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But if these cues are insincere it can lead to incorrect judgements – deception.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6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23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737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solidFill>
                  <a:schemeClr val="bg1"/>
                </a:solidFill>
                <a:latin typeface="Bookman Old Style" panose="02050604050505020204" pitchFamily="18" charset="0"/>
              </a:rPr>
              <a:t>Accuracy – the correct discrimination of expressions as having been elicited  in response to the jack or without the jack.</a:t>
            </a:r>
          </a:p>
          <a:p>
            <a:r>
              <a:rPr lang="en-GB" sz="1200" dirty="0">
                <a:solidFill>
                  <a:schemeClr val="bg1"/>
                </a:solidFill>
                <a:latin typeface="Bookman Old Style" panose="02050604050505020204" pitchFamily="18" charset="0"/>
              </a:rPr>
              <a:t>Liars can reproduce an emotion convincingly; but not improvise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919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069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125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Dynamic better than static</a:t>
            </a:r>
          </a:p>
          <a:p>
            <a:r>
              <a:rPr lang="en-GB" dirty="0"/>
              <a:t>Same patter for detection between genuine and deceptive expressions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380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Genuine – prototypical, expected, matching-stereotypes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046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Posed should be more intense – communication advantage</a:t>
            </a:r>
          </a:p>
          <a:p>
            <a:r>
              <a:rPr lang="en-GB" dirty="0"/>
              <a:t>Posed should be less intense – lacking underlying affect needed to activate relevant facial muscles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233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698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80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866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99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31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026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991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Intensity – a feature of the elicitation condition, not of authenticity!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5369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36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4995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7519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9584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62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Deceptive= deliberate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5067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E432E-6821-41CE-AA57-EACEF5AF002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981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807691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261840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409989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618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360255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99025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916787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7271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18788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48917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943306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3DACAAD-D991-4FE6-B302-C24C8539D5A1}" type="datetimeFigureOut">
              <a:rPr lang="en-GB" smtClean="0"/>
              <a:t>06/09/2019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5C160BA-3060-4FD5-A67E-6BCBE8665D63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24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f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gif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10" Type="http://schemas.openxmlformats.org/officeDocument/2006/relationships/image" Target="../media/image14.png"/><Relationship Id="rId4" Type="http://schemas.openxmlformats.org/officeDocument/2006/relationships/hyperlink" Target="https://doi.org/10.3389/fpsyg.2018.01184" TargetMode="Externa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30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4239"/>
            <a:ext cx="10198100" cy="598728"/>
          </a:xfrm>
          <a:prstGeom prst="rect">
            <a:avLst/>
          </a:prstGeom>
          <a:solidFill>
            <a:srgbClr val="143F6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3432" y="1780466"/>
            <a:ext cx="10418261" cy="1728192"/>
          </a:xfrm>
        </p:spPr>
        <p:txBody>
          <a:bodyPr>
            <a:noAutofit/>
          </a:bodyPr>
          <a:lstStyle/>
          <a:p>
            <a:pPr algn="ctr"/>
            <a:r>
              <a:rPr lang="en-GB" sz="3600" dirty="0">
                <a:latin typeface="Bookman Old Style" panose="02050604050505020204" pitchFamily="18" charset="0"/>
              </a:rPr>
              <a:t>The Importance of Expression Production and Presentation on Authenticity Discrimination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082" y="61269"/>
            <a:ext cx="3610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Mircea ZLOTEANU</a:t>
            </a:r>
          </a:p>
        </p:txBody>
      </p:sp>
      <p:sp>
        <p:nvSpPr>
          <p:cNvPr id="9" name="Rectangle 8"/>
          <p:cNvSpPr/>
          <p:nvPr/>
        </p:nvSpPr>
        <p:spPr>
          <a:xfrm>
            <a:off x="-248" y="6279340"/>
            <a:ext cx="12192000" cy="57866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A5C20E-2C89-46C6-A320-E2FD2F90D6D7}"/>
              </a:ext>
            </a:extLst>
          </p:cNvPr>
          <p:cNvSpPr/>
          <p:nvPr/>
        </p:nvSpPr>
        <p:spPr>
          <a:xfrm>
            <a:off x="819673" y="3829963"/>
            <a:ext cx="10727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Mircea Zloteanu</a:t>
            </a:r>
            <a:r>
              <a:rPr lang="en-GB" sz="28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1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, Eva Krumhuber</a:t>
            </a:r>
            <a:r>
              <a:rPr lang="en-GB" sz="28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2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, Daniel C. Richardson</a:t>
            </a:r>
            <a:r>
              <a:rPr lang="en-GB" sz="28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AA5F77-1FD8-447F-A32D-8B8B1E2DB821}"/>
              </a:ext>
            </a:extLst>
          </p:cNvPr>
          <p:cNvSpPr/>
          <p:nvPr/>
        </p:nvSpPr>
        <p:spPr>
          <a:xfrm>
            <a:off x="3282743" y="4471736"/>
            <a:ext cx="62392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1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Teesside University, </a:t>
            </a:r>
            <a:r>
              <a:rPr lang="en-GB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2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</a:rPr>
              <a:t>University College London</a:t>
            </a:r>
            <a:endParaRPr lang="en-GB" sz="2000" baseline="30000" dirty="0"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6" name="Picture 15" descr="https://1.bp.blogspot.com/_O5cW01ZUhNk/S6zAXdMhocI/AAAAAAAAAHA/QY6EiSjatnY/s1600/UCL-Grey-Box-Logo.png">
            <a:extLst>
              <a:ext uri="{FF2B5EF4-FFF2-40B4-BE49-F238E27FC236}">
                <a16:creationId xmlns:a16="http://schemas.microsoft.com/office/drawing/2014/main" id="{EDD0093A-D0C4-49CB-9B13-A2EAB1ADB8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59" b="3352"/>
          <a:stretch/>
        </p:blipFill>
        <p:spPr bwMode="auto">
          <a:xfrm>
            <a:off x="10560496" y="-14239"/>
            <a:ext cx="1631504" cy="57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B0DA4D-8F11-4E4C-8352-F411DEB5E7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" t="11722" r="3748" b="14912"/>
          <a:stretch/>
        </p:blipFill>
        <p:spPr>
          <a:xfrm>
            <a:off x="8928992" y="-31102"/>
            <a:ext cx="1631504" cy="62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10982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64" y="2195665"/>
            <a:ext cx="10058400" cy="4401687"/>
          </a:xfrm>
        </p:spPr>
        <p:txBody>
          <a:bodyPr>
            <a:normAutofit/>
          </a:bodyPr>
          <a:lstStyle/>
          <a:p>
            <a:pPr marL="201168" lvl="1" indent="0">
              <a:spcAft>
                <a:spcPts val="600"/>
              </a:spcAft>
              <a:buNone/>
            </a:pPr>
            <a:r>
              <a:rPr lang="en-GB" dirty="0"/>
              <a:t>How are non-genuine emotional displays perceived?</a:t>
            </a:r>
          </a:p>
          <a:p>
            <a:pPr marL="201168" lvl="1" indent="0">
              <a:spcAft>
                <a:spcPts val="600"/>
              </a:spcAft>
              <a:buNone/>
            </a:pPr>
            <a:r>
              <a:rPr lang="en-GB" dirty="0"/>
              <a:t>How convincing are posed emotional expression?</a:t>
            </a:r>
          </a:p>
          <a:p>
            <a:pPr marL="201168" lvl="1" indent="0">
              <a:spcAft>
                <a:spcPts val="600"/>
              </a:spcAft>
              <a:buNone/>
            </a:pPr>
            <a:r>
              <a:rPr lang="en-GB" dirty="0"/>
              <a:t>What factors influence these judgments?</a:t>
            </a:r>
          </a:p>
          <a:p>
            <a:pPr marL="201168" lvl="1" indent="0">
              <a:spcAft>
                <a:spcPts val="600"/>
              </a:spcAft>
              <a:buNone/>
            </a:pPr>
            <a:endParaRPr lang="en-GB" dirty="0"/>
          </a:p>
          <a:p>
            <a:pPr marL="201168" lvl="1" indent="0">
              <a:spcAft>
                <a:spcPts val="600"/>
              </a:spcAft>
              <a:buNone/>
            </a:pPr>
            <a:endParaRPr lang="en-GB" dirty="0"/>
          </a:p>
          <a:p>
            <a:r>
              <a:rPr lang="en-GB" dirty="0"/>
              <a:t>People are very good at classifying emotional facial expressions </a:t>
            </a:r>
            <a:r>
              <a:rPr lang="en-GB" sz="1600" dirty="0"/>
              <a:t>(Ekman, 2003). </a:t>
            </a:r>
          </a:p>
          <a:p>
            <a:r>
              <a:rPr lang="en-GB" dirty="0"/>
              <a:t>But, deception research has shown that people are bad at detecting liars or truth-tellers based on their emotions </a:t>
            </a:r>
            <a:r>
              <a:rPr lang="en-GB" sz="1600" dirty="0"/>
              <a:t>(DePaulo, et al., 2003)</a:t>
            </a:r>
          </a:p>
          <a:p>
            <a:pPr>
              <a:spcAft>
                <a:spcPts val="1200"/>
              </a:spcAft>
            </a:pPr>
            <a:r>
              <a:rPr lang="en-GB" dirty="0"/>
              <a:t>Additionally, little is know about how well people determine if an emotion is “posed” or real</a:t>
            </a:r>
            <a:r>
              <a:rPr lang="en-GB" baseline="30000" dirty="0"/>
              <a:t> </a:t>
            </a:r>
            <a:r>
              <a:rPr lang="en-GB" sz="1600" dirty="0"/>
              <a:t>(e.g. Krumhuber, </a:t>
            </a:r>
            <a:r>
              <a:rPr lang="en-GB" sz="1600" dirty="0" err="1"/>
              <a:t>Likowski</a:t>
            </a:r>
            <a:r>
              <a:rPr lang="en-GB" sz="1600" dirty="0"/>
              <a:t>, &amp; Weyers, 2014)</a:t>
            </a:r>
          </a:p>
          <a:p>
            <a:pPr marL="0" indent="0" algn="ctr">
              <a:buNone/>
            </a:pPr>
            <a:r>
              <a:rPr lang="en-GB" i="1" dirty="0"/>
              <a:t>Can people identify real from fake emotions?</a:t>
            </a:r>
          </a:p>
          <a:p>
            <a:pPr marL="201168" lvl="1" indent="0"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069355" y="0"/>
            <a:ext cx="336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Non-verbal behaviour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97280" y="728605"/>
            <a:ext cx="10058400" cy="1008755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Genuine and “Posed” Expressions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7C69DF-2EFF-4855-BC1F-FFB15B0636C3}"/>
              </a:ext>
            </a:extLst>
          </p:cNvPr>
          <p:cNvSpPr/>
          <p:nvPr/>
        </p:nvSpPr>
        <p:spPr>
          <a:xfrm>
            <a:off x="8809583" y="2060848"/>
            <a:ext cx="2520281" cy="16451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89893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2195665"/>
            <a:ext cx="10850488" cy="4401687"/>
          </a:xfrm>
        </p:spPr>
        <p:txBody>
          <a:bodyPr>
            <a:normAutofit/>
          </a:bodyPr>
          <a:lstStyle/>
          <a:p>
            <a:pPr marL="627063" lvl="1" indent="-4476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/>
              <a:t>Many studies claim that there are differences in emotional perception between “genuine” and “posed” expressions.</a:t>
            </a:r>
          </a:p>
          <a:p>
            <a:pPr marL="627063" lvl="1" indent="-4476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/>
              <a:t>However, many rely on specific claims about facial expressions and underlying affect (i.e. the emotion)</a:t>
            </a:r>
          </a:p>
          <a:p>
            <a:pPr marL="627063" lvl="1" indent="-4476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/>
              <a:t>Few are designed to make directional claims.</a:t>
            </a:r>
          </a:p>
          <a:p>
            <a:pPr marL="627063" lvl="1" indent="-4476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/>
              <a:t>Namely, having only 2 categories in the stimuli is not informative – nor does it reflect reality </a:t>
            </a:r>
          </a:p>
          <a:p>
            <a:pPr marL="809943" lvl="2" indent="-4476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How we operationalize expressions matter! </a:t>
            </a:r>
            <a:r>
              <a:rPr lang="en-GB" sz="1600" dirty="0"/>
              <a:t>(as we will see shortly)</a:t>
            </a:r>
          </a:p>
          <a:p>
            <a:pPr marL="179388" lvl="1" indent="0">
              <a:spcAft>
                <a:spcPts val="600"/>
              </a:spcAft>
              <a:buNone/>
            </a:pPr>
            <a:endParaRPr lang="en-GB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4069355" y="0"/>
            <a:ext cx="336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Non-verbal behaviour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97280" y="728605"/>
            <a:ext cx="10058400" cy="100875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“Posed” Expression/s?</a:t>
            </a:r>
          </a:p>
        </p:txBody>
      </p:sp>
    </p:spTree>
    <p:extLst>
      <p:ext uri="{BB962C8B-B14F-4D97-AF65-F5344CB8AC3E}">
        <p14:creationId xmlns:p14="http://schemas.microsoft.com/office/powerpoint/2010/main" val="320556485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69355" y="0"/>
            <a:ext cx="336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Non-verbal behaviour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67408" y="728605"/>
            <a:ext cx="10945216" cy="1008755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Behavioural Differences?</a:t>
            </a:r>
            <a:b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Reliable Behaviour?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" t="32453" r="8458" b="1869"/>
          <a:stretch/>
        </p:blipFill>
        <p:spPr bwMode="auto">
          <a:xfrm>
            <a:off x="369790" y="2103407"/>
            <a:ext cx="5561021" cy="265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79376" y="4932930"/>
            <a:ext cx="5561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accent1"/>
                </a:solidFill>
              </a:rPr>
              <a:t>Comparison of Blind and Sighted athletes who just lost a match for a medal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AF5DEB-126C-4AEB-82E1-201E4F0F7D89}"/>
              </a:ext>
            </a:extLst>
          </p:cNvPr>
          <p:cNvSpPr txBox="1"/>
          <p:nvPr/>
        </p:nvSpPr>
        <p:spPr>
          <a:xfrm>
            <a:off x="1186342" y="5757599"/>
            <a:ext cx="10313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3"/>
              </a:buClr>
            </a:pPr>
            <a:r>
              <a:rPr lang="en-GB" b="1" dirty="0"/>
              <a:t>HOWEVER</a:t>
            </a:r>
            <a:r>
              <a:rPr lang="en-GB" dirty="0"/>
              <a:t>:</a:t>
            </a:r>
          </a:p>
          <a:p>
            <a:pPr marL="342900" indent="-342900">
              <a:buClr>
                <a:schemeClr val="accent3"/>
              </a:buClr>
              <a:buFont typeface="+mj-lt"/>
              <a:buAutoNum type="arabicPeriod"/>
            </a:pPr>
            <a:r>
              <a:rPr lang="en-GB" dirty="0"/>
              <a:t>Studies finding no such reliable muscles (e.g., </a:t>
            </a:r>
            <a:r>
              <a:rPr lang="en-US" dirty="0"/>
              <a:t>Krumhuber &amp; </a:t>
            </a:r>
            <a:r>
              <a:rPr lang="en-US" dirty="0" err="1"/>
              <a:t>Manstead</a:t>
            </a:r>
            <a:r>
              <a:rPr lang="en-US" dirty="0"/>
              <a:t>, 2009)</a:t>
            </a:r>
            <a:endParaRPr lang="en-GB" dirty="0"/>
          </a:p>
          <a:p>
            <a:pPr marL="342900" indent="-342900">
              <a:buClr>
                <a:schemeClr val="accent3"/>
              </a:buClr>
              <a:buFont typeface="+mj-lt"/>
              <a:buAutoNum type="arabicPeriod"/>
            </a:pPr>
            <a:r>
              <a:rPr lang="en-GB" dirty="0"/>
              <a:t>Research finding that authenticity discrimination is poor (e.g., </a:t>
            </a:r>
            <a:r>
              <a:rPr lang="en-US" dirty="0"/>
              <a:t>Hess &amp; </a:t>
            </a:r>
            <a:r>
              <a:rPr lang="en-US" dirty="0" err="1"/>
              <a:t>Kleck</a:t>
            </a:r>
            <a:r>
              <a:rPr lang="en-US" dirty="0"/>
              <a:t>, 1994)</a:t>
            </a:r>
          </a:p>
        </p:txBody>
      </p:sp>
      <p:pic>
        <p:nvPicPr>
          <p:cNvPr id="13" name="Picture 6" descr="http://mediad.publicbroadcasting.net/p/wunc/files/201307/fulllength-smiling-1.png">
            <a:extLst>
              <a:ext uri="{FF2B5EF4-FFF2-40B4-BE49-F238E27FC236}">
                <a16:creationId xmlns:a16="http://schemas.microsoft.com/office/drawing/2014/main" id="{08F3DDCD-E445-42E4-995B-F6972EC2A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06" b="15551"/>
          <a:stretch/>
        </p:blipFill>
        <p:spPr bwMode="auto">
          <a:xfrm>
            <a:off x="9408368" y="2582798"/>
            <a:ext cx="1917858" cy="2171795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mediad.publicbroadcasting.net/p/wunc/files/201307/fulllength-smiling-1.png">
            <a:extLst>
              <a:ext uri="{FF2B5EF4-FFF2-40B4-BE49-F238E27FC236}">
                <a16:creationId xmlns:a16="http://schemas.microsoft.com/office/drawing/2014/main" id="{992811FC-9F6E-4119-9485-E2953EC8D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5" b="16342"/>
          <a:stretch/>
        </p:blipFill>
        <p:spPr bwMode="auto">
          <a:xfrm>
            <a:off x="6786600" y="2582798"/>
            <a:ext cx="1908851" cy="2151436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AB0BF6A-2C97-404C-99BA-AC4D73262BFA}"/>
              </a:ext>
            </a:extLst>
          </p:cNvPr>
          <p:cNvSpPr txBox="1"/>
          <p:nvPr/>
        </p:nvSpPr>
        <p:spPr>
          <a:xfrm>
            <a:off x="6672064" y="4855256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Non-</a:t>
            </a:r>
            <a:r>
              <a:rPr lang="en-GB" dirty="0" err="1"/>
              <a:t>Duchenne</a:t>
            </a:r>
            <a:r>
              <a:rPr lang="en-GB" dirty="0"/>
              <a:t> Smile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0CC386-290B-4376-A889-CE7ADE01CD6B}"/>
              </a:ext>
            </a:extLst>
          </p:cNvPr>
          <p:cNvSpPr txBox="1"/>
          <p:nvPr/>
        </p:nvSpPr>
        <p:spPr>
          <a:xfrm>
            <a:off x="9539348" y="4855256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Duchenne</a:t>
            </a:r>
            <a:r>
              <a:rPr lang="en-GB" dirty="0"/>
              <a:t> Smile</a:t>
            </a:r>
          </a:p>
        </p:txBody>
      </p:sp>
    </p:spTree>
    <p:extLst>
      <p:ext uri="{BB962C8B-B14F-4D97-AF65-F5344CB8AC3E}">
        <p14:creationId xmlns:p14="http://schemas.microsoft.com/office/powerpoint/2010/main" val="16464541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64" y="2195665"/>
            <a:ext cx="4680520" cy="4401687"/>
          </a:xfrm>
        </p:spPr>
        <p:txBody>
          <a:bodyPr>
            <a:normAutofit/>
          </a:bodyPr>
          <a:lstStyle/>
          <a:p>
            <a:pPr marL="0" lvl="1" indent="0" algn="ctr">
              <a:lnSpc>
                <a:spcPct val="200000"/>
              </a:lnSpc>
              <a:spcAft>
                <a:spcPts val="600"/>
              </a:spcAft>
              <a:buNone/>
            </a:pP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Posed</a:t>
            </a:r>
          </a:p>
          <a:p>
            <a:pPr marL="0" lvl="1" indent="0" algn="ctr">
              <a:lnSpc>
                <a:spcPct val="200000"/>
              </a:lnSpc>
              <a:spcAft>
                <a:spcPts val="600"/>
              </a:spcAft>
              <a:buNone/>
            </a:pP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Deliberate</a:t>
            </a:r>
          </a:p>
          <a:p>
            <a:pPr marL="0" lvl="1" indent="0" algn="ctr">
              <a:lnSpc>
                <a:spcPct val="200000"/>
              </a:lnSpc>
              <a:spcAft>
                <a:spcPts val="600"/>
              </a:spcAft>
              <a:buNone/>
            </a:pP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Fakes</a:t>
            </a:r>
          </a:p>
          <a:p>
            <a:pPr marL="0" lvl="1" indent="0" algn="ctr">
              <a:lnSpc>
                <a:spcPct val="200000"/>
              </a:lnSpc>
              <a:spcAft>
                <a:spcPts val="600"/>
              </a:spcAft>
              <a:buNone/>
            </a:pP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Deceptive</a:t>
            </a:r>
          </a:p>
          <a:p>
            <a:pPr marL="0" lvl="1" indent="0" algn="ctr">
              <a:lnSpc>
                <a:spcPct val="200000"/>
              </a:lnSpc>
              <a:spcAft>
                <a:spcPts val="600"/>
              </a:spcAft>
              <a:buNone/>
            </a:pP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Voluntary</a:t>
            </a:r>
          </a:p>
          <a:p>
            <a:pPr marL="0" lvl="1" indent="0" algn="ctr">
              <a:lnSpc>
                <a:spcPct val="200000"/>
              </a:lnSpc>
              <a:spcAft>
                <a:spcPts val="600"/>
              </a:spcAft>
              <a:buNone/>
            </a:pP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Non-genuine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355" y="0"/>
            <a:ext cx="336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Non-verbal behaviour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97280" y="728605"/>
            <a:ext cx="10058400" cy="100875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Term confusion ???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B0A852-3892-4251-8233-15327E381E0E}"/>
              </a:ext>
            </a:extLst>
          </p:cNvPr>
          <p:cNvSpPr/>
          <p:nvPr/>
        </p:nvSpPr>
        <p:spPr>
          <a:xfrm>
            <a:off x="7248128" y="3212976"/>
            <a:ext cx="2520281" cy="16451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732232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8" y="286603"/>
            <a:ext cx="11094721" cy="1450757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Deceptive Emotions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251" y="2367752"/>
            <a:ext cx="10190515" cy="903162"/>
          </a:xfrm>
        </p:spPr>
        <p:txBody>
          <a:bodyPr>
            <a:noAutofit/>
          </a:bodyPr>
          <a:lstStyle/>
          <a:p>
            <a:r>
              <a:rPr lang="en-GB" sz="1900" dirty="0"/>
              <a:t>Can individuals detect </a:t>
            </a:r>
            <a:r>
              <a:rPr lang="en-GB" sz="1900" i="1" dirty="0">
                <a:solidFill>
                  <a:schemeClr val="accent1"/>
                </a:solidFill>
              </a:rPr>
              <a:t>genuine </a:t>
            </a:r>
            <a:r>
              <a:rPr lang="en-GB" sz="1900" dirty="0"/>
              <a:t>from</a:t>
            </a:r>
            <a:r>
              <a:rPr lang="en-GB" sz="1900" i="1" dirty="0">
                <a:solidFill>
                  <a:schemeClr val="accent1"/>
                </a:solidFill>
              </a:rPr>
              <a:t> deceptive </a:t>
            </a:r>
            <a:r>
              <a:rPr lang="en-GB" sz="1900" dirty="0"/>
              <a:t>emotional cues (i.e. </a:t>
            </a:r>
            <a:r>
              <a:rPr lang="en-GB" sz="1900" b="1" dirty="0"/>
              <a:t>authenticity discrimination</a:t>
            </a:r>
            <a:r>
              <a:rPr lang="en-GB" sz="1900" dirty="0"/>
              <a:t>)?</a:t>
            </a:r>
          </a:p>
          <a:p>
            <a:r>
              <a:rPr lang="en-GB" sz="1900" dirty="0"/>
              <a:t>Can senders produce </a:t>
            </a:r>
            <a:r>
              <a:rPr lang="en-GB" sz="1900" i="1" dirty="0">
                <a:solidFill>
                  <a:schemeClr val="accent1"/>
                </a:solidFill>
              </a:rPr>
              <a:t>genuine-looking</a:t>
            </a:r>
            <a:r>
              <a:rPr lang="en-GB" sz="1900" dirty="0"/>
              <a:t> expressions which can ‘fool’ decoders?</a:t>
            </a:r>
          </a:p>
        </p:txBody>
      </p:sp>
      <p:pic>
        <p:nvPicPr>
          <p:cNvPr id="9" name="IMG_5511">
            <a:hlinkClick r:id="" action="ppaction://media"/>
          </p:cNvPr>
          <p:cNvPicPr preferRelativeResize="0"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383" end="10895"/>
                </p14:media>
              </p:ext>
            </p:extLst>
          </p:nvPr>
        </p:nvPicPr>
        <p:blipFill rotWithShape="1">
          <a:blip r:embed="rId5"/>
          <a:stretch/>
        </p:blipFill>
        <p:spPr>
          <a:xfrm rot="5400000">
            <a:off x="286027" y="4025196"/>
            <a:ext cx="2552502" cy="173375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0" name="Picture 4" descr="http://im2.ezgif.com/tmp/ezgif-9752879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844" y="4178840"/>
            <a:ext cx="2381250" cy="1704976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2.ezgif.com/tmp/ezgif-320022942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569" y="4178840"/>
            <a:ext cx="2381250" cy="1704976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m2.ezgif.com/tmp/ezgif-1627597153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294" y="4178840"/>
            <a:ext cx="2199473" cy="1706792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hevron 12"/>
          <p:cNvSpPr/>
          <p:nvPr/>
        </p:nvSpPr>
        <p:spPr>
          <a:xfrm>
            <a:off x="2999656" y="4575218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" y="117064"/>
            <a:ext cx="442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1: Deceptive Emotions</a:t>
            </a:r>
          </a:p>
        </p:txBody>
      </p:sp>
    </p:spTree>
    <p:extLst>
      <p:ext uri="{BB962C8B-B14F-4D97-AF65-F5344CB8AC3E}">
        <p14:creationId xmlns:p14="http://schemas.microsoft.com/office/powerpoint/2010/main" val="307459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82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8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3843"/>
            <a:ext cx="10058400" cy="479394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Stimuli Creation</a:t>
            </a:r>
            <a:r>
              <a:rPr lang="en-GB" dirty="0"/>
              <a:t> -</a:t>
            </a:r>
            <a:r>
              <a:rPr lang="en-US" dirty="0">
                <a:cs typeface="Arial" pitchFamily="34" charset="0"/>
              </a:rPr>
              <a:t> 13 videos were created for each condition</a:t>
            </a:r>
          </a:p>
        </p:txBody>
      </p:sp>
      <p:sp>
        <p:nvSpPr>
          <p:cNvPr id="10" name="Chevron 9"/>
          <p:cNvSpPr/>
          <p:nvPr/>
        </p:nvSpPr>
        <p:spPr>
          <a:xfrm>
            <a:off x="3460904" y="2732635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836" y="2593666"/>
            <a:ext cx="1425081" cy="90115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6200000">
            <a:off x="929930" y="3006263"/>
            <a:ext cx="979755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Genuine</a:t>
            </a:r>
          </a:p>
        </p:txBody>
      </p:sp>
      <p:pic>
        <p:nvPicPr>
          <p:cNvPr id="16" name="Picture 2" descr="C:\Users\PaLS\Desktop\Dropbox\PHD\POSTERS\Surprise study poster\images\JACK bo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t="1324" r="3283" b="2100"/>
          <a:stretch/>
        </p:blipFill>
        <p:spPr bwMode="auto">
          <a:xfrm>
            <a:off x="1949031" y="2615544"/>
            <a:ext cx="1167316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PaLS\Desktop\Dropbox\PHD\POSTERS\Surprise study poster\images\Ipad box v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r="1517" b="5524"/>
          <a:stretch/>
        </p:blipFill>
        <p:spPr bwMode="auto">
          <a:xfrm>
            <a:off x="4341658" y="3931728"/>
            <a:ext cx="1209785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PaLS\Desktop\Dropbox\PHD\POSTERS\Surprise study poster\images\JACK bo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t="1324" r="3283" b="2100"/>
          <a:stretch/>
        </p:blipFill>
        <p:spPr bwMode="auto">
          <a:xfrm>
            <a:off x="1949031" y="3932016"/>
            <a:ext cx="1167316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hevron 27"/>
          <p:cNvSpPr/>
          <p:nvPr/>
        </p:nvSpPr>
        <p:spPr>
          <a:xfrm>
            <a:off x="3460904" y="4054093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5893677" y="4048819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431" y="4018683"/>
            <a:ext cx="1425081" cy="90115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 rot="16200000">
            <a:off x="812514" y="4320552"/>
            <a:ext cx="1172116" cy="369332"/>
          </a:xfrm>
          <a:prstGeom prst="rect">
            <a:avLst/>
          </a:prstGeom>
          <a:solidFill>
            <a:srgbClr val="6699FF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Rehearsed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05532" y="5078131"/>
            <a:ext cx="12820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(recall experience)</a:t>
            </a:r>
          </a:p>
        </p:txBody>
      </p:sp>
      <p:pic>
        <p:nvPicPr>
          <p:cNvPr id="33" name="Picture 4" descr="C:\Users\PaLS\Desktop\Dropbox\PHD\POSTERS\Surprise study poster\images\Ipad box v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r="1517" b="5524"/>
          <a:stretch/>
        </p:blipFill>
        <p:spPr bwMode="auto">
          <a:xfrm>
            <a:off x="1949031" y="5239646"/>
            <a:ext cx="1209785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hevron 33"/>
          <p:cNvSpPr/>
          <p:nvPr/>
        </p:nvSpPr>
        <p:spPr>
          <a:xfrm>
            <a:off x="3460904" y="5398545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513" y="5295655"/>
            <a:ext cx="1425081" cy="90115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 rot="16200000">
            <a:off x="783628" y="5669989"/>
            <a:ext cx="1229888" cy="369332"/>
          </a:xfrm>
          <a:prstGeom prst="rect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Improvised</a:t>
            </a:r>
          </a:p>
        </p:txBody>
      </p:sp>
      <p:sp>
        <p:nvSpPr>
          <p:cNvPr id="37" name="Rectangle 36" descr="C:\Users\PaLS\Desktop\Dropbox\PHD\POSTERS\Surprise study poster\images\C control.PNG"/>
          <p:cNvSpPr/>
          <p:nvPr/>
        </p:nvSpPr>
        <p:spPr>
          <a:xfrm>
            <a:off x="9674454" y="2615544"/>
            <a:ext cx="1392346" cy="102893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8" name="Group 37"/>
          <p:cNvGrpSpPr/>
          <p:nvPr/>
        </p:nvGrpSpPr>
        <p:grpSpPr>
          <a:xfrm>
            <a:off x="9955892" y="3457917"/>
            <a:ext cx="1199788" cy="288329"/>
            <a:chOff x="643280" y="878809"/>
            <a:chExt cx="1199788" cy="288329"/>
          </a:xfrm>
        </p:grpSpPr>
        <p:sp>
          <p:nvSpPr>
            <p:cNvPr id="39" name="Rectangle 38"/>
            <p:cNvSpPr/>
            <p:nvPr/>
          </p:nvSpPr>
          <p:spPr>
            <a:xfrm>
              <a:off x="643280" y="878809"/>
              <a:ext cx="1199788" cy="28832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sp>
        <p:sp>
          <p:nvSpPr>
            <p:cNvPr id="40" name="Rectangle 39"/>
            <p:cNvSpPr/>
            <p:nvPr/>
          </p:nvSpPr>
          <p:spPr>
            <a:xfrm>
              <a:off x="643280" y="878809"/>
              <a:ext cx="1199788" cy="2883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GB" sz="1600" kern="1200" dirty="0"/>
                <a:t>Genuine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9674454" y="3931728"/>
            <a:ext cx="1482082" cy="1095253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00" r="-8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2" name="Group 41"/>
          <p:cNvGrpSpPr/>
          <p:nvPr/>
        </p:nvGrpSpPr>
        <p:grpSpPr>
          <a:xfrm>
            <a:off x="9974024" y="4828391"/>
            <a:ext cx="1277113" cy="306911"/>
            <a:chOff x="1186855" y="896663"/>
            <a:chExt cx="1277113" cy="306911"/>
          </a:xfrm>
        </p:grpSpPr>
        <p:sp>
          <p:nvSpPr>
            <p:cNvPr id="43" name="Rectangle 42"/>
            <p:cNvSpPr/>
            <p:nvPr/>
          </p:nvSpPr>
          <p:spPr>
            <a:xfrm>
              <a:off x="1186855" y="896663"/>
              <a:ext cx="1277113" cy="306911"/>
            </a:xfrm>
            <a:prstGeom prst="rect">
              <a:avLst/>
            </a:prstGeom>
            <a:solidFill>
              <a:srgbClr val="6699FF"/>
            </a:solidFill>
            <a:ln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1186855" y="896663"/>
              <a:ext cx="1277113" cy="306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385" tIns="32385" rIns="32385" bIns="3238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GB" sz="1700" kern="1200" dirty="0"/>
                <a:t>Rehearsed</a:t>
              </a:r>
            </a:p>
          </p:txBody>
        </p:sp>
      </p:grpSp>
      <p:sp>
        <p:nvSpPr>
          <p:cNvPr id="45" name="Rectangle 44" descr="C:\Users\PaLS\Desktop\Dropbox\PHD\POSTERS\Surprise study poster\images\B (improvised).PNG"/>
          <p:cNvSpPr/>
          <p:nvPr/>
        </p:nvSpPr>
        <p:spPr>
          <a:xfrm>
            <a:off x="9673598" y="5239711"/>
            <a:ext cx="1482082" cy="1095253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6" name="Group 45"/>
          <p:cNvGrpSpPr/>
          <p:nvPr/>
        </p:nvGrpSpPr>
        <p:grpSpPr>
          <a:xfrm>
            <a:off x="9973177" y="6136374"/>
            <a:ext cx="1277113" cy="306911"/>
            <a:chOff x="1832070" y="896663"/>
            <a:chExt cx="1277113" cy="306911"/>
          </a:xfrm>
        </p:grpSpPr>
        <p:sp>
          <p:nvSpPr>
            <p:cNvPr id="47" name="Rectangle 46"/>
            <p:cNvSpPr/>
            <p:nvPr/>
          </p:nvSpPr>
          <p:spPr>
            <a:xfrm>
              <a:off x="1832070" y="896663"/>
              <a:ext cx="1277113" cy="306911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48" name="Rectangle 47"/>
            <p:cNvSpPr/>
            <p:nvPr/>
          </p:nvSpPr>
          <p:spPr>
            <a:xfrm>
              <a:off x="1832070" y="896663"/>
              <a:ext cx="1277113" cy="306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385" tIns="32385" rIns="32385" bIns="3238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GB" sz="1700" kern="1200" dirty="0"/>
                <a:t>Improvised</a:t>
              </a:r>
            </a:p>
          </p:txBody>
        </p:sp>
      </p:grpSp>
      <p:sp>
        <p:nvSpPr>
          <p:cNvPr id="51" name="Rectangle 50"/>
          <p:cNvSpPr/>
          <p:nvPr/>
        </p:nvSpPr>
        <p:spPr>
          <a:xfrm>
            <a:off x="8351519" y="2973821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8351519" y="3224360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8351519" y="4258336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8351519" y="4508875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8351519" y="5586393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8351519" y="5836932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2037840" y="6335742"/>
            <a:ext cx="103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(act surprised)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-1" y="117064"/>
            <a:ext cx="442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1: Deceptive Emotions</a:t>
            </a:r>
          </a:p>
        </p:txBody>
      </p:sp>
    </p:spTree>
    <p:extLst>
      <p:ext uri="{BB962C8B-B14F-4D97-AF65-F5344CB8AC3E}">
        <p14:creationId xmlns:p14="http://schemas.microsoft.com/office/powerpoint/2010/main" val="30957162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5" grpId="0" animBg="1"/>
      <p:bldP spid="28" grpId="0" animBg="1"/>
      <p:bldP spid="29" grpId="0" animBg="1"/>
      <p:bldP spid="31" grpId="0" animBg="1"/>
      <p:bldP spid="32" grpId="0"/>
      <p:bldP spid="34" grpId="0" animBg="1"/>
      <p:bldP spid="36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Method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-1" y="117064"/>
            <a:ext cx="442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1: Deceptive Emotions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D617EC4F-DEAB-4B77-A54F-A9F593CF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16" y="2153653"/>
            <a:ext cx="9648115" cy="3777917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GB" b="1" dirty="0">
                <a:solidFill>
                  <a:schemeClr val="accent1"/>
                </a:solidFill>
                <a:cs typeface="Arial" pitchFamily="34" charset="0"/>
              </a:rPr>
              <a:t>Participants</a:t>
            </a:r>
            <a:r>
              <a:rPr lang="en-GB" dirty="0">
                <a:solidFill>
                  <a:schemeClr val="accent1"/>
                </a:solidFill>
                <a:cs typeface="Arial" pitchFamily="34" charset="0"/>
              </a:rPr>
              <a:t>: </a:t>
            </a:r>
            <a:r>
              <a:rPr lang="en-GB" dirty="0">
                <a:cs typeface="Arial" pitchFamily="34" charset="0"/>
              </a:rPr>
              <a:t>43 participants (23m), M</a:t>
            </a:r>
            <a:r>
              <a:rPr lang="en-GB" baseline="-25000" dirty="0">
                <a:cs typeface="Arial" pitchFamily="34" charset="0"/>
              </a:rPr>
              <a:t>age </a:t>
            </a:r>
            <a:r>
              <a:rPr lang="en-GB" dirty="0">
                <a:cs typeface="Arial" pitchFamily="34" charset="0"/>
              </a:rPr>
              <a:t>= 29.5 (</a:t>
            </a:r>
            <a:r>
              <a:rPr lang="en-GB" i="1" dirty="0">
                <a:cs typeface="Arial" pitchFamily="34" charset="0"/>
              </a:rPr>
              <a:t>SD </a:t>
            </a:r>
            <a:r>
              <a:rPr lang="en-GB" dirty="0">
                <a:cs typeface="Arial" pitchFamily="34" charset="0"/>
              </a:rPr>
              <a:t>= 7.5)</a:t>
            </a:r>
            <a:endParaRPr lang="en-GB" i="1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en-GB" b="1" dirty="0">
                <a:solidFill>
                  <a:schemeClr val="accent1"/>
                </a:solidFill>
                <a:cs typeface="Arial" pitchFamily="34" charset="0"/>
              </a:rPr>
              <a:t>Design</a:t>
            </a:r>
            <a:r>
              <a:rPr lang="en-GB" dirty="0">
                <a:solidFill>
                  <a:schemeClr val="accent1"/>
                </a:solidFill>
                <a:cs typeface="Arial" pitchFamily="34" charset="0"/>
              </a:rPr>
              <a:t>: </a:t>
            </a:r>
            <a:r>
              <a:rPr lang="en-GB" dirty="0"/>
              <a:t>Within-subjects</a:t>
            </a:r>
          </a:p>
          <a:p>
            <a:pPr marL="274320" lvl="1" indent="0" algn="just">
              <a:spcAft>
                <a:spcPts val="1200"/>
              </a:spcAft>
              <a:buNone/>
            </a:pPr>
            <a:r>
              <a:rPr lang="en-GB" b="1" dirty="0"/>
              <a:t>IV: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Genuine</a:t>
            </a:r>
            <a:r>
              <a:rPr lang="en-GB" dirty="0"/>
              <a:t>, </a:t>
            </a:r>
            <a:r>
              <a:rPr lang="en-GB" dirty="0">
                <a:solidFill>
                  <a:srgbClr val="6699FF"/>
                </a:solidFill>
              </a:rPr>
              <a:t>Rehearsed</a:t>
            </a:r>
            <a:r>
              <a:rPr lang="en-GB" dirty="0"/>
              <a:t> and </a:t>
            </a:r>
            <a:r>
              <a:rPr lang="en-GB" dirty="0">
                <a:solidFill>
                  <a:srgbClr val="92D050"/>
                </a:solidFill>
              </a:rPr>
              <a:t>Improvised</a:t>
            </a:r>
            <a:endParaRPr lang="en-GB" dirty="0"/>
          </a:p>
          <a:p>
            <a:pPr marL="274320" lvl="1" indent="0" algn="just">
              <a:spcAft>
                <a:spcPts val="1200"/>
              </a:spcAft>
              <a:buNone/>
            </a:pPr>
            <a:r>
              <a:rPr lang="en-GB" b="1" dirty="0"/>
              <a:t>DV: </a:t>
            </a:r>
            <a:r>
              <a:rPr lang="en-GB" dirty="0"/>
              <a:t>Accuracy, Genuineness, Expression Intensity, and Confidence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en-GB" b="1" dirty="0">
                <a:solidFill>
                  <a:schemeClr val="accent1"/>
                </a:solidFill>
                <a:cs typeface="Arial" pitchFamily="34" charset="0"/>
              </a:rPr>
              <a:t>Procedure: </a:t>
            </a:r>
            <a:r>
              <a:rPr lang="en-GB" dirty="0">
                <a:cs typeface="Arial" pitchFamily="34" charset="0"/>
              </a:rPr>
              <a:t>Decoders watched all the videos and rated the expressions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481821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15" name="Chart 14"/>
          <p:cNvGraphicFramePr/>
          <p:nvPr/>
        </p:nvGraphicFramePr>
        <p:xfrm>
          <a:off x="6573192" y="3288297"/>
          <a:ext cx="4059311" cy="3025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3352" y="684082"/>
            <a:ext cx="11928648" cy="1064755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Findings</a:t>
            </a:r>
            <a:endParaRPr lang="en-GB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247480" y="3355224"/>
          <a:ext cx="4293549" cy="3098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89845" y="2842507"/>
            <a:ext cx="1038714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Accuracy</a:t>
            </a:r>
          </a:p>
        </p:txBody>
      </p:sp>
      <p:sp>
        <p:nvSpPr>
          <p:cNvPr id="7" name="Left Bracket 6"/>
          <p:cNvSpPr/>
          <p:nvPr/>
        </p:nvSpPr>
        <p:spPr>
          <a:xfrm rot="5400000">
            <a:off x="3499945" y="2448451"/>
            <a:ext cx="62093" cy="233249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Left Bracket 7"/>
          <p:cNvSpPr/>
          <p:nvPr/>
        </p:nvSpPr>
        <p:spPr>
          <a:xfrm rot="5400000">
            <a:off x="2907729" y="3134251"/>
            <a:ext cx="55177" cy="114114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Left Bracket 8"/>
          <p:cNvSpPr/>
          <p:nvPr/>
        </p:nvSpPr>
        <p:spPr>
          <a:xfrm rot="5400000">
            <a:off x="4082164" y="3464529"/>
            <a:ext cx="70719" cy="117678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3099709" y="6182914"/>
            <a:ext cx="1017814" cy="2107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330037" y="1934642"/>
            <a:ext cx="3963232" cy="734762"/>
          </a:xfrm>
        </p:spPr>
        <p:txBody>
          <a:bodyPr/>
          <a:lstStyle/>
          <a:p>
            <a:r>
              <a:rPr lang="en-GB" b="1" dirty="0"/>
              <a:t>Rehearsed</a:t>
            </a:r>
            <a:r>
              <a:rPr lang="en-GB" dirty="0"/>
              <a:t> expressions were </a:t>
            </a:r>
            <a:r>
              <a:rPr lang="en-GB" b="1" i="1" dirty="0">
                <a:solidFill>
                  <a:schemeClr val="accent1"/>
                </a:solidFill>
              </a:rPr>
              <a:t>harder</a:t>
            </a:r>
            <a:r>
              <a:rPr lang="en-GB" dirty="0"/>
              <a:t> to classify as fake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8858" y="1873354"/>
            <a:ext cx="47428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Rehearsed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was rated as </a:t>
            </a:r>
            <a:r>
              <a:rPr lang="en-GB" b="1" i="1" dirty="0">
                <a:solidFill>
                  <a:schemeClr val="accent1"/>
                </a:solidFill>
              </a:rPr>
              <a:t>more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genuine.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Both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fake conditions were rated as </a:t>
            </a:r>
            <a:r>
              <a:rPr lang="en-GB" b="1" i="1" dirty="0">
                <a:solidFill>
                  <a:schemeClr val="accent1"/>
                </a:solidFill>
              </a:rPr>
              <a:t>less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genuine than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0612" y="2831085"/>
            <a:ext cx="140348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Genuineness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871855" y="3355225"/>
            <a:ext cx="1" cy="2343611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"/>
          <p:cNvSpPr txBox="1"/>
          <p:nvPr/>
        </p:nvSpPr>
        <p:spPr>
          <a:xfrm rot="16200000">
            <a:off x="6293496" y="4459074"/>
            <a:ext cx="976593" cy="35660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Fake | Real</a:t>
            </a:r>
          </a:p>
        </p:txBody>
      </p:sp>
      <p:sp>
        <p:nvSpPr>
          <p:cNvPr id="22" name="Left Bracket 21"/>
          <p:cNvSpPr/>
          <p:nvPr/>
        </p:nvSpPr>
        <p:spPr>
          <a:xfrm rot="5400000">
            <a:off x="8544080" y="2263437"/>
            <a:ext cx="50656" cy="228696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Left Bracket 22"/>
          <p:cNvSpPr/>
          <p:nvPr/>
        </p:nvSpPr>
        <p:spPr>
          <a:xfrm rot="5400000">
            <a:off x="7967961" y="2947249"/>
            <a:ext cx="64276" cy="114835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Left Bracket 23"/>
          <p:cNvSpPr/>
          <p:nvPr/>
        </p:nvSpPr>
        <p:spPr>
          <a:xfrm rot="5400000">
            <a:off x="9240746" y="3558651"/>
            <a:ext cx="45719" cy="113861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/>
          <p:cNvSpPr/>
          <p:nvPr/>
        </p:nvSpPr>
        <p:spPr>
          <a:xfrm>
            <a:off x="8185389" y="6102937"/>
            <a:ext cx="1017814" cy="2107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11060811" y="6288305"/>
            <a:ext cx="726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2"/>
                </a:solidFill>
              </a:rPr>
              <a:t>* p&lt;.05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1" y="117064"/>
            <a:ext cx="442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1: Deceptive Emotions</a:t>
            </a:r>
          </a:p>
        </p:txBody>
      </p:sp>
    </p:spTree>
    <p:extLst>
      <p:ext uri="{BB962C8B-B14F-4D97-AF65-F5344CB8AC3E}">
        <p14:creationId xmlns:p14="http://schemas.microsoft.com/office/powerpoint/2010/main" val="38376497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5" grpId="0">
        <p:bldAsOne/>
      </p:bldGraphic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 animBg="1"/>
      <p:bldP spid="17" grpId="0"/>
      <p:bldP spid="22" grpId="0" animBg="1"/>
      <p:bldP spid="23" grpId="0" animBg="1"/>
      <p:bldP spid="24" grpId="0" animBg="1"/>
      <p:bldP spid="25" grpId="0" animBg="1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1198681497"/>
              </p:ext>
            </p:extLst>
          </p:nvPr>
        </p:nvGraphicFramePr>
        <p:xfrm>
          <a:off x="1210006" y="3245966"/>
          <a:ext cx="4253203" cy="2927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33"/>
          <p:cNvGraphicFramePr/>
          <p:nvPr>
            <p:extLst>
              <p:ext uri="{D42A27DB-BD31-4B8C-83A1-F6EECF244321}">
                <p14:modId xmlns:p14="http://schemas.microsoft.com/office/powerpoint/2010/main" val="141441921"/>
              </p:ext>
            </p:extLst>
          </p:nvPr>
        </p:nvGraphicFramePr>
        <p:xfrm>
          <a:off x="6315520" y="2996952"/>
          <a:ext cx="4290035" cy="3251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Rectangle 28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3352" y="684082"/>
            <a:ext cx="11928648" cy="1064755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Findings</a:t>
            </a:r>
            <a:endParaRPr lang="en-GB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9514" y="2984800"/>
            <a:ext cx="1038714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Intensity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09320" y="6003073"/>
            <a:ext cx="1017814" cy="2107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7960756" y="2996952"/>
            <a:ext cx="140348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Confidence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20142" y="6002864"/>
            <a:ext cx="1017814" cy="2107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-1" y="117064"/>
            <a:ext cx="442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1: Deceptive Emotions</a:t>
            </a:r>
          </a:p>
        </p:txBody>
      </p:sp>
      <p:sp>
        <p:nvSpPr>
          <p:cNvPr id="31" name="Left Bracket 30"/>
          <p:cNvSpPr/>
          <p:nvPr/>
        </p:nvSpPr>
        <p:spPr>
          <a:xfrm rot="5400000">
            <a:off x="3350090" y="2356965"/>
            <a:ext cx="78171" cy="234189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Left Bracket 31"/>
          <p:cNvSpPr/>
          <p:nvPr/>
        </p:nvSpPr>
        <p:spPr>
          <a:xfrm rot="5400000">
            <a:off x="2772321" y="3095456"/>
            <a:ext cx="49434" cy="115761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35967" y="1943766"/>
            <a:ext cx="5760034" cy="1008643"/>
          </a:xfrm>
        </p:spPr>
        <p:txBody>
          <a:bodyPr>
            <a:normAutofit/>
          </a:bodyPr>
          <a:lstStyle/>
          <a:p>
            <a:r>
              <a:rPr lang="en-GB" sz="1800" b="1" dirty="0"/>
              <a:t>Rehearsed </a:t>
            </a:r>
            <a:r>
              <a:rPr lang="en-GB" sz="1800" dirty="0"/>
              <a:t>and</a:t>
            </a:r>
            <a:r>
              <a:rPr lang="en-GB" sz="1800" b="1" dirty="0"/>
              <a:t> Improvised </a:t>
            </a:r>
            <a:r>
              <a:rPr lang="en-GB" sz="1800" dirty="0"/>
              <a:t>were rated equally expressive</a:t>
            </a:r>
          </a:p>
          <a:p>
            <a:r>
              <a:rPr lang="en-GB" sz="1800" dirty="0"/>
              <a:t>Both were rated less expressive than the </a:t>
            </a:r>
            <a:r>
              <a:rPr lang="en-GB" sz="1800" b="1" dirty="0"/>
              <a:t>Genuine</a:t>
            </a:r>
            <a:r>
              <a:rPr lang="en-GB" sz="1800" dirty="0"/>
              <a:t> surprise</a:t>
            </a:r>
            <a:endParaRPr lang="en-GB" sz="1800" b="1" dirty="0"/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060976" y="1890047"/>
            <a:ext cx="6131024" cy="110690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Lower confidence for </a:t>
            </a:r>
            <a:r>
              <a:rPr lang="en-GB" sz="1800" b="1" dirty="0"/>
              <a:t>Rehearsed</a:t>
            </a:r>
            <a:r>
              <a:rPr lang="en-GB" sz="1800" dirty="0"/>
              <a:t> and</a:t>
            </a:r>
            <a:r>
              <a:rPr lang="en-GB" sz="1800" b="1" dirty="0"/>
              <a:t> Improvised </a:t>
            </a:r>
            <a:r>
              <a:rPr lang="en-GB" sz="1800" dirty="0"/>
              <a:t>expressions</a:t>
            </a:r>
          </a:p>
          <a:p>
            <a:r>
              <a:rPr lang="en-GB" sz="1800" dirty="0"/>
              <a:t>No difference in confidence between the two fake conditions</a:t>
            </a: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362FC11B-15DD-4DD3-A074-E9F1C74E41F2}"/>
              </a:ext>
            </a:extLst>
          </p:cNvPr>
          <p:cNvSpPr/>
          <p:nvPr/>
        </p:nvSpPr>
        <p:spPr>
          <a:xfrm rot="5400000">
            <a:off x="8379991" y="2478599"/>
            <a:ext cx="78171" cy="234189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Left Bracket 15">
            <a:extLst>
              <a:ext uri="{FF2B5EF4-FFF2-40B4-BE49-F238E27FC236}">
                <a16:creationId xmlns:a16="http://schemas.microsoft.com/office/drawing/2014/main" id="{BA3D2B02-AF30-4B4A-B9F5-831BB4DA00AD}"/>
              </a:ext>
            </a:extLst>
          </p:cNvPr>
          <p:cNvSpPr/>
          <p:nvPr/>
        </p:nvSpPr>
        <p:spPr>
          <a:xfrm rot="5400000">
            <a:off x="7802222" y="3217090"/>
            <a:ext cx="49434" cy="115761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653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020" t="1472" r="1020" b="19791"/>
          <a:stretch/>
        </p:blipFill>
        <p:spPr>
          <a:xfrm>
            <a:off x="2383523" y="1874351"/>
            <a:ext cx="7485914" cy="22143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7268BF-119C-4FFA-94C5-3947905EF972}"/>
              </a:ext>
            </a:extLst>
          </p:cNvPr>
          <p:cNvSpPr/>
          <p:nvPr/>
        </p:nvSpPr>
        <p:spPr>
          <a:xfrm>
            <a:off x="7752184" y="6386731"/>
            <a:ext cx="4172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https://doi.org/10.3389/fpsyg.2018.01184</a:t>
            </a:r>
            <a:endParaRPr lang="en-GB" dirty="0"/>
          </a:p>
        </p:txBody>
      </p:sp>
      <p:pic>
        <p:nvPicPr>
          <p:cNvPr id="13" name="Picture 4" descr="http://im2.ezgif.com/tmp/ezgif-97528791.gif">
            <a:extLst>
              <a:ext uri="{FF2B5EF4-FFF2-40B4-BE49-F238E27FC236}">
                <a16:creationId xmlns:a16="http://schemas.microsoft.com/office/drawing/2014/main" id="{6BAEC571-1B70-40F4-B982-BEE52DAACC5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9" y="4542793"/>
            <a:ext cx="1506942" cy="107897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2.ezgif.com/tmp/ezgif-3200229421.gif">
            <a:extLst>
              <a:ext uri="{FF2B5EF4-FFF2-40B4-BE49-F238E27FC236}">
                <a16:creationId xmlns:a16="http://schemas.microsoft.com/office/drawing/2014/main" id="{621C45BB-C6E4-4792-9813-52DB9307200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368" y="4556112"/>
            <a:ext cx="1506942" cy="107897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im2.ezgif.com/tmp/ezgif-1627597153.gif">
            <a:extLst>
              <a:ext uri="{FF2B5EF4-FFF2-40B4-BE49-F238E27FC236}">
                <a16:creationId xmlns:a16="http://schemas.microsoft.com/office/drawing/2014/main" id="{0EBF2671-D297-48E3-ACCF-D67D20F590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819" y="4542793"/>
            <a:ext cx="1391906" cy="108012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 descr="C:\Users\PaLS\Desktop\Dropbox\PHD\POSTERS\Surprise study poster\images\C control.PNG">
            <a:extLst>
              <a:ext uri="{FF2B5EF4-FFF2-40B4-BE49-F238E27FC236}">
                <a16:creationId xmlns:a16="http://schemas.microsoft.com/office/drawing/2014/main" id="{2BD84ABC-5F49-43F4-BA9E-E6380441818F}"/>
              </a:ext>
            </a:extLst>
          </p:cNvPr>
          <p:cNvSpPr/>
          <p:nvPr/>
        </p:nvSpPr>
        <p:spPr>
          <a:xfrm>
            <a:off x="6888088" y="4504122"/>
            <a:ext cx="1506942" cy="1126358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28575">
            <a:solidFill>
              <a:srgbClr val="CC0066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F73D8A-1848-493D-8E09-A689D4B1EFED}"/>
              </a:ext>
            </a:extLst>
          </p:cNvPr>
          <p:cNvSpPr/>
          <p:nvPr/>
        </p:nvSpPr>
        <p:spPr>
          <a:xfrm>
            <a:off x="8528539" y="4535227"/>
            <a:ext cx="1482082" cy="1095253"/>
          </a:xfrm>
          <a:prstGeom prst="rect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00" r="-8000"/>
            </a:stretch>
          </a:blipFill>
          <a:ln w="28575">
            <a:solidFill>
              <a:srgbClr val="CC0066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ctangle 17" descr="C:\Users\PaLS\Desktop\Dropbox\PHD\POSTERS\Surprise study poster\images\B (improvised).PNG">
            <a:extLst>
              <a:ext uri="{FF2B5EF4-FFF2-40B4-BE49-F238E27FC236}">
                <a16:creationId xmlns:a16="http://schemas.microsoft.com/office/drawing/2014/main" id="{EB00079F-56EB-45F6-A628-488D7AE7F7AC}"/>
              </a:ext>
            </a:extLst>
          </p:cNvPr>
          <p:cNvSpPr/>
          <p:nvPr/>
        </p:nvSpPr>
        <p:spPr>
          <a:xfrm>
            <a:off x="10169850" y="4519674"/>
            <a:ext cx="1482082" cy="1095253"/>
          </a:xfrm>
          <a:prstGeom prst="rect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28575">
            <a:solidFill>
              <a:srgbClr val="CC0066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06E18-F06F-42BE-9E35-1236F1E97C37}"/>
              </a:ext>
            </a:extLst>
          </p:cNvPr>
          <p:cNvSpPr txBox="1"/>
          <p:nvPr/>
        </p:nvSpPr>
        <p:spPr>
          <a:xfrm>
            <a:off x="5773732" y="4869160"/>
            <a:ext cx="644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Cambria" panose="02040503050406030204" pitchFamily="18" charset="0"/>
                <a:ea typeface="Cambria" panose="02040503050406030204" pitchFamily="18" charset="0"/>
              </a:rPr>
              <a:t>VS</a:t>
            </a:r>
            <a:endParaRPr lang="en-GB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981774-73B7-4B3A-8AA9-0F411A1CCDA9}"/>
              </a:ext>
            </a:extLst>
          </p:cNvPr>
          <p:cNvSpPr txBox="1"/>
          <p:nvPr/>
        </p:nvSpPr>
        <p:spPr>
          <a:xfrm>
            <a:off x="-2" y="117064"/>
            <a:ext cx="51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2: 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  <a:endParaRPr lang="en-GB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4979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Accuracy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-2" y="117064"/>
            <a:ext cx="51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2: 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  <a:endParaRPr lang="en-GB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84" y="2204864"/>
            <a:ext cx="5700016" cy="400724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0A9BBC-3CAB-4B3A-9D0C-142EEA066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6080" y="2924944"/>
            <a:ext cx="4555624" cy="3231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Presentation Format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GB" dirty="0" err="1"/>
              <a:t>Dynamic</a:t>
            </a:r>
            <a:r>
              <a:rPr lang="en-GB" baseline="-25000" dirty="0" err="1"/>
              <a:t>ACC</a:t>
            </a:r>
            <a:r>
              <a:rPr lang="en-GB" dirty="0"/>
              <a:t> &gt; </a:t>
            </a:r>
            <a:r>
              <a:rPr lang="en-GB" dirty="0" err="1"/>
              <a:t>Static</a:t>
            </a:r>
            <a:r>
              <a:rPr lang="en-GB" baseline="-25000" dirty="0" err="1"/>
              <a:t>ACC</a:t>
            </a:r>
            <a:r>
              <a:rPr lang="en-GB" dirty="0"/>
              <a:t> (</a:t>
            </a:r>
            <a:r>
              <a:rPr lang="en-GB" dirty="0" err="1"/>
              <a:t>M</a:t>
            </a:r>
            <a:r>
              <a:rPr lang="en-GB" baseline="-25000" dirty="0" err="1"/>
              <a:t>diff</a:t>
            </a:r>
            <a:r>
              <a:rPr lang="en-GB" dirty="0"/>
              <a:t> ≈ 10%)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Expression Condition: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Genuine &gt; Rehearsed = Improvised</a:t>
            </a:r>
          </a:p>
        </p:txBody>
      </p:sp>
    </p:spTree>
    <p:extLst>
      <p:ext uri="{BB962C8B-B14F-4D97-AF65-F5344CB8AC3E}">
        <p14:creationId xmlns:p14="http://schemas.microsoft.com/office/powerpoint/2010/main" val="2703011061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Genuineness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2204864"/>
            <a:ext cx="5832648" cy="420893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DA71C2-EEFC-437D-B953-316910EB8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6080" y="2132856"/>
            <a:ext cx="4846130" cy="43924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500" b="1" dirty="0"/>
              <a:t>Dynamic Condition: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Genuine &gt; Rehearsed | Improvised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Improvised &lt; Rehearsed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500" b="1" dirty="0"/>
              <a:t>Static Condition: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Genuine &gt; Rehearsed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Improvised &gt; Rehearsed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Genuine = Improvised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1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500" b="1" dirty="0"/>
              <a:t>Dynamic v Static: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Improvised Static &lt; Improvised Dynamic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Genuine Static = Genuine Dynamic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/>
              <a:t> Rehearsed Static  = Rehearsed Dynamic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AC92F-DFAD-4B8A-A644-C934DB5B305A}"/>
              </a:ext>
            </a:extLst>
          </p:cNvPr>
          <p:cNvSpPr txBox="1"/>
          <p:nvPr/>
        </p:nvSpPr>
        <p:spPr>
          <a:xfrm>
            <a:off x="-2" y="117064"/>
            <a:ext cx="51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2: 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  <a:endParaRPr lang="en-GB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64552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Intensity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68" y="2204864"/>
            <a:ext cx="5917632" cy="397845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331508A-E7E3-4519-AE41-9286F1200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056" y="2204864"/>
            <a:ext cx="5131688" cy="43935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Dynamic condition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Genuine &gt; Rehearsed | Improvised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Rehearsed = Improvised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Static Condition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Genuine &lt; Improvised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Genuine = Rehearsed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Improvised &gt; Rehearsed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Dynamic v Static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GB" dirty="0" err="1"/>
              <a:t>Improvised</a:t>
            </a:r>
            <a:r>
              <a:rPr lang="en-GB" baseline="-25000" dirty="0" err="1"/>
              <a:t>STATIC</a:t>
            </a:r>
            <a:r>
              <a:rPr lang="en-GB" dirty="0"/>
              <a:t> &gt; </a:t>
            </a:r>
            <a:r>
              <a:rPr lang="en-GB" dirty="0" err="1"/>
              <a:t>Improvised</a:t>
            </a:r>
            <a:r>
              <a:rPr lang="en-GB" baseline="-25000" dirty="0" err="1"/>
              <a:t>DYNAMIC</a:t>
            </a:r>
            <a:endParaRPr lang="en-GB" baseline="-25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13CC92-11B1-403F-AFE1-A1CFC3BC3071}"/>
              </a:ext>
            </a:extLst>
          </p:cNvPr>
          <p:cNvSpPr txBox="1"/>
          <p:nvPr/>
        </p:nvSpPr>
        <p:spPr>
          <a:xfrm>
            <a:off x="-2" y="117064"/>
            <a:ext cx="51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2: 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  <a:endParaRPr lang="en-GB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316546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Confidence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14" y="2348879"/>
            <a:ext cx="5273930" cy="406545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51CC7-9358-414C-909A-E9869328C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4119" y="2308320"/>
            <a:ext cx="5131688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Dynamic Condition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Genuine &gt; Rehearsed | Improvised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Rehearsed  = Improvised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Static Condition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Genuine = Rehearsed = Improvised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Dynamic v Static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GB" dirty="0" err="1"/>
              <a:t>Genuine</a:t>
            </a:r>
            <a:r>
              <a:rPr lang="en-GB" baseline="-25000" dirty="0" err="1"/>
              <a:t>DYNAMIC</a:t>
            </a:r>
            <a:r>
              <a:rPr lang="en-GB" dirty="0"/>
              <a:t> = </a:t>
            </a:r>
            <a:r>
              <a:rPr lang="en-GB" dirty="0" err="1"/>
              <a:t>Genuine</a:t>
            </a:r>
            <a:r>
              <a:rPr lang="en-GB" baseline="-25000" dirty="0" err="1"/>
              <a:t>STATIC</a:t>
            </a:r>
            <a:endParaRPr lang="en-GB" baseline="-250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36801D-6D37-40DA-8962-C64CAC1AF488}"/>
              </a:ext>
            </a:extLst>
          </p:cNvPr>
          <p:cNvSpPr txBox="1"/>
          <p:nvPr/>
        </p:nvSpPr>
        <p:spPr>
          <a:xfrm>
            <a:off x="-2" y="117064"/>
            <a:ext cx="51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2: 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  <a:endParaRPr lang="en-GB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49464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51CC7-9358-414C-909A-E9869328C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308320"/>
            <a:ext cx="10945216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GB" dirty="0"/>
            </a:br>
            <a:r>
              <a:rPr lang="en-GB" b="1" dirty="0"/>
              <a:t>Presentation Format matters  </a:t>
            </a:r>
            <a:r>
              <a:rPr lang="en-GB" dirty="0"/>
              <a:t>-  Dynamic leads to superior (more nuanced, and clearer) judgment differences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b="1" dirty="0"/>
              <a:t>Production method matters - </a:t>
            </a:r>
            <a:r>
              <a:rPr lang="en-GB" dirty="0"/>
              <a:t>using the umbrella term of “posed” expressions in research will lead to unclear, conflicting, and misleading effects</a:t>
            </a:r>
            <a:br>
              <a:rPr lang="en-GB" dirty="0"/>
            </a:br>
            <a:br>
              <a:rPr lang="en-GB" dirty="0"/>
            </a:br>
            <a:r>
              <a:rPr lang="en-GB" b="1" dirty="0"/>
              <a:t>Accuracy</a:t>
            </a:r>
            <a:r>
              <a:rPr lang="en-GB" dirty="0"/>
              <a:t> – People show some ability to detect genuine emotional expression, but this is not great. The type of deceptive expression can affect authenticity discrimination.</a:t>
            </a:r>
            <a:br>
              <a:rPr lang="en-GB" dirty="0"/>
            </a:br>
            <a:br>
              <a:rPr lang="en-GB" dirty="0"/>
            </a:br>
            <a:r>
              <a:rPr lang="en-GB" b="1" dirty="0"/>
              <a:t>Rehearsed expressions </a:t>
            </a:r>
            <a:r>
              <a:rPr lang="en-GB" dirty="0"/>
              <a:t>were the most convincing “genuine-looking” expressions, i.e. it is easy to fake emotional expressions.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E4368F-A147-4E7E-A9AA-7A21C68E0DB0}"/>
              </a:ext>
            </a:extLst>
          </p:cNvPr>
          <p:cNvSpPr txBox="1"/>
          <p:nvPr/>
        </p:nvSpPr>
        <p:spPr>
          <a:xfrm>
            <a:off x="-2" y="117064"/>
            <a:ext cx="51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2: 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vs Static Expressions</a:t>
            </a:r>
            <a:endParaRPr lang="en-GB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288328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214F3B-2D38-4AE7-A2E5-C5A043447F2D}"/>
              </a:ext>
            </a:extLst>
          </p:cNvPr>
          <p:cNvSpPr/>
          <p:nvPr/>
        </p:nvSpPr>
        <p:spPr>
          <a:xfrm>
            <a:off x="983432" y="2420888"/>
            <a:ext cx="108012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Emotions: Short vs Long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-2" y="117064"/>
            <a:ext cx="515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2b: Short vs Long Dynamic Expressions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51CC7-9358-414C-909A-E9869328C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038203"/>
            <a:ext cx="11161240" cy="42934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Story so far:</a:t>
            </a:r>
            <a:r>
              <a:rPr lang="en-GB" b="1" i="1" dirty="0"/>
              <a:t> </a:t>
            </a:r>
          </a:p>
          <a:p>
            <a:pPr marL="0" indent="0" defTabSz="538163">
              <a:buNone/>
              <a:tabLst>
                <a:tab pos="447675" algn="l"/>
              </a:tabLst>
            </a:pPr>
            <a:r>
              <a:rPr lang="en-GB" b="1" i="1" dirty="0"/>
              <a:t>	Presentation Format matters  </a:t>
            </a:r>
            <a:r>
              <a:rPr lang="en-GB" i="1" dirty="0"/>
              <a:t>-  Dynamic leads to superior (more nuanced, and clearer) judgment differences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b="1" dirty="0">
                <a:solidFill>
                  <a:schemeClr val="accent3">
                    <a:lumMod val="75000"/>
                  </a:schemeClr>
                </a:solidFill>
              </a:rPr>
              <a:t>Full-length (S1-2) vs Thin-slice</a:t>
            </a:r>
          </a:p>
          <a:p>
            <a:r>
              <a:rPr lang="en-GB" dirty="0"/>
              <a:t>80 videos.</a:t>
            </a:r>
          </a:p>
          <a:p>
            <a:r>
              <a:rPr lang="en-GB" b="1" dirty="0"/>
              <a:t>IV: </a:t>
            </a:r>
            <a:r>
              <a:rPr lang="en-GB" dirty="0"/>
              <a:t>Presentation Format (Full vs Short)</a:t>
            </a:r>
          </a:p>
          <a:p>
            <a:r>
              <a:rPr lang="en-GB" b="1" dirty="0"/>
              <a:t>IV: </a:t>
            </a:r>
            <a:r>
              <a:rPr lang="en-GB" dirty="0"/>
              <a:t>Expression conditions (Genuine, External, Improvised, Rehearsed)</a:t>
            </a:r>
          </a:p>
          <a:p>
            <a:r>
              <a:rPr lang="en-GB" dirty="0"/>
              <a:t>So, 20 edited videos from the Rehearsed condition (10 full and 10 short), etc. The duration of the full videos was 8-12sec; The short videos were between 1-3sec. </a:t>
            </a:r>
          </a:p>
          <a:p>
            <a:r>
              <a:rPr lang="en-GB" b="1" dirty="0"/>
              <a:t>DV: </a:t>
            </a:r>
            <a:r>
              <a:rPr lang="en-GB" dirty="0"/>
              <a:t>genuineness, accuracy, intensity, confidence</a:t>
            </a:r>
          </a:p>
          <a:p>
            <a:r>
              <a:rPr lang="en-GB" i="1" dirty="0"/>
              <a:t>N = 44 (28 males, M</a:t>
            </a:r>
            <a:r>
              <a:rPr lang="en-GB" i="1" baseline="-25000" dirty="0"/>
              <a:t>age</a:t>
            </a:r>
            <a:r>
              <a:rPr lang="en-GB" i="1" dirty="0"/>
              <a:t>= 30.89, SD = 8.86)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555923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Emotions: Short vs Long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451CC7-9358-414C-909A-E9869328C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038203"/>
            <a:ext cx="10945216" cy="4293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3">
                    <a:lumMod val="75000"/>
                  </a:schemeClr>
                </a:solidFill>
              </a:rPr>
              <a:t>Full vs Short</a:t>
            </a:r>
          </a:p>
          <a:p>
            <a:pPr marL="0" indent="0">
              <a:buNone/>
            </a:pPr>
            <a:r>
              <a:rPr lang="en-GB" dirty="0"/>
              <a:t>2 (</a:t>
            </a:r>
            <a:r>
              <a:rPr lang="en-GB" b="1" dirty="0"/>
              <a:t>Video Format</a:t>
            </a:r>
            <a:r>
              <a:rPr lang="en-GB" dirty="0"/>
              <a:t>: full vs. thin slice ) x 4 (</a:t>
            </a:r>
            <a:r>
              <a:rPr lang="en-GB" b="1" dirty="0"/>
              <a:t>Expression</a:t>
            </a:r>
            <a:r>
              <a:rPr lang="en-GB" dirty="0"/>
              <a:t>: genuine , improvised , rehearsed, and external)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 significant differences on </a:t>
            </a:r>
            <a:r>
              <a:rPr lang="en-GB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any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measures for </a:t>
            </a:r>
            <a:r>
              <a:rPr lang="en-GB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Video Format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Intensity; Genuineness; Accuracy; Confidence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A5B4F4-89FC-4334-A154-14EAB156D36F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169" t="5901" r="26736" b="19681"/>
          <a:stretch/>
        </p:blipFill>
        <p:spPr>
          <a:xfrm>
            <a:off x="210217" y="4284377"/>
            <a:ext cx="3395067" cy="2017499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619481-30FB-4666-8F29-FC06116BF9F2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169" t="6217" r="25725" b="17884"/>
          <a:stretch/>
        </p:blipFill>
        <p:spPr>
          <a:xfrm>
            <a:off x="3791744" y="4130718"/>
            <a:ext cx="4037972" cy="2202492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42E88E-902C-4289-9619-460C504C8407}"/>
              </a:ext>
            </a:extLst>
          </p:cNvPr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023" t="17084" r="24854" b="14073"/>
          <a:stretch/>
        </p:blipFill>
        <p:spPr>
          <a:xfrm>
            <a:off x="8094682" y="4184941"/>
            <a:ext cx="3869559" cy="2120537"/>
          </a:xfrm>
          <a:prstGeom prst="rect">
            <a:avLst/>
          </a:prstGeom>
          <a:noFill/>
          <a:ln>
            <a:noFill/>
            <a:prstDash/>
          </a:ln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1856632-41AC-4BC9-89DD-95710C3D3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125140"/>
              </p:ext>
            </p:extLst>
          </p:nvPr>
        </p:nvGraphicFramePr>
        <p:xfrm>
          <a:off x="3935760" y="6474584"/>
          <a:ext cx="4104456" cy="320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331425753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258640814"/>
                    </a:ext>
                  </a:extLst>
                </a:gridCol>
                <a:gridCol w="1026114">
                  <a:extLst>
                    <a:ext uri="{9D8B030D-6E8A-4147-A177-3AD203B41FA5}">
                      <a16:colId xmlns:a16="http://schemas.microsoft.com/office/drawing/2014/main" val="2020733794"/>
                    </a:ext>
                  </a:extLst>
                </a:gridCol>
                <a:gridCol w="1026114">
                  <a:extLst>
                    <a:ext uri="{9D8B030D-6E8A-4147-A177-3AD203B41FA5}">
                      <a16:colId xmlns:a16="http://schemas.microsoft.com/office/drawing/2014/main" val="1559236280"/>
                    </a:ext>
                  </a:extLst>
                </a:gridCol>
              </a:tblGrid>
              <a:tr h="320663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Genuine</a:t>
                      </a:r>
                    </a:p>
                  </a:txBody>
                  <a:tcPr marL="36000" marR="36000" marT="36000" marB="36000">
                    <a:solidFill>
                      <a:srgbClr val="F9ED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Improvised</a:t>
                      </a:r>
                    </a:p>
                  </a:txBody>
                  <a:tcPr marL="36000" marR="36000" marT="36000" marB="36000">
                    <a:solidFill>
                      <a:srgbClr val="EFE4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Rehearsed</a:t>
                      </a:r>
                    </a:p>
                  </a:txBody>
                  <a:tcPr marL="36000" marR="36000" marT="36000" marB="36000">
                    <a:solidFill>
                      <a:srgbClr val="BE69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External</a:t>
                      </a:r>
                    </a:p>
                  </a:txBody>
                  <a:tcPr marL="36000" marR="36000" marT="36000" marB="36000">
                    <a:solidFill>
                      <a:srgbClr val="2E46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18763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C02C8C3-071B-44B6-B02F-1DAB62CDE409}"/>
              </a:ext>
            </a:extLst>
          </p:cNvPr>
          <p:cNvSpPr txBox="1"/>
          <p:nvPr/>
        </p:nvSpPr>
        <p:spPr>
          <a:xfrm>
            <a:off x="-2" y="117064"/>
            <a:ext cx="515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2b: Short vs Long Dynamic Expressions</a:t>
            </a:r>
          </a:p>
        </p:txBody>
      </p:sp>
    </p:spTree>
    <p:extLst>
      <p:ext uri="{BB962C8B-B14F-4D97-AF65-F5344CB8AC3E}">
        <p14:creationId xmlns:p14="http://schemas.microsoft.com/office/powerpoint/2010/main" val="3587126579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8" t="-4817" r="7884" b="-7050"/>
          <a:stretch/>
        </p:blipFill>
        <p:spPr>
          <a:xfrm>
            <a:off x="2654969" y="4589289"/>
            <a:ext cx="1756611" cy="16765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Rectangle 14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8" y="286603"/>
            <a:ext cx="11094721" cy="1450757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Internal vs External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8" y="2091542"/>
            <a:ext cx="10029838" cy="1337457"/>
          </a:xfrm>
        </p:spPr>
        <p:txBody>
          <a:bodyPr>
            <a:noAutofit/>
          </a:bodyPr>
          <a:lstStyle/>
          <a:p>
            <a:r>
              <a:rPr lang="en-GB" sz="1900" dirty="0"/>
              <a:t>Which aspect of the previous experience with the emotion was relevant to successfully recreating the emotional expression on command?</a:t>
            </a:r>
          </a:p>
          <a:p>
            <a:r>
              <a:rPr lang="en-GB" sz="1900" i="1" dirty="0">
                <a:solidFill>
                  <a:schemeClr val="bg2">
                    <a:lumMod val="75000"/>
                  </a:schemeClr>
                </a:solidFill>
              </a:rPr>
              <a:t>Hypothesis: </a:t>
            </a:r>
            <a:r>
              <a:rPr lang="en-GB" sz="1900" dirty="0"/>
              <a:t>Experiencing the internal sensation of surprise versus its external appearance will affect how the faked expression is perceived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2" y="117064"/>
            <a:ext cx="5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3: Acting Surprised: Mimic vs Stanislavsky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1888" y="4119585"/>
            <a:ext cx="9523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lvl="1"/>
            <a:r>
              <a:rPr lang="en-US" dirty="0">
                <a:cs typeface="Arial" pitchFamily="34" charset="0"/>
              </a:rPr>
              <a:t>External</a:t>
            </a:r>
          </a:p>
        </p:txBody>
      </p:sp>
      <p:pic>
        <p:nvPicPr>
          <p:cNvPr id="17" name="Picture 16" descr="https://readbodylanguage.files.wordpress.com/2011/05/draft_lens8529101module74020921photo_1260740594microexpressions-supris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" t="4292" r="6502" b="4334"/>
          <a:stretch/>
        </p:blipFill>
        <p:spPr bwMode="auto">
          <a:xfrm>
            <a:off x="7051966" y="4589288"/>
            <a:ext cx="3158835" cy="211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071664" y="4089372"/>
            <a:ext cx="91743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cs typeface="Arial" pitchFamily="34" charset="0"/>
              </a:rPr>
              <a:t>Internal</a:t>
            </a:r>
            <a:endParaRPr lang="en-GB" dirty="0"/>
          </a:p>
        </p:txBody>
      </p:sp>
      <p:pic>
        <p:nvPicPr>
          <p:cNvPr id="19" name="Picture 2" descr="http://kristinepaulsenphotography.com/blog/wp-content/uploads/2015/03/brain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657" y="4566322"/>
            <a:ext cx="2295404" cy="216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35495"/>
            <a:ext cx="1296144" cy="17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86920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3843"/>
            <a:ext cx="10058400" cy="479394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Stimuli Creation</a:t>
            </a:r>
            <a:r>
              <a:rPr lang="en-GB" dirty="0"/>
              <a:t> -</a:t>
            </a:r>
            <a:r>
              <a:rPr lang="en-US" dirty="0">
                <a:cs typeface="Arial" pitchFamily="34" charset="0"/>
              </a:rPr>
              <a:t> 13 videos were created for each condition</a:t>
            </a:r>
          </a:p>
        </p:txBody>
      </p:sp>
      <p:sp>
        <p:nvSpPr>
          <p:cNvPr id="10" name="Chevron 9"/>
          <p:cNvSpPr/>
          <p:nvPr/>
        </p:nvSpPr>
        <p:spPr>
          <a:xfrm>
            <a:off x="6796137" y="2822343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924" y="2689247"/>
            <a:ext cx="1425081" cy="90115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6200000">
            <a:off x="70793" y="3037715"/>
            <a:ext cx="979755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Genuine</a:t>
            </a:r>
          </a:p>
        </p:txBody>
      </p:sp>
      <p:pic>
        <p:nvPicPr>
          <p:cNvPr id="16" name="Picture 2" descr="C:\Users\PaLS\Desktop\Dropbox\PHD\POSTERS\Surprise study poster\images\JACK bo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t="1324" r="3283" b="2100"/>
          <a:stretch/>
        </p:blipFill>
        <p:spPr bwMode="auto">
          <a:xfrm>
            <a:off x="1089894" y="2646996"/>
            <a:ext cx="1167316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PaLS\Desktop\Dropbox\PHD\POSTERS\Surprise study poster\images\Ipad box v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r="1517" b="5524"/>
          <a:stretch/>
        </p:blipFill>
        <p:spPr bwMode="auto">
          <a:xfrm>
            <a:off x="5298186" y="3776263"/>
            <a:ext cx="1209785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PaLS\Desktop\Dropbox\PHD\POSTERS\Surprise study poster\images\JACK bo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t="1324" r="3283" b="2100"/>
          <a:stretch/>
        </p:blipFill>
        <p:spPr bwMode="auto">
          <a:xfrm>
            <a:off x="1089894" y="3963468"/>
            <a:ext cx="1167316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hevron 27"/>
          <p:cNvSpPr/>
          <p:nvPr/>
        </p:nvSpPr>
        <p:spPr>
          <a:xfrm>
            <a:off x="4540389" y="4053261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6852164" y="4073503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317" y="3988013"/>
            <a:ext cx="1425081" cy="90115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 rot="16200000">
            <a:off x="80721" y="4352004"/>
            <a:ext cx="917431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Internal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62060" y="4922666"/>
            <a:ext cx="12820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(recall experience)</a:t>
            </a:r>
          </a:p>
        </p:txBody>
      </p:sp>
      <p:sp>
        <p:nvSpPr>
          <p:cNvPr id="34" name="Chevron 33"/>
          <p:cNvSpPr/>
          <p:nvPr/>
        </p:nvSpPr>
        <p:spPr>
          <a:xfrm>
            <a:off x="6860794" y="5498399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103" y="5477068"/>
            <a:ext cx="1425081" cy="90115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 rot="16200000">
            <a:off x="63281" y="5701441"/>
            <a:ext cx="952312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External</a:t>
            </a:r>
          </a:p>
        </p:txBody>
      </p:sp>
      <p:sp>
        <p:nvSpPr>
          <p:cNvPr id="37" name="Rectangle 36" descr="C:\Users\PaLS\Desktop\Dropbox\PHD\POSTERS\Surprise study poster\images\C control.PNG"/>
          <p:cNvSpPr/>
          <p:nvPr/>
        </p:nvSpPr>
        <p:spPr>
          <a:xfrm>
            <a:off x="10056440" y="2645561"/>
            <a:ext cx="1392346" cy="102893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8" name="Group 37"/>
          <p:cNvGrpSpPr/>
          <p:nvPr/>
        </p:nvGrpSpPr>
        <p:grpSpPr>
          <a:xfrm>
            <a:off x="10337878" y="3487934"/>
            <a:ext cx="1199788" cy="288329"/>
            <a:chOff x="643280" y="878809"/>
            <a:chExt cx="1199788" cy="288329"/>
          </a:xfrm>
        </p:grpSpPr>
        <p:sp>
          <p:nvSpPr>
            <p:cNvPr id="39" name="Rectangle 38"/>
            <p:cNvSpPr/>
            <p:nvPr/>
          </p:nvSpPr>
          <p:spPr>
            <a:xfrm>
              <a:off x="643280" y="878809"/>
              <a:ext cx="1199788" cy="28832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sp>
        <p:sp>
          <p:nvSpPr>
            <p:cNvPr id="40" name="Rectangle 39"/>
            <p:cNvSpPr/>
            <p:nvPr/>
          </p:nvSpPr>
          <p:spPr>
            <a:xfrm>
              <a:off x="643280" y="878809"/>
              <a:ext cx="1199788" cy="2883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GB" sz="1600" kern="1200" dirty="0"/>
                <a:t>Genuine</a:t>
              </a:r>
            </a:p>
          </p:txBody>
        </p:sp>
      </p:grpSp>
      <p:sp>
        <p:nvSpPr>
          <p:cNvPr id="51" name="Rectangle 50"/>
          <p:cNvSpPr/>
          <p:nvPr/>
        </p:nvSpPr>
        <p:spPr>
          <a:xfrm>
            <a:off x="9209803" y="2981188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9209803" y="3231727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9209803" y="4265703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9209803" y="4516242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9209803" y="5593760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9209803" y="5844299"/>
            <a:ext cx="714103" cy="165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0937" y="3865679"/>
            <a:ext cx="767383" cy="1081312"/>
          </a:xfrm>
          <a:prstGeom prst="rect">
            <a:avLst/>
          </a:prstGeom>
        </p:spPr>
      </p:pic>
      <p:sp>
        <p:nvSpPr>
          <p:cNvPr id="59" name="Cross 58"/>
          <p:cNvSpPr/>
          <p:nvPr/>
        </p:nvSpPr>
        <p:spPr>
          <a:xfrm>
            <a:off x="2477511" y="4329251"/>
            <a:ext cx="523042" cy="529157"/>
          </a:xfrm>
          <a:prstGeom prst="plus">
            <a:avLst>
              <a:gd name="adj" fmla="val 31901"/>
            </a:avLst>
          </a:prstGeom>
          <a:solidFill>
            <a:srgbClr val="7030A0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3009459" y="4938872"/>
            <a:ext cx="1425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(suppressed reaction)</a:t>
            </a:r>
          </a:p>
        </p:txBody>
      </p:sp>
      <p:pic>
        <p:nvPicPr>
          <p:cNvPr id="61" name="Picture 4" descr="C:\Users\PaLS\Desktop\Dropbox\PHD\POSTERS\Surprise study poster\images\Ipad box v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r="1517" b="5524"/>
          <a:stretch/>
        </p:blipFill>
        <p:spPr bwMode="auto">
          <a:xfrm>
            <a:off x="5289695" y="5225378"/>
            <a:ext cx="1209785" cy="114640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253569" y="6371781"/>
            <a:ext cx="12820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(recall experience)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682" y="5377130"/>
            <a:ext cx="1233463" cy="1111534"/>
          </a:xfrm>
          <a:prstGeom prst="rect">
            <a:avLst/>
          </a:prstGeom>
        </p:spPr>
      </p:pic>
      <p:sp>
        <p:nvSpPr>
          <p:cNvPr id="64" name="Chevron 63"/>
          <p:cNvSpPr/>
          <p:nvPr/>
        </p:nvSpPr>
        <p:spPr>
          <a:xfrm>
            <a:off x="4530438" y="5388189"/>
            <a:ext cx="538520" cy="912220"/>
          </a:xfrm>
          <a:prstGeom prst="chevro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C90E35-6936-4FB2-9FC7-40F7114BC6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3798" y="3880160"/>
            <a:ext cx="1484934" cy="122971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910B534-0154-4B05-8CD0-3CA6873BCF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3798" y="5225378"/>
            <a:ext cx="1488265" cy="118524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80EA2D0-C6DB-487B-BD3E-9316A9E54CB6}"/>
              </a:ext>
            </a:extLst>
          </p:cNvPr>
          <p:cNvSpPr txBox="1"/>
          <p:nvPr/>
        </p:nvSpPr>
        <p:spPr>
          <a:xfrm>
            <a:off x="-2" y="117064"/>
            <a:ext cx="5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3: Acting Surprised: Mimic vs Stanislavsky</a:t>
            </a:r>
          </a:p>
        </p:txBody>
      </p:sp>
    </p:spTree>
    <p:extLst>
      <p:ext uri="{BB962C8B-B14F-4D97-AF65-F5344CB8AC3E}">
        <p14:creationId xmlns:p14="http://schemas.microsoft.com/office/powerpoint/2010/main" val="20193701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5" grpId="0" animBg="1"/>
      <p:bldP spid="28" grpId="0" animBg="1"/>
      <p:bldP spid="29" grpId="0" animBg="1"/>
      <p:bldP spid="31" grpId="0" animBg="1"/>
      <p:bldP spid="32" grpId="0"/>
      <p:bldP spid="34" grpId="0" animBg="1"/>
      <p:bldP spid="36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/>
      <p:bldP spid="63" grpId="0"/>
      <p:bldP spid="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Method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EAC261-EE29-40F6-AF49-01F7FE83524D}"/>
              </a:ext>
            </a:extLst>
          </p:cNvPr>
          <p:cNvSpPr txBox="1">
            <a:spLocks/>
          </p:cNvSpPr>
          <p:nvPr/>
        </p:nvSpPr>
        <p:spPr>
          <a:xfrm>
            <a:off x="839416" y="2349320"/>
            <a:ext cx="5904656" cy="412767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Calibri" panose="020F0502020204030204" pitchFamily="34" charset="0"/>
              <a:buNone/>
            </a:pPr>
            <a:r>
              <a:rPr lang="en-GB" b="1" dirty="0">
                <a:solidFill>
                  <a:schemeClr val="accent1"/>
                </a:solidFill>
                <a:cs typeface="Arial" pitchFamily="34" charset="0"/>
              </a:rPr>
              <a:t>Participants</a:t>
            </a:r>
            <a:r>
              <a:rPr lang="en-GB" dirty="0">
                <a:solidFill>
                  <a:schemeClr val="accent1"/>
                </a:solidFill>
                <a:cs typeface="Arial" pitchFamily="34" charset="0"/>
              </a:rPr>
              <a:t>: </a:t>
            </a:r>
            <a:r>
              <a:rPr lang="en-GB" dirty="0">
                <a:cs typeface="Arial" pitchFamily="34" charset="0"/>
              </a:rPr>
              <a:t>50 participants (36f), M</a:t>
            </a:r>
            <a:r>
              <a:rPr lang="en-GB" baseline="-25000" dirty="0">
                <a:cs typeface="Arial" pitchFamily="34" charset="0"/>
              </a:rPr>
              <a:t>age </a:t>
            </a:r>
            <a:r>
              <a:rPr lang="en-GB" dirty="0">
                <a:cs typeface="Arial" pitchFamily="34" charset="0"/>
              </a:rPr>
              <a:t>= 25 (</a:t>
            </a:r>
            <a:r>
              <a:rPr lang="en-GB" i="1" dirty="0">
                <a:cs typeface="Arial" pitchFamily="34" charset="0"/>
              </a:rPr>
              <a:t>SD </a:t>
            </a:r>
            <a:r>
              <a:rPr lang="en-GB" dirty="0">
                <a:cs typeface="Arial" pitchFamily="34" charset="0"/>
              </a:rPr>
              <a:t>= 7.2) </a:t>
            </a:r>
            <a:endParaRPr lang="en-GB" sz="800" dirty="0"/>
          </a:p>
          <a:p>
            <a:pPr marL="0" indent="0" algn="just">
              <a:spcAft>
                <a:spcPts val="1200"/>
              </a:spcAft>
              <a:buFont typeface="Calibri" panose="020F0502020204030204" pitchFamily="34" charset="0"/>
              <a:buNone/>
            </a:pPr>
            <a:r>
              <a:rPr lang="en-GB" b="1" dirty="0">
                <a:solidFill>
                  <a:schemeClr val="accent1"/>
                </a:solidFill>
                <a:cs typeface="Arial" pitchFamily="34" charset="0"/>
              </a:rPr>
              <a:t>Design</a:t>
            </a:r>
            <a:r>
              <a:rPr lang="en-GB" dirty="0">
                <a:solidFill>
                  <a:schemeClr val="accent1"/>
                </a:solidFill>
                <a:cs typeface="Arial" pitchFamily="34" charset="0"/>
              </a:rPr>
              <a:t>: </a:t>
            </a:r>
            <a:r>
              <a:rPr lang="en-GB" dirty="0"/>
              <a:t>Within-subjects </a:t>
            </a:r>
          </a:p>
          <a:p>
            <a:pPr marL="274320" lvl="1" indent="0" algn="just">
              <a:spcAft>
                <a:spcPts val="1200"/>
              </a:spcAft>
              <a:buFont typeface="Calibri" pitchFamily="34" charset="0"/>
              <a:buNone/>
            </a:pPr>
            <a:r>
              <a:rPr lang="en-GB" b="1" dirty="0"/>
              <a:t>IV: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Genuine</a:t>
            </a:r>
            <a:r>
              <a:rPr lang="en-GB" dirty="0"/>
              <a:t>, </a:t>
            </a:r>
            <a:r>
              <a:rPr lang="en-GB" dirty="0">
                <a:solidFill>
                  <a:srgbClr val="990099"/>
                </a:solidFill>
              </a:rPr>
              <a:t>Internal</a:t>
            </a:r>
            <a:r>
              <a:rPr lang="en-GB" dirty="0"/>
              <a:t> and </a:t>
            </a:r>
            <a:r>
              <a:rPr lang="en-GB" dirty="0">
                <a:solidFill>
                  <a:srgbClr val="FFC000"/>
                </a:solidFill>
              </a:rPr>
              <a:t>External </a:t>
            </a:r>
          </a:p>
          <a:p>
            <a:pPr marL="274320" lvl="1" indent="0" algn="just">
              <a:spcAft>
                <a:spcPts val="1200"/>
              </a:spcAft>
              <a:buFont typeface="Calibri" pitchFamily="34" charset="0"/>
              <a:buNone/>
            </a:pPr>
            <a:r>
              <a:rPr lang="en-GB" b="1" dirty="0"/>
              <a:t>DV: </a:t>
            </a:r>
            <a:r>
              <a:rPr lang="en-GB" dirty="0"/>
              <a:t>Accuracy, Genuineness, Intensity, and Confidence </a:t>
            </a:r>
          </a:p>
          <a:p>
            <a:pPr marL="0" indent="0">
              <a:spcAft>
                <a:spcPts val="1200"/>
              </a:spcAft>
              <a:buFont typeface="Calibri" panose="020F0502020204030204" pitchFamily="34" charset="0"/>
              <a:buNone/>
            </a:pPr>
            <a:r>
              <a:rPr lang="en-GB" b="1" dirty="0">
                <a:solidFill>
                  <a:schemeClr val="accent1"/>
                </a:solidFill>
                <a:cs typeface="Arial" pitchFamily="34" charset="0"/>
              </a:rPr>
              <a:t>Procedure</a:t>
            </a:r>
            <a:r>
              <a:rPr lang="en-GB" dirty="0">
                <a:solidFill>
                  <a:schemeClr val="accent1"/>
                </a:solidFill>
                <a:cs typeface="Arial" pitchFamily="34" charset="0"/>
              </a:rPr>
              <a:t>: </a:t>
            </a:r>
            <a:r>
              <a:rPr lang="en-GB" dirty="0">
                <a:cs typeface="Arial" pitchFamily="34" charset="0"/>
              </a:rPr>
              <a:t>decoders watched all the videos and rated the expressions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8CFE42-BE4D-486A-ACCA-C8A69B58519F}"/>
              </a:ext>
            </a:extLst>
          </p:cNvPr>
          <p:cNvSpPr txBox="1"/>
          <p:nvPr/>
        </p:nvSpPr>
        <p:spPr>
          <a:xfrm>
            <a:off x="-2" y="117064"/>
            <a:ext cx="5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3: Acting Surprised: Mimic vs Stanislavsky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5A1A33-C9EE-4862-8FF9-D9E83661974E}"/>
              </a:ext>
            </a:extLst>
          </p:cNvPr>
          <p:cNvSpPr txBox="1"/>
          <p:nvPr/>
        </p:nvSpPr>
        <p:spPr>
          <a:xfrm>
            <a:off x="8976319" y="1926649"/>
            <a:ext cx="236058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lvl="1"/>
            <a:r>
              <a:rPr lang="en-US" dirty="0">
                <a:cs typeface="Arial" pitchFamily="34" charset="0"/>
              </a:rPr>
              <a:t>Stanislavski’s system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11175D-4CF8-4987-B835-BA2F84F1F8AF}"/>
              </a:ext>
            </a:extLst>
          </p:cNvPr>
          <p:cNvSpPr txBox="1"/>
          <p:nvPr/>
        </p:nvSpPr>
        <p:spPr>
          <a:xfrm>
            <a:off x="9382341" y="4379661"/>
            <a:ext cx="162095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cs typeface="Arial" pitchFamily="34" charset="0"/>
              </a:rPr>
              <a:t>Mimic method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6C8640-5AA1-46BC-ABB0-E47778884ACC}"/>
              </a:ext>
            </a:extLst>
          </p:cNvPr>
          <p:cNvSpPr/>
          <p:nvPr/>
        </p:nvSpPr>
        <p:spPr>
          <a:xfrm>
            <a:off x="8976318" y="2431930"/>
            <a:ext cx="2520281" cy="16451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ACE67A-F68B-47B0-85BE-CB90E0B63886}"/>
              </a:ext>
            </a:extLst>
          </p:cNvPr>
          <p:cNvSpPr/>
          <p:nvPr/>
        </p:nvSpPr>
        <p:spPr>
          <a:xfrm>
            <a:off x="9048328" y="5032158"/>
            <a:ext cx="2520281" cy="16451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111992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Chart 27"/>
          <p:cNvGraphicFramePr/>
          <p:nvPr>
            <p:extLst>
              <p:ext uri="{D42A27DB-BD31-4B8C-83A1-F6EECF244321}">
                <p14:modId xmlns:p14="http://schemas.microsoft.com/office/powerpoint/2010/main" val="226314847"/>
              </p:ext>
            </p:extLst>
          </p:nvPr>
        </p:nvGraphicFramePr>
        <p:xfrm>
          <a:off x="1374921" y="2980795"/>
          <a:ext cx="4335003" cy="3069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1404877839"/>
              </p:ext>
            </p:extLst>
          </p:nvPr>
        </p:nvGraphicFramePr>
        <p:xfrm>
          <a:off x="6359530" y="3015751"/>
          <a:ext cx="4501855" cy="310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Rectangle 28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3352" y="684082"/>
            <a:ext cx="11928648" cy="1064755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Findings</a:t>
            </a:r>
            <a:endParaRPr lang="en-GB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6174" y="2796129"/>
            <a:ext cx="1038714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Accuracy</a:t>
            </a:r>
          </a:p>
        </p:txBody>
      </p:sp>
      <p:sp>
        <p:nvSpPr>
          <p:cNvPr id="7" name="Left Bracket 6"/>
          <p:cNvSpPr/>
          <p:nvPr/>
        </p:nvSpPr>
        <p:spPr>
          <a:xfrm rot="5400000">
            <a:off x="3568185" y="2391679"/>
            <a:ext cx="62093" cy="233249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ket 8"/>
          <p:cNvSpPr/>
          <p:nvPr/>
        </p:nvSpPr>
        <p:spPr>
          <a:xfrm rot="5400000">
            <a:off x="4138570" y="3206754"/>
            <a:ext cx="70719" cy="117678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295800" y="5819151"/>
            <a:ext cx="1017814" cy="2107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63915" y="2061367"/>
            <a:ext cx="3963232" cy="734762"/>
          </a:xfrm>
        </p:spPr>
        <p:txBody>
          <a:bodyPr/>
          <a:lstStyle/>
          <a:p>
            <a:r>
              <a:rPr lang="en-GB" b="1" dirty="0"/>
              <a:t>External </a:t>
            </a:r>
            <a:r>
              <a:rPr lang="en-GB" dirty="0"/>
              <a:t>surprise was also </a:t>
            </a:r>
            <a:r>
              <a:rPr lang="en-GB" b="1" i="1" dirty="0"/>
              <a:t>harder</a:t>
            </a:r>
            <a:r>
              <a:rPr lang="en-GB" dirty="0"/>
              <a:t> to accurately identify as faked or real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8858" y="1873354"/>
            <a:ext cx="56197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External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surprise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Internal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surprise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Both fake conditions were rated as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genuine that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Genuine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surprise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0612" y="2831085"/>
            <a:ext cx="140348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Genuineness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871855" y="3355225"/>
            <a:ext cx="1" cy="234361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"/>
          <p:cNvSpPr txBox="1"/>
          <p:nvPr/>
        </p:nvSpPr>
        <p:spPr>
          <a:xfrm rot="16200000">
            <a:off x="6380256" y="4359805"/>
            <a:ext cx="905873" cy="35660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Fake | Real</a:t>
            </a:r>
          </a:p>
        </p:txBody>
      </p:sp>
      <p:sp>
        <p:nvSpPr>
          <p:cNvPr id="22" name="Left Bracket 21"/>
          <p:cNvSpPr/>
          <p:nvPr/>
        </p:nvSpPr>
        <p:spPr>
          <a:xfrm rot="5400000">
            <a:off x="8466299" y="2232592"/>
            <a:ext cx="50656" cy="228696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Left Bracket 22"/>
          <p:cNvSpPr/>
          <p:nvPr/>
        </p:nvSpPr>
        <p:spPr>
          <a:xfrm rot="5400000">
            <a:off x="7897227" y="2912707"/>
            <a:ext cx="64276" cy="114835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eft Bracket 23"/>
          <p:cNvSpPr/>
          <p:nvPr/>
        </p:nvSpPr>
        <p:spPr>
          <a:xfrm rot="5400000">
            <a:off x="9084986" y="3437494"/>
            <a:ext cx="45719" cy="113861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10409040" y="6052109"/>
            <a:ext cx="6110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accent2"/>
                </a:solidFill>
              </a:rPr>
              <a:t>* p&lt;.05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07876D-BD15-4085-92A2-67368474A036}"/>
              </a:ext>
            </a:extLst>
          </p:cNvPr>
          <p:cNvSpPr txBox="1"/>
          <p:nvPr/>
        </p:nvSpPr>
        <p:spPr>
          <a:xfrm>
            <a:off x="-2" y="117064"/>
            <a:ext cx="5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3: Acting Surprised: Mimic vs Stanislavsky</a:t>
            </a:r>
          </a:p>
        </p:txBody>
      </p:sp>
    </p:spTree>
    <p:extLst>
      <p:ext uri="{BB962C8B-B14F-4D97-AF65-F5344CB8AC3E}">
        <p14:creationId xmlns:p14="http://schemas.microsoft.com/office/powerpoint/2010/main" val="35283690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/>
      <p:bldP spid="13" grpId="0" animBg="1"/>
      <p:bldP spid="17" grpId="0"/>
      <p:bldP spid="22" grpId="0" animBg="1"/>
      <p:bldP spid="23" grpId="0" animBg="1"/>
      <p:bldP spid="24" grpId="0" animBg="1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423545793"/>
              </p:ext>
            </p:extLst>
          </p:nvPr>
        </p:nvGraphicFramePr>
        <p:xfrm>
          <a:off x="1271464" y="2963408"/>
          <a:ext cx="4578305" cy="3291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Rectangle 28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3352" y="684082"/>
            <a:ext cx="11928648" cy="1064755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Findings</a:t>
            </a:r>
            <a:endParaRPr lang="en-GB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9514" y="2984800"/>
            <a:ext cx="1038714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Intensity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60756" y="2996952"/>
            <a:ext cx="140348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>
                <a:ln w="0"/>
                <a:solidFill>
                  <a:schemeClr val="accent2"/>
                </a:solidFill>
              </a:rPr>
              <a:t>Confidence</a:t>
            </a:r>
          </a:p>
        </p:txBody>
      </p:sp>
      <p:sp>
        <p:nvSpPr>
          <p:cNvPr id="31" name="Left Bracket 30"/>
          <p:cNvSpPr/>
          <p:nvPr/>
        </p:nvSpPr>
        <p:spPr>
          <a:xfrm rot="5400000">
            <a:off x="4167580" y="3413204"/>
            <a:ext cx="78172" cy="126189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Left Bracket 31"/>
          <p:cNvSpPr/>
          <p:nvPr/>
        </p:nvSpPr>
        <p:spPr>
          <a:xfrm rot="5400000">
            <a:off x="2833668" y="3667872"/>
            <a:ext cx="49434" cy="115761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35967" y="1943766"/>
            <a:ext cx="5760034" cy="1008643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GB" sz="1800" b="1" dirty="0"/>
              <a:t>External</a:t>
            </a:r>
            <a:r>
              <a:rPr lang="en-GB" sz="1800" dirty="0"/>
              <a:t> surprise was rated as more expressive that </a:t>
            </a:r>
            <a:r>
              <a:rPr lang="en-GB" sz="1800" b="1" dirty="0"/>
              <a:t>Internal</a:t>
            </a:r>
            <a:r>
              <a:rPr lang="en-GB" sz="1800" dirty="0"/>
              <a:t> surprise</a:t>
            </a:r>
          </a:p>
          <a:p>
            <a:pPr>
              <a:spcAft>
                <a:spcPts val="600"/>
              </a:spcAft>
            </a:pPr>
            <a:r>
              <a:rPr lang="en-GB" sz="1800" b="1" dirty="0"/>
              <a:t>External </a:t>
            </a:r>
            <a:r>
              <a:rPr lang="en-GB" sz="1800" dirty="0"/>
              <a:t>surprise was rated as expressive as </a:t>
            </a:r>
            <a:r>
              <a:rPr lang="en-GB" sz="1800" b="1" dirty="0"/>
              <a:t>Genuine</a:t>
            </a:r>
            <a:r>
              <a:rPr lang="en-GB" sz="1800" dirty="0"/>
              <a:t> surprise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528048" y="1890047"/>
            <a:ext cx="5472608" cy="110690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Observers were </a:t>
            </a:r>
            <a:r>
              <a:rPr lang="en-GB" sz="1800" b="1" i="1" dirty="0"/>
              <a:t>less</a:t>
            </a:r>
            <a:r>
              <a:rPr lang="en-GB" sz="1800" dirty="0"/>
              <a:t> confident they were correct in their decisions for both </a:t>
            </a:r>
            <a:r>
              <a:rPr lang="en-GB" sz="1800" b="1" dirty="0"/>
              <a:t>Internal</a:t>
            </a:r>
            <a:r>
              <a:rPr lang="en-GB" sz="1800" dirty="0"/>
              <a:t> and </a:t>
            </a:r>
            <a:r>
              <a:rPr lang="en-GB" sz="1800" b="1" dirty="0"/>
              <a:t>External </a:t>
            </a:r>
            <a:r>
              <a:rPr lang="en-GB" sz="1800" dirty="0"/>
              <a:t>conditions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261112284"/>
              </p:ext>
            </p:extLst>
          </p:nvPr>
        </p:nvGraphicFramePr>
        <p:xfrm>
          <a:off x="6528048" y="2952409"/>
          <a:ext cx="4944179" cy="330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Left Bracket 16"/>
          <p:cNvSpPr/>
          <p:nvPr/>
        </p:nvSpPr>
        <p:spPr>
          <a:xfrm rot="5400000">
            <a:off x="8917242" y="2263009"/>
            <a:ext cx="45719" cy="280873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Left Bracket 17"/>
          <p:cNvSpPr/>
          <p:nvPr/>
        </p:nvSpPr>
        <p:spPr>
          <a:xfrm rot="5400000">
            <a:off x="8226987" y="3106260"/>
            <a:ext cx="51492" cy="141705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F1ACF0-45A3-4BD9-9BC7-59571885885C}"/>
              </a:ext>
            </a:extLst>
          </p:cNvPr>
          <p:cNvSpPr txBox="1"/>
          <p:nvPr/>
        </p:nvSpPr>
        <p:spPr>
          <a:xfrm>
            <a:off x="-2" y="117064"/>
            <a:ext cx="5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3: Acting Surprised: Mimic vs Stanislavsky</a:t>
            </a:r>
          </a:p>
        </p:txBody>
      </p:sp>
    </p:spTree>
    <p:extLst>
      <p:ext uri="{BB962C8B-B14F-4D97-AF65-F5344CB8AC3E}">
        <p14:creationId xmlns:p14="http://schemas.microsoft.com/office/powerpoint/2010/main" val="17609192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3AFA1C-9D58-4458-A0F0-6F0CB7083BCE}"/>
              </a:ext>
            </a:extLst>
          </p:cNvPr>
          <p:cNvSpPr/>
          <p:nvPr/>
        </p:nvSpPr>
        <p:spPr>
          <a:xfrm>
            <a:off x="839416" y="2492896"/>
            <a:ext cx="10058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-457200">
              <a:spcAft>
                <a:spcPts val="1200"/>
              </a:spcAft>
              <a:buSzPct val="110000"/>
              <a:buFont typeface="Wingdings" pitchFamily="2" charset="2"/>
              <a:buChar char=""/>
            </a:pPr>
            <a:r>
              <a:rPr lang="en-GB" sz="2000" b="1" dirty="0">
                <a:solidFill>
                  <a:schemeClr val="accent1"/>
                </a:solidFill>
              </a:rPr>
              <a:t>Study 1: </a:t>
            </a:r>
            <a:r>
              <a:rPr lang="en-GB" sz="2000" dirty="0"/>
              <a:t>Having recent experience with actual surprise allows individuals to convincingly fake the emotional expression </a:t>
            </a:r>
          </a:p>
          <a:p>
            <a:pPr marL="360000" indent="-457200">
              <a:spcAft>
                <a:spcPts val="1200"/>
              </a:spcAft>
              <a:buSzPct val="110000"/>
              <a:buFont typeface="Wingdings" pitchFamily="2" charset="2"/>
              <a:buChar char=""/>
            </a:pPr>
            <a:r>
              <a:rPr lang="en-GB" sz="2000" b="1" dirty="0">
                <a:solidFill>
                  <a:schemeClr val="accent1"/>
                </a:solidFill>
              </a:rPr>
              <a:t>Study 2: </a:t>
            </a:r>
            <a:r>
              <a:rPr lang="en-GB" sz="2000" dirty="0"/>
              <a:t>Knowing what a genuine emotional expression looks like (External) is better for producing a genuine-looking deceptive expression (i.e. Mimic method is superior to Stanislavsky)</a:t>
            </a:r>
          </a:p>
          <a:p>
            <a:pPr>
              <a:spcAft>
                <a:spcPts val="1200"/>
              </a:spcAft>
              <a:buSzPct val="110000"/>
            </a:pPr>
            <a:br>
              <a:rPr lang="en-GB" sz="2000" dirty="0"/>
            </a:br>
            <a:r>
              <a:rPr lang="en-GB" sz="2000" dirty="0"/>
              <a:t>Overall, there seem to be observable differences between real and fake emotional displays, but these can be diminished using simple techniques</a:t>
            </a:r>
          </a:p>
          <a:p>
            <a:endParaRPr lang="en-GB" sz="2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619EC7-C64F-486C-A519-4DD6A1F8D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Conclusions so far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74BF18-60DE-42AF-88F8-7A01B92B17F0}"/>
              </a:ext>
            </a:extLst>
          </p:cNvPr>
          <p:cNvSpPr txBox="1"/>
          <p:nvPr/>
        </p:nvSpPr>
        <p:spPr>
          <a:xfrm>
            <a:off x="-2" y="117064"/>
            <a:ext cx="5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ook Antiqua" panose="02040602050305030304" pitchFamily="18" charset="0"/>
              </a:rPr>
              <a:t>STUDY 3: Acting Surprised: Mimic vs Stanislavsky</a:t>
            </a:r>
          </a:p>
        </p:txBody>
      </p:sp>
    </p:spTree>
    <p:extLst>
      <p:ext uri="{BB962C8B-B14F-4D97-AF65-F5344CB8AC3E}">
        <p14:creationId xmlns:p14="http://schemas.microsoft.com/office/powerpoint/2010/main" val="2914359344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Ongoing &amp; Future Projects: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23698" y="2204864"/>
            <a:ext cx="8928991" cy="102922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100" dirty="0"/>
              <a:t>Dynamic Expressions Database</a:t>
            </a:r>
            <a:r>
              <a:rPr lang="en-GB" sz="3200" dirty="0"/>
              <a:t> – </a:t>
            </a:r>
            <a:r>
              <a:rPr lang="en-GB" sz="2400" i="1" dirty="0" err="1"/>
              <a:t>Behavioral</a:t>
            </a:r>
            <a:r>
              <a:rPr lang="en-GB" sz="2400" i="1" dirty="0"/>
              <a:t> Research Methods</a:t>
            </a:r>
            <a:endParaRPr lang="en-GB" sz="3000" i="1" dirty="0"/>
          </a:p>
          <a:p>
            <a:pPr algn="ctr"/>
            <a:r>
              <a:rPr lang="en-GB" sz="2300" i="1" dirty="0"/>
              <a:t>(Zloteanu, Ong, Krumhuber &amp; Richardson, in progress)</a:t>
            </a:r>
          </a:p>
          <a:p>
            <a:pPr algn="ctr"/>
            <a:r>
              <a:rPr lang="en-GB" sz="1000" i="1" dirty="0"/>
              <a:t> </a:t>
            </a:r>
            <a:endParaRPr lang="en-GB" sz="22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323698" y="3614061"/>
            <a:ext cx="8928991" cy="102922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/>
              <a:t>Chapter: Deceptive Emotional Control – </a:t>
            </a:r>
            <a:r>
              <a:rPr lang="en-GB" sz="2600" i="1" dirty="0"/>
              <a:t>Handbook of Facial Expressions of Emotion Vol.3</a:t>
            </a:r>
          </a:p>
          <a:p>
            <a:pPr algn="ctr"/>
            <a:r>
              <a:rPr lang="en-GB" sz="2300" i="1" dirty="0"/>
              <a:t>(Zloteanu, Krumhuber &amp; Richardson, in prep.)</a:t>
            </a:r>
            <a:endParaRPr lang="en-GB" sz="2300" dirty="0"/>
          </a:p>
        </p:txBody>
      </p:sp>
      <p:pic>
        <p:nvPicPr>
          <p:cNvPr id="8" name="Picture 4" descr="http://im2.ezgif.com/tmp/ezgif-9752879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4" y="2219431"/>
            <a:ext cx="1417116" cy="1014656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10EFB70-C514-40B8-B173-18A4C9D9AB97}"/>
              </a:ext>
            </a:extLst>
          </p:cNvPr>
          <p:cNvSpPr txBox="1">
            <a:spLocks/>
          </p:cNvSpPr>
          <p:nvPr/>
        </p:nvSpPr>
        <p:spPr>
          <a:xfrm>
            <a:off x="2351584" y="5069292"/>
            <a:ext cx="8928991" cy="102922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/>
              <a:t>Automatic Authenticity Classification </a:t>
            </a:r>
            <a:r>
              <a:rPr lang="en-GB" sz="2600" dirty="0"/>
              <a:t>– ongoing</a:t>
            </a:r>
            <a:endParaRPr lang="en-GB" sz="3200" dirty="0"/>
          </a:p>
          <a:p>
            <a:pPr algn="ctr"/>
            <a:r>
              <a:rPr lang="en-GB" sz="2300" i="1" dirty="0"/>
              <a:t>(</a:t>
            </a:r>
            <a:r>
              <a:rPr lang="en-GB" sz="2300" i="1" dirty="0">
                <a:solidFill>
                  <a:schemeClr val="tx1"/>
                </a:solidFill>
              </a:rPr>
              <a:t>Zloteanu, Cohn &amp; Krumhuber)</a:t>
            </a:r>
            <a:endParaRPr lang="en-GB" sz="23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B14B97-06A4-442E-B865-9529A02968AE}"/>
              </a:ext>
            </a:extLst>
          </p:cNvPr>
          <p:cNvSpPr/>
          <p:nvPr/>
        </p:nvSpPr>
        <p:spPr>
          <a:xfrm>
            <a:off x="606045" y="3614061"/>
            <a:ext cx="1540054" cy="10292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0F8E38-2E7C-40D2-A573-41BE1F3A08B3}"/>
              </a:ext>
            </a:extLst>
          </p:cNvPr>
          <p:cNvSpPr/>
          <p:nvPr/>
        </p:nvSpPr>
        <p:spPr>
          <a:xfrm>
            <a:off x="606045" y="5099834"/>
            <a:ext cx="1540054" cy="10292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04577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8" y="286603"/>
            <a:ext cx="11094721" cy="1450757"/>
          </a:xfrm>
        </p:spPr>
        <p:txBody>
          <a:bodyPr>
            <a:normAutofit/>
          </a:bodyPr>
          <a:lstStyle/>
          <a:p>
            <a:r>
              <a:rPr lang="en-GB" sz="4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Surprise.D</a:t>
            </a:r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: </a:t>
            </a:r>
            <a:r>
              <a:rPr lang="en-GB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Surprise Expressions Database</a:t>
            </a:r>
            <a:endParaRPr lang="en-GB" sz="4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98D626C-C743-44A2-94C5-F17523654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0" t="26815" r="41360" b="44545"/>
          <a:stretch/>
        </p:blipFill>
        <p:spPr>
          <a:xfrm>
            <a:off x="10560496" y="312166"/>
            <a:ext cx="1152128" cy="1152128"/>
          </a:xfr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D26E18-1107-4685-9E5B-E94423DE1481}"/>
              </a:ext>
            </a:extLst>
          </p:cNvPr>
          <p:cNvSpPr txBox="1">
            <a:spLocks/>
          </p:cNvSpPr>
          <p:nvPr/>
        </p:nvSpPr>
        <p:spPr>
          <a:xfrm>
            <a:off x="1097278" y="2091542"/>
            <a:ext cx="10029838" cy="133745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00" dirty="0"/>
              <a:t>Producing a dynamic emotion database with the mentioned production method techniques, </a:t>
            </a:r>
          </a:p>
          <a:p>
            <a:pPr marL="0" indent="0">
              <a:buNone/>
            </a:pPr>
            <a:r>
              <a:rPr lang="en-GB" sz="1900" dirty="0"/>
              <a:t>  Allow clearer investigations of emotion perception, recognition, and affective judgements.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185849-F7BF-477B-910B-2139C80C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77" y="3645024"/>
            <a:ext cx="2599229" cy="21218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BB04678-6BE5-4FC7-98AF-3A89783E8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705" y="3645024"/>
            <a:ext cx="2664296" cy="212182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C9C138F-8B72-4E95-82DF-928873B01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0924" y="3642780"/>
            <a:ext cx="2558819" cy="208823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CEEFD93-006B-428D-93F8-9E175D5EB9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3018" y="3645024"/>
            <a:ext cx="257089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4051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8" y="286603"/>
            <a:ext cx="11094721" cy="1450757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Surprise Database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FCACFD-5181-4166-8852-8872306C0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91542"/>
            <a:ext cx="10058400" cy="3777551"/>
          </a:xfrm>
        </p:spPr>
        <p:txBody>
          <a:bodyPr>
            <a:normAutofit/>
          </a:bodyPr>
          <a:lstStyle/>
          <a:p>
            <a:r>
              <a:rPr lang="en-GB" b="1" dirty="0"/>
              <a:t>Videos/Senders</a:t>
            </a:r>
          </a:p>
          <a:p>
            <a:r>
              <a:rPr lang="en-GB" dirty="0"/>
              <a:t>N = 128 (32 Genuine; 32 Rehearsed; 32 Improvised; 32 External)</a:t>
            </a:r>
          </a:p>
          <a:p>
            <a:r>
              <a:rPr lang="en-GB" b="1" dirty="0"/>
              <a:t>Decoders</a:t>
            </a:r>
          </a:p>
          <a:p>
            <a:r>
              <a:rPr lang="en-GB" dirty="0"/>
              <a:t>N = 108</a:t>
            </a:r>
          </a:p>
          <a:p>
            <a:r>
              <a:rPr lang="en-GB" b="1" dirty="0"/>
              <a:t>Sender behavioural readings:</a:t>
            </a:r>
          </a:p>
          <a:p>
            <a:r>
              <a:rPr lang="en-GB" dirty="0"/>
              <a:t>Gender, Age, Mood, Acting Experience, Acting ability (self-rated), Felt emotion (10 point ratings for 6 basic emotions), Confidence in performance</a:t>
            </a:r>
          </a:p>
          <a:p>
            <a:r>
              <a:rPr lang="en-GB" b="1" dirty="0"/>
              <a:t>Decoder ratings:</a:t>
            </a:r>
          </a:p>
          <a:p>
            <a:pPr>
              <a:spcBef>
                <a:spcPts val="0"/>
              </a:spcBef>
            </a:pPr>
            <a:r>
              <a:rPr lang="en-GB" dirty="0"/>
              <a:t>Genuineness, Intensity, Accuracy, Confidence, Trustworthiness, Attractiveness</a:t>
            </a:r>
          </a:p>
        </p:txBody>
      </p:sp>
      <p:pic>
        <p:nvPicPr>
          <p:cNvPr id="22" name="Content Placeholder 8">
            <a:extLst>
              <a:ext uri="{FF2B5EF4-FFF2-40B4-BE49-F238E27FC236}">
                <a16:creationId xmlns:a16="http://schemas.microsoft.com/office/drawing/2014/main" id="{E548F2A8-8CFC-443D-9A64-78CCE29907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0" t="26815" r="41360" b="44545"/>
          <a:stretch/>
        </p:blipFill>
        <p:spPr>
          <a:xfrm>
            <a:off x="10560496" y="312166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97237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8" y="286603"/>
            <a:ext cx="11094721" cy="1450757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Dynamic Surprise Database</a:t>
            </a:r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8D2D0043-DE46-4F2A-9A71-AFD075F056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0" t="26815" r="41360" b="44545"/>
          <a:stretch/>
        </p:blipFill>
        <p:spPr>
          <a:xfrm>
            <a:off x="10560496" y="312166"/>
            <a:ext cx="1152128" cy="1152128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9E22586-9698-45C8-8415-E542EE662E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3476124"/>
              </p:ext>
            </p:extLst>
          </p:nvPr>
        </p:nvGraphicFramePr>
        <p:xfrm>
          <a:off x="954599" y="2091543"/>
          <a:ext cx="4032448" cy="2358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17AB713-52B0-436F-A028-E36C7ACE87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3448370"/>
              </p:ext>
            </p:extLst>
          </p:nvPr>
        </p:nvGraphicFramePr>
        <p:xfrm>
          <a:off x="983432" y="4293095"/>
          <a:ext cx="4032448" cy="243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563F4C6-D08F-4B68-9517-BABD10FBD659}"/>
              </a:ext>
            </a:extLst>
          </p:cNvPr>
          <p:cNvSpPr txBox="1"/>
          <p:nvPr/>
        </p:nvSpPr>
        <p:spPr>
          <a:xfrm rot="16200000">
            <a:off x="227047" y="3017241"/>
            <a:ext cx="1023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Accuracy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F76CBB-2201-40F4-8DEB-CF70155E32B0}"/>
              </a:ext>
            </a:extLst>
          </p:cNvPr>
          <p:cNvSpPr txBox="1"/>
          <p:nvPr/>
        </p:nvSpPr>
        <p:spPr>
          <a:xfrm rot="16200000">
            <a:off x="165736" y="5327897"/>
            <a:ext cx="99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Intensity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6E9DAE1-6BEB-4E46-876D-A1F5C0ADC1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533708"/>
              </p:ext>
            </p:extLst>
          </p:nvPr>
        </p:nvGraphicFramePr>
        <p:xfrm>
          <a:off x="6643231" y="1982439"/>
          <a:ext cx="4032448" cy="243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7F3C449-8EAF-4300-BC77-9A116F1D8BE3}"/>
              </a:ext>
            </a:extLst>
          </p:cNvPr>
          <p:cNvSpPr txBox="1"/>
          <p:nvPr/>
        </p:nvSpPr>
        <p:spPr>
          <a:xfrm rot="16200000">
            <a:off x="5656934" y="3017240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Genuineness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54D77D5-C7C4-46CC-83D4-B226EFD3E9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5709612"/>
              </p:ext>
            </p:extLst>
          </p:nvPr>
        </p:nvGraphicFramePr>
        <p:xfrm>
          <a:off x="6672064" y="4293095"/>
          <a:ext cx="4032448" cy="243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2D9C635-59F6-4B39-8CB0-25A07F7E6BB8}"/>
              </a:ext>
            </a:extLst>
          </p:cNvPr>
          <p:cNvSpPr txBox="1"/>
          <p:nvPr/>
        </p:nvSpPr>
        <p:spPr>
          <a:xfrm rot="16200000">
            <a:off x="5762500" y="5327896"/>
            <a:ext cx="1246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Confidence</a:t>
            </a:r>
          </a:p>
        </p:txBody>
      </p:sp>
    </p:spTree>
    <p:extLst>
      <p:ext uri="{BB962C8B-B14F-4D97-AF65-F5344CB8AC3E}">
        <p14:creationId xmlns:p14="http://schemas.microsoft.com/office/powerpoint/2010/main" val="3056706768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35360" y="1790700"/>
            <a:ext cx="11449272" cy="4374604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Take home message(s):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Perceptual differences between genuine and deceptive expressions are driven by both the method used to </a:t>
            </a:r>
            <a:r>
              <a:rPr lang="en-GB" sz="2400" b="1" dirty="0"/>
              <a:t>produce</a:t>
            </a:r>
            <a:r>
              <a:rPr lang="en-GB" sz="2400" dirty="0"/>
              <a:t> and </a:t>
            </a:r>
            <a:r>
              <a:rPr lang="en-GB" sz="2400" b="1" dirty="0"/>
              <a:t>present</a:t>
            </a:r>
            <a:r>
              <a:rPr lang="en-GB" sz="2400" dirty="0"/>
              <a:t> stimuli </a:t>
            </a:r>
            <a:r>
              <a:rPr lang="en-GB" sz="2400" i="1" dirty="0"/>
              <a:t>[helps explain past inconsistencies in research]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When investigating Emotion Recognition we need for a clear separation between </a:t>
            </a:r>
            <a:br>
              <a:rPr lang="en-GB" sz="2400" dirty="0"/>
            </a:br>
            <a:r>
              <a:rPr lang="en-GB" sz="2400" b="1" i="1" dirty="0"/>
              <a:t>Classification Accuracy </a:t>
            </a:r>
            <a:r>
              <a:rPr lang="en-GB" sz="2400" dirty="0"/>
              <a:t>and </a:t>
            </a:r>
            <a:r>
              <a:rPr lang="en-GB" sz="2400" b="1" i="1" dirty="0"/>
              <a:t>Authenticity Discrimination </a:t>
            </a:r>
            <a:r>
              <a:rPr lang="en-GB" sz="2400" dirty="0"/>
              <a:t>!!!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Together, the findings illustrate the complexity of human emotion production and perception, the need for ecologically valid stimuli </a:t>
            </a:r>
            <a:r>
              <a:rPr lang="en-GB" sz="2400" b="1" dirty="0"/>
              <a:t>(dynamic is better)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CC6DBF-3FCB-4E9B-8FC1-5CF366AC6F74}"/>
              </a:ext>
            </a:extLst>
          </p:cNvPr>
          <p:cNvSpPr/>
          <p:nvPr/>
        </p:nvSpPr>
        <p:spPr>
          <a:xfrm>
            <a:off x="385833" y="4149080"/>
            <a:ext cx="11470807" cy="79208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82F573-CFB0-4761-9A50-85B4061AC8FA}"/>
              </a:ext>
            </a:extLst>
          </p:cNvPr>
          <p:cNvSpPr txBox="1">
            <a:spLocks/>
          </p:cNvSpPr>
          <p:nvPr/>
        </p:nvSpPr>
        <p:spPr>
          <a:xfrm>
            <a:off x="1097278" y="286603"/>
            <a:ext cx="1109472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dirty="0">
                <a:solidFill>
                  <a:schemeClr val="bg1"/>
                </a:solidFill>
                <a:latin typeface="Bookman Old Style" panose="02050604050505020204" pitchFamily="18" charset="0"/>
              </a:rPr>
              <a:t>Concluding remarks</a:t>
            </a:r>
          </a:p>
        </p:txBody>
      </p:sp>
    </p:spTree>
    <p:extLst>
      <p:ext uri="{BB962C8B-B14F-4D97-AF65-F5344CB8AC3E}">
        <p14:creationId xmlns:p14="http://schemas.microsoft.com/office/powerpoint/2010/main" val="4079351675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4240"/>
            <a:ext cx="12192000" cy="18049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3" y="259423"/>
            <a:ext cx="4678831" cy="1450757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Thank you!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588379-1056-4981-B2A2-1BB3732018EC}"/>
              </a:ext>
            </a:extLst>
          </p:cNvPr>
          <p:cNvSpPr txBox="1">
            <a:spLocks/>
          </p:cNvSpPr>
          <p:nvPr/>
        </p:nvSpPr>
        <p:spPr>
          <a:xfrm>
            <a:off x="979287" y="2081649"/>
            <a:ext cx="10418261" cy="6272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400" dirty="0">
                <a:latin typeface="Bookman Old Style" panose="02050604050505020204" pitchFamily="18" charset="0"/>
              </a:rPr>
              <a:t>Questions?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F2870B-144F-431E-A037-34F8F723D2C9}"/>
              </a:ext>
            </a:extLst>
          </p:cNvPr>
          <p:cNvSpPr txBox="1"/>
          <p:nvPr/>
        </p:nvSpPr>
        <p:spPr>
          <a:xfrm>
            <a:off x="2423592" y="2920879"/>
            <a:ext cx="2356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Prof. Daniel Richardson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5367670-5E0A-48BF-ADB1-52F12BD3D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598991"/>
            <a:ext cx="1658256" cy="11464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2" descr="http://ecute.eu/wp-content/uploads/2011/04/Eva-portrait.jpg">
            <a:extLst>
              <a:ext uri="{FF2B5EF4-FFF2-40B4-BE49-F238E27FC236}">
                <a16:creationId xmlns:a16="http://schemas.microsoft.com/office/drawing/2014/main" id="{208D2494-05EB-4292-989B-C6B6C5DFA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27" y="3296371"/>
            <a:ext cx="1275654" cy="168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CB5A6E6-F58C-4B9A-BFEF-4EAC924D92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809" b="10800"/>
          <a:stretch/>
        </p:blipFill>
        <p:spPr>
          <a:xfrm>
            <a:off x="7213748" y="3654732"/>
            <a:ext cx="1074389" cy="129174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B774F80-B483-4FFD-8C46-6C5876A7FD0B}"/>
              </a:ext>
            </a:extLst>
          </p:cNvPr>
          <p:cNvSpPr txBox="1"/>
          <p:nvPr/>
        </p:nvSpPr>
        <p:spPr>
          <a:xfrm>
            <a:off x="499418" y="2920879"/>
            <a:ext cx="189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Dr Eva Krumhuber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2F5520-308A-42B2-8710-B7FD5B88F949}"/>
              </a:ext>
            </a:extLst>
          </p:cNvPr>
          <p:cNvSpPr txBox="1"/>
          <p:nvPr/>
        </p:nvSpPr>
        <p:spPr>
          <a:xfrm>
            <a:off x="6855448" y="3308295"/>
            <a:ext cx="1635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Samantha </a:t>
            </a:r>
            <a:r>
              <a:rPr lang="en-GB" dirty="0" err="1"/>
              <a:t>Chye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1EA571-A4D6-409F-A132-C9C07FB57C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8136" y="3296371"/>
            <a:ext cx="1341003" cy="17213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EDE54F-BF02-451B-923D-5227A4C405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3647" y="3659543"/>
            <a:ext cx="1294170" cy="12941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7D5548C-4D7D-448F-8B2E-260F23790435}"/>
              </a:ext>
            </a:extLst>
          </p:cNvPr>
          <p:cNvSpPr txBox="1"/>
          <p:nvPr/>
        </p:nvSpPr>
        <p:spPr>
          <a:xfrm>
            <a:off x="8470040" y="3285400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Jing Ong Han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CF17DA-B947-409E-9FC7-A27183A66248}"/>
              </a:ext>
            </a:extLst>
          </p:cNvPr>
          <p:cNvSpPr/>
          <p:nvPr/>
        </p:nvSpPr>
        <p:spPr>
          <a:xfrm>
            <a:off x="9929412" y="3290211"/>
            <a:ext cx="1782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Korede</a:t>
            </a:r>
            <a:r>
              <a:rPr lang="en-GB" dirty="0"/>
              <a:t> </a:t>
            </a:r>
            <a:r>
              <a:rPr lang="en-GB" dirty="0" err="1"/>
              <a:t>Fakayode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990097-308D-424C-B38A-C01C08C560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21" y="3613728"/>
            <a:ext cx="1323216" cy="132321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8BEC7C8-CA37-4C60-BB25-1CB81B9FA6C3}"/>
              </a:ext>
            </a:extLst>
          </p:cNvPr>
          <p:cNvSpPr txBox="1"/>
          <p:nvPr/>
        </p:nvSpPr>
        <p:spPr>
          <a:xfrm>
            <a:off x="407368" y="5598991"/>
            <a:ext cx="3024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Contact</a:t>
            </a:r>
          </a:p>
          <a:p>
            <a:r>
              <a:rPr lang="en-GB" dirty="0"/>
              <a:t>       : m.zloteanu@tees.ac.uk</a:t>
            </a:r>
          </a:p>
          <a:p>
            <a:r>
              <a:rPr lang="en-GB" dirty="0"/>
              <a:t>T:    : @</a:t>
            </a:r>
            <a:r>
              <a:rPr lang="en-GB" dirty="0" err="1"/>
              <a:t>mzloteanu</a:t>
            </a:r>
            <a:endParaRPr lang="en-GB" dirty="0"/>
          </a:p>
          <a:p>
            <a:r>
              <a:rPr lang="en-GB" dirty="0"/>
              <a:t>       : mz555.github.io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1CB8D0-B06B-4A78-96BC-01D32590F5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376" y="5949280"/>
            <a:ext cx="312390" cy="2572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4A93CC-7E46-4402-BCB5-31B089D204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376" y="6206542"/>
            <a:ext cx="295801" cy="2615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072668-6098-465C-8969-C615977997A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16" y="6504694"/>
            <a:ext cx="259261" cy="25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61259"/>
      </p:ext>
    </p:extLst>
  </p:cSld>
  <p:clrMapOvr>
    <a:masterClrMapping/>
  </p:clrMapOvr>
  <p:transition spd="slow" advTm="1540">
    <p:push/>
  </p:transition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8469</TotalTime>
  <Words>1500</Words>
  <Application>Microsoft Office PowerPoint</Application>
  <PresentationFormat>Widescreen</PresentationFormat>
  <Paragraphs>285</Paragraphs>
  <Slides>30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Book Antiqua</vt:lpstr>
      <vt:lpstr>Bookman Old Style</vt:lpstr>
      <vt:lpstr>Calibri</vt:lpstr>
      <vt:lpstr>Calibri Light</vt:lpstr>
      <vt:lpstr>Cambria</vt:lpstr>
      <vt:lpstr>Wingdings</vt:lpstr>
      <vt:lpstr>Retrospect</vt:lpstr>
      <vt:lpstr>The Importance of Expression Production and Presentation on Authenticity Discrimination</vt:lpstr>
      <vt:lpstr>Genuine and “Posed” Expressions</vt:lpstr>
      <vt:lpstr>“Posed” Expression/s?</vt:lpstr>
      <vt:lpstr>Behavioural Differences? Reliable Behaviour?</vt:lpstr>
      <vt:lpstr>Term confusion ???</vt:lpstr>
      <vt:lpstr>Deceptive Emotions</vt:lpstr>
      <vt:lpstr>Method</vt:lpstr>
      <vt:lpstr>Method</vt:lpstr>
      <vt:lpstr>Findings</vt:lpstr>
      <vt:lpstr>Findings</vt:lpstr>
      <vt:lpstr>Dynamic vs Static Expressions</vt:lpstr>
      <vt:lpstr>Accuracy</vt:lpstr>
      <vt:lpstr>Genuineness</vt:lpstr>
      <vt:lpstr>Intensity</vt:lpstr>
      <vt:lpstr>Confidence</vt:lpstr>
      <vt:lpstr>Dynamic vs Static Expressions</vt:lpstr>
      <vt:lpstr>Dynamic Emotions: Short vs Long</vt:lpstr>
      <vt:lpstr>Dynamic Emotions: Short vs Long</vt:lpstr>
      <vt:lpstr>Internal vs External</vt:lpstr>
      <vt:lpstr>Method</vt:lpstr>
      <vt:lpstr>Method</vt:lpstr>
      <vt:lpstr>Findings</vt:lpstr>
      <vt:lpstr>Findings</vt:lpstr>
      <vt:lpstr>Conclusions so far</vt:lpstr>
      <vt:lpstr>Ongoing &amp; Future Projects:</vt:lpstr>
      <vt:lpstr>Surprise.D: Dynamic Surprise Expressions Database</vt:lpstr>
      <vt:lpstr>Dynamic Surprise Database</vt:lpstr>
      <vt:lpstr>Dynamic Surprise Database</vt:lpstr>
      <vt:lpstr>Take home message(s):  Perceptual differences between genuine and deceptive expressions are driven by both the method used to produce and present stimuli [helps explain past inconsistencies in research]  When investigating Emotion Recognition we need for a clear separation between  Classification Accuracy and Authenticity Discrimination !!!  Together, the findings illustrate the complexity of human emotion production and perception, the need for ecologically valid stimuli (dynamic is better)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Deception Detection</dc:title>
  <dc:creator>MirceaZZ</dc:creator>
  <cp:lastModifiedBy>Zloteanu, Mircea</cp:lastModifiedBy>
  <cp:revision>432</cp:revision>
  <dcterms:created xsi:type="dcterms:W3CDTF">2016-01-30T11:22:43Z</dcterms:created>
  <dcterms:modified xsi:type="dcterms:W3CDTF">2019-09-06T08:43:21Z</dcterms:modified>
</cp:coreProperties>
</file>