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904413" cy="6859588"/>
  <p:notesSz cx="6858000" cy="9144000"/>
  <p:defaultTextStyle>
    <a:defPPr>
      <a:defRPr lang="de-DE"/>
    </a:defPPr>
    <a:lvl1pPr algn="l" rtl="0" fontAlgn="base">
      <a:lnSpc>
        <a:spcPts val="2939"/>
      </a:lnSpc>
      <a:spcBef>
        <a:spcPct val="0"/>
      </a:spcBef>
      <a:spcAft>
        <a:spcPts val="1469"/>
      </a:spcAft>
      <a:defRPr sz="2600" b="1" kern="1200">
        <a:solidFill>
          <a:schemeClr val="tx2"/>
        </a:solidFill>
        <a:latin typeface="Arial" charset="0"/>
        <a:ea typeface="+mn-ea"/>
        <a:cs typeface="+mn-cs"/>
      </a:defRPr>
    </a:lvl1pPr>
    <a:lvl2pPr marL="419847" algn="l" rtl="0" fontAlgn="base">
      <a:lnSpc>
        <a:spcPts val="2939"/>
      </a:lnSpc>
      <a:spcBef>
        <a:spcPct val="0"/>
      </a:spcBef>
      <a:spcAft>
        <a:spcPts val="1469"/>
      </a:spcAft>
      <a:defRPr sz="2600" b="1" kern="1200">
        <a:solidFill>
          <a:schemeClr val="tx2"/>
        </a:solidFill>
        <a:latin typeface="Arial" charset="0"/>
        <a:ea typeface="+mn-ea"/>
        <a:cs typeface="+mn-cs"/>
      </a:defRPr>
    </a:lvl2pPr>
    <a:lvl3pPr marL="839694" algn="l" rtl="0" fontAlgn="base">
      <a:lnSpc>
        <a:spcPts val="2939"/>
      </a:lnSpc>
      <a:spcBef>
        <a:spcPct val="0"/>
      </a:spcBef>
      <a:spcAft>
        <a:spcPts val="1469"/>
      </a:spcAft>
      <a:defRPr sz="2600" b="1" kern="1200">
        <a:solidFill>
          <a:schemeClr val="tx2"/>
        </a:solidFill>
        <a:latin typeface="Arial" charset="0"/>
        <a:ea typeface="+mn-ea"/>
        <a:cs typeface="+mn-cs"/>
      </a:defRPr>
    </a:lvl3pPr>
    <a:lvl4pPr marL="1259540" algn="l" rtl="0" fontAlgn="base">
      <a:lnSpc>
        <a:spcPts val="2939"/>
      </a:lnSpc>
      <a:spcBef>
        <a:spcPct val="0"/>
      </a:spcBef>
      <a:spcAft>
        <a:spcPts val="1469"/>
      </a:spcAft>
      <a:defRPr sz="2600" b="1" kern="1200">
        <a:solidFill>
          <a:schemeClr val="tx2"/>
        </a:solidFill>
        <a:latin typeface="Arial" charset="0"/>
        <a:ea typeface="+mn-ea"/>
        <a:cs typeface="+mn-cs"/>
      </a:defRPr>
    </a:lvl4pPr>
    <a:lvl5pPr marL="1679387" algn="l" rtl="0" fontAlgn="base">
      <a:lnSpc>
        <a:spcPts val="2939"/>
      </a:lnSpc>
      <a:spcBef>
        <a:spcPct val="0"/>
      </a:spcBef>
      <a:spcAft>
        <a:spcPts val="1469"/>
      </a:spcAft>
      <a:defRPr sz="2600" b="1" kern="1200">
        <a:solidFill>
          <a:schemeClr val="tx2"/>
        </a:solidFill>
        <a:latin typeface="Arial" charset="0"/>
        <a:ea typeface="+mn-ea"/>
        <a:cs typeface="+mn-cs"/>
      </a:defRPr>
    </a:lvl5pPr>
    <a:lvl6pPr marL="2099234" algn="l" defTabSz="839694" rtl="0" eaLnBrk="1" latinLnBrk="0" hangingPunct="1">
      <a:defRPr sz="2600" b="1" kern="1200">
        <a:solidFill>
          <a:schemeClr val="tx2"/>
        </a:solidFill>
        <a:latin typeface="Arial" charset="0"/>
        <a:ea typeface="+mn-ea"/>
        <a:cs typeface="+mn-cs"/>
      </a:defRPr>
    </a:lvl6pPr>
    <a:lvl7pPr marL="2519081" algn="l" defTabSz="839694" rtl="0" eaLnBrk="1" latinLnBrk="0" hangingPunct="1">
      <a:defRPr sz="2600" b="1" kern="1200">
        <a:solidFill>
          <a:schemeClr val="tx2"/>
        </a:solidFill>
        <a:latin typeface="Arial" charset="0"/>
        <a:ea typeface="+mn-ea"/>
        <a:cs typeface="+mn-cs"/>
      </a:defRPr>
    </a:lvl7pPr>
    <a:lvl8pPr marL="2938927" algn="l" defTabSz="839694" rtl="0" eaLnBrk="1" latinLnBrk="0" hangingPunct="1">
      <a:defRPr sz="2600" b="1" kern="1200">
        <a:solidFill>
          <a:schemeClr val="tx2"/>
        </a:solidFill>
        <a:latin typeface="Arial" charset="0"/>
        <a:ea typeface="+mn-ea"/>
        <a:cs typeface="+mn-cs"/>
      </a:defRPr>
    </a:lvl8pPr>
    <a:lvl9pPr marL="3358774" algn="l" defTabSz="839694" rtl="0" eaLnBrk="1" latinLnBrk="0" hangingPunct="1">
      <a:defRPr sz="2600" b="1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8">
          <p15:clr>
            <a:srgbClr val="A4A3A4"/>
          </p15:clr>
        </p15:guide>
        <p15:guide id="2" orient="horz" pos="436">
          <p15:clr>
            <a:srgbClr val="A4A3A4"/>
          </p15:clr>
        </p15:guide>
        <p15:guide id="3" orient="horz" pos="1344">
          <p15:clr>
            <a:srgbClr val="A4A3A4"/>
          </p15:clr>
        </p15:guide>
        <p15:guide id="4" orient="horz" pos="1117">
          <p15:clr>
            <a:srgbClr val="A4A3A4"/>
          </p15:clr>
        </p15:guide>
        <p15:guide id="5" orient="horz" pos="1570">
          <p15:clr>
            <a:srgbClr val="A4A3A4"/>
          </p15:clr>
        </p15:guide>
        <p15:guide id="6" pos="3028">
          <p15:clr>
            <a:srgbClr val="A4A3A4"/>
          </p15:clr>
        </p15:guide>
        <p15:guide id="7" pos="443">
          <p15:clr>
            <a:srgbClr val="A4A3A4"/>
          </p15:clr>
        </p15:guide>
        <p15:guide id="8" pos="5795">
          <p15:clr>
            <a:srgbClr val="A4A3A4"/>
          </p15:clr>
        </p15:guide>
        <p15:guide id="9" pos="321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4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93" d="100"/>
          <a:sy n="93" d="100"/>
        </p:scale>
        <p:origin x="926" y="72"/>
      </p:cViewPr>
      <p:guideLst>
        <p:guide orient="horz" pos="3838"/>
        <p:guide orient="horz" pos="436"/>
        <p:guide orient="horz" pos="1344"/>
        <p:guide orient="horz" pos="1117"/>
        <p:guide orient="horz" pos="1570"/>
        <p:guide pos="3028"/>
        <p:guide pos="443"/>
        <p:guide pos="5795"/>
        <p:guide pos="321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Aft>
                <a:spcPct val="0"/>
              </a:spcAft>
              <a:defRPr sz="1200" b="0">
                <a:solidFill>
                  <a:schemeClr val="tx1"/>
                </a:solidFill>
              </a:defRPr>
            </a:lvl1pPr>
          </a:lstStyle>
          <a:p>
            <a:endParaRPr lang="de-CH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Aft>
                <a:spcPct val="0"/>
              </a:spcAft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27.05.2019</a:t>
            </a:r>
            <a:endParaRPr lang="de-CH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Aft>
                <a:spcPct val="0"/>
              </a:spcAft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de-CH" smtClean="0"/>
              <a:t>27.05.2019</a:t>
            </a:r>
            <a:endParaRPr lang="de-CH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Aft>
                <a:spcPct val="0"/>
              </a:spcAft>
              <a:defRPr sz="1200" b="0">
                <a:solidFill>
                  <a:schemeClr val="tx1"/>
                </a:solidFill>
              </a:defRPr>
            </a:lvl1pPr>
          </a:lstStyle>
          <a:p>
            <a:fld id="{ECBBE573-2055-42DD-81AE-DB6B82D7CCEB}" type="slidenum">
              <a:rPr lang="de-CH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495056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Aft>
                <a:spcPct val="0"/>
              </a:spcAft>
              <a:defRPr sz="1200" b="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Aft>
                <a:spcPct val="0"/>
              </a:spcAft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27.05.2019</a:t>
            </a:r>
            <a:endParaRPr lang="de-D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4088" y="685800"/>
            <a:ext cx="4949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Aft>
                <a:spcPct val="0"/>
              </a:spcAft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27.05.2019</a:t>
            </a: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Aft>
                <a:spcPct val="0"/>
              </a:spcAft>
              <a:defRPr sz="1200" b="0">
                <a:solidFill>
                  <a:schemeClr val="tx1"/>
                </a:solidFill>
              </a:defRPr>
            </a:lvl1pPr>
          </a:lstStyle>
          <a:p>
            <a:fld id="{6F1F3729-FB41-41FE-8222-A46DA02A6FB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52086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19847"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839694"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259540"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679387"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099234" algn="l" defTabSz="83969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19081" algn="l" defTabSz="83969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938927" algn="l" defTabSz="83969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358774" algn="l" defTabSz="83969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4088" y="685800"/>
            <a:ext cx="4949825" cy="3429000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90248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e-CH" baseline="0" dirty="0" smtClean="0"/>
              <a:t>Aussage stimmt nicht für Mitarbeiter: Ausschliessliche </a:t>
            </a:r>
            <a:r>
              <a:rPr lang="de-CH" baseline="0" dirty="0" err="1" smtClean="0"/>
              <a:t>Verwendungbefugnisse</a:t>
            </a:r>
            <a:r>
              <a:rPr lang="de-CH" baseline="0" dirty="0" smtClean="0"/>
              <a:t> liegen bei der Hochschule (gemäss Art. 16 Fachhochschulgesetz)!</a:t>
            </a:r>
          </a:p>
          <a:p>
            <a:pPr marL="228600" indent="-228600">
              <a:buAutoNum type="arabicPeriod"/>
            </a:pPr>
            <a:r>
              <a:rPr lang="de-CH" baseline="0" dirty="0" smtClean="0"/>
              <a:t>Aussage: Hier nicht der «Autor», sondern «die ZHAW», wenn Produkt dienstlich erstellt wurde</a:t>
            </a:r>
          </a:p>
          <a:p>
            <a:pPr marL="0" indent="0">
              <a:buNone/>
            </a:pPr>
            <a:r>
              <a:rPr lang="de-CH" baseline="0" dirty="0" smtClean="0"/>
              <a:t>(Anmerkungen </a:t>
            </a:r>
            <a:r>
              <a:rPr lang="de-CH" baseline="0" dirty="0" err="1" smtClean="0"/>
              <a:t>swim</a:t>
            </a:r>
            <a:r>
              <a:rPr lang="de-CH" baseline="0" dirty="0" smtClean="0"/>
              <a:t>)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9953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Schranke zum Eigengebrauch</a:t>
            </a:r>
            <a:r>
              <a:rPr lang="de-CH" baseline="0" dirty="0" smtClean="0"/>
              <a:t> (Schulgebrauch) – gilt auch bei ND-Einschränkung?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08291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Hinweis:</a:t>
            </a:r>
            <a:r>
              <a:rPr lang="de-DE" baseline="0" dirty="0" smtClean="0"/>
              <a:t> Limitationen für CC0 in der Schweiz </a:t>
            </a:r>
            <a:r>
              <a:rPr lang="de-DE" baseline="0" dirty="0" smtClean="0">
                <a:sym typeface="Wingdings"/>
              </a:rPr>
              <a:t> Urheberpersönlichkeitsrechte bleiben gesetzlich immer beim Urheber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30636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35161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3263" y="692149"/>
            <a:ext cx="6895609" cy="1081089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CH" dirty="0" err="1" smtClean="0"/>
              <a:t>Departementsname</a:t>
            </a:r>
            <a:r>
              <a:rPr lang="de-CH" dirty="0" smtClean="0"/>
              <a:t> oder Institutsname eintragen, max. 3 Zeilen</a:t>
            </a:r>
            <a:endParaRPr lang="de-CH" noProof="0" dirty="0" smtClean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03263" y="2133599"/>
            <a:ext cx="8496299" cy="3959225"/>
          </a:xfrm>
        </p:spPr>
        <p:txBody>
          <a:bodyPr tIns="0"/>
          <a:lstStyle>
            <a:lvl1pPr marL="0" indent="0">
              <a:buFontTx/>
              <a:buNone/>
              <a:defRPr sz="2400" cap="all" baseline="0"/>
            </a:lvl1pPr>
          </a:lstStyle>
          <a:p>
            <a:pPr lvl="0"/>
            <a:r>
              <a:rPr lang="de-CH" noProof="0" dirty="0" smtClean="0"/>
              <a:t>Titel der Präsentation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088728" y="6381750"/>
            <a:ext cx="1095426" cy="175702"/>
          </a:xfrm>
        </p:spPr>
        <p:txBody>
          <a:bodyPr/>
          <a:lstStyle>
            <a:lvl1pPr>
              <a:defRPr/>
            </a:lvl1pPr>
          </a:lstStyle>
          <a:p>
            <a:fld id="{A93144A4-A6A9-493D-B2F9-AB16947E7099}" type="slidenum">
              <a:rPr lang="de-DE"/>
              <a:pPr/>
              <a:t>‹Nr.›</a:t>
            </a:fld>
            <a:endParaRPr lang="de-DE" dirty="0"/>
          </a:p>
        </p:txBody>
      </p:sp>
      <p:sp>
        <p:nvSpPr>
          <p:cNvPr id="10" name="Rectangle 4"/>
          <p:cNvSpPr>
            <a:spLocks noChangeArrowheads="1"/>
          </p:cNvSpPr>
          <p:nvPr userDrawn="1"/>
        </p:nvSpPr>
        <p:spPr bwMode="auto">
          <a:xfrm>
            <a:off x="703263" y="6381750"/>
            <a:ext cx="1584573" cy="21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/>
          <a:p>
            <a:pPr defTabSz="95777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600" b="0" dirty="0">
                <a:solidFill>
                  <a:schemeClr val="tx1"/>
                </a:solidFill>
              </a:rPr>
              <a:t>Zürcher  Fachhochschule</a:t>
            </a: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625" y="324000"/>
            <a:ext cx="990600" cy="11521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453F-6806-4C51-BA69-51D2C9F2CC1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1"/>
          </p:nvPr>
        </p:nvSpPr>
        <p:spPr>
          <a:xfrm>
            <a:off x="703263" y="2493663"/>
            <a:ext cx="8496300" cy="3599161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03263" y="1773239"/>
            <a:ext cx="8496300" cy="432386"/>
          </a:xfrm>
        </p:spPr>
        <p:txBody>
          <a:bodyPr/>
          <a:lstStyle>
            <a:lvl1pPr>
              <a:defRPr cap="all" baseline="0"/>
            </a:lvl1pPr>
          </a:lstStyle>
          <a:p>
            <a:pPr lvl="0"/>
            <a:r>
              <a:rPr lang="de-CH" dirty="0" smtClean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633237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Untertitel und Inhalt (2 Spalt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453F-6806-4C51-BA69-51D2C9F2CC1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1"/>
          </p:nvPr>
        </p:nvSpPr>
        <p:spPr>
          <a:xfrm>
            <a:off x="703263" y="2493663"/>
            <a:ext cx="4103687" cy="3599161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03263" y="1773239"/>
            <a:ext cx="4103687" cy="432386"/>
          </a:xfrm>
        </p:spPr>
        <p:txBody>
          <a:bodyPr/>
          <a:lstStyle>
            <a:lvl1pPr>
              <a:defRPr cap="all" baseline="0"/>
            </a:lvl1pPr>
          </a:lstStyle>
          <a:p>
            <a:pPr lvl="0"/>
            <a:r>
              <a:rPr lang="de-CH" dirty="0" smtClean="0"/>
              <a:t>Untertitel</a:t>
            </a:r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 hasCustomPrompt="1"/>
          </p:nvPr>
        </p:nvSpPr>
        <p:spPr>
          <a:xfrm>
            <a:off x="5095876" y="1773238"/>
            <a:ext cx="4103687" cy="432386"/>
          </a:xfrm>
        </p:spPr>
        <p:txBody>
          <a:bodyPr/>
          <a:lstStyle>
            <a:lvl1pPr>
              <a:defRPr cap="all" baseline="0"/>
            </a:lvl1pPr>
          </a:lstStyle>
          <a:p>
            <a:pPr lvl="0"/>
            <a:r>
              <a:rPr lang="de-CH" dirty="0" smtClean="0"/>
              <a:t>Untertitel</a:t>
            </a:r>
          </a:p>
        </p:txBody>
      </p:sp>
      <p:sp>
        <p:nvSpPr>
          <p:cNvPr id="8" name="Inhaltsplatzhalter 4"/>
          <p:cNvSpPr>
            <a:spLocks noGrp="1"/>
          </p:cNvSpPr>
          <p:nvPr>
            <p:ph sz="quarter" idx="14"/>
          </p:nvPr>
        </p:nvSpPr>
        <p:spPr>
          <a:xfrm>
            <a:off x="5095876" y="2493664"/>
            <a:ext cx="4103687" cy="3599161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48601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453F-6806-4C51-BA69-51D2C9F2CC1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82527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 Spalt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453F-6806-4C51-BA69-51D2C9F2CC1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1"/>
          </p:nvPr>
        </p:nvSpPr>
        <p:spPr>
          <a:xfrm>
            <a:off x="703263" y="1773237"/>
            <a:ext cx="4103687" cy="4319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6" name="Inhaltsplatzhalter 4"/>
          <p:cNvSpPr>
            <a:spLocks noGrp="1"/>
          </p:cNvSpPr>
          <p:nvPr>
            <p:ph sz="quarter" idx="12"/>
          </p:nvPr>
        </p:nvSpPr>
        <p:spPr>
          <a:xfrm>
            <a:off x="5095876" y="1773237"/>
            <a:ext cx="4103687" cy="4319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927806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453F-6806-4C51-BA69-51D2C9F2CC1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6164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453F-6806-4C51-BA69-51D2C9F2CC1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4130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2.05.2019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27.05.2019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788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tif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625" y="324000"/>
            <a:ext cx="990600" cy="1152144"/>
          </a:xfrm>
          <a:prstGeom prst="rect">
            <a:avLst/>
          </a:prstGeom>
        </p:spPr>
      </p:pic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3263" y="692150"/>
            <a:ext cx="6905436" cy="77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dirty="0" smtClean="0"/>
              <a:t>Titelmasterformat durch Klicken bearbeiten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3263" y="1773237"/>
            <a:ext cx="8496300" cy="431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dirty="0" smtClean="0"/>
              <a:t>Textmasterformate durch Klicken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703263" y="6381750"/>
            <a:ext cx="1584573" cy="21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/>
          <a:p>
            <a:pPr defTabSz="95777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600" b="0" dirty="0">
                <a:solidFill>
                  <a:schemeClr val="tx1"/>
                </a:solidFill>
              </a:rPr>
              <a:t>Zürcher  Fachhochschule</a:t>
            </a:r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25206" y="6381750"/>
            <a:ext cx="674357" cy="180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957776">
              <a:lnSpc>
                <a:spcPct val="100000"/>
              </a:lnSpc>
              <a:spcAft>
                <a:spcPct val="0"/>
              </a:spcAft>
              <a:defRPr sz="600" b="0">
                <a:solidFill>
                  <a:schemeClr val="tx1"/>
                </a:solidFill>
              </a:defRPr>
            </a:lvl1pPr>
          </a:lstStyle>
          <a:p>
            <a:fld id="{3791453F-6806-4C51-BA69-51D2C9F2CC11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7" r:id="rId2"/>
    <p:sldLayoutId id="2147483659" r:id="rId3"/>
    <p:sldLayoutId id="2147483654" r:id="rId4"/>
    <p:sldLayoutId id="2147483658" r:id="rId5"/>
    <p:sldLayoutId id="2147483655" r:id="rId6"/>
    <p:sldLayoutId id="2147483656" r:id="rId7"/>
    <p:sldLayoutId id="2147483660" r:id="rId8"/>
  </p:sldLayoutIdLst>
  <p:hf hdr="0" ftr="0" dt="0"/>
  <p:txStyles>
    <p:titleStyle>
      <a:lvl1pPr algn="l" defTabSz="957776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957776" rtl="0" eaLnBrk="1" fontAlgn="base" hangingPunct="1">
        <a:lnSpc>
          <a:spcPts val="2939"/>
        </a:lnSpc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2pPr>
      <a:lvl3pPr algn="l" defTabSz="957776" rtl="0" eaLnBrk="1" fontAlgn="base" hangingPunct="1">
        <a:lnSpc>
          <a:spcPts val="2939"/>
        </a:lnSpc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3pPr>
      <a:lvl4pPr algn="l" defTabSz="957776" rtl="0" eaLnBrk="1" fontAlgn="base" hangingPunct="1">
        <a:lnSpc>
          <a:spcPts val="2939"/>
        </a:lnSpc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4pPr>
      <a:lvl5pPr algn="l" defTabSz="957776" rtl="0" eaLnBrk="1" fontAlgn="base" hangingPunct="1">
        <a:lnSpc>
          <a:spcPts val="2939"/>
        </a:lnSpc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5pPr>
      <a:lvl6pPr marL="419847" algn="l" defTabSz="957776" rtl="0" eaLnBrk="1" fontAlgn="base" hangingPunct="1">
        <a:lnSpc>
          <a:spcPts val="2939"/>
        </a:lnSpc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839694" algn="l" defTabSz="957776" rtl="0" eaLnBrk="1" fontAlgn="base" hangingPunct="1">
        <a:lnSpc>
          <a:spcPts val="2939"/>
        </a:lnSpc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259540" algn="l" defTabSz="957776" rtl="0" eaLnBrk="1" fontAlgn="base" hangingPunct="1">
        <a:lnSpc>
          <a:spcPts val="2939"/>
        </a:lnSpc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679387" algn="l" defTabSz="957776" rtl="0" eaLnBrk="1" fontAlgn="base" hangingPunct="1">
        <a:lnSpc>
          <a:spcPts val="2939"/>
        </a:lnSpc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57776" rtl="0" eaLnBrk="1" fontAlgn="base" hangingPunct="1">
        <a:lnSpc>
          <a:spcPct val="100000"/>
        </a:lnSpc>
        <a:spcBef>
          <a:spcPct val="0"/>
        </a:spcBef>
        <a:spcAft>
          <a:spcPts val="0"/>
        </a:spcAft>
        <a:buNone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252000" algn="l" defTabSz="957776" rtl="0" eaLnBrk="1" fontAlgn="base" hangingPunct="1">
        <a:lnSpc>
          <a:spcPct val="100000"/>
        </a:lnSpc>
        <a:spcBef>
          <a:spcPct val="0"/>
        </a:spcBef>
        <a:spcAft>
          <a:spcPts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2pPr>
      <a:lvl3pPr marL="504000" indent="-252000" algn="l" defTabSz="957776" rtl="0" eaLnBrk="1" fontAlgn="base" hangingPunct="1">
        <a:lnSpc>
          <a:spcPct val="100000"/>
        </a:lnSpc>
        <a:spcBef>
          <a:spcPts val="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756000" indent="-252000" algn="l" defTabSz="957776" rtl="0" eaLnBrk="1" fontAlgn="base" hangingPunct="1">
        <a:lnSpc>
          <a:spcPct val="100000"/>
        </a:lnSpc>
        <a:spcBef>
          <a:spcPts val="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4pPr>
      <a:lvl5pPr marL="1008000" indent="-252000" algn="l" defTabSz="957776" rtl="0" eaLnBrk="1" fontAlgn="base" hangingPunct="1">
        <a:lnSpc>
          <a:spcPct val="100000"/>
        </a:lnSpc>
        <a:spcBef>
          <a:spcPts val="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5pPr>
      <a:lvl6pPr marL="2573020" indent="-237622" algn="l" defTabSz="957776" rtl="0" eaLnBrk="1" fontAlgn="base" hangingPunct="1">
        <a:spcBef>
          <a:spcPct val="20000"/>
        </a:spcBef>
        <a:spcAft>
          <a:spcPct val="0"/>
        </a:spcAft>
        <a:buChar char="-"/>
        <a:defRPr sz="2200">
          <a:solidFill>
            <a:schemeClr val="tx1"/>
          </a:solidFill>
          <a:latin typeface="+mn-lt"/>
        </a:defRPr>
      </a:lvl6pPr>
      <a:lvl7pPr marL="2992866" indent="-237622" algn="l" defTabSz="957776" rtl="0" eaLnBrk="1" fontAlgn="base" hangingPunct="1">
        <a:spcBef>
          <a:spcPct val="20000"/>
        </a:spcBef>
        <a:spcAft>
          <a:spcPct val="0"/>
        </a:spcAft>
        <a:buChar char="-"/>
        <a:defRPr sz="2200">
          <a:solidFill>
            <a:schemeClr val="tx1"/>
          </a:solidFill>
          <a:latin typeface="+mn-lt"/>
        </a:defRPr>
      </a:lvl7pPr>
      <a:lvl8pPr marL="3412713" indent="-237622" algn="l" defTabSz="957776" rtl="0" eaLnBrk="1" fontAlgn="base" hangingPunct="1">
        <a:spcBef>
          <a:spcPct val="20000"/>
        </a:spcBef>
        <a:spcAft>
          <a:spcPct val="0"/>
        </a:spcAft>
        <a:buChar char="-"/>
        <a:defRPr sz="2200">
          <a:solidFill>
            <a:schemeClr val="tx1"/>
          </a:solidFill>
          <a:latin typeface="+mn-lt"/>
        </a:defRPr>
      </a:lvl8pPr>
      <a:lvl9pPr marL="3832560" indent="-237622" algn="l" defTabSz="957776" rtl="0" eaLnBrk="1" fontAlgn="base" hangingPunct="1">
        <a:spcBef>
          <a:spcPct val="20000"/>
        </a:spcBef>
        <a:spcAft>
          <a:spcPct val="0"/>
        </a:spcAft>
        <a:buChar char="-"/>
        <a:defRPr sz="22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84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69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540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38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23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081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892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877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oi.org/10.5281/zenodo.3366872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/4.0/" TargetMode="External"/><Relationship Id="rId5" Type="http://schemas.openxmlformats.org/officeDocument/2006/relationships/hyperlink" Target="https://orcid.org/0000-0003-1796-1978/" TargetMode="External"/><Relationship Id="rId4" Type="http://schemas.openxmlformats.org/officeDocument/2006/relationships/hyperlink" Target="http://www.zhaw.ch/=woit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min.ch/opc/de/classified-compilation/19920251/index.html" TargetMode="External"/><Relationship Id="rId2" Type="http://schemas.openxmlformats.org/officeDocument/2006/relationships/hyperlink" Target="https://www.admin.ch/opc/de/classified-compilation/19920251/index.html#id-2-1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min.ch/opc/de/classified-compilation/19920251/index.html#a1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hyperlink" Target="https://ccdigitallaw.ch/index.php/german/chapters/5/52-verwendung-zum-eigengebrauch/522-verwendung-zum-schulischen-eigengebrauch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cdigitallaw.ch/index.php/german/chapters/5/55-das-zitatrecht" TargetMode="External"/><Relationship Id="rId2" Type="http://schemas.openxmlformats.org/officeDocument/2006/relationships/hyperlink" Target="https://www.admin.ch/opc/de/classified-compilation/19920251/index.html#a25" TargetMode="Externa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zhlex.zh.ch/appl/zhlex_r.nsf/0/AF8D1F663D358A85C125731D002EF887/$file/414.10_2.4.07_58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hyperlink" Target="https://creativecommons.org/licenses/by/4.0/legalcode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creativecommons.org/wiki/Applications_Using_CC" TargetMode="External"/><Relationship Id="rId2" Type="http://schemas.openxmlformats.org/officeDocument/2006/relationships/hyperlink" Target="https://wiki.creativecommons.org/wiki/Publish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creativecommons.org/about/downloads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opendefinition.org/" TargetMode="External"/><Relationship Id="rId5" Type="http://schemas.openxmlformats.org/officeDocument/2006/relationships/hyperlink" Target="https://commons.wikimedia.org/wiki/User:JoeranDE" TargetMode="External"/><Relationship Id="rId4" Type="http://schemas.openxmlformats.org/officeDocument/2006/relationships/hyperlink" Target="https://commons.wikimedia.org/wiki/File:Creative_Commons_Lizenzspektrum_DE.svg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11" Type="http://schemas.openxmlformats.org/officeDocument/2006/relationships/hyperlink" Target="https://creativecommons.org/licenses/by-sa/4.0/" TargetMode="External"/><Relationship Id="rId5" Type="http://schemas.openxmlformats.org/officeDocument/2006/relationships/image" Target="../media/image18.png"/><Relationship Id="rId10" Type="http://schemas.openxmlformats.org/officeDocument/2006/relationships/hyperlink" Target="http://learntech.rwth-aachen.de/global/show_document.asp?id=aaaaaaaaaaxftxz" TargetMode="External"/><Relationship Id="rId4" Type="http://schemas.openxmlformats.org/officeDocument/2006/relationships/image" Target="../media/image17.png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b-web.de/material/medien/die-cc-lizenzen-im-uberblick-welche-lizenz-fur-welche-zwecke-1.html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sa/3.0/de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deed.de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creativecommons.org/licenses/by/4.0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iki.creativecommons.org/wiki/Best_practices_for_attribution" TargetMode="Externa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wiki.creativecommons.org/wiki/Marking_your_work_with_a_CC_license#Marking_Specific_Media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iki.creativecommons.org/wiki/OpenOfficeOrg_Addin" TargetMode="External"/><Relationship Id="rId3" Type="http://schemas.openxmlformats.org/officeDocument/2006/relationships/hyperlink" Target="https://de.wikipedia.org/wiki/Marktgleichgewicht" TargetMode="External"/><Relationship Id="rId7" Type="http://schemas.openxmlformats.org/officeDocument/2006/relationships/hyperlink" Target="https://wiki.creativecommons.org/wiki/XMP_help_for_Adobe_applications" TargetMode="External"/><Relationship Id="rId2" Type="http://schemas.openxmlformats.org/officeDocument/2006/relationships/hyperlink" Target="https://creativecommons.org/choose/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photosforclass.com/" TargetMode="External"/><Relationship Id="rId5" Type="http://schemas.openxmlformats.org/officeDocument/2006/relationships/hyperlink" Target="http://www.lizenzhinweisgenerator.de/" TargetMode="External"/><Relationship Id="rId4" Type="http://schemas.openxmlformats.org/officeDocument/2006/relationships/hyperlink" Target="https://commons.wikimedia.org/wiki/File:Winterthur,_ehem._Verwaltungsgeb%C3%A4ude_der_Fa._Gebr%C3%BCder_Volkart.jpg" TargetMode="External"/><Relationship Id="rId9" Type="http://schemas.openxmlformats.org/officeDocument/2006/relationships/hyperlink" Target="https://www.microsoft.com/en-us/download/details.aspx?id=13303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iki.creativecommons.org/wiki/Content_Directories" TargetMode="External"/><Relationship Id="rId3" Type="http://schemas.openxmlformats.org/officeDocument/2006/relationships/hyperlink" Target="https://www.google.com/advanced_search" TargetMode="External"/><Relationship Id="rId7" Type="http://schemas.openxmlformats.org/officeDocument/2006/relationships/hyperlink" Target="https://wiki.creativecommons.org/wiki/Publish/Text" TargetMode="External"/><Relationship Id="rId2" Type="http://schemas.openxmlformats.org/officeDocument/2006/relationships/hyperlink" Target="https://oldsearch.creativecommons.org/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iki.creativecommons.org/wiki/Publish/Video" TargetMode="External"/><Relationship Id="rId11" Type="http://schemas.openxmlformats.org/officeDocument/2006/relationships/hyperlink" Target="https://ccdigitallaw.ch/index.php/german" TargetMode="External"/><Relationship Id="rId5" Type="http://schemas.openxmlformats.org/officeDocument/2006/relationships/hyperlink" Target="https://wiki.creativecommons.org/wiki/Publish/Audio" TargetMode="External"/><Relationship Id="rId10" Type="http://schemas.openxmlformats.org/officeDocument/2006/relationships/hyperlink" Target="https://irights.info/kategorie/themen/creative-commons-lizenzen" TargetMode="External"/><Relationship Id="rId4" Type="http://schemas.openxmlformats.org/officeDocument/2006/relationships/hyperlink" Target="https://wiki.creativecommons.org/wiki/Publish/Images" TargetMode="External"/><Relationship Id="rId9" Type="http://schemas.openxmlformats.org/officeDocument/2006/relationships/hyperlink" Target="https://creativecommons.org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irights.info/wp-content/uploads/userfiles/CC-NC_Leitfaden_web.pdf" TargetMode="External"/><Relationship Id="rId2" Type="http://schemas.openxmlformats.org/officeDocument/2006/relationships/hyperlink" Target="https://upload.wikimedia.org/wikipedia/commons/c/cd/Open_Content_-_Ein_Praxisleitfaden_zur_Nutzung_von_Creative-Commons-Lizenzen.pdf" TargetMode="External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learntech.rwth-aachen.de/cms/LearnTech/Forschung/Projekte/~nhem/MINT-L-OER-amt/" TargetMode="External"/><Relationship Id="rId4" Type="http://schemas.openxmlformats.org/officeDocument/2006/relationships/hyperlink" Target="http://www.was-ist-oer.de/wp-content/uploads/sites/17/2018/01/Joeran-Muuss-Merholz-Freie-Unterrichtsmaterialien-Beltz-2018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de-CH" dirty="0"/>
              <a:t/>
            </a:r>
            <a:br>
              <a:rPr lang="de-CH" dirty="0"/>
            </a:br>
            <a:endParaRPr lang="de-CH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775742" y="1712505"/>
            <a:ext cx="8496299" cy="1584227"/>
          </a:xfrm>
        </p:spPr>
        <p:txBody>
          <a:bodyPr/>
          <a:lstStyle/>
          <a:p>
            <a:r>
              <a:rPr lang="de-CH" sz="2800" dirty="0"/>
              <a:t/>
            </a:r>
            <a:br>
              <a:rPr lang="de-CH" sz="2800" dirty="0"/>
            </a:br>
            <a:r>
              <a:rPr lang="de-CH" sz="3200" dirty="0" smtClean="0"/>
              <a:t>Creative </a:t>
            </a:r>
            <a:r>
              <a:rPr lang="de-CH" sz="3200" dirty="0" err="1" smtClean="0"/>
              <a:t>Commons</a:t>
            </a:r>
            <a:r>
              <a:rPr lang="de-CH" sz="3200" dirty="0" smtClean="0"/>
              <a:t> für </a:t>
            </a:r>
          </a:p>
          <a:p>
            <a:r>
              <a:rPr lang="de-CH" sz="3200" dirty="0" smtClean="0"/>
              <a:t>Open Educational Resources (OER)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703263" y="3902232"/>
            <a:ext cx="8641431" cy="1874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de-CH" sz="1400" b="0" dirty="0" smtClean="0">
                <a:solidFill>
                  <a:schemeClr val="bg1">
                    <a:lumMod val="50000"/>
                  </a:schemeClr>
                </a:solidFill>
              </a:rPr>
              <a:t>DOI: </a:t>
            </a:r>
            <a:r>
              <a:rPr lang="de-CH" sz="1400" b="0" dirty="0" smtClean="0">
                <a:solidFill>
                  <a:schemeClr val="bg1">
                    <a:lumMod val="50000"/>
                  </a:schemeClr>
                </a:solidFill>
                <a:hlinkClick r:id="rId3"/>
              </a:rPr>
              <a:t>10.5281/zenodo.3366872</a:t>
            </a:r>
            <a:r>
              <a:rPr lang="de-CH" sz="1400" b="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de-CH" sz="1400" b="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ts val="1000"/>
              </a:lnSpc>
            </a:pPr>
            <a:r>
              <a:rPr lang="de-CH" sz="1400" b="0" dirty="0" smtClean="0">
                <a:solidFill>
                  <a:schemeClr val="bg1">
                    <a:lumMod val="50000"/>
                  </a:schemeClr>
                </a:solidFill>
              </a:rPr>
              <a:t>13.08.2019</a:t>
            </a:r>
            <a:endParaRPr lang="de-CH" sz="1400" b="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ts val="1000"/>
              </a:lnSpc>
            </a:pPr>
            <a:r>
              <a:rPr lang="de-CH" sz="1400" b="0" dirty="0" smtClean="0">
                <a:solidFill>
                  <a:schemeClr val="bg1">
                    <a:lumMod val="50000"/>
                  </a:schemeClr>
                </a:solidFill>
                <a:hlinkClick r:id="rId4"/>
              </a:rPr>
              <a:t>Kathi Woitas M.A</a:t>
            </a:r>
            <a:r>
              <a:rPr lang="de-CH" sz="1400" b="0" dirty="0" smtClean="0">
                <a:solidFill>
                  <a:schemeClr val="bg1">
                    <a:lumMod val="50000"/>
                  </a:schemeClr>
                </a:solidFill>
                <a:hlinkClick r:id="rId4"/>
              </a:rPr>
              <a:t>.</a:t>
            </a:r>
            <a:r>
              <a:rPr lang="de-CH" sz="1400" b="0" dirty="0">
                <a:solidFill>
                  <a:schemeClr val="bg1">
                    <a:lumMod val="50000"/>
                  </a:schemeClr>
                </a:solidFill>
              </a:rPr>
              <a:t>, ORCID: </a:t>
            </a:r>
            <a:r>
              <a:rPr lang="de-CH" sz="1400" b="0" dirty="0">
                <a:solidFill>
                  <a:schemeClr val="bg1">
                    <a:lumMod val="50000"/>
                  </a:schemeClr>
                </a:solidFill>
                <a:hlinkClick r:id="rId5"/>
              </a:rPr>
              <a:t>0000-0003-1796-1978</a:t>
            </a:r>
            <a:endParaRPr lang="de-CH" sz="1400" b="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ts val="1000"/>
              </a:lnSpc>
            </a:pPr>
            <a:r>
              <a:rPr lang="de-CH" sz="1400" b="0" dirty="0" smtClean="0">
                <a:solidFill>
                  <a:schemeClr val="bg1">
                    <a:lumMod val="50000"/>
                  </a:schemeClr>
                </a:solidFill>
              </a:rPr>
              <a:t>ZHAW Hochschulbibliothek, </a:t>
            </a:r>
            <a:r>
              <a:rPr lang="de-CH" sz="1400" b="0" dirty="0" err="1" smtClean="0">
                <a:solidFill>
                  <a:schemeClr val="bg1">
                    <a:lumMod val="50000"/>
                  </a:schemeClr>
                </a:solidFill>
              </a:rPr>
              <a:t>Stv</a:t>
            </a:r>
            <a:r>
              <a:rPr lang="de-CH" sz="1400" b="0" dirty="0" smtClean="0">
                <a:solidFill>
                  <a:schemeClr val="bg1">
                    <a:lumMod val="50000"/>
                  </a:schemeClr>
                </a:solidFill>
              </a:rPr>
              <a:t>. Leitung Hochschulbibliothek, </a:t>
            </a:r>
            <a:r>
              <a:rPr lang="de-CH" sz="1400" b="0" dirty="0" smtClean="0">
                <a:solidFill>
                  <a:schemeClr val="bg1">
                    <a:lumMod val="50000"/>
                  </a:schemeClr>
                </a:solidFill>
              </a:rPr>
              <a:t>Leitung </a:t>
            </a:r>
            <a:r>
              <a:rPr lang="de-CH" sz="1400" b="0" dirty="0" smtClean="0">
                <a:solidFill>
                  <a:schemeClr val="bg1">
                    <a:lumMod val="50000"/>
                  </a:schemeClr>
                </a:solidFill>
              </a:rPr>
              <a:t>Dienste &amp; </a:t>
            </a:r>
            <a:r>
              <a:rPr lang="de-CH" sz="1400" b="0" dirty="0" smtClean="0">
                <a:solidFill>
                  <a:schemeClr val="bg1">
                    <a:lumMod val="50000"/>
                  </a:schemeClr>
                </a:solidFill>
              </a:rPr>
              <a:t>Entwicklung</a:t>
            </a:r>
            <a:endParaRPr lang="de-CH" sz="1400" b="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ts val="1200"/>
              </a:lnSpc>
            </a:pPr>
            <a:endParaRPr lang="de-CH" sz="1400" b="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ts val="1200"/>
              </a:lnSpc>
            </a:pPr>
            <a:r>
              <a:rPr lang="de-CH" sz="1400" b="0" dirty="0">
                <a:solidFill>
                  <a:schemeClr val="bg1">
                    <a:lumMod val="50000"/>
                  </a:schemeClr>
                </a:solidFill>
              </a:rPr>
              <a:t>Dieses Werk ist lizenziert unter einer </a:t>
            </a:r>
            <a:r>
              <a:rPr lang="de-CH" sz="1400" b="0" dirty="0">
                <a:hlinkClick r:id="rId6"/>
              </a:rPr>
              <a:t>Creative </a:t>
            </a:r>
            <a:r>
              <a:rPr lang="de-CH" sz="1400" b="0" dirty="0" err="1">
                <a:hlinkClick r:id="rId6"/>
              </a:rPr>
              <a:t>Commons</a:t>
            </a:r>
            <a:r>
              <a:rPr lang="de-CH" sz="1400" b="0" dirty="0">
                <a:hlinkClick r:id="rId6"/>
              </a:rPr>
              <a:t> Namensnennung 4.0 International Lizenz</a:t>
            </a:r>
            <a:r>
              <a:rPr lang="de-CH" sz="1400" b="0" dirty="0"/>
              <a:t>.</a:t>
            </a:r>
            <a:endParaRPr lang="de-CH" sz="1400" b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93144A4-A6A9-493D-B2F9-AB16947E7099}" type="slidenum">
              <a:rPr lang="de-DE" smtClean="0"/>
              <a:pPr/>
              <a:t>1</a:t>
            </a:fld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42" y="5784151"/>
            <a:ext cx="838200" cy="295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500" dirty="0" smtClean="0"/>
              <a:t>Überblick</a:t>
            </a:r>
            <a:endParaRPr lang="de-CH" sz="25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69" indent="-342969">
              <a:buFont typeface="+mj-lt"/>
              <a:buAutoNum type="arabicPeriod"/>
            </a:pPr>
            <a:r>
              <a:rPr lang="de-CH" dirty="0" smtClean="0"/>
              <a:t>Die Basis: Urheberrecht.</a:t>
            </a:r>
          </a:p>
          <a:p>
            <a:pPr marL="342969" indent="-342969">
              <a:buFont typeface="+mj-lt"/>
              <a:buAutoNum type="arabicPeriod"/>
            </a:pPr>
            <a:r>
              <a:rPr lang="de-CH" dirty="0" smtClean="0"/>
              <a:t>Warum Creative </a:t>
            </a:r>
            <a:r>
              <a:rPr lang="de-CH" dirty="0" err="1" smtClean="0"/>
              <a:t>Commons</a:t>
            </a:r>
            <a:r>
              <a:rPr lang="de-CH" dirty="0" smtClean="0"/>
              <a:t>?</a:t>
            </a:r>
          </a:p>
          <a:p>
            <a:pPr marL="342969" indent="-342969">
              <a:buFont typeface="+mj-lt"/>
              <a:buAutoNum type="arabicPeriod"/>
            </a:pPr>
            <a:r>
              <a:rPr lang="de-CH" dirty="0" smtClean="0"/>
              <a:t>Vier Module, sechs Lizenzen ( + 1 </a:t>
            </a:r>
            <a:r>
              <a:rPr lang="de-CH" dirty="0" err="1" smtClean="0"/>
              <a:t>Dedication</a:t>
            </a:r>
            <a:r>
              <a:rPr lang="de-CH" dirty="0" smtClean="0"/>
              <a:t>, + 1 Mark)</a:t>
            </a:r>
          </a:p>
          <a:p>
            <a:pPr marL="342969" indent="-342969">
              <a:buFont typeface="+mj-lt"/>
              <a:buAutoNum type="arabicPeriod"/>
            </a:pPr>
            <a:r>
              <a:rPr lang="de-CH" dirty="0"/>
              <a:t>Welche CC-Lizenz ist die Richtige für mich</a:t>
            </a:r>
            <a:r>
              <a:rPr lang="de-CH" dirty="0" smtClean="0"/>
              <a:t>?</a:t>
            </a:r>
          </a:p>
          <a:p>
            <a:pPr marL="342969" indent="-342969">
              <a:buFont typeface="+mj-lt"/>
              <a:buAutoNum type="arabicPeriod"/>
            </a:pPr>
            <a:r>
              <a:rPr lang="de-CH" dirty="0" smtClean="0"/>
              <a:t>Fallstricke &amp; unerwünschte Effekte</a:t>
            </a:r>
          </a:p>
          <a:p>
            <a:pPr marL="342969" indent="-342969">
              <a:buFont typeface="+mj-lt"/>
              <a:buAutoNum type="arabicPeriod"/>
            </a:pPr>
            <a:r>
              <a:rPr lang="de-CH" dirty="0" smtClean="0"/>
              <a:t>Wie referenziere ich CC-Content korrekt?</a:t>
            </a:r>
          </a:p>
          <a:p>
            <a:pPr marL="342969" indent="-342969">
              <a:buFont typeface="+mj-lt"/>
              <a:buAutoNum type="arabicPeriod"/>
            </a:pPr>
            <a:r>
              <a:rPr lang="de-CH" dirty="0" smtClean="0"/>
              <a:t>Referenzieren und lizenzieren leicht gemacht</a:t>
            </a:r>
          </a:p>
          <a:p>
            <a:pPr marL="342969" indent="-342969">
              <a:buFont typeface="+mj-lt"/>
              <a:buAutoNum type="arabicPeriod"/>
            </a:pPr>
            <a:r>
              <a:rPr lang="de-CH" dirty="0" smtClean="0"/>
              <a:t>Übung: </a:t>
            </a:r>
            <a:r>
              <a:rPr lang="de-CH" dirty="0" err="1" smtClean="0"/>
              <a:t>License</a:t>
            </a:r>
            <a:r>
              <a:rPr lang="de-CH" dirty="0" smtClean="0"/>
              <a:t> </a:t>
            </a:r>
            <a:r>
              <a:rPr lang="de-CH" dirty="0" err="1" smtClean="0"/>
              <a:t>it!</a:t>
            </a:r>
            <a:endParaRPr lang="de-CH" dirty="0" smtClean="0"/>
          </a:p>
          <a:p>
            <a:pPr marL="342969" indent="-342969">
              <a:buFont typeface="+mj-lt"/>
              <a:buAutoNum type="arabicPeriod"/>
            </a:pPr>
            <a:endParaRPr lang="de-CH" dirty="0" smtClean="0"/>
          </a:p>
          <a:p>
            <a:pPr marL="342969" indent="-342969">
              <a:buFont typeface="+mj-lt"/>
              <a:buAutoNum type="arabicPeriod"/>
            </a:pPr>
            <a:endParaRPr lang="de-CH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1" name="Rechteck 10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37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sz="2000" dirty="0" smtClean="0"/>
              <a:t>Nur </a:t>
            </a:r>
            <a:r>
              <a:rPr lang="de-CH" sz="2000" b="1" dirty="0"/>
              <a:t>Werke </a:t>
            </a:r>
            <a:r>
              <a:rPr lang="de-CH" sz="2000" dirty="0"/>
              <a:t>sind urheberrechtlich geschützt</a:t>
            </a:r>
            <a:r>
              <a:rPr lang="de-CH" sz="2000" dirty="0" smtClean="0"/>
              <a:t>.</a:t>
            </a:r>
          </a:p>
          <a:p>
            <a:r>
              <a:rPr lang="de-CH" sz="2000" dirty="0" smtClean="0">
                <a:hlinkClick r:id="rId2"/>
              </a:rPr>
              <a:t>Werke</a:t>
            </a:r>
            <a:r>
              <a:rPr lang="de-CH" sz="2000" dirty="0" smtClean="0"/>
              <a:t> </a:t>
            </a:r>
            <a:r>
              <a:rPr lang="de-CH" sz="2000" dirty="0"/>
              <a:t>sind, unabhängig von ihrem Wert oder Zweck, geistige Schöpfungen der Literatur und Kunst, die individuellen Charakter haben</a:t>
            </a:r>
            <a:r>
              <a:rPr lang="de-CH" sz="2000" dirty="0" smtClean="0"/>
              <a:t>. </a:t>
            </a:r>
          </a:p>
          <a:p>
            <a:endParaRPr lang="de-CH" sz="2000" dirty="0"/>
          </a:p>
          <a:p>
            <a:r>
              <a:rPr lang="de-CH" sz="2000" dirty="0" smtClean="0"/>
              <a:t>Urheberschutz </a:t>
            </a:r>
            <a:r>
              <a:rPr lang="de-CH" sz="2000" b="1" dirty="0" smtClean="0"/>
              <a:t>entsteht automatisch für alle Miturheber</a:t>
            </a:r>
            <a:r>
              <a:rPr lang="de-CH" sz="2000" dirty="0" smtClean="0"/>
              <a:t>, es ist keine Registrierung oder Kennzeichnung nötig.</a:t>
            </a:r>
          </a:p>
          <a:p>
            <a:endParaRPr lang="de-CH" sz="2000" dirty="0"/>
          </a:p>
          <a:p>
            <a:r>
              <a:rPr lang="de-CH" sz="2000" dirty="0" smtClean="0"/>
              <a:t>Urheberschutz erlischt (in CH) nach 70 J. </a:t>
            </a:r>
            <a:r>
              <a:rPr lang="de-CH" sz="2000" dirty="0" err="1" smtClean="0"/>
              <a:t>post</a:t>
            </a:r>
            <a:r>
              <a:rPr lang="de-CH" sz="2000" dirty="0" smtClean="0"/>
              <a:t> </a:t>
            </a:r>
            <a:r>
              <a:rPr lang="de-CH" sz="2000" dirty="0" err="1" smtClean="0"/>
              <a:t>mortem</a:t>
            </a:r>
            <a:r>
              <a:rPr lang="de-CH" sz="2000" dirty="0" smtClean="0"/>
              <a:t>, die Werke sind dann </a:t>
            </a:r>
            <a:r>
              <a:rPr lang="de-CH" sz="2000" b="1" dirty="0" smtClean="0"/>
              <a:t>gemeinfrei</a:t>
            </a:r>
            <a:r>
              <a:rPr lang="de-CH" sz="2000" dirty="0" smtClean="0"/>
              <a:t>, oder englisch </a:t>
            </a:r>
            <a:r>
              <a:rPr lang="de-CH" sz="2000" b="1" dirty="0" smtClean="0"/>
              <a:t>Public Domain</a:t>
            </a:r>
            <a:r>
              <a:rPr lang="de-CH" sz="2000" dirty="0" smtClean="0"/>
              <a:t>.</a:t>
            </a:r>
          </a:p>
          <a:p>
            <a:endParaRPr lang="de-CH" sz="2000" dirty="0" smtClean="0"/>
          </a:p>
          <a:p>
            <a:r>
              <a:rPr lang="de-CH" sz="2000" dirty="0" smtClean="0"/>
              <a:t>Urheberrecht ist länderspezifisch, eine URG-Revision ist in CH in der Mache.</a:t>
            </a:r>
          </a:p>
          <a:p>
            <a:endParaRPr lang="de-CH" sz="2000" dirty="0"/>
          </a:p>
          <a:p>
            <a:endParaRPr lang="de-CH" sz="2000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500" dirty="0"/>
              <a:t>Die Basis: Urheberrecht </a:t>
            </a:r>
            <a:r>
              <a:rPr lang="de-CH" sz="2500" dirty="0" smtClean="0">
                <a:hlinkClick r:id="rId3"/>
              </a:rPr>
              <a:t>URG</a:t>
            </a:r>
            <a:r>
              <a:rPr lang="de-CH" sz="2500" dirty="0" smtClean="0"/>
              <a:t> (Schweiz)</a:t>
            </a:r>
            <a:endParaRPr lang="de-CH" sz="25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hteck 5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32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sz="2801" dirty="0"/>
              <a:t>Urheberrechte &amp; verwandte Schutzrechte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CH" sz="2000" dirty="0"/>
              <a:t> </a:t>
            </a:r>
            <a:r>
              <a:rPr lang="de-CH" sz="2000" b="1" dirty="0"/>
              <a:t>Urheberpersönlichkeitsrechte</a:t>
            </a:r>
          </a:p>
          <a:p>
            <a:pPr lvl="1"/>
            <a:r>
              <a:rPr lang="de-CH" sz="2000" dirty="0"/>
              <a:t>Anerkennung der Urheberschaft</a:t>
            </a:r>
          </a:p>
          <a:p>
            <a:pPr lvl="1"/>
            <a:r>
              <a:rPr lang="de-CH" sz="2000" dirty="0" smtClean="0"/>
              <a:t>Erstveröffentlichungsrecht</a:t>
            </a:r>
            <a:endParaRPr lang="de-CH" sz="2000" dirty="0"/>
          </a:p>
          <a:p>
            <a:pPr lvl="1"/>
            <a:r>
              <a:rPr lang="de-CH" sz="2000" dirty="0" smtClean="0"/>
              <a:t>Werkintegrität (Schutz vor Entstellung)</a:t>
            </a:r>
            <a:r>
              <a:rPr lang="de-CH" sz="2000" dirty="0"/>
              <a:t/>
            </a:r>
            <a:br>
              <a:rPr lang="de-CH" sz="2000" dirty="0"/>
            </a:br>
            <a:endParaRPr lang="de-CH" sz="2000" b="1" dirty="0"/>
          </a:p>
          <a:p>
            <a:r>
              <a:rPr lang="de-CH" sz="2000" b="1" dirty="0"/>
              <a:t> </a:t>
            </a:r>
            <a:r>
              <a:rPr lang="de-CH" sz="2000" b="1" dirty="0" smtClean="0"/>
              <a:t>Nutzungs- bzw. Verwertungsrechte</a:t>
            </a:r>
            <a:endParaRPr lang="de-CH" sz="2000" b="1" dirty="0"/>
          </a:p>
          <a:p>
            <a:pPr lvl="1"/>
            <a:r>
              <a:rPr lang="de-CH" sz="2000" dirty="0"/>
              <a:t>Herstellung von Werkexemplaren (Kopien)</a:t>
            </a:r>
          </a:p>
          <a:p>
            <a:pPr lvl="1"/>
            <a:r>
              <a:rPr lang="de-CH" sz="2000" dirty="0"/>
              <a:t>Verbreitung von Werkexemplaren</a:t>
            </a:r>
          </a:p>
          <a:p>
            <a:pPr lvl="1"/>
            <a:r>
              <a:rPr lang="de-CH" sz="2000" dirty="0"/>
              <a:t>Aufführen, </a:t>
            </a:r>
            <a:r>
              <a:rPr lang="de-CH" sz="2000" dirty="0" smtClean="0"/>
              <a:t>Vorführen</a:t>
            </a:r>
          </a:p>
          <a:p>
            <a:pPr lvl="1"/>
            <a:r>
              <a:rPr lang="de-CH" sz="2000" dirty="0" smtClean="0"/>
              <a:t>Senden</a:t>
            </a:r>
            <a:r>
              <a:rPr lang="de-CH" sz="2000" dirty="0"/>
              <a:t>, </a:t>
            </a:r>
            <a:r>
              <a:rPr lang="de-CH" sz="2000" dirty="0" smtClean="0"/>
              <a:t>Zugänglichmachen (online)</a:t>
            </a:r>
            <a:endParaRPr lang="de-CH" sz="2000" dirty="0"/>
          </a:p>
          <a:p>
            <a:pPr lvl="1"/>
            <a:r>
              <a:rPr lang="de-CH" sz="2000" dirty="0"/>
              <a:t>(…)</a:t>
            </a:r>
          </a:p>
          <a:p>
            <a:endParaRPr lang="de-CH" sz="2000" dirty="0" smtClean="0"/>
          </a:p>
          <a:p>
            <a:r>
              <a:rPr lang="de-CH" sz="2000" b="1" dirty="0" smtClean="0"/>
              <a:t>Verwandte Schutzrechte</a:t>
            </a:r>
          </a:p>
          <a:p>
            <a:pPr lvl="1"/>
            <a:r>
              <a:rPr lang="de-CH" sz="2000" dirty="0"/>
              <a:t>a</a:t>
            </a:r>
            <a:r>
              <a:rPr lang="de-CH" sz="2000" dirty="0" smtClean="0"/>
              <a:t>usübende Künstler (Musiker, Schauspieler, Tänzer, Regisseure etc.)</a:t>
            </a:r>
          </a:p>
          <a:p>
            <a:pPr lvl="1"/>
            <a:r>
              <a:rPr lang="de-CH" sz="2000" dirty="0" smtClean="0"/>
              <a:t>Hersteller von Ton-/Tonbildträgern, Sendeunternehmen</a:t>
            </a:r>
            <a:endParaRPr lang="de-CH" sz="2000" dirty="0"/>
          </a:p>
        </p:txBody>
      </p:sp>
      <p:sp>
        <p:nvSpPr>
          <p:cNvPr id="4" name="Textfeld 3"/>
          <p:cNvSpPr txBox="1"/>
          <p:nvPr/>
        </p:nvSpPr>
        <p:spPr>
          <a:xfrm>
            <a:off x="5948793" y="1891932"/>
            <a:ext cx="2379958" cy="83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601" b="0" dirty="0">
                <a:solidFill>
                  <a:schemeClr val="accent2">
                    <a:lumMod val="75000"/>
                  </a:schemeClr>
                </a:solidFill>
              </a:rPr>
              <a:t>nicht übertragbar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5883904" y="4081815"/>
            <a:ext cx="3240481" cy="83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601" b="0" dirty="0">
                <a:solidFill>
                  <a:schemeClr val="accent2">
                    <a:lumMod val="75000"/>
                  </a:schemeClr>
                </a:solidFill>
              </a:rPr>
              <a:t>Rechteeinräumung = Lizenz</a:t>
            </a:r>
          </a:p>
        </p:txBody>
      </p:sp>
      <p:sp>
        <p:nvSpPr>
          <p:cNvPr id="6" name="Eckige Klammer rechts 5"/>
          <p:cNvSpPr/>
          <p:nvPr/>
        </p:nvSpPr>
        <p:spPr>
          <a:xfrm>
            <a:off x="5434101" y="1826048"/>
            <a:ext cx="383547" cy="1094809"/>
          </a:xfrm>
          <a:prstGeom prst="rightBracket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 sz="2601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Eckige Klammer rechts 6"/>
          <p:cNvSpPr/>
          <p:nvPr/>
        </p:nvSpPr>
        <p:spPr>
          <a:xfrm>
            <a:off x="5434101" y="3267385"/>
            <a:ext cx="383547" cy="1600710"/>
          </a:xfrm>
          <a:prstGeom prst="rightBracket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 sz="2601"/>
          </a:p>
        </p:txBody>
      </p:sp>
      <p:sp>
        <p:nvSpPr>
          <p:cNvPr id="10" name="Textfeld 9"/>
          <p:cNvSpPr txBox="1"/>
          <p:nvPr/>
        </p:nvSpPr>
        <p:spPr>
          <a:xfrm>
            <a:off x="5883904" y="3175519"/>
            <a:ext cx="3722372" cy="83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601" b="0" dirty="0">
                <a:solidFill>
                  <a:schemeClr val="accent2">
                    <a:lumMod val="75000"/>
                  </a:schemeClr>
                </a:solidFill>
              </a:rPr>
              <a:t>übertragbar, einfach o. ausschliesslich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1" name="Rechteck 10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45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3262" y="692150"/>
            <a:ext cx="7489304" cy="776703"/>
          </a:xfrm>
        </p:spPr>
        <p:txBody>
          <a:bodyPr>
            <a:normAutofit/>
          </a:bodyPr>
          <a:lstStyle/>
          <a:p>
            <a:pPr lvl="0" algn="l"/>
            <a:r>
              <a:rPr lang="de-DE" dirty="0" smtClean="0"/>
              <a:t>Schranken des URG: Eigengebrauch (</a:t>
            </a:r>
            <a:r>
              <a:rPr lang="de-DE" dirty="0" smtClean="0">
                <a:hlinkClick r:id="rId3"/>
              </a:rPr>
              <a:t>Art. 19  URG</a:t>
            </a:r>
            <a:r>
              <a:rPr lang="de-DE" dirty="0" smtClean="0"/>
              <a:t>)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9718" y="1826048"/>
            <a:ext cx="9145016" cy="4531775"/>
          </a:xfrm>
        </p:spPr>
        <p:txBody>
          <a:bodyPr>
            <a:noAutofit/>
          </a:bodyPr>
          <a:lstStyle/>
          <a:p>
            <a:r>
              <a:rPr lang="de-CH" sz="1800" i="1" baseline="30000" dirty="0"/>
              <a:t>1</a:t>
            </a:r>
            <a:r>
              <a:rPr lang="de-CH" sz="1800" i="1" dirty="0"/>
              <a:t> Veröffentlichte Werke dürfen zum Eigengebrauch verwendet werden. Als Eigengebrauch </a:t>
            </a:r>
            <a:r>
              <a:rPr lang="de-CH" sz="1800" i="1" dirty="0" smtClean="0"/>
              <a:t>gilt […] </a:t>
            </a:r>
            <a:r>
              <a:rPr lang="de-CH" sz="1800" i="1" dirty="0"/>
              <a:t>b) jede Werkverwendung der Lehrperson </a:t>
            </a:r>
            <a:r>
              <a:rPr lang="de-CH" sz="1800" b="1" i="1" dirty="0"/>
              <a:t>für den Unterricht in der </a:t>
            </a:r>
            <a:r>
              <a:rPr lang="de-CH" sz="1800" b="1" i="1" dirty="0" smtClean="0"/>
              <a:t>Klasse</a:t>
            </a:r>
          </a:p>
          <a:p>
            <a:endParaRPr lang="de-CH" sz="1800" b="1" i="1" dirty="0"/>
          </a:p>
          <a:p>
            <a:r>
              <a:rPr lang="de-CH" sz="1800" b="1" dirty="0"/>
              <a:t>A</a:t>
            </a:r>
            <a:r>
              <a:rPr lang="de-CH" sz="1800" b="1" dirty="0" smtClean="0"/>
              <a:t>ber: </a:t>
            </a:r>
            <a:r>
              <a:rPr lang="de-CH" sz="1800" dirty="0"/>
              <a:t>Umfang der Vervielfältigung </a:t>
            </a:r>
            <a:r>
              <a:rPr lang="de-CH" sz="1800" dirty="0" smtClean="0"/>
              <a:t>ist </a:t>
            </a:r>
            <a:r>
              <a:rPr lang="de-CH" sz="1800" dirty="0"/>
              <a:t>allerdings je nach </a:t>
            </a:r>
            <a:r>
              <a:rPr lang="de-CH" sz="1800" dirty="0" err="1"/>
              <a:t>Werkart</a:t>
            </a:r>
            <a:r>
              <a:rPr lang="de-CH" sz="1800" dirty="0"/>
              <a:t> </a:t>
            </a:r>
            <a:r>
              <a:rPr lang="de-CH" sz="1800" dirty="0" smtClean="0"/>
              <a:t>unterschiedlich!</a:t>
            </a:r>
          </a:p>
          <a:p>
            <a:endParaRPr lang="de-CH" sz="1800" b="1" i="1" dirty="0" smtClean="0"/>
          </a:p>
          <a:p>
            <a:r>
              <a:rPr lang="de-CH" sz="1800" b="1" dirty="0" smtClean="0"/>
              <a:t>Hilfestellung </a:t>
            </a:r>
            <a:r>
              <a:rPr lang="de-CH" sz="1800" b="1" dirty="0"/>
              <a:t>zum schulischen Eigengebrauch:</a:t>
            </a:r>
          </a:p>
          <a:p>
            <a:r>
              <a:rPr lang="de-DE" sz="1800" dirty="0">
                <a:hlinkClick r:id="rId4"/>
              </a:rPr>
              <a:t>https://</a:t>
            </a:r>
            <a:r>
              <a:rPr lang="de-DE" sz="1800" dirty="0" smtClean="0">
                <a:hlinkClick r:id="rId4"/>
              </a:rPr>
              <a:t>ccdigitallaw.ch/index.php/german/chapters/5/52-verwendung-zum-eigengebrauch/522-verwendung-zum-schulischen-eigengebrauch</a:t>
            </a:r>
            <a:r>
              <a:rPr lang="de-DE" sz="1800" dirty="0" smtClean="0"/>
              <a:t>, Auszug:</a:t>
            </a:r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686" y="4221882"/>
            <a:ext cx="9380979" cy="2088232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</p:pic>
      <p:sp>
        <p:nvSpPr>
          <p:cNvPr id="7" name="Rechteck 6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95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500" dirty="0">
                <a:solidFill>
                  <a:prstClr val="black"/>
                </a:solidFill>
              </a:rPr>
              <a:t>Schranken des URG: Zitate (</a:t>
            </a:r>
            <a:r>
              <a:rPr lang="de-DE" sz="2500" dirty="0">
                <a:solidFill>
                  <a:prstClr val="black"/>
                </a:solidFill>
                <a:hlinkClick r:id="rId2"/>
              </a:rPr>
              <a:t>Art. 25 URG</a:t>
            </a:r>
            <a:r>
              <a:rPr lang="de-DE" sz="2500" dirty="0">
                <a:solidFill>
                  <a:prstClr val="black"/>
                </a:solidFill>
              </a:rPr>
              <a:t>)</a:t>
            </a:r>
            <a:endParaRPr lang="de-CH" sz="25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sz="2000" i="1" baseline="30000" dirty="0"/>
              <a:t>1</a:t>
            </a:r>
            <a:r>
              <a:rPr lang="de-CH" sz="2000" i="1" dirty="0"/>
              <a:t> Veröffentlichte Werke dürfen zitiert werden, wenn das Zitat zur </a:t>
            </a:r>
            <a:r>
              <a:rPr lang="de-CH" sz="2000" b="1" i="1" dirty="0"/>
              <a:t>Erläuterung</a:t>
            </a:r>
            <a:r>
              <a:rPr lang="de-CH" sz="2000" i="1" dirty="0"/>
              <a:t>, als </a:t>
            </a:r>
            <a:r>
              <a:rPr lang="de-CH" sz="2000" b="1" i="1" dirty="0"/>
              <a:t>Hinweis</a:t>
            </a:r>
            <a:r>
              <a:rPr lang="de-CH" sz="2000" i="1" dirty="0"/>
              <a:t> oder zur </a:t>
            </a:r>
            <a:r>
              <a:rPr lang="de-CH" sz="2000" b="1" i="1" dirty="0"/>
              <a:t>Veranschaulichung</a:t>
            </a:r>
            <a:r>
              <a:rPr lang="de-CH" sz="2000" i="1" dirty="0"/>
              <a:t> dient und der Umfang des Zitats durch diesen Zweck gerechtfertigt ist.</a:t>
            </a:r>
          </a:p>
          <a:p>
            <a:r>
              <a:rPr lang="de-CH" sz="2000" i="1" baseline="30000" dirty="0"/>
              <a:t>2</a:t>
            </a:r>
            <a:r>
              <a:rPr lang="de-CH" sz="2000" i="1" dirty="0"/>
              <a:t> Das </a:t>
            </a:r>
            <a:r>
              <a:rPr lang="de-CH" sz="2000" b="1" i="1" dirty="0"/>
              <a:t>Zitat als solches </a:t>
            </a:r>
            <a:r>
              <a:rPr lang="de-CH" sz="2000" i="1" dirty="0"/>
              <a:t>und die </a:t>
            </a:r>
            <a:r>
              <a:rPr lang="de-CH" sz="2000" b="1" i="1" dirty="0"/>
              <a:t>Quelle</a:t>
            </a:r>
            <a:r>
              <a:rPr lang="de-CH" sz="2000" i="1" dirty="0"/>
              <a:t> müssen bezeichnet werden. Wird in der Quelle auf die </a:t>
            </a:r>
            <a:r>
              <a:rPr lang="de-CH" sz="2000" b="1" i="1" dirty="0"/>
              <a:t>Urheberschaft</a:t>
            </a:r>
            <a:r>
              <a:rPr lang="de-CH" sz="2000" i="1" dirty="0"/>
              <a:t> hingewiesen, so ist diese ebenfalls anzugeben.</a:t>
            </a:r>
          </a:p>
          <a:p>
            <a:endParaRPr lang="de-CH" sz="2000" dirty="0"/>
          </a:p>
          <a:p>
            <a:r>
              <a:rPr lang="de-CH" sz="2000" dirty="0"/>
              <a:t>Zitate können jeder Medienart angehören und auch online gemacht werden. Wichtig ist die enge Einhaltung des Zitatzwecks und nur gerade nötigen Umfangs (Ziffer 1) und die korrekte </a:t>
            </a:r>
            <a:r>
              <a:rPr lang="de-CH" sz="2000" dirty="0" err="1"/>
              <a:t>Referenzierung</a:t>
            </a:r>
            <a:r>
              <a:rPr lang="de-CH" sz="2000" dirty="0"/>
              <a:t> (Ziffer 2).</a:t>
            </a:r>
          </a:p>
          <a:p>
            <a:endParaRPr lang="de-CH" sz="2000" dirty="0"/>
          </a:p>
          <a:p>
            <a:r>
              <a:rPr lang="de-CH" sz="2000" b="1" dirty="0"/>
              <a:t>Hilfestellung</a:t>
            </a:r>
            <a:r>
              <a:rPr lang="de-CH" sz="2000" dirty="0"/>
              <a:t> </a:t>
            </a:r>
            <a:r>
              <a:rPr lang="de-CH" sz="2000" b="1" dirty="0"/>
              <a:t>zum Zitatrecht:</a:t>
            </a:r>
          </a:p>
          <a:p>
            <a:r>
              <a:rPr lang="de-CH" sz="2000" dirty="0">
                <a:hlinkClick r:id="rId3"/>
              </a:rPr>
              <a:t>https://ccdigitallaw.ch/index.php/german/chapters/5/55-das-zitatrecht</a:t>
            </a:r>
            <a:r>
              <a:rPr lang="de-CH" sz="2000" dirty="0"/>
              <a:t> </a:t>
            </a:r>
          </a:p>
          <a:p>
            <a:endParaRPr lang="de-CH" sz="2000" dirty="0"/>
          </a:p>
          <a:p>
            <a:endParaRPr lang="de-CH" sz="20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hteck 5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9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3262" y="692150"/>
            <a:ext cx="7489303" cy="776703"/>
          </a:xfrm>
        </p:spPr>
        <p:txBody>
          <a:bodyPr>
            <a:normAutofit/>
          </a:bodyPr>
          <a:lstStyle/>
          <a:p>
            <a:r>
              <a:rPr lang="de-CH" sz="2300" dirty="0"/>
              <a:t>Besonderheit an der ZHAW:</a:t>
            </a:r>
            <a:br>
              <a:rPr lang="de-CH" sz="2300" dirty="0"/>
            </a:br>
            <a:r>
              <a:rPr lang="de-CH" sz="2300" dirty="0"/>
              <a:t> </a:t>
            </a:r>
            <a:r>
              <a:rPr lang="de-CH" sz="2300" dirty="0" smtClean="0"/>
              <a:t>Fachhochschulgesetz </a:t>
            </a:r>
            <a:r>
              <a:rPr lang="de-CH" sz="2300" dirty="0"/>
              <a:t>ZH (</a:t>
            </a:r>
            <a:r>
              <a:rPr lang="de-CH" sz="2300" dirty="0" err="1" smtClean="0">
                <a:hlinkClick r:id="rId3"/>
              </a:rPr>
              <a:t>FaHG</a:t>
            </a:r>
            <a:r>
              <a:rPr lang="de-CH" sz="2300" dirty="0" smtClean="0"/>
              <a:t> §16)</a:t>
            </a:r>
            <a:endParaRPr lang="de-CH" sz="23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sz="2000" i="1" baseline="30000" dirty="0" smtClean="0"/>
              <a:t>1</a:t>
            </a:r>
            <a:r>
              <a:rPr lang="de-CH" sz="2000" i="1" dirty="0" smtClean="0"/>
              <a:t> Bei </a:t>
            </a:r>
            <a:r>
              <a:rPr lang="de-CH" sz="2000" i="1" dirty="0"/>
              <a:t>Erfindungen, Designs und </a:t>
            </a:r>
            <a:r>
              <a:rPr lang="de-CH" sz="2000" i="1" dirty="0" smtClean="0"/>
              <a:t>urheberrechtlich geschützten  </a:t>
            </a:r>
            <a:r>
              <a:rPr lang="de-CH" sz="2000" i="1" dirty="0"/>
              <a:t>Werken, </a:t>
            </a:r>
            <a:r>
              <a:rPr lang="de-CH" sz="2000" i="1" dirty="0" smtClean="0"/>
              <a:t>die  </a:t>
            </a:r>
            <a:r>
              <a:rPr lang="de-CH" sz="2000" i="1" dirty="0"/>
              <a:t>das  </a:t>
            </a:r>
            <a:r>
              <a:rPr lang="de-CH" sz="2000" i="1" dirty="0" smtClean="0"/>
              <a:t>Hochschulpersonal in Ausübung seiner </a:t>
            </a:r>
            <a:r>
              <a:rPr lang="de-CH" sz="2000" b="1" i="1" dirty="0" smtClean="0"/>
              <a:t>dienstlichen </a:t>
            </a:r>
            <a:r>
              <a:rPr lang="de-CH" sz="2000" b="1" i="1" dirty="0"/>
              <a:t>Tätigkeit </a:t>
            </a:r>
            <a:r>
              <a:rPr lang="de-CH" sz="2000" i="1" dirty="0"/>
              <a:t>geschaffen </a:t>
            </a:r>
            <a:r>
              <a:rPr lang="de-CH" sz="2000" i="1" dirty="0" smtClean="0"/>
              <a:t>hat, gelten folgend</a:t>
            </a:r>
            <a:r>
              <a:rPr lang="de-CH" sz="2000" i="1" dirty="0"/>
              <a:t>e Regelungen</a:t>
            </a:r>
            <a:r>
              <a:rPr lang="de-CH" sz="2000" i="1" dirty="0" smtClean="0"/>
              <a:t>:</a:t>
            </a:r>
          </a:p>
          <a:p>
            <a:r>
              <a:rPr lang="de-CH" sz="2000" i="1" dirty="0" smtClean="0"/>
              <a:t>[…]</a:t>
            </a:r>
          </a:p>
          <a:p>
            <a:r>
              <a:rPr lang="de-CH" sz="2000" i="1" dirty="0" smtClean="0"/>
              <a:t>b. Bei </a:t>
            </a:r>
            <a:r>
              <a:rPr lang="de-CH" sz="2000" i="1" dirty="0"/>
              <a:t>Computerprogrammen und anderen urheberrechtlich </a:t>
            </a:r>
            <a:r>
              <a:rPr lang="de-CH" sz="2000" i="1" dirty="0" smtClean="0"/>
              <a:t>geschützten  </a:t>
            </a:r>
            <a:r>
              <a:rPr lang="de-CH" sz="2000" i="1" dirty="0"/>
              <a:t>Werken  liegen  die  </a:t>
            </a:r>
            <a:r>
              <a:rPr lang="de-CH" sz="2000" b="1" i="1" dirty="0" smtClean="0"/>
              <a:t>ausschliesslichen Verwendungsbefugnisse bei </a:t>
            </a:r>
            <a:r>
              <a:rPr lang="de-CH" sz="2000" b="1" i="1" dirty="0"/>
              <a:t>der Hochschule</a:t>
            </a:r>
            <a:r>
              <a:rPr lang="de-CH" sz="2000" i="1" dirty="0"/>
              <a:t>. Die </a:t>
            </a:r>
            <a:r>
              <a:rPr lang="de-CH" sz="2000" i="1" dirty="0" smtClean="0"/>
              <a:t>Urheberin </a:t>
            </a:r>
            <a:r>
              <a:rPr lang="de-CH" sz="2000" i="1" dirty="0"/>
              <a:t>oder der Urheber ist </a:t>
            </a:r>
            <a:r>
              <a:rPr lang="de-CH" sz="2000" i="1" dirty="0" smtClean="0"/>
              <a:t>angemessen </a:t>
            </a:r>
            <a:r>
              <a:rPr lang="de-CH" sz="2000" i="1" dirty="0"/>
              <a:t>am Gewinn zu beteiligen.</a:t>
            </a:r>
          </a:p>
          <a:p>
            <a:r>
              <a:rPr lang="de-CH" sz="2000" i="1" baseline="30000" dirty="0" smtClean="0"/>
              <a:t>2</a:t>
            </a:r>
            <a:r>
              <a:rPr lang="de-CH" sz="2000" i="1" dirty="0" smtClean="0"/>
              <a:t> In </a:t>
            </a:r>
            <a:r>
              <a:rPr lang="de-CH" sz="2000" i="1" dirty="0"/>
              <a:t>besonderen Fällen sind </a:t>
            </a:r>
            <a:r>
              <a:rPr lang="de-CH" sz="2000" i="1" dirty="0" smtClean="0"/>
              <a:t>abweichende Vereinbarungen zulässig.</a:t>
            </a:r>
          </a:p>
          <a:p>
            <a:endParaRPr lang="de-CH" sz="2000" dirty="0"/>
          </a:p>
          <a:p>
            <a:r>
              <a:rPr lang="de-CH" sz="2000" b="1" dirty="0" smtClean="0"/>
              <a:t>Bedeutet: </a:t>
            </a:r>
          </a:p>
          <a:p>
            <a:r>
              <a:rPr lang="de-CH" sz="2000" dirty="0" smtClean="0"/>
              <a:t>Der </a:t>
            </a:r>
            <a:r>
              <a:rPr lang="de-CH" sz="2000" dirty="0"/>
              <a:t>ZHAW steht </a:t>
            </a:r>
            <a:r>
              <a:rPr lang="de-CH" sz="2000" dirty="0" smtClean="0"/>
              <a:t>das ausschliessliche Recht </a:t>
            </a:r>
            <a:r>
              <a:rPr lang="de-CH" sz="2000" dirty="0"/>
              <a:t>zu, über die Verwendung und kommerzielle Verwertung des Werkes zu bestimmen</a:t>
            </a:r>
            <a:r>
              <a:rPr lang="de-CH" sz="2000"/>
              <a:t>. </a:t>
            </a:r>
            <a:endParaRPr lang="de-CH" sz="20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Rechteck 5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63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801" dirty="0"/>
              <a:t>Warum Creative </a:t>
            </a:r>
            <a:r>
              <a:rPr lang="de-CH" sz="2801" dirty="0" err="1"/>
              <a:t>Commons</a:t>
            </a:r>
            <a:r>
              <a:rPr lang="de-CH" sz="2801" dirty="0"/>
              <a:t>?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413" y="591828"/>
            <a:ext cx="2554150" cy="845631"/>
          </a:xfrm>
          <a:prstGeom prst="rect">
            <a:avLst/>
          </a:prstGeom>
        </p:spPr>
      </p:pic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sz="2200" dirty="0"/>
              <a:t>Bei geistigen Schöpfungen wird zumeist mit dem „</a:t>
            </a:r>
            <a:r>
              <a:rPr lang="de-DE" sz="2200" dirty="0">
                <a:hlinkClick r:id="rId3"/>
              </a:rPr>
              <a:t>Creative </a:t>
            </a:r>
            <a:r>
              <a:rPr lang="de-DE" sz="2200" dirty="0" err="1">
                <a:hlinkClick r:id="rId3"/>
              </a:rPr>
              <a:t>Commons</a:t>
            </a:r>
            <a:r>
              <a:rPr lang="de-DE" sz="2200" dirty="0"/>
              <a:t>“ (</a:t>
            </a:r>
            <a:r>
              <a:rPr lang="de-DE" sz="2200" b="1" dirty="0"/>
              <a:t>CC</a:t>
            </a:r>
            <a:r>
              <a:rPr lang="de-DE" sz="2200" dirty="0"/>
              <a:t>)-Lizenzsystem gearbeitet. </a:t>
            </a:r>
          </a:p>
          <a:p>
            <a:endParaRPr lang="de-DE" sz="2200" dirty="0"/>
          </a:p>
          <a:p>
            <a:r>
              <a:rPr lang="de-DE" sz="2200" dirty="0"/>
              <a:t>Ziel ist es, dass Werke durch Jeden nachgenutzt und weiterverbreitet werden können, ohne dass jeweils der Urheber angefragt werden muss.</a:t>
            </a:r>
          </a:p>
          <a:p>
            <a:r>
              <a:rPr lang="de-DE" sz="2200" strike="sngStrike" dirty="0"/>
              <a:t>„All </a:t>
            </a:r>
            <a:r>
              <a:rPr lang="de-DE" sz="2200" strike="sngStrike" dirty="0" err="1"/>
              <a:t>rights</a:t>
            </a:r>
            <a:r>
              <a:rPr lang="de-DE" sz="2200" strike="sngStrike" dirty="0"/>
              <a:t> </a:t>
            </a:r>
            <a:r>
              <a:rPr lang="de-DE" sz="2200" strike="sngStrike" dirty="0" err="1"/>
              <a:t>reserved</a:t>
            </a:r>
            <a:r>
              <a:rPr lang="de-DE" sz="2200" strike="sngStrike" dirty="0"/>
              <a:t>“</a:t>
            </a:r>
            <a:r>
              <a:rPr lang="de-DE" sz="2200" dirty="0"/>
              <a:t> </a:t>
            </a:r>
            <a:r>
              <a:rPr lang="de-DE" sz="2200" dirty="0">
                <a:sym typeface="Wingdings" panose="05000000000000000000" pitchFamily="2" charset="2"/>
              </a:rPr>
              <a:t> „</a:t>
            </a:r>
            <a:r>
              <a:rPr lang="de-DE" sz="2200" b="1" dirty="0" err="1">
                <a:sym typeface="Wingdings" panose="05000000000000000000" pitchFamily="2" charset="2"/>
              </a:rPr>
              <a:t>Some</a:t>
            </a:r>
            <a:r>
              <a:rPr lang="de-DE" sz="2200" b="1" dirty="0">
                <a:sym typeface="Wingdings" panose="05000000000000000000" pitchFamily="2" charset="2"/>
              </a:rPr>
              <a:t> </a:t>
            </a:r>
            <a:r>
              <a:rPr lang="de-DE" sz="2200" dirty="0" err="1">
                <a:sym typeface="Wingdings" panose="05000000000000000000" pitchFamily="2" charset="2"/>
              </a:rPr>
              <a:t>rights</a:t>
            </a:r>
            <a:r>
              <a:rPr lang="de-DE" sz="2200" dirty="0">
                <a:sym typeface="Wingdings" panose="05000000000000000000" pitchFamily="2" charset="2"/>
              </a:rPr>
              <a:t> </a:t>
            </a:r>
            <a:r>
              <a:rPr lang="de-DE" sz="2200" dirty="0" err="1">
                <a:sym typeface="Wingdings" panose="05000000000000000000" pitchFamily="2" charset="2"/>
              </a:rPr>
              <a:t>reserved</a:t>
            </a:r>
            <a:r>
              <a:rPr lang="de-DE" sz="2200" dirty="0">
                <a:sym typeface="Wingdings" panose="05000000000000000000" pitchFamily="2" charset="2"/>
              </a:rPr>
              <a:t>“</a:t>
            </a:r>
            <a:endParaRPr lang="de-DE" sz="2200" dirty="0"/>
          </a:p>
          <a:p>
            <a:endParaRPr lang="de-DE" sz="2200" dirty="0"/>
          </a:p>
          <a:p>
            <a:r>
              <a:rPr lang="de-DE" sz="2200" dirty="0"/>
              <a:t>Vorteile der CC-Lizenzen: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b="1" dirty="0"/>
              <a:t>modularer Aufbau</a:t>
            </a:r>
            <a:r>
              <a:rPr lang="de-DE" sz="2200" dirty="0"/>
              <a:t>: bestimmte Rechte können variabel ein- bzw. ausgeschlossen </a:t>
            </a:r>
            <a:r>
              <a:rPr lang="de-DE" sz="2200" dirty="0" smtClean="0"/>
              <a:t>werden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b="1" dirty="0" smtClean="0"/>
              <a:t>Verbreitung</a:t>
            </a:r>
            <a:r>
              <a:rPr lang="de-DE" sz="2200" dirty="0"/>
              <a:t>: eingeführt, gepflegt (Versionen), </a:t>
            </a:r>
            <a:r>
              <a:rPr lang="de-DE" sz="2200" dirty="0" err="1"/>
              <a:t>referenzierbar</a:t>
            </a:r>
            <a:r>
              <a:rPr lang="de-DE" sz="2200" dirty="0"/>
              <a:t> über URL, internationale Ausrichtung durch </a:t>
            </a:r>
            <a:r>
              <a:rPr lang="de-DE" sz="2200" dirty="0" smtClean="0"/>
              <a:t>Übersetzungen/Portierungen</a:t>
            </a:r>
            <a:endParaRPr lang="de-DE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b="1" dirty="0" smtClean="0"/>
              <a:t>mehrere </a:t>
            </a:r>
            <a:r>
              <a:rPr lang="de-DE" sz="2200" b="1" dirty="0"/>
              <a:t>Ebenen</a:t>
            </a:r>
            <a:r>
              <a:rPr lang="de-DE" sz="2200" dirty="0"/>
              <a:t>: Rechtstext, allgemeinverständliche Lizenz, maschinenlesbare Version</a:t>
            </a:r>
          </a:p>
          <a:p>
            <a:endParaRPr lang="de-CH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9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6087256" y="1674683"/>
            <a:ext cx="3476559" cy="1946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de-CH" sz="1800" dirty="0">
                <a:solidFill>
                  <a:schemeClr val="tx1"/>
                </a:solidFill>
              </a:rPr>
              <a:t>NC – </a:t>
            </a:r>
            <a:r>
              <a:rPr lang="de-CH" sz="1800" dirty="0" err="1">
                <a:solidFill>
                  <a:schemeClr val="tx1"/>
                </a:solidFill>
              </a:rPr>
              <a:t>NonCommercial</a:t>
            </a:r>
            <a:endParaRPr lang="de-CH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de-CH" sz="1800" b="0" dirty="0">
                <a:solidFill>
                  <a:schemeClr val="tx1"/>
                </a:solidFill>
              </a:rPr>
              <a:t>Vorbehalt </a:t>
            </a:r>
            <a:r>
              <a:rPr lang="de-CH" sz="1800" b="0" dirty="0" smtClean="0">
                <a:solidFill>
                  <a:schemeClr val="tx1"/>
                </a:solidFill>
              </a:rPr>
              <a:t>der </a:t>
            </a:r>
            <a:r>
              <a:rPr lang="de-CH" sz="1800" dirty="0" smtClean="0">
                <a:solidFill>
                  <a:schemeClr val="tx1"/>
                </a:solidFill>
              </a:rPr>
              <a:t>kommerziellen </a:t>
            </a:r>
            <a:r>
              <a:rPr lang="de-CH" sz="1800" dirty="0">
                <a:solidFill>
                  <a:schemeClr val="tx1"/>
                </a:solidFill>
              </a:rPr>
              <a:t>Verwendung </a:t>
            </a:r>
            <a:r>
              <a:rPr lang="de-CH" sz="1800" b="0" dirty="0">
                <a:solidFill>
                  <a:schemeClr val="tx1"/>
                </a:solidFill>
              </a:rPr>
              <a:t>(«vorrangig auf einen </a:t>
            </a:r>
            <a:r>
              <a:rPr lang="de-CH" sz="1800" dirty="0">
                <a:solidFill>
                  <a:schemeClr val="tx1"/>
                </a:solidFill>
              </a:rPr>
              <a:t>geschäftlichen </a:t>
            </a:r>
            <a:r>
              <a:rPr lang="de-CH" sz="1800" dirty="0" smtClean="0">
                <a:solidFill>
                  <a:schemeClr val="tx1"/>
                </a:solidFill>
              </a:rPr>
              <a:t>Vorteil </a:t>
            </a:r>
            <a:r>
              <a:rPr lang="de-CH" sz="1800" b="0" dirty="0" smtClean="0">
                <a:solidFill>
                  <a:schemeClr val="tx1"/>
                </a:solidFill>
              </a:rPr>
              <a:t>oder </a:t>
            </a:r>
            <a:r>
              <a:rPr lang="de-CH" sz="1800" b="0" dirty="0">
                <a:solidFill>
                  <a:schemeClr val="tx1"/>
                </a:solidFill>
              </a:rPr>
              <a:t>eine geldwerte</a:t>
            </a:r>
            <a:r>
              <a:rPr lang="de-CH" sz="1800" dirty="0">
                <a:solidFill>
                  <a:schemeClr val="tx1"/>
                </a:solidFill>
              </a:rPr>
              <a:t> Vergütung </a:t>
            </a:r>
            <a:r>
              <a:rPr lang="de-CH" sz="1800" b="0" dirty="0">
                <a:solidFill>
                  <a:schemeClr val="tx1"/>
                </a:solidFill>
              </a:rPr>
              <a:t>gerichtet»)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6053487" y="4195838"/>
            <a:ext cx="3102751" cy="1669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de-CH" sz="1800" dirty="0">
                <a:solidFill>
                  <a:schemeClr val="tx1"/>
                </a:solidFill>
              </a:rPr>
              <a:t>ND – </a:t>
            </a:r>
            <a:r>
              <a:rPr lang="de-CH" sz="1800" dirty="0" err="1">
                <a:solidFill>
                  <a:schemeClr val="tx1"/>
                </a:solidFill>
              </a:rPr>
              <a:t>NoDerivatives</a:t>
            </a:r>
            <a:endParaRPr lang="de-CH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de-CH" sz="1800" b="0" dirty="0">
                <a:solidFill>
                  <a:schemeClr val="tx1"/>
                </a:solidFill>
              </a:rPr>
              <a:t>Vorbehalt des Rechtes, </a:t>
            </a:r>
            <a:r>
              <a:rPr lang="de-CH" sz="1800" dirty="0">
                <a:solidFill>
                  <a:schemeClr val="tx1"/>
                </a:solidFill>
              </a:rPr>
              <a:t>Bearbeitungen zu </a:t>
            </a:r>
            <a:r>
              <a:rPr lang="de-CH" sz="1800" dirty="0" smtClean="0">
                <a:solidFill>
                  <a:schemeClr val="tx1"/>
                </a:solidFill>
              </a:rPr>
              <a:t>veröffentlichen</a:t>
            </a:r>
            <a:r>
              <a:rPr lang="de-CH" sz="1800" b="0" dirty="0" smtClean="0">
                <a:solidFill>
                  <a:schemeClr val="tx1"/>
                </a:solidFill>
              </a:rPr>
              <a:t> </a:t>
            </a:r>
            <a:r>
              <a:rPr lang="de-CH" sz="1800" dirty="0" smtClean="0">
                <a:solidFill>
                  <a:schemeClr val="tx1"/>
                </a:solidFill>
              </a:rPr>
              <a:t>oder </a:t>
            </a:r>
            <a:r>
              <a:rPr lang="de-CH" sz="1800" dirty="0">
                <a:solidFill>
                  <a:schemeClr val="tx1"/>
                </a:solidFill>
              </a:rPr>
              <a:t>zu teilen.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817566" y="1638512"/>
            <a:ext cx="2942236" cy="1392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de-CH" sz="1800" dirty="0">
                <a:solidFill>
                  <a:schemeClr val="tx1"/>
                </a:solidFill>
              </a:rPr>
              <a:t>BY – Attribution</a:t>
            </a:r>
          </a:p>
          <a:p>
            <a:pPr>
              <a:lnSpc>
                <a:spcPct val="100000"/>
              </a:lnSpc>
            </a:pPr>
            <a:r>
              <a:rPr lang="de-CH" sz="1800" b="0" dirty="0">
                <a:solidFill>
                  <a:schemeClr val="tx1"/>
                </a:solidFill>
              </a:rPr>
              <a:t>Verpflichtung, den </a:t>
            </a:r>
            <a:r>
              <a:rPr lang="de-CH" sz="1800" dirty="0">
                <a:solidFill>
                  <a:schemeClr val="tx1"/>
                </a:solidFill>
              </a:rPr>
              <a:t>Urheber, Lizenz und Änderungen zu nennen</a:t>
            </a:r>
            <a:r>
              <a:rPr lang="de-CH" sz="1800" dirty="0" smtClean="0">
                <a:solidFill>
                  <a:schemeClr val="tx1"/>
                </a:solidFill>
              </a:rPr>
              <a:t>.</a:t>
            </a:r>
            <a:endParaRPr lang="de-CH" sz="1800" dirty="0">
              <a:solidFill>
                <a:schemeClr val="tx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823398" y="3844869"/>
            <a:ext cx="2799296" cy="2223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de-CH" sz="1800" dirty="0">
                <a:solidFill>
                  <a:schemeClr val="tx1"/>
                </a:solidFill>
              </a:rPr>
              <a:t>SA – </a:t>
            </a:r>
            <a:r>
              <a:rPr lang="de-CH" sz="1800" dirty="0" err="1" smtClean="0">
                <a:solidFill>
                  <a:schemeClr val="tx1"/>
                </a:solidFill>
              </a:rPr>
              <a:t>ShareAlike</a:t>
            </a:r>
            <a:endParaRPr lang="de-CH" sz="1800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de-CH" sz="1800" dirty="0" smtClean="0">
                <a:solidFill>
                  <a:schemeClr val="tx1"/>
                </a:solidFill>
              </a:rPr>
              <a:t>Bearbeitungen</a:t>
            </a:r>
            <a:r>
              <a:rPr lang="de-CH" sz="1800" b="0" dirty="0" smtClean="0">
                <a:solidFill>
                  <a:schemeClr val="tx1"/>
                </a:solidFill>
              </a:rPr>
              <a:t> dürfen</a:t>
            </a:r>
            <a:r>
              <a:rPr lang="de-CH" sz="1800" b="0" dirty="0">
                <a:solidFill>
                  <a:schemeClr val="tx1"/>
                </a:solidFill>
              </a:rPr>
              <a:t> </a:t>
            </a:r>
            <a:r>
              <a:rPr lang="de-CH" sz="1800" dirty="0" smtClean="0">
                <a:solidFill>
                  <a:schemeClr val="tx1"/>
                </a:solidFill>
              </a:rPr>
              <a:t>nur </a:t>
            </a:r>
            <a:r>
              <a:rPr lang="de-CH" sz="1800" dirty="0">
                <a:solidFill>
                  <a:schemeClr val="tx1"/>
                </a:solidFill>
              </a:rPr>
              <a:t>unter der ursprünglichen </a:t>
            </a:r>
            <a:r>
              <a:rPr lang="de-CH" sz="1800" b="0" dirty="0" smtClean="0">
                <a:solidFill>
                  <a:schemeClr val="tx1"/>
                </a:solidFill>
              </a:rPr>
              <a:t>oder unter </a:t>
            </a:r>
            <a:r>
              <a:rPr lang="de-CH" sz="1800" b="0" dirty="0">
                <a:solidFill>
                  <a:schemeClr val="tx1"/>
                </a:solidFill>
              </a:rPr>
              <a:t>einer kompatiblen </a:t>
            </a:r>
            <a:r>
              <a:rPr lang="de-CH" sz="1800" dirty="0">
                <a:solidFill>
                  <a:schemeClr val="tx1"/>
                </a:solidFill>
              </a:rPr>
              <a:t>Lizenz </a:t>
            </a:r>
            <a:r>
              <a:rPr lang="de-CH" sz="1800" dirty="0" smtClean="0">
                <a:solidFill>
                  <a:schemeClr val="tx1"/>
                </a:solidFill>
              </a:rPr>
              <a:t>veröffentlicht </a:t>
            </a:r>
            <a:r>
              <a:rPr lang="de-CH" sz="1800" b="0" dirty="0" smtClean="0">
                <a:solidFill>
                  <a:schemeClr val="tx1"/>
                </a:solidFill>
              </a:rPr>
              <a:t>werden</a:t>
            </a:r>
            <a:r>
              <a:rPr lang="de-CH" sz="18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10" y="1893163"/>
            <a:ext cx="1104583" cy="110458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719" y="1618918"/>
            <a:ext cx="882144" cy="882144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364" y="2608303"/>
            <a:ext cx="879499" cy="879499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14" y="4536628"/>
            <a:ext cx="1137376" cy="1137376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960" y="4536628"/>
            <a:ext cx="1171042" cy="1171042"/>
          </a:xfrm>
          <a:prstGeom prst="rect">
            <a:avLst/>
          </a:prstGeom>
        </p:spPr>
      </p:pic>
      <p:sp>
        <p:nvSpPr>
          <p:cNvPr id="18" name="Titel 1"/>
          <p:cNvSpPr txBox="1">
            <a:spLocks/>
          </p:cNvSpPr>
          <p:nvPr/>
        </p:nvSpPr>
        <p:spPr>
          <a:xfrm>
            <a:off x="1007943" y="365211"/>
            <a:ext cx="7888526" cy="132587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801" dirty="0"/>
              <a:t>Die vier CC-Lizenzmodule</a:t>
            </a:r>
            <a:endParaRPr lang="de-CH" sz="280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453F-6806-4C51-BA69-51D2C9F2CC11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14" name="Rechteck 13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817566" y="1618918"/>
            <a:ext cx="2342552" cy="1412283"/>
          </a:xfrm>
          <a:prstGeom prst="rect">
            <a:avLst/>
          </a:prstGeom>
        </p:spPr>
        <p:txBody>
          <a:bodyPr wrap="none" rtlCol="0" anchor="ctr">
            <a:spAutoFit/>
          </a:bodyPr>
          <a:lstStyle/>
          <a:p>
            <a:pPr algn="ctr"/>
            <a:endParaRPr lang="de-CH" sz="1400" b="0" dirty="0" smtClean="0">
              <a:solidFill>
                <a:schemeClr val="tx1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4759802" y="1476757"/>
            <a:ext cx="4804013" cy="23130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de-CH" sz="1400" b="0" dirty="0" smtClean="0">
              <a:solidFill>
                <a:schemeClr val="tx1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4622694" y="3800173"/>
            <a:ext cx="4804013" cy="23130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de-CH" sz="1400" b="0" dirty="0" smtClean="0">
              <a:solidFill>
                <a:schemeClr val="tx1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210398" y="3806176"/>
            <a:ext cx="4299093" cy="23130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de-CH" sz="1400" b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02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de-DE" sz="2801" dirty="0"/>
              <a:t>Die sechs CC-Standardlizenzen</a:t>
            </a:r>
            <a:endParaRPr lang="de-CH" sz="280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23" y="1629178"/>
            <a:ext cx="9137842" cy="4615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39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500" dirty="0"/>
              <a:t>Wie funktioniert die CC-Lizenzierung?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000" b="1" dirty="0"/>
              <a:t>1. Rechtstext </a:t>
            </a:r>
            <a:r>
              <a:rPr lang="de-DE" sz="2000" dirty="0"/>
              <a:t>(Legal Code inkl. Übersetzungen)</a:t>
            </a:r>
          </a:p>
          <a:p>
            <a:r>
              <a:rPr lang="de-DE" sz="2000" dirty="0"/>
              <a:t>	Bsp. </a:t>
            </a:r>
            <a:r>
              <a:rPr lang="de-DE" sz="2000" dirty="0">
                <a:hlinkClick r:id="rId2"/>
              </a:rPr>
              <a:t>https://creativecommons.org/licenses/by/4.0/legalcode</a:t>
            </a:r>
            <a:r>
              <a:rPr lang="de-DE" sz="2000" dirty="0"/>
              <a:t>  </a:t>
            </a:r>
          </a:p>
          <a:p>
            <a:endParaRPr lang="de-DE" sz="2000" dirty="0"/>
          </a:p>
          <a:p>
            <a:r>
              <a:rPr lang="de-DE" sz="2000" b="1" dirty="0"/>
              <a:t>2. allgemeinverständliche Lizenz </a:t>
            </a:r>
            <a:r>
              <a:rPr lang="de-DE" sz="2000" dirty="0"/>
              <a:t>(</a:t>
            </a:r>
            <a:r>
              <a:rPr lang="de-DE" sz="2000" dirty="0" err="1"/>
              <a:t>Deed</a:t>
            </a:r>
            <a:r>
              <a:rPr lang="de-DE" sz="2000" dirty="0"/>
              <a:t>), die auf den Rechtstext verweist</a:t>
            </a:r>
          </a:p>
          <a:p>
            <a:r>
              <a:rPr lang="de-DE" sz="2000" dirty="0"/>
              <a:t>	Bsp. </a:t>
            </a:r>
            <a:r>
              <a:rPr lang="de-DE" sz="2000" dirty="0">
                <a:hlinkClick r:id="rId3"/>
              </a:rPr>
              <a:t>https://creativecommons.org/licenses/by/4.0/</a:t>
            </a:r>
            <a:r>
              <a:rPr lang="de-DE" sz="2000" dirty="0"/>
              <a:t>  </a:t>
            </a:r>
          </a:p>
          <a:p>
            <a:endParaRPr lang="de-DE" sz="2000" dirty="0"/>
          </a:p>
          <a:p>
            <a:r>
              <a:rPr lang="de-CH" sz="2000" dirty="0"/>
              <a:t>Für die allgemeine Lizenzangabe wird die </a:t>
            </a:r>
            <a:r>
              <a:rPr lang="de-CH" sz="2000" b="1" dirty="0" err="1"/>
              <a:t>Deed</a:t>
            </a:r>
            <a:r>
              <a:rPr lang="de-CH" sz="2000" b="1" dirty="0"/>
              <a:t> benutzt und auf sie per Link referenziert</a:t>
            </a:r>
            <a:r>
              <a:rPr lang="de-CH" sz="2000" dirty="0"/>
              <a:t>. Die Angabe erfolgt ausgeschrieben oder als Akronym. Es ist nicht nötig auf die einzelnen Übersetzungen zu referenzieren.</a:t>
            </a:r>
          </a:p>
          <a:p>
            <a:endParaRPr lang="de-CH" sz="2000" dirty="0"/>
          </a:p>
          <a:p>
            <a:r>
              <a:rPr lang="de-CH" sz="2000" dirty="0"/>
              <a:t>	</a:t>
            </a:r>
            <a:endParaRPr lang="de-DE" sz="2000" dirty="0"/>
          </a:p>
          <a:p>
            <a:endParaRPr lang="de-DE" sz="2000" dirty="0"/>
          </a:p>
          <a:p>
            <a:endParaRPr lang="de-CH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7790" y="4797946"/>
            <a:ext cx="4133236" cy="1078611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" name="Rechteck 8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23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500" dirty="0"/>
              <a:t>Wie funktioniert die CC-Lizenzierung?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DE" sz="2000" b="1" dirty="0"/>
              <a:t>3. maschinenlesbare Version</a:t>
            </a:r>
          </a:p>
          <a:p>
            <a:r>
              <a:rPr lang="de-DE" sz="2000" dirty="0"/>
              <a:t>Metadaten, die in eine Website (</a:t>
            </a:r>
            <a:r>
              <a:rPr lang="de-DE" sz="2000" dirty="0" err="1"/>
              <a:t>HTML+RDFa</a:t>
            </a:r>
            <a:r>
              <a:rPr lang="de-DE" sz="2000" dirty="0"/>
              <a:t>) oder die Dokument-/Objekt-Datei selbst (XMP) eingebettet werden</a:t>
            </a:r>
          </a:p>
          <a:p>
            <a:endParaRPr lang="de-DE" sz="2000" dirty="0"/>
          </a:p>
          <a:p>
            <a:pPr>
              <a:buFont typeface="Wingdings" panose="05000000000000000000" pitchFamily="2" charset="2"/>
              <a:buChar char="à"/>
            </a:pPr>
            <a:r>
              <a:rPr lang="de-DE" sz="2000" dirty="0">
                <a:sym typeface="Wingdings" panose="05000000000000000000" pitchFamily="2" charset="2"/>
              </a:rPr>
              <a:t> Voraussetzung, damit Suchmaschinen den Content als CC-lizenziert erkennen/klassifizieren können.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de-DE" sz="2000" dirty="0">
                <a:sym typeface="Wingdings" panose="05000000000000000000" pitchFamily="2" charset="2"/>
              </a:rPr>
              <a:t> Wird auf einigen </a:t>
            </a:r>
            <a:r>
              <a:rPr lang="de-DE" sz="2000" dirty="0" smtClean="0">
                <a:sym typeface="Wingdings" panose="05000000000000000000" pitchFamily="2" charset="2"/>
                <a:hlinkClick r:id="rId2"/>
              </a:rPr>
              <a:t>Content-Plattformen</a:t>
            </a:r>
            <a:r>
              <a:rPr lang="de-DE" sz="2000" dirty="0" smtClean="0">
                <a:sym typeface="Wingdings" panose="05000000000000000000" pitchFamily="2" charset="2"/>
              </a:rPr>
              <a:t> </a:t>
            </a:r>
            <a:r>
              <a:rPr lang="de-DE" sz="2000" dirty="0">
                <a:sym typeface="Wingdings" panose="05000000000000000000" pitchFamily="2" charset="2"/>
              </a:rPr>
              <a:t>nach Metadaten-Angabe </a:t>
            </a:r>
            <a:r>
              <a:rPr lang="de-DE" sz="2000" dirty="0" smtClean="0">
                <a:sym typeface="Wingdings" panose="05000000000000000000" pitchFamily="2" charset="2"/>
              </a:rPr>
              <a:t>durch </a:t>
            </a:r>
            <a:r>
              <a:rPr lang="de-DE" sz="2000" dirty="0">
                <a:sym typeface="Wingdings" panose="05000000000000000000" pitchFamily="2" charset="2"/>
              </a:rPr>
              <a:t>den </a:t>
            </a:r>
            <a:r>
              <a:rPr lang="de-DE" sz="2000" dirty="0" err="1">
                <a:sym typeface="Wingdings" panose="05000000000000000000" pitchFamily="2" charset="2"/>
              </a:rPr>
              <a:t>Uploader</a:t>
            </a:r>
            <a:r>
              <a:rPr lang="de-DE" sz="2000" dirty="0">
                <a:sym typeface="Wingdings" panose="05000000000000000000" pitchFamily="2" charset="2"/>
              </a:rPr>
              <a:t> automatisch in Datei eingebettet</a:t>
            </a:r>
            <a:r>
              <a:rPr lang="de-DE" sz="2000" dirty="0" smtClean="0">
                <a:sym typeface="Wingdings" panose="05000000000000000000" pitchFamily="2" charset="2"/>
              </a:rPr>
              <a:t>.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smtClean="0">
                <a:sym typeface="Wingdings" panose="05000000000000000000" pitchFamily="2" charset="2"/>
              </a:rPr>
              <a:t>Auch diverse </a:t>
            </a:r>
            <a:r>
              <a:rPr lang="de-DE" sz="2000" dirty="0" smtClean="0">
                <a:sym typeface="Wingdings" panose="05000000000000000000" pitchFamily="2" charset="2"/>
                <a:hlinkClick r:id="rId3"/>
              </a:rPr>
              <a:t>Software-Applikationen</a:t>
            </a:r>
            <a:r>
              <a:rPr lang="de-DE" sz="2000" dirty="0" smtClean="0">
                <a:sym typeface="Wingdings" panose="05000000000000000000" pitchFamily="2" charset="2"/>
              </a:rPr>
              <a:t> haben CC-Lizenzierung bereits implementiert.</a:t>
            </a:r>
            <a:endParaRPr lang="de-DE" sz="2000" dirty="0"/>
          </a:p>
          <a:p>
            <a:endParaRPr lang="de-DE" sz="2000" dirty="0"/>
          </a:p>
          <a:p>
            <a:r>
              <a:rPr lang="de-CH" sz="2000" dirty="0" smtClean="0"/>
              <a:t>Zur augenfälligen </a:t>
            </a:r>
            <a:r>
              <a:rPr lang="de-CH" sz="2000" dirty="0"/>
              <a:t>Kennzeichnung Buttons und Icons zur Verfügung:</a:t>
            </a:r>
          </a:p>
          <a:p>
            <a:r>
              <a:rPr lang="de-CH" sz="2000" dirty="0">
                <a:hlinkClick r:id="rId4"/>
              </a:rPr>
              <a:t>https://creativecommons.org/about/downloads/</a:t>
            </a:r>
            <a:endParaRPr lang="de-CH" sz="2000" dirty="0"/>
          </a:p>
          <a:p>
            <a:endParaRPr lang="de-CH" sz="20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Rechteck 5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20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 fontScale="90000"/>
          </a:bodyPr>
          <a:lstStyle/>
          <a:p>
            <a:pPr lvl="0" algn="l"/>
            <a:r>
              <a:rPr lang="de-DE" sz="2801" dirty="0"/>
              <a:t>Handling von gemeinfreien Werken in CC</a:t>
            </a:r>
            <a:endParaRPr lang="de-CH" sz="280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CH" sz="2000" dirty="0"/>
          </a:p>
          <a:p>
            <a:endParaRPr lang="de-CH" sz="2000" dirty="0"/>
          </a:p>
          <a:p>
            <a:r>
              <a:rPr lang="de-CH" sz="2000" dirty="0"/>
              <a:t>Eine aktive </a:t>
            </a:r>
            <a:r>
              <a:rPr lang="de-CH" sz="2000" b="1" dirty="0"/>
              <a:t>komplette Rechteabtretung </a:t>
            </a:r>
            <a:r>
              <a:rPr lang="de-CH" sz="2000" dirty="0"/>
              <a:t>(soweit nach URG möglich) ist per«CC0» (</a:t>
            </a:r>
            <a:r>
              <a:rPr lang="de-CH" sz="2000" b="1" dirty="0"/>
              <a:t>CC Zero</a:t>
            </a:r>
            <a:r>
              <a:rPr lang="de-CH" sz="2000" dirty="0"/>
              <a:t>) möglich, auch </a:t>
            </a:r>
            <a:r>
              <a:rPr lang="de-CH" sz="2000" b="1" dirty="0"/>
              <a:t>Public Domain </a:t>
            </a:r>
            <a:r>
              <a:rPr lang="de-CH" sz="2000" b="1" dirty="0" err="1"/>
              <a:t>Dedication</a:t>
            </a:r>
            <a:r>
              <a:rPr lang="de-CH" sz="2000" b="1" dirty="0"/>
              <a:t> </a:t>
            </a:r>
            <a:r>
              <a:rPr lang="de-CH" sz="2000" dirty="0"/>
              <a:t>genannt. </a:t>
            </a:r>
          </a:p>
          <a:p>
            <a:r>
              <a:rPr lang="de-CH" sz="2000" dirty="0"/>
              <a:t>Der Urheber verzichtet auf alle Rechte, auch auf die Urhebernennung.</a:t>
            </a:r>
          </a:p>
          <a:p>
            <a:endParaRPr lang="de-CH" sz="2000" dirty="0"/>
          </a:p>
          <a:p>
            <a:endParaRPr lang="de-CH" sz="2000" dirty="0"/>
          </a:p>
          <a:p>
            <a:endParaRPr lang="de-CH" sz="2000" dirty="0"/>
          </a:p>
          <a:p>
            <a:endParaRPr lang="de-CH" sz="2000" dirty="0"/>
          </a:p>
          <a:p>
            <a:r>
              <a:rPr lang="de-CH" sz="2000" dirty="0"/>
              <a:t>Zur Kennzeichnung  </a:t>
            </a:r>
            <a:r>
              <a:rPr lang="de-CH" sz="2000" b="1" dirty="0"/>
              <a:t>bereits vorliegender gemeinfreie Werke </a:t>
            </a:r>
            <a:r>
              <a:rPr lang="de-CH" sz="2000" dirty="0"/>
              <a:t>(Public Domain) existiert ein </a:t>
            </a:r>
            <a:r>
              <a:rPr lang="de-CH" sz="2000" b="1" dirty="0"/>
              <a:t>Public Domain Mark.</a:t>
            </a:r>
            <a:endParaRPr lang="de-CH" sz="2000" dirty="0"/>
          </a:p>
          <a:p>
            <a:endParaRPr lang="de-CH" sz="2000" dirty="0"/>
          </a:p>
          <a:p>
            <a:endParaRPr lang="de-CH" sz="2000" dirty="0"/>
          </a:p>
          <a:p>
            <a:endParaRPr lang="de-CH" sz="2000" dirty="0"/>
          </a:p>
          <a:p>
            <a:endParaRPr lang="de-CH" sz="2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24" y="1653646"/>
            <a:ext cx="1829018" cy="64446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92" y="3789834"/>
            <a:ext cx="1829018" cy="644468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8" name="Rechteck 7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52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500" dirty="0"/>
              <a:t>CC </a:t>
            </a:r>
            <a:r>
              <a:rPr lang="de-CH" sz="2500" dirty="0" err="1"/>
              <a:t>Versionierung</a:t>
            </a:r>
            <a:r>
              <a:rPr lang="de-CH" sz="2500" dirty="0"/>
              <a:t> und Portierungen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sz="2000" dirty="0"/>
              <a:t>CC-Lizenzen unterliegen einer </a:t>
            </a:r>
            <a:r>
              <a:rPr lang="de-CH" sz="2000" dirty="0" err="1"/>
              <a:t>Versionierung</a:t>
            </a:r>
            <a:r>
              <a:rPr lang="de-CH" sz="2000" dirty="0"/>
              <a:t>, z.B. CC BY </a:t>
            </a:r>
            <a:r>
              <a:rPr lang="de-CH" sz="2000" b="1" dirty="0"/>
              <a:t>2.0</a:t>
            </a:r>
            <a:r>
              <a:rPr lang="de-CH" sz="2000" dirty="0"/>
              <a:t>, die alten Versionen sind weiterhin </a:t>
            </a:r>
            <a:r>
              <a:rPr lang="de-CH" sz="2000" b="1" dirty="0"/>
              <a:t>gültig</a:t>
            </a:r>
            <a:r>
              <a:rPr lang="de-CH" sz="2000" dirty="0"/>
              <a:t>.</a:t>
            </a:r>
          </a:p>
          <a:p>
            <a:r>
              <a:rPr lang="de-CH" sz="2000" dirty="0"/>
              <a:t>Zudem wurden die alten Versionen z.T. in verschiedene Rechtsordnungen </a:t>
            </a:r>
            <a:r>
              <a:rPr lang="de-CH" sz="2000" b="1" dirty="0"/>
              <a:t>portiert</a:t>
            </a:r>
            <a:r>
              <a:rPr lang="de-CH" sz="2000" dirty="0"/>
              <a:t>, z.B. CC BY 3.0 </a:t>
            </a:r>
            <a:r>
              <a:rPr lang="de-CH" sz="2000" b="1" dirty="0"/>
              <a:t>CH</a:t>
            </a:r>
            <a:r>
              <a:rPr lang="de-CH" sz="2000" dirty="0"/>
              <a:t>.</a:t>
            </a:r>
          </a:p>
          <a:p>
            <a:endParaRPr lang="de-CH" sz="2000" dirty="0"/>
          </a:p>
          <a:p>
            <a:endParaRPr lang="de-CH" sz="2000" dirty="0"/>
          </a:p>
          <a:p>
            <a:r>
              <a:rPr lang="de-CH" sz="2000" b="1" dirty="0"/>
              <a:t>Aktiv lizenziert </a:t>
            </a:r>
            <a:r>
              <a:rPr lang="de-CH" sz="2000" dirty="0"/>
              <a:t>werden sollte mit der </a:t>
            </a:r>
            <a:r>
              <a:rPr lang="de-CH" sz="2000" b="1" dirty="0"/>
              <a:t>neusten Version 4.0</a:t>
            </a:r>
            <a:r>
              <a:rPr lang="de-CH" sz="2000" dirty="0"/>
              <a:t>, da diese</a:t>
            </a:r>
          </a:p>
          <a:p>
            <a:r>
              <a:rPr lang="de-CH" sz="2000" dirty="0"/>
              <a:t>Rechtsentwicklungen und Entscheide aufgenommen hat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weltweit einheitlich ist (keine Gedanken um nationale Portierungen mehr, nur noch Übersetzungen)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auch Lizenzierung von Datenbankinhalten einschliesst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(Titelnennung nicht mehr nötig ist).</a:t>
            </a:r>
          </a:p>
          <a:p>
            <a:endParaRPr lang="de-CH" sz="2000" dirty="0"/>
          </a:p>
          <a:p>
            <a:endParaRPr lang="de-CH" sz="20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Rechteck 5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17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1324" y="2946013"/>
            <a:ext cx="7888526" cy="1368430"/>
          </a:xfrm>
        </p:spPr>
        <p:txBody>
          <a:bodyPr>
            <a:normAutofit/>
          </a:bodyPr>
          <a:lstStyle/>
          <a:p>
            <a:pPr algn="r"/>
            <a:r>
              <a:rPr lang="de-CH" dirty="0" smtClean="0"/>
              <a:t>CC = Alles «open»? </a:t>
            </a:r>
            <a:br>
              <a:rPr lang="de-CH" dirty="0" smtClean="0"/>
            </a:br>
            <a:r>
              <a:rPr lang="de-CH" dirty="0" smtClean="0"/>
              <a:t>Leider nein</a:t>
            </a:r>
            <a:r>
              <a:rPr lang="de-CH" dirty="0"/>
              <a:t>!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143" y="255256"/>
            <a:ext cx="3791266" cy="6131188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 rot="16200000">
            <a:off x="-2326901" y="3250685"/>
            <a:ext cx="5513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de-CH" sz="1200" b="0" i="1" dirty="0">
                <a:solidFill>
                  <a:schemeClr val="tx1"/>
                </a:solidFill>
                <a:hlinkClick r:id="rId4"/>
              </a:rPr>
              <a:t>Übersetzung der englischsprachigen Grafik </a:t>
            </a:r>
            <a:r>
              <a:rPr lang="de-CH" sz="1200" b="0" i="1" dirty="0">
                <a:solidFill>
                  <a:schemeClr val="tx1"/>
                </a:solidFill>
              </a:rPr>
              <a:t>von </a:t>
            </a:r>
            <a:r>
              <a:rPr lang="de-CH" sz="1200" b="0" i="1" dirty="0" err="1">
                <a:solidFill>
                  <a:schemeClr val="tx1"/>
                </a:solidFill>
                <a:hlinkClick r:id="rId5"/>
              </a:rPr>
              <a:t>JoeranDE</a:t>
            </a:r>
            <a:r>
              <a:rPr lang="de-CH" sz="1200" b="0" i="1" dirty="0">
                <a:solidFill>
                  <a:schemeClr val="tx1"/>
                </a:solidFill>
              </a:rPr>
              <a:t> «Creative </a:t>
            </a:r>
            <a:r>
              <a:rPr lang="de-CH" sz="1200" b="0" i="1" dirty="0" err="1">
                <a:solidFill>
                  <a:schemeClr val="tx1"/>
                </a:solidFill>
              </a:rPr>
              <a:t>commons</a:t>
            </a:r>
            <a:r>
              <a:rPr lang="de-CH" sz="1200" b="0" i="1" dirty="0">
                <a:solidFill>
                  <a:schemeClr val="tx1"/>
                </a:solidFill>
              </a:rPr>
              <a:t> </a:t>
            </a:r>
            <a:r>
              <a:rPr lang="de-CH" sz="1200" b="0" i="1" dirty="0" err="1">
                <a:solidFill>
                  <a:schemeClr val="tx1"/>
                </a:solidFill>
              </a:rPr>
              <a:t>license</a:t>
            </a:r>
            <a:r>
              <a:rPr lang="de-CH" sz="1200" b="0" i="1" dirty="0">
                <a:solidFill>
                  <a:schemeClr val="tx1"/>
                </a:solidFill>
              </a:rPr>
              <a:t> </a:t>
            </a:r>
            <a:r>
              <a:rPr lang="de-CH" sz="1200" b="0" i="1" dirty="0" err="1">
                <a:solidFill>
                  <a:schemeClr val="tx1"/>
                </a:solidFill>
              </a:rPr>
              <a:t>spectrum.svg</a:t>
            </a:r>
            <a:r>
              <a:rPr lang="de-CH" sz="1200" b="0" i="1" dirty="0">
                <a:solidFill>
                  <a:schemeClr val="tx1"/>
                </a:solidFill>
              </a:rPr>
              <a:t>» von </a:t>
            </a:r>
            <a:r>
              <a:rPr lang="de-CH" sz="1200" b="0" i="1" dirty="0" err="1">
                <a:solidFill>
                  <a:schemeClr val="tx1"/>
                </a:solidFill>
              </a:rPr>
              <a:t>Shaddim</a:t>
            </a:r>
            <a:r>
              <a:rPr lang="de-CH" sz="1200" b="0" i="1" dirty="0">
                <a:solidFill>
                  <a:schemeClr val="tx1"/>
                </a:solidFill>
              </a:rPr>
              <a:t>, Public Domain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4935560" y="939547"/>
            <a:ext cx="3213605" cy="831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dirty="0">
                <a:solidFill>
                  <a:schemeClr val="accent2">
                    <a:lumMod val="75000"/>
                  </a:schemeClr>
                </a:solidFill>
              </a:rPr>
              <a:t>entspricht Definition von </a:t>
            </a:r>
            <a:r>
              <a:rPr lang="de-CH" sz="2400" dirty="0" smtClean="0">
                <a:solidFill>
                  <a:schemeClr val="accent2">
                    <a:lumMod val="75000"/>
                  </a:schemeClr>
                </a:solidFill>
                <a:hlinkClick r:id="rId6"/>
              </a:rPr>
              <a:t>open</a:t>
            </a:r>
            <a:r>
              <a:rPr lang="de-CH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CH" sz="2400" dirty="0" err="1">
                <a:solidFill>
                  <a:schemeClr val="accent2">
                    <a:lumMod val="75000"/>
                  </a:schemeClr>
                </a:solidFill>
              </a:rPr>
              <a:t>content</a:t>
            </a:r>
            <a:endParaRPr lang="de-CH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Eckige Klammer rechts 9"/>
          <p:cNvSpPr/>
          <p:nvPr/>
        </p:nvSpPr>
        <p:spPr>
          <a:xfrm>
            <a:off x="4357897" y="361758"/>
            <a:ext cx="383547" cy="2272088"/>
          </a:xfrm>
          <a:prstGeom prst="rightBracke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 sz="2601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1" name="Rechteck 10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85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4383682"/>
              </p:ext>
            </p:extLst>
          </p:nvPr>
        </p:nvGraphicFramePr>
        <p:xfrm>
          <a:off x="863930" y="620827"/>
          <a:ext cx="8300956" cy="527718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889735">
                  <a:extLst>
                    <a:ext uri="{9D8B030D-6E8A-4147-A177-3AD203B41FA5}">
                      <a16:colId xmlns:a16="http://schemas.microsoft.com/office/drawing/2014/main" val="4047227435"/>
                    </a:ext>
                  </a:extLst>
                </a:gridCol>
                <a:gridCol w="1674761">
                  <a:extLst>
                    <a:ext uri="{9D8B030D-6E8A-4147-A177-3AD203B41FA5}">
                      <a16:colId xmlns:a16="http://schemas.microsoft.com/office/drawing/2014/main" val="3008270588"/>
                    </a:ext>
                  </a:extLst>
                </a:gridCol>
                <a:gridCol w="4736460">
                  <a:extLst>
                    <a:ext uri="{9D8B030D-6E8A-4147-A177-3AD203B41FA5}">
                      <a16:colId xmlns:a16="http://schemas.microsoft.com/office/drawing/2014/main" val="2908664758"/>
                    </a:ext>
                  </a:extLst>
                </a:gridCol>
              </a:tblGrid>
              <a:tr h="3588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b="0" dirty="0" smtClean="0">
                          <a:effectLst/>
                        </a:rPr>
                        <a:t>Symbol</a:t>
                      </a:r>
                      <a:endParaRPr lang="de-DE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b="0" dirty="0" smtClean="0">
                          <a:effectLst/>
                        </a:rPr>
                        <a:t>Akronym</a:t>
                      </a:r>
                      <a:endParaRPr lang="de-DE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b="0" dirty="0" smtClean="0">
                          <a:effectLst/>
                        </a:rPr>
                        <a:t>Bezeichnung dt.</a:t>
                      </a:r>
                      <a:endParaRPr lang="de-DE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3398932"/>
                  </a:ext>
                </a:extLst>
              </a:tr>
              <a:tr h="586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PD</a:t>
                      </a:r>
                      <a:endParaRPr lang="de-DE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="0" i="0" dirty="0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Gemeinfrei (Public Domain)</a:t>
                      </a:r>
                      <a:endParaRPr lang="de-DE" sz="1600" b="0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83795"/>
                  </a:ext>
                </a:extLst>
              </a:tr>
              <a:tr h="586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CC 0</a:t>
                      </a:r>
                      <a:endParaRPr lang="de-DE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kern="1200" dirty="0" smtClean="0">
                          <a:effectLst/>
                        </a:rPr>
                        <a:t>Gemeinfrei („</a:t>
                      </a:r>
                      <a:r>
                        <a:rPr lang="de-DE" sz="1600" kern="1200" dirty="0" err="1" smtClean="0">
                          <a:effectLst/>
                        </a:rPr>
                        <a:t>No</a:t>
                      </a:r>
                      <a:r>
                        <a:rPr lang="de-DE" sz="1600" kern="1200" dirty="0" smtClean="0">
                          <a:effectLst/>
                        </a:rPr>
                        <a:t> </a:t>
                      </a:r>
                      <a:r>
                        <a:rPr lang="de-DE" sz="1600" kern="1200" dirty="0" err="1" smtClean="0">
                          <a:effectLst/>
                        </a:rPr>
                        <a:t>Rights</a:t>
                      </a:r>
                      <a:r>
                        <a:rPr lang="de-DE" sz="1600" kern="1200" dirty="0" smtClean="0">
                          <a:effectLst/>
                        </a:rPr>
                        <a:t> </a:t>
                      </a:r>
                      <a:r>
                        <a:rPr lang="de-DE" sz="1600" kern="1200" dirty="0" err="1" smtClean="0">
                          <a:effectLst/>
                        </a:rPr>
                        <a:t>Reserved</a:t>
                      </a:r>
                      <a:r>
                        <a:rPr lang="de-DE" sz="1600" kern="1200" dirty="0" smtClean="0">
                          <a:effectLst/>
                        </a:rPr>
                        <a:t>“)</a:t>
                      </a:r>
                      <a:endParaRPr lang="de-DE" sz="1600" b="0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9015653"/>
                  </a:ext>
                </a:extLst>
              </a:tr>
              <a:tr h="6478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CC BY </a:t>
                      </a: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Namensnennung</a:t>
                      </a: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6072688"/>
                  </a:ext>
                </a:extLst>
              </a:tr>
              <a:tr h="619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>
                          <a:effectLst/>
                        </a:rPr>
                        <a:t>CC BY-SA</a:t>
                      </a:r>
                      <a:endParaRPr lang="de-DE" sz="1600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>
                          <a:effectLst/>
                        </a:rPr>
                        <a:t>Namensnennung – Weitergabe unter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>
                          <a:effectLst/>
                        </a:rPr>
                        <a:t>gleichen Bedingungen</a:t>
                      </a:r>
                      <a:endParaRPr lang="de-DE" sz="1600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543017"/>
                  </a:ext>
                </a:extLst>
              </a:tr>
              <a:tr h="6227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>
                          <a:effectLst/>
                        </a:rPr>
                        <a:t>CC BY-NC</a:t>
                      </a: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>
                          <a:effectLst/>
                        </a:rPr>
                        <a:t>Namensnennung – Nicht kommerziell </a:t>
                      </a: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8211829"/>
                  </a:ext>
                </a:extLst>
              </a:tr>
              <a:tr h="6395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>
                          <a:effectLst/>
                        </a:rPr>
                        <a:t>CC BY-ND</a:t>
                      </a:r>
                      <a:endParaRPr lang="de-DE" sz="1600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>
                          <a:effectLst/>
                        </a:rPr>
                        <a:t>Namensnennung – Keine Bearbeitung</a:t>
                      </a:r>
                      <a:endParaRPr lang="de-DE" sz="1600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2000723"/>
                  </a:ext>
                </a:extLst>
              </a:tr>
              <a:tr h="6086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CC BY-NC-SA</a:t>
                      </a:r>
                      <a:endParaRPr lang="de-DE" sz="1600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Namensnennung – Nicht-kommerziell – Weitergabe unter gleichen Bedingungen </a:t>
                      </a:r>
                      <a:endParaRPr lang="de-DE" sz="1600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6912170"/>
                  </a:ext>
                </a:extLst>
              </a:tr>
              <a:tr h="6080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CC BY-NC-ND</a:t>
                      </a: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Namensnennung – Nicht-kommerziell –</a:t>
                      </a:r>
                      <a:r>
                        <a:rPr lang="de-DE" sz="1600" baseline="0" dirty="0" smtClean="0"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aseline="0" dirty="0" smtClean="0">
                          <a:effectLst/>
                        </a:rPr>
                        <a:t>K</a:t>
                      </a:r>
                      <a:r>
                        <a:rPr lang="de-DE" sz="1600" dirty="0" smtClean="0">
                          <a:effectLst/>
                        </a:rPr>
                        <a:t>eine Bearbeitung</a:t>
                      </a: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000253"/>
                  </a:ext>
                </a:extLst>
              </a:tr>
            </a:tbl>
          </a:graphicData>
        </a:graphic>
      </p:graphicFrame>
      <p:pic>
        <p:nvPicPr>
          <p:cNvPr id="7" name="Picture 2" descr="https://upload.wikimedia.org/wikipedia/commons/thumb/d/d0/CC-BY-SA_icon.svg/1280px-CC-BY-SA_icon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634" y="2898093"/>
            <a:ext cx="1307115" cy="46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upload.wikimedia.org/wikipedia/commons/thumb/1/16/CC-BY_icon.svg/1280px-CC-BY_icon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087" y="2270109"/>
            <a:ext cx="1308933" cy="46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upload.wikimedia.org/wikipedia/commons/thumb/9/99/Cc-by-nc_icon.svg/1280px-Cc-by-nc_icon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58" y="3524422"/>
            <a:ext cx="1307115" cy="45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s://upload.wikimedia.org/wikipedia/commons/thumb/1/16/Cc-by-nd_icon.svg/1280px-Cc-by-nd_icon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58" y="4129372"/>
            <a:ext cx="1307115" cy="45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s://upload.wikimedia.org/wikipedia/commons/thumb/1/12/Cc-by-nc-sa_icon.svg/1280px-Cc-by-nc-sa_icon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58" y="4734322"/>
            <a:ext cx="1307115" cy="45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https://upload.wikimedia.org/wikipedia/commons/thumb/f/f1/Cc-by-nc-nd_icon.svg/1280px-Cc-by-nc-nd_icon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58" y="5369746"/>
            <a:ext cx="1304662" cy="45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811" y="1053530"/>
            <a:ext cx="1304662" cy="45970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20819066">
            <a:off x="1469481" y="3027525"/>
            <a:ext cx="6905436" cy="1224478"/>
          </a:xfr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de-CH" sz="2801" dirty="0" smtClean="0"/>
              <a:t>Und welche </a:t>
            </a:r>
            <a:r>
              <a:rPr lang="de-CH" sz="2801" dirty="0"/>
              <a:t>CC-Lizenz ist die Richtige </a:t>
            </a:r>
            <a:r>
              <a:rPr lang="de-CH" sz="2801" dirty="0" smtClean="0"/>
              <a:t>für mein Projekt – und mich?</a:t>
            </a:r>
            <a:endParaRPr lang="de-CH" sz="2801" dirty="0"/>
          </a:p>
        </p:txBody>
      </p:sp>
      <p:pic>
        <p:nvPicPr>
          <p:cNvPr id="20" name="Inhaltsplatzhalter 19"/>
          <p:cNvPicPr>
            <a:picLocks noGrp="1" noChangeAspect="1"/>
          </p:cNvPicPr>
          <p:nvPr>
            <p:ph idx="1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87" y="1627142"/>
            <a:ext cx="1307115" cy="460572"/>
          </a:xfrm>
        </p:spPr>
      </p:pic>
      <p:sp>
        <p:nvSpPr>
          <p:cNvPr id="28" name="Textfeld 27"/>
          <p:cNvSpPr txBox="1"/>
          <p:nvPr/>
        </p:nvSpPr>
        <p:spPr>
          <a:xfrm>
            <a:off x="1567359" y="5898014"/>
            <a:ext cx="9001471" cy="412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b="0" i="1" dirty="0">
                <a:solidFill>
                  <a:schemeClr val="tx1"/>
                </a:solidFill>
                <a:hlinkClick r:id="rId10"/>
              </a:rPr>
              <a:t>MINT-L-OER-amt</a:t>
            </a:r>
            <a:r>
              <a:rPr lang="de-CH" sz="1200" b="0" i="1" dirty="0">
                <a:solidFill>
                  <a:schemeClr val="tx1"/>
                </a:solidFill>
              </a:rPr>
              <a:t> von </a:t>
            </a:r>
            <a:r>
              <a:rPr lang="de-CH" sz="1200" b="0" i="1" dirty="0" err="1">
                <a:solidFill>
                  <a:schemeClr val="tx1"/>
                </a:solidFill>
              </a:rPr>
              <a:t>Lubna</a:t>
            </a:r>
            <a:r>
              <a:rPr lang="de-CH" sz="1200" b="0" i="1" dirty="0">
                <a:solidFill>
                  <a:schemeClr val="tx1"/>
                </a:solidFill>
              </a:rPr>
              <a:t> Ali &amp; René Röpke, lizenziert unter </a:t>
            </a:r>
            <a:r>
              <a:rPr lang="de-CH" sz="1200" b="0" i="1" dirty="0">
                <a:solidFill>
                  <a:schemeClr val="tx1"/>
                </a:solidFill>
                <a:hlinkClick r:id="rId11"/>
              </a:rPr>
              <a:t>CC BY-SA 4.0</a:t>
            </a:r>
            <a:r>
              <a:rPr lang="de-CH" sz="1200" b="0" i="1" dirty="0">
                <a:solidFill>
                  <a:schemeClr val="tx1"/>
                </a:solidFill>
              </a:rPr>
              <a:t>, ergänzt («PD») durch K. Woitas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5" name="Rechteck 14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92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95" y="246456"/>
            <a:ext cx="8428292" cy="5959096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703734" y="6007612"/>
            <a:ext cx="8936471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1200" b="0" i="1" dirty="0">
                <a:solidFill>
                  <a:schemeClr val="tx1"/>
                </a:solidFill>
                <a:hlinkClick r:id="rId3"/>
              </a:rPr>
              <a:t>Infografik: Welche CC-Lizenz ist die richtige für mich?</a:t>
            </a:r>
            <a:r>
              <a:rPr lang="de-CH" sz="1200" b="0" i="1" dirty="0">
                <a:solidFill>
                  <a:schemeClr val="tx1"/>
                </a:solidFill>
              </a:rPr>
              <a:t> von </a:t>
            </a:r>
            <a:r>
              <a:rPr lang="de-CH" sz="1200" b="0" i="1" dirty="0" err="1">
                <a:solidFill>
                  <a:schemeClr val="tx1"/>
                </a:solidFill>
              </a:rPr>
              <a:t>Jöran</a:t>
            </a:r>
            <a:r>
              <a:rPr lang="de-CH" sz="1200" b="0" i="1" dirty="0">
                <a:solidFill>
                  <a:schemeClr val="tx1"/>
                </a:solidFill>
              </a:rPr>
              <a:t> </a:t>
            </a:r>
            <a:r>
              <a:rPr lang="de-CH" sz="1200" b="0" i="1" dirty="0" err="1">
                <a:solidFill>
                  <a:schemeClr val="tx1"/>
                </a:solidFill>
              </a:rPr>
              <a:t>Muuß-Merholz</a:t>
            </a:r>
            <a:r>
              <a:rPr lang="de-CH" sz="1200" b="0" i="1" dirty="0">
                <a:solidFill>
                  <a:schemeClr val="tx1"/>
                </a:solidFill>
              </a:rPr>
              <a:t> für </a:t>
            </a:r>
            <a:r>
              <a:rPr lang="de-CH" sz="1200" b="0" i="1" dirty="0" err="1">
                <a:solidFill>
                  <a:schemeClr val="tx1"/>
                </a:solidFill>
              </a:rPr>
              <a:t>wb</a:t>
            </a:r>
            <a:r>
              <a:rPr lang="de-CH" sz="1200" b="0" i="1" dirty="0">
                <a:solidFill>
                  <a:schemeClr val="tx1"/>
                </a:solidFill>
              </a:rPr>
              <a:t>-web, lizenziert unter </a:t>
            </a:r>
            <a:r>
              <a:rPr lang="de-CH" sz="1200" b="0" i="1" dirty="0">
                <a:solidFill>
                  <a:schemeClr val="tx1"/>
                </a:solidFill>
                <a:hlinkClick r:id="rId4"/>
              </a:rPr>
              <a:t>CC BY SA 3.0</a:t>
            </a:r>
            <a:r>
              <a:rPr lang="de-CH" sz="1200" b="0" i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453F-6806-4C51-BA69-51D2C9F2CC11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47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500" dirty="0" smtClean="0"/>
              <a:t>Fallstricke &amp; unerwünschte Effekte</a:t>
            </a:r>
            <a:endParaRPr lang="de-CH" sz="25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 smtClean="0"/>
          </a:p>
          <a:p>
            <a:endParaRPr lang="de-CH" dirty="0"/>
          </a:p>
        </p:txBody>
      </p:sp>
      <p:sp>
        <p:nvSpPr>
          <p:cNvPr id="4" name="Rechteck 3"/>
          <p:cNvSpPr/>
          <p:nvPr/>
        </p:nvSpPr>
        <p:spPr>
          <a:xfrm>
            <a:off x="1999878" y="1796443"/>
            <a:ext cx="5081648" cy="441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dirty="0">
                <a:solidFill>
                  <a:schemeClr val="accent2">
                    <a:lumMod val="75000"/>
                  </a:schemeClr>
                </a:solidFill>
              </a:rPr>
              <a:t>Was meint </a:t>
            </a:r>
            <a:r>
              <a:rPr lang="de-DE" sz="2400" dirty="0" err="1">
                <a:solidFill>
                  <a:schemeClr val="accent2">
                    <a:lumMod val="75000"/>
                  </a:schemeClr>
                </a:solidFill>
              </a:rPr>
              <a:t>NonCommercial</a:t>
            </a:r>
            <a:r>
              <a:rPr lang="de-DE" sz="2400" dirty="0">
                <a:solidFill>
                  <a:schemeClr val="accent2">
                    <a:lumMod val="75000"/>
                  </a:schemeClr>
                </a:solidFill>
              </a:rPr>
              <a:t> (NC)?</a:t>
            </a:r>
            <a:endParaRPr lang="de-CH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3584054" y="2377291"/>
            <a:ext cx="4775474" cy="441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dirty="0">
                <a:solidFill>
                  <a:schemeClr val="accent2">
                    <a:lumMod val="75000"/>
                  </a:schemeClr>
                </a:solidFill>
              </a:rPr>
              <a:t>Was meint </a:t>
            </a:r>
            <a:r>
              <a:rPr lang="de-DE" sz="2400" dirty="0" err="1">
                <a:solidFill>
                  <a:schemeClr val="accent2">
                    <a:lumMod val="75000"/>
                  </a:schemeClr>
                </a:solidFill>
              </a:rPr>
              <a:t>NoDerivatives</a:t>
            </a:r>
            <a:r>
              <a:rPr lang="de-DE" sz="2400" dirty="0">
                <a:solidFill>
                  <a:schemeClr val="accent2">
                    <a:lumMod val="75000"/>
                  </a:schemeClr>
                </a:solidFill>
              </a:rPr>
              <a:t> (ND)?</a:t>
            </a:r>
            <a:endParaRPr lang="de-CH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10" name="Inhaltsplatzhalt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797441"/>
              </p:ext>
            </p:extLst>
          </p:nvPr>
        </p:nvGraphicFramePr>
        <p:xfrm>
          <a:off x="801728" y="3357786"/>
          <a:ext cx="8300956" cy="257986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889735">
                  <a:extLst>
                    <a:ext uri="{9D8B030D-6E8A-4147-A177-3AD203B41FA5}">
                      <a16:colId xmlns:a16="http://schemas.microsoft.com/office/drawing/2014/main" val="4047227435"/>
                    </a:ext>
                  </a:extLst>
                </a:gridCol>
                <a:gridCol w="1674761">
                  <a:extLst>
                    <a:ext uri="{9D8B030D-6E8A-4147-A177-3AD203B41FA5}">
                      <a16:colId xmlns:a16="http://schemas.microsoft.com/office/drawing/2014/main" val="3008270588"/>
                    </a:ext>
                  </a:extLst>
                </a:gridCol>
                <a:gridCol w="4736460">
                  <a:extLst>
                    <a:ext uri="{9D8B030D-6E8A-4147-A177-3AD203B41FA5}">
                      <a16:colId xmlns:a16="http://schemas.microsoft.com/office/drawing/2014/main" val="2908664758"/>
                    </a:ext>
                  </a:extLst>
                </a:gridCol>
              </a:tblGrid>
              <a:tr h="3262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b="0" dirty="0" smtClean="0">
                          <a:effectLst/>
                        </a:rPr>
                        <a:t>Symbol</a:t>
                      </a:r>
                      <a:endParaRPr lang="de-DE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b="0" dirty="0" smtClean="0">
                          <a:effectLst/>
                        </a:rPr>
                        <a:t>Akronym</a:t>
                      </a:r>
                      <a:endParaRPr lang="de-DE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b="0" dirty="0" smtClean="0">
                          <a:effectLst/>
                        </a:rPr>
                        <a:t>Bezeichnung dt.</a:t>
                      </a:r>
                      <a:endParaRPr lang="de-DE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3398932"/>
                  </a:ext>
                </a:extLst>
              </a:tr>
              <a:tr h="5661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>
                          <a:effectLst/>
                        </a:rPr>
                        <a:t>CC BY-NC</a:t>
                      </a: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>
                          <a:effectLst/>
                        </a:rPr>
                        <a:t>Namensnennung – Nicht kommerziell </a:t>
                      </a: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8211829"/>
                  </a:ext>
                </a:extLst>
              </a:tr>
              <a:tr h="5814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>
                          <a:effectLst/>
                        </a:rPr>
                        <a:t>CC BY-ND</a:t>
                      </a:r>
                      <a:endParaRPr lang="de-DE" sz="1600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>
                          <a:effectLst/>
                        </a:rPr>
                        <a:t>Namensnennung – Keine Bearbeitung</a:t>
                      </a:r>
                      <a:endParaRPr lang="de-DE" sz="1600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2000723"/>
                  </a:ext>
                </a:extLst>
              </a:tr>
              <a:tr h="5533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CC BY-NC-SA</a:t>
                      </a:r>
                      <a:endParaRPr lang="de-DE" sz="1600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Namensnennung – Nicht-kommerziell – Weitergabe unter gleichen Bedingungen </a:t>
                      </a:r>
                      <a:endParaRPr lang="de-DE" sz="1600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6912170"/>
                  </a:ext>
                </a:extLst>
              </a:tr>
              <a:tr h="5527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CC BY-NC-ND</a:t>
                      </a: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Namensnennung – Nicht-kommerziell –</a:t>
                      </a:r>
                      <a:r>
                        <a:rPr lang="de-DE" sz="1600" baseline="0" dirty="0" smtClean="0"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baseline="0" dirty="0" smtClean="0">
                          <a:effectLst/>
                        </a:rPr>
                        <a:t>K</a:t>
                      </a:r>
                      <a:r>
                        <a:rPr lang="de-DE" sz="1600" dirty="0" smtClean="0">
                          <a:effectLst/>
                        </a:rPr>
                        <a:t>eine Bearbeitung</a:t>
                      </a:r>
                      <a:endParaRPr lang="de-DE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96" marR="68596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000253"/>
                  </a:ext>
                </a:extLst>
              </a:tr>
            </a:tbl>
          </a:graphicData>
        </a:graphic>
      </p:graphicFrame>
      <p:pic>
        <p:nvPicPr>
          <p:cNvPr id="13" name="Picture 6" descr="https://upload.wikimedia.org/wikipedia/commons/thumb/9/99/Cc-by-nc_icon.svg/1280px-Cc-by-nc_icon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940" y="3728721"/>
            <a:ext cx="1307115" cy="45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s://upload.wikimedia.org/wikipedia/commons/thumb/1/16/Cc-by-nd_icon.svg/1280px-Cc-by-nd_icon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393" y="4299543"/>
            <a:ext cx="1307115" cy="45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https://upload.wikimedia.org/wikipedia/commons/thumb/1/12/Cc-by-nc-sa_icon.svg/1280px-Cc-by-nc-sa_icon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393" y="4870365"/>
            <a:ext cx="1307115" cy="45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https://upload.wikimedia.org/wikipedia/commons/thumb/f/f1/Cc-by-nc-nd_icon.svg/1280px-Cc-by-nc-nd_icon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393" y="5423549"/>
            <a:ext cx="1304662" cy="45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8" name="Rechteck 17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61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CH" sz="2000" dirty="0"/>
          </a:p>
          <a:p>
            <a:r>
              <a:rPr lang="de-CH" sz="2000" dirty="0"/>
              <a:t>Fall 1:</a:t>
            </a:r>
          </a:p>
          <a:p>
            <a:r>
              <a:rPr lang="de-CH" sz="2000" dirty="0"/>
              <a:t>Verwendung einer fremden Aufgabensammlung (CC BY-NC) in eigenem Lehrbuch, das durch einen Verlag vertrieben wird.</a:t>
            </a:r>
          </a:p>
          <a:p>
            <a:r>
              <a:rPr lang="de-CH" sz="2000" dirty="0"/>
              <a:t> </a:t>
            </a:r>
          </a:p>
          <a:p>
            <a:r>
              <a:rPr lang="de-CH" sz="2000" dirty="0"/>
              <a:t>Fall 2:</a:t>
            </a:r>
          </a:p>
          <a:p>
            <a:r>
              <a:rPr lang="de-CH" sz="2000" dirty="0"/>
              <a:t>Verwendung eines fremden Bildes (CC BY-NC) auf einem Blog der ZHAW.</a:t>
            </a:r>
          </a:p>
          <a:p>
            <a:endParaRPr lang="de-CH" sz="2000" dirty="0"/>
          </a:p>
          <a:p>
            <a:r>
              <a:rPr lang="de-CH" sz="2000" dirty="0"/>
              <a:t>Fall 3:</a:t>
            </a:r>
          </a:p>
          <a:p>
            <a:r>
              <a:rPr lang="de-CH" sz="2000" dirty="0"/>
              <a:t>Verwendung eines fremden Bildes (CC BY-NC) auf eigenem Blog mit Werbeeinblendung.</a:t>
            </a:r>
          </a:p>
          <a:p>
            <a:endParaRPr lang="de-CH" sz="2000" dirty="0"/>
          </a:p>
          <a:p>
            <a:endParaRPr lang="de-CH" sz="2000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703262" y="692150"/>
            <a:ext cx="7273279" cy="776703"/>
          </a:xfrm>
        </p:spPr>
        <p:txBody>
          <a:bodyPr>
            <a:normAutofit fontScale="90000"/>
          </a:bodyPr>
          <a:lstStyle/>
          <a:p>
            <a:pPr lvl="0" algn="l"/>
            <a:r>
              <a:rPr lang="de-DE" sz="2801" dirty="0"/>
              <a:t>Erlaubt oder nicht? Was meint </a:t>
            </a:r>
            <a:r>
              <a:rPr lang="de-DE" sz="2801" dirty="0" err="1"/>
              <a:t>NonCommercial</a:t>
            </a:r>
            <a:r>
              <a:rPr lang="de-DE" sz="2801" dirty="0"/>
              <a:t> (NC)?</a:t>
            </a:r>
            <a:endParaRPr lang="de-CH" sz="2801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Rechteck 5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4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960" y="168709"/>
            <a:ext cx="4897677" cy="6574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/>
          <p:cNvSpPr txBox="1"/>
          <p:nvPr/>
        </p:nvSpPr>
        <p:spPr>
          <a:xfrm rot="16200000">
            <a:off x="7556325" y="4894471"/>
            <a:ext cx="3321748" cy="40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b="0" i="1" dirty="0">
                <a:solidFill>
                  <a:schemeClr val="tx1"/>
                </a:solidFill>
              </a:rPr>
              <a:t>Abbildung: Kreutzer (2015), S. 53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343694" y="404758"/>
            <a:ext cx="3600167" cy="589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de-CH" sz="1800" b="0" dirty="0">
                <a:solidFill>
                  <a:schemeClr val="tx1"/>
                </a:solidFill>
              </a:rPr>
              <a:t>Ob eine Verwendung als «</a:t>
            </a:r>
            <a:r>
              <a:rPr lang="de-CH" sz="1800" b="0" dirty="0" err="1">
                <a:solidFill>
                  <a:schemeClr val="tx1"/>
                </a:solidFill>
              </a:rPr>
              <a:t>NonCommercial</a:t>
            </a:r>
            <a:r>
              <a:rPr lang="de-CH" sz="1800" b="0" dirty="0">
                <a:solidFill>
                  <a:schemeClr val="tx1"/>
                </a:solidFill>
              </a:rPr>
              <a:t>»  gelten kann, hängt von einigen Faktoren ab</a:t>
            </a:r>
            <a:r>
              <a:rPr lang="de-CH" sz="1800" b="0" dirty="0" smtClean="0">
                <a:solidFill>
                  <a:schemeClr val="tx1"/>
                </a:solidFill>
              </a:rPr>
              <a:t>:</a:t>
            </a:r>
          </a:p>
          <a:p>
            <a:pPr>
              <a:lnSpc>
                <a:spcPct val="100000"/>
              </a:lnSpc>
            </a:pPr>
            <a:endParaRPr lang="de-CH" sz="18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de-CH" sz="1800" b="0" dirty="0" smtClean="0">
                <a:solidFill>
                  <a:schemeClr val="tx1"/>
                </a:solidFill>
              </a:rPr>
              <a:t>Wer/in </a:t>
            </a:r>
            <a:r>
              <a:rPr lang="de-CH" sz="1800" b="0" dirty="0">
                <a:solidFill>
                  <a:schemeClr val="tx1"/>
                </a:solidFill>
              </a:rPr>
              <a:t>welcher Rolle?</a:t>
            </a:r>
          </a:p>
          <a:p>
            <a:pPr marL="285807" indent="-285807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1800" b="0" strike="sngStrike" dirty="0">
                <a:solidFill>
                  <a:schemeClr val="tx1"/>
                </a:solidFill>
              </a:rPr>
              <a:t>Unternehmen/Freiberufler</a:t>
            </a:r>
          </a:p>
          <a:p>
            <a:pPr marL="285807" indent="-285807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1800" b="0" dirty="0" err="1">
                <a:solidFill>
                  <a:schemeClr val="tx1"/>
                </a:solidFill>
              </a:rPr>
              <a:t>öff</a:t>
            </a:r>
            <a:r>
              <a:rPr lang="de-CH" sz="1800" b="0" dirty="0">
                <a:solidFill>
                  <a:schemeClr val="tx1"/>
                </a:solidFill>
              </a:rPr>
              <a:t>./gemeinnützige Einrichtung</a:t>
            </a:r>
          </a:p>
          <a:p>
            <a:pPr marL="285807" indent="-285807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1800" b="0" dirty="0" smtClean="0">
                <a:solidFill>
                  <a:schemeClr val="tx1"/>
                </a:solidFill>
              </a:rPr>
              <a:t>Privatperson</a:t>
            </a:r>
          </a:p>
          <a:p>
            <a:pPr>
              <a:lnSpc>
                <a:spcPct val="100000"/>
              </a:lnSpc>
            </a:pPr>
            <a:r>
              <a:rPr lang="de-CH" sz="1800" b="0" dirty="0" smtClean="0">
                <a:solidFill>
                  <a:schemeClr val="tx1"/>
                </a:solidFill>
              </a:rPr>
              <a:t>Zu welchem Zweck, und mit </a:t>
            </a:r>
            <a:r>
              <a:rPr lang="de-CH" sz="1800" b="0" dirty="0">
                <a:solidFill>
                  <a:schemeClr val="tx1"/>
                </a:solidFill>
              </a:rPr>
              <a:t>welchen Effekten?</a:t>
            </a:r>
          </a:p>
          <a:p>
            <a:pPr marL="285807" indent="-285807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1800" b="0" strike="sngStrike" dirty="0">
                <a:solidFill>
                  <a:schemeClr val="tx1"/>
                </a:solidFill>
              </a:rPr>
              <a:t>Gewinn, </a:t>
            </a:r>
            <a:r>
              <a:rPr lang="de-CH" sz="1800" b="0" strike="sngStrike" dirty="0" err="1">
                <a:solidFill>
                  <a:schemeClr val="tx1"/>
                </a:solidFill>
              </a:rPr>
              <a:t>geschäftl</a:t>
            </a:r>
            <a:r>
              <a:rPr lang="de-CH" sz="1800" b="0" strike="sngStrike" dirty="0">
                <a:solidFill>
                  <a:schemeClr val="tx1"/>
                </a:solidFill>
              </a:rPr>
              <a:t>. </a:t>
            </a:r>
            <a:r>
              <a:rPr lang="de-CH" sz="1800" b="0" strike="sngStrike" dirty="0" smtClean="0">
                <a:solidFill>
                  <a:schemeClr val="tx1"/>
                </a:solidFill>
              </a:rPr>
              <a:t>Vorteil</a:t>
            </a:r>
            <a:endParaRPr lang="de-CH" sz="18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de-CH" sz="1800" b="0" dirty="0" smtClean="0">
                <a:solidFill>
                  <a:schemeClr val="tx1"/>
                </a:solidFill>
              </a:rPr>
              <a:t>Refinanzierung?</a:t>
            </a:r>
            <a:endParaRPr lang="de-CH" sz="1800" b="0" dirty="0">
              <a:solidFill>
                <a:schemeClr val="tx1"/>
              </a:solidFill>
            </a:endParaRPr>
          </a:p>
          <a:p>
            <a:pPr marL="285807" indent="-285807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1800" b="0" dirty="0">
                <a:solidFill>
                  <a:schemeClr val="tx1"/>
                </a:solidFill>
              </a:rPr>
              <a:t>n</a:t>
            </a:r>
            <a:r>
              <a:rPr lang="de-CH" sz="1800" b="0" dirty="0" smtClean="0">
                <a:solidFill>
                  <a:schemeClr val="tx1"/>
                </a:solidFill>
              </a:rPr>
              <a:t>ur zur Kostendeckung</a:t>
            </a:r>
          </a:p>
          <a:p>
            <a:pPr marL="285807" indent="-285807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1800" b="0" strike="sngStrike" dirty="0" err="1">
                <a:solidFill>
                  <a:schemeClr val="tx1"/>
                </a:solidFill>
              </a:rPr>
              <a:t>g</a:t>
            </a:r>
            <a:r>
              <a:rPr lang="de-CH" sz="1800" b="0" strike="sngStrike" dirty="0" err="1" smtClean="0">
                <a:solidFill>
                  <a:schemeClr val="tx1"/>
                </a:solidFill>
              </a:rPr>
              <a:t>ebührenplfichtiges</a:t>
            </a:r>
            <a:r>
              <a:rPr lang="de-CH" sz="1800" b="0" strike="sngStrike" dirty="0" smtClean="0">
                <a:solidFill>
                  <a:schemeClr val="tx1"/>
                </a:solidFill>
              </a:rPr>
              <a:t> Setting</a:t>
            </a:r>
            <a:endParaRPr lang="de-CH" sz="1800" b="0" dirty="0" smtClean="0">
              <a:solidFill>
                <a:schemeClr val="tx1"/>
              </a:solidFill>
            </a:endParaRPr>
          </a:p>
        </p:txBody>
      </p:sp>
      <p:sp>
        <p:nvSpPr>
          <p:cNvPr id="9" name="Abgerundetes Rechteck 8"/>
          <p:cNvSpPr/>
          <p:nvPr/>
        </p:nvSpPr>
        <p:spPr>
          <a:xfrm>
            <a:off x="4231960" y="897485"/>
            <a:ext cx="4897677" cy="113391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601"/>
          </a:p>
        </p:txBody>
      </p:sp>
      <p:sp>
        <p:nvSpPr>
          <p:cNvPr id="10" name="Abgerundetes Rechteck 9"/>
          <p:cNvSpPr/>
          <p:nvPr/>
        </p:nvSpPr>
        <p:spPr>
          <a:xfrm>
            <a:off x="4231960" y="2217501"/>
            <a:ext cx="4897677" cy="108535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601"/>
          </a:p>
        </p:txBody>
      </p:sp>
      <p:sp>
        <p:nvSpPr>
          <p:cNvPr id="11" name="Abgerundetes Rechteck 10"/>
          <p:cNvSpPr/>
          <p:nvPr/>
        </p:nvSpPr>
        <p:spPr>
          <a:xfrm>
            <a:off x="4275741" y="4656702"/>
            <a:ext cx="4897677" cy="105240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601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00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CH" sz="2000" dirty="0" smtClean="0"/>
              <a:t>Fall </a:t>
            </a:r>
            <a:r>
              <a:rPr lang="de-CH" sz="2000" dirty="0"/>
              <a:t>1</a:t>
            </a:r>
            <a:r>
              <a:rPr lang="de-CH" sz="2000" dirty="0" smtClean="0"/>
              <a:t>: </a:t>
            </a:r>
            <a:endParaRPr lang="de-CH" sz="2000" dirty="0"/>
          </a:p>
          <a:p>
            <a:r>
              <a:rPr lang="de-CH" sz="2000" dirty="0"/>
              <a:t>Verwendung eines Musikstücks (CC BY-ND)  zur Vertonung eines selbst erstellten </a:t>
            </a:r>
            <a:r>
              <a:rPr lang="de-CH" sz="2000" dirty="0" err="1"/>
              <a:t>Screencasts</a:t>
            </a:r>
            <a:r>
              <a:rPr lang="de-CH" sz="2000" dirty="0"/>
              <a:t>/Videos</a:t>
            </a:r>
            <a:r>
              <a:rPr lang="de-CH" sz="2000" dirty="0" smtClean="0"/>
              <a:t>.</a:t>
            </a:r>
          </a:p>
          <a:p>
            <a:endParaRPr lang="de-CH" sz="2000" dirty="0"/>
          </a:p>
          <a:p>
            <a:r>
              <a:rPr lang="de-CH" sz="2000" dirty="0"/>
              <a:t>Fall </a:t>
            </a:r>
            <a:r>
              <a:rPr lang="de-CH" sz="2000" dirty="0" smtClean="0"/>
              <a:t>2:</a:t>
            </a:r>
            <a:endParaRPr lang="de-CH" sz="2000" dirty="0"/>
          </a:p>
          <a:p>
            <a:r>
              <a:rPr lang="de-CH" sz="2000" dirty="0"/>
              <a:t>Verbreitung einer eigenhändigen Übersetzung eines Lehrmaterials (CC BY-ND)</a:t>
            </a:r>
          </a:p>
          <a:p>
            <a:endParaRPr lang="de-CH" sz="2000" dirty="0"/>
          </a:p>
          <a:p>
            <a:endParaRPr lang="de-CH" sz="2000" dirty="0"/>
          </a:p>
          <a:p>
            <a:r>
              <a:rPr lang="de-CH" sz="2000" dirty="0"/>
              <a:t>Fall 3:</a:t>
            </a:r>
          </a:p>
          <a:p>
            <a:r>
              <a:rPr lang="de-CH" sz="2000" dirty="0"/>
              <a:t>Integration von Textauszügen eines Lehrbuchs (CC BY-NC-ND) in das eigene Modul-Skript.</a:t>
            </a:r>
          </a:p>
          <a:p>
            <a:endParaRPr lang="de-CH" sz="2000" dirty="0"/>
          </a:p>
          <a:p>
            <a:endParaRPr lang="de-CH" sz="2000" dirty="0" smtClean="0"/>
          </a:p>
          <a:p>
            <a:r>
              <a:rPr lang="de-CH" sz="2000" dirty="0"/>
              <a:t>Fall </a:t>
            </a:r>
            <a:r>
              <a:rPr lang="de-CH" sz="2000" dirty="0" smtClean="0"/>
              <a:t>4: </a:t>
            </a:r>
            <a:endParaRPr lang="de-CH" sz="2000" dirty="0"/>
          </a:p>
          <a:p>
            <a:r>
              <a:rPr lang="de-CH" sz="2000" dirty="0"/>
              <a:t>Verwendung eines Bildes (CC BY-ND) auf der eigenen Website. Dabei wird das Bild a) verkleinert dargestellt, b) als Ausschnitt dargestellt, c) eingefärbt.</a:t>
            </a:r>
          </a:p>
          <a:p>
            <a:endParaRPr lang="de-CH" sz="2000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de-DE" sz="2500" dirty="0"/>
              <a:t>Erlaubt oder nicht? Was meint </a:t>
            </a:r>
            <a:r>
              <a:rPr lang="de-DE" sz="2500" dirty="0" err="1"/>
              <a:t>NoDerivatives</a:t>
            </a:r>
            <a:r>
              <a:rPr lang="de-DE" sz="2500" dirty="0"/>
              <a:t> (ND)?</a:t>
            </a:r>
            <a:endParaRPr lang="de-CH" sz="25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Rechteck 5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40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962" y="326701"/>
            <a:ext cx="6350260" cy="594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 rot="16200000">
            <a:off x="7473101" y="4177978"/>
            <a:ext cx="3859257" cy="40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b="0" i="1" dirty="0">
                <a:solidFill>
                  <a:schemeClr val="tx1"/>
                </a:solidFill>
              </a:rPr>
              <a:t>Abbildung: Kreutzer (2015), S. 57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02407" y="773402"/>
            <a:ext cx="2160740" cy="4547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de-CH" sz="1800" b="0" dirty="0">
                <a:solidFill>
                  <a:schemeClr val="tx1"/>
                </a:solidFill>
              </a:rPr>
              <a:t>«</a:t>
            </a:r>
            <a:r>
              <a:rPr lang="de-CH" sz="1800" b="0" dirty="0" err="1">
                <a:solidFill>
                  <a:schemeClr val="tx1"/>
                </a:solidFill>
              </a:rPr>
              <a:t>NoDerivatives</a:t>
            </a:r>
            <a:r>
              <a:rPr lang="de-CH" sz="1800" b="0" dirty="0">
                <a:solidFill>
                  <a:schemeClr val="tx1"/>
                </a:solidFill>
              </a:rPr>
              <a:t>» </a:t>
            </a:r>
            <a:r>
              <a:rPr lang="de-CH" sz="1800" b="0" dirty="0" smtClean="0">
                <a:solidFill>
                  <a:schemeClr val="tx1"/>
                </a:solidFill>
              </a:rPr>
              <a:t>bedeutet</a:t>
            </a:r>
            <a:endParaRPr lang="de-CH" sz="1800" b="0" dirty="0">
              <a:solidFill>
                <a:schemeClr val="tx1"/>
              </a:solidFill>
            </a:endParaRPr>
          </a:p>
          <a:p>
            <a:pPr marL="285807" indent="-285807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1800" b="0" dirty="0">
                <a:solidFill>
                  <a:schemeClr val="tx1"/>
                </a:solidFill>
              </a:rPr>
              <a:t>keine Änderungen am Original </a:t>
            </a:r>
          </a:p>
          <a:p>
            <a:pPr marL="285807" indent="-285807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1800" b="0" dirty="0">
                <a:solidFill>
                  <a:schemeClr val="tx1"/>
                </a:solidFill>
              </a:rPr>
              <a:t>klare Abgrenzung und Unterscheid-barkeit der Einzelwerke bei Sammelwerken muss garantiert sein</a:t>
            </a:r>
          </a:p>
          <a:p>
            <a:pPr marL="285807" indent="-285807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sz="1800" b="0" dirty="0">
              <a:solidFill>
                <a:schemeClr val="tx1"/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3006734" y="2416501"/>
            <a:ext cx="6289487" cy="126120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601"/>
          </a:p>
        </p:txBody>
      </p:sp>
      <p:sp>
        <p:nvSpPr>
          <p:cNvPr id="9" name="Abgerundetes Rechteck 8"/>
          <p:cNvSpPr/>
          <p:nvPr/>
        </p:nvSpPr>
        <p:spPr>
          <a:xfrm>
            <a:off x="2976348" y="4159077"/>
            <a:ext cx="6289487" cy="41398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601"/>
          </a:p>
        </p:txBody>
      </p:sp>
      <p:sp>
        <p:nvSpPr>
          <p:cNvPr id="10" name="Abgerundetes Rechteck 9"/>
          <p:cNvSpPr/>
          <p:nvPr/>
        </p:nvSpPr>
        <p:spPr>
          <a:xfrm>
            <a:off x="387388" y="1485578"/>
            <a:ext cx="2114987" cy="93092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601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1" name="Rechteck 10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4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3262" y="692150"/>
            <a:ext cx="8209384" cy="776703"/>
          </a:xfrm>
        </p:spPr>
        <p:txBody>
          <a:bodyPr anchor="t">
            <a:normAutofit/>
          </a:bodyPr>
          <a:lstStyle/>
          <a:p>
            <a:r>
              <a:rPr lang="de-CH" sz="2500" dirty="0"/>
              <a:t>Aber was gilt </a:t>
            </a:r>
            <a:r>
              <a:rPr lang="de-CH" sz="2500" dirty="0" smtClean="0"/>
              <a:t>als «Änderung/Bearbeitung</a:t>
            </a:r>
            <a:r>
              <a:rPr lang="de-CH" sz="2500" dirty="0"/>
              <a:t>»?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8926" y="1341562"/>
            <a:ext cx="7700000" cy="5117342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 rot="16200000">
            <a:off x="6276458" y="4210155"/>
            <a:ext cx="4091167" cy="40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b="0" i="1" dirty="0">
                <a:solidFill>
                  <a:schemeClr val="tx1"/>
                </a:solidFill>
              </a:rPr>
              <a:t>Abbildung: </a:t>
            </a:r>
            <a:r>
              <a:rPr lang="de-CH" sz="1200" b="0" i="1" dirty="0" err="1">
                <a:solidFill>
                  <a:schemeClr val="tx1"/>
                </a:solidFill>
              </a:rPr>
              <a:t>Muuß-Merholz</a:t>
            </a:r>
            <a:r>
              <a:rPr lang="de-CH" sz="1200" b="0" i="1" dirty="0">
                <a:solidFill>
                  <a:schemeClr val="tx1"/>
                </a:solidFill>
              </a:rPr>
              <a:t> (2018), S. 116</a:t>
            </a:r>
          </a:p>
        </p:txBody>
      </p:sp>
      <p:sp>
        <p:nvSpPr>
          <p:cNvPr id="10" name="Abgerundetes Rechteck 9"/>
          <p:cNvSpPr/>
          <p:nvPr/>
        </p:nvSpPr>
        <p:spPr>
          <a:xfrm>
            <a:off x="415702" y="4978352"/>
            <a:ext cx="6071868" cy="107422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601"/>
          </a:p>
        </p:txBody>
      </p:sp>
      <p:sp>
        <p:nvSpPr>
          <p:cNvPr id="11" name="Abgerundetes Rechteck 10"/>
          <p:cNvSpPr/>
          <p:nvPr/>
        </p:nvSpPr>
        <p:spPr>
          <a:xfrm>
            <a:off x="415702" y="1751104"/>
            <a:ext cx="6071868" cy="110767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601"/>
          </a:p>
        </p:txBody>
      </p:sp>
      <p:sp>
        <p:nvSpPr>
          <p:cNvPr id="13" name="Abgerundetes Rechteck 12"/>
          <p:cNvSpPr/>
          <p:nvPr/>
        </p:nvSpPr>
        <p:spPr>
          <a:xfrm>
            <a:off x="415702" y="3189179"/>
            <a:ext cx="6071868" cy="45892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601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2" name="Rechteck 11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51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>
          <a:xfrm>
            <a:off x="343694" y="427137"/>
            <a:ext cx="4469859" cy="2426593"/>
          </a:xfrm>
          <a:prstGeom prst="rect">
            <a:avLst/>
          </a:prstGeom>
        </p:spPr>
        <p:txBody>
          <a:bodyPr vert="horz" lIns="91461" tIns="45731" rIns="91461" bIns="45731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2600" b="0" dirty="0"/>
              <a:t>Die generelle Empfehlung</a:t>
            </a:r>
            <a:r>
              <a:rPr lang="de-DE" sz="2600" b="0" dirty="0" smtClean="0"/>
              <a:t>:</a:t>
            </a:r>
            <a:endParaRPr lang="de-DE" sz="2600" b="0" dirty="0"/>
          </a:p>
          <a:p>
            <a:pPr algn="l"/>
            <a:r>
              <a:rPr lang="de-DE" sz="2600" b="0" dirty="0"/>
              <a:t>CC BY 4.0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684" y="-5799"/>
            <a:ext cx="4386010" cy="6865387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343694" y="2925738"/>
            <a:ext cx="4469859" cy="4029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0" dirty="0">
                <a:hlinkClick r:id="rId3"/>
              </a:rPr>
              <a:t>https://creativecommons.org/licenses/by/4.0/deed.de</a:t>
            </a:r>
            <a:endParaRPr lang="de-CH" b="0" dirty="0"/>
          </a:p>
          <a:p>
            <a:endParaRPr lang="de-CH" b="0" dirty="0"/>
          </a:p>
          <a:p>
            <a:r>
              <a:rPr lang="de-CH" b="0" dirty="0">
                <a:hlinkClick r:id="rId4"/>
              </a:rPr>
              <a:t>https://creativecommons.org/licenses/by/4.0</a:t>
            </a:r>
            <a:endParaRPr lang="de-CH" b="0" dirty="0"/>
          </a:p>
          <a:p>
            <a:endParaRPr lang="de-CH" b="0" dirty="0"/>
          </a:p>
          <a:p>
            <a:endParaRPr lang="de-CH" b="0" dirty="0"/>
          </a:p>
          <a:p>
            <a:endParaRPr lang="de-CH" b="0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57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sz="2801" dirty="0"/>
              <a:t>Wie referenziere ich CC-Content korrekt?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03263" y="1773236"/>
            <a:ext cx="8496300" cy="4608513"/>
          </a:xfrm>
        </p:spPr>
        <p:txBody>
          <a:bodyPr>
            <a:noAutofit/>
          </a:bodyPr>
          <a:lstStyle/>
          <a:p>
            <a:r>
              <a:rPr lang="de-CH" sz="2000" dirty="0"/>
              <a:t>Keep </a:t>
            </a:r>
            <a:r>
              <a:rPr lang="de-CH" sz="2000" dirty="0" err="1"/>
              <a:t>it</a:t>
            </a:r>
            <a:r>
              <a:rPr lang="de-CH" sz="2000" dirty="0"/>
              <a:t> simple! </a:t>
            </a:r>
            <a:r>
              <a:rPr lang="de-DE" sz="2000" dirty="0">
                <a:hlinkClick r:id="rId2"/>
              </a:rPr>
              <a:t>https://wiki.creativecommons.org/wiki/Best_practices_for_attribution</a:t>
            </a:r>
            <a:r>
              <a:rPr lang="de-DE" sz="2000" dirty="0"/>
              <a:t> </a:t>
            </a:r>
          </a:p>
          <a:p>
            <a:endParaRPr lang="de-DE" sz="2000" dirty="0"/>
          </a:p>
          <a:p>
            <a:endParaRPr lang="de-DE" sz="2000" dirty="0"/>
          </a:p>
          <a:p>
            <a:endParaRPr lang="de-DE" sz="2000" dirty="0"/>
          </a:p>
          <a:p>
            <a:endParaRPr lang="de-DE" sz="2000" dirty="0"/>
          </a:p>
          <a:p>
            <a:endParaRPr lang="de-DE" sz="2000" dirty="0"/>
          </a:p>
          <a:p>
            <a:endParaRPr lang="de-CH" sz="2000" dirty="0"/>
          </a:p>
          <a:p>
            <a:endParaRPr lang="de-CH" sz="2000" dirty="0"/>
          </a:p>
          <a:p>
            <a:endParaRPr lang="de-CH" sz="2000" dirty="0"/>
          </a:p>
          <a:p>
            <a:endParaRPr lang="en-US" sz="2000" b="1" dirty="0"/>
          </a:p>
          <a:p>
            <a:endParaRPr lang="en-US" sz="2000" dirty="0" smtClean="0">
              <a:sym typeface="Wingdings" panose="05000000000000000000" pitchFamily="2" charset="2"/>
            </a:endParaRPr>
          </a:p>
          <a:p>
            <a:endParaRPr lang="en-US" sz="2000" dirty="0" smtClean="0">
              <a:sym typeface="Wingdings" panose="05000000000000000000" pitchFamily="2" charset="2"/>
            </a:endParaRPr>
          </a:p>
          <a:p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b="1" dirty="0"/>
              <a:t>TASL</a:t>
            </a:r>
            <a:r>
              <a:rPr lang="en-US" sz="2000" dirty="0"/>
              <a:t>: </a:t>
            </a:r>
            <a:r>
              <a:rPr lang="en-US" sz="2000" b="1" dirty="0"/>
              <a:t>T</a:t>
            </a:r>
            <a:r>
              <a:rPr lang="en-US" sz="2000" dirty="0"/>
              <a:t>itle, </a:t>
            </a:r>
            <a:r>
              <a:rPr lang="en-US" sz="2000" b="1" dirty="0"/>
              <a:t>A</a:t>
            </a:r>
            <a:r>
              <a:rPr lang="en-US" sz="2000" dirty="0"/>
              <a:t>uthor, </a:t>
            </a:r>
            <a:r>
              <a:rPr lang="en-US" sz="2000" b="1" dirty="0"/>
              <a:t>S</a:t>
            </a:r>
            <a:r>
              <a:rPr lang="en-US" sz="2000" dirty="0"/>
              <a:t>ource, </a:t>
            </a:r>
            <a:r>
              <a:rPr lang="en-US" sz="2000" b="1" dirty="0"/>
              <a:t>L</a:t>
            </a:r>
            <a:r>
              <a:rPr lang="en-US" sz="2000" dirty="0"/>
              <a:t>icense – und wo </a:t>
            </a:r>
            <a:r>
              <a:rPr lang="en-US" sz="2000" dirty="0" err="1"/>
              <a:t>möglich</a:t>
            </a:r>
            <a:r>
              <a:rPr lang="en-US" sz="2000" dirty="0"/>
              <a:t> </a:t>
            </a:r>
            <a:r>
              <a:rPr lang="en-US" sz="2000" dirty="0" smtClean="0"/>
              <a:t>Links (=TULLU).</a:t>
            </a:r>
            <a:endParaRPr lang="de-CH" sz="2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18" y="2709714"/>
            <a:ext cx="8496301" cy="2777801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74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sz="2801" dirty="0"/>
              <a:t>Wie referenziere ich CC-Content korrekt?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sz="2200" dirty="0"/>
              <a:t>Bearbeitungen müssen gekennzeichnet </a:t>
            </a:r>
            <a:r>
              <a:rPr lang="de-DE" sz="2200" dirty="0" smtClean="0"/>
              <a:t>werden.</a:t>
            </a:r>
            <a:endParaRPr lang="de-DE" sz="2200" dirty="0"/>
          </a:p>
          <a:p>
            <a:endParaRPr lang="de-DE" sz="2200" dirty="0"/>
          </a:p>
          <a:p>
            <a:endParaRPr lang="de-DE" sz="2200" dirty="0"/>
          </a:p>
          <a:p>
            <a:endParaRPr lang="de-DE" sz="2200" dirty="0"/>
          </a:p>
          <a:p>
            <a:endParaRPr lang="de-DE" sz="2200" dirty="0"/>
          </a:p>
          <a:p>
            <a:r>
              <a:rPr lang="de-DE" sz="2200" dirty="0"/>
              <a:t>Bei abgeleiteten Werken („Werke zweiter Hand“) muss das Ursprungswerk auch vollständig referenziert werden.</a:t>
            </a:r>
          </a:p>
          <a:p>
            <a:endParaRPr lang="de-DE" sz="2200" dirty="0"/>
          </a:p>
          <a:p>
            <a:endParaRPr lang="de-DE" sz="2200" dirty="0"/>
          </a:p>
          <a:p>
            <a:endParaRPr lang="de-DE" sz="2200" dirty="0"/>
          </a:p>
          <a:p>
            <a:endParaRPr lang="de-DE" sz="2200" dirty="0"/>
          </a:p>
          <a:p>
            <a:endParaRPr lang="de-DE" sz="2200" dirty="0"/>
          </a:p>
          <a:p>
            <a:r>
              <a:rPr lang="de-CH" sz="2200" dirty="0"/>
              <a:t>Erläuterte Beispiele zur CC-Lizenzierung bei spezifischen Medienformen: </a:t>
            </a:r>
            <a:r>
              <a:rPr lang="de-CH" sz="2200" dirty="0">
                <a:hlinkClick r:id="rId2"/>
              </a:rPr>
              <a:t>https://wiki.creativecommons.org/wiki/Marking_your_work_with_a_CC_license#Marking_Specific_Media</a:t>
            </a:r>
            <a:endParaRPr lang="de-CH" sz="2200" b="1" dirty="0"/>
          </a:p>
          <a:p>
            <a:endParaRPr lang="de-DE" sz="2000" dirty="0"/>
          </a:p>
          <a:p>
            <a:endParaRPr lang="de-CH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17" y="2061642"/>
            <a:ext cx="8628479" cy="86363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20" y="3717826"/>
            <a:ext cx="8628476" cy="867581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8" name="Rechteck 7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87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sz="2801" dirty="0"/>
              <a:t>Referenzieren und lizenzieren leicht gemacht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CH" sz="1800" dirty="0"/>
              <a:t>1. Eigene Lizenz erstellen: </a:t>
            </a:r>
            <a:r>
              <a:rPr lang="de-CH" sz="1800" dirty="0">
                <a:hlinkClick r:id="rId2"/>
              </a:rPr>
              <a:t>https://creativecommons.org/choose/</a:t>
            </a:r>
            <a:r>
              <a:rPr lang="de-CH" sz="1800" dirty="0"/>
              <a:t> </a:t>
            </a:r>
          </a:p>
          <a:p>
            <a:endParaRPr lang="de-CH" sz="1800" dirty="0"/>
          </a:p>
          <a:p>
            <a:r>
              <a:rPr lang="de-CH" sz="1800" dirty="0"/>
              <a:t>2. Abbildungen direkt aus Wikipedia, Wikimedia </a:t>
            </a:r>
            <a:r>
              <a:rPr lang="de-CH" sz="1800" dirty="0" err="1"/>
              <a:t>Commons</a:t>
            </a:r>
            <a:r>
              <a:rPr lang="de-CH" sz="1800" dirty="0"/>
              <a:t> downloaden + referenzieren, Bsp. </a:t>
            </a:r>
            <a:r>
              <a:rPr lang="de-CH" sz="1800" dirty="0" smtClean="0">
                <a:hlinkClick r:id="rId3"/>
              </a:rPr>
              <a:t>Marktgleichgewicht</a:t>
            </a:r>
            <a:r>
              <a:rPr lang="de-CH" sz="1800" dirty="0" smtClean="0"/>
              <a:t>, </a:t>
            </a:r>
            <a:r>
              <a:rPr lang="de-CH" sz="1800" dirty="0" smtClean="0">
                <a:hlinkClick r:id="rId4"/>
              </a:rPr>
              <a:t>Volkart-Gebäude</a:t>
            </a:r>
            <a:endParaRPr lang="de-CH" sz="1800" dirty="0"/>
          </a:p>
          <a:p>
            <a:endParaRPr lang="de-CH" sz="1800" dirty="0"/>
          </a:p>
          <a:p>
            <a:r>
              <a:rPr lang="de-CH" sz="1800" dirty="0"/>
              <a:t>3. </a:t>
            </a:r>
            <a:r>
              <a:rPr lang="de-CH" sz="1800" dirty="0">
                <a:hlinkClick r:id="rId5"/>
              </a:rPr>
              <a:t>www.lizenzhinweisgenerator.de</a:t>
            </a:r>
            <a:r>
              <a:rPr lang="de-CH" sz="1800" dirty="0"/>
              <a:t> elegante </a:t>
            </a:r>
            <a:r>
              <a:rPr lang="de-CH" sz="1800" dirty="0" err="1"/>
              <a:t>Referenzierung</a:t>
            </a:r>
            <a:r>
              <a:rPr lang="de-CH" sz="1800" dirty="0"/>
              <a:t> von Bildern aus Wikipedia und Wikimedia </a:t>
            </a:r>
            <a:r>
              <a:rPr lang="de-CH" sz="1800" dirty="0" err="1"/>
              <a:t>Commons</a:t>
            </a:r>
            <a:endParaRPr lang="de-CH" sz="1800" dirty="0"/>
          </a:p>
          <a:p>
            <a:endParaRPr lang="de-CH" sz="1800" dirty="0"/>
          </a:p>
          <a:p>
            <a:r>
              <a:rPr lang="de-CH" sz="1800" dirty="0"/>
              <a:t>4. </a:t>
            </a:r>
            <a:r>
              <a:rPr lang="de-CH" sz="1800" dirty="0">
                <a:hlinkClick r:id="rId6"/>
              </a:rPr>
              <a:t>http://www.photosforclass.com/</a:t>
            </a:r>
            <a:r>
              <a:rPr lang="de-CH" sz="1800" dirty="0"/>
              <a:t> </a:t>
            </a:r>
          </a:p>
          <a:p>
            <a:r>
              <a:rPr lang="de-CH" sz="1800" dirty="0"/>
              <a:t>Bildersuche (PD, CC BY, CC BY-NC) + automatische </a:t>
            </a:r>
            <a:r>
              <a:rPr lang="de-CH" sz="1800" dirty="0" err="1"/>
              <a:t>Referenzierung</a:t>
            </a:r>
            <a:r>
              <a:rPr lang="de-CH" sz="1800" dirty="0"/>
              <a:t> unterhalb des </a:t>
            </a:r>
            <a:r>
              <a:rPr lang="de-CH" sz="1800" dirty="0" smtClean="0"/>
              <a:t>Bildes</a:t>
            </a:r>
          </a:p>
          <a:p>
            <a:endParaRPr lang="de-CH" sz="1800" dirty="0" smtClean="0"/>
          </a:p>
          <a:p>
            <a:r>
              <a:rPr lang="de-CH" sz="1800" dirty="0" smtClean="0"/>
              <a:t>(5. Für Fortgeschrittene: Integration von CC-Lizenzen für </a:t>
            </a:r>
            <a:r>
              <a:rPr lang="de-CH" sz="1800" dirty="0" smtClean="0">
                <a:hlinkClick r:id="rId7"/>
              </a:rPr>
              <a:t>Adobe-Anwendungen</a:t>
            </a:r>
            <a:r>
              <a:rPr lang="de-CH" sz="1800" dirty="0" smtClean="0"/>
              <a:t>, </a:t>
            </a:r>
            <a:r>
              <a:rPr lang="de-CH" sz="1800" dirty="0" err="1" smtClean="0">
                <a:hlinkClick r:id="rId8"/>
              </a:rPr>
              <a:t>OpenOffice</a:t>
            </a:r>
            <a:r>
              <a:rPr lang="de-CH" sz="1800" dirty="0" smtClean="0"/>
              <a:t> und </a:t>
            </a:r>
            <a:r>
              <a:rPr lang="de-CH" sz="1800" dirty="0" smtClean="0">
                <a:hlinkClick r:id="rId9"/>
              </a:rPr>
              <a:t>MS Office</a:t>
            </a:r>
            <a:r>
              <a:rPr lang="de-CH" sz="1800" dirty="0" smtClean="0"/>
              <a:t>)</a:t>
            </a:r>
            <a:endParaRPr lang="de-CH" sz="1800" dirty="0"/>
          </a:p>
          <a:p>
            <a:endParaRPr lang="de-CH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Rechteck 5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16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500" dirty="0"/>
              <a:t>Übung: </a:t>
            </a:r>
            <a:r>
              <a:rPr lang="de-CH" sz="2500" dirty="0" err="1"/>
              <a:t>License</a:t>
            </a:r>
            <a:r>
              <a:rPr lang="de-CH" sz="2500" dirty="0"/>
              <a:t> </a:t>
            </a:r>
            <a:r>
              <a:rPr lang="de-CH" sz="2500" dirty="0" err="1"/>
              <a:t>it!</a:t>
            </a:r>
            <a:endParaRPr lang="de-CH" sz="25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sz="2000" dirty="0"/>
              <a:t>Auftrag:</a:t>
            </a:r>
          </a:p>
          <a:p>
            <a:r>
              <a:rPr lang="de-CH" sz="2000" dirty="0"/>
              <a:t>Lizenzieren Sie ein selbst erstelltes Dokument oder Objekt (Text, Bild, Ton, Video, etc.) mittels einer Creative-</a:t>
            </a:r>
            <a:r>
              <a:rPr lang="de-CH" sz="2000" dirty="0" err="1"/>
              <a:t>Commons</a:t>
            </a:r>
            <a:r>
              <a:rPr lang="de-CH" sz="2000" dirty="0"/>
              <a:t>-Lizenz.</a:t>
            </a:r>
          </a:p>
          <a:p>
            <a:r>
              <a:rPr lang="de-CH" sz="2000" dirty="0"/>
              <a:t>Entscheiden </a:t>
            </a:r>
            <a:r>
              <a:rPr lang="de-CH" sz="2000" dirty="0" smtClean="0"/>
              <a:t>Sie:</a:t>
            </a:r>
            <a:endParaRPr lang="de-CH" sz="2000" dirty="0"/>
          </a:p>
          <a:p>
            <a:r>
              <a:rPr lang="de-CH" sz="2000" dirty="0"/>
              <a:t>Welche Lizenz Sie dem intendierten Zweck entsprechend benutzen.</a:t>
            </a:r>
          </a:p>
          <a:p>
            <a:r>
              <a:rPr lang="de-CH" sz="2000" dirty="0"/>
              <a:t>Wie und in welcher Form Sie die Lizenz anbringen/integrieren.</a:t>
            </a:r>
          </a:p>
          <a:p>
            <a:r>
              <a:rPr lang="de-CH" sz="2000" dirty="0" smtClean="0"/>
              <a:t>Setzen </a:t>
            </a:r>
            <a:r>
              <a:rPr lang="de-CH" sz="2000" dirty="0"/>
              <a:t>Sie die Lizenzierung </a:t>
            </a:r>
            <a:r>
              <a:rPr lang="de-CH" sz="2000" dirty="0" smtClean="0"/>
              <a:t>(und </a:t>
            </a:r>
            <a:r>
              <a:rPr lang="de-CH" sz="2000" dirty="0"/>
              <a:t>allfällige </a:t>
            </a:r>
            <a:r>
              <a:rPr lang="de-CH" sz="2000" dirty="0" smtClean="0"/>
              <a:t>Veröffentlichung) </a:t>
            </a:r>
            <a:r>
              <a:rPr lang="de-CH" sz="2000" dirty="0"/>
              <a:t>um.</a:t>
            </a:r>
          </a:p>
          <a:p>
            <a:endParaRPr lang="de-CH" sz="2000" dirty="0"/>
          </a:p>
          <a:p>
            <a:r>
              <a:rPr lang="de-CH" sz="2000" dirty="0"/>
              <a:t>Zeit: </a:t>
            </a:r>
            <a:r>
              <a:rPr lang="de-CH" sz="2000" dirty="0" smtClean="0"/>
              <a:t>10 </a:t>
            </a:r>
            <a:r>
              <a:rPr lang="de-CH" sz="2000" dirty="0"/>
              <a:t>min</a:t>
            </a:r>
          </a:p>
          <a:p>
            <a:r>
              <a:rPr lang="de-CH" sz="2000" dirty="0"/>
              <a:t>Nachbesprechung im Plenum</a:t>
            </a:r>
          </a:p>
          <a:p>
            <a:endParaRPr lang="de-CH" dirty="0" smtClean="0"/>
          </a:p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Rechteck 5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66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500" dirty="0" smtClean="0"/>
              <a:t>Hilfreiche Links für OER mittels CC-Inhalten</a:t>
            </a:r>
            <a:endParaRPr lang="de-CH" sz="25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03263" y="1826048"/>
            <a:ext cx="8619824" cy="4352345"/>
          </a:xfrm>
        </p:spPr>
        <p:txBody>
          <a:bodyPr>
            <a:noAutofit/>
          </a:bodyPr>
          <a:lstStyle/>
          <a:p>
            <a:r>
              <a:rPr lang="de-CH" sz="1800" b="1" dirty="0" smtClean="0"/>
              <a:t>CC Search über diverse Plattformen: </a:t>
            </a:r>
            <a:r>
              <a:rPr lang="de-CH" sz="1800" dirty="0" smtClean="0">
                <a:hlinkClick r:id="rId2"/>
              </a:rPr>
              <a:t>https</a:t>
            </a:r>
            <a:r>
              <a:rPr lang="de-CH" sz="1800" dirty="0">
                <a:hlinkClick r:id="rId2"/>
              </a:rPr>
              <a:t>://oldsearch.creativecommons.org</a:t>
            </a:r>
            <a:r>
              <a:rPr lang="de-CH" sz="1800" dirty="0" smtClean="0">
                <a:hlinkClick r:id="rId2"/>
              </a:rPr>
              <a:t>/</a:t>
            </a:r>
            <a:endParaRPr lang="de-CH" sz="1800" dirty="0" smtClean="0"/>
          </a:p>
          <a:p>
            <a:r>
              <a:rPr lang="de-CH" sz="1800" b="1" dirty="0"/>
              <a:t>Google </a:t>
            </a:r>
            <a:r>
              <a:rPr lang="de-CH" sz="1800" b="1" dirty="0" err="1"/>
              <a:t>Advanced</a:t>
            </a:r>
            <a:r>
              <a:rPr lang="de-CH" sz="1800" b="1" dirty="0"/>
              <a:t> </a:t>
            </a:r>
            <a:r>
              <a:rPr lang="de-CH" sz="1800" b="1" dirty="0">
                <a:sym typeface="Wingdings" panose="05000000000000000000" pitchFamily="2" charset="2"/>
              </a:rPr>
              <a:t></a:t>
            </a:r>
            <a:r>
              <a:rPr lang="de-CH" sz="1800" b="1" dirty="0"/>
              <a:t> «</a:t>
            </a:r>
            <a:r>
              <a:rPr lang="de-CH" sz="1800" b="1" dirty="0" err="1"/>
              <a:t>usage</a:t>
            </a:r>
            <a:r>
              <a:rPr lang="de-CH" sz="1800" b="1" dirty="0"/>
              <a:t> </a:t>
            </a:r>
            <a:r>
              <a:rPr lang="de-CH" sz="1800" b="1" dirty="0" err="1"/>
              <a:t>rights</a:t>
            </a:r>
            <a:r>
              <a:rPr lang="de-CH" sz="1800" b="1" dirty="0"/>
              <a:t>»: </a:t>
            </a:r>
            <a:r>
              <a:rPr lang="de-CH" sz="1800" dirty="0">
                <a:hlinkClick r:id="rId3"/>
              </a:rPr>
              <a:t>https://www.google.com/advanced_search</a:t>
            </a:r>
            <a:r>
              <a:rPr lang="de-CH" sz="1800" dirty="0"/>
              <a:t>  </a:t>
            </a:r>
            <a:r>
              <a:rPr lang="de-CH" sz="1800" dirty="0" smtClean="0"/>
              <a:t> </a:t>
            </a:r>
          </a:p>
          <a:p>
            <a:endParaRPr lang="de-CH" sz="1800" b="1" dirty="0"/>
          </a:p>
          <a:p>
            <a:r>
              <a:rPr lang="de-CH" sz="1800" b="1" dirty="0" smtClean="0"/>
              <a:t>Content-Plattformen</a:t>
            </a:r>
            <a:r>
              <a:rPr lang="de-CH" sz="1800" b="1" dirty="0"/>
              <a:t>, die CC-Lizenzierung </a:t>
            </a:r>
            <a:r>
              <a:rPr lang="de-CH" sz="1800" b="1" dirty="0" smtClean="0"/>
              <a:t>integrieren</a:t>
            </a:r>
            <a:r>
              <a:rPr lang="de-CH" sz="1800" b="1" dirty="0"/>
              <a:t>, mit Kurzanleitung:</a:t>
            </a:r>
          </a:p>
          <a:p>
            <a:r>
              <a:rPr lang="de-CH" sz="1800" dirty="0">
                <a:hlinkClick r:id="rId4"/>
              </a:rPr>
              <a:t>https://wiki.creativecommons.org/wiki/Publish/Images</a:t>
            </a:r>
            <a:r>
              <a:rPr lang="de-CH" sz="1800" dirty="0"/>
              <a:t> u.a. </a:t>
            </a:r>
            <a:r>
              <a:rPr lang="de-CH" sz="1800" dirty="0" err="1"/>
              <a:t>flickr</a:t>
            </a:r>
            <a:r>
              <a:rPr lang="de-CH" sz="1800" dirty="0"/>
              <a:t>, Wikimedia </a:t>
            </a:r>
            <a:r>
              <a:rPr lang="de-CH" sz="1800" dirty="0">
                <a:hlinkClick r:id="rId5"/>
              </a:rPr>
              <a:t>https://wiki.creativecommons.org/wiki/Publish/Audio</a:t>
            </a:r>
            <a:r>
              <a:rPr lang="de-CH" sz="1800" dirty="0"/>
              <a:t> .a. </a:t>
            </a:r>
            <a:r>
              <a:rPr lang="de-CH" sz="1800" dirty="0" err="1"/>
              <a:t>Soundcloud</a:t>
            </a:r>
            <a:r>
              <a:rPr lang="de-CH" sz="1800" dirty="0"/>
              <a:t>, </a:t>
            </a:r>
            <a:r>
              <a:rPr lang="de-CH" sz="1800" dirty="0" err="1"/>
              <a:t>jamendo</a:t>
            </a:r>
            <a:r>
              <a:rPr lang="de-CH" sz="1800" dirty="0"/>
              <a:t> </a:t>
            </a:r>
            <a:r>
              <a:rPr lang="de-CH" sz="1800" dirty="0">
                <a:hlinkClick r:id="rId6"/>
              </a:rPr>
              <a:t>https://wiki.creativecommons.org/wiki/Publish/Video</a:t>
            </a:r>
            <a:r>
              <a:rPr lang="de-CH" sz="1800" dirty="0"/>
              <a:t> u.a. </a:t>
            </a:r>
            <a:r>
              <a:rPr lang="de-CH" sz="1800" dirty="0" err="1"/>
              <a:t>Youtube</a:t>
            </a:r>
            <a:r>
              <a:rPr lang="de-CH" sz="1800" dirty="0"/>
              <a:t>, </a:t>
            </a:r>
            <a:r>
              <a:rPr lang="de-CH" sz="1800" dirty="0" err="1"/>
              <a:t>Vimeo</a:t>
            </a:r>
            <a:r>
              <a:rPr lang="de-CH" sz="1800" dirty="0"/>
              <a:t> </a:t>
            </a:r>
            <a:r>
              <a:rPr lang="de-CH" sz="1800" dirty="0">
                <a:hlinkClick r:id="rId7"/>
              </a:rPr>
              <a:t>https://wiki.creativecommons.org/wiki/Publish/Text</a:t>
            </a:r>
            <a:r>
              <a:rPr lang="de-CH" sz="1800" dirty="0"/>
              <a:t> u.a. </a:t>
            </a:r>
            <a:r>
              <a:rPr lang="de-CH" sz="1800" dirty="0" err="1"/>
              <a:t>SlideShare</a:t>
            </a:r>
            <a:r>
              <a:rPr lang="de-CH" sz="1800" dirty="0"/>
              <a:t>, </a:t>
            </a:r>
            <a:r>
              <a:rPr lang="de-CH" sz="1800" dirty="0" err="1" smtClean="0"/>
              <a:t>WordPress</a:t>
            </a:r>
            <a:endParaRPr lang="de-CH" sz="1800" dirty="0"/>
          </a:p>
          <a:p>
            <a:r>
              <a:rPr lang="de-CH" sz="1800" b="1" dirty="0"/>
              <a:t>Weitere Content-Plattformen mit CC-Inhalten: </a:t>
            </a:r>
            <a:r>
              <a:rPr lang="de-CH" sz="1800" dirty="0">
                <a:hlinkClick r:id="rId8"/>
              </a:rPr>
              <a:t>https://wiki.creativecommons.org/wiki/Content_Directories</a:t>
            </a:r>
            <a:r>
              <a:rPr lang="de-CH" sz="1800" dirty="0"/>
              <a:t> </a:t>
            </a:r>
          </a:p>
          <a:p>
            <a:endParaRPr lang="de-DE" sz="1800" b="1" dirty="0"/>
          </a:p>
          <a:p>
            <a:r>
              <a:rPr lang="de-CH" sz="1800" b="1" dirty="0"/>
              <a:t>Vertiefende Info zu Creative </a:t>
            </a:r>
            <a:r>
              <a:rPr lang="de-CH" sz="1800" b="1" dirty="0" err="1" smtClean="0"/>
              <a:t>Commons</a:t>
            </a:r>
            <a:r>
              <a:rPr lang="de-CH" sz="1800" b="1" dirty="0" smtClean="0"/>
              <a:t>:</a:t>
            </a:r>
          </a:p>
          <a:p>
            <a:r>
              <a:rPr lang="de-CH" sz="1800" dirty="0">
                <a:hlinkClick r:id="rId9"/>
              </a:rPr>
              <a:t>https://creativecommons.org</a:t>
            </a:r>
            <a:r>
              <a:rPr lang="de-CH" sz="1800" dirty="0" smtClean="0">
                <a:hlinkClick r:id="rId9"/>
              </a:rPr>
              <a:t>/</a:t>
            </a:r>
            <a:r>
              <a:rPr lang="de-CH" sz="1800" dirty="0" smtClean="0"/>
              <a:t> </a:t>
            </a:r>
            <a:endParaRPr lang="de-CH" sz="1800" dirty="0"/>
          </a:p>
          <a:p>
            <a:r>
              <a:rPr lang="de-CH" sz="1800" dirty="0" smtClean="0">
                <a:hlinkClick r:id="rId10"/>
              </a:rPr>
              <a:t>https</a:t>
            </a:r>
            <a:r>
              <a:rPr lang="de-CH" sz="1800" dirty="0">
                <a:hlinkClick r:id="rId10"/>
              </a:rPr>
              <a:t>://irights.info/kategorie/themen/creative-commons-lizenzen</a:t>
            </a:r>
            <a:r>
              <a:rPr lang="de-CH" sz="1800" dirty="0"/>
              <a:t> </a:t>
            </a:r>
            <a:endParaRPr lang="de-CH" sz="1800" dirty="0" smtClean="0"/>
          </a:p>
          <a:p>
            <a:endParaRPr lang="de-CH" sz="1800" dirty="0" smtClean="0"/>
          </a:p>
          <a:p>
            <a:r>
              <a:rPr lang="de-CH" sz="1800" b="1" dirty="0" smtClean="0"/>
              <a:t>…und zum Urheberrecht im digitalen Kontext:</a:t>
            </a:r>
          </a:p>
          <a:p>
            <a:r>
              <a:rPr lang="de-CH" sz="1800" dirty="0">
                <a:hlinkClick r:id="rId11"/>
              </a:rPr>
              <a:t>https://</a:t>
            </a:r>
            <a:r>
              <a:rPr lang="de-CH" sz="1800" dirty="0" smtClean="0">
                <a:hlinkClick r:id="rId11"/>
              </a:rPr>
              <a:t>ccdigitallaw.ch/index.php/german</a:t>
            </a:r>
            <a:r>
              <a:rPr lang="de-CH" sz="1800" dirty="0" smtClean="0"/>
              <a:t> </a:t>
            </a:r>
            <a:endParaRPr lang="de-CH" sz="1800" dirty="0"/>
          </a:p>
          <a:p>
            <a:endParaRPr lang="de-DE" sz="18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Rechteck 5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07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Quellen Creative </a:t>
            </a:r>
            <a:r>
              <a:rPr lang="de-CH" dirty="0" err="1" smtClean="0"/>
              <a:t>Commons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03263" y="1557586"/>
            <a:ext cx="8595446" cy="4620807"/>
          </a:xfrm>
        </p:spPr>
        <p:txBody>
          <a:bodyPr>
            <a:noAutofit/>
          </a:bodyPr>
          <a:lstStyle/>
          <a:p>
            <a:r>
              <a:rPr lang="de-CH" sz="1600" dirty="0"/>
              <a:t>Kreutzer, Till (2016): </a:t>
            </a:r>
            <a:r>
              <a:rPr lang="de-CH" sz="1600" b="1" dirty="0"/>
              <a:t>Open Content – Ein Praxisleitfaden zur Nutzung von Creative-</a:t>
            </a:r>
            <a:r>
              <a:rPr lang="de-CH" sz="1600" b="1" dirty="0" err="1"/>
              <a:t>Commons</a:t>
            </a:r>
            <a:r>
              <a:rPr lang="de-CH" sz="1600" b="1" dirty="0"/>
              <a:t>-Lizenzen</a:t>
            </a:r>
            <a:r>
              <a:rPr lang="de-CH" sz="1600" dirty="0"/>
              <a:t>. Berlin: Deutsche UNESCO-Kommission e. V., Hochschulbibliothekszentrum des Landes Nordrhein-Westfalen (</a:t>
            </a:r>
            <a:r>
              <a:rPr lang="de-CH" sz="1600" dirty="0" err="1"/>
              <a:t>hbz</a:t>
            </a:r>
            <a:r>
              <a:rPr lang="de-CH" sz="1600" dirty="0"/>
              <a:t>), Wikimedia Deutschland. </a:t>
            </a:r>
            <a:r>
              <a:rPr lang="de-CH" sz="1600" dirty="0">
                <a:hlinkClick r:id="rId2"/>
              </a:rPr>
              <a:t>https://upload.wikimedia.org/wikipedia/commons/c/cd/Open_Content_-_</a:t>
            </a:r>
            <a:r>
              <a:rPr lang="de-CH" sz="1600" dirty="0" smtClean="0">
                <a:hlinkClick r:id="rId2"/>
              </a:rPr>
              <a:t>Ein_Praxisleitfaden_zur_Nutzung_von_Creative-Commons-Lizenzen.pdf</a:t>
            </a:r>
            <a:endParaRPr lang="de-CH" sz="1600" dirty="0" smtClean="0"/>
          </a:p>
          <a:p>
            <a:endParaRPr lang="de-CH" sz="1600" dirty="0"/>
          </a:p>
          <a:p>
            <a:r>
              <a:rPr lang="de-CH" sz="1600" dirty="0" err="1"/>
              <a:t>Klimpel</a:t>
            </a:r>
            <a:r>
              <a:rPr lang="de-CH" sz="1600" dirty="0"/>
              <a:t>, Paul (2014): </a:t>
            </a:r>
            <a:r>
              <a:rPr lang="de-CH" sz="1600" b="1" dirty="0"/>
              <a:t>Freies Wissen Dank Creative </a:t>
            </a:r>
            <a:r>
              <a:rPr lang="de-CH" sz="1600" b="1" dirty="0" err="1"/>
              <a:t>Commons</a:t>
            </a:r>
            <a:r>
              <a:rPr lang="de-CH" sz="1600" b="1" dirty="0"/>
              <a:t> Lizenzen. Folgen, Risiken und Nebenwirkungen der Bedingung »nicht kommerziell – NC«</a:t>
            </a:r>
            <a:r>
              <a:rPr lang="de-CH" sz="1600" dirty="0"/>
              <a:t>. Berlin: Wikimedia Deutschland, iRights.info &amp; CC DE. </a:t>
            </a:r>
            <a:r>
              <a:rPr lang="de-CH" sz="1600" dirty="0">
                <a:hlinkClick r:id="rId3"/>
              </a:rPr>
              <a:t>https://irights.info/wp-content/uploads/userfiles/CC-NC_Leitfaden_web.pdf</a:t>
            </a:r>
            <a:r>
              <a:rPr lang="de-CH" sz="1600" dirty="0"/>
              <a:t> </a:t>
            </a:r>
          </a:p>
          <a:p>
            <a:endParaRPr lang="de-CH" sz="1600" dirty="0"/>
          </a:p>
          <a:p>
            <a:r>
              <a:rPr lang="de-CH" sz="1600" dirty="0" err="1"/>
              <a:t>Muuß</a:t>
            </a:r>
            <a:r>
              <a:rPr lang="de-CH" sz="1600" dirty="0"/>
              <a:t>-Meerholz, </a:t>
            </a:r>
            <a:r>
              <a:rPr lang="de-CH" sz="1600" dirty="0" err="1"/>
              <a:t>Jöran</a:t>
            </a:r>
            <a:r>
              <a:rPr lang="de-CH" sz="1600" dirty="0"/>
              <a:t> (2018): </a:t>
            </a:r>
            <a:r>
              <a:rPr lang="de-CH" sz="1600" b="1" dirty="0"/>
              <a:t>Freie Unterrichtsmaterialien finden, rechtssicher einsetzen, selbst machen und teilen</a:t>
            </a:r>
            <a:r>
              <a:rPr lang="de-CH" sz="1600" dirty="0"/>
              <a:t>. Weinheim, Basel: Beltz. </a:t>
            </a:r>
            <a:r>
              <a:rPr lang="de-CH" sz="1600" dirty="0">
                <a:hlinkClick r:id="rId4"/>
              </a:rPr>
              <a:t>http://www.was-ist-oer.de/wp-content/uploads/sites/17/2018/01/Joeran-Muuss-Merholz-Freie-Unterrichtsmaterialien-Beltz-2018.pdf</a:t>
            </a:r>
            <a:r>
              <a:rPr lang="de-CH" sz="1600" dirty="0"/>
              <a:t> </a:t>
            </a:r>
          </a:p>
          <a:p>
            <a:endParaRPr lang="de-CH" sz="1600" dirty="0"/>
          </a:p>
          <a:p>
            <a:r>
              <a:rPr lang="de-CH" sz="1600" dirty="0"/>
              <a:t>RWTH Aachen (2018): </a:t>
            </a:r>
            <a:r>
              <a:rPr lang="de-CH" sz="1600" b="1" dirty="0"/>
              <a:t>MINT-L-OER-amt</a:t>
            </a:r>
            <a:r>
              <a:rPr lang="de-CH" sz="1600" dirty="0"/>
              <a:t>. </a:t>
            </a:r>
            <a:r>
              <a:rPr lang="de-CH" sz="1600" dirty="0">
                <a:hlinkClick r:id="rId5"/>
              </a:rPr>
              <a:t>learntech.rwth-aachen.de/</a:t>
            </a:r>
            <a:r>
              <a:rPr lang="de-CH" sz="1600" dirty="0" err="1">
                <a:hlinkClick r:id="rId5"/>
              </a:rPr>
              <a:t>cms</a:t>
            </a:r>
            <a:r>
              <a:rPr lang="de-CH" sz="1600" dirty="0">
                <a:hlinkClick r:id="rId5"/>
              </a:rPr>
              <a:t>/</a:t>
            </a:r>
            <a:r>
              <a:rPr lang="de-CH" sz="1600" dirty="0" err="1">
                <a:hlinkClick r:id="rId5"/>
              </a:rPr>
              <a:t>LearnTech</a:t>
            </a:r>
            <a:r>
              <a:rPr lang="de-CH" sz="1600" dirty="0">
                <a:hlinkClick r:id="rId5"/>
              </a:rPr>
              <a:t>/Forschung/Projekte/~nhem/MINT-L-OER-amt/</a:t>
            </a:r>
            <a:r>
              <a:rPr lang="de-CH" sz="1600" dirty="0"/>
              <a:t> </a:t>
            </a:r>
            <a:endParaRPr lang="de-CH" sz="1600" dirty="0" smtClean="0"/>
          </a:p>
          <a:p>
            <a:r>
              <a:rPr lang="de-CH" sz="1600" dirty="0" smtClean="0"/>
              <a:t>(alle Links letztmalig geprüft am 26.05.2019)</a:t>
            </a:r>
            <a:endParaRPr lang="de-CH" sz="1600" dirty="0"/>
          </a:p>
          <a:p>
            <a:endParaRPr lang="de-CH" sz="1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Rechteck 5"/>
          <p:cNvSpPr/>
          <p:nvPr/>
        </p:nvSpPr>
        <p:spPr>
          <a:xfrm>
            <a:off x="3326866" y="6428603"/>
            <a:ext cx="337509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0" dirty="0" smtClean="0">
                <a:solidFill>
                  <a:schemeClr val="tx1"/>
                </a:solidFill>
              </a:rPr>
              <a:t>13.08.19 Woitas – Creative </a:t>
            </a:r>
            <a:r>
              <a:rPr lang="de-DE" sz="1200" b="0" dirty="0" err="1" smtClean="0">
                <a:solidFill>
                  <a:schemeClr val="tx1"/>
                </a:solidFill>
              </a:rPr>
              <a:t>Commons</a:t>
            </a:r>
            <a:r>
              <a:rPr lang="de-DE" sz="1200" b="0" dirty="0" smtClean="0">
                <a:solidFill>
                  <a:schemeClr val="tx1"/>
                </a:solidFill>
              </a:rPr>
              <a:t> für OER</a:t>
            </a:r>
            <a:endParaRPr 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61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haw_Folien_deutsch">
  <a:themeElements>
    <a:clrScheme name="ZHAW">
      <a:dk1>
        <a:srgbClr val="000000"/>
      </a:dk1>
      <a:lt1>
        <a:srgbClr val="FFFFFF"/>
      </a:lt1>
      <a:dk2>
        <a:srgbClr val="9A9A9C"/>
      </a:dk2>
      <a:lt2>
        <a:srgbClr val="0064A6"/>
      </a:lt2>
      <a:accent1>
        <a:srgbClr val="80B2D3"/>
      </a:accent1>
      <a:accent2>
        <a:srgbClr val="D54E12"/>
      </a:accent2>
      <a:accent3>
        <a:srgbClr val="83B819"/>
      </a:accent3>
      <a:accent4>
        <a:srgbClr val="F0B600"/>
      </a:accent4>
      <a:accent5>
        <a:srgbClr val="6A205F"/>
      </a:accent5>
      <a:accent6>
        <a:srgbClr val="EDDBAB"/>
      </a:accent6>
      <a:hlink>
        <a:srgbClr val="583119"/>
      </a:hlink>
      <a:folHlink>
        <a:srgbClr val="9A9A9C"/>
      </a:folHlink>
    </a:clrScheme>
    <a:fontScheme name="zhaw_Folien_deuts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none">
        <a:spAutoFit/>
      </a:bodyPr>
      <a:lstStyle>
        <a:defPPr algn="ctr">
          <a:defRPr sz="1400" b="0" dirty="0" smtClean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b" anchorCtr="0" compatLnSpc="1">
        <a:prstTxWarp prst="textNoShape">
          <a:avLst/>
        </a:prstTxWarp>
      </a:bodyPr>
      <a:lstStyle>
        <a:defPPr marL="0" marR="0" indent="0" algn="l" defTabSz="1042988" rtl="0" eaLnBrk="1" fontAlgn="base" latinLnBrk="0" hangingPunct="1">
          <a:lnSpc>
            <a:spcPts val="3200"/>
          </a:lnSpc>
          <a:spcBef>
            <a:spcPct val="0"/>
          </a:spcBef>
          <a:spcAft>
            <a:spcPts val="1600"/>
          </a:spcAft>
          <a:buClrTx/>
          <a:buSzTx/>
          <a:buFontTx/>
          <a:buNone/>
          <a:tabLst/>
          <a:defRPr kumimoji="0" lang="de-DE" sz="28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ZHAW">
        <a:dk1>
          <a:srgbClr val="000000"/>
        </a:dk1>
        <a:lt1>
          <a:srgbClr val="FFFFFF"/>
        </a:lt1>
        <a:dk2>
          <a:srgbClr val="9A9A9C"/>
        </a:dk2>
        <a:lt2>
          <a:srgbClr val="0064A6"/>
        </a:lt2>
        <a:accent1>
          <a:srgbClr val="80B2D3"/>
        </a:accent1>
        <a:accent2>
          <a:srgbClr val="D54E12"/>
        </a:accent2>
        <a:accent3>
          <a:srgbClr val="83B819"/>
        </a:accent3>
        <a:accent4>
          <a:srgbClr val="F0B600"/>
        </a:accent4>
        <a:accent5>
          <a:srgbClr val="6A205F"/>
        </a:accent5>
        <a:accent6>
          <a:srgbClr val="EDDBAB"/>
        </a:accent6>
        <a:hlink>
          <a:srgbClr val="583119"/>
        </a:hlink>
        <a:folHlink>
          <a:srgbClr val="9A9A9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ZHAW_D_2010</Template>
  <TotalTime>0</TotalTime>
  <Words>1926</Words>
  <Application>Microsoft Office PowerPoint</Application>
  <PresentationFormat>Benutzerdefiniert</PresentationFormat>
  <Paragraphs>353</Paragraphs>
  <Slides>30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34" baseType="lpstr">
      <vt:lpstr>Arial</vt:lpstr>
      <vt:lpstr>Calibri</vt:lpstr>
      <vt:lpstr>Wingdings</vt:lpstr>
      <vt:lpstr>zhaw_Folien_deutsch</vt:lpstr>
      <vt:lpstr> </vt:lpstr>
      <vt:lpstr>Überblick</vt:lpstr>
      <vt:lpstr>Die Basis: Urheberrecht URG (Schweiz)</vt:lpstr>
      <vt:lpstr>Urheberrechte &amp; verwandte Schutzrechte</vt:lpstr>
      <vt:lpstr>Schranken des URG: Eigengebrauch (Art. 19  URG)</vt:lpstr>
      <vt:lpstr>Schranken des URG: Zitate (Art. 25 URG)</vt:lpstr>
      <vt:lpstr>Besonderheit an der ZHAW:  Fachhochschulgesetz ZH (FaHG §16)</vt:lpstr>
      <vt:lpstr>Warum Creative Commons?</vt:lpstr>
      <vt:lpstr>PowerPoint-Präsentation</vt:lpstr>
      <vt:lpstr>Die sechs CC-Standardlizenzen</vt:lpstr>
      <vt:lpstr>Wie funktioniert die CC-Lizenzierung?</vt:lpstr>
      <vt:lpstr>Wie funktioniert die CC-Lizenzierung?</vt:lpstr>
      <vt:lpstr>Handling von gemeinfreien Werken in CC</vt:lpstr>
      <vt:lpstr>CC Versionierung und Portierungen</vt:lpstr>
      <vt:lpstr>CC = Alles «open»?  Leider nein!</vt:lpstr>
      <vt:lpstr>Und welche CC-Lizenz ist die Richtige für mein Projekt – und mich?</vt:lpstr>
      <vt:lpstr>PowerPoint-Präsentation</vt:lpstr>
      <vt:lpstr>Fallstricke &amp; unerwünschte Effekte</vt:lpstr>
      <vt:lpstr>Erlaubt oder nicht? Was meint NonCommercial (NC)?</vt:lpstr>
      <vt:lpstr>PowerPoint-Präsentation</vt:lpstr>
      <vt:lpstr>Erlaubt oder nicht? Was meint NoDerivatives (ND)?</vt:lpstr>
      <vt:lpstr>PowerPoint-Präsentation</vt:lpstr>
      <vt:lpstr>Aber was gilt als «Änderung/Bearbeitung»?</vt:lpstr>
      <vt:lpstr>PowerPoint-Präsentation</vt:lpstr>
      <vt:lpstr>Wie referenziere ich CC-Content korrekt?</vt:lpstr>
      <vt:lpstr>Wie referenziere ich CC-Content korrekt?</vt:lpstr>
      <vt:lpstr>Referenzieren und lizenzieren leicht gemacht</vt:lpstr>
      <vt:lpstr>Übung: License it!</vt:lpstr>
      <vt:lpstr>Hilfreiche Links für OER mittels CC-Inhalten</vt:lpstr>
      <vt:lpstr>Quellen Creative Commons</vt:lpstr>
    </vt:vector>
  </TitlesOfParts>
  <Company>ZHAW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ZHAW School of Management and Law CAS Higher &amp; Professional Education Wahlkurs Open Educational Resources</dc:title>
  <dc:creator>Woitas Kathi (woit)</dc:creator>
  <dc:description>Version 1.1 neues Logo, pdf tauglich_x000d_
Version 1.0_x000d_
PowerPoint Präsentationsvorlage gem. Vorgaben aus _x000d_
TP 2 - 21.6.2007_x000d_
Position Logo geändert von Grafiker, Schirift Arial, bold ersetzt durch Arial, fett gesetzt,22.6.2007_x000d_
Darstellung Folienmaster geändert, da als Vorgabe S. 31 gültig 25.6.2007_x000d_
Textfeldplatzhalter angepasst 26.6.2007_x000d_
Logo korrigiert, da a abgeschnitten links 26.6.2007_x000d_
Neue Vorgabe des Grafikers übernommen, Titel der Titelfolie mit Text Departments/institutsangabe erfassen, 2 Masterpaar gelöscht</dc:description>
  <cp:lastModifiedBy>Woitas Kathi (woit)</cp:lastModifiedBy>
  <cp:revision>39</cp:revision>
  <dcterms:created xsi:type="dcterms:W3CDTF">2019-05-26T08:43:25Z</dcterms:created>
  <dcterms:modified xsi:type="dcterms:W3CDTF">2019-08-13T08:56:00Z</dcterms:modified>
</cp:coreProperties>
</file>