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0"/>
    <p:restoredTop sz="94705"/>
  </p:normalViewPr>
  <p:slideViewPr>
    <p:cSldViewPr>
      <p:cViewPr varScale="1">
        <p:scale>
          <a:sx n="212" d="100"/>
          <a:sy n="212" d="100"/>
        </p:scale>
        <p:origin x="116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5ABE5A-D3CD-704F-A0A0-649FD618B4DD}" type="datetimeFigureOut">
              <a:t>04.06.19</a:t>
            </a:fld>
            <a:endParaRPr lang="de-DE"/>
          </a:p>
        </p:txBody>
      </p:sp>
      <p:sp>
        <p:nvSpPr>
          <p:cNvPr id="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7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B0E9A72-DB74-464E-AE69-06DFC6D3D853}" type="slidenum"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FAIR_data_principles#cite_note-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FAIR_data_principles#cite_note-1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FAIR_data_principles#cite_note-1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FAIR_data_principles#cite_note-1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FAIR_data_principles#cite_note-1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...and other universities &amp; institutions.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Exemplary</a:t>
            </a:r>
            <a:endParaRPr/>
          </a:p>
          <a:p>
            <a:pPr>
              <a:defRPr/>
            </a:pPr>
            <a:endParaRPr lang="en-US"/>
          </a:p>
          <a:p>
            <a:pPr marL="171450" indent="-171450">
              <a:buFontTx/>
              <a:buChar char="-"/>
              <a:defRPr/>
            </a:pPr>
            <a:r>
              <a:rPr lang="en-US"/>
              <a:t>Measurements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en-US"/>
              <a:t>Code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Broadly speaking: every relevant information of the scientific process.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2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Exemplary</a:t>
            </a:r>
            <a:endParaRPr/>
          </a:p>
          <a:p>
            <a:pPr>
              <a:defRPr/>
            </a:pPr>
            <a:endParaRPr lang="en-US"/>
          </a:p>
          <a:p>
            <a:pPr marL="171450" indent="-171450">
              <a:buFontTx/>
              <a:buChar char="-"/>
              <a:defRPr/>
            </a:pPr>
            <a:r>
              <a:rPr lang="en-US"/>
              <a:t>Language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en-US"/>
              <a:t>Surveys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en-US"/>
              <a:t>Data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Broadly speaking: every relevant information of the scientific process.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3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Exemplary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Broadly speaking: every relevant information of the scientific process.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4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en-US"/>
              <a:t>Inkludierende Definition: Was ist notwendig/hilfreich um die Forschung nachzuvollziehen</a:t>
            </a:r>
          </a:p>
          <a:p>
            <a:pPr marL="171450" indent="-171450">
              <a:buFontTx/>
              <a:buChar char="-"/>
              <a:defRPr/>
            </a:pPr>
            <a:r>
              <a:rPr lang="en-US"/>
              <a:t>Was kann von anderen nachgenutzt warden?</a:t>
            </a:r>
            <a:endParaRPr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Research data lifecycle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Archiving doesn't mean hiding away</a:t>
            </a:r>
            <a:endParaRPr/>
          </a:p>
          <a:p>
            <a:pPr>
              <a:defRPr/>
            </a:pPr>
            <a:r>
              <a:rPr lang="en-US"/>
              <a:t>!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Begins anew with the re-use of existing research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6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en-US" dirty="0"/>
              <a:t>Uni + Scientists</a:t>
            </a:r>
            <a:endParaRPr dirty="0"/>
          </a:p>
          <a:p>
            <a:pPr marL="171450" indent="-171450">
              <a:buFontTx/>
              <a:buChar char="-"/>
              <a:defRPr/>
            </a:pPr>
            <a:r>
              <a:rPr lang="en-US" dirty="0"/>
              <a:t>Comprehensive + verifiable</a:t>
            </a:r>
            <a:endParaRPr dirty="0"/>
          </a:p>
          <a:p>
            <a:pPr>
              <a:defRPr/>
            </a:pPr>
            <a:r>
              <a:rPr lang="en-US" dirty="0"/>
              <a:t>- striving for knowledge &amp; the betterment of the world</a:t>
            </a:r>
            <a:endParaRPr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7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en-US"/>
              <a:t>Data collection is hard work. So it should not unnecessarily be repeated</a:t>
            </a:r>
            <a:endParaRPr/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en-US"/>
              <a:t>Extended research on the same RQ can take place</a:t>
            </a:r>
          </a:p>
          <a:p>
            <a:pPr marL="171450" indent="-171450">
              <a:buFontTx/>
              <a:buChar char="-"/>
              <a:defRPr/>
            </a:pPr>
            <a:r>
              <a:rPr lang="en-US"/>
              <a:t>Data can answer multiple research questions, even from different fields</a:t>
            </a:r>
            <a:endParaRPr/>
          </a:p>
          <a:p>
            <a:pPr>
              <a:defRPr/>
            </a:pPr>
            <a:r>
              <a:rPr lang="en-US"/>
              <a:t>-  Easy &amp; organized access to research data improves science both in speed and quality</a:t>
            </a:r>
            <a:endParaRPr/>
          </a:p>
          <a:p>
            <a:pPr>
              <a:defRPr/>
            </a:pPr>
            <a:r>
              <a:rPr lang="en-US"/>
              <a:t>       </a:t>
            </a: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8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- Researchers are (often) not IT professionals &amp; don't need to be</a:t>
            </a:r>
          </a:p>
          <a:p>
            <a:pPr>
              <a:defRPr/>
            </a:pPr>
            <a:r>
              <a:rPr lang="en-US"/>
              <a:t>- The people at the data centers are</a:t>
            </a:r>
          </a:p>
          <a:p>
            <a:pPr>
              <a:defRPr/>
            </a:pPr>
            <a:r>
              <a:rPr lang="en-US"/>
              <a:t>- Ensure university staff (&amp; others) can access research data</a:t>
            </a:r>
            <a:endParaRPr/>
          </a:p>
          <a:p>
            <a:pPr>
              <a:defRPr/>
            </a:pPr>
            <a:r>
              <a:rPr lang="en-US"/>
              <a:t>- Become independent of people, software &amp; hardware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9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Money $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Practical help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10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Findable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F1.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assigned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globally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unique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eternally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persistent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identifier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F2.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rich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F3.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registered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a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resource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F4.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identifier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Accessible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retrievable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identifier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standardized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communications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protocol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A1.1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protocol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open,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universally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A1.2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protocol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allows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authentication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authorization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procedure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necessary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A2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accessible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longer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available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Interoperable: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I1.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formal,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accessible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broadly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knowledge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representation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I2.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vocabularies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follow FAIR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principles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I3.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qualified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references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Re-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plurality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accurate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relevant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attributes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R1.1.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released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clear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accessible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license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R1.2.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provenance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dirty="0"/>
          </a:p>
          <a:p>
            <a:pPr>
              <a:defRPr/>
            </a:pP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R1.3. (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meet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domain-relevant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community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standards</a:t>
            </a:r>
            <a:r>
              <a:rPr lang="de-DE" sz="1200" b="0" i="0" u="none" strike="noStrik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."</a:t>
            </a:r>
            <a:r>
              <a:rPr lang="de-DE" sz="1200" b="0" i="0" u="sng" strike="noStrike" baseline="300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endParaRPr lang="de-DE" sz="1200" b="0" i="0" u="none" strike="noStrik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"To be Findable: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F1. (meta)data are assigned a globally unique and eternally persistent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F2. data are described with rich metadata.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F3. (meta)data are registered or indexed in a searchable resource.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F4. metadata specify the data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Accessible: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 (meta)data are retrievable by their identifier using a standardized communications protocol.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A1.1 the protocol is open, free, and universally implementable.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A1.2 the protocol allows for an authentication and authorization procedure, where necessary.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A2 metadata are accessible, even when the data are no longer available.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To be Interoperable: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I1. (meta)data use a formal, accessible, shared, and broadly applicable language for knowledge representation.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I2. (meta)data use vocabularies that follow FAIR principles.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I3. (meta)data include qualified references to other (meta)data.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Re-usable: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 meta(data) have a plurality of accurate and relevant attributes.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R1.1. (meta)data are released with a clear and accessible data usage license.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R1.2. (meta)data are associated with their provenance.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R1.3. (meta)data meet domain-relevant community standards."</a:t>
            </a:r>
            <a:r>
              <a:rPr lang="de-DE" sz="1200" b="0" i="0" u="sng" strike="noStrike" baseline="300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endParaRPr lang="de-DE"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"To be Findable: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F1. (meta)data are assigned a globally unique and eternally persistent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F2. data are described with rich metadata.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F3. (meta)data are registered or indexed in a searchable resource.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F4. metadata specify the data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Accessible: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 (meta)data are retrievable by their identifier using a standardized communications protocol.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A1.1 the protocol is open, free, and universally implementable.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A1.2 the protocol allows for an authentication and authorization procedure, where necessary.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A2 metadata are accessible, even when the data are no longer available.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To be Interoperable: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I1. (meta)data use a formal, accessible, shared, and broadly applicable language for knowledge representation.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I2. (meta)data use vocabularies that follow FAIR principles.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I3. (meta)data include qualified references to other (meta)data.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Re-usable: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 meta(data) have a plurality of accurate and relevant attributes.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R1.1. (meta)data are released with a clear and accessible data usage license.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R1.2. (meta)data are associated with their provenance.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R1.3. (meta)data meet domain-relevant community standards."</a:t>
            </a:r>
            <a:r>
              <a:rPr lang="de-DE" sz="1200" b="0" i="0" u="sng" strike="noStrike" baseline="300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endParaRPr lang="de-DE"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"To be Findable: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F1. (meta)data are assigned a globally unique and eternally persistent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F2. data are described with rich metadata.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F3. (meta)data are registered or indexed in a searchable resource.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F4. metadata specify the data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Accessible: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 (meta)data are retrievable by their identifier using a standardized communications protocol.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A1.1 the protocol is open, free, and universally implementable.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A1.2 the protocol allows for an authentication and authorization procedure, where necessary.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A2 metadata are accessible, even when the data are no longer available.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To be Interoperable: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I1. (meta)data use a formal, accessible, shared, and broadly applicable language for knowledge representation.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I2. (meta)data use vocabularies that follow FAIR principles.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I3. (meta)data include qualified references to other (meta)data.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Re-usable: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 meta(data) have a plurality of accurate and relevant attributes.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R1.1. (meta)data are released with a clear and accessible data usage license.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R1.2. (meta)data are associated with their provenance.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R1.3. (meta)data meet domain-relevant community standards."</a:t>
            </a:r>
            <a:r>
              <a:rPr lang="de-DE" sz="1200" b="0" i="0" u="sng" strike="noStrike" baseline="300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endParaRPr lang="de-DE"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"To be Findable: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F1. (meta)data are assigned a globally unique and eternally persistent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F2. data are described with rich metadata.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F3. (meta)data are registered or indexed in a searchable resource.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F4. metadata specify the data identifier.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Accessible: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 (meta)data are retrievable by their identifier using a standardized communications protocol.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A1.1 the protocol is open, free, and universally implementable.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A1.2 the protocol allows for an authentication and authorization procedure, where necessary.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A2 metadata are accessible, even when the data are no longer available.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To be Interoperable: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I1. (meta)data use a formal, accessible, shared, and broadly applicable language for knowledge representation.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I2. (meta)data use vocabularies that follow FAIR principles.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I3. (meta)data include qualified references to other (meta)data.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Re-usable: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 meta(data) have a plurality of accurate and relevant attributes.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R1.1. (meta)data are released with a clear and accessible data usage license.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R1.2. (meta)data are associated with their provenance.</a:t>
            </a:r>
            <a:endParaRPr/>
          </a:p>
          <a:p>
            <a:pPr>
              <a:defRPr/>
            </a:pPr>
            <a:r>
              <a:rPr lang="de-DE" sz="1200" b="0" i="0" u="none" strike="noStrike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R1.3. (meta)data meet domain-relevant community standards."</a:t>
            </a:r>
            <a:r>
              <a:rPr lang="de-DE" sz="1200" b="0" i="0" u="sng" strike="noStrike" baseline="300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endParaRPr lang="de-DE" sz="1200" b="0" i="0" u="none" strike="noStrike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We don’t want to do this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This is why I am doing this presentation</a:t>
            </a:r>
            <a:endParaRPr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use a data management plan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all relevant information in one place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third-party storage or internal (university)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also required by third parties (DFG) 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0E9A72-DB74-464E-AE69-06DFC6D3D853}" type="slidenum">
              <a:t>18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331213" y="0"/>
            <a:ext cx="1850962" cy="1312600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5216317" y="693103"/>
            <a:ext cx="1759365" cy="162306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creativecommons.org/licenses/by/4.0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 bwMode="auto">
          <a:xfrm>
            <a:off x="0" y="6356350"/>
            <a:ext cx="12192000" cy="36580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pic>
        <p:nvPicPr>
          <p:cNvPr id="7" name="Picture 8">
            <a:hlinkClick r:id="rId13"/>
          </p:cNvPr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0675366" y="6420228"/>
            <a:ext cx="678434" cy="237368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183184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>
                    <a:alpha val="53000"/>
                  </a:sysClr>
                </a:solidFill>
              </a:defRPr>
            </a:lvl1pPr>
          </a:lstStyle>
          <a:p>
            <a:pPr>
              <a:defRPr/>
            </a:pPr>
            <a:fld id="{9093CACB-378E-1242-8103-1B978FAF62D9}" type="slidenum"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orschungsdaten.info/support/glossar/#c26982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odako.nrw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orschungsdaten.info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data.2016.18" TargetMode="External"/><Relationship Id="rId2" Type="http://schemas.openxmlformats.org/officeDocument/2006/relationships/hyperlink" Target="https://commons.wikimedia.org/wiki/File:FAIR_data_principle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hyperlink" Target="https://doi.org/10.6084/m9.figshare.7195058.v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838200" y="1767822"/>
            <a:ext cx="10253330" cy="2387600"/>
          </a:xfrm>
        </p:spPr>
        <p:txBody>
          <a:bodyPr/>
          <a:lstStyle/>
          <a:p>
            <a:pPr>
              <a:defRPr/>
            </a:pPr>
            <a:r>
              <a:rPr lang="de-DE">
                <a:ea typeface="Helvetica"/>
                <a:cs typeface="Helvetica"/>
              </a:rPr>
              <a:t>Research Data Management – Basics</a:t>
            </a:r>
            <a:endParaRPr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392865" y="4247497"/>
            <a:ext cx="9144000" cy="1655762"/>
          </a:xfrm>
        </p:spPr>
        <p:txBody>
          <a:bodyPr/>
          <a:lstStyle/>
          <a:p>
            <a:pPr>
              <a:defRPr/>
            </a:pPr>
            <a:endParaRPr lang="de-DE" dirty="0">
              <a:ea typeface="Helvetica"/>
              <a:cs typeface="Helvetica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Examples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2</a:t>
            </a:r>
          </a:p>
        </p:txBody>
      </p:sp>
      <p:pic>
        <p:nvPicPr>
          <p:cNvPr id="8" name="Bild 5"/>
          <p:cNvPicPr/>
          <p:nvPr/>
        </p:nvPicPr>
        <p:blipFill>
          <a:blip r:embed="rId3"/>
          <a:stretch/>
        </p:blipFill>
        <p:spPr bwMode="auto">
          <a:xfrm>
            <a:off x="4321200" y="2166289"/>
            <a:ext cx="3549600" cy="2880000"/>
          </a:xfrm>
          <a:prstGeom prst="rect">
            <a:avLst/>
          </a:prstGeom>
        </p:spPr>
      </p:pic>
      <p:pic>
        <p:nvPicPr>
          <p:cNvPr id="9" name="Grafik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5766" y="2166289"/>
            <a:ext cx="2958899" cy="2880000"/>
          </a:xfrm>
          <a:prstGeom prst="rect">
            <a:avLst/>
          </a:prstGeom>
          <a:ln>
            <a:noFill/>
          </a:ln>
        </p:spPr>
      </p:pic>
      <p:pic>
        <p:nvPicPr>
          <p:cNvPr id="10" name="Grafik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281939" y="2166289"/>
            <a:ext cx="3071861" cy="28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Examples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3</a:t>
            </a:r>
          </a:p>
        </p:txBody>
      </p:sp>
      <p:pic>
        <p:nvPicPr>
          <p:cNvPr id="8" name="Bild 5"/>
          <p:cNvPicPr/>
          <p:nvPr/>
        </p:nvPicPr>
        <p:blipFill>
          <a:blip r:embed="rId3"/>
          <a:stretch/>
        </p:blipFill>
        <p:spPr bwMode="auto">
          <a:xfrm>
            <a:off x="590400" y="2166289"/>
            <a:ext cx="3549600" cy="2880000"/>
          </a:xfrm>
          <a:prstGeom prst="rect">
            <a:avLst/>
          </a:prstGeom>
        </p:spPr>
      </p:pic>
      <p:pic>
        <p:nvPicPr>
          <p:cNvPr id="9" name="Bild 2"/>
          <p:cNvPicPr/>
          <p:nvPr/>
        </p:nvPicPr>
        <p:blipFill>
          <a:blip r:embed="rId4"/>
          <a:stretch/>
        </p:blipFill>
        <p:spPr bwMode="auto">
          <a:xfrm>
            <a:off x="4480849" y="2166289"/>
            <a:ext cx="3549600" cy="2880000"/>
          </a:xfrm>
          <a:prstGeom prst="rect">
            <a:avLst/>
          </a:prstGeom>
        </p:spPr>
      </p:pic>
      <p:pic>
        <p:nvPicPr>
          <p:cNvPr id="10" name="Grafik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71297" y="2166289"/>
            <a:ext cx="3454399" cy="28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alphaModFix amt="20000"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WHAT?</a:t>
            </a:r>
            <a:endParaRPr/>
          </a:p>
        </p:txBody>
      </p:sp>
      <p:grpSp>
        <p:nvGrpSpPr>
          <p:cNvPr id="5" name="Content Placeholder 8"/>
          <p:cNvGrpSpPr/>
          <p:nvPr/>
        </p:nvGrpSpPr>
        <p:grpSpPr bwMode="auto">
          <a:xfrm>
            <a:off x="838200" y="1825625"/>
            <a:ext cx="10515600" cy="4351338"/>
            <a:chOff x="0" y="0"/>
            <a:chExt cx="10515600" cy="4351338"/>
          </a:xfrm>
        </p:grpSpPr>
        <p:sp>
          <p:nvSpPr>
            <p:cNvPr id="6" name="Rectangle 5"/>
            <p:cNvSpPr/>
            <p:nvPr/>
          </p:nvSpPr>
          <p:spPr bwMode="auto">
            <a:xfrm>
              <a:off x="0" y="372068"/>
              <a:ext cx="10515600" cy="1738800"/>
            </a:xfrm>
            <a:prstGeom prst="rect">
              <a:avLst/>
            </a:prstGeom>
            <a:solidFill>
              <a:schemeClr val="dk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2700" cap="flat" cmpd="sng" algn="ctr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816127" tIns="499872" rIns="816127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Experiment data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Measurements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Surveys, polls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525780" y="17828"/>
              <a:ext cx="7360920" cy="708480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78225" tIns="0" rIns="278225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400" dirty="0">
                  <a:solidFill>
                    <a:schemeClr val="tx1"/>
                  </a:solidFill>
                </a:rPr>
                <a:t>Primary </a:t>
              </a:r>
              <a:r>
                <a:rPr lang="de-DE" sz="2400" dirty="0" err="1">
                  <a:solidFill>
                    <a:schemeClr val="tx1"/>
                  </a:solidFill>
                </a:rPr>
                <a:t>data</a:t>
              </a:r>
              <a:r>
                <a:rPr lang="de-DE" sz="2400" dirty="0">
                  <a:solidFill>
                    <a:schemeClr val="tx1"/>
                  </a:solidFill>
                </a:rPr>
                <a:t> such </a:t>
              </a:r>
              <a:r>
                <a:rPr lang="de-DE" sz="2400" dirty="0" err="1">
                  <a:solidFill>
                    <a:schemeClr val="tx1"/>
                  </a:solidFill>
                </a:rPr>
                <a:t>as</a:t>
              </a:r>
              <a:r>
                <a:rPr lang="de-DE" sz="2400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0" y="2594709"/>
              <a:ext cx="10515600" cy="1738800"/>
            </a:xfrm>
            <a:prstGeom prst="rect">
              <a:avLst/>
            </a:prstGeom>
            <a:solidFill>
              <a:schemeClr val="dk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2700" cap="flat" cmpd="sng" algn="ctr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816127" tIns="499872" rIns="816127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Visualizations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Models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"/>
                <a:defRPr/>
              </a:pPr>
              <a:r>
                <a:rPr lang="de-DE" sz="2400"/>
                <a:t>Tools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525780" y="2240469"/>
              <a:ext cx="7360920" cy="708480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78225" tIns="0" rIns="278225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400" dirty="0">
                  <a:solidFill>
                    <a:schemeClr val="tx1"/>
                  </a:solidFill>
                </a:rPr>
                <a:t>But also…</a:t>
              </a:r>
            </a:p>
          </p:txBody>
        </p:sp>
      </p:grp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2550695" y="719806"/>
            <a:ext cx="2935705" cy="1325563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Definition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2550695" y="2045369"/>
            <a:ext cx="7170821" cy="385010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000">
                <a:solidFill>
                  <a:schemeClr val="bg1"/>
                </a:solidFill>
              </a:rPr>
              <a:t>Data that arises during scientific activity (e.g. measurements, surveys, sourcing), which enable scientific work (e.g. digitized material) or which document the result of scientific work, are called research data.- </a:t>
            </a:r>
            <a:r>
              <a:rPr lang="en-US" sz="3000" u="sng">
                <a:solidFill>
                  <a:schemeClr val="bg1"/>
                </a:solidFill>
                <a:hlinkClick r:id="rId4"/>
              </a:rPr>
              <a:t>Forschungsdaten.info</a:t>
            </a:r>
            <a:r>
              <a:rPr lang="en-US" sz="3000">
                <a:solidFill>
                  <a:schemeClr val="bg1"/>
                </a:solidFill>
              </a:rPr>
              <a:t>, translated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rcRect l="7142" t="12500" r="21428" b="2500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>
                <a:solidFill>
                  <a:schemeClr val="bg1"/>
                </a:solidFill>
              </a:rPr>
              <a:t>WHAT?</a:t>
            </a:r>
            <a:endParaRPr/>
          </a:p>
        </p:txBody>
      </p:sp>
      <p:grpSp>
        <p:nvGrpSpPr>
          <p:cNvPr id="5" name="Content Placeholder 1"/>
          <p:cNvGrpSpPr/>
          <p:nvPr/>
        </p:nvGrpSpPr>
        <p:grpSpPr bwMode="auto">
          <a:xfrm>
            <a:off x="4587240" y="1505585"/>
            <a:ext cx="5181600" cy="4351338"/>
            <a:chOff x="0" y="0"/>
            <a:chExt cx="5181600" cy="4351338"/>
          </a:xfrm>
        </p:grpSpPr>
        <p:sp>
          <p:nvSpPr>
            <p:cNvPr id="6" name="Circular Arrow 5"/>
            <p:cNvSpPr/>
            <p:nvPr/>
          </p:nvSpPr>
          <p:spPr bwMode="auto">
            <a:xfrm>
              <a:off x="404438" y="-6474"/>
              <a:ext cx="4372722" cy="4372722"/>
            </a:xfrm>
            <a:prstGeom prst="circularArrow">
              <a:avLst>
                <a:gd name="adj1" fmla="val 5274"/>
                <a:gd name="adj2" fmla="val 312630"/>
                <a:gd name="adj3" fmla="val 14289926"/>
                <a:gd name="adj4" fmla="val 17090948"/>
                <a:gd name="adj5" fmla="val 5477"/>
              </a:avLst>
            </a:prstGeom>
            <a:solidFill>
              <a:schemeClr val="dk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Rounded Rectangle 6"/>
            <p:cNvSpPr/>
            <p:nvPr/>
          </p:nvSpPr>
          <p:spPr bwMode="auto">
            <a:xfrm>
              <a:off x="1788765" y="0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>
                  <a:solidFill>
                    <a:schemeClr val="tx1"/>
                  </a:solidFill>
                </a:rPr>
                <a:t>Creation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3325020" y="879438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>
                  <a:solidFill>
                    <a:schemeClr val="tx1"/>
                  </a:solidFill>
                </a:rPr>
                <a:t>Processing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3325028" y="2661613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>
                  <a:solidFill>
                    <a:schemeClr val="tx1"/>
                  </a:solidFill>
                </a:rPr>
                <a:t>Analysis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1788765" y="3548575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 dirty="0" err="1">
                  <a:solidFill>
                    <a:schemeClr val="tx1"/>
                  </a:solidFill>
                </a:rPr>
                <a:t>Archiving</a:t>
              </a:r>
              <a:endParaRPr lang="de-DE" sz="210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52501" y="2661613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>
                  <a:solidFill>
                    <a:schemeClr val="tx1"/>
                  </a:solidFill>
                </a:rPr>
                <a:t>Allowing access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52509" y="879438"/>
              <a:ext cx="1604069" cy="802034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2100">
                  <a:solidFill>
                    <a:schemeClr val="tx1"/>
                  </a:solidFill>
                </a:rPr>
                <a:t>Reusing</a:t>
              </a:r>
            </a:p>
          </p:txBody>
        </p:sp>
      </p:grpSp>
      <p:sp>
        <p:nvSpPr>
          <p:cNvPr id="13" name="Date Placeholder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15" name="Rounded Rectangle 6"/>
          <p:cNvSpPr/>
          <p:nvPr/>
        </p:nvSpPr>
        <p:spPr bwMode="auto">
          <a:xfrm>
            <a:off x="6019113" y="3070880"/>
            <a:ext cx="2317853" cy="140585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000"/>
              <a:t>Research data</a:t>
            </a:r>
            <a:endParaRPr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alphaModFix amt="40000"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WHAT?</a:t>
            </a:r>
            <a:endParaRPr dirty="0"/>
          </a:p>
        </p:txBody>
      </p:sp>
      <p:grpSp>
        <p:nvGrpSpPr>
          <p:cNvPr id="5" name="Content Placeholder 5"/>
          <p:cNvGrpSpPr/>
          <p:nvPr/>
        </p:nvGrpSpPr>
        <p:grpSpPr bwMode="auto">
          <a:xfrm>
            <a:off x="838200" y="1825625"/>
            <a:ext cx="10515600" cy="4351338"/>
            <a:chOff x="0" y="0"/>
            <a:chExt cx="10515600" cy="4351338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0" y="874"/>
              <a:ext cx="10515600" cy="1441088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3000" dirty="0" err="1">
                  <a:solidFill>
                    <a:schemeClr val="tx1"/>
                  </a:solidFill>
                </a:rPr>
                <a:t>Universities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and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scientists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are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responsible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for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the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b="1" dirty="0" err="1">
                  <a:solidFill>
                    <a:schemeClr val="tx1"/>
                  </a:solidFill>
                </a:rPr>
                <a:t>development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and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b="1" dirty="0" err="1">
                  <a:solidFill>
                    <a:schemeClr val="tx1"/>
                  </a:solidFill>
                </a:rPr>
                <a:t>cultivation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of</a:t>
              </a:r>
              <a:r>
                <a:rPr lang="de-DE" sz="3000" dirty="0">
                  <a:solidFill>
                    <a:schemeClr val="tx1"/>
                  </a:solidFill>
                </a:rPr>
                <a:t> </a:t>
              </a:r>
              <a:r>
                <a:rPr lang="de-DE" sz="3000" dirty="0" err="1">
                  <a:solidFill>
                    <a:schemeClr val="tx1"/>
                  </a:solidFill>
                </a:rPr>
                <a:t>science</a:t>
              </a:r>
              <a:r>
                <a:rPr lang="de-DE" sz="30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0" y="1455124"/>
              <a:ext cx="10515600" cy="1441088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3000">
                  <a:solidFill>
                    <a:schemeClr val="tx1"/>
                  </a:solidFill>
                </a:rPr>
                <a:t>Research at universities follows scientific standards and requirements to produce </a:t>
              </a:r>
              <a:r>
                <a:rPr lang="de-DE" sz="3000" b="1">
                  <a:solidFill>
                    <a:schemeClr val="tx1"/>
                  </a:solidFill>
                </a:rPr>
                <a:t>comprehensible</a:t>
              </a:r>
              <a:r>
                <a:rPr lang="de-DE" sz="3000">
                  <a:solidFill>
                    <a:schemeClr val="tx1"/>
                  </a:solidFill>
                </a:rPr>
                <a:t> and </a:t>
              </a:r>
              <a:r>
                <a:rPr lang="en-US" sz="3000" b="1">
                  <a:solidFill>
                    <a:schemeClr val="tx1"/>
                  </a:solidFill>
                </a:rPr>
                <a:t>verifiable</a:t>
              </a:r>
              <a:r>
                <a:rPr lang="en-US" sz="3000">
                  <a:solidFill>
                    <a:schemeClr val="tx1"/>
                  </a:solidFill>
                </a:rPr>
                <a:t> </a:t>
              </a:r>
              <a:r>
                <a:rPr lang="de-DE" sz="3000">
                  <a:solidFill>
                    <a:schemeClr val="tx1"/>
                  </a:solidFill>
                </a:rPr>
                <a:t>results.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0" y="2909375"/>
              <a:ext cx="10515600" cy="1441088"/>
            </a:xfrm>
            <a:prstGeom prst="round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3000">
                  <a:solidFill>
                    <a:schemeClr val="tx1"/>
                  </a:solidFill>
                </a:rPr>
                <a:t>Research data management is an essential part of </a:t>
              </a:r>
              <a:r>
                <a:rPr lang="de-DE" sz="3000" b="1">
                  <a:solidFill>
                    <a:schemeClr val="tx1"/>
                  </a:solidFill>
                </a:rPr>
                <a:t>good scientific practice</a:t>
              </a:r>
              <a:r>
                <a:rPr lang="de-DE" sz="3000">
                  <a:solidFill>
                    <a:schemeClr val="tx1"/>
                  </a:solidFill>
                </a:rPr>
                <a:t>.</a:t>
              </a:r>
            </a:p>
          </p:txBody>
        </p:sp>
      </p:grp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10" name="Date Placeholder 8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alphaModFix amt="14000"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WHY?</a:t>
            </a:r>
            <a:endParaRPr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grpSp>
        <p:nvGrpSpPr>
          <p:cNvPr id="6" name="Diagram 1"/>
          <p:cNvGrpSpPr/>
          <p:nvPr/>
        </p:nvGrpSpPr>
        <p:grpSpPr bwMode="auto">
          <a:xfrm>
            <a:off x="3795824" y="137160"/>
            <a:ext cx="8396178" cy="6039803"/>
            <a:chOff x="0" y="0"/>
            <a:chExt cx="8396178" cy="6039803"/>
          </a:xfrm>
        </p:grpSpPr>
        <p:sp>
          <p:nvSpPr>
            <p:cNvPr id="7" name="Hexagon 6"/>
            <p:cNvSpPr/>
            <p:nvPr/>
          </p:nvSpPr>
          <p:spPr bwMode="auto">
            <a:xfrm rot="5400000">
              <a:off x="3577020" y="145614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900"/>
                <a:t>Avoid duplicate work</a:t>
              </a:r>
              <a:endParaRPr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5729489" y="447865"/>
              <a:ext cx="2498600" cy="13433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Hexagon 8"/>
            <p:cNvSpPr/>
            <p:nvPr/>
          </p:nvSpPr>
          <p:spPr bwMode="auto">
            <a:xfrm rot="5400000">
              <a:off x="1473360" y="164623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0" name="Hexagon 9"/>
            <p:cNvSpPr/>
            <p:nvPr/>
          </p:nvSpPr>
          <p:spPr bwMode="auto">
            <a:xfrm rot="5400000">
              <a:off x="2521160" y="2045984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900"/>
                <a:t>Reusability</a:t>
              </a:r>
              <a:endParaRPr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68087" y="2348234"/>
              <a:ext cx="2418000" cy="13433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2" name="Hexagon 11"/>
            <p:cNvSpPr/>
            <p:nvPr/>
          </p:nvSpPr>
          <p:spPr bwMode="auto">
            <a:xfrm rot="5400000">
              <a:off x="4624821" y="2064992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3" name="Hexagon 12"/>
            <p:cNvSpPr/>
            <p:nvPr/>
          </p:nvSpPr>
          <p:spPr bwMode="auto">
            <a:xfrm rot="5400000">
              <a:off x="3577020" y="3946354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900"/>
                <a:t>Good science</a:t>
              </a:r>
              <a:endParaRPr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729489" y="4248604"/>
              <a:ext cx="2498600" cy="13433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Hexagon 14"/>
            <p:cNvSpPr/>
            <p:nvPr/>
          </p:nvSpPr>
          <p:spPr bwMode="auto">
            <a:xfrm rot="5400000">
              <a:off x="1473360" y="3946354"/>
              <a:ext cx="2238889" cy="194783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</p:grpSp>
      <p:sp>
        <p:nvSpPr>
          <p:cNvPr id="16" name="Date Placeholder 8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17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24680" y="-27384"/>
            <a:ext cx="5964184" cy="6383734"/>
          </a:xfrm>
          <a:prstGeom prst="rect">
            <a:avLst/>
          </a:prstGeom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WHY?</a:t>
            </a:r>
            <a:endParaRPr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endParaRPr lang="de-DE" sz="4000">
              <a:latin typeface="Century Schoolbook"/>
              <a:ea typeface="Century Schoolbook"/>
              <a:cs typeface="Century Schoolbook"/>
            </a:endParaRPr>
          </a:p>
          <a:p>
            <a:pPr>
              <a:defRPr/>
            </a:pPr>
            <a:endParaRPr lang="de-DE" sz="300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grpSp>
        <p:nvGrpSpPr>
          <p:cNvPr id="8" name="Diagram 1"/>
          <p:cNvGrpSpPr/>
          <p:nvPr/>
        </p:nvGrpSpPr>
        <p:grpSpPr bwMode="auto">
          <a:xfrm>
            <a:off x="3553098" y="569066"/>
            <a:ext cx="10090332" cy="5607897"/>
            <a:chOff x="0" y="0"/>
            <a:chExt cx="10090332" cy="5607897"/>
          </a:xfrm>
        </p:grpSpPr>
        <p:sp>
          <p:nvSpPr>
            <p:cNvPr id="9" name="Hexagon 8"/>
            <p:cNvSpPr/>
            <p:nvPr/>
          </p:nvSpPr>
          <p:spPr bwMode="auto">
            <a:xfrm rot="5400000">
              <a:off x="4607053" y="106100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 w="1905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Theft</a:t>
              </a:r>
              <a:endParaRPr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6125442" y="319312"/>
              <a:ext cx="1762556" cy="947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Hexagon 10"/>
            <p:cNvSpPr/>
            <p:nvPr/>
          </p:nvSpPr>
          <p:spPr bwMode="auto">
            <a:xfrm rot="5400000">
              <a:off x="3123095" y="108879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 cap="flat" cmpd="sng" algn="ctr">
              <a:solidFill>
                <a:schemeClr val="accent4"/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2" name="Hexagon 11"/>
            <p:cNvSpPr/>
            <p:nvPr/>
          </p:nvSpPr>
          <p:spPr bwMode="auto">
            <a:xfrm rot="5400000">
              <a:off x="3862231" y="1446653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 w="1905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Abuse</a:t>
              </a:r>
              <a:endParaRPr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02333" y="1659866"/>
              <a:ext cx="1705699" cy="947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4" name="Hexagon 13"/>
            <p:cNvSpPr/>
            <p:nvPr/>
          </p:nvSpPr>
          <p:spPr bwMode="auto">
            <a:xfrm rot="5400000">
              <a:off x="5346190" y="1449432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 cap="flat" cmpd="sng" algn="ctr">
              <a:solidFill>
                <a:schemeClr val="accent4"/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5" name="Hexagon 14"/>
            <p:cNvSpPr/>
            <p:nvPr/>
          </p:nvSpPr>
          <p:spPr bwMode="auto">
            <a:xfrm rot="5400000">
              <a:off x="4607053" y="2787207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 w="1905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Future proof</a:t>
              </a:r>
              <a:endParaRPr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6125442" y="3000419"/>
              <a:ext cx="1762556" cy="947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Hexagon 16"/>
            <p:cNvSpPr/>
            <p:nvPr/>
          </p:nvSpPr>
          <p:spPr bwMode="auto">
            <a:xfrm rot="5400000">
              <a:off x="3123095" y="2789987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 cap="flat" cmpd="sng" algn="ctr">
              <a:solidFill>
                <a:schemeClr val="accent4"/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8" name="Hexagon 17"/>
            <p:cNvSpPr/>
            <p:nvPr/>
          </p:nvSpPr>
          <p:spPr bwMode="auto">
            <a:xfrm rot="5400000">
              <a:off x="3862231" y="4127760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 w="1905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Long term</a:t>
              </a:r>
              <a:endParaRPr/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202333" y="4340973"/>
              <a:ext cx="1705699" cy="947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20" name="Hexagon 19"/>
            <p:cNvSpPr/>
            <p:nvPr/>
          </p:nvSpPr>
          <p:spPr bwMode="auto">
            <a:xfrm rot="5400000">
              <a:off x="5346190" y="4130540"/>
              <a:ext cx="1579351" cy="137403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 cap="flat" cmpd="sng" algn="ctr">
              <a:solidFill>
                <a:schemeClr val="accent4"/>
              </a:solidFill>
              <a:prstDash val="solid"/>
              <a:miter lim="800000"/>
            </a:ln>
          </p:spPr>
          <p:style>
            <a:lnRef idx="3">
              <a:srgbClr val="000000"/>
            </a:lnRef>
            <a:fillRef idx="1">
              <a:srgbClr val="000000"/>
            </a:fillRef>
            <a:effectRef idx="1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</p:grpSp>
      <p:sp>
        <p:nvSpPr>
          <p:cNvPr id="21" name="Date Placeholder 9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1">
            <a:off x="0" y="0"/>
            <a:ext cx="6092456" cy="6858000"/>
          </a:xfrm>
          <a:prstGeom prst="rect">
            <a:avLst/>
          </a:prstGeom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WHY?</a:t>
            </a:r>
            <a:endParaRPr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endParaRPr lang="de-DE" sz="4000">
              <a:latin typeface="Century Schoolbook"/>
              <a:ea typeface="Century Schoolbook"/>
              <a:cs typeface="Century Schoolbook"/>
            </a:endParaRPr>
          </a:p>
          <a:p>
            <a:pPr>
              <a:defRPr/>
            </a:pPr>
            <a:endParaRPr lang="de-DE" sz="300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grpSp>
        <p:nvGrpSpPr>
          <p:cNvPr id="8" name="Diagram 1"/>
          <p:cNvGrpSpPr/>
          <p:nvPr/>
        </p:nvGrpSpPr>
        <p:grpSpPr bwMode="auto">
          <a:xfrm>
            <a:off x="5124892" y="137160"/>
            <a:ext cx="8314661" cy="6133011"/>
            <a:chOff x="0" y="0"/>
            <a:chExt cx="8314661" cy="6133011"/>
          </a:xfrm>
        </p:grpSpPr>
        <p:sp>
          <p:nvSpPr>
            <p:cNvPr id="9" name="Hexagon 8"/>
            <p:cNvSpPr/>
            <p:nvPr/>
          </p:nvSpPr>
          <p:spPr bwMode="auto">
            <a:xfrm rot="5400000">
              <a:off x="3527276" y="150630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Third party funds</a:t>
              </a:r>
              <a:endParaRPr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710889" y="457253"/>
              <a:ext cx="2534753" cy="136277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Hexagon 10"/>
            <p:cNvSpPr/>
            <p:nvPr/>
          </p:nvSpPr>
          <p:spPr bwMode="auto">
            <a:xfrm rot="5400000">
              <a:off x="1393177" y="169913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2" name="Hexagon 11"/>
            <p:cNvSpPr/>
            <p:nvPr/>
          </p:nvSpPr>
          <p:spPr bwMode="auto">
            <a:xfrm rot="5400000">
              <a:off x="2456138" y="2078496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Help</a:t>
              </a:r>
              <a:endParaRPr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9018" y="2385120"/>
              <a:ext cx="2452987" cy="136277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4" name="Hexagon 13"/>
            <p:cNvSpPr/>
            <p:nvPr/>
          </p:nvSpPr>
          <p:spPr bwMode="auto">
            <a:xfrm rot="5400000">
              <a:off x="4590237" y="2097779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  <p:sp>
          <p:nvSpPr>
            <p:cNvPr id="15" name="Hexagon 14"/>
            <p:cNvSpPr/>
            <p:nvPr/>
          </p:nvSpPr>
          <p:spPr bwMode="auto">
            <a:xfrm rot="5400000">
              <a:off x="3527276" y="4006363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2000"/>
                <a:t>Improved visability</a:t>
              </a:r>
              <a:endParaRPr lang="en-US" sz="2000" baseline="3000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710889" y="4312986"/>
              <a:ext cx="2534753" cy="136277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Hexagon 16"/>
            <p:cNvSpPr/>
            <p:nvPr/>
          </p:nvSpPr>
          <p:spPr bwMode="auto">
            <a:xfrm rot="5400000">
              <a:off x="1393177" y="4006363"/>
              <a:ext cx="2271284" cy="1976017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3600"/>
            </a:p>
          </p:txBody>
        </p:sp>
      </p:grpSp>
      <p:sp>
        <p:nvSpPr>
          <p:cNvPr id="18" name="Date Placeholder 9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1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838200" y="1603962"/>
            <a:ext cx="10515600" cy="3568765"/>
          </a:xfrm>
          <a:prstGeom prst="rect">
            <a:avLst/>
          </a:prstGeom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12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/>
          <a:srcRect t="32205" b="21025"/>
          <a:stretch/>
        </p:blipFill>
        <p:spPr bwMode="auto">
          <a:xfrm>
            <a:off x="1596504" y="89693"/>
            <a:ext cx="9332962" cy="617696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13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20000"/>
          </a:bodyPr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lang="de-DE" sz="3200" dirty="0" err="1"/>
              <a:t>Findable</a:t>
            </a:r>
            <a:r>
              <a:rPr lang="de-DE" sz="3200" dirty="0"/>
              <a:t>:</a:t>
            </a:r>
            <a:endParaRPr dirty="0"/>
          </a:p>
          <a:p>
            <a:pPr>
              <a:lnSpc>
                <a:spcPct val="104999"/>
              </a:lnSpc>
              <a:defRPr/>
            </a:pPr>
            <a:r>
              <a:rPr lang="de-DE" sz="3200" dirty="0"/>
              <a:t>F1. (</a:t>
            </a:r>
            <a:r>
              <a:rPr lang="de-DE" sz="3200" dirty="0" err="1"/>
              <a:t>Meta</a:t>
            </a:r>
            <a:r>
              <a:rPr lang="de-DE" sz="3200" dirty="0"/>
              <a:t>)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assigned</a:t>
            </a:r>
            <a:r>
              <a:rPr lang="de-DE" sz="3200" dirty="0"/>
              <a:t> a </a:t>
            </a:r>
            <a:r>
              <a:rPr lang="de-DE" sz="3200" dirty="0" err="1"/>
              <a:t>globally</a:t>
            </a:r>
            <a:r>
              <a:rPr lang="de-DE" sz="3200" dirty="0"/>
              <a:t> </a:t>
            </a:r>
            <a:r>
              <a:rPr lang="de-DE" sz="3200" dirty="0" err="1"/>
              <a:t>unique</a:t>
            </a:r>
            <a:r>
              <a:rPr lang="de-DE" sz="3200" dirty="0"/>
              <a:t> </a:t>
            </a:r>
            <a:r>
              <a:rPr lang="de-DE" sz="3200" dirty="0" err="1"/>
              <a:t>and</a:t>
            </a:r>
            <a:r>
              <a:rPr lang="de-DE" sz="3200" dirty="0"/>
              <a:t> </a:t>
            </a:r>
            <a:r>
              <a:rPr lang="de-DE" sz="3200" b="1" dirty="0"/>
              <a:t>persistent </a:t>
            </a:r>
            <a:r>
              <a:rPr lang="de-DE" sz="3200" b="1" dirty="0" err="1"/>
              <a:t>identifier</a:t>
            </a:r>
            <a:endParaRPr lang="de-DE" sz="3200" b="1" dirty="0"/>
          </a:p>
          <a:p>
            <a:pPr>
              <a:lnSpc>
                <a:spcPct val="104999"/>
              </a:lnSpc>
              <a:defRPr/>
            </a:pPr>
            <a:r>
              <a:rPr lang="de-DE" sz="3200" dirty="0"/>
              <a:t>F2. Data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described</a:t>
            </a:r>
            <a:r>
              <a:rPr lang="de-DE" sz="3200" dirty="0"/>
              <a:t> </a:t>
            </a:r>
            <a:r>
              <a:rPr lang="de-DE" sz="3200" dirty="0" err="1"/>
              <a:t>with</a:t>
            </a:r>
            <a:r>
              <a:rPr lang="de-DE" sz="3200" dirty="0"/>
              <a:t> </a:t>
            </a:r>
            <a:r>
              <a:rPr lang="de-DE" sz="3200" b="1" dirty="0" err="1"/>
              <a:t>rich</a:t>
            </a:r>
            <a:r>
              <a:rPr lang="de-DE" sz="3200" dirty="0"/>
              <a:t> </a:t>
            </a:r>
            <a:r>
              <a:rPr lang="de-DE" sz="3200" b="1" dirty="0" err="1"/>
              <a:t>metadata</a:t>
            </a:r>
            <a:r>
              <a:rPr lang="de-DE" sz="3200" dirty="0"/>
              <a:t> (</a:t>
            </a:r>
            <a:r>
              <a:rPr lang="de-DE" sz="3200" dirty="0" err="1"/>
              <a:t>defined</a:t>
            </a:r>
            <a:r>
              <a:rPr lang="de-DE" sz="3200" dirty="0"/>
              <a:t> </a:t>
            </a:r>
            <a:r>
              <a:rPr lang="de-DE" sz="3200" dirty="0" err="1"/>
              <a:t>by</a:t>
            </a:r>
            <a:r>
              <a:rPr lang="de-DE" sz="3200" dirty="0"/>
              <a:t> R1 </a:t>
            </a:r>
            <a:r>
              <a:rPr lang="de-DE" sz="3200" dirty="0" err="1"/>
              <a:t>below</a:t>
            </a:r>
            <a:r>
              <a:rPr lang="de-DE" sz="3200" dirty="0"/>
              <a:t>)</a:t>
            </a:r>
            <a:endParaRPr dirty="0"/>
          </a:p>
          <a:p>
            <a:pPr>
              <a:lnSpc>
                <a:spcPct val="104999"/>
              </a:lnSpc>
              <a:defRPr/>
            </a:pPr>
            <a:r>
              <a:rPr lang="de-DE" sz="3200" dirty="0"/>
              <a:t>F3. </a:t>
            </a:r>
            <a:r>
              <a:rPr lang="de-DE" sz="3200" dirty="0" err="1"/>
              <a:t>Metadata</a:t>
            </a:r>
            <a:r>
              <a:rPr lang="de-DE" sz="3200" dirty="0"/>
              <a:t> </a:t>
            </a:r>
            <a:r>
              <a:rPr lang="de-DE" sz="3200" dirty="0" err="1"/>
              <a:t>clearly</a:t>
            </a:r>
            <a:r>
              <a:rPr lang="de-DE" sz="3200" dirty="0"/>
              <a:t> </a:t>
            </a:r>
            <a:r>
              <a:rPr lang="de-DE" sz="3200" dirty="0" err="1"/>
              <a:t>and</a:t>
            </a:r>
            <a:r>
              <a:rPr lang="de-DE" sz="3200" dirty="0"/>
              <a:t> </a:t>
            </a:r>
            <a:r>
              <a:rPr lang="de-DE" sz="3200" dirty="0" err="1"/>
              <a:t>explicitly</a:t>
            </a:r>
            <a:r>
              <a:rPr lang="de-DE" sz="3200" dirty="0"/>
              <a:t> </a:t>
            </a:r>
            <a:r>
              <a:rPr lang="de-DE" sz="3200" b="1" dirty="0" err="1"/>
              <a:t>include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b="1" dirty="0" err="1"/>
              <a:t>identifier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they</a:t>
            </a:r>
            <a:r>
              <a:rPr lang="de-DE" sz="3200" dirty="0"/>
              <a:t> </a:t>
            </a:r>
            <a:r>
              <a:rPr lang="de-DE" sz="3200" dirty="0" err="1"/>
              <a:t>describe</a:t>
            </a:r>
            <a:endParaRPr lang="de-DE" sz="3200" dirty="0"/>
          </a:p>
          <a:p>
            <a:pPr>
              <a:lnSpc>
                <a:spcPct val="104999"/>
              </a:lnSpc>
              <a:defRPr/>
            </a:pPr>
            <a:r>
              <a:rPr lang="de-DE" sz="3200" dirty="0"/>
              <a:t>F4. (</a:t>
            </a:r>
            <a:r>
              <a:rPr lang="de-DE" sz="3200" dirty="0" err="1"/>
              <a:t>Meta</a:t>
            </a:r>
            <a:r>
              <a:rPr lang="de-DE" sz="3200" dirty="0"/>
              <a:t>)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b="1" dirty="0"/>
              <a:t>registered</a:t>
            </a:r>
            <a:r>
              <a:rPr lang="de-DE" sz="3200" dirty="0"/>
              <a:t> </a:t>
            </a:r>
            <a:r>
              <a:rPr lang="de-DE" sz="3200" dirty="0" err="1"/>
              <a:t>or</a:t>
            </a:r>
            <a:r>
              <a:rPr lang="de-DE" sz="3200" dirty="0"/>
              <a:t> </a:t>
            </a:r>
            <a:r>
              <a:rPr lang="de-DE" sz="3200" b="1" dirty="0" err="1"/>
              <a:t>indexed</a:t>
            </a:r>
            <a:r>
              <a:rPr lang="de-DE" sz="3200" dirty="0"/>
              <a:t> in a </a:t>
            </a:r>
            <a:r>
              <a:rPr lang="de-DE" sz="3200" dirty="0" err="1"/>
              <a:t>searchable</a:t>
            </a:r>
            <a:r>
              <a:rPr lang="de-DE" sz="3200" dirty="0"/>
              <a:t> </a:t>
            </a:r>
            <a:r>
              <a:rPr lang="de-DE" sz="3200" dirty="0" err="1"/>
              <a:t>resource</a:t>
            </a:r>
            <a:endParaRPr lang="de-DE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038600" y="365125"/>
            <a:ext cx="4114800" cy="13964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14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de-DE" sz="3200" dirty="0" err="1"/>
              <a:t>Accessible</a:t>
            </a:r>
            <a:r>
              <a:rPr lang="de-DE" sz="3200" dirty="0"/>
              <a:t>:</a:t>
            </a:r>
            <a:endParaRPr dirty="0"/>
          </a:p>
          <a:p>
            <a:pPr>
              <a:defRPr/>
            </a:pPr>
            <a:r>
              <a:rPr lang="de-DE" sz="3200" dirty="0"/>
              <a:t>A1. (</a:t>
            </a:r>
            <a:r>
              <a:rPr lang="de-DE" sz="3200" dirty="0" err="1"/>
              <a:t>Meta</a:t>
            </a:r>
            <a:r>
              <a:rPr lang="de-DE" sz="3200" dirty="0"/>
              <a:t>)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retrievable</a:t>
            </a:r>
            <a:r>
              <a:rPr lang="de-DE" sz="3200" dirty="0"/>
              <a:t> </a:t>
            </a:r>
            <a:r>
              <a:rPr lang="de-DE" sz="3200" dirty="0" err="1"/>
              <a:t>by</a:t>
            </a:r>
            <a:r>
              <a:rPr lang="de-DE" sz="3200" dirty="0"/>
              <a:t> </a:t>
            </a:r>
            <a:r>
              <a:rPr lang="de-DE" sz="3200" dirty="0" err="1"/>
              <a:t>their</a:t>
            </a:r>
            <a:r>
              <a:rPr lang="de-DE" sz="3200" dirty="0"/>
              <a:t> </a:t>
            </a:r>
            <a:r>
              <a:rPr lang="de-DE" sz="3200" dirty="0" err="1"/>
              <a:t>identifier</a:t>
            </a:r>
            <a:r>
              <a:rPr lang="de-DE" sz="3200" dirty="0"/>
              <a:t> </a:t>
            </a:r>
            <a:r>
              <a:rPr lang="de-DE" sz="3200" dirty="0" err="1"/>
              <a:t>using</a:t>
            </a:r>
            <a:r>
              <a:rPr lang="de-DE" sz="3200" dirty="0"/>
              <a:t> a </a:t>
            </a:r>
            <a:r>
              <a:rPr lang="de-DE" sz="3200" dirty="0" err="1"/>
              <a:t>standardised</a:t>
            </a:r>
            <a:r>
              <a:rPr lang="de-DE" sz="3200" dirty="0"/>
              <a:t> </a:t>
            </a:r>
            <a:r>
              <a:rPr lang="de-DE" sz="3200" dirty="0" err="1"/>
              <a:t>communications</a:t>
            </a:r>
            <a:r>
              <a:rPr lang="de-DE" sz="3200" dirty="0"/>
              <a:t> </a:t>
            </a:r>
            <a:r>
              <a:rPr lang="de-DE" sz="3200" dirty="0" err="1"/>
              <a:t>protocol</a:t>
            </a:r>
            <a:endParaRPr lang="de-DE" sz="3000" dirty="0"/>
          </a:p>
          <a:p>
            <a:pPr>
              <a:defRPr/>
            </a:pPr>
            <a:r>
              <a:rPr lang="de-DE" sz="3200" dirty="0"/>
              <a:t>A2. </a:t>
            </a:r>
            <a:r>
              <a:rPr lang="de-DE" sz="3200" dirty="0" err="1"/>
              <a:t>Metadata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accessible</a:t>
            </a:r>
            <a:r>
              <a:rPr lang="de-DE" sz="3200" dirty="0"/>
              <a:t>, </a:t>
            </a:r>
            <a:r>
              <a:rPr lang="de-DE" sz="3200" dirty="0" err="1"/>
              <a:t>even</a:t>
            </a:r>
            <a:r>
              <a:rPr lang="de-DE" sz="3200" dirty="0"/>
              <a:t> </a:t>
            </a:r>
            <a:r>
              <a:rPr lang="de-DE" sz="3200" dirty="0" err="1"/>
              <a:t>when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no</a:t>
            </a:r>
            <a:r>
              <a:rPr lang="de-DE" sz="3200" dirty="0"/>
              <a:t> </a:t>
            </a:r>
            <a:r>
              <a:rPr lang="de-DE" sz="3200" dirty="0" err="1"/>
              <a:t>longer</a:t>
            </a:r>
            <a:r>
              <a:rPr lang="de-DE" sz="3200" dirty="0"/>
              <a:t> </a:t>
            </a:r>
            <a:r>
              <a:rPr lang="de-DE" sz="3200" dirty="0" err="1"/>
              <a:t>available</a:t>
            </a:r>
            <a:r>
              <a:rPr lang="de-DE" sz="3200" dirty="0"/>
              <a:t>.</a:t>
            </a:r>
            <a:endParaRPr dirty="0"/>
          </a:p>
          <a:p>
            <a:pPr>
              <a:defRPr/>
            </a:pPr>
            <a:endParaRPr lang="en-US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038600" y="365125"/>
            <a:ext cx="4114800" cy="13964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de-DE" sz="3200"/>
              <a:t>Interoperable:</a:t>
            </a:r>
            <a:endParaRPr/>
          </a:p>
          <a:p>
            <a:pPr>
              <a:defRPr/>
            </a:pPr>
            <a:r>
              <a:rPr lang="de-DE" sz="3200"/>
              <a:t>I1. (Meta)data use a formal, accessible, shared, and broadly applicable language for knowledge representation.</a:t>
            </a:r>
            <a:endParaRPr/>
          </a:p>
          <a:p>
            <a:pPr>
              <a:defRPr/>
            </a:pPr>
            <a:r>
              <a:rPr lang="de-DE" sz="3200"/>
              <a:t>I2. (Meta)data use vocabularies that follow FAIR principles</a:t>
            </a:r>
          </a:p>
          <a:p>
            <a:pPr>
              <a:defRPr/>
            </a:pPr>
            <a:r>
              <a:rPr lang="de-DE" sz="3200"/>
              <a:t>I3. (Meta)data include qualified references to other (meta)data</a:t>
            </a:r>
            <a:endParaRPr lang="en-US" sz="320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38600" y="365125"/>
            <a:ext cx="4114800" cy="139647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16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de-DE" sz="3200"/>
              <a:t>Re-usable:</a:t>
            </a:r>
            <a:endParaRPr/>
          </a:p>
          <a:p>
            <a:pPr>
              <a:defRPr/>
            </a:pPr>
            <a:r>
              <a:rPr lang="en-US" sz="3200"/>
              <a:t>R1. Meta(data) are richly described with a plurality of accurate and relevant attributes</a:t>
            </a:r>
            <a:endParaRPr/>
          </a:p>
          <a:p>
            <a:pPr lvl="1">
              <a:defRPr/>
            </a:pPr>
            <a:r>
              <a:rPr lang="en-US" sz="2800"/>
              <a:t>R1.1. (Meta)data are released with a clear and accessible data usage license</a:t>
            </a:r>
            <a:endParaRPr/>
          </a:p>
          <a:p>
            <a:pPr lvl="1">
              <a:defRPr/>
            </a:pPr>
            <a:r>
              <a:rPr lang="en-US" sz="2800"/>
              <a:t>R1.2. (Meta)data are associated with detailed provenance</a:t>
            </a:r>
            <a:endParaRPr/>
          </a:p>
          <a:p>
            <a:pPr lvl="1">
              <a:defRPr/>
            </a:pPr>
            <a:r>
              <a:rPr lang="en-US" sz="2800"/>
              <a:t>R1.3. (Meta)data meet domain-relevant community standards</a:t>
            </a:r>
            <a:endParaRPr lang="en-US" sz="3200"/>
          </a:p>
          <a:p>
            <a:pPr>
              <a:defRPr/>
            </a:pPr>
            <a:endParaRPr lang="en-US" sz="320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38600" y="365125"/>
            <a:ext cx="4114800" cy="13964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24.01.18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17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67012" y="0"/>
            <a:ext cx="70579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Content Placeholder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291448" y="0"/>
            <a:ext cx="49005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HOW?</a:t>
            </a:r>
            <a:endParaRPr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 bwMode="auto">
          <a:xfrm>
            <a:off x="838200" y="1517518"/>
            <a:ext cx="6191992" cy="447820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de-DE" sz="3000"/>
              <a:t>Contact </a:t>
            </a:r>
            <a:r>
              <a:rPr lang="de-DE" sz="3000" b="1"/>
              <a:t>research data management team</a:t>
            </a:r>
            <a:r>
              <a:rPr lang="de-DE" sz="3000"/>
              <a:t>.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de-DE" sz="3000"/>
              <a:t>We create a </a:t>
            </a:r>
            <a:r>
              <a:rPr lang="de-DE" sz="3000" b="1"/>
              <a:t>data management plan</a:t>
            </a:r>
            <a:r>
              <a:rPr lang="de-DE" sz="3000"/>
              <a:t>.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de-DE" sz="3000"/>
              <a:t>We find a </a:t>
            </a:r>
            <a:r>
              <a:rPr lang="de-DE" sz="3000" b="1"/>
              <a:t>good place</a:t>
            </a:r>
            <a:r>
              <a:rPr lang="de-DE" sz="3000"/>
              <a:t> for your data.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de-DE" sz="3000"/>
              <a:t>We make sure the data has the appropriate </a:t>
            </a:r>
            <a:r>
              <a:rPr lang="de-DE" sz="3000" b="1"/>
              <a:t>meta data</a:t>
            </a:r>
            <a:r>
              <a:rPr lang="de-DE" sz="3000"/>
              <a:t>.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de-DE" sz="3000" b="1"/>
              <a:t>Store</a:t>
            </a:r>
            <a:r>
              <a:rPr lang="de-DE" sz="3000"/>
              <a:t> the data during &amp; after your research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608838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6103620" y="365125"/>
            <a:ext cx="5250180" cy="1325563"/>
          </a:xfrm>
        </p:spPr>
        <p:txBody>
          <a:bodyPr/>
          <a:lstStyle/>
          <a:p>
            <a:pPr algn="r">
              <a:defRPr/>
            </a:pPr>
            <a:r>
              <a:rPr lang="en-US"/>
              <a:t>Additional Information</a:t>
            </a:r>
            <a:endParaRPr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  <a:endParaRPr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de-DE"/>
              <a:t>25.05.2019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1831848" cy="365125"/>
          </a:xfrm>
        </p:spPr>
        <p:txBody>
          <a:bodyPr/>
          <a:lstStyle/>
          <a:p>
            <a:pPr>
              <a:defRPr/>
            </a:pPr>
            <a:r>
              <a:rPr lang="de-DE"/>
              <a:t>19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 bwMode="auto">
          <a:xfrm>
            <a:off x="6103620" y="1825625"/>
            <a:ext cx="6088380" cy="4351338"/>
          </a:xfrm>
        </p:spPr>
        <p:txBody>
          <a:bodyPr/>
          <a:lstStyle/>
          <a:p>
            <a:pPr>
              <a:defRPr/>
            </a:pPr>
            <a:endParaRPr lang="en-US" sz="3000"/>
          </a:p>
          <a:p>
            <a:pPr>
              <a:defRPr/>
            </a:pPr>
            <a:r>
              <a:rPr lang="en-US" sz="3000"/>
              <a:t>Projekt: </a:t>
            </a:r>
            <a:r>
              <a:rPr lang="en-US" sz="3000" u="sng">
                <a:hlinkClick r:id="rId3"/>
              </a:rPr>
              <a:t>fodako.nrw</a:t>
            </a:r>
            <a:endParaRPr lang="en-US" sz="3000"/>
          </a:p>
          <a:p>
            <a:pPr>
              <a:defRPr/>
            </a:pPr>
            <a:r>
              <a:rPr lang="en-US" sz="3000"/>
              <a:t>Allgemein: </a:t>
            </a:r>
            <a:r>
              <a:rPr lang="en-US" sz="3000" u="sng">
                <a:hlinkClick r:id="rId4"/>
              </a:rPr>
              <a:t>forschungsdaten.info</a:t>
            </a:r>
            <a:endParaRPr lang="en-US" sz="3000"/>
          </a:p>
          <a:p>
            <a:pPr>
              <a:defRPr/>
            </a:pPr>
            <a:endParaRPr lang="en-US" sz="3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References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838198" y="1431758"/>
            <a:ext cx="4888833" cy="4745205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r>
              <a:rPr lang="de-DE" sz="1800" dirty="0"/>
              <a:t>Slide 11</a:t>
            </a:r>
            <a:endParaRPr sz="1800" dirty="0"/>
          </a:p>
          <a:p>
            <a:pPr lvl="1">
              <a:lnSpc>
                <a:spcPct val="70000"/>
              </a:lnSpc>
              <a:defRPr/>
            </a:pPr>
            <a:r>
              <a:rPr lang="de-DE" sz="1500" dirty="0" err="1"/>
              <a:t>SangyaPundir</a:t>
            </a:r>
            <a:r>
              <a:rPr lang="de-DE" sz="1500" dirty="0"/>
              <a:t>. (2016). </a:t>
            </a:r>
            <a:r>
              <a:rPr lang="de-DE" sz="1500" i="1" dirty="0"/>
              <a:t>English: FAIR </a:t>
            </a:r>
            <a:r>
              <a:rPr lang="de-DE" sz="1500" i="1" dirty="0" err="1"/>
              <a:t>guiding</a:t>
            </a:r>
            <a:r>
              <a:rPr lang="de-DE" sz="1500" i="1" dirty="0"/>
              <a:t> </a:t>
            </a:r>
            <a:r>
              <a:rPr lang="de-DE" sz="1500" i="1" dirty="0" err="1"/>
              <a:t>principles</a:t>
            </a:r>
            <a:r>
              <a:rPr lang="de-DE" sz="1500" i="1" dirty="0"/>
              <a:t> </a:t>
            </a:r>
            <a:r>
              <a:rPr lang="de-DE" sz="1500" i="1" dirty="0" err="1"/>
              <a:t>for</a:t>
            </a:r>
            <a:r>
              <a:rPr lang="de-DE" sz="1500" i="1" dirty="0"/>
              <a:t> </a:t>
            </a:r>
            <a:r>
              <a:rPr lang="de-DE" sz="1500" i="1" dirty="0" err="1"/>
              <a:t>data</a:t>
            </a:r>
            <a:r>
              <a:rPr lang="de-DE" sz="1500" i="1" dirty="0"/>
              <a:t> </a:t>
            </a:r>
            <a:r>
              <a:rPr lang="de-DE" sz="1500" i="1" dirty="0" err="1"/>
              <a:t>resources</a:t>
            </a:r>
            <a:r>
              <a:rPr lang="de-DE" sz="1500" dirty="0"/>
              <a:t>. </a:t>
            </a:r>
            <a:r>
              <a:rPr lang="de-DE" sz="1500" dirty="0" err="1"/>
              <a:t>Retrieved</a:t>
            </a:r>
            <a:r>
              <a:rPr lang="de-DE" sz="1500" dirty="0"/>
              <a:t> </a:t>
            </a:r>
            <a:r>
              <a:rPr lang="de-DE" sz="1500" dirty="0" err="1"/>
              <a:t>from</a:t>
            </a:r>
            <a:r>
              <a:rPr lang="de-DE" sz="1500" dirty="0"/>
              <a:t> </a:t>
            </a:r>
            <a:r>
              <a:rPr lang="de-DE" sz="1500" u="sng" dirty="0">
                <a:hlinkClick r:id="rId2"/>
              </a:rPr>
              <a:t>https://commons.wikimedia.org/wiki/File:FAIR_data_principles.jpg</a:t>
            </a:r>
            <a:endParaRPr lang="de-DE" sz="1500" dirty="0"/>
          </a:p>
          <a:p>
            <a:pPr>
              <a:lnSpc>
                <a:spcPct val="70000"/>
              </a:lnSpc>
              <a:defRPr/>
            </a:pPr>
            <a:r>
              <a:rPr lang="de-DE" sz="1800" dirty="0"/>
              <a:t>Slide 13-16:</a:t>
            </a:r>
            <a:endParaRPr sz="1800" dirty="0"/>
          </a:p>
          <a:p>
            <a:pPr lvl="1">
              <a:lnSpc>
                <a:spcPct val="70000"/>
              </a:lnSpc>
              <a:defRPr/>
            </a:pPr>
            <a:r>
              <a:rPr lang="de-DE" sz="1500" dirty="0"/>
              <a:t>Wilkinson, M. D., </a:t>
            </a:r>
            <a:r>
              <a:rPr lang="de-DE" sz="1500" dirty="0" err="1"/>
              <a:t>Dumontier</a:t>
            </a:r>
            <a:r>
              <a:rPr lang="de-DE" sz="1500" dirty="0"/>
              <a:t>, M., </a:t>
            </a:r>
            <a:r>
              <a:rPr lang="de-DE" sz="1500" dirty="0" err="1"/>
              <a:t>Aalbersberg</a:t>
            </a:r>
            <a:r>
              <a:rPr lang="de-DE" sz="1500" dirty="0"/>
              <a:t>, </a:t>
            </a:r>
            <a:r>
              <a:rPr lang="de-DE" sz="1500" dirty="0" err="1"/>
              <a:t>Ij</a:t>
            </a:r>
            <a:r>
              <a:rPr lang="de-DE" sz="1500" dirty="0"/>
              <a:t>. J., Appleton, G., </a:t>
            </a:r>
            <a:r>
              <a:rPr lang="de-DE" sz="1500" dirty="0" err="1"/>
              <a:t>Axton</a:t>
            </a:r>
            <a:r>
              <a:rPr lang="de-DE" sz="1500" dirty="0"/>
              <a:t>, M., </a:t>
            </a:r>
            <a:r>
              <a:rPr lang="de-DE" sz="1500" dirty="0" err="1"/>
              <a:t>Baak</a:t>
            </a:r>
            <a:r>
              <a:rPr lang="de-DE" sz="1500" dirty="0"/>
              <a:t>, A., … Mons, B. (2016). The FAIR </a:t>
            </a:r>
            <a:r>
              <a:rPr lang="de-DE" sz="1500" dirty="0" err="1"/>
              <a:t>Guiding</a:t>
            </a:r>
            <a:r>
              <a:rPr lang="de-DE" sz="1500" dirty="0"/>
              <a:t> </a:t>
            </a:r>
            <a:r>
              <a:rPr lang="de-DE" sz="1500" dirty="0" err="1"/>
              <a:t>Principles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scientific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r>
              <a:rPr lang="de-DE" sz="1500" dirty="0" err="1"/>
              <a:t>management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stewardship</a:t>
            </a:r>
            <a:r>
              <a:rPr lang="de-DE" sz="1500" dirty="0"/>
              <a:t>. </a:t>
            </a:r>
            <a:r>
              <a:rPr lang="de-DE" sz="1500" i="1" dirty="0"/>
              <a:t>Scientific Data</a:t>
            </a:r>
            <a:r>
              <a:rPr lang="de-DE" sz="1500" dirty="0"/>
              <a:t>, </a:t>
            </a:r>
            <a:r>
              <a:rPr lang="de-DE" sz="1500" i="1" dirty="0"/>
              <a:t>3</a:t>
            </a:r>
            <a:r>
              <a:rPr lang="de-DE" sz="1500" dirty="0"/>
              <a:t>, 160018. </a:t>
            </a:r>
            <a:r>
              <a:rPr lang="de-DE" sz="1500" u="sng" dirty="0">
                <a:hlinkClick r:id="rId3"/>
              </a:rPr>
              <a:t>https://doi.org/10.1038/sdata.2016.18</a:t>
            </a:r>
            <a:endParaRPr lang="de-DE" sz="1500" dirty="0"/>
          </a:p>
          <a:p>
            <a:pPr>
              <a:lnSpc>
                <a:spcPct val="70000"/>
              </a:lnSpc>
              <a:defRPr/>
            </a:pPr>
            <a:endParaRPr lang="de-DE" sz="1800" dirty="0"/>
          </a:p>
          <a:p>
            <a:pPr>
              <a:lnSpc>
                <a:spcPct val="70000"/>
              </a:lnSpc>
              <a:defRPr/>
            </a:pPr>
            <a:r>
              <a:rPr lang="de-DE" sz="1800" dirty="0"/>
              <a:t>Slide 12</a:t>
            </a:r>
            <a:endParaRPr sz="1800" dirty="0"/>
          </a:p>
          <a:p>
            <a:pPr lvl="1">
              <a:lnSpc>
                <a:spcPct val="70000"/>
              </a:lnSpc>
              <a:defRPr/>
            </a:pPr>
            <a:r>
              <a:rPr lang="de-DE" sz="1500" dirty="0"/>
              <a:t>Science, D., </a:t>
            </a:r>
            <a:r>
              <a:rPr lang="de-DE" sz="1500" dirty="0" err="1"/>
              <a:t>Hahnel</a:t>
            </a:r>
            <a:r>
              <a:rPr lang="de-DE" sz="1500" dirty="0"/>
              <a:t>, M., </a:t>
            </a:r>
            <a:r>
              <a:rPr lang="de-DE" sz="1500" dirty="0" err="1"/>
              <a:t>Fane</a:t>
            </a:r>
            <a:r>
              <a:rPr lang="de-DE" sz="1500" dirty="0"/>
              <a:t>, B., </a:t>
            </a:r>
            <a:r>
              <a:rPr lang="de-DE" sz="1500" dirty="0" err="1"/>
              <a:t>Treadway</a:t>
            </a:r>
            <a:r>
              <a:rPr lang="de-DE" sz="1500" dirty="0"/>
              <a:t>, J., </a:t>
            </a:r>
            <a:r>
              <a:rPr lang="de-DE" sz="1500" dirty="0" err="1"/>
              <a:t>Baynes</a:t>
            </a:r>
            <a:r>
              <a:rPr lang="de-DE" sz="1500" dirty="0"/>
              <a:t>, G., Wilkinson, R., … </a:t>
            </a:r>
            <a:r>
              <a:rPr lang="de-DE" sz="1500" dirty="0" err="1"/>
              <a:t>Osipov</a:t>
            </a:r>
            <a:r>
              <a:rPr lang="de-DE" sz="1500" dirty="0"/>
              <a:t>, I.. (2018, </a:t>
            </a:r>
            <a:r>
              <a:rPr lang="de-DE" sz="1500" dirty="0" err="1"/>
              <a:t>October</a:t>
            </a:r>
            <a:r>
              <a:rPr lang="de-DE" sz="1500" dirty="0"/>
              <a:t> 22). The State </a:t>
            </a:r>
            <a:r>
              <a:rPr lang="de-DE" sz="1500" dirty="0" err="1"/>
              <a:t>of</a:t>
            </a:r>
            <a:r>
              <a:rPr lang="de-DE" sz="1500" dirty="0"/>
              <a:t> Open Data Report 2018 (Version 2). </a:t>
            </a:r>
            <a:r>
              <a:rPr lang="de-DE" sz="1500" dirty="0" err="1"/>
              <a:t>figshare</a:t>
            </a:r>
            <a:r>
              <a:rPr lang="de-DE" sz="1500" dirty="0"/>
              <a:t>. </a:t>
            </a:r>
            <a:r>
              <a:rPr lang="de-DE" sz="1500" u="sng" dirty="0">
                <a:hlinkClick r:id="rId4"/>
              </a:rPr>
              <a:t>https://doi.org/10.6084/m9.figshare.7195058.v2</a:t>
            </a:r>
            <a:endParaRPr lang="de-DE" sz="1500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01.01.18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FoDaKo -  Forschungsdatenmanagement in Kooperation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20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816022" y="340292"/>
            <a:ext cx="5589155" cy="55891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DaKo-Theme">
  <a:themeElements>
    <a:clrScheme name="FoDaKo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4E9A"/>
      </a:accent1>
      <a:accent2>
        <a:srgbClr val="8EC42C"/>
      </a:accent2>
      <a:accent3>
        <a:srgbClr val="0169B3"/>
      </a:accent3>
      <a:accent4>
        <a:srgbClr val="FFC000"/>
      </a:accent4>
      <a:accent5>
        <a:srgbClr val="D57861"/>
      </a:accent5>
      <a:accent6>
        <a:srgbClr val="41A5AD"/>
      </a:accent6>
      <a:hlink>
        <a:srgbClr val="1A0DAA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2133</Words>
  <Application>Microsoft Macintosh PowerPoint</Application>
  <PresentationFormat>Widescreen</PresentationFormat>
  <Paragraphs>296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Century Schoolbook</vt:lpstr>
      <vt:lpstr>FoDaKo-Theme</vt:lpstr>
      <vt:lpstr>Research Data Management – Basics</vt:lpstr>
      <vt:lpstr>Examples</vt:lpstr>
      <vt:lpstr>Examples</vt:lpstr>
      <vt:lpstr>WHAT?</vt:lpstr>
      <vt:lpstr>Definition</vt:lpstr>
      <vt:lpstr>WHAT?</vt:lpstr>
      <vt:lpstr>WHAT?</vt:lpstr>
      <vt:lpstr>WHY?</vt:lpstr>
      <vt:lpstr>WHY?</vt:lpstr>
      <vt:lpstr>WHY?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HOW?</vt:lpstr>
      <vt:lpstr>Additional Information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Data Management – Basics</dc:title>
  <dc:creator/>
  <cp:lastModifiedBy>Maurice Schleussinger</cp:lastModifiedBy>
  <cp:revision>8</cp:revision>
  <cp:lastPrinted>2019-06-04T14:48:14Z</cp:lastPrinted>
  <dcterms:modified xsi:type="dcterms:W3CDTF">2019-06-04T14:48:19Z</dcterms:modified>
</cp:coreProperties>
</file>