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65"/>
  </p:notesMasterIdLst>
  <p:handoutMasterIdLst>
    <p:handoutMasterId r:id="rId66"/>
  </p:handoutMasterIdLst>
  <p:sldIdLst>
    <p:sldId id="259" r:id="rId2"/>
    <p:sldId id="278" r:id="rId3"/>
    <p:sldId id="340" r:id="rId4"/>
    <p:sldId id="335" r:id="rId5"/>
    <p:sldId id="338" r:id="rId6"/>
    <p:sldId id="339" r:id="rId7"/>
    <p:sldId id="342" r:id="rId8"/>
    <p:sldId id="322" r:id="rId9"/>
    <p:sldId id="296" r:id="rId10"/>
    <p:sldId id="297" r:id="rId11"/>
    <p:sldId id="298" r:id="rId12"/>
    <p:sldId id="336" r:id="rId13"/>
    <p:sldId id="279" r:id="rId14"/>
    <p:sldId id="299" r:id="rId15"/>
    <p:sldId id="280" r:id="rId16"/>
    <p:sldId id="323" r:id="rId17"/>
    <p:sldId id="300" r:id="rId18"/>
    <p:sldId id="358" r:id="rId19"/>
    <p:sldId id="359" r:id="rId20"/>
    <p:sldId id="360" r:id="rId21"/>
    <p:sldId id="301" r:id="rId22"/>
    <p:sldId id="375" r:id="rId23"/>
    <p:sldId id="303" r:id="rId24"/>
    <p:sldId id="319" r:id="rId25"/>
    <p:sldId id="321" r:id="rId26"/>
    <p:sldId id="302" r:id="rId27"/>
    <p:sldId id="324" r:id="rId28"/>
    <p:sldId id="326" r:id="rId29"/>
    <p:sldId id="327" r:id="rId30"/>
    <p:sldId id="281" r:id="rId31"/>
    <p:sldId id="354" r:id="rId32"/>
    <p:sldId id="343" r:id="rId33"/>
    <p:sldId id="361" r:id="rId34"/>
    <p:sldId id="337" r:id="rId35"/>
    <p:sldId id="352" r:id="rId36"/>
    <p:sldId id="355" r:id="rId37"/>
    <p:sldId id="357" r:id="rId38"/>
    <p:sldId id="325" r:id="rId39"/>
    <p:sldId id="283" r:id="rId40"/>
    <p:sldId id="328" r:id="rId41"/>
    <p:sldId id="330" r:id="rId42"/>
    <p:sldId id="284" r:id="rId43"/>
    <p:sldId id="294" r:id="rId44"/>
    <p:sldId id="332" r:id="rId45"/>
    <p:sldId id="331" r:id="rId46"/>
    <p:sldId id="286" r:id="rId47"/>
    <p:sldId id="366" r:id="rId48"/>
    <p:sldId id="363" r:id="rId49"/>
    <p:sldId id="288" r:id="rId50"/>
    <p:sldId id="333" r:id="rId51"/>
    <p:sldId id="362" r:id="rId52"/>
    <p:sldId id="292" r:id="rId53"/>
    <p:sldId id="364" r:id="rId54"/>
    <p:sldId id="334" r:id="rId55"/>
    <p:sldId id="287" r:id="rId56"/>
    <p:sldId id="365" r:id="rId57"/>
    <p:sldId id="367" r:id="rId58"/>
    <p:sldId id="368" r:id="rId59"/>
    <p:sldId id="353" r:id="rId60"/>
    <p:sldId id="373" r:id="rId61"/>
    <p:sldId id="295" r:id="rId62"/>
    <p:sldId id="371" r:id="rId63"/>
    <p:sldId id="372" r:id="rId64"/>
  </p:sldIdLst>
  <p:sldSz cx="9144000" cy="6858000" type="screen4x3"/>
  <p:notesSz cx="6797675" cy="9926638"/>
  <p:defaultTextStyle>
    <a:defPPr>
      <a:defRPr lang="fr-FR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556">
          <p15:clr>
            <a:srgbClr val="A4A3A4"/>
          </p15:clr>
        </p15:guide>
        <p15:guide id="3" orient="horz" pos="2596">
          <p15:clr>
            <a:srgbClr val="A4A3A4"/>
          </p15:clr>
        </p15:guide>
        <p15:guide id="4" pos="2881">
          <p15:clr>
            <a:srgbClr val="A4A3A4"/>
          </p15:clr>
        </p15:guide>
        <p15:guide id="5" pos="113">
          <p15:clr>
            <a:srgbClr val="A4A3A4"/>
          </p15:clr>
        </p15:guide>
        <p15:guide id="6" pos="5648">
          <p15:clr>
            <a:srgbClr val="A4A3A4"/>
          </p15:clr>
        </p15:guide>
        <p15:guide id="7" pos="3958">
          <p15:clr>
            <a:srgbClr val="A4A3A4"/>
          </p15:clr>
        </p15:guide>
        <p15:guide id="8" pos="412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FA3"/>
    <a:srgbClr val="005E9E"/>
    <a:srgbClr val="9C9E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850" autoAdjust="0"/>
  </p:normalViewPr>
  <p:slideViewPr>
    <p:cSldViewPr snapToGrid="0" snapToObjects="1">
      <p:cViewPr varScale="1">
        <p:scale>
          <a:sx n="116" d="100"/>
          <a:sy n="116" d="100"/>
        </p:scale>
        <p:origin x="1788" y="102"/>
      </p:cViewPr>
      <p:guideLst>
        <p:guide orient="horz" pos="2160"/>
        <p:guide orient="horz" pos="556"/>
        <p:guide orient="horz" pos="2596"/>
        <p:guide pos="2881"/>
        <p:guide pos="113"/>
        <p:guide pos="5648"/>
        <p:guide pos="3958"/>
        <p:guide pos="412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09" d="100"/>
          <a:sy n="109" d="100"/>
        </p:scale>
        <p:origin x="-4304" y="-10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fr-FR"/>
              <a:t>Support formation doctorale Zotero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4A33A160-8F4F-E045-A4B2-CDCEC3F24AC8}" type="datetime1">
              <a:rPr lang="fr-FR"/>
              <a:pPr>
                <a:defRPr/>
              </a:pPr>
              <a:t>19/07/2019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EE4F77B2-085F-1846-813A-28954123C9F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76135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fr-FR"/>
              <a:t>Support formation doctorale Zotero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51050D34-2933-344E-AF8D-95DA0FBC2E25}" type="datetime1">
              <a:rPr lang="fr-FR"/>
              <a:pPr>
                <a:defRPr/>
              </a:pPr>
              <a:t>19/07/2019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8DB167AE-0374-E947-BB7F-826EFF734FF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603507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ses.fr/2016PSLEE026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tel.archives-ouvertes.fr/tel-01535420" TargetMode="Externa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4144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16000" indent="-216000">
              <a:lnSpc>
                <a:spcPct val="100000"/>
              </a:lnSpc>
            </a:pPr>
            <a:endParaRPr lang="fr-FR" sz="1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4175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16000" indent="-216000">
              <a:lnSpc>
                <a:spcPct val="100000"/>
              </a:lnSpc>
            </a:pPr>
            <a:endParaRPr lang="fr-FR" sz="1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21751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837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37701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09734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54391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16000" indent="-216000">
              <a:lnSpc>
                <a:spcPct val="100000"/>
              </a:lnSpc>
            </a:pPr>
            <a:endParaRPr lang="fr-FR" sz="1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96477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Les logiciels de références bibliographiques peuvent être 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Libres ou propriétaires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En ligne et à installer en local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Gratuits et commerciaux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Outils professionnels ou plus basiques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ＭＳ Ｐゴシック" charset="-128"/>
              <a:cs typeface="ＭＳ Ｐゴシック" charset="-128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Globalement, les outils ont des fonctionnalités</a:t>
            </a:r>
            <a:r>
              <a:rPr lang="fr-FR" sz="1200" kern="1200" baseline="0" dirty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 similaires et des exports/imports sont toujours possibles entre ces logiciels.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21750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16000" indent="-216000">
              <a:lnSpc>
                <a:spcPct val="100000"/>
              </a:lnSpc>
            </a:pPr>
            <a:endParaRPr lang="fr-FR" sz="1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67079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16000" indent="-216000">
              <a:lnSpc>
                <a:spcPct val="100000"/>
              </a:lnSpc>
            </a:pPr>
            <a:endParaRPr lang="fr-FR" sz="1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78007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16000" indent="-216000">
              <a:lnSpc>
                <a:spcPct val="100000"/>
              </a:lnSpc>
            </a:pPr>
            <a:endParaRPr lang="fr-FR" sz="1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0571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strike="noStrike" spc="-1" baseline="0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08834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16000" indent="-216000">
              <a:lnSpc>
                <a:spcPct val="100000"/>
              </a:lnSpc>
            </a:pPr>
            <a:endParaRPr lang="fr-FR" sz="1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08887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82452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16000" indent="-216000">
              <a:lnSpc>
                <a:spcPct val="100000"/>
              </a:lnSpc>
            </a:pPr>
            <a:endParaRPr lang="fr-FR" sz="1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72451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65918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Difficile de trouver des exemples pour tous</a:t>
            </a:r>
            <a:r>
              <a:rPr lang="fr-FR" baseline="0" dirty="0"/>
              <a:t> =&gt; n’hésitez pas à tester des exemples à vous pour aller plus loin.</a:t>
            </a:r>
            <a:endParaRPr lang="fr-FR" dirty="0"/>
          </a:p>
          <a:p>
            <a:endParaRPr lang="fr-FR" dirty="0"/>
          </a:p>
          <a:p>
            <a:r>
              <a:rPr lang="fr-FR" dirty="0"/>
              <a:t>Proposer</a:t>
            </a:r>
            <a:r>
              <a:rPr lang="fr-FR" baseline="0" dirty="0"/>
              <a:t> à chacun de retrouver le catalogue de sa bib</a:t>
            </a:r>
          </a:p>
          <a:p>
            <a:r>
              <a:rPr lang="en-US" baseline="0" dirty="0"/>
              <a:t>https://</a:t>
            </a:r>
            <a:r>
              <a:rPr lang="en-US" baseline="0" dirty="0" err="1"/>
              <a:t>catalogue.obspm.fr</a:t>
            </a:r>
            <a:r>
              <a:rPr lang="en-US" baseline="0" dirty="0"/>
              <a:t>/</a:t>
            </a:r>
          </a:p>
          <a:p>
            <a:endParaRPr lang="en-US" baseline="0" dirty="0"/>
          </a:p>
          <a:p>
            <a:r>
              <a:rPr lang="en-US" baseline="0" dirty="0" err="1"/>
              <a:t>Deux</a:t>
            </a:r>
            <a:r>
              <a:rPr lang="en-US" baseline="0" dirty="0"/>
              <a:t> </a:t>
            </a:r>
            <a:r>
              <a:rPr lang="en-US" baseline="0" dirty="0" err="1"/>
              <a:t>ouvrages</a:t>
            </a:r>
            <a:r>
              <a:rPr lang="en-US" baseline="0" dirty="0"/>
              <a:t>, </a:t>
            </a:r>
            <a:r>
              <a:rPr lang="en-US" baseline="0" dirty="0" err="1"/>
              <a:t>d’abord</a:t>
            </a:r>
            <a:r>
              <a:rPr lang="en-US" baseline="0" dirty="0"/>
              <a:t> </a:t>
            </a:r>
            <a:r>
              <a:rPr lang="en-US" baseline="0" dirty="0" err="1"/>
              <a:t>utiliser</a:t>
            </a:r>
            <a:r>
              <a:rPr lang="en-US" baseline="0" dirty="0"/>
              <a:t> le </a:t>
            </a:r>
            <a:r>
              <a:rPr lang="en-US" baseline="0" dirty="0" err="1"/>
              <a:t>répertoire</a:t>
            </a:r>
            <a:r>
              <a:rPr lang="en-US" baseline="0" dirty="0"/>
              <a:t> </a:t>
            </a:r>
            <a:r>
              <a:rPr lang="en-US" baseline="0" dirty="0" err="1"/>
              <a:t>puis</a:t>
            </a:r>
            <a:r>
              <a:rPr lang="en-US" baseline="0" dirty="0"/>
              <a:t> la </a:t>
            </a:r>
            <a:r>
              <a:rPr lang="en-US" baseline="0" dirty="0" err="1"/>
              <a:t>collecte</a:t>
            </a:r>
            <a:r>
              <a:rPr lang="en-US" baseline="0" dirty="0"/>
              <a:t> par notice</a:t>
            </a:r>
          </a:p>
          <a:p>
            <a:r>
              <a:rPr lang="en-US" baseline="0" dirty="0" err="1"/>
              <a:t>Parler</a:t>
            </a:r>
            <a:r>
              <a:rPr lang="en-US" baseline="0" dirty="0"/>
              <a:t> du PEB pour le </a:t>
            </a:r>
            <a:r>
              <a:rPr lang="en-US" baseline="0" dirty="0" err="1"/>
              <a:t>sudoc</a:t>
            </a:r>
            <a:endParaRPr lang="en-US" baseline="0" dirty="0"/>
          </a:p>
          <a:p>
            <a:r>
              <a:rPr lang="en-US" baseline="0" dirty="0"/>
              <a:t>Attention, bug </a:t>
            </a:r>
            <a:r>
              <a:rPr lang="en-US" baseline="0" dirty="0" err="1"/>
              <a:t>dans</a:t>
            </a:r>
            <a:r>
              <a:rPr lang="en-US" baseline="0" dirty="0"/>
              <a:t> </a:t>
            </a:r>
            <a:r>
              <a:rPr lang="en-US" baseline="0" dirty="0" err="1"/>
              <a:t>l’utilisation</a:t>
            </a:r>
            <a:r>
              <a:rPr lang="en-US" baseline="0" dirty="0"/>
              <a:t> du “</a:t>
            </a:r>
            <a:r>
              <a:rPr lang="en-US" baseline="0" dirty="0" err="1"/>
              <a:t>repértoire</a:t>
            </a:r>
            <a:r>
              <a:rPr lang="en-US" baseline="0" dirty="0"/>
              <a:t>”  </a:t>
            </a:r>
            <a:r>
              <a:rPr lang="en-US" baseline="0" dirty="0" err="1"/>
              <a:t>dans</a:t>
            </a:r>
            <a:r>
              <a:rPr lang="en-US" baseline="0" dirty="0"/>
              <a:t> le </a:t>
            </a:r>
            <a:r>
              <a:rPr lang="en-US" baseline="0" dirty="0" err="1"/>
              <a:t>sudoc</a:t>
            </a:r>
            <a:endParaRPr lang="en-US" baseline="0" dirty="0"/>
          </a:p>
          <a:p>
            <a:endParaRPr lang="en-US" baseline="0" dirty="0"/>
          </a:p>
          <a:p>
            <a:r>
              <a:rPr lang="en-US" baseline="0" dirty="0" err="1"/>
              <a:t>Exemple</a:t>
            </a:r>
            <a:r>
              <a:rPr lang="en-US" baseline="0" dirty="0"/>
              <a:t> de </a:t>
            </a:r>
            <a:r>
              <a:rPr lang="en-US" baseline="0" dirty="0" err="1"/>
              <a:t>thèse</a:t>
            </a:r>
            <a:r>
              <a:rPr lang="en-US" baseline="0" dirty="0"/>
              <a:t> </a:t>
            </a:r>
            <a:r>
              <a:rPr lang="en-US" baseline="0" dirty="0" err="1"/>
              <a:t>est</a:t>
            </a:r>
            <a:r>
              <a:rPr lang="en-US" baseline="0" dirty="0"/>
              <a:t> en intranet</a:t>
            </a:r>
          </a:p>
          <a:p>
            <a:r>
              <a:rPr lang="fr-FR" baseline="0" dirty="0"/>
              <a:t>La thèse sur l'expérience doctorale de Pascale </a:t>
            </a:r>
            <a:r>
              <a:rPr lang="fr-FR" baseline="0" dirty="0" err="1"/>
              <a:t>Haag</a:t>
            </a:r>
            <a:r>
              <a:rPr lang="fr-FR" baseline="0" dirty="0"/>
              <a:t> en 2018 Numéro National de Thèse 2018PA100020</a:t>
            </a:r>
          </a:p>
          <a:p>
            <a:r>
              <a:rPr lang="fr-FR" baseline="0" dirty="0"/>
              <a:t>N</a:t>
            </a:r>
            <a:r>
              <a:rPr lang="en-US" baseline="0" dirty="0" err="1"/>
              <a:t>ativement</a:t>
            </a:r>
            <a:r>
              <a:rPr lang="en-US" baseline="0" dirty="0"/>
              <a:t> </a:t>
            </a:r>
            <a:r>
              <a:rPr lang="en-US" baseline="0" dirty="0" err="1"/>
              <a:t>numérique</a:t>
            </a:r>
            <a:r>
              <a:rPr lang="en-US" baseline="0" dirty="0"/>
              <a:t> </a:t>
            </a:r>
            <a:r>
              <a:rPr lang="en-US" baseline="0" dirty="0" err="1"/>
              <a:t>mais</a:t>
            </a:r>
            <a:r>
              <a:rPr lang="en-US" baseline="0" dirty="0"/>
              <a:t> pas </a:t>
            </a:r>
            <a:r>
              <a:rPr lang="en-US" baseline="0" dirty="0" err="1"/>
              <a:t>autorisation</a:t>
            </a:r>
            <a:r>
              <a:rPr lang="en-US" baseline="0" dirty="0"/>
              <a:t> de </a:t>
            </a:r>
            <a:r>
              <a:rPr lang="en-US" baseline="0" dirty="0" err="1"/>
              <a:t>mise</a:t>
            </a:r>
            <a:r>
              <a:rPr lang="en-US" baseline="0" dirty="0"/>
              <a:t> en </a:t>
            </a:r>
            <a:r>
              <a:rPr lang="en-US" baseline="0" dirty="0" err="1"/>
              <a:t>ligne</a:t>
            </a:r>
            <a:endParaRPr lang="en-US" baseline="0" dirty="0"/>
          </a:p>
          <a:p>
            <a:r>
              <a:rPr lang="en-US" baseline="0" dirty="0" err="1"/>
              <a:t>Aller</a:t>
            </a:r>
            <a:r>
              <a:rPr lang="en-US" baseline="0" dirty="0"/>
              <a:t> </a:t>
            </a:r>
            <a:r>
              <a:rPr lang="en-US" baseline="0" dirty="0" err="1"/>
              <a:t>chercher</a:t>
            </a:r>
            <a:r>
              <a:rPr lang="en-US" baseline="0" dirty="0"/>
              <a:t> les </a:t>
            </a:r>
            <a:r>
              <a:rPr lang="en-US" baseline="0" dirty="0" err="1"/>
              <a:t>thèses</a:t>
            </a:r>
            <a:r>
              <a:rPr lang="en-US" baseline="0" dirty="0"/>
              <a:t> </a:t>
            </a:r>
            <a:r>
              <a:rPr lang="en-US" baseline="0" dirty="0" err="1"/>
              <a:t>auxquelles</a:t>
            </a:r>
            <a:r>
              <a:rPr lang="en-US" baseline="0" dirty="0"/>
              <a:t> </a:t>
            </a:r>
            <a:r>
              <a:rPr lang="en-US" baseline="0" dirty="0" err="1"/>
              <a:t>leurs</a:t>
            </a:r>
            <a:r>
              <a:rPr lang="en-US" baseline="0" dirty="0"/>
              <a:t> </a:t>
            </a:r>
            <a:r>
              <a:rPr lang="en-US" baseline="0" dirty="0" err="1"/>
              <a:t>directeurs</a:t>
            </a:r>
            <a:r>
              <a:rPr lang="en-US" baseline="0" dirty="0"/>
              <a:t> </a:t>
            </a:r>
            <a:r>
              <a:rPr lang="en-US" baseline="0" dirty="0" err="1"/>
              <a:t>ont</a:t>
            </a:r>
            <a:r>
              <a:rPr lang="en-US" baseline="0" dirty="0"/>
              <a:t> </a:t>
            </a:r>
            <a:r>
              <a:rPr lang="en-US" baseline="0" dirty="0" err="1"/>
              <a:t>participé</a:t>
            </a:r>
            <a:r>
              <a:rPr lang="en-US" baseline="0" dirty="0"/>
              <a:t> </a:t>
            </a:r>
            <a:r>
              <a:rPr lang="en-US" baseline="0" dirty="0" err="1"/>
              <a:t>sur</a:t>
            </a:r>
            <a:r>
              <a:rPr lang="en-US" baseline="0" dirty="0"/>
              <a:t> </a:t>
            </a:r>
            <a:r>
              <a:rPr lang="en-US" baseline="0" dirty="0" err="1"/>
              <a:t>thèses.fr</a:t>
            </a:r>
            <a:endParaRPr lang="en-US" baseline="0" dirty="0"/>
          </a:p>
          <a:p>
            <a:r>
              <a:rPr lang="en-US" baseline="0" dirty="0" err="1"/>
              <a:t>Montrer</a:t>
            </a:r>
            <a:r>
              <a:rPr lang="en-US" baseline="0" dirty="0"/>
              <a:t> les URL </a:t>
            </a:r>
            <a:r>
              <a:rPr lang="en-US" baseline="0" dirty="0" err="1"/>
              <a:t>pérennes</a:t>
            </a:r>
            <a:endParaRPr lang="en-US" baseline="0" dirty="0"/>
          </a:p>
          <a:p>
            <a:endParaRPr lang="en-US" baseline="0" dirty="0"/>
          </a:p>
          <a:p>
            <a:r>
              <a:rPr lang="fr-FR" dirty="0"/>
              <a:t>Sophie Geneviève </a:t>
            </a:r>
            <a:r>
              <a:rPr lang="fr-FR" dirty="0" err="1"/>
              <a:t>Walon</a:t>
            </a:r>
            <a:r>
              <a:rPr lang="fr-FR" dirty="0"/>
              <a:t>. Ciné-danse : histoire et singularités esthétiques d’un genre hybride. Musique, musicologie et arts de la scène. PSL </a:t>
            </a:r>
            <a:r>
              <a:rPr lang="fr-FR" dirty="0" err="1"/>
              <a:t>Research</a:t>
            </a:r>
            <a:r>
              <a:rPr lang="fr-FR" dirty="0"/>
              <a:t> </a:t>
            </a:r>
            <a:r>
              <a:rPr lang="fr-FR" dirty="0" err="1"/>
              <a:t>University</a:t>
            </a:r>
            <a:r>
              <a:rPr lang="fr-FR" dirty="0"/>
              <a:t>, 2016. Français. </a:t>
            </a:r>
            <a:r>
              <a:rPr lang="fr-FR" dirty="0">
                <a:hlinkClick r:id="rId3"/>
              </a:rPr>
              <a:t>〈NNT : 2016PSLEE026〉</a:t>
            </a:r>
            <a:r>
              <a:rPr lang="fr-FR" dirty="0"/>
              <a:t>. </a:t>
            </a:r>
            <a:r>
              <a:rPr lang="fr-FR" dirty="0">
                <a:hlinkClick r:id="rId4"/>
              </a:rPr>
              <a:t>〈tel-01535420〉</a:t>
            </a:r>
            <a:endParaRPr lang="en-US" baseline="0" dirty="0"/>
          </a:p>
          <a:p>
            <a:endParaRPr lang="en-US" baseline="0" dirty="0"/>
          </a:p>
          <a:p>
            <a:endParaRPr lang="en-US" baseline="0" dirty="0"/>
          </a:p>
          <a:p>
            <a:endParaRPr lang="en-US" baseline="0" dirty="0"/>
          </a:p>
          <a:p>
            <a:endParaRPr lang="en-US" baseline="0" dirty="0"/>
          </a:p>
          <a:p>
            <a:endParaRPr lang="en-US" baseline="0" dirty="0"/>
          </a:p>
          <a:p>
            <a:endParaRPr lang="en-US" baseline="0" dirty="0"/>
          </a:p>
          <a:p>
            <a:endParaRPr lang="en-US" baseline="0" dirty="0"/>
          </a:p>
          <a:p>
            <a:endParaRPr lang="fr-FR" baseline="0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04949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35710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95897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66194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11558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9150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25153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36076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71978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16000" indent="-216000">
              <a:lnSpc>
                <a:spcPct val="100000"/>
              </a:lnSpc>
            </a:pPr>
            <a:endParaRPr lang="fr-FR" sz="1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8135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201868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89765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049576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64565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095642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0" dirty="0"/>
              <a:t>La chronologie représente 3 échelles de temps (mois, année et décennie par défaut). Répartition des publications selon leur date de publication.</a:t>
            </a:r>
          </a:p>
          <a:p>
            <a:endParaRPr lang="fr-FR" b="0" dirty="0"/>
          </a:p>
          <a:p>
            <a:r>
              <a:rPr lang="fr-FR" b="0" dirty="0"/>
              <a:t>Possibilité de filtrer sur un terme, d’en surligner un ou plusieurs</a:t>
            </a:r>
            <a:r>
              <a:rPr lang="fr-FR" b="0" baseline="0" dirty="0"/>
              <a:t> (couleurs).</a:t>
            </a:r>
            <a:endParaRPr lang="fr-FR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398650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125354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419521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681103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37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263186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16000" indent="-216000">
              <a:lnSpc>
                <a:spcPct val="100000"/>
              </a:lnSpc>
            </a:pPr>
            <a:endParaRPr lang="fr-FR" sz="1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38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892120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314128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40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776245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Même processus</a:t>
            </a:r>
            <a:r>
              <a:rPr lang="fr-FR" baseline="0" dirty="0"/>
              <a:t> pour les exports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41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982658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42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038517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43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694878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44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329289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45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379387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46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099551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47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686867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16000" indent="-216000">
              <a:lnSpc>
                <a:spcPct val="100000"/>
              </a:lnSpc>
            </a:pPr>
            <a:endParaRPr lang="fr-FR" sz="1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48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751062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49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411090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50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729126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51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308176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52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387628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16000" indent="-216000">
              <a:lnSpc>
                <a:spcPct val="100000"/>
              </a:lnSpc>
            </a:pPr>
            <a:endParaRPr lang="fr-FR" sz="1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53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61799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54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536913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55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457250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56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738682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57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534316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58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202083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59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927390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167AE-0374-E947-BB7F-826EFF734FF6}" type="slidenum">
              <a:rPr lang="fr-FR" smtClean="0"/>
              <a:pPr>
                <a:defRPr/>
              </a:pPr>
              <a:t>60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356601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6082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fr-FR" sz="1600" b="1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6083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C2C5F1-126B-5C4A-A9CB-91AB10E3332E}" type="slidenum">
              <a:rPr lang="fr-FR" sz="1200">
                <a:latin typeface="Calibri" charset="0"/>
              </a:rPr>
              <a:pPr eaLnBrk="1" hangingPunct="1"/>
              <a:t>61</a:t>
            </a:fld>
            <a:endParaRPr lang="fr-FR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6082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fr-FR" sz="1600" b="1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6083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C2C5F1-126B-5C4A-A9CB-91AB10E3332E}" type="slidenum">
              <a:rPr lang="fr-FR" sz="1200">
                <a:latin typeface="Calibri" charset="0"/>
              </a:rPr>
              <a:pPr eaLnBrk="1" hangingPunct="1"/>
              <a:t>62</a:t>
            </a:fld>
            <a:endParaRPr lang="fr-FR" sz="12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73228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6082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fr-FR" sz="1600" b="1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6083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C2C5F1-126B-5C4A-A9CB-91AB10E3332E}" type="slidenum">
              <a:rPr lang="fr-FR" sz="1200">
                <a:latin typeface="Calibri" charset="0"/>
              </a:rPr>
              <a:pPr eaLnBrk="1" hangingPunct="1"/>
              <a:t>63</a:t>
            </a:fld>
            <a:endParaRPr lang="fr-FR" sz="12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437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/>
          <p:cNvCxnSpPr/>
          <p:nvPr userDrawn="1"/>
        </p:nvCxnSpPr>
        <p:spPr>
          <a:xfrm>
            <a:off x="457200" y="3454400"/>
            <a:ext cx="8509000" cy="1588"/>
          </a:xfrm>
          <a:prstGeom prst="line">
            <a:avLst/>
          </a:prstGeom>
          <a:ln w="6350" cap="flat" cmpd="sng" algn="ctr">
            <a:solidFill>
              <a:srgbClr val="9C9E9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 userDrawn="1"/>
        </p:nvSpPr>
        <p:spPr>
          <a:xfrm>
            <a:off x="179388" y="3884613"/>
            <a:ext cx="179387" cy="179387"/>
          </a:xfrm>
          <a:prstGeom prst="rect">
            <a:avLst/>
          </a:prstGeom>
          <a:solidFill>
            <a:srgbClr val="005E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8858250" y="3205163"/>
            <a:ext cx="107950" cy="1079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>
                <a:solidFill>
                  <a:srgbClr val="FFFFFF"/>
                </a:solidFill>
                <a:ea typeface="ＭＳ Ｐゴシック" charset="0"/>
                <a:cs typeface="ＭＳ Ｐゴシック" charset="0"/>
              </a:rPr>
              <a:t> 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8701088" y="3205163"/>
            <a:ext cx="107950" cy="107950"/>
          </a:xfrm>
          <a:prstGeom prst="rect">
            <a:avLst/>
          </a:prstGeom>
          <a:solidFill>
            <a:srgbClr val="9C9E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>
                <a:solidFill>
                  <a:srgbClr val="FFFFFF"/>
                </a:solidFill>
                <a:ea typeface="ＭＳ Ｐゴシック" charset="0"/>
                <a:cs typeface="ＭＳ Ｐゴシック" charset="0"/>
              </a:rPr>
              <a:t> </a:t>
            </a:r>
          </a:p>
        </p:txBody>
      </p:sp>
      <p:pic>
        <p:nvPicPr>
          <p:cNvPr id="7" name="Image 10" descr="Logo_MPT_Bleu_CMJN_300DPI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5" y="342900"/>
            <a:ext cx="1676400" cy="149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68000" y="3556312"/>
            <a:ext cx="7772400" cy="615553"/>
          </a:xfrm>
        </p:spPr>
        <p:txBody>
          <a:bodyPr lIns="0" tIns="0" rIns="0" bIns="0" anchor="b">
            <a:noAutofit/>
          </a:bodyPr>
          <a:lstStyle>
            <a:lvl1pPr algn="l">
              <a:defRPr sz="4000">
                <a:solidFill>
                  <a:srgbClr val="005E9E"/>
                </a:solidFill>
                <a:latin typeface="Arial"/>
                <a:cs typeface="Arial"/>
              </a:defRPr>
            </a:lvl1pPr>
          </a:lstStyle>
          <a:p>
            <a:r>
              <a:rPr lang="fr-FR"/>
              <a:t>Cliquez et modifiez le titre</a:t>
            </a:r>
            <a:endParaRPr lang="fr-FR" dirty="0"/>
          </a:p>
        </p:txBody>
      </p:sp>
      <p:sp>
        <p:nvSpPr>
          <p:cNvPr id="8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400800" y="3109913"/>
            <a:ext cx="2133600" cy="234950"/>
          </a:xfrm>
        </p:spPr>
        <p:txBody>
          <a:bodyPr lIns="0" tIns="0" rIns="0" bIns="0" anchor="b"/>
          <a:lstStyle>
            <a:lvl1pPr algn="r">
              <a:defRPr>
                <a:solidFill>
                  <a:srgbClr val="9C9E9F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D9443-9072-4E42-B2A4-1321D305A10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9159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ndir un rectangle avec un coin diagonal 4"/>
          <p:cNvSpPr/>
          <p:nvPr userDrawn="1"/>
        </p:nvSpPr>
        <p:spPr>
          <a:xfrm>
            <a:off x="-17463" y="1023938"/>
            <a:ext cx="9296401" cy="5514975"/>
          </a:xfrm>
          <a:prstGeom prst="round2DiagRect">
            <a:avLst/>
          </a:prstGeom>
          <a:noFill/>
          <a:ln>
            <a:solidFill>
              <a:srgbClr val="9C9E9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701675"/>
            <a:ext cx="9144000" cy="5264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457200" y="600075"/>
            <a:ext cx="7783513" cy="1588"/>
          </a:xfrm>
          <a:prstGeom prst="line">
            <a:avLst/>
          </a:prstGeom>
          <a:ln w="6350" cap="flat" cmpd="sng" algn="ctr">
            <a:solidFill>
              <a:srgbClr val="9C9E9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Image 9" descr="Logo_MPT_Bleu_CMJN_300DPI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400" y="36513"/>
            <a:ext cx="633413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68000" y="50802"/>
            <a:ext cx="7772400" cy="497020"/>
          </a:xfrm>
        </p:spPr>
        <p:txBody>
          <a:bodyPr lIns="0" tIns="0" rIns="0" bIns="0" anchor="b">
            <a:noAutofit/>
          </a:bodyPr>
          <a:lstStyle>
            <a:lvl1pPr algn="l">
              <a:defRPr sz="3000">
                <a:solidFill>
                  <a:srgbClr val="005E9E"/>
                </a:solidFill>
                <a:latin typeface="Arial"/>
                <a:cs typeface="Arial"/>
              </a:defRPr>
            </a:lvl1pPr>
          </a:lstStyle>
          <a:p>
            <a:r>
              <a:rPr lang="fr-FR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9388" y="702193"/>
            <a:ext cx="6102612" cy="212208"/>
          </a:xfrm>
        </p:spPr>
        <p:txBody>
          <a:bodyPr lIns="0" tIns="0" rIns="0" bIns="0" anchor="b">
            <a:noAutofit/>
          </a:bodyPr>
          <a:lstStyle>
            <a:lvl1pPr marL="271463" indent="-271463" algn="l">
              <a:buSzPct val="120000"/>
              <a:buFont typeface="Wingdings" charset="2"/>
              <a:buChar char=""/>
              <a:defRPr sz="1400">
                <a:solidFill>
                  <a:srgbClr val="005E9E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lang="fr-FR" dirty="0"/>
          </a:p>
        </p:txBody>
      </p:sp>
      <p:sp>
        <p:nvSpPr>
          <p:cNvPr id="14" name="Espace réservé du contenu 2"/>
          <p:cNvSpPr>
            <a:spLocks noGrp="1"/>
          </p:cNvSpPr>
          <p:nvPr>
            <p:ph idx="13"/>
          </p:nvPr>
        </p:nvSpPr>
        <p:spPr>
          <a:xfrm>
            <a:off x="522000" y="1440000"/>
            <a:ext cx="5760000" cy="4525963"/>
          </a:xfrm>
        </p:spPr>
        <p:txBody>
          <a:bodyPr lIns="0" tIns="0" rIns="0" bIns="0">
            <a:noAutofit/>
          </a:bodyPr>
          <a:lstStyle>
            <a:lvl1pPr marL="271463" indent="-271463">
              <a:buClr>
                <a:srgbClr val="005E9E"/>
              </a:buClr>
              <a:buSzPct val="100000"/>
              <a:buFont typeface="Lucida Grande"/>
              <a:buChar char="•"/>
              <a:defRPr sz="17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1pPr>
            <a:lvl2pPr>
              <a:defRPr sz="15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2pPr>
            <a:lvl3pPr>
              <a:defRPr sz="15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3pPr>
            <a:lvl4pPr>
              <a:defRPr sz="15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4pPr>
            <a:lvl5pPr>
              <a:defRPr sz="15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4"/>
          </p:nvPr>
        </p:nvSpPr>
        <p:spPr>
          <a:xfrm>
            <a:off x="6832600" y="6297613"/>
            <a:ext cx="2133600" cy="365125"/>
          </a:xfrm>
        </p:spPr>
        <p:txBody>
          <a:bodyPr lIns="0" tIns="0" rIns="0" bIns="0" anchor="b"/>
          <a:lstStyle>
            <a:lvl1pPr>
              <a:defRPr/>
            </a:lvl1pPr>
          </a:lstStyle>
          <a:p>
            <a:pPr>
              <a:defRPr/>
            </a:pPr>
            <a:fld id="{8F513FC1-A0D3-CD4E-A719-BF425CEFE9B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3204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ndir un rectangle avec un coin diagonal 4"/>
          <p:cNvSpPr/>
          <p:nvPr userDrawn="1"/>
        </p:nvSpPr>
        <p:spPr>
          <a:xfrm>
            <a:off x="-17463" y="1023938"/>
            <a:ext cx="9296401" cy="5514975"/>
          </a:xfrm>
          <a:prstGeom prst="round2DiagRect">
            <a:avLst/>
          </a:prstGeom>
          <a:noFill/>
          <a:ln>
            <a:solidFill>
              <a:srgbClr val="9C9E9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701675"/>
            <a:ext cx="9144000" cy="5264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457200" y="600075"/>
            <a:ext cx="7783513" cy="1588"/>
          </a:xfrm>
          <a:prstGeom prst="line">
            <a:avLst/>
          </a:prstGeom>
          <a:ln w="6350" cap="flat" cmpd="sng" algn="ctr">
            <a:solidFill>
              <a:srgbClr val="9C9E9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Image 9" descr="Mines ParisTech Logo RV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738" y="115888"/>
            <a:ext cx="5254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68000" y="50802"/>
            <a:ext cx="7772400" cy="497020"/>
          </a:xfrm>
        </p:spPr>
        <p:txBody>
          <a:bodyPr lIns="0" tIns="0" rIns="0" bIns="0" anchor="b">
            <a:noAutofit/>
          </a:bodyPr>
          <a:lstStyle>
            <a:lvl1pPr algn="l">
              <a:defRPr sz="3000">
                <a:solidFill>
                  <a:srgbClr val="005E9E"/>
                </a:solidFill>
                <a:latin typeface="Arial"/>
                <a:cs typeface="Arial"/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9389" y="702193"/>
            <a:ext cx="6102612" cy="212208"/>
          </a:xfrm>
        </p:spPr>
        <p:txBody>
          <a:bodyPr lIns="0" tIns="0" rIns="0" bIns="0" anchor="b">
            <a:noAutofit/>
          </a:bodyPr>
          <a:lstStyle>
            <a:lvl1pPr marL="271463" indent="-271463" algn="l">
              <a:buSzPct val="120000"/>
              <a:buFont typeface="Wingdings" charset="2"/>
              <a:buChar char=""/>
              <a:defRPr sz="1400">
                <a:solidFill>
                  <a:srgbClr val="005E9E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modifier le style des sous-titres du masque</a:t>
            </a:r>
          </a:p>
        </p:txBody>
      </p:sp>
      <p:sp>
        <p:nvSpPr>
          <p:cNvPr id="14" name="Espace réservé du contenu 2"/>
          <p:cNvSpPr>
            <a:spLocks noGrp="1"/>
          </p:cNvSpPr>
          <p:nvPr>
            <p:ph idx="13"/>
          </p:nvPr>
        </p:nvSpPr>
        <p:spPr>
          <a:xfrm>
            <a:off x="522000" y="1440001"/>
            <a:ext cx="5760000" cy="4525963"/>
          </a:xfrm>
        </p:spPr>
        <p:txBody>
          <a:bodyPr lIns="0" tIns="0" rIns="0" bIns="0">
            <a:noAutofit/>
          </a:bodyPr>
          <a:lstStyle>
            <a:lvl1pPr marL="271463" indent="-271463">
              <a:buClr>
                <a:srgbClr val="005E9E"/>
              </a:buClr>
              <a:buSzPct val="100000"/>
              <a:buFont typeface="Lucida Grande"/>
              <a:buChar char="•"/>
              <a:defRPr sz="17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1pPr>
            <a:lvl2pPr>
              <a:defRPr sz="15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2pPr>
            <a:lvl3pPr>
              <a:defRPr sz="15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3pPr>
            <a:lvl4pPr>
              <a:defRPr sz="15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4pPr>
            <a:lvl5pPr>
              <a:defRPr sz="15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4"/>
          </p:nvPr>
        </p:nvSpPr>
        <p:spPr>
          <a:xfrm>
            <a:off x="6832600" y="6297613"/>
            <a:ext cx="2133600" cy="365125"/>
          </a:xfrm>
        </p:spPr>
        <p:txBody>
          <a:bodyPr lIns="0" tIns="0" rIns="0" bIns="0" anchor="b"/>
          <a:lstStyle>
            <a:lvl1pPr>
              <a:defRPr/>
            </a:lvl1pPr>
          </a:lstStyle>
          <a:p>
            <a:pPr>
              <a:defRPr/>
            </a:pPr>
            <a:fld id="{E4555AB6-91E9-4E41-8E2E-18DFEC87C56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2390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et modifiez le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98989"/>
                </a:solidFill>
                <a:cs typeface="Arial" charset="0"/>
              </a:defRPr>
            </a:lvl1pPr>
          </a:lstStyle>
          <a:p>
            <a:pPr>
              <a:defRPr/>
            </a:pPr>
            <a:fld id="{835D1C4A-6E24-1349-8399-0EFF9C8FCDF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</p:sldLayoutIdLst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bib.mines-paristech.fr/Donnees/data13/1336-GuideCitationsBiblioLT_2017.pdf" TargetMode="Externa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gif"/><Relationship Id="rId3" Type="http://schemas.openxmlformats.org/officeDocument/2006/relationships/image" Target="../media/image10.pn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zotero.org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zotero.org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b.mines-paristech.fr/Accueil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el.archives-ouvertes.fr/" TargetMode="External"/><Relationship Id="rId5" Type="http://schemas.openxmlformats.org/officeDocument/2006/relationships/hyperlink" Target="https://www.theses.fr/" TargetMode="External"/><Relationship Id="rId4" Type="http://schemas.openxmlformats.org/officeDocument/2006/relationships/hyperlink" Target="http://www.sudoc.abes.fr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scholar.google.fr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xplore.univ-psl.fr/fr/databases" TargetMode="External"/><Relationship Id="rId4" Type="http://schemas.openxmlformats.org/officeDocument/2006/relationships/hyperlink" Target="https://explore.univ-psl.fr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xaaQ7WgqBQ&amp;t=17s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legifrance.gouv.fr/affichTexte.do?cidTexte=JORFTEXT000032587086" TargetMode="External"/><Relationship Id="rId4" Type="http://schemas.openxmlformats.org/officeDocument/2006/relationships/hyperlink" Target="https://worldwide.espacenet.com/publicationDetails/biblio?FT=D&amp;date=20150715&amp;DB=&amp;locale=en_EP&amp;CC=CN&amp;NR=104781621A&amp;KC=A&amp;ND=4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uides-formadoct.u-bretagneloire.fr/atelier_Zotero/bibtex" TargetMode="External"/><Relationship Id="rId5" Type="http://schemas.openxmlformats.org/officeDocument/2006/relationships/hyperlink" Target="https://github.com/retorquere/zotero-better-bibtex/wiki" TargetMode="External"/><Relationship Id="rId4" Type="http://schemas.openxmlformats.org/officeDocument/2006/relationships/image" Target="../media/image4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16/j.msec.2018.07.044" TargetMode="Externa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editor.citationstyles.org/about/" TargetMode="Externa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s://zotero.hypotheses.org/1998" TargetMode="External"/><Relationship Id="rId7" Type="http://schemas.openxmlformats.org/officeDocument/2006/relationships/hyperlink" Target="http://sygefor.reseau-urfist.fr:8080/paris/stage/5441" TargetMode="External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guides-formadoct.u-bretagneloire.fr/zotero" TargetMode="External"/><Relationship Id="rId5" Type="http://schemas.openxmlformats.org/officeDocument/2006/relationships/hyperlink" Target="https://ist.blogs.inra.fr/technologies/2015/07/01/rediger-sa-bibliographie-de-these-avec-zotero-et-latex/" TargetMode="External"/><Relationship Id="rId4" Type="http://schemas.openxmlformats.org/officeDocument/2006/relationships/hyperlink" Target="https://www.archimag.com/sites/archimag.com/files/adds/Archimag-304_bibliographie.pdf" TargetMode="Externa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mailto:fanny.corbel@mines-paristech.fr" TargetMode="External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Sandrine.mouret@mines-paristech.f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re 1"/>
          <p:cNvSpPr>
            <a:spLocks noGrp="1"/>
          </p:cNvSpPr>
          <p:nvPr>
            <p:ph type="ctrTitle"/>
          </p:nvPr>
        </p:nvSpPr>
        <p:spPr>
          <a:xfrm>
            <a:off x="661764" y="3705618"/>
            <a:ext cx="7772400" cy="1049530"/>
          </a:xfrm>
        </p:spPr>
        <p:txBody>
          <a:bodyPr/>
          <a:lstStyle/>
          <a:p>
            <a:pPr algn="ctr"/>
            <a:r>
              <a:rPr lang="fr-FR" sz="3600" dirty="0">
                <a:latin typeface="Arial" charset="0"/>
                <a:ea typeface="ＭＳ Ｐゴシック" charset="0"/>
                <a:cs typeface="Arial" charset="0"/>
              </a:rPr>
              <a:t>Gagner du temps !</a:t>
            </a:r>
            <a:br>
              <a:rPr lang="fr-FR" sz="3600" dirty="0">
                <a:latin typeface="Arial" charset="0"/>
                <a:ea typeface="ＭＳ Ｐゴシック" charset="0"/>
                <a:cs typeface="Arial" charset="0"/>
              </a:rPr>
            </a:br>
            <a:r>
              <a:rPr lang="fr-FR" sz="3600" dirty="0">
                <a:latin typeface="Arial" charset="0"/>
                <a:ea typeface="ＭＳ Ｐゴシック" charset="0"/>
                <a:cs typeface="Arial" charset="0"/>
              </a:rPr>
              <a:t>Gérer sa documentation avec </a:t>
            </a:r>
            <a:r>
              <a:rPr lang="fr-FR" sz="3600" dirty="0" err="1">
                <a:latin typeface="Arial" charset="0"/>
                <a:ea typeface="ＭＳ Ｐゴシック" charset="0"/>
                <a:cs typeface="Arial" charset="0"/>
              </a:rPr>
              <a:t>Zotero</a:t>
            </a:r>
            <a:endParaRPr lang="fr-FR" sz="3600" dirty="0">
              <a:latin typeface="Arial" charset="0"/>
              <a:ea typeface="ＭＳ Ｐゴシック" charset="0"/>
              <a:cs typeface="Arial" charset="0"/>
            </a:endParaRPr>
          </a:p>
        </p:txBody>
      </p:sp>
      <p:pic>
        <p:nvPicPr>
          <p:cNvPr id="2" name="Image 1" descr="Logo_MPT_Bleu_CMJN_300DPI_Bibliothequ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700" y="546826"/>
            <a:ext cx="1704528" cy="1394687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95" y="6366835"/>
            <a:ext cx="865337" cy="30483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/>
              <a:t>Zotero</a:t>
            </a:r>
            <a:r>
              <a:rPr lang="fr-FR" dirty="0"/>
              <a:t>, pour quoi faire ?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idx="13"/>
          </p:nvPr>
        </p:nvSpPr>
        <p:spPr>
          <a:xfrm>
            <a:off x="468000" y="776671"/>
            <a:ext cx="8336186" cy="3535574"/>
          </a:xfrm>
        </p:spPr>
        <p:txBody>
          <a:bodyPr/>
          <a:lstStyle/>
          <a:p>
            <a:r>
              <a:rPr lang="fr-FR" sz="2200" dirty="0">
                <a:solidFill>
                  <a:schemeClr val="tx1"/>
                </a:solidFill>
              </a:rPr>
              <a:t>Collecter des références bibliographiques</a:t>
            </a:r>
          </a:p>
          <a:p>
            <a:endParaRPr lang="fr-FR" sz="1400" dirty="0">
              <a:solidFill>
                <a:schemeClr val="tx1"/>
              </a:solidFill>
            </a:endParaRPr>
          </a:p>
          <a:p>
            <a:r>
              <a:rPr lang="fr-FR" sz="2200" dirty="0">
                <a:solidFill>
                  <a:schemeClr val="tx1"/>
                </a:solidFill>
              </a:rPr>
              <a:t>Les organiser et les annoter</a:t>
            </a:r>
          </a:p>
          <a:p>
            <a:pPr marL="0" indent="0">
              <a:buNone/>
            </a:pPr>
            <a:endParaRPr lang="fr-FR" sz="1400" dirty="0">
              <a:solidFill>
                <a:schemeClr val="tx1"/>
              </a:solidFill>
            </a:endParaRPr>
          </a:p>
          <a:p>
            <a:r>
              <a:rPr lang="fr-FR" sz="2200" dirty="0">
                <a:solidFill>
                  <a:schemeClr val="tx1"/>
                </a:solidFill>
              </a:rPr>
              <a:t>Créer une bibliographie de manière automatisée</a:t>
            </a:r>
          </a:p>
          <a:p>
            <a:endParaRPr lang="fr-FR" sz="1400" dirty="0">
              <a:solidFill>
                <a:schemeClr val="tx1"/>
              </a:solidFill>
            </a:endParaRPr>
          </a:p>
          <a:p>
            <a:r>
              <a:rPr lang="fr-FR" sz="2200" dirty="0">
                <a:solidFill>
                  <a:schemeClr val="tx1"/>
                </a:solidFill>
              </a:rPr>
              <a:t>Intégrer des citations et réaliser une bibliographie à partir d’un traitement de texte</a:t>
            </a:r>
          </a:p>
          <a:p>
            <a:endParaRPr lang="fr-FR" sz="1400" dirty="0">
              <a:solidFill>
                <a:schemeClr val="tx1"/>
              </a:solidFill>
            </a:endParaRPr>
          </a:p>
          <a:p>
            <a:r>
              <a:rPr lang="fr-FR" sz="2200" dirty="0">
                <a:solidFill>
                  <a:schemeClr val="tx1"/>
                </a:solidFill>
              </a:rPr>
              <a:t>Synchroniser des références avec un compte en ligne pour les sauvegarder et les partager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850" y="4588818"/>
            <a:ext cx="4041734" cy="1938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428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idx="13"/>
          </p:nvPr>
        </p:nvSpPr>
        <p:spPr>
          <a:xfrm>
            <a:off x="482176" y="3172668"/>
            <a:ext cx="8336186" cy="1278830"/>
          </a:xfrm>
        </p:spPr>
        <p:txBody>
          <a:bodyPr/>
          <a:lstStyle/>
          <a:p>
            <a:pPr marL="0" indent="0" algn="ctr">
              <a:buNone/>
            </a:pPr>
            <a:r>
              <a:rPr lang="fr-FR" sz="3800" dirty="0">
                <a:solidFill>
                  <a:srgbClr val="0070C0"/>
                </a:solidFill>
              </a:rPr>
              <a:t>1 / Quelques rappels sur la citation et la bibliographie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3029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Citations et bibliographie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idx="13"/>
          </p:nvPr>
        </p:nvSpPr>
        <p:spPr>
          <a:xfrm>
            <a:off x="468000" y="1748113"/>
            <a:ext cx="4258722" cy="3700411"/>
          </a:xfrm>
        </p:spPr>
        <p:txBody>
          <a:bodyPr/>
          <a:lstStyle/>
          <a:p>
            <a:r>
              <a:rPr lang="fr-FR" sz="2000" dirty="0">
                <a:solidFill>
                  <a:schemeClr val="tx1"/>
                </a:solidFill>
              </a:rPr>
              <a:t>Citations et emprunts d’idées doivent être explicitement signalés dans le texte.</a:t>
            </a:r>
          </a:p>
          <a:p>
            <a:pPr marL="0" indent="0">
              <a:buNone/>
            </a:pPr>
            <a:endParaRPr lang="fr-FR" sz="2000" dirty="0">
              <a:solidFill>
                <a:schemeClr val="tx1"/>
              </a:solidFill>
            </a:endParaRPr>
          </a:p>
          <a:p>
            <a:r>
              <a:rPr lang="fr-FR" sz="2000" dirty="0">
                <a:solidFill>
                  <a:schemeClr val="tx1"/>
                </a:solidFill>
              </a:rPr>
              <a:t>Risque de plagiat </a:t>
            </a:r>
            <a:r>
              <a:rPr lang="fr-FR" sz="1600" dirty="0">
                <a:solidFill>
                  <a:schemeClr val="tx1"/>
                </a:solidFill>
              </a:rPr>
              <a:t>(</a:t>
            </a:r>
            <a:r>
              <a:rPr lang="fr-FR" sz="1600" i="1" dirty="0">
                <a:solidFill>
                  <a:schemeClr val="tx1"/>
                </a:solidFill>
              </a:rPr>
              <a:t>CPI</a:t>
            </a:r>
            <a:r>
              <a:rPr lang="fr-FR" sz="1600" dirty="0">
                <a:solidFill>
                  <a:schemeClr val="tx1"/>
                </a:solidFill>
              </a:rPr>
              <a:t> 3 ans de prison et 300 000€ d’amende)</a:t>
            </a:r>
          </a:p>
          <a:p>
            <a:endParaRPr lang="fr-FR" sz="2000" dirty="0">
              <a:solidFill>
                <a:schemeClr val="tx1"/>
              </a:solidFill>
            </a:endParaRPr>
          </a:p>
          <a:p>
            <a:r>
              <a:rPr lang="fr-FR" sz="2000" dirty="0">
                <a:solidFill>
                  <a:schemeClr val="tx1"/>
                </a:solidFill>
              </a:rPr>
              <a:t>Plus </a:t>
            </a:r>
            <a:r>
              <a:rPr lang="fr-FR" sz="2000" dirty="0" smtClean="0">
                <a:solidFill>
                  <a:schemeClr val="tx1"/>
                </a:solidFill>
              </a:rPr>
              <a:t>globalement, des </a:t>
            </a:r>
            <a:r>
              <a:rPr lang="fr-FR" sz="2000" dirty="0">
                <a:solidFill>
                  <a:schemeClr val="tx1"/>
                </a:solidFill>
              </a:rPr>
              <a:t>questions d’honnêteté intellectuelle et de rigueur scientifique.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959" y="1194857"/>
            <a:ext cx="3595178" cy="4631354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5080000" y="5841901"/>
            <a:ext cx="3886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i="1" dirty="0"/>
              <a:t>Consignes de Maurice Allais à ses élèves pour répondre aux examens </a:t>
            </a:r>
          </a:p>
        </p:txBody>
      </p:sp>
    </p:spTree>
    <p:extLst>
      <p:ext uri="{BB962C8B-B14F-4D97-AF65-F5344CB8AC3E}">
        <p14:creationId xmlns:p14="http://schemas.microsoft.com/office/powerpoint/2010/main" val="3704618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Citations et bibliographie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idx="13"/>
          </p:nvPr>
        </p:nvSpPr>
        <p:spPr>
          <a:xfrm>
            <a:off x="467999" y="1013692"/>
            <a:ext cx="5426174" cy="5065832"/>
          </a:xfrm>
        </p:spPr>
        <p:txBody>
          <a:bodyPr/>
          <a:lstStyle/>
          <a:p>
            <a:r>
              <a:rPr lang="fr-FR" sz="2000" b="1" dirty="0">
                <a:solidFill>
                  <a:srgbClr val="005FA3"/>
                </a:solidFill>
              </a:rPr>
              <a:t>Citation</a:t>
            </a:r>
          </a:p>
          <a:p>
            <a:pPr>
              <a:buFontTx/>
              <a:buChar char="-"/>
            </a:pPr>
            <a:r>
              <a:rPr lang="fr-FR" sz="2000" dirty="0">
                <a:solidFill>
                  <a:schemeClr val="tx1"/>
                </a:solidFill>
              </a:rPr>
              <a:t>Apparaît toujours entre guillemets.</a:t>
            </a:r>
          </a:p>
          <a:p>
            <a:pPr>
              <a:buFontTx/>
              <a:buChar char="-"/>
            </a:pPr>
            <a:r>
              <a:rPr lang="fr-FR" sz="2000" dirty="0">
                <a:solidFill>
                  <a:schemeClr val="tx1"/>
                </a:solidFill>
              </a:rPr>
              <a:t>Se termine par un renvoi à la bibliographie inclus soit dans le texte </a:t>
            </a:r>
            <a:r>
              <a:rPr lang="fr-FR" sz="1400" dirty="0">
                <a:solidFill>
                  <a:schemeClr val="tx1"/>
                </a:solidFill>
              </a:rPr>
              <a:t>(ex. (Dupont 2007 12), [1]) </a:t>
            </a:r>
            <a:r>
              <a:rPr lang="fr-FR" sz="2000" dirty="0">
                <a:solidFill>
                  <a:schemeClr val="tx1"/>
                </a:solidFill>
              </a:rPr>
              <a:t>soit en note de bas de page.</a:t>
            </a:r>
          </a:p>
          <a:p>
            <a:pPr>
              <a:buFontTx/>
              <a:buChar char="-"/>
            </a:pPr>
            <a:endParaRPr lang="fr-FR" sz="1400" dirty="0">
              <a:solidFill>
                <a:schemeClr val="tx1"/>
              </a:solidFill>
            </a:endParaRPr>
          </a:p>
          <a:p>
            <a:r>
              <a:rPr lang="fr-FR" sz="2000" b="1" dirty="0">
                <a:solidFill>
                  <a:srgbClr val="005FA3"/>
                </a:solidFill>
              </a:rPr>
              <a:t>Emprunt d’une idée</a:t>
            </a:r>
          </a:p>
          <a:p>
            <a:pPr>
              <a:buFontTx/>
              <a:buChar char="-"/>
            </a:pPr>
            <a:r>
              <a:rPr lang="fr-FR" sz="2000" dirty="0">
                <a:solidFill>
                  <a:schemeClr val="tx1"/>
                </a:solidFill>
              </a:rPr>
              <a:t>Toujours mentionner l’auteur de celle-ci.</a:t>
            </a:r>
          </a:p>
          <a:p>
            <a:pPr>
              <a:buFontTx/>
              <a:buChar char="-"/>
            </a:pPr>
            <a:r>
              <a:rPr lang="fr-FR" sz="2000" dirty="0">
                <a:solidFill>
                  <a:schemeClr val="tx1"/>
                </a:solidFill>
              </a:rPr>
              <a:t>Inclure également un renvoi à la bibliographie.</a:t>
            </a:r>
          </a:p>
          <a:p>
            <a:pPr marL="0" indent="0">
              <a:buNone/>
            </a:pPr>
            <a:endParaRPr lang="fr-FR" sz="2000" dirty="0">
              <a:solidFill>
                <a:schemeClr val="tx1"/>
              </a:solidFill>
            </a:endParaRPr>
          </a:p>
          <a:p>
            <a:r>
              <a:rPr lang="fr-FR" sz="2000" b="1" dirty="0">
                <a:solidFill>
                  <a:srgbClr val="005FA3"/>
                </a:solidFill>
              </a:rPr>
              <a:t>Bibliographie</a:t>
            </a:r>
          </a:p>
          <a:p>
            <a:pPr marL="0" indent="0">
              <a:buNone/>
            </a:pPr>
            <a:r>
              <a:rPr lang="fr-FR" sz="2000" dirty="0">
                <a:solidFill>
                  <a:schemeClr val="tx1"/>
                </a:solidFill>
              </a:rPr>
              <a:t>	Références complètes listées dans la 	bibliographie en fin de thèse </a:t>
            </a:r>
            <a:r>
              <a:rPr lang="fr-FR" sz="1400" i="1" dirty="0">
                <a:solidFill>
                  <a:schemeClr val="tx1"/>
                </a:solidFill>
              </a:rPr>
              <a:t>(classement 	alphabétique, thématique, ordre d’apparition dans le texte)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  <p:pic>
        <p:nvPicPr>
          <p:cNvPr id="10" name="Image 9" descr="Capture d’écran 2018-01-15 à 08.37.2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394" y="2658132"/>
            <a:ext cx="3371309" cy="2520000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016969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Citations et bibliographie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idx="13"/>
          </p:nvPr>
        </p:nvSpPr>
        <p:spPr>
          <a:xfrm>
            <a:off x="467998" y="1619173"/>
            <a:ext cx="8416509" cy="3823978"/>
          </a:xfrm>
        </p:spPr>
        <p:txBody>
          <a:bodyPr/>
          <a:lstStyle/>
          <a:p>
            <a:r>
              <a:rPr lang="fr-FR" sz="2000" b="1" dirty="0">
                <a:solidFill>
                  <a:srgbClr val="005FA3"/>
                </a:solidFill>
              </a:rPr>
              <a:t>Des normes et styles selon les disciplines</a:t>
            </a:r>
          </a:p>
          <a:p>
            <a:pPr>
              <a:buFontTx/>
              <a:buChar char="-"/>
            </a:pPr>
            <a:r>
              <a:rPr lang="fr-FR" sz="2000" dirty="0">
                <a:solidFill>
                  <a:schemeClr val="tx1"/>
                </a:solidFill>
              </a:rPr>
              <a:t>Se renseigner tôt sur les pratiques de sa discipline</a:t>
            </a:r>
          </a:p>
          <a:p>
            <a:pPr>
              <a:buFontTx/>
              <a:buChar char="-"/>
            </a:pPr>
            <a:r>
              <a:rPr lang="fr-FR" sz="2000" dirty="0">
                <a:solidFill>
                  <a:schemeClr val="tx1"/>
                </a:solidFill>
              </a:rPr>
              <a:t>Demander à son/sa directeur/directrice de thèse</a:t>
            </a:r>
          </a:p>
          <a:p>
            <a:pPr marL="0" indent="0">
              <a:buNone/>
            </a:pPr>
            <a:endParaRPr lang="fr-FR" sz="2000" dirty="0">
              <a:solidFill>
                <a:srgbClr val="005FA3"/>
              </a:solidFill>
            </a:endParaRPr>
          </a:p>
          <a:p>
            <a:r>
              <a:rPr lang="fr-FR" sz="2000" b="1" dirty="0">
                <a:solidFill>
                  <a:srgbClr val="005FA3"/>
                </a:solidFill>
              </a:rPr>
              <a:t>Quelques principes de bon sens</a:t>
            </a:r>
          </a:p>
          <a:p>
            <a:pPr>
              <a:buFontTx/>
              <a:buChar char="-"/>
            </a:pPr>
            <a:r>
              <a:rPr lang="fr-FR" sz="2000" dirty="0">
                <a:solidFill>
                  <a:schemeClr val="tx1"/>
                </a:solidFill>
              </a:rPr>
              <a:t>Clarté et précision</a:t>
            </a:r>
          </a:p>
          <a:p>
            <a:pPr>
              <a:buFontTx/>
              <a:buChar char="-"/>
            </a:pPr>
            <a:r>
              <a:rPr lang="fr-FR" sz="2000" dirty="0">
                <a:solidFill>
                  <a:schemeClr val="tx1"/>
                </a:solidFill>
              </a:rPr>
              <a:t>Homogénéité</a:t>
            </a:r>
          </a:p>
          <a:p>
            <a:pPr>
              <a:buFontTx/>
              <a:buChar char="-"/>
            </a:pPr>
            <a:r>
              <a:rPr lang="fr-FR" sz="2000" dirty="0">
                <a:solidFill>
                  <a:schemeClr val="tx1"/>
                </a:solidFill>
              </a:rPr>
              <a:t>Cohérence</a:t>
            </a:r>
          </a:p>
          <a:p>
            <a:pPr marL="0" indent="0" algn="ctr">
              <a:buNone/>
            </a:pPr>
            <a:r>
              <a:rPr lang="fr-FR" sz="2000" dirty="0">
                <a:solidFill>
                  <a:schemeClr val="tx1"/>
                </a:solidFill>
                <a:sym typeface="Wingdings" panose="05000000000000000000" pitchFamily="2" charset="2"/>
              </a:rPr>
              <a:t> Montrer votre exigence scientifique et faciliter la lecture de votre travail par les membres du jury.</a:t>
            </a:r>
            <a:endParaRPr lang="fr-FR" sz="2000" dirty="0">
              <a:solidFill>
                <a:schemeClr val="tx1"/>
              </a:solidFill>
            </a:endParaRPr>
          </a:p>
          <a:p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8334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Quelques ressources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/>
          <a:srcRect l="11429" t="18643" r="68289" b="30505"/>
          <a:stretch/>
        </p:blipFill>
        <p:spPr>
          <a:xfrm>
            <a:off x="4887306" y="1490238"/>
            <a:ext cx="3479800" cy="280436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211" y="1624866"/>
            <a:ext cx="2861239" cy="2271029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094230" y="4972940"/>
            <a:ext cx="4954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hlinkClick r:id="rId5"/>
              </a:rPr>
              <a:t>Citer ses sources et rédiger sa bibliographie</a:t>
            </a:r>
            <a:r>
              <a:rPr lang="fr-FR" dirty="0"/>
              <a:t> </a:t>
            </a:r>
          </a:p>
          <a:p>
            <a:pPr algn="ctr"/>
            <a:r>
              <a:rPr lang="fr-FR" dirty="0"/>
              <a:t>(guide bibliothèques MINES </a:t>
            </a:r>
            <a:r>
              <a:rPr lang="fr-FR" dirty="0" err="1"/>
              <a:t>ParisTech</a:t>
            </a:r>
            <a:r>
              <a:rPr lang="fr-F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54671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idx="13"/>
          </p:nvPr>
        </p:nvSpPr>
        <p:spPr>
          <a:xfrm>
            <a:off x="482176" y="3172668"/>
            <a:ext cx="8336186" cy="1278830"/>
          </a:xfrm>
        </p:spPr>
        <p:txBody>
          <a:bodyPr/>
          <a:lstStyle/>
          <a:p>
            <a:pPr marL="0" indent="0" algn="ctr">
              <a:buNone/>
            </a:pPr>
            <a:r>
              <a:rPr lang="fr-FR" sz="3800" dirty="0">
                <a:solidFill>
                  <a:srgbClr val="0070C0"/>
                </a:solidFill>
              </a:rPr>
              <a:t>2 / </a:t>
            </a:r>
            <a:r>
              <a:rPr lang="fr-FR" sz="3800" dirty="0" err="1">
                <a:solidFill>
                  <a:srgbClr val="0070C0"/>
                </a:solidFill>
              </a:rPr>
              <a:t>Zotero</a:t>
            </a:r>
            <a:r>
              <a:rPr lang="fr-FR" sz="3800" dirty="0">
                <a:solidFill>
                  <a:srgbClr val="0070C0"/>
                </a:solidFill>
              </a:rPr>
              <a:t> et les logiciels de gestion bibliographique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7978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Logiciels de références bibliographiques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03552" y="675599"/>
            <a:ext cx="6102612" cy="212208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Un choix large mais des fonctionnalités similaires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9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00" y="1286066"/>
            <a:ext cx="2147136" cy="158146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2840" y="2452332"/>
            <a:ext cx="3415317" cy="95756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281" y="1425955"/>
            <a:ext cx="1348656" cy="844106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408" y="3725306"/>
            <a:ext cx="3219450" cy="639291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157" y="2792317"/>
            <a:ext cx="1879127" cy="615414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100" y="5312241"/>
            <a:ext cx="1638300" cy="752475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73" y="4335825"/>
            <a:ext cx="2267712" cy="1511808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045" y="3967413"/>
            <a:ext cx="2290011" cy="888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01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/>
              <a:t>Zotero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3"/>
          </p:nvPr>
        </p:nvSpPr>
        <p:spPr>
          <a:xfrm>
            <a:off x="468000" y="1275387"/>
            <a:ext cx="8336186" cy="4322777"/>
          </a:xfrm>
        </p:spPr>
        <p:txBody>
          <a:bodyPr/>
          <a:lstStyle/>
          <a:p>
            <a:r>
              <a:rPr lang="fr-FR" sz="2100" dirty="0">
                <a:solidFill>
                  <a:schemeClr val="tx1"/>
                </a:solidFill>
              </a:rPr>
              <a:t>Logiciel libre et gratuit</a:t>
            </a:r>
          </a:p>
          <a:p>
            <a:pPr marL="0" indent="0">
              <a:buNone/>
            </a:pPr>
            <a:endParaRPr lang="fr-FR" sz="1600" dirty="0">
              <a:solidFill>
                <a:schemeClr val="tx1"/>
              </a:solidFill>
            </a:endParaRPr>
          </a:p>
          <a:p>
            <a:r>
              <a:rPr lang="fr-FR" sz="2100" dirty="0">
                <a:solidFill>
                  <a:schemeClr val="tx1"/>
                </a:solidFill>
              </a:rPr>
              <a:t>Créé par le Center for </a:t>
            </a:r>
            <a:r>
              <a:rPr lang="fr-FR" sz="2100" dirty="0" err="1">
                <a:solidFill>
                  <a:schemeClr val="tx1"/>
                </a:solidFill>
              </a:rPr>
              <a:t>History</a:t>
            </a:r>
            <a:r>
              <a:rPr lang="fr-FR" sz="2100" dirty="0">
                <a:solidFill>
                  <a:schemeClr val="tx1"/>
                </a:solidFill>
              </a:rPr>
              <a:t> and New Media (CHNM) – Université George </a:t>
            </a:r>
            <a:r>
              <a:rPr lang="fr-FR" sz="2100" dirty="0" err="1">
                <a:solidFill>
                  <a:schemeClr val="tx1"/>
                </a:solidFill>
              </a:rPr>
              <a:t>Mason</a:t>
            </a:r>
            <a:endParaRPr lang="fr-FR" sz="21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FR" sz="1600" dirty="0">
              <a:solidFill>
                <a:schemeClr val="tx1"/>
              </a:solidFill>
            </a:endParaRPr>
          </a:p>
          <a:p>
            <a:r>
              <a:rPr lang="fr-FR" sz="2100" dirty="0">
                <a:solidFill>
                  <a:schemeClr val="tx1"/>
                </a:solidFill>
              </a:rPr>
              <a:t>Développé depuis 2006</a:t>
            </a:r>
          </a:p>
          <a:p>
            <a:pPr marL="0" indent="0">
              <a:buNone/>
            </a:pPr>
            <a:endParaRPr lang="fr-FR" sz="1600" dirty="0">
              <a:solidFill>
                <a:schemeClr val="tx1"/>
              </a:solidFill>
            </a:endParaRPr>
          </a:p>
          <a:p>
            <a:r>
              <a:rPr lang="fr-FR" sz="2100" dirty="0">
                <a:solidFill>
                  <a:schemeClr val="tx1"/>
                </a:solidFill>
              </a:rPr>
              <a:t>Permet de collecter et d’organiser ses références bibliographiques (ainsi que les documents associés) afin de les intégrer dans des travaux de recherche (citations, bibliographie)</a:t>
            </a:r>
          </a:p>
          <a:p>
            <a:pPr marL="0" indent="0">
              <a:buNone/>
            </a:pPr>
            <a:endParaRPr lang="fr-FR" sz="1600" dirty="0">
              <a:solidFill>
                <a:schemeClr val="tx1"/>
              </a:solidFill>
            </a:endParaRPr>
          </a:p>
          <a:p>
            <a:r>
              <a:rPr lang="fr-FR" sz="2100" dirty="0">
                <a:solidFill>
                  <a:schemeClr val="tx1"/>
                </a:solidFill>
                <a:hlinkClick r:id="rId3"/>
              </a:rPr>
              <a:t>http://www.zotero.org</a:t>
            </a:r>
            <a:endParaRPr lang="fr-FR" sz="2100" dirty="0">
              <a:solidFill>
                <a:schemeClr val="tx1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1" t="22193" r="-1401" b="23411"/>
          <a:stretch/>
        </p:blipFill>
        <p:spPr>
          <a:xfrm>
            <a:off x="6574027" y="5437354"/>
            <a:ext cx="2147136" cy="860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741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/>
              <a:t>Zotero</a:t>
            </a:r>
            <a:r>
              <a:rPr lang="fr-FR" dirty="0"/>
              <a:t> - avantages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idx="13"/>
          </p:nvPr>
        </p:nvSpPr>
        <p:spPr>
          <a:xfrm>
            <a:off x="670250" y="994300"/>
            <a:ext cx="7367900" cy="4636479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fr-FR" sz="2000" dirty="0">
                <a:solidFill>
                  <a:schemeClr val="tx1"/>
                </a:solidFill>
              </a:rPr>
              <a:t>Gratuit</a:t>
            </a:r>
          </a:p>
          <a:p>
            <a:pPr>
              <a:spcBef>
                <a:spcPts val="0"/>
              </a:spcBef>
            </a:pPr>
            <a:endParaRPr lang="fr-FR" sz="12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fr-FR" sz="2000" dirty="0">
                <a:solidFill>
                  <a:schemeClr val="tx1"/>
                </a:solidFill>
              </a:rPr>
              <a:t>Open source</a:t>
            </a:r>
          </a:p>
          <a:p>
            <a:pPr>
              <a:spcBef>
                <a:spcPts val="0"/>
              </a:spcBef>
            </a:pPr>
            <a:endParaRPr lang="fr-FR" sz="12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fr-FR" sz="2000" dirty="0">
                <a:solidFill>
                  <a:schemeClr val="tx1"/>
                </a:solidFill>
              </a:rPr>
              <a:t>Evolutif</a:t>
            </a:r>
          </a:p>
          <a:p>
            <a:pPr>
              <a:spcBef>
                <a:spcPts val="0"/>
              </a:spcBef>
            </a:pPr>
            <a:endParaRPr lang="fr-FR" sz="12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fr-FR" sz="2000" dirty="0">
                <a:solidFill>
                  <a:schemeClr val="tx1"/>
                </a:solidFill>
              </a:rPr>
              <a:t>Communauté active</a:t>
            </a:r>
          </a:p>
          <a:p>
            <a:pPr>
              <a:spcBef>
                <a:spcPts val="0"/>
              </a:spcBef>
            </a:pPr>
            <a:endParaRPr lang="fr-FR" sz="12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fr-FR" sz="2000" dirty="0">
                <a:solidFill>
                  <a:schemeClr val="tx1"/>
                </a:solidFill>
              </a:rPr>
              <a:t>Respect de la vie privée</a:t>
            </a:r>
          </a:p>
          <a:p>
            <a:pPr>
              <a:spcBef>
                <a:spcPts val="0"/>
              </a:spcBef>
            </a:pPr>
            <a:endParaRPr lang="fr-FR" sz="12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fr-FR" sz="2000" dirty="0">
                <a:solidFill>
                  <a:schemeClr val="tx1"/>
                </a:solidFill>
              </a:rPr>
              <a:t>Basé sur des standards ouverts</a:t>
            </a:r>
          </a:p>
          <a:p>
            <a:pPr>
              <a:spcBef>
                <a:spcPts val="0"/>
              </a:spcBef>
            </a:pPr>
            <a:endParaRPr lang="fr-FR" sz="12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fr-FR" sz="2000" dirty="0">
                <a:solidFill>
                  <a:schemeClr val="tx1"/>
                </a:solidFill>
              </a:rPr>
              <a:t>Interopérable : systèmes d’exploitation (Windows, Mac, Linux), navigateurs (Firefox, Chrome, Safari)</a:t>
            </a:r>
          </a:p>
          <a:p>
            <a:pPr>
              <a:spcBef>
                <a:spcPts val="0"/>
              </a:spcBef>
            </a:pPr>
            <a:endParaRPr lang="fr-FR" sz="12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fr-FR" sz="2000" dirty="0">
                <a:solidFill>
                  <a:schemeClr val="tx1"/>
                </a:solidFill>
              </a:rPr>
              <a:t>Lien avec différents traitements de texte (Word, LibreOffice, GoogleDocs, LaTeX)</a:t>
            </a:r>
          </a:p>
          <a:p>
            <a:pPr>
              <a:spcBef>
                <a:spcPts val="0"/>
              </a:spcBef>
            </a:pPr>
            <a:endParaRPr lang="fr-FR" sz="12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fr-FR" sz="2000" dirty="0">
                <a:solidFill>
                  <a:schemeClr val="tx1"/>
                </a:solidFill>
              </a:rPr>
              <a:t>Nomade grâce à la synchronisation des données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11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1" t="22193" r="-1401" b="23411"/>
          <a:stretch/>
        </p:blipFill>
        <p:spPr>
          <a:xfrm>
            <a:off x="6732925" y="5487297"/>
            <a:ext cx="2147136" cy="860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9041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idx="13"/>
          </p:nvPr>
        </p:nvSpPr>
        <p:spPr>
          <a:xfrm>
            <a:off x="418381" y="3172668"/>
            <a:ext cx="8336186" cy="1278830"/>
          </a:xfrm>
        </p:spPr>
        <p:txBody>
          <a:bodyPr/>
          <a:lstStyle/>
          <a:p>
            <a:pPr marL="0" indent="0" algn="ctr">
              <a:buNone/>
            </a:pPr>
            <a:r>
              <a:rPr lang="fr-FR" sz="3800" dirty="0">
                <a:solidFill>
                  <a:srgbClr val="0070C0"/>
                </a:solidFill>
              </a:rPr>
              <a:t>3 / Installer </a:t>
            </a:r>
            <a:r>
              <a:rPr lang="fr-FR" sz="3800" dirty="0" err="1">
                <a:solidFill>
                  <a:srgbClr val="0070C0"/>
                </a:solidFill>
              </a:rPr>
              <a:t>Zotero</a:t>
            </a:r>
            <a:endParaRPr lang="fr-FR" sz="3800" dirty="0">
              <a:solidFill>
                <a:srgbClr val="0070C0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50126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Installer </a:t>
            </a:r>
            <a:r>
              <a:rPr lang="fr-FR" dirty="0" err="1"/>
              <a:t>Zotero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3"/>
          </p:nvPr>
        </p:nvSpPr>
        <p:spPr>
          <a:xfrm>
            <a:off x="345096" y="1423394"/>
            <a:ext cx="4758246" cy="4117148"/>
          </a:xfrm>
        </p:spPr>
        <p:txBody>
          <a:bodyPr/>
          <a:lstStyle/>
          <a:p>
            <a:r>
              <a:rPr lang="fr-FR" sz="2000" dirty="0">
                <a:solidFill>
                  <a:srgbClr val="000000"/>
                </a:solidFill>
              </a:rPr>
              <a:t>Se rendre sur le site de </a:t>
            </a:r>
            <a:r>
              <a:rPr lang="fr-FR" sz="2000" dirty="0" err="1">
                <a:solidFill>
                  <a:srgbClr val="000000"/>
                </a:solidFill>
              </a:rPr>
              <a:t>Zotero</a:t>
            </a:r>
            <a:r>
              <a:rPr lang="fr-FR" sz="2000" dirty="0">
                <a:solidFill>
                  <a:srgbClr val="000000"/>
                </a:solidFill>
              </a:rPr>
              <a:t>, </a:t>
            </a:r>
            <a:r>
              <a:rPr lang="fr-FR" sz="2000" dirty="0">
                <a:hlinkClick r:id="rId3"/>
              </a:rPr>
              <a:t>www.zotero.org</a:t>
            </a:r>
            <a:r>
              <a:rPr lang="fr-FR" sz="2000" dirty="0"/>
              <a:t> </a:t>
            </a:r>
          </a:p>
          <a:p>
            <a:endParaRPr lang="fr-FR" sz="1200" dirty="0">
              <a:solidFill>
                <a:srgbClr val="000000"/>
              </a:solidFill>
            </a:endParaRPr>
          </a:p>
          <a:p>
            <a:r>
              <a:rPr lang="fr-FR" sz="2000" dirty="0">
                <a:solidFill>
                  <a:srgbClr val="000000"/>
                </a:solidFill>
              </a:rPr>
              <a:t>Cliquer sur                   </a:t>
            </a:r>
          </a:p>
          <a:p>
            <a:endParaRPr lang="fr-FR" sz="1200" dirty="0">
              <a:solidFill>
                <a:srgbClr val="000000"/>
              </a:solidFill>
            </a:endParaRPr>
          </a:p>
          <a:p>
            <a:r>
              <a:rPr lang="fr-FR" sz="2000" dirty="0">
                <a:solidFill>
                  <a:srgbClr val="000000"/>
                </a:solidFill>
              </a:rPr>
              <a:t>2 programmes sont à installer :</a:t>
            </a:r>
          </a:p>
          <a:p>
            <a:pPr marL="800100" lvl="1" indent="-342900">
              <a:buFont typeface="+mj-lt"/>
              <a:buAutoNum type="arabicPeriod"/>
            </a:pPr>
            <a:r>
              <a:rPr lang="fr-FR" sz="1800" dirty="0" err="1">
                <a:solidFill>
                  <a:srgbClr val="000000"/>
                </a:solidFill>
              </a:rPr>
              <a:t>Zotero</a:t>
            </a:r>
            <a:r>
              <a:rPr lang="fr-FR" sz="1800" dirty="0">
                <a:solidFill>
                  <a:srgbClr val="000000"/>
                </a:solidFill>
              </a:rPr>
              <a:t> 5.0</a:t>
            </a:r>
          </a:p>
          <a:p>
            <a:pPr marL="800100" lvl="1" indent="-342900">
              <a:buFont typeface="+mj-lt"/>
              <a:buAutoNum type="arabicPeriod"/>
            </a:pPr>
            <a:r>
              <a:rPr lang="fr-FR" sz="1800" dirty="0">
                <a:solidFill>
                  <a:srgbClr val="000000"/>
                </a:solidFill>
              </a:rPr>
              <a:t>Le connecteur pour le navigateur (</a:t>
            </a:r>
            <a:r>
              <a:rPr lang="fr-FR" sz="1800" i="1" dirty="0" err="1">
                <a:solidFill>
                  <a:srgbClr val="000000"/>
                </a:solidFill>
              </a:rPr>
              <a:t>Zotero</a:t>
            </a:r>
            <a:r>
              <a:rPr lang="fr-FR" sz="1800" i="1" dirty="0">
                <a:solidFill>
                  <a:srgbClr val="000000"/>
                </a:solidFill>
              </a:rPr>
              <a:t> </a:t>
            </a:r>
            <a:r>
              <a:rPr lang="fr-FR" sz="1800" i="1" dirty="0" err="1">
                <a:solidFill>
                  <a:srgbClr val="000000"/>
                </a:solidFill>
              </a:rPr>
              <a:t>Connector</a:t>
            </a:r>
            <a:r>
              <a:rPr lang="fr-FR" sz="1800" dirty="0">
                <a:solidFill>
                  <a:srgbClr val="000000"/>
                </a:solidFill>
              </a:rPr>
              <a:t>). Cet outil vous permettra de sauvegarder les références dans </a:t>
            </a:r>
            <a:r>
              <a:rPr lang="fr-FR" sz="1800" dirty="0" err="1">
                <a:solidFill>
                  <a:srgbClr val="000000"/>
                </a:solidFill>
              </a:rPr>
              <a:t>Zotero</a:t>
            </a:r>
            <a:r>
              <a:rPr lang="fr-FR" sz="1800" dirty="0">
                <a:solidFill>
                  <a:srgbClr val="000000"/>
                </a:solidFill>
              </a:rPr>
              <a:t> depuis votre navigateur.</a:t>
            </a:r>
          </a:p>
          <a:p>
            <a:pPr marL="457200" lvl="1" indent="0">
              <a:buNone/>
            </a:pPr>
            <a:endParaRPr lang="fr-FR" sz="1200" dirty="0">
              <a:solidFill>
                <a:srgbClr val="000000"/>
              </a:solidFill>
            </a:endParaRPr>
          </a:p>
          <a:p>
            <a:r>
              <a:rPr lang="fr-FR" sz="2000" dirty="0">
                <a:solidFill>
                  <a:srgbClr val="000000"/>
                </a:solidFill>
              </a:rPr>
              <a:t>Fermer et relancer le navigateur</a:t>
            </a:r>
          </a:p>
          <a:p>
            <a:pPr marL="0" indent="0">
              <a:buNone/>
            </a:pP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13</a:t>
            </a:fld>
            <a:endParaRPr lang="fr-FR" dirty="0"/>
          </a:p>
        </p:txBody>
      </p:sp>
      <p:pic>
        <p:nvPicPr>
          <p:cNvPr id="7" name="Image 6" descr="Capture d’écran 2018-01-11 à 15.56.4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808" y="1673794"/>
            <a:ext cx="3781566" cy="349784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5682" y="2354228"/>
            <a:ext cx="1007172" cy="30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3629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Interface du logiciel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14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/>
          <a:srcRect r="57121" b="33387"/>
          <a:stretch/>
        </p:blipFill>
        <p:spPr>
          <a:xfrm>
            <a:off x="583997" y="2114135"/>
            <a:ext cx="8059071" cy="4024272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468000" y="1249700"/>
            <a:ext cx="1908313" cy="64633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Collections, sous-collections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3077254" y="1251046"/>
            <a:ext cx="2757778" cy="64633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Liste des références enregistrées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535973" y="1249701"/>
            <a:ext cx="2027582" cy="64633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Détail de la référence</a:t>
            </a:r>
          </a:p>
        </p:txBody>
      </p:sp>
    </p:spTree>
    <p:extLst>
      <p:ext uri="{BB962C8B-B14F-4D97-AF65-F5344CB8AC3E}">
        <p14:creationId xmlns:p14="http://schemas.microsoft.com/office/powerpoint/2010/main" val="18032396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2800" dirty="0"/>
              <a:t>Quelques conseils de paramétrage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idx="13"/>
          </p:nvPr>
        </p:nvSpPr>
        <p:spPr>
          <a:xfrm>
            <a:off x="522000" y="2249425"/>
            <a:ext cx="8444200" cy="3816693"/>
          </a:xfrm>
        </p:spPr>
        <p:txBody>
          <a:bodyPr/>
          <a:lstStyle/>
          <a:p>
            <a:r>
              <a:rPr lang="fr-FR" sz="1800" b="1" dirty="0">
                <a:solidFill>
                  <a:srgbClr val="000000"/>
                </a:solidFill>
              </a:rPr>
              <a:t>Générales</a:t>
            </a:r>
            <a:endParaRPr lang="fr-FR" sz="20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fr-FR" sz="2000" dirty="0">
                <a:solidFill>
                  <a:srgbClr val="000000"/>
                </a:solidFill>
              </a:rPr>
              <a:t>	</a:t>
            </a:r>
            <a:r>
              <a:rPr lang="fr-FR" sz="1800" dirty="0">
                <a:solidFill>
                  <a:srgbClr val="000000"/>
                </a:solidFill>
              </a:rPr>
              <a:t>Joindre automatiquement les fichiers PDF associés lors de l'enregistrement</a:t>
            </a:r>
          </a:p>
          <a:p>
            <a:pPr marL="0" indent="0">
              <a:buNone/>
            </a:pPr>
            <a:r>
              <a:rPr lang="fr-FR" sz="1800" dirty="0">
                <a:solidFill>
                  <a:srgbClr val="000000"/>
                </a:solidFill>
              </a:rPr>
              <a:t>	Renommer automatiquement les PJ en utilisant les métadonnées parentes</a:t>
            </a:r>
          </a:p>
          <a:p>
            <a:pPr marL="0" indent="0">
              <a:buNone/>
            </a:pPr>
            <a:r>
              <a:rPr lang="fr-FR" sz="1800" dirty="0">
                <a:solidFill>
                  <a:srgbClr val="000000"/>
                </a:solidFill>
              </a:rPr>
              <a:t>	</a:t>
            </a:r>
            <a:endParaRPr lang="fr-FR" sz="1400" dirty="0">
              <a:solidFill>
                <a:srgbClr val="000000"/>
              </a:solidFill>
            </a:endParaRPr>
          </a:p>
          <a:p>
            <a:r>
              <a:rPr lang="fr-FR" sz="1800" b="1" dirty="0">
                <a:solidFill>
                  <a:srgbClr val="000000"/>
                </a:solidFill>
              </a:rPr>
              <a:t>Synchronisation</a:t>
            </a:r>
            <a:endParaRPr lang="fr-FR" sz="1800" dirty="0">
              <a:solidFill>
                <a:srgbClr val="000000"/>
              </a:solidFill>
            </a:endParaRPr>
          </a:p>
          <a:p>
            <a:pPr marL="457200" lvl="1" indent="0">
              <a:buNone/>
            </a:pPr>
            <a:r>
              <a:rPr lang="fr-FR" sz="1800" dirty="0">
                <a:solidFill>
                  <a:srgbClr val="000000"/>
                </a:solidFill>
              </a:rPr>
              <a:t>Renseigner identifiant + mot de passe (si vous avez créé un compte)</a:t>
            </a:r>
          </a:p>
          <a:p>
            <a:pPr marL="0" indent="0">
              <a:buNone/>
            </a:pPr>
            <a:endParaRPr lang="fr-FR" sz="1800" dirty="0">
              <a:solidFill>
                <a:srgbClr val="000000"/>
              </a:solidFill>
            </a:endParaRPr>
          </a:p>
          <a:p>
            <a:r>
              <a:rPr lang="fr-FR" sz="1800" b="1" dirty="0">
                <a:solidFill>
                  <a:srgbClr val="000000"/>
                </a:solidFill>
              </a:rPr>
              <a:t>Citer</a:t>
            </a:r>
            <a:r>
              <a:rPr lang="fr-FR" sz="2000" dirty="0">
                <a:solidFill>
                  <a:srgbClr val="000000"/>
                </a:solidFill>
              </a:rPr>
              <a:t/>
            </a:r>
            <a:br>
              <a:rPr lang="fr-FR" sz="2000" dirty="0">
                <a:solidFill>
                  <a:srgbClr val="000000"/>
                </a:solidFill>
              </a:rPr>
            </a:br>
            <a:r>
              <a:rPr lang="fr-FR" sz="1800" dirty="0">
                <a:solidFill>
                  <a:srgbClr val="000000"/>
                </a:solidFill>
              </a:rPr>
              <a:t>/Traitements de texte</a:t>
            </a:r>
          </a:p>
          <a:p>
            <a:pPr lvl="1"/>
            <a:r>
              <a:rPr lang="fr-FR" sz="1800" dirty="0">
                <a:solidFill>
                  <a:srgbClr val="000000"/>
                </a:solidFill>
              </a:rPr>
              <a:t>Installation ou réinstallation du plug-in pour utilisation de Zotero avec un logiciel de traitement de textes (Word, LibreOffice) </a:t>
            </a:r>
          </a:p>
          <a:p>
            <a:pPr marL="0" indent="0">
              <a:buNone/>
            </a:pPr>
            <a:endParaRPr lang="fr-FR" sz="2000" dirty="0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15</a:t>
            </a:fld>
            <a:endParaRPr lang="fr-FR"/>
          </a:p>
        </p:txBody>
      </p:sp>
      <p:pic>
        <p:nvPicPr>
          <p:cNvPr id="6" name="Image 5" descr="Capture d’écran 2018-01-11 à 16.04.25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5" r="64897" b="16445"/>
          <a:stretch/>
        </p:blipFill>
        <p:spPr>
          <a:xfrm>
            <a:off x="1368016" y="1316754"/>
            <a:ext cx="1536700" cy="61197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7" name="Image 6" descr="Capture d’écran 2018-01-11 à 16.04.25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58" t="43219" r="2009"/>
          <a:stretch/>
        </p:blipFill>
        <p:spPr>
          <a:xfrm>
            <a:off x="3528699" y="1316754"/>
            <a:ext cx="4711701" cy="612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7874809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idx="13"/>
          </p:nvPr>
        </p:nvSpPr>
        <p:spPr>
          <a:xfrm>
            <a:off x="418381" y="2795787"/>
            <a:ext cx="8336186" cy="1278830"/>
          </a:xfrm>
        </p:spPr>
        <p:txBody>
          <a:bodyPr/>
          <a:lstStyle/>
          <a:p>
            <a:pPr marL="0" indent="0" algn="ctr">
              <a:buNone/>
            </a:pPr>
            <a:r>
              <a:rPr lang="fr-FR" sz="3800" dirty="0">
                <a:solidFill>
                  <a:srgbClr val="0070C0"/>
                </a:solidFill>
              </a:rPr>
              <a:t>4 / Collecter et enregistrer des références bibliographiques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35977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3200" spc="-1" dirty="0">
                <a:uFill>
                  <a:solidFill>
                    <a:srgbClr val="FFFFFF"/>
                  </a:solidFill>
                </a:uFill>
                <a:ea typeface="ＭＳ Ｐゴシック"/>
              </a:rPr>
              <a:t>Types de documents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17</a:t>
            </a:fld>
            <a:endParaRPr lang="fr-FR"/>
          </a:p>
        </p:txBody>
      </p:sp>
      <p:pic>
        <p:nvPicPr>
          <p:cNvPr id="7" name="Image 2"/>
          <p:cNvPicPr/>
          <p:nvPr/>
        </p:nvPicPr>
        <p:blipFill>
          <a:blip r:embed="rId3"/>
          <a:stretch/>
        </p:blipFill>
        <p:spPr>
          <a:xfrm>
            <a:off x="1102790" y="2582750"/>
            <a:ext cx="352440" cy="34074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8" name="Image 3"/>
          <p:cNvPicPr/>
          <p:nvPr/>
        </p:nvPicPr>
        <p:blipFill>
          <a:blip r:embed="rId4"/>
          <a:stretch/>
        </p:blipFill>
        <p:spPr>
          <a:xfrm>
            <a:off x="1099141" y="1899948"/>
            <a:ext cx="356089" cy="36147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9" name="Image 4"/>
          <p:cNvPicPr/>
          <p:nvPr/>
        </p:nvPicPr>
        <p:blipFill>
          <a:blip r:embed="rId5"/>
          <a:stretch/>
        </p:blipFill>
        <p:spPr>
          <a:xfrm>
            <a:off x="1086855" y="1194438"/>
            <a:ext cx="368375" cy="36357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0" name="Image 5"/>
          <p:cNvPicPr/>
          <p:nvPr/>
        </p:nvPicPr>
        <p:blipFill>
          <a:blip r:embed="rId6"/>
          <a:stretch/>
        </p:blipFill>
        <p:spPr>
          <a:xfrm>
            <a:off x="1134163" y="3759487"/>
            <a:ext cx="321067" cy="33995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2" name="Image 11"/>
          <p:cNvPicPr/>
          <p:nvPr/>
        </p:nvPicPr>
        <p:blipFill>
          <a:blip r:embed="rId7"/>
          <a:stretch/>
        </p:blipFill>
        <p:spPr>
          <a:xfrm>
            <a:off x="1130337" y="3165871"/>
            <a:ext cx="324893" cy="40553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1030087"/>
              </p:ext>
            </p:extLst>
          </p:nvPr>
        </p:nvGraphicFramePr>
        <p:xfrm>
          <a:off x="468000" y="1070492"/>
          <a:ext cx="8497887" cy="447297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73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242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1451">
                <a:tc>
                  <a:txBody>
                    <a:bodyPr/>
                    <a:lstStyle/>
                    <a:p>
                      <a:endParaRPr lang="fr-FR" sz="1800" dirty="0"/>
                    </a:p>
                  </a:txBody>
                  <a:tcPr marL="91450" marR="91450" marT="45712" marB="45712"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Livre</a:t>
                      </a:r>
                    </a:p>
                  </a:txBody>
                  <a:tcPr marL="91450" marR="91450" marT="45712" marB="4571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5704">
                <a:tc>
                  <a:txBody>
                    <a:bodyPr/>
                    <a:lstStyle/>
                    <a:p>
                      <a:endParaRPr lang="fr-FR" sz="1800" dirty="0"/>
                    </a:p>
                  </a:txBody>
                  <a:tcPr marL="91450" marR="91450" marT="45712" marB="45712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Article de revue</a:t>
                      </a:r>
                    </a:p>
                    <a:p>
                      <a:endParaRPr lang="fr-FR" sz="1800" dirty="0"/>
                    </a:p>
                  </a:txBody>
                  <a:tcPr marL="91450" marR="91450" marT="45712" marB="4571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5704">
                <a:tc>
                  <a:txBody>
                    <a:bodyPr/>
                    <a:lstStyle/>
                    <a:p>
                      <a:endParaRPr lang="fr-FR" sz="1800" dirty="0"/>
                    </a:p>
                  </a:txBody>
                  <a:tcPr marL="91450" marR="91450" marT="45712" marB="45712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Thèse (version de soutenance)</a:t>
                      </a:r>
                    </a:p>
                    <a:p>
                      <a:endParaRPr lang="fr-FR" sz="1800" dirty="0"/>
                    </a:p>
                  </a:txBody>
                  <a:tcPr marL="91450" marR="91450" marT="45712" marB="4571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5704">
                <a:tc>
                  <a:txBody>
                    <a:bodyPr/>
                    <a:lstStyle/>
                    <a:p>
                      <a:endParaRPr lang="fr-FR" sz="1800" dirty="0"/>
                    </a:p>
                  </a:txBody>
                  <a:tcPr marL="91450" marR="91450" marT="45712" marB="45712"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Liste</a:t>
                      </a:r>
                      <a:r>
                        <a:rPr lang="fr-FR" sz="1800" baseline="0" dirty="0"/>
                        <a:t> de références</a:t>
                      </a:r>
                      <a:endParaRPr lang="fr-FR" sz="1800" dirty="0"/>
                    </a:p>
                    <a:p>
                      <a:endParaRPr lang="fr-FR" sz="1800" dirty="0"/>
                    </a:p>
                  </a:txBody>
                  <a:tcPr marL="91450" marR="91450" marT="45712" marB="45712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5704">
                <a:tc>
                  <a:txBody>
                    <a:bodyPr/>
                    <a:lstStyle/>
                    <a:p>
                      <a:endParaRPr lang="fr-FR" sz="1800" dirty="0"/>
                    </a:p>
                  </a:txBody>
                  <a:tcPr marL="91450" marR="91450" marT="45712" marB="45712"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Billet de blog</a:t>
                      </a:r>
                    </a:p>
                  </a:txBody>
                  <a:tcPr marL="91450" marR="91450" marT="45712" marB="45712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88704">
                <a:tc>
                  <a:txBody>
                    <a:bodyPr/>
                    <a:lstStyle/>
                    <a:p>
                      <a:endParaRPr lang="fr-FR" sz="1800" dirty="0"/>
                    </a:p>
                  </a:txBody>
                  <a:tcPr marL="91450" marR="91450" marT="45712" marB="45712"/>
                </a:tc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Icône signalant une page internet dont la structuration ne permet pas à Zotero de déterminer le type de document. La référence peut être enregistrée, mais les informations récoltées seront probablement incomplètes.</a:t>
                      </a:r>
                      <a:endParaRPr lang="fr-FR" sz="1800" dirty="0"/>
                    </a:p>
                  </a:txBody>
                  <a:tcPr marL="91450" marR="91450" marT="45712" marB="45712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5" name="Imag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163" y="4622115"/>
            <a:ext cx="357975" cy="47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8542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2800" spc="-1" dirty="0">
                <a:uFill>
                  <a:solidFill>
                    <a:srgbClr val="FFFFFF"/>
                  </a:solidFill>
                </a:uFill>
                <a:ea typeface="ＭＳ Ｐゴシック"/>
              </a:rPr>
              <a:t>Enregistrer des références de livres et de thèses</a:t>
            </a:r>
            <a:endParaRPr lang="fr-FR" sz="28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18</a:t>
            </a:fld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303299" y="672147"/>
            <a:ext cx="8662901" cy="6170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Enregistrer les références suivantes à partir des outils mentionnés</a:t>
            </a:r>
          </a:p>
          <a:p>
            <a:pPr algn="ctr"/>
            <a:endParaRPr lang="fr-FR" sz="2000" b="1" i="1" dirty="0"/>
          </a:p>
          <a:p>
            <a:pPr marL="342900" indent="-342900">
              <a:buFont typeface="Wingdings" charset="2"/>
              <a:buChar char="Ø"/>
            </a:pPr>
            <a:r>
              <a:rPr lang="fr-FR" sz="2000" i="1" dirty="0"/>
              <a:t>Le livre </a:t>
            </a:r>
            <a:r>
              <a:rPr lang="fr-FR" sz="2000" i="1" dirty="0" err="1"/>
              <a:t>Datavision</a:t>
            </a:r>
            <a:r>
              <a:rPr lang="fr-FR" sz="2000" i="1" dirty="0"/>
              <a:t> de </a:t>
            </a:r>
            <a:r>
              <a:rPr lang="en-US" sz="2000" i="1" dirty="0" err="1"/>
              <a:t>McCandless</a:t>
            </a:r>
            <a:endParaRPr lang="en-US" sz="2000" i="1" dirty="0"/>
          </a:p>
          <a:p>
            <a:endParaRPr lang="fr-FR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000" u="sng" dirty="0"/>
              <a:t>Catalogue de votre bibliothèque </a:t>
            </a:r>
            <a:r>
              <a:rPr lang="fr-FR" sz="2000" dirty="0"/>
              <a:t>: </a:t>
            </a:r>
            <a:br>
              <a:rPr lang="fr-FR" sz="2000" dirty="0"/>
            </a:br>
            <a:r>
              <a:rPr lang="fr-FR" sz="2000" dirty="0"/>
              <a:t>ex. </a:t>
            </a:r>
            <a:r>
              <a:rPr lang="fr-FR" sz="2000" dirty="0">
                <a:hlinkClick r:id="rId3"/>
              </a:rPr>
              <a:t>http://www.bib.mines-paristech.fr/Accueil/</a:t>
            </a:r>
            <a:r>
              <a:rPr lang="fr-FR" sz="2000" dirty="0"/>
              <a:t/>
            </a:r>
            <a:br>
              <a:rPr lang="fr-FR" sz="2000" dirty="0"/>
            </a:br>
            <a:endParaRPr lang="fr-FR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000" u="sng" dirty="0"/>
              <a:t>Le SUDOC: </a:t>
            </a:r>
            <a:r>
              <a:rPr lang="fr-FR" sz="2000" dirty="0"/>
              <a:t>catalogue de l’ensemble des bibliothèques universitaires françaises   </a:t>
            </a:r>
            <a:r>
              <a:rPr lang="en-US" sz="2000" dirty="0">
                <a:hlinkClick r:id="rId4"/>
              </a:rPr>
              <a:t>http://www.sudoc.abes.fr/</a:t>
            </a:r>
            <a:r>
              <a:rPr lang="en-US" sz="2000" dirty="0"/>
              <a:t> </a:t>
            </a:r>
            <a:r>
              <a:rPr lang="fr-FR" sz="2000" dirty="0"/>
              <a:t/>
            </a:r>
            <a:br>
              <a:rPr lang="fr-FR" sz="2000" dirty="0"/>
            </a:br>
            <a:endParaRPr lang="fr-FR" sz="2000" dirty="0"/>
          </a:p>
          <a:p>
            <a:pPr marL="342900" indent="-342900">
              <a:buFont typeface="Wingdings" charset="2"/>
              <a:buChar char="Ø"/>
            </a:pPr>
            <a:r>
              <a:rPr lang="fr-FR" sz="2000" i="1" dirty="0"/>
              <a:t>La thèse sur l'expérience doctorale de Pascale </a:t>
            </a:r>
            <a:r>
              <a:rPr lang="fr-FR" sz="2000" i="1" dirty="0" err="1"/>
              <a:t>Haag</a:t>
            </a:r>
            <a:r>
              <a:rPr lang="fr-FR" sz="2000" i="1" dirty="0"/>
              <a:t> en 2018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u="sng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000" u="sng" dirty="0"/>
              <a:t>Le SUDOC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000" u="sng" dirty="0"/>
              <a:t>Le portail </a:t>
            </a:r>
            <a:r>
              <a:rPr lang="fr-FR" sz="2000" u="sng" dirty="0" err="1"/>
              <a:t>theses.fr</a:t>
            </a:r>
            <a:r>
              <a:rPr lang="fr-FR" sz="2000" u="sng" dirty="0"/>
              <a:t> </a:t>
            </a:r>
            <a:r>
              <a:rPr lang="en-US" sz="2000" u="sng" dirty="0">
                <a:hlinkClick r:id="rId5"/>
              </a:rPr>
              <a:t>https://www.theses.fr/</a:t>
            </a:r>
            <a:r>
              <a:rPr lang="en-US" sz="2000" u="sng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2000" u="sng" dirty="0"/>
          </a:p>
          <a:p>
            <a:pPr marL="342900" indent="-342900">
              <a:buFont typeface="Wingdings" charset="2"/>
              <a:buChar char="Ø"/>
            </a:pPr>
            <a:r>
              <a:rPr lang="fr-FR" sz="2000" dirty="0"/>
              <a:t>La thèse de Sophie Geneviève </a:t>
            </a:r>
            <a:r>
              <a:rPr lang="fr-FR" sz="2000" dirty="0" err="1"/>
              <a:t>Walon</a:t>
            </a:r>
            <a:r>
              <a:rPr lang="fr-FR" sz="2000" dirty="0"/>
              <a:t> sur le genre Ciné-danse  2016</a:t>
            </a:r>
          </a:p>
          <a:p>
            <a:endParaRPr lang="fr-FR" sz="1400" dirty="0"/>
          </a:p>
          <a:p>
            <a:pPr marL="800100" lvl="1" indent="-342900">
              <a:buFont typeface="Arial"/>
              <a:buChar char="•"/>
            </a:pPr>
            <a:r>
              <a:rPr lang="fr-FR" sz="2000" u="sng" dirty="0"/>
              <a:t>Le portail </a:t>
            </a:r>
            <a:r>
              <a:rPr lang="fr-FR" sz="2000" u="sng" dirty="0" err="1"/>
              <a:t>theses.fr</a:t>
            </a:r>
            <a:r>
              <a:rPr lang="fr-FR" sz="2000" u="sng" dirty="0"/>
              <a:t> </a:t>
            </a:r>
          </a:p>
          <a:p>
            <a:pPr marL="800100" lvl="1" indent="-342900">
              <a:buFont typeface="Arial"/>
              <a:buChar char="•"/>
            </a:pPr>
            <a:r>
              <a:rPr lang="fr-FR" sz="2000" u="sng" dirty="0"/>
              <a:t>Le portail Thèses en Ligne (TEL / HAL) </a:t>
            </a:r>
            <a:r>
              <a:rPr lang="de-DE" sz="2000" u="sng" dirty="0">
                <a:hlinkClick r:id="rId6"/>
              </a:rPr>
              <a:t>https://tel.archives-ouvertes.fr/</a:t>
            </a:r>
            <a:r>
              <a:rPr lang="de-DE" sz="2000" u="sng" dirty="0"/>
              <a:t> </a:t>
            </a:r>
            <a:endParaRPr lang="fr-FR" sz="2000" u="sng" dirty="0"/>
          </a:p>
        </p:txBody>
      </p:sp>
    </p:spTree>
    <p:extLst>
      <p:ext uri="{BB962C8B-B14F-4D97-AF65-F5344CB8AC3E}">
        <p14:creationId xmlns:p14="http://schemas.microsoft.com/office/powerpoint/2010/main" val="8676173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2800" spc="-1" dirty="0">
                <a:uFill>
                  <a:solidFill>
                    <a:srgbClr val="FFFFFF"/>
                  </a:solidFill>
                </a:uFill>
                <a:ea typeface="ＭＳ Ｐゴシック"/>
              </a:rPr>
              <a:t>Enregistrer des références d’articles de revues</a:t>
            </a:r>
            <a:endParaRPr lang="fr-FR" sz="28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19</a:t>
            </a:fld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365654" y="940197"/>
            <a:ext cx="849820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/>
              <a:t>Enregistrer des références d’articles sur "</a:t>
            </a:r>
            <a:r>
              <a:rPr lang="en-US" sz="2400" b="1" dirty="0"/>
              <a:t>energy efficiency gap”</a:t>
            </a:r>
            <a:r>
              <a:rPr lang="fr-FR" sz="2400" b="1" dirty="0"/>
              <a:t> à partir des outils mentionnés</a:t>
            </a:r>
          </a:p>
          <a:p>
            <a:endParaRPr lang="fr-FR" dirty="0"/>
          </a:p>
          <a:p>
            <a:pPr marL="285750" indent="-285750">
              <a:buFont typeface="Wingdings" charset="2"/>
              <a:buChar char="Ø"/>
            </a:pPr>
            <a:r>
              <a:rPr lang="pt-BR" dirty="0"/>
              <a:t>Google Scholar: </a:t>
            </a:r>
            <a:r>
              <a:rPr lang="pt-BR" dirty="0">
                <a:hlinkClick r:id="rId3"/>
              </a:rPr>
              <a:t>https://scholar.google.fr/</a:t>
            </a:r>
            <a:r>
              <a:rPr lang="pt-BR" dirty="0"/>
              <a:t> </a:t>
            </a:r>
            <a:endParaRPr lang="fr-FR" dirty="0"/>
          </a:p>
          <a:p>
            <a:pPr marL="285750" indent="-285750">
              <a:buFont typeface="Wingdings" charset="2"/>
              <a:buChar char="Ø"/>
            </a:pPr>
            <a:endParaRPr lang="fr-FR" dirty="0"/>
          </a:p>
          <a:p>
            <a:pPr marL="285750" indent="-285750">
              <a:buFont typeface="Wingdings" charset="2"/>
              <a:buChar char="Ø"/>
            </a:pPr>
            <a:r>
              <a:rPr lang="fr-FR" dirty="0"/>
              <a:t>PSL Explore et </a:t>
            </a:r>
            <a:r>
              <a:rPr lang="en-US" dirty="0" err="1"/>
              <a:t>MinExplore</a:t>
            </a:r>
            <a:r>
              <a:rPr lang="en-US" dirty="0"/>
              <a:t> (</a:t>
            </a:r>
            <a:r>
              <a:rPr lang="en-US" dirty="0" err="1"/>
              <a:t>outil</a:t>
            </a:r>
            <a:r>
              <a:rPr lang="fr-FR" dirty="0"/>
              <a:t> de découverte): </a:t>
            </a:r>
            <a:r>
              <a:rPr lang="fr-FR" dirty="0">
                <a:hlinkClick r:id="rId4"/>
              </a:rPr>
              <a:t>https://explore.univ-psl.fr</a:t>
            </a:r>
            <a:r>
              <a:rPr lang="fr-FR" dirty="0"/>
              <a:t> </a:t>
            </a:r>
          </a:p>
          <a:p>
            <a:pPr marL="285750" indent="-285750">
              <a:buFont typeface="Wingdings" charset="2"/>
              <a:buChar char="Ø"/>
            </a:pPr>
            <a:endParaRPr lang="fr-FR" sz="1400" dirty="0"/>
          </a:p>
          <a:p>
            <a:pPr marL="742950" lvl="2" indent="-285750">
              <a:buFont typeface="Wingdings" charset="2"/>
              <a:buChar char="ü"/>
            </a:pPr>
            <a:r>
              <a:rPr lang="fr-FR" dirty="0" err="1"/>
              <a:t>ScienceDirect</a:t>
            </a:r>
            <a:r>
              <a:rPr lang="fr-FR" dirty="0"/>
              <a:t/>
            </a:r>
            <a:br>
              <a:rPr lang="fr-FR" dirty="0"/>
            </a:br>
            <a:r>
              <a:rPr lang="en-US" dirty="0"/>
              <a:t>Jaffe, A. B., &amp; </a:t>
            </a:r>
            <a:r>
              <a:rPr lang="en-US" dirty="0" err="1"/>
              <a:t>Stavins</a:t>
            </a:r>
            <a:r>
              <a:rPr lang="en-US" dirty="0"/>
              <a:t>, R. N. (1994). The energy-efficiency gap What does it mean? Energy Policy, 22(10), 804‑810. https://</a:t>
            </a:r>
            <a:r>
              <a:rPr lang="en-US" dirty="0" err="1"/>
              <a:t>doi.org</a:t>
            </a:r>
            <a:r>
              <a:rPr lang="en-US" dirty="0"/>
              <a:t>/10.1016/0301-4215(94)90138-4</a:t>
            </a:r>
          </a:p>
          <a:p>
            <a:pPr marL="742950" lvl="2" indent="-285750">
              <a:buFont typeface="Wingdings" charset="2"/>
              <a:buChar char="ü"/>
            </a:pPr>
            <a:endParaRPr lang="fr-FR" dirty="0"/>
          </a:p>
          <a:p>
            <a:pPr marL="742950" lvl="2" indent="-285750">
              <a:buFont typeface="Wingdings" charset="2"/>
              <a:buChar char="ü"/>
            </a:pPr>
            <a:r>
              <a:rPr lang="fr-FR" dirty="0"/>
              <a:t>JSTOR</a:t>
            </a:r>
            <a:br>
              <a:rPr lang="fr-FR" dirty="0"/>
            </a:br>
            <a:r>
              <a:rPr lang="en-US" dirty="0"/>
              <a:t>Palmer, K., &amp; Walls, M. (2015). Limited Attention and the Residential Energy Efficiency Gap. The American Economic Review, 105(5), 192‑195.</a:t>
            </a:r>
          </a:p>
          <a:p>
            <a:pPr marL="285750" lvl="1" indent="-285750">
              <a:buFont typeface="Wingdings" charset="2"/>
              <a:buChar char="Ø"/>
            </a:pPr>
            <a:endParaRPr lang="fr-FR" dirty="0"/>
          </a:p>
          <a:p>
            <a:pPr marL="285750" indent="-285750">
              <a:buFont typeface="Wingdings" charset="2"/>
              <a:buChar char="Ø"/>
            </a:pPr>
            <a:r>
              <a:rPr lang="fr-FR" dirty="0" err="1"/>
              <a:t>Scopus</a:t>
            </a:r>
            <a:r>
              <a:rPr lang="fr-FR" dirty="0"/>
              <a:t> et Web of Science</a:t>
            </a:r>
          </a:p>
          <a:p>
            <a:pPr marL="285750" indent="-285750">
              <a:buFont typeface="Wingdings" charset="2"/>
              <a:buChar char="Ø"/>
            </a:pPr>
            <a:endParaRPr lang="fr-FR" sz="1400" dirty="0"/>
          </a:p>
          <a:p>
            <a:pPr marL="742950" lvl="1" indent="-285750">
              <a:buFont typeface="Wingdings" charset="2"/>
              <a:buChar char="Ø"/>
            </a:pPr>
            <a:r>
              <a:rPr lang="fr-FR" dirty="0">
                <a:hlinkClick r:id="rId5"/>
              </a:rPr>
              <a:t>https://explore.univ-psl.fr/fr/databases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621297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2800" spc="-1" dirty="0">
                <a:uFill>
                  <a:solidFill>
                    <a:srgbClr val="FFFFFF"/>
                  </a:solidFill>
                </a:uFill>
                <a:ea typeface="ＭＳ Ｐゴシック"/>
              </a:rPr>
              <a:t>Enregistrer des références d’autres documents</a:t>
            </a:r>
            <a:endParaRPr lang="fr-FR" sz="28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20</a:t>
            </a:fld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468000" y="710877"/>
            <a:ext cx="8498200" cy="6817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900" u="sng" dirty="0"/>
              <a:t>Pages Web</a:t>
            </a:r>
          </a:p>
          <a:p>
            <a:endParaRPr lang="fr-FR" sz="1400" u="sng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900" dirty="0"/>
              <a:t>Blog </a:t>
            </a:r>
            <a:r>
              <a:rPr lang="fr-FR" sz="1900" dirty="0" err="1"/>
              <a:t>Zotero</a:t>
            </a:r>
            <a:r>
              <a:rPr lang="fr-FR" sz="1900" dirty="0"/>
              <a:t> francophone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900" dirty="0" err="1"/>
              <a:t>Video</a:t>
            </a:r>
            <a:r>
              <a:rPr lang="fr-FR" sz="1900" dirty="0"/>
              <a:t> </a:t>
            </a:r>
            <a:r>
              <a:rPr lang="fr-FR" sz="1900" dirty="0" err="1"/>
              <a:t>Youtube</a:t>
            </a:r>
            <a:r>
              <a:rPr lang="fr-FR" sz="1900" dirty="0"/>
              <a:t> Finale nationale 2017 MT180</a:t>
            </a:r>
            <a:br>
              <a:rPr lang="fr-FR" sz="1900" dirty="0"/>
            </a:br>
            <a:r>
              <a:rPr lang="fr-FR" sz="1900" dirty="0"/>
              <a:t>La course des électrons ! Sabrina </a:t>
            </a:r>
            <a:r>
              <a:rPr lang="fr-FR" sz="1900" dirty="0" err="1"/>
              <a:t>Fadloun</a:t>
            </a:r>
            <a:r>
              <a:rPr lang="fr-FR" sz="1900" dirty="0"/>
              <a:t>, 1er prix du jury/prix du public - </a:t>
            </a:r>
            <a:r>
              <a:rPr lang="en-US" sz="1900" dirty="0">
                <a:hlinkClick r:id="rId3"/>
              </a:rPr>
              <a:t>https://www.youtube.com/watch?v=zxaaQ7WgqBQ&amp;t=17s</a:t>
            </a:r>
            <a:r>
              <a:rPr lang="en-US" sz="1900" dirty="0"/>
              <a:t> </a:t>
            </a:r>
            <a:endParaRPr lang="fr-FR" sz="19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9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900" u="sng" dirty="0"/>
              <a:t>Brevets sur </a:t>
            </a:r>
            <a:r>
              <a:rPr lang="fr-FR" sz="1900" u="sng" dirty="0" err="1"/>
              <a:t>Espacenet</a:t>
            </a:r>
            <a:endParaRPr lang="fr-FR" sz="1900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u="sng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900" dirty="0"/>
              <a:t>Peureux, J.-L., </a:t>
            </a:r>
            <a:r>
              <a:rPr lang="fr-FR" sz="1900" dirty="0" err="1"/>
              <a:t>Bourig</a:t>
            </a:r>
            <a:r>
              <a:rPr lang="fr-FR" sz="1900" dirty="0"/>
              <a:t>, A., </a:t>
            </a:r>
            <a:r>
              <a:rPr lang="fr-FR" sz="1900" dirty="0" err="1"/>
              <a:t>Zoughaib</a:t>
            </a:r>
            <a:r>
              <a:rPr lang="fr-FR" sz="1900" dirty="0"/>
              <a:t>, A., &amp; </a:t>
            </a:r>
            <a:r>
              <a:rPr lang="fr-FR" sz="1900" dirty="0" err="1"/>
              <a:t>Besbes</a:t>
            </a:r>
            <a:r>
              <a:rPr lang="fr-FR" sz="1900" dirty="0"/>
              <a:t>, K. (2016). CN104781621 (A) </a:t>
            </a:r>
            <a:r>
              <a:rPr lang="fr-FR" sz="1900" dirty="0">
                <a:hlinkClick r:id="rId4"/>
              </a:rPr>
              <a:t>https://worldwide.espacenet.com/publicationDetails/biblio?FT=D&amp;date=20150715&amp;DB=&amp;locale=en_EP&amp;CC=CN&amp;NR=104781621A&amp;KC=A&amp;ND=4</a:t>
            </a:r>
            <a:endParaRPr lang="fr-FR" sz="19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fr-FR" sz="19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900" u="sng" dirty="0"/>
              <a:t>Document juridique sur </a:t>
            </a:r>
            <a:r>
              <a:rPr lang="fr-FR" sz="1900" u="sng" dirty="0" err="1"/>
              <a:t>Legifrance</a:t>
            </a:r>
            <a:endParaRPr lang="fr-FR" sz="1900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u="sng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900" dirty="0"/>
              <a:t>Arrêté du 25 mai 2016 fixant le cadre national de la formation et les modalités conduisant à la délivrance du diplôme national de doctorat. </a:t>
            </a:r>
            <a:r>
              <a:rPr lang="fr-FR" sz="1900" dirty="0">
                <a:hlinkClick r:id="rId5"/>
              </a:rPr>
              <a:t>https://www.legifrance.gouv.fr/affichTexte.do?cidTexte=JORFTEXT000032587086</a:t>
            </a:r>
            <a:r>
              <a:rPr lang="fr-FR" sz="19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9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900" dirty="0"/>
          </a:p>
        </p:txBody>
      </p:sp>
    </p:spTree>
    <p:extLst>
      <p:ext uri="{BB962C8B-B14F-4D97-AF65-F5344CB8AC3E}">
        <p14:creationId xmlns:p14="http://schemas.microsoft.com/office/powerpoint/2010/main" val="20934444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3200" spc="-1" dirty="0">
                <a:uFill>
                  <a:solidFill>
                    <a:srgbClr val="FFFFFF"/>
                  </a:solidFill>
                </a:uFill>
                <a:ea typeface="ＭＳ Ｐゴシック"/>
              </a:rPr>
              <a:t>Enrichir et compléter ses références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21</a:t>
            </a:fld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556" y="3093635"/>
            <a:ext cx="7632676" cy="3072960"/>
          </a:xfrm>
          <a:prstGeom prst="rect">
            <a:avLst/>
          </a:prstGeom>
        </p:spPr>
      </p:pic>
      <p:sp>
        <p:nvSpPr>
          <p:cNvPr id="6" name="Espace réservé du contenu 3"/>
          <p:cNvSpPr>
            <a:spLocks noGrp="1"/>
          </p:cNvSpPr>
          <p:nvPr>
            <p:ph idx="13"/>
          </p:nvPr>
        </p:nvSpPr>
        <p:spPr>
          <a:xfrm>
            <a:off x="522000" y="987326"/>
            <a:ext cx="8444200" cy="5048250"/>
          </a:xfrm>
        </p:spPr>
        <p:txBody>
          <a:bodyPr/>
          <a:lstStyle/>
          <a:p>
            <a:r>
              <a:rPr lang="fr-FR" sz="2000" dirty="0">
                <a:solidFill>
                  <a:srgbClr val="000000"/>
                </a:solidFill>
              </a:rPr>
              <a:t>Possibilité d’enrichir vos références ou de supprimer certaines informations</a:t>
            </a:r>
          </a:p>
          <a:p>
            <a:r>
              <a:rPr lang="fr-FR" sz="2000" dirty="0">
                <a:solidFill>
                  <a:srgbClr val="000000"/>
                </a:solidFill>
              </a:rPr>
              <a:t>A faire au fur et à mesure de la collecte</a:t>
            </a:r>
          </a:p>
          <a:p>
            <a:r>
              <a:rPr lang="fr-FR" sz="2000" dirty="0">
                <a:solidFill>
                  <a:srgbClr val="000000"/>
                </a:solidFill>
              </a:rPr>
              <a:t>Ne compléter que les champs essentiels pour la rédaction de la bibliographie</a:t>
            </a:r>
          </a:p>
        </p:txBody>
      </p:sp>
      <p:sp>
        <p:nvSpPr>
          <p:cNvPr id="7" name="CustomShape 4"/>
          <p:cNvSpPr/>
          <p:nvPr/>
        </p:nvSpPr>
        <p:spPr>
          <a:xfrm>
            <a:off x="6543480" y="4754880"/>
            <a:ext cx="956146" cy="206064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fr-FR" sz="1600" b="0" strike="noStrike" spc="-1" dirty="0">
              <a:solidFill>
                <a:srgbClr val="E46C0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821258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3200" spc="-1" dirty="0">
                <a:uFill>
                  <a:solidFill>
                    <a:srgbClr val="FFFFFF"/>
                  </a:solidFill>
                </a:uFill>
                <a:ea typeface="ＭＳ Ｐゴシック"/>
              </a:rPr>
              <a:t>Enrichir et compléter ses références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22</a:t>
            </a:fld>
            <a:endParaRPr lang="fr-FR"/>
          </a:p>
        </p:txBody>
      </p:sp>
      <p:sp>
        <p:nvSpPr>
          <p:cNvPr id="6" name="Espace réservé du contenu 3"/>
          <p:cNvSpPr>
            <a:spLocks noGrp="1"/>
          </p:cNvSpPr>
          <p:nvPr>
            <p:ph idx="13"/>
          </p:nvPr>
        </p:nvSpPr>
        <p:spPr>
          <a:xfrm>
            <a:off x="522000" y="987326"/>
            <a:ext cx="8376523" cy="2854382"/>
          </a:xfrm>
        </p:spPr>
        <p:txBody>
          <a:bodyPr/>
          <a:lstStyle/>
          <a:p>
            <a:r>
              <a:rPr lang="fr-FR" sz="2000" dirty="0">
                <a:solidFill>
                  <a:srgbClr val="000000"/>
                </a:solidFill>
              </a:rPr>
              <a:t>Des </a:t>
            </a:r>
            <a:r>
              <a:rPr lang="fr-FR" sz="2000" b="1" dirty="0">
                <a:solidFill>
                  <a:srgbClr val="000000"/>
                </a:solidFill>
              </a:rPr>
              <a:t>notes</a:t>
            </a:r>
            <a:r>
              <a:rPr lang="fr-FR" sz="2000" dirty="0">
                <a:solidFill>
                  <a:srgbClr val="000000"/>
                </a:solidFill>
              </a:rPr>
              <a:t> peuvent être associées aux références enregistrées (texte libre)</a:t>
            </a:r>
          </a:p>
          <a:p>
            <a:pPr marL="0" indent="0">
              <a:buNone/>
            </a:pPr>
            <a:endParaRPr lang="fr-FR" sz="2000" dirty="0">
              <a:solidFill>
                <a:srgbClr val="000000"/>
              </a:solidFill>
            </a:endParaRPr>
          </a:p>
          <a:p>
            <a:r>
              <a:rPr lang="fr-FR" sz="2000" b="1" dirty="0">
                <a:solidFill>
                  <a:srgbClr val="000000"/>
                </a:solidFill>
              </a:rPr>
              <a:t>Marqueurs</a:t>
            </a:r>
            <a:endParaRPr lang="fr-FR" sz="2000" dirty="0">
              <a:solidFill>
                <a:srgbClr val="000000"/>
              </a:solidFill>
            </a:endParaRPr>
          </a:p>
          <a:p>
            <a:pPr>
              <a:buFontTx/>
              <a:buChar char="-"/>
            </a:pPr>
            <a:r>
              <a:rPr lang="fr-FR" sz="2000" dirty="0">
                <a:solidFill>
                  <a:srgbClr val="000000"/>
                </a:solidFill>
              </a:rPr>
              <a:t>Parfois récupérés automatiquement (catalogues de bibliothèque)</a:t>
            </a:r>
          </a:p>
          <a:p>
            <a:pPr>
              <a:buFontTx/>
              <a:buChar char="-"/>
            </a:pPr>
            <a:r>
              <a:rPr lang="fr-FR" sz="2000" dirty="0">
                <a:solidFill>
                  <a:srgbClr val="000000"/>
                </a:solidFill>
              </a:rPr>
              <a:t>Possibilité d’ajouter vos propres tags</a:t>
            </a:r>
          </a:p>
          <a:p>
            <a:pPr>
              <a:buFontTx/>
              <a:buChar char="-"/>
            </a:pPr>
            <a:r>
              <a:rPr lang="fr-FR" sz="2000" dirty="0">
                <a:solidFill>
                  <a:srgbClr val="000000"/>
                </a:solidFill>
              </a:rPr>
              <a:t>Peut faciliter la recherche parmi les références (pas de lemmatisation)</a:t>
            </a:r>
          </a:p>
          <a:p>
            <a:pPr>
              <a:buFontTx/>
              <a:buChar char="-"/>
            </a:pPr>
            <a:r>
              <a:rPr lang="fr-FR" sz="2000" dirty="0">
                <a:solidFill>
                  <a:srgbClr val="000000"/>
                </a:solidFill>
              </a:rPr>
              <a:t>Système de couleurs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0829" y="4106958"/>
            <a:ext cx="6373343" cy="2134061"/>
          </a:xfrm>
          <a:prstGeom prst="rect">
            <a:avLst/>
          </a:prstGeom>
        </p:spPr>
      </p:pic>
      <p:sp>
        <p:nvSpPr>
          <p:cNvPr id="7" name="CustomShape 4"/>
          <p:cNvSpPr/>
          <p:nvPr/>
        </p:nvSpPr>
        <p:spPr>
          <a:xfrm>
            <a:off x="1572580" y="5577226"/>
            <a:ext cx="1729079" cy="206064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fr-FR" sz="1600" b="0" strike="noStrike" spc="-1" dirty="0">
              <a:solidFill>
                <a:srgbClr val="E46C0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8467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3200" spc="-1" dirty="0">
                <a:uFill>
                  <a:solidFill>
                    <a:srgbClr val="FFFFFF"/>
                  </a:solidFill>
                </a:uFill>
                <a:ea typeface="ＭＳ Ｐゴシック"/>
              </a:rPr>
              <a:t>Pièces jointes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23</a:t>
            </a:fld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644056" y="1287103"/>
            <a:ext cx="786931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dirty="0"/>
              <a:t>En même temps que la référence, </a:t>
            </a:r>
            <a:r>
              <a:rPr lang="fr-FR" sz="2200" dirty="0" err="1"/>
              <a:t>Zotero</a:t>
            </a:r>
            <a:r>
              <a:rPr lang="fr-FR" sz="2200" dirty="0"/>
              <a:t> est capable d’enregistrer automatiquement les PDF des articles de revue disponibles sur certaines bases de données.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53" y="3508424"/>
            <a:ext cx="7921272" cy="1371157"/>
          </a:xfrm>
          <a:prstGeom prst="rect">
            <a:avLst/>
          </a:prstGeom>
        </p:spPr>
      </p:pic>
      <p:sp>
        <p:nvSpPr>
          <p:cNvPr id="7" name="CustomShape 4"/>
          <p:cNvSpPr/>
          <p:nvPr/>
        </p:nvSpPr>
        <p:spPr>
          <a:xfrm>
            <a:off x="763053" y="4090970"/>
            <a:ext cx="326276" cy="20606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fr-FR" sz="1600" b="0" strike="noStrike" spc="-1" dirty="0">
              <a:solidFill>
                <a:srgbClr val="E46C0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CustomShape 4"/>
          <p:cNvSpPr/>
          <p:nvPr/>
        </p:nvSpPr>
        <p:spPr>
          <a:xfrm>
            <a:off x="2366994" y="3513026"/>
            <a:ext cx="461840" cy="28117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fr-FR" sz="1600" b="0" strike="noStrike" spc="-1" dirty="0">
              <a:solidFill>
                <a:srgbClr val="E46C0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" name="ZoneTexte 10"/>
          <p:cNvSpPr txBox="1">
            <a:spLocks noChangeArrowheads="1"/>
          </p:cNvSpPr>
          <p:nvPr/>
        </p:nvSpPr>
        <p:spPr bwMode="auto">
          <a:xfrm>
            <a:off x="2544085" y="2736627"/>
            <a:ext cx="3024188" cy="584775"/>
          </a:xfrm>
          <a:prstGeom prst="rect">
            <a:avLst/>
          </a:prstGeom>
          <a:noFill/>
          <a:ln w="1905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1600" dirty="0"/>
              <a:t>Pour ajouter manuellement une pièce jointe</a:t>
            </a:r>
          </a:p>
        </p:txBody>
      </p:sp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763053" y="5296209"/>
            <a:ext cx="1837024" cy="584775"/>
          </a:xfrm>
          <a:prstGeom prst="rect">
            <a:avLst/>
          </a:prstGeom>
          <a:noFill/>
          <a:ln w="1905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1600" dirty="0"/>
              <a:t>Afficher/masquer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1600" dirty="0"/>
              <a:t>une pièce jointe</a:t>
            </a:r>
          </a:p>
        </p:txBody>
      </p:sp>
      <p:cxnSp>
        <p:nvCxnSpPr>
          <p:cNvPr id="13" name="Connecteur droit avec flèche 12"/>
          <p:cNvCxnSpPr>
            <a:stCxn id="7" idx="2"/>
          </p:cNvCxnSpPr>
          <p:nvPr/>
        </p:nvCxnSpPr>
        <p:spPr>
          <a:xfrm>
            <a:off x="926191" y="4297034"/>
            <a:ext cx="163138" cy="999175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>
            <a:stCxn id="8" idx="0"/>
          </p:cNvCxnSpPr>
          <p:nvPr/>
        </p:nvCxnSpPr>
        <p:spPr>
          <a:xfrm flipV="1">
            <a:off x="2597914" y="3321402"/>
            <a:ext cx="57822" cy="191624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06766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3200" spc="-1" dirty="0">
                <a:uFill>
                  <a:solidFill>
                    <a:srgbClr val="FFFFFF"/>
                  </a:solidFill>
                </a:uFill>
                <a:ea typeface="ＭＳ Ｐゴシック"/>
              </a:rPr>
              <a:t>Renommer automatiquement un PDF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24</a:t>
            </a:fld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644056" y="1287103"/>
            <a:ext cx="78693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dirty="0"/>
              <a:t>Grâce à cette option le fichier sera renommé sous la forme</a:t>
            </a:r>
          </a:p>
          <a:p>
            <a:pPr algn="ctr"/>
            <a:r>
              <a:rPr lang="fr-FR" sz="2000" b="1" dirty="0"/>
              <a:t>Auteur – Date - Titre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/>
          <a:srcRect l="8724" t="4286" r="68368" b="57619"/>
          <a:stretch/>
        </p:blipFill>
        <p:spPr>
          <a:xfrm>
            <a:off x="2021114" y="2765048"/>
            <a:ext cx="5878286" cy="3142029"/>
          </a:xfrm>
          <a:prstGeom prst="rect">
            <a:avLst/>
          </a:prstGeom>
        </p:spPr>
      </p:pic>
      <p:sp>
        <p:nvSpPr>
          <p:cNvPr id="16" name="Rectangle à coins arrondis 15"/>
          <p:cNvSpPr/>
          <p:nvPr/>
        </p:nvSpPr>
        <p:spPr>
          <a:xfrm>
            <a:off x="4838700" y="5130800"/>
            <a:ext cx="3060700" cy="22225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05372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3200" spc="-1" dirty="0">
                <a:uFill>
                  <a:solidFill>
                    <a:srgbClr val="FFFFFF"/>
                  </a:solidFill>
                </a:uFill>
                <a:ea typeface="ＭＳ Ｐゴシック"/>
              </a:rPr>
              <a:t>PDF « orphelins »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25</a:t>
            </a:fld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558995" y="1241112"/>
            <a:ext cx="78693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/>
              <a:t>Vous avez accumulé des fichiers PDF d’articles sur votre ordinateur et ne savez comment les retrouver pour ajouter la référence?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/>
          <a:srcRect l="8570" t="28449" r="66407" b="32896"/>
          <a:stretch/>
        </p:blipFill>
        <p:spPr>
          <a:xfrm>
            <a:off x="2123163" y="2383036"/>
            <a:ext cx="4462074" cy="2215670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382349" y="5160335"/>
            <a:ext cx="8583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/>
              <a:t>Edition ou </a:t>
            </a:r>
            <a:r>
              <a:rPr lang="fr-FR" i="1" dirty="0" err="1"/>
              <a:t>Zotero</a:t>
            </a:r>
            <a:r>
              <a:rPr lang="fr-FR" i="1" dirty="0"/>
              <a:t> &gt; Préférences &gt; Générales&gt; Récupérer automatiquement les métadonnées des PDF</a:t>
            </a:r>
          </a:p>
        </p:txBody>
      </p:sp>
    </p:spTree>
    <p:extLst>
      <p:ext uri="{BB962C8B-B14F-4D97-AF65-F5344CB8AC3E}">
        <p14:creationId xmlns:p14="http://schemas.microsoft.com/office/powerpoint/2010/main" val="19775683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Créer une </a:t>
            </a:r>
            <a:r>
              <a:rPr lang="fr-FR" dirty="0" smtClean="0"/>
              <a:t>référence manuellement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3"/>
          </p:nvPr>
        </p:nvSpPr>
        <p:spPr>
          <a:xfrm>
            <a:off x="657171" y="1177607"/>
            <a:ext cx="7969993" cy="1541739"/>
          </a:xfrm>
        </p:spPr>
        <p:txBody>
          <a:bodyPr/>
          <a:lstStyle/>
          <a:p>
            <a:pPr marL="0" indent="0" algn="ctr">
              <a:buNone/>
            </a:pPr>
            <a:r>
              <a:rPr lang="fr-FR" altLang="fr-FR" sz="2000" dirty="0">
                <a:solidFill>
                  <a:schemeClr val="tx1"/>
                </a:solidFill>
              </a:rPr>
              <a:t>L'icône         permet de créer une référence ex nihilo.</a:t>
            </a:r>
          </a:p>
          <a:p>
            <a:pPr marL="0" indent="0" algn="ctr">
              <a:buNone/>
            </a:pPr>
            <a:r>
              <a:rPr lang="fr-FR" altLang="fr-FR" sz="2000" dirty="0">
                <a:solidFill>
                  <a:schemeClr val="tx1"/>
                </a:solidFill>
              </a:rPr>
              <a:t>Après avoir choisi le type de document souhaité parmi ceux proposées par le logiciel, on peut entrer manuellement toutes les métadonnées permettant de le décrire </a:t>
            </a:r>
            <a:r>
              <a:rPr lang="fr-FR" altLang="fr-FR" sz="1800" i="1" dirty="0">
                <a:solidFill>
                  <a:schemeClr val="tx1"/>
                </a:solidFill>
              </a:rPr>
              <a:t>(se limiter à l’essentiel)</a:t>
            </a:r>
            <a:r>
              <a:rPr lang="fr-FR" altLang="fr-FR" sz="2000" dirty="0">
                <a:solidFill>
                  <a:schemeClr val="tx1"/>
                </a:solidFill>
              </a:rPr>
              <a:t>.</a:t>
            </a:r>
          </a:p>
          <a:p>
            <a:endParaRPr lang="fr-FR" sz="20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26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1552" y="1185558"/>
            <a:ext cx="486416" cy="3103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372"/>
          <a:stretch/>
        </p:blipFill>
        <p:spPr>
          <a:xfrm>
            <a:off x="870370" y="3036407"/>
            <a:ext cx="7584447" cy="284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2342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idx="13"/>
          </p:nvPr>
        </p:nvSpPr>
        <p:spPr>
          <a:xfrm>
            <a:off x="418381" y="2994868"/>
            <a:ext cx="8336186" cy="1278830"/>
          </a:xfrm>
        </p:spPr>
        <p:txBody>
          <a:bodyPr/>
          <a:lstStyle/>
          <a:p>
            <a:pPr marL="0" indent="0" algn="ctr">
              <a:buNone/>
            </a:pPr>
            <a:r>
              <a:rPr lang="fr-FR" sz="3800" dirty="0">
                <a:solidFill>
                  <a:srgbClr val="0070C0"/>
                </a:solidFill>
              </a:rPr>
              <a:t>5 / Organiser ses références bibliographiques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44211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Collections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idx="13"/>
          </p:nvPr>
        </p:nvSpPr>
        <p:spPr>
          <a:xfrm>
            <a:off x="4281377" y="1822153"/>
            <a:ext cx="4593882" cy="327389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FR" sz="2000" dirty="0">
                <a:solidFill>
                  <a:schemeClr val="tx1"/>
                </a:solidFill>
              </a:rPr>
              <a:t>Un dossier racine : « Ma bibliothèque ». Il</a:t>
            </a:r>
            <a:r>
              <a:rPr lang="fr-FR" sz="2000" b="1" dirty="0">
                <a:solidFill>
                  <a:schemeClr val="tx1"/>
                </a:solidFill>
              </a:rPr>
              <a:t> </a:t>
            </a:r>
            <a:r>
              <a:rPr lang="fr-FR" sz="2000" dirty="0">
                <a:solidFill>
                  <a:schemeClr val="tx1"/>
                </a:solidFill>
              </a:rPr>
              <a:t>répertorie tous les documents, qu’ils aient été inclus ou non dans une collection. </a:t>
            </a:r>
          </a:p>
          <a:p>
            <a:pPr>
              <a:defRPr/>
            </a:pPr>
            <a:endParaRPr lang="fr-FR" sz="16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FR" sz="2000" dirty="0">
                <a:solidFill>
                  <a:schemeClr val="tx1"/>
                </a:solidFill>
              </a:rPr>
              <a:t>Créer une nouvelle collection : clic droit, puis « Nouvelle collection ». </a:t>
            </a:r>
          </a:p>
          <a:p>
            <a:pPr marL="0" indent="0">
              <a:buNone/>
              <a:defRPr/>
            </a:pPr>
            <a:endParaRPr lang="fr-FR" sz="16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FR" sz="2000" dirty="0">
                <a:solidFill>
                  <a:schemeClr val="tx1"/>
                </a:solidFill>
              </a:rPr>
              <a:t>Les collections peuvent se subdiviser en sous-collections.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28</a:t>
            </a:fld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577"/>
          <a:stretch/>
        </p:blipFill>
        <p:spPr>
          <a:xfrm>
            <a:off x="468000" y="1680760"/>
            <a:ext cx="3463432" cy="3232316"/>
          </a:xfrm>
          <a:prstGeom prst="rect">
            <a:avLst/>
          </a:prstGeom>
        </p:spPr>
      </p:pic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564579" y="2630981"/>
            <a:ext cx="1420165" cy="750172"/>
          </a:xfrm>
          <a:prstGeom prst="rect">
            <a:avLst/>
          </a:prstGeom>
          <a:noFill/>
          <a:ln w="1905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fr-FR" altLang="fr-FR" sz="1600" dirty="0"/>
          </a:p>
        </p:txBody>
      </p:sp>
    </p:spTree>
    <p:extLst>
      <p:ext uri="{BB962C8B-B14F-4D97-AF65-F5344CB8AC3E}">
        <p14:creationId xmlns:p14="http://schemas.microsoft.com/office/powerpoint/2010/main" val="6229650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Déplacer/copier une référence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idx="13"/>
          </p:nvPr>
        </p:nvSpPr>
        <p:spPr>
          <a:xfrm>
            <a:off x="382772" y="1637855"/>
            <a:ext cx="8420986" cy="243087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FR" sz="2000" b="1" dirty="0">
                <a:solidFill>
                  <a:schemeClr val="tx1"/>
                </a:solidFill>
              </a:rPr>
              <a:t>Déplacer une référence </a:t>
            </a:r>
            <a:r>
              <a:rPr lang="fr-FR" sz="2000" dirty="0">
                <a:solidFill>
                  <a:schemeClr val="tx1"/>
                </a:solidFill>
              </a:rPr>
              <a:t>: la faire glisser vers le dossier choisi. Par défaut, la référence est copiée dans la collection cible mais reste également présente dans la collection d’origine.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fr-FR" sz="20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FR" sz="2000" dirty="0">
                <a:solidFill>
                  <a:schemeClr val="tx1"/>
                </a:solidFill>
              </a:rPr>
              <a:t>Pour déplacer une référence sans qu’elle ne reste dans sa collection d’origine, maintenir </a:t>
            </a:r>
            <a:r>
              <a:rPr lang="fr-FR" sz="2000" b="1" dirty="0">
                <a:solidFill>
                  <a:schemeClr val="tx1"/>
                </a:solidFill>
              </a:rPr>
              <a:t>la touche Maj enfoncée </a:t>
            </a:r>
            <a:r>
              <a:rPr lang="fr-FR" sz="2000" dirty="0">
                <a:solidFill>
                  <a:schemeClr val="tx1"/>
                </a:solidFill>
              </a:rPr>
              <a:t>pendant le glisser-déposer.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58249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Organiser ses références bibliographiques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30</a:t>
            </a:fld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579"/>
          <a:stretch/>
        </p:blipFill>
        <p:spPr>
          <a:xfrm>
            <a:off x="1821348" y="2101492"/>
            <a:ext cx="5759746" cy="2070933"/>
          </a:xfrm>
          <a:prstGeom prst="rect">
            <a:avLst/>
          </a:prstGeom>
        </p:spPr>
      </p:pic>
      <p:sp>
        <p:nvSpPr>
          <p:cNvPr id="12" name="ZoneTexte 10"/>
          <p:cNvSpPr txBox="1">
            <a:spLocks noChangeArrowheads="1"/>
          </p:cNvSpPr>
          <p:nvPr/>
        </p:nvSpPr>
        <p:spPr bwMode="auto">
          <a:xfrm>
            <a:off x="1054174" y="1385414"/>
            <a:ext cx="3024188" cy="584775"/>
          </a:xfrm>
          <a:prstGeom prst="rect">
            <a:avLst/>
          </a:prstGeom>
          <a:noFill/>
          <a:ln w="1905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1600" dirty="0"/>
              <a:t>Tri des références en cliquant sur l’intitulé de la colonne </a:t>
            </a:r>
          </a:p>
        </p:txBody>
      </p:sp>
      <p:sp>
        <p:nvSpPr>
          <p:cNvPr id="14" name="ZoneTexte 10"/>
          <p:cNvSpPr txBox="1">
            <a:spLocks noChangeArrowheads="1"/>
          </p:cNvSpPr>
          <p:nvPr/>
        </p:nvSpPr>
        <p:spPr bwMode="auto">
          <a:xfrm>
            <a:off x="5945636" y="4370142"/>
            <a:ext cx="3024188" cy="584775"/>
          </a:xfrm>
          <a:prstGeom prst="rect">
            <a:avLst/>
          </a:prstGeom>
          <a:noFill/>
          <a:ln w="1905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fr-FR" altLang="fr-FR" sz="1600" dirty="0"/>
              <a:t>Pour ajouter de nouvelles colonnes</a:t>
            </a:r>
          </a:p>
        </p:txBody>
      </p:sp>
      <p:cxnSp>
        <p:nvCxnSpPr>
          <p:cNvPr id="20" name="Connecteur droit avec flèche 19"/>
          <p:cNvCxnSpPr/>
          <p:nvPr/>
        </p:nvCxnSpPr>
        <p:spPr>
          <a:xfrm>
            <a:off x="7581094" y="2580567"/>
            <a:ext cx="163138" cy="1739817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4741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Rechercher des références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31</a:t>
            </a:fld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293"/>
          <a:stretch/>
        </p:blipFill>
        <p:spPr>
          <a:xfrm>
            <a:off x="468000" y="1198229"/>
            <a:ext cx="5759746" cy="1494171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199" y="3186747"/>
            <a:ext cx="7007225" cy="2494915"/>
          </a:xfrm>
          <a:prstGeom prst="rect">
            <a:avLst/>
          </a:prstGeom>
        </p:spPr>
      </p:pic>
      <p:sp>
        <p:nvSpPr>
          <p:cNvPr id="9" name="ZoneTexte 10"/>
          <p:cNvSpPr txBox="1">
            <a:spLocks noChangeArrowheads="1"/>
          </p:cNvSpPr>
          <p:nvPr/>
        </p:nvSpPr>
        <p:spPr bwMode="auto">
          <a:xfrm>
            <a:off x="1941570" y="1222339"/>
            <a:ext cx="306330" cy="338554"/>
          </a:xfrm>
          <a:prstGeom prst="rect">
            <a:avLst/>
          </a:prstGeom>
          <a:noFill/>
          <a:ln w="1905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fr-FR" altLang="fr-FR" sz="1600" dirty="0"/>
          </a:p>
        </p:txBody>
      </p:sp>
      <p:sp>
        <p:nvSpPr>
          <p:cNvPr id="10" name="ZoneTexte 10"/>
          <p:cNvSpPr txBox="1">
            <a:spLocks noChangeArrowheads="1"/>
          </p:cNvSpPr>
          <p:nvPr/>
        </p:nvSpPr>
        <p:spPr bwMode="auto">
          <a:xfrm>
            <a:off x="4595810" y="1261729"/>
            <a:ext cx="1631935" cy="338554"/>
          </a:xfrm>
          <a:prstGeom prst="rect">
            <a:avLst/>
          </a:prstGeom>
          <a:noFill/>
          <a:ln w="1905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fr-FR" altLang="fr-FR" sz="1600" dirty="0"/>
          </a:p>
        </p:txBody>
      </p:sp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2531906" y="4694042"/>
            <a:ext cx="1046182" cy="338554"/>
          </a:xfrm>
          <a:prstGeom prst="rect">
            <a:avLst/>
          </a:prstGeom>
          <a:noFill/>
          <a:ln w="1905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fr-FR" altLang="fr-FR" sz="1600" dirty="0"/>
          </a:p>
        </p:txBody>
      </p:sp>
    </p:spTree>
    <p:extLst>
      <p:ext uri="{BB962C8B-B14F-4D97-AF65-F5344CB8AC3E}">
        <p14:creationId xmlns:p14="http://schemas.microsoft.com/office/powerpoint/2010/main" val="41890555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Gérer les doublons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idx="13"/>
          </p:nvPr>
        </p:nvSpPr>
        <p:spPr>
          <a:xfrm>
            <a:off x="522472" y="1904108"/>
            <a:ext cx="4748028" cy="270554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FR" sz="2000" dirty="0" err="1">
                <a:solidFill>
                  <a:schemeClr val="tx1"/>
                </a:solidFill>
              </a:rPr>
              <a:t>Zotero</a:t>
            </a:r>
            <a:r>
              <a:rPr lang="fr-FR" sz="2000" dirty="0">
                <a:solidFill>
                  <a:schemeClr val="tx1"/>
                </a:solidFill>
              </a:rPr>
              <a:t> détecte automatiquement certains doublons </a:t>
            </a:r>
            <a:r>
              <a:rPr lang="fr-FR" sz="1400" i="1" dirty="0">
                <a:solidFill>
                  <a:schemeClr val="tx1"/>
                </a:solidFill>
              </a:rPr>
              <a:t>(« Doublons » dans la bibliothèque)</a:t>
            </a:r>
          </a:p>
          <a:p>
            <a:pPr marL="0" indent="0">
              <a:buNone/>
              <a:defRPr/>
            </a:pPr>
            <a:endParaRPr lang="fr-FR" sz="10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FR" sz="2000" dirty="0">
                <a:solidFill>
                  <a:schemeClr val="tx1"/>
                </a:solidFill>
              </a:rPr>
              <a:t>Repérer les différences</a:t>
            </a:r>
          </a:p>
          <a:p>
            <a:pPr marL="0" indent="0">
              <a:buNone/>
              <a:defRPr/>
            </a:pPr>
            <a:endParaRPr lang="fr-FR" sz="10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FR" sz="2000" dirty="0">
                <a:solidFill>
                  <a:schemeClr val="tx1"/>
                </a:solidFill>
              </a:rPr>
              <a:t>Choisir la version et les métadonnées pertinentes</a:t>
            </a:r>
          </a:p>
          <a:p>
            <a:pPr marL="0" indent="0">
              <a:buNone/>
              <a:defRPr/>
            </a:pPr>
            <a:endParaRPr lang="fr-FR" sz="10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FR" sz="2000" dirty="0">
                <a:solidFill>
                  <a:schemeClr val="tx1"/>
                </a:solidFill>
              </a:rPr>
              <a:t>Fusionner les documents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32</a:t>
            </a:fld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l="56949" b="2712"/>
          <a:stretch/>
        </p:blipFill>
        <p:spPr>
          <a:xfrm>
            <a:off x="5387141" y="1314517"/>
            <a:ext cx="3262352" cy="4102033"/>
          </a:xfrm>
          <a:prstGeom prst="rect">
            <a:avLst/>
          </a:prstGeom>
        </p:spPr>
      </p:pic>
      <p:sp>
        <p:nvSpPr>
          <p:cNvPr id="8" name="Rectangle à coins arrondis 7"/>
          <p:cNvSpPr/>
          <p:nvPr/>
        </p:nvSpPr>
        <p:spPr>
          <a:xfrm>
            <a:off x="5460999" y="1390650"/>
            <a:ext cx="3188493" cy="22225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5424071" y="1891854"/>
            <a:ext cx="1065630" cy="343345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 rot="5400000">
            <a:off x="7469798" y="4236858"/>
            <a:ext cx="2051017" cy="308372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43863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/>
              <a:t>Timeline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33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128" y="1314846"/>
            <a:ext cx="8158734" cy="4456321"/>
          </a:xfrm>
          <a:prstGeom prst="rect">
            <a:avLst/>
          </a:prstGeom>
        </p:spPr>
      </p:pic>
      <p:sp>
        <p:nvSpPr>
          <p:cNvPr id="7" name="Espace réservé du contenu 3"/>
          <p:cNvSpPr>
            <a:spLocks noGrp="1"/>
          </p:cNvSpPr>
          <p:nvPr>
            <p:ph idx="13"/>
          </p:nvPr>
        </p:nvSpPr>
        <p:spPr>
          <a:xfrm>
            <a:off x="2952338" y="6092345"/>
            <a:ext cx="3970978" cy="38783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fr-FR" sz="2000" dirty="0">
                <a:solidFill>
                  <a:schemeClr val="tx1"/>
                </a:solidFill>
              </a:rPr>
              <a:t>Outils &gt; Créer une chronologie </a:t>
            </a:r>
          </a:p>
        </p:txBody>
      </p:sp>
    </p:spTree>
    <p:extLst>
      <p:ext uri="{BB962C8B-B14F-4D97-AF65-F5344CB8AC3E}">
        <p14:creationId xmlns:p14="http://schemas.microsoft.com/office/powerpoint/2010/main" val="18018510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Plugins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idx="13"/>
          </p:nvPr>
        </p:nvSpPr>
        <p:spPr>
          <a:xfrm>
            <a:off x="468000" y="1998801"/>
            <a:ext cx="3580100" cy="3220900"/>
          </a:xfrm>
        </p:spPr>
        <p:txBody>
          <a:bodyPr/>
          <a:lstStyle/>
          <a:p>
            <a:r>
              <a:rPr lang="fr-FR" sz="2000" dirty="0">
                <a:solidFill>
                  <a:schemeClr val="tx1"/>
                </a:solidFill>
              </a:rPr>
              <a:t>De nombreux plugins sont disponibles afin d’enrichir votre utilisation de </a:t>
            </a:r>
            <a:r>
              <a:rPr lang="fr-FR" sz="2000" dirty="0" err="1">
                <a:solidFill>
                  <a:schemeClr val="tx1"/>
                </a:solidFill>
              </a:rPr>
              <a:t>Zotero</a:t>
            </a:r>
            <a:r>
              <a:rPr lang="fr-FR" sz="2000" dirty="0">
                <a:solidFill>
                  <a:schemeClr val="tx1"/>
                </a:solidFill>
              </a:rPr>
              <a:t>. </a:t>
            </a:r>
          </a:p>
          <a:p>
            <a:pPr marL="0" indent="0">
              <a:buNone/>
            </a:pPr>
            <a:r>
              <a:rPr lang="fr-FR" sz="2000" dirty="0">
                <a:solidFill>
                  <a:schemeClr val="tx1"/>
                </a:solidFill>
              </a:rPr>
              <a:t> </a:t>
            </a:r>
          </a:p>
          <a:p>
            <a:r>
              <a:rPr lang="fr-FR" sz="2000" dirty="0">
                <a:solidFill>
                  <a:schemeClr val="tx1"/>
                </a:solidFill>
              </a:rPr>
              <a:t>Site de </a:t>
            </a:r>
            <a:r>
              <a:rPr lang="fr-FR" sz="2000" dirty="0" err="1">
                <a:solidFill>
                  <a:schemeClr val="tx1"/>
                </a:solidFill>
              </a:rPr>
              <a:t>Zotero</a:t>
            </a:r>
            <a:r>
              <a:rPr lang="fr-FR" sz="2000" dirty="0">
                <a:solidFill>
                  <a:schemeClr val="tx1"/>
                </a:solidFill>
              </a:rPr>
              <a:t> &gt; Documentation &gt; Plugins</a:t>
            </a:r>
          </a:p>
          <a:p>
            <a:pPr marL="0" indent="0">
              <a:buNone/>
            </a:pPr>
            <a:endParaRPr lang="fr-FR" sz="1400" dirty="0">
              <a:solidFill>
                <a:schemeClr val="tx1"/>
              </a:solidFill>
            </a:endParaRPr>
          </a:p>
          <a:p>
            <a:r>
              <a:rPr lang="fr-FR" sz="2000" dirty="0">
                <a:solidFill>
                  <a:schemeClr val="tx1"/>
                </a:solidFill>
              </a:rPr>
              <a:t>Pour voir la liste des plugins installés : </a:t>
            </a:r>
            <a:r>
              <a:rPr lang="fr-FR" sz="2000" dirty="0" err="1">
                <a:solidFill>
                  <a:schemeClr val="tx1"/>
                </a:solidFill>
              </a:rPr>
              <a:t>Zotero</a:t>
            </a:r>
            <a:r>
              <a:rPr lang="fr-FR" sz="2000" dirty="0">
                <a:solidFill>
                  <a:schemeClr val="tx1"/>
                </a:solidFill>
              </a:rPr>
              <a:t> &gt; Outils &gt; Extensions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34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7035" y="2163041"/>
            <a:ext cx="4909165" cy="3694113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9710" y="987447"/>
            <a:ext cx="4397375" cy="1068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077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/>
              <a:t>Zotfile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3"/>
          </p:nvPr>
        </p:nvSpPr>
        <p:spPr>
          <a:xfrm>
            <a:off x="468000" y="4083464"/>
            <a:ext cx="8676000" cy="2372312"/>
          </a:xfrm>
        </p:spPr>
        <p:txBody>
          <a:bodyPr/>
          <a:lstStyle/>
          <a:p>
            <a:r>
              <a:rPr lang="fr-FR" sz="2000" dirty="0">
                <a:solidFill>
                  <a:schemeClr val="tx1"/>
                </a:solidFill>
              </a:rPr>
              <a:t>Joindre une copie des PDF téléchargés dans </a:t>
            </a:r>
            <a:r>
              <a:rPr lang="fr-FR" sz="2000" dirty="0" err="1">
                <a:solidFill>
                  <a:schemeClr val="tx1"/>
                </a:solidFill>
              </a:rPr>
              <a:t>Zotero</a:t>
            </a:r>
            <a:endParaRPr lang="fr-FR" sz="2000" dirty="0">
              <a:solidFill>
                <a:schemeClr val="tx1"/>
              </a:solidFill>
            </a:endParaRPr>
          </a:p>
          <a:p>
            <a:r>
              <a:rPr lang="fr-FR" sz="2000" dirty="0">
                <a:solidFill>
                  <a:schemeClr val="tx1"/>
                </a:solidFill>
              </a:rPr>
              <a:t>Automatiser le téléchargement des PDF dans le répertoire de votre choix</a:t>
            </a:r>
          </a:p>
          <a:p>
            <a:r>
              <a:rPr lang="fr-FR" sz="2000" dirty="0">
                <a:solidFill>
                  <a:schemeClr val="tx1"/>
                </a:solidFill>
              </a:rPr>
              <a:t>De les renommer automatiquement</a:t>
            </a:r>
          </a:p>
          <a:p>
            <a:r>
              <a:rPr lang="fr-FR" sz="2000" dirty="0">
                <a:solidFill>
                  <a:schemeClr val="tx1"/>
                </a:solidFill>
              </a:rPr>
              <a:t>D’extraire vos annotations sur les PDF</a:t>
            </a:r>
          </a:p>
          <a:p>
            <a:endParaRPr lang="fr-FR" sz="20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fr-FR" sz="2000" i="1" dirty="0">
                <a:solidFill>
                  <a:schemeClr val="tx1"/>
                </a:solidFill>
              </a:rPr>
              <a:t>=&gt; </a:t>
            </a:r>
            <a:r>
              <a:rPr lang="fr-FR" sz="2000" i="1" dirty="0" err="1">
                <a:solidFill>
                  <a:schemeClr val="tx1"/>
                </a:solidFill>
              </a:rPr>
              <a:t>Zotero</a:t>
            </a:r>
            <a:r>
              <a:rPr lang="fr-FR" sz="2000" i="1" dirty="0">
                <a:solidFill>
                  <a:schemeClr val="tx1"/>
                </a:solidFill>
              </a:rPr>
              <a:t> &gt; Préférences &gt; Options de </a:t>
            </a:r>
            <a:r>
              <a:rPr lang="fr-FR" sz="2000" i="1" dirty="0" err="1">
                <a:solidFill>
                  <a:schemeClr val="tx1"/>
                </a:solidFill>
              </a:rPr>
              <a:t>Zotfile</a:t>
            </a:r>
            <a:endParaRPr lang="fr-FR" i="1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35</a:t>
            </a:fld>
            <a:endParaRPr lang="fr-FR"/>
          </a:p>
        </p:txBody>
      </p:sp>
      <p:pic>
        <p:nvPicPr>
          <p:cNvPr id="8" name="Imag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055"/>
          <a:stretch/>
        </p:blipFill>
        <p:spPr bwMode="auto">
          <a:xfrm>
            <a:off x="1130300" y="1168573"/>
            <a:ext cx="7367588" cy="2401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à coins arrondis 8"/>
          <p:cNvSpPr/>
          <p:nvPr/>
        </p:nvSpPr>
        <p:spPr>
          <a:xfrm>
            <a:off x="1448971" y="2095500"/>
            <a:ext cx="760829" cy="171591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55066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/>
              <a:t>Zotfile</a:t>
            </a:r>
            <a:r>
              <a:rPr lang="fr-FR" dirty="0"/>
              <a:t> </a:t>
            </a:r>
            <a:r>
              <a:rPr lang="fr-FR" sz="1800" dirty="0"/>
              <a:t>- installation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3"/>
          </p:nvPr>
        </p:nvSpPr>
        <p:spPr>
          <a:xfrm>
            <a:off x="645800" y="1306387"/>
            <a:ext cx="8320400" cy="1222895"/>
          </a:xfrm>
        </p:spPr>
        <p:txBody>
          <a:bodyPr/>
          <a:lstStyle/>
          <a:p>
            <a:r>
              <a:rPr lang="fr-FR" sz="2000" dirty="0">
                <a:solidFill>
                  <a:schemeClr val="tx1"/>
                </a:solidFill>
              </a:rPr>
              <a:t>Clic droit &gt; Enregistrer la cible du lien sous</a:t>
            </a:r>
          </a:p>
          <a:p>
            <a:r>
              <a:rPr lang="fr-FR" sz="2000" dirty="0">
                <a:solidFill>
                  <a:schemeClr val="tx1"/>
                </a:solidFill>
              </a:rPr>
              <a:t>Enregistrer le fichier</a:t>
            </a:r>
          </a:p>
          <a:p>
            <a:r>
              <a:rPr lang="fr-FR" sz="2000" dirty="0">
                <a:solidFill>
                  <a:schemeClr val="tx1"/>
                </a:solidFill>
              </a:rPr>
              <a:t>Dans </a:t>
            </a:r>
            <a:r>
              <a:rPr lang="fr-FR" sz="2000" dirty="0" err="1">
                <a:solidFill>
                  <a:schemeClr val="tx1"/>
                </a:solidFill>
              </a:rPr>
              <a:t>Zotero</a:t>
            </a:r>
            <a:r>
              <a:rPr lang="fr-FR" sz="2000" dirty="0">
                <a:solidFill>
                  <a:schemeClr val="tx1"/>
                </a:solidFill>
              </a:rPr>
              <a:t>, Outils &gt; Extensions &gt; Install </a:t>
            </a:r>
            <a:r>
              <a:rPr lang="fr-FR" sz="2000" dirty="0" err="1">
                <a:solidFill>
                  <a:schemeClr val="tx1"/>
                </a:solidFill>
              </a:rPr>
              <a:t>Add-on</a:t>
            </a:r>
            <a:r>
              <a:rPr lang="fr-FR" sz="2000" dirty="0">
                <a:solidFill>
                  <a:schemeClr val="tx1"/>
                </a:solidFill>
              </a:rPr>
              <a:t> </a:t>
            </a:r>
            <a:r>
              <a:rPr lang="fr-FR" sz="2000" dirty="0" err="1">
                <a:solidFill>
                  <a:schemeClr val="tx1"/>
                </a:solidFill>
              </a:rPr>
              <a:t>from</a:t>
            </a:r>
            <a:r>
              <a:rPr lang="fr-FR" sz="2000" dirty="0">
                <a:solidFill>
                  <a:schemeClr val="tx1"/>
                </a:solidFill>
              </a:rPr>
              <a:t> file.</a:t>
            </a:r>
          </a:p>
          <a:p>
            <a:pPr marL="0" indent="0">
              <a:buNone/>
            </a:pP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36</a:t>
            </a:fld>
            <a:endParaRPr lang="fr-FR"/>
          </a:p>
        </p:txBody>
      </p:sp>
      <p:pic>
        <p:nvPicPr>
          <p:cNvPr id="6" name="Imag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06" r="3029" b="26865"/>
          <a:stretch/>
        </p:blipFill>
        <p:spPr bwMode="auto">
          <a:xfrm>
            <a:off x="1037879" y="2908299"/>
            <a:ext cx="6963122" cy="2019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à coins arrondis 6"/>
          <p:cNvSpPr/>
          <p:nvPr/>
        </p:nvSpPr>
        <p:spPr>
          <a:xfrm>
            <a:off x="6160671" y="3606800"/>
            <a:ext cx="1167229" cy="171591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7327901" y="2969602"/>
            <a:ext cx="317500" cy="171591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55283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/>
              <a:t>Zotfile</a:t>
            </a:r>
            <a:r>
              <a:rPr lang="fr-FR" dirty="0"/>
              <a:t> </a:t>
            </a:r>
            <a:r>
              <a:rPr lang="fr-FR" sz="1800" dirty="0"/>
              <a:t>– extraction des annotations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37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474195" y="5117129"/>
            <a:ext cx="81345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spcBef>
                <a:spcPts val="500"/>
              </a:spcBef>
              <a:buClrTx/>
              <a:buFontTx/>
              <a:buNone/>
              <a:defRPr/>
            </a:pPr>
            <a:r>
              <a:rPr lang="fr-FR" altLang="fr-FR" sz="2400" dirty="0"/>
              <a:t>Résultat : une note </a:t>
            </a:r>
            <a:r>
              <a:rPr lang="fr-FR" altLang="fr-FR" sz="2400" dirty="0" err="1"/>
              <a:t>Zotero</a:t>
            </a:r>
            <a:r>
              <a:rPr lang="fr-FR" altLang="fr-FR" sz="2400" dirty="0"/>
              <a:t> qui contiendra les passages surlignés ainsi que les commentaires insérés.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268" y="818170"/>
            <a:ext cx="3900226" cy="3393062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4"/>
          <a:srcRect l="25832" t="20822" r="35792" b="34156"/>
          <a:stretch/>
        </p:blipFill>
        <p:spPr>
          <a:xfrm>
            <a:off x="4179804" y="2232669"/>
            <a:ext cx="3778974" cy="2493818"/>
          </a:xfrm>
          <a:prstGeom prst="rect">
            <a:avLst/>
          </a:prstGeom>
        </p:spPr>
      </p:pic>
      <p:sp>
        <p:nvSpPr>
          <p:cNvPr id="9" name="Rectangle à coins arrondis 8"/>
          <p:cNvSpPr/>
          <p:nvPr/>
        </p:nvSpPr>
        <p:spPr>
          <a:xfrm>
            <a:off x="4268362" y="4302006"/>
            <a:ext cx="3790850" cy="394186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99743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idx="13"/>
          </p:nvPr>
        </p:nvSpPr>
        <p:spPr>
          <a:xfrm>
            <a:off x="432558" y="2914564"/>
            <a:ext cx="8336186" cy="1278830"/>
          </a:xfrm>
        </p:spPr>
        <p:txBody>
          <a:bodyPr/>
          <a:lstStyle/>
          <a:p>
            <a:pPr marL="0" indent="0" algn="ctr">
              <a:buNone/>
            </a:pPr>
            <a:r>
              <a:rPr lang="fr-FR" sz="3800" dirty="0">
                <a:solidFill>
                  <a:srgbClr val="0070C0"/>
                </a:solidFill>
              </a:rPr>
              <a:t>6 / Générer une bibliographie </a:t>
            </a:r>
          </a:p>
          <a:p>
            <a:pPr marL="0" indent="0" algn="ctr">
              <a:buNone/>
            </a:pPr>
            <a:r>
              <a:rPr lang="fr-FR" sz="3800" dirty="0">
                <a:solidFill>
                  <a:srgbClr val="0070C0"/>
                </a:solidFill>
              </a:rPr>
              <a:t>et insérer des citations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38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69637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Générer une bibliographie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732437" y="673870"/>
            <a:ext cx="8175312" cy="212208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A partir de collections ou d’une sélection de références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39</a:t>
            </a:fld>
            <a:endParaRPr lang="fr-FR"/>
          </a:p>
        </p:txBody>
      </p:sp>
      <p:sp>
        <p:nvSpPr>
          <p:cNvPr id="15" name="ZoneTexte 10"/>
          <p:cNvSpPr txBox="1">
            <a:spLocks noChangeArrowheads="1"/>
          </p:cNvSpPr>
          <p:nvPr/>
        </p:nvSpPr>
        <p:spPr bwMode="auto">
          <a:xfrm>
            <a:off x="184298" y="4436112"/>
            <a:ext cx="4500790" cy="1754326"/>
          </a:xfrm>
          <a:prstGeom prst="rect">
            <a:avLst/>
          </a:prstGeom>
          <a:noFill/>
          <a:ln w="1905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indent="-342900" algn="ctr">
              <a:spcBef>
                <a:spcPct val="0"/>
              </a:spcBef>
              <a:buFontTx/>
              <a:buAutoNum type="arabicPeriod"/>
            </a:pPr>
            <a:r>
              <a:rPr lang="fr-FR" altLang="fr-FR" sz="1800" dirty="0"/>
              <a:t>Sélectionner les références</a:t>
            </a:r>
          </a:p>
          <a:p>
            <a:pPr marL="342900" indent="-342900" algn="ctr">
              <a:spcBef>
                <a:spcPct val="0"/>
              </a:spcBef>
              <a:buFontTx/>
              <a:buAutoNum type="arabicPeriod"/>
            </a:pPr>
            <a:r>
              <a:rPr lang="fr-FR" altLang="fr-FR" sz="1800" dirty="0"/>
              <a:t>Clic droit « Créer une bibliographie à partir des documents »</a:t>
            </a:r>
          </a:p>
          <a:p>
            <a:pPr marL="342900" indent="-342900" algn="ctr">
              <a:spcBef>
                <a:spcPct val="0"/>
              </a:spcBef>
              <a:buFontTx/>
              <a:buAutoNum type="arabicPeriod"/>
            </a:pPr>
            <a:r>
              <a:rPr lang="fr-FR" altLang="fr-FR" sz="1800" dirty="0"/>
              <a:t>Choisir le style souhaité</a:t>
            </a:r>
          </a:p>
          <a:p>
            <a:pPr marL="342900" indent="-342900" algn="ctr">
              <a:spcBef>
                <a:spcPct val="0"/>
              </a:spcBef>
              <a:buFontTx/>
              <a:buAutoNum type="arabicPeriod"/>
            </a:pPr>
            <a:r>
              <a:rPr lang="fr-FR" altLang="fr-FR" sz="1800" dirty="0"/>
              <a:t>Coller les références à partir du presse-papier dans un document texte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/>
          <a:srcRect l="8596" t="20000" r="76786" b="47143"/>
          <a:stretch/>
        </p:blipFill>
        <p:spPr>
          <a:xfrm>
            <a:off x="992035" y="1129275"/>
            <a:ext cx="4240255" cy="306364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093" y="1878419"/>
            <a:ext cx="3669365" cy="3882701"/>
          </a:xfrm>
          <a:prstGeom prst="rect">
            <a:avLst/>
          </a:prstGeom>
        </p:spPr>
      </p:pic>
      <p:sp>
        <p:nvSpPr>
          <p:cNvPr id="11" name="Rectangle à coins arrondis 10"/>
          <p:cNvSpPr/>
          <p:nvPr/>
        </p:nvSpPr>
        <p:spPr>
          <a:xfrm>
            <a:off x="1930400" y="3505432"/>
            <a:ext cx="2889693" cy="22225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4972494" y="2482153"/>
            <a:ext cx="2070858" cy="162191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26002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/>
              <a:t>Zotero</a:t>
            </a:r>
            <a:r>
              <a:rPr lang="fr-FR" dirty="0"/>
              <a:t> et </a:t>
            </a:r>
            <a:r>
              <a:rPr lang="fr-FR" dirty="0" err="1"/>
              <a:t>LateX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40</a:t>
            </a:fld>
            <a:endParaRPr lang="fr-FR"/>
          </a:p>
        </p:txBody>
      </p:sp>
      <p:sp>
        <p:nvSpPr>
          <p:cNvPr id="18" name="TextShape 8"/>
          <p:cNvSpPr txBox="1"/>
          <p:nvPr/>
        </p:nvSpPr>
        <p:spPr>
          <a:xfrm>
            <a:off x="734533" y="3993886"/>
            <a:ext cx="7976287" cy="399954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0000" tIns="45000" rIns="90000" bIns="45000"/>
          <a:lstStyle/>
          <a:p>
            <a:pPr algn="ctr"/>
            <a:r>
              <a:rPr lang="fr-FR" sz="2000" b="1" dirty="0">
                <a:solidFill>
                  <a:srgbClr val="000000"/>
                </a:solidFill>
              </a:rPr>
              <a:t>Pour insérer des références dans </a:t>
            </a:r>
            <a:r>
              <a:rPr lang="fr-FR" sz="2000" b="1" dirty="0" err="1">
                <a:solidFill>
                  <a:srgbClr val="000000"/>
                </a:solidFill>
              </a:rPr>
              <a:t>LaTeX</a:t>
            </a:r>
            <a:r>
              <a:rPr lang="fr-FR" sz="2000" b="1" dirty="0">
                <a:solidFill>
                  <a:srgbClr val="000000"/>
                </a:solidFill>
              </a:rPr>
              <a:t>, utiliser l’export au format </a:t>
            </a:r>
            <a:r>
              <a:rPr lang="fr-FR" sz="2000" b="1" dirty="0" err="1">
                <a:solidFill>
                  <a:srgbClr val="000000"/>
                </a:solidFill>
              </a:rPr>
              <a:t>BibTeX</a:t>
            </a:r>
            <a:endParaRPr lang="fr-FR" sz="2000" b="1" dirty="0">
              <a:solidFill>
                <a:srgbClr val="000000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l="8887" t="21899" r="74269" b="53915"/>
          <a:stretch/>
        </p:blipFill>
        <p:spPr>
          <a:xfrm>
            <a:off x="1421596" y="1407993"/>
            <a:ext cx="4125434" cy="1904046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4"/>
          <a:srcRect l="17060" t="21589" r="74119" b="31589"/>
          <a:stretch/>
        </p:blipFill>
        <p:spPr>
          <a:xfrm>
            <a:off x="6092160" y="1762912"/>
            <a:ext cx="1226879" cy="2093319"/>
          </a:xfrm>
          <a:prstGeom prst="rect">
            <a:avLst/>
          </a:prstGeom>
        </p:spPr>
      </p:pic>
      <p:sp>
        <p:nvSpPr>
          <p:cNvPr id="7" name="Rectangle à coins arrondis 6"/>
          <p:cNvSpPr/>
          <p:nvPr/>
        </p:nvSpPr>
        <p:spPr>
          <a:xfrm flipV="1">
            <a:off x="2887151" y="2971797"/>
            <a:ext cx="1981643" cy="193393"/>
          </a:xfrm>
          <a:prstGeom prst="roundRect">
            <a:avLst/>
          </a:prstGeom>
          <a:noFill/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à coins arrondis 7"/>
          <p:cNvSpPr/>
          <p:nvPr/>
        </p:nvSpPr>
        <p:spPr>
          <a:xfrm>
            <a:off x="6350001" y="2413291"/>
            <a:ext cx="349250" cy="120359"/>
          </a:xfrm>
          <a:prstGeom prst="roundRect">
            <a:avLst/>
          </a:prstGeom>
          <a:noFill/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830669" y="4758315"/>
            <a:ext cx="7594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Quelques outils et liens</a:t>
            </a:r>
          </a:p>
          <a:p>
            <a:endParaRPr lang="fr-FR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hlinkClick r:id="rId5"/>
              </a:rPr>
              <a:t>BetterBibTeX</a:t>
            </a:r>
            <a:r>
              <a:rPr lang="fr-FR" dirty="0"/>
              <a:t> : permet notamment que les modifications apportées à </a:t>
            </a:r>
            <a:r>
              <a:rPr lang="fr-FR" dirty="0" err="1"/>
              <a:t>Zotero</a:t>
            </a:r>
            <a:r>
              <a:rPr lang="fr-FR" dirty="0"/>
              <a:t> soient automatiquement répercutées dans le fichier </a:t>
            </a:r>
            <a:r>
              <a:rPr lang="fr-FR" dirty="0" err="1"/>
              <a:t>BibTeX</a:t>
            </a:r>
            <a:r>
              <a:rPr lang="fr-FR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hlinkClick r:id="rId6"/>
              </a:rPr>
              <a:t>Formadoct</a:t>
            </a:r>
            <a:r>
              <a:rPr lang="fr-FR" dirty="0">
                <a:hlinkClick r:id="rId6"/>
              </a:rPr>
              <a:t> </a:t>
            </a:r>
            <a:r>
              <a:rPr lang="fr-FR" dirty="0"/>
              <a:t>: guide d’utilisation de </a:t>
            </a:r>
            <a:r>
              <a:rPr lang="fr-FR" dirty="0" err="1"/>
              <a:t>LaTeX</a:t>
            </a:r>
            <a:r>
              <a:rPr lang="fr-FR" dirty="0"/>
              <a:t>/</a:t>
            </a:r>
            <a:r>
              <a:rPr lang="fr-FR" dirty="0" err="1"/>
              <a:t>Zotero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27647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Extensions pour traitement de texte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41</a:t>
            </a:fld>
            <a:endParaRPr lang="fr-FR"/>
          </a:p>
        </p:txBody>
      </p:sp>
      <p:pic>
        <p:nvPicPr>
          <p:cNvPr id="6" name="Image 4" descr="\\DATAS.paris8.up8\UserProfiles$\fauclair\Mes documents\+ formation\+ zotero\zotero arbradoc\captures d'ecran\ruban wor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2535081"/>
            <a:ext cx="4943475" cy="655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5" descr="\\DATAS.paris8.up8\UserProfiles$\fauclair\Mes documents\+ formation\+ zotero\zotero arbradoc\captures d'ecran\icones zotero libre office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41"/>
          <a:stretch/>
        </p:blipFill>
        <p:spPr bwMode="auto">
          <a:xfrm>
            <a:off x="3030334" y="4160873"/>
            <a:ext cx="1963737" cy="46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637953" y="906068"/>
            <a:ext cx="770506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Zotero</a:t>
            </a:r>
            <a:r>
              <a:rPr lang="fr-FR" dirty="0"/>
              <a:t> inclut des extensions pour traitement de texte automatiquement installées.</a:t>
            </a:r>
          </a:p>
          <a:p>
            <a:endParaRPr lang="fr-FR" dirty="0"/>
          </a:p>
          <a:p>
            <a:r>
              <a:rPr lang="fr-FR" dirty="0"/>
              <a:t>Dans </a:t>
            </a:r>
            <a:r>
              <a:rPr lang="fr-FR" b="1" dirty="0"/>
              <a:t>Word 2010 et ses versions ultérieures</a:t>
            </a:r>
            <a:r>
              <a:rPr lang="fr-FR" dirty="0"/>
              <a:t>, un onglet </a:t>
            </a:r>
            <a:r>
              <a:rPr lang="fr-FR" dirty="0" err="1"/>
              <a:t>Zotero</a:t>
            </a:r>
            <a:r>
              <a:rPr lang="fr-FR" dirty="0"/>
              <a:t> apparaît à la suite des autres.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Dans </a:t>
            </a:r>
            <a:r>
              <a:rPr lang="fr-FR" b="1" dirty="0" err="1"/>
              <a:t>LibreOffice</a:t>
            </a:r>
            <a:r>
              <a:rPr lang="fr-FR" dirty="0"/>
              <a:t>, les icônes se présentent de manière différente et sont placées dans le menu principal.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Dans </a:t>
            </a:r>
            <a:r>
              <a:rPr lang="fr-FR" b="1" dirty="0"/>
              <a:t>Google Docs</a:t>
            </a:r>
            <a:r>
              <a:rPr lang="fr-FR" dirty="0"/>
              <a:t>, un menu </a:t>
            </a:r>
            <a:r>
              <a:rPr lang="fr-FR" dirty="0" err="1"/>
              <a:t>Zotero</a:t>
            </a:r>
            <a:r>
              <a:rPr lang="fr-FR" dirty="0"/>
              <a:t> est désormais disponible.</a:t>
            </a:r>
          </a:p>
          <a:p>
            <a:endParaRPr lang="fr-FR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9563" y="5517145"/>
            <a:ext cx="5907272" cy="48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459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idx="13"/>
          </p:nvPr>
        </p:nvSpPr>
        <p:spPr>
          <a:xfrm>
            <a:off x="556900" y="1531446"/>
            <a:ext cx="4927483" cy="3870606"/>
          </a:xfrm>
        </p:spPr>
        <p:txBody>
          <a:bodyPr/>
          <a:lstStyle/>
          <a:p>
            <a:pPr marL="0" indent="0" algn="ctr">
              <a:buNone/>
            </a:pPr>
            <a:r>
              <a:rPr lang="fr-FR" dirty="0">
                <a:solidFill>
                  <a:srgbClr val="000000"/>
                </a:solidFill>
              </a:rPr>
              <a:t>Garder </a:t>
            </a:r>
            <a:r>
              <a:rPr lang="fr-FR" dirty="0" err="1">
                <a:solidFill>
                  <a:srgbClr val="000000"/>
                </a:solidFill>
              </a:rPr>
              <a:t>Zotero</a:t>
            </a:r>
            <a:r>
              <a:rPr lang="fr-FR" dirty="0">
                <a:solidFill>
                  <a:srgbClr val="000000"/>
                </a:solidFill>
              </a:rPr>
              <a:t> ouvert. Ouvrir le logiciel de traitement de texte.</a:t>
            </a:r>
          </a:p>
          <a:p>
            <a:pPr marL="0" indent="0">
              <a:buNone/>
            </a:pPr>
            <a:endParaRPr lang="fr-FR" dirty="0">
              <a:solidFill>
                <a:srgbClr val="000000"/>
              </a:solidFill>
            </a:endParaRPr>
          </a:p>
          <a:p>
            <a:r>
              <a:rPr lang="fr-FR" dirty="0">
                <a:solidFill>
                  <a:srgbClr val="000000"/>
                </a:solidFill>
              </a:rPr>
              <a:t>Dans Word, cliquer sur le menu </a:t>
            </a:r>
            <a:r>
              <a:rPr lang="fr-FR" dirty="0" err="1">
                <a:solidFill>
                  <a:srgbClr val="000000"/>
                </a:solidFill>
              </a:rPr>
              <a:t>Zotero</a:t>
            </a:r>
            <a:endParaRPr lang="fr-FR" dirty="0">
              <a:solidFill>
                <a:srgbClr val="000000"/>
              </a:solidFill>
            </a:endParaRPr>
          </a:p>
          <a:p>
            <a:endParaRPr lang="fr-FR" dirty="0">
              <a:solidFill>
                <a:srgbClr val="000000"/>
              </a:solidFill>
            </a:endParaRPr>
          </a:p>
          <a:p>
            <a:endParaRPr lang="fr-FR" dirty="0">
              <a:solidFill>
                <a:srgbClr val="000000"/>
              </a:solidFill>
            </a:endParaRPr>
          </a:p>
          <a:p>
            <a:endParaRPr lang="fr-FR" dirty="0">
              <a:solidFill>
                <a:srgbClr val="000000"/>
              </a:solidFill>
            </a:endParaRPr>
          </a:p>
          <a:p>
            <a:endParaRPr lang="fr-FR" dirty="0">
              <a:solidFill>
                <a:srgbClr val="000000"/>
              </a:solidFill>
            </a:endParaRPr>
          </a:p>
          <a:p>
            <a:endParaRPr lang="fr-FR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fr-FR" dirty="0">
              <a:solidFill>
                <a:srgbClr val="000000"/>
              </a:solidFill>
            </a:endParaRPr>
          </a:p>
          <a:p>
            <a:r>
              <a:rPr lang="fr-FR" dirty="0">
                <a:solidFill>
                  <a:srgbClr val="000000"/>
                </a:solidFill>
              </a:rPr>
              <a:t>Dans Libre Office, utiliser la barre d’outil </a:t>
            </a:r>
            <a:r>
              <a:rPr lang="fr-FR" dirty="0" err="1">
                <a:solidFill>
                  <a:srgbClr val="000000"/>
                </a:solidFill>
              </a:rPr>
              <a:t>Zotero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42</a:t>
            </a:fld>
            <a:endParaRPr lang="fr-FR"/>
          </a:p>
        </p:txBody>
      </p:sp>
      <p:sp>
        <p:nvSpPr>
          <p:cNvPr id="6" name="Titre 1"/>
          <p:cNvSpPr>
            <a:spLocks noGrp="1"/>
          </p:cNvSpPr>
          <p:nvPr>
            <p:ph type="ctrTitle"/>
          </p:nvPr>
        </p:nvSpPr>
        <p:spPr>
          <a:xfrm>
            <a:off x="468000" y="50802"/>
            <a:ext cx="7772400" cy="497020"/>
          </a:xfrm>
        </p:spPr>
        <p:txBody>
          <a:bodyPr/>
          <a:lstStyle/>
          <a:p>
            <a:r>
              <a:rPr lang="fr-FR" dirty="0"/>
              <a:t>Citer vos références</a:t>
            </a:r>
          </a:p>
        </p:txBody>
      </p:sp>
      <p:pic>
        <p:nvPicPr>
          <p:cNvPr id="8" name="Image 5"/>
          <p:cNvPicPr/>
          <p:nvPr/>
        </p:nvPicPr>
        <p:blipFill rotWithShape="1">
          <a:blip r:embed="rId3"/>
          <a:srcRect r="14794" b="27209"/>
          <a:stretch/>
        </p:blipFill>
        <p:spPr>
          <a:xfrm>
            <a:off x="741050" y="2890570"/>
            <a:ext cx="4377565" cy="129996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1" name="Image 10" descr="Capture d’écran 2018-01-15 à 08.37.2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4891" y="2015580"/>
            <a:ext cx="3371309" cy="2520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/>
        </p:spPr>
      </p:pic>
      <p:pic>
        <p:nvPicPr>
          <p:cNvPr id="2" name="Image 1" descr="Capture d’écran 2018-01-17 à 20.59.4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152" y="5048708"/>
            <a:ext cx="3091093" cy="43428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2270679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idx="13"/>
          </p:nvPr>
        </p:nvSpPr>
        <p:spPr>
          <a:xfrm>
            <a:off x="298276" y="1641370"/>
            <a:ext cx="4394226" cy="4263243"/>
          </a:xfrm>
        </p:spPr>
        <p:txBody>
          <a:bodyPr/>
          <a:lstStyle/>
          <a:p>
            <a:pPr marL="0" indent="0" algn="ctr">
              <a:buNone/>
            </a:pPr>
            <a:r>
              <a:rPr lang="fr-FR" sz="2000" u="sng" dirty="0">
                <a:solidFill>
                  <a:srgbClr val="002060"/>
                </a:solidFill>
              </a:rPr>
              <a:t>Etape 1</a:t>
            </a:r>
            <a:r>
              <a:rPr lang="fr-FR" sz="2000" dirty="0">
                <a:solidFill>
                  <a:srgbClr val="002060"/>
                </a:solidFill>
              </a:rPr>
              <a:t> – insérer des citations dans le texte</a:t>
            </a:r>
            <a:endParaRPr lang="fr-FR" sz="2000" u="sng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fr-FR" sz="1000" u="sng" dirty="0">
              <a:solidFill>
                <a:srgbClr val="000000"/>
              </a:solidFill>
            </a:endParaRPr>
          </a:p>
          <a:p>
            <a:pPr algn="ctr"/>
            <a:r>
              <a:rPr lang="fr-FR" sz="2000" dirty="0">
                <a:solidFill>
                  <a:srgbClr val="000000"/>
                </a:solidFill>
              </a:rPr>
              <a:t>Placer le curseur à l’endroit où insérer la citation.</a:t>
            </a:r>
          </a:p>
          <a:p>
            <a:pPr algn="ctr"/>
            <a:r>
              <a:rPr lang="fr-FR" sz="2000" dirty="0">
                <a:solidFill>
                  <a:srgbClr val="000000"/>
                </a:solidFill>
              </a:rPr>
              <a:t>Cliquer sur « </a:t>
            </a:r>
            <a:r>
              <a:rPr lang="fr-FR" sz="2000" b="1" dirty="0" err="1">
                <a:solidFill>
                  <a:srgbClr val="000000"/>
                </a:solidFill>
              </a:rPr>
              <a:t>Add</a:t>
            </a:r>
            <a:r>
              <a:rPr lang="fr-FR" sz="2000" b="1" dirty="0">
                <a:solidFill>
                  <a:srgbClr val="000000"/>
                </a:solidFill>
              </a:rPr>
              <a:t> citation</a:t>
            </a:r>
            <a:r>
              <a:rPr lang="fr-FR" sz="2000" dirty="0">
                <a:solidFill>
                  <a:srgbClr val="000000"/>
                </a:solidFill>
              </a:rPr>
              <a:t> » ou sur l’icône correspondante dans la barre d’outils.</a:t>
            </a:r>
          </a:p>
          <a:p>
            <a:pPr algn="ctr"/>
            <a:r>
              <a:rPr lang="fr-FR" sz="2000" dirty="0">
                <a:solidFill>
                  <a:srgbClr val="000000"/>
                </a:solidFill>
              </a:rPr>
              <a:t>Saisir un ou plusieurs </a:t>
            </a:r>
            <a:r>
              <a:rPr lang="fr-FR" sz="2000" b="1" dirty="0">
                <a:solidFill>
                  <a:srgbClr val="000000"/>
                </a:solidFill>
              </a:rPr>
              <a:t>termes</a:t>
            </a:r>
            <a:r>
              <a:rPr lang="fr-FR" sz="2000" dirty="0">
                <a:solidFill>
                  <a:srgbClr val="000000"/>
                </a:solidFill>
              </a:rPr>
              <a:t> (auteur, titre, mot-clé) dans la zone de recherche.</a:t>
            </a:r>
          </a:p>
          <a:p>
            <a:pPr algn="ctr"/>
            <a:r>
              <a:rPr lang="fr-FR" sz="2000" b="1" dirty="0">
                <a:solidFill>
                  <a:srgbClr val="000000"/>
                </a:solidFill>
              </a:rPr>
              <a:t>Sélectionner la référence </a:t>
            </a:r>
            <a:r>
              <a:rPr lang="fr-FR" sz="2000" dirty="0">
                <a:solidFill>
                  <a:srgbClr val="000000"/>
                </a:solidFill>
              </a:rPr>
              <a:t>puis cliquer sur « Entrée » pour valider l’insertion dans le corps du texte.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43</a:t>
            </a:fld>
            <a:endParaRPr lang="fr-FR"/>
          </a:p>
        </p:txBody>
      </p:sp>
      <p:sp>
        <p:nvSpPr>
          <p:cNvPr id="6" name="Titre 1"/>
          <p:cNvSpPr>
            <a:spLocks noGrp="1"/>
          </p:cNvSpPr>
          <p:nvPr>
            <p:ph type="ctrTitle"/>
          </p:nvPr>
        </p:nvSpPr>
        <p:spPr>
          <a:xfrm>
            <a:off x="468000" y="50802"/>
            <a:ext cx="7772400" cy="497020"/>
          </a:xfrm>
        </p:spPr>
        <p:txBody>
          <a:bodyPr/>
          <a:lstStyle/>
          <a:p>
            <a:r>
              <a:rPr lang="fr-FR" dirty="0"/>
              <a:t>Citer vos références</a:t>
            </a:r>
          </a:p>
        </p:txBody>
      </p:sp>
      <p:pic>
        <p:nvPicPr>
          <p:cNvPr id="8" name="Image 5"/>
          <p:cNvPicPr/>
          <p:nvPr/>
        </p:nvPicPr>
        <p:blipFill rotWithShape="1">
          <a:blip r:embed="rId3"/>
          <a:srcRect l="1" r="31718" b="56513"/>
          <a:stretch/>
        </p:blipFill>
        <p:spPr>
          <a:xfrm>
            <a:off x="4846266" y="1130086"/>
            <a:ext cx="3643213" cy="82942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1" name="Image 10" descr="Capture d’écran 2018-01-17 à 20.59.4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1623" y="2151197"/>
            <a:ext cx="2938777" cy="41288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4" name="CustomShape 2"/>
          <p:cNvSpPr/>
          <p:nvPr/>
        </p:nvSpPr>
        <p:spPr>
          <a:xfrm rot="10800000">
            <a:off x="7373112" y="1641371"/>
            <a:ext cx="1152102" cy="161598"/>
          </a:xfrm>
          <a:prstGeom prst="ellipse">
            <a:avLst/>
          </a:prstGeom>
          <a:solidFill>
            <a:schemeClr val="lt1">
              <a:alpha val="0"/>
            </a:schemeClr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sp>
      <p:sp>
        <p:nvSpPr>
          <p:cNvPr id="2" name="Rectangle à coins arrondis 1"/>
          <p:cNvSpPr/>
          <p:nvPr/>
        </p:nvSpPr>
        <p:spPr>
          <a:xfrm>
            <a:off x="5336173" y="2196445"/>
            <a:ext cx="398080" cy="312750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5"/>
          <a:srcRect l="11279" t="30427" r="75515" b="42132"/>
          <a:stretch/>
        </p:blipFill>
        <p:spPr>
          <a:xfrm>
            <a:off x="5272974" y="3308459"/>
            <a:ext cx="3147827" cy="2102511"/>
          </a:xfrm>
          <a:prstGeom prst="rect">
            <a:avLst/>
          </a:prstGeom>
        </p:spPr>
      </p:pic>
      <p:sp>
        <p:nvSpPr>
          <p:cNvPr id="17" name="Rectangle à coins arrondis 16"/>
          <p:cNvSpPr/>
          <p:nvPr/>
        </p:nvSpPr>
        <p:spPr>
          <a:xfrm>
            <a:off x="5623251" y="3436850"/>
            <a:ext cx="798813" cy="31275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à coins arrondis 17"/>
          <p:cNvSpPr/>
          <p:nvPr/>
        </p:nvSpPr>
        <p:spPr>
          <a:xfrm>
            <a:off x="5956405" y="4302641"/>
            <a:ext cx="373512" cy="213447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5178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44</a:t>
            </a:fld>
            <a:endParaRPr lang="fr-FR"/>
          </a:p>
        </p:txBody>
      </p:sp>
      <p:sp>
        <p:nvSpPr>
          <p:cNvPr id="6" name="Titre 1"/>
          <p:cNvSpPr>
            <a:spLocks noGrp="1"/>
          </p:cNvSpPr>
          <p:nvPr>
            <p:ph type="ctrTitle"/>
          </p:nvPr>
        </p:nvSpPr>
        <p:spPr>
          <a:xfrm>
            <a:off x="468000" y="50802"/>
            <a:ext cx="7772400" cy="497020"/>
          </a:xfrm>
        </p:spPr>
        <p:txBody>
          <a:bodyPr/>
          <a:lstStyle/>
          <a:p>
            <a:r>
              <a:rPr lang="fr-FR" dirty="0"/>
              <a:t>Citer vos références</a:t>
            </a:r>
          </a:p>
        </p:txBody>
      </p:sp>
      <p:pic>
        <p:nvPicPr>
          <p:cNvPr id="10" name="Image 5"/>
          <p:cNvPicPr/>
          <p:nvPr/>
        </p:nvPicPr>
        <p:blipFill rotWithShape="1">
          <a:blip r:embed="rId3"/>
          <a:srcRect r="23655" b="25592"/>
          <a:stretch/>
        </p:blipFill>
        <p:spPr>
          <a:xfrm>
            <a:off x="4581478" y="2078038"/>
            <a:ext cx="4073425" cy="141918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3" name="Image 12" descr="Capture d’écran 2018-01-17 à 20.59.4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534" y="4276150"/>
            <a:ext cx="3571983" cy="50184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6" name="Rectangle à coins arrondis 15"/>
          <p:cNvSpPr/>
          <p:nvPr/>
        </p:nvSpPr>
        <p:spPr>
          <a:xfrm>
            <a:off x="6392831" y="4348631"/>
            <a:ext cx="398080" cy="31275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contenu 3"/>
          <p:cNvSpPr txBox="1">
            <a:spLocks/>
          </p:cNvSpPr>
          <p:nvPr/>
        </p:nvSpPr>
        <p:spPr bwMode="auto">
          <a:xfrm>
            <a:off x="332970" y="2078038"/>
            <a:ext cx="3786929" cy="3131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271463" indent="-27146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5E9E"/>
              </a:buClr>
              <a:buSzPct val="100000"/>
              <a:buFont typeface="Lucida Grande"/>
              <a:buChar char="•"/>
              <a:defRPr sz="1700" kern="1200">
                <a:solidFill>
                  <a:schemeClr val="bg1">
                    <a:lumMod val="50000"/>
                  </a:schemeClr>
                </a:solidFill>
                <a:latin typeface="Arial"/>
                <a:ea typeface="ＭＳ Ｐゴシック" charset="-128"/>
                <a:cs typeface="Arial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bg1">
                    <a:lumMod val="50000"/>
                  </a:schemeClr>
                </a:solidFill>
                <a:latin typeface="Arial"/>
                <a:ea typeface="ＭＳ Ｐゴシック" charset="-128"/>
                <a:cs typeface="Arial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500" kern="1200">
                <a:solidFill>
                  <a:schemeClr val="bg1">
                    <a:lumMod val="50000"/>
                  </a:schemeClr>
                </a:solidFill>
                <a:latin typeface="Arial"/>
                <a:ea typeface="ＭＳ Ｐゴシック" charset="-128"/>
                <a:cs typeface="Arial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bg1">
                    <a:lumMod val="50000"/>
                  </a:schemeClr>
                </a:solidFill>
                <a:latin typeface="Arial"/>
                <a:ea typeface="ＭＳ Ｐゴシック" charset="-128"/>
                <a:cs typeface="Arial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bg1">
                    <a:lumMod val="50000"/>
                  </a:schemeClr>
                </a:solidFill>
                <a:latin typeface="Arial"/>
                <a:ea typeface="ＭＳ Ｐゴシック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000" u="sng" dirty="0">
                <a:solidFill>
                  <a:srgbClr val="002060"/>
                </a:solidFill>
              </a:rPr>
              <a:t>Etape 2 – Générer la bibliographie à la fin du texte</a:t>
            </a:r>
          </a:p>
          <a:p>
            <a:pPr marL="0" indent="0" algn="ctr">
              <a:buFont typeface="Lucida Grande"/>
              <a:buNone/>
            </a:pPr>
            <a:endParaRPr lang="fr-FR" sz="1000" u="sng" dirty="0">
              <a:solidFill>
                <a:srgbClr val="000000"/>
              </a:solidFill>
            </a:endParaRPr>
          </a:p>
          <a:p>
            <a:pPr algn="ctr"/>
            <a:r>
              <a:rPr lang="fr-FR" sz="2000" dirty="0">
                <a:solidFill>
                  <a:srgbClr val="000000"/>
                </a:solidFill>
              </a:rPr>
              <a:t>Se placer à la fin du document</a:t>
            </a:r>
          </a:p>
          <a:p>
            <a:pPr algn="ctr"/>
            <a:r>
              <a:rPr lang="fr-FR" sz="2000" dirty="0">
                <a:solidFill>
                  <a:srgbClr val="000000"/>
                </a:solidFill>
              </a:rPr>
              <a:t>Cliquer sur « </a:t>
            </a:r>
            <a:r>
              <a:rPr lang="fr-FR" sz="2000" b="1" dirty="0" err="1">
                <a:solidFill>
                  <a:srgbClr val="000000"/>
                </a:solidFill>
              </a:rPr>
              <a:t>Add</a:t>
            </a:r>
            <a:r>
              <a:rPr lang="fr-FR" sz="2000" b="1" dirty="0">
                <a:solidFill>
                  <a:srgbClr val="000000"/>
                </a:solidFill>
              </a:rPr>
              <a:t>/Insert </a:t>
            </a:r>
            <a:r>
              <a:rPr lang="fr-FR" sz="2000" b="1" dirty="0" err="1">
                <a:solidFill>
                  <a:srgbClr val="000000"/>
                </a:solidFill>
              </a:rPr>
              <a:t>bibliography</a:t>
            </a:r>
            <a:r>
              <a:rPr lang="fr-FR" sz="2000" dirty="0">
                <a:solidFill>
                  <a:srgbClr val="000000"/>
                </a:solidFill>
              </a:rPr>
              <a:t> » ou sur l’icône correspondante dans la barre d’outils.</a:t>
            </a:r>
          </a:p>
          <a:p>
            <a:pPr algn="ctr"/>
            <a:r>
              <a:rPr lang="fr-FR" sz="2000" dirty="0">
                <a:solidFill>
                  <a:srgbClr val="000000"/>
                </a:solidFill>
              </a:rPr>
              <a:t>Sélectionner le style souhaité</a:t>
            </a:r>
          </a:p>
        </p:txBody>
      </p:sp>
      <p:sp>
        <p:nvSpPr>
          <p:cNvPr id="9" name="Rectangle à coins arrondis 8"/>
          <p:cNvSpPr/>
          <p:nvPr/>
        </p:nvSpPr>
        <p:spPr>
          <a:xfrm>
            <a:off x="7288954" y="2449880"/>
            <a:ext cx="1004441" cy="172818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448754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45</a:t>
            </a:fld>
            <a:endParaRPr lang="fr-FR"/>
          </a:p>
        </p:txBody>
      </p:sp>
      <p:sp>
        <p:nvSpPr>
          <p:cNvPr id="6" name="Titre 1"/>
          <p:cNvSpPr>
            <a:spLocks noGrp="1"/>
          </p:cNvSpPr>
          <p:nvPr>
            <p:ph type="ctrTitle"/>
          </p:nvPr>
        </p:nvSpPr>
        <p:spPr>
          <a:xfrm>
            <a:off x="468000" y="50802"/>
            <a:ext cx="7772400" cy="497020"/>
          </a:xfrm>
        </p:spPr>
        <p:txBody>
          <a:bodyPr/>
          <a:lstStyle/>
          <a:p>
            <a:r>
              <a:rPr lang="fr-FR" dirty="0"/>
              <a:t>Modifier le style bibliographique</a:t>
            </a:r>
          </a:p>
        </p:txBody>
      </p:sp>
      <p:pic>
        <p:nvPicPr>
          <p:cNvPr id="2" name="Image 1" descr="Capture d’écran 2018-01-15 à 08.50.20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53230"/>
          <a:stretch/>
        </p:blipFill>
        <p:spPr>
          <a:xfrm>
            <a:off x="5466497" y="915026"/>
            <a:ext cx="3145854" cy="2005383"/>
          </a:xfrm>
          <a:prstGeom prst="rect">
            <a:avLst/>
          </a:prstGeom>
        </p:spPr>
      </p:pic>
      <p:pic>
        <p:nvPicPr>
          <p:cNvPr id="14" name="Image 5"/>
          <p:cNvPicPr/>
          <p:nvPr/>
        </p:nvPicPr>
        <p:blipFill rotWithShape="1">
          <a:blip r:embed="rId4"/>
          <a:srcRect r="23655" b="25592"/>
          <a:stretch/>
        </p:blipFill>
        <p:spPr>
          <a:xfrm>
            <a:off x="529279" y="1175174"/>
            <a:ext cx="4073425" cy="141918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8" name="Image 17" descr="Capture d’écran 2018-01-17 à 20.59.4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466" y="3147516"/>
            <a:ext cx="2878839" cy="40446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9" name="Rectangle à coins arrondis 18"/>
          <p:cNvSpPr/>
          <p:nvPr/>
        </p:nvSpPr>
        <p:spPr>
          <a:xfrm>
            <a:off x="3359008" y="3239736"/>
            <a:ext cx="348211" cy="264567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529279" y="3975113"/>
            <a:ext cx="848478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>
                <a:solidFill>
                  <a:srgbClr val="002060"/>
                </a:solidFill>
              </a:rPr>
              <a:t>Quelques exemples de styles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700" b="1" dirty="0"/>
              <a:t>APA</a:t>
            </a:r>
            <a:r>
              <a:rPr lang="fr-FR" sz="1700" dirty="0"/>
              <a:t> : Ribeiro, S., Gomes, A. C., </a:t>
            </a:r>
            <a:r>
              <a:rPr lang="fr-FR" sz="1700" dirty="0" err="1"/>
              <a:t>Etxebarria</a:t>
            </a:r>
            <a:r>
              <a:rPr lang="fr-FR" sz="1700" dirty="0"/>
              <a:t>, I., </a:t>
            </a:r>
            <a:r>
              <a:rPr lang="fr-FR" sz="1700" dirty="0" err="1"/>
              <a:t>Lanceros-Méndez</a:t>
            </a:r>
            <a:r>
              <a:rPr lang="fr-FR" sz="1700" dirty="0"/>
              <a:t>, S., &amp; Ribeiro, C. (2018). </a:t>
            </a:r>
            <a:r>
              <a:rPr lang="fr-FR" sz="1700" dirty="0" err="1"/>
              <a:t>Electroactive</a:t>
            </a:r>
            <a:r>
              <a:rPr lang="fr-FR" sz="1700" dirty="0"/>
              <a:t> </a:t>
            </a:r>
            <a:r>
              <a:rPr lang="fr-FR" sz="1700" dirty="0" err="1"/>
              <a:t>biomaterial</a:t>
            </a:r>
            <a:r>
              <a:rPr lang="fr-FR" sz="1700" dirty="0"/>
              <a:t> surface engineering </a:t>
            </a:r>
            <a:r>
              <a:rPr lang="fr-FR" sz="1700" dirty="0" err="1"/>
              <a:t>effects</a:t>
            </a:r>
            <a:r>
              <a:rPr lang="fr-FR" sz="1700" dirty="0"/>
              <a:t> on muscle </a:t>
            </a:r>
            <a:r>
              <a:rPr lang="fr-FR" sz="1700" dirty="0" err="1"/>
              <a:t>cells</a:t>
            </a:r>
            <a:r>
              <a:rPr lang="fr-FR" sz="1700" dirty="0"/>
              <a:t> </a:t>
            </a:r>
            <a:r>
              <a:rPr lang="fr-FR" sz="1700" dirty="0" err="1"/>
              <a:t>differentiation</a:t>
            </a:r>
            <a:r>
              <a:rPr lang="fr-FR" sz="1700" dirty="0"/>
              <a:t>. </a:t>
            </a:r>
            <a:r>
              <a:rPr lang="fr-FR" sz="1700" i="1" dirty="0" err="1"/>
              <a:t>Materials</a:t>
            </a:r>
            <a:r>
              <a:rPr lang="fr-FR" sz="1700" i="1" dirty="0"/>
              <a:t> Science and Engineering: C</a:t>
            </a:r>
            <a:r>
              <a:rPr lang="fr-FR" sz="1700" dirty="0"/>
              <a:t>, </a:t>
            </a:r>
            <a:r>
              <a:rPr lang="fr-FR" sz="1700" i="1" dirty="0"/>
              <a:t>92</a:t>
            </a:r>
            <a:r>
              <a:rPr lang="fr-FR" sz="1700" dirty="0"/>
              <a:t>, 868‑874. </a:t>
            </a:r>
            <a:r>
              <a:rPr lang="fr-FR" sz="1700" dirty="0">
                <a:hlinkClick r:id="rId6"/>
              </a:rPr>
              <a:t>https://doi.org/10.1016/j.msec.2018.07.044</a:t>
            </a:r>
            <a:endParaRPr lang="fr-FR" sz="17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700" b="1" dirty="0"/>
              <a:t>IEEE</a:t>
            </a:r>
            <a:r>
              <a:rPr lang="fr-FR" sz="1700" dirty="0"/>
              <a:t> : [1] S. Ribeiro, A. C. Gomes, I. </a:t>
            </a:r>
            <a:r>
              <a:rPr lang="fr-FR" sz="1700" dirty="0" err="1"/>
              <a:t>Etxebarria</a:t>
            </a:r>
            <a:r>
              <a:rPr lang="fr-FR" sz="1700" dirty="0"/>
              <a:t>, S. </a:t>
            </a:r>
            <a:r>
              <a:rPr lang="fr-FR" sz="1700" dirty="0" err="1"/>
              <a:t>Lanceros-Méndez</a:t>
            </a:r>
            <a:r>
              <a:rPr lang="fr-FR" sz="1700" dirty="0"/>
              <a:t>, et C. Ribeiro, « </a:t>
            </a:r>
            <a:r>
              <a:rPr lang="fr-FR" sz="1700" dirty="0" err="1"/>
              <a:t>Electroactive</a:t>
            </a:r>
            <a:r>
              <a:rPr lang="fr-FR" sz="1700" dirty="0"/>
              <a:t> </a:t>
            </a:r>
            <a:r>
              <a:rPr lang="fr-FR" sz="1700" dirty="0" err="1"/>
              <a:t>biomaterial</a:t>
            </a:r>
            <a:r>
              <a:rPr lang="fr-FR" sz="1700" dirty="0"/>
              <a:t> surface engineering </a:t>
            </a:r>
            <a:r>
              <a:rPr lang="fr-FR" sz="1700" dirty="0" err="1"/>
              <a:t>effects</a:t>
            </a:r>
            <a:r>
              <a:rPr lang="fr-FR" sz="1700" dirty="0"/>
              <a:t> on muscle </a:t>
            </a:r>
            <a:r>
              <a:rPr lang="fr-FR" sz="1700" dirty="0" err="1"/>
              <a:t>cells</a:t>
            </a:r>
            <a:r>
              <a:rPr lang="fr-FR" sz="1700" dirty="0"/>
              <a:t> </a:t>
            </a:r>
            <a:r>
              <a:rPr lang="fr-FR" sz="1700" dirty="0" err="1"/>
              <a:t>differentiation</a:t>
            </a:r>
            <a:r>
              <a:rPr lang="fr-FR" sz="1700" dirty="0"/>
              <a:t> », </a:t>
            </a:r>
            <a:r>
              <a:rPr lang="fr-FR" sz="1700" i="1" dirty="0" err="1"/>
              <a:t>Materials</a:t>
            </a:r>
            <a:r>
              <a:rPr lang="fr-FR" sz="1700" i="1" dirty="0"/>
              <a:t> Science and Engineering: C</a:t>
            </a:r>
            <a:r>
              <a:rPr lang="fr-FR" sz="1700" dirty="0"/>
              <a:t>, vol. 92, p. 868‑874, nov. 2018.</a:t>
            </a:r>
          </a:p>
        </p:txBody>
      </p:sp>
      <p:sp>
        <p:nvSpPr>
          <p:cNvPr id="20" name="Rectangle à coins arrondis 19"/>
          <p:cNvSpPr/>
          <p:nvPr/>
        </p:nvSpPr>
        <p:spPr>
          <a:xfrm>
            <a:off x="3276936" y="2393184"/>
            <a:ext cx="1325768" cy="172818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77422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46</a:t>
            </a:fld>
            <a:endParaRPr lang="fr-FR"/>
          </a:p>
        </p:txBody>
      </p:sp>
      <p:sp>
        <p:nvSpPr>
          <p:cNvPr id="6" name="Titre 1"/>
          <p:cNvSpPr>
            <a:spLocks noGrp="1"/>
          </p:cNvSpPr>
          <p:nvPr>
            <p:ph type="ctrTitle"/>
          </p:nvPr>
        </p:nvSpPr>
        <p:spPr>
          <a:xfrm>
            <a:off x="468000" y="50802"/>
            <a:ext cx="7772400" cy="497020"/>
          </a:xfrm>
        </p:spPr>
        <p:txBody>
          <a:bodyPr/>
          <a:lstStyle/>
          <a:p>
            <a:r>
              <a:rPr lang="fr-FR" dirty="0"/>
              <a:t>Fenêtre classique d’ajout de citation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127" y="3927852"/>
            <a:ext cx="3661337" cy="195078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9127" y="1275907"/>
            <a:ext cx="3826946" cy="2232964"/>
          </a:xfrm>
          <a:prstGeom prst="rect">
            <a:avLst/>
          </a:prstGeom>
        </p:spPr>
      </p:pic>
      <p:sp>
        <p:nvSpPr>
          <p:cNvPr id="22" name="Espace réservé du contenu 3"/>
          <p:cNvSpPr txBox="1">
            <a:spLocks/>
          </p:cNvSpPr>
          <p:nvPr/>
        </p:nvSpPr>
        <p:spPr bwMode="auto">
          <a:xfrm>
            <a:off x="680301" y="1857853"/>
            <a:ext cx="3786929" cy="3131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271463" indent="-27146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5E9E"/>
              </a:buClr>
              <a:buSzPct val="100000"/>
              <a:buFont typeface="Lucida Grande"/>
              <a:buChar char="•"/>
              <a:defRPr sz="1700" kern="1200">
                <a:solidFill>
                  <a:schemeClr val="bg1">
                    <a:lumMod val="50000"/>
                  </a:schemeClr>
                </a:solidFill>
                <a:latin typeface="Arial"/>
                <a:ea typeface="ＭＳ Ｐゴシック" charset="-128"/>
                <a:cs typeface="Arial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bg1">
                    <a:lumMod val="50000"/>
                  </a:schemeClr>
                </a:solidFill>
                <a:latin typeface="Arial"/>
                <a:ea typeface="ＭＳ Ｐゴシック" charset="-128"/>
                <a:cs typeface="Arial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500" kern="1200">
                <a:solidFill>
                  <a:schemeClr val="bg1">
                    <a:lumMod val="50000"/>
                  </a:schemeClr>
                </a:solidFill>
                <a:latin typeface="Arial"/>
                <a:ea typeface="ＭＳ Ｐゴシック" charset="-128"/>
                <a:cs typeface="Arial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bg1">
                    <a:lumMod val="50000"/>
                  </a:schemeClr>
                </a:solidFill>
                <a:latin typeface="Arial"/>
                <a:ea typeface="ＭＳ Ｐゴシック" charset="-128"/>
                <a:cs typeface="Arial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bg1">
                    <a:lumMod val="50000"/>
                  </a:schemeClr>
                </a:solidFill>
                <a:latin typeface="Arial"/>
                <a:ea typeface="ＭＳ Ｐゴシック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Lucida Grande"/>
              <a:buNone/>
            </a:pPr>
            <a:r>
              <a:rPr lang="fr-FR" sz="2000" dirty="0">
                <a:solidFill>
                  <a:srgbClr val="000000"/>
                </a:solidFill>
              </a:rPr>
              <a:t>La fenêtre classique d’ajout de citation propose une </a:t>
            </a:r>
            <a:r>
              <a:rPr lang="fr-FR" sz="2000" b="1" dirty="0">
                <a:solidFill>
                  <a:srgbClr val="000000"/>
                </a:solidFill>
              </a:rPr>
              <a:t>vue réduite de votre bibliothèque </a:t>
            </a:r>
            <a:r>
              <a:rPr lang="fr-FR" sz="2000" b="1" dirty="0" err="1">
                <a:solidFill>
                  <a:srgbClr val="000000"/>
                </a:solidFill>
              </a:rPr>
              <a:t>Zotero</a:t>
            </a:r>
            <a:r>
              <a:rPr lang="fr-FR" sz="2000" b="1" dirty="0">
                <a:solidFill>
                  <a:srgbClr val="000000"/>
                </a:solidFill>
              </a:rPr>
              <a:t> </a:t>
            </a:r>
            <a:r>
              <a:rPr lang="fr-FR" sz="2000" dirty="0">
                <a:solidFill>
                  <a:srgbClr val="000000"/>
                </a:solidFill>
              </a:rPr>
              <a:t>et permet d’ajouter directement la page de votre citation. </a:t>
            </a:r>
          </a:p>
          <a:p>
            <a:pPr marL="0" indent="0">
              <a:buFont typeface="Lucida Grande"/>
              <a:buNone/>
            </a:pPr>
            <a:endParaRPr lang="fr-FR" sz="2000" dirty="0">
              <a:solidFill>
                <a:srgbClr val="000000"/>
              </a:solidFill>
            </a:endParaRPr>
          </a:p>
          <a:p>
            <a:pPr marL="0" indent="0">
              <a:buFont typeface="Lucida Grande"/>
              <a:buNone/>
            </a:pPr>
            <a:r>
              <a:rPr lang="fr-FR" sz="2000" dirty="0">
                <a:solidFill>
                  <a:srgbClr val="000000"/>
                </a:solidFill>
              </a:rPr>
              <a:t>Cette interface peut également être choisie comme </a:t>
            </a:r>
            <a:r>
              <a:rPr lang="fr-FR" sz="2000" b="1" dirty="0">
                <a:solidFill>
                  <a:srgbClr val="000000"/>
                </a:solidFill>
              </a:rPr>
              <a:t>mode de recherche par défaut</a:t>
            </a:r>
            <a:r>
              <a:rPr lang="fr-FR" sz="200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24" name="Rectangle à coins arrondis 23"/>
          <p:cNvSpPr/>
          <p:nvPr/>
        </p:nvSpPr>
        <p:spPr>
          <a:xfrm>
            <a:off x="5020675" y="5688950"/>
            <a:ext cx="1748719" cy="189682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478012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Choisir son style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idx="13"/>
          </p:nvPr>
        </p:nvSpPr>
        <p:spPr>
          <a:xfrm>
            <a:off x="468000" y="1584685"/>
            <a:ext cx="3760634" cy="3513964"/>
          </a:xfrm>
        </p:spPr>
        <p:txBody>
          <a:bodyPr/>
          <a:lstStyle/>
          <a:p>
            <a:r>
              <a:rPr lang="fr-FR" sz="2000" dirty="0">
                <a:solidFill>
                  <a:schemeClr val="tx1"/>
                </a:solidFill>
              </a:rPr>
              <a:t>Il existe deux grandes familles de styles bibliographiques : auteur-date, numérique.</a:t>
            </a:r>
          </a:p>
          <a:p>
            <a:pPr marL="0" indent="0">
              <a:buNone/>
            </a:pPr>
            <a:endParaRPr lang="fr-FR" sz="1400" dirty="0">
              <a:solidFill>
                <a:schemeClr val="tx1"/>
              </a:solidFill>
            </a:endParaRPr>
          </a:p>
          <a:p>
            <a:r>
              <a:rPr lang="fr-FR" sz="2000" dirty="0">
                <a:solidFill>
                  <a:schemeClr val="tx1"/>
                </a:solidFill>
              </a:rPr>
              <a:t>Aperçu des styles : Edition &gt; Préférences &gt; Citer &gt; Styles &gt; Aperçu des styles.</a:t>
            </a:r>
          </a:p>
          <a:p>
            <a:pPr marL="0" indent="0">
              <a:buNone/>
            </a:pPr>
            <a:endParaRPr lang="fr-FR" sz="1400" dirty="0">
              <a:solidFill>
                <a:schemeClr val="tx1"/>
              </a:solidFill>
            </a:endParaRPr>
          </a:p>
          <a:p>
            <a:r>
              <a:rPr lang="fr-FR" sz="2000" dirty="0">
                <a:solidFill>
                  <a:schemeClr val="tx1"/>
                </a:solidFill>
              </a:rPr>
              <a:t>Connaître les usages de sa discipline ; demander l’avis de son/sa directeur/</a:t>
            </a:r>
            <a:r>
              <a:rPr lang="fr-FR" sz="2000" dirty="0" err="1">
                <a:solidFill>
                  <a:schemeClr val="tx1"/>
                </a:solidFill>
              </a:rPr>
              <a:t>rice</a:t>
            </a:r>
            <a:r>
              <a:rPr lang="fr-FR" sz="2000" dirty="0">
                <a:solidFill>
                  <a:schemeClr val="tx1"/>
                </a:solidFill>
              </a:rPr>
              <a:t> de thèse.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47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/>
          <a:srcRect t="6165"/>
          <a:stretch/>
        </p:blipFill>
        <p:spPr>
          <a:xfrm>
            <a:off x="4900413" y="1018571"/>
            <a:ext cx="3601191" cy="2500133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7113" y="3825874"/>
            <a:ext cx="3524491" cy="1812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97832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idx="13"/>
          </p:nvPr>
        </p:nvSpPr>
        <p:spPr>
          <a:xfrm>
            <a:off x="432558" y="2914564"/>
            <a:ext cx="8336186" cy="870627"/>
          </a:xfrm>
        </p:spPr>
        <p:txBody>
          <a:bodyPr/>
          <a:lstStyle/>
          <a:p>
            <a:pPr marL="0" indent="0" algn="ctr">
              <a:buNone/>
            </a:pPr>
            <a:r>
              <a:rPr lang="fr-FR" sz="3800" dirty="0">
                <a:solidFill>
                  <a:srgbClr val="0070C0"/>
                </a:solidFill>
              </a:rPr>
              <a:t>7 / </a:t>
            </a:r>
            <a:r>
              <a:rPr lang="fr-FR" sz="3800" dirty="0" err="1">
                <a:solidFill>
                  <a:srgbClr val="0070C0"/>
                </a:solidFill>
              </a:rPr>
              <a:t>Zotero</a:t>
            </a:r>
            <a:r>
              <a:rPr lang="fr-FR" sz="3800" dirty="0">
                <a:solidFill>
                  <a:srgbClr val="0070C0"/>
                </a:solidFill>
              </a:rPr>
              <a:t> nomade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48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4985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/>
              <a:t>Zotero</a:t>
            </a:r>
            <a:r>
              <a:rPr lang="fr-FR" dirty="0"/>
              <a:t> nomade </a:t>
            </a:r>
            <a:r>
              <a:rPr lang="fr-FR" sz="1800" dirty="0"/>
              <a:t>– Se créer un compte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3"/>
          </p:nvPr>
        </p:nvSpPr>
        <p:spPr>
          <a:xfrm>
            <a:off x="239340" y="1355938"/>
            <a:ext cx="4397136" cy="4296099"/>
          </a:xfrm>
        </p:spPr>
        <p:txBody>
          <a:bodyPr/>
          <a:lstStyle/>
          <a:p>
            <a:pPr marL="0" indent="0">
              <a:buNone/>
            </a:pPr>
            <a:r>
              <a:rPr lang="fr-FR" sz="1900" dirty="0">
                <a:solidFill>
                  <a:srgbClr val="000000"/>
                </a:solidFill>
              </a:rPr>
              <a:t>Ce compte vous permettra </a:t>
            </a:r>
          </a:p>
          <a:p>
            <a:r>
              <a:rPr lang="fr-FR" sz="1900" dirty="0">
                <a:solidFill>
                  <a:srgbClr val="000000"/>
                </a:solidFill>
              </a:rPr>
              <a:t>de </a:t>
            </a:r>
            <a:r>
              <a:rPr lang="fr-FR" sz="1900" b="1" dirty="0">
                <a:solidFill>
                  <a:srgbClr val="000000"/>
                </a:solidFill>
              </a:rPr>
              <a:t>retrouver</a:t>
            </a:r>
            <a:r>
              <a:rPr lang="fr-FR" sz="1900" dirty="0">
                <a:solidFill>
                  <a:srgbClr val="000000"/>
                </a:solidFill>
              </a:rPr>
              <a:t> votre bibliographie quel que soit le poste sur lequel vous travaillez</a:t>
            </a:r>
          </a:p>
          <a:p>
            <a:r>
              <a:rPr lang="fr-FR" sz="1900" dirty="0">
                <a:solidFill>
                  <a:srgbClr val="000000"/>
                </a:solidFill>
              </a:rPr>
              <a:t>de </a:t>
            </a:r>
            <a:r>
              <a:rPr lang="fr-FR" sz="1900" b="1" dirty="0">
                <a:solidFill>
                  <a:srgbClr val="000000"/>
                </a:solidFill>
              </a:rPr>
              <a:t>partager</a:t>
            </a:r>
            <a:r>
              <a:rPr lang="fr-FR" sz="1900" dirty="0">
                <a:solidFill>
                  <a:srgbClr val="000000"/>
                </a:solidFill>
              </a:rPr>
              <a:t> vos dossiers et références avec d’autres personnes.</a:t>
            </a:r>
          </a:p>
          <a:p>
            <a:pPr marL="0" indent="0">
              <a:buNone/>
            </a:pPr>
            <a:endParaRPr lang="fr-FR" sz="1900" dirty="0">
              <a:solidFill>
                <a:srgbClr val="000000"/>
              </a:solidFill>
            </a:endParaRPr>
          </a:p>
          <a:p>
            <a:r>
              <a:rPr lang="fr-FR" sz="1900" dirty="0">
                <a:solidFill>
                  <a:srgbClr val="000000"/>
                </a:solidFill>
              </a:rPr>
              <a:t>Pour se créer un compte : </a:t>
            </a:r>
            <a:r>
              <a:rPr lang="fr-FR" sz="1900" b="1" dirty="0" err="1">
                <a:solidFill>
                  <a:srgbClr val="000000"/>
                </a:solidFill>
              </a:rPr>
              <a:t>Register</a:t>
            </a:r>
            <a:r>
              <a:rPr lang="fr-FR" sz="1900" dirty="0">
                <a:solidFill>
                  <a:srgbClr val="000000"/>
                </a:solidFill>
              </a:rPr>
              <a:t>. Puis renseigner les </a:t>
            </a:r>
            <a:r>
              <a:rPr lang="fr-FR" sz="1900" b="1" dirty="0">
                <a:solidFill>
                  <a:srgbClr val="000000"/>
                </a:solidFill>
              </a:rPr>
              <a:t>paramètres de synchronisation </a:t>
            </a:r>
            <a:r>
              <a:rPr lang="fr-FR" sz="1900" dirty="0">
                <a:solidFill>
                  <a:srgbClr val="000000"/>
                </a:solidFill>
              </a:rPr>
              <a:t>dans </a:t>
            </a:r>
            <a:r>
              <a:rPr lang="fr-FR" sz="1900" dirty="0" err="1">
                <a:solidFill>
                  <a:srgbClr val="000000"/>
                </a:solidFill>
              </a:rPr>
              <a:t>Zotero</a:t>
            </a:r>
            <a:r>
              <a:rPr lang="fr-FR" sz="1900" dirty="0">
                <a:solidFill>
                  <a:srgbClr val="000000"/>
                </a:solidFill>
              </a:rPr>
              <a:t>.</a:t>
            </a:r>
          </a:p>
          <a:p>
            <a:pPr marL="0" indent="0">
              <a:buNone/>
            </a:pPr>
            <a:endParaRPr lang="fr-FR" sz="1900" dirty="0">
              <a:solidFill>
                <a:srgbClr val="000000"/>
              </a:solidFill>
            </a:endParaRPr>
          </a:p>
          <a:p>
            <a:r>
              <a:rPr lang="fr-FR" sz="1900" dirty="0">
                <a:solidFill>
                  <a:srgbClr val="000000"/>
                </a:solidFill>
              </a:rPr>
              <a:t>Synchroniser les références à l’aide du bouton        dans </a:t>
            </a:r>
            <a:r>
              <a:rPr lang="fr-FR" sz="1900" dirty="0" err="1">
                <a:solidFill>
                  <a:srgbClr val="000000"/>
                </a:solidFill>
              </a:rPr>
              <a:t>Zotero</a:t>
            </a:r>
            <a:r>
              <a:rPr lang="fr-FR" sz="1900" dirty="0">
                <a:solidFill>
                  <a:srgbClr val="000000"/>
                </a:solidFill>
              </a:rPr>
              <a:t> (si synchronisation manuelle).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49</a:t>
            </a:fld>
            <a:endParaRPr lang="fr-FR"/>
          </a:p>
        </p:txBody>
      </p:sp>
      <p:pic>
        <p:nvPicPr>
          <p:cNvPr id="7" name="Image 6" descr="Capture d’écran 2018-01-12 à 12.31.4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6435" y="2017956"/>
            <a:ext cx="3770539" cy="1085796"/>
          </a:xfrm>
          <a:prstGeom prst="rect">
            <a:avLst/>
          </a:prstGeom>
          <a:ln>
            <a:solidFill>
              <a:srgbClr val="7F7F7F"/>
            </a:solidFill>
          </a:ln>
        </p:spPr>
      </p:pic>
      <p:pic>
        <p:nvPicPr>
          <p:cNvPr id="9" name="Image 8" descr="Capture d’écran 2018-01-17 à 21.46.08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609"/>
          <a:stretch/>
        </p:blipFill>
        <p:spPr>
          <a:xfrm>
            <a:off x="4935782" y="3380034"/>
            <a:ext cx="3971847" cy="1807128"/>
          </a:xfrm>
          <a:prstGeom prst="rect">
            <a:avLst/>
          </a:prstGeom>
          <a:ln>
            <a:solidFill>
              <a:srgbClr val="7F7F7F"/>
            </a:solidFill>
          </a:ln>
        </p:spPr>
      </p:pic>
      <p:sp>
        <p:nvSpPr>
          <p:cNvPr id="13" name="Rectangle à coins arrondis 12"/>
          <p:cNvSpPr/>
          <p:nvPr/>
        </p:nvSpPr>
        <p:spPr>
          <a:xfrm>
            <a:off x="5794652" y="4668365"/>
            <a:ext cx="2254103" cy="370121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8058045" y="2071864"/>
            <a:ext cx="761572" cy="172818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833733" y="4322290"/>
            <a:ext cx="659219" cy="172818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9302" y="5153247"/>
            <a:ext cx="295254" cy="30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5393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68000" y="36574"/>
            <a:ext cx="7772400" cy="497020"/>
          </a:xfrm>
        </p:spPr>
        <p:txBody>
          <a:bodyPr/>
          <a:lstStyle/>
          <a:p>
            <a:r>
              <a:rPr lang="fr-FR" dirty="0" err="1"/>
              <a:t>Zotero</a:t>
            </a:r>
            <a:r>
              <a:rPr lang="fr-FR" dirty="0"/>
              <a:t> nomade </a:t>
            </a:r>
            <a:r>
              <a:rPr lang="fr-FR" sz="1800" dirty="0"/>
              <a:t>- Se créer un compte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idx="13"/>
          </p:nvPr>
        </p:nvSpPr>
        <p:spPr>
          <a:xfrm>
            <a:off x="208655" y="2670295"/>
            <a:ext cx="4492220" cy="1063800"/>
          </a:xfrm>
        </p:spPr>
        <p:txBody>
          <a:bodyPr/>
          <a:lstStyle/>
          <a:p>
            <a:pPr marL="0" indent="0" algn="ctr">
              <a:buNone/>
            </a:pPr>
            <a:r>
              <a:rPr lang="fr-FR" sz="2000" dirty="0">
                <a:solidFill>
                  <a:srgbClr val="000000"/>
                </a:solidFill>
              </a:rPr>
              <a:t>Travail depuis un </a:t>
            </a:r>
            <a:r>
              <a:rPr lang="fr-FR" sz="2000" b="1" dirty="0">
                <a:solidFill>
                  <a:srgbClr val="000000"/>
                </a:solidFill>
              </a:rPr>
              <a:t>poste public</a:t>
            </a:r>
            <a:r>
              <a:rPr lang="fr-FR" sz="2000" dirty="0">
                <a:solidFill>
                  <a:srgbClr val="000000"/>
                </a:solidFill>
              </a:rPr>
              <a:t>:</a:t>
            </a:r>
          </a:p>
          <a:p>
            <a:pPr marL="0" indent="0" algn="ctr">
              <a:buNone/>
            </a:pPr>
            <a:r>
              <a:rPr lang="fr-FR" sz="2000" dirty="0">
                <a:solidFill>
                  <a:srgbClr val="000000"/>
                </a:solidFill>
              </a:rPr>
              <a:t>Préférences/Synchronisation/Dissocier le compte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50</a:t>
            </a:fld>
            <a:endParaRPr lang="fr-FR"/>
          </a:p>
        </p:txBody>
      </p:sp>
      <p:pic>
        <p:nvPicPr>
          <p:cNvPr id="9" name="Image 8" descr="Capture d’écran 2018-01-17 à 21.46.08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745"/>
          <a:stretch/>
        </p:blipFill>
        <p:spPr>
          <a:xfrm>
            <a:off x="4846676" y="2348765"/>
            <a:ext cx="3971847" cy="1863835"/>
          </a:xfrm>
          <a:prstGeom prst="rect">
            <a:avLst/>
          </a:prstGeom>
          <a:ln>
            <a:solidFill>
              <a:srgbClr val="7F7F7F"/>
            </a:solidFill>
          </a:ln>
        </p:spPr>
      </p:pic>
      <p:sp>
        <p:nvSpPr>
          <p:cNvPr id="12" name="Rectangle à coins arrondis 11"/>
          <p:cNvSpPr/>
          <p:nvPr/>
        </p:nvSpPr>
        <p:spPr>
          <a:xfrm>
            <a:off x="6378944" y="3276024"/>
            <a:ext cx="907312" cy="172818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62546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/>
              <a:t>Zotero</a:t>
            </a:r>
            <a:r>
              <a:rPr lang="fr-FR" dirty="0"/>
              <a:t> nomade </a:t>
            </a:r>
            <a:r>
              <a:rPr lang="fr-FR" sz="1800" dirty="0"/>
              <a:t>– Créer et alimenter un groupe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51</a:t>
            </a:fld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548" y="2729997"/>
            <a:ext cx="2332960" cy="2538055"/>
          </a:xfrm>
          <a:prstGeom prst="rect">
            <a:avLst/>
          </a:prstGeom>
        </p:spPr>
      </p:pic>
      <p:sp>
        <p:nvSpPr>
          <p:cNvPr id="13" name="Rectangle à coins arrondis 12"/>
          <p:cNvSpPr/>
          <p:nvPr/>
        </p:nvSpPr>
        <p:spPr>
          <a:xfrm>
            <a:off x="966051" y="3425157"/>
            <a:ext cx="1294219" cy="119958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8671" y="4367054"/>
            <a:ext cx="1713929" cy="90099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3252" y="2846409"/>
            <a:ext cx="3407624" cy="1152616"/>
          </a:xfrm>
          <a:prstGeom prst="rect">
            <a:avLst/>
          </a:prstGeom>
        </p:spPr>
      </p:pic>
      <p:sp>
        <p:nvSpPr>
          <p:cNvPr id="14" name="Rectangle à coins arrondis 13"/>
          <p:cNvSpPr/>
          <p:nvPr/>
        </p:nvSpPr>
        <p:spPr>
          <a:xfrm>
            <a:off x="4135795" y="3380482"/>
            <a:ext cx="2955850" cy="119958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contenu 3"/>
          <p:cNvSpPr>
            <a:spLocks noGrp="1"/>
          </p:cNvSpPr>
          <p:nvPr>
            <p:ph idx="13"/>
          </p:nvPr>
        </p:nvSpPr>
        <p:spPr>
          <a:xfrm>
            <a:off x="468000" y="1047594"/>
            <a:ext cx="8349762" cy="4296099"/>
          </a:xfrm>
        </p:spPr>
        <p:txBody>
          <a:bodyPr/>
          <a:lstStyle/>
          <a:p>
            <a:r>
              <a:rPr lang="fr-FR" sz="1900" dirty="0">
                <a:solidFill>
                  <a:srgbClr val="000000"/>
                </a:solidFill>
              </a:rPr>
              <a:t>Créer ou rejoindre un groupe</a:t>
            </a:r>
          </a:p>
          <a:p>
            <a:r>
              <a:rPr lang="fr-FR" sz="1900" dirty="0">
                <a:solidFill>
                  <a:srgbClr val="000000"/>
                </a:solidFill>
              </a:rPr>
              <a:t>Différents niveaux de droits : visibilité du groupe (ouvert/fermé), ajout de nouveaux membres (ouvert, fermé)</a:t>
            </a:r>
          </a:p>
          <a:p>
            <a:r>
              <a:rPr lang="fr-FR" sz="1900" dirty="0">
                <a:solidFill>
                  <a:srgbClr val="000000"/>
                </a:solidFill>
              </a:rPr>
              <a:t>Partage de références et de fichiers</a:t>
            </a:r>
          </a:p>
        </p:txBody>
      </p:sp>
    </p:spTree>
    <p:extLst>
      <p:ext uri="{BB962C8B-B14F-4D97-AF65-F5344CB8AC3E}">
        <p14:creationId xmlns:p14="http://schemas.microsoft.com/office/powerpoint/2010/main" val="370438541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Conseils pour la gestion de vos PDF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idx="13"/>
          </p:nvPr>
        </p:nvSpPr>
        <p:spPr>
          <a:xfrm>
            <a:off x="250886" y="1506698"/>
            <a:ext cx="4103314" cy="4075066"/>
          </a:xfrm>
        </p:spPr>
        <p:txBody>
          <a:bodyPr/>
          <a:lstStyle/>
          <a:p>
            <a:r>
              <a:rPr lang="fr-FR" dirty="0">
                <a:solidFill>
                  <a:srgbClr val="000000"/>
                </a:solidFill>
              </a:rPr>
              <a:t>Problème de droit (</a:t>
            </a:r>
            <a:r>
              <a:rPr lang="fr-FR" sz="1800" i="1" dirty="0" err="1">
                <a:solidFill>
                  <a:srgbClr val="000000"/>
                </a:solidFill>
              </a:rPr>
              <a:t>peer</a:t>
            </a:r>
            <a:r>
              <a:rPr lang="fr-FR" sz="1800" i="1" dirty="0">
                <a:solidFill>
                  <a:srgbClr val="000000"/>
                </a:solidFill>
              </a:rPr>
              <a:t> to </a:t>
            </a:r>
            <a:r>
              <a:rPr lang="fr-FR" sz="1800" i="1" dirty="0" err="1">
                <a:solidFill>
                  <a:srgbClr val="000000"/>
                </a:solidFill>
              </a:rPr>
              <a:t>peer</a:t>
            </a:r>
            <a:r>
              <a:rPr lang="fr-FR" sz="1800" i="1" dirty="0">
                <a:solidFill>
                  <a:srgbClr val="000000"/>
                </a:solidFill>
              </a:rPr>
              <a:t>)</a:t>
            </a:r>
            <a:r>
              <a:rPr lang="fr-FR" dirty="0">
                <a:solidFill>
                  <a:srgbClr val="000000"/>
                </a:solidFill>
              </a:rPr>
              <a:t>. Attention à fermer vos groupes de partage.</a:t>
            </a:r>
          </a:p>
          <a:p>
            <a:endParaRPr lang="fr-FR" sz="1200" dirty="0">
              <a:solidFill>
                <a:srgbClr val="000000"/>
              </a:solidFill>
            </a:endParaRPr>
          </a:p>
          <a:p>
            <a:r>
              <a:rPr lang="fr-FR" dirty="0">
                <a:solidFill>
                  <a:srgbClr val="000000"/>
                </a:solidFill>
              </a:rPr>
              <a:t>Problème d’espace limité de la version gratuite de l’outil </a:t>
            </a:r>
            <a:r>
              <a:rPr lang="fr-FR" i="1" dirty="0">
                <a:solidFill>
                  <a:srgbClr val="000000"/>
                </a:solidFill>
              </a:rPr>
              <a:t>(300 Mo)</a:t>
            </a:r>
            <a:r>
              <a:rPr lang="fr-FR" dirty="0">
                <a:solidFill>
                  <a:srgbClr val="000000"/>
                </a:solidFill>
              </a:rPr>
              <a:t>. Pas de limite en revanche en accès local.</a:t>
            </a:r>
            <a:endParaRPr lang="fr-FR" i="1" dirty="0">
              <a:solidFill>
                <a:srgbClr val="000000"/>
              </a:solidFill>
            </a:endParaRPr>
          </a:p>
          <a:p>
            <a:endParaRPr lang="fr-FR" sz="1200" dirty="0">
              <a:solidFill>
                <a:srgbClr val="000000"/>
              </a:solidFill>
            </a:endParaRPr>
          </a:p>
          <a:p>
            <a:r>
              <a:rPr lang="fr-FR" dirty="0">
                <a:solidFill>
                  <a:srgbClr val="000000"/>
                </a:solidFill>
              </a:rPr>
              <a:t>Lien vers le fichier enregistré sur votre disque dur </a:t>
            </a:r>
            <a:r>
              <a:rPr lang="fr-FR" i="1" dirty="0">
                <a:solidFill>
                  <a:srgbClr val="000000"/>
                </a:solidFill>
              </a:rPr>
              <a:t>(attention aux liens rompus si déplacement de fichiers)</a:t>
            </a:r>
            <a:r>
              <a:rPr lang="fr-FR" dirty="0">
                <a:solidFill>
                  <a:srgbClr val="000000"/>
                </a:solidFill>
              </a:rPr>
              <a:t>.</a:t>
            </a:r>
          </a:p>
          <a:p>
            <a:endParaRPr lang="fr-FR" sz="1200" dirty="0">
              <a:solidFill>
                <a:srgbClr val="000000"/>
              </a:solidFill>
            </a:endParaRPr>
          </a:p>
          <a:p>
            <a:r>
              <a:rPr lang="fr-FR" dirty="0">
                <a:solidFill>
                  <a:srgbClr val="000000"/>
                </a:solidFill>
              </a:rPr>
              <a:t>Dans les paramètres, décocher l’option par défaut « Synchroniser le texte intégral des pièces jointes indexées ».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52</a:t>
            </a:fld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200" y="1818190"/>
            <a:ext cx="4684195" cy="3452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13789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idx="13"/>
          </p:nvPr>
        </p:nvSpPr>
        <p:spPr>
          <a:xfrm>
            <a:off x="432558" y="2914564"/>
            <a:ext cx="8336186" cy="870627"/>
          </a:xfrm>
        </p:spPr>
        <p:txBody>
          <a:bodyPr/>
          <a:lstStyle/>
          <a:p>
            <a:pPr marL="0" indent="0" algn="ctr">
              <a:buNone/>
            </a:pPr>
            <a:r>
              <a:rPr lang="fr-FR" sz="3800" dirty="0">
                <a:solidFill>
                  <a:srgbClr val="0070C0"/>
                </a:solidFill>
              </a:rPr>
              <a:t>8 / Fonctionnalités avancées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53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475916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Sauvegarde de votre bibliothèque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idx="13"/>
          </p:nvPr>
        </p:nvSpPr>
        <p:spPr>
          <a:xfrm>
            <a:off x="468000" y="1829548"/>
            <a:ext cx="4990047" cy="3089783"/>
          </a:xfrm>
        </p:spPr>
        <p:txBody>
          <a:bodyPr/>
          <a:lstStyle/>
          <a:p>
            <a:r>
              <a:rPr lang="fr-FR" sz="2000" dirty="0">
                <a:solidFill>
                  <a:srgbClr val="000000"/>
                </a:solidFill>
              </a:rPr>
              <a:t>Bibliothèque &gt; Clic droit &gt; </a:t>
            </a:r>
            <a:r>
              <a:rPr lang="fr-FR" sz="2000" b="1" dirty="0">
                <a:solidFill>
                  <a:srgbClr val="000000"/>
                </a:solidFill>
              </a:rPr>
              <a:t>Exporter la bibliothèque</a:t>
            </a:r>
          </a:p>
          <a:p>
            <a:r>
              <a:rPr lang="fr-FR" sz="2000" dirty="0">
                <a:solidFill>
                  <a:srgbClr val="000000"/>
                </a:solidFill>
              </a:rPr>
              <a:t>Choisir le format </a:t>
            </a:r>
            <a:r>
              <a:rPr lang="fr-FR" sz="2000" b="1" dirty="0">
                <a:solidFill>
                  <a:srgbClr val="000000"/>
                </a:solidFill>
              </a:rPr>
              <a:t>RDF</a:t>
            </a:r>
            <a:r>
              <a:rPr lang="fr-FR" sz="2000" dirty="0">
                <a:solidFill>
                  <a:srgbClr val="000000"/>
                </a:solidFill>
              </a:rPr>
              <a:t> ; enregistrer le fichier. </a:t>
            </a:r>
          </a:p>
          <a:p>
            <a:r>
              <a:rPr lang="fr-FR" sz="2000" dirty="0">
                <a:solidFill>
                  <a:srgbClr val="000000"/>
                </a:solidFill>
              </a:rPr>
              <a:t>Possibilité de sauvegarder </a:t>
            </a:r>
            <a:r>
              <a:rPr lang="fr-FR" sz="2000" b="1" dirty="0">
                <a:solidFill>
                  <a:srgbClr val="000000"/>
                </a:solidFill>
              </a:rPr>
              <a:t>fichiers joints et notes</a:t>
            </a:r>
          </a:p>
          <a:p>
            <a:r>
              <a:rPr lang="fr-FR" sz="2000" dirty="0">
                <a:solidFill>
                  <a:srgbClr val="000000"/>
                </a:solidFill>
              </a:rPr>
              <a:t>En cas de perte de la bibliothèque, ce fichier peut être importé dans une nouvelle instance </a:t>
            </a:r>
            <a:r>
              <a:rPr lang="fr-FR" sz="2000" dirty="0" err="1">
                <a:solidFill>
                  <a:srgbClr val="000000"/>
                </a:solidFill>
              </a:rPr>
              <a:t>Zotero</a:t>
            </a:r>
            <a:r>
              <a:rPr lang="fr-FR" sz="200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54</a:t>
            </a:fld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/>
          <a:srcRect r="3453"/>
          <a:stretch/>
        </p:blipFill>
        <p:spPr>
          <a:xfrm>
            <a:off x="6301562" y="3542396"/>
            <a:ext cx="2062717" cy="141179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4"/>
          <a:srcRect l="-60" t="2407" r="88959" b="81389"/>
          <a:stretch/>
        </p:blipFill>
        <p:spPr>
          <a:xfrm>
            <a:off x="5875952" y="2043861"/>
            <a:ext cx="2683848" cy="1259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08852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95288" y="1175865"/>
            <a:ext cx="7101203" cy="728170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0000"/>
                </a:solidFill>
              </a:rPr>
              <a:t>Diversité des styles (sociétés savantes, styles de revues, </a:t>
            </a:r>
            <a:r>
              <a:rPr lang="fr-FR" sz="1800" dirty="0" err="1">
                <a:solidFill>
                  <a:srgbClr val="000000"/>
                </a:solidFill>
              </a:rPr>
              <a:t>etc</a:t>
            </a:r>
            <a:r>
              <a:rPr lang="fr-FR" sz="1800" dirty="0">
                <a:solidFill>
                  <a:srgbClr val="000000"/>
                </a:solidFill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0000"/>
                </a:solidFill>
              </a:rPr>
              <a:t>Prévisualisation et installation</a:t>
            </a:r>
            <a:endParaRPr lang="fr-FR" sz="18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55</a:t>
            </a:fld>
            <a:endParaRPr lang="fr-FR"/>
          </a:p>
        </p:txBody>
      </p:sp>
      <p:sp>
        <p:nvSpPr>
          <p:cNvPr id="7" name="Titre 1"/>
          <p:cNvSpPr>
            <a:spLocks noGrp="1"/>
          </p:cNvSpPr>
          <p:nvPr>
            <p:ph type="ctrTitle"/>
          </p:nvPr>
        </p:nvSpPr>
        <p:spPr>
          <a:xfrm>
            <a:off x="468000" y="50802"/>
            <a:ext cx="7772400" cy="497020"/>
          </a:xfrm>
        </p:spPr>
        <p:txBody>
          <a:bodyPr/>
          <a:lstStyle/>
          <a:p>
            <a:r>
              <a:rPr lang="fr-FR" dirty="0"/>
              <a:t>Styles bibliographiques </a:t>
            </a:r>
            <a:r>
              <a:rPr lang="fr-FR" sz="1800" dirty="0"/>
              <a:t>– ajout d’un nouveau style</a:t>
            </a:r>
            <a:endParaRPr lang="fr-FR" dirty="0"/>
          </a:p>
        </p:txBody>
      </p:sp>
      <p:pic>
        <p:nvPicPr>
          <p:cNvPr id="4" name="Image 3" descr="Capture d’écran 2018-01-17 à 21.43.26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57"/>
          <a:stretch/>
        </p:blipFill>
        <p:spPr>
          <a:xfrm>
            <a:off x="2291653" y="2112547"/>
            <a:ext cx="4085162" cy="4185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08317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56</a:t>
            </a:fld>
            <a:endParaRPr lang="fr-FR"/>
          </a:p>
        </p:txBody>
      </p:sp>
      <p:sp>
        <p:nvSpPr>
          <p:cNvPr id="7" name="Titre 1"/>
          <p:cNvSpPr>
            <a:spLocks noGrp="1"/>
          </p:cNvSpPr>
          <p:nvPr>
            <p:ph type="ctrTitle"/>
          </p:nvPr>
        </p:nvSpPr>
        <p:spPr>
          <a:xfrm>
            <a:off x="468000" y="50802"/>
            <a:ext cx="7772400" cy="497020"/>
          </a:xfrm>
        </p:spPr>
        <p:txBody>
          <a:bodyPr/>
          <a:lstStyle/>
          <a:p>
            <a:r>
              <a:rPr lang="fr-FR" dirty="0"/>
              <a:t>Styles bibliographiques </a:t>
            </a:r>
            <a:r>
              <a:rPr lang="fr-FR" sz="1800" dirty="0"/>
              <a:t>– modification d’un style</a:t>
            </a:r>
            <a:endParaRPr lang="fr-FR" dirty="0"/>
          </a:p>
        </p:txBody>
      </p:sp>
      <p:sp>
        <p:nvSpPr>
          <p:cNvPr id="8" name="Sous-titre 2"/>
          <p:cNvSpPr>
            <a:spLocks noGrp="1"/>
          </p:cNvSpPr>
          <p:nvPr>
            <p:ph type="subTitle" idx="1"/>
          </p:nvPr>
        </p:nvSpPr>
        <p:spPr>
          <a:xfrm>
            <a:off x="729988" y="1081285"/>
            <a:ext cx="7659100" cy="2726786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tx1"/>
                </a:solidFill>
              </a:rPr>
              <a:t>Des modifications à la marge </a:t>
            </a:r>
            <a:r>
              <a:rPr lang="fr-FR" sz="1600" dirty="0">
                <a:solidFill>
                  <a:schemeClr val="tx1"/>
                </a:solidFill>
              </a:rPr>
              <a:t>(ex. mise en forme, ponctuation)</a:t>
            </a:r>
          </a:p>
          <a:p>
            <a:pPr marL="0" indent="0">
              <a:buNone/>
            </a:pPr>
            <a:endParaRPr lang="fr-FR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tx1"/>
                </a:solidFill>
              </a:rPr>
              <a:t>Car opération plutôt réservée aux utilisateurs experts</a:t>
            </a:r>
          </a:p>
          <a:p>
            <a:pPr marL="0" indent="0">
              <a:buNone/>
            </a:pPr>
            <a:endParaRPr lang="fr-FR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tx1"/>
                </a:solidFill>
              </a:rPr>
              <a:t>3 possibilités :</a:t>
            </a:r>
          </a:p>
          <a:p>
            <a:pPr>
              <a:buFontTx/>
              <a:buChar char="-"/>
            </a:pPr>
            <a:r>
              <a:rPr lang="fr-FR" sz="2000" dirty="0">
                <a:solidFill>
                  <a:schemeClr val="tx1"/>
                </a:solidFill>
              </a:rPr>
              <a:t>Modification manuelle (fichier CSL)</a:t>
            </a:r>
          </a:p>
          <a:p>
            <a:pPr>
              <a:buFontTx/>
              <a:buChar char="-"/>
            </a:pPr>
            <a:r>
              <a:rPr lang="fr-FR" sz="2000" dirty="0">
                <a:solidFill>
                  <a:schemeClr val="tx1"/>
                </a:solidFill>
                <a:hlinkClick r:id="rId3"/>
              </a:rPr>
              <a:t>Editeur visuel CSL</a:t>
            </a:r>
            <a:endParaRPr lang="fr-FR" sz="2000" dirty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fr-FR" sz="2000" dirty="0">
                <a:solidFill>
                  <a:schemeClr val="tx1"/>
                </a:solidFill>
              </a:rPr>
              <a:t>Editeur de styles dans </a:t>
            </a:r>
            <a:r>
              <a:rPr lang="fr-FR" sz="2000" dirty="0" err="1">
                <a:solidFill>
                  <a:schemeClr val="tx1"/>
                </a:solidFill>
              </a:rPr>
              <a:t>Zotero</a:t>
            </a:r>
            <a:r>
              <a:rPr lang="fr-FR" sz="20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/>
          <a:srcRect l="30264" t="1524" r="26151" b="70255"/>
          <a:stretch/>
        </p:blipFill>
        <p:spPr>
          <a:xfrm>
            <a:off x="612648" y="4681728"/>
            <a:ext cx="2560320" cy="630936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0168" y="4280027"/>
            <a:ext cx="5116576" cy="1598930"/>
          </a:xfrm>
          <a:prstGeom prst="rect">
            <a:avLst/>
          </a:prstGeom>
        </p:spPr>
      </p:pic>
      <p:sp>
        <p:nvSpPr>
          <p:cNvPr id="11" name="Rectangle à coins arrondis 10"/>
          <p:cNvSpPr/>
          <p:nvPr/>
        </p:nvSpPr>
        <p:spPr>
          <a:xfrm>
            <a:off x="3630168" y="4280027"/>
            <a:ext cx="5116576" cy="199728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635179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Import/export de la bibliothèque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57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idx="13"/>
          </p:nvPr>
        </p:nvSpPr>
        <p:spPr>
          <a:xfrm>
            <a:off x="521999" y="1195452"/>
            <a:ext cx="8037209" cy="2451515"/>
          </a:xfrm>
        </p:spPr>
        <p:txBody>
          <a:bodyPr/>
          <a:lstStyle/>
          <a:p>
            <a:r>
              <a:rPr lang="fr-FR" sz="1900" dirty="0">
                <a:solidFill>
                  <a:schemeClr val="tx1"/>
                </a:solidFill>
              </a:rPr>
              <a:t>Import et export peuvent servir en cas de sauvegarde/restauration de sauvegarde.</a:t>
            </a:r>
          </a:p>
          <a:p>
            <a:pPr marL="0" indent="0">
              <a:buNone/>
            </a:pPr>
            <a:endParaRPr lang="fr-FR" sz="1400" dirty="0">
              <a:solidFill>
                <a:schemeClr val="tx1"/>
              </a:solidFill>
            </a:endParaRPr>
          </a:p>
          <a:p>
            <a:r>
              <a:rPr lang="fr-FR" sz="1900" dirty="0">
                <a:solidFill>
                  <a:schemeClr val="tx1"/>
                </a:solidFill>
              </a:rPr>
              <a:t>Des possibilités existent aussi entre les différents logiciels de gestion de références bibliographiques (ex. exporter votre bibliothèque </a:t>
            </a:r>
            <a:r>
              <a:rPr lang="fr-FR" sz="1900" dirty="0" err="1">
                <a:solidFill>
                  <a:schemeClr val="tx1"/>
                </a:solidFill>
              </a:rPr>
              <a:t>Zotero</a:t>
            </a:r>
            <a:r>
              <a:rPr lang="fr-FR" sz="1900" dirty="0">
                <a:solidFill>
                  <a:schemeClr val="tx1"/>
                </a:solidFill>
              </a:rPr>
              <a:t> et l’importer dans </a:t>
            </a:r>
            <a:r>
              <a:rPr lang="fr-FR" sz="1900" dirty="0" err="1">
                <a:solidFill>
                  <a:schemeClr val="tx1"/>
                </a:solidFill>
              </a:rPr>
              <a:t>Endnote</a:t>
            </a:r>
            <a:r>
              <a:rPr lang="fr-FR" sz="1900" dirty="0">
                <a:solidFill>
                  <a:schemeClr val="tx1"/>
                </a:solidFill>
              </a:rPr>
              <a:t> ou inversement)</a:t>
            </a:r>
          </a:p>
          <a:p>
            <a:pPr marL="0" indent="0">
              <a:buNone/>
            </a:pPr>
            <a:endParaRPr lang="fr-FR" sz="1400" dirty="0">
              <a:solidFill>
                <a:schemeClr val="tx1"/>
              </a:solidFill>
            </a:endParaRPr>
          </a:p>
          <a:p>
            <a:r>
              <a:rPr lang="fr-FR" sz="1900" dirty="0">
                <a:solidFill>
                  <a:schemeClr val="tx1"/>
                </a:solidFill>
              </a:rPr>
              <a:t>Format RIS souvent commun à ces logiciels.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3"/>
          <a:srcRect l="-1" r="75439" b="69298"/>
          <a:stretch/>
        </p:blipFill>
        <p:spPr>
          <a:xfrm>
            <a:off x="2976498" y="3872528"/>
            <a:ext cx="3128210" cy="2199523"/>
          </a:xfrm>
          <a:prstGeom prst="rect">
            <a:avLst/>
          </a:prstGeom>
        </p:spPr>
      </p:pic>
      <p:sp>
        <p:nvSpPr>
          <p:cNvPr id="10" name="Rectangle à coins arrondis 9"/>
          <p:cNvSpPr/>
          <p:nvPr/>
        </p:nvSpPr>
        <p:spPr>
          <a:xfrm>
            <a:off x="3166992" y="5285853"/>
            <a:ext cx="745790" cy="119958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3177625" y="5693434"/>
            <a:ext cx="1490068" cy="119958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97610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Mes Publications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idx="13"/>
          </p:nvPr>
        </p:nvSpPr>
        <p:spPr>
          <a:xfrm>
            <a:off x="468000" y="920457"/>
            <a:ext cx="8303948" cy="2847560"/>
          </a:xfrm>
        </p:spPr>
        <p:txBody>
          <a:bodyPr/>
          <a:lstStyle/>
          <a:p>
            <a:r>
              <a:rPr lang="fr-FR" sz="2000" dirty="0">
                <a:solidFill>
                  <a:schemeClr val="tx1"/>
                </a:solidFill>
              </a:rPr>
              <a:t>Permet d’ajouter au profil </a:t>
            </a:r>
            <a:r>
              <a:rPr lang="fr-FR" sz="2000" dirty="0" err="1">
                <a:solidFill>
                  <a:schemeClr val="tx1"/>
                </a:solidFill>
              </a:rPr>
              <a:t>Zotero</a:t>
            </a:r>
            <a:r>
              <a:rPr lang="fr-FR" sz="2000" dirty="0">
                <a:solidFill>
                  <a:schemeClr val="tx1"/>
                </a:solidFill>
              </a:rPr>
              <a:t> la liste de ses publications avec leur texte intégral</a:t>
            </a:r>
          </a:p>
          <a:p>
            <a:endParaRPr lang="fr-FR" sz="1400" dirty="0">
              <a:solidFill>
                <a:schemeClr val="tx1"/>
              </a:solidFill>
            </a:endParaRPr>
          </a:p>
          <a:p>
            <a:r>
              <a:rPr lang="fr-FR" sz="2000" dirty="0">
                <a:solidFill>
                  <a:schemeClr val="tx1"/>
                </a:solidFill>
              </a:rPr>
              <a:t>Glisser-déposer une référence depuis une collection</a:t>
            </a:r>
          </a:p>
          <a:p>
            <a:endParaRPr lang="fr-FR" sz="1400" dirty="0">
              <a:solidFill>
                <a:schemeClr val="tx1"/>
              </a:solidFill>
            </a:endParaRPr>
          </a:p>
          <a:p>
            <a:r>
              <a:rPr lang="fr-FR" sz="2000" dirty="0">
                <a:solidFill>
                  <a:schemeClr val="tx1"/>
                </a:solidFill>
              </a:rPr>
              <a:t>Spécifier qu’on est l’auteur du document</a:t>
            </a:r>
          </a:p>
          <a:p>
            <a:pPr marL="0" indent="0">
              <a:buNone/>
            </a:pPr>
            <a:endParaRPr lang="fr-FR" sz="1400" dirty="0">
              <a:solidFill>
                <a:schemeClr val="tx1"/>
              </a:solidFill>
            </a:endParaRPr>
          </a:p>
          <a:p>
            <a:r>
              <a:rPr lang="fr-FR" sz="2000" dirty="0">
                <a:solidFill>
                  <a:schemeClr val="tx1"/>
                </a:solidFill>
              </a:rPr>
              <a:t>Alternative : ajouter la référence et faire un lien vers le texte intégral sur HAL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58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655" y="4282139"/>
            <a:ext cx="2926450" cy="1313052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4594" y="3859914"/>
            <a:ext cx="2843681" cy="2253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50287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Flux RSS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idx="13"/>
          </p:nvPr>
        </p:nvSpPr>
        <p:spPr>
          <a:xfrm>
            <a:off x="468000" y="1376205"/>
            <a:ext cx="4037203" cy="4567395"/>
          </a:xfrm>
        </p:spPr>
        <p:txBody>
          <a:bodyPr/>
          <a:lstStyle/>
          <a:p>
            <a:r>
              <a:rPr lang="fr-FR" sz="2000" dirty="0">
                <a:solidFill>
                  <a:schemeClr val="tx1"/>
                </a:solidFill>
              </a:rPr>
              <a:t>S’abonner aux mises à jour de pages web. Ex. s’abonner aux publications déposées sur HAL de son centre de recherche.</a:t>
            </a:r>
          </a:p>
          <a:p>
            <a:pPr marL="0" indent="0">
              <a:buNone/>
            </a:pPr>
            <a:endParaRPr lang="fr-FR" sz="1400" dirty="0">
              <a:solidFill>
                <a:schemeClr val="tx1"/>
              </a:solidFill>
            </a:endParaRPr>
          </a:p>
          <a:p>
            <a:r>
              <a:rPr lang="fr-FR" sz="2000" dirty="0">
                <a:solidFill>
                  <a:schemeClr val="tx1"/>
                </a:solidFill>
              </a:rPr>
              <a:t>Paramètres : Préférences &gt; Avancées &gt; Flux.</a:t>
            </a:r>
          </a:p>
          <a:p>
            <a:pPr marL="0" indent="0">
              <a:buNone/>
            </a:pPr>
            <a:endParaRPr lang="fr-FR" sz="2000" dirty="0">
              <a:solidFill>
                <a:schemeClr val="tx1"/>
              </a:solidFill>
            </a:endParaRPr>
          </a:p>
          <a:p>
            <a:r>
              <a:rPr lang="fr-FR" sz="2000" dirty="0">
                <a:solidFill>
                  <a:schemeClr val="tx1"/>
                </a:solidFill>
              </a:rPr>
              <a:t>Dans la liste des flux, possibilité d’ajout à la bibliothèque </a:t>
            </a:r>
            <a:r>
              <a:rPr lang="fr-FR" sz="2000" dirty="0">
                <a:solidFill>
                  <a:schemeClr val="tx1"/>
                </a:solidFill>
                <a:sym typeface="Wingdings" panose="05000000000000000000" pitchFamily="2" charset="2"/>
              </a:rPr>
              <a:t> peut être utile de s’abonner à des revues phares du domaine.</a:t>
            </a: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59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/>
          <a:srcRect r="70000" b="81306"/>
          <a:stretch/>
        </p:blipFill>
        <p:spPr>
          <a:xfrm>
            <a:off x="4750589" y="1177546"/>
            <a:ext cx="3617402" cy="1267941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4"/>
          <a:srcRect b="30216"/>
          <a:stretch/>
        </p:blipFill>
        <p:spPr>
          <a:xfrm>
            <a:off x="4750589" y="3063745"/>
            <a:ext cx="3959983" cy="2615610"/>
          </a:xfrm>
          <a:prstGeom prst="rect">
            <a:avLst/>
          </a:prstGeom>
        </p:spPr>
      </p:pic>
      <p:sp>
        <p:nvSpPr>
          <p:cNvPr id="8" name="Rectangle à coins arrondis 7"/>
          <p:cNvSpPr/>
          <p:nvPr/>
        </p:nvSpPr>
        <p:spPr>
          <a:xfrm>
            <a:off x="6326372" y="3063745"/>
            <a:ext cx="2222205" cy="30834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725331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Paramétrer un résolveur de liens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idx="13"/>
          </p:nvPr>
        </p:nvSpPr>
        <p:spPr>
          <a:xfrm>
            <a:off x="468000" y="1124262"/>
            <a:ext cx="8287117" cy="2659462"/>
          </a:xfrm>
        </p:spPr>
        <p:txBody>
          <a:bodyPr/>
          <a:lstStyle/>
          <a:p>
            <a:r>
              <a:rPr lang="fr-FR" sz="2000" dirty="0">
                <a:solidFill>
                  <a:schemeClr val="tx1"/>
                </a:solidFill>
              </a:rPr>
              <a:t>Un résolveur de liens crée des liens entre les outils de recherche (outil de découverte, bases de données de revues, </a:t>
            </a:r>
            <a:r>
              <a:rPr lang="fr-FR" sz="2000" dirty="0" err="1">
                <a:solidFill>
                  <a:schemeClr val="tx1"/>
                </a:solidFill>
              </a:rPr>
              <a:t>etc</a:t>
            </a:r>
            <a:r>
              <a:rPr lang="fr-FR" sz="2000" dirty="0">
                <a:solidFill>
                  <a:schemeClr val="tx1"/>
                </a:solidFill>
              </a:rPr>
              <a:t>) et affiche un menu contextuel de services pour l’utilisateur.</a:t>
            </a:r>
          </a:p>
          <a:p>
            <a:r>
              <a:rPr lang="fr-FR" sz="2000" dirty="0">
                <a:solidFill>
                  <a:schemeClr val="tx1"/>
                </a:solidFill>
              </a:rPr>
              <a:t>Indiquer celui de votre établissement peut vous permettre de rechercher les références collectées directement parmi les ressources de votre établissement.</a:t>
            </a:r>
          </a:p>
          <a:p>
            <a:r>
              <a:rPr lang="fr-FR" sz="2000" dirty="0">
                <a:solidFill>
                  <a:schemeClr val="tx1"/>
                </a:solidFill>
              </a:rPr>
              <a:t>Par défaut, c’est le catalogue </a:t>
            </a:r>
            <a:r>
              <a:rPr lang="fr-FR" sz="2000" dirty="0" err="1">
                <a:solidFill>
                  <a:schemeClr val="tx1"/>
                </a:solidFill>
              </a:rPr>
              <a:t>Worldcat</a:t>
            </a:r>
            <a:r>
              <a:rPr lang="fr-FR" sz="2000" dirty="0">
                <a:solidFill>
                  <a:schemeClr val="tx1"/>
                </a:solidFill>
              </a:rPr>
              <a:t> qui est renseigné (Préférences &gt; Avancées)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F513FC1-A0D3-CD4E-A719-BF425CEFE9B7}" type="slidenum">
              <a:rPr lang="fr-FR" smtClean="0"/>
              <a:pPr>
                <a:defRPr/>
              </a:pPr>
              <a:t>60</a:t>
            </a:fld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299" y="4201978"/>
            <a:ext cx="6352518" cy="1092985"/>
          </a:xfrm>
          <a:prstGeom prst="rect">
            <a:avLst/>
          </a:prstGeom>
        </p:spPr>
      </p:pic>
      <p:sp>
        <p:nvSpPr>
          <p:cNvPr id="8" name="Rectangle à coins arrondis 7"/>
          <p:cNvSpPr/>
          <p:nvPr/>
        </p:nvSpPr>
        <p:spPr>
          <a:xfrm>
            <a:off x="2690648" y="4687614"/>
            <a:ext cx="2795752" cy="215028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311120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re 1"/>
          <p:cNvSpPr>
            <a:spLocks noGrp="1"/>
          </p:cNvSpPr>
          <p:nvPr>
            <p:ph type="ctrTitle"/>
          </p:nvPr>
        </p:nvSpPr>
        <p:spPr>
          <a:xfrm>
            <a:off x="468313" y="50800"/>
            <a:ext cx="7772400" cy="496888"/>
          </a:xfrm>
        </p:spPr>
        <p:txBody>
          <a:bodyPr/>
          <a:lstStyle/>
          <a:p>
            <a:pPr eaLnBrk="1" hangingPunct="1"/>
            <a:r>
              <a:rPr lang="fr-FR" dirty="0">
                <a:latin typeface="Arial" charset="0"/>
                <a:ea typeface="ＭＳ Ｐゴシック" charset="0"/>
                <a:cs typeface="Arial" charset="0"/>
              </a:rPr>
              <a:t>Références</a:t>
            </a:r>
          </a:p>
        </p:txBody>
      </p:sp>
      <p:sp>
        <p:nvSpPr>
          <p:cNvPr id="45058" name="Espace réservé du numéro de diapositive 3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B686868-4CCD-A343-9103-EEC1938A4915}" type="slidenum">
              <a:rPr lang="fr-FR" sz="1000">
                <a:solidFill>
                  <a:srgbClr val="898989"/>
                </a:solidFill>
                <a:cs typeface="Arial" charset="0"/>
              </a:rPr>
              <a:pPr eaLnBrk="1" hangingPunct="1"/>
              <a:t>61</a:t>
            </a:fld>
            <a:endParaRPr lang="fr-FR" sz="1000">
              <a:solidFill>
                <a:srgbClr val="898989"/>
              </a:solidFill>
              <a:cs typeface="Arial" charset="0"/>
            </a:endParaRPr>
          </a:p>
        </p:txBody>
      </p:sp>
      <p:sp>
        <p:nvSpPr>
          <p:cNvPr id="45059" name="Espace réservé du contenu 4"/>
          <p:cNvSpPr>
            <a:spLocks noGrp="1"/>
          </p:cNvSpPr>
          <p:nvPr>
            <p:ph idx="13"/>
          </p:nvPr>
        </p:nvSpPr>
        <p:spPr>
          <a:xfrm>
            <a:off x="468313" y="994628"/>
            <a:ext cx="8165324" cy="5160695"/>
          </a:xfrm>
        </p:spPr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Blog </a:t>
            </a:r>
            <a:r>
              <a:rPr lang="fr-FR" dirty="0" err="1">
                <a:solidFill>
                  <a:schemeClr val="tx1"/>
                </a:solidFill>
              </a:rPr>
              <a:t>Zotero</a:t>
            </a:r>
            <a:r>
              <a:rPr lang="fr-FR" dirty="0">
                <a:solidFill>
                  <a:schemeClr val="tx1"/>
                </a:solidFill>
              </a:rPr>
              <a:t> francophone (2018). Pourquoi </a:t>
            </a:r>
            <a:r>
              <a:rPr lang="fr-FR" dirty="0" err="1">
                <a:solidFill>
                  <a:schemeClr val="tx1"/>
                </a:solidFill>
              </a:rPr>
              <a:t>Zotero</a:t>
            </a:r>
            <a:r>
              <a:rPr lang="fr-FR" dirty="0">
                <a:solidFill>
                  <a:schemeClr val="tx1"/>
                </a:solidFill>
              </a:rPr>
              <a:t>? [Billet]. Consulté le 13 mai 2019, à l’adresse </a:t>
            </a:r>
            <a:r>
              <a:rPr lang="fr-FR" dirty="0">
                <a:hlinkClick r:id="rId3"/>
              </a:rPr>
              <a:t>https://zotero.hypotheses.org/1998</a:t>
            </a:r>
            <a:endParaRPr lang="fr-FR" dirty="0"/>
          </a:p>
          <a:p>
            <a:pPr marL="0" indent="0">
              <a:buNone/>
            </a:pPr>
            <a:endParaRPr lang="fr-FR" sz="800" dirty="0"/>
          </a:p>
          <a:p>
            <a:r>
              <a:rPr lang="fr-FR" dirty="0">
                <a:solidFill>
                  <a:schemeClr val="tx1"/>
                </a:solidFill>
              </a:rPr>
              <a:t>Comparatif des logiciels de gestion bibliographique (2017). Consulté le 13 mai 2019, à l’adresse </a:t>
            </a:r>
            <a:r>
              <a:rPr lang="fr-FR" dirty="0">
                <a:hlinkClick r:id="rId4"/>
              </a:rPr>
              <a:t>https://www.archimag.com/sites/archimag.com/files/adds/Archimag-304_bibliographie.pdf</a:t>
            </a:r>
            <a:endParaRPr lang="fr-FR" dirty="0"/>
          </a:p>
          <a:p>
            <a:pPr marL="0" indent="0">
              <a:buNone/>
            </a:pPr>
            <a:endParaRPr lang="fr-FR" sz="800" dirty="0"/>
          </a:p>
          <a:p>
            <a:r>
              <a:rPr lang="fr-FR" dirty="0">
                <a:solidFill>
                  <a:schemeClr val="tx1"/>
                </a:solidFill>
              </a:rPr>
              <a:t>Observatoire des technologies de l’IST (2015). Rédiger sa bibliographie de thèse avec </a:t>
            </a:r>
            <a:r>
              <a:rPr lang="fr-FR" dirty="0" err="1">
                <a:solidFill>
                  <a:schemeClr val="tx1"/>
                </a:solidFill>
              </a:rPr>
              <a:t>Zotero</a:t>
            </a:r>
            <a:r>
              <a:rPr lang="fr-FR" dirty="0">
                <a:solidFill>
                  <a:schemeClr val="tx1"/>
                </a:solidFill>
              </a:rPr>
              <a:t> et Latex. Consulté 13 mai 2019, à l’adresse </a:t>
            </a:r>
            <a:r>
              <a:rPr lang="fr-FR" dirty="0">
                <a:hlinkClick r:id="rId5"/>
              </a:rPr>
              <a:t>https://ist.blogs.inra.fr/technologies/2015/07/01/rediger-sa-bibliographie-de-these-avec-zotero-et-latex/</a:t>
            </a:r>
            <a:endParaRPr lang="fr-FR" dirty="0"/>
          </a:p>
          <a:p>
            <a:pPr marL="0" indent="0">
              <a:buNone/>
            </a:pPr>
            <a:endParaRPr lang="fr-FR" sz="800" dirty="0"/>
          </a:p>
          <a:p>
            <a:pPr>
              <a:buSzTx/>
            </a:pPr>
            <a:r>
              <a:rPr lang="fr-FR" dirty="0" err="1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Sicot</a:t>
            </a:r>
            <a:r>
              <a:rPr lang="fr-FR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, Julien (2018). Collecter, gérer et citer ses références bibliographiques avec </a:t>
            </a:r>
            <a:r>
              <a:rPr lang="fr-FR" dirty="0" err="1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Zotero</a:t>
            </a:r>
            <a:r>
              <a:rPr lang="fr-FR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. </a:t>
            </a:r>
            <a:r>
              <a:rPr lang="fr-FR" i="1" dirty="0" err="1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Formadoct</a:t>
            </a:r>
            <a:r>
              <a:rPr lang="fr-FR" i="1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. </a:t>
            </a:r>
            <a:r>
              <a:rPr lang="fr-FR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Consulté le 13 mai 2019, à l’adresse </a:t>
            </a:r>
            <a:r>
              <a:rPr lang="fr-FR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  <a:hlinkClick r:id="rId6"/>
              </a:rPr>
              <a:t>https://guides-formadoct.u-bretagneloire.fr/zotero</a:t>
            </a:r>
            <a:r>
              <a:rPr lang="fr-FR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 </a:t>
            </a:r>
          </a:p>
          <a:p>
            <a:pPr marL="0" indent="0">
              <a:buSzTx/>
              <a:buNone/>
            </a:pPr>
            <a:endParaRPr lang="fr-FR" sz="800" dirty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>
              <a:buSzTx/>
            </a:pPr>
            <a:r>
              <a:rPr lang="fr-FR" dirty="0" err="1">
                <a:solidFill>
                  <a:schemeClr val="tx1"/>
                </a:solidFill>
              </a:rPr>
              <a:t>Urfist</a:t>
            </a:r>
            <a:r>
              <a:rPr lang="fr-FR" dirty="0">
                <a:solidFill>
                  <a:schemeClr val="tx1"/>
                </a:solidFill>
              </a:rPr>
              <a:t> de Paris (2018). Panorama des logiciels de gestion de références bibliographiques : éléments pour choisir son outil. Consulté le 13 mai 2019, à l’adresse </a:t>
            </a:r>
            <a:r>
              <a:rPr lang="fr-FR" dirty="0">
                <a:hlinkClick r:id="rId7"/>
              </a:rPr>
              <a:t>http://sygefor.reseau-urfist.fr:8080/paris/stage/5441</a:t>
            </a:r>
            <a:endParaRPr lang="fr-FR" sz="2000" dirty="0">
              <a:solidFill>
                <a:srgbClr val="7F7F7F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 marL="0" indent="0" eaLnBrk="1" hangingPunct="1">
              <a:buSzTx/>
              <a:buFont typeface="Lucida Grande" charset="0"/>
              <a:buChar char="•"/>
            </a:pPr>
            <a:endParaRPr lang="fr-FR" sz="2800" dirty="0">
              <a:solidFill>
                <a:srgbClr val="7F7F7F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 marL="0" indent="0" eaLnBrk="1" hangingPunct="1">
              <a:buSzTx/>
              <a:buFont typeface="Lucida Grande" charset="0"/>
              <a:buNone/>
            </a:pPr>
            <a:endParaRPr lang="fr-FR" sz="2800" dirty="0">
              <a:solidFill>
                <a:srgbClr val="7F7F7F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 marL="0" indent="0" eaLnBrk="1" hangingPunct="1">
              <a:buSzTx/>
              <a:buFont typeface="Lucida Grande" charset="0"/>
              <a:buNone/>
            </a:pPr>
            <a:endParaRPr lang="fr-FR" sz="2800" dirty="0">
              <a:solidFill>
                <a:srgbClr val="7F7F7F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39197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re 1"/>
          <p:cNvSpPr>
            <a:spLocks noGrp="1"/>
          </p:cNvSpPr>
          <p:nvPr>
            <p:ph type="ctrTitle"/>
          </p:nvPr>
        </p:nvSpPr>
        <p:spPr>
          <a:xfrm>
            <a:off x="468313" y="50800"/>
            <a:ext cx="7772400" cy="496888"/>
          </a:xfrm>
        </p:spPr>
        <p:txBody>
          <a:bodyPr/>
          <a:lstStyle/>
          <a:p>
            <a:pPr eaLnBrk="1" hangingPunct="1"/>
            <a:r>
              <a:rPr lang="fr-FR" dirty="0">
                <a:latin typeface="Arial" charset="0"/>
                <a:ea typeface="ＭＳ Ｐゴシック" charset="0"/>
                <a:cs typeface="Arial" charset="0"/>
              </a:rPr>
              <a:t>Formations prévues pour 2019-2020</a:t>
            </a:r>
          </a:p>
        </p:txBody>
      </p:sp>
      <p:sp>
        <p:nvSpPr>
          <p:cNvPr id="45058" name="Espace réservé du numéro de diapositive 3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B686868-4CCD-A343-9103-EEC1938A4915}" type="slidenum">
              <a:rPr lang="fr-FR" sz="1000">
                <a:solidFill>
                  <a:srgbClr val="898989"/>
                </a:solidFill>
                <a:cs typeface="Arial" charset="0"/>
              </a:rPr>
              <a:pPr eaLnBrk="1" hangingPunct="1"/>
              <a:t>62</a:t>
            </a:fld>
            <a:endParaRPr lang="fr-FR" sz="1000">
              <a:solidFill>
                <a:srgbClr val="898989"/>
              </a:solidFill>
              <a:cs typeface="Arial" charset="0"/>
            </a:endParaRPr>
          </a:p>
        </p:txBody>
      </p:sp>
      <p:sp>
        <p:nvSpPr>
          <p:cNvPr id="6" name="Espace réservé du contenu 4"/>
          <p:cNvSpPr txBox="1">
            <a:spLocks/>
          </p:cNvSpPr>
          <p:nvPr/>
        </p:nvSpPr>
        <p:spPr bwMode="auto">
          <a:xfrm>
            <a:off x="468313" y="1200634"/>
            <a:ext cx="8323304" cy="4434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271463" indent="-27146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5E9E"/>
              </a:buClr>
              <a:buSzPct val="100000"/>
              <a:buFont typeface="Lucida Grande"/>
              <a:buChar char="•"/>
              <a:defRPr sz="1700" kern="1200">
                <a:solidFill>
                  <a:schemeClr val="bg1">
                    <a:lumMod val="50000"/>
                  </a:schemeClr>
                </a:solidFill>
                <a:latin typeface="Arial"/>
                <a:ea typeface="ＭＳ Ｐゴシック" charset="-128"/>
                <a:cs typeface="Arial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bg1">
                    <a:lumMod val="50000"/>
                  </a:schemeClr>
                </a:solidFill>
                <a:latin typeface="Arial"/>
                <a:ea typeface="ＭＳ Ｐゴシック" charset="-128"/>
                <a:cs typeface="Arial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500" kern="1200">
                <a:solidFill>
                  <a:schemeClr val="bg1">
                    <a:lumMod val="50000"/>
                  </a:schemeClr>
                </a:solidFill>
                <a:latin typeface="Arial"/>
                <a:ea typeface="ＭＳ Ｐゴシック" charset="-128"/>
                <a:cs typeface="Arial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bg1">
                    <a:lumMod val="50000"/>
                  </a:schemeClr>
                </a:solidFill>
                <a:latin typeface="Arial"/>
                <a:ea typeface="ＭＳ Ｐゴシック" charset="-128"/>
                <a:cs typeface="Arial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bg1">
                    <a:lumMod val="50000"/>
                  </a:schemeClr>
                </a:solidFill>
                <a:latin typeface="Arial"/>
                <a:ea typeface="ＭＳ Ｐゴシック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SzTx/>
              <a:buNone/>
            </a:pPr>
            <a:r>
              <a:rPr lang="fr-FR" sz="2200" dirty="0">
                <a:solidFill>
                  <a:srgbClr val="005FA3"/>
                </a:solidFill>
                <a:latin typeface="Arial" charset="0"/>
                <a:ea typeface="ＭＳ Ｐゴシック" charset="0"/>
                <a:cs typeface="Arial" charset="0"/>
              </a:rPr>
              <a:t>Ecole des Mines</a:t>
            </a:r>
          </a:p>
          <a:p>
            <a:pPr marL="0" indent="0">
              <a:buSzTx/>
              <a:buNone/>
            </a:pPr>
            <a:r>
              <a:rPr lang="fr-FR" sz="20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rPr>
              <a:t>	Journée « Publier ses travaux »</a:t>
            </a:r>
            <a:endParaRPr lang="fr-FR" sz="1600" dirty="0">
              <a:solidFill>
                <a:schemeClr val="tx1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 marL="0" indent="0">
              <a:buSzTx/>
              <a:buNone/>
            </a:pPr>
            <a:r>
              <a:rPr lang="fr-FR" sz="16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Wingdings" panose="05000000000000000000" pitchFamily="2" charset="2"/>
              </a:rPr>
              <a:t>	 partage d’expérience d’un chercheur, métriques de la publication, modèles de 	publication en Open Access, retours d’expérience de doctorants/docteurs, ateliers.</a:t>
            </a:r>
          </a:p>
          <a:p>
            <a:pPr marL="0" indent="0">
              <a:buSzTx/>
              <a:buNone/>
            </a:pPr>
            <a:endParaRPr lang="fr-FR" dirty="0">
              <a:solidFill>
                <a:schemeClr val="tx1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 marL="0" indent="0">
              <a:buSzTx/>
              <a:buNone/>
            </a:pPr>
            <a:r>
              <a:rPr lang="fr-FR" sz="2200" dirty="0">
                <a:solidFill>
                  <a:srgbClr val="005FA3"/>
                </a:solidFill>
                <a:latin typeface="Arial" charset="0"/>
                <a:ea typeface="ＭＳ Ｐゴシック" charset="0"/>
                <a:cs typeface="Arial" charset="0"/>
              </a:rPr>
              <a:t>PSL en partenariat avec l’</a:t>
            </a:r>
            <a:r>
              <a:rPr lang="fr-FR" sz="2200" dirty="0" err="1">
                <a:solidFill>
                  <a:srgbClr val="005FA3"/>
                </a:solidFill>
                <a:latin typeface="Arial" charset="0"/>
                <a:ea typeface="ＭＳ Ｐゴシック" charset="0"/>
                <a:cs typeface="Arial" charset="0"/>
              </a:rPr>
              <a:t>Urfist</a:t>
            </a:r>
            <a:endParaRPr lang="fr-FR" sz="2200" dirty="0">
              <a:solidFill>
                <a:srgbClr val="005FA3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>
              <a:buSzTx/>
            </a:pPr>
            <a:r>
              <a:rPr lang="fr-FR" sz="20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rPr>
              <a:t>Etre (re)connu comme chercheur : présence sur le web, publication et diffusion de ses travaux</a:t>
            </a:r>
          </a:p>
          <a:p>
            <a:pPr>
              <a:buSzTx/>
            </a:pPr>
            <a:r>
              <a:rPr lang="fr-FR" sz="20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rPr>
              <a:t>Bien gérer les données de sa thèse</a:t>
            </a:r>
          </a:p>
          <a:p>
            <a:pPr>
              <a:buSzTx/>
            </a:pPr>
            <a:r>
              <a:rPr lang="fr-FR" sz="20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rPr>
              <a:t>Introduction aux brevets</a:t>
            </a:r>
          </a:p>
          <a:p>
            <a:pPr>
              <a:buSzTx/>
            </a:pPr>
            <a:r>
              <a:rPr lang="fr-FR" sz="20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rPr>
              <a:t>Publier en SHS : rédaction d’un article scientifique et panorama du paysage éditorial</a:t>
            </a:r>
          </a:p>
          <a:p>
            <a:pPr>
              <a:buSzTx/>
            </a:pPr>
            <a:r>
              <a:rPr lang="fr-FR" sz="20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rPr>
              <a:t>Journée Open Science</a:t>
            </a:r>
            <a:endParaRPr lang="fr-FR" dirty="0">
              <a:solidFill>
                <a:schemeClr val="tx1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064" y="5267040"/>
            <a:ext cx="1634573" cy="115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0889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re 1"/>
          <p:cNvSpPr>
            <a:spLocks noGrp="1"/>
          </p:cNvSpPr>
          <p:nvPr>
            <p:ph type="ctrTitle"/>
          </p:nvPr>
        </p:nvSpPr>
        <p:spPr>
          <a:xfrm>
            <a:off x="468313" y="50800"/>
            <a:ext cx="7772400" cy="496888"/>
          </a:xfrm>
        </p:spPr>
        <p:txBody>
          <a:bodyPr/>
          <a:lstStyle/>
          <a:p>
            <a:pPr eaLnBrk="1" hangingPunct="1"/>
            <a:r>
              <a:rPr lang="fr-FR">
                <a:latin typeface="Arial" charset="0"/>
                <a:ea typeface="ＭＳ Ｐゴシック" charset="0"/>
                <a:cs typeface="Arial" charset="0"/>
              </a:rPr>
              <a:t>Des questions, des difficultés ?</a:t>
            </a:r>
          </a:p>
        </p:txBody>
      </p:sp>
      <p:sp>
        <p:nvSpPr>
          <p:cNvPr id="45058" name="Espace réservé du numéro de diapositive 3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B686868-4CCD-A343-9103-EEC1938A4915}" type="slidenum">
              <a:rPr lang="fr-FR" sz="1000">
                <a:solidFill>
                  <a:srgbClr val="898989"/>
                </a:solidFill>
                <a:cs typeface="Arial" charset="0"/>
              </a:rPr>
              <a:pPr eaLnBrk="1" hangingPunct="1"/>
              <a:t>63</a:t>
            </a:fld>
            <a:endParaRPr lang="fr-FR" sz="1000">
              <a:solidFill>
                <a:srgbClr val="898989"/>
              </a:solidFill>
              <a:cs typeface="Arial" charset="0"/>
            </a:endParaRPr>
          </a:p>
        </p:txBody>
      </p:sp>
      <p:sp>
        <p:nvSpPr>
          <p:cNvPr id="45059" name="Espace réservé du contenu 4"/>
          <p:cNvSpPr>
            <a:spLocks noGrp="1"/>
          </p:cNvSpPr>
          <p:nvPr>
            <p:ph idx="13"/>
          </p:nvPr>
        </p:nvSpPr>
        <p:spPr>
          <a:xfrm>
            <a:off x="849520" y="1923433"/>
            <a:ext cx="7466013" cy="1896647"/>
          </a:xfrm>
        </p:spPr>
        <p:txBody>
          <a:bodyPr/>
          <a:lstStyle/>
          <a:p>
            <a:pPr marL="0" indent="0" algn="ctr" eaLnBrk="1" hangingPunct="1">
              <a:lnSpc>
                <a:spcPct val="150000"/>
              </a:lnSpc>
              <a:buSzTx/>
              <a:buFont typeface="Lucida Grande" charset="0"/>
              <a:buNone/>
            </a:pPr>
            <a:r>
              <a:rPr lang="fr-FR" sz="2400" b="1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rPr>
              <a:t>Contacts</a:t>
            </a:r>
            <a:endParaRPr lang="fr-FR" sz="2400" b="1" dirty="0">
              <a:solidFill>
                <a:schemeClr val="tx1"/>
              </a:solidFill>
              <a:latin typeface="Arial" charset="0"/>
              <a:ea typeface="ＭＳ Ｐゴシック" charset="0"/>
              <a:cs typeface="Arial" charset="0"/>
              <a:hlinkClick r:id="rId3"/>
            </a:endParaRPr>
          </a:p>
          <a:p>
            <a:pPr marL="0" indent="0" algn="ctr" eaLnBrk="1" hangingPunct="1">
              <a:lnSpc>
                <a:spcPct val="150000"/>
              </a:lnSpc>
              <a:buSzTx/>
              <a:buFont typeface="Lucida Grande" charset="0"/>
              <a:buNone/>
            </a:pPr>
            <a:r>
              <a:rPr lang="fr-FR" sz="24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hlinkClick r:id="rId3"/>
              </a:rPr>
              <a:t>fanny.corbel@mines-paristech.fr</a:t>
            </a:r>
            <a:r>
              <a:rPr lang="fr-FR" sz="24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rPr>
              <a:t> </a:t>
            </a:r>
          </a:p>
          <a:p>
            <a:pPr marL="0" indent="0" algn="ctr" eaLnBrk="1" hangingPunct="1">
              <a:lnSpc>
                <a:spcPct val="150000"/>
              </a:lnSpc>
              <a:buSzTx/>
              <a:buFont typeface="Lucida Grande" charset="0"/>
              <a:buNone/>
            </a:pPr>
            <a:r>
              <a:rPr lang="fr-FR" sz="24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hlinkClick r:id="rId4"/>
              </a:rPr>
              <a:t>sandrine.mouret@mines-paristech.fr</a:t>
            </a:r>
            <a:r>
              <a:rPr lang="fr-FR" sz="24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rPr>
              <a:t> </a:t>
            </a:r>
            <a:endParaRPr lang="fr-FR" sz="2400" dirty="0">
              <a:solidFill>
                <a:srgbClr val="7F7F7F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 marL="0" indent="0" algn="ctr" eaLnBrk="1" hangingPunct="1">
              <a:lnSpc>
                <a:spcPct val="150000"/>
              </a:lnSpc>
              <a:buSzTx/>
              <a:buFont typeface="Lucida Grande" charset="0"/>
              <a:buNone/>
            </a:pPr>
            <a:endParaRPr lang="fr-FR" sz="1800" dirty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545986"/>
      </p:ext>
    </p:extLst>
  </p:cSld>
  <p:clrMapOvr>
    <a:masterClrMapping/>
  </p:clrMapOvr>
</p:sld>
</file>

<file path=ppt/theme/theme1.xml><?xml version="1.0" encoding="utf-8"?>
<a:theme xmlns:a="http://schemas.openxmlformats.org/drawingml/2006/main" name="6101-PPT_NLogo_MINESParisTech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6101-PPT_NLogo_MINESParisTech.potx</Template>
  <TotalTime>3284</TotalTime>
  <Words>2473</Words>
  <Application>Microsoft Office PowerPoint</Application>
  <PresentationFormat>Affichage à l'écran (4:3)</PresentationFormat>
  <Paragraphs>537</Paragraphs>
  <Slides>63</Slides>
  <Notes>63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63</vt:i4>
      </vt:variant>
    </vt:vector>
  </HeadingPairs>
  <TitlesOfParts>
    <vt:vector size="69" baseType="lpstr">
      <vt:lpstr>ＭＳ Ｐゴシック</vt:lpstr>
      <vt:lpstr>Arial</vt:lpstr>
      <vt:lpstr>Calibri</vt:lpstr>
      <vt:lpstr>Lucida Grande</vt:lpstr>
      <vt:lpstr>Wingdings</vt:lpstr>
      <vt:lpstr>6101-PPT_NLogo_MINESParisTech</vt:lpstr>
      <vt:lpstr>Gagner du temps ! Gérer sa documentation avec Zotero</vt:lpstr>
      <vt:lpstr>Zotero, pour quoi faire ?</vt:lpstr>
      <vt:lpstr>Présentation PowerPoint</vt:lpstr>
      <vt:lpstr>Citations et bibliographie</vt:lpstr>
      <vt:lpstr>Citations et bibliographie</vt:lpstr>
      <vt:lpstr>Citations et bibliographie</vt:lpstr>
      <vt:lpstr>Quelques ressources</vt:lpstr>
      <vt:lpstr>Présentation PowerPoint</vt:lpstr>
      <vt:lpstr>Logiciels de références bibliographiques</vt:lpstr>
      <vt:lpstr>Zotero</vt:lpstr>
      <vt:lpstr>Zotero - avantages</vt:lpstr>
      <vt:lpstr>Présentation PowerPoint</vt:lpstr>
      <vt:lpstr>Installer Zotero</vt:lpstr>
      <vt:lpstr>Interface du logiciel</vt:lpstr>
      <vt:lpstr>Quelques conseils de paramétrage</vt:lpstr>
      <vt:lpstr>Présentation PowerPoint</vt:lpstr>
      <vt:lpstr>Types de documents</vt:lpstr>
      <vt:lpstr>Enregistrer des références de livres et de thèses</vt:lpstr>
      <vt:lpstr>Enregistrer des références d’articles de revues</vt:lpstr>
      <vt:lpstr>Enregistrer des références d’autres documents</vt:lpstr>
      <vt:lpstr>Enrichir et compléter ses références</vt:lpstr>
      <vt:lpstr>Enrichir et compléter ses références</vt:lpstr>
      <vt:lpstr>Pièces jointes</vt:lpstr>
      <vt:lpstr>Renommer automatiquement un PDF</vt:lpstr>
      <vt:lpstr>PDF « orphelins »</vt:lpstr>
      <vt:lpstr>Créer une référence manuellement</vt:lpstr>
      <vt:lpstr>Présentation PowerPoint</vt:lpstr>
      <vt:lpstr>Collections</vt:lpstr>
      <vt:lpstr>Déplacer/copier une référence</vt:lpstr>
      <vt:lpstr>Organiser ses références bibliographiques</vt:lpstr>
      <vt:lpstr>Rechercher des références</vt:lpstr>
      <vt:lpstr>Gérer les doublons</vt:lpstr>
      <vt:lpstr>Timeline</vt:lpstr>
      <vt:lpstr>Plugins</vt:lpstr>
      <vt:lpstr>Zotfile</vt:lpstr>
      <vt:lpstr>Zotfile - installation</vt:lpstr>
      <vt:lpstr>Zotfile – extraction des annotations</vt:lpstr>
      <vt:lpstr>Présentation PowerPoint</vt:lpstr>
      <vt:lpstr>Générer une bibliographie</vt:lpstr>
      <vt:lpstr>Zotero et LateX</vt:lpstr>
      <vt:lpstr>Extensions pour traitement de texte</vt:lpstr>
      <vt:lpstr>Citer vos références</vt:lpstr>
      <vt:lpstr>Citer vos références</vt:lpstr>
      <vt:lpstr>Citer vos références</vt:lpstr>
      <vt:lpstr>Modifier le style bibliographique</vt:lpstr>
      <vt:lpstr>Fenêtre classique d’ajout de citation</vt:lpstr>
      <vt:lpstr>Choisir son style</vt:lpstr>
      <vt:lpstr>Présentation PowerPoint</vt:lpstr>
      <vt:lpstr>Zotero nomade – Se créer un compte</vt:lpstr>
      <vt:lpstr>Zotero nomade - Se créer un compte</vt:lpstr>
      <vt:lpstr>Zotero nomade – Créer et alimenter un groupe</vt:lpstr>
      <vt:lpstr>Conseils pour la gestion de vos PDF</vt:lpstr>
      <vt:lpstr>Présentation PowerPoint</vt:lpstr>
      <vt:lpstr>Sauvegarde de votre bibliothèque</vt:lpstr>
      <vt:lpstr>Styles bibliographiques – ajout d’un nouveau style</vt:lpstr>
      <vt:lpstr>Styles bibliographiques – modification d’un style</vt:lpstr>
      <vt:lpstr>Import/export de la bibliothèque</vt:lpstr>
      <vt:lpstr>Mes Publications</vt:lpstr>
      <vt:lpstr>Flux RSS</vt:lpstr>
      <vt:lpstr>Paramétrer un résolveur de liens</vt:lpstr>
      <vt:lpstr>Références</vt:lpstr>
      <vt:lpstr>Formations prévues pour 2019-2020</vt:lpstr>
      <vt:lpstr>Des questions, des difficultés ?</vt:lpstr>
    </vt:vector>
  </TitlesOfParts>
  <Company>oko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</dc:title>
  <dc:creator>oko</dc:creator>
  <cp:lastModifiedBy>Fanny Corbel</cp:lastModifiedBy>
  <cp:revision>379</cp:revision>
  <cp:lastPrinted>2019-02-26T14:16:41Z</cp:lastPrinted>
  <dcterms:created xsi:type="dcterms:W3CDTF">2011-06-21T08:31:57Z</dcterms:created>
  <dcterms:modified xsi:type="dcterms:W3CDTF">2019-07-19T09:17:55Z</dcterms:modified>
</cp:coreProperties>
</file>