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1068" r:id="rId3"/>
    <p:sldId id="1080" r:id="rId4"/>
    <p:sldId id="1064" r:id="rId5"/>
    <p:sldId id="1061" r:id="rId6"/>
    <p:sldId id="1062" r:id="rId7"/>
    <p:sldId id="1063" r:id="rId8"/>
    <p:sldId id="1069" r:id="rId9"/>
    <p:sldId id="1086" r:id="rId10"/>
    <p:sldId id="1083" r:id="rId11"/>
    <p:sldId id="1059" r:id="rId12"/>
    <p:sldId id="1074" r:id="rId13"/>
    <p:sldId id="1090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A184"/>
    <a:srgbClr val="D98D13"/>
    <a:srgbClr val="58F9FA"/>
    <a:srgbClr val="FF2F92"/>
    <a:srgbClr val="F49BFF"/>
    <a:srgbClr val="9437FF"/>
    <a:srgbClr val="A26BAC"/>
    <a:srgbClr val="5D9AD4"/>
    <a:srgbClr val="F29D15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71"/>
    <p:restoredTop sz="97303"/>
  </p:normalViewPr>
  <p:slideViewPr>
    <p:cSldViewPr snapToGrid="0" snapToObjects="1">
      <p:cViewPr varScale="1">
        <p:scale>
          <a:sx n="114" d="100"/>
          <a:sy n="114" d="100"/>
        </p:scale>
        <p:origin x="20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9B881-4EBF-D04A-A87A-6D03365D0C80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A8A71-EA56-744F-A5B8-1D4D087E9C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3372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9778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048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724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627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9216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89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27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832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3255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5037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195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ACE59-A486-D54F-86F5-399D5B27538E}" type="datetimeFigureOut">
              <a:rPr lang="it-IT" smtClean="0"/>
              <a:t>11/07/19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C523F-F177-0048-82AC-EC80A61956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67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tif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5.em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hyperlink" Target="http://epos.cineca.it/webapi/v1.1/swagger-ui.html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5.em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7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5.em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s://github.com/epos-eu/EPOS-DCAT-AP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9.tif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tif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://www.unity-idm.eu/" TargetMode="External"/><Relationship Id="rId18" Type="http://schemas.openxmlformats.org/officeDocument/2006/relationships/image" Target="../media/image13.em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hyperlink" Target="https://epos-aai.cyfronet.pl/" TargetMode="External"/><Relationship Id="rId17" Type="http://schemas.openxmlformats.org/officeDocument/2006/relationships/image" Target="../media/image24.png"/><Relationship Id="rId2" Type="http://schemas.openxmlformats.org/officeDocument/2006/relationships/image" Target="../media/image3.png"/><Relationship Id="rId16" Type="http://schemas.openxmlformats.org/officeDocument/2006/relationships/image" Target="../media/image23.tiff"/><Relationship Id="rId20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tiff"/><Relationship Id="rId10" Type="http://schemas.openxmlformats.org/officeDocument/2006/relationships/image" Target="../media/image11.png"/><Relationship Id="rId19" Type="http://schemas.openxmlformats.org/officeDocument/2006/relationships/image" Target="../media/image25.tiff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21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7.tif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28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EPOS ICS - TCS</a:t>
            </a:r>
            <a:br>
              <a:rPr lang="en-GB" b="1" dirty="0"/>
            </a:br>
            <a:r>
              <a:rPr lang="en-GB" b="1" dirty="0"/>
              <a:t>System basics </a:t>
            </a:r>
            <a:endParaRPr lang="it-IT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i="1" dirty="0">
                <a:solidFill>
                  <a:schemeClr val="tx2">
                    <a:lumMod val="75000"/>
                  </a:schemeClr>
                </a:solidFill>
              </a:rPr>
              <a:t>Daniele Bailo – INGV,</a:t>
            </a:r>
          </a:p>
          <a:p>
            <a:r>
              <a:rPr lang="en-GB" i="1" dirty="0">
                <a:solidFill>
                  <a:schemeClr val="tx2">
                    <a:lumMod val="75000"/>
                  </a:schemeClr>
                </a:solidFill>
              </a:rPr>
              <a:t>Rossana </a:t>
            </a:r>
            <a:r>
              <a:rPr lang="en-GB" i="1" dirty="0" err="1">
                <a:solidFill>
                  <a:schemeClr val="tx2">
                    <a:lumMod val="75000"/>
                  </a:schemeClr>
                </a:solidFill>
              </a:rPr>
              <a:t>Paciello</a:t>
            </a:r>
            <a:r>
              <a:rPr lang="en-GB" i="1">
                <a:solidFill>
                  <a:schemeClr val="tx2">
                    <a:lumMod val="75000"/>
                  </a:schemeClr>
                </a:solidFill>
              </a:rPr>
              <a:t> - INGV</a:t>
            </a:r>
            <a:endParaRPr lang="en-GB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236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F945428C-EECB-6546-9CAC-77874972CD46}"/>
              </a:ext>
            </a:extLst>
          </p:cNvPr>
          <p:cNvGrpSpPr/>
          <p:nvPr/>
        </p:nvGrpSpPr>
        <p:grpSpPr>
          <a:xfrm>
            <a:off x="3835394" y="0"/>
            <a:ext cx="6421616" cy="6197407"/>
            <a:chOff x="3835394" y="0"/>
            <a:chExt cx="6421616" cy="6197407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3330BE18-6E88-6C43-B5EB-D98E2B820306}"/>
                </a:ext>
              </a:extLst>
            </p:cNvPr>
            <p:cNvGrpSpPr/>
            <p:nvPr/>
          </p:nvGrpSpPr>
          <p:grpSpPr>
            <a:xfrm>
              <a:off x="3840550" y="0"/>
              <a:ext cx="6416460" cy="6197407"/>
              <a:chOff x="3840550" y="0"/>
              <a:chExt cx="6416460" cy="6197407"/>
            </a:xfrm>
          </p:grpSpPr>
          <p:grpSp>
            <p:nvGrpSpPr>
              <p:cNvPr id="49" name="Gruppo 48">
                <a:extLst>
                  <a:ext uri="{FF2B5EF4-FFF2-40B4-BE49-F238E27FC236}">
                    <a16:creationId xmlns:a16="http://schemas.microsoft.com/office/drawing/2014/main" id="{42A9536F-239C-2C4F-B86D-D36E4CF4117A}"/>
                  </a:ext>
                </a:extLst>
              </p:cNvPr>
              <p:cNvGrpSpPr/>
              <p:nvPr/>
            </p:nvGrpSpPr>
            <p:grpSpPr>
              <a:xfrm>
                <a:off x="8176430" y="358856"/>
                <a:ext cx="2080580" cy="4094817"/>
                <a:chOff x="8070195" y="506573"/>
                <a:chExt cx="5912300" cy="5161013"/>
              </a:xfrm>
            </p:grpSpPr>
            <p:sp>
              <p:nvSpPr>
                <p:cNvPr id="51" name="Rectangle 21">
                  <a:extLst>
                    <a:ext uri="{FF2B5EF4-FFF2-40B4-BE49-F238E27FC236}">
                      <a16:creationId xmlns:a16="http://schemas.microsoft.com/office/drawing/2014/main" id="{FAFE97EB-0102-964D-AC5A-B0AC0676E3CC}"/>
                    </a:ext>
                  </a:extLst>
                </p:cNvPr>
                <p:cNvSpPr/>
                <p:nvPr/>
              </p:nvSpPr>
              <p:spPr>
                <a:xfrm>
                  <a:off x="8070195" y="506573"/>
                  <a:ext cx="3264195" cy="5161013"/>
                </a:xfrm>
                <a:prstGeom prst="rect">
                  <a:avLst/>
                </a:prstGeom>
                <a:solidFill>
                  <a:srgbClr val="58F9FA"/>
                </a:solidFill>
                <a:ln w="25400" cap="flat" cmpd="sng" algn="ctr">
                  <a:solidFill>
                    <a:srgbClr val="58F9FA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54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TextBox 63">
                  <a:extLst>
                    <a:ext uri="{FF2B5EF4-FFF2-40B4-BE49-F238E27FC236}">
                      <a16:creationId xmlns:a16="http://schemas.microsoft.com/office/drawing/2014/main" id="{B4C45B77-0911-BD49-BE38-DAC7DAAE2CCF}"/>
                    </a:ext>
                  </a:extLst>
                </p:cNvPr>
                <p:cNvSpPr txBox="1"/>
                <p:nvPr/>
              </p:nvSpPr>
              <p:spPr>
                <a:xfrm>
                  <a:off x="10598118" y="3925064"/>
                  <a:ext cx="3384377" cy="58477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  <a:scene3d>
                  <a:camera prst="isometricOffAxis1Right"/>
                  <a:lightRig rig="threePt" dir="t"/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fr-FR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3E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ICS-D</a:t>
                  </a:r>
                </a:p>
              </p:txBody>
            </p:sp>
          </p:grpSp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BD1E45FD-8FA1-6E43-A13F-936E6A48C9B4}"/>
                  </a:ext>
                </a:extLst>
              </p:cNvPr>
              <p:cNvGrpSpPr/>
              <p:nvPr/>
            </p:nvGrpSpPr>
            <p:grpSpPr>
              <a:xfrm>
                <a:off x="3840550" y="0"/>
                <a:ext cx="5182377" cy="6197407"/>
                <a:chOff x="781586" y="-58120"/>
                <a:chExt cx="5182377" cy="6197407"/>
              </a:xfrm>
            </p:grpSpPr>
            <p:grpSp>
              <p:nvGrpSpPr>
                <p:cNvPr id="53" name="Gruppo 52">
                  <a:extLst>
                    <a:ext uri="{FF2B5EF4-FFF2-40B4-BE49-F238E27FC236}">
                      <a16:creationId xmlns:a16="http://schemas.microsoft.com/office/drawing/2014/main" id="{8150D3AA-3E4F-5140-820E-D38EFC083F49}"/>
                    </a:ext>
                  </a:extLst>
                </p:cNvPr>
                <p:cNvGrpSpPr/>
                <p:nvPr/>
              </p:nvGrpSpPr>
              <p:grpSpPr>
                <a:xfrm>
                  <a:off x="1864712" y="4154010"/>
                  <a:ext cx="900000" cy="900000"/>
                  <a:chOff x="4056384" y="3200400"/>
                  <a:chExt cx="3983832" cy="3636855"/>
                </a:xfrm>
                <a:blipFill>
                  <a:blip r:embed="rId2"/>
                  <a:stretch>
                    <a:fillRect/>
                  </a:stretch>
                </a:blipFill>
              </p:grpSpPr>
              <p:sp>
                <p:nvSpPr>
                  <p:cNvPr id="79" name="Freeform: Shape 54">
                    <a:extLst>
                      <a:ext uri="{FF2B5EF4-FFF2-40B4-BE49-F238E27FC236}">
                        <a16:creationId xmlns:a16="http://schemas.microsoft.com/office/drawing/2014/main" id="{097C0AF8-3E12-6443-AE23-62133EC3799A}"/>
                      </a:ext>
                    </a:extLst>
                  </p:cNvPr>
                  <p:cNvSpPr/>
                  <p:nvPr/>
                </p:nvSpPr>
                <p:spPr>
                  <a:xfrm>
                    <a:off x="4056384" y="5747549"/>
                    <a:ext cx="3983832" cy="765134"/>
                  </a:xfrm>
                  <a:custGeom>
                    <a:avLst/>
                    <a:gdLst>
                      <a:gd name="connsiteX0" fmla="*/ 37176 w 3981450"/>
                      <a:gd name="connsiteY0" fmla="*/ 0 h 765134"/>
                      <a:gd name="connsiteX1" fmla="*/ 3628054 w 3981450"/>
                      <a:gd name="connsiteY1" fmla="*/ 0 h 765134"/>
                      <a:gd name="connsiteX2" fmla="*/ 3981450 w 3981450"/>
                      <a:gd name="connsiteY2" fmla="*/ 346034 h 765134"/>
                      <a:gd name="connsiteX3" fmla="*/ 1190625 w 3981450"/>
                      <a:gd name="connsiteY3" fmla="*/ 765134 h 765134"/>
                      <a:gd name="connsiteX4" fmla="*/ 0 w 3981450"/>
                      <a:gd name="connsiteY4" fmla="*/ 31709 h 765134"/>
                      <a:gd name="connsiteX0" fmla="*/ 39558 w 3983832"/>
                      <a:gd name="connsiteY0" fmla="*/ 0 h 765134"/>
                      <a:gd name="connsiteX1" fmla="*/ 3630436 w 3983832"/>
                      <a:gd name="connsiteY1" fmla="*/ 0 h 765134"/>
                      <a:gd name="connsiteX2" fmla="*/ 3983832 w 3983832"/>
                      <a:gd name="connsiteY2" fmla="*/ 346034 h 765134"/>
                      <a:gd name="connsiteX3" fmla="*/ 1193007 w 3983832"/>
                      <a:gd name="connsiteY3" fmla="*/ 765134 h 765134"/>
                      <a:gd name="connsiteX4" fmla="*/ 0 w 3983832"/>
                      <a:gd name="connsiteY4" fmla="*/ 12659 h 765134"/>
                      <a:gd name="connsiteX5" fmla="*/ 39558 w 3983832"/>
                      <a:gd name="connsiteY5" fmla="*/ 0 h 76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3832" h="765134">
                        <a:moveTo>
                          <a:pt x="39558" y="0"/>
                        </a:moveTo>
                        <a:lnTo>
                          <a:pt x="3630436" y="0"/>
                        </a:lnTo>
                        <a:lnTo>
                          <a:pt x="3983832" y="346034"/>
                        </a:lnTo>
                        <a:lnTo>
                          <a:pt x="1193007" y="765134"/>
                        </a:lnTo>
                        <a:lnTo>
                          <a:pt x="0" y="12659"/>
                        </a:lnTo>
                        <a:cubicBezTo>
                          <a:pt x="12392" y="2089"/>
                          <a:pt x="27166" y="10570"/>
                          <a:pt x="39558" y="0"/>
                        </a:cubicBezTo>
                        <a:close/>
                      </a:path>
                    </a:pathLst>
                  </a:cu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>
                    <a:outerShdw blurRad="342900" dist="190500" dir="5400000" algn="t" rotWithShape="0">
                      <a:prstClr val="black">
                        <a:alpha val="47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4" name="Rectangle 18">
                    <a:extLst>
                      <a:ext uri="{FF2B5EF4-FFF2-40B4-BE49-F238E27FC236}">
                        <a16:creationId xmlns:a16="http://schemas.microsoft.com/office/drawing/2014/main" id="{E987F8E1-EF86-5B4C-BB3F-61326FEF2D50}"/>
                      </a:ext>
                    </a:extLst>
                  </p:cNvPr>
                  <p:cNvSpPr/>
                  <p:nvPr/>
                </p:nvSpPr>
                <p:spPr>
                  <a:xfrm>
                    <a:off x="4277573" y="3200400"/>
                    <a:ext cx="3636855" cy="3636855"/>
                  </a:xfrm>
                  <a:prstGeom prst="rect">
                    <a:avLst/>
                  </a:pr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/>
                  <a:scene3d>
                    <a:camera prst="isometricOffAxis1Top"/>
                    <a:lightRig rig="threePt" dir="t"/>
                  </a:scene3d>
                  <a:sp3d extrusionH="825500"/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78" name="Rectangle 18">
                  <a:extLst>
                    <a:ext uri="{FF2B5EF4-FFF2-40B4-BE49-F238E27FC236}">
                      <a16:creationId xmlns:a16="http://schemas.microsoft.com/office/drawing/2014/main" id="{D9A65393-9D51-F84B-B54E-5C7110642392}"/>
                    </a:ext>
                  </a:extLst>
                </p:cNvPr>
                <p:cNvSpPr/>
                <p:nvPr/>
              </p:nvSpPr>
              <p:spPr>
                <a:xfrm>
                  <a:off x="781586" y="4090026"/>
                  <a:ext cx="821613" cy="90000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55" name="Gruppo 54">
                  <a:extLst>
                    <a:ext uri="{FF2B5EF4-FFF2-40B4-BE49-F238E27FC236}">
                      <a16:creationId xmlns:a16="http://schemas.microsoft.com/office/drawing/2014/main" id="{B889B4F7-B352-BA44-A8A1-8F27F5442CF9}"/>
                    </a:ext>
                  </a:extLst>
                </p:cNvPr>
                <p:cNvGrpSpPr/>
                <p:nvPr/>
              </p:nvGrpSpPr>
              <p:grpSpPr>
                <a:xfrm>
                  <a:off x="3963654" y="4190969"/>
                  <a:ext cx="900000" cy="900000"/>
                  <a:chOff x="4056384" y="3200400"/>
                  <a:chExt cx="3983832" cy="3636855"/>
                </a:xfrm>
                <a:blipFill>
                  <a:blip r:embed="rId4"/>
                  <a:stretch>
                    <a:fillRect/>
                  </a:stretch>
                </a:blipFill>
              </p:grpSpPr>
              <p:sp>
                <p:nvSpPr>
                  <p:cNvPr id="75" name="Freeform: Shape 54">
                    <a:extLst>
                      <a:ext uri="{FF2B5EF4-FFF2-40B4-BE49-F238E27FC236}">
                        <a16:creationId xmlns:a16="http://schemas.microsoft.com/office/drawing/2014/main" id="{63B4A317-025A-544D-8B2D-22C03FD1EB2F}"/>
                      </a:ext>
                    </a:extLst>
                  </p:cNvPr>
                  <p:cNvSpPr/>
                  <p:nvPr/>
                </p:nvSpPr>
                <p:spPr>
                  <a:xfrm>
                    <a:off x="4056384" y="5747549"/>
                    <a:ext cx="3983832" cy="765134"/>
                  </a:xfrm>
                  <a:custGeom>
                    <a:avLst/>
                    <a:gdLst>
                      <a:gd name="connsiteX0" fmla="*/ 37176 w 3981450"/>
                      <a:gd name="connsiteY0" fmla="*/ 0 h 765134"/>
                      <a:gd name="connsiteX1" fmla="*/ 3628054 w 3981450"/>
                      <a:gd name="connsiteY1" fmla="*/ 0 h 765134"/>
                      <a:gd name="connsiteX2" fmla="*/ 3981450 w 3981450"/>
                      <a:gd name="connsiteY2" fmla="*/ 346034 h 765134"/>
                      <a:gd name="connsiteX3" fmla="*/ 1190625 w 3981450"/>
                      <a:gd name="connsiteY3" fmla="*/ 765134 h 765134"/>
                      <a:gd name="connsiteX4" fmla="*/ 0 w 3981450"/>
                      <a:gd name="connsiteY4" fmla="*/ 31709 h 765134"/>
                      <a:gd name="connsiteX0" fmla="*/ 39558 w 3983832"/>
                      <a:gd name="connsiteY0" fmla="*/ 0 h 765134"/>
                      <a:gd name="connsiteX1" fmla="*/ 3630436 w 3983832"/>
                      <a:gd name="connsiteY1" fmla="*/ 0 h 765134"/>
                      <a:gd name="connsiteX2" fmla="*/ 3983832 w 3983832"/>
                      <a:gd name="connsiteY2" fmla="*/ 346034 h 765134"/>
                      <a:gd name="connsiteX3" fmla="*/ 1193007 w 3983832"/>
                      <a:gd name="connsiteY3" fmla="*/ 765134 h 765134"/>
                      <a:gd name="connsiteX4" fmla="*/ 0 w 3983832"/>
                      <a:gd name="connsiteY4" fmla="*/ 12659 h 765134"/>
                      <a:gd name="connsiteX5" fmla="*/ 39558 w 3983832"/>
                      <a:gd name="connsiteY5" fmla="*/ 0 h 76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3832" h="765134">
                        <a:moveTo>
                          <a:pt x="39558" y="0"/>
                        </a:moveTo>
                        <a:lnTo>
                          <a:pt x="3630436" y="0"/>
                        </a:lnTo>
                        <a:lnTo>
                          <a:pt x="3983832" y="346034"/>
                        </a:lnTo>
                        <a:lnTo>
                          <a:pt x="1193007" y="765134"/>
                        </a:lnTo>
                        <a:lnTo>
                          <a:pt x="0" y="12659"/>
                        </a:lnTo>
                        <a:cubicBezTo>
                          <a:pt x="12392" y="2089"/>
                          <a:pt x="27166" y="10570"/>
                          <a:pt x="39558" y="0"/>
                        </a:cubicBezTo>
                        <a:close/>
                      </a:path>
                    </a:pathLst>
                  </a:cu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>
                    <a:outerShdw blurRad="342900" dist="190500" dir="5400000" algn="t" rotWithShape="0">
                      <a:prstClr val="black">
                        <a:alpha val="47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6" name="Rectangle 18">
                    <a:extLst>
                      <a:ext uri="{FF2B5EF4-FFF2-40B4-BE49-F238E27FC236}">
                        <a16:creationId xmlns:a16="http://schemas.microsoft.com/office/drawing/2014/main" id="{76232014-27EF-AD4C-9778-E7A30E1209BB}"/>
                      </a:ext>
                    </a:extLst>
                  </p:cNvPr>
                  <p:cNvSpPr/>
                  <p:nvPr/>
                </p:nvSpPr>
                <p:spPr>
                  <a:xfrm>
                    <a:off x="4277573" y="3200400"/>
                    <a:ext cx="3636855" cy="3636855"/>
                  </a:xfrm>
                  <a:prstGeom prst="rect">
                    <a:avLst/>
                  </a:pr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/>
                  <a:scene3d>
                    <a:camera prst="isometricOffAxis1Top"/>
                    <a:lightRig rig="threePt" dir="t"/>
                  </a:scene3d>
                  <a:sp3d extrusionH="825500"/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6" name="Gruppo 55">
                  <a:extLst>
                    <a:ext uri="{FF2B5EF4-FFF2-40B4-BE49-F238E27FC236}">
                      <a16:creationId xmlns:a16="http://schemas.microsoft.com/office/drawing/2014/main" id="{FA643B35-1140-BF44-811D-422A7F3B34C0}"/>
                    </a:ext>
                  </a:extLst>
                </p:cNvPr>
                <p:cNvGrpSpPr/>
                <p:nvPr/>
              </p:nvGrpSpPr>
              <p:grpSpPr>
                <a:xfrm>
                  <a:off x="3145679" y="4318638"/>
                  <a:ext cx="900000" cy="900000"/>
                  <a:chOff x="4056384" y="3200400"/>
                  <a:chExt cx="3983832" cy="3636855"/>
                </a:xfrm>
                <a:blipFill>
                  <a:blip r:embed="rId5"/>
                  <a:stretch>
                    <a:fillRect/>
                  </a:stretch>
                </a:blipFill>
              </p:grpSpPr>
              <p:sp>
                <p:nvSpPr>
                  <p:cNvPr id="73" name="Freeform: Shape 54">
                    <a:extLst>
                      <a:ext uri="{FF2B5EF4-FFF2-40B4-BE49-F238E27FC236}">
                        <a16:creationId xmlns:a16="http://schemas.microsoft.com/office/drawing/2014/main" id="{4D054517-4FA2-104B-98D8-831701ED5D87}"/>
                      </a:ext>
                    </a:extLst>
                  </p:cNvPr>
                  <p:cNvSpPr/>
                  <p:nvPr/>
                </p:nvSpPr>
                <p:spPr>
                  <a:xfrm>
                    <a:off x="4056384" y="5747549"/>
                    <a:ext cx="3983832" cy="765134"/>
                  </a:xfrm>
                  <a:custGeom>
                    <a:avLst/>
                    <a:gdLst>
                      <a:gd name="connsiteX0" fmla="*/ 37176 w 3981450"/>
                      <a:gd name="connsiteY0" fmla="*/ 0 h 765134"/>
                      <a:gd name="connsiteX1" fmla="*/ 3628054 w 3981450"/>
                      <a:gd name="connsiteY1" fmla="*/ 0 h 765134"/>
                      <a:gd name="connsiteX2" fmla="*/ 3981450 w 3981450"/>
                      <a:gd name="connsiteY2" fmla="*/ 346034 h 765134"/>
                      <a:gd name="connsiteX3" fmla="*/ 1190625 w 3981450"/>
                      <a:gd name="connsiteY3" fmla="*/ 765134 h 765134"/>
                      <a:gd name="connsiteX4" fmla="*/ 0 w 3981450"/>
                      <a:gd name="connsiteY4" fmla="*/ 31709 h 765134"/>
                      <a:gd name="connsiteX0" fmla="*/ 39558 w 3983832"/>
                      <a:gd name="connsiteY0" fmla="*/ 0 h 765134"/>
                      <a:gd name="connsiteX1" fmla="*/ 3630436 w 3983832"/>
                      <a:gd name="connsiteY1" fmla="*/ 0 h 765134"/>
                      <a:gd name="connsiteX2" fmla="*/ 3983832 w 3983832"/>
                      <a:gd name="connsiteY2" fmla="*/ 346034 h 765134"/>
                      <a:gd name="connsiteX3" fmla="*/ 1193007 w 3983832"/>
                      <a:gd name="connsiteY3" fmla="*/ 765134 h 765134"/>
                      <a:gd name="connsiteX4" fmla="*/ 0 w 3983832"/>
                      <a:gd name="connsiteY4" fmla="*/ 12659 h 765134"/>
                      <a:gd name="connsiteX5" fmla="*/ 39558 w 3983832"/>
                      <a:gd name="connsiteY5" fmla="*/ 0 h 76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3832" h="765134">
                        <a:moveTo>
                          <a:pt x="39558" y="0"/>
                        </a:moveTo>
                        <a:lnTo>
                          <a:pt x="3630436" y="0"/>
                        </a:lnTo>
                        <a:lnTo>
                          <a:pt x="3983832" y="346034"/>
                        </a:lnTo>
                        <a:lnTo>
                          <a:pt x="1193007" y="765134"/>
                        </a:lnTo>
                        <a:lnTo>
                          <a:pt x="0" y="12659"/>
                        </a:lnTo>
                        <a:cubicBezTo>
                          <a:pt x="12392" y="2089"/>
                          <a:pt x="27166" y="10570"/>
                          <a:pt x="39558" y="0"/>
                        </a:cubicBezTo>
                        <a:close/>
                      </a:path>
                    </a:pathLst>
                  </a:cu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>
                    <a:outerShdw blurRad="342900" dist="190500" dir="5400000" algn="t" rotWithShape="0">
                      <a:prstClr val="black">
                        <a:alpha val="47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4" name="Rectangle 18">
                    <a:extLst>
                      <a:ext uri="{FF2B5EF4-FFF2-40B4-BE49-F238E27FC236}">
                        <a16:creationId xmlns:a16="http://schemas.microsoft.com/office/drawing/2014/main" id="{8402972D-1147-3548-BE3E-55DAE4A8D75A}"/>
                      </a:ext>
                    </a:extLst>
                  </p:cNvPr>
                  <p:cNvSpPr/>
                  <p:nvPr/>
                </p:nvSpPr>
                <p:spPr>
                  <a:xfrm>
                    <a:off x="4277573" y="3200400"/>
                    <a:ext cx="3636855" cy="3636855"/>
                  </a:xfrm>
                  <a:prstGeom prst="rect">
                    <a:avLst/>
                  </a:pr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/>
                  <a:scene3d>
                    <a:camera prst="isometricOffAxis1Top"/>
                    <a:lightRig rig="threePt" dir="t"/>
                  </a:scene3d>
                  <a:sp3d extrusionH="825500"/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7" name="Gruppo 56">
                  <a:extLst>
                    <a:ext uri="{FF2B5EF4-FFF2-40B4-BE49-F238E27FC236}">
                      <a16:creationId xmlns:a16="http://schemas.microsoft.com/office/drawing/2014/main" id="{E50D92FA-0FB1-C443-B4A2-D82E719A5F3C}"/>
                    </a:ext>
                  </a:extLst>
                </p:cNvPr>
                <p:cNvGrpSpPr/>
                <p:nvPr/>
              </p:nvGrpSpPr>
              <p:grpSpPr>
                <a:xfrm>
                  <a:off x="2326199" y="4443953"/>
                  <a:ext cx="900000" cy="900000"/>
                  <a:chOff x="4056384" y="3200400"/>
                  <a:chExt cx="3983832" cy="3636855"/>
                </a:xfrm>
                <a:blipFill>
                  <a:blip r:embed="rId6"/>
                  <a:stretch>
                    <a:fillRect/>
                  </a:stretch>
                </a:blipFill>
              </p:grpSpPr>
              <p:sp>
                <p:nvSpPr>
                  <p:cNvPr id="71" name="Freeform: Shape 54">
                    <a:extLst>
                      <a:ext uri="{FF2B5EF4-FFF2-40B4-BE49-F238E27FC236}">
                        <a16:creationId xmlns:a16="http://schemas.microsoft.com/office/drawing/2014/main" id="{AA201C42-D025-8148-A2C9-49787E6C9A49}"/>
                      </a:ext>
                    </a:extLst>
                  </p:cNvPr>
                  <p:cNvSpPr/>
                  <p:nvPr/>
                </p:nvSpPr>
                <p:spPr>
                  <a:xfrm>
                    <a:off x="4056384" y="5747549"/>
                    <a:ext cx="3983832" cy="765134"/>
                  </a:xfrm>
                  <a:custGeom>
                    <a:avLst/>
                    <a:gdLst>
                      <a:gd name="connsiteX0" fmla="*/ 37176 w 3981450"/>
                      <a:gd name="connsiteY0" fmla="*/ 0 h 765134"/>
                      <a:gd name="connsiteX1" fmla="*/ 3628054 w 3981450"/>
                      <a:gd name="connsiteY1" fmla="*/ 0 h 765134"/>
                      <a:gd name="connsiteX2" fmla="*/ 3981450 w 3981450"/>
                      <a:gd name="connsiteY2" fmla="*/ 346034 h 765134"/>
                      <a:gd name="connsiteX3" fmla="*/ 1190625 w 3981450"/>
                      <a:gd name="connsiteY3" fmla="*/ 765134 h 765134"/>
                      <a:gd name="connsiteX4" fmla="*/ 0 w 3981450"/>
                      <a:gd name="connsiteY4" fmla="*/ 31709 h 765134"/>
                      <a:gd name="connsiteX0" fmla="*/ 39558 w 3983832"/>
                      <a:gd name="connsiteY0" fmla="*/ 0 h 765134"/>
                      <a:gd name="connsiteX1" fmla="*/ 3630436 w 3983832"/>
                      <a:gd name="connsiteY1" fmla="*/ 0 h 765134"/>
                      <a:gd name="connsiteX2" fmla="*/ 3983832 w 3983832"/>
                      <a:gd name="connsiteY2" fmla="*/ 346034 h 765134"/>
                      <a:gd name="connsiteX3" fmla="*/ 1193007 w 3983832"/>
                      <a:gd name="connsiteY3" fmla="*/ 765134 h 765134"/>
                      <a:gd name="connsiteX4" fmla="*/ 0 w 3983832"/>
                      <a:gd name="connsiteY4" fmla="*/ 12659 h 765134"/>
                      <a:gd name="connsiteX5" fmla="*/ 39558 w 3983832"/>
                      <a:gd name="connsiteY5" fmla="*/ 0 h 76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3832" h="765134">
                        <a:moveTo>
                          <a:pt x="39558" y="0"/>
                        </a:moveTo>
                        <a:lnTo>
                          <a:pt x="3630436" y="0"/>
                        </a:lnTo>
                        <a:lnTo>
                          <a:pt x="3983832" y="346034"/>
                        </a:lnTo>
                        <a:lnTo>
                          <a:pt x="1193007" y="765134"/>
                        </a:lnTo>
                        <a:lnTo>
                          <a:pt x="0" y="12659"/>
                        </a:lnTo>
                        <a:cubicBezTo>
                          <a:pt x="12392" y="2089"/>
                          <a:pt x="27166" y="10570"/>
                          <a:pt x="39558" y="0"/>
                        </a:cubicBezTo>
                        <a:close/>
                      </a:path>
                    </a:pathLst>
                  </a:cu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>
                    <a:outerShdw blurRad="342900" dist="190500" dir="5400000" algn="t" rotWithShape="0">
                      <a:prstClr val="black">
                        <a:alpha val="47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" name="Rectangle 18">
                    <a:extLst>
                      <a:ext uri="{FF2B5EF4-FFF2-40B4-BE49-F238E27FC236}">
                        <a16:creationId xmlns:a16="http://schemas.microsoft.com/office/drawing/2014/main" id="{D8244EC6-14EC-D646-9D08-64155CB93F85}"/>
                      </a:ext>
                    </a:extLst>
                  </p:cNvPr>
                  <p:cNvSpPr/>
                  <p:nvPr/>
                </p:nvSpPr>
                <p:spPr>
                  <a:xfrm>
                    <a:off x="4277573" y="3200400"/>
                    <a:ext cx="3636855" cy="3636855"/>
                  </a:xfrm>
                  <a:prstGeom prst="rect">
                    <a:avLst/>
                  </a:pr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/>
                  <a:scene3d>
                    <a:camera prst="isometricOffAxis1Top"/>
                    <a:lightRig rig="threePt" dir="t"/>
                  </a:scene3d>
                  <a:sp3d extrusionH="825500"/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70" name="Rectangle 18">
                  <a:extLst>
                    <a:ext uri="{FF2B5EF4-FFF2-40B4-BE49-F238E27FC236}">
                      <a16:creationId xmlns:a16="http://schemas.microsoft.com/office/drawing/2014/main" id="{1E2EB584-9771-2B43-81DB-30148F18D93B}"/>
                    </a:ext>
                  </a:extLst>
                </p:cNvPr>
                <p:cNvSpPr/>
                <p:nvPr/>
              </p:nvSpPr>
              <p:spPr>
                <a:xfrm>
                  <a:off x="1376866" y="4474912"/>
                  <a:ext cx="821613" cy="90000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85" name="Gruppo 84">
                  <a:extLst>
                    <a:ext uri="{FF2B5EF4-FFF2-40B4-BE49-F238E27FC236}">
                      <a16:creationId xmlns:a16="http://schemas.microsoft.com/office/drawing/2014/main" id="{4B0FAEF4-5208-DB44-A40C-F0C549853866}"/>
                    </a:ext>
                  </a:extLst>
                </p:cNvPr>
                <p:cNvGrpSpPr/>
                <p:nvPr/>
              </p:nvGrpSpPr>
              <p:grpSpPr>
                <a:xfrm>
                  <a:off x="4405107" y="4497307"/>
                  <a:ext cx="908687" cy="900000"/>
                  <a:chOff x="4056384" y="3266257"/>
                  <a:chExt cx="4022285" cy="3636861"/>
                </a:xfrm>
                <a:blipFill>
                  <a:blip r:embed="rId8"/>
                  <a:stretch>
                    <a:fillRect/>
                  </a:stretch>
                </a:blipFill>
              </p:grpSpPr>
              <p:sp>
                <p:nvSpPr>
                  <p:cNvPr id="92" name="Freeform: Shape 54">
                    <a:extLst>
                      <a:ext uri="{FF2B5EF4-FFF2-40B4-BE49-F238E27FC236}">
                        <a16:creationId xmlns:a16="http://schemas.microsoft.com/office/drawing/2014/main" id="{2A3C2EA7-A4B8-224D-9A1C-0614D1D5C04F}"/>
                      </a:ext>
                    </a:extLst>
                  </p:cNvPr>
                  <p:cNvSpPr/>
                  <p:nvPr/>
                </p:nvSpPr>
                <p:spPr>
                  <a:xfrm>
                    <a:off x="4056384" y="5747549"/>
                    <a:ext cx="3983832" cy="765134"/>
                  </a:xfrm>
                  <a:custGeom>
                    <a:avLst/>
                    <a:gdLst>
                      <a:gd name="connsiteX0" fmla="*/ 37176 w 3981450"/>
                      <a:gd name="connsiteY0" fmla="*/ 0 h 765134"/>
                      <a:gd name="connsiteX1" fmla="*/ 3628054 w 3981450"/>
                      <a:gd name="connsiteY1" fmla="*/ 0 h 765134"/>
                      <a:gd name="connsiteX2" fmla="*/ 3981450 w 3981450"/>
                      <a:gd name="connsiteY2" fmla="*/ 346034 h 765134"/>
                      <a:gd name="connsiteX3" fmla="*/ 1190625 w 3981450"/>
                      <a:gd name="connsiteY3" fmla="*/ 765134 h 765134"/>
                      <a:gd name="connsiteX4" fmla="*/ 0 w 3981450"/>
                      <a:gd name="connsiteY4" fmla="*/ 31709 h 765134"/>
                      <a:gd name="connsiteX0" fmla="*/ 39558 w 3983832"/>
                      <a:gd name="connsiteY0" fmla="*/ 0 h 765134"/>
                      <a:gd name="connsiteX1" fmla="*/ 3630436 w 3983832"/>
                      <a:gd name="connsiteY1" fmla="*/ 0 h 765134"/>
                      <a:gd name="connsiteX2" fmla="*/ 3983832 w 3983832"/>
                      <a:gd name="connsiteY2" fmla="*/ 346034 h 765134"/>
                      <a:gd name="connsiteX3" fmla="*/ 1193007 w 3983832"/>
                      <a:gd name="connsiteY3" fmla="*/ 765134 h 765134"/>
                      <a:gd name="connsiteX4" fmla="*/ 0 w 3983832"/>
                      <a:gd name="connsiteY4" fmla="*/ 12659 h 765134"/>
                      <a:gd name="connsiteX5" fmla="*/ 39558 w 3983832"/>
                      <a:gd name="connsiteY5" fmla="*/ 0 h 76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3832" h="765134">
                        <a:moveTo>
                          <a:pt x="39558" y="0"/>
                        </a:moveTo>
                        <a:lnTo>
                          <a:pt x="3630436" y="0"/>
                        </a:lnTo>
                        <a:lnTo>
                          <a:pt x="3983832" y="346034"/>
                        </a:lnTo>
                        <a:lnTo>
                          <a:pt x="1193007" y="765134"/>
                        </a:lnTo>
                        <a:lnTo>
                          <a:pt x="0" y="12659"/>
                        </a:lnTo>
                        <a:cubicBezTo>
                          <a:pt x="12392" y="2089"/>
                          <a:pt x="27166" y="10570"/>
                          <a:pt x="39558" y="0"/>
                        </a:cubicBezTo>
                        <a:close/>
                      </a:path>
                    </a:pathLst>
                  </a:cu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>
                    <a:outerShdw blurRad="342900" dist="190500" dir="5400000" algn="t" rotWithShape="0">
                      <a:prstClr val="black">
                        <a:alpha val="47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3" name="Rectangle 18">
                    <a:extLst>
                      <a:ext uri="{FF2B5EF4-FFF2-40B4-BE49-F238E27FC236}">
                        <a16:creationId xmlns:a16="http://schemas.microsoft.com/office/drawing/2014/main" id="{443313BA-0F03-3E4F-BB36-F088D74410BB}"/>
                      </a:ext>
                    </a:extLst>
                  </p:cNvPr>
                  <p:cNvSpPr/>
                  <p:nvPr/>
                </p:nvSpPr>
                <p:spPr>
                  <a:xfrm>
                    <a:off x="4441815" y="3266257"/>
                    <a:ext cx="3636854" cy="3636861"/>
                  </a:xfrm>
                  <a:prstGeom prst="rect">
                    <a:avLst/>
                  </a:pr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/>
                  <a:scene3d>
                    <a:camera prst="isometricOffAxis1Top"/>
                    <a:lightRig rig="threePt" dir="t"/>
                  </a:scene3d>
                  <a:sp3d extrusionH="825500"/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4" name="Gruppo 93">
                  <a:extLst>
                    <a:ext uri="{FF2B5EF4-FFF2-40B4-BE49-F238E27FC236}">
                      <a16:creationId xmlns:a16="http://schemas.microsoft.com/office/drawing/2014/main" id="{F10354CF-2494-434C-BADE-2162E389E53B}"/>
                    </a:ext>
                  </a:extLst>
                </p:cNvPr>
                <p:cNvGrpSpPr/>
                <p:nvPr/>
              </p:nvGrpSpPr>
              <p:grpSpPr>
                <a:xfrm>
                  <a:off x="3605816" y="4619711"/>
                  <a:ext cx="900002" cy="900000"/>
                  <a:chOff x="4056384" y="3269417"/>
                  <a:chExt cx="3983832" cy="3636855"/>
                </a:xfrm>
                <a:blipFill>
                  <a:blip r:embed="rId9"/>
                  <a:stretch>
                    <a:fillRect/>
                  </a:stretch>
                </a:blipFill>
              </p:grpSpPr>
              <p:sp>
                <p:nvSpPr>
                  <p:cNvPr id="95" name="Freeform: Shape 54">
                    <a:extLst>
                      <a:ext uri="{FF2B5EF4-FFF2-40B4-BE49-F238E27FC236}">
                        <a16:creationId xmlns:a16="http://schemas.microsoft.com/office/drawing/2014/main" id="{7049535B-4551-984E-864E-DF19628EF782}"/>
                      </a:ext>
                    </a:extLst>
                  </p:cNvPr>
                  <p:cNvSpPr/>
                  <p:nvPr/>
                </p:nvSpPr>
                <p:spPr>
                  <a:xfrm>
                    <a:off x="4056384" y="5747549"/>
                    <a:ext cx="3983832" cy="765134"/>
                  </a:xfrm>
                  <a:custGeom>
                    <a:avLst/>
                    <a:gdLst>
                      <a:gd name="connsiteX0" fmla="*/ 37176 w 3981450"/>
                      <a:gd name="connsiteY0" fmla="*/ 0 h 765134"/>
                      <a:gd name="connsiteX1" fmla="*/ 3628054 w 3981450"/>
                      <a:gd name="connsiteY1" fmla="*/ 0 h 765134"/>
                      <a:gd name="connsiteX2" fmla="*/ 3981450 w 3981450"/>
                      <a:gd name="connsiteY2" fmla="*/ 346034 h 765134"/>
                      <a:gd name="connsiteX3" fmla="*/ 1190625 w 3981450"/>
                      <a:gd name="connsiteY3" fmla="*/ 765134 h 765134"/>
                      <a:gd name="connsiteX4" fmla="*/ 0 w 3981450"/>
                      <a:gd name="connsiteY4" fmla="*/ 31709 h 765134"/>
                      <a:gd name="connsiteX0" fmla="*/ 39558 w 3983832"/>
                      <a:gd name="connsiteY0" fmla="*/ 0 h 765134"/>
                      <a:gd name="connsiteX1" fmla="*/ 3630436 w 3983832"/>
                      <a:gd name="connsiteY1" fmla="*/ 0 h 765134"/>
                      <a:gd name="connsiteX2" fmla="*/ 3983832 w 3983832"/>
                      <a:gd name="connsiteY2" fmla="*/ 346034 h 765134"/>
                      <a:gd name="connsiteX3" fmla="*/ 1193007 w 3983832"/>
                      <a:gd name="connsiteY3" fmla="*/ 765134 h 765134"/>
                      <a:gd name="connsiteX4" fmla="*/ 0 w 3983832"/>
                      <a:gd name="connsiteY4" fmla="*/ 12659 h 765134"/>
                      <a:gd name="connsiteX5" fmla="*/ 39558 w 3983832"/>
                      <a:gd name="connsiteY5" fmla="*/ 0 h 76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3832" h="765134">
                        <a:moveTo>
                          <a:pt x="39558" y="0"/>
                        </a:moveTo>
                        <a:lnTo>
                          <a:pt x="3630436" y="0"/>
                        </a:lnTo>
                        <a:lnTo>
                          <a:pt x="3983832" y="346034"/>
                        </a:lnTo>
                        <a:lnTo>
                          <a:pt x="1193007" y="765134"/>
                        </a:lnTo>
                        <a:lnTo>
                          <a:pt x="0" y="12659"/>
                        </a:lnTo>
                        <a:cubicBezTo>
                          <a:pt x="12392" y="2089"/>
                          <a:pt x="27166" y="10570"/>
                          <a:pt x="39558" y="0"/>
                        </a:cubicBezTo>
                        <a:close/>
                      </a:path>
                    </a:pathLst>
                  </a:cu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>
                    <a:outerShdw blurRad="342900" dist="190500" dir="5400000" algn="t" rotWithShape="0">
                      <a:prstClr val="black">
                        <a:alpha val="47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6" name="Rectangle 18">
                    <a:extLst>
                      <a:ext uri="{FF2B5EF4-FFF2-40B4-BE49-F238E27FC236}">
                        <a16:creationId xmlns:a16="http://schemas.microsoft.com/office/drawing/2014/main" id="{28EB0811-DEAC-5142-B7CC-358AA4E0C39A}"/>
                      </a:ext>
                    </a:extLst>
                  </p:cNvPr>
                  <p:cNvSpPr/>
                  <p:nvPr/>
                </p:nvSpPr>
                <p:spPr>
                  <a:xfrm>
                    <a:off x="4295458" y="3269417"/>
                    <a:ext cx="3636841" cy="3636855"/>
                  </a:xfrm>
                  <a:prstGeom prst="rect">
                    <a:avLst/>
                  </a:pr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/>
                  <a:scene3d>
                    <a:camera prst="isometricOffAxis1Top"/>
                    <a:lightRig rig="threePt" dir="t"/>
                  </a:scene3d>
                  <a:sp3d extrusionH="825500"/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7" name="Gruppo 96">
                  <a:extLst>
                    <a:ext uri="{FF2B5EF4-FFF2-40B4-BE49-F238E27FC236}">
                      <a16:creationId xmlns:a16="http://schemas.microsoft.com/office/drawing/2014/main" id="{47D2FBA8-F9DF-BD4D-816B-B35984FA3756}"/>
                    </a:ext>
                  </a:extLst>
                </p:cNvPr>
                <p:cNvGrpSpPr/>
                <p:nvPr/>
              </p:nvGrpSpPr>
              <p:grpSpPr>
                <a:xfrm>
                  <a:off x="2775292" y="4744001"/>
                  <a:ext cx="900002" cy="900000"/>
                  <a:chOff x="4056384" y="3265275"/>
                  <a:chExt cx="3983832" cy="3636855"/>
                </a:xfrm>
                <a:blipFill>
                  <a:blip r:embed="rId10"/>
                  <a:stretch>
                    <a:fillRect/>
                  </a:stretch>
                </a:blipFill>
              </p:grpSpPr>
              <p:sp>
                <p:nvSpPr>
                  <p:cNvPr id="98" name="Freeform: Shape 54">
                    <a:extLst>
                      <a:ext uri="{FF2B5EF4-FFF2-40B4-BE49-F238E27FC236}">
                        <a16:creationId xmlns:a16="http://schemas.microsoft.com/office/drawing/2014/main" id="{B220B3E4-8AEE-A142-959A-61CE6B7988D7}"/>
                      </a:ext>
                    </a:extLst>
                  </p:cNvPr>
                  <p:cNvSpPr/>
                  <p:nvPr/>
                </p:nvSpPr>
                <p:spPr>
                  <a:xfrm>
                    <a:off x="4056384" y="5747549"/>
                    <a:ext cx="3983832" cy="765134"/>
                  </a:xfrm>
                  <a:custGeom>
                    <a:avLst/>
                    <a:gdLst>
                      <a:gd name="connsiteX0" fmla="*/ 37176 w 3981450"/>
                      <a:gd name="connsiteY0" fmla="*/ 0 h 765134"/>
                      <a:gd name="connsiteX1" fmla="*/ 3628054 w 3981450"/>
                      <a:gd name="connsiteY1" fmla="*/ 0 h 765134"/>
                      <a:gd name="connsiteX2" fmla="*/ 3981450 w 3981450"/>
                      <a:gd name="connsiteY2" fmla="*/ 346034 h 765134"/>
                      <a:gd name="connsiteX3" fmla="*/ 1190625 w 3981450"/>
                      <a:gd name="connsiteY3" fmla="*/ 765134 h 765134"/>
                      <a:gd name="connsiteX4" fmla="*/ 0 w 3981450"/>
                      <a:gd name="connsiteY4" fmla="*/ 31709 h 765134"/>
                      <a:gd name="connsiteX0" fmla="*/ 39558 w 3983832"/>
                      <a:gd name="connsiteY0" fmla="*/ 0 h 765134"/>
                      <a:gd name="connsiteX1" fmla="*/ 3630436 w 3983832"/>
                      <a:gd name="connsiteY1" fmla="*/ 0 h 765134"/>
                      <a:gd name="connsiteX2" fmla="*/ 3983832 w 3983832"/>
                      <a:gd name="connsiteY2" fmla="*/ 346034 h 765134"/>
                      <a:gd name="connsiteX3" fmla="*/ 1193007 w 3983832"/>
                      <a:gd name="connsiteY3" fmla="*/ 765134 h 765134"/>
                      <a:gd name="connsiteX4" fmla="*/ 0 w 3983832"/>
                      <a:gd name="connsiteY4" fmla="*/ 12659 h 765134"/>
                      <a:gd name="connsiteX5" fmla="*/ 39558 w 3983832"/>
                      <a:gd name="connsiteY5" fmla="*/ 0 h 765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3832" h="765134">
                        <a:moveTo>
                          <a:pt x="39558" y="0"/>
                        </a:moveTo>
                        <a:lnTo>
                          <a:pt x="3630436" y="0"/>
                        </a:lnTo>
                        <a:lnTo>
                          <a:pt x="3983832" y="346034"/>
                        </a:lnTo>
                        <a:lnTo>
                          <a:pt x="1193007" y="765134"/>
                        </a:lnTo>
                        <a:lnTo>
                          <a:pt x="0" y="12659"/>
                        </a:lnTo>
                        <a:cubicBezTo>
                          <a:pt x="12392" y="2089"/>
                          <a:pt x="27166" y="10570"/>
                          <a:pt x="39558" y="0"/>
                        </a:cubicBezTo>
                        <a:close/>
                      </a:path>
                    </a:pathLst>
                  </a:cu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>
                    <a:outerShdw blurRad="342900" dist="190500" dir="5400000" algn="t" rotWithShape="0">
                      <a:prstClr val="black">
                        <a:alpha val="47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9" name="Rectangle 18">
                    <a:extLst>
                      <a:ext uri="{FF2B5EF4-FFF2-40B4-BE49-F238E27FC236}">
                        <a16:creationId xmlns:a16="http://schemas.microsoft.com/office/drawing/2014/main" id="{E2332664-2A88-C147-BE19-DBDF5966523C}"/>
                      </a:ext>
                    </a:extLst>
                  </p:cNvPr>
                  <p:cNvSpPr/>
                  <p:nvPr/>
                </p:nvSpPr>
                <p:spPr>
                  <a:xfrm>
                    <a:off x="4290867" y="3265275"/>
                    <a:ext cx="3636845" cy="3636855"/>
                  </a:xfrm>
                  <a:prstGeom prst="rect">
                    <a:avLst/>
                  </a:prstGeom>
                  <a:grpFill/>
                  <a:ln w="25400" cap="flat" cmpd="sng" algn="ctr">
                    <a:solidFill>
                      <a:srgbClr val="F39C12"/>
                    </a:solidFill>
                    <a:prstDash val="solid"/>
                  </a:ln>
                  <a:effectLst/>
                  <a:scene3d>
                    <a:camera prst="isometricOffAxis1Top"/>
                    <a:lightRig rig="threePt" dir="t"/>
                  </a:scene3d>
                  <a:sp3d extrusionH="825500"/>
                </p:spPr>
                <p:txBody>
                  <a:bodyPr rtlCol="0" anchor="ctr"/>
                  <a:lstStyle/>
                  <a:p>
                    <a:pPr marL="0" marR="0" lvl="0" indent="0" algn="ctr" defTabSz="914354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00" name="Rectangle 18">
                  <a:extLst>
                    <a:ext uri="{FF2B5EF4-FFF2-40B4-BE49-F238E27FC236}">
                      <a16:creationId xmlns:a16="http://schemas.microsoft.com/office/drawing/2014/main" id="{A4BDA929-9DC3-594E-BE5A-802746F4AA8E}"/>
                    </a:ext>
                  </a:extLst>
                </p:cNvPr>
                <p:cNvSpPr/>
                <p:nvPr/>
              </p:nvSpPr>
              <p:spPr>
                <a:xfrm>
                  <a:off x="1986152" y="4869535"/>
                  <a:ext cx="821613" cy="90000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TextBox 64">
                  <a:extLst>
                    <a:ext uri="{FF2B5EF4-FFF2-40B4-BE49-F238E27FC236}">
                      <a16:creationId xmlns:a16="http://schemas.microsoft.com/office/drawing/2014/main" id="{F3ABE908-A5FA-6947-9826-995453EF81C1}"/>
                    </a:ext>
                  </a:extLst>
                </p:cNvPr>
                <p:cNvSpPr txBox="1"/>
                <p:nvPr/>
              </p:nvSpPr>
              <p:spPr>
                <a:xfrm>
                  <a:off x="2281690" y="4476519"/>
                  <a:ext cx="3384376" cy="58477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  <a:scene3d>
                  <a:camera prst="isometricOffAxis1Right"/>
                  <a:lightRig rig="threePt" dir="t"/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fr-FR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3200" kern="0" dirty="0">
                      <a:solidFill>
                        <a:srgbClr val="2C3E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/>
                    </a:rPr>
                    <a:t>INTEROPERABILITY</a:t>
                  </a:r>
                </a:p>
              </p:txBody>
            </p:sp>
            <p:sp>
              <p:nvSpPr>
                <p:cNvPr id="173" name="Rectangle 20">
                  <a:extLst>
                    <a:ext uri="{FF2B5EF4-FFF2-40B4-BE49-F238E27FC236}">
                      <a16:creationId xmlns:a16="http://schemas.microsoft.com/office/drawing/2014/main" id="{6197608D-BB20-4845-AFDD-2930EB1BD62C}"/>
                    </a:ext>
                  </a:extLst>
                </p:cNvPr>
                <p:cNvSpPr/>
                <p:nvPr/>
              </p:nvSpPr>
              <p:spPr>
                <a:xfrm>
                  <a:off x="1225772" y="1906302"/>
                  <a:ext cx="3636855" cy="3636855"/>
                </a:xfrm>
                <a:prstGeom prst="rect">
                  <a:avLst/>
                </a:prstGeom>
                <a:solidFill>
                  <a:srgbClr val="16A085"/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Freeform: Shape 45">
                  <a:extLst>
                    <a:ext uri="{FF2B5EF4-FFF2-40B4-BE49-F238E27FC236}">
                      <a16:creationId xmlns:a16="http://schemas.microsoft.com/office/drawing/2014/main" id="{0DA8C19B-6FA5-AE43-8EE2-3E4043332841}"/>
                    </a:ext>
                  </a:extLst>
                </p:cNvPr>
                <p:cNvSpPr/>
                <p:nvPr/>
              </p:nvSpPr>
              <p:spPr>
                <a:xfrm>
                  <a:off x="1027975" y="3476909"/>
                  <a:ext cx="3981450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81450" h="765134">
                      <a:moveTo>
                        <a:pt x="37176" y="0"/>
                      </a:moveTo>
                      <a:lnTo>
                        <a:pt x="3628054" y="0"/>
                      </a:lnTo>
                      <a:lnTo>
                        <a:pt x="3981450" y="346034"/>
                      </a:lnTo>
                      <a:lnTo>
                        <a:pt x="1190625" y="765134"/>
                      </a:lnTo>
                      <a:lnTo>
                        <a:pt x="0" y="31709"/>
                      </a:lnTo>
                      <a:close/>
                    </a:path>
                  </a:pathLst>
                </a:custGeom>
                <a:solidFill>
                  <a:srgbClr val="F39C12"/>
                </a:solidFill>
                <a:ln w="25400" cap="flat" cmpd="sng" algn="ctr">
                  <a:noFill/>
                  <a:prstDash val="solid"/>
                </a:ln>
                <a:effectLst>
                  <a:outerShdw blurRad="241300" dist="1524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21">
                  <a:extLst>
                    <a:ext uri="{FF2B5EF4-FFF2-40B4-BE49-F238E27FC236}">
                      <a16:creationId xmlns:a16="http://schemas.microsoft.com/office/drawing/2014/main" id="{BC4A21CC-70D3-384A-861A-D1EC20717299}"/>
                    </a:ext>
                  </a:extLst>
                </p:cNvPr>
                <p:cNvSpPr/>
                <p:nvPr/>
              </p:nvSpPr>
              <p:spPr>
                <a:xfrm>
                  <a:off x="1225772" y="924091"/>
                  <a:ext cx="3636855" cy="3636855"/>
                </a:xfrm>
                <a:prstGeom prst="rect">
                  <a:avLst/>
                </a:prstGeom>
                <a:solidFill>
                  <a:srgbClr val="A26BAC"/>
                </a:solidFill>
                <a:ln w="25400" cap="flat" cmpd="sng" algn="ctr">
                  <a:solidFill>
                    <a:srgbClr val="A26BAC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Freeform: Shape 53">
                  <a:extLst>
                    <a:ext uri="{FF2B5EF4-FFF2-40B4-BE49-F238E27FC236}">
                      <a16:creationId xmlns:a16="http://schemas.microsoft.com/office/drawing/2014/main" id="{E728F939-E049-8248-8B62-DBF9F5AFE5CA}"/>
                    </a:ext>
                  </a:extLst>
                </p:cNvPr>
                <p:cNvSpPr/>
                <p:nvPr/>
              </p:nvSpPr>
              <p:spPr>
                <a:xfrm>
                  <a:off x="1027975" y="2513608"/>
                  <a:ext cx="3981450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81450" h="765134">
                      <a:moveTo>
                        <a:pt x="37176" y="0"/>
                      </a:moveTo>
                      <a:lnTo>
                        <a:pt x="3628054" y="0"/>
                      </a:lnTo>
                      <a:lnTo>
                        <a:pt x="3981450" y="346034"/>
                      </a:lnTo>
                      <a:lnTo>
                        <a:pt x="1190625" y="765134"/>
                      </a:lnTo>
                      <a:lnTo>
                        <a:pt x="0" y="31709"/>
                      </a:lnTo>
                      <a:close/>
                    </a:path>
                  </a:pathLst>
                </a:custGeom>
                <a:solidFill>
                  <a:srgbClr val="F39C12"/>
                </a:solidFill>
                <a:ln w="25400" cap="flat" cmpd="sng" algn="ctr">
                  <a:noFill/>
                  <a:prstDash val="solid"/>
                </a:ln>
                <a:effectLst>
                  <a:outerShdw blurRad="241300" dist="1524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37">
                  <a:extLst>
                    <a:ext uri="{FF2B5EF4-FFF2-40B4-BE49-F238E27FC236}">
                      <a16:creationId xmlns:a16="http://schemas.microsoft.com/office/drawing/2014/main" id="{97D2EC71-CE80-3A43-819F-D5767A235098}"/>
                    </a:ext>
                  </a:extLst>
                </p:cNvPr>
                <p:cNvSpPr/>
                <p:nvPr/>
              </p:nvSpPr>
              <p:spPr>
                <a:xfrm>
                  <a:off x="1225772" y="-58120"/>
                  <a:ext cx="3636855" cy="363685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25400" cap="flat" cmpd="sng" algn="ctr">
                  <a:solidFill>
                    <a:srgbClr val="5D7C9B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TextBox 63">
                  <a:extLst>
                    <a:ext uri="{FF2B5EF4-FFF2-40B4-BE49-F238E27FC236}">
                      <a16:creationId xmlns:a16="http://schemas.microsoft.com/office/drawing/2014/main" id="{13D0E6DC-4B7B-544A-998D-66B3FE59D330}"/>
                    </a:ext>
                  </a:extLst>
                </p:cNvPr>
                <p:cNvSpPr txBox="1"/>
                <p:nvPr/>
              </p:nvSpPr>
              <p:spPr>
                <a:xfrm>
                  <a:off x="2148829" y="2398222"/>
                  <a:ext cx="3384376" cy="58477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  <a:scene3d>
                  <a:camera prst="isometricOffAxis1Right"/>
                  <a:lightRig rig="threePt" dir="t"/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fr-FR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3E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GUI</a:t>
                  </a:r>
                </a:p>
              </p:txBody>
            </p:sp>
            <p:sp>
              <p:nvSpPr>
                <p:cNvPr id="179" name="TextBox 64">
                  <a:extLst>
                    <a:ext uri="{FF2B5EF4-FFF2-40B4-BE49-F238E27FC236}">
                      <a16:creationId xmlns:a16="http://schemas.microsoft.com/office/drawing/2014/main" id="{6B991918-0404-114F-B182-5FAA8F047B01}"/>
                    </a:ext>
                  </a:extLst>
                </p:cNvPr>
                <p:cNvSpPr txBox="1"/>
                <p:nvPr/>
              </p:nvSpPr>
              <p:spPr>
                <a:xfrm>
                  <a:off x="2129290" y="4324119"/>
                  <a:ext cx="3384376" cy="58477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  <a:scene3d>
                  <a:camera prst="isometricOffAxis1Right"/>
                  <a:lightRig rig="threePt" dir="t"/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fr-FR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3200" kern="0" dirty="0">
                      <a:solidFill>
                        <a:srgbClr val="2C3E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/>
                    </a:rPr>
                    <a:t>INTEROPERABILITY</a:t>
                  </a:r>
                </a:p>
              </p:txBody>
            </p:sp>
            <p:sp>
              <p:nvSpPr>
                <p:cNvPr id="180" name="TextBox 63">
                  <a:extLst>
                    <a:ext uri="{FF2B5EF4-FFF2-40B4-BE49-F238E27FC236}">
                      <a16:creationId xmlns:a16="http://schemas.microsoft.com/office/drawing/2014/main" id="{3D7C15E2-F7AE-6A48-B1C4-F97D28380A0E}"/>
                    </a:ext>
                  </a:extLst>
                </p:cNvPr>
                <p:cNvSpPr txBox="1"/>
                <p:nvPr/>
              </p:nvSpPr>
              <p:spPr>
                <a:xfrm>
                  <a:off x="2218356" y="3339812"/>
                  <a:ext cx="3384376" cy="58477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  <a:scene3d>
                  <a:camera prst="isometricOffAxis1Right"/>
                  <a:lightRig rig="threePt" dir="t"/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fr-FR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3E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ICS-C</a:t>
                  </a:r>
                </a:p>
              </p:txBody>
            </p:sp>
            <p:sp>
              <p:nvSpPr>
                <p:cNvPr id="183" name="TextBox 64">
                  <a:extLst>
                    <a:ext uri="{FF2B5EF4-FFF2-40B4-BE49-F238E27FC236}">
                      <a16:creationId xmlns:a16="http://schemas.microsoft.com/office/drawing/2014/main" id="{12858C6C-AF6B-5C4F-A8E7-16FBC2052D05}"/>
                    </a:ext>
                  </a:extLst>
                </p:cNvPr>
                <p:cNvSpPr txBox="1"/>
                <p:nvPr/>
              </p:nvSpPr>
              <p:spPr>
                <a:xfrm>
                  <a:off x="1696551" y="5554512"/>
                  <a:ext cx="1727752" cy="58477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  <a:scene3d>
                  <a:camera prst="isometricOffAxis1Right"/>
                  <a:lightRig rig="threePt" dir="t"/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fr-FR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3200" kern="0" dirty="0">
                      <a:solidFill>
                        <a:srgbClr val="2C3E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/>
                    </a:rPr>
                    <a:t>TCS</a:t>
                  </a:r>
                </a:p>
              </p:txBody>
            </p:sp>
            <p:sp>
              <p:nvSpPr>
                <p:cNvPr id="184" name="TextBox 64">
                  <a:extLst>
                    <a:ext uri="{FF2B5EF4-FFF2-40B4-BE49-F238E27FC236}">
                      <a16:creationId xmlns:a16="http://schemas.microsoft.com/office/drawing/2014/main" id="{7DAF8770-2920-E942-8506-DE94D6A74507}"/>
                    </a:ext>
                  </a:extLst>
                </p:cNvPr>
                <p:cNvSpPr txBox="1"/>
                <p:nvPr/>
              </p:nvSpPr>
              <p:spPr>
                <a:xfrm>
                  <a:off x="2545902" y="5405629"/>
                  <a:ext cx="1727752" cy="58477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  <a:scene3d>
                  <a:camera prst="isometricOffAxis1Right"/>
                  <a:lightRig rig="threePt" dir="t"/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fr-FR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3200" kern="0" dirty="0">
                      <a:solidFill>
                        <a:srgbClr val="2C3E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/>
                    </a:rPr>
                    <a:t>TCS</a:t>
                  </a:r>
                </a:p>
              </p:txBody>
            </p:sp>
            <p:sp>
              <p:nvSpPr>
                <p:cNvPr id="185" name="TextBox 64">
                  <a:extLst>
                    <a:ext uri="{FF2B5EF4-FFF2-40B4-BE49-F238E27FC236}">
                      <a16:creationId xmlns:a16="http://schemas.microsoft.com/office/drawing/2014/main" id="{52440A45-1EDB-6B40-AF7A-952DA16922CE}"/>
                    </a:ext>
                  </a:extLst>
                </p:cNvPr>
                <p:cNvSpPr txBox="1"/>
                <p:nvPr/>
              </p:nvSpPr>
              <p:spPr>
                <a:xfrm>
                  <a:off x="3389714" y="5263073"/>
                  <a:ext cx="1727752" cy="58477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  <a:scene3d>
                  <a:camera prst="isometricOffAxis1Right"/>
                  <a:lightRig rig="threePt" dir="t"/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fr-FR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3200" kern="0" dirty="0">
                      <a:solidFill>
                        <a:srgbClr val="2C3E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/>
                    </a:rPr>
                    <a:t>TCS</a:t>
                  </a:r>
                </a:p>
              </p:txBody>
            </p:sp>
            <p:sp>
              <p:nvSpPr>
                <p:cNvPr id="186" name="TextBox 64">
                  <a:extLst>
                    <a:ext uri="{FF2B5EF4-FFF2-40B4-BE49-F238E27FC236}">
                      <a16:creationId xmlns:a16="http://schemas.microsoft.com/office/drawing/2014/main" id="{DAB1A090-ECCB-BA40-B997-F56FD92A504F}"/>
                    </a:ext>
                  </a:extLst>
                </p:cNvPr>
                <p:cNvSpPr txBox="1"/>
                <p:nvPr/>
              </p:nvSpPr>
              <p:spPr>
                <a:xfrm>
                  <a:off x="4236211" y="5114190"/>
                  <a:ext cx="1727752" cy="58477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  <a:scene3d>
                  <a:camera prst="isometricOffAxis1Right"/>
                  <a:lightRig rig="threePt" dir="t"/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fr-FR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3200" kern="0" dirty="0">
                      <a:solidFill>
                        <a:srgbClr val="2C3E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/>
                    </a:rPr>
                    <a:t>TCS</a:t>
                  </a:r>
                </a:p>
              </p:txBody>
            </p:sp>
          </p:grpSp>
        </p:grp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F47CFBB7-6691-5141-8C55-5F6C73486058}"/>
                </a:ext>
              </a:extLst>
            </p:cNvPr>
            <p:cNvSpPr/>
            <p:nvPr/>
          </p:nvSpPr>
          <p:spPr>
            <a:xfrm>
              <a:off x="3835394" y="34362"/>
              <a:ext cx="508344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4400" b="1" dirty="0">
                  <a:solidFill>
                    <a:srgbClr val="123B24"/>
                  </a:solidFill>
                </a:rPr>
                <a:t>EPOS ARCHITECTURE</a:t>
              </a:r>
              <a:endParaRPr lang="it-IT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821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-0.29244 0.032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4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po 52">
            <a:extLst>
              <a:ext uri="{FF2B5EF4-FFF2-40B4-BE49-F238E27FC236}">
                <a16:creationId xmlns:a16="http://schemas.microsoft.com/office/drawing/2014/main" id="{8150D3AA-3E4F-5140-820E-D38EFC083F49}"/>
              </a:ext>
            </a:extLst>
          </p:cNvPr>
          <p:cNvGrpSpPr/>
          <p:nvPr/>
        </p:nvGrpSpPr>
        <p:grpSpPr>
          <a:xfrm>
            <a:off x="1864712" y="4154010"/>
            <a:ext cx="900000" cy="900000"/>
            <a:chOff x="4056384" y="3200400"/>
            <a:chExt cx="3983832" cy="3636855"/>
          </a:xfrm>
          <a:blipFill>
            <a:blip r:embed="rId2"/>
            <a:stretch>
              <a:fillRect/>
            </a:stretch>
          </a:blipFill>
        </p:grpSpPr>
        <p:sp>
          <p:nvSpPr>
            <p:cNvPr id="79" name="Freeform: Shape 54">
              <a:extLst>
                <a:ext uri="{FF2B5EF4-FFF2-40B4-BE49-F238E27FC236}">
                  <a16:creationId xmlns:a16="http://schemas.microsoft.com/office/drawing/2014/main" id="{097C0AF8-3E12-6443-AE23-62133EC3799A}"/>
                </a:ext>
              </a:extLst>
            </p:cNvPr>
            <p:cNvSpPr/>
            <p:nvPr/>
          </p:nvSpPr>
          <p:spPr>
            <a:xfrm>
              <a:off x="4056384" y="5747549"/>
              <a:ext cx="3983832" cy="765134"/>
            </a:xfrm>
            <a:custGeom>
              <a:avLst/>
              <a:gdLst>
                <a:gd name="connsiteX0" fmla="*/ 37176 w 3981450"/>
                <a:gd name="connsiteY0" fmla="*/ 0 h 765134"/>
                <a:gd name="connsiteX1" fmla="*/ 3628054 w 3981450"/>
                <a:gd name="connsiteY1" fmla="*/ 0 h 765134"/>
                <a:gd name="connsiteX2" fmla="*/ 3981450 w 3981450"/>
                <a:gd name="connsiteY2" fmla="*/ 346034 h 765134"/>
                <a:gd name="connsiteX3" fmla="*/ 1190625 w 3981450"/>
                <a:gd name="connsiteY3" fmla="*/ 765134 h 765134"/>
                <a:gd name="connsiteX4" fmla="*/ 0 w 3981450"/>
                <a:gd name="connsiteY4" fmla="*/ 31709 h 765134"/>
                <a:gd name="connsiteX0" fmla="*/ 39558 w 3983832"/>
                <a:gd name="connsiteY0" fmla="*/ 0 h 765134"/>
                <a:gd name="connsiteX1" fmla="*/ 3630436 w 3983832"/>
                <a:gd name="connsiteY1" fmla="*/ 0 h 765134"/>
                <a:gd name="connsiteX2" fmla="*/ 3983832 w 3983832"/>
                <a:gd name="connsiteY2" fmla="*/ 346034 h 765134"/>
                <a:gd name="connsiteX3" fmla="*/ 1193007 w 3983832"/>
                <a:gd name="connsiteY3" fmla="*/ 765134 h 765134"/>
                <a:gd name="connsiteX4" fmla="*/ 0 w 3983832"/>
                <a:gd name="connsiteY4" fmla="*/ 12659 h 765134"/>
                <a:gd name="connsiteX5" fmla="*/ 39558 w 3983832"/>
                <a:gd name="connsiteY5" fmla="*/ 0 h 76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3832" h="765134">
                  <a:moveTo>
                    <a:pt x="39558" y="0"/>
                  </a:moveTo>
                  <a:lnTo>
                    <a:pt x="3630436" y="0"/>
                  </a:lnTo>
                  <a:lnTo>
                    <a:pt x="3983832" y="346034"/>
                  </a:lnTo>
                  <a:lnTo>
                    <a:pt x="1193007" y="765134"/>
                  </a:lnTo>
                  <a:lnTo>
                    <a:pt x="0" y="12659"/>
                  </a:lnTo>
                  <a:cubicBezTo>
                    <a:pt x="12392" y="2089"/>
                    <a:pt x="27166" y="10570"/>
                    <a:pt x="39558" y="0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F39C12"/>
              </a:solidFill>
              <a:prstDash val="solid"/>
            </a:ln>
            <a:effectLst>
              <a:outerShdw blurRad="342900" dist="190500" dir="5400000" algn="t" rotWithShape="0">
                <a:prstClr val="black">
                  <a:alpha val="47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Rectangle 18">
              <a:extLst>
                <a:ext uri="{FF2B5EF4-FFF2-40B4-BE49-F238E27FC236}">
                  <a16:creationId xmlns:a16="http://schemas.microsoft.com/office/drawing/2014/main" id="{E987F8E1-EF86-5B4C-BB3F-61326FEF2D50}"/>
                </a:ext>
              </a:extLst>
            </p:cNvPr>
            <p:cNvSpPr/>
            <p:nvPr/>
          </p:nvSpPr>
          <p:spPr>
            <a:xfrm>
              <a:off x="4277573" y="3200400"/>
              <a:ext cx="3636855" cy="3636855"/>
            </a:xfrm>
            <a:prstGeom prst="rect">
              <a:avLst/>
            </a:prstGeom>
            <a:grpFill/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8" name="Rectangle 18">
            <a:extLst>
              <a:ext uri="{FF2B5EF4-FFF2-40B4-BE49-F238E27FC236}">
                <a16:creationId xmlns:a16="http://schemas.microsoft.com/office/drawing/2014/main" id="{D9A65393-9D51-F84B-B54E-5C7110642392}"/>
              </a:ext>
            </a:extLst>
          </p:cNvPr>
          <p:cNvSpPr/>
          <p:nvPr/>
        </p:nvSpPr>
        <p:spPr>
          <a:xfrm>
            <a:off x="781586" y="4090026"/>
            <a:ext cx="821613" cy="900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5400" cap="flat" cmpd="sng" algn="ctr">
            <a:solidFill>
              <a:srgbClr val="F39C12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B889B4F7-B352-BA44-A8A1-8F27F5442CF9}"/>
              </a:ext>
            </a:extLst>
          </p:cNvPr>
          <p:cNvGrpSpPr/>
          <p:nvPr/>
        </p:nvGrpSpPr>
        <p:grpSpPr>
          <a:xfrm>
            <a:off x="3963654" y="4190969"/>
            <a:ext cx="900000" cy="900000"/>
            <a:chOff x="4056384" y="3200400"/>
            <a:chExt cx="3983832" cy="3636855"/>
          </a:xfrm>
          <a:blipFill>
            <a:blip r:embed="rId4"/>
            <a:stretch>
              <a:fillRect/>
            </a:stretch>
          </a:blipFill>
        </p:grpSpPr>
        <p:sp>
          <p:nvSpPr>
            <p:cNvPr id="75" name="Freeform: Shape 54">
              <a:extLst>
                <a:ext uri="{FF2B5EF4-FFF2-40B4-BE49-F238E27FC236}">
                  <a16:creationId xmlns:a16="http://schemas.microsoft.com/office/drawing/2014/main" id="{63B4A317-025A-544D-8B2D-22C03FD1EB2F}"/>
                </a:ext>
              </a:extLst>
            </p:cNvPr>
            <p:cNvSpPr/>
            <p:nvPr/>
          </p:nvSpPr>
          <p:spPr>
            <a:xfrm>
              <a:off x="4056384" y="5747549"/>
              <a:ext cx="3983832" cy="765134"/>
            </a:xfrm>
            <a:custGeom>
              <a:avLst/>
              <a:gdLst>
                <a:gd name="connsiteX0" fmla="*/ 37176 w 3981450"/>
                <a:gd name="connsiteY0" fmla="*/ 0 h 765134"/>
                <a:gd name="connsiteX1" fmla="*/ 3628054 w 3981450"/>
                <a:gd name="connsiteY1" fmla="*/ 0 h 765134"/>
                <a:gd name="connsiteX2" fmla="*/ 3981450 w 3981450"/>
                <a:gd name="connsiteY2" fmla="*/ 346034 h 765134"/>
                <a:gd name="connsiteX3" fmla="*/ 1190625 w 3981450"/>
                <a:gd name="connsiteY3" fmla="*/ 765134 h 765134"/>
                <a:gd name="connsiteX4" fmla="*/ 0 w 3981450"/>
                <a:gd name="connsiteY4" fmla="*/ 31709 h 765134"/>
                <a:gd name="connsiteX0" fmla="*/ 39558 w 3983832"/>
                <a:gd name="connsiteY0" fmla="*/ 0 h 765134"/>
                <a:gd name="connsiteX1" fmla="*/ 3630436 w 3983832"/>
                <a:gd name="connsiteY1" fmla="*/ 0 h 765134"/>
                <a:gd name="connsiteX2" fmla="*/ 3983832 w 3983832"/>
                <a:gd name="connsiteY2" fmla="*/ 346034 h 765134"/>
                <a:gd name="connsiteX3" fmla="*/ 1193007 w 3983832"/>
                <a:gd name="connsiteY3" fmla="*/ 765134 h 765134"/>
                <a:gd name="connsiteX4" fmla="*/ 0 w 3983832"/>
                <a:gd name="connsiteY4" fmla="*/ 12659 h 765134"/>
                <a:gd name="connsiteX5" fmla="*/ 39558 w 3983832"/>
                <a:gd name="connsiteY5" fmla="*/ 0 h 76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3832" h="765134">
                  <a:moveTo>
                    <a:pt x="39558" y="0"/>
                  </a:moveTo>
                  <a:lnTo>
                    <a:pt x="3630436" y="0"/>
                  </a:lnTo>
                  <a:lnTo>
                    <a:pt x="3983832" y="346034"/>
                  </a:lnTo>
                  <a:lnTo>
                    <a:pt x="1193007" y="765134"/>
                  </a:lnTo>
                  <a:lnTo>
                    <a:pt x="0" y="12659"/>
                  </a:lnTo>
                  <a:cubicBezTo>
                    <a:pt x="12392" y="2089"/>
                    <a:pt x="27166" y="10570"/>
                    <a:pt x="39558" y="0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F39C12"/>
              </a:solidFill>
              <a:prstDash val="solid"/>
            </a:ln>
            <a:effectLst>
              <a:outerShdw blurRad="342900" dist="190500" dir="5400000" algn="t" rotWithShape="0">
                <a:prstClr val="black">
                  <a:alpha val="47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Rectangle 18">
              <a:extLst>
                <a:ext uri="{FF2B5EF4-FFF2-40B4-BE49-F238E27FC236}">
                  <a16:creationId xmlns:a16="http://schemas.microsoft.com/office/drawing/2014/main" id="{76232014-27EF-AD4C-9778-E7A30E1209BB}"/>
                </a:ext>
              </a:extLst>
            </p:cNvPr>
            <p:cNvSpPr/>
            <p:nvPr/>
          </p:nvSpPr>
          <p:spPr>
            <a:xfrm>
              <a:off x="4277573" y="3200400"/>
              <a:ext cx="3636855" cy="3636855"/>
            </a:xfrm>
            <a:prstGeom prst="rect">
              <a:avLst/>
            </a:prstGeom>
            <a:grpFill/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FA643B35-1140-BF44-811D-422A7F3B34C0}"/>
              </a:ext>
            </a:extLst>
          </p:cNvPr>
          <p:cNvGrpSpPr/>
          <p:nvPr/>
        </p:nvGrpSpPr>
        <p:grpSpPr>
          <a:xfrm>
            <a:off x="3145679" y="4318638"/>
            <a:ext cx="900000" cy="900000"/>
            <a:chOff x="4056384" y="3200400"/>
            <a:chExt cx="3983832" cy="3636855"/>
          </a:xfrm>
          <a:blipFill>
            <a:blip r:embed="rId5"/>
            <a:stretch>
              <a:fillRect/>
            </a:stretch>
          </a:blipFill>
        </p:grpSpPr>
        <p:sp>
          <p:nvSpPr>
            <p:cNvPr id="73" name="Freeform: Shape 54">
              <a:extLst>
                <a:ext uri="{FF2B5EF4-FFF2-40B4-BE49-F238E27FC236}">
                  <a16:creationId xmlns:a16="http://schemas.microsoft.com/office/drawing/2014/main" id="{4D054517-4FA2-104B-98D8-831701ED5D87}"/>
                </a:ext>
              </a:extLst>
            </p:cNvPr>
            <p:cNvSpPr/>
            <p:nvPr/>
          </p:nvSpPr>
          <p:spPr>
            <a:xfrm>
              <a:off x="4056384" y="5747549"/>
              <a:ext cx="3983832" cy="765134"/>
            </a:xfrm>
            <a:custGeom>
              <a:avLst/>
              <a:gdLst>
                <a:gd name="connsiteX0" fmla="*/ 37176 w 3981450"/>
                <a:gd name="connsiteY0" fmla="*/ 0 h 765134"/>
                <a:gd name="connsiteX1" fmla="*/ 3628054 w 3981450"/>
                <a:gd name="connsiteY1" fmla="*/ 0 h 765134"/>
                <a:gd name="connsiteX2" fmla="*/ 3981450 w 3981450"/>
                <a:gd name="connsiteY2" fmla="*/ 346034 h 765134"/>
                <a:gd name="connsiteX3" fmla="*/ 1190625 w 3981450"/>
                <a:gd name="connsiteY3" fmla="*/ 765134 h 765134"/>
                <a:gd name="connsiteX4" fmla="*/ 0 w 3981450"/>
                <a:gd name="connsiteY4" fmla="*/ 31709 h 765134"/>
                <a:gd name="connsiteX0" fmla="*/ 39558 w 3983832"/>
                <a:gd name="connsiteY0" fmla="*/ 0 h 765134"/>
                <a:gd name="connsiteX1" fmla="*/ 3630436 w 3983832"/>
                <a:gd name="connsiteY1" fmla="*/ 0 h 765134"/>
                <a:gd name="connsiteX2" fmla="*/ 3983832 w 3983832"/>
                <a:gd name="connsiteY2" fmla="*/ 346034 h 765134"/>
                <a:gd name="connsiteX3" fmla="*/ 1193007 w 3983832"/>
                <a:gd name="connsiteY3" fmla="*/ 765134 h 765134"/>
                <a:gd name="connsiteX4" fmla="*/ 0 w 3983832"/>
                <a:gd name="connsiteY4" fmla="*/ 12659 h 765134"/>
                <a:gd name="connsiteX5" fmla="*/ 39558 w 3983832"/>
                <a:gd name="connsiteY5" fmla="*/ 0 h 76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3832" h="765134">
                  <a:moveTo>
                    <a:pt x="39558" y="0"/>
                  </a:moveTo>
                  <a:lnTo>
                    <a:pt x="3630436" y="0"/>
                  </a:lnTo>
                  <a:lnTo>
                    <a:pt x="3983832" y="346034"/>
                  </a:lnTo>
                  <a:lnTo>
                    <a:pt x="1193007" y="765134"/>
                  </a:lnTo>
                  <a:lnTo>
                    <a:pt x="0" y="12659"/>
                  </a:lnTo>
                  <a:cubicBezTo>
                    <a:pt x="12392" y="2089"/>
                    <a:pt x="27166" y="10570"/>
                    <a:pt x="39558" y="0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F39C12"/>
              </a:solidFill>
              <a:prstDash val="solid"/>
            </a:ln>
            <a:effectLst>
              <a:outerShdw blurRad="342900" dist="190500" dir="5400000" algn="t" rotWithShape="0">
                <a:prstClr val="black">
                  <a:alpha val="47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Rectangle 18">
              <a:extLst>
                <a:ext uri="{FF2B5EF4-FFF2-40B4-BE49-F238E27FC236}">
                  <a16:creationId xmlns:a16="http://schemas.microsoft.com/office/drawing/2014/main" id="{8402972D-1147-3548-BE3E-55DAE4A8D75A}"/>
                </a:ext>
              </a:extLst>
            </p:cNvPr>
            <p:cNvSpPr/>
            <p:nvPr/>
          </p:nvSpPr>
          <p:spPr>
            <a:xfrm>
              <a:off x="4277573" y="3200400"/>
              <a:ext cx="3636855" cy="3636855"/>
            </a:xfrm>
            <a:prstGeom prst="rect">
              <a:avLst/>
            </a:prstGeom>
            <a:grpFill/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E50D92FA-0FB1-C443-B4A2-D82E719A5F3C}"/>
              </a:ext>
            </a:extLst>
          </p:cNvPr>
          <p:cNvGrpSpPr/>
          <p:nvPr/>
        </p:nvGrpSpPr>
        <p:grpSpPr>
          <a:xfrm>
            <a:off x="2326199" y="4443953"/>
            <a:ext cx="900000" cy="900000"/>
            <a:chOff x="4056384" y="3200400"/>
            <a:chExt cx="3983832" cy="3636855"/>
          </a:xfrm>
          <a:blipFill>
            <a:blip r:embed="rId6"/>
            <a:stretch>
              <a:fillRect/>
            </a:stretch>
          </a:blipFill>
        </p:grpSpPr>
        <p:sp>
          <p:nvSpPr>
            <p:cNvPr id="71" name="Freeform: Shape 54">
              <a:extLst>
                <a:ext uri="{FF2B5EF4-FFF2-40B4-BE49-F238E27FC236}">
                  <a16:creationId xmlns:a16="http://schemas.microsoft.com/office/drawing/2014/main" id="{AA201C42-D025-8148-A2C9-49787E6C9A49}"/>
                </a:ext>
              </a:extLst>
            </p:cNvPr>
            <p:cNvSpPr/>
            <p:nvPr/>
          </p:nvSpPr>
          <p:spPr>
            <a:xfrm>
              <a:off x="4056384" y="5747549"/>
              <a:ext cx="3983832" cy="765134"/>
            </a:xfrm>
            <a:custGeom>
              <a:avLst/>
              <a:gdLst>
                <a:gd name="connsiteX0" fmla="*/ 37176 w 3981450"/>
                <a:gd name="connsiteY0" fmla="*/ 0 h 765134"/>
                <a:gd name="connsiteX1" fmla="*/ 3628054 w 3981450"/>
                <a:gd name="connsiteY1" fmla="*/ 0 h 765134"/>
                <a:gd name="connsiteX2" fmla="*/ 3981450 w 3981450"/>
                <a:gd name="connsiteY2" fmla="*/ 346034 h 765134"/>
                <a:gd name="connsiteX3" fmla="*/ 1190625 w 3981450"/>
                <a:gd name="connsiteY3" fmla="*/ 765134 h 765134"/>
                <a:gd name="connsiteX4" fmla="*/ 0 w 3981450"/>
                <a:gd name="connsiteY4" fmla="*/ 31709 h 765134"/>
                <a:gd name="connsiteX0" fmla="*/ 39558 w 3983832"/>
                <a:gd name="connsiteY0" fmla="*/ 0 h 765134"/>
                <a:gd name="connsiteX1" fmla="*/ 3630436 w 3983832"/>
                <a:gd name="connsiteY1" fmla="*/ 0 h 765134"/>
                <a:gd name="connsiteX2" fmla="*/ 3983832 w 3983832"/>
                <a:gd name="connsiteY2" fmla="*/ 346034 h 765134"/>
                <a:gd name="connsiteX3" fmla="*/ 1193007 w 3983832"/>
                <a:gd name="connsiteY3" fmla="*/ 765134 h 765134"/>
                <a:gd name="connsiteX4" fmla="*/ 0 w 3983832"/>
                <a:gd name="connsiteY4" fmla="*/ 12659 h 765134"/>
                <a:gd name="connsiteX5" fmla="*/ 39558 w 3983832"/>
                <a:gd name="connsiteY5" fmla="*/ 0 h 76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3832" h="765134">
                  <a:moveTo>
                    <a:pt x="39558" y="0"/>
                  </a:moveTo>
                  <a:lnTo>
                    <a:pt x="3630436" y="0"/>
                  </a:lnTo>
                  <a:lnTo>
                    <a:pt x="3983832" y="346034"/>
                  </a:lnTo>
                  <a:lnTo>
                    <a:pt x="1193007" y="765134"/>
                  </a:lnTo>
                  <a:lnTo>
                    <a:pt x="0" y="12659"/>
                  </a:lnTo>
                  <a:cubicBezTo>
                    <a:pt x="12392" y="2089"/>
                    <a:pt x="27166" y="10570"/>
                    <a:pt x="39558" y="0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F39C12"/>
              </a:solidFill>
              <a:prstDash val="solid"/>
            </a:ln>
            <a:effectLst>
              <a:outerShdw blurRad="342900" dist="190500" dir="5400000" algn="t" rotWithShape="0">
                <a:prstClr val="black">
                  <a:alpha val="47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Rectangle 18">
              <a:extLst>
                <a:ext uri="{FF2B5EF4-FFF2-40B4-BE49-F238E27FC236}">
                  <a16:creationId xmlns:a16="http://schemas.microsoft.com/office/drawing/2014/main" id="{D8244EC6-14EC-D646-9D08-64155CB93F85}"/>
                </a:ext>
              </a:extLst>
            </p:cNvPr>
            <p:cNvSpPr/>
            <p:nvPr/>
          </p:nvSpPr>
          <p:spPr>
            <a:xfrm>
              <a:off x="4277573" y="3200400"/>
              <a:ext cx="3636855" cy="3636855"/>
            </a:xfrm>
            <a:prstGeom prst="rect">
              <a:avLst/>
            </a:prstGeom>
            <a:grpFill/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0" name="Rectangle 18">
            <a:extLst>
              <a:ext uri="{FF2B5EF4-FFF2-40B4-BE49-F238E27FC236}">
                <a16:creationId xmlns:a16="http://schemas.microsoft.com/office/drawing/2014/main" id="{1E2EB584-9771-2B43-81DB-30148F18D93B}"/>
              </a:ext>
            </a:extLst>
          </p:cNvPr>
          <p:cNvSpPr/>
          <p:nvPr/>
        </p:nvSpPr>
        <p:spPr>
          <a:xfrm>
            <a:off x="1376866" y="4474912"/>
            <a:ext cx="821613" cy="90000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25400" cap="flat" cmpd="sng" algn="ctr">
            <a:solidFill>
              <a:srgbClr val="F39C12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4B0FAEF4-5208-DB44-A40C-F0C549853866}"/>
              </a:ext>
            </a:extLst>
          </p:cNvPr>
          <p:cNvGrpSpPr/>
          <p:nvPr/>
        </p:nvGrpSpPr>
        <p:grpSpPr>
          <a:xfrm>
            <a:off x="4405107" y="4497307"/>
            <a:ext cx="908687" cy="900000"/>
            <a:chOff x="4056384" y="3266257"/>
            <a:chExt cx="4022285" cy="3636861"/>
          </a:xfrm>
          <a:blipFill>
            <a:blip r:embed="rId8"/>
            <a:stretch>
              <a:fillRect/>
            </a:stretch>
          </a:blipFill>
        </p:grpSpPr>
        <p:sp>
          <p:nvSpPr>
            <p:cNvPr id="92" name="Freeform: Shape 54">
              <a:extLst>
                <a:ext uri="{FF2B5EF4-FFF2-40B4-BE49-F238E27FC236}">
                  <a16:creationId xmlns:a16="http://schemas.microsoft.com/office/drawing/2014/main" id="{2A3C2EA7-A4B8-224D-9A1C-0614D1D5C04F}"/>
                </a:ext>
              </a:extLst>
            </p:cNvPr>
            <p:cNvSpPr/>
            <p:nvPr/>
          </p:nvSpPr>
          <p:spPr>
            <a:xfrm>
              <a:off x="4056384" y="5747549"/>
              <a:ext cx="3983832" cy="765134"/>
            </a:xfrm>
            <a:custGeom>
              <a:avLst/>
              <a:gdLst>
                <a:gd name="connsiteX0" fmla="*/ 37176 w 3981450"/>
                <a:gd name="connsiteY0" fmla="*/ 0 h 765134"/>
                <a:gd name="connsiteX1" fmla="*/ 3628054 w 3981450"/>
                <a:gd name="connsiteY1" fmla="*/ 0 h 765134"/>
                <a:gd name="connsiteX2" fmla="*/ 3981450 w 3981450"/>
                <a:gd name="connsiteY2" fmla="*/ 346034 h 765134"/>
                <a:gd name="connsiteX3" fmla="*/ 1190625 w 3981450"/>
                <a:gd name="connsiteY3" fmla="*/ 765134 h 765134"/>
                <a:gd name="connsiteX4" fmla="*/ 0 w 3981450"/>
                <a:gd name="connsiteY4" fmla="*/ 31709 h 765134"/>
                <a:gd name="connsiteX0" fmla="*/ 39558 w 3983832"/>
                <a:gd name="connsiteY0" fmla="*/ 0 h 765134"/>
                <a:gd name="connsiteX1" fmla="*/ 3630436 w 3983832"/>
                <a:gd name="connsiteY1" fmla="*/ 0 h 765134"/>
                <a:gd name="connsiteX2" fmla="*/ 3983832 w 3983832"/>
                <a:gd name="connsiteY2" fmla="*/ 346034 h 765134"/>
                <a:gd name="connsiteX3" fmla="*/ 1193007 w 3983832"/>
                <a:gd name="connsiteY3" fmla="*/ 765134 h 765134"/>
                <a:gd name="connsiteX4" fmla="*/ 0 w 3983832"/>
                <a:gd name="connsiteY4" fmla="*/ 12659 h 765134"/>
                <a:gd name="connsiteX5" fmla="*/ 39558 w 3983832"/>
                <a:gd name="connsiteY5" fmla="*/ 0 h 76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3832" h="765134">
                  <a:moveTo>
                    <a:pt x="39558" y="0"/>
                  </a:moveTo>
                  <a:lnTo>
                    <a:pt x="3630436" y="0"/>
                  </a:lnTo>
                  <a:lnTo>
                    <a:pt x="3983832" y="346034"/>
                  </a:lnTo>
                  <a:lnTo>
                    <a:pt x="1193007" y="765134"/>
                  </a:lnTo>
                  <a:lnTo>
                    <a:pt x="0" y="12659"/>
                  </a:lnTo>
                  <a:cubicBezTo>
                    <a:pt x="12392" y="2089"/>
                    <a:pt x="27166" y="10570"/>
                    <a:pt x="39558" y="0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F39C12"/>
              </a:solidFill>
              <a:prstDash val="solid"/>
            </a:ln>
            <a:effectLst>
              <a:outerShdw blurRad="342900" dist="190500" dir="5400000" algn="t" rotWithShape="0">
                <a:prstClr val="black">
                  <a:alpha val="47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Rectangle 18">
              <a:extLst>
                <a:ext uri="{FF2B5EF4-FFF2-40B4-BE49-F238E27FC236}">
                  <a16:creationId xmlns:a16="http://schemas.microsoft.com/office/drawing/2014/main" id="{443313BA-0F03-3E4F-BB36-F088D74410BB}"/>
                </a:ext>
              </a:extLst>
            </p:cNvPr>
            <p:cNvSpPr/>
            <p:nvPr/>
          </p:nvSpPr>
          <p:spPr>
            <a:xfrm>
              <a:off x="4441815" y="3266257"/>
              <a:ext cx="3636854" cy="3636861"/>
            </a:xfrm>
            <a:prstGeom prst="rect">
              <a:avLst/>
            </a:prstGeom>
            <a:grpFill/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F10354CF-2494-434C-BADE-2162E389E53B}"/>
              </a:ext>
            </a:extLst>
          </p:cNvPr>
          <p:cNvGrpSpPr/>
          <p:nvPr/>
        </p:nvGrpSpPr>
        <p:grpSpPr>
          <a:xfrm>
            <a:off x="3605816" y="4619711"/>
            <a:ext cx="900002" cy="900000"/>
            <a:chOff x="4056384" y="3269417"/>
            <a:chExt cx="3983832" cy="3636855"/>
          </a:xfrm>
          <a:blipFill>
            <a:blip r:embed="rId9"/>
            <a:stretch>
              <a:fillRect/>
            </a:stretch>
          </a:blipFill>
        </p:grpSpPr>
        <p:sp>
          <p:nvSpPr>
            <p:cNvPr id="95" name="Freeform: Shape 54">
              <a:extLst>
                <a:ext uri="{FF2B5EF4-FFF2-40B4-BE49-F238E27FC236}">
                  <a16:creationId xmlns:a16="http://schemas.microsoft.com/office/drawing/2014/main" id="{7049535B-4551-984E-864E-DF19628EF782}"/>
                </a:ext>
              </a:extLst>
            </p:cNvPr>
            <p:cNvSpPr/>
            <p:nvPr/>
          </p:nvSpPr>
          <p:spPr>
            <a:xfrm>
              <a:off x="4056384" y="5747549"/>
              <a:ext cx="3983832" cy="765134"/>
            </a:xfrm>
            <a:custGeom>
              <a:avLst/>
              <a:gdLst>
                <a:gd name="connsiteX0" fmla="*/ 37176 w 3981450"/>
                <a:gd name="connsiteY0" fmla="*/ 0 h 765134"/>
                <a:gd name="connsiteX1" fmla="*/ 3628054 w 3981450"/>
                <a:gd name="connsiteY1" fmla="*/ 0 h 765134"/>
                <a:gd name="connsiteX2" fmla="*/ 3981450 w 3981450"/>
                <a:gd name="connsiteY2" fmla="*/ 346034 h 765134"/>
                <a:gd name="connsiteX3" fmla="*/ 1190625 w 3981450"/>
                <a:gd name="connsiteY3" fmla="*/ 765134 h 765134"/>
                <a:gd name="connsiteX4" fmla="*/ 0 w 3981450"/>
                <a:gd name="connsiteY4" fmla="*/ 31709 h 765134"/>
                <a:gd name="connsiteX0" fmla="*/ 39558 w 3983832"/>
                <a:gd name="connsiteY0" fmla="*/ 0 h 765134"/>
                <a:gd name="connsiteX1" fmla="*/ 3630436 w 3983832"/>
                <a:gd name="connsiteY1" fmla="*/ 0 h 765134"/>
                <a:gd name="connsiteX2" fmla="*/ 3983832 w 3983832"/>
                <a:gd name="connsiteY2" fmla="*/ 346034 h 765134"/>
                <a:gd name="connsiteX3" fmla="*/ 1193007 w 3983832"/>
                <a:gd name="connsiteY3" fmla="*/ 765134 h 765134"/>
                <a:gd name="connsiteX4" fmla="*/ 0 w 3983832"/>
                <a:gd name="connsiteY4" fmla="*/ 12659 h 765134"/>
                <a:gd name="connsiteX5" fmla="*/ 39558 w 3983832"/>
                <a:gd name="connsiteY5" fmla="*/ 0 h 76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3832" h="765134">
                  <a:moveTo>
                    <a:pt x="39558" y="0"/>
                  </a:moveTo>
                  <a:lnTo>
                    <a:pt x="3630436" y="0"/>
                  </a:lnTo>
                  <a:lnTo>
                    <a:pt x="3983832" y="346034"/>
                  </a:lnTo>
                  <a:lnTo>
                    <a:pt x="1193007" y="765134"/>
                  </a:lnTo>
                  <a:lnTo>
                    <a:pt x="0" y="12659"/>
                  </a:lnTo>
                  <a:cubicBezTo>
                    <a:pt x="12392" y="2089"/>
                    <a:pt x="27166" y="10570"/>
                    <a:pt x="39558" y="0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F39C12"/>
              </a:solidFill>
              <a:prstDash val="solid"/>
            </a:ln>
            <a:effectLst>
              <a:outerShdw blurRad="342900" dist="190500" dir="5400000" algn="t" rotWithShape="0">
                <a:prstClr val="black">
                  <a:alpha val="47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Rectangle 18">
              <a:extLst>
                <a:ext uri="{FF2B5EF4-FFF2-40B4-BE49-F238E27FC236}">
                  <a16:creationId xmlns:a16="http://schemas.microsoft.com/office/drawing/2014/main" id="{28EB0811-DEAC-5142-B7CC-358AA4E0C39A}"/>
                </a:ext>
              </a:extLst>
            </p:cNvPr>
            <p:cNvSpPr/>
            <p:nvPr/>
          </p:nvSpPr>
          <p:spPr>
            <a:xfrm>
              <a:off x="4295458" y="3269417"/>
              <a:ext cx="3636841" cy="3636855"/>
            </a:xfrm>
            <a:prstGeom prst="rect">
              <a:avLst/>
            </a:prstGeom>
            <a:grpFill/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47D2FBA8-F9DF-BD4D-816B-B35984FA3756}"/>
              </a:ext>
            </a:extLst>
          </p:cNvPr>
          <p:cNvGrpSpPr/>
          <p:nvPr/>
        </p:nvGrpSpPr>
        <p:grpSpPr>
          <a:xfrm>
            <a:off x="2775292" y="4744001"/>
            <a:ext cx="900002" cy="900000"/>
            <a:chOff x="4056384" y="3265275"/>
            <a:chExt cx="3983832" cy="3636855"/>
          </a:xfrm>
          <a:blipFill>
            <a:blip r:embed="rId10"/>
            <a:stretch>
              <a:fillRect/>
            </a:stretch>
          </a:blipFill>
        </p:grpSpPr>
        <p:sp>
          <p:nvSpPr>
            <p:cNvPr id="98" name="Freeform: Shape 54">
              <a:extLst>
                <a:ext uri="{FF2B5EF4-FFF2-40B4-BE49-F238E27FC236}">
                  <a16:creationId xmlns:a16="http://schemas.microsoft.com/office/drawing/2014/main" id="{B220B3E4-8AEE-A142-959A-61CE6B7988D7}"/>
                </a:ext>
              </a:extLst>
            </p:cNvPr>
            <p:cNvSpPr/>
            <p:nvPr/>
          </p:nvSpPr>
          <p:spPr>
            <a:xfrm>
              <a:off x="4056384" y="5747549"/>
              <a:ext cx="3983832" cy="765134"/>
            </a:xfrm>
            <a:custGeom>
              <a:avLst/>
              <a:gdLst>
                <a:gd name="connsiteX0" fmla="*/ 37176 w 3981450"/>
                <a:gd name="connsiteY0" fmla="*/ 0 h 765134"/>
                <a:gd name="connsiteX1" fmla="*/ 3628054 w 3981450"/>
                <a:gd name="connsiteY1" fmla="*/ 0 h 765134"/>
                <a:gd name="connsiteX2" fmla="*/ 3981450 w 3981450"/>
                <a:gd name="connsiteY2" fmla="*/ 346034 h 765134"/>
                <a:gd name="connsiteX3" fmla="*/ 1190625 w 3981450"/>
                <a:gd name="connsiteY3" fmla="*/ 765134 h 765134"/>
                <a:gd name="connsiteX4" fmla="*/ 0 w 3981450"/>
                <a:gd name="connsiteY4" fmla="*/ 31709 h 765134"/>
                <a:gd name="connsiteX0" fmla="*/ 39558 w 3983832"/>
                <a:gd name="connsiteY0" fmla="*/ 0 h 765134"/>
                <a:gd name="connsiteX1" fmla="*/ 3630436 w 3983832"/>
                <a:gd name="connsiteY1" fmla="*/ 0 h 765134"/>
                <a:gd name="connsiteX2" fmla="*/ 3983832 w 3983832"/>
                <a:gd name="connsiteY2" fmla="*/ 346034 h 765134"/>
                <a:gd name="connsiteX3" fmla="*/ 1193007 w 3983832"/>
                <a:gd name="connsiteY3" fmla="*/ 765134 h 765134"/>
                <a:gd name="connsiteX4" fmla="*/ 0 w 3983832"/>
                <a:gd name="connsiteY4" fmla="*/ 12659 h 765134"/>
                <a:gd name="connsiteX5" fmla="*/ 39558 w 3983832"/>
                <a:gd name="connsiteY5" fmla="*/ 0 h 76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3832" h="765134">
                  <a:moveTo>
                    <a:pt x="39558" y="0"/>
                  </a:moveTo>
                  <a:lnTo>
                    <a:pt x="3630436" y="0"/>
                  </a:lnTo>
                  <a:lnTo>
                    <a:pt x="3983832" y="346034"/>
                  </a:lnTo>
                  <a:lnTo>
                    <a:pt x="1193007" y="765134"/>
                  </a:lnTo>
                  <a:lnTo>
                    <a:pt x="0" y="12659"/>
                  </a:lnTo>
                  <a:cubicBezTo>
                    <a:pt x="12392" y="2089"/>
                    <a:pt x="27166" y="10570"/>
                    <a:pt x="39558" y="0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F39C12"/>
              </a:solidFill>
              <a:prstDash val="solid"/>
            </a:ln>
            <a:effectLst>
              <a:outerShdw blurRad="342900" dist="190500" dir="5400000" algn="t" rotWithShape="0">
                <a:prstClr val="black">
                  <a:alpha val="47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Rectangle 18">
              <a:extLst>
                <a:ext uri="{FF2B5EF4-FFF2-40B4-BE49-F238E27FC236}">
                  <a16:creationId xmlns:a16="http://schemas.microsoft.com/office/drawing/2014/main" id="{E2332664-2A88-C147-BE19-DBDF5966523C}"/>
                </a:ext>
              </a:extLst>
            </p:cNvPr>
            <p:cNvSpPr/>
            <p:nvPr/>
          </p:nvSpPr>
          <p:spPr>
            <a:xfrm>
              <a:off x="4290867" y="3265275"/>
              <a:ext cx="3636845" cy="3636855"/>
            </a:xfrm>
            <a:prstGeom prst="rect">
              <a:avLst/>
            </a:prstGeom>
            <a:grpFill/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0" name="Rectangle 18">
            <a:extLst>
              <a:ext uri="{FF2B5EF4-FFF2-40B4-BE49-F238E27FC236}">
                <a16:creationId xmlns:a16="http://schemas.microsoft.com/office/drawing/2014/main" id="{A4BDA929-9DC3-594E-BE5A-802746F4AA8E}"/>
              </a:ext>
            </a:extLst>
          </p:cNvPr>
          <p:cNvSpPr/>
          <p:nvPr/>
        </p:nvSpPr>
        <p:spPr>
          <a:xfrm>
            <a:off x="1986152" y="4869535"/>
            <a:ext cx="821613" cy="90000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25400" cap="flat" cmpd="sng" algn="ctr">
            <a:solidFill>
              <a:srgbClr val="F39C12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Slide Number Placeholder 8">
            <a:extLst>
              <a:ext uri="{FF2B5EF4-FFF2-40B4-BE49-F238E27FC236}">
                <a16:creationId xmlns:a16="http://schemas.microsoft.com/office/drawing/2014/main" id="{BEAEEB51-B541-E343-81DD-91FAAE711E8D}"/>
              </a:ext>
            </a:extLst>
          </p:cNvPr>
          <p:cNvSpPr txBox="1">
            <a:spLocks/>
          </p:cNvSpPr>
          <p:nvPr/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2F3A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2F3A4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Titolo 1">
            <a:extLst>
              <a:ext uri="{FF2B5EF4-FFF2-40B4-BE49-F238E27FC236}">
                <a16:creationId xmlns:a16="http://schemas.microsoft.com/office/drawing/2014/main" id="{D1A1D4A6-8E07-3249-AF8E-8F8A2484C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1" y="34158"/>
            <a:ext cx="10867697" cy="1325563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b="1" dirty="0">
                <a:solidFill>
                  <a:srgbClr val="123B24"/>
                </a:solidFill>
                <a:latin typeface="Calibri" panose="020F0502020204030204"/>
                <a:ea typeface="+mn-ea"/>
                <a:cs typeface="+mn-cs"/>
              </a:rPr>
              <a:t>EPOS ARCHITECTURE</a:t>
            </a:r>
            <a:endParaRPr lang="it-IT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EE0EB027-2A6E-3A4E-A825-8BD111DC4740}"/>
              </a:ext>
            </a:extLst>
          </p:cNvPr>
          <p:cNvSpPr/>
          <p:nvPr/>
        </p:nvSpPr>
        <p:spPr>
          <a:xfrm>
            <a:off x="7602143" y="1949392"/>
            <a:ext cx="3057121" cy="291974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457200" hangingPunct="0">
              <a:buFontTx/>
              <a:buChar char="-"/>
            </a:pPr>
            <a:r>
              <a:rPr lang="en-GB" sz="2000" b="1" dirty="0">
                <a:solidFill>
                  <a:srgbClr val="002060"/>
                </a:solidFill>
                <a:sym typeface="Calibri"/>
              </a:rPr>
              <a:t>10</a:t>
            </a:r>
            <a:r>
              <a:rPr lang="en-GB" sz="2000" dirty="0">
                <a:solidFill>
                  <a:srgbClr val="002060"/>
                </a:solidFill>
                <a:sym typeface="Calibri"/>
              </a:rPr>
              <a:t> communities</a:t>
            </a:r>
            <a:endParaRPr lang="en-GB" sz="2000" b="1" dirty="0">
              <a:solidFill>
                <a:srgbClr val="002060"/>
              </a:solidFill>
              <a:sym typeface="Calibri"/>
            </a:endParaRPr>
          </a:p>
          <a:p>
            <a:pPr marL="285750" indent="-285750" defTabSz="457200" hangingPunct="0">
              <a:buFontTx/>
              <a:buChar char="-"/>
            </a:pPr>
            <a:r>
              <a:rPr lang="en-GB" sz="2000" b="1" dirty="0">
                <a:solidFill>
                  <a:srgbClr val="002060"/>
                </a:solidFill>
                <a:sym typeface="Calibri"/>
              </a:rPr>
              <a:t>190</a:t>
            </a:r>
            <a:r>
              <a:rPr lang="en-GB" sz="2000" dirty="0">
                <a:solidFill>
                  <a:srgbClr val="002060"/>
                </a:solidFill>
                <a:sym typeface="Calibri"/>
              </a:rPr>
              <a:t> data sources</a:t>
            </a:r>
          </a:p>
          <a:p>
            <a:pPr marL="285750" indent="-285750" defTabSz="457200" hangingPunct="0">
              <a:buFontTx/>
              <a:buChar char="-"/>
            </a:pPr>
            <a:r>
              <a:rPr lang="en-GB" sz="2000" b="1" dirty="0">
                <a:solidFill>
                  <a:srgbClr val="002060"/>
                </a:solidFill>
                <a:sym typeface="Calibri"/>
              </a:rPr>
              <a:t>15</a:t>
            </a:r>
            <a:r>
              <a:rPr lang="en-GB" sz="2000" dirty="0">
                <a:solidFill>
                  <a:srgbClr val="002060"/>
                </a:solidFill>
                <a:sym typeface="Calibri"/>
              </a:rPr>
              <a:t> metadata standards</a:t>
            </a:r>
          </a:p>
          <a:p>
            <a:pPr marL="285750" indent="-285750" defTabSz="457200" hangingPunct="0">
              <a:buFontTx/>
              <a:buChar char="-"/>
            </a:pPr>
            <a:r>
              <a:rPr lang="en-GB" sz="2000" dirty="0">
                <a:solidFill>
                  <a:srgbClr val="002060"/>
                </a:solidFill>
                <a:sym typeface="Calibri"/>
              </a:rPr>
              <a:t>No pre-defined common format</a:t>
            </a:r>
          </a:p>
        </p:txBody>
      </p:sp>
      <p:sp>
        <p:nvSpPr>
          <p:cNvPr id="115" name="TextBox 64">
            <a:extLst>
              <a:ext uri="{FF2B5EF4-FFF2-40B4-BE49-F238E27FC236}">
                <a16:creationId xmlns:a16="http://schemas.microsoft.com/office/drawing/2014/main" id="{F3ABE908-A5FA-6947-9826-995453EF81C1}"/>
              </a:ext>
            </a:extLst>
          </p:cNvPr>
          <p:cNvSpPr txBox="1"/>
          <p:nvPr/>
        </p:nvSpPr>
        <p:spPr>
          <a:xfrm>
            <a:off x="2281690" y="44765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73" name="Rectangle 20">
            <a:extLst>
              <a:ext uri="{FF2B5EF4-FFF2-40B4-BE49-F238E27FC236}">
                <a16:creationId xmlns:a16="http://schemas.microsoft.com/office/drawing/2014/main" id="{6197608D-BB20-4845-AFDD-2930EB1BD62C}"/>
              </a:ext>
            </a:extLst>
          </p:cNvPr>
          <p:cNvSpPr/>
          <p:nvPr/>
        </p:nvSpPr>
        <p:spPr>
          <a:xfrm>
            <a:off x="1225772" y="1906302"/>
            <a:ext cx="3636855" cy="3636855"/>
          </a:xfrm>
          <a:prstGeom prst="rect">
            <a:avLst/>
          </a:prstGeom>
          <a:solidFill>
            <a:srgbClr val="16A085"/>
          </a:solidFill>
          <a:ln w="25400" cap="flat" cmpd="sng" algn="ctr">
            <a:noFill/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4" name="Freeform: Shape 45">
            <a:extLst>
              <a:ext uri="{FF2B5EF4-FFF2-40B4-BE49-F238E27FC236}">
                <a16:creationId xmlns:a16="http://schemas.microsoft.com/office/drawing/2014/main" id="{0DA8C19B-6FA5-AE43-8EE2-3E4043332841}"/>
              </a:ext>
            </a:extLst>
          </p:cNvPr>
          <p:cNvSpPr/>
          <p:nvPr/>
        </p:nvSpPr>
        <p:spPr>
          <a:xfrm>
            <a:off x="1027975" y="3476909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5" name="Rectangle 21">
            <a:extLst>
              <a:ext uri="{FF2B5EF4-FFF2-40B4-BE49-F238E27FC236}">
                <a16:creationId xmlns:a16="http://schemas.microsoft.com/office/drawing/2014/main" id="{BC4A21CC-70D3-384A-861A-D1EC20717299}"/>
              </a:ext>
            </a:extLst>
          </p:cNvPr>
          <p:cNvSpPr/>
          <p:nvPr/>
        </p:nvSpPr>
        <p:spPr>
          <a:xfrm>
            <a:off x="1225772" y="924091"/>
            <a:ext cx="3636855" cy="3636855"/>
          </a:xfrm>
          <a:prstGeom prst="rect">
            <a:avLst/>
          </a:prstGeom>
          <a:solidFill>
            <a:srgbClr val="A26BAC"/>
          </a:solidFill>
          <a:ln w="25400" cap="flat" cmpd="sng" algn="ctr">
            <a:solidFill>
              <a:srgbClr val="A26BAC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6" name="Freeform: Shape 53">
            <a:extLst>
              <a:ext uri="{FF2B5EF4-FFF2-40B4-BE49-F238E27FC236}">
                <a16:creationId xmlns:a16="http://schemas.microsoft.com/office/drawing/2014/main" id="{E728F939-E049-8248-8B62-DBF9F5AFE5CA}"/>
              </a:ext>
            </a:extLst>
          </p:cNvPr>
          <p:cNvSpPr/>
          <p:nvPr/>
        </p:nvSpPr>
        <p:spPr>
          <a:xfrm>
            <a:off x="1027975" y="2513608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7" name="Rectangle 37">
            <a:extLst>
              <a:ext uri="{FF2B5EF4-FFF2-40B4-BE49-F238E27FC236}">
                <a16:creationId xmlns:a16="http://schemas.microsoft.com/office/drawing/2014/main" id="{97D2EC71-CE80-3A43-819F-D5767A235098}"/>
              </a:ext>
            </a:extLst>
          </p:cNvPr>
          <p:cNvSpPr/>
          <p:nvPr/>
        </p:nvSpPr>
        <p:spPr>
          <a:xfrm>
            <a:off x="1225772" y="-58120"/>
            <a:ext cx="3636855" cy="3636855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solidFill>
              <a:srgbClr val="5D7C9B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8" name="TextBox 63">
            <a:extLst>
              <a:ext uri="{FF2B5EF4-FFF2-40B4-BE49-F238E27FC236}">
                <a16:creationId xmlns:a16="http://schemas.microsoft.com/office/drawing/2014/main" id="{13D0E6DC-4B7B-544A-998D-66B3FE59D330}"/>
              </a:ext>
            </a:extLst>
          </p:cNvPr>
          <p:cNvSpPr txBox="1"/>
          <p:nvPr/>
        </p:nvSpPr>
        <p:spPr>
          <a:xfrm>
            <a:off x="2148829" y="2398222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GUI</a:t>
            </a:r>
          </a:p>
        </p:txBody>
      </p:sp>
      <p:sp>
        <p:nvSpPr>
          <p:cNvPr id="179" name="TextBox 64">
            <a:extLst>
              <a:ext uri="{FF2B5EF4-FFF2-40B4-BE49-F238E27FC236}">
                <a16:creationId xmlns:a16="http://schemas.microsoft.com/office/drawing/2014/main" id="{6B991918-0404-114F-B182-5FAA8F047B01}"/>
              </a:ext>
            </a:extLst>
          </p:cNvPr>
          <p:cNvSpPr txBox="1"/>
          <p:nvPr/>
        </p:nvSpPr>
        <p:spPr>
          <a:xfrm>
            <a:off x="2129290" y="43241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80" name="TextBox 63">
            <a:extLst>
              <a:ext uri="{FF2B5EF4-FFF2-40B4-BE49-F238E27FC236}">
                <a16:creationId xmlns:a16="http://schemas.microsoft.com/office/drawing/2014/main" id="{3D7C15E2-F7AE-6A48-B1C4-F97D28380A0E}"/>
              </a:ext>
            </a:extLst>
          </p:cNvPr>
          <p:cNvSpPr txBox="1"/>
          <p:nvPr/>
        </p:nvSpPr>
        <p:spPr>
          <a:xfrm>
            <a:off x="2218356" y="3339812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ICS-C</a:t>
            </a:r>
          </a:p>
        </p:txBody>
      </p:sp>
      <p:sp>
        <p:nvSpPr>
          <p:cNvPr id="183" name="TextBox 64">
            <a:extLst>
              <a:ext uri="{FF2B5EF4-FFF2-40B4-BE49-F238E27FC236}">
                <a16:creationId xmlns:a16="http://schemas.microsoft.com/office/drawing/2014/main" id="{12858C6C-AF6B-5C4F-A8E7-16FBC2052D05}"/>
              </a:ext>
            </a:extLst>
          </p:cNvPr>
          <p:cNvSpPr txBox="1"/>
          <p:nvPr/>
        </p:nvSpPr>
        <p:spPr>
          <a:xfrm>
            <a:off x="1696551" y="5554512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84" name="TextBox 64">
            <a:extLst>
              <a:ext uri="{FF2B5EF4-FFF2-40B4-BE49-F238E27FC236}">
                <a16:creationId xmlns:a16="http://schemas.microsoft.com/office/drawing/2014/main" id="{7DAF8770-2920-E942-8506-DE94D6A74507}"/>
              </a:ext>
            </a:extLst>
          </p:cNvPr>
          <p:cNvSpPr txBox="1"/>
          <p:nvPr/>
        </p:nvSpPr>
        <p:spPr>
          <a:xfrm>
            <a:off x="2545902" y="5405629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85" name="TextBox 64">
            <a:extLst>
              <a:ext uri="{FF2B5EF4-FFF2-40B4-BE49-F238E27FC236}">
                <a16:creationId xmlns:a16="http://schemas.microsoft.com/office/drawing/2014/main" id="{52440A45-1EDB-6B40-AF7A-952DA16922CE}"/>
              </a:ext>
            </a:extLst>
          </p:cNvPr>
          <p:cNvSpPr txBox="1"/>
          <p:nvPr/>
        </p:nvSpPr>
        <p:spPr>
          <a:xfrm>
            <a:off x="3389714" y="5263073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86" name="TextBox 64">
            <a:extLst>
              <a:ext uri="{FF2B5EF4-FFF2-40B4-BE49-F238E27FC236}">
                <a16:creationId xmlns:a16="http://schemas.microsoft.com/office/drawing/2014/main" id="{DAB1A090-ECCB-BA40-B997-F56FD92A504F}"/>
              </a:ext>
            </a:extLst>
          </p:cNvPr>
          <p:cNvSpPr txBox="1"/>
          <p:nvPr/>
        </p:nvSpPr>
        <p:spPr>
          <a:xfrm>
            <a:off x="4236211" y="5114190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E21A363-F5EC-D045-B0AA-2415D00785C9}"/>
              </a:ext>
            </a:extLst>
          </p:cNvPr>
          <p:cNvGrpSpPr/>
          <p:nvPr/>
        </p:nvGrpSpPr>
        <p:grpSpPr>
          <a:xfrm>
            <a:off x="7479516" y="2170943"/>
            <a:ext cx="3181530" cy="2346486"/>
            <a:chOff x="7479516" y="2170943"/>
            <a:chExt cx="3181530" cy="2346486"/>
          </a:xfrm>
        </p:grpSpPr>
        <p:pic>
          <p:nvPicPr>
            <p:cNvPr id="65" name="Immagine 64">
              <a:extLst>
                <a:ext uri="{FF2B5EF4-FFF2-40B4-BE49-F238E27FC236}">
                  <a16:creationId xmlns:a16="http://schemas.microsoft.com/office/drawing/2014/main" id="{3CE1B05F-A7A1-D748-9355-66919AF7F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479516" y="2410182"/>
              <a:ext cx="3181530" cy="2107247"/>
            </a:xfrm>
            <a:prstGeom prst="rect">
              <a:avLst/>
            </a:prstGeom>
          </p:spPr>
        </p:pic>
        <p:sp>
          <p:nvSpPr>
            <p:cNvPr id="66" name="Rettangolo 65">
              <a:extLst>
                <a:ext uri="{FF2B5EF4-FFF2-40B4-BE49-F238E27FC236}">
                  <a16:creationId xmlns:a16="http://schemas.microsoft.com/office/drawing/2014/main" id="{5EB27FBE-B414-0D4A-8C7D-3168F66CEA4A}"/>
                </a:ext>
              </a:extLst>
            </p:cNvPr>
            <p:cNvSpPr/>
            <p:nvPr/>
          </p:nvSpPr>
          <p:spPr>
            <a:xfrm>
              <a:off x="7533136" y="2170943"/>
              <a:ext cx="30579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Up">
                <a:avLst/>
              </a:prstTxWarp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it-IT" sz="3600" b="1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Harmonization</a:t>
              </a:r>
              <a:endParaRPr lang="it-IT" sz="3600" b="1" dirty="0">
                <a:ln/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498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-0.01644 L 0.57136 0.0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29" y="1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42864 -0.487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32" y="-2437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348 L 0.5142 -0.5787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03" y="-287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-0.00301 L 0.49388 -0.50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4" y="-2495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0.00556 L 0.52474 -0.38635 " pathEditMode="relative" ptsTypes="AA">
                                      <p:cBhvr>
                                        <p:cTn id="1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0.00069 L 0.59076 -0.20278 " pathEditMode="relative" ptsTypes="AA">
                                      <p:cBhvr>
                                        <p:cTn id="1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254 L 0.5517 -0.03055 " pathEditMode="relative" ptsTypes="AA">
                                      <p:cBhvr>
                                        <p:cTn id="1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0.0037 L 0.36693 -0.06991 " pathEditMode="relative" ptsTypes="AA">
                                      <p:cBhvr>
                                        <p:cTn id="2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57 -0.00047 L 0.46823 -0.2990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40" y="-1493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72 0.03842 L 0.41667 -0.1761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13" y="-1074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0" grpId="0" animBg="1"/>
      <p:bldP spid="100" grpId="0" animBg="1"/>
      <p:bldP spid="4" grpId="0"/>
      <p:bldP spid="183" grpId="0"/>
      <p:bldP spid="184" grpId="0"/>
      <p:bldP spid="185" grpId="0"/>
      <p:bldP spid="1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292AF997-9E59-FF49-9E78-AA405A62D3C4}"/>
              </a:ext>
            </a:extLst>
          </p:cNvPr>
          <p:cNvGrpSpPr/>
          <p:nvPr/>
        </p:nvGrpSpPr>
        <p:grpSpPr>
          <a:xfrm>
            <a:off x="767410" y="4083268"/>
            <a:ext cx="4532208" cy="1686267"/>
            <a:chOff x="5471584" y="3788459"/>
            <a:chExt cx="4532208" cy="1686267"/>
          </a:xfrm>
        </p:grpSpPr>
        <p:grpSp>
          <p:nvGrpSpPr>
            <p:cNvPr id="137" name="Gruppo 136">
              <a:extLst>
                <a:ext uri="{FF2B5EF4-FFF2-40B4-BE49-F238E27FC236}">
                  <a16:creationId xmlns:a16="http://schemas.microsoft.com/office/drawing/2014/main" id="{474A27AF-6250-3343-B704-3F049977D5C1}"/>
                </a:ext>
              </a:extLst>
            </p:cNvPr>
            <p:cNvGrpSpPr/>
            <p:nvPr/>
          </p:nvGrpSpPr>
          <p:grpSpPr>
            <a:xfrm>
              <a:off x="6554710" y="3859201"/>
              <a:ext cx="900000" cy="900000"/>
              <a:chOff x="4056384" y="3200400"/>
              <a:chExt cx="3983832" cy="3636855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50" name="Freeform: Shape 54">
                <a:extLst>
                  <a:ext uri="{FF2B5EF4-FFF2-40B4-BE49-F238E27FC236}">
                    <a16:creationId xmlns:a16="http://schemas.microsoft.com/office/drawing/2014/main" id="{7C240011-C5B2-CC40-8FE5-0CACE4189E78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Rectangle 18">
                <a:extLst>
                  <a:ext uri="{FF2B5EF4-FFF2-40B4-BE49-F238E27FC236}">
                    <a16:creationId xmlns:a16="http://schemas.microsoft.com/office/drawing/2014/main" id="{BF093FAB-C7D5-B74A-9CF4-257377FB62D5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8" name="Gruppo 137">
              <a:extLst>
                <a:ext uri="{FF2B5EF4-FFF2-40B4-BE49-F238E27FC236}">
                  <a16:creationId xmlns:a16="http://schemas.microsoft.com/office/drawing/2014/main" id="{D9E0A397-6332-E642-9EA8-2CD33A751BFE}"/>
                </a:ext>
              </a:extLst>
            </p:cNvPr>
            <p:cNvGrpSpPr/>
            <p:nvPr/>
          </p:nvGrpSpPr>
          <p:grpSpPr>
            <a:xfrm>
              <a:off x="5471584" y="3788459"/>
              <a:ext cx="1187661" cy="1025254"/>
              <a:chOff x="2783058" y="2369681"/>
              <a:chExt cx="5257158" cy="4143002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148" name="Freeform: Shape 54">
                <a:extLst>
                  <a:ext uri="{FF2B5EF4-FFF2-40B4-BE49-F238E27FC236}">
                    <a16:creationId xmlns:a16="http://schemas.microsoft.com/office/drawing/2014/main" id="{DC1A473F-6FA3-C049-8C38-EAFE8E3BE786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8">
                <a:extLst>
                  <a:ext uri="{FF2B5EF4-FFF2-40B4-BE49-F238E27FC236}">
                    <a16:creationId xmlns:a16="http://schemas.microsoft.com/office/drawing/2014/main" id="{618D5BB8-8330-424F-ADBE-915BAF032DB7}"/>
                  </a:ext>
                </a:extLst>
              </p:cNvPr>
              <p:cNvSpPr/>
              <p:nvPr/>
            </p:nvSpPr>
            <p:spPr>
              <a:xfrm>
                <a:off x="2783058" y="2369681"/>
                <a:ext cx="3636854" cy="3636857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9" name="Gruppo 138">
              <a:extLst>
                <a:ext uri="{FF2B5EF4-FFF2-40B4-BE49-F238E27FC236}">
                  <a16:creationId xmlns:a16="http://schemas.microsoft.com/office/drawing/2014/main" id="{73DF00A2-E7D1-CF47-809D-7CD4DB89248F}"/>
                </a:ext>
              </a:extLst>
            </p:cNvPr>
            <p:cNvGrpSpPr/>
            <p:nvPr/>
          </p:nvGrpSpPr>
          <p:grpSpPr>
            <a:xfrm>
              <a:off x="8653652" y="3896160"/>
              <a:ext cx="900000" cy="900000"/>
              <a:chOff x="4056384" y="3200400"/>
              <a:chExt cx="3983832" cy="363685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146" name="Freeform: Shape 54">
                <a:extLst>
                  <a:ext uri="{FF2B5EF4-FFF2-40B4-BE49-F238E27FC236}">
                    <a16:creationId xmlns:a16="http://schemas.microsoft.com/office/drawing/2014/main" id="{DEAE2EB6-291B-3845-9538-528A5544042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7" name="Rectangle 18">
                <a:extLst>
                  <a:ext uri="{FF2B5EF4-FFF2-40B4-BE49-F238E27FC236}">
                    <a16:creationId xmlns:a16="http://schemas.microsoft.com/office/drawing/2014/main" id="{48045834-143D-334A-969A-AB45B6AE723C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0" name="Gruppo 139">
              <a:extLst>
                <a:ext uri="{FF2B5EF4-FFF2-40B4-BE49-F238E27FC236}">
                  <a16:creationId xmlns:a16="http://schemas.microsoft.com/office/drawing/2014/main" id="{E0D48974-51E1-1545-823B-C0E491EAF412}"/>
                </a:ext>
              </a:extLst>
            </p:cNvPr>
            <p:cNvGrpSpPr/>
            <p:nvPr/>
          </p:nvGrpSpPr>
          <p:grpSpPr>
            <a:xfrm>
              <a:off x="7835677" y="4023829"/>
              <a:ext cx="900000" cy="900000"/>
              <a:chOff x="4056384" y="3200400"/>
              <a:chExt cx="3983832" cy="3636855"/>
            </a:xfrm>
            <a:blipFill>
              <a:blip r:embed="rId5"/>
              <a:stretch>
                <a:fillRect/>
              </a:stretch>
            </a:blipFill>
          </p:grpSpPr>
          <p:sp>
            <p:nvSpPr>
              <p:cNvPr id="144" name="Freeform: Shape 54">
                <a:extLst>
                  <a:ext uri="{FF2B5EF4-FFF2-40B4-BE49-F238E27FC236}">
                    <a16:creationId xmlns:a16="http://schemas.microsoft.com/office/drawing/2014/main" id="{9715AF37-3B5C-BD41-A18C-B3DF18EFF335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Rectangle 18">
                <a:extLst>
                  <a:ext uri="{FF2B5EF4-FFF2-40B4-BE49-F238E27FC236}">
                    <a16:creationId xmlns:a16="http://schemas.microsoft.com/office/drawing/2014/main" id="{79AAFC89-F2FC-9D41-A352-B5AA979765ED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1" name="Gruppo 140">
              <a:extLst>
                <a:ext uri="{FF2B5EF4-FFF2-40B4-BE49-F238E27FC236}">
                  <a16:creationId xmlns:a16="http://schemas.microsoft.com/office/drawing/2014/main" id="{4273E86B-4607-D24E-94E2-B8A6620A09A5}"/>
                </a:ext>
              </a:extLst>
            </p:cNvPr>
            <p:cNvGrpSpPr/>
            <p:nvPr/>
          </p:nvGrpSpPr>
          <p:grpSpPr>
            <a:xfrm>
              <a:off x="7016197" y="4149144"/>
              <a:ext cx="900000" cy="900000"/>
              <a:chOff x="4056384" y="3200400"/>
              <a:chExt cx="3983832" cy="3636855"/>
            </a:xfrm>
            <a:blipFill>
              <a:blip r:embed="rId6"/>
              <a:stretch>
                <a:fillRect/>
              </a:stretch>
            </a:blipFill>
          </p:grpSpPr>
          <p:sp>
            <p:nvSpPr>
              <p:cNvPr id="142" name="Freeform: Shape 54">
                <a:extLst>
                  <a:ext uri="{FF2B5EF4-FFF2-40B4-BE49-F238E27FC236}">
                    <a16:creationId xmlns:a16="http://schemas.microsoft.com/office/drawing/2014/main" id="{F245B836-092A-1B4F-9AA3-61F601B4968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Rectangle 18">
                <a:extLst>
                  <a:ext uri="{FF2B5EF4-FFF2-40B4-BE49-F238E27FC236}">
                    <a16:creationId xmlns:a16="http://schemas.microsoft.com/office/drawing/2014/main" id="{A68F9657-D677-8946-87B9-F7537024C0D9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0" name="Gruppo 79">
              <a:extLst>
                <a:ext uri="{FF2B5EF4-FFF2-40B4-BE49-F238E27FC236}">
                  <a16:creationId xmlns:a16="http://schemas.microsoft.com/office/drawing/2014/main" id="{45C271B8-28C1-984E-B141-E4093C4552E0}"/>
                </a:ext>
              </a:extLst>
            </p:cNvPr>
            <p:cNvGrpSpPr/>
            <p:nvPr/>
          </p:nvGrpSpPr>
          <p:grpSpPr>
            <a:xfrm>
              <a:off x="6066863" y="4180103"/>
              <a:ext cx="1017397" cy="913516"/>
              <a:chOff x="3536723" y="2821210"/>
              <a:chExt cx="4503493" cy="3691473"/>
            </a:xfrm>
            <a:blipFill>
              <a:blip r:embed="rId7"/>
              <a:stretch>
                <a:fillRect/>
              </a:stretch>
            </a:blipFill>
          </p:grpSpPr>
          <p:sp>
            <p:nvSpPr>
              <p:cNvPr id="112" name="Freeform: Shape 54">
                <a:extLst>
                  <a:ext uri="{FF2B5EF4-FFF2-40B4-BE49-F238E27FC236}">
                    <a16:creationId xmlns:a16="http://schemas.microsoft.com/office/drawing/2014/main" id="{3871F3CD-81AA-4840-AFF7-1AC515E6E0A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Rectangle 18">
                <a:extLst>
                  <a:ext uri="{FF2B5EF4-FFF2-40B4-BE49-F238E27FC236}">
                    <a16:creationId xmlns:a16="http://schemas.microsoft.com/office/drawing/2014/main" id="{704019BD-23D9-944E-98CA-B1976940798D}"/>
                  </a:ext>
                </a:extLst>
              </p:cNvPr>
              <p:cNvSpPr/>
              <p:nvPr/>
            </p:nvSpPr>
            <p:spPr>
              <a:xfrm>
                <a:off x="3536723" y="2821210"/>
                <a:ext cx="3636858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1" name="Gruppo 80">
              <a:extLst>
                <a:ext uri="{FF2B5EF4-FFF2-40B4-BE49-F238E27FC236}">
                  <a16:creationId xmlns:a16="http://schemas.microsoft.com/office/drawing/2014/main" id="{F06B9300-1CDA-7544-BE9A-56F197D351C0}"/>
                </a:ext>
              </a:extLst>
            </p:cNvPr>
            <p:cNvGrpSpPr/>
            <p:nvPr/>
          </p:nvGrpSpPr>
          <p:grpSpPr>
            <a:xfrm>
              <a:off x="9095105" y="4202498"/>
              <a:ext cx="908687" cy="900000"/>
              <a:chOff x="4056384" y="3266257"/>
              <a:chExt cx="4022285" cy="3636861"/>
            </a:xfrm>
            <a:blipFill>
              <a:blip r:embed="rId8"/>
              <a:stretch>
                <a:fillRect/>
              </a:stretch>
            </a:blipFill>
          </p:grpSpPr>
          <p:sp>
            <p:nvSpPr>
              <p:cNvPr id="91" name="Freeform: Shape 54">
                <a:extLst>
                  <a:ext uri="{FF2B5EF4-FFF2-40B4-BE49-F238E27FC236}">
                    <a16:creationId xmlns:a16="http://schemas.microsoft.com/office/drawing/2014/main" id="{F03D0BA7-3062-F949-81CD-111E2C04B7D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Rectangle 18">
                <a:extLst>
                  <a:ext uri="{FF2B5EF4-FFF2-40B4-BE49-F238E27FC236}">
                    <a16:creationId xmlns:a16="http://schemas.microsoft.com/office/drawing/2014/main" id="{573E7BE1-DEB3-9743-8898-1C30712B1C45}"/>
                  </a:ext>
                </a:extLst>
              </p:cNvPr>
              <p:cNvSpPr/>
              <p:nvPr/>
            </p:nvSpPr>
            <p:spPr>
              <a:xfrm>
                <a:off x="4441815" y="3266257"/>
                <a:ext cx="3636854" cy="3636861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90205BBE-3856-AC41-A2EA-D6624B4A562F}"/>
                </a:ext>
              </a:extLst>
            </p:cNvPr>
            <p:cNvGrpSpPr/>
            <p:nvPr/>
          </p:nvGrpSpPr>
          <p:grpSpPr>
            <a:xfrm>
              <a:off x="8295814" y="4324902"/>
              <a:ext cx="900002" cy="900000"/>
              <a:chOff x="4056384" y="3269417"/>
              <a:chExt cx="3983832" cy="3636855"/>
            </a:xfrm>
            <a:blipFill>
              <a:blip r:embed="rId9"/>
              <a:stretch>
                <a:fillRect/>
              </a:stretch>
            </a:blipFill>
          </p:grpSpPr>
          <p:sp>
            <p:nvSpPr>
              <p:cNvPr id="89" name="Freeform: Shape 54">
                <a:extLst>
                  <a:ext uri="{FF2B5EF4-FFF2-40B4-BE49-F238E27FC236}">
                    <a16:creationId xmlns:a16="http://schemas.microsoft.com/office/drawing/2014/main" id="{11B887B1-3D07-8A47-BFC3-7F037306ECD4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Rectangle 18">
                <a:extLst>
                  <a:ext uri="{FF2B5EF4-FFF2-40B4-BE49-F238E27FC236}">
                    <a16:creationId xmlns:a16="http://schemas.microsoft.com/office/drawing/2014/main" id="{D8AEF162-0824-7B42-9E9A-37DBDF20B725}"/>
                  </a:ext>
                </a:extLst>
              </p:cNvPr>
              <p:cNvSpPr/>
              <p:nvPr/>
            </p:nvSpPr>
            <p:spPr>
              <a:xfrm>
                <a:off x="4295458" y="3269417"/>
                <a:ext cx="3636841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2EE0DF2E-A945-A646-BECD-9E9514C8C017}"/>
                </a:ext>
              </a:extLst>
            </p:cNvPr>
            <p:cNvGrpSpPr/>
            <p:nvPr/>
          </p:nvGrpSpPr>
          <p:grpSpPr>
            <a:xfrm>
              <a:off x="7465290" y="4449192"/>
              <a:ext cx="900002" cy="900000"/>
              <a:chOff x="4056384" y="3265275"/>
              <a:chExt cx="3983832" cy="3636855"/>
            </a:xfrm>
            <a:blipFill>
              <a:blip r:embed="rId10"/>
              <a:stretch>
                <a:fillRect/>
              </a:stretch>
            </a:blipFill>
          </p:grpSpPr>
          <p:sp>
            <p:nvSpPr>
              <p:cNvPr id="87" name="Freeform: Shape 54">
                <a:extLst>
                  <a:ext uri="{FF2B5EF4-FFF2-40B4-BE49-F238E27FC236}">
                    <a16:creationId xmlns:a16="http://schemas.microsoft.com/office/drawing/2014/main" id="{CD1CDC00-3323-354A-9580-49833D05B4C7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Rectangle 18">
                <a:extLst>
                  <a:ext uri="{FF2B5EF4-FFF2-40B4-BE49-F238E27FC236}">
                    <a16:creationId xmlns:a16="http://schemas.microsoft.com/office/drawing/2014/main" id="{B78AD025-E50A-A249-847B-C843DDEB589B}"/>
                  </a:ext>
                </a:extLst>
              </p:cNvPr>
              <p:cNvSpPr/>
              <p:nvPr/>
            </p:nvSpPr>
            <p:spPr>
              <a:xfrm>
                <a:off x="4290867" y="3265275"/>
                <a:ext cx="363684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6" name="Rectangle 18">
              <a:extLst>
                <a:ext uri="{FF2B5EF4-FFF2-40B4-BE49-F238E27FC236}">
                  <a16:creationId xmlns:a16="http://schemas.microsoft.com/office/drawing/2014/main" id="{5186CB2E-D197-4541-A100-41968C1938A1}"/>
                </a:ext>
              </a:extLst>
            </p:cNvPr>
            <p:cNvSpPr/>
            <p:nvPr/>
          </p:nvSpPr>
          <p:spPr>
            <a:xfrm>
              <a:off x="6676150" y="4574726"/>
              <a:ext cx="821613" cy="900000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5" name="Rectangle 20">
            <a:extLst>
              <a:ext uri="{FF2B5EF4-FFF2-40B4-BE49-F238E27FC236}">
                <a16:creationId xmlns:a16="http://schemas.microsoft.com/office/drawing/2014/main" id="{6679C5FF-F90B-D946-9AD3-D72E3815FAD1}"/>
              </a:ext>
            </a:extLst>
          </p:cNvPr>
          <p:cNvSpPr/>
          <p:nvPr/>
        </p:nvSpPr>
        <p:spPr>
          <a:xfrm>
            <a:off x="1225772" y="1906302"/>
            <a:ext cx="3636855" cy="3636855"/>
          </a:xfrm>
          <a:prstGeom prst="rect">
            <a:avLst/>
          </a:prstGeom>
          <a:solidFill>
            <a:srgbClr val="16A085"/>
          </a:solidFill>
          <a:ln w="25400" cap="flat" cmpd="sng" algn="ctr">
            <a:noFill/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Rectangle 21">
            <a:extLst>
              <a:ext uri="{FF2B5EF4-FFF2-40B4-BE49-F238E27FC236}">
                <a16:creationId xmlns:a16="http://schemas.microsoft.com/office/drawing/2014/main" id="{D06BEFE1-649A-F24B-A86C-3E175E649C26}"/>
              </a:ext>
            </a:extLst>
          </p:cNvPr>
          <p:cNvSpPr/>
          <p:nvPr/>
        </p:nvSpPr>
        <p:spPr>
          <a:xfrm>
            <a:off x="1225772" y="924091"/>
            <a:ext cx="3636855" cy="3636855"/>
          </a:xfrm>
          <a:prstGeom prst="rect">
            <a:avLst/>
          </a:prstGeom>
          <a:solidFill>
            <a:srgbClr val="A26BAC"/>
          </a:solidFill>
          <a:ln w="25400" cap="flat" cmpd="sng" algn="ctr">
            <a:solidFill>
              <a:srgbClr val="A26BAC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Slide Number Placeholder 8">
            <a:extLst>
              <a:ext uri="{FF2B5EF4-FFF2-40B4-BE49-F238E27FC236}">
                <a16:creationId xmlns:a16="http://schemas.microsoft.com/office/drawing/2014/main" id="{BEAEEB51-B541-E343-81DD-91FAAE711E8D}"/>
              </a:ext>
            </a:extLst>
          </p:cNvPr>
          <p:cNvSpPr txBox="1">
            <a:spLocks/>
          </p:cNvSpPr>
          <p:nvPr/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2F3A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2F3A4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B9A8DB2E-D850-7F4E-B9C4-A57A0E4CCCCF}"/>
              </a:ext>
            </a:extLst>
          </p:cNvPr>
          <p:cNvGrpSpPr/>
          <p:nvPr/>
        </p:nvGrpSpPr>
        <p:grpSpPr>
          <a:xfrm>
            <a:off x="1225772" y="-58120"/>
            <a:ext cx="4307433" cy="3636855"/>
            <a:chOff x="1225772" y="-58120"/>
            <a:chExt cx="4307433" cy="3636855"/>
          </a:xfrm>
        </p:grpSpPr>
        <p:sp>
          <p:nvSpPr>
            <p:cNvPr id="114" name="Rectangle 37">
              <a:extLst>
                <a:ext uri="{FF2B5EF4-FFF2-40B4-BE49-F238E27FC236}">
                  <a16:creationId xmlns:a16="http://schemas.microsoft.com/office/drawing/2014/main" id="{28AE1D85-A14F-E34B-899E-81BFCD3AECC6}"/>
                </a:ext>
              </a:extLst>
            </p:cNvPr>
            <p:cNvSpPr/>
            <p:nvPr/>
          </p:nvSpPr>
          <p:spPr>
            <a:xfrm>
              <a:off x="1225772" y="-58120"/>
              <a:ext cx="3636855" cy="3636855"/>
            </a:xfrm>
            <a:prstGeom prst="rect">
              <a:avLst/>
            </a:prstGeom>
            <a:blipFill>
              <a:blip r:embed="rId12"/>
              <a:stretch>
                <a:fillRect/>
              </a:stretch>
            </a:blipFill>
            <a:ln w="25400" cap="flat" cmpd="sng" algn="ctr">
              <a:solidFill>
                <a:srgbClr val="5D7C9B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TextBox 63">
              <a:extLst>
                <a:ext uri="{FF2B5EF4-FFF2-40B4-BE49-F238E27FC236}">
                  <a16:creationId xmlns:a16="http://schemas.microsoft.com/office/drawing/2014/main" id="{38B1F0E0-B2C7-2D46-8E65-D016C29FF524}"/>
                </a:ext>
              </a:extLst>
            </p:cNvPr>
            <p:cNvSpPr txBox="1"/>
            <p:nvPr/>
          </p:nvSpPr>
          <p:spPr>
            <a:xfrm>
              <a:off x="2148829" y="239822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GUI</a:t>
              </a:r>
            </a:p>
          </p:txBody>
        </p:sp>
      </p:grpSp>
      <p:sp>
        <p:nvSpPr>
          <p:cNvPr id="152" name="TextBox 64">
            <a:extLst>
              <a:ext uri="{FF2B5EF4-FFF2-40B4-BE49-F238E27FC236}">
                <a16:creationId xmlns:a16="http://schemas.microsoft.com/office/drawing/2014/main" id="{AEEB09CF-7E80-A14E-A9F0-46CEA43BE035}"/>
              </a:ext>
            </a:extLst>
          </p:cNvPr>
          <p:cNvSpPr txBox="1"/>
          <p:nvPr/>
        </p:nvSpPr>
        <p:spPr>
          <a:xfrm>
            <a:off x="2129290" y="43241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53" name="TextBox 63">
            <a:extLst>
              <a:ext uri="{FF2B5EF4-FFF2-40B4-BE49-F238E27FC236}">
                <a16:creationId xmlns:a16="http://schemas.microsoft.com/office/drawing/2014/main" id="{7D456A6B-1B15-824C-BAE2-9B966663E401}"/>
              </a:ext>
            </a:extLst>
          </p:cNvPr>
          <p:cNvSpPr txBox="1"/>
          <p:nvPr/>
        </p:nvSpPr>
        <p:spPr>
          <a:xfrm>
            <a:off x="2218356" y="3339812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ICS-C</a:t>
            </a:r>
          </a:p>
        </p:txBody>
      </p:sp>
      <p:sp>
        <p:nvSpPr>
          <p:cNvPr id="155" name="TextBox 64">
            <a:extLst>
              <a:ext uri="{FF2B5EF4-FFF2-40B4-BE49-F238E27FC236}">
                <a16:creationId xmlns:a16="http://schemas.microsoft.com/office/drawing/2014/main" id="{63D09ED1-E6DE-774F-976C-D3DC5A784FF4}"/>
              </a:ext>
            </a:extLst>
          </p:cNvPr>
          <p:cNvSpPr txBox="1"/>
          <p:nvPr/>
        </p:nvSpPr>
        <p:spPr>
          <a:xfrm>
            <a:off x="1696551" y="5554512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6" name="TextBox 64">
            <a:extLst>
              <a:ext uri="{FF2B5EF4-FFF2-40B4-BE49-F238E27FC236}">
                <a16:creationId xmlns:a16="http://schemas.microsoft.com/office/drawing/2014/main" id="{6D6A6B7A-64E4-BE4D-8AAE-6B50F4E44E28}"/>
              </a:ext>
            </a:extLst>
          </p:cNvPr>
          <p:cNvSpPr txBox="1"/>
          <p:nvPr/>
        </p:nvSpPr>
        <p:spPr>
          <a:xfrm>
            <a:off x="2545902" y="5405629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7" name="TextBox 64">
            <a:extLst>
              <a:ext uri="{FF2B5EF4-FFF2-40B4-BE49-F238E27FC236}">
                <a16:creationId xmlns:a16="http://schemas.microsoft.com/office/drawing/2014/main" id="{80BA3700-307A-FC48-AA36-2965533731B3}"/>
              </a:ext>
            </a:extLst>
          </p:cNvPr>
          <p:cNvSpPr txBox="1"/>
          <p:nvPr/>
        </p:nvSpPr>
        <p:spPr>
          <a:xfrm>
            <a:off x="3389714" y="5263073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8" name="TextBox 64">
            <a:extLst>
              <a:ext uri="{FF2B5EF4-FFF2-40B4-BE49-F238E27FC236}">
                <a16:creationId xmlns:a16="http://schemas.microsoft.com/office/drawing/2014/main" id="{03AFD5DB-7C54-D047-A32A-7BF2995F2E3D}"/>
              </a:ext>
            </a:extLst>
          </p:cNvPr>
          <p:cNvSpPr txBox="1"/>
          <p:nvPr/>
        </p:nvSpPr>
        <p:spPr>
          <a:xfrm>
            <a:off x="4213706" y="5131570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45" name="Segnaposto contenuto 2">
            <a:extLst>
              <a:ext uri="{FF2B5EF4-FFF2-40B4-BE49-F238E27FC236}">
                <a16:creationId xmlns:a16="http://schemas.microsoft.com/office/drawing/2014/main" id="{75771887-DAF2-1E45-B4E5-B8B795E58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462" y="3392828"/>
            <a:ext cx="5578247" cy="2447355"/>
          </a:xfrm>
          <a:solidFill>
            <a:srgbClr val="95A5A6">
              <a:lumMod val="20000"/>
              <a:lumOff val="80000"/>
            </a:srgbClr>
          </a:solidFill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it-IT" dirty="0" err="1"/>
              <a:t>Main</a:t>
            </a:r>
            <a:r>
              <a:rPr lang="it-IT" dirty="0"/>
              <a:t> </a:t>
            </a:r>
            <a:r>
              <a:rPr lang="it-IT" dirty="0" err="1"/>
              <a:t>Functionalities</a:t>
            </a:r>
            <a:r>
              <a:rPr lang="it-IT" dirty="0"/>
              <a:t>:</a:t>
            </a:r>
          </a:p>
          <a:p>
            <a:pPr lvl="1">
              <a:buFontTx/>
              <a:buChar char="-"/>
            </a:pPr>
            <a:r>
              <a:rPr lang="it-IT" dirty="0" err="1"/>
              <a:t>Discovery</a:t>
            </a:r>
            <a:r>
              <a:rPr lang="it-IT" dirty="0"/>
              <a:t> and </a:t>
            </a:r>
            <a:r>
              <a:rPr lang="it-IT" dirty="0" err="1"/>
              <a:t>contextualisation</a:t>
            </a:r>
            <a:endParaRPr lang="it-IT" dirty="0"/>
          </a:p>
          <a:p>
            <a:pPr lvl="1">
              <a:buFontTx/>
              <a:buChar char="-"/>
            </a:pPr>
            <a:r>
              <a:rPr lang="it-IT" dirty="0" err="1"/>
              <a:t>Filter</a:t>
            </a:r>
            <a:r>
              <a:rPr lang="it-IT" dirty="0"/>
              <a:t> </a:t>
            </a:r>
            <a:r>
              <a:rPr lang="it-IT" dirty="0" err="1"/>
              <a:t>dataset</a:t>
            </a:r>
            <a:r>
              <a:rPr lang="it-IT" dirty="0"/>
              <a:t> / </a:t>
            </a:r>
            <a:r>
              <a:rPr lang="it-IT" dirty="0" err="1"/>
              <a:t>services</a:t>
            </a:r>
            <a:r>
              <a:rPr lang="it-IT" dirty="0"/>
              <a:t> / software</a:t>
            </a:r>
          </a:p>
          <a:p>
            <a:pPr lvl="1">
              <a:buFontTx/>
              <a:buChar char="-"/>
            </a:pPr>
            <a:r>
              <a:rPr lang="it-IT" dirty="0" err="1"/>
              <a:t>Integrated</a:t>
            </a:r>
            <a:r>
              <a:rPr lang="it-IT" dirty="0"/>
              <a:t> data </a:t>
            </a:r>
            <a:r>
              <a:rPr lang="it-IT" dirty="0" err="1"/>
              <a:t>visualisation</a:t>
            </a:r>
            <a:r>
              <a:rPr lang="it-IT" dirty="0"/>
              <a:t> on </a:t>
            </a:r>
            <a:r>
              <a:rPr lang="it-IT" dirty="0" err="1"/>
              <a:t>map</a:t>
            </a:r>
            <a:endParaRPr lang="it-IT" dirty="0"/>
          </a:p>
          <a:p>
            <a:pPr lvl="1">
              <a:buFontTx/>
              <a:buChar char="-"/>
            </a:pPr>
            <a:r>
              <a:rPr lang="it-IT" dirty="0" err="1"/>
              <a:t>Spatio</a:t>
            </a:r>
            <a:r>
              <a:rPr lang="it-IT" dirty="0"/>
              <a:t>/</a:t>
            </a:r>
            <a:r>
              <a:rPr lang="it-IT" dirty="0" err="1"/>
              <a:t>temporal</a:t>
            </a:r>
            <a:r>
              <a:rPr lang="it-IT" dirty="0"/>
              <a:t> </a:t>
            </a:r>
            <a:r>
              <a:rPr lang="it-IT" dirty="0" err="1"/>
              <a:t>search</a:t>
            </a:r>
            <a:r>
              <a:rPr lang="it-IT" dirty="0"/>
              <a:t> (In progress)</a:t>
            </a:r>
          </a:p>
          <a:p>
            <a:pPr lvl="1">
              <a:buFontTx/>
              <a:buChar char="-"/>
            </a:pPr>
            <a:r>
              <a:rPr lang="it-IT" dirty="0" err="1"/>
              <a:t>Workspace</a:t>
            </a:r>
            <a:r>
              <a:rPr lang="it-IT" dirty="0"/>
              <a:t> and </a:t>
            </a:r>
            <a:r>
              <a:rPr lang="it-IT" dirty="0" err="1"/>
              <a:t>Workflows</a:t>
            </a:r>
            <a:endParaRPr lang="it-IT" dirty="0"/>
          </a:p>
          <a:p>
            <a:pPr lvl="1">
              <a:buFontTx/>
              <a:buChar char="-"/>
            </a:pPr>
            <a:r>
              <a:rPr lang="it-IT" dirty="0"/>
              <a:t>Integration of ICS-D </a:t>
            </a:r>
            <a:r>
              <a:rPr lang="it-IT" dirty="0" err="1"/>
              <a:t>services</a:t>
            </a:r>
            <a:r>
              <a:rPr lang="it-IT" dirty="0"/>
              <a:t> (In progress)</a:t>
            </a:r>
          </a:p>
          <a:p>
            <a:pPr lvl="1">
              <a:buFontTx/>
              <a:buChar char="-"/>
            </a:pPr>
            <a:endParaRPr lang="en-GB" dirty="0"/>
          </a:p>
        </p:txBody>
      </p:sp>
      <p:cxnSp>
        <p:nvCxnSpPr>
          <p:cNvPr id="46" name="Connettore 4 45">
            <a:extLst>
              <a:ext uri="{FF2B5EF4-FFF2-40B4-BE49-F238E27FC236}">
                <a16:creationId xmlns:a16="http://schemas.microsoft.com/office/drawing/2014/main" id="{8AF79F3B-1F31-3643-9CB2-452C7D7A24D9}"/>
              </a:ext>
            </a:extLst>
          </p:cNvPr>
          <p:cNvCxnSpPr>
            <a:cxnSpLocks/>
            <a:endCxn id="45" idx="1"/>
          </p:cNvCxnSpPr>
          <p:nvPr/>
        </p:nvCxnSpPr>
        <p:spPr>
          <a:xfrm rot="5400000">
            <a:off x="5190328" y="2824781"/>
            <a:ext cx="3120859" cy="462590"/>
          </a:xfrm>
          <a:prstGeom prst="bentConnector4">
            <a:avLst>
              <a:gd name="adj1" fmla="val 41"/>
              <a:gd name="adj2" fmla="val 149417"/>
            </a:avLst>
          </a:prstGeom>
          <a:ln w="25400">
            <a:solidFill>
              <a:srgbClr val="345A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itolo 1">
            <a:extLst>
              <a:ext uri="{FF2B5EF4-FFF2-40B4-BE49-F238E27FC236}">
                <a16:creationId xmlns:a16="http://schemas.microsoft.com/office/drawing/2014/main" id="{AD86CF8A-527A-AB4E-89B5-538F8022B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2" y="76671"/>
            <a:ext cx="573276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ARCHITECTURE</a:t>
            </a:r>
            <a:endParaRPr lang="it-IT" sz="4000" b="1" dirty="0">
              <a:solidFill>
                <a:srgbClr val="123B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94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578 0.08866 C 0.28985 -0.01296 0.40404 -0.11435 0.4612 -0.13981 C 0.51849 -0.16504 0.51862 -0.11412 0.51888 -0.06319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48" y="-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292AF997-9E59-FF49-9E78-AA405A62D3C4}"/>
              </a:ext>
            </a:extLst>
          </p:cNvPr>
          <p:cNvGrpSpPr/>
          <p:nvPr/>
        </p:nvGrpSpPr>
        <p:grpSpPr>
          <a:xfrm>
            <a:off x="767410" y="4083268"/>
            <a:ext cx="4532208" cy="1686267"/>
            <a:chOff x="5471584" y="3788459"/>
            <a:chExt cx="4532208" cy="1686267"/>
          </a:xfrm>
        </p:grpSpPr>
        <p:grpSp>
          <p:nvGrpSpPr>
            <p:cNvPr id="137" name="Gruppo 136">
              <a:extLst>
                <a:ext uri="{FF2B5EF4-FFF2-40B4-BE49-F238E27FC236}">
                  <a16:creationId xmlns:a16="http://schemas.microsoft.com/office/drawing/2014/main" id="{474A27AF-6250-3343-B704-3F049977D5C1}"/>
                </a:ext>
              </a:extLst>
            </p:cNvPr>
            <p:cNvGrpSpPr/>
            <p:nvPr/>
          </p:nvGrpSpPr>
          <p:grpSpPr>
            <a:xfrm>
              <a:off x="6554710" y="3859201"/>
              <a:ext cx="900000" cy="900000"/>
              <a:chOff x="4056384" y="3200400"/>
              <a:chExt cx="3983832" cy="3636855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50" name="Freeform: Shape 54">
                <a:extLst>
                  <a:ext uri="{FF2B5EF4-FFF2-40B4-BE49-F238E27FC236}">
                    <a16:creationId xmlns:a16="http://schemas.microsoft.com/office/drawing/2014/main" id="{7C240011-C5B2-CC40-8FE5-0CACE4189E78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Rectangle 18">
                <a:extLst>
                  <a:ext uri="{FF2B5EF4-FFF2-40B4-BE49-F238E27FC236}">
                    <a16:creationId xmlns:a16="http://schemas.microsoft.com/office/drawing/2014/main" id="{BF093FAB-C7D5-B74A-9CF4-257377FB62D5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8" name="Gruppo 137">
              <a:extLst>
                <a:ext uri="{FF2B5EF4-FFF2-40B4-BE49-F238E27FC236}">
                  <a16:creationId xmlns:a16="http://schemas.microsoft.com/office/drawing/2014/main" id="{D9E0A397-6332-E642-9EA8-2CD33A751BFE}"/>
                </a:ext>
              </a:extLst>
            </p:cNvPr>
            <p:cNvGrpSpPr/>
            <p:nvPr/>
          </p:nvGrpSpPr>
          <p:grpSpPr>
            <a:xfrm>
              <a:off x="5471584" y="3788459"/>
              <a:ext cx="1187661" cy="1025254"/>
              <a:chOff x="2783058" y="2369681"/>
              <a:chExt cx="5257158" cy="4143002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148" name="Freeform: Shape 54">
                <a:extLst>
                  <a:ext uri="{FF2B5EF4-FFF2-40B4-BE49-F238E27FC236}">
                    <a16:creationId xmlns:a16="http://schemas.microsoft.com/office/drawing/2014/main" id="{DC1A473F-6FA3-C049-8C38-EAFE8E3BE786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8">
                <a:extLst>
                  <a:ext uri="{FF2B5EF4-FFF2-40B4-BE49-F238E27FC236}">
                    <a16:creationId xmlns:a16="http://schemas.microsoft.com/office/drawing/2014/main" id="{618D5BB8-8330-424F-ADBE-915BAF032DB7}"/>
                  </a:ext>
                </a:extLst>
              </p:cNvPr>
              <p:cNvSpPr/>
              <p:nvPr/>
            </p:nvSpPr>
            <p:spPr>
              <a:xfrm>
                <a:off x="2783058" y="2369681"/>
                <a:ext cx="3636854" cy="3636857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9" name="Gruppo 138">
              <a:extLst>
                <a:ext uri="{FF2B5EF4-FFF2-40B4-BE49-F238E27FC236}">
                  <a16:creationId xmlns:a16="http://schemas.microsoft.com/office/drawing/2014/main" id="{73DF00A2-E7D1-CF47-809D-7CD4DB89248F}"/>
                </a:ext>
              </a:extLst>
            </p:cNvPr>
            <p:cNvGrpSpPr/>
            <p:nvPr/>
          </p:nvGrpSpPr>
          <p:grpSpPr>
            <a:xfrm>
              <a:off x="8653652" y="3896160"/>
              <a:ext cx="900000" cy="900000"/>
              <a:chOff x="4056384" y="3200400"/>
              <a:chExt cx="3983832" cy="363685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146" name="Freeform: Shape 54">
                <a:extLst>
                  <a:ext uri="{FF2B5EF4-FFF2-40B4-BE49-F238E27FC236}">
                    <a16:creationId xmlns:a16="http://schemas.microsoft.com/office/drawing/2014/main" id="{DEAE2EB6-291B-3845-9538-528A5544042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7" name="Rectangle 18">
                <a:extLst>
                  <a:ext uri="{FF2B5EF4-FFF2-40B4-BE49-F238E27FC236}">
                    <a16:creationId xmlns:a16="http://schemas.microsoft.com/office/drawing/2014/main" id="{48045834-143D-334A-969A-AB45B6AE723C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0" name="Gruppo 139">
              <a:extLst>
                <a:ext uri="{FF2B5EF4-FFF2-40B4-BE49-F238E27FC236}">
                  <a16:creationId xmlns:a16="http://schemas.microsoft.com/office/drawing/2014/main" id="{E0D48974-51E1-1545-823B-C0E491EAF412}"/>
                </a:ext>
              </a:extLst>
            </p:cNvPr>
            <p:cNvGrpSpPr/>
            <p:nvPr/>
          </p:nvGrpSpPr>
          <p:grpSpPr>
            <a:xfrm>
              <a:off x="7835677" y="4023829"/>
              <a:ext cx="900000" cy="900000"/>
              <a:chOff x="4056384" y="3200400"/>
              <a:chExt cx="3983832" cy="3636855"/>
            </a:xfrm>
            <a:blipFill>
              <a:blip r:embed="rId5"/>
              <a:stretch>
                <a:fillRect/>
              </a:stretch>
            </a:blipFill>
          </p:grpSpPr>
          <p:sp>
            <p:nvSpPr>
              <p:cNvPr id="144" name="Freeform: Shape 54">
                <a:extLst>
                  <a:ext uri="{FF2B5EF4-FFF2-40B4-BE49-F238E27FC236}">
                    <a16:creationId xmlns:a16="http://schemas.microsoft.com/office/drawing/2014/main" id="{9715AF37-3B5C-BD41-A18C-B3DF18EFF335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Rectangle 18">
                <a:extLst>
                  <a:ext uri="{FF2B5EF4-FFF2-40B4-BE49-F238E27FC236}">
                    <a16:creationId xmlns:a16="http://schemas.microsoft.com/office/drawing/2014/main" id="{79AAFC89-F2FC-9D41-A352-B5AA979765ED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1" name="Gruppo 140">
              <a:extLst>
                <a:ext uri="{FF2B5EF4-FFF2-40B4-BE49-F238E27FC236}">
                  <a16:creationId xmlns:a16="http://schemas.microsoft.com/office/drawing/2014/main" id="{4273E86B-4607-D24E-94E2-B8A6620A09A5}"/>
                </a:ext>
              </a:extLst>
            </p:cNvPr>
            <p:cNvGrpSpPr/>
            <p:nvPr/>
          </p:nvGrpSpPr>
          <p:grpSpPr>
            <a:xfrm>
              <a:off x="7016197" y="4149144"/>
              <a:ext cx="900000" cy="900000"/>
              <a:chOff x="4056384" y="3200400"/>
              <a:chExt cx="3983832" cy="3636855"/>
            </a:xfrm>
            <a:blipFill>
              <a:blip r:embed="rId6"/>
              <a:stretch>
                <a:fillRect/>
              </a:stretch>
            </a:blipFill>
          </p:grpSpPr>
          <p:sp>
            <p:nvSpPr>
              <p:cNvPr id="142" name="Freeform: Shape 54">
                <a:extLst>
                  <a:ext uri="{FF2B5EF4-FFF2-40B4-BE49-F238E27FC236}">
                    <a16:creationId xmlns:a16="http://schemas.microsoft.com/office/drawing/2014/main" id="{F245B836-092A-1B4F-9AA3-61F601B4968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Rectangle 18">
                <a:extLst>
                  <a:ext uri="{FF2B5EF4-FFF2-40B4-BE49-F238E27FC236}">
                    <a16:creationId xmlns:a16="http://schemas.microsoft.com/office/drawing/2014/main" id="{A68F9657-D677-8946-87B9-F7537024C0D9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0" name="Gruppo 79">
              <a:extLst>
                <a:ext uri="{FF2B5EF4-FFF2-40B4-BE49-F238E27FC236}">
                  <a16:creationId xmlns:a16="http://schemas.microsoft.com/office/drawing/2014/main" id="{45C271B8-28C1-984E-B141-E4093C4552E0}"/>
                </a:ext>
              </a:extLst>
            </p:cNvPr>
            <p:cNvGrpSpPr/>
            <p:nvPr/>
          </p:nvGrpSpPr>
          <p:grpSpPr>
            <a:xfrm>
              <a:off x="6066863" y="4180103"/>
              <a:ext cx="1017397" cy="913516"/>
              <a:chOff x="3536723" y="2821210"/>
              <a:chExt cx="4503493" cy="3691473"/>
            </a:xfrm>
            <a:blipFill>
              <a:blip r:embed="rId7"/>
              <a:stretch>
                <a:fillRect/>
              </a:stretch>
            </a:blipFill>
          </p:grpSpPr>
          <p:sp>
            <p:nvSpPr>
              <p:cNvPr id="112" name="Freeform: Shape 54">
                <a:extLst>
                  <a:ext uri="{FF2B5EF4-FFF2-40B4-BE49-F238E27FC236}">
                    <a16:creationId xmlns:a16="http://schemas.microsoft.com/office/drawing/2014/main" id="{3871F3CD-81AA-4840-AFF7-1AC515E6E0A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Rectangle 18">
                <a:extLst>
                  <a:ext uri="{FF2B5EF4-FFF2-40B4-BE49-F238E27FC236}">
                    <a16:creationId xmlns:a16="http://schemas.microsoft.com/office/drawing/2014/main" id="{704019BD-23D9-944E-98CA-B1976940798D}"/>
                  </a:ext>
                </a:extLst>
              </p:cNvPr>
              <p:cNvSpPr/>
              <p:nvPr/>
            </p:nvSpPr>
            <p:spPr>
              <a:xfrm>
                <a:off x="3536723" y="2821210"/>
                <a:ext cx="3636858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1" name="Gruppo 80">
              <a:extLst>
                <a:ext uri="{FF2B5EF4-FFF2-40B4-BE49-F238E27FC236}">
                  <a16:creationId xmlns:a16="http://schemas.microsoft.com/office/drawing/2014/main" id="{F06B9300-1CDA-7544-BE9A-56F197D351C0}"/>
                </a:ext>
              </a:extLst>
            </p:cNvPr>
            <p:cNvGrpSpPr/>
            <p:nvPr/>
          </p:nvGrpSpPr>
          <p:grpSpPr>
            <a:xfrm>
              <a:off x="9095105" y="4202498"/>
              <a:ext cx="908687" cy="900000"/>
              <a:chOff x="4056384" y="3266257"/>
              <a:chExt cx="4022285" cy="3636861"/>
            </a:xfrm>
            <a:blipFill>
              <a:blip r:embed="rId8"/>
              <a:stretch>
                <a:fillRect/>
              </a:stretch>
            </a:blipFill>
          </p:grpSpPr>
          <p:sp>
            <p:nvSpPr>
              <p:cNvPr id="91" name="Freeform: Shape 54">
                <a:extLst>
                  <a:ext uri="{FF2B5EF4-FFF2-40B4-BE49-F238E27FC236}">
                    <a16:creationId xmlns:a16="http://schemas.microsoft.com/office/drawing/2014/main" id="{F03D0BA7-3062-F949-81CD-111E2C04B7D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Rectangle 18">
                <a:extLst>
                  <a:ext uri="{FF2B5EF4-FFF2-40B4-BE49-F238E27FC236}">
                    <a16:creationId xmlns:a16="http://schemas.microsoft.com/office/drawing/2014/main" id="{573E7BE1-DEB3-9743-8898-1C30712B1C45}"/>
                  </a:ext>
                </a:extLst>
              </p:cNvPr>
              <p:cNvSpPr/>
              <p:nvPr/>
            </p:nvSpPr>
            <p:spPr>
              <a:xfrm>
                <a:off x="4441815" y="3266257"/>
                <a:ext cx="3636854" cy="3636861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90205BBE-3856-AC41-A2EA-D6624B4A562F}"/>
                </a:ext>
              </a:extLst>
            </p:cNvPr>
            <p:cNvGrpSpPr/>
            <p:nvPr/>
          </p:nvGrpSpPr>
          <p:grpSpPr>
            <a:xfrm>
              <a:off x="8295814" y="4324902"/>
              <a:ext cx="900002" cy="900000"/>
              <a:chOff x="4056384" y="3269417"/>
              <a:chExt cx="3983832" cy="3636855"/>
            </a:xfrm>
            <a:blipFill>
              <a:blip r:embed="rId9"/>
              <a:stretch>
                <a:fillRect/>
              </a:stretch>
            </a:blipFill>
          </p:grpSpPr>
          <p:sp>
            <p:nvSpPr>
              <p:cNvPr id="89" name="Freeform: Shape 54">
                <a:extLst>
                  <a:ext uri="{FF2B5EF4-FFF2-40B4-BE49-F238E27FC236}">
                    <a16:creationId xmlns:a16="http://schemas.microsoft.com/office/drawing/2014/main" id="{11B887B1-3D07-8A47-BFC3-7F037306ECD4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Rectangle 18">
                <a:extLst>
                  <a:ext uri="{FF2B5EF4-FFF2-40B4-BE49-F238E27FC236}">
                    <a16:creationId xmlns:a16="http://schemas.microsoft.com/office/drawing/2014/main" id="{D8AEF162-0824-7B42-9E9A-37DBDF20B725}"/>
                  </a:ext>
                </a:extLst>
              </p:cNvPr>
              <p:cNvSpPr/>
              <p:nvPr/>
            </p:nvSpPr>
            <p:spPr>
              <a:xfrm>
                <a:off x="4295458" y="3269417"/>
                <a:ext cx="3636841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2EE0DF2E-A945-A646-BECD-9E9514C8C017}"/>
                </a:ext>
              </a:extLst>
            </p:cNvPr>
            <p:cNvGrpSpPr/>
            <p:nvPr/>
          </p:nvGrpSpPr>
          <p:grpSpPr>
            <a:xfrm>
              <a:off x="7465290" y="4449192"/>
              <a:ext cx="900002" cy="900000"/>
              <a:chOff x="4056384" y="3265275"/>
              <a:chExt cx="3983832" cy="3636855"/>
            </a:xfrm>
            <a:blipFill>
              <a:blip r:embed="rId10"/>
              <a:stretch>
                <a:fillRect/>
              </a:stretch>
            </a:blipFill>
          </p:grpSpPr>
          <p:sp>
            <p:nvSpPr>
              <p:cNvPr id="87" name="Freeform: Shape 54">
                <a:extLst>
                  <a:ext uri="{FF2B5EF4-FFF2-40B4-BE49-F238E27FC236}">
                    <a16:creationId xmlns:a16="http://schemas.microsoft.com/office/drawing/2014/main" id="{CD1CDC00-3323-354A-9580-49833D05B4C7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Rectangle 18">
                <a:extLst>
                  <a:ext uri="{FF2B5EF4-FFF2-40B4-BE49-F238E27FC236}">
                    <a16:creationId xmlns:a16="http://schemas.microsoft.com/office/drawing/2014/main" id="{B78AD025-E50A-A249-847B-C843DDEB589B}"/>
                  </a:ext>
                </a:extLst>
              </p:cNvPr>
              <p:cNvSpPr/>
              <p:nvPr/>
            </p:nvSpPr>
            <p:spPr>
              <a:xfrm>
                <a:off x="4290867" y="3265275"/>
                <a:ext cx="363684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6" name="Rectangle 18">
              <a:extLst>
                <a:ext uri="{FF2B5EF4-FFF2-40B4-BE49-F238E27FC236}">
                  <a16:creationId xmlns:a16="http://schemas.microsoft.com/office/drawing/2014/main" id="{5186CB2E-D197-4541-A100-41968C1938A1}"/>
                </a:ext>
              </a:extLst>
            </p:cNvPr>
            <p:cNvSpPr/>
            <p:nvPr/>
          </p:nvSpPr>
          <p:spPr>
            <a:xfrm>
              <a:off x="6676150" y="4574726"/>
              <a:ext cx="821613" cy="900000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5" name="Rectangle 20">
            <a:extLst>
              <a:ext uri="{FF2B5EF4-FFF2-40B4-BE49-F238E27FC236}">
                <a16:creationId xmlns:a16="http://schemas.microsoft.com/office/drawing/2014/main" id="{6679C5FF-F90B-D946-9AD3-D72E3815FAD1}"/>
              </a:ext>
            </a:extLst>
          </p:cNvPr>
          <p:cNvSpPr/>
          <p:nvPr/>
        </p:nvSpPr>
        <p:spPr>
          <a:xfrm>
            <a:off x="1225772" y="1906302"/>
            <a:ext cx="3636855" cy="3636855"/>
          </a:xfrm>
          <a:prstGeom prst="rect">
            <a:avLst/>
          </a:prstGeom>
          <a:solidFill>
            <a:srgbClr val="16A085"/>
          </a:solidFill>
          <a:ln w="25400" cap="flat" cmpd="sng" algn="ctr">
            <a:noFill/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Freeform: Shape 53">
            <a:extLst>
              <a:ext uri="{FF2B5EF4-FFF2-40B4-BE49-F238E27FC236}">
                <a16:creationId xmlns:a16="http://schemas.microsoft.com/office/drawing/2014/main" id="{A3E5BA93-3C06-2A48-8A08-B1D627C9FA19}"/>
              </a:ext>
            </a:extLst>
          </p:cNvPr>
          <p:cNvSpPr/>
          <p:nvPr/>
        </p:nvSpPr>
        <p:spPr>
          <a:xfrm>
            <a:off x="1027975" y="2513608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Slide Number Placeholder 8">
            <a:extLst>
              <a:ext uri="{FF2B5EF4-FFF2-40B4-BE49-F238E27FC236}">
                <a16:creationId xmlns:a16="http://schemas.microsoft.com/office/drawing/2014/main" id="{BEAEEB51-B541-E343-81DD-91FAAE711E8D}"/>
              </a:ext>
            </a:extLst>
          </p:cNvPr>
          <p:cNvSpPr txBox="1">
            <a:spLocks/>
          </p:cNvSpPr>
          <p:nvPr/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2F3A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2F3A4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TextBox 64">
            <a:extLst>
              <a:ext uri="{FF2B5EF4-FFF2-40B4-BE49-F238E27FC236}">
                <a16:creationId xmlns:a16="http://schemas.microsoft.com/office/drawing/2014/main" id="{AEEB09CF-7E80-A14E-A9F0-46CEA43BE035}"/>
              </a:ext>
            </a:extLst>
          </p:cNvPr>
          <p:cNvSpPr txBox="1"/>
          <p:nvPr/>
        </p:nvSpPr>
        <p:spPr>
          <a:xfrm>
            <a:off x="2129290" y="43241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55" name="TextBox 64">
            <a:extLst>
              <a:ext uri="{FF2B5EF4-FFF2-40B4-BE49-F238E27FC236}">
                <a16:creationId xmlns:a16="http://schemas.microsoft.com/office/drawing/2014/main" id="{63D09ED1-E6DE-774F-976C-D3DC5A784FF4}"/>
              </a:ext>
            </a:extLst>
          </p:cNvPr>
          <p:cNvSpPr txBox="1"/>
          <p:nvPr/>
        </p:nvSpPr>
        <p:spPr>
          <a:xfrm>
            <a:off x="1696551" y="5554512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6" name="TextBox 64">
            <a:extLst>
              <a:ext uri="{FF2B5EF4-FFF2-40B4-BE49-F238E27FC236}">
                <a16:creationId xmlns:a16="http://schemas.microsoft.com/office/drawing/2014/main" id="{6D6A6B7A-64E4-BE4D-8AAE-6B50F4E44E28}"/>
              </a:ext>
            </a:extLst>
          </p:cNvPr>
          <p:cNvSpPr txBox="1"/>
          <p:nvPr/>
        </p:nvSpPr>
        <p:spPr>
          <a:xfrm>
            <a:off x="2545902" y="5405629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7" name="TextBox 64">
            <a:extLst>
              <a:ext uri="{FF2B5EF4-FFF2-40B4-BE49-F238E27FC236}">
                <a16:creationId xmlns:a16="http://schemas.microsoft.com/office/drawing/2014/main" id="{80BA3700-307A-FC48-AA36-2965533731B3}"/>
              </a:ext>
            </a:extLst>
          </p:cNvPr>
          <p:cNvSpPr txBox="1"/>
          <p:nvPr/>
        </p:nvSpPr>
        <p:spPr>
          <a:xfrm>
            <a:off x="3389714" y="5263073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8" name="TextBox 64">
            <a:extLst>
              <a:ext uri="{FF2B5EF4-FFF2-40B4-BE49-F238E27FC236}">
                <a16:creationId xmlns:a16="http://schemas.microsoft.com/office/drawing/2014/main" id="{03AFD5DB-7C54-D047-A32A-7BF2995F2E3D}"/>
              </a:ext>
            </a:extLst>
          </p:cNvPr>
          <p:cNvSpPr txBox="1"/>
          <p:nvPr/>
        </p:nvSpPr>
        <p:spPr>
          <a:xfrm>
            <a:off x="4213706" y="5131570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9509F402-9C24-8741-8520-CE8C9F638C7F}"/>
              </a:ext>
            </a:extLst>
          </p:cNvPr>
          <p:cNvGrpSpPr/>
          <p:nvPr/>
        </p:nvGrpSpPr>
        <p:grpSpPr>
          <a:xfrm>
            <a:off x="1225772" y="924091"/>
            <a:ext cx="4376960" cy="3636855"/>
            <a:chOff x="1225772" y="924091"/>
            <a:chExt cx="4376960" cy="3636855"/>
          </a:xfrm>
        </p:grpSpPr>
        <p:sp>
          <p:nvSpPr>
            <p:cNvPr id="108" name="Rectangle 21">
              <a:extLst>
                <a:ext uri="{FF2B5EF4-FFF2-40B4-BE49-F238E27FC236}">
                  <a16:creationId xmlns:a16="http://schemas.microsoft.com/office/drawing/2014/main" id="{D06BEFE1-649A-F24B-A86C-3E175E649C26}"/>
                </a:ext>
              </a:extLst>
            </p:cNvPr>
            <p:cNvSpPr/>
            <p:nvPr/>
          </p:nvSpPr>
          <p:spPr>
            <a:xfrm>
              <a:off x="1225772" y="924091"/>
              <a:ext cx="3636855" cy="3636855"/>
            </a:xfrm>
            <a:prstGeom prst="rect">
              <a:avLst/>
            </a:prstGeom>
            <a:solidFill>
              <a:srgbClr val="A26BAC"/>
            </a:solidFill>
            <a:ln w="25400" cap="flat" cmpd="sng" algn="ctr">
              <a:solidFill>
                <a:srgbClr val="A26BAC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3" name="TextBox 63">
              <a:extLst>
                <a:ext uri="{FF2B5EF4-FFF2-40B4-BE49-F238E27FC236}">
                  <a16:creationId xmlns:a16="http://schemas.microsoft.com/office/drawing/2014/main" id="{7D456A6B-1B15-824C-BAE2-9B966663E401}"/>
                </a:ext>
              </a:extLst>
            </p:cNvPr>
            <p:cNvSpPr txBox="1"/>
            <p:nvPr/>
          </p:nvSpPr>
          <p:spPr>
            <a:xfrm>
              <a:off x="2218356" y="333981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ICS-C</a:t>
              </a: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BA879C30-20B9-0B45-BF8E-B8106C13F31C}"/>
              </a:ext>
            </a:extLst>
          </p:cNvPr>
          <p:cNvGrpSpPr/>
          <p:nvPr/>
        </p:nvGrpSpPr>
        <p:grpSpPr>
          <a:xfrm>
            <a:off x="1225772" y="-58120"/>
            <a:ext cx="4307433" cy="3636855"/>
            <a:chOff x="1225772" y="-58120"/>
            <a:chExt cx="4307433" cy="3636855"/>
          </a:xfrm>
        </p:grpSpPr>
        <p:sp>
          <p:nvSpPr>
            <p:cNvPr id="114" name="Rectangle 37">
              <a:extLst>
                <a:ext uri="{FF2B5EF4-FFF2-40B4-BE49-F238E27FC236}">
                  <a16:creationId xmlns:a16="http://schemas.microsoft.com/office/drawing/2014/main" id="{28AE1D85-A14F-E34B-899E-81BFCD3AECC6}"/>
                </a:ext>
              </a:extLst>
            </p:cNvPr>
            <p:cNvSpPr/>
            <p:nvPr/>
          </p:nvSpPr>
          <p:spPr>
            <a:xfrm>
              <a:off x="1225772" y="-58120"/>
              <a:ext cx="3636855" cy="3636855"/>
            </a:xfrm>
            <a:prstGeom prst="rect">
              <a:avLst/>
            </a:prstGeom>
            <a:blipFill>
              <a:blip r:embed="rId12"/>
              <a:stretch>
                <a:fillRect/>
              </a:stretch>
            </a:blipFill>
            <a:ln w="25400" cap="flat" cmpd="sng" algn="ctr">
              <a:solidFill>
                <a:srgbClr val="5D7C9B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TextBox 63">
              <a:extLst>
                <a:ext uri="{FF2B5EF4-FFF2-40B4-BE49-F238E27FC236}">
                  <a16:creationId xmlns:a16="http://schemas.microsoft.com/office/drawing/2014/main" id="{38B1F0E0-B2C7-2D46-8E65-D016C29FF524}"/>
                </a:ext>
              </a:extLst>
            </p:cNvPr>
            <p:cNvSpPr txBox="1"/>
            <p:nvPr/>
          </p:nvSpPr>
          <p:spPr>
            <a:xfrm>
              <a:off x="2148829" y="239822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GUI</a:t>
              </a:r>
            </a:p>
          </p:txBody>
        </p:sp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D1FC6543-9E6E-FA47-A3B2-B1A9D17BE339}"/>
              </a:ext>
            </a:extLst>
          </p:cNvPr>
          <p:cNvGrpSpPr/>
          <p:nvPr/>
        </p:nvGrpSpPr>
        <p:grpSpPr>
          <a:xfrm>
            <a:off x="7547724" y="-646366"/>
            <a:ext cx="5156660" cy="4062433"/>
            <a:chOff x="6511560" y="128536"/>
            <a:chExt cx="5156660" cy="4062433"/>
          </a:xfrm>
        </p:grpSpPr>
        <p:sp>
          <p:nvSpPr>
            <p:cNvPr id="53" name="Rectangle 21">
              <a:extLst>
                <a:ext uri="{FF2B5EF4-FFF2-40B4-BE49-F238E27FC236}">
                  <a16:creationId xmlns:a16="http://schemas.microsoft.com/office/drawing/2014/main" id="{4EF5D90D-2866-9E4E-979F-89CA01B43879}"/>
                </a:ext>
              </a:extLst>
            </p:cNvPr>
            <p:cNvSpPr/>
            <p:nvPr/>
          </p:nvSpPr>
          <p:spPr>
            <a:xfrm>
              <a:off x="6525789" y="517155"/>
              <a:ext cx="3636855" cy="3636855"/>
            </a:xfrm>
            <a:prstGeom prst="rect">
              <a:avLst/>
            </a:prstGeom>
            <a:solidFill>
              <a:srgbClr val="A26BAC"/>
            </a:solidFill>
            <a:ln w="25400" cap="flat" cmpd="sng" algn="ctr">
              <a:solidFill>
                <a:srgbClr val="A26BAC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Rectangle 37">
              <a:extLst>
                <a:ext uri="{FF2B5EF4-FFF2-40B4-BE49-F238E27FC236}">
                  <a16:creationId xmlns:a16="http://schemas.microsoft.com/office/drawing/2014/main" id="{46194778-035D-C543-B51B-A4474F3C6CF7}"/>
                </a:ext>
              </a:extLst>
            </p:cNvPr>
            <p:cNvSpPr/>
            <p:nvPr/>
          </p:nvSpPr>
          <p:spPr>
            <a:xfrm>
              <a:off x="6512239" y="554114"/>
              <a:ext cx="3670830" cy="36368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444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kern="0" noProof="1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55" name="Rectangle 37">
              <a:extLst>
                <a:ext uri="{FF2B5EF4-FFF2-40B4-BE49-F238E27FC236}">
                  <a16:creationId xmlns:a16="http://schemas.microsoft.com/office/drawing/2014/main" id="{F23F4496-053B-284A-80D2-5F8ADA9689C9}"/>
                </a:ext>
              </a:extLst>
            </p:cNvPr>
            <p:cNvSpPr/>
            <p:nvPr/>
          </p:nvSpPr>
          <p:spPr>
            <a:xfrm>
              <a:off x="6511560" y="128536"/>
              <a:ext cx="3672188" cy="363685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scene3d>
              <a:camera prst="isometricOffAxis1Top"/>
              <a:lightRig rig="threePt" dir="t"/>
            </a:scene3d>
            <a:sp3d extrusionH="444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kern="0" noProof="1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56" name="TextBox 63">
              <a:extLst>
                <a:ext uri="{FF2B5EF4-FFF2-40B4-BE49-F238E27FC236}">
                  <a16:creationId xmlns:a16="http://schemas.microsoft.com/office/drawing/2014/main" id="{DEFFE4E0-63DD-F841-98B5-018A33C393D7}"/>
                </a:ext>
              </a:extLst>
            </p:cNvPr>
            <p:cNvSpPr txBox="1"/>
            <p:nvPr/>
          </p:nvSpPr>
          <p:spPr>
            <a:xfrm>
              <a:off x="7558822" y="2434096"/>
              <a:ext cx="3384376" cy="4616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WEB APIs</a:t>
              </a:r>
            </a:p>
          </p:txBody>
        </p:sp>
        <p:sp>
          <p:nvSpPr>
            <p:cNvPr id="57" name="TextBox 63">
              <a:extLst>
                <a:ext uri="{FF2B5EF4-FFF2-40B4-BE49-F238E27FC236}">
                  <a16:creationId xmlns:a16="http://schemas.microsoft.com/office/drawing/2014/main" id="{40B77580-E47A-7B48-9DC8-AD5A6BA1F836}"/>
                </a:ext>
              </a:extLst>
            </p:cNvPr>
            <p:cNvSpPr txBox="1"/>
            <p:nvPr/>
          </p:nvSpPr>
          <p:spPr>
            <a:xfrm>
              <a:off x="6658358" y="3229183"/>
              <a:ext cx="5009862" cy="4616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CERIF Metadata Catalogue</a:t>
              </a:r>
            </a:p>
          </p:txBody>
        </p:sp>
        <p:sp>
          <p:nvSpPr>
            <p:cNvPr id="58" name="TextBox 63">
              <a:extLst>
                <a:ext uri="{FF2B5EF4-FFF2-40B4-BE49-F238E27FC236}">
                  <a16:creationId xmlns:a16="http://schemas.microsoft.com/office/drawing/2014/main" id="{8CF3DFD2-EDB4-9A46-A074-7F330619A801}"/>
                </a:ext>
              </a:extLst>
            </p:cNvPr>
            <p:cNvSpPr txBox="1"/>
            <p:nvPr/>
          </p:nvSpPr>
          <p:spPr>
            <a:xfrm>
              <a:off x="7250005" y="2817077"/>
              <a:ext cx="4155055" cy="4616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 defTabSz="914354">
                <a:defRPr/>
              </a:pPr>
              <a:r>
                <a:rPr lang="en-US" sz="2400" kern="0" dirty="0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S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oftware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 Components</a:t>
              </a:r>
            </a:p>
          </p:txBody>
        </p:sp>
      </p:grpSp>
      <p:sp>
        <p:nvSpPr>
          <p:cNvPr id="59" name="Segnaposto contenuto 2">
            <a:extLst>
              <a:ext uri="{FF2B5EF4-FFF2-40B4-BE49-F238E27FC236}">
                <a16:creationId xmlns:a16="http://schemas.microsoft.com/office/drawing/2014/main" id="{6BFBA7B2-6844-0640-8E11-3F333E83D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462" y="3547841"/>
            <a:ext cx="5381563" cy="2860579"/>
          </a:xfrm>
          <a:solidFill>
            <a:srgbClr val="95A5A6">
              <a:lumMod val="20000"/>
              <a:lumOff val="80000"/>
            </a:srgbClr>
          </a:solidFill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GB" sz="1600" dirty="0"/>
              <a:t>“entry point” of EPOS ICS-C</a:t>
            </a:r>
          </a:p>
          <a:p>
            <a:pPr>
              <a:buFontTx/>
              <a:buChar char="-"/>
            </a:pPr>
            <a:r>
              <a:rPr lang="en-GB" sz="1600" dirty="0"/>
              <a:t>Enable GUI to interoperate with the ICS-C system</a:t>
            </a:r>
          </a:p>
          <a:p>
            <a:pPr>
              <a:buFontTx/>
              <a:buChar char="-"/>
            </a:pPr>
            <a:r>
              <a:rPr lang="en-GB" sz="1600" dirty="0"/>
              <a:t>can be used by “</a:t>
            </a:r>
            <a:r>
              <a:rPr lang="en-GB" sz="1600" dirty="0">
                <a:latin typeface="Courier" pitchFamily="2" charset="0"/>
              </a:rPr>
              <a:t>curl script</a:t>
            </a:r>
            <a:r>
              <a:rPr lang="en-GB" sz="1600" dirty="0"/>
              <a:t> lovers”</a:t>
            </a:r>
          </a:p>
          <a:p>
            <a:pPr>
              <a:buFontTx/>
              <a:buChar char="-"/>
            </a:pPr>
            <a:r>
              <a:rPr lang="it-IT" sz="1400" dirty="0" err="1">
                <a:latin typeface="Courier" pitchFamily="2" charset="0"/>
              </a:rPr>
              <a:t>curl</a:t>
            </a:r>
            <a:r>
              <a:rPr lang="it-IT" sz="1400" dirty="0">
                <a:latin typeface="Courier" pitchFamily="2" charset="0"/>
              </a:rPr>
              <a:t> -X GET --</a:t>
            </a:r>
            <a:r>
              <a:rPr lang="it-IT" sz="1400" dirty="0" err="1">
                <a:latin typeface="Courier" pitchFamily="2" charset="0"/>
              </a:rPr>
              <a:t>header</a:t>
            </a:r>
            <a:r>
              <a:rPr lang="it-IT" sz="1400" dirty="0">
                <a:latin typeface="Courier" pitchFamily="2" charset="0"/>
              </a:rPr>
              <a:t> '</a:t>
            </a:r>
            <a:r>
              <a:rPr lang="it-IT" sz="1400" dirty="0" err="1">
                <a:latin typeface="Courier" pitchFamily="2" charset="0"/>
              </a:rPr>
              <a:t>Accept</a:t>
            </a:r>
            <a:r>
              <a:rPr lang="it-IT" sz="1400" dirty="0">
                <a:latin typeface="Courier" pitchFamily="2" charset="0"/>
              </a:rPr>
              <a:t>: </a:t>
            </a:r>
            <a:r>
              <a:rPr lang="it-IT" sz="1400" dirty="0" err="1">
                <a:latin typeface="Courier" pitchFamily="2" charset="0"/>
              </a:rPr>
              <a:t>application</a:t>
            </a:r>
            <a:r>
              <a:rPr lang="it-IT" sz="1400" dirty="0">
                <a:latin typeface="Courier" pitchFamily="2" charset="0"/>
              </a:rPr>
              <a:t>/</a:t>
            </a:r>
            <a:r>
              <a:rPr lang="it-IT" sz="1400" dirty="0" err="1">
                <a:latin typeface="Courier" pitchFamily="2" charset="0"/>
              </a:rPr>
              <a:t>json</a:t>
            </a:r>
            <a:r>
              <a:rPr lang="it-IT" sz="1400" dirty="0">
                <a:latin typeface="Courier" pitchFamily="2" charset="0"/>
              </a:rPr>
              <a:t>’ 'http://</a:t>
            </a:r>
            <a:r>
              <a:rPr lang="it-IT" sz="1400" dirty="0" err="1">
                <a:latin typeface="Courier" pitchFamily="2" charset="0"/>
              </a:rPr>
              <a:t>epos.cineca.it</a:t>
            </a:r>
            <a:r>
              <a:rPr lang="it-IT" sz="1400" dirty="0">
                <a:latin typeface="Courier" pitchFamily="2" charset="0"/>
              </a:rPr>
              <a:t>/</a:t>
            </a:r>
            <a:r>
              <a:rPr lang="it-IT" sz="1400" dirty="0" err="1">
                <a:latin typeface="Courier" pitchFamily="2" charset="0"/>
              </a:rPr>
              <a:t>webapi</a:t>
            </a:r>
            <a:r>
              <a:rPr lang="it-IT" sz="1400" dirty="0">
                <a:latin typeface="Courier" pitchFamily="2" charset="0"/>
              </a:rPr>
              <a:t>/v1.1/</a:t>
            </a:r>
            <a:r>
              <a:rPr lang="it-IT" sz="1400" dirty="0" err="1">
                <a:latin typeface="Courier" pitchFamily="2" charset="0"/>
              </a:rPr>
              <a:t>resources</a:t>
            </a:r>
            <a:r>
              <a:rPr lang="it-IT" sz="1400" dirty="0">
                <a:latin typeface="Courier" pitchFamily="2" charset="0"/>
              </a:rPr>
              <a:t>/</a:t>
            </a:r>
            <a:r>
              <a:rPr lang="it-IT" sz="1400" dirty="0" err="1">
                <a:latin typeface="Courier" pitchFamily="2" charset="0"/>
              </a:rPr>
              <a:t>ddss</a:t>
            </a:r>
            <a:r>
              <a:rPr lang="it-IT" sz="1400" dirty="0">
                <a:latin typeface="Courier" pitchFamily="2" charset="0"/>
              </a:rPr>
              <a:t>’</a:t>
            </a:r>
          </a:p>
          <a:p>
            <a:pPr lvl="0">
              <a:buFontTx/>
              <a:buChar char="-"/>
            </a:pPr>
            <a:r>
              <a:rPr lang="en-GB" sz="1600" dirty="0"/>
              <a:t>Web APIs DOC: </a:t>
            </a:r>
            <a:r>
              <a:rPr lang="en-GB" sz="1600" dirty="0">
                <a:hlinkClick r:id="rId14"/>
              </a:rPr>
              <a:t>http://epos.cineca.it/webapi/v1.1/swagger-ui.html</a:t>
            </a:r>
            <a:endParaRPr lang="en-GB" sz="1600" dirty="0"/>
          </a:p>
          <a:p>
            <a:pPr lvl="0">
              <a:buFontTx/>
              <a:buChar char="-"/>
            </a:pPr>
            <a:r>
              <a:rPr lang="en-GB" sz="1600" dirty="0"/>
              <a:t>Response payload: </a:t>
            </a:r>
            <a:r>
              <a:rPr lang="en-GB" sz="1600" dirty="0" err="1"/>
              <a:t>geoJSON</a:t>
            </a:r>
            <a:r>
              <a:rPr lang="en-GB" sz="1600" dirty="0"/>
              <a:t> </a:t>
            </a:r>
            <a:r>
              <a:rPr lang="en-GB" sz="1600" dirty="0">
                <a:sym typeface="Wingdings" pitchFamily="2" charset="2"/>
              </a:rPr>
              <a:t></a:t>
            </a:r>
            <a:r>
              <a:rPr lang="en-GB" sz="1600" dirty="0"/>
              <a:t> </a:t>
            </a:r>
            <a:r>
              <a:rPr lang="en-GB" sz="1600" dirty="0" err="1"/>
              <a:t>covJSON</a:t>
            </a:r>
            <a:endParaRPr lang="en-GB" sz="1600" dirty="0"/>
          </a:p>
        </p:txBody>
      </p:sp>
      <p:cxnSp>
        <p:nvCxnSpPr>
          <p:cNvPr id="7" name="Connettore 4 6">
            <a:extLst>
              <a:ext uri="{FF2B5EF4-FFF2-40B4-BE49-F238E27FC236}">
                <a16:creationId xmlns:a16="http://schemas.microsoft.com/office/drawing/2014/main" id="{90F72B85-AD05-3F49-9714-2DD1E80909E2}"/>
              </a:ext>
            </a:extLst>
          </p:cNvPr>
          <p:cNvCxnSpPr>
            <a:cxnSpLocks/>
            <a:endCxn id="59" idx="1"/>
          </p:cNvCxnSpPr>
          <p:nvPr/>
        </p:nvCxnSpPr>
        <p:spPr>
          <a:xfrm rot="5400000">
            <a:off x="5336316" y="2773594"/>
            <a:ext cx="3387683" cy="1021390"/>
          </a:xfrm>
          <a:prstGeom prst="bentConnector4">
            <a:avLst>
              <a:gd name="adj1" fmla="val 324"/>
              <a:gd name="adj2" fmla="val 122381"/>
            </a:avLst>
          </a:prstGeom>
          <a:ln w="25400">
            <a:solidFill>
              <a:srgbClr val="ABD8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itolo 1">
            <a:extLst>
              <a:ext uri="{FF2B5EF4-FFF2-40B4-BE49-F238E27FC236}">
                <a16:creationId xmlns:a16="http://schemas.microsoft.com/office/drawing/2014/main" id="{56CD89A6-581C-754A-BF43-16CB4E591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2" y="76671"/>
            <a:ext cx="573276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ARCHITECTURE</a:t>
            </a:r>
            <a:endParaRPr lang="it-IT" sz="4000" b="1" dirty="0">
              <a:solidFill>
                <a:srgbClr val="123B24"/>
              </a:solidFill>
            </a:endParaRPr>
          </a:p>
        </p:txBody>
      </p:sp>
      <p:sp>
        <p:nvSpPr>
          <p:cNvPr id="60" name="Rettangolo 4">
            <a:extLst>
              <a:ext uri="{FF2B5EF4-FFF2-40B4-BE49-F238E27FC236}">
                <a16:creationId xmlns:a16="http://schemas.microsoft.com/office/drawing/2014/main" id="{80323DD5-B499-D84E-9096-B9638AC9F863}"/>
              </a:ext>
            </a:extLst>
          </p:cNvPr>
          <p:cNvSpPr/>
          <p:nvPr/>
        </p:nvSpPr>
        <p:spPr>
          <a:xfrm>
            <a:off x="6519462" y="3124315"/>
            <a:ext cx="5381563" cy="43099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EPOS WEB APIs</a:t>
            </a:r>
          </a:p>
        </p:txBody>
      </p:sp>
    </p:spTree>
    <p:extLst>
      <p:ext uri="{BB962C8B-B14F-4D97-AF65-F5344CB8AC3E}">
        <p14:creationId xmlns:p14="http://schemas.microsoft.com/office/powerpoint/2010/main" val="272846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005 0.0912 C 0.28659 -0.06667 0.40312 -0.22431 0.46133 -0.27685 C 0.51953 -0.3294 0.50416 -0.22616 0.51953 -0.22408 " pathEditMode="relative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uiExpand="1" build="p" animBg="1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292AF997-9E59-FF49-9E78-AA405A62D3C4}"/>
              </a:ext>
            </a:extLst>
          </p:cNvPr>
          <p:cNvGrpSpPr/>
          <p:nvPr/>
        </p:nvGrpSpPr>
        <p:grpSpPr>
          <a:xfrm>
            <a:off x="767410" y="4083268"/>
            <a:ext cx="4532208" cy="1686267"/>
            <a:chOff x="5471584" y="3788459"/>
            <a:chExt cx="4532208" cy="1686267"/>
          </a:xfrm>
        </p:grpSpPr>
        <p:grpSp>
          <p:nvGrpSpPr>
            <p:cNvPr id="137" name="Gruppo 136">
              <a:extLst>
                <a:ext uri="{FF2B5EF4-FFF2-40B4-BE49-F238E27FC236}">
                  <a16:creationId xmlns:a16="http://schemas.microsoft.com/office/drawing/2014/main" id="{474A27AF-6250-3343-B704-3F049977D5C1}"/>
                </a:ext>
              </a:extLst>
            </p:cNvPr>
            <p:cNvGrpSpPr/>
            <p:nvPr/>
          </p:nvGrpSpPr>
          <p:grpSpPr>
            <a:xfrm>
              <a:off x="6554710" y="3859201"/>
              <a:ext cx="900000" cy="900000"/>
              <a:chOff x="4056384" y="3200400"/>
              <a:chExt cx="3983832" cy="3636855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50" name="Freeform: Shape 54">
                <a:extLst>
                  <a:ext uri="{FF2B5EF4-FFF2-40B4-BE49-F238E27FC236}">
                    <a16:creationId xmlns:a16="http://schemas.microsoft.com/office/drawing/2014/main" id="{7C240011-C5B2-CC40-8FE5-0CACE4189E78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Rectangle 18">
                <a:extLst>
                  <a:ext uri="{FF2B5EF4-FFF2-40B4-BE49-F238E27FC236}">
                    <a16:creationId xmlns:a16="http://schemas.microsoft.com/office/drawing/2014/main" id="{BF093FAB-C7D5-B74A-9CF4-257377FB62D5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8" name="Gruppo 137">
              <a:extLst>
                <a:ext uri="{FF2B5EF4-FFF2-40B4-BE49-F238E27FC236}">
                  <a16:creationId xmlns:a16="http://schemas.microsoft.com/office/drawing/2014/main" id="{D9E0A397-6332-E642-9EA8-2CD33A751BFE}"/>
                </a:ext>
              </a:extLst>
            </p:cNvPr>
            <p:cNvGrpSpPr/>
            <p:nvPr/>
          </p:nvGrpSpPr>
          <p:grpSpPr>
            <a:xfrm>
              <a:off x="5471584" y="3788459"/>
              <a:ext cx="1187661" cy="1025254"/>
              <a:chOff x="2783058" y="2369681"/>
              <a:chExt cx="5257158" cy="4143002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148" name="Freeform: Shape 54">
                <a:extLst>
                  <a:ext uri="{FF2B5EF4-FFF2-40B4-BE49-F238E27FC236}">
                    <a16:creationId xmlns:a16="http://schemas.microsoft.com/office/drawing/2014/main" id="{DC1A473F-6FA3-C049-8C38-EAFE8E3BE786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8">
                <a:extLst>
                  <a:ext uri="{FF2B5EF4-FFF2-40B4-BE49-F238E27FC236}">
                    <a16:creationId xmlns:a16="http://schemas.microsoft.com/office/drawing/2014/main" id="{618D5BB8-8330-424F-ADBE-915BAF032DB7}"/>
                  </a:ext>
                </a:extLst>
              </p:cNvPr>
              <p:cNvSpPr/>
              <p:nvPr/>
            </p:nvSpPr>
            <p:spPr>
              <a:xfrm>
                <a:off x="2783058" y="2369681"/>
                <a:ext cx="3636854" cy="3636857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9" name="Gruppo 138">
              <a:extLst>
                <a:ext uri="{FF2B5EF4-FFF2-40B4-BE49-F238E27FC236}">
                  <a16:creationId xmlns:a16="http://schemas.microsoft.com/office/drawing/2014/main" id="{73DF00A2-E7D1-CF47-809D-7CD4DB89248F}"/>
                </a:ext>
              </a:extLst>
            </p:cNvPr>
            <p:cNvGrpSpPr/>
            <p:nvPr/>
          </p:nvGrpSpPr>
          <p:grpSpPr>
            <a:xfrm>
              <a:off x="8653652" y="3896160"/>
              <a:ext cx="900000" cy="900000"/>
              <a:chOff x="4056384" y="3200400"/>
              <a:chExt cx="3983832" cy="363685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146" name="Freeform: Shape 54">
                <a:extLst>
                  <a:ext uri="{FF2B5EF4-FFF2-40B4-BE49-F238E27FC236}">
                    <a16:creationId xmlns:a16="http://schemas.microsoft.com/office/drawing/2014/main" id="{DEAE2EB6-291B-3845-9538-528A5544042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7" name="Rectangle 18">
                <a:extLst>
                  <a:ext uri="{FF2B5EF4-FFF2-40B4-BE49-F238E27FC236}">
                    <a16:creationId xmlns:a16="http://schemas.microsoft.com/office/drawing/2014/main" id="{48045834-143D-334A-969A-AB45B6AE723C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0" name="Gruppo 139">
              <a:extLst>
                <a:ext uri="{FF2B5EF4-FFF2-40B4-BE49-F238E27FC236}">
                  <a16:creationId xmlns:a16="http://schemas.microsoft.com/office/drawing/2014/main" id="{E0D48974-51E1-1545-823B-C0E491EAF412}"/>
                </a:ext>
              </a:extLst>
            </p:cNvPr>
            <p:cNvGrpSpPr/>
            <p:nvPr/>
          </p:nvGrpSpPr>
          <p:grpSpPr>
            <a:xfrm>
              <a:off x="7835677" y="4023829"/>
              <a:ext cx="900000" cy="900000"/>
              <a:chOff x="4056384" y="3200400"/>
              <a:chExt cx="3983832" cy="3636855"/>
            </a:xfrm>
            <a:blipFill>
              <a:blip r:embed="rId5"/>
              <a:stretch>
                <a:fillRect/>
              </a:stretch>
            </a:blipFill>
          </p:grpSpPr>
          <p:sp>
            <p:nvSpPr>
              <p:cNvPr id="144" name="Freeform: Shape 54">
                <a:extLst>
                  <a:ext uri="{FF2B5EF4-FFF2-40B4-BE49-F238E27FC236}">
                    <a16:creationId xmlns:a16="http://schemas.microsoft.com/office/drawing/2014/main" id="{9715AF37-3B5C-BD41-A18C-B3DF18EFF335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Rectangle 18">
                <a:extLst>
                  <a:ext uri="{FF2B5EF4-FFF2-40B4-BE49-F238E27FC236}">
                    <a16:creationId xmlns:a16="http://schemas.microsoft.com/office/drawing/2014/main" id="{79AAFC89-F2FC-9D41-A352-B5AA979765ED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1" name="Gruppo 140">
              <a:extLst>
                <a:ext uri="{FF2B5EF4-FFF2-40B4-BE49-F238E27FC236}">
                  <a16:creationId xmlns:a16="http://schemas.microsoft.com/office/drawing/2014/main" id="{4273E86B-4607-D24E-94E2-B8A6620A09A5}"/>
                </a:ext>
              </a:extLst>
            </p:cNvPr>
            <p:cNvGrpSpPr/>
            <p:nvPr/>
          </p:nvGrpSpPr>
          <p:grpSpPr>
            <a:xfrm>
              <a:off x="7016197" y="4149144"/>
              <a:ext cx="900000" cy="900000"/>
              <a:chOff x="4056384" y="3200400"/>
              <a:chExt cx="3983832" cy="3636855"/>
            </a:xfrm>
            <a:blipFill>
              <a:blip r:embed="rId6"/>
              <a:stretch>
                <a:fillRect/>
              </a:stretch>
            </a:blipFill>
          </p:grpSpPr>
          <p:sp>
            <p:nvSpPr>
              <p:cNvPr id="142" name="Freeform: Shape 54">
                <a:extLst>
                  <a:ext uri="{FF2B5EF4-FFF2-40B4-BE49-F238E27FC236}">
                    <a16:creationId xmlns:a16="http://schemas.microsoft.com/office/drawing/2014/main" id="{F245B836-092A-1B4F-9AA3-61F601B4968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Rectangle 18">
                <a:extLst>
                  <a:ext uri="{FF2B5EF4-FFF2-40B4-BE49-F238E27FC236}">
                    <a16:creationId xmlns:a16="http://schemas.microsoft.com/office/drawing/2014/main" id="{A68F9657-D677-8946-87B9-F7537024C0D9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0" name="Gruppo 79">
              <a:extLst>
                <a:ext uri="{FF2B5EF4-FFF2-40B4-BE49-F238E27FC236}">
                  <a16:creationId xmlns:a16="http://schemas.microsoft.com/office/drawing/2014/main" id="{45C271B8-28C1-984E-B141-E4093C4552E0}"/>
                </a:ext>
              </a:extLst>
            </p:cNvPr>
            <p:cNvGrpSpPr/>
            <p:nvPr/>
          </p:nvGrpSpPr>
          <p:grpSpPr>
            <a:xfrm>
              <a:off x="6066863" y="4180103"/>
              <a:ext cx="1017397" cy="913516"/>
              <a:chOff x="3536723" y="2821210"/>
              <a:chExt cx="4503493" cy="3691473"/>
            </a:xfrm>
            <a:blipFill>
              <a:blip r:embed="rId7"/>
              <a:stretch>
                <a:fillRect/>
              </a:stretch>
            </a:blipFill>
          </p:grpSpPr>
          <p:sp>
            <p:nvSpPr>
              <p:cNvPr id="112" name="Freeform: Shape 54">
                <a:extLst>
                  <a:ext uri="{FF2B5EF4-FFF2-40B4-BE49-F238E27FC236}">
                    <a16:creationId xmlns:a16="http://schemas.microsoft.com/office/drawing/2014/main" id="{3871F3CD-81AA-4840-AFF7-1AC515E6E0A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Rectangle 18">
                <a:extLst>
                  <a:ext uri="{FF2B5EF4-FFF2-40B4-BE49-F238E27FC236}">
                    <a16:creationId xmlns:a16="http://schemas.microsoft.com/office/drawing/2014/main" id="{704019BD-23D9-944E-98CA-B1976940798D}"/>
                  </a:ext>
                </a:extLst>
              </p:cNvPr>
              <p:cNvSpPr/>
              <p:nvPr/>
            </p:nvSpPr>
            <p:spPr>
              <a:xfrm>
                <a:off x="3536723" y="2821210"/>
                <a:ext cx="3636858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1" name="Gruppo 80">
              <a:extLst>
                <a:ext uri="{FF2B5EF4-FFF2-40B4-BE49-F238E27FC236}">
                  <a16:creationId xmlns:a16="http://schemas.microsoft.com/office/drawing/2014/main" id="{F06B9300-1CDA-7544-BE9A-56F197D351C0}"/>
                </a:ext>
              </a:extLst>
            </p:cNvPr>
            <p:cNvGrpSpPr/>
            <p:nvPr/>
          </p:nvGrpSpPr>
          <p:grpSpPr>
            <a:xfrm>
              <a:off x="9095105" y="4202498"/>
              <a:ext cx="908687" cy="900000"/>
              <a:chOff x="4056384" y="3266257"/>
              <a:chExt cx="4022285" cy="3636861"/>
            </a:xfrm>
            <a:blipFill>
              <a:blip r:embed="rId8"/>
              <a:stretch>
                <a:fillRect/>
              </a:stretch>
            </a:blipFill>
          </p:grpSpPr>
          <p:sp>
            <p:nvSpPr>
              <p:cNvPr id="91" name="Freeform: Shape 54">
                <a:extLst>
                  <a:ext uri="{FF2B5EF4-FFF2-40B4-BE49-F238E27FC236}">
                    <a16:creationId xmlns:a16="http://schemas.microsoft.com/office/drawing/2014/main" id="{F03D0BA7-3062-F949-81CD-111E2C04B7D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Rectangle 18">
                <a:extLst>
                  <a:ext uri="{FF2B5EF4-FFF2-40B4-BE49-F238E27FC236}">
                    <a16:creationId xmlns:a16="http://schemas.microsoft.com/office/drawing/2014/main" id="{573E7BE1-DEB3-9743-8898-1C30712B1C45}"/>
                  </a:ext>
                </a:extLst>
              </p:cNvPr>
              <p:cNvSpPr/>
              <p:nvPr/>
            </p:nvSpPr>
            <p:spPr>
              <a:xfrm>
                <a:off x="4441815" y="3266257"/>
                <a:ext cx="3636854" cy="3636861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90205BBE-3856-AC41-A2EA-D6624B4A562F}"/>
                </a:ext>
              </a:extLst>
            </p:cNvPr>
            <p:cNvGrpSpPr/>
            <p:nvPr/>
          </p:nvGrpSpPr>
          <p:grpSpPr>
            <a:xfrm>
              <a:off x="8295814" y="4324902"/>
              <a:ext cx="900002" cy="900000"/>
              <a:chOff x="4056384" y="3269417"/>
              <a:chExt cx="3983832" cy="3636855"/>
            </a:xfrm>
            <a:blipFill>
              <a:blip r:embed="rId9"/>
              <a:stretch>
                <a:fillRect/>
              </a:stretch>
            </a:blipFill>
          </p:grpSpPr>
          <p:sp>
            <p:nvSpPr>
              <p:cNvPr id="89" name="Freeform: Shape 54">
                <a:extLst>
                  <a:ext uri="{FF2B5EF4-FFF2-40B4-BE49-F238E27FC236}">
                    <a16:creationId xmlns:a16="http://schemas.microsoft.com/office/drawing/2014/main" id="{11B887B1-3D07-8A47-BFC3-7F037306ECD4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Rectangle 18">
                <a:extLst>
                  <a:ext uri="{FF2B5EF4-FFF2-40B4-BE49-F238E27FC236}">
                    <a16:creationId xmlns:a16="http://schemas.microsoft.com/office/drawing/2014/main" id="{D8AEF162-0824-7B42-9E9A-37DBDF20B725}"/>
                  </a:ext>
                </a:extLst>
              </p:cNvPr>
              <p:cNvSpPr/>
              <p:nvPr/>
            </p:nvSpPr>
            <p:spPr>
              <a:xfrm>
                <a:off x="4295458" y="3269417"/>
                <a:ext cx="3636841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2EE0DF2E-A945-A646-BECD-9E9514C8C017}"/>
                </a:ext>
              </a:extLst>
            </p:cNvPr>
            <p:cNvGrpSpPr/>
            <p:nvPr/>
          </p:nvGrpSpPr>
          <p:grpSpPr>
            <a:xfrm>
              <a:off x="7465290" y="4449192"/>
              <a:ext cx="900002" cy="900000"/>
              <a:chOff x="4056384" y="3265275"/>
              <a:chExt cx="3983832" cy="3636855"/>
            </a:xfrm>
            <a:blipFill>
              <a:blip r:embed="rId10"/>
              <a:stretch>
                <a:fillRect/>
              </a:stretch>
            </a:blipFill>
          </p:grpSpPr>
          <p:sp>
            <p:nvSpPr>
              <p:cNvPr id="87" name="Freeform: Shape 54">
                <a:extLst>
                  <a:ext uri="{FF2B5EF4-FFF2-40B4-BE49-F238E27FC236}">
                    <a16:creationId xmlns:a16="http://schemas.microsoft.com/office/drawing/2014/main" id="{CD1CDC00-3323-354A-9580-49833D05B4C7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Rectangle 18">
                <a:extLst>
                  <a:ext uri="{FF2B5EF4-FFF2-40B4-BE49-F238E27FC236}">
                    <a16:creationId xmlns:a16="http://schemas.microsoft.com/office/drawing/2014/main" id="{B78AD025-E50A-A249-847B-C843DDEB589B}"/>
                  </a:ext>
                </a:extLst>
              </p:cNvPr>
              <p:cNvSpPr/>
              <p:nvPr/>
            </p:nvSpPr>
            <p:spPr>
              <a:xfrm>
                <a:off x="4290867" y="3265275"/>
                <a:ext cx="363684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6" name="Rectangle 18">
              <a:extLst>
                <a:ext uri="{FF2B5EF4-FFF2-40B4-BE49-F238E27FC236}">
                  <a16:creationId xmlns:a16="http://schemas.microsoft.com/office/drawing/2014/main" id="{5186CB2E-D197-4541-A100-41968C1938A1}"/>
                </a:ext>
              </a:extLst>
            </p:cNvPr>
            <p:cNvSpPr/>
            <p:nvPr/>
          </p:nvSpPr>
          <p:spPr>
            <a:xfrm>
              <a:off x="6676150" y="4574726"/>
              <a:ext cx="821613" cy="900000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5" name="Rectangle 20">
            <a:extLst>
              <a:ext uri="{FF2B5EF4-FFF2-40B4-BE49-F238E27FC236}">
                <a16:creationId xmlns:a16="http://schemas.microsoft.com/office/drawing/2014/main" id="{6679C5FF-F90B-D946-9AD3-D72E3815FAD1}"/>
              </a:ext>
            </a:extLst>
          </p:cNvPr>
          <p:cNvSpPr/>
          <p:nvPr/>
        </p:nvSpPr>
        <p:spPr>
          <a:xfrm>
            <a:off x="1225772" y="1906302"/>
            <a:ext cx="3636855" cy="3636855"/>
          </a:xfrm>
          <a:prstGeom prst="rect">
            <a:avLst/>
          </a:prstGeom>
          <a:solidFill>
            <a:srgbClr val="16A085"/>
          </a:solidFill>
          <a:ln w="25400" cap="flat" cmpd="sng" algn="ctr">
            <a:noFill/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Freeform: Shape 53">
            <a:extLst>
              <a:ext uri="{FF2B5EF4-FFF2-40B4-BE49-F238E27FC236}">
                <a16:creationId xmlns:a16="http://schemas.microsoft.com/office/drawing/2014/main" id="{A3E5BA93-3C06-2A48-8A08-B1D627C9FA19}"/>
              </a:ext>
            </a:extLst>
          </p:cNvPr>
          <p:cNvSpPr/>
          <p:nvPr/>
        </p:nvSpPr>
        <p:spPr>
          <a:xfrm>
            <a:off x="1027975" y="2513608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Slide Number Placeholder 8">
            <a:extLst>
              <a:ext uri="{FF2B5EF4-FFF2-40B4-BE49-F238E27FC236}">
                <a16:creationId xmlns:a16="http://schemas.microsoft.com/office/drawing/2014/main" id="{BEAEEB51-B541-E343-81DD-91FAAE711E8D}"/>
              </a:ext>
            </a:extLst>
          </p:cNvPr>
          <p:cNvSpPr txBox="1">
            <a:spLocks/>
          </p:cNvSpPr>
          <p:nvPr/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2F3A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2F3A4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TextBox 64">
            <a:extLst>
              <a:ext uri="{FF2B5EF4-FFF2-40B4-BE49-F238E27FC236}">
                <a16:creationId xmlns:a16="http://schemas.microsoft.com/office/drawing/2014/main" id="{AEEB09CF-7E80-A14E-A9F0-46CEA43BE035}"/>
              </a:ext>
            </a:extLst>
          </p:cNvPr>
          <p:cNvSpPr txBox="1"/>
          <p:nvPr/>
        </p:nvSpPr>
        <p:spPr>
          <a:xfrm>
            <a:off x="2129290" y="43241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55" name="TextBox 64">
            <a:extLst>
              <a:ext uri="{FF2B5EF4-FFF2-40B4-BE49-F238E27FC236}">
                <a16:creationId xmlns:a16="http://schemas.microsoft.com/office/drawing/2014/main" id="{63D09ED1-E6DE-774F-976C-D3DC5A784FF4}"/>
              </a:ext>
            </a:extLst>
          </p:cNvPr>
          <p:cNvSpPr txBox="1"/>
          <p:nvPr/>
        </p:nvSpPr>
        <p:spPr>
          <a:xfrm>
            <a:off x="1696551" y="5554512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6" name="TextBox 64">
            <a:extLst>
              <a:ext uri="{FF2B5EF4-FFF2-40B4-BE49-F238E27FC236}">
                <a16:creationId xmlns:a16="http://schemas.microsoft.com/office/drawing/2014/main" id="{6D6A6B7A-64E4-BE4D-8AAE-6B50F4E44E28}"/>
              </a:ext>
            </a:extLst>
          </p:cNvPr>
          <p:cNvSpPr txBox="1"/>
          <p:nvPr/>
        </p:nvSpPr>
        <p:spPr>
          <a:xfrm>
            <a:off x="2545902" y="5405629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7" name="TextBox 64">
            <a:extLst>
              <a:ext uri="{FF2B5EF4-FFF2-40B4-BE49-F238E27FC236}">
                <a16:creationId xmlns:a16="http://schemas.microsoft.com/office/drawing/2014/main" id="{80BA3700-307A-FC48-AA36-2965533731B3}"/>
              </a:ext>
            </a:extLst>
          </p:cNvPr>
          <p:cNvSpPr txBox="1"/>
          <p:nvPr/>
        </p:nvSpPr>
        <p:spPr>
          <a:xfrm>
            <a:off x="3389714" y="5263073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8" name="TextBox 64">
            <a:extLst>
              <a:ext uri="{FF2B5EF4-FFF2-40B4-BE49-F238E27FC236}">
                <a16:creationId xmlns:a16="http://schemas.microsoft.com/office/drawing/2014/main" id="{03AFD5DB-7C54-D047-A32A-7BF2995F2E3D}"/>
              </a:ext>
            </a:extLst>
          </p:cNvPr>
          <p:cNvSpPr txBox="1"/>
          <p:nvPr/>
        </p:nvSpPr>
        <p:spPr>
          <a:xfrm>
            <a:off x="4213706" y="5131570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BA879C30-20B9-0B45-BF8E-B8106C13F31C}"/>
              </a:ext>
            </a:extLst>
          </p:cNvPr>
          <p:cNvGrpSpPr/>
          <p:nvPr/>
        </p:nvGrpSpPr>
        <p:grpSpPr>
          <a:xfrm>
            <a:off x="1225772" y="-58120"/>
            <a:ext cx="4307433" cy="3636855"/>
            <a:chOff x="1225772" y="-58120"/>
            <a:chExt cx="4307433" cy="3636855"/>
          </a:xfrm>
        </p:grpSpPr>
        <p:sp>
          <p:nvSpPr>
            <p:cNvPr id="114" name="Rectangle 37">
              <a:extLst>
                <a:ext uri="{FF2B5EF4-FFF2-40B4-BE49-F238E27FC236}">
                  <a16:creationId xmlns:a16="http://schemas.microsoft.com/office/drawing/2014/main" id="{28AE1D85-A14F-E34B-899E-81BFCD3AECC6}"/>
                </a:ext>
              </a:extLst>
            </p:cNvPr>
            <p:cNvSpPr/>
            <p:nvPr/>
          </p:nvSpPr>
          <p:spPr>
            <a:xfrm>
              <a:off x="1225772" y="-58120"/>
              <a:ext cx="3636855" cy="3636855"/>
            </a:xfrm>
            <a:prstGeom prst="rect">
              <a:avLst/>
            </a:prstGeom>
            <a:blipFill>
              <a:blip r:embed="rId12"/>
              <a:stretch>
                <a:fillRect/>
              </a:stretch>
            </a:blipFill>
            <a:ln w="25400" cap="flat" cmpd="sng" algn="ctr">
              <a:solidFill>
                <a:srgbClr val="5D7C9B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TextBox 63">
              <a:extLst>
                <a:ext uri="{FF2B5EF4-FFF2-40B4-BE49-F238E27FC236}">
                  <a16:creationId xmlns:a16="http://schemas.microsoft.com/office/drawing/2014/main" id="{38B1F0E0-B2C7-2D46-8E65-D016C29FF524}"/>
                </a:ext>
              </a:extLst>
            </p:cNvPr>
            <p:cNvSpPr txBox="1"/>
            <p:nvPr/>
          </p:nvSpPr>
          <p:spPr>
            <a:xfrm>
              <a:off x="2148829" y="239822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GUI</a:t>
              </a:r>
            </a:p>
          </p:txBody>
        </p:sp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D1FC6543-9E6E-FA47-A3B2-B1A9D17BE339}"/>
              </a:ext>
            </a:extLst>
          </p:cNvPr>
          <p:cNvGrpSpPr/>
          <p:nvPr/>
        </p:nvGrpSpPr>
        <p:grpSpPr>
          <a:xfrm>
            <a:off x="7547724" y="-646366"/>
            <a:ext cx="5156660" cy="4062433"/>
            <a:chOff x="6511560" y="128536"/>
            <a:chExt cx="5156660" cy="4062433"/>
          </a:xfrm>
        </p:grpSpPr>
        <p:sp>
          <p:nvSpPr>
            <p:cNvPr id="53" name="Rectangle 21">
              <a:extLst>
                <a:ext uri="{FF2B5EF4-FFF2-40B4-BE49-F238E27FC236}">
                  <a16:creationId xmlns:a16="http://schemas.microsoft.com/office/drawing/2014/main" id="{4EF5D90D-2866-9E4E-979F-89CA01B43879}"/>
                </a:ext>
              </a:extLst>
            </p:cNvPr>
            <p:cNvSpPr/>
            <p:nvPr/>
          </p:nvSpPr>
          <p:spPr>
            <a:xfrm>
              <a:off x="6525789" y="517155"/>
              <a:ext cx="3636855" cy="3636855"/>
            </a:xfrm>
            <a:prstGeom prst="rect">
              <a:avLst/>
            </a:prstGeom>
            <a:solidFill>
              <a:srgbClr val="A26BAC"/>
            </a:solidFill>
            <a:ln w="25400" cap="flat" cmpd="sng" algn="ctr">
              <a:solidFill>
                <a:srgbClr val="A26BAC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Rectangle 37">
              <a:extLst>
                <a:ext uri="{FF2B5EF4-FFF2-40B4-BE49-F238E27FC236}">
                  <a16:creationId xmlns:a16="http://schemas.microsoft.com/office/drawing/2014/main" id="{46194778-035D-C543-B51B-A4474F3C6CF7}"/>
                </a:ext>
              </a:extLst>
            </p:cNvPr>
            <p:cNvSpPr/>
            <p:nvPr/>
          </p:nvSpPr>
          <p:spPr>
            <a:xfrm>
              <a:off x="6512239" y="554114"/>
              <a:ext cx="3670830" cy="36368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444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kern="0" noProof="1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55" name="Rectangle 37">
              <a:extLst>
                <a:ext uri="{FF2B5EF4-FFF2-40B4-BE49-F238E27FC236}">
                  <a16:creationId xmlns:a16="http://schemas.microsoft.com/office/drawing/2014/main" id="{F23F4496-053B-284A-80D2-5F8ADA9689C9}"/>
                </a:ext>
              </a:extLst>
            </p:cNvPr>
            <p:cNvSpPr/>
            <p:nvPr/>
          </p:nvSpPr>
          <p:spPr>
            <a:xfrm>
              <a:off x="6511560" y="128536"/>
              <a:ext cx="3672188" cy="363685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scene3d>
              <a:camera prst="isometricOffAxis1Top"/>
              <a:lightRig rig="threePt" dir="t"/>
            </a:scene3d>
            <a:sp3d extrusionH="444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kern="0" noProof="1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56" name="TextBox 63">
              <a:extLst>
                <a:ext uri="{FF2B5EF4-FFF2-40B4-BE49-F238E27FC236}">
                  <a16:creationId xmlns:a16="http://schemas.microsoft.com/office/drawing/2014/main" id="{DEFFE4E0-63DD-F841-98B5-018A33C393D7}"/>
                </a:ext>
              </a:extLst>
            </p:cNvPr>
            <p:cNvSpPr txBox="1"/>
            <p:nvPr/>
          </p:nvSpPr>
          <p:spPr>
            <a:xfrm>
              <a:off x="7558822" y="2434096"/>
              <a:ext cx="3384376" cy="4616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WEB APIs</a:t>
              </a:r>
            </a:p>
          </p:txBody>
        </p:sp>
        <p:sp>
          <p:nvSpPr>
            <p:cNvPr id="57" name="TextBox 63">
              <a:extLst>
                <a:ext uri="{FF2B5EF4-FFF2-40B4-BE49-F238E27FC236}">
                  <a16:creationId xmlns:a16="http://schemas.microsoft.com/office/drawing/2014/main" id="{40B77580-E47A-7B48-9DC8-AD5A6BA1F836}"/>
                </a:ext>
              </a:extLst>
            </p:cNvPr>
            <p:cNvSpPr txBox="1"/>
            <p:nvPr/>
          </p:nvSpPr>
          <p:spPr>
            <a:xfrm>
              <a:off x="6658358" y="3229183"/>
              <a:ext cx="5009862" cy="4616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CERIF Metadata Catalogue</a:t>
              </a:r>
            </a:p>
          </p:txBody>
        </p:sp>
        <p:sp>
          <p:nvSpPr>
            <p:cNvPr id="58" name="TextBox 63">
              <a:extLst>
                <a:ext uri="{FF2B5EF4-FFF2-40B4-BE49-F238E27FC236}">
                  <a16:creationId xmlns:a16="http://schemas.microsoft.com/office/drawing/2014/main" id="{8CF3DFD2-EDB4-9A46-A074-7F330619A801}"/>
                </a:ext>
              </a:extLst>
            </p:cNvPr>
            <p:cNvSpPr txBox="1"/>
            <p:nvPr/>
          </p:nvSpPr>
          <p:spPr>
            <a:xfrm>
              <a:off x="7250005" y="2817077"/>
              <a:ext cx="4155055" cy="4616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 defTabSz="914354">
                <a:defRPr/>
              </a:pPr>
              <a:r>
                <a:rPr lang="en-US" sz="2400" kern="0" dirty="0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S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oftware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 Components</a:t>
              </a:r>
            </a:p>
          </p:txBody>
        </p:sp>
      </p:grpSp>
      <p:sp>
        <p:nvSpPr>
          <p:cNvPr id="59" name="Segnaposto contenuto 2">
            <a:extLst>
              <a:ext uri="{FF2B5EF4-FFF2-40B4-BE49-F238E27FC236}">
                <a16:creationId xmlns:a16="http://schemas.microsoft.com/office/drawing/2014/main" id="{6BFBA7B2-6844-0640-8E11-3F333E83D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707" y="3453026"/>
            <a:ext cx="5446779" cy="2606489"/>
          </a:xfrm>
          <a:solidFill>
            <a:srgbClr val="95A5A6">
              <a:lumMod val="20000"/>
              <a:lumOff val="80000"/>
            </a:srgbClr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sz="2000" dirty="0" err="1"/>
              <a:t>Microservice</a:t>
            </a:r>
            <a:r>
              <a:rPr lang="it-IT" sz="2000" dirty="0"/>
              <a:t> </a:t>
            </a:r>
            <a:r>
              <a:rPr lang="it-IT" sz="2000" dirty="0" err="1"/>
              <a:t>approach</a:t>
            </a:r>
            <a:r>
              <a:rPr lang="it-IT" sz="2000" dirty="0"/>
              <a:t> </a:t>
            </a:r>
            <a:r>
              <a:rPr lang="it-IT" sz="2000" dirty="0" err="1"/>
              <a:t>that</a:t>
            </a:r>
            <a:r>
              <a:rPr lang="it-IT" sz="2000" dirty="0"/>
              <a:t> </a:t>
            </a:r>
            <a:r>
              <a:rPr lang="it-IT" sz="2000" dirty="0" err="1"/>
              <a:t>ensures</a:t>
            </a:r>
            <a:r>
              <a:rPr lang="it-IT" sz="2000" dirty="0"/>
              <a:t> </a:t>
            </a:r>
            <a:r>
              <a:rPr lang="it-IT" sz="2000" dirty="0" err="1"/>
              <a:t>scalability</a:t>
            </a:r>
            <a:r>
              <a:rPr lang="it-IT" sz="2000" dirty="0"/>
              <a:t>, </a:t>
            </a:r>
            <a:r>
              <a:rPr lang="it-IT" sz="2000" dirty="0" err="1"/>
              <a:t>flexibility</a:t>
            </a:r>
            <a:r>
              <a:rPr lang="it-IT" sz="2000" dirty="0"/>
              <a:t> and </a:t>
            </a:r>
            <a:r>
              <a:rPr lang="it-IT" sz="2000" dirty="0" err="1"/>
              <a:t>system</a:t>
            </a:r>
            <a:r>
              <a:rPr lang="it-IT" sz="2000" dirty="0"/>
              <a:t> </a:t>
            </a:r>
            <a:r>
              <a:rPr lang="it-IT" sz="2000" dirty="0" err="1"/>
              <a:t>interoperability</a:t>
            </a:r>
            <a:r>
              <a:rPr lang="it-IT" sz="2000" dirty="0"/>
              <a:t> </a:t>
            </a:r>
          </a:p>
          <a:p>
            <a:pPr marL="0" indent="0">
              <a:buNone/>
            </a:pPr>
            <a:endParaRPr lang="it-IT" sz="2000" dirty="0"/>
          </a:p>
          <a:p>
            <a:pPr>
              <a:buFontTx/>
              <a:buChar char="-"/>
            </a:pPr>
            <a:endParaRPr lang="it-IT" dirty="0"/>
          </a:p>
        </p:txBody>
      </p:sp>
      <p:cxnSp>
        <p:nvCxnSpPr>
          <p:cNvPr id="7" name="Connettore 4 6">
            <a:extLst>
              <a:ext uri="{FF2B5EF4-FFF2-40B4-BE49-F238E27FC236}">
                <a16:creationId xmlns:a16="http://schemas.microsoft.com/office/drawing/2014/main" id="{90F72B85-AD05-3F49-9714-2DD1E80909E2}"/>
              </a:ext>
            </a:extLst>
          </p:cNvPr>
          <p:cNvCxnSpPr>
            <a:cxnSpLocks/>
            <a:endCxn id="59" idx="1"/>
          </p:cNvCxnSpPr>
          <p:nvPr/>
        </p:nvCxnSpPr>
        <p:spPr>
          <a:xfrm rot="5400000">
            <a:off x="6075512" y="2813953"/>
            <a:ext cx="2470513" cy="1414122"/>
          </a:xfrm>
          <a:prstGeom prst="bentConnector4">
            <a:avLst>
              <a:gd name="adj1" fmla="val 458"/>
              <a:gd name="adj2" fmla="val 111514"/>
            </a:avLst>
          </a:prstGeom>
          <a:ln w="25400">
            <a:solidFill>
              <a:srgbClr val="5D9AD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olo 1">
            <a:extLst>
              <a:ext uri="{FF2B5EF4-FFF2-40B4-BE49-F238E27FC236}">
                <a16:creationId xmlns:a16="http://schemas.microsoft.com/office/drawing/2014/main" id="{DC6F61E8-040C-2F46-8E90-D9C11FF8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2" y="76671"/>
            <a:ext cx="573276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ARCHITECTURE</a:t>
            </a:r>
            <a:endParaRPr lang="it-IT" sz="4000" b="1" dirty="0">
              <a:solidFill>
                <a:srgbClr val="123B24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4FFB0AC-5A21-854E-8DBF-5D184AD89C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9231" y="4154010"/>
            <a:ext cx="5086256" cy="1836394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963B6EF9-F247-2144-8373-4903E94E04EA}"/>
              </a:ext>
            </a:extLst>
          </p:cNvPr>
          <p:cNvSpPr/>
          <p:nvPr/>
        </p:nvSpPr>
        <p:spPr>
          <a:xfrm>
            <a:off x="7828317" y="4619711"/>
            <a:ext cx="1019654" cy="5793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43F8EF4A-DFD6-5349-BFF2-D2655758B09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5429" y="113060"/>
            <a:ext cx="5556439" cy="6453503"/>
          </a:xfrm>
          <a:prstGeom prst="rect">
            <a:avLst/>
          </a:prstGeom>
          <a:solidFill>
            <a:srgbClr val="95A5A6">
              <a:lumMod val="20000"/>
              <a:lumOff val="80000"/>
            </a:srgbClr>
          </a:solidFill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1133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uiExpand="1" build="p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292AF997-9E59-FF49-9E78-AA405A62D3C4}"/>
              </a:ext>
            </a:extLst>
          </p:cNvPr>
          <p:cNvGrpSpPr/>
          <p:nvPr/>
        </p:nvGrpSpPr>
        <p:grpSpPr>
          <a:xfrm>
            <a:off x="767410" y="4083268"/>
            <a:ext cx="4532208" cy="1686267"/>
            <a:chOff x="5471584" y="3788459"/>
            <a:chExt cx="4532208" cy="1686267"/>
          </a:xfrm>
        </p:grpSpPr>
        <p:grpSp>
          <p:nvGrpSpPr>
            <p:cNvPr id="137" name="Gruppo 136">
              <a:extLst>
                <a:ext uri="{FF2B5EF4-FFF2-40B4-BE49-F238E27FC236}">
                  <a16:creationId xmlns:a16="http://schemas.microsoft.com/office/drawing/2014/main" id="{474A27AF-6250-3343-B704-3F049977D5C1}"/>
                </a:ext>
              </a:extLst>
            </p:cNvPr>
            <p:cNvGrpSpPr/>
            <p:nvPr/>
          </p:nvGrpSpPr>
          <p:grpSpPr>
            <a:xfrm>
              <a:off x="6554710" y="3859201"/>
              <a:ext cx="900000" cy="900000"/>
              <a:chOff x="4056384" y="3200400"/>
              <a:chExt cx="3983832" cy="3636855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50" name="Freeform: Shape 54">
                <a:extLst>
                  <a:ext uri="{FF2B5EF4-FFF2-40B4-BE49-F238E27FC236}">
                    <a16:creationId xmlns:a16="http://schemas.microsoft.com/office/drawing/2014/main" id="{7C240011-C5B2-CC40-8FE5-0CACE4189E78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Rectangle 18">
                <a:extLst>
                  <a:ext uri="{FF2B5EF4-FFF2-40B4-BE49-F238E27FC236}">
                    <a16:creationId xmlns:a16="http://schemas.microsoft.com/office/drawing/2014/main" id="{BF093FAB-C7D5-B74A-9CF4-257377FB62D5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8" name="Gruppo 137">
              <a:extLst>
                <a:ext uri="{FF2B5EF4-FFF2-40B4-BE49-F238E27FC236}">
                  <a16:creationId xmlns:a16="http://schemas.microsoft.com/office/drawing/2014/main" id="{D9E0A397-6332-E642-9EA8-2CD33A751BFE}"/>
                </a:ext>
              </a:extLst>
            </p:cNvPr>
            <p:cNvGrpSpPr/>
            <p:nvPr/>
          </p:nvGrpSpPr>
          <p:grpSpPr>
            <a:xfrm>
              <a:off x="5471584" y="3788459"/>
              <a:ext cx="1187661" cy="1025254"/>
              <a:chOff x="2783058" y="2369681"/>
              <a:chExt cx="5257158" cy="4143002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148" name="Freeform: Shape 54">
                <a:extLst>
                  <a:ext uri="{FF2B5EF4-FFF2-40B4-BE49-F238E27FC236}">
                    <a16:creationId xmlns:a16="http://schemas.microsoft.com/office/drawing/2014/main" id="{DC1A473F-6FA3-C049-8C38-EAFE8E3BE786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8">
                <a:extLst>
                  <a:ext uri="{FF2B5EF4-FFF2-40B4-BE49-F238E27FC236}">
                    <a16:creationId xmlns:a16="http://schemas.microsoft.com/office/drawing/2014/main" id="{618D5BB8-8330-424F-ADBE-915BAF032DB7}"/>
                  </a:ext>
                </a:extLst>
              </p:cNvPr>
              <p:cNvSpPr/>
              <p:nvPr/>
            </p:nvSpPr>
            <p:spPr>
              <a:xfrm>
                <a:off x="2783058" y="2369681"/>
                <a:ext cx="3636854" cy="3636857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9" name="Gruppo 138">
              <a:extLst>
                <a:ext uri="{FF2B5EF4-FFF2-40B4-BE49-F238E27FC236}">
                  <a16:creationId xmlns:a16="http://schemas.microsoft.com/office/drawing/2014/main" id="{73DF00A2-E7D1-CF47-809D-7CD4DB89248F}"/>
                </a:ext>
              </a:extLst>
            </p:cNvPr>
            <p:cNvGrpSpPr/>
            <p:nvPr/>
          </p:nvGrpSpPr>
          <p:grpSpPr>
            <a:xfrm>
              <a:off x="8653652" y="3896160"/>
              <a:ext cx="900000" cy="900000"/>
              <a:chOff x="4056384" y="3200400"/>
              <a:chExt cx="3983832" cy="363685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146" name="Freeform: Shape 54">
                <a:extLst>
                  <a:ext uri="{FF2B5EF4-FFF2-40B4-BE49-F238E27FC236}">
                    <a16:creationId xmlns:a16="http://schemas.microsoft.com/office/drawing/2014/main" id="{DEAE2EB6-291B-3845-9538-528A5544042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7" name="Rectangle 18">
                <a:extLst>
                  <a:ext uri="{FF2B5EF4-FFF2-40B4-BE49-F238E27FC236}">
                    <a16:creationId xmlns:a16="http://schemas.microsoft.com/office/drawing/2014/main" id="{48045834-143D-334A-969A-AB45B6AE723C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0" name="Gruppo 139">
              <a:extLst>
                <a:ext uri="{FF2B5EF4-FFF2-40B4-BE49-F238E27FC236}">
                  <a16:creationId xmlns:a16="http://schemas.microsoft.com/office/drawing/2014/main" id="{E0D48974-51E1-1545-823B-C0E491EAF412}"/>
                </a:ext>
              </a:extLst>
            </p:cNvPr>
            <p:cNvGrpSpPr/>
            <p:nvPr/>
          </p:nvGrpSpPr>
          <p:grpSpPr>
            <a:xfrm>
              <a:off x="7835677" y="4023829"/>
              <a:ext cx="900000" cy="900000"/>
              <a:chOff x="4056384" y="3200400"/>
              <a:chExt cx="3983832" cy="3636855"/>
            </a:xfrm>
            <a:blipFill>
              <a:blip r:embed="rId5"/>
              <a:stretch>
                <a:fillRect/>
              </a:stretch>
            </a:blipFill>
          </p:grpSpPr>
          <p:sp>
            <p:nvSpPr>
              <p:cNvPr id="144" name="Freeform: Shape 54">
                <a:extLst>
                  <a:ext uri="{FF2B5EF4-FFF2-40B4-BE49-F238E27FC236}">
                    <a16:creationId xmlns:a16="http://schemas.microsoft.com/office/drawing/2014/main" id="{9715AF37-3B5C-BD41-A18C-B3DF18EFF335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Rectangle 18">
                <a:extLst>
                  <a:ext uri="{FF2B5EF4-FFF2-40B4-BE49-F238E27FC236}">
                    <a16:creationId xmlns:a16="http://schemas.microsoft.com/office/drawing/2014/main" id="{79AAFC89-F2FC-9D41-A352-B5AA979765ED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1" name="Gruppo 140">
              <a:extLst>
                <a:ext uri="{FF2B5EF4-FFF2-40B4-BE49-F238E27FC236}">
                  <a16:creationId xmlns:a16="http://schemas.microsoft.com/office/drawing/2014/main" id="{4273E86B-4607-D24E-94E2-B8A6620A09A5}"/>
                </a:ext>
              </a:extLst>
            </p:cNvPr>
            <p:cNvGrpSpPr/>
            <p:nvPr/>
          </p:nvGrpSpPr>
          <p:grpSpPr>
            <a:xfrm>
              <a:off x="7016197" y="4149144"/>
              <a:ext cx="900000" cy="900000"/>
              <a:chOff x="4056384" y="3200400"/>
              <a:chExt cx="3983832" cy="3636855"/>
            </a:xfrm>
            <a:blipFill>
              <a:blip r:embed="rId6"/>
              <a:stretch>
                <a:fillRect/>
              </a:stretch>
            </a:blipFill>
          </p:grpSpPr>
          <p:sp>
            <p:nvSpPr>
              <p:cNvPr id="142" name="Freeform: Shape 54">
                <a:extLst>
                  <a:ext uri="{FF2B5EF4-FFF2-40B4-BE49-F238E27FC236}">
                    <a16:creationId xmlns:a16="http://schemas.microsoft.com/office/drawing/2014/main" id="{F245B836-092A-1B4F-9AA3-61F601B4968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Rectangle 18">
                <a:extLst>
                  <a:ext uri="{FF2B5EF4-FFF2-40B4-BE49-F238E27FC236}">
                    <a16:creationId xmlns:a16="http://schemas.microsoft.com/office/drawing/2014/main" id="{A68F9657-D677-8946-87B9-F7537024C0D9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0" name="Gruppo 79">
              <a:extLst>
                <a:ext uri="{FF2B5EF4-FFF2-40B4-BE49-F238E27FC236}">
                  <a16:creationId xmlns:a16="http://schemas.microsoft.com/office/drawing/2014/main" id="{45C271B8-28C1-984E-B141-E4093C4552E0}"/>
                </a:ext>
              </a:extLst>
            </p:cNvPr>
            <p:cNvGrpSpPr/>
            <p:nvPr/>
          </p:nvGrpSpPr>
          <p:grpSpPr>
            <a:xfrm>
              <a:off x="6066863" y="4180103"/>
              <a:ext cx="1017397" cy="913516"/>
              <a:chOff x="3536723" y="2821210"/>
              <a:chExt cx="4503493" cy="3691473"/>
            </a:xfrm>
            <a:blipFill>
              <a:blip r:embed="rId7"/>
              <a:stretch>
                <a:fillRect/>
              </a:stretch>
            </a:blipFill>
          </p:grpSpPr>
          <p:sp>
            <p:nvSpPr>
              <p:cNvPr id="112" name="Freeform: Shape 54">
                <a:extLst>
                  <a:ext uri="{FF2B5EF4-FFF2-40B4-BE49-F238E27FC236}">
                    <a16:creationId xmlns:a16="http://schemas.microsoft.com/office/drawing/2014/main" id="{3871F3CD-81AA-4840-AFF7-1AC515E6E0A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Rectangle 18">
                <a:extLst>
                  <a:ext uri="{FF2B5EF4-FFF2-40B4-BE49-F238E27FC236}">
                    <a16:creationId xmlns:a16="http://schemas.microsoft.com/office/drawing/2014/main" id="{704019BD-23D9-944E-98CA-B1976940798D}"/>
                  </a:ext>
                </a:extLst>
              </p:cNvPr>
              <p:cNvSpPr/>
              <p:nvPr/>
            </p:nvSpPr>
            <p:spPr>
              <a:xfrm>
                <a:off x="3536723" y="2821210"/>
                <a:ext cx="3636858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1" name="Gruppo 80">
              <a:extLst>
                <a:ext uri="{FF2B5EF4-FFF2-40B4-BE49-F238E27FC236}">
                  <a16:creationId xmlns:a16="http://schemas.microsoft.com/office/drawing/2014/main" id="{F06B9300-1CDA-7544-BE9A-56F197D351C0}"/>
                </a:ext>
              </a:extLst>
            </p:cNvPr>
            <p:cNvGrpSpPr/>
            <p:nvPr/>
          </p:nvGrpSpPr>
          <p:grpSpPr>
            <a:xfrm>
              <a:off x="9095105" y="4202498"/>
              <a:ext cx="908687" cy="900000"/>
              <a:chOff x="4056384" y="3266257"/>
              <a:chExt cx="4022285" cy="3636861"/>
            </a:xfrm>
            <a:blipFill>
              <a:blip r:embed="rId8"/>
              <a:stretch>
                <a:fillRect/>
              </a:stretch>
            </a:blipFill>
          </p:grpSpPr>
          <p:sp>
            <p:nvSpPr>
              <p:cNvPr id="91" name="Freeform: Shape 54">
                <a:extLst>
                  <a:ext uri="{FF2B5EF4-FFF2-40B4-BE49-F238E27FC236}">
                    <a16:creationId xmlns:a16="http://schemas.microsoft.com/office/drawing/2014/main" id="{F03D0BA7-3062-F949-81CD-111E2C04B7D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Rectangle 18">
                <a:extLst>
                  <a:ext uri="{FF2B5EF4-FFF2-40B4-BE49-F238E27FC236}">
                    <a16:creationId xmlns:a16="http://schemas.microsoft.com/office/drawing/2014/main" id="{573E7BE1-DEB3-9743-8898-1C30712B1C45}"/>
                  </a:ext>
                </a:extLst>
              </p:cNvPr>
              <p:cNvSpPr/>
              <p:nvPr/>
            </p:nvSpPr>
            <p:spPr>
              <a:xfrm>
                <a:off x="4441815" y="3266257"/>
                <a:ext cx="3636854" cy="3636861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90205BBE-3856-AC41-A2EA-D6624B4A562F}"/>
                </a:ext>
              </a:extLst>
            </p:cNvPr>
            <p:cNvGrpSpPr/>
            <p:nvPr/>
          </p:nvGrpSpPr>
          <p:grpSpPr>
            <a:xfrm>
              <a:off x="8295814" y="4324902"/>
              <a:ext cx="900002" cy="900000"/>
              <a:chOff x="4056384" y="3269417"/>
              <a:chExt cx="3983832" cy="3636855"/>
            </a:xfrm>
            <a:blipFill>
              <a:blip r:embed="rId9"/>
              <a:stretch>
                <a:fillRect/>
              </a:stretch>
            </a:blipFill>
          </p:grpSpPr>
          <p:sp>
            <p:nvSpPr>
              <p:cNvPr id="89" name="Freeform: Shape 54">
                <a:extLst>
                  <a:ext uri="{FF2B5EF4-FFF2-40B4-BE49-F238E27FC236}">
                    <a16:creationId xmlns:a16="http://schemas.microsoft.com/office/drawing/2014/main" id="{11B887B1-3D07-8A47-BFC3-7F037306ECD4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Rectangle 18">
                <a:extLst>
                  <a:ext uri="{FF2B5EF4-FFF2-40B4-BE49-F238E27FC236}">
                    <a16:creationId xmlns:a16="http://schemas.microsoft.com/office/drawing/2014/main" id="{D8AEF162-0824-7B42-9E9A-37DBDF20B725}"/>
                  </a:ext>
                </a:extLst>
              </p:cNvPr>
              <p:cNvSpPr/>
              <p:nvPr/>
            </p:nvSpPr>
            <p:spPr>
              <a:xfrm>
                <a:off x="4295458" y="3269417"/>
                <a:ext cx="3636841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2EE0DF2E-A945-A646-BECD-9E9514C8C017}"/>
                </a:ext>
              </a:extLst>
            </p:cNvPr>
            <p:cNvGrpSpPr/>
            <p:nvPr/>
          </p:nvGrpSpPr>
          <p:grpSpPr>
            <a:xfrm>
              <a:off x="7465290" y="4449192"/>
              <a:ext cx="900002" cy="900000"/>
              <a:chOff x="4056384" y="3265275"/>
              <a:chExt cx="3983832" cy="3636855"/>
            </a:xfrm>
            <a:blipFill>
              <a:blip r:embed="rId10"/>
              <a:stretch>
                <a:fillRect/>
              </a:stretch>
            </a:blipFill>
          </p:grpSpPr>
          <p:sp>
            <p:nvSpPr>
              <p:cNvPr id="87" name="Freeform: Shape 54">
                <a:extLst>
                  <a:ext uri="{FF2B5EF4-FFF2-40B4-BE49-F238E27FC236}">
                    <a16:creationId xmlns:a16="http://schemas.microsoft.com/office/drawing/2014/main" id="{CD1CDC00-3323-354A-9580-49833D05B4C7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Rectangle 18">
                <a:extLst>
                  <a:ext uri="{FF2B5EF4-FFF2-40B4-BE49-F238E27FC236}">
                    <a16:creationId xmlns:a16="http://schemas.microsoft.com/office/drawing/2014/main" id="{B78AD025-E50A-A249-847B-C843DDEB589B}"/>
                  </a:ext>
                </a:extLst>
              </p:cNvPr>
              <p:cNvSpPr/>
              <p:nvPr/>
            </p:nvSpPr>
            <p:spPr>
              <a:xfrm>
                <a:off x="4290867" y="3265275"/>
                <a:ext cx="363684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6" name="Rectangle 18">
              <a:extLst>
                <a:ext uri="{FF2B5EF4-FFF2-40B4-BE49-F238E27FC236}">
                  <a16:creationId xmlns:a16="http://schemas.microsoft.com/office/drawing/2014/main" id="{5186CB2E-D197-4541-A100-41968C1938A1}"/>
                </a:ext>
              </a:extLst>
            </p:cNvPr>
            <p:cNvSpPr/>
            <p:nvPr/>
          </p:nvSpPr>
          <p:spPr>
            <a:xfrm>
              <a:off x="6676150" y="4574726"/>
              <a:ext cx="821613" cy="900000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5" name="Rectangle 20">
            <a:extLst>
              <a:ext uri="{FF2B5EF4-FFF2-40B4-BE49-F238E27FC236}">
                <a16:creationId xmlns:a16="http://schemas.microsoft.com/office/drawing/2014/main" id="{6679C5FF-F90B-D946-9AD3-D72E3815FAD1}"/>
              </a:ext>
            </a:extLst>
          </p:cNvPr>
          <p:cNvSpPr/>
          <p:nvPr/>
        </p:nvSpPr>
        <p:spPr>
          <a:xfrm>
            <a:off x="1225772" y="1906302"/>
            <a:ext cx="3636855" cy="3636855"/>
          </a:xfrm>
          <a:prstGeom prst="rect">
            <a:avLst/>
          </a:prstGeom>
          <a:solidFill>
            <a:srgbClr val="16A085"/>
          </a:solidFill>
          <a:ln w="25400" cap="flat" cmpd="sng" algn="ctr">
            <a:noFill/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Freeform: Shape 53">
            <a:extLst>
              <a:ext uri="{FF2B5EF4-FFF2-40B4-BE49-F238E27FC236}">
                <a16:creationId xmlns:a16="http://schemas.microsoft.com/office/drawing/2014/main" id="{A3E5BA93-3C06-2A48-8A08-B1D627C9FA19}"/>
              </a:ext>
            </a:extLst>
          </p:cNvPr>
          <p:cNvSpPr/>
          <p:nvPr/>
        </p:nvSpPr>
        <p:spPr>
          <a:xfrm>
            <a:off x="1027975" y="2513608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Slide Number Placeholder 8">
            <a:extLst>
              <a:ext uri="{FF2B5EF4-FFF2-40B4-BE49-F238E27FC236}">
                <a16:creationId xmlns:a16="http://schemas.microsoft.com/office/drawing/2014/main" id="{BEAEEB51-B541-E343-81DD-91FAAE711E8D}"/>
              </a:ext>
            </a:extLst>
          </p:cNvPr>
          <p:cNvSpPr txBox="1">
            <a:spLocks/>
          </p:cNvSpPr>
          <p:nvPr/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2F3A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2F3A4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TextBox 64">
            <a:extLst>
              <a:ext uri="{FF2B5EF4-FFF2-40B4-BE49-F238E27FC236}">
                <a16:creationId xmlns:a16="http://schemas.microsoft.com/office/drawing/2014/main" id="{AEEB09CF-7E80-A14E-A9F0-46CEA43BE035}"/>
              </a:ext>
            </a:extLst>
          </p:cNvPr>
          <p:cNvSpPr txBox="1"/>
          <p:nvPr/>
        </p:nvSpPr>
        <p:spPr>
          <a:xfrm>
            <a:off x="2129290" y="43241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55" name="TextBox 64">
            <a:extLst>
              <a:ext uri="{FF2B5EF4-FFF2-40B4-BE49-F238E27FC236}">
                <a16:creationId xmlns:a16="http://schemas.microsoft.com/office/drawing/2014/main" id="{63D09ED1-E6DE-774F-976C-D3DC5A784FF4}"/>
              </a:ext>
            </a:extLst>
          </p:cNvPr>
          <p:cNvSpPr txBox="1"/>
          <p:nvPr/>
        </p:nvSpPr>
        <p:spPr>
          <a:xfrm>
            <a:off x="1696551" y="5554512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6" name="TextBox 64">
            <a:extLst>
              <a:ext uri="{FF2B5EF4-FFF2-40B4-BE49-F238E27FC236}">
                <a16:creationId xmlns:a16="http://schemas.microsoft.com/office/drawing/2014/main" id="{6D6A6B7A-64E4-BE4D-8AAE-6B50F4E44E28}"/>
              </a:ext>
            </a:extLst>
          </p:cNvPr>
          <p:cNvSpPr txBox="1"/>
          <p:nvPr/>
        </p:nvSpPr>
        <p:spPr>
          <a:xfrm>
            <a:off x="2545902" y="5405629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7" name="TextBox 64">
            <a:extLst>
              <a:ext uri="{FF2B5EF4-FFF2-40B4-BE49-F238E27FC236}">
                <a16:creationId xmlns:a16="http://schemas.microsoft.com/office/drawing/2014/main" id="{80BA3700-307A-FC48-AA36-2965533731B3}"/>
              </a:ext>
            </a:extLst>
          </p:cNvPr>
          <p:cNvSpPr txBox="1"/>
          <p:nvPr/>
        </p:nvSpPr>
        <p:spPr>
          <a:xfrm>
            <a:off x="3389714" y="5263073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8" name="TextBox 64">
            <a:extLst>
              <a:ext uri="{FF2B5EF4-FFF2-40B4-BE49-F238E27FC236}">
                <a16:creationId xmlns:a16="http://schemas.microsoft.com/office/drawing/2014/main" id="{03AFD5DB-7C54-D047-A32A-7BF2995F2E3D}"/>
              </a:ext>
            </a:extLst>
          </p:cNvPr>
          <p:cNvSpPr txBox="1"/>
          <p:nvPr/>
        </p:nvSpPr>
        <p:spPr>
          <a:xfrm>
            <a:off x="4213706" y="5131570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BA879C30-20B9-0B45-BF8E-B8106C13F31C}"/>
              </a:ext>
            </a:extLst>
          </p:cNvPr>
          <p:cNvGrpSpPr/>
          <p:nvPr/>
        </p:nvGrpSpPr>
        <p:grpSpPr>
          <a:xfrm>
            <a:off x="1225772" y="-58120"/>
            <a:ext cx="4307433" cy="3636855"/>
            <a:chOff x="1225772" y="-58120"/>
            <a:chExt cx="4307433" cy="3636855"/>
          </a:xfrm>
        </p:grpSpPr>
        <p:sp>
          <p:nvSpPr>
            <p:cNvPr id="114" name="Rectangle 37">
              <a:extLst>
                <a:ext uri="{FF2B5EF4-FFF2-40B4-BE49-F238E27FC236}">
                  <a16:creationId xmlns:a16="http://schemas.microsoft.com/office/drawing/2014/main" id="{28AE1D85-A14F-E34B-899E-81BFCD3AECC6}"/>
                </a:ext>
              </a:extLst>
            </p:cNvPr>
            <p:cNvSpPr/>
            <p:nvPr/>
          </p:nvSpPr>
          <p:spPr>
            <a:xfrm>
              <a:off x="1225772" y="-58120"/>
              <a:ext cx="3636855" cy="3636855"/>
            </a:xfrm>
            <a:prstGeom prst="rect">
              <a:avLst/>
            </a:prstGeom>
            <a:blipFill>
              <a:blip r:embed="rId12"/>
              <a:stretch>
                <a:fillRect/>
              </a:stretch>
            </a:blipFill>
            <a:ln w="25400" cap="flat" cmpd="sng" algn="ctr">
              <a:solidFill>
                <a:srgbClr val="5D7C9B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TextBox 63">
              <a:extLst>
                <a:ext uri="{FF2B5EF4-FFF2-40B4-BE49-F238E27FC236}">
                  <a16:creationId xmlns:a16="http://schemas.microsoft.com/office/drawing/2014/main" id="{38B1F0E0-B2C7-2D46-8E65-D016C29FF524}"/>
                </a:ext>
              </a:extLst>
            </p:cNvPr>
            <p:cNvSpPr txBox="1"/>
            <p:nvPr/>
          </p:nvSpPr>
          <p:spPr>
            <a:xfrm>
              <a:off x="2148829" y="239822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GUI</a:t>
              </a:r>
            </a:p>
          </p:txBody>
        </p:sp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D1FC6543-9E6E-FA47-A3B2-B1A9D17BE339}"/>
              </a:ext>
            </a:extLst>
          </p:cNvPr>
          <p:cNvGrpSpPr/>
          <p:nvPr/>
        </p:nvGrpSpPr>
        <p:grpSpPr>
          <a:xfrm>
            <a:off x="7547724" y="-646366"/>
            <a:ext cx="5156660" cy="4062433"/>
            <a:chOff x="6511560" y="128536"/>
            <a:chExt cx="5156660" cy="4062433"/>
          </a:xfrm>
        </p:grpSpPr>
        <p:sp>
          <p:nvSpPr>
            <p:cNvPr id="53" name="Rectangle 21">
              <a:extLst>
                <a:ext uri="{FF2B5EF4-FFF2-40B4-BE49-F238E27FC236}">
                  <a16:creationId xmlns:a16="http://schemas.microsoft.com/office/drawing/2014/main" id="{4EF5D90D-2866-9E4E-979F-89CA01B43879}"/>
                </a:ext>
              </a:extLst>
            </p:cNvPr>
            <p:cNvSpPr/>
            <p:nvPr/>
          </p:nvSpPr>
          <p:spPr>
            <a:xfrm>
              <a:off x="6525789" y="517155"/>
              <a:ext cx="3636855" cy="3636855"/>
            </a:xfrm>
            <a:prstGeom prst="rect">
              <a:avLst/>
            </a:prstGeom>
            <a:solidFill>
              <a:srgbClr val="A26BAC"/>
            </a:solidFill>
            <a:ln w="25400" cap="flat" cmpd="sng" algn="ctr">
              <a:solidFill>
                <a:srgbClr val="A26BAC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Rectangle 37">
              <a:extLst>
                <a:ext uri="{FF2B5EF4-FFF2-40B4-BE49-F238E27FC236}">
                  <a16:creationId xmlns:a16="http://schemas.microsoft.com/office/drawing/2014/main" id="{46194778-035D-C543-B51B-A4474F3C6CF7}"/>
                </a:ext>
              </a:extLst>
            </p:cNvPr>
            <p:cNvSpPr/>
            <p:nvPr/>
          </p:nvSpPr>
          <p:spPr>
            <a:xfrm>
              <a:off x="6512239" y="554114"/>
              <a:ext cx="3670830" cy="36368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444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kern="0" noProof="1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55" name="Rectangle 37">
              <a:extLst>
                <a:ext uri="{FF2B5EF4-FFF2-40B4-BE49-F238E27FC236}">
                  <a16:creationId xmlns:a16="http://schemas.microsoft.com/office/drawing/2014/main" id="{F23F4496-053B-284A-80D2-5F8ADA9689C9}"/>
                </a:ext>
              </a:extLst>
            </p:cNvPr>
            <p:cNvSpPr/>
            <p:nvPr/>
          </p:nvSpPr>
          <p:spPr>
            <a:xfrm>
              <a:off x="6511560" y="128536"/>
              <a:ext cx="3672188" cy="363685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scene3d>
              <a:camera prst="isometricOffAxis1Top"/>
              <a:lightRig rig="threePt" dir="t"/>
            </a:scene3d>
            <a:sp3d extrusionH="444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kern="0" noProof="1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56" name="TextBox 63">
              <a:extLst>
                <a:ext uri="{FF2B5EF4-FFF2-40B4-BE49-F238E27FC236}">
                  <a16:creationId xmlns:a16="http://schemas.microsoft.com/office/drawing/2014/main" id="{DEFFE4E0-63DD-F841-98B5-018A33C393D7}"/>
                </a:ext>
              </a:extLst>
            </p:cNvPr>
            <p:cNvSpPr txBox="1"/>
            <p:nvPr/>
          </p:nvSpPr>
          <p:spPr>
            <a:xfrm>
              <a:off x="7558822" y="2434096"/>
              <a:ext cx="3384376" cy="4616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WEB APIs</a:t>
              </a:r>
            </a:p>
          </p:txBody>
        </p:sp>
        <p:sp>
          <p:nvSpPr>
            <p:cNvPr id="57" name="TextBox 63">
              <a:extLst>
                <a:ext uri="{FF2B5EF4-FFF2-40B4-BE49-F238E27FC236}">
                  <a16:creationId xmlns:a16="http://schemas.microsoft.com/office/drawing/2014/main" id="{40B77580-E47A-7B48-9DC8-AD5A6BA1F836}"/>
                </a:ext>
              </a:extLst>
            </p:cNvPr>
            <p:cNvSpPr txBox="1"/>
            <p:nvPr/>
          </p:nvSpPr>
          <p:spPr>
            <a:xfrm>
              <a:off x="6658358" y="3229183"/>
              <a:ext cx="5009862" cy="4616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CERIF Metadata Catalogue</a:t>
              </a:r>
            </a:p>
          </p:txBody>
        </p:sp>
        <p:sp>
          <p:nvSpPr>
            <p:cNvPr id="58" name="TextBox 63">
              <a:extLst>
                <a:ext uri="{FF2B5EF4-FFF2-40B4-BE49-F238E27FC236}">
                  <a16:creationId xmlns:a16="http://schemas.microsoft.com/office/drawing/2014/main" id="{8CF3DFD2-EDB4-9A46-A074-7F330619A801}"/>
                </a:ext>
              </a:extLst>
            </p:cNvPr>
            <p:cNvSpPr txBox="1"/>
            <p:nvPr/>
          </p:nvSpPr>
          <p:spPr>
            <a:xfrm>
              <a:off x="7250005" y="2817077"/>
              <a:ext cx="4155055" cy="4616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 defTabSz="914354">
                <a:defRPr/>
              </a:pPr>
              <a:r>
                <a:rPr lang="en-US" sz="2400" kern="0" dirty="0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S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oftware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 Components</a:t>
              </a:r>
            </a:p>
          </p:txBody>
        </p:sp>
      </p:grpSp>
      <p:sp>
        <p:nvSpPr>
          <p:cNvPr id="59" name="Segnaposto contenuto 2">
            <a:extLst>
              <a:ext uri="{FF2B5EF4-FFF2-40B4-BE49-F238E27FC236}">
                <a16:creationId xmlns:a16="http://schemas.microsoft.com/office/drawing/2014/main" id="{6BFBA7B2-6844-0640-8E11-3F333E83D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462" y="3791214"/>
            <a:ext cx="5381563" cy="2960105"/>
          </a:xfrm>
          <a:solidFill>
            <a:srgbClr val="95A5A6">
              <a:lumMod val="20000"/>
              <a:lumOff val="80000"/>
            </a:srgbClr>
          </a:solidFill>
        </p:spPr>
        <p:txBody>
          <a:bodyPr>
            <a:normAutofit/>
          </a:bodyPr>
          <a:lstStyle/>
          <a:p>
            <a:pPr lvl="1">
              <a:buFontTx/>
              <a:buChar char="-"/>
            </a:pPr>
            <a:r>
              <a:rPr lang="it-IT" sz="2000" dirty="0" err="1"/>
              <a:t>based</a:t>
            </a:r>
            <a:r>
              <a:rPr lang="it-IT" sz="2000" dirty="0"/>
              <a:t> on the CERIF model;</a:t>
            </a:r>
          </a:p>
          <a:p>
            <a:pPr lvl="1">
              <a:buFontTx/>
              <a:buChar char="-"/>
            </a:pPr>
            <a:r>
              <a:rPr lang="it-IT" sz="2000" dirty="0" err="1"/>
              <a:t>stores</a:t>
            </a:r>
            <a:r>
              <a:rPr lang="it-IT" sz="2000" dirty="0"/>
              <a:t> information </a:t>
            </a:r>
            <a:r>
              <a:rPr lang="it-IT" sz="2000" dirty="0" err="1"/>
              <a:t>about</a:t>
            </a:r>
            <a:r>
              <a:rPr lang="it-IT" sz="2000" dirty="0"/>
              <a:t> Data, </a:t>
            </a:r>
            <a:r>
              <a:rPr lang="it-IT" sz="2000" dirty="0" err="1"/>
              <a:t>Users</a:t>
            </a:r>
            <a:r>
              <a:rPr lang="it-IT" sz="2000" dirty="0"/>
              <a:t>, </a:t>
            </a:r>
            <a:r>
              <a:rPr lang="it-IT" sz="2000" dirty="0" err="1"/>
              <a:t>Resources</a:t>
            </a:r>
            <a:r>
              <a:rPr lang="it-IT" sz="2000" dirty="0"/>
              <a:t>, Processing </a:t>
            </a:r>
            <a:r>
              <a:rPr lang="it-IT" sz="2000" dirty="0" err="1"/>
              <a:t>models</a:t>
            </a:r>
            <a:r>
              <a:rPr lang="it-IT" sz="2000" dirty="0"/>
              <a:t>, </a:t>
            </a:r>
            <a:r>
              <a:rPr lang="it-IT" sz="2000" dirty="0" err="1"/>
              <a:t>Equipments</a:t>
            </a:r>
            <a:r>
              <a:rPr lang="it-IT" sz="2000" dirty="0"/>
              <a:t> etc.;</a:t>
            </a:r>
          </a:p>
          <a:p>
            <a:pPr lvl="1">
              <a:buFontTx/>
              <a:buChar char="-"/>
            </a:pPr>
            <a:r>
              <a:rPr lang="it-IT" sz="2000" dirty="0" err="1"/>
              <a:t>Formal</a:t>
            </a:r>
            <a:r>
              <a:rPr lang="it-IT" sz="2000" dirty="0"/>
              <a:t> </a:t>
            </a:r>
            <a:r>
              <a:rPr lang="it-IT" sz="2000" dirty="0" err="1"/>
              <a:t>syntax</a:t>
            </a:r>
            <a:endParaRPr lang="it-IT" sz="2000" dirty="0"/>
          </a:p>
          <a:p>
            <a:pPr lvl="1">
              <a:buFontTx/>
              <a:buChar char="-"/>
            </a:pPr>
            <a:r>
              <a:rPr lang="it-IT" sz="2000" dirty="0" err="1"/>
              <a:t>Declared</a:t>
            </a:r>
            <a:r>
              <a:rPr lang="it-IT" sz="2000" dirty="0"/>
              <a:t> </a:t>
            </a:r>
            <a:r>
              <a:rPr lang="it-IT" sz="2000" dirty="0" err="1"/>
              <a:t>semantics</a:t>
            </a:r>
            <a:endParaRPr lang="it-IT" sz="2000" dirty="0"/>
          </a:p>
          <a:p>
            <a:pPr>
              <a:buFontTx/>
              <a:buChar char="-"/>
            </a:pPr>
            <a:endParaRPr lang="en-GB" dirty="0"/>
          </a:p>
        </p:txBody>
      </p:sp>
      <p:cxnSp>
        <p:nvCxnSpPr>
          <p:cNvPr id="7" name="Connettore 4 6">
            <a:extLst>
              <a:ext uri="{FF2B5EF4-FFF2-40B4-BE49-F238E27FC236}">
                <a16:creationId xmlns:a16="http://schemas.microsoft.com/office/drawing/2014/main" id="{90F72B85-AD05-3F49-9714-2DD1E80909E2}"/>
              </a:ext>
            </a:extLst>
          </p:cNvPr>
          <p:cNvCxnSpPr>
            <a:cxnSpLocks/>
            <a:endCxn id="59" idx="1"/>
          </p:cNvCxnSpPr>
          <p:nvPr/>
        </p:nvCxnSpPr>
        <p:spPr>
          <a:xfrm rot="5400000">
            <a:off x="5604187" y="3313498"/>
            <a:ext cx="2873044" cy="1042494"/>
          </a:xfrm>
          <a:prstGeom prst="bentConnector4">
            <a:avLst>
              <a:gd name="adj1" fmla="val 107"/>
              <a:gd name="adj2" fmla="val 121928"/>
            </a:avLst>
          </a:prstGeom>
          <a:ln w="25400">
            <a:solidFill>
              <a:srgbClr val="A26BA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olo 1">
            <a:extLst>
              <a:ext uri="{FF2B5EF4-FFF2-40B4-BE49-F238E27FC236}">
                <a16:creationId xmlns:a16="http://schemas.microsoft.com/office/drawing/2014/main" id="{003238CC-201E-5542-9776-44D57D065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2" y="76671"/>
            <a:ext cx="573276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ARCHITECTURE</a:t>
            </a:r>
            <a:endParaRPr lang="it-IT" sz="4000" b="1" dirty="0">
              <a:solidFill>
                <a:srgbClr val="123B24"/>
              </a:solidFill>
            </a:endParaRPr>
          </a:p>
        </p:txBody>
      </p:sp>
      <p:sp>
        <p:nvSpPr>
          <p:cNvPr id="61" name="Shape 201">
            <a:extLst>
              <a:ext uri="{FF2B5EF4-FFF2-40B4-BE49-F238E27FC236}">
                <a16:creationId xmlns:a16="http://schemas.microsoft.com/office/drawing/2014/main" id="{C6342E3B-203D-7C4C-B929-625002309D9C}"/>
              </a:ext>
            </a:extLst>
          </p:cNvPr>
          <p:cNvSpPr/>
          <p:nvPr/>
        </p:nvSpPr>
        <p:spPr>
          <a:xfrm>
            <a:off x="9387754" y="5199083"/>
            <a:ext cx="2533879" cy="1547534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</p:sp>
      <p:sp>
        <p:nvSpPr>
          <p:cNvPr id="62" name="Rettangolo 4">
            <a:extLst>
              <a:ext uri="{FF2B5EF4-FFF2-40B4-BE49-F238E27FC236}">
                <a16:creationId xmlns:a16="http://schemas.microsoft.com/office/drawing/2014/main" id="{A6F4102B-4EF7-A94B-AAF7-5E5DF46A69AB}"/>
              </a:ext>
            </a:extLst>
          </p:cNvPr>
          <p:cNvSpPr/>
          <p:nvPr/>
        </p:nvSpPr>
        <p:spPr>
          <a:xfrm>
            <a:off x="6519461" y="3331096"/>
            <a:ext cx="5381563" cy="43099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CERIF Metadata Catalogue</a:t>
            </a:r>
          </a:p>
        </p:txBody>
      </p:sp>
    </p:spTree>
    <p:extLst>
      <p:ext uri="{BB962C8B-B14F-4D97-AF65-F5344CB8AC3E}">
        <p14:creationId xmlns:p14="http://schemas.microsoft.com/office/powerpoint/2010/main" val="23264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uiExpand="1" build="p" animBg="1"/>
      <p:bldP spid="6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292AF997-9E59-FF49-9E78-AA405A62D3C4}"/>
              </a:ext>
            </a:extLst>
          </p:cNvPr>
          <p:cNvGrpSpPr/>
          <p:nvPr/>
        </p:nvGrpSpPr>
        <p:grpSpPr>
          <a:xfrm>
            <a:off x="767410" y="4083268"/>
            <a:ext cx="4532208" cy="1686267"/>
            <a:chOff x="5471584" y="3788459"/>
            <a:chExt cx="4532208" cy="1686267"/>
          </a:xfrm>
        </p:grpSpPr>
        <p:grpSp>
          <p:nvGrpSpPr>
            <p:cNvPr id="137" name="Gruppo 136">
              <a:extLst>
                <a:ext uri="{FF2B5EF4-FFF2-40B4-BE49-F238E27FC236}">
                  <a16:creationId xmlns:a16="http://schemas.microsoft.com/office/drawing/2014/main" id="{474A27AF-6250-3343-B704-3F049977D5C1}"/>
                </a:ext>
              </a:extLst>
            </p:cNvPr>
            <p:cNvGrpSpPr/>
            <p:nvPr/>
          </p:nvGrpSpPr>
          <p:grpSpPr>
            <a:xfrm>
              <a:off x="6554710" y="3859201"/>
              <a:ext cx="900000" cy="900000"/>
              <a:chOff x="4056384" y="3200400"/>
              <a:chExt cx="3983832" cy="3636855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50" name="Freeform: Shape 54">
                <a:extLst>
                  <a:ext uri="{FF2B5EF4-FFF2-40B4-BE49-F238E27FC236}">
                    <a16:creationId xmlns:a16="http://schemas.microsoft.com/office/drawing/2014/main" id="{7C240011-C5B2-CC40-8FE5-0CACE4189E78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Rectangle 18">
                <a:extLst>
                  <a:ext uri="{FF2B5EF4-FFF2-40B4-BE49-F238E27FC236}">
                    <a16:creationId xmlns:a16="http://schemas.microsoft.com/office/drawing/2014/main" id="{BF093FAB-C7D5-B74A-9CF4-257377FB62D5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8" name="Gruppo 137">
              <a:extLst>
                <a:ext uri="{FF2B5EF4-FFF2-40B4-BE49-F238E27FC236}">
                  <a16:creationId xmlns:a16="http://schemas.microsoft.com/office/drawing/2014/main" id="{D9E0A397-6332-E642-9EA8-2CD33A751BFE}"/>
                </a:ext>
              </a:extLst>
            </p:cNvPr>
            <p:cNvGrpSpPr/>
            <p:nvPr/>
          </p:nvGrpSpPr>
          <p:grpSpPr>
            <a:xfrm>
              <a:off x="5471584" y="3788459"/>
              <a:ext cx="1187661" cy="1025254"/>
              <a:chOff x="2783058" y="2369681"/>
              <a:chExt cx="5257158" cy="4143002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148" name="Freeform: Shape 54">
                <a:extLst>
                  <a:ext uri="{FF2B5EF4-FFF2-40B4-BE49-F238E27FC236}">
                    <a16:creationId xmlns:a16="http://schemas.microsoft.com/office/drawing/2014/main" id="{DC1A473F-6FA3-C049-8C38-EAFE8E3BE786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8">
                <a:extLst>
                  <a:ext uri="{FF2B5EF4-FFF2-40B4-BE49-F238E27FC236}">
                    <a16:creationId xmlns:a16="http://schemas.microsoft.com/office/drawing/2014/main" id="{618D5BB8-8330-424F-ADBE-915BAF032DB7}"/>
                  </a:ext>
                </a:extLst>
              </p:cNvPr>
              <p:cNvSpPr/>
              <p:nvPr/>
            </p:nvSpPr>
            <p:spPr>
              <a:xfrm>
                <a:off x="2783058" y="2369681"/>
                <a:ext cx="3636854" cy="3636857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9" name="Gruppo 138">
              <a:extLst>
                <a:ext uri="{FF2B5EF4-FFF2-40B4-BE49-F238E27FC236}">
                  <a16:creationId xmlns:a16="http://schemas.microsoft.com/office/drawing/2014/main" id="{73DF00A2-E7D1-CF47-809D-7CD4DB89248F}"/>
                </a:ext>
              </a:extLst>
            </p:cNvPr>
            <p:cNvGrpSpPr/>
            <p:nvPr/>
          </p:nvGrpSpPr>
          <p:grpSpPr>
            <a:xfrm>
              <a:off x="8653652" y="3896160"/>
              <a:ext cx="900000" cy="900000"/>
              <a:chOff x="4056384" y="3200400"/>
              <a:chExt cx="3983832" cy="363685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146" name="Freeform: Shape 54">
                <a:extLst>
                  <a:ext uri="{FF2B5EF4-FFF2-40B4-BE49-F238E27FC236}">
                    <a16:creationId xmlns:a16="http://schemas.microsoft.com/office/drawing/2014/main" id="{DEAE2EB6-291B-3845-9538-528A5544042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7" name="Rectangle 18">
                <a:extLst>
                  <a:ext uri="{FF2B5EF4-FFF2-40B4-BE49-F238E27FC236}">
                    <a16:creationId xmlns:a16="http://schemas.microsoft.com/office/drawing/2014/main" id="{48045834-143D-334A-969A-AB45B6AE723C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0" name="Gruppo 139">
              <a:extLst>
                <a:ext uri="{FF2B5EF4-FFF2-40B4-BE49-F238E27FC236}">
                  <a16:creationId xmlns:a16="http://schemas.microsoft.com/office/drawing/2014/main" id="{E0D48974-51E1-1545-823B-C0E491EAF412}"/>
                </a:ext>
              </a:extLst>
            </p:cNvPr>
            <p:cNvGrpSpPr/>
            <p:nvPr/>
          </p:nvGrpSpPr>
          <p:grpSpPr>
            <a:xfrm>
              <a:off x="7835677" y="4023829"/>
              <a:ext cx="900000" cy="900000"/>
              <a:chOff x="4056384" y="3200400"/>
              <a:chExt cx="3983832" cy="3636855"/>
            </a:xfrm>
            <a:blipFill>
              <a:blip r:embed="rId5"/>
              <a:stretch>
                <a:fillRect/>
              </a:stretch>
            </a:blipFill>
          </p:grpSpPr>
          <p:sp>
            <p:nvSpPr>
              <p:cNvPr id="144" name="Freeform: Shape 54">
                <a:extLst>
                  <a:ext uri="{FF2B5EF4-FFF2-40B4-BE49-F238E27FC236}">
                    <a16:creationId xmlns:a16="http://schemas.microsoft.com/office/drawing/2014/main" id="{9715AF37-3B5C-BD41-A18C-B3DF18EFF335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Rectangle 18">
                <a:extLst>
                  <a:ext uri="{FF2B5EF4-FFF2-40B4-BE49-F238E27FC236}">
                    <a16:creationId xmlns:a16="http://schemas.microsoft.com/office/drawing/2014/main" id="{79AAFC89-F2FC-9D41-A352-B5AA979765ED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1" name="Gruppo 140">
              <a:extLst>
                <a:ext uri="{FF2B5EF4-FFF2-40B4-BE49-F238E27FC236}">
                  <a16:creationId xmlns:a16="http://schemas.microsoft.com/office/drawing/2014/main" id="{4273E86B-4607-D24E-94E2-B8A6620A09A5}"/>
                </a:ext>
              </a:extLst>
            </p:cNvPr>
            <p:cNvGrpSpPr/>
            <p:nvPr/>
          </p:nvGrpSpPr>
          <p:grpSpPr>
            <a:xfrm>
              <a:off x="7016197" y="4149144"/>
              <a:ext cx="900000" cy="900000"/>
              <a:chOff x="4056384" y="3200400"/>
              <a:chExt cx="3983832" cy="3636855"/>
            </a:xfrm>
            <a:blipFill>
              <a:blip r:embed="rId6"/>
              <a:stretch>
                <a:fillRect/>
              </a:stretch>
            </a:blipFill>
          </p:grpSpPr>
          <p:sp>
            <p:nvSpPr>
              <p:cNvPr id="142" name="Freeform: Shape 54">
                <a:extLst>
                  <a:ext uri="{FF2B5EF4-FFF2-40B4-BE49-F238E27FC236}">
                    <a16:creationId xmlns:a16="http://schemas.microsoft.com/office/drawing/2014/main" id="{F245B836-092A-1B4F-9AA3-61F601B4968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Rectangle 18">
                <a:extLst>
                  <a:ext uri="{FF2B5EF4-FFF2-40B4-BE49-F238E27FC236}">
                    <a16:creationId xmlns:a16="http://schemas.microsoft.com/office/drawing/2014/main" id="{A68F9657-D677-8946-87B9-F7537024C0D9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0" name="Gruppo 79">
              <a:extLst>
                <a:ext uri="{FF2B5EF4-FFF2-40B4-BE49-F238E27FC236}">
                  <a16:creationId xmlns:a16="http://schemas.microsoft.com/office/drawing/2014/main" id="{45C271B8-28C1-984E-B141-E4093C4552E0}"/>
                </a:ext>
              </a:extLst>
            </p:cNvPr>
            <p:cNvGrpSpPr/>
            <p:nvPr/>
          </p:nvGrpSpPr>
          <p:grpSpPr>
            <a:xfrm>
              <a:off x="6066863" y="4180103"/>
              <a:ext cx="1017397" cy="913516"/>
              <a:chOff x="3536723" y="2821210"/>
              <a:chExt cx="4503493" cy="3691473"/>
            </a:xfrm>
            <a:blipFill>
              <a:blip r:embed="rId7"/>
              <a:stretch>
                <a:fillRect/>
              </a:stretch>
            </a:blipFill>
          </p:grpSpPr>
          <p:sp>
            <p:nvSpPr>
              <p:cNvPr id="112" name="Freeform: Shape 54">
                <a:extLst>
                  <a:ext uri="{FF2B5EF4-FFF2-40B4-BE49-F238E27FC236}">
                    <a16:creationId xmlns:a16="http://schemas.microsoft.com/office/drawing/2014/main" id="{3871F3CD-81AA-4840-AFF7-1AC515E6E0A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Rectangle 18">
                <a:extLst>
                  <a:ext uri="{FF2B5EF4-FFF2-40B4-BE49-F238E27FC236}">
                    <a16:creationId xmlns:a16="http://schemas.microsoft.com/office/drawing/2014/main" id="{704019BD-23D9-944E-98CA-B1976940798D}"/>
                  </a:ext>
                </a:extLst>
              </p:cNvPr>
              <p:cNvSpPr/>
              <p:nvPr/>
            </p:nvSpPr>
            <p:spPr>
              <a:xfrm>
                <a:off x="3536723" y="2821210"/>
                <a:ext cx="3636858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1" name="Gruppo 80">
              <a:extLst>
                <a:ext uri="{FF2B5EF4-FFF2-40B4-BE49-F238E27FC236}">
                  <a16:creationId xmlns:a16="http://schemas.microsoft.com/office/drawing/2014/main" id="{F06B9300-1CDA-7544-BE9A-56F197D351C0}"/>
                </a:ext>
              </a:extLst>
            </p:cNvPr>
            <p:cNvGrpSpPr/>
            <p:nvPr/>
          </p:nvGrpSpPr>
          <p:grpSpPr>
            <a:xfrm>
              <a:off x="9095105" y="4202498"/>
              <a:ext cx="908687" cy="900000"/>
              <a:chOff x="4056384" y="3266257"/>
              <a:chExt cx="4022285" cy="3636861"/>
            </a:xfrm>
            <a:blipFill>
              <a:blip r:embed="rId8"/>
              <a:stretch>
                <a:fillRect/>
              </a:stretch>
            </a:blipFill>
          </p:grpSpPr>
          <p:sp>
            <p:nvSpPr>
              <p:cNvPr id="91" name="Freeform: Shape 54">
                <a:extLst>
                  <a:ext uri="{FF2B5EF4-FFF2-40B4-BE49-F238E27FC236}">
                    <a16:creationId xmlns:a16="http://schemas.microsoft.com/office/drawing/2014/main" id="{F03D0BA7-3062-F949-81CD-111E2C04B7D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Rectangle 18">
                <a:extLst>
                  <a:ext uri="{FF2B5EF4-FFF2-40B4-BE49-F238E27FC236}">
                    <a16:creationId xmlns:a16="http://schemas.microsoft.com/office/drawing/2014/main" id="{573E7BE1-DEB3-9743-8898-1C30712B1C45}"/>
                  </a:ext>
                </a:extLst>
              </p:cNvPr>
              <p:cNvSpPr/>
              <p:nvPr/>
            </p:nvSpPr>
            <p:spPr>
              <a:xfrm>
                <a:off x="4441815" y="3266257"/>
                <a:ext cx="3636854" cy="3636861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90205BBE-3856-AC41-A2EA-D6624B4A562F}"/>
                </a:ext>
              </a:extLst>
            </p:cNvPr>
            <p:cNvGrpSpPr/>
            <p:nvPr/>
          </p:nvGrpSpPr>
          <p:grpSpPr>
            <a:xfrm>
              <a:off x="8295814" y="4324902"/>
              <a:ext cx="900002" cy="900000"/>
              <a:chOff x="4056384" y="3269417"/>
              <a:chExt cx="3983832" cy="3636855"/>
            </a:xfrm>
            <a:blipFill>
              <a:blip r:embed="rId9"/>
              <a:stretch>
                <a:fillRect/>
              </a:stretch>
            </a:blipFill>
          </p:grpSpPr>
          <p:sp>
            <p:nvSpPr>
              <p:cNvPr id="89" name="Freeform: Shape 54">
                <a:extLst>
                  <a:ext uri="{FF2B5EF4-FFF2-40B4-BE49-F238E27FC236}">
                    <a16:creationId xmlns:a16="http://schemas.microsoft.com/office/drawing/2014/main" id="{11B887B1-3D07-8A47-BFC3-7F037306ECD4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Rectangle 18">
                <a:extLst>
                  <a:ext uri="{FF2B5EF4-FFF2-40B4-BE49-F238E27FC236}">
                    <a16:creationId xmlns:a16="http://schemas.microsoft.com/office/drawing/2014/main" id="{D8AEF162-0824-7B42-9E9A-37DBDF20B725}"/>
                  </a:ext>
                </a:extLst>
              </p:cNvPr>
              <p:cNvSpPr/>
              <p:nvPr/>
            </p:nvSpPr>
            <p:spPr>
              <a:xfrm>
                <a:off x="4295458" y="3269417"/>
                <a:ext cx="3636841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2EE0DF2E-A945-A646-BECD-9E9514C8C017}"/>
                </a:ext>
              </a:extLst>
            </p:cNvPr>
            <p:cNvGrpSpPr/>
            <p:nvPr/>
          </p:nvGrpSpPr>
          <p:grpSpPr>
            <a:xfrm>
              <a:off x="7465290" y="4449192"/>
              <a:ext cx="900002" cy="900000"/>
              <a:chOff x="4056384" y="3265275"/>
              <a:chExt cx="3983832" cy="3636855"/>
            </a:xfrm>
            <a:blipFill>
              <a:blip r:embed="rId10"/>
              <a:stretch>
                <a:fillRect/>
              </a:stretch>
            </a:blipFill>
          </p:grpSpPr>
          <p:sp>
            <p:nvSpPr>
              <p:cNvPr id="87" name="Freeform: Shape 54">
                <a:extLst>
                  <a:ext uri="{FF2B5EF4-FFF2-40B4-BE49-F238E27FC236}">
                    <a16:creationId xmlns:a16="http://schemas.microsoft.com/office/drawing/2014/main" id="{CD1CDC00-3323-354A-9580-49833D05B4C7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Rectangle 18">
                <a:extLst>
                  <a:ext uri="{FF2B5EF4-FFF2-40B4-BE49-F238E27FC236}">
                    <a16:creationId xmlns:a16="http://schemas.microsoft.com/office/drawing/2014/main" id="{B78AD025-E50A-A249-847B-C843DDEB589B}"/>
                  </a:ext>
                </a:extLst>
              </p:cNvPr>
              <p:cNvSpPr/>
              <p:nvPr/>
            </p:nvSpPr>
            <p:spPr>
              <a:xfrm>
                <a:off x="4290867" y="3265275"/>
                <a:ext cx="363684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6" name="Rectangle 18">
              <a:extLst>
                <a:ext uri="{FF2B5EF4-FFF2-40B4-BE49-F238E27FC236}">
                  <a16:creationId xmlns:a16="http://schemas.microsoft.com/office/drawing/2014/main" id="{5186CB2E-D197-4541-A100-41968C1938A1}"/>
                </a:ext>
              </a:extLst>
            </p:cNvPr>
            <p:cNvSpPr/>
            <p:nvPr/>
          </p:nvSpPr>
          <p:spPr>
            <a:xfrm>
              <a:off x="6676150" y="4574726"/>
              <a:ext cx="821613" cy="900000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5" name="Rectangle 20">
            <a:extLst>
              <a:ext uri="{FF2B5EF4-FFF2-40B4-BE49-F238E27FC236}">
                <a16:creationId xmlns:a16="http://schemas.microsoft.com/office/drawing/2014/main" id="{6679C5FF-F90B-D946-9AD3-D72E3815FAD1}"/>
              </a:ext>
            </a:extLst>
          </p:cNvPr>
          <p:cNvSpPr/>
          <p:nvPr/>
        </p:nvSpPr>
        <p:spPr>
          <a:xfrm>
            <a:off x="1225772" y="1906302"/>
            <a:ext cx="3636855" cy="3636855"/>
          </a:xfrm>
          <a:prstGeom prst="rect">
            <a:avLst/>
          </a:prstGeom>
          <a:solidFill>
            <a:srgbClr val="16A085"/>
          </a:solidFill>
          <a:ln w="25400" cap="flat" cmpd="sng" algn="ctr">
            <a:noFill/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Freeform: Shape 53">
            <a:extLst>
              <a:ext uri="{FF2B5EF4-FFF2-40B4-BE49-F238E27FC236}">
                <a16:creationId xmlns:a16="http://schemas.microsoft.com/office/drawing/2014/main" id="{A3E5BA93-3C06-2A48-8A08-B1D627C9FA19}"/>
              </a:ext>
            </a:extLst>
          </p:cNvPr>
          <p:cNvSpPr/>
          <p:nvPr/>
        </p:nvSpPr>
        <p:spPr>
          <a:xfrm>
            <a:off x="1027975" y="2513608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Slide Number Placeholder 8">
            <a:extLst>
              <a:ext uri="{FF2B5EF4-FFF2-40B4-BE49-F238E27FC236}">
                <a16:creationId xmlns:a16="http://schemas.microsoft.com/office/drawing/2014/main" id="{BEAEEB51-B541-E343-81DD-91FAAE711E8D}"/>
              </a:ext>
            </a:extLst>
          </p:cNvPr>
          <p:cNvSpPr txBox="1">
            <a:spLocks/>
          </p:cNvSpPr>
          <p:nvPr/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2F3A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2F3A4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TextBox 64">
            <a:extLst>
              <a:ext uri="{FF2B5EF4-FFF2-40B4-BE49-F238E27FC236}">
                <a16:creationId xmlns:a16="http://schemas.microsoft.com/office/drawing/2014/main" id="{AEEB09CF-7E80-A14E-A9F0-46CEA43BE035}"/>
              </a:ext>
            </a:extLst>
          </p:cNvPr>
          <p:cNvSpPr txBox="1"/>
          <p:nvPr/>
        </p:nvSpPr>
        <p:spPr>
          <a:xfrm>
            <a:off x="2129290" y="43241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55" name="TextBox 64">
            <a:extLst>
              <a:ext uri="{FF2B5EF4-FFF2-40B4-BE49-F238E27FC236}">
                <a16:creationId xmlns:a16="http://schemas.microsoft.com/office/drawing/2014/main" id="{63D09ED1-E6DE-774F-976C-D3DC5A784FF4}"/>
              </a:ext>
            </a:extLst>
          </p:cNvPr>
          <p:cNvSpPr txBox="1"/>
          <p:nvPr/>
        </p:nvSpPr>
        <p:spPr>
          <a:xfrm>
            <a:off x="1696551" y="5554512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6" name="TextBox 64">
            <a:extLst>
              <a:ext uri="{FF2B5EF4-FFF2-40B4-BE49-F238E27FC236}">
                <a16:creationId xmlns:a16="http://schemas.microsoft.com/office/drawing/2014/main" id="{6D6A6B7A-64E4-BE4D-8AAE-6B50F4E44E28}"/>
              </a:ext>
            </a:extLst>
          </p:cNvPr>
          <p:cNvSpPr txBox="1"/>
          <p:nvPr/>
        </p:nvSpPr>
        <p:spPr>
          <a:xfrm>
            <a:off x="2545902" y="5405629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7" name="TextBox 64">
            <a:extLst>
              <a:ext uri="{FF2B5EF4-FFF2-40B4-BE49-F238E27FC236}">
                <a16:creationId xmlns:a16="http://schemas.microsoft.com/office/drawing/2014/main" id="{80BA3700-307A-FC48-AA36-2965533731B3}"/>
              </a:ext>
            </a:extLst>
          </p:cNvPr>
          <p:cNvSpPr txBox="1"/>
          <p:nvPr/>
        </p:nvSpPr>
        <p:spPr>
          <a:xfrm>
            <a:off x="3389714" y="5263073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8" name="TextBox 64">
            <a:extLst>
              <a:ext uri="{FF2B5EF4-FFF2-40B4-BE49-F238E27FC236}">
                <a16:creationId xmlns:a16="http://schemas.microsoft.com/office/drawing/2014/main" id="{03AFD5DB-7C54-D047-A32A-7BF2995F2E3D}"/>
              </a:ext>
            </a:extLst>
          </p:cNvPr>
          <p:cNvSpPr txBox="1"/>
          <p:nvPr/>
        </p:nvSpPr>
        <p:spPr>
          <a:xfrm>
            <a:off x="4213706" y="5131570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9509F402-9C24-8741-8520-CE8C9F638C7F}"/>
              </a:ext>
            </a:extLst>
          </p:cNvPr>
          <p:cNvGrpSpPr/>
          <p:nvPr/>
        </p:nvGrpSpPr>
        <p:grpSpPr>
          <a:xfrm>
            <a:off x="1225772" y="924091"/>
            <a:ext cx="4376960" cy="3636855"/>
            <a:chOff x="1225772" y="924091"/>
            <a:chExt cx="4376960" cy="3636855"/>
          </a:xfrm>
        </p:grpSpPr>
        <p:sp>
          <p:nvSpPr>
            <p:cNvPr id="108" name="Rectangle 21">
              <a:extLst>
                <a:ext uri="{FF2B5EF4-FFF2-40B4-BE49-F238E27FC236}">
                  <a16:creationId xmlns:a16="http://schemas.microsoft.com/office/drawing/2014/main" id="{D06BEFE1-649A-F24B-A86C-3E175E649C26}"/>
                </a:ext>
              </a:extLst>
            </p:cNvPr>
            <p:cNvSpPr/>
            <p:nvPr/>
          </p:nvSpPr>
          <p:spPr>
            <a:xfrm>
              <a:off x="1225772" y="924091"/>
              <a:ext cx="3636855" cy="3636855"/>
            </a:xfrm>
            <a:prstGeom prst="rect">
              <a:avLst/>
            </a:prstGeom>
            <a:solidFill>
              <a:srgbClr val="A26BAC"/>
            </a:solidFill>
            <a:ln w="25400" cap="flat" cmpd="sng" algn="ctr">
              <a:solidFill>
                <a:srgbClr val="A26BAC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3" name="TextBox 63">
              <a:extLst>
                <a:ext uri="{FF2B5EF4-FFF2-40B4-BE49-F238E27FC236}">
                  <a16:creationId xmlns:a16="http://schemas.microsoft.com/office/drawing/2014/main" id="{7D456A6B-1B15-824C-BAE2-9B966663E401}"/>
                </a:ext>
              </a:extLst>
            </p:cNvPr>
            <p:cNvSpPr txBox="1"/>
            <p:nvPr/>
          </p:nvSpPr>
          <p:spPr>
            <a:xfrm>
              <a:off x="2218356" y="333981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ICS-C</a:t>
              </a: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BA879C30-20B9-0B45-BF8E-B8106C13F31C}"/>
              </a:ext>
            </a:extLst>
          </p:cNvPr>
          <p:cNvGrpSpPr/>
          <p:nvPr/>
        </p:nvGrpSpPr>
        <p:grpSpPr>
          <a:xfrm>
            <a:off x="1225772" y="-58120"/>
            <a:ext cx="4307433" cy="3636855"/>
            <a:chOff x="1225772" y="-58120"/>
            <a:chExt cx="4307433" cy="3636855"/>
          </a:xfrm>
        </p:grpSpPr>
        <p:sp>
          <p:nvSpPr>
            <p:cNvPr id="114" name="Rectangle 37">
              <a:extLst>
                <a:ext uri="{FF2B5EF4-FFF2-40B4-BE49-F238E27FC236}">
                  <a16:creationId xmlns:a16="http://schemas.microsoft.com/office/drawing/2014/main" id="{28AE1D85-A14F-E34B-899E-81BFCD3AECC6}"/>
                </a:ext>
              </a:extLst>
            </p:cNvPr>
            <p:cNvSpPr/>
            <p:nvPr/>
          </p:nvSpPr>
          <p:spPr>
            <a:xfrm>
              <a:off x="1225772" y="-58120"/>
              <a:ext cx="3636855" cy="3636855"/>
            </a:xfrm>
            <a:prstGeom prst="rect">
              <a:avLst/>
            </a:prstGeom>
            <a:blipFill>
              <a:blip r:embed="rId12"/>
              <a:stretch>
                <a:fillRect/>
              </a:stretch>
            </a:blipFill>
            <a:ln w="25400" cap="flat" cmpd="sng" algn="ctr">
              <a:solidFill>
                <a:srgbClr val="5D7C9B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TextBox 63">
              <a:extLst>
                <a:ext uri="{FF2B5EF4-FFF2-40B4-BE49-F238E27FC236}">
                  <a16:creationId xmlns:a16="http://schemas.microsoft.com/office/drawing/2014/main" id="{38B1F0E0-B2C7-2D46-8E65-D016C29FF524}"/>
                </a:ext>
              </a:extLst>
            </p:cNvPr>
            <p:cNvSpPr txBox="1"/>
            <p:nvPr/>
          </p:nvSpPr>
          <p:spPr>
            <a:xfrm>
              <a:off x="2148829" y="239822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GUI</a:t>
              </a:r>
            </a:p>
          </p:txBody>
        </p:sp>
      </p:grpSp>
      <p:sp>
        <p:nvSpPr>
          <p:cNvPr id="59" name="Segnaposto contenuto 2">
            <a:extLst>
              <a:ext uri="{FF2B5EF4-FFF2-40B4-BE49-F238E27FC236}">
                <a16:creationId xmlns:a16="http://schemas.microsoft.com/office/drawing/2014/main" id="{6BFBA7B2-6844-0640-8E11-3F333E83D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462" y="2725784"/>
            <a:ext cx="5381563" cy="2412533"/>
          </a:xfrm>
          <a:solidFill>
            <a:srgbClr val="95A5A6">
              <a:lumMod val="20000"/>
              <a:lumOff val="80000"/>
            </a:srgbClr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dirty="0"/>
              <a:t>EPOS-DCAT Application </a:t>
            </a:r>
            <a:r>
              <a:rPr lang="it-IT" dirty="0" err="1"/>
              <a:t>Profile</a:t>
            </a:r>
            <a:r>
              <a:rPr lang="it-IT" dirty="0"/>
              <a:t>:</a:t>
            </a:r>
          </a:p>
          <a:p>
            <a:pPr lvl="1">
              <a:buFontTx/>
              <a:buChar char="-"/>
            </a:pPr>
            <a:r>
              <a:rPr lang="it-IT" sz="2000" dirty="0"/>
              <a:t>DCAT model </a:t>
            </a:r>
            <a:r>
              <a:rPr lang="it-IT" sz="2000" dirty="0" err="1"/>
              <a:t>extension</a:t>
            </a:r>
            <a:r>
              <a:rPr lang="it-IT" sz="2000" dirty="0"/>
              <a:t> with </a:t>
            </a:r>
            <a:r>
              <a:rPr lang="it-IT" sz="2000" dirty="0" err="1"/>
              <a:t>entities</a:t>
            </a:r>
            <a:r>
              <a:rPr lang="it-IT" sz="2000" dirty="0"/>
              <a:t> </a:t>
            </a:r>
            <a:r>
              <a:rPr lang="it-IT" sz="2000" dirty="0" err="1"/>
              <a:t>required</a:t>
            </a:r>
            <a:r>
              <a:rPr lang="it-IT" sz="2000" dirty="0"/>
              <a:t> in EPOS</a:t>
            </a:r>
          </a:p>
          <a:p>
            <a:pPr lvl="1">
              <a:buFontTx/>
              <a:buChar char="-"/>
            </a:pPr>
            <a:r>
              <a:rPr lang="it-IT" sz="2000" dirty="0"/>
              <a:t>EPOS-DCAT-AP </a:t>
            </a:r>
            <a:r>
              <a:rPr lang="it-IT" sz="2000" dirty="0" err="1"/>
              <a:t>files</a:t>
            </a:r>
            <a:r>
              <a:rPr lang="it-IT" sz="2000" dirty="0"/>
              <a:t> </a:t>
            </a:r>
            <a:r>
              <a:rPr lang="it-IT" sz="2000" dirty="0" err="1"/>
              <a:t>into</a:t>
            </a:r>
            <a:r>
              <a:rPr lang="it-IT" sz="2000" dirty="0"/>
              <a:t> </a:t>
            </a:r>
            <a:r>
              <a:rPr lang="it-IT" sz="2000" dirty="0" err="1"/>
              <a:t>GitHub</a:t>
            </a:r>
            <a:r>
              <a:rPr lang="it-IT" sz="2000" dirty="0"/>
              <a:t> </a:t>
            </a:r>
            <a:r>
              <a:rPr lang="it-IT" sz="2000" dirty="0" err="1"/>
              <a:t>repository</a:t>
            </a:r>
            <a:r>
              <a:rPr lang="it-IT" sz="2000" dirty="0"/>
              <a:t> (</a:t>
            </a:r>
            <a:r>
              <a:rPr lang="it-IT" sz="2000" dirty="0">
                <a:hlinkClick r:id="rId13"/>
              </a:rPr>
              <a:t>https://github.com/epos-eu/EPOS-DCAT-AP</a:t>
            </a:r>
            <a:r>
              <a:rPr lang="it-IT" sz="2000" dirty="0"/>
              <a:t>)</a:t>
            </a:r>
          </a:p>
          <a:p>
            <a:pPr lvl="1">
              <a:buFontTx/>
              <a:buChar char="-"/>
            </a:pPr>
            <a:endParaRPr lang="it-IT" dirty="0"/>
          </a:p>
          <a:p>
            <a:pPr lvl="1">
              <a:buFontTx/>
              <a:buChar char="-"/>
            </a:pPr>
            <a:endParaRPr lang="en-GB" dirty="0"/>
          </a:p>
        </p:txBody>
      </p:sp>
      <p:cxnSp>
        <p:nvCxnSpPr>
          <p:cNvPr id="7" name="Connettore 4 6">
            <a:extLst>
              <a:ext uri="{FF2B5EF4-FFF2-40B4-BE49-F238E27FC236}">
                <a16:creationId xmlns:a16="http://schemas.microsoft.com/office/drawing/2014/main" id="{90F72B85-AD05-3F49-9714-2DD1E80909E2}"/>
              </a:ext>
            </a:extLst>
          </p:cNvPr>
          <p:cNvCxnSpPr>
            <a:cxnSpLocks/>
            <a:endCxn id="59" idx="1"/>
          </p:cNvCxnSpPr>
          <p:nvPr/>
        </p:nvCxnSpPr>
        <p:spPr>
          <a:xfrm rot="5400000">
            <a:off x="5545304" y="2266656"/>
            <a:ext cx="2639554" cy="691237"/>
          </a:xfrm>
          <a:prstGeom prst="bentConnector4">
            <a:avLst>
              <a:gd name="adj1" fmla="val 27150"/>
              <a:gd name="adj2" fmla="val 133071"/>
            </a:avLst>
          </a:prstGeom>
          <a:ln w="25400">
            <a:solidFill>
              <a:srgbClr val="17A1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olo 1">
            <a:extLst>
              <a:ext uri="{FF2B5EF4-FFF2-40B4-BE49-F238E27FC236}">
                <a16:creationId xmlns:a16="http://schemas.microsoft.com/office/drawing/2014/main" id="{003238CC-201E-5542-9776-44D57D065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2" y="76671"/>
            <a:ext cx="573276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ARCHITECTURE</a:t>
            </a:r>
            <a:endParaRPr lang="it-IT" sz="4000" b="1" dirty="0">
              <a:solidFill>
                <a:srgbClr val="123B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1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4414 -0.23912 0.28828 -0.47801 0.36706 -0.55 C 0.44583 -0.62199 0.45924 -0.52708 0.47279 -0.43195 " pathEditMode="relative" ptsTypes="AAA">
                                      <p:cBhvr>
                                        <p:cTn id="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4414 -0.23912 0.28828 -0.47801 0.36706 -0.55 C 0.44583 -0.62199 0.45924 -0.52708 0.47279 -0.43195 " pathEditMode="relative" ptsTypes="AAA">
                                      <p:cBhvr>
                                        <p:cTn id="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52" grpId="0"/>
      <p:bldP spid="5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Freeform: Shape 45">
            <a:extLst>
              <a:ext uri="{FF2B5EF4-FFF2-40B4-BE49-F238E27FC236}">
                <a16:creationId xmlns:a16="http://schemas.microsoft.com/office/drawing/2014/main" id="{0DA8C19B-6FA5-AE43-8EE2-3E4043332841}"/>
              </a:ext>
            </a:extLst>
          </p:cNvPr>
          <p:cNvSpPr/>
          <p:nvPr/>
        </p:nvSpPr>
        <p:spPr>
          <a:xfrm>
            <a:off x="1027975" y="3476909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6" name="Freeform: Shape 53">
            <a:extLst>
              <a:ext uri="{FF2B5EF4-FFF2-40B4-BE49-F238E27FC236}">
                <a16:creationId xmlns:a16="http://schemas.microsoft.com/office/drawing/2014/main" id="{E728F939-E049-8248-8B62-DBF9F5AFE5CA}"/>
              </a:ext>
            </a:extLst>
          </p:cNvPr>
          <p:cNvSpPr/>
          <p:nvPr/>
        </p:nvSpPr>
        <p:spPr>
          <a:xfrm>
            <a:off x="1027975" y="2513608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7C5AE937-12C5-7140-95B7-F3DDB0E499AB}"/>
              </a:ext>
            </a:extLst>
          </p:cNvPr>
          <p:cNvGrpSpPr/>
          <p:nvPr/>
        </p:nvGrpSpPr>
        <p:grpSpPr>
          <a:xfrm>
            <a:off x="781586" y="4090026"/>
            <a:ext cx="5182377" cy="2049261"/>
            <a:chOff x="781586" y="4090026"/>
            <a:chExt cx="5182377" cy="2049261"/>
          </a:xfrm>
        </p:grpSpPr>
        <p:grpSp>
          <p:nvGrpSpPr>
            <p:cNvPr id="53" name="Gruppo 52">
              <a:extLst>
                <a:ext uri="{FF2B5EF4-FFF2-40B4-BE49-F238E27FC236}">
                  <a16:creationId xmlns:a16="http://schemas.microsoft.com/office/drawing/2014/main" id="{8150D3AA-3E4F-5140-820E-D38EFC083F49}"/>
                </a:ext>
              </a:extLst>
            </p:cNvPr>
            <p:cNvGrpSpPr/>
            <p:nvPr/>
          </p:nvGrpSpPr>
          <p:grpSpPr>
            <a:xfrm>
              <a:off x="1864712" y="4154010"/>
              <a:ext cx="900000" cy="900000"/>
              <a:chOff x="4056384" y="3200400"/>
              <a:chExt cx="3983832" cy="3636855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79" name="Freeform: Shape 54">
                <a:extLst>
                  <a:ext uri="{FF2B5EF4-FFF2-40B4-BE49-F238E27FC236}">
                    <a16:creationId xmlns:a16="http://schemas.microsoft.com/office/drawing/2014/main" id="{097C0AF8-3E12-6443-AE23-62133EC3799A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4" name="Rectangle 18">
                <a:extLst>
                  <a:ext uri="{FF2B5EF4-FFF2-40B4-BE49-F238E27FC236}">
                    <a16:creationId xmlns:a16="http://schemas.microsoft.com/office/drawing/2014/main" id="{E987F8E1-EF86-5B4C-BB3F-61326FEF2D50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8" name="Rectangle 18">
              <a:extLst>
                <a:ext uri="{FF2B5EF4-FFF2-40B4-BE49-F238E27FC236}">
                  <a16:creationId xmlns:a16="http://schemas.microsoft.com/office/drawing/2014/main" id="{D9A65393-9D51-F84B-B54E-5C7110642392}"/>
                </a:ext>
              </a:extLst>
            </p:cNvPr>
            <p:cNvSpPr/>
            <p:nvPr/>
          </p:nvSpPr>
          <p:spPr>
            <a:xfrm>
              <a:off x="781586" y="4090026"/>
              <a:ext cx="821613" cy="9000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5" name="Gruppo 54">
              <a:extLst>
                <a:ext uri="{FF2B5EF4-FFF2-40B4-BE49-F238E27FC236}">
                  <a16:creationId xmlns:a16="http://schemas.microsoft.com/office/drawing/2014/main" id="{B889B4F7-B352-BA44-A8A1-8F27F5442CF9}"/>
                </a:ext>
              </a:extLst>
            </p:cNvPr>
            <p:cNvGrpSpPr/>
            <p:nvPr/>
          </p:nvGrpSpPr>
          <p:grpSpPr>
            <a:xfrm>
              <a:off x="3963654" y="4190969"/>
              <a:ext cx="900000" cy="900000"/>
              <a:chOff x="4056384" y="3200400"/>
              <a:chExt cx="3983832" cy="363685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75" name="Freeform: Shape 54">
                <a:extLst>
                  <a:ext uri="{FF2B5EF4-FFF2-40B4-BE49-F238E27FC236}">
                    <a16:creationId xmlns:a16="http://schemas.microsoft.com/office/drawing/2014/main" id="{63B4A317-025A-544D-8B2D-22C03FD1EB2F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6" name="Rectangle 18">
                <a:extLst>
                  <a:ext uri="{FF2B5EF4-FFF2-40B4-BE49-F238E27FC236}">
                    <a16:creationId xmlns:a16="http://schemas.microsoft.com/office/drawing/2014/main" id="{76232014-27EF-AD4C-9778-E7A30E1209BB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Gruppo 55">
              <a:extLst>
                <a:ext uri="{FF2B5EF4-FFF2-40B4-BE49-F238E27FC236}">
                  <a16:creationId xmlns:a16="http://schemas.microsoft.com/office/drawing/2014/main" id="{FA643B35-1140-BF44-811D-422A7F3B34C0}"/>
                </a:ext>
              </a:extLst>
            </p:cNvPr>
            <p:cNvGrpSpPr/>
            <p:nvPr/>
          </p:nvGrpSpPr>
          <p:grpSpPr>
            <a:xfrm>
              <a:off x="3145679" y="4318638"/>
              <a:ext cx="900000" cy="900000"/>
              <a:chOff x="4056384" y="3200400"/>
              <a:chExt cx="3983832" cy="3636855"/>
            </a:xfrm>
            <a:blipFill>
              <a:blip r:embed="rId5"/>
              <a:stretch>
                <a:fillRect/>
              </a:stretch>
            </a:blipFill>
          </p:grpSpPr>
          <p:sp>
            <p:nvSpPr>
              <p:cNvPr id="73" name="Freeform: Shape 54">
                <a:extLst>
                  <a:ext uri="{FF2B5EF4-FFF2-40B4-BE49-F238E27FC236}">
                    <a16:creationId xmlns:a16="http://schemas.microsoft.com/office/drawing/2014/main" id="{4D054517-4FA2-104B-98D8-831701ED5D87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Rectangle 18">
                <a:extLst>
                  <a:ext uri="{FF2B5EF4-FFF2-40B4-BE49-F238E27FC236}">
                    <a16:creationId xmlns:a16="http://schemas.microsoft.com/office/drawing/2014/main" id="{8402972D-1147-3548-BE3E-55DAE4A8D75A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E50D92FA-0FB1-C443-B4A2-D82E719A5F3C}"/>
                </a:ext>
              </a:extLst>
            </p:cNvPr>
            <p:cNvGrpSpPr/>
            <p:nvPr/>
          </p:nvGrpSpPr>
          <p:grpSpPr>
            <a:xfrm>
              <a:off x="2326199" y="4443953"/>
              <a:ext cx="900000" cy="900000"/>
              <a:chOff x="4056384" y="3200400"/>
              <a:chExt cx="3983832" cy="3636855"/>
            </a:xfrm>
            <a:blipFill>
              <a:blip r:embed="rId6"/>
              <a:stretch>
                <a:fillRect/>
              </a:stretch>
            </a:blipFill>
          </p:grpSpPr>
          <p:sp>
            <p:nvSpPr>
              <p:cNvPr id="71" name="Freeform: Shape 54">
                <a:extLst>
                  <a:ext uri="{FF2B5EF4-FFF2-40B4-BE49-F238E27FC236}">
                    <a16:creationId xmlns:a16="http://schemas.microsoft.com/office/drawing/2014/main" id="{AA201C42-D025-8148-A2C9-49787E6C9A49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2" name="Rectangle 18">
                <a:extLst>
                  <a:ext uri="{FF2B5EF4-FFF2-40B4-BE49-F238E27FC236}">
                    <a16:creationId xmlns:a16="http://schemas.microsoft.com/office/drawing/2014/main" id="{D8244EC6-14EC-D646-9D08-64155CB93F85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0" name="Rectangle 18">
              <a:extLst>
                <a:ext uri="{FF2B5EF4-FFF2-40B4-BE49-F238E27FC236}">
                  <a16:creationId xmlns:a16="http://schemas.microsoft.com/office/drawing/2014/main" id="{1E2EB584-9771-2B43-81DB-30148F18D93B}"/>
                </a:ext>
              </a:extLst>
            </p:cNvPr>
            <p:cNvSpPr/>
            <p:nvPr/>
          </p:nvSpPr>
          <p:spPr>
            <a:xfrm>
              <a:off x="1376866" y="4474912"/>
              <a:ext cx="821613" cy="900000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5" name="Gruppo 84">
              <a:extLst>
                <a:ext uri="{FF2B5EF4-FFF2-40B4-BE49-F238E27FC236}">
                  <a16:creationId xmlns:a16="http://schemas.microsoft.com/office/drawing/2014/main" id="{4B0FAEF4-5208-DB44-A40C-F0C549853866}"/>
                </a:ext>
              </a:extLst>
            </p:cNvPr>
            <p:cNvGrpSpPr/>
            <p:nvPr/>
          </p:nvGrpSpPr>
          <p:grpSpPr>
            <a:xfrm>
              <a:off x="4405107" y="4497307"/>
              <a:ext cx="908687" cy="900000"/>
              <a:chOff x="4056384" y="3266257"/>
              <a:chExt cx="4022285" cy="3636861"/>
            </a:xfrm>
            <a:blipFill>
              <a:blip r:embed="rId8"/>
              <a:stretch>
                <a:fillRect/>
              </a:stretch>
            </a:blipFill>
          </p:grpSpPr>
          <p:sp>
            <p:nvSpPr>
              <p:cNvPr id="92" name="Freeform: Shape 54">
                <a:extLst>
                  <a:ext uri="{FF2B5EF4-FFF2-40B4-BE49-F238E27FC236}">
                    <a16:creationId xmlns:a16="http://schemas.microsoft.com/office/drawing/2014/main" id="{2A3C2EA7-A4B8-224D-9A1C-0614D1D5C04F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Rectangle 18">
                <a:extLst>
                  <a:ext uri="{FF2B5EF4-FFF2-40B4-BE49-F238E27FC236}">
                    <a16:creationId xmlns:a16="http://schemas.microsoft.com/office/drawing/2014/main" id="{443313BA-0F03-3E4F-BB36-F088D74410BB}"/>
                  </a:ext>
                </a:extLst>
              </p:cNvPr>
              <p:cNvSpPr/>
              <p:nvPr/>
            </p:nvSpPr>
            <p:spPr>
              <a:xfrm>
                <a:off x="4441815" y="3266257"/>
                <a:ext cx="3636854" cy="3636861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94" name="Gruppo 93">
              <a:extLst>
                <a:ext uri="{FF2B5EF4-FFF2-40B4-BE49-F238E27FC236}">
                  <a16:creationId xmlns:a16="http://schemas.microsoft.com/office/drawing/2014/main" id="{F10354CF-2494-434C-BADE-2162E389E53B}"/>
                </a:ext>
              </a:extLst>
            </p:cNvPr>
            <p:cNvGrpSpPr/>
            <p:nvPr/>
          </p:nvGrpSpPr>
          <p:grpSpPr>
            <a:xfrm>
              <a:off x="3605816" y="4619711"/>
              <a:ext cx="900002" cy="900000"/>
              <a:chOff x="4056384" y="3269417"/>
              <a:chExt cx="3983832" cy="3636855"/>
            </a:xfrm>
            <a:blipFill>
              <a:blip r:embed="rId9"/>
              <a:stretch>
                <a:fillRect/>
              </a:stretch>
            </a:blipFill>
          </p:grpSpPr>
          <p:sp>
            <p:nvSpPr>
              <p:cNvPr id="95" name="Freeform: Shape 54">
                <a:extLst>
                  <a:ext uri="{FF2B5EF4-FFF2-40B4-BE49-F238E27FC236}">
                    <a16:creationId xmlns:a16="http://schemas.microsoft.com/office/drawing/2014/main" id="{7049535B-4551-984E-864E-DF19628EF782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Rectangle 18">
                <a:extLst>
                  <a:ext uri="{FF2B5EF4-FFF2-40B4-BE49-F238E27FC236}">
                    <a16:creationId xmlns:a16="http://schemas.microsoft.com/office/drawing/2014/main" id="{28EB0811-DEAC-5142-B7CC-358AA4E0C39A}"/>
                  </a:ext>
                </a:extLst>
              </p:cNvPr>
              <p:cNvSpPr/>
              <p:nvPr/>
            </p:nvSpPr>
            <p:spPr>
              <a:xfrm>
                <a:off x="4295458" y="3269417"/>
                <a:ext cx="3636841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97" name="Gruppo 96">
              <a:extLst>
                <a:ext uri="{FF2B5EF4-FFF2-40B4-BE49-F238E27FC236}">
                  <a16:creationId xmlns:a16="http://schemas.microsoft.com/office/drawing/2014/main" id="{47D2FBA8-F9DF-BD4D-816B-B35984FA3756}"/>
                </a:ext>
              </a:extLst>
            </p:cNvPr>
            <p:cNvGrpSpPr/>
            <p:nvPr/>
          </p:nvGrpSpPr>
          <p:grpSpPr>
            <a:xfrm>
              <a:off x="2775292" y="4744001"/>
              <a:ext cx="900002" cy="900000"/>
              <a:chOff x="4056384" y="3265275"/>
              <a:chExt cx="3983832" cy="3636855"/>
            </a:xfrm>
            <a:blipFill>
              <a:blip r:embed="rId10"/>
              <a:stretch>
                <a:fillRect/>
              </a:stretch>
            </a:blipFill>
          </p:grpSpPr>
          <p:sp>
            <p:nvSpPr>
              <p:cNvPr id="98" name="Freeform: Shape 54">
                <a:extLst>
                  <a:ext uri="{FF2B5EF4-FFF2-40B4-BE49-F238E27FC236}">
                    <a16:creationId xmlns:a16="http://schemas.microsoft.com/office/drawing/2014/main" id="{B220B3E4-8AEE-A142-959A-61CE6B7988D7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Rectangle 18">
                <a:extLst>
                  <a:ext uri="{FF2B5EF4-FFF2-40B4-BE49-F238E27FC236}">
                    <a16:creationId xmlns:a16="http://schemas.microsoft.com/office/drawing/2014/main" id="{E2332664-2A88-C147-BE19-DBDF5966523C}"/>
                  </a:ext>
                </a:extLst>
              </p:cNvPr>
              <p:cNvSpPr/>
              <p:nvPr/>
            </p:nvSpPr>
            <p:spPr>
              <a:xfrm>
                <a:off x="4290867" y="3265275"/>
                <a:ext cx="363684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0" name="Rectangle 18">
              <a:extLst>
                <a:ext uri="{FF2B5EF4-FFF2-40B4-BE49-F238E27FC236}">
                  <a16:creationId xmlns:a16="http://schemas.microsoft.com/office/drawing/2014/main" id="{A4BDA929-9DC3-594E-BE5A-802746F4AA8E}"/>
                </a:ext>
              </a:extLst>
            </p:cNvPr>
            <p:cNvSpPr/>
            <p:nvPr/>
          </p:nvSpPr>
          <p:spPr>
            <a:xfrm>
              <a:off x="1986152" y="4869535"/>
              <a:ext cx="821613" cy="900000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3" name="TextBox 64">
              <a:extLst>
                <a:ext uri="{FF2B5EF4-FFF2-40B4-BE49-F238E27FC236}">
                  <a16:creationId xmlns:a16="http://schemas.microsoft.com/office/drawing/2014/main" id="{12858C6C-AF6B-5C4F-A8E7-16FBC2052D05}"/>
                </a:ext>
              </a:extLst>
            </p:cNvPr>
            <p:cNvSpPr txBox="1"/>
            <p:nvPr/>
          </p:nvSpPr>
          <p:spPr>
            <a:xfrm>
              <a:off x="1696551" y="5554512"/>
              <a:ext cx="1727752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dirty="0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TCS</a:t>
              </a:r>
            </a:p>
          </p:txBody>
        </p:sp>
        <p:sp>
          <p:nvSpPr>
            <p:cNvPr id="184" name="TextBox 64">
              <a:extLst>
                <a:ext uri="{FF2B5EF4-FFF2-40B4-BE49-F238E27FC236}">
                  <a16:creationId xmlns:a16="http://schemas.microsoft.com/office/drawing/2014/main" id="{7DAF8770-2920-E942-8506-DE94D6A74507}"/>
                </a:ext>
              </a:extLst>
            </p:cNvPr>
            <p:cNvSpPr txBox="1"/>
            <p:nvPr/>
          </p:nvSpPr>
          <p:spPr>
            <a:xfrm>
              <a:off x="2545902" y="5405629"/>
              <a:ext cx="1727752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dirty="0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TCS</a:t>
              </a:r>
            </a:p>
          </p:txBody>
        </p:sp>
        <p:sp>
          <p:nvSpPr>
            <p:cNvPr id="185" name="TextBox 64">
              <a:extLst>
                <a:ext uri="{FF2B5EF4-FFF2-40B4-BE49-F238E27FC236}">
                  <a16:creationId xmlns:a16="http://schemas.microsoft.com/office/drawing/2014/main" id="{52440A45-1EDB-6B40-AF7A-952DA16922CE}"/>
                </a:ext>
              </a:extLst>
            </p:cNvPr>
            <p:cNvSpPr txBox="1"/>
            <p:nvPr/>
          </p:nvSpPr>
          <p:spPr>
            <a:xfrm>
              <a:off x="3389714" y="5263073"/>
              <a:ext cx="1727752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dirty="0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TCS</a:t>
              </a:r>
            </a:p>
          </p:txBody>
        </p:sp>
        <p:sp>
          <p:nvSpPr>
            <p:cNvPr id="186" name="TextBox 64">
              <a:extLst>
                <a:ext uri="{FF2B5EF4-FFF2-40B4-BE49-F238E27FC236}">
                  <a16:creationId xmlns:a16="http://schemas.microsoft.com/office/drawing/2014/main" id="{DAB1A090-ECCB-BA40-B997-F56FD92A504F}"/>
                </a:ext>
              </a:extLst>
            </p:cNvPr>
            <p:cNvSpPr txBox="1"/>
            <p:nvPr/>
          </p:nvSpPr>
          <p:spPr>
            <a:xfrm>
              <a:off x="4236211" y="5114190"/>
              <a:ext cx="1727752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dirty="0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TCS</a:t>
              </a:r>
            </a:p>
          </p:txBody>
        </p:sp>
      </p:grpSp>
      <p:sp>
        <p:nvSpPr>
          <p:cNvPr id="173" name="Rectangle 20">
            <a:extLst>
              <a:ext uri="{FF2B5EF4-FFF2-40B4-BE49-F238E27FC236}">
                <a16:creationId xmlns:a16="http://schemas.microsoft.com/office/drawing/2014/main" id="{6197608D-BB20-4845-AFDD-2930EB1BD62C}"/>
              </a:ext>
            </a:extLst>
          </p:cNvPr>
          <p:cNvSpPr/>
          <p:nvPr/>
        </p:nvSpPr>
        <p:spPr>
          <a:xfrm>
            <a:off x="1225772" y="1906302"/>
            <a:ext cx="3636855" cy="3636855"/>
          </a:xfrm>
          <a:prstGeom prst="rect">
            <a:avLst/>
          </a:prstGeom>
          <a:solidFill>
            <a:srgbClr val="16A085"/>
          </a:solidFill>
          <a:ln w="25400" cap="flat" cmpd="sng" algn="ctr">
            <a:noFill/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5" name="Rectangle 21">
            <a:extLst>
              <a:ext uri="{FF2B5EF4-FFF2-40B4-BE49-F238E27FC236}">
                <a16:creationId xmlns:a16="http://schemas.microsoft.com/office/drawing/2014/main" id="{BC4A21CC-70D3-384A-861A-D1EC20717299}"/>
              </a:ext>
            </a:extLst>
          </p:cNvPr>
          <p:cNvSpPr/>
          <p:nvPr/>
        </p:nvSpPr>
        <p:spPr>
          <a:xfrm>
            <a:off x="1225772" y="924091"/>
            <a:ext cx="3636855" cy="3636855"/>
          </a:xfrm>
          <a:prstGeom prst="rect">
            <a:avLst/>
          </a:prstGeom>
          <a:solidFill>
            <a:srgbClr val="A26BAC"/>
          </a:solidFill>
          <a:ln w="25400" cap="flat" cmpd="sng" algn="ctr">
            <a:solidFill>
              <a:srgbClr val="A26BAC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7" name="Rectangle 37">
            <a:extLst>
              <a:ext uri="{FF2B5EF4-FFF2-40B4-BE49-F238E27FC236}">
                <a16:creationId xmlns:a16="http://schemas.microsoft.com/office/drawing/2014/main" id="{97D2EC71-CE80-3A43-819F-D5767A235098}"/>
              </a:ext>
            </a:extLst>
          </p:cNvPr>
          <p:cNvSpPr/>
          <p:nvPr/>
        </p:nvSpPr>
        <p:spPr>
          <a:xfrm>
            <a:off x="1225772" y="-58120"/>
            <a:ext cx="3636855" cy="3636855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solidFill>
              <a:srgbClr val="5D7C9B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8" name="TextBox 63">
            <a:extLst>
              <a:ext uri="{FF2B5EF4-FFF2-40B4-BE49-F238E27FC236}">
                <a16:creationId xmlns:a16="http://schemas.microsoft.com/office/drawing/2014/main" id="{13D0E6DC-4B7B-544A-998D-66B3FE59D330}"/>
              </a:ext>
            </a:extLst>
          </p:cNvPr>
          <p:cNvSpPr txBox="1"/>
          <p:nvPr/>
        </p:nvSpPr>
        <p:spPr>
          <a:xfrm>
            <a:off x="2148829" y="2398222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GUI</a:t>
            </a:r>
          </a:p>
        </p:txBody>
      </p:sp>
      <p:sp>
        <p:nvSpPr>
          <p:cNvPr id="179" name="TextBox 64">
            <a:extLst>
              <a:ext uri="{FF2B5EF4-FFF2-40B4-BE49-F238E27FC236}">
                <a16:creationId xmlns:a16="http://schemas.microsoft.com/office/drawing/2014/main" id="{6B991918-0404-114F-B182-5FAA8F047B01}"/>
              </a:ext>
            </a:extLst>
          </p:cNvPr>
          <p:cNvSpPr txBox="1"/>
          <p:nvPr/>
        </p:nvSpPr>
        <p:spPr>
          <a:xfrm>
            <a:off x="2129290" y="43241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80" name="TextBox 63">
            <a:extLst>
              <a:ext uri="{FF2B5EF4-FFF2-40B4-BE49-F238E27FC236}">
                <a16:creationId xmlns:a16="http://schemas.microsoft.com/office/drawing/2014/main" id="{3D7C15E2-F7AE-6A48-B1C4-F97D28380A0E}"/>
              </a:ext>
            </a:extLst>
          </p:cNvPr>
          <p:cNvSpPr txBox="1"/>
          <p:nvPr/>
        </p:nvSpPr>
        <p:spPr>
          <a:xfrm>
            <a:off x="2218356" y="3339812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ICS-C</a:t>
            </a:r>
          </a:p>
        </p:txBody>
      </p: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42E0AA3F-8670-5040-905B-AF38B5994F8B}"/>
              </a:ext>
            </a:extLst>
          </p:cNvPr>
          <p:cNvGrpSpPr/>
          <p:nvPr/>
        </p:nvGrpSpPr>
        <p:grpSpPr>
          <a:xfrm>
            <a:off x="9281562" y="3280785"/>
            <a:ext cx="1727752" cy="948058"/>
            <a:chOff x="7693396" y="2172540"/>
            <a:chExt cx="1727752" cy="948058"/>
          </a:xfrm>
        </p:grpSpPr>
        <p:sp>
          <p:nvSpPr>
            <p:cNvPr id="54" name="Rectangle 37">
              <a:extLst>
                <a:ext uri="{FF2B5EF4-FFF2-40B4-BE49-F238E27FC236}">
                  <a16:creationId xmlns:a16="http://schemas.microsoft.com/office/drawing/2014/main" id="{733128F6-A33E-4E41-820D-044A1C56957D}"/>
                </a:ext>
              </a:extLst>
            </p:cNvPr>
            <p:cNvSpPr/>
            <p:nvPr/>
          </p:nvSpPr>
          <p:spPr>
            <a:xfrm>
              <a:off x="7959165" y="2172540"/>
              <a:ext cx="828000" cy="936000"/>
            </a:xfrm>
            <a:prstGeom prst="rect">
              <a:avLst/>
            </a:prstGeom>
            <a:solidFill>
              <a:schemeClr val="bg2">
                <a:lumMod val="75000"/>
                <a:alpha val="90000"/>
              </a:schemeClr>
            </a:solidFill>
            <a:ln>
              <a:noFill/>
            </a:ln>
            <a:scene3d>
              <a:camera prst="isometricOffAxis1Top"/>
              <a:lightRig rig="threePt" dir="t"/>
            </a:scene3d>
            <a:sp3d extrusionH="444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58" name="TextBox 64">
              <a:extLst>
                <a:ext uri="{FF2B5EF4-FFF2-40B4-BE49-F238E27FC236}">
                  <a16:creationId xmlns:a16="http://schemas.microsoft.com/office/drawing/2014/main" id="{B3C8567D-10C4-534D-A16B-D8D41FDD3707}"/>
                </a:ext>
              </a:extLst>
            </p:cNvPr>
            <p:cNvSpPr txBox="1"/>
            <p:nvPr/>
          </p:nvSpPr>
          <p:spPr>
            <a:xfrm>
              <a:off x="7693396" y="2782044"/>
              <a:ext cx="1727752" cy="33855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kern="0" dirty="0" err="1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WebServ</a:t>
              </a:r>
              <a:endParaRPr lang="en-US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0B067950-789F-C046-828E-2B517934D267}"/>
              </a:ext>
            </a:extLst>
          </p:cNvPr>
          <p:cNvGrpSpPr/>
          <p:nvPr/>
        </p:nvGrpSpPr>
        <p:grpSpPr>
          <a:xfrm>
            <a:off x="8486266" y="3400687"/>
            <a:ext cx="1727752" cy="948058"/>
            <a:chOff x="7693396" y="2172540"/>
            <a:chExt cx="1727752" cy="948058"/>
          </a:xfrm>
        </p:grpSpPr>
        <p:sp>
          <p:nvSpPr>
            <p:cNvPr id="48" name="Rectangle 37">
              <a:extLst>
                <a:ext uri="{FF2B5EF4-FFF2-40B4-BE49-F238E27FC236}">
                  <a16:creationId xmlns:a16="http://schemas.microsoft.com/office/drawing/2014/main" id="{CA523DEE-BBE8-624F-AAF6-3B364E07277A}"/>
                </a:ext>
              </a:extLst>
            </p:cNvPr>
            <p:cNvSpPr/>
            <p:nvPr/>
          </p:nvSpPr>
          <p:spPr>
            <a:xfrm>
              <a:off x="7959165" y="2172540"/>
              <a:ext cx="828000" cy="936000"/>
            </a:xfrm>
            <a:prstGeom prst="rect">
              <a:avLst/>
            </a:prstGeom>
            <a:solidFill>
              <a:schemeClr val="bg2">
                <a:lumMod val="75000"/>
                <a:alpha val="90000"/>
              </a:schemeClr>
            </a:solidFill>
            <a:ln>
              <a:noFill/>
            </a:ln>
            <a:scene3d>
              <a:camera prst="isometricOffAxis1Top"/>
              <a:lightRig rig="threePt" dir="t"/>
            </a:scene3d>
            <a:sp3d extrusionH="444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49" name="TextBox 64">
              <a:extLst>
                <a:ext uri="{FF2B5EF4-FFF2-40B4-BE49-F238E27FC236}">
                  <a16:creationId xmlns:a16="http://schemas.microsoft.com/office/drawing/2014/main" id="{4938FB59-855F-BE42-AE4C-C09492434FE8}"/>
                </a:ext>
              </a:extLst>
            </p:cNvPr>
            <p:cNvSpPr txBox="1"/>
            <p:nvPr/>
          </p:nvSpPr>
          <p:spPr>
            <a:xfrm>
              <a:off x="7693396" y="2782044"/>
              <a:ext cx="1727752" cy="33855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kern="0" dirty="0" err="1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WebServ</a:t>
              </a:r>
              <a:endParaRPr lang="en-US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DD08506E-773E-C84D-B8DB-A133DDF3FA9F}"/>
              </a:ext>
            </a:extLst>
          </p:cNvPr>
          <p:cNvGrpSpPr/>
          <p:nvPr/>
        </p:nvGrpSpPr>
        <p:grpSpPr>
          <a:xfrm>
            <a:off x="7685776" y="3511518"/>
            <a:ext cx="1727752" cy="948058"/>
            <a:chOff x="7693396" y="2172540"/>
            <a:chExt cx="1727752" cy="948058"/>
          </a:xfrm>
        </p:grpSpPr>
        <p:sp>
          <p:nvSpPr>
            <p:cNvPr id="44" name="Rectangle 37">
              <a:extLst>
                <a:ext uri="{FF2B5EF4-FFF2-40B4-BE49-F238E27FC236}">
                  <a16:creationId xmlns:a16="http://schemas.microsoft.com/office/drawing/2014/main" id="{F08C3C1E-A768-6141-A86C-961F038E29A2}"/>
                </a:ext>
              </a:extLst>
            </p:cNvPr>
            <p:cNvSpPr/>
            <p:nvPr/>
          </p:nvSpPr>
          <p:spPr>
            <a:xfrm>
              <a:off x="7959165" y="2172540"/>
              <a:ext cx="828000" cy="936000"/>
            </a:xfrm>
            <a:prstGeom prst="rect">
              <a:avLst/>
            </a:prstGeom>
            <a:solidFill>
              <a:schemeClr val="bg2">
                <a:lumMod val="75000"/>
                <a:alpha val="90000"/>
              </a:schemeClr>
            </a:solidFill>
            <a:ln>
              <a:noFill/>
            </a:ln>
            <a:scene3d>
              <a:camera prst="isometricOffAxis1Top"/>
              <a:lightRig rig="threePt" dir="t"/>
            </a:scene3d>
            <a:sp3d extrusionH="444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46" name="TextBox 64">
              <a:extLst>
                <a:ext uri="{FF2B5EF4-FFF2-40B4-BE49-F238E27FC236}">
                  <a16:creationId xmlns:a16="http://schemas.microsoft.com/office/drawing/2014/main" id="{A19F3CDE-FEAF-2A46-ABD3-84A87186C116}"/>
                </a:ext>
              </a:extLst>
            </p:cNvPr>
            <p:cNvSpPr txBox="1"/>
            <p:nvPr/>
          </p:nvSpPr>
          <p:spPr>
            <a:xfrm>
              <a:off x="7693396" y="2782044"/>
              <a:ext cx="1727752" cy="33855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kern="0" dirty="0" err="1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WebServ</a:t>
              </a:r>
              <a:endParaRPr lang="en-US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sp>
        <p:nvSpPr>
          <p:cNvPr id="51" name="Arrow: Pentagon 31">
            <a:extLst>
              <a:ext uri="{FF2B5EF4-FFF2-40B4-BE49-F238E27FC236}">
                <a16:creationId xmlns:a16="http://schemas.microsoft.com/office/drawing/2014/main" id="{637026DE-63F1-CE47-8C01-F40F1C970AE0}"/>
              </a:ext>
            </a:extLst>
          </p:cNvPr>
          <p:cNvSpPr/>
          <p:nvPr/>
        </p:nvSpPr>
        <p:spPr>
          <a:xfrm rot="16200000">
            <a:off x="7922204" y="3385703"/>
            <a:ext cx="891876" cy="386064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  <a:alpha val="0"/>
                </a:schemeClr>
              </a:gs>
              <a:gs pos="10000">
                <a:schemeClr val="accent4">
                  <a:lumMod val="0"/>
                  <a:lumOff val="100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59" name="Arrow: Pentagon 31">
            <a:extLst>
              <a:ext uri="{FF2B5EF4-FFF2-40B4-BE49-F238E27FC236}">
                <a16:creationId xmlns:a16="http://schemas.microsoft.com/office/drawing/2014/main" id="{7C4D29DC-D6EE-4B4E-B4BB-6E097BE84E50}"/>
              </a:ext>
            </a:extLst>
          </p:cNvPr>
          <p:cNvSpPr/>
          <p:nvPr/>
        </p:nvSpPr>
        <p:spPr>
          <a:xfrm rot="16200000">
            <a:off x="8731255" y="3235903"/>
            <a:ext cx="891876" cy="386064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  <a:alpha val="0"/>
                </a:schemeClr>
              </a:gs>
              <a:gs pos="10000">
                <a:schemeClr val="accent4">
                  <a:lumMod val="0"/>
                  <a:lumOff val="100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" name="Angolo ripiegato 5">
            <a:extLst>
              <a:ext uri="{FF2B5EF4-FFF2-40B4-BE49-F238E27FC236}">
                <a16:creationId xmlns:a16="http://schemas.microsoft.com/office/drawing/2014/main" id="{B9368CC5-3C98-374B-BADF-069AD504DA0E}"/>
              </a:ext>
            </a:extLst>
          </p:cNvPr>
          <p:cNvSpPr/>
          <p:nvPr/>
        </p:nvSpPr>
        <p:spPr>
          <a:xfrm rot="310509">
            <a:off x="8028312" y="2072640"/>
            <a:ext cx="723723" cy="910357"/>
          </a:xfrm>
          <a:prstGeom prst="foldedCorner">
            <a:avLst/>
          </a:prstGeom>
          <a:solidFill>
            <a:schemeClr val="accent1"/>
          </a:solidFill>
          <a:ln>
            <a:noFill/>
          </a:ln>
          <a:scene3d>
            <a:camera prst="perspectiveContrastingRightFacing">
              <a:rot lat="623785" lon="20400000" rev="213211"/>
            </a:camera>
            <a:lightRig rig="threePt" dir="t"/>
          </a:scene3d>
          <a:sp3d prstMaterial="softEdge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  <a:p>
            <a:pPr algn="ctr"/>
            <a:r>
              <a:rPr lang="it-IT" dirty="0" err="1"/>
              <a:t>Metadata</a:t>
            </a:r>
            <a:endParaRPr lang="it-IT" dirty="0"/>
          </a:p>
          <a:p>
            <a:pPr algn="ctr"/>
            <a:endParaRPr lang="it-IT" dirty="0"/>
          </a:p>
        </p:txBody>
      </p:sp>
      <p:sp>
        <p:nvSpPr>
          <p:cNvPr id="61" name="Angolo ripiegato 60">
            <a:extLst>
              <a:ext uri="{FF2B5EF4-FFF2-40B4-BE49-F238E27FC236}">
                <a16:creationId xmlns:a16="http://schemas.microsoft.com/office/drawing/2014/main" id="{C4184E06-759C-4E4A-82F7-F45BC9BB0749}"/>
              </a:ext>
            </a:extLst>
          </p:cNvPr>
          <p:cNvSpPr/>
          <p:nvPr/>
        </p:nvSpPr>
        <p:spPr>
          <a:xfrm rot="310509">
            <a:off x="8865757" y="2014448"/>
            <a:ext cx="718050" cy="882545"/>
          </a:xfrm>
          <a:prstGeom prst="foldedCorner">
            <a:avLst/>
          </a:prstGeom>
          <a:blipFill>
            <a:blip r:embed="rId13"/>
            <a:stretch>
              <a:fillRect/>
            </a:stretch>
          </a:blipFill>
          <a:ln>
            <a:noFill/>
          </a:ln>
          <a:scene3d>
            <a:camera prst="perspectiveContrastingRightFacing">
              <a:rot lat="623785" lon="20400000" rev="213211"/>
            </a:camera>
            <a:lightRig rig="threePt" dir="t"/>
          </a:scene3d>
          <a:sp3d prstMaterial="softEdge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  <a:p>
            <a:pPr algn="ctr"/>
            <a:r>
              <a:rPr lang="it-IT" sz="2000" dirty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</a:t>
            </a:r>
            <a:endParaRPr lang="it-IT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it-IT" dirty="0"/>
          </a:p>
        </p:txBody>
      </p:sp>
      <p:sp>
        <p:nvSpPr>
          <p:cNvPr id="63" name="Arrow: Pentagon 31">
            <a:extLst>
              <a:ext uri="{FF2B5EF4-FFF2-40B4-BE49-F238E27FC236}">
                <a16:creationId xmlns:a16="http://schemas.microsoft.com/office/drawing/2014/main" id="{665F7E4B-E445-274F-BDDA-7144B1EB4E92}"/>
              </a:ext>
            </a:extLst>
          </p:cNvPr>
          <p:cNvSpPr/>
          <p:nvPr/>
        </p:nvSpPr>
        <p:spPr>
          <a:xfrm rot="16200000">
            <a:off x="9559255" y="3121885"/>
            <a:ext cx="891876" cy="386064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  <a:alpha val="0"/>
                </a:schemeClr>
              </a:gs>
              <a:gs pos="10000">
                <a:schemeClr val="accent4">
                  <a:lumMod val="0"/>
                  <a:lumOff val="100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4" name="Angolo ripiegato 63">
            <a:extLst>
              <a:ext uri="{FF2B5EF4-FFF2-40B4-BE49-F238E27FC236}">
                <a16:creationId xmlns:a16="http://schemas.microsoft.com/office/drawing/2014/main" id="{56BBCD4A-3F0C-EC4D-8C04-7D15F4C4BA42}"/>
              </a:ext>
            </a:extLst>
          </p:cNvPr>
          <p:cNvSpPr/>
          <p:nvPr/>
        </p:nvSpPr>
        <p:spPr>
          <a:xfrm rot="310509">
            <a:off x="9669997" y="1930203"/>
            <a:ext cx="723723" cy="910357"/>
          </a:xfrm>
          <a:prstGeom prst="foldedCorner">
            <a:avLst/>
          </a:prstGeom>
          <a:solidFill>
            <a:schemeClr val="accent1"/>
          </a:solidFill>
          <a:ln>
            <a:noFill/>
          </a:ln>
          <a:scene3d>
            <a:camera prst="perspectiveContrastingRightFacing">
              <a:rot lat="623785" lon="20400000" rev="213211"/>
            </a:camera>
            <a:lightRig rig="threePt" dir="t"/>
          </a:scene3d>
          <a:sp3d prstMaterial="softEdge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  <a:p>
            <a:pPr algn="ctr"/>
            <a:r>
              <a:rPr lang="it-IT" dirty="0" err="1"/>
              <a:t>Metadata</a:t>
            </a:r>
            <a:endParaRPr lang="it-IT" dirty="0"/>
          </a:p>
          <a:p>
            <a:pPr algn="ctr"/>
            <a:endParaRPr lang="it-IT" dirty="0"/>
          </a:p>
        </p:txBody>
      </p:sp>
      <p:sp>
        <p:nvSpPr>
          <p:cNvPr id="65" name="Angolo ripiegato 64">
            <a:extLst>
              <a:ext uri="{FF2B5EF4-FFF2-40B4-BE49-F238E27FC236}">
                <a16:creationId xmlns:a16="http://schemas.microsoft.com/office/drawing/2014/main" id="{3ADB78F5-14FB-7F41-959F-CA062D4962DC}"/>
              </a:ext>
            </a:extLst>
          </p:cNvPr>
          <p:cNvSpPr/>
          <p:nvPr/>
        </p:nvSpPr>
        <p:spPr>
          <a:xfrm rot="310509">
            <a:off x="9866927" y="2043804"/>
            <a:ext cx="718050" cy="882545"/>
          </a:xfrm>
          <a:prstGeom prst="foldedCorner">
            <a:avLst/>
          </a:prstGeom>
          <a:blipFill>
            <a:blip r:embed="rId13"/>
            <a:stretch>
              <a:fillRect/>
            </a:stretch>
          </a:blipFill>
          <a:ln>
            <a:noFill/>
          </a:ln>
          <a:scene3d>
            <a:camera prst="perspectiveContrastingRightFacing">
              <a:rot lat="623785" lon="20400000" rev="213211"/>
            </a:camera>
            <a:lightRig rig="threePt" dir="t"/>
          </a:scene3d>
          <a:sp3d prstMaterial="softEdge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  <a:p>
            <a:pPr algn="ctr"/>
            <a:r>
              <a:rPr lang="it-IT" sz="2000" dirty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</a:t>
            </a:r>
            <a:endParaRPr lang="it-IT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it-IT" dirty="0"/>
          </a:p>
        </p:txBody>
      </p:sp>
      <p:sp>
        <p:nvSpPr>
          <p:cNvPr id="62" name="Angolo ripiegato 61">
            <a:extLst>
              <a:ext uri="{FF2B5EF4-FFF2-40B4-BE49-F238E27FC236}">
                <a16:creationId xmlns:a16="http://schemas.microsoft.com/office/drawing/2014/main" id="{21D269DB-0004-C045-925E-ECECAC393D49}"/>
              </a:ext>
            </a:extLst>
          </p:cNvPr>
          <p:cNvSpPr/>
          <p:nvPr/>
        </p:nvSpPr>
        <p:spPr>
          <a:xfrm rot="224204">
            <a:off x="8209497" y="3575269"/>
            <a:ext cx="2500620" cy="1136838"/>
          </a:xfrm>
          <a:prstGeom prst="foldedCorner">
            <a:avLst/>
          </a:prstGeom>
          <a:solidFill>
            <a:srgbClr val="17A184"/>
          </a:solidFill>
          <a:ln>
            <a:solidFill>
              <a:schemeClr val="tx1"/>
            </a:solidFill>
            <a:prstDash val="dash"/>
          </a:ln>
          <a:scene3d>
            <a:camera prst="perspectiveContrastingRightFacing">
              <a:rot lat="623785" lon="20400000" rev="213211"/>
            </a:camera>
            <a:lightRig rig="threePt" dir="t"/>
          </a:scene3d>
          <a:sp3d prstMaterial="softEdge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800" dirty="0">
              <a:solidFill>
                <a:schemeClr val="tx1"/>
              </a:solidFill>
            </a:endParaRPr>
          </a:p>
          <a:p>
            <a:pPr algn="ctr"/>
            <a:r>
              <a:rPr lang="it-IT" dirty="0">
                <a:solidFill>
                  <a:schemeClr val="tx1"/>
                </a:solidFill>
              </a:rPr>
              <a:t>WS </a:t>
            </a:r>
            <a:r>
              <a:rPr lang="it-IT" dirty="0" err="1">
                <a:solidFill>
                  <a:schemeClr val="tx1"/>
                </a:solidFill>
              </a:rPr>
              <a:t>description</a:t>
            </a:r>
            <a:br>
              <a:rPr lang="it-IT" sz="1600" dirty="0">
                <a:solidFill>
                  <a:schemeClr val="tx1"/>
                </a:solidFill>
              </a:rPr>
            </a:br>
            <a:r>
              <a:rPr lang="it-IT" sz="1600" dirty="0">
                <a:solidFill>
                  <a:schemeClr val="tx1"/>
                </a:solidFill>
              </a:rPr>
              <a:t>EPOS-DCAT-AP</a:t>
            </a:r>
          </a:p>
          <a:p>
            <a:pPr algn="ctr"/>
            <a:endParaRPr lang="it-IT" sz="2800" dirty="0">
              <a:solidFill>
                <a:schemeClr val="tx1"/>
              </a:solidFill>
            </a:endParaRPr>
          </a:p>
        </p:txBody>
      </p:sp>
      <p:sp>
        <p:nvSpPr>
          <p:cNvPr id="60" name="Titolo 1">
            <a:extLst>
              <a:ext uri="{FF2B5EF4-FFF2-40B4-BE49-F238E27FC236}">
                <a16:creationId xmlns:a16="http://schemas.microsoft.com/office/drawing/2014/main" id="{B0A3851C-4C47-E34C-9ABA-A6F77777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2" y="76671"/>
            <a:ext cx="573276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ARCHITECTURE</a:t>
            </a:r>
            <a:endParaRPr lang="it-IT" sz="4000" b="1" dirty="0">
              <a:solidFill>
                <a:srgbClr val="123B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7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86 -0.01435 L 0.49011 -0.128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62" y="-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9" grpId="0" animBg="1"/>
      <p:bldP spid="6" grpId="0" animBg="1"/>
      <p:bldP spid="61" grpId="0" animBg="1"/>
      <p:bldP spid="63" grpId="0" animBg="1"/>
      <p:bldP spid="64" grpId="0" animBg="1"/>
      <p:bldP spid="65" grpId="0" animBg="1"/>
      <p:bldP spid="6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292AF997-9E59-FF49-9E78-AA405A62D3C4}"/>
              </a:ext>
            </a:extLst>
          </p:cNvPr>
          <p:cNvGrpSpPr/>
          <p:nvPr/>
        </p:nvGrpSpPr>
        <p:grpSpPr>
          <a:xfrm>
            <a:off x="767410" y="4083268"/>
            <a:ext cx="4532208" cy="1686267"/>
            <a:chOff x="5471584" y="3788459"/>
            <a:chExt cx="4532208" cy="1686267"/>
          </a:xfrm>
        </p:grpSpPr>
        <p:grpSp>
          <p:nvGrpSpPr>
            <p:cNvPr id="137" name="Gruppo 136">
              <a:extLst>
                <a:ext uri="{FF2B5EF4-FFF2-40B4-BE49-F238E27FC236}">
                  <a16:creationId xmlns:a16="http://schemas.microsoft.com/office/drawing/2014/main" id="{474A27AF-6250-3343-B704-3F049977D5C1}"/>
                </a:ext>
              </a:extLst>
            </p:cNvPr>
            <p:cNvGrpSpPr/>
            <p:nvPr/>
          </p:nvGrpSpPr>
          <p:grpSpPr>
            <a:xfrm>
              <a:off x="6554710" y="3859201"/>
              <a:ext cx="900000" cy="900000"/>
              <a:chOff x="4056384" y="3200400"/>
              <a:chExt cx="3983832" cy="3636855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50" name="Freeform: Shape 54">
                <a:extLst>
                  <a:ext uri="{FF2B5EF4-FFF2-40B4-BE49-F238E27FC236}">
                    <a16:creationId xmlns:a16="http://schemas.microsoft.com/office/drawing/2014/main" id="{7C240011-C5B2-CC40-8FE5-0CACE4189E78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Rectangle 18">
                <a:extLst>
                  <a:ext uri="{FF2B5EF4-FFF2-40B4-BE49-F238E27FC236}">
                    <a16:creationId xmlns:a16="http://schemas.microsoft.com/office/drawing/2014/main" id="{BF093FAB-C7D5-B74A-9CF4-257377FB62D5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8" name="Gruppo 137">
              <a:extLst>
                <a:ext uri="{FF2B5EF4-FFF2-40B4-BE49-F238E27FC236}">
                  <a16:creationId xmlns:a16="http://schemas.microsoft.com/office/drawing/2014/main" id="{D9E0A397-6332-E642-9EA8-2CD33A751BFE}"/>
                </a:ext>
              </a:extLst>
            </p:cNvPr>
            <p:cNvGrpSpPr/>
            <p:nvPr/>
          </p:nvGrpSpPr>
          <p:grpSpPr>
            <a:xfrm>
              <a:off x="5471584" y="3788459"/>
              <a:ext cx="1187661" cy="1025254"/>
              <a:chOff x="2783058" y="2369681"/>
              <a:chExt cx="5257158" cy="4143002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148" name="Freeform: Shape 54">
                <a:extLst>
                  <a:ext uri="{FF2B5EF4-FFF2-40B4-BE49-F238E27FC236}">
                    <a16:creationId xmlns:a16="http://schemas.microsoft.com/office/drawing/2014/main" id="{DC1A473F-6FA3-C049-8C38-EAFE8E3BE786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8">
                <a:extLst>
                  <a:ext uri="{FF2B5EF4-FFF2-40B4-BE49-F238E27FC236}">
                    <a16:creationId xmlns:a16="http://schemas.microsoft.com/office/drawing/2014/main" id="{618D5BB8-8330-424F-ADBE-915BAF032DB7}"/>
                  </a:ext>
                </a:extLst>
              </p:cNvPr>
              <p:cNvSpPr/>
              <p:nvPr/>
            </p:nvSpPr>
            <p:spPr>
              <a:xfrm>
                <a:off x="2783058" y="2369681"/>
                <a:ext cx="3636854" cy="3636857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9" name="Gruppo 138">
              <a:extLst>
                <a:ext uri="{FF2B5EF4-FFF2-40B4-BE49-F238E27FC236}">
                  <a16:creationId xmlns:a16="http://schemas.microsoft.com/office/drawing/2014/main" id="{73DF00A2-E7D1-CF47-809D-7CD4DB89248F}"/>
                </a:ext>
              </a:extLst>
            </p:cNvPr>
            <p:cNvGrpSpPr/>
            <p:nvPr/>
          </p:nvGrpSpPr>
          <p:grpSpPr>
            <a:xfrm>
              <a:off x="8653652" y="3896160"/>
              <a:ext cx="900000" cy="900000"/>
              <a:chOff x="4056384" y="3200400"/>
              <a:chExt cx="3983832" cy="363685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146" name="Freeform: Shape 54">
                <a:extLst>
                  <a:ext uri="{FF2B5EF4-FFF2-40B4-BE49-F238E27FC236}">
                    <a16:creationId xmlns:a16="http://schemas.microsoft.com/office/drawing/2014/main" id="{DEAE2EB6-291B-3845-9538-528A5544042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7" name="Rectangle 18">
                <a:extLst>
                  <a:ext uri="{FF2B5EF4-FFF2-40B4-BE49-F238E27FC236}">
                    <a16:creationId xmlns:a16="http://schemas.microsoft.com/office/drawing/2014/main" id="{48045834-143D-334A-969A-AB45B6AE723C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0" name="Gruppo 139">
              <a:extLst>
                <a:ext uri="{FF2B5EF4-FFF2-40B4-BE49-F238E27FC236}">
                  <a16:creationId xmlns:a16="http://schemas.microsoft.com/office/drawing/2014/main" id="{E0D48974-51E1-1545-823B-C0E491EAF412}"/>
                </a:ext>
              </a:extLst>
            </p:cNvPr>
            <p:cNvGrpSpPr/>
            <p:nvPr/>
          </p:nvGrpSpPr>
          <p:grpSpPr>
            <a:xfrm>
              <a:off x="7835677" y="4023829"/>
              <a:ext cx="900000" cy="900000"/>
              <a:chOff x="4056384" y="3200400"/>
              <a:chExt cx="3983832" cy="3636855"/>
            </a:xfrm>
            <a:blipFill>
              <a:blip r:embed="rId5"/>
              <a:stretch>
                <a:fillRect/>
              </a:stretch>
            </a:blipFill>
          </p:grpSpPr>
          <p:sp>
            <p:nvSpPr>
              <p:cNvPr id="144" name="Freeform: Shape 54">
                <a:extLst>
                  <a:ext uri="{FF2B5EF4-FFF2-40B4-BE49-F238E27FC236}">
                    <a16:creationId xmlns:a16="http://schemas.microsoft.com/office/drawing/2014/main" id="{9715AF37-3B5C-BD41-A18C-B3DF18EFF335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Rectangle 18">
                <a:extLst>
                  <a:ext uri="{FF2B5EF4-FFF2-40B4-BE49-F238E27FC236}">
                    <a16:creationId xmlns:a16="http://schemas.microsoft.com/office/drawing/2014/main" id="{79AAFC89-F2FC-9D41-A352-B5AA979765ED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1" name="Gruppo 140">
              <a:extLst>
                <a:ext uri="{FF2B5EF4-FFF2-40B4-BE49-F238E27FC236}">
                  <a16:creationId xmlns:a16="http://schemas.microsoft.com/office/drawing/2014/main" id="{4273E86B-4607-D24E-94E2-B8A6620A09A5}"/>
                </a:ext>
              </a:extLst>
            </p:cNvPr>
            <p:cNvGrpSpPr/>
            <p:nvPr/>
          </p:nvGrpSpPr>
          <p:grpSpPr>
            <a:xfrm>
              <a:off x="7016197" y="4149144"/>
              <a:ext cx="900000" cy="900000"/>
              <a:chOff x="4056384" y="3200400"/>
              <a:chExt cx="3983832" cy="3636855"/>
            </a:xfrm>
            <a:blipFill>
              <a:blip r:embed="rId6"/>
              <a:stretch>
                <a:fillRect/>
              </a:stretch>
            </a:blipFill>
          </p:grpSpPr>
          <p:sp>
            <p:nvSpPr>
              <p:cNvPr id="142" name="Freeform: Shape 54">
                <a:extLst>
                  <a:ext uri="{FF2B5EF4-FFF2-40B4-BE49-F238E27FC236}">
                    <a16:creationId xmlns:a16="http://schemas.microsoft.com/office/drawing/2014/main" id="{F245B836-092A-1B4F-9AA3-61F601B4968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Rectangle 18">
                <a:extLst>
                  <a:ext uri="{FF2B5EF4-FFF2-40B4-BE49-F238E27FC236}">
                    <a16:creationId xmlns:a16="http://schemas.microsoft.com/office/drawing/2014/main" id="{A68F9657-D677-8946-87B9-F7537024C0D9}"/>
                  </a:ext>
                </a:extLst>
              </p:cNvPr>
              <p:cNvSpPr/>
              <p:nvPr/>
            </p:nvSpPr>
            <p:spPr>
              <a:xfrm>
                <a:off x="4277573" y="3200400"/>
                <a:ext cx="363685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0" name="Gruppo 79">
              <a:extLst>
                <a:ext uri="{FF2B5EF4-FFF2-40B4-BE49-F238E27FC236}">
                  <a16:creationId xmlns:a16="http://schemas.microsoft.com/office/drawing/2014/main" id="{45C271B8-28C1-984E-B141-E4093C4552E0}"/>
                </a:ext>
              </a:extLst>
            </p:cNvPr>
            <p:cNvGrpSpPr/>
            <p:nvPr/>
          </p:nvGrpSpPr>
          <p:grpSpPr>
            <a:xfrm>
              <a:off x="6066863" y="4180103"/>
              <a:ext cx="1017397" cy="913516"/>
              <a:chOff x="3536723" y="2821210"/>
              <a:chExt cx="4503493" cy="3691473"/>
            </a:xfrm>
            <a:blipFill>
              <a:blip r:embed="rId7"/>
              <a:stretch>
                <a:fillRect/>
              </a:stretch>
            </a:blipFill>
          </p:grpSpPr>
          <p:sp>
            <p:nvSpPr>
              <p:cNvPr id="112" name="Freeform: Shape 54">
                <a:extLst>
                  <a:ext uri="{FF2B5EF4-FFF2-40B4-BE49-F238E27FC236}">
                    <a16:creationId xmlns:a16="http://schemas.microsoft.com/office/drawing/2014/main" id="{3871F3CD-81AA-4840-AFF7-1AC515E6E0AC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Rectangle 18">
                <a:extLst>
                  <a:ext uri="{FF2B5EF4-FFF2-40B4-BE49-F238E27FC236}">
                    <a16:creationId xmlns:a16="http://schemas.microsoft.com/office/drawing/2014/main" id="{704019BD-23D9-944E-98CA-B1976940798D}"/>
                  </a:ext>
                </a:extLst>
              </p:cNvPr>
              <p:cNvSpPr/>
              <p:nvPr/>
            </p:nvSpPr>
            <p:spPr>
              <a:xfrm>
                <a:off x="3536723" y="2821210"/>
                <a:ext cx="3636858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1" name="Gruppo 80">
              <a:extLst>
                <a:ext uri="{FF2B5EF4-FFF2-40B4-BE49-F238E27FC236}">
                  <a16:creationId xmlns:a16="http://schemas.microsoft.com/office/drawing/2014/main" id="{F06B9300-1CDA-7544-BE9A-56F197D351C0}"/>
                </a:ext>
              </a:extLst>
            </p:cNvPr>
            <p:cNvGrpSpPr/>
            <p:nvPr/>
          </p:nvGrpSpPr>
          <p:grpSpPr>
            <a:xfrm>
              <a:off x="9095105" y="4202498"/>
              <a:ext cx="908687" cy="900000"/>
              <a:chOff x="4056384" y="3266257"/>
              <a:chExt cx="4022285" cy="3636861"/>
            </a:xfrm>
            <a:blipFill>
              <a:blip r:embed="rId8"/>
              <a:stretch>
                <a:fillRect/>
              </a:stretch>
            </a:blipFill>
          </p:grpSpPr>
          <p:sp>
            <p:nvSpPr>
              <p:cNvPr id="91" name="Freeform: Shape 54">
                <a:extLst>
                  <a:ext uri="{FF2B5EF4-FFF2-40B4-BE49-F238E27FC236}">
                    <a16:creationId xmlns:a16="http://schemas.microsoft.com/office/drawing/2014/main" id="{F03D0BA7-3062-F949-81CD-111E2C04B7DE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Rectangle 18">
                <a:extLst>
                  <a:ext uri="{FF2B5EF4-FFF2-40B4-BE49-F238E27FC236}">
                    <a16:creationId xmlns:a16="http://schemas.microsoft.com/office/drawing/2014/main" id="{573E7BE1-DEB3-9743-8898-1C30712B1C45}"/>
                  </a:ext>
                </a:extLst>
              </p:cNvPr>
              <p:cNvSpPr/>
              <p:nvPr/>
            </p:nvSpPr>
            <p:spPr>
              <a:xfrm>
                <a:off x="4441815" y="3266257"/>
                <a:ext cx="3636854" cy="3636861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90205BBE-3856-AC41-A2EA-D6624B4A562F}"/>
                </a:ext>
              </a:extLst>
            </p:cNvPr>
            <p:cNvGrpSpPr/>
            <p:nvPr/>
          </p:nvGrpSpPr>
          <p:grpSpPr>
            <a:xfrm>
              <a:off x="8295814" y="4324902"/>
              <a:ext cx="900002" cy="900000"/>
              <a:chOff x="4056384" y="3269417"/>
              <a:chExt cx="3983832" cy="3636855"/>
            </a:xfrm>
            <a:blipFill>
              <a:blip r:embed="rId9"/>
              <a:stretch>
                <a:fillRect/>
              </a:stretch>
            </a:blipFill>
          </p:grpSpPr>
          <p:sp>
            <p:nvSpPr>
              <p:cNvPr id="89" name="Freeform: Shape 54">
                <a:extLst>
                  <a:ext uri="{FF2B5EF4-FFF2-40B4-BE49-F238E27FC236}">
                    <a16:creationId xmlns:a16="http://schemas.microsoft.com/office/drawing/2014/main" id="{11B887B1-3D07-8A47-BFC3-7F037306ECD4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Rectangle 18">
                <a:extLst>
                  <a:ext uri="{FF2B5EF4-FFF2-40B4-BE49-F238E27FC236}">
                    <a16:creationId xmlns:a16="http://schemas.microsoft.com/office/drawing/2014/main" id="{D8AEF162-0824-7B42-9E9A-37DBDF20B725}"/>
                  </a:ext>
                </a:extLst>
              </p:cNvPr>
              <p:cNvSpPr/>
              <p:nvPr/>
            </p:nvSpPr>
            <p:spPr>
              <a:xfrm>
                <a:off x="4295458" y="3269417"/>
                <a:ext cx="3636841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2EE0DF2E-A945-A646-BECD-9E9514C8C017}"/>
                </a:ext>
              </a:extLst>
            </p:cNvPr>
            <p:cNvGrpSpPr/>
            <p:nvPr/>
          </p:nvGrpSpPr>
          <p:grpSpPr>
            <a:xfrm>
              <a:off x="7465290" y="4449192"/>
              <a:ext cx="900002" cy="900000"/>
              <a:chOff x="4056384" y="3265275"/>
              <a:chExt cx="3983832" cy="3636855"/>
            </a:xfrm>
            <a:blipFill>
              <a:blip r:embed="rId10"/>
              <a:stretch>
                <a:fillRect/>
              </a:stretch>
            </a:blipFill>
          </p:grpSpPr>
          <p:sp>
            <p:nvSpPr>
              <p:cNvPr id="87" name="Freeform: Shape 54">
                <a:extLst>
                  <a:ext uri="{FF2B5EF4-FFF2-40B4-BE49-F238E27FC236}">
                    <a16:creationId xmlns:a16="http://schemas.microsoft.com/office/drawing/2014/main" id="{CD1CDC00-3323-354A-9580-49833D05B4C7}"/>
                  </a:ext>
                </a:extLst>
              </p:cNvPr>
              <p:cNvSpPr/>
              <p:nvPr/>
            </p:nvSpPr>
            <p:spPr>
              <a:xfrm>
                <a:off x="4056384" y="5747549"/>
                <a:ext cx="3983832" cy="765134"/>
              </a:xfrm>
              <a:custGeom>
                <a:avLst/>
                <a:gdLst>
                  <a:gd name="connsiteX0" fmla="*/ 37176 w 3981450"/>
                  <a:gd name="connsiteY0" fmla="*/ 0 h 765134"/>
                  <a:gd name="connsiteX1" fmla="*/ 3628054 w 3981450"/>
                  <a:gd name="connsiteY1" fmla="*/ 0 h 765134"/>
                  <a:gd name="connsiteX2" fmla="*/ 3981450 w 3981450"/>
                  <a:gd name="connsiteY2" fmla="*/ 346034 h 765134"/>
                  <a:gd name="connsiteX3" fmla="*/ 1190625 w 3981450"/>
                  <a:gd name="connsiteY3" fmla="*/ 765134 h 765134"/>
                  <a:gd name="connsiteX4" fmla="*/ 0 w 3981450"/>
                  <a:gd name="connsiteY4" fmla="*/ 31709 h 765134"/>
                  <a:gd name="connsiteX0" fmla="*/ 39558 w 3983832"/>
                  <a:gd name="connsiteY0" fmla="*/ 0 h 765134"/>
                  <a:gd name="connsiteX1" fmla="*/ 3630436 w 3983832"/>
                  <a:gd name="connsiteY1" fmla="*/ 0 h 765134"/>
                  <a:gd name="connsiteX2" fmla="*/ 3983832 w 3983832"/>
                  <a:gd name="connsiteY2" fmla="*/ 346034 h 765134"/>
                  <a:gd name="connsiteX3" fmla="*/ 1193007 w 3983832"/>
                  <a:gd name="connsiteY3" fmla="*/ 765134 h 765134"/>
                  <a:gd name="connsiteX4" fmla="*/ 0 w 3983832"/>
                  <a:gd name="connsiteY4" fmla="*/ 12659 h 765134"/>
                  <a:gd name="connsiteX5" fmla="*/ 39558 w 3983832"/>
                  <a:gd name="connsiteY5" fmla="*/ 0 h 76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3832" h="765134">
                    <a:moveTo>
                      <a:pt x="39558" y="0"/>
                    </a:moveTo>
                    <a:lnTo>
                      <a:pt x="3630436" y="0"/>
                    </a:lnTo>
                    <a:lnTo>
                      <a:pt x="3983832" y="346034"/>
                    </a:lnTo>
                    <a:lnTo>
                      <a:pt x="1193007" y="765134"/>
                    </a:lnTo>
                    <a:lnTo>
                      <a:pt x="0" y="12659"/>
                    </a:lnTo>
                    <a:cubicBezTo>
                      <a:pt x="12392" y="2089"/>
                      <a:pt x="27166" y="10570"/>
                      <a:pt x="39558" y="0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>
                <a:outerShdw blurRad="342900" dist="190500" dir="5400000" algn="t" rotWithShape="0">
                  <a:prstClr val="black">
                    <a:alpha val="4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Rectangle 18">
                <a:extLst>
                  <a:ext uri="{FF2B5EF4-FFF2-40B4-BE49-F238E27FC236}">
                    <a16:creationId xmlns:a16="http://schemas.microsoft.com/office/drawing/2014/main" id="{B78AD025-E50A-A249-847B-C843DDEB589B}"/>
                  </a:ext>
                </a:extLst>
              </p:cNvPr>
              <p:cNvSpPr/>
              <p:nvPr/>
            </p:nvSpPr>
            <p:spPr>
              <a:xfrm>
                <a:off x="4290867" y="3265275"/>
                <a:ext cx="3636845" cy="3636855"/>
              </a:xfrm>
              <a:prstGeom prst="rect">
                <a:avLst/>
              </a:prstGeom>
              <a:grpFill/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6" name="Rectangle 18">
              <a:extLst>
                <a:ext uri="{FF2B5EF4-FFF2-40B4-BE49-F238E27FC236}">
                  <a16:creationId xmlns:a16="http://schemas.microsoft.com/office/drawing/2014/main" id="{5186CB2E-D197-4541-A100-41968C1938A1}"/>
                </a:ext>
              </a:extLst>
            </p:cNvPr>
            <p:cNvSpPr/>
            <p:nvPr/>
          </p:nvSpPr>
          <p:spPr>
            <a:xfrm>
              <a:off x="6676150" y="4574726"/>
              <a:ext cx="821613" cy="900000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 w="25400" cap="flat" cmpd="sng" algn="ctr">
              <a:solidFill>
                <a:srgbClr val="F39C12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0" name="Freeform: Shape 53">
            <a:extLst>
              <a:ext uri="{FF2B5EF4-FFF2-40B4-BE49-F238E27FC236}">
                <a16:creationId xmlns:a16="http://schemas.microsoft.com/office/drawing/2014/main" id="{A3E5BA93-3C06-2A48-8A08-B1D627C9FA19}"/>
              </a:ext>
            </a:extLst>
          </p:cNvPr>
          <p:cNvSpPr/>
          <p:nvPr/>
        </p:nvSpPr>
        <p:spPr>
          <a:xfrm>
            <a:off x="1027975" y="2513608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Slide Number Placeholder 8">
            <a:extLst>
              <a:ext uri="{FF2B5EF4-FFF2-40B4-BE49-F238E27FC236}">
                <a16:creationId xmlns:a16="http://schemas.microsoft.com/office/drawing/2014/main" id="{BEAEEB51-B541-E343-81DD-91FAAE711E8D}"/>
              </a:ext>
            </a:extLst>
          </p:cNvPr>
          <p:cNvSpPr txBox="1">
            <a:spLocks/>
          </p:cNvSpPr>
          <p:nvPr/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2F3A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2F3A4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5" name="TextBox 64">
            <a:extLst>
              <a:ext uri="{FF2B5EF4-FFF2-40B4-BE49-F238E27FC236}">
                <a16:creationId xmlns:a16="http://schemas.microsoft.com/office/drawing/2014/main" id="{63D09ED1-E6DE-774F-976C-D3DC5A784FF4}"/>
              </a:ext>
            </a:extLst>
          </p:cNvPr>
          <p:cNvSpPr txBox="1"/>
          <p:nvPr/>
        </p:nvSpPr>
        <p:spPr>
          <a:xfrm>
            <a:off x="1696551" y="5554512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6" name="TextBox 64">
            <a:extLst>
              <a:ext uri="{FF2B5EF4-FFF2-40B4-BE49-F238E27FC236}">
                <a16:creationId xmlns:a16="http://schemas.microsoft.com/office/drawing/2014/main" id="{6D6A6B7A-64E4-BE4D-8AAE-6B50F4E44E28}"/>
              </a:ext>
            </a:extLst>
          </p:cNvPr>
          <p:cNvSpPr txBox="1"/>
          <p:nvPr/>
        </p:nvSpPr>
        <p:spPr>
          <a:xfrm>
            <a:off x="2545902" y="5405629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7" name="TextBox 64">
            <a:extLst>
              <a:ext uri="{FF2B5EF4-FFF2-40B4-BE49-F238E27FC236}">
                <a16:creationId xmlns:a16="http://schemas.microsoft.com/office/drawing/2014/main" id="{80BA3700-307A-FC48-AA36-2965533731B3}"/>
              </a:ext>
            </a:extLst>
          </p:cNvPr>
          <p:cNvSpPr txBox="1"/>
          <p:nvPr/>
        </p:nvSpPr>
        <p:spPr>
          <a:xfrm>
            <a:off x="3389714" y="5263073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158" name="TextBox 64">
            <a:extLst>
              <a:ext uri="{FF2B5EF4-FFF2-40B4-BE49-F238E27FC236}">
                <a16:creationId xmlns:a16="http://schemas.microsoft.com/office/drawing/2014/main" id="{03AFD5DB-7C54-D047-A32A-7BF2995F2E3D}"/>
              </a:ext>
            </a:extLst>
          </p:cNvPr>
          <p:cNvSpPr txBox="1"/>
          <p:nvPr/>
        </p:nvSpPr>
        <p:spPr>
          <a:xfrm>
            <a:off x="4213706" y="5131570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9509F402-9C24-8741-8520-CE8C9F638C7F}"/>
              </a:ext>
            </a:extLst>
          </p:cNvPr>
          <p:cNvGrpSpPr/>
          <p:nvPr/>
        </p:nvGrpSpPr>
        <p:grpSpPr>
          <a:xfrm>
            <a:off x="1225772" y="924091"/>
            <a:ext cx="4376960" cy="3636855"/>
            <a:chOff x="1225772" y="924091"/>
            <a:chExt cx="4376960" cy="3636855"/>
          </a:xfrm>
        </p:grpSpPr>
        <p:sp>
          <p:nvSpPr>
            <p:cNvPr id="108" name="Rectangle 21">
              <a:extLst>
                <a:ext uri="{FF2B5EF4-FFF2-40B4-BE49-F238E27FC236}">
                  <a16:creationId xmlns:a16="http://schemas.microsoft.com/office/drawing/2014/main" id="{D06BEFE1-649A-F24B-A86C-3E175E649C26}"/>
                </a:ext>
              </a:extLst>
            </p:cNvPr>
            <p:cNvSpPr/>
            <p:nvPr/>
          </p:nvSpPr>
          <p:spPr>
            <a:xfrm>
              <a:off x="1225772" y="924091"/>
              <a:ext cx="3636855" cy="3636855"/>
            </a:xfrm>
            <a:prstGeom prst="rect">
              <a:avLst/>
            </a:prstGeom>
            <a:solidFill>
              <a:srgbClr val="A26BAC"/>
            </a:solidFill>
            <a:ln w="25400" cap="flat" cmpd="sng" algn="ctr">
              <a:solidFill>
                <a:srgbClr val="A26BAC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3" name="TextBox 63">
              <a:extLst>
                <a:ext uri="{FF2B5EF4-FFF2-40B4-BE49-F238E27FC236}">
                  <a16:creationId xmlns:a16="http://schemas.microsoft.com/office/drawing/2014/main" id="{7D456A6B-1B15-824C-BAE2-9B966663E401}"/>
                </a:ext>
              </a:extLst>
            </p:cNvPr>
            <p:cNvSpPr txBox="1"/>
            <p:nvPr/>
          </p:nvSpPr>
          <p:spPr>
            <a:xfrm>
              <a:off x="2218356" y="333981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ICS-C</a:t>
              </a: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BA879C30-20B9-0B45-BF8E-B8106C13F31C}"/>
              </a:ext>
            </a:extLst>
          </p:cNvPr>
          <p:cNvGrpSpPr/>
          <p:nvPr/>
        </p:nvGrpSpPr>
        <p:grpSpPr>
          <a:xfrm>
            <a:off x="1225772" y="-58120"/>
            <a:ext cx="4307433" cy="3636855"/>
            <a:chOff x="1225772" y="-58120"/>
            <a:chExt cx="4307433" cy="3636855"/>
          </a:xfrm>
        </p:grpSpPr>
        <p:sp>
          <p:nvSpPr>
            <p:cNvPr id="114" name="Rectangle 37">
              <a:extLst>
                <a:ext uri="{FF2B5EF4-FFF2-40B4-BE49-F238E27FC236}">
                  <a16:creationId xmlns:a16="http://schemas.microsoft.com/office/drawing/2014/main" id="{28AE1D85-A14F-E34B-899E-81BFCD3AECC6}"/>
                </a:ext>
              </a:extLst>
            </p:cNvPr>
            <p:cNvSpPr/>
            <p:nvPr/>
          </p:nvSpPr>
          <p:spPr>
            <a:xfrm>
              <a:off x="1225772" y="-58120"/>
              <a:ext cx="3636855" cy="3636855"/>
            </a:xfrm>
            <a:prstGeom prst="rect">
              <a:avLst/>
            </a:prstGeom>
            <a:blipFill>
              <a:blip r:embed="rId12"/>
              <a:stretch>
                <a:fillRect/>
              </a:stretch>
            </a:blipFill>
            <a:ln w="25400" cap="flat" cmpd="sng" algn="ctr">
              <a:solidFill>
                <a:srgbClr val="5D7C9B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TextBox 63">
              <a:extLst>
                <a:ext uri="{FF2B5EF4-FFF2-40B4-BE49-F238E27FC236}">
                  <a16:creationId xmlns:a16="http://schemas.microsoft.com/office/drawing/2014/main" id="{38B1F0E0-B2C7-2D46-8E65-D016C29FF524}"/>
                </a:ext>
              </a:extLst>
            </p:cNvPr>
            <p:cNvSpPr txBox="1"/>
            <p:nvPr/>
          </p:nvSpPr>
          <p:spPr>
            <a:xfrm>
              <a:off x="2148829" y="239822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GUI</a:t>
              </a:r>
            </a:p>
          </p:txBody>
        </p:sp>
      </p:grpSp>
      <p:sp>
        <p:nvSpPr>
          <p:cNvPr id="60" name="Titolo 1">
            <a:extLst>
              <a:ext uri="{FF2B5EF4-FFF2-40B4-BE49-F238E27FC236}">
                <a16:creationId xmlns:a16="http://schemas.microsoft.com/office/drawing/2014/main" id="{003238CC-201E-5542-9776-44D57D065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2" y="76671"/>
            <a:ext cx="573276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ARCHITECTURE</a:t>
            </a:r>
            <a:endParaRPr lang="it-IT" sz="4000" b="1" dirty="0">
              <a:solidFill>
                <a:srgbClr val="123B24"/>
              </a:solidFill>
            </a:endParaRP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B9127914-4BD8-994B-8531-DD19FC803393}"/>
              </a:ext>
            </a:extLst>
          </p:cNvPr>
          <p:cNvGrpSpPr/>
          <p:nvPr/>
        </p:nvGrpSpPr>
        <p:grpSpPr>
          <a:xfrm>
            <a:off x="5858776" y="1267398"/>
            <a:ext cx="6810702" cy="3636855"/>
            <a:chOff x="5873762" y="2082400"/>
            <a:chExt cx="6810702" cy="3636855"/>
          </a:xfrm>
        </p:grpSpPr>
        <p:sp>
          <p:nvSpPr>
            <p:cNvPr id="51" name="Rectangle 20">
              <a:extLst>
                <a:ext uri="{FF2B5EF4-FFF2-40B4-BE49-F238E27FC236}">
                  <a16:creationId xmlns:a16="http://schemas.microsoft.com/office/drawing/2014/main" id="{FD1DF37D-464C-F148-9715-D557249B6403}"/>
                </a:ext>
              </a:extLst>
            </p:cNvPr>
            <p:cNvSpPr/>
            <p:nvPr/>
          </p:nvSpPr>
          <p:spPr>
            <a:xfrm>
              <a:off x="7493473" y="2082400"/>
              <a:ext cx="3636855" cy="3636855"/>
            </a:xfrm>
            <a:prstGeom prst="rect">
              <a:avLst/>
            </a:prstGeom>
            <a:blipFill>
              <a:blip r:embed="rId13"/>
              <a:stretch>
                <a:fillRect/>
              </a:stretch>
            </a:blipFill>
            <a:ln w="25400" cap="flat" cmpd="sng" algn="ctr">
              <a:solidFill>
                <a:srgbClr val="17A184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0" cap="none" spc="0" normalizeH="0" baseline="0" noProof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TextBox 71">
              <a:extLst>
                <a:ext uri="{FF2B5EF4-FFF2-40B4-BE49-F238E27FC236}">
                  <a16:creationId xmlns:a16="http://schemas.microsoft.com/office/drawing/2014/main" id="{790CEDD2-91CA-0A48-AD9B-FF1FAAE10281}"/>
                </a:ext>
              </a:extLst>
            </p:cNvPr>
            <p:cNvSpPr txBox="1"/>
            <p:nvPr/>
          </p:nvSpPr>
          <p:spPr>
            <a:xfrm>
              <a:off x="5873762" y="4167318"/>
              <a:ext cx="3543881" cy="584775"/>
            </a:xfrm>
            <a:prstGeom prst="rect">
              <a:avLst/>
            </a:prstGeom>
            <a:noFill/>
            <a:ln>
              <a:noFill/>
            </a:ln>
            <a:scene3d>
              <a:camera prst="isometricOffAxis1Lef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3200" kern="0" dirty="0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INTEROPERABILITY</a:t>
              </a:r>
              <a:endParaRPr lang="en-US" sz="3200" dirty="0"/>
            </a:p>
          </p:txBody>
        </p:sp>
        <p:sp>
          <p:nvSpPr>
            <p:cNvPr id="53" name="TextBox 63">
              <a:extLst>
                <a:ext uri="{FF2B5EF4-FFF2-40B4-BE49-F238E27FC236}">
                  <a16:creationId xmlns:a16="http://schemas.microsoft.com/office/drawing/2014/main" id="{1459D30C-4572-E345-B233-ED80A20EBA78}"/>
                </a:ext>
              </a:extLst>
            </p:cNvPr>
            <p:cNvSpPr txBox="1"/>
            <p:nvPr/>
          </p:nvSpPr>
          <p:spPr>
            <a:xfrm>
              <a:off x="7674602" y="4328502"/>
              <a:ext cx="5009862" cy="83099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EPOS-DCAT-AP </a:t>
              </a:r>
            </a:p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Metadata Exchange</a:t>
              </a: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12607058-577F-4245-A45B-77D11FF330A6}"/>
              </a:ext>
            </a:extLst>
          </p:cNvPr>
          <p:cNvGrpSpPr/>
          <p:nvPr/>
        </p:nvGrpSpPr>
        <p:grpSpPr>
          <a:xfrm>
            <a:off x="7043704" y="3920662"/>
            <a:ext cx="4023662" cy="1178529"/>
            <a:chOff x="7043704" y="3920662"/>
            <a:chExt cx="4023662" cy="1178529"/>
          </a:xfrm>
        </p:grpSpPr>
        <p:sp>
          <p:nvSpPr>
            <p:cNvPr id="55" name="Freccia su 54">
              <a:extLst>
                <a:ext uri="{FF2B5EF4-FFF2-40B4-BE49-F238E27FC236}">
                  <a16:creationId xmlns:a16="http://schemas.microsoft.com/office/drawing/2014/main" id="{EF0C9D83-5AF9-054E-92C8-289D154BF56E}"/>
                </a:ext>
              </a:extLst>
            </p:cNvPr>
            <p:cNvSpPr/>
            <p:nvPr/>
          </p:nvSpPr>
          <p:spPr>
            <a:xfrm>
              <a:off x="8226572" y="4657421"/>
              <a:ext cx="271674" cy="441770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6" name="Freccia su 55">
              <a:extLst>
                <a:ext uri="{FF2B5EF4-FFF2-40B4-BE49-F238E27FC236}">
                  <a16:creationId xmlns:a16="http://schemas.microsoft.com/office/drawing/2014/main" id="{EACCCDAB-5170-BC4A-A0E4-0798FB4744D5}"/>
                </a:ext>
              </a:extLst>
            </p:cNvPr>
            <p:cNvSpPr/>
            <p:nvPr/>
          </p:nvSpPr>
          <p:spPr>
            <a:xfrm>
              <a:off x="9118684" y="4597084"/>
              <a:ext cx="271674" cy="441770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7" name="Freccia su 56">
              <a:extLst>
                <a:ext uri="{FF2B5EF4-FFF2-40B4-BE49-F238E27FC236}">
                  <a16:creationId xmlns:a16="http://schemas.microsoft.com/office/drawing/2014/main" id="{BAF5E1FA-FF20-CB47-8409-3683C5E741A9}"/>
                </a:ext>
              </a:extLst>
            </p:cNvPr>
            <p:cNvSpPr/>
            <p:nvPr/>
          </p:nvSpPr>
          <p:spPr>
            <a:xfrm>
              <a:off x="9994306" y="4440419"/>
              <a:ext cx="271674" cy="441770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8" name="Freccia su 57">
              <a:extLst>
                <a:ext uri="{FF2B5EF4-FFF2-40B4-BE49-F238E27FC236}">
                  <a16:creationId xmlns:a16="http://schemas.microsoft.com/office/drawing/2014/main" id="{82B1C959-6A73-634C-A04A-43F9037E46A5}"/>
                </a:ext>
              </a:extLst>
            </p:cNvPr>
            <p:cNvSpPr/>
            <p:nvPr/>
          </p:nvSpPr>
          <p:spPr>
            <a:xfrm>
              <a:off x="10795692" y="4356800"/>
              <a:ext cx="271674" cy="441770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Freccia su 60">
              <a:extLst>
                <a:ext uri="{FF2B5EF4-FFF2-40B4-BE49-F238E27FC236}">
                  <a16:creationId xmlns:a16="http://schemas.microsoft.com/office/drawing/2014/main" id="{1B3BE176-ADC3-7B4D-B0CC-ABC760538DF3}"/>
                </a:ext>
              </a:extLst>
            </p:cNvPr>
            <p:cNvSpPr/>
            <p:nvPr/>
          </p:nvSpPr>
          <p:spPr>
            <a:xfrm>
              <a:off x="7643616" y="4309685"/>
              <a:ext cx="271674" cy="441770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2" name="Freccia su 61">
              <a:extLst>
                <a:ext uri="{FF2B5EF4-FFF2-40B4-BE49-F238E27FC236}">
                  <a16:creationId xmlns:a16="http://schemas.microsoft.com/office/drawing/2014/main" id="{16573931-EDBE-AC48-9DFF-683A706360F9}"/>
                </a:ext>
              </a:extLst>
            </p:cNvPr>
            <p:cNvSpPr/>
            <p:nvPr/>
          </p:nvSpPr>
          <p:spPr>
            <a:xfrm>
              <a:off x="7043704" y="3920662"/>
              <a:ext cx="271674" cy="441770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63" name="Segnaposto contenuto 2">
            <a:extLst>
              <a:ext uri="{FF2B5EF4-FFF2-40B4-BE49-F238E27FC236}">
                <a16:creationId xmlns:a16="http://schemas.microsoft.com/office/drawing/2014/main" id="{2A9E230C-D472-C544-8A39-47170349B105}"/>
              </a:ext>
            </a:extLst>
          </p:cNvPr>
          <p:cNvSpPr txBox="1">
            <a:spLocks/>
          </p:cNvSpPr>
          <p:nvPr/>
        </p:nvSpPr>
        <p:spPr>
          <a:xfrm>
            <a:off x="6374206" y="5472599"/>
            <a:ext cx="5236352" cy="1085932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indent="0">
              <a:buNone/>
            </a:pPr>
            <a:r>
              <a:rPr lang="it-IT" sz="2400" dirty="0" err="1"/>
              <a:t>Description</a:t>
            </a:r>
            <a:r>
              <a:rPr lang="it-IT" sz="2400" dirty="0"/>
              <a:t> of TCS </a:t>
            </a:r>
            <a:r>
              <a:rPr lang="it-IT" sz="2400" dirty="0" err="1"/>
              <a:t>assets</a:t>
            </a:r>
            <a:r>
              <a:rPr lang="it-IT" sz="2400" dirty="0"/>
              <a:t> </a:t>
            </a:r>
            <a:r>
              <a:rPr lang="it-IT" sz="2400" dirty="0" err="1"/>
              <a:t>into</a:t>
            </a:r>
            <a:r>
              <a:rPr lang="it-IT" sz="2400" dirty="0"/>
              <a:t> EPOS- DCAT-AP RDF/</a:t>
            </a:r>
            <a:r>
              <a:rPr lang="it-IT" sz="2400" dirty="0" err="1"/>
              <a:t>Turtle</a:t>
            </a:r>
            <a:r>
              <a:rPr lang="it-IT" sz="2400" dirty="0"/>
              <a:t>;</a:t>
            </a:r>
            <a:endParaRPr lang="en-GB" sz="2400" b="1" dirty="0"/>
          </a:p>
        </p:txBody>
      </p:sp>
      <p:sp>
        <p:nvSpPr>
          <p:cNvPr id="64" name="Rettangolo 4">
            <a:extLst>
              <a:ext uri="{FF2B5EF4-FFF2-40B4-BE49-F238E27FC236}">
                <a16:creationId xmlns:a16="http://schemas.microsoft.com/office/drawing/2014/main" id="{5A9E2EF3-F0D2-C94D-98A5-C10CB598B3C5}"/>
              </a:ext>
            </a:extLst>
          </p:cNvPr>
          <p:cNvSpPr/>
          <p:nvPr/>
        </p:nvSpPr>
        <p:spPr>
          <a:xfrm>
            <a:off x="6374206" y="5076634"/>
            <a:ext cx="5240631" cy="4097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MAPPING PHASE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9B1298FC-20A8-8D42-BB95-3F39D5850928}"/>
              </a:ext>
            </a:extLst>
          </p:cNvPr>
          <p:cNvGrpSpPr/>
          <p:nvPr/>
        </p:nvGrpSpPr>
        <p:grpSpPr>
          <a:xfrm>
            <a:off x="7144149" y="2033537"/>
            <a:ext cx="4000245" cy="1467062"/>
            <a:chOff x="7144149" y="2033537"/>
            <a:chExt cx="4000245" cy="1467062"/>
          </a:xfrm>
        </p:grpSpPr>
        <p:sp>
          <p:nvSpPr>
            <p:cNvPr id="74" name="Freccia su 73">
              <a:extLst>
                <a:ext uri="{FF2B5EF4-FFF2-40B4-BE49-F238E27FC236}">
                  <a16:creationId xmlns:a16="http://schemas.microsoft.com/office/drawing/2014/main" id="{E465B63A-BC90-3A47-8E9F-E49654B906C4}"/>
                </a:ext>
              </a:extLst>
            </p:cNvPr>
            <p:cNvSpPr/>
            <p:nvPr/>
          </p:nvSpPr>
          <p:spPr>
            <a:xfrm>
              <a:off x="8801681" y="2095958"/>
              <a:ext cx="271674" cy="516377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5" name="Freccia su 64">
              <a:extLst>
                <a:ext uri="{FF2B5EF4-FFF2-40B4-BE49-F238E27FC236}">
                  <a16:creationId xmlns:a16="http://schemas.microsoft.com/office/drawing/2014/main" id="{A05AD2AC-B8CA-EC4A-8FC7-C5F7A0998EFF}"/>
                </a:ext>
              </a:extLst>
            </p:cNvPr>
            <p:cNvSpPr/>
            <p:nvPr/>
          </p:nvSpPr>
          <p:spPr>
            <a:xfrm>
              <a:off x="10872720" y="2553915"/>
              <a:ext cx="271674" cy="516377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66" name="Freccia su 65">
              <a:extLst>
                <a:ext uri="{FF2B5EF4-FFF2-40B4-BE49-F238E27FC236}">
                  <a16:creationId xmlns:a16="http://schemas.microsoft.com/office/drawing/2014/main" id="{A0C6DCC8-E4F4-BF44-AB46-046980FB458C}"/>
                </a:ext>
              </a:extLst>
            </p:cNvPr>
            <p:cNvSpPr/>
            <p:nvPr/>
          </p:nvSpPr>
          <p:spPr>
            <a:xfrm>
              <a:off x="10130143" y="2761379"/>
              <a:ext cx="271674" cy="516377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7" name="Freccia su 66">
              <a:extLst>
                <a:ext uri="{FF2B5EF4-FFF2-40B4-BE49-F238E27FC236}">
                  <a16:creationId xmlns:a16="http://schemas.microsoft.com/office/drawing/2014/main" id="{C9FE74D0-9967-AE46-A6CB-9DC286D4FB83}"/>
                </a:ext>
              </a:extLst>
            </p:cNvPr>
            <p:cNvSpPr/>
            <p:nvPr/>
          </p:nvSpPr>
          <p:spPr>
            <a:xfrm>
              <a:off x="9226086" y="2941314"/>
              <a:ext cx="271674" cy="516377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8" name="Freccia su 67">
              <a:extLst>
                <a:ext uri="{FF2B5EF4-FFF2-40B4-BE49-F238E27FC236}">
                  <a16:creationId xmlns:a16="http://schemas.microsoft.com/office/drawing/2014/main" id="{F2B86DFD-DC67-0B49-BCB3-761813762551}"/>
                </a:ext>
              </a:extLst>
            </p:cNvPr>
            <p:cNvSpPr/>
            <p:nvPr/>
          </p:nvSpPr>
          <p:spPr>
            <a:xfrm>
              <a:off x="8265800" y="2984222"/>
              <a:ext cx="271674" cy="516377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9" name="Freccia su 68">
              <a:extLst>
                <a:ext uri="{FF2B5EF4-FFF2-40B4-BE49-F238E27FC236}">
                  <a16:creationId xmlns:a16="http://schemas.microsoft.com/office/drawing/2014/main" id="{ED40436A-CE54-6D4B-8EE4-7D41D7FB9084}"/>
                </a:ext>
              </a:extLst>
            </p:cNvPr>
            <p:cNvSpPr/>
            <p:nvPr/>
          </p:nvSpPr>
          <p:spPr>
            <a:xfrm>
              <a:off x="7144149" y="2278392"/>
              <a:ext cx="271674" cy="516377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0" name="Freccia su 69">
              <a:extLst>
                <a:ext uri="{FF2B5EF4-FFF2-40B4-BE49-F238E27FC236}">
                  <a16:creationId xmlns:a16="http://schemas.microsoft.com/office/drawing/2014/main" id="{C35182FB-E69A-BE41-8B03-D599F67E28C2}"/>
                </a:ext>
              </a:extLst>
            </p:cNvPr>
            <p:cNvSpPr/>
            <p:nvPr/>
          </p:nvSpPr>
          <p:spPr>
            <a:xfrm>
              <a:off x="7469940" y="2616189"/>
              <a:ext cx="271674" cy="516377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3" name="Freccia su 72">
              <a:extLst>
                <a:ext uri="{FF2B5EF4-FFF2-40B4-BE49-F238E27FC236}">
                  <a16:creationId xmlns:a16="http://schemas.microsoft.com/office/drawing/2014/main" id="{E3F0AC28-1488-8D4F-A7A9-A3925E2D2F53}"/>
                </a:ext>
              </a:extLst>
            </p:cNvPr>
            <p:cNvSpPr/>
            <p:nvPr/>
          </p:nvSpPr>
          <p:spPr>
            <a:xfrm>
              <a:off x="7937563" y="2175202"/>
              <a:ext cx="271674" cy="516377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5" name="Freccia su 74">
              <a:extLst>
                <a:ext uri="{FF2B5EF4-FFF2-40B4-BE49-F238E27FC236}">
                  <a16:creationId xmlns:a16="http://schemas.microsoft.com/office/drawing/2014/main" id="{41599FEA-A2E1-0848-8B18-BE79246C2477}"/>
                </a:ext>
              </a:extLst>
            </p:cNvPr>
            <p:cNvSpPr/>
            <p:nvPr/>
          </p:nvSpPr>
          <p:spPr>
            <a:xfrm>
              <a:off x="9647449" y="2033537"/>
              <a:ext cx="271674" cy="516377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71" name="Segnaposto contenuto 2">
            <a:extLst>
              <a:ext uri="{FF2B5EF4-FFF2-40B4-BE49-F238E27FC236}">
                <a16:creationId xmlns:a16="http://schemas.microsoft.com/office/drawing/2014/main" id="{0E7923E1-3739-924A-8700-F60DD3F4F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5100" y="1211889"/>
            <a:ext cx="5234005" cy="897204"/>
          </a:xfrm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 marL="495300" indent="-457200">
              <a:buFontTx/>
              <a:buChar char="-"/>
            </a:pPr>
            <a:r>
              <a:rPr lang="it-IT" sz="3800" dirty="0"/>
              <a:t>Conversion from EPOS-DCAT-AP to CERIF model;</a:t>
            </a:r>
          </a:p>
          <a:p>
            <a:pPr marL="495300" indent="-457200">
              <a:buFontTx/>
              <a:buChar char="-"/>
            </a:pPr>
            <a:r>
              <a:rPr lang="it-IT" sz="3800" dirty="0" err="1"/>
              <a:t>Ingestion</a:t>
            </a:r>
            <a:r>
              <a:rPr lang="it-IT" sz="3800" dirty="0"/>
              <a:t> </a:t>
            </a:r>
            <a:r>
              <a:rPr lang="it-IT" sz="3800" dirty="0" err="1"/>
              <a:t>metadata</a:t>
            </a:r>
            <a:r>
              <a:rPr lang="it-IT" sz="3800" dirty="0"/>
              <a:t> </a:t>
            </a:r>
            <a:r>
              <a:rPr lang="it-IT" sz="3800" dirty="0" err="1"/>
              <a:t>into</a:t>
            </a:r>
            <a:r>
              <a:rPr lang="it-IT" sz="3800" dirty="0"/>
              <a:t> CERIF DB;</a:t>
            </a:r>
          </a:p>
          <a:p>
            <a:pPr marL="38100" indent="0">
              <a:buNone/>
            </a:pPr>
            <a:endParaRPr lang="it-IT" dirty="0"/>
          </a:p>
          <a:p>
            <a:pPr marL="38100" indent="0">
              <a:buNone/>
            </a:pPr>
            <a:endParaRPr lang="it-IT" dirty="0"/>
          </a:p>
          <a:p>
            <a:pPr marL="495300" indent="-457200">
              <a:buFontTx/>
              <a:buChar char="-"/>
            </a:pPr>
            <a:endParaRPr lang="en-GB" sz="2800" b="1" dirty="0"/>
          </a:p>
          <a:p>
            <a:pPr marL="495300" indent="-457200">
              <a:buFontTx/>
              <a:buChar char="-"/>
            </a:pPr>
            <a:endParaRPr lang="en-GB" sz="2800" b="1" dirty="0"/>
          </a:p>
        </p:txBody>
      </p:sp>
      <p:sp>
        <p:nvSpPr>
          <p:cNvPr id="72" name="Rettangolo 4">
            <a:extLst>
              <a:ext uri="{FF2B5EF4-FFF2-40B4-BE49-F238E27FC236}">
                <a16:creationId xmlns:a16="http://schemas.microsoft.com/office/drawing/2014/main" id="{A03C8ABA-4134-374D-8D42-149DA3EF1704}"/>
              </a:ext>
            </a:extLst>
          </p:cNvPr>
          <p:cNvSpPr/>
          <p:nvPr/>
        </p:nvSpPr>
        <p:spPr>
          <a:xfrm>
            <a:off x="6372278" y="769950"/>
            <a:ext cx="5238280" cy="44804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INGESTION PHASE</a:t>
            </a:r>
          </a:p>
        </p:txBody>
      </p:sp>
    </p:spTree>
    <p:extLst>
      <p:ext uri="{BB962C8B-B14F-4D97-AF65-F5344CB8AC3E}">
        <p14:creationId xmlns:p14="http://schemas.microsoft.com/office/powerpoint/2010/main" val="406199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71" grpId="0" build="p" animBg="1"/>
      <p:bldP spid="7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id="{FFF89F1E-4DD1-B44A-8F69-A6CE40ACA2D6}"/>
              </a:ext>
            </a:extLst>
          </p:cNvPr>
          <p:cNvGrpSpPr/>
          <p:nvPr/>
        </p:nvGrpSpPr>
        <p:grpSpPr>
          <a:xfrm>
            <a:off x="767410" y="4083268"/>
            <a:ext cx="4532208" cy="2056019"/>
            <a:chOff x="767410" y="4083268"/>
            <a:chExt cx="4532208" cy="2056019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292AF997-9E59-FF49-9E78-AA405A62D3C4}"/>
                </a:ext>
              </a:extLst>
            </p:cNvPr>
            <p:cNvGrpSpPr/>
            <p:nvPr/>
          </p:nvGrpSpPr>
          <p:grpSpPr>
            <a:xfrm>
              <a:off x="767410" y="4083268"/>
              <a:ext cx="4532208" cy="1686267"/>
              <a:chOff x="5471584" y="3788459"/>
              <a:chExt cx="4532208" cy="1686267"/>
            </a:xfrm>
          </p:grpSpPr>
          <p:grpSp>
            <p:nvGrpSpPr>
              <p:cNvPr id="137" name="Gruppo 136">
                <a:extLst>
                  <a:ext uri="{FF2B5EF4-FFF2-40B4-BE49-F238E27FC236}">
                    <a16:creationId xmlns:a16="http://schemas.microsoft.com/office/drawing/2014/main" id="{474A27AF-6250-3343-B704-3F049977D5C1}"/>
                  </a:ext>
                </a:extLst>
              </p:cNvPr>
              <p:cNvGrpSpPr/>
              <p:nvPr/>
            </p:nvGrpSpPr>
            <p:grpSpPr>
              <a:xfrm>
                <a:off x="6554710" y="3859201"/>
                <a:ext cx="900000" cy="900000"/>
                <a:chOff x="4056384" y="3200400"/>
                <a:chExt cx="3983832" cy="3636855"/>
              </a:xfrm>
              <a:blipFill>
                <a:blip r:embed="rId2"/>
                <a:stretch>
                  <a:fillRect/>
                </a:stretch>
              </a:blipFill>
            </p:grpSpPr>
            <p:sp>
              <p:nvSpPr>
                <p:cNvPr id="150" name="Freeform: Shape 54">
                  <a:extLst>
                    <a:ext uri="{FF2B5EF4-FFF2-40B4-BE49-F238E27FC236}">
                      <a16:creationId xmlns:a16="http://schemas.microsoft.com/office/drawing/2014/main" id="{7C240011-C5B2-CC40-8FE5-0CACE4189E78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Rectangle 18">
                  <a:extLst>
                    <a:ext uri="{FF2B5EF4-FFF2-40B4-BE49-F238E27FC236}">
                      <a16:creationId xmlns:a16="http://schemas.microsoft.com/office/drawing/2014/main" id="{BF093FAB-C7D5-B74A-9CF4-257377FB62D5}"/>
                    </a:ext>
                  </a:extLst>
                </p:cNvPr>
                <p:cNvSpPr/>
                <p:nvPr/>
              </p:nvSpPr>
              <p:spPr>
                <a:xfrm>
                  <a:off x="4277573" y="3200400"/>
                  <a:ext cx="363685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8" name="Gruppo 137">
                <a:extLst>
                  <a:ext uri="{FF2B5EF4-FFF2-40B4-BE49-F238E27FC236}">
                    <a16:creationId xmlns:a16="http://schemas.microsoft.com/office/drawing/2014/main" id="{D9E0A397-6332-E642-9EA8-2CD33A751BFE}"/>
                  </a:ext>
                </a:extLst>
              </p:cNvPr>
              <p:cNvGrpSpPr/>
              <p:nvPr/>
            </p:nvGrpSpPr>
            <p:grpSpPr>
              <a:xfrm>
                <a:off x="5471584" y="3788459"/>
                <a:ext cx="1187661" cy="1025254"/>
                <a:chOff x="2783058" y="2369681"/>
                <a:chExt cx="5257158" cy="4143002"/>
              </a:xfrm>
              <a:blipFill>
                <a:blip r:embed="rId3"/>
                <a:stretch>
                  <a:fillRect/>
                </a:stretch>
              </a:blipFill>
            </p:grpSpPr>
            <p:sp>
              <p:nvSpPr>
                <p:cNvPr id="148" name="Freeform: Shape 54">
                  <a:extLst>
                    <a:ext uri="{FF2B5EF4-FFF2-40B4-BE49-F238E27FC236}">
                      <a16:creationId xmlns:a16="http://schemas.microsoft.com/office/drawing/2014/main" id="{DC1A473F-6FA3-C049-8C38-EAFE8E3BE786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Rectangle 18">
                  <a:extLst>
                    <a:ext uri="{FF2B5EF4-FFF2-40B4-BE49-F238E27FC236}">
                      <a16:creationId xmlns:a16="http://schemas.microsoft.com/office/drawing/2014/main" id="{618D5BB8-8330-424F-ADBE-915BAF032DB7}"/>
                    </a:ext>
                  </a:extLst>
                </p:cNvPr>
                <p:cNvSpPr/>
                <p:nvPr/>
              </p:nvSpPr>
              <p:spPr>
                <a:xfrm>
                  <a:off x="2783058" y="2369681"/>
                  <a:ext cx="3636854" cy="3636857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9" name="Gruppo 138">
                <a:extLst>
                  <a:ext uri="{FF2B5EF4-FFF2-40B4-BE49-F238E27FC236}">
                    <a16:creationId xmlns:a16="http://schemas.microsoft.com/office/drawing/2014/main" id="{73DF00A2-E7D1-CF47-809D-7CD4DB89248F}"/>
                  </a:ext>
                </a:extLst>
              </p:cNvPr>
              <p:cNvGrpSpPr/>
              <p:nvPr/>
            </p:nvGrpSpPr>
            <p:grpSpPr>
              <a:xfrm>
                <a:off x="8653652" y="3896160"/>
                <a:ext cx="900000" cy="900000"/>
                <a:chOff x="4056384" y="3200400"/>
                <a:chExt cx="3983832" cy="3636855"/>
              </a:xfrm>
              <a:blipFill>
                <a:blip r:embed="rId4"/>
                <a:stretch>
                  <a:fillRect/>
                </a:stretch>
              </a:blipFill>
            </p:grpSpPr>
            <p:sp>
              <p:nvSpPr>
                <p:cNvPr id="146" name="Freeform: Shape 54">
                  <a:extLst>
                    <a:ext uri="{FF2B5EF4-FFF2-40B4-BE49-F238E27FC236}">
                      <a16:creationId xmlns:a16="http://schemas.microsoft.com/office/drawing/2014/main" id="{DEAE2EB6-291B-3845-9538-528A5544042C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Rectangle 18">
                  <a:extLst>
                    <a:ext uri="{FF2B5EF4-FFF2-40B4-BE49-F238E27FC236}">
                      <a16:creationId xmlns:a16="http://schemas.microsoft.com/office/drawing/2014/main" id="{48045834-143D-334A-969A-AB45B6AE723C}"/>
                    </a:ext>
                  </a:extLst>
                </p:cNvPr>
                <p:cNvSpPr/>
                <p:nvPr/>
              </p:nvSpPr>
              <p:spPr>
                <a:xfrm>
                  <a:off x="4277573" y="3200400"/>
                  <a:ext cx="363685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uppo 139">
                <a:extLst>
                  <a:ext uri="{FF2B5EF4-FFF2-40B4-BE49-F238E27FC236}">
                    <a16:creationId xmlns:a16="http://schemas.microsoft.com/office/drawing/2014/main" id="{E0D48974-51E1-1545-823B-C0E491EAF412}"/>
                  </a:ext>
                </a:extLst>
              </p:cNvPr>
              <p:cNvGrpSpPr/>
              <p:nvPr/>
            </p:nvGrpSpPr>
            <p:grpSpPr>
              <a:xfrm>
                <a:off x="7835677" y="4023829"/>
                <a:ext cx="900000" cy="900000"/>
                <a:chOff x="4056384" y="3200400"/>
                <a:chExt cx="3983832" cy="3636855"/>
              </a:xfrm>
              <a:blipFill>
                <a:blip r:embed="rId5"/>
                <a:stretch>
                  <a:fillRect/>
                </a:stretch>
              </a:blipFill>
            </p:grpSpPr>
            <p:sp>
              <p:nvSpPr>
                <p:cNvPr id="144" name="Freeform: Shape 54">
                  <a:extLst>
                    <a:ext uri="{FF2B5EF4-FFF2-40B4-BE49-F238E27FC236}">
                      <a16:creationId xmlns:a16="http://schemas.microsoft.com/office/drawing/2014/main" id="{9715AF37-3B5C-BD41-A18C-B3DF18EFF335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Rectangle 18">
                  <a:extLst>
                    <a:ext uri="{FF2B5EF4-FFF2-40B4-BE49-F238E27FC236}">
                      <a16:creationId xmlns:a16="http://schemas.microsoft.com/office/drawing/2014/main" id="{79AAFC89-F2FC-9D41-A352-B5AA979765ED}"/>
                    </a:ext>
                  </a:extLst>
                </p:cNvPr>
                <p:cNvSpPr/>
                <p:nvPr/>
              </p:nvSpPr>
              <p:spPr>
                <a:xfrm>
                  <a:off x="4277573" y="3200400"/>
                  <a:ext cx="363685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1" name="Gruppo 140">
                <a:extLst>
                  <a:ext uri="{FF2B5EF4-FFF2-40B4-BE49-F238E27FC236}">
                    <a16:creationId xmlns:a16="http://schemas.microsoft.com/office/drawing/2014/main" id="{4273E86B-4607-D24E-94E2-B8A6620A09A5}"/>
                  </a:ext>
                </a:extLst>
              </p:cNvPr>
              <p:cNvGrpSpPr/>
              <p:nvPr/>
            </p:nvGrpSpPr>
            <p:grpSpPr>
              <a:xfrm>
                <a:off x="7016197" y="4149144"/>
                <a:ext cx="900000" cy="900000"/>
                <a:chOff x="4056384" y="3200400"/>
                <a:chExt cx="3983832" cy="3636855"/>
              </a:xfrm>
              <a:blipFill>
                <a:blip r:embed="rId6"/>
                <a:stretch>
                  <a:fillRect/>
                </a:stretch>
              </a:blipFill>
            </p:grpSpPr>
            <p:sp>
              <p:nvSpPr>
                <p:cNvPr id="142" name="Freeform: Shape 54">
                  <a:extLst>
                    <a:ext uri="{FF2B5EF4-FFF2-40B4-BE49-F238E27FC236}">
                      <a16:creationId xmlns:a16="http://schemas.microsoft.com/office/drawing/2014/main" id="{F245B836-092A-1B4F-9AA3-61F601B4968E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Rectangle 18">
                  <a:extLst>
                    <a:ext uri="{FF2B5EF4-FFF2-40B4-BE49-F238E27FC236}">
                      <a16:creationId xmlns:a16="http://schemas.microsoft.com/office/drawing/2014/main" id="{A68F9657-D677-8946-87B9-F7537024C0D9}"/>
                    </a:ext>
                  </a:extLst>
                </p:cNvPr>
                <p:cNvSpPr/>
                <p:nvPr/>
              </p:nvSpPr>
              <p:spPr>
                <a:xfrm>
                  <a:off x="4277573" y="3200400"/>
                  <a:ext cx="363685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0" name="Gruppo 79">
                <a:extLst>
                  <a:ext uri="{FF2B5EF4-FFF2-40B4-BE49-F238E27FC236}">
                    <a16:creationId xmlns:a16="http://schemas.microsoft.com/office/drawing/2014/main" id="{45C271B8-28C1-984E-B141-E4093C4552E0}"/>
                  </a:ext>
                </a:extLst>
              </p:cNvPr>
              <p:cNvGrpSpPr/>
              <p:nvPr/>
            </p:nvGrpSpPr>
            <p:grpSpPr>
              <a:xfrm>
                <a:off x="6066863" y="4180103"/>
                <a:ext cx="1017397" cy="913516"/>
                <a:chOff x="3536723" y="2821210"/>
                <a:chExt cx="4503493" cy="3691473"/>
              </a:xfrm>
              <a:blipFill>
                <a:blip r:embed="rId7"/>
                <a:stretch>
                  <a:fillRect/>
                </a:stretch>
              </a:blipFill>
            </p:grpSpPr>
            <p:sp>
              <p:nvSpPr>
                <p:cNvPr id="112" name="Freeform: Shape 54">
                  <a:extLst>
                    <a:ext uri="{FF2B5EF4-FFF2-40B4-BE49-F238E27FC236}">
                      <a16:creationId xmlns:a16="http://schemas.microsoft.com/office/drawing/2014/main" id="{3871F3CD-81AA-4840-AFF7-1AC515E6E0AC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Rectangle 18">
                  <a:extLst>
                    <a:ext uri="{FF2B5EF4-FFF2-40B4-BE49-F238E27FC236}">
                      <a16:creationId xmlns:a16="http://schemas.microsoft.com/office/drawing/2014/main" id="{704019BD-23D9-944E-98CA-B1976940798D}"/>
                    </a:ext>
                  </a:extLst>
                </p:cNvPr>
                <p:cNvSpPr/>
                <p:nvPr/>
              </p:nvSpPr>
              <p:spPr>
                <a:xfrm>
                  <a:off x="3536723" y="2821210"/>
                  <a:ext cx="3636858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1" name="Gruppo 80">
                <a:extLst>
                  <a:ext uri="{FF2B5EF4-FFF2-40B4-BE49-F238E27FC236}">
                    <a16:creationId xmlns:a16="http://schemas.microsoft.com/office/drawing/2014/main" id="{F06B9300-1CDA-7544-BE9A-56F197D351C0}"/>
                  </a:ext>
                </a:extLst>
              </p:cNvPr>
              <p:cNvGrpSpPr/>
              <p:nvPr/>
            </p:nvGrpSpPr>
            <p:grpSpPr>
              <a:xfrm>
                <a:off x="9095105" y="4202498"/>
                <a:ext cx="908687" cy="900000"/>
                <a:chOff x="4056384" y="3266257"/>
                <a:chExt cx="4022285" cy="3636861"/>
              </a:xfrm>
              <a:blipFill>
                <a:blip r:embed="rId8"/>
                <a:stretch>
                  <a:fillRect/>
                </a:stretch>
              </a:blipFill>
            </p:grpSpPr>
            <p:sp>
              <p:nvSpPr>
                <p:cNvPr id="91" name="Freeform: Shape 54">
                  <a:extLst>
                    <a:ext uri="{FF2B5EF4-FFF2-40B4-BE49-F238E27FC236}">
                      <a16:creationId xmlns:a16="http://schemas.microsoft.com/office/drawing/2014/main" id="{F03D0BA7-3062-F949-81CD-111E2C04B7DE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8">
                  <a:extLst>
                    <a:ext uri="{FF2B5EF4-FFF2-40B4-BE49-F238E27FC236}">
                      <a16:creationId xmlns:a16="http://schemas.microsoft.com/office/drawing/2014/main" id="{573E7BE1-DEB3-9743-8898-1C30712B1C45}"/>
                    </a:ext>
                  </a:extLst>
                </p:cNvPr>
                <p:cNvSpPr/>
                <p:nvPr/>
              </p:nvSpPr>
              <p:spPr>
                <a:xfrm>
                  <a:off x="4441815" y="3266257"/>
                  <a:ext cx="3636854" cy="3636861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2" name="Gruppo 81">
                <a:extLst>
                  <a:ext uri="{FF2B5EF4-FFF2-40B4-BE49-F238E27FC236}">
                    <a16:creationId xmlns:a16="http://schemas.microsoft.com/office/drawing/2014/main" id="{90205BBE-3856-AC41-A2EA-D6624B4A562F}"/>
                  </a:ext>
                </a:extLst>
              </p:cNvPr>
              <p:cNvGrpSpPr/>
              <p:nvPr/>
            </p:nvGrpSpPr>
            <p:grpSpPr>
              <a:xfrm>
                <a:off x="8295814" y="4324902"/>
                <a:ext cx="900002" cy="900000"/>
                <a:chOff x="4056384" y="3269417"/>
                <a:chExt cx="3983832" cy="3636855"/>
              </a:xfrm>
              <a:blipFill>
                <a:blip r:embed="rId9"/>
                <a:stretch>
                  <a:fillRect/>
                </a:stretch>
              </a:blipFill>
            </p:grpSpPr>
            <p:sp>
              <p:nvSpPr>
                <p:cNvPr id="89" name="Freeform: Shape 54">
                  <a:extLst>
                    <a:ext uri="{FF2B5EF4-FFF2-40B4-BE49-F238E27FC236}">
                      <a16:creationId xmlns:a16="http://schemas.microsoft.com/office/drawing/2014/main" id="{11B887B1-3D07-8A47-BFC3-7F037306ECD4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Rectangle 18">
                  <a:extLst>
                    <a:ext uri="{FF2B5EF4-FFF2-40B4-BE49-F238E27FC236}">
                      <a16:creationId xmlns:a16="http://schemas.microsoft.com/office/drawing/2014/main" id="{D8AEF162-0824-7B42-9E9A-37DBDF20B725}"/>
                    </a:ext>
                  </a:extLst>
                </p:cNvPr>
                <p:cNvSpPr/>
                <p:nvPr/>
              </p:nvSpPr>
              <p:spPr>
                <a:xfrm>
                  <a:off x="4295458" y="3269417"/>
                  <a:ext cx="3636841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" name="Gruppo 82">
                <a:extLst>
                  <a:ext uri="{FF2B5EF4-FFF2-40B4-BE49-F238E27FC236}">
                    <a16:creationId xmlns:a16="http://schemas.microsoft.com/office/drawing/2014/main" id="{2EE0DF2E-A945-A646-BECD-9E9514C8C017}"/>
                  </a:ext>
                </a:extLst>
              </p:cNvPr>
              <p:cNvGrpSpPr/>
              <p:nvPr/>
            </p:nvGrpSpPr>
            <p:grpSpPr>
              <a:xfrm>
                <a:off x="7465290" y="4449192"/>
                <a:ext cx="900002" cy="900000"/>
                <a:chOff x="4056384" y="3265275"/>
                <a:chExt cx="3983832" cy="3636855"/>
              </a:xfrm>
              <a:blipFill>
                <a:blip r:embed="rId10"/>
                <a:stretch>
                  <a:fillRect/>
                </a:stretch>
              </a:blipFill>
            </p:grpSpPr>
            <p:sp>
              <p:nvSpPr>
                <p:cNvPr id="87" name="Freeform: Shape 54">
                  <a:extLst>
                    <a:ext uri="{FF2B5EF4-FFF2-40B4-BE49-F238E27FC236}">
                      <a16:creationId xmlns:a16="http://schemas.microsoft.com/office/drawing/2014/main" id="{CD1CDC00-3323-354A-9580-49833D05B4C7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18">
                  <a:extLst>
                    <a:ext uri="{FF2B5EF4-FFF2-40B4-BE49-F238E27FC236}">
                      <a16:creationId xmlns:a16="http://schemas.microsoft.com/office/drawing/2014/main" id="{B78AD025-E50A-A249-847B-C843DDEB589B}"/>
                    </a:ext>
                  </a:extLst>
                </p:cNvPr>
                <p:cNvSpPr/>
                <p:nvPr/>
              </p:nvSpPr>
              <p:spPr>
                <a:xfrm>
                  <a:off x="4290867" y="3265275"/>
                  <a:ext cx="363684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6" name="Rectangle 18">
                <a:extLst>
                  <a:ext uri="{FF2B5EF4-FFF2-40B4-BE49-F238E27FC236}">
                    <a16:creationId xmlns:a16="http://schemas.microsoft.com/office/drawing/2014/main" id="{5186CB2E-D197-4541-A100-41968C1938A1}"/>
                  </a:ext>
                </a:extLst>
              </p:cNvPr>
              <p:cNvSpPr/>
              <p:nvPr/>
            </p:nvSpPr>
            <p:spPr>
              <a:xfrm>
                <a:off x="6676150" y="4574726"/>
                <a:ext cx="821613" cy="9000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2032C260-D88E-D04C-BF22-46E0CDE7AEA3}"/>
                </a:ext>
              </a:extLst>
            </p:cNvPr>
            <p:cNvGrpSpPr/>
            <p:nvPr/>
          </p:nvGrpSpPr>
          <p:grpSpPr>
            <a:xfrm>
              <a:off x="1696551" y="5263073"/>
              <a:ext cx="3420915" cy="876214"/>
              <a:chOff x="1696551" y="5263073"/>
              <a:chExt cx="3420915" cy="876214"/>
            </a:xfrm>
          </p:grpSpPr>
          <p:sp>
            <p:nvSpPr>
              <p:cNvPr id="155" name="TextBox 64">
                <a:extLst>
                  <a:ext uri="{FF2B5EF4-FFF2-40B4-BE49-F238E27FC236}">
                    <a16:creationId xmlns:a16="http://schemas.microsoft.com/office/drawing/2014/main" id="{63D09ED1-E6DE-774F-976C-D3DC5A784FF4}"/>
                  </a:ext>
                </a:extLst>
              </p:cNvPr>
              <p:cNvSpPr txBox="1"/>
              <p:nvPr/>
            </p:nvSpPr>
            <p:spPr>
              <a:xfrm>
                <a:off x="1696551" y="5554512"/>
                <a:ext cx="1727752" cy="58477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  <a:scene3d>
                <a:camera prst="isometricOffAxis1Right"/>
                <a:lightRig rig="threePt" dir="t"/>
              </a:scene3d>
              <a:sp3d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fr-FR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kern="0" dirty="0">
                    <a:solidFill>
                      <a:srgbClr val="2C3E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TCS</a:t>
                </a:r>
              </a:p>
            </p:txBody>
          </p:sp>
          <p:sp>
            <p:nvSpPr>
              <p:cNvPr id="156" name="TextBox 64">
                <a:extLst>
                  <a:ext uri="{FF2B5EF4-FFF2-40B4-BE49-F238E27FC236}">
                    <a16:creationId xmlns:a16="http://schemas.microsoft.com/office/drawing/2014/main" id="{6D6A6B7A-64E4-BE4D-8AAE-6B50F4E44E28}"/>
                  </a:ext>
                </a:extLst>
              </p:cNvPr>
              <p:cNvSpPr txBox="1"/>
              <p:nvPr/>
            </p:nvSpPr>
            <p:spPr>
              <a:xfrm>
                <a:off x="2545902" y="5405629"/>
                <a:ext cx="1727752" cy="58477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  <a:scene3d>
                <a:camera prst="isometricOffAxis1Right"/>
                <a:lightRig rig="threePt" dir="t"/>
              </a:scene3d>
              <a:sp3d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fr-FR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kern="0" dirty="0">
                    <a:solidFill>
                      <a:srgbClr val="2C3E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TCS</a:t>
                </a:r>
              </a:p>
            </p:txBody>
          </p:sp>
          <p:sp>
            <p:nvSpPr>
              <p:cNvPr id="157" name="TextBox 64">
                <a:extLst>
                  <a:ext uri="{FF2B5EF4-FFF2-40B4-BE49-F238E27FC236}">
                    <a16:creationId xmlns:a16="http://schemas.microsoft.com/office/drawing/2014/main" id="{80BA3700-307A-FC48-AA36-2965533731B3}"/>
                  </a:ext>
                </a:extLst>
              </p:cNvPr>
              <p:cNvSpPr txBox="1"/>
              <p:nvPr/>
            </p:nvSpPr>
            <p:spPr>
              <a:xfrm>
                <a:off x="3389714" y="5263073"/>
                <a:ext cx="1727752" cy="58477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  <a:scene3d>
                <a:camera prst="isometricOffAxis1Right"/>
                <a:lightRig rig="threePt" dir="t"/>
              </a:scene3d>
              <a:sp3d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fr-FR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kern="0" dirty="0">
                    <a:solidFill>
                      <a:srgbClr val="2C3E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TCS</a:t>
                </a:r>
              </a:p>
            </p:txBody>
          </p:sp>
        </p:grpSp>
      </p:grpSp>
      <p:sp>
        <p:nvSpPr>
          <p:cNvPr id="51" name="Rectangle 37">
            <a:extLst>
              <a:ext uri="{FF2B5EF4-FFF2-40B4-BE49-F238E27FC236}">
                <a16:creationId xmlns:a16="http://schemas.microsoft.com/office/drawing/2014/main" id="{DD061423-85D6-F14E-A5DA-68AFE57B4E39}"/>
              </a:ext>
            </a:extLst>
          </p:cNvPr>
          <p:cNvSpPr/>
          <p:nvPr/>
        </p:nvSpPr>
        <p:spPr>
          <a:xfrm>
            <a:off x="1727905" y="2444567"/>
            <a:ext cx="3636855" cy="3636855"/>
          </a:xfrm>
          <a:prstGeom prst="rect">
            <a:avLst/>
          </a:prstGeom>
          <a:solidFill>
            <a:schemeClr val="bg2">
              <a:lumMod val="75000"/>
              <a:alpha val="69804"/>
            </a:schemeClr>
          </a:solidFill>
          <a:ln>
            <a:noFill/>
          </a:ln>
          <a:scene3d>
            <a:camera prst="isometricOffAxis1Top"/>
            <a:lightRig rig="threePt" dir="t"/>
          </a:scene3d>
          <a:sp3d extrusionH="444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Proxy</a:t>
            </a:r>
            <a:endParaRPr lang="en-US" noProof="1"/>
          </a:p>
        </p:txBody>
      </p:sp>
      <p:sp>
        <p:nvSpPr>
          <p:cNvPr id="105" name="Rectangle 20">
            <a:extLst>
              <a:ext uri="{FF2B5EF4-FFF2-40B4-BE49-F238E27FC236}">
                <a16:creationId xmlns:a16="http://schemas.microsoft.com/office/drawing/2014/main" id="{6679C5FF-F90B-D946-9AD3-D72E3815FAD1}"/>
              </a:ext>
            </a:extLst>
          </p:cNvPr>
          <p:cNvSpPr/>
          <p:nvPr/>
        </p:nvSpPr>
        <p:spPr>
          <a:xfrm>
            <a:off x="1225772" y="1906302"/>
            <a:ext cx="3636855" cy="3636855"/>
          </a:xfrm>
          <a:prstGeom prst="rect">
            <a:avLst/>
          </a:prstGeom>
          <a:solidFill>
            <a:srgbClr val="16A085"/>
          </a:solidFill>
          <a:ln w="25400" cap="flat" cmpd="sng" algn="ctr">
            <a:noFill/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Freeform: Shape 45">
            <a:extLst>
              <a:ext uri="{FF2B5EF4-FFF2-40B4-BE49-F238E27FC236}">
                <a16:creationId xmlns:a16="http://schemas.microsoft.com/office/drawing/2014/main" id="{05D36CE8-33A9-3E4F-8DD0-0239C59A3EA4}"/>
              </a:ext>
            </a:extLst>
          </p:cNvPr>
          <p:cNvSpPr/>
          <p:nvPr/>
        </p:nvSpPr>
        <p:spPr>
          <a:xfrm>
            <a:off x="1027975" y="3476909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Rectangle 21">
            <a:extLst>
              <a:ext uri="{FF2B5EF4-FFF2-40B4-BE49-F238E27FC236}">
                <a16:creationId xmlns:a16="http://schemas.microsoft.com/office/drawing/2014/main" id="{D06BEFE1-649A-F24B-A86C-3E175E649C26}"/>
              </a:ext>
            </a:extLst>
          </p:cNvPr>
          <p:cNvSpPr/>
          <p:nvPr/>
        </p:nvSpPr>
        <p:spPr>
          <a:xfrm>
            <a:off x="1225772" y="924091"/>
            <a:ext cx="3636855" cy="3636855"/>
          </a:xfrm>
          <a:prstGeom prst="rect">
            <a:avLst/>
          </a:prstGeom>
          <a:solidFill>
            <a:srgbClr val="A26BAC"/>
          </a:solidFill>
          <a:ln w="25400" cap="flat" cmpd="sng" algn="ctr">
            <a:solidFill>
              <a:srgbClr val="A26BAC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Slide Number Placeholder 8">
            <a:extLst>
              <a:ext uri="{FF2B5EF4-FFF2-40B4-BE49-F238E27FC236}">
                <a16:creationId xmlns:a16="http://schemas.microsoft.com/office/drawing/2014/main" id="{BEAEEB51-B541-E343-81DD-91FAAE711E8D}"/>
              </a:ext>
            </a:extLst>
          </p:cNvPr>
          <p:cNvSpPr txBox="1">
            <a:spLocks/>
          </p:cNvSpPr>
          <p:nvPr/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2F3A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2F3A4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TextBox 64">
            <a:extLst>
              <a:ext uri="{FF2B5EF4-FFF2-40B4-BE49-F238E27FC236}">
                <a16:creationId xmlns:a16="http://schemas.microsoft.com/office/drawing/2014/main" id="{AEEB09CF-7E80-A14E-A9F0-46CEA43BE035}"/>
              </a:ext>
            </a:extLst>
          </p:cNvPr>
          <p:cNvSpPr txBox="1"/>
          <p:nvPr/>
        </p:nvSpPr>
        <p:spPr>
          <a:xfrm>
            <a:off x="2129290" y="43241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53" name="TextBox 63">
            <a:extLst>
              <a:ext uri="{FF2B5EF4-FFF2-40B4-BE49-F238E27FC236}">
                <a16:creationId xmlns:a16="http://schemas.microsoft.com/office/drawing/2014/main" id="{7D456A6B-1B15-824C-BAE2-9B966663E401}"/>
              </a:ext>
            </a:extLst>
          </p:cNvPr>
          <p:cNvSpPr txBox="1"/>
          <p:nvPr/>
        </p:nvSpPr>
        <p:spPr>
          <a:xfrm>
            <a:off x="2218356" y="3339812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ICS-C</a:t>
            </a:r>
          </a:p>
        </p:txBody>
      </p:sp>
      <p:sp>
        <p:nvSpPr>
          <p:cNvPr id="158" name="TextBox 64">
            <a:extLst>
              <a:ext uri="{FF2B5EF4-FFF2-40B4-BE49-F238E27FC236}">
                <a16:creationId xmlns:a16="http://schemas.microsoft.com/office/drawing/2014/main" id="{03AFD5DB-7C54-D047-A32A-7BF2995F2E3D}"/>
              </a:ext>
            </a:extLst>
          </p:cNvPr>
          <p:cNvSpPr txBox="1"/>
          <p:nvPr/>
        </p:nvSpPr>
        <p:spPr>
          <a:xfrm>
            <a:off x="4213706" y="5131570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65" name="Segnaposto contenuto 2">
            <a:extLst>
              <a:ext uri="{FF2B5EF4-FFF2-40B4-BE49-F238E27FC236}">
                <a16:creationId xmlns:a16="http://schemas.microsoft.com/office/drawing/2014/main" id="{2AFC87F7-54F9-3849-942A-4E80122F2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4980" y="2754145"/>
            <a:ext cx="3986726" cy="3045310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495300" indent="-457200">
              <a:buFontTx/>
              <a:buChar char="-"/>
            </a:pPr>
            <a:endParaRPr lang="en-GB" sz="2800" b="1" dirty="0"/>
          </a:p>
          <a:p>
            <a:pPr marL="495300" indent="-457200">
              <a:buFontTx/>
              <a:buChar char="-"/>
            </a:pPr>
            <a:r>
              <a:rPr lang="en-GB" sz="2800" b="1" dirty="0"/>
              <a:t>Single</a:t>
            </a:r>
            <a:r>
              <a:rPr lang="en-GB" sz="2800" dirty="0"/>
              <a:t> authentication point to access to both ICS and TCS</a:t>
            </a:r>
          </a:p>
          <a:p>
            <a:pPr marL="495300" indent="-457200">
              <a:buFontTx/>
              <a:buChar char="-"/>
            </a:pPr>
            <a:r>
              <a:rPr lang="en-GB" sz="2800" dirty="0"/>
              <a:t>TCS </a:t>
            </a:r>
            <a:r>
              <a:rPr lang="en-GB" sz="2800" b="1" dirty="0"/>
              <a:t>delegate</a:t>
            </a:r>
            <a:r>
              <a:rPr lang="en-GB" sz="2800" dirty="0"/>
              <a:t> ICS system to act on </a:t>
            </a:r>
            <a:r>
              <a:rPr lang="en-GB" sz="2800" dirty="0" err="1"/>
              <a:t>behaf</a:t>
            </a:r>
            <a:r>
              <a:rPr lang="en-GB" sz="2800" dirty="0"/>
              <a:t> of an authorised user</a:t>
            </a:r>
          </a:p>
          <a:p>
            <a:pPr marL="495300" indent="-457200">
              <a:buFontTx/>
              <a:buChar char="-"/>
            </a:pPr>
            <a:r>
              <a:rPr lang="en-GB" sz="2800" dirty="0"/>
              <a:t>Pre-production service connected to ICS GUI and WEBAPI by CYFRONET </a:t>
            </a:r>
            <a:r>
              <a:rPr lang="it-IT" sz="2000" dirty="0">
                <a:hlinkClick r:id="rId12"/>
              </a:rPr>
              <a:t>https://epos-aai.cyfronet.pl/</a:t>
            </a:r>
            <a:endParaRPr lang="it-IT" sz="2000" dirty="0"/>
          </a:p>
          <a:p>
            <a:pPr marL="495300" indent="-457200">
              <a:buFontTx/>
              <a:buChar char="-"/>
            </a:pPr>
            <a:r>
              <a:rPr lang="it-IT" sz="2800" dirty="0" err="1"/>
              <a:t>Based</a:t>
            </a:r>
            <a:r>
              <a:rPr lang="it-IT" sz="2800" dirty="0"/>
              <a:t> on </a:t>
            </a:r>
            <a:r>
              <a:rPr lang="it-IT" sz="2800" dirty="0">
                <a:hlinkClick r:id="rId13"/>
              </a:rPr>
              <a:t>http://www.unity-idm.eu</a:t>
            </a:r>
            <a:endParaRPr lang="en-GB" sz="2800" dirty="0"/>
          </a:p>
        </p:txBody>
      </p:sp>
      <p:sp>
        <p:nvSpPr>
          <p:cNvPr id="66" name="Rettangolo 4">
            <a:extLst>
              <a:ext uri="{FF2B5EF4-FFF2-40B4-BE49-F238E27FC236}">
                <a16:creationId xmlns:a16="http://schemas.microsoft.com/office/drawing/2014/main" id="{9755A2FE-B387-7647-B64B-6AD8BB589E3D}"/>
              </a:ext>
            </a:extLst>
          </p:cNvPr>
          <p:cNvSpPr/>
          <p:nvPr/>
        </p:nvSpPr>
        <p:spPr>
          <a:xfrm>
            <a:off x="7941107" y="2263140"/>
            <a:ext cx="3990599" cy="498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EPOS AAAI Service</a:t>
            </a:r>
          </a:p>
        </p:txBody>
      </p:sp>
      <p:cxnSp>
        <p:nvCxnSpPr>
          <p:cNvPr id="67" name="Connettore 1 17">
            <a:extLst>
              <a:ext uri="{FF2B5EF4-FFF2-40B4-BE49-F238E27FC236}">
                <a16:creationId xmlns:a16="http://schemas.microsoft.com/office/drawing/2014/main" id="{B163D776-4B83-304F-9421-39A797BD5073}"/>
              </a:ext>
            </a:extLst>
          </p:cNvPr>
          <p:cNvCxnSpPr>
            <a:cxnSpLocks/>
          </p:cNvCxnSpPr>
          <p:nvPr/>
        </p:nvCxnSpPr>
        <p:spPr>
          <a:xfrm>
            <a:off x="6060629" y="2785589"/>
            <a:ext cx="1866472" cy="939140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18">
            <a:extLst>
              <a:ext uri="{FF2B5EF4-FFF2-40B4-BE49-F238E27FC236}">
                <a16:creationId xmlns:a16="http://schemas.microsoft.com/office/drawing/2014/main" id="{B027F303-03B3-1541-959F-D32296E050D6}"/>
              </a:ext>
            </a:extLst>
          </p:cNvPr>
          <p:cNvCxnSpPr>
            <a:cxnSpLocks/>
            <a:endCxn id="65" idx="1"/>
          </p:cNvCxnSpPr>
          <p:nvPr/>
        </p:nvCxnSpPr>
        <p:spPr>
          <a:xfrm flipV="1">
            <a:off x="5973020" y="4276800"/>
            <a:ext cx="1971960" cy="544503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63">
            <a:extLst>
              <a:ext uri="{FF2B5EF4-FFF2-40B4-BE49-F238E27FC236}">
                <a16:creationId xmlns:a16="http://schemas.microsoft.com/office/drawing/2014/main" id="{E6145CCC-55DB-5C44-90B5-7C49D6EA2E70}"/>
              </a:ext>
            </a:extLst>
          </p:cNvPr>
          <p:cNvSpPr txBox="1"/>
          <p:nvPr/>
        </p:nvSpPr>
        <p:spPr>
          <a:xfrm>
            <a:off x="4681424" y="4609355"/>
            <a:ext cx="1892881" cy="46166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914354">
              <a:defRPr/>
            </a:pPr>
            <a:r>
              <a:rPr lang="en-US" sz="24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Proxy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C3E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509866D3-4FAF-754E-98CE-ED78CAFEB7A3}"/>
              </a:ext>
            </a:extLst>
          </p:cNvPr>
          <p:cNvGrpSpPr/>
          <p:nvPr/>
        </p:nvGrpSpPr>
        <p:grpSpPr>
          <a:xfrm>
            <a:off x="8024031" y="1734609"/>
            <a:ext cx="3620979" cy="488715"/>
            <a:chOff x="8070433" y="1141328"/>
            <a:chExt cx="3620979" cy="488715"/>
          </a:xfrm>
        </p:grpSpPr>
        <p:pic>
          <p:nvPicPr>
            <p:cNvPr id="56" name="Immagine 76">
              <a:extLst>
                <a:ext uri="{FF2B5EF4-FFF2-40B4-BE49-F238E27FC236}">
                  <a16:creationId xmlns:a16="http://schemas.microsoft.com/office/drawing/2014/main" id="{C37E6696-B6B6-9C42-9C62-7B5EA1B697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25104" t="32630" r="25643" b="35323"/>
            <a:stretch/>
          </p:blipFill>
          <p:spPr>
            <a:xfrm>
              <a:off x="9983497" y="1343020"/>
              <a:ext cx="698965" cy="264494"/>
            </a:xfrm>
            <a:prstGeom prst="rect">
              <a:avLst/>
            </a:prstGeom>
          </p:spPr>
        </p:pic>
        <p:pic>
          <p:nvPicPr>
            <p:cNvPr id="57" name="Immagine 77">
              <a:extLst>
                <a:ext uri="{FF2B5EF4-FFF2-40B4-BE49-F238E27FC236}">
                  <a16:creationId xmlns:a16="http://schemas.microsoft.com/office/drawing/2014/main" id="{6EB059C4-D5D4-8447-874E-11FE1A13C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070433" y="1285871"/>
              <a:ext cx="1124649" cy="314215"/>
            </a:xfrm>
            <a:prstGeom prst="rect">
              <a:avLst/>
            </a:prstGeom>
          </p:spPr>
        </p:pic>
        <p:pic>
          <p:nvPicPr>
            <p:cNvPr id="58" name="Immagine 79">
              <a:extLst>
                <a:ext uri="{FF2B5EF4-FFF2-40B4-BE49-F238E27FC236}">
                  <a16:creationId xmlns:a16="http://schemas.microsoft.com/office/drawing/2014/main" id="{42F51076-B7BC-1A4A-B6D4-3CAC8E7C9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67170" y="1314387"/>
              <a:ext cx="824242" cy="302885"/>
            </a:xfrm>
            <a:prstGeom prst="rect">
              <a:avLst/>
            </a:prstGeom>
          </p:spPr>
        </p:pic>
        <p:pic>
          <p:nvPicPr>
            <p:cNvPr id="59" name="Picture 33">
              <a:extLst>
                <a:ext uri="{FF2B5EF4-FFF2-40B4-BE49-F238E27FC236}">
                  <a16:creationId xmlns:a16="http://schemas.microsoft.com/office/drawing/2014/main" id="{CF3A425C-FEC4-2242-B4F9-7A701D3C3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298952" y="1141328"/>
              <a:ext cx="452181" cy="488715"/>
            </a:xfrm>
            <a:prstGeom prst="rect">
              <a:avLst/>
            </a:prstGeom>
          </p:spPr>
        </p:pic>
      </p:grpSp>
      <p:sp>
        <p:nvSpPr>
          <p:cNvPr id="78" name="Titolo 1">
            <a:extLst>
              <a:ext uri="{FF2B5EF4-FFF2-40B4-BE49-F238E27FC236}">
                <a16:creationId xmlns:a16="http://schemas.microsoft.com/office/drawing/2014/main" id="{67228B14-CB79-0142-9346-3F064CB0B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2" y="76671"/>
            <a:ext cx="573276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ARCHITECTURE</a:t>
            </a:r>
            <a:endParaRPr lang="it-IT" sz="4000" b="1" dirty="0">
              <a:solidFill>
                <a:srgbClr val="123B24"/>
              </a:solidFill>
            </a:endParaRPr>
          </a:p>
        </p:txBody>
      </p:sp>
      <p:sp>
        <p:nvSpPr>
          <p:cNvPr id="49" name="Rectangle 37">
            <a:extLst>
              <a:ext uri="{FF2B5EF4-FFF2-40B4-BE49-F238E27FC236}">
                <a16:creationId xmlns:a16="http://schemas.microsoft.com/office/drawing/2014/main" id="{F0A8807D-BE73-8E4D-94C7-F7B7B7E4A36F}"/>
              </a:ext>
            </a:extLst>
          </p:cNvPr>
          <p:cNvSpPr/>
          <p:nvPr/>
        </p:nvSpPr>
        <p:spPr>
          <a:xfrm>
            <a:off x="1774006" y="446617"/>
            <a:ext cx="3636855" cy="3636855"/>
          </a:xfrm>
          <a:prstGeom prst="rect">
            <a:avLst/>
          </a:prstGeom>
          <a:solidFill>
            <a:schemeClr val="bg2">
              <a:lumMod val="75000"/>
              <a:alpha val="70000"/>
            </a:schemeClr>
          </a:solidFill>
          <a:ln>
            <a:noFill/>
          </a:ln>
          <a:scene3d>
            <a:camera prst="isometricOffAxis1Top"/>
            <a:lightRig rig="threePt" dir="t"/>
          </a:scene3d>
          <a:sp3d extrusionH="444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C707E47A-A450-0F4E-BA5E-E39F912307AB}"/>
              </a:ext>
            </a:extLst>
          </p:cNvPr>
          <p:cNvGrpSpPr/>
          <p:nvPr/>
        </p:nvGrpSpPr>
        <p:grpSpPr>
          <a:xfrm>
            <a:off x="1225772" y="-58120"/>
            <a:ext cx="4307433" cy="3636855"/>
            <a:chOff x="1225772" y="-58120"/>
            <a:chExt cx="4307433" cy="3636855"/>
          </a:xfrm>
        </p:grpSpPr>
        <p:sp>
          <p:nvSpPr>
            <p:cNvPr id="114" name="Rectangle 37">
              <a:extLst>
                <a:ext uri="{FF2B5EF4-FFF2-40B4-BE49-F238E27FC236}">
                  <a16:creationId xmlns:a16="http://schemas.microsoft.com/office/drawing/2014/main" id="{28AE1D85-A14F-E34B-899E-81BFCD3AECC6}"/>
                </a:ext>
              </a:extLst>
            </p:cNvPr>
            <p:cNvSpPr/>
            <p:nvPr/>
          </p:nvSpPr>
          <p:spPr>
            <a:xfrm>
              <a:off x="1225772" y="-58120"/>
              <a:ext cx="3636855" cy="3636855"/>
            </a:xfrm>
            <a:prstGeom prst="rect">
              <a:avLst/>
            </a:prstGeom>
            <a:blipFill>
              <a:blip r:embed="rId18"/>
              <a:stretch>
                <a:fillRect/>
              </a:stretch>
            </a:blipFill>
            <a:ln w="25400" cap="flat" cmpd="sng" algn="ctr">
              <a:solidFill>
                <a:srgbClr val="5D7C9B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TextBox 63">
              <a:extLst>
                <a:ext uri="{FF2B5EF4-FFF2-40B4-BE49-F238E27FC236}">
                  <a16:creationId xmlns:a16="http://schemas.microsoft.com/office/drawing/2014/main" id="{38B1F0E0-B2C7-2D46-8E65-D016C29FF524}"/>
                </a:ext>
              </a:extLst>
            </p:cNvPr>
            <p:cNvSpPr txBox="1"/>
            <p:nvPr/>
          </p:nvSpPr>
          <p:spPr>
            <a:xfrm>
              <a:off x="2148829" y="239822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GUI</a:t>
              </a:r>
            </a:p>
          </p:txBody>
        </p:sp>
      </p:grpSp>
      <p:sp>
        <p:nvSpPr>
          <p:cNvPr id="73" name="TextBox 63">
            <a:extLst>
              <a:ext uri="{FF2B5EF4-FFF2-40B4-BE49-F238E27FC236}">
                <a16:creationId xmlns:a16="http://schemas.microsoft.com/office/drawing/2014/main" id="{4F6AE1A0-63D2-7E4C-B19B-F13A9863F2D7}"/>
              </a:ext>
            </a:extLst>
          </p:cNvPr>
          <p:cNvSpPr txBox="1"/>
          <p:nvPr/>
        </p:nvSpPr>
        <p:spPr>
          <a:xfrm>
            <a:off x="4729100" y="2604662"/>
            <a:ext cx="1892881" cy="46166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914354">
              <a:defRPr/>
            </a:pPr>
            <a:r>
              <a:rPr lang="en-US" sz="24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Proxy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C3E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21C0B5E-E542-E34A-BF71-9013B1DA112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29301" y="95681"/>
            <a:ext cx="1401287" cy="1401287"/>
          </a:xfrm>
          <a:prstGeom prst="rect">
            <a:avLst/>
          </a:prstGeom>
        </p:spPr>
      </p:pic>
      <p:cxnSp>
        <p:nvCxnSpPr>
          <p:cNvPr id="62" name="Connettore 1 18">
            <a:extLst>
              <a:ext uri="{FF2B5EF4-FFF2-40B4-BE49-F238E27FC236}">
                <a16:creationId xmlns:a16="http://schemas.microsoft.com/office/drawing/2014/main" id="{D5B7EF1B-43E6-1A4B-B24A-935F698B034C}"/>
              </a:ext>
            </a:extLst>
          </p:cNvPr>
          <p:cNvCxnSpPr>
            <a:cxnSpLocks/>
          </p:cNvCxnSpPr>
          <p:nvPr/>
        </p:nvCxnSpPr>
        <p:spPr>
          <a:xfrm>
            <a:off x="6277820" y="913159"/>
            <a:ext cx="2088336" cy="821450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292B0991-440E-6F4D-AA84-7C1D0CDC08C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363" r="20249"/>
          <a:stretch/>
        </p:blipFill>
        <p:spPr>
          <a:xfrm>
            <a:off x="8489682" y="1609448"/>
            <a:ext cx="903373" cy="88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5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7 -0.00625 C -0.03203 -0.05394 -0.06679 -0.10139 -0.10403 -0.1294 C -0.14127 -0.15741 -0.22083 -0.17477 -0.22083 -0.17454 L -0.22083 -0.17477 " pathEditMode="relative" rAng="0" ptsTypes="AAAA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85" y="-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083 -0.17477 C -0.28815 -0.07176 -0.3556 0.03078 -0.3845 0.0875 C -0.41328 0.14467 -0.41966 0.16319 -0.39388 0.16597 C -0.36797 0.16898 -0.28541 0.09074 -0.22981 0.10625 C -0.19375 0.10046 -0.18398 0.14351 -0.15468 0.16921 C -0.12356 0.19513 -0.06393 0.22083 -0.03281 0.24791 C -0.01302 0.26504 -0.03229 0.27013 -0.03593 0.27175 C -0.03958 0.2743 -0.02656 0.2831 -0.05494 0.2618 C -0.06341 0.25856 -0.17239 0.17245 -0.20599 0.14745 C -0.23945 0.12523 -0.22474 0.1162 -0.25638 0.12175 C -0.31263 0.10648 -0.375 0.12175 -0.3957 0.17638 C -0.4164 0.23009 -0.40494 0.40717 -0.38073 0.44861 C -0.35651 0.48888 -0.30286 0.43865 -0.25091 0.41967 C -0.19909 0.39976 -0.10104 0.33958 -0.06862 0.32824 C -0.03463 0.31296 -0.04909 0.32476 -0.04713 0.32847 C -0.04505 0.33194 -0.03385 0.34166 -0.05651 0.35023 C -0.07916 0.35879 -0.1483 0.36018 -0.18281 0.3787 C -0.22018 0.40069 -0.27252 0.4155 -0.29388 0.44861 C -0.33424 0.48935 -0.32252 0.53356 -0.31067 0.57824 " pathEditMode="relative" rAng="0" ptsTypes="AAAAAAAAAAAAAAAAAAA">
                                      <p:cBhvr>
                                        <p:cTn id="7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3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5" grpId="0" build="p" animBg="1"/>
      <p:bldP spid="66" grpId="0" animBg="1"/>
      <p:bldP spid="74" grpId="0"/>
      <p:bldP spid="49" grpId="0" animBg="1"/>
      <p:bldP spid="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id="{FFF89F1E-4DD1-B44A-8F69-A6CE40ACA2D6}"/>
              </a:ext>
            </a:extLst>
          </p:cNvPr>
          <p:cNvGrpSpPr/>
          <p:nvPr/>
        </p:nvGrpSpPr>
        <p:grpSpPr>
          <a:xfrm>
            <a:off x="767410" y="4083268"/>
            <a:ext cx="4532208" cy="2056019"/>
            <a:chOff x="767410" y="4083268"/>
            <a:chExt cx="4532208" cy="2056019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292AF997-9E59-FF49-9E78-AA405A62D3C4}"/>
                </a:ext>
              </a:extLst>
            </p:cNvPr>
            <p:cNvGrpSpPr/>
            <p:nvPr/>
          </p:nvGrpSpPr>
          <p:grpSpPr>
            <a:xfrm>
              <a:off x="767410" y="4083268"/>
              <a:ext cx="4532208" cy="1686267"/>
              <a:chOff x="5471584" y="3788459"/>
              <a:chExt cx="4532208" cy="1686267"/>
            </a:xfrm>
          </p:grpSpPr>
          <p:grpSp>
            <p:nvGrpSpPr>
              <p:cNvPr id="137" name="Gruppo 136">
                <a:extLst>
                  <a:ext uri="{FF2B5EF4-FFF2-40B4-BE49-F238E27FC236}">
                    <a16:creationId xmlns:a16="http://schemas.microsoft.com/office/drawing/2014/main" id="{474A27AF-6250-3343-B704-3F049977D5C1}"/>
                  </a:ext>
                </a:extLst>
              </p:cNvPr>
              <p:cNvGrpSpPr/>
              <p:nvPr/>
            </p:nvGrpSpPr>
            <p:grpSpPr>
              <a:xfrm>
                <a:off x="6554710" y="3859201"/>
                <a:ext cx="900000" cy="900000"/>
                <a:chOff x="4056384" y="3200400"/>
                <a:chExt cx="3983832" cy="3636855"/>
              </a:xfrm>
              <a:blipFill>
                <a:blip r:embed="rId2"/>
                <a:stretch>
                  <a:fillRect/>
                </a:stretch>
              </a:blipFill>
            </p:grpSpPr>
            <p:sp>
              <p:nvSpPr>
                <p:cNvPr id="150" name="Freeform: Shape 54">
                  <a:extLst>
                    <a:ext uri="{FF2B5EF4-FFF2-40B4-BE49-F238E27FC236}">
                      <a16:creationId xmlns:a16="http://schemas.microsoft.com/office/drawing/2014/main" id="{7C240011-C5B2-CC40-8FE5-0CACE4189E78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Rectangle 18">
                  <a:extLst>
                    <a:ext uri="{FF2B5EF4-FFF2-40B4-BE49-F238E27FC236}">
                      <a16:creationId xmlns:a16="http://schemas.microsoft.com/office/drawing/2014/main" id="{BF093FAB-C7D5-B74A-9CF4-257377FB62D5}"/>
                    </a:ext>
                  </a:extLst>
                </p:cNvPr>
                <p:cNvSpPr/>
                <p:nvPr/>
              </p:nvSpPr>
              <p:spPr>
                <a:xfrm>
                  <a:off x="4277573" y="3200400"/>
                  <a:ext cx="363685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8" name="Gruppo 137">
                <a:extLst>
                  <a:ext uri="{FF2B5EF4-FFF2-40B4-BE49-F238E27FC236}">
                    <a16:creationId xmlns:a16="http://schemas.microsoft.com/office/drawing/2014/main" id="{D9E0A397-6332-E642-9EA8-2CD33A751BFE}"/>
                  </a:ext>
                </a:extLst>
              </p:cNvPr>
              <p:cNvGrpSpPr/>
              <p:nvPr/>
            </p:nvGrpSpPr>
            <p:grpSpPr>
              <a:xfrm>
                <a:off x="5471584" y="3788459"/>
                <a:ext cx="1187661" cy="1025254"/>
                <a:chOff x="2783058" y="2369681"/>
                <a:chExt cx="5257158" cy="4143002"/>
              </a:xfrm>
              <a:blipFill>
                <a:blip r:embed="rId3"/>
                <a:stretch>
                  <a:fillRect/>
                </a:stretch>
              </a:blipFill>
            </p:grpSpPr>
            <p:sp>
              <p:nvSpPr>
                <p:cNvPr id="148" name="Freeform: Shape 54">
                  <a:extLst>
                    <a:ext uri="{FF2B5EF4-FFF2-40B4-BE49-F238E27FC236}">
                      <a16:creationId xmlns:a16="http://schemas.microsoft.com/office/drawing/2014/main" id="{DC1A473F-6FA3-C049-8C38-EAFE8E3BE786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Rectangle 18">
                  <a:extLst>
                    <a:ext uri="{FF2B5EF4-FFF2-40B4-BE49-F238E27FC236}">
                      <a16:creationId xmlns:a16="http://schemas.microsoft.com/office/drawing/2014/main" id="{618D5BB8-8330-424F-ADBE-915BAF032DB7}"/>
                    </a:ext>
                  </a:extLst>
                </p:cNvPr>
                <p:cNvSpPr/>
                <p:nvPr/>
              </p:nvSpPr>
              <p:spPr>
                <a:xfrm>
                  <a:off x="2783058" y="2369681"/>
                  <a:ext cx="3636854" cy="3636857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9" name="Gruppo 138">
                <a:extLst>
                  <a:ext uri="{FF2B5EF4-FFF2-40B4-BE49-F238E27FC236}">
                    <a16:creationId xmlns:a16="http://schemas.microsoft.com/office/drawing/2014/main" id="{73DF00A2-E7D1-CF47-809D-7CD4DB89248F}"/>
                  </a:ext>
                </a:extLst>
              </p:cNvPr>
              <p:cNvGrpSpPr/>
              <p:nvPr/>
            </p:nvGrpSpPr>
            <p:grpSpPr>
              <a:xfrm>
                <a:off x="8653652" y="3896160"/>
                <a:ext cx="900000" cy="900000"/>
                <a:chOff x="4056384" y="3200400"/>
                <a:chExt cx="3983832" cy="3636855"/>
              </a:xfrm>
              <a:blipFill>
                <a:blip r:embed="rId4"/>
                <a:stretch>
                  <a:fillRect/>
                </a:stretch>
              </a:blipFill>
            </p:grpSpPr>
            <p:sp>
              <p:nvSpPr>
                <p:cNvPr id="146" name="Freeform: Shape 54">
                  <a:extLst>
                    <a:ext uri="{FF2B5EF4-FFF2-40B4-BE49-F238E27FC236}">
                      <a16:creationId xmlns:a16="http://schemas.microsoft.com/office/drawing/2014/main" id="{DEAE2EB6-291B-3845-9538-528A5544042C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Rectangle 18">
                  <a:extLst>
                    <a:ext uri="{FF2B5EF4-FFF2-40B4-BE49-F238E27FC236}">
                      <a16:creationId xmlns:a16="http://schemas.microsoft.com/office/drawing/2014/main" id="{48045834-143D-334A-969A-AB45B6AE723C}"/>
                    </a:ext>
                  </a:extLst>
                </p:cNvPr>
                <p:cNvSpPr/>
                <p:nvPr/>
              </p:nvSpPr>
              <p:spPr>
                <a:xfrm>
                  <a:off x="4277573" y="3200400"/>
                  <a:ext cx="363685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uppo 139">
                <a:extLst>
                  <a:ext uri="{FF2B5EF4-FFF2-40B4-BE49-F238E27FC236}">
                    <a16:creationId xmlns:a16="http://schemas.microsoft.com/office/drawing/2014/main" id="{E0D48974-51E1-1545-823B-C0E491EAF412}"/>
                  </a:ext>
                </a:extLst>
              </p:cNvPr>
              <p:cNvGrpSpPr/>
              <p:nvPr/>
            </p:nvGrpSpPr>
            <p:grpSpPr>
              <a:xfrm>
                <a:off x="7835677" y="4023829"/>
                <a:ext cx="900000" cy="900000"/>
                <a:chOff x="4056384" y="3200400"/>
                <a:chExt cx="3983832" cy="3636855"/>
              </a:xfrm>
              <a:blipFill>
                <a:blip r:embed="rId5"/>
                <a:stretch>
                  <a:fillRect/>
                </a:stretch>
              </a:blipFill>
            </p:grpSpPr>
            <p:sp>
              <p:nvSpPr>
                <p:cNvPr id="144" name="Freeform: Shape 54">
                  <a:extLst>
                    <a:ext uri="{FF2B5EF4-FFF2-40B4-BE49-F238E27FC236}">
                      <a16:creationId xmlns:a16="http://schemas.microsoft.com/office/drawing/2014/main" id="{9715AF37-3B5C-BD41-A18C-B3DF18EFF335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Rectangle 18">
                  <a:extLst>
                    <a:ext uri="{FF2B5EF4-FFF2-40B4-BE49-F238E27FC236}">
                      <a16:creationId xmlns:a16="http://schemas.microsoft.com/office/drawing/2014/main" id="{79AAFC89-F2FC-9D41-A352-B5AA979765ED}"/>
                    </a:ext>
                  </a:extLst>
                </p:cNvPr>
                <p:cNvSpPr/>
                <p:nvPr/>
              </p:nvSpPr>
              <p:spPr>
                <a:xfrm>
                  <a:off x="4277573" y="3200400"/>
                  <a:ext cx="363685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1" name="Gruppo 140">
                <a:extLst>
                  <a:ext uri="{FF2B5EF4-FFF2-40B4-BE49-F238E27FC236}">
                    <a16:creationId xmlns:a16="http://schemas.microsoft.com/office/drawing/2014/main" id="{4273E86B-4607-D24E-94E2-B8A6620A09A5}"/>
                  </a:ext>
                </a:extLst>
              </p:cNvPr>
              <p:cNvGrpSpPr/>
              <p:nvPr/>
            </p:nvGrpSpPr>
            <p:grpSpPr>
              <a:xfrm>
                <a:off x="7016197" y="4149144"/>
                <a:ext cx="900000" cy="900000"/>
                <a:chOff x="4056384" y="3200400"/>
                <a:chExt cx="3983832" cy="3636855"/>
              </a:xfrm>
              <a:blipFill>
                <a:blip r:embed="rId6"/>
                <a:stretch>
                  <a:fillRect/>
                </a:stretch>
              </a:blipFill>
            </p:grpSpPr>
            <p:sp>
              <p:nvSpPr>
                <p:cNvPr id="142" name="Freeform: Shape 54">
                  <a:extLst>
                    <a:ext uri="{FF2B5EF4-FFF2-40B4-BE49-F238E27FC236}">
                      <a16:creationId xmlns:a16="http://schemas.microsoft.com/office/drawing/2014/main" id="{F245B836-092A-1B4F-9AA3-61F601B4968E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Rectangle 18">
                  <a:extLst>
                    <a:ext uri="{FF2B5EF4-FFF2-40B4-BE49-F238E27FC236}">
                      <a16:creationId xmlns:a16="http://schemas.microsoft.com/office/drawing/2014/main" id="{A68F9657-D677-8946-87B9-F7537024C0D9}"/>
                    </a:ext>
                  </a:extLst>
                </p:cNvPr>
                <p:cNvSpPr/>
                <p:nvPr/>
              </p:nvSpPr>
              <p:spPr>
                <a:xfrm>
                  <a:off x="4277573" y="3200400"/>
                  <a:ext cx="363685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0" name="Gruppo 79">
                <a:extLst>
                  <a:ext uri="{FF2B5EF4-FFF2-40B4-BE49-F238E27FC236}">
                    <a16:creationId xmlns:a16="http://schemas.microsoft.com/office/drawing/2014/main" id="{45C271B8-28C1-984E-B141-E4093C4552E0}"/>
                  </a:ext>
                </a:extLst>
              </p:cNvPr>
              <p:cNvGrpSpPr/>
              <p:nvPr/>
            </p:nvGrpSpPr>
            <p:grpSpPr>
              <a:xfrm>
                <a:off x="6066863" y="4180103"/>
                <a:ext cx="1017397" cy="913516"/>
                <a:chOff x="3536723" y="2821210"/>
                <a:chExt cx="4503493" cy="3691473"/>
              </a:xfrm>
              <a:blipFill>
                <a:blip r:embed="rId7"/>
                <a:stretch>
                  <a:fillRect/>
                </a:stretch>
              </a:blipFill>
            </p:grpSpPr>
            <p:sp>
              <p:nvSpPr>
                <p:cNvPr id="112" name="Freeform: Shape 54">
                  <a:extLst>
                    <a:ext uri="{FF2B5EF4-FFF2-40B4-BE49-F238E27FC236}">
                      <a16:creationId xmlns:a16="http://schemas.microsoft.com/office/drawing/2014/main" id="{3871F3CD-81AA-4840-AFF7-1AC515E6E0AC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Rectangle 18">
                  <a:extLst>
                    <a:ext uri="{FF2B5EF4-FFF2-40B4-BE49-F238E27FC236}">
                      <a16:creationId xmlns:a16="http://schemas.microsoft.com/office/drawing/2014/main" id="{704019BD-23D9-944E-98CA-B1976940798D}"/>
                    </a:ext>
                  </a:extLst>
                </p:cNvPr>
                <p:cNvSpPr/>
                <p:nvPr/>
              </p:nvSpPr>
              <p:spPr>
                <a:xfrm>
                  <a:off x="3536723" y="2821210"/>
                  <a:ext cx="3636858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1" name="Gruppo 80">
                <a:extLst>
                  <a:ext uri="{FF2B5EF4-FFF2-40B4-BE49-F238E27FC236}">
                    <a16:creationId xmlns:a16="http://schemas.microsoft.com/office/drawing/2014/main" id="{F06B9300-1CDA-7544-BE9A-56F197D351C0}"/>
                  </a:ext>
                </a:extLst>
              </p:cNvPr>
              <p:cNvGrpSpPr/>
              <p:nvPr/>
            </p:nvGrpSpPr>
            <p:grpSpPr>
              <a:xfrm>
                <a:off x="9095105" y="4202498"/>
                <a:ext cx="908687" cy="900000"/>
                <a:chOff x="4056384" y="3266257"/>
                <a:chExt cx="4022285" cy="3636861"/>
              </a:xfrm>
              <a:blipFill>
                <a:blip r:embed="rId8"/>
                <a:stretch>
                  <a:fillRect/>
                </a:stretch>
              </a:blipFill>
            </p:grpSpPr>
            <p:sp>
              <p:nvSpPr>
                <p:cNvPr id="91" name="Freeform: Shape 54">
                  <a:extLst>
                    <a:ext uri="{FF2B5EF4-FFF2-40B4-BE49-F238E27FC236}">
                      <a16:creationId xmlns:a16="http://schemas.microsoft.com/office/drawing/2014/main" id="{F03D0BA7-3062-F949-81CD-111E2C04B7DE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8">
                  <a:extLst>
                    <a:ext uri="{FF2B5EF4-FFF2-40B4-BE49-F238E27FC236}">
                      <a16:creationId xmlns:a16="http://schemas.microsoft.com/office/drawing/2014/main" id="{573E7BE1-DEB3-9743-8898-1C30712B1C45}"/>
                    </a:ext>
                  </a:extLst>
                </p:cNvPr>
                <p:cNvSpPr/>
                <p:nvPr/>
              </p:nvSpPr>
              <p:spPr>
                <a:xfrm>
                  <a:off x="4441815" y="3266257"/>
                  <a:ext cx="3636854" cy="3636861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2" name="Gruppo 81">
                <a:extLst>
                  <a:ext uri="{FF2B5EF4-FFF2-40B4-BE49-F238E27FC236}">
                    <a16:creationId xmlns:a16="http://schemas.microsoft.com/office/drawing/2014/main" id="{90205BBE-3856-AC41-A2EA-D6624B4A562F}"/>
                  </a:ext>
                </a:extLst>
              </p:cNvPr>
              <p:cNvGrpSpPr/>
              <p:nvPr/>
            </p:nvGrpSpPr>
            <p:grpSpPr>
              <a:xfrm>
                <a:off x="8295814" y="4324902"/>
                <a:ext cx="900002" cy="900000"/>
                <a:chOff x="4056384" y="3269417"/>
                <a:chExt cx="3983832" cy="3636855"/>
              </a:xfrm>
              <a:blipFill>
                <a:blip r:embed="rId9"/>
                <a:stretch>
                  <a:fillRect/>
                </a:stretch>
              </a:blipFill>
            </p:grpSpPr>
            <p:sp>
              <p:nvSpPr>
                <p:cNvPr id="89" name="Freeform: Shape 54">
                  <a:extLst>
                    <a:ext uri="{FF2B5EF4-FFF2-40B4-BE49-F238E27FC236}">
                      <a16:creationId xmlns:a16="http://schemas.microsoft.com/office/drawing/2014/main" id="{11B887B1-3D07-8A47-BFC3-7F037306ECD4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Rectangle 18">
                  <a:extLst>
                    <a:ext uri="{FF2B5EF4-FFF2-40B4-BE49-F238E27FC236}">
                      <a16:creationId xmlns:a16="http://schemas.microsoft.com/office/drawing/2014/main" id="{D8AEF162-0824-7B42-9E9A-37DBDF20B725}"/>
                    </a:ext>
                  </a:extLst>
                </p:cNvPr>
                <p:cNvSpPr/>
                <p:nvPr/>
              </p:nvSpPr>
              <p:spPr>
                <a:xfrm>
                  <a:off x="4295458" y="3269417"/>
                  <a:ext cx="3636841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" name="Gruppo 82">
                <a:extLst>
                  <a:ext uri="{FF2B5EF4-FFF2-40B4-BE49-F238E27FC236}">
                    <a16:creationId xmlns:a16="http://schemas.microsoft.com/office/drawing/2014/main" id="{2EE0DF2E-A945-A646-BECD-9E9514C8C017}"/>
                  </a:ext>
                </a:extLst>
              </p:cNvPr>
              <p:cNvGrpSpPr/>
              <p:nvPr/>
            </p:nvGrpSpPr>
            <p:grpSpPr>
              <a:xfrm>
                <a:off x="7465290" y="4449192"/>
                <a:ext cx="900002" cy="900000"/>
                <a:chOff x="4056384" y="3265275"/>
                <a:chExt cx="3983832" cy="3636855"/>
              </a:xfrm>
              <a:blipFill>
                <a:blip r:embed="rId10"/>
                <a:stretch>
                  <a:fillRect/>
                </a:stretch>
              </a:blipFill>
            </p:grpSpPr>
            <p:sp>
              <p:nvSpPr>
                <p:cNvPr id="87" name="Freeform: Shape 54">
                  <a:extLst>
                    <a:ext uri="{FF2B5EF4-FFF2-40B4-BE49-F238E27FC236}">
                      <a16:creationId xmlns:a16="http://schemas.microsoft.com/office/drawing/2014/main" id="{CD1CDC00-3323-354A-9580-49833D05B4C7}"/>
                    </a:ext>
                  </a:extLst>
                </p:cNvPr>
                <p:cNvSpPr/>
                <p:nvPr/>
              </p:nvSpPr>
              <p:spPr>
                <a:xfrm>
                  <a:off x="4056384" y="5747549"/>
                  <a:ext cx="3983832" cy="765134"/>
                </a:xfrm>
                <a:custGeom>
                  <a:avLst/>
                  <a:gdLst>
                    <a:gd name="connsiteX0" fmla="*/ 37176 w 3981450"/>
                    <a:gd name="connsiteY0" fmla="*/ 0 h 765134"/>
                    <a:gd name="connsiteX1" fmla="*/ 3628054 w 3981450"/>
                    <a:gd name="connsiteY1" fmla="*/ 0 h 765134"/>
                    <a:gd name="connsiteX2" fmla="*/ 3981450 w 3981450"/>
                    <a:gd name="connsiteY2" fmla="*/ 346034 h 765134"/>
                    <a:gd name="connsiteX3" fmla="*/ 1190625 w 3981450"/>
                    <a:gd name="connsiteY3" fmla="*/ 765134 h 765134"/>
                    <a:gd name="connsiteX4" fmla="*/ 0 w 3981450"/>
                    <a:gd name="connsiteY4" fmla="*/ 31709 h 765134"/>
                    <a:gd name="connsiteX0" fmla="*/ 39558 w 3983832"/>
                    <a:gd name="connsiteY0" fmla="*/ 0 h 765134"/>
                    <a:gd name="connsiteX1" fmla="*/ 3630436 w 3983832"/>
                    <a:gd name="connsiteY1" fmla="*/ 0 h 765134"/>
                    <a:gd name="connsiteX2" fmla="*/ 3983832 w 3983832"/>
                    <a:gd name="connsiteY2" fmla="*/ 346034 h 765134"/>
                    <a:gd name="connsiteX3" fmla="*/ 1193007 w 3983832"/>
                    <a:gd name="connsiteY3" fmla="*/ 765134 h 765134"/>
                    <a:gd name="connsiteX4" fmla="*/ 0 w 3983832"/>
                    <a:gd name="connsiteY4" fmla="*/ 12659 h 765134"/>
                    <a:gd name="connsiteX5" fmla="*/ 39558 w 3983832"/>
                    <a:gd name="connsiteY5" fmla="*/ 0 h 76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3832" h="765134">
                      <a:moveTo>
                        <a:pt x="39558" y="0"/>
                      </a:moveTo>
                      <a:lnTo>
                        <a:pt x="3630436" y="0"/>
                      </a:lnTo>
                      <a:lnTo>
                        <a:pt x="3983832" y="346034"/>
                      </a:lnTo>
                      <a:lnTo>
                        <a:pt x="1193007" y="765134"/>
                      </a:lnTo>
                      <a:lnTo>
                        <a:pt x="0" y="12659"/>
                      </a:lnTo>
                      <a:cubicBezTo>
                        <a:pt x="12392" y="2089"/>
                        <a:pt x="27166" y="10570"/>
                        <a:pt x="39558" y="0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>
                  <a:outerShdw blurRad="342900" dist="190500" dir="5400000" algn="t" rotWithShape="0">
                    <a:prstClr val="black">
                      <a:alpha val="47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18">
                  <a:extLst>
                    <a:ext uri="{FF2B5EF4-FFF2-40B4-BE49-F238E27FC236}">
                      <a16:creationId xmlns:a16="http://schemas.microsoft.com/office/drawing/2014/main" id="{B78AD025-E50A-A249-847B-C843DDEB589B}"/>
                    </a:ext>
                  </a:extLst>
                </p:cNvPr>
                <p:cNvSpPr/>
                <p:nvPr/>
              </p:nvSpPr>
              <p:spPr>
                <a:xfrm>
                  <a:off x="4290867" y="3265275"/>
                  <a:ext cx="3636845" cy="3636855"/>
                </a:xfrm>
                <a:prstGeom prst="rect">
                  <a:avLst/>
                </a:prstGeom>
                <a:grpFill/>
                <a:ln w="25400" cap="flat" cmpd="sng" algn="ctr">
                  <a:solidFill>
                    <a:srgbClr val="F39C12"/>
                  </a:solidFill>
                  <a:prstDash val="solid"/>
                </a:ln>
                <a:effectLst/>
                <a:scene3d>
                  <a:camera prst="isometricOffAxis1Top"/>
                  <a:lightRig rig="threePt" dir="t"/>
                </a:scene3d>
                <a:sp3d extrusionH="825500"/>
              </p:spPr>
              <p:txBody>
                <a:bodyPr rtlCol="0" anchor="ctr"/>
                <a:lstStyle/>
                <a:p>
                  <a:pPr marL="0" marR="0" lvl="0" indent="0" algn="ctr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6" name="Rectangle 18">
                <a:extLst>
                  <a:ext uri="{FF2B5EF4-FFF2-40B4-BE49-F238E27FC236}">
                    <a16:creationId xmlns:a16="http://schemas.microsoft.com/office/drawing/2014/main" id="{5186CB2E-D197-4541-A100-41968C1938A1}"/>
                  </a:ext>
                </a:extLst>
              </p:cNvPr>
              <p:cNvSpPr/>
              <p:nvPr/>
            </p:nvSpPr>
            <p:spPr>
              <a:xfrm>
                <a:off x="6676150" y="4574726"/>
                <a:ext cx="821613" cy="9000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 cap="flat" cmpd="sng" algn="ctr">
                <a:solidFill>
                  <a:srgbClr val="F39C12"/>
                </a:solidFill>
                <a:prstDash val="solid"/>
              </a:ln>
              <a:effectLst/>
              <a:scene3d>
                <a:camera prst="isometricOffAxis1Top"/>
                <a:lightRig rig="threePt" dir="t"/>
              </a:scene3d>
              <a:sp3d extrusionH="825500"/>
            </p:spPr>
            <p:txBody>
              <a:bodyPr rtlCol="0" anchor="ctr"/>
              <a:lstStyle/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2032C260-D88E-D04C-BF22-46E0CDE7AEA3}"/>
                </a:ext>
              </a:extLst>
            </p:cNvPr>
            <p:cNvGrpSpPr/>
            <p:nvPr/>
          </p:nvGrpSpPr>
          <p:grpSpPr>
            <a:xfrm>
              <a:off x="1696551" y="5263073"/>
              <a:ext cx="3420915" cy="876214"/>
              <a:chOff x="1696551" y="5263073"/>
              <a:chExt cx="3420915" cy="876214"/>
            </a:xfrm>
          </p:grpSpPr>
          <p:sp>
            <p:nvSpPr>
              <p:cNvPr id="155" name="TextBox 64">
                <a:extLst>
                  <a:ext uri="{FF2B5EF4-FFF2-40B4-BE49-F238E27FC236}">
                    <a16:creationId xmlns:a16="http://schemas.microsoft.com/office/drawing/2014/main" id="{63D09ED1-E6DE-774F-976C-D3DC5A784FF4}"/>
                  </a:ext>
                </a:extLst>
              </p:cNvPr>
              <p:cNvSpPr txBox="1"/>
              <p:nvPr/>
            </p:nvSpPr>
            <p:spPr>
              <a:xfrm>
                <a:off x="1696551" y="5554512"/>
                <a:ext cx="1727752" cy="58477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  <a:scene3d>
                <a:camera prst="isometricOffAxis1Right"/>
                <a:lightRig rig="threePt" dir="t"/>
              </a:scene3d>
              <a:sp3d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fr-FR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kern="0" dirty="0">
                    <a:solidFill>
                      <a:srgbClr val="2C3E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TCS</a:t>
                </a:r>
              </a:p>
            </p:txBody>
          </p:sp>
          <p:sp>
            <p:nvSpPr>
              <p:cNvPr id="156" name="TextBox 64">
                <a:extLst>
                  <a:ext uri="{FF2B5EF4-FFF2-40B4-BE49-F238E27FC236}">
                    <a16:creationId xmlns:a16="http://schemas.microsoft.com/office/drawing/2014/main" id="{6D6A6B7A-64E4-BE4D-8AAE-6B50F4E44E28}"/>
                  </a:ext>
                </a:extLst>
              </p:cNvPr>
              <p:cNvSpPr txBox="1"/>
              <p:nvPr/>
            </p:nvSpPr>
            <p:spPr>
              <a:xfrm>
                <a:off x="2545902" y="5405629"/>
                <a:ext cx="1727752" cy="58477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  <a:scene3d>
                <a:camera prst="isometricOffAxis1Right"/>
                <a:lightRig rig="threePt" dir="t"/>
              </a:scene3d>
              <a:sp3d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fr-FR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kern="0" dirty="0">
                    <a:solidFill>
                      <a:srgbClr val="2C3E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TCS</a:t>
                </a:r>
              </a:p>
            </p:txBody>
          </p:sp>
          <p:sp>
            <p:nvSpPr>
              <p:cNvPr id="157" name="TextBox 64">
                <a:extLst>
                  <a:ext uri="{FF2B5EF4-FFF2-40B4-BE49-F238E27FC236}">
                    <a16:creationId xmlns:a16="http://schemas.microsoft.com/office/drawing/2014/main" id="{80BA3700-307A-FC48-AA36-2965533731B3}"/>
                  </a:ext>
                </a:extLst>
              </p:cNvPr>
              <p:cNvSpPr txBox="1"/>
              <p:nvPr/>
            </p:nvSpPr>
            <p:spPr>
              <a:xfrm>
                <a:off x="3389714" y="5263073"/>
                <a:ext cx="1727752" cy="58477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  <a:scene3d>
                <a:camera prst="isometricOffAxis1Right"/>
                <a:lightRig rig="threePt" dir="t"/>
              </a:scene3d>
              <a:sp3d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fr-FR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kern="0" dirty="0">
                    <a:solidFill>
                      <a:srgbClr val="2C3E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TCS</a:t>
                </a:r>
              </a:p>
            </p:txBody>
          </p:sp>
        </p:grpSp>
      </p:grpSp>
      <p:sp>
        <p:nvSpPr>
          <p:cNvPr id="105" name="Rectangle 20">
            <a:extLst>
              <a:ext uri="{FF2B5EF4-FFF2-40B4-BE49-F238E27FC236}">
                <a16:creationId xmlns:a16="http://schemas.microsoft.com/office/drawing/2014/main" id="{6679C5FF-F90B-D946-9AD3-D72E3815FAD1}"/>
              </a:ext>
            </a:extLst>
          </p:cNvPr>
          <p:cNvSpPr/>
          <p:nvPr/>
        </p:nvSpPr>
        <p:spPr>
          <a:xfrm>
            <a:off x="1225772" y="1906302"/>
            <a:ext cx="3636855" cy="3636855"/>
          </a:xfrm>
          <a:prstGeom prst="rect">
            <a:avLst/>
          </a:prstGeom>
          <a:solidFill>
            <a:srgbClr val="16A085"/>
          </a:solidFill>
          <a:ln w="25400" cap="flat" cmpd="sng" algn="ctr">
            <a:noFill/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Freeform: Shape 45">
            <a:extLst>
              <a:ext uri="{FF2B5EF4-FFF2-40B4-BE49-F238E27FC236}">
                <a16:creationId xmlns:a16="http://schemas.microsoft.com/office/drawing/2014/main" id="{05D36CE8-33A9-3E4F-8DD0-0239C59A3EA4}"/>
              </a:ext>
            </a:extLst>
          </p:cNvPr>
          <p:cNvSpPr/>
          <p:nvPr/>
        </p:nvSpPr>
        <p:spPr>
          <a:xfrm>
            <a:off x="1027975" y="3476909"/>
            <a:ext cx="3981450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450" h="765134">
                <a:moveTo>
                  <a:pt x="37176" y="0"/>
                </a:moveTo>
                <a:lnTo>
                  <a:pt x="3628054" y="0"/>
                </a:lnTo>
                <a:lnTo>
                  <a:pt x="3981450" y="346034"/>
                </a:lnTo>
                <a:lnTo>
                  <a:pt x="1190625" y="765134"/>
                </a:lnTo>
                <a:lnTo>
                  <a:pt x="0" y="31709"/>
                </a:lnTo>
                <a:close/>
              </a:path>
            </a:pathLst>
          </a:custGeom>
          <a:solidFill>
            <a:srgbClr val="F39C12"/>
          </a:solidFill>
          <a:ln w="25400" cap="flat" cmpd="sng" algn="ctr">
            <a:noFill/>
            <a:prstDash val="solid"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Rectangle 21">
            <a:extLst>
              <a:ext uri="{FF2B5EF4-FFF2-40B4-BE49-F238E27FC236}">
                <a16:creationId xmlns:a16="http://schemas.microsoft.com/office/drawing/2014/main" id="{D06BEFE1-649A-F24B-A86C-3E175E649C26}"/>
              </a:ext>
            </a:extLst>
          </p:cNvPr>
          <p:cNvSpPr/>
          <p:nvPr/>
        </p:nvSpPr>
        <p:spPr>
          <a:xfrm>
            <a:off x="1225772" y="924091"/>
            <a:ext cx="3636855" cy="3636855"/>
          </a:xfrm>
          <a:prstGeom prst="rect">
            <a:avLst/>
          </a:prstGeom>
          <a:solidFill>
            <a:srgbClr val="A26BAC"/>
          </a:solidFill>
          <a:ln w="25400" cap="flat" cmpd="sng" algn="ctr">
            <a:solidFill>
              <a:srgbClr val="A26BAC"/>
            </a:solidFill>
            <a:prstDash val="solid"/>
          </a:ln>
          <a:effectLst/>
          <a:scene3d>
            <a:camera prst="isometricOffAxis1Top"/>
            <a:lightRig rig="threePt" dir="t"/>
          </a:scene3d>
          <a:sp3d extrusionH="825500"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Slide Number Placeholder 8">
            <a:extLst>
              <a:ext uri="{FF2B5EF4-FFF2-40B4-BE49-F238E27FC236}">
                <a16:creationId xmlns:a16="http://schemas.microsoft.com/office/drawing/2014/main" id="{BEAEEB51-B541-E343-81DD-91FAAE711E8D}"/>
              </a:ext>
            </a:extLst>
          </p:cNvPr>
          <p:cNvSpPr txBox="1">
            <a:spLocks/>
          </p:cNvSpPr>
          <p:nvPr/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2F3A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2F3A4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TextBox 64">
            <a:extLst>
              <a:ext uri="{FF2B5EF4-FFF2-40B4-BE49-F238E27FC236}">
                <a16:creationId xmlns:a16="http://schemas.microsoft.com/office/drawing/2014/main" id="{AEEB09CF-7E80-A14E-A9F0-46CEA43BE035}"/>
              </a:ext>
            </a:extLst>
          </p:cNvPr>
          <p:cNvSpPr txBox="1"/>
          <p:nvPr/>
        </p:nvSpPr>
        <p:spPr>
          <a:xfrm>
            <a:off x="2129290" y="4324119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INTEROPERABILITY</a:t>
            </a:r>
          </a:p>
        </p:txBody>
      </p:sp>
      <p:sp>
        <p:nvSpPr>
          <p:cNvPr id="153" name="TextBox 63">
            <a:extLst>
              <a:ext uri="{FF2B5EF4-FFF2-40B4-BE49-F238E27FC236}">
                <a16:creationId xmlns:a16="http://schemas.microsoft.com/office/drawing/2014/main" id="{7D456A6B-1B15-824C-BAE2-9B966663E401}"/>
              </a:ext>
            </a:extLst>
          </p:cNvPr>
          <p:cNvSpPr txBox="1"/>
          <p:nvPr/>
        </p:nvSpPr>
        <p:spPr>
          <a:xfrm>
            <a:off x="2218356" y="3339812"/>
            <a:ext cx="338437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ICS-C</a:t>
            </a:r>
          </a:p>
        </p:txBody>
      </p:sp>
      <p:sp>
        <p:nvSpPr>
          <p:cNvPr id="158" name="TextBox 64">
            <a:extLst>
              <a:ext uri="{FF2B5EF4-FFF2-40B4-BE49-F238E27FC236}">
                <a16:creationId xmlns:a16="http://schemas.microsoft.com/office/drawing/2014/main" id="{03AFD5DB-7C54-D047-A32A-7BF2995F2E3D}"/>
              </a:ext>
            </a:extLst>
          </p:cNvPr>
          <p:cNvSpPr txBox="1"/>
          <p:nvPr/>
        </p:nvSpPr>
        <p:spPr>
          <a:xfrm>
            <a:off x="4213706" y="5131570"/>
            <a:ext cx="1727752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isometricOffAxis1Right"/>
            <a:lightRig rig="threePt" dir="t"/>
          </a:scene3d>
          <a:sp3d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2C3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TCS</a:t>
            </a:r>
          </a:p>
        </p:txBody>
      </p:sp>
      <p:sp>
        <p:nvSpPr>
          <p:cNvPr id="78" name="Titolo 1">
            <a:extLst>
              <a:ext uri="{FF2B5EF4-FFF2-40B4-BE49-F238E27FC236}">
                <a16:creationId xmlns:a16="http://schemas.microsoft.com/office/drawing/2014/main" id="{67228B14-CB79-0142-9346-3F064CB0B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2" y="76671"/>
            <a:ext cx="573276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ARCHITECTURE</a:t>
            </a:r>
            <a:endParaRPr lang="it-IT" sz="4000" b="1" dirty="0">
              <a:solidFill>
                <a:srgbClr val="123B24"/>
              </a:solidFill>
            </a:endParaRP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C707E47A-A450-0F4E-BA5E-E39F912307AB}"/>
              </a:ext>
            </a:extLst>
          </p:cNvPr>
          <p:cNvGrpSpPr/>
          <p:nvPr/>
        </p:nvGrpSpPr>
        <p:grpSpPr>
          <a:xfrm>
            <a:off x="1225772" y="-58120"/>
            <a:ext cx="4307433" cy="3636855"/>
            <a:chOff x="1225772" y="-58120"/>
            <a:chExt cx="4307433" cy="3636855"/>
          </a:xfrm>
        </p:grpSpPr>
        <p:sp>
          <p:nvSpPr>
            <p:cNvPr id="114" name="Rectangle 37">
              <a:extLst>
                <a:ext uri="{FF2B5EF4-FFF2-40B4-BE49-F238E27FC236}">
                  <a16:creationId xmlns:a16="http://schemas.microsoft.com/office/drawing/2014/main" id="{28AE1D85-A14F-E34B-899E-81BFCD3AECC6}"/>
                </a:ext>
              </a:extLst>
            </p:cNvPr>
            <p:cNvSpPr/>
            <p:nvPr/>
          </p:nvSpPr>
          <p:spPr>
            <a:xfrm>
              <a:off x="1225772" y="-58120"/>
              <a:ext cx="3636855" cy="3636855"/>
            </a:xfrm>
            <a:prstGeom prst="rect">
              <a:avLst/>
            </a:prstGeom>
            <a:blipFill>
              <a:blip r:embed="rId12"/>
              <a:stretch>
                <a:fillRect/>
              </a:stretch>
            </a:blipFill>
            <a:ln w="25400" cap="flat" cmpd="sng" algn="ctr">
              <a:solidFill>
                <a:srgbClr val="5D7C9B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TextBox 63">
              <a:extLst>
                <a:ext uri="{FF2B5EF4-FFF2-40B4-BE49-F238E27FC236}">
                  <a16:creationId xmlns:a16="http://schemas.microsoft.com/office/drawing/2014/main" id="{38B1F0E0-B2C7-2D46-8E65-D016C29FF524}"/>
                </a:ext>
              </a:extLst>
            </p:cNvPr>
            <p:cNvSpPr txBox="1"/>
            <p:nvPr/>
          </p:nvSpPr>
          <p:spPr>
            <a:xfrm>
              <a:off x="2148829" y="2398222"/>
              <a:ext cx="3384376" cy="58477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GUI</a:t>
              </a: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B8D71123-E2BA-BC41-8D9F-A41B244765F7}"/>
              </a:ext>
            </a:extLst>
          </p:cNvPr>
          <p:cNvGrpSpPr/>
          <p:nvPr/>
        </p:nvGrpSpPr>
        <p:grpSpPr>
          <a:xfrm>
            <a:off x="8648661" y="349136"/>
            <a:ext cx="2447054" cy="4094817"/>
            <a:chOff x="8070195" y="506573"/>
            <a:chExt cx="5308434" cy="5161013"/>
          </a:xfrm>
          <a:blipFill dpi="0" rotWithShape="1">
            <a:blip r:embed="rId13"/>
            <a:srcRect/>
            <a:stretch>
              <a:fillRect r="39000" b="34000"/>
            </a:stretch>
          </a:blipFill>
        </p:grpSpPr>
        <p:sp>
          <p:nvSpPr>
            <p:cNvPr id="62" name="Rectangle 21">
              <a:extLst>
                <a:ext uri="{FF2B5EF4-FFF2-40B4-BE49-F238E27FC236}">
                  <a16:creationId xmlns:a16="http://schemas.microsoft.com/office/drawing/2014/main" id="{E7845F5C-723F-1E4C-9E46-6860814405EF}"/>
                </a:ext>
              </a:extLst>
            </p:cNvPr>
            <p:cNvSpPr/>
            <p:nvPr/>
          </p:nvSpPr>
          <p:spPr>
            <a:xfrm>
              <a:off x="8070195" y="506573"/>
              <a:ext cx="3264195" cy="5161013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 t="12000" b="33000"/>
              </a:stretch>
            </a:blipFill>
            <a:ln w="25400" cap="flat" cmpd="sng" algn="ctr">
              <a:solidFill>
                <a:srgbClr val="58F9FA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4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TextBox 63">
              <a:extLst>
                <a:ext uri="{FF2B5EF4-FFF2-40B4-BE49-F238E27FC236}">
                  <a16:creationId xmlns:a16="http://schemas.microsoft.com/office/drawing/2014/main" id="{6388EF30-47D3-664D-8A88-8A07B14BEE4B}"/>
                </a:ext>
              </a:extLst>
            </p:cNvPr>
            <p:cNvSpPr txBox="1"/>
            <p:nvPr/>
          </p:nvSpPr>
          <p:spPr>
            <a:xfrm>
              <a:off x="9994253" y="3999746"/>
              <a:ext cx="3384376" cy="5847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  <a:scene3d>
              <a:camera prst="isometricOffAxis1Right"/>
              <a:lightRig rig="threePt" dir="t"/>
            </a:scene3d>
            <a:sp3d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ICS-D</a:t>
              </a: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F889C279-2584-2C41-9A37-CC1AFB3781C7}"/>
              </a:ext>
            </a:extLst>
          </p:cNvPr>
          <p:cNvGrpSpPr/>
          <p:nvPr/>
        </p:nvGrpSpPr>
        <p:grpSpPr>
          <a:xfrm>
            <a:off x="6307760" y="506951"/>
            <a:ext cx="3543881" cy="4094817"/>
            <a:chOff x="6815795" y="548384"/>
            <a:chExt cx="3543881" cy="4094817"/>
          </a:xfrm>
        </p:grpSpPr>
        <p:sp>
          <p:nvSpPr>
            <p:cNvPr id="51" name="Rectangle 21">
              <a:extLst>
                <a:ext uri="{FF2B5EF4-FFF2-40B4-BE49-F238E27FC236}">
                  <a16:creationId xmlns:a16="http://schemas.microsoft.com/office/drawing/2014/main" id="{6F5A8148-4ADB-0549-B725-559DE66FFCBA}"/>
                </a:ext>
              </a:extLst>
            </p:cNvPr>
            <p:cNvSpPr/>
            <p:nvPr/>
          </p:nvSpPr>
          <p:spPr>
            <a:xfrm>
              <a:off x="8745388" y="548384"/>
              <a:ext cx="292840" cy="4094817"/>
            </a:xfrm>
            <a:prstGeom prst="rect">
              <a:avLst/>
            </a:prstGeom>
            <a:solidFill>
              <a:srgbClr val="58F9FA"/>
            </a:solidFill>
            <a:ln w="25400" cap="flat" cmpd="sng" algn="ctr">
              <a:solidFill>
                <a:srgbClr val="58F9FA"/>
              </a:solidFill>
              <a:prstDash val="solid"/>
            </a:ln>
            <a:effectLst/>
            <a:scene3d>
              <a:camera prst="isometricOffAxis1Top"/>
              <a:lightRig rig="threePt" dir="t"/>
            </a:scene3d>
            <a:sp3d extrusionH="825500"/>
          </p:spPr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4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TextBox 71">
              <a:extLst>
                <a:ext uri="{FF2B5EF4-FFF2-40B4-BE49-F238E27FC236}">
                  <a16:creationId xmlns:a16="http://schemas.microsoft.com/office/drawing/2014/main" id="{8FA9C46D-3D08-7545-AE1A-02C7AC03E275}"/>
                </a:ext>
              </a:extLst>
            </p:cNvPr>
            <p:cNvSpPr txBox="1"/>
            <p:nvPr/>
          </p:nvSpPr>
          <p:spPr>
            <a:xfrm>
              <a:off x="6815795" y="2690609"/>
              <a:ext cx="3543881" cy="584775"/>
            </a:xfrm>
            <a:prstGeom prst="rect">
              <a:avLst/>
            </a:prstGeom>
            <a:noFill/>
            <a:ln>
              <a:noFill/>
            </a:ln>
            <a:scene3d>
              <a:camera prst="isometricOffAxis1Lef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3200" kern="0" dirty="0">
                  <a:solidFill>
                    <a:srgbClr val="2C3E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ICS-D APIs</a:t>
              </a:r>
              <a:endParaRPr lang="en-US" sz="3200" dirty="0"/>
            </a:p>
          </p:txBody>
        </p:sp>
      </p:grpSp>
      <p:cxnSp>
        <p:nvCxnSpPr>
          <p:cNvPr id="70" name="Connettore 1 18">
            <a:extLst>
              <a:ext uri="{FF2B5EF4-FFF2-40B4-BE49-F238E27FC236}">
                <a16:creationId xmlns:a16="http://schemas.microsoft.com/office/drawing/2014/main" id="{B027F303-03B3-1541-959F-D32296E050D6}"/>
              </a:ext>
            </a:extLst>
          </p:cNvPr>
          <p:cNvCxnSpPr>
            <a:cxnSpLocks/>
          </p:cNvCxnSpPr>
          <p:nvPr/>
        </p:nvCxnSpPr>
        <p:spPr>
          <a:xfrm flipV="1">
            <a:off x="5583574" y="3185090"/>
            <a:ext cx="2284213" cy="335311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egnaposto contenuto 2">
            <a:extLst>
              <a:ext uri="{FF2B5EF4-FFF2-40B4-BE49-F238E27FC236}">
                <a16:creationId xmlns:a16="http://schemas.microsoft.com/office/drawing/2014/main" id="{301725B9-19F1-A344-8CF6-2E8F2D8F2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378" y="4190969"/>
            <a:ext cx="5484648" cy="1948318"/>
          </a:xfrm>
          <a:solidFill>
            <a:srgbClr val="95A5A6">
              <a:lumMod val="20000"/>
              <a:lumOff val="80000"/>
            </a:srgb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b="1" dirty="0"/>
              <a:t>ICS-D</a:t>
            </a:r>
          </a:p>
          <a:p>
            <a:pPr marL="285750" indent="-285750"/>
            <a:r>
              <a:rPr lang="it-IT" sz="2200" dirty="0" err="1"/>
              <a:t>Computational</a:t>
            </a:r>
            <a:r>
              <a:rPr lang="it-IT" sz="2200" dirty="0"/>
              <a:t> and Storage </a:t>
            </a:r>
            <a:r>
              <a:rPr lang="it-IT" sz="2200" dirty="0" err="1"/>
              <a:t>Infrastructures</a:t>
            </a:r>
            <a:r>
              <a:rPr lang="it-IT" sz="2200" dirty="0"/>
              <a:t> (HPC, </a:t>
            </a:r>
            <a:r>
              <a:rPr lang="it-IT" sz="2200" dirty="0" err="1"/>
              <a:t>Cloud</a:t>
            </a:r>
            <a:r>
              <a:rPr lang="it-IT" sz="2200" dirty="0"/>
              <a:t>) </a:t>
            </a:r>
          </a:p>
          <a:p>
            <a:pPr marL="285750" indent="-285750"/>
            <a:r>
              <a:rPr lang="it-IT" sz="2200" dirty="0" err="1"/>
              <a:t>Visualisation</a:t>
            </a:r>
            <a:endParaRPr lang="it-IT" sz="2200" dirty="0"/>
          </a:p>
          <a:p>
            <a:pPr marL="285750" indent="-285750"/>
            <a:r>
              <a:rPr lang="it-IT" sz="2200" dirty="0"/>
              <a:t>Elaborate data </a:t>
            </a:r>
            <a:r>
              <a:rPr lang="it-IT" sz="2200" dirty="0" err="1"/>
              <a:t>stored</a:t>
            </a:r>
            <a:r>
              <a:rPr lang="it-IT" sz="2200" dirty="0"/>
              <a:t> in ICS-C </a:t>
            </a:r>
            <a:r>
              <a:rPr lang="it-IT" sz="2200" dirty="0" err="1"/>
              <a:t>Workspace</a:t>
            </a:r>
            <a:endParaRPr lang="it-IT" sz="2200" dirty="0"/>
          </a:p>
          <a:p>
            <a:pPr marL="285750" indent="-285750"/>
            <a:r>
              <a:rPr lang="it-IT" sz="2200" dirty="0"/>
              <a:t>API </a:t>
            </a:r>
            <a:r>
              <a:rPr lang="it-IT" sz="2200" dirty="0" err="1"/>
              <a:t>based</a:t>
            </a:r>
            <a:r>
              <a:rPr lang="it-IT" sz="2200" dirty="0"/>
              <a:t> </a:t>
            </a:r>
            <a:r>
              <a:rPr lang="it-IT" sz="2200" dirty="0" err="1"/>
              <a:t>communication</a:t>
            </a:r>
            <a:endParaRPr lang="it-IT" sz="2200" dirty="0"/>
          </a:p>
          <a:p>
            <a:pPr lvl="1">
              <a:buFontTx/>
              <a:buChar char="-"/>
            </a:pPr>
            <a:endParaRPr lang="it-IT" dirty="0"/>
          </a:p>
          <a:p>
            <a:pPr lvl="1">
              <a:buFontTx/>
              <a:buChar char="-"/>
            </a:pPr>
            <a:endParaRPr lang="en-GB" dirty="0"/>
          </a:p>
        </p:txBody>
      </p:sp>
      <p:cxnSp>
        <p:nvCxnSpPr>
          <p:cNvPr id="8" name="Connettore 4 7">
            <a:extLst>
              <a:ext uri="{FF2B5EF4-FFF2-40B4-BE49-F238E27FC236}">
                <a16:creationId xmlns:a16="http://schemas.microsoft.com/office/drawing/2014/main" id="{3B4A3913-A771-604C-99AB-851EAC12611C}"/>
              </a:ext>
            </a:extLst>
          </p:cNvPr>
          <p:cNvCxnSpPr>
            <a:cxnSpLocks/>
            <a:stCxn id="54" idx="3"/>
          </p:cNvCxnSpPr>
          <p:nvPr/>
        </p:nvCxnSpPr>
        <p:spPr>
          <a:xfrm flipH="1" flipV="1">
            <a:off x="10873740" y="3339814"/>
            <a:ext cx="1027286" cy="1825314"/>
          </a:xfrm>
          <a:prstGeom prst="bentConnector4">
            <a:avLst>
              <a:gd name="adj1" fmla="val -22253"/>
              <a:gd name="adj2" fmla="val 101733"/>
            </a:avLst>
          </a:prstGeom>
          <a:ln w="38100">
            <a:solidFill>
              <a:srgbClr val="58F9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23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D2B20F-1482-7A43-9729-B563B2EEF34C}"/>
              </a:ext>
            </a:extLst>
          </p:cNvPr>
          <p:cNvSpPr txBox="1"/>
          <p:nvPr/>
        </p:nvSpPr>
        <p:spPr>
          <a:xfrm>
            <a:off x="9030942" y="5832120"/>
            <a:ext cx="3161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Presentation </a:t>
            </a:r>
            <a:r>
              <a:rPr lang="it-IT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Credits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</a:p>
          <a:p>
            <a:pPr algn="r"/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Daniele Bailo, </a:t>
            </a:r>
            <a:r>
              <a:rPr lang="it-IT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Rossana Paciello </a:t>
            </a:r>
            <a:endParaRPr lang="it-IT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5623ED66-E3A0-B942-B0BA-0E2112FBB916}"/>
              </a:ext>
            </a:extLst>
          </p:cNvPr>
          <p:cNvGrpSpPr/>
          <p:nvPr/>
        </p:nvGrpSpPr>
        <p:grpSpPr>
          <a:xfrm>
            <a:off x="3211685" y="1729740"/>
            <a:ext cx="6279055" cy="2731224"/>
            <a:chOff x="3211685" y="1729740"/>
            <a:chExt cx="6279055" cy="2731224"/>
          </a:xfrm>
        </p:grpSpPr>
        <p:grpSp>
          <p:nvGrpSpPr>
            <p:cNvPr id="4" name="Group 59">
              <a:extLst>
                <a:ext uri="{FF2B5EF4-FFF2-40B4-BE49-F238E27FC236}">
                  <a16:creationId xmlns:a16="http://schemas.microsoft.com/office/drawing/2014/main" id="{CDCFFB21-5D59-5641-8DCF-D80988382E31}"/>
                </a:ext>
              </a:extLst>
            </p:cNvPr>
            <p:cNvGrpSpPr/>
            <p:nvPr/>
          </p:nvGrpSpPr>
          <p:grpSpPr>
            <a:xfrm>
              <a:off x="7139940" y="2019792"/>
              <a:ext cx="2286000" cy="1106287"/>
              <a:chOff x="5486400" y="3401806"/>
              <a:chExt cx="2286000" cy="1106287"/>
            </a:xfrm>
            <a:solidFill>
              <a:srgbClr val="FFC000"/>
            </a:solidFill>
          </p:grpSpPr>
          <p:sp>
            <p:nvSpPr>
              <p:cNvPr id="5" name="Rounded Rectangle 60">
                <a:extLst>
                  <a:ext uri="{FF2B5EF4-FFF2-40B4-BE49-F238E27FC236}">
                    <a16:creationId xmlns:a16="http://schemas.microsoft.com/office/drawing/2014/main" id="{18B5D27B-BE92-EA44-803D-BCBC7F96DCF8}"/>
                  </a:ext>
                </a:extLst>
              </p:cNvPr>
              <p:cNvSpPr/>
              <p:nvPr/>
            </p:nvSpPr>
            <p:spPr>
              <a:xfrm>
                <a:off x="5486400" y="3438835"/>
                <a:ext cx="2286000" cy="1069258"/>
              </a:xfrm>
              <a:prstGeom prst="roundRect">
                <a:avLst>
                  <a:gd name="adj" fmla="val 4468"/>
                </a:avLst>
              </a:prstGeom>
              <a:grpFill/>
              <a:ln>
                <a:noFill/>
              </a:ln>
              <a:effectLst>
                <a:outerShdw blurRad="3810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isometricOffAxis1Top">
                  <a:rot lat="18664799" lon="19558760" rev="2510697"/>
                </a:camera>
                <a:lightRig rig="balanced" dir="t"/>
              </a:scene3d>
              <a:sp3d extrusionH="635000" prstMaterial="plastic">
                <a:bevelT w="381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61">
                <a:extLst>
                  <a:ext uri="{FF2B5EF4-FFF2-40B4-BE49-F238E27FC236}">
                    <a16:creationId xmlns:a16="http://schemas.microsoft.com/office/drawing/2014/main" id="{F152151B-D6F0-1142-9AC4-5F7E8913F0F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72637" y="3401806"/>
                <a:ext cx="2089487" cy="914400"/>
                <a:chOff x="5405487" y="2428974"/>
                <a:chExt cx="2140771" cy="936843"/>
              </a:xfrm>
              <a:grpFill/>
              <a:scene3d>
                <a:camera prst="isometricOffAxis1Top">
                  <a:rot lat="18664799" lon="19558760" rev="2510697"/>
                </a:camera>
                <a:lightRig rig="balanced" dir="t"/>
              </a:scene3d>
            </p:grpSpPr>
            <p:sp>
              <p:nvSpPr>
                <p:cNvPr id="7" name="Oval 62">
                  <a:extLst>
                    <a:ext uri="{FF2B5EF4-FFF2-40B4-BE49-F238E27FC236}">
                      <a16:creationId xmlns:a16="http://schemas.microsoft.com/office/drawing/2014/main" id="{9FF82370-1581-BD44-BCC8-F7A2202BCCF5}"/>
                    </a:ext>
                  </a:extLst>
                </p:cNvPr>
                <p:cNvSpPr/>
                <p:nvPr/>
              </p:nvSpPr>
              <p:spPr>
                <a:xfrm>
                  <a:off x="5405487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Oval 63">
                  <a:extLst>
                    <a:ext uri="{FF2B5EF4-FFF2-40B4-BE49-F238E27FC236}">
                      <a16:creationId xmlns:a16="http://schemas.microsoft.com/office/drawing/2014/main" id="{D281C3C6-383C-E847-8DBC-7CCA1DF87DBF}"/>
                    </a:ext>
                  </a:extLst>
                </p:cNvPr>
                <p:cNvSpPr/>
                <p:nvPr/>
              </p:nvSpPr>
              <p:spPr>
                <a:xfrm>
                  <a:off x="5405487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Oval 64">
                  <a:extLst>
                    <a:ext uri="{FF2B5EF4-FFF2-40B4-BE49-F238E27FC236}">
                      <a16:creationId xmlns:a16="http://schemas.microsoft.com/office/drawing/2014/main" id="{63AED960-25A8-FC4E-A7AD-7883FA18D2CF}"/>
                    </a:ext>
                  </a:extLst>
                </p:cNvPr>
                <p:cNvSpPr/>
                <p:nvPr/>
              </p:nvSpPr>
              <p:spPr>
                <a:xfrm>
                  <a:off x="6016658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Oval 65">
                  <a:extLst>
                    <a:ext uri="{FF2B5EF4-FFF2-40B4-BE49-F238E27FC236}">
                      <a16:creationId xmlns:a16="http://schemas.microsoft.com/office/drawing/2014/main" id="{3C19B08A-1849-0544-AC22-C5FB745BC754}"/>
                    </a:ext>
                  </a:extLst>
                </p:cNvPr>
                <p:cNvSpPr/>
                <p:nvPr/>
              </p:nvSpPr>
              <p:spPr>
                <a:xfrm>
                  <a:off x="6016658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66">
                  <a:extLst>
                    <a:ext uri="{FF2B5EF4-FFF2-40B4-BE49-F238E27FC236}">
                      <a16:creationId xmlns:a16="http://schemas.microsoft.com/office/drawing/2014/main" id="{B74CBDD2-3351-7048-9C04-39D96E8F10F9}"/>
                    </a:ext>
                  </a:extLst>
                </p:cNvPr>
                <p:cNvSpPr/>
                <p:nvPr/>
              </p:nvSpPr>
              <p:spPr>
                <a:xfrm>
                  <a:off x="6627829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67">
                  <a:extLst>
                    <a:ext uri="{FF2B5EF4-FFF2-40B4-BE49-F238E27FC236}">
                      <a16:creationId xmlns:a16="http://schemas.microsoft.com/office/drawing/2014/main" id="{3DC6A1D6-8BBD-214C-9D23-DDDD92779E5C}"/>
                    </a:ext>
                  </a:extLst>
                </p:cNvPr>
                <p:cNvSpPr/>
                <p:nvPr/>
              </p:nvSpPr>
              <p:spPr>
                <a:xfrm>
                  <a:off x="6627829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68">
                  <a:extLst>
                    <a:ext uri="{FF2B5EF4-FFF2-40B4-BE49-F238E27FC236}">
                      <a16:creationId xmlns:a16="http://schemas.microsoft.com/office/drawing/2014/main" id="{4740DB50-B1A4-1440-98FA-7B35C7359217}"/>
                    </a:ext>
                  </a:extLst>
                </p:cNvPr>
                <p:cNvSpPr/>
                <p:nvPr/>
              </p:nvSpPr>
              <p:spPr>
                <a:xfrm>
                  <a:off x="7239000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69">
                  <a:extLst>
                    <a:ext uri="{FF2B5EF4-FFF2-40B4-BE49-F238E27FC236}">
                      <a16:creationId xmlns:a16="http://schemas.microsoft.com/office/drawing/2014/main" id="{9C1DBAE1-2037-9548-A0E8-19C8BBB33EF4}"/>
                    </a:ext>
                  </a:extLst>
                </p:cNvPr>
                <p:cNvSpPr/>
                <p:nvPr/>
              </p:nvSpPr>
              <p:spPr>
                <a:xfrm>
                  <a:off x="7239000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5" name="Group 48">
              <a:extLst>
                <a:ext uri="{FF2B5EF4-FFF2-40B4-BE49-F238E27FC236}">
                  <a16:creationId xmlns:a16="http://schemas.microsoft.com/office/drawing/2014/main" id="{BCC29BCA-790B-D340-922C-829D6A779BBD}"/>
                </a:ext>
              </a:extLst>
            </p:cNvPr>
            <p:cNvGrpSpPr/>
            <p:nvPr/>
          </p:nvGrpSpPr>
          <p:grpSpPr>
            <a:xfrm>
              <a:off x="5092708" y="2564562"/>
              <a:ext cx="2286000" cy="1106287"/>
              <a:chOff x="5486400" y="3401806"/>
              <a:chExt cx="2286000" cy="1106287"/>
            </a:xfrm>
            <a:solidFill>
              <a:srgbClr val="35CF1B"/>
            </a:solidFill>
          </p:grpSpPr>
          <p:sp>
            <p:nvSpPr>
              <p:cNvPr id="16" name="Rounded Rectangle 49">
                <a:extLst>
                  <a:ext uri="{FF2B5EF4-FFF2-40B4-BE49-F238E27FC236}">
                    <a16:creationId xmlns:a16="http://schemas.microsoft.com/office/drawing/2014/main" id="{0443E053-D601-D644-8998-EF2549F30B2B}"/>
                  </a:ext>
                </a:extLst>
              </p:cNvPr>
              <p:cNvSpPr/>
              <p:nvPr/>
            </p:nvSpPr>
            <p:spPr>
              <a:xfrm>
                <a:off x="5486400" y="3438835"/>
                <a:ext cx="2286000" cy="1069258"/>
              </a:xfrm>
              <a:prstGeom prst="roundRect">
                <a:avLst>
                  <a:gd name="adj" fmla="val 4468"/>
                </a:avLst>
              </a:prstGeom>
              <a:grpFill/>
              <a:ln>
                <a:noFill/>
              </a:ln>
              <a:effectLst>
                <a:outerShdw blurRad="3810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isometricOffAxis1Top">
                  <a:rot lat="18664799" lon="19558760" rev="2510697"/>
                </a:camera>
                <a:lightRig rig="balanced" dir="t"/>
              </a:scene3d>
              <a:sp3d extrusionH="635000" prstMaterial="plastic">
                <a:bevelT w="381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" name="Group 50">
                <a:extLst>
                  <a:ext uri="{FF2B5EF4-FFF2-40B4-BE49-F238E27FC236}">
                    <a16:creationId xmlns:a16="http://schemas.microsoft.com/office/drawing/2014/main" id="{65DB0024-7E0D-5642-A900-99BAB1643CB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72637" y="3401806"/>
                <a:ext cx="2089487" cy="914400"/>
                <a:chOff x="5405487" y="2428974"/>
                <a:chExt cx="2140771" cy="936843"/>
              </a:xfrm>
              <a:grpFill/>
              <a:scene3d>
                <a:camera prst="isometricOffAxis1Top">
                  <a:rot lat="18664799" lon="19558760" rev="2510697"/>
                </a:camera>
                <a:lightRig rig="balanced" dir="t"/>
              </a:scene3d>
            </p:grpSpPr>
            <p:sp>
              <p:nvSpPr>
                <p:cNvPr id="18" name="Oval 51">
                  <a:extLst>
                    <a:ext uri="{FF2B5EF4-FFF2-40B4-BE49-F238E27FC236}">
                      <a16:creationId xmlns:a16="http://schemas.microsoft.com/office/drawing/2014/main" id="{2B7EF262-B425-7747-A5BF-DCE393B56F79}"/>
                    </a:ext>
                  </a:extLst>
                </p:cNvPr>
                <p:cNvSpPr/>
                <p:nvPr/>
              </p:nvSpPr>
              <p:spPr>
                <a:xfrm>
                  <a:off x="5405487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52">
                  <a:extLst>
                    <a:ext uri="{FF2B5EF4-FFF2-40B4-BE49-F238E27FC236}">
                      <a16:creationId xmlns:a16="http://schemas.microsoft.com/office/drawing/2014/main" id="{FA65DF16-01D0-374D-87E7-91A92E0A42FA}"/>
                    </a:ext>
                  </a:extLst>
                </p:cNvPr>
                <p:cNvSpPr/>
                <p:nvPr/>
              </p:nvSpPr>
              <p:spPr>
                <a:xfrm>
                  <a:off x="5405487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53">
                  <a:extLst>
                    <a:ext uri="{FF2B5EF4-FFF2-40B4-BE49-F238E27FC236}">
                      <a16:creationId xmlns:a16="http://schemas.microsoft.com/office/drawing/2014/main" id="{97B4BD13-AF65-7B4A-A72F-9944A21AA3FC}"/>
                    </a:ext>
                  </a:extLst>
                </p:cNvPr>
                <p:cNvSpPr/>
                <p:nvPr/>
              </p:nvSpPr>
              <p:spPr>
                <a:xfrm>
                  <a:off x="6016658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54">
                  <a:extLst>
                    <a:ext uri="{FF2B5EF4-FFF2-40B4-BE49-F238E27FC236}">
                      <a16:creationId xmlns:a16="http://schemas.microsoft.com/office/drawing/2014/main" id="{37363A28-BC49-D843-BE46-23F5D99BE111}"/>
                    </a:ext>
                  </a:extLst>
                </p:cNvPr>
                <p:cNvSpPr/>
                <p:nvPr/>
              </p:nvSpPr>
              <p:spPr>
                <a:xfrm>
                  <a:off x="6016658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55">
                  <a:extLst>
                    <a:ext uri="{FF2B5EF4-FFF2-40B4-BE49-F238E27FC236}">
                      <a16:creationId xmlns:a16="http://schemas.microsoft.com/office/drawing/2014/main" id="{95DD99FD-0B6D-5245-882A-669287D57F56}"/>
                    </a:ext>
                  </a:extLst>
                </p:cNvPr>
                <p:cNvSpPr/>
                <p:nvPr/>
              </p:nvSpPr>
              <p:spPr>
                <a:xfrm>
                  <a:off x="6627829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56">
                  <a:extLst>
                    <a:ext uri="{FF2B5EF4-FFF2-40B4-BE49-F238E27FC236}">
                      <a16:creationId xmlns:a16="http://schemas.microsoft.com/office/drawing/2014/main" id="{22F5EBF5-9768-374B-88CB-1C61343ECF5F}"/>
                    </a:ext>
                  </a:extLst>
                </p:cNvPr>
                <p:cNvSpPr/>
                <p:nvPr/>
              </p:nvSpPr>
              <p:spPr>
                <a:xfrm>
                  <a:off x="6627829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57">
                  <a:extLst>
                    <a:ext uri="{FF2B5EF4-FFF2-40B4-BE49-F238E27FC236}">
                      <a16:creationId xmlns:a16="http://schemas.microsoft.com/office/drawing/2014/main" id="{9F9E8F9F-2275-5346-9380-9172DEC2A668}"/>
                    </a:ext>
                  </a:extLst>
                </p:cNvPr>
                <p:cNvSpPr/>
                <p:nvPr/>
              </p:nvSpPr>
              <p:spPr>
                <a:xfrm>
                  <a:off x="7239000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58">
                  <a:extLst>
                    <a:ext uri="{FF2B5EF4-FFF2-40B4-BE49-F238E27FC236}">
                      <a16:creationId xmlns:a16="http://schemas.microsoft.com/office/drawing/2014/main" id="{28365682-A244-F946-A589-664241FC4C80}"/>
                    </a:ext>
                  </a:extLst>
                </p:cNvPr>
                <p:cNvSpPr/>
                <p:nvPr/>
              </p:nvSpPr>
              <p:spPr>
                <a:xfrm>
                  <a:off x="7239000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7533961-6954-2043-92C5-3A463EDDFC06}"/>
                </a:ext>
              </a:extLst>
            </p:cNvPr>
            <p:cNvGrpSpPr/>
            <p:nvPr/>
          </p:nvGrpSpPr>
          <p:grpSpPr>
            <a:xfrm>
              <a:off x="3211685" y="3064051"/>
              <a:ext cx="2286000" cy="1106287"/>
              <a:chOff x="685800" y="2524435"/>
              <a:chExt cx="2286000" cy="1106287"/>
            </a:xfrm>
            <a:effectLst/>
          </p:grpSpPr>
          <p:sp>
            <p:nvSpPr>
              <p:cNvPr id="27" name="Rounded Rectangle 3">
                <a:extLst>
                  <a:ext uri="{FF2B5EF4-FFF2-40B4-BE49-F238E27FC236}">
                    <a16:creationId xmlns:a16="http://schemas.microsoft.com/office/drawing/2014/main" id="{483DB783-2267-6A47-8AC9-9294D446363B}"/>
                  </a:ext>
                </a:extLst>
              </p:cNvPr>
              <p:cNvSpPr/>
              <p:nvPr/>
            </p:nvSpPr>
            <p:spPr>
              <a:xfrm>
                <a:off x="685800" y="2561464"/>
                <a:ext cx="2286000" cy="1069258"/>
              </a:xfrm>
              <a:prstGeom prst="roundRect">
                <a:avLst>
                  <a:gd name="adj" fmla="val 4468"/>
                </a:avLst>
              </a:prstGeom>
              <a:solidFill>
                <a:srgbClr val="E71F1F"/>
              </a:solidFill>
              <a:ln>
                <a:noFill/>
              </a:ln>
              <a:effectLst>
                <a:outerShdw blurRad="3810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isometricOffAxis1Top">
                  <a:rot lat="18664799" lon="19558760" rev="2510697"/>
                </a:camera>
                <a:lightRig rig="balanced" dir="t"/>
              </a:scene3d>
              <a:sp3d extrusionH="635000" prstMaterial="plastic">
                <a:bevelT w="381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2">
                <a:extLst>
                  <a:ext uri="{FF2B5EF4-FFF2-40B4-BE49-F238E27FC236}">
                    <a16:creationId xmlns:a16="http://schemas.microsoft.com/office/drawing/2014/main" id="{AF042449-1DDB-1D4E-B931-2FDEE8323CB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72037" y="2524435"/>
                <a:ext cx="2089487" cy="914400"/>
                <a:chOff x="5405487" y="2428974"/>
                <a:chExt cx="2140771" cy="936843"/>
              </a:xfrm>
              <a:solidFill>
                <a:srgbClr val="E71F1F"/>
              </a:solidFill>
              <a:scene3d>
                <a:camera prst="isometricOffAxis1Top">
                  <a:rot lat="18664799" lon="19558760" rev="2510697"/>
                </a:camera>
                <a:lightRig rig="balanced" dir="t"/>
              </a:scene3d>
            </p:grpSpPr>
            <p:sp>
              <p:nvSpPr>
                <p:cNvPr id="29" name="Oval 4">
                  <a:extLst>
                    <a:ext uri="{FF2B5EF4-FFF2-40B4-BE49-F238E27FC236}">
                      <a16:creationId xmlns:a16="http://schemas.microsoft.com/office/drawing/2014/main" id="{F344CA59-C539-0646-A32E-FCF273BDBA5E}"/>
                    </a:ext>
                  </a:extLst>
                </p:cNvPr>
                <p:cNvSpPr/>
                <p:nvPr/>
              </p:nvSpPr>
              <p:spPr>
                <a:xfrm>
                  <a:off x="5405487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5">
                  <a:extLst>
                    <a:ext uri="{FF2B5EF4-FFF2-40B4-BE49-F238E27FC236}">
                      <a16:creationId xmlns:a16="http://schemas.microsoft.com/office/drawing/2014/main" id="{F73A0230-E994-7644-BCF6-38843F7B3C22}"/>
                    </a:ext>
                  </a:extLst>
                </p:cNvPr>
                <p:cNvSpPr/>
                <p:nvPr/>
              </p:nvSpPr>
              <p:spPr>
                <a:xfrm>
                  <a:off x="5405487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6">
                  <a:extLst>
                    <a:ext uri="{FF2B5EF4-FFF2-40B4-BE49-F238E27FC236}">
                      <a16:creationId xmlns:a16="http://schemas.microsoft.com/office/drawing/2014/main" id="{254F9E45-729F-964E-A460-201284BAC554}"/>
                    </a:ext>
                  </a:extLst>
                </p:cNvPr>
                <p:cNvSpPr/>
                <p:nvPr/>
              </p:nvSpPr>
              <p:spPr>
                <a:xfrm>
                  <a:off x="6016658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7">
                  <a:extLst>
                    <a:ext uri="{FF2B5EF4-FFF2-40B4-BE49-F238E27FC236}">
                      <a16:creationId xmlns:a16="http://schemas.microsoft.com/office/drawing/2014/main" id="{671B878C-FF6E-B34F-AC31-D7A3AC9695BA}"/>
                    </a:ext>
                  </a:extLst>
                </p:cNvPr>
                <p:cNvSpPr/>
                <p:nvPr/>
              </p:nvSpPr>
              <p:spPr>
                <a:xfrm>
                  <a:off x="6016658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8">
                  <a:extLst>
                    <a:ext uri="{FF2B5EF4-FFF2-40B4-BE49-F238E27FC236}">
                      <a16:creationId xmlns:a16="http://schemas.microsoft.com/office/drawing/2014/main" id="{C0F1CB68-2633-F946-BEB7-47A5FA6AE737}"/>
                    </a:ext>
                  </a:extLst>
                </p:cNvPr>
                <p:cNvSpPr/>
                <p:nvPr/>
              </p:nvSpPr>
              <p:spPr>
                <a:xfrm>
                  <a:off x="6627829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9">
                  <a:extLst>
                    <a:ext uri="{FF2B5EF4-FFF2-40B4-BE49-F238E27FC236}">
                      <a16:creationId xmlns:a16="http://schemas.microsoft.com/office/drawing/2014/main" id="{D1754025-0D4E-8C45-B804-9EE7D61ACDFD}"/>
                    </a:ext>
                  </a:extLst>
                </p:cNvPr>
                <p:cNvSpPr/>
                <p:nvPr/>
              </p:nvSpPr>
              <p:spPr>
                <a:xfrm>
                  <a:off x="6627829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10">
                  <a:extLst>
                    <a:ext uri="{FF2B5EF4-FFF2-40B4-BE49-F238E27FC236}">
                      <a16:creationId xmlns:a16="http://schemas.microsoft.com/office/drawing/2014/main" id="{E2333C72-354A-B047-AC07-9C196C4A0C34}"/>
                    </a:ext>
                  </a:extLst>
                </p:cNvPr>
                <p:cNvSpPr/>
                <p:nvPr/>
              </p:nvSpPr>
              <p:spPr>
                <a:xfrm>
                  <a:off x="7239000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11">
                  <a:extLst>
                    <a:ext uri="{FF2B5EF4-FFF2-40B4-BE49-F238E27FC236}">
                      <a16:creationId xmlns:a16="http://schemas.microsoft.com/office/drawing/2014/main" id="{AED7CFB5-1EDB-ED48-9EF0-EB9CBC4FABA1}"/>
                    </a:ext>
                  </a:extLst>
                </p:cNvPr>
                <p:cNvSpPr/>
                <p:nvPr/>
              </p:nvSpPr>
              <p:spPr>
                <a:xfrm>
                  <a:off x="7239000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7" name="Group 24">
              <a:extLst>
                <a:ext uri="{FF2B5EF4-FFF2-40B4-BE49-F238E27FC236}">
                  <a16:creationId xmlns:a16="http://schemas.microsoft.com/office/drawing/2014/main" id="{288C9F90-A822-2949-9F37-6A332309977B}"/>
                </a:ext>
              </a:extLst>
            </p:cNvPr>
            <p:cNvGrpSpPr/>
            <p:nvPr/>
          </p:nvGrpSpPr>
          <p:grpSpPr>
            <a:xfrm>
              <a:off x="4057626" y="2285420"/>
              <a:ext cx="2286000" cy="1106287"/>
              <a:chOff x="5486400" y="3401806"/>
              <a:chExt cx="2286000" cy="1106287"/>
            </a:xfrm>
          </p:grpSpPr>
          <p:sp>
            <p:nvSpPr>
              <p:cNvPr id="38" name="Rounded Rectangle 14">
                <a:extLst>
                  <a:ext uri="{FF2B5EF4-FFF2-40B4-BE49-F238E27FC236}">
                    <a16:creationId xmlns:a16="http://schemas.microsoft.com/office/drawing/2014/main" id="{B8C78B5C-A594-654E-A262-80D2524E5457}"/>
                  </a:ext>
                </a:extLst>
              </p:cNvPr>
              <p:cNvSpPr/>
              <p:nvPr/>
            </p:nvSpPr>
            <p:spPr>
              <a:xfrm>
                <a:off x="5486400" y="3438835"/>
                <a:ext cx="2286000" cy="1069258"/>
              </a:xfrm>
              <a:prstGeom prst="roundRect">
                <a:avLst>
                  <a:gd name="adj" fmla="val 4468"/>
                </a:avLst>
              </a:prstGeom>
              <a:solidFill>
                <a:srgbClr val="00B0F0"/>
              </a:solidFill>
              <a:ln>
                <a:noFill/>
              </a:ln>
              <a:scene3d>
                <a:camera prst="isometricOffAxis1Top">
                  <a:rot lat="18664799" lon="19558760" rev="2510697"/>
                </a:camera>
                <a:lightRig rig="balanced" dir="t"/>
              </a:scene3d>
              <a:sp3d extrusionH="635000" prstMaterial="plastic">
                <a:bevelT w="381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" name="Group 15">
                <a:extLst>
                  <a:ext uri="{FF2B5EF4-FFF2-40B4-BE49-F238E27FC236}">
                    <a16:creationId xmlns:a16="http://schemas.microsoft.com/office/drawing/2014/main" id="{E3062597-BCAF-D745-A55B-9845CCA4833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72637" y="3401806"/>
                <a:ext cx="2089487" cy="914400"/>
                <a:chOff x="5405487" y="2428974"/>
                <a:chExt cx="2140771" cy="936843"/>
              </a:xfrm>
              <a:solidFill>
                <a:srgbClr val="00B0F0"/>
              </a:solidFill>
              <a:scene3d>
                <a:camera prst="isometricOffAxis1Top">
                  <a:rot lat="18664799" lon="19558760" rev="2510697"/>
                </a:camera>
                <a:lightRig rig="balanced" dir="t"/>
              </a:scene3d>
            </p:grpSpPr>
            <p:sp>
              <p:nvSpPr>
                <p:cNvPr id="40" name="Oval 16">
                  <a:extLst>
                    <a:ext uri="{FF2B5EF4-FFF2-40B4-BE49-F238E27FC236}">
                      <a16:creationId xmlns:a16="http://schemas.microsoft.com/office/drawing/2014/main" id="{EEEC98D4-EB4D-4940-8D59-3203A99BF3EB}"/>
                    </a:ext>
                  </a:extLst>
                </p:cNvPr>
                <p:cNvSpPr/>
                <p:nvPr/>
              </p:nvSpPr>
              <p:spPr>
                <a:xfrm>
                  <a:off x="5405487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17">
                  <a:extLst>
                    <a:ext uri="{FF2B5EF4-FFF2-40B4-BE49-F238E27FC236}">
                      <a16:creationId xmlns:a16="http://schemas.microsoft.com/office/drawing/2014/main" id="{CF9D2640-41D6-7447-9F1A-81894C9A4545}"/>
                    </a:ext>
                  </a:extLst>
                </p:cNvPr>
                <p:cNvSpPr/>
                <p:nvPr/>
              </p:nvSpPr>
              <p:spPr>
                <a:xfrm>
                  <a:off x="5405487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18">
                  <a:extLst>
                    <a:ext uri="{FF2B5EF4-FFF2-40B4-BE49-F238E27FC236}">
                      <a16:creationId xmlns:a16="http://schemas.microsoft.com/office/drawing/2014/main" id="{C3B21998-9F67-3C4C-B9C9-C1635CD5B55B}"/>
                    </a:ext>
                  </a:extLst>
                </p:cNvPr>
                <p:cNvSpPr/>
                <p:nvPr/>
              </p:nvSpPr>
              <p:spPr>
                <a:xfrm>
                  <a:off x="6016658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19">
                  <a:extLst>
                    <a:ext uri="{FF2B5EF4-FFF2-40B4-BE49-F238E27FC236}">
                      <a16:creationId xmlns:a16="http://schemas.microsoft.com/office/drawing/2014/main" id="{FB47238F-CA9C-2049-8685-9B6E71A08184}"/>
                    </a:ext>
                  </a:extLst>
                </p:cNvPr>
                <p:cNvSpPr/>
                <p:nvPr/>
              </p:nvSpPr>
              <p:spPr>
                <a:xfrm>
                  <a:off x="6016658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Oval 20">
                  <a:extLst>
                    <a:ext uri="{FF2B5EF4-FFF2-40B4-BE49-F238E27FC236}">
                      <a16:creationId xmlns:a16="http://schemas.microsoft.com/office/drawing/2014/main" id="{5F31B2DA-1367-DB47-A921-11F3615B26B5}"/>
                    </a:ext>
                  </a:extLst>
                </p:cNvPr>
                <p:cNvSpPr/>
                <p:nvPr/>
              </p:nvSpPr>
              <p:spPr>
                <a:xfrm>
                  <a:off x="6627829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21">
                  <a:extLst>
                    <a:ext uri="{FF2B5EF4-FFF2-40B4-BE49-F238E27FC236}">
                      <a16:creationId xmlns:a16="http://schemas.microsoft.com/office/drawing/2014/main" id="{36AE3137-CB2F-4244-9039-54F54A5F4D02}"/>
                    </a:ext>
                  </a:extLst>
                </p:cNvPr>
                <p:cNvSpPr/>
                <p:nvPr/>
              </p:nvSpPr>
              <p:spPr>
                <a:xfrm>
                  <a:off x="6627829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22">
                  <a:extLst>
                    <a:ext uri="{FF2B5EF4-FFF2-40B4-BE49-F238E27FC236}">
                      <a16:creationId xmlns:a16="http://schemas.microsoft.com/office/drawing/2014/main" id="{2A678B23-CE90-2846-BB9C-03BEC3622E2B}"/>
                    </a:ext>
                  </a:extLst>
                </p:cNvPr>
                <p:cNvSpPr/>
                <p:nvPr/>
              </p:nvSpPr>
              <p:spPr>
                <a:xfrm>
                  <a:off x="7239000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23">
                  <a:extLst>
                    <a:ext uri="{FF2B5EF4-FFF2-40B4-BE49-F238E27FC236}">
                      <a16:creationId xmlns:a16="http://schemas.microsoft.com/office/drawing/2014/main" id="{A82887AB-717F-B144-894B-63B9D961CC17}"/>
                    </a:ext>
                  </a:extLst>
                </p:cNvPr>
                <p:cNvSpPr/>
                <p:nvPr/>
              </p:nvSpPr>
              <p:spPr>
                <a:xfrm>
                  <a:off x="7239000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8" name="Group 70">
              <a:extLst>
                <a:ext uri="{FF2B5EF4-FFF2-40B4-BE49-F238E27FC236}">
                  <a16:creationId xmlns:a16="http://schemas.microsoft.com/office/drawing/2014/main" id="{4A185093-B488-884C-B765-C625EB799DAE}"/>
                </a:ext>
              </a:extLst>
            </p:cNvPr>
            <p:cNvGrpSpPr/>
            <p:nvPr/>
          </p:nvGrpSpPr>
          <p:grpSpPr>
            <a:xfrm>
              <a:off x="4592400" y="1744488"/>
              <a:ext cx="1097280" cy="1106287"/>
              <a:chOff x="5486399" y="3401806"/>
              <a:chExt cx="1097280" cy="1106287"/>
            </a:xfrm>
            <a:solidFill>
              <a:srgbClr val="E6F800"/>
            </a:solidFill>
          </p:grpSpPr>
          <p:sp>
            <p:nvSpPr>
              <p:cNvPr id="49" name="Rounded Rectangle 71">
                <a:extLst>
                  <a:ext uri="{FF2B5EF4-FFF2-40B4-BE49-F238E27FC236}">
                    <a16:creationId xmlns:a16="http://schemas.microsoft.com/office/drawing/2014/main" id="{C94F2CC9-505E-C54D-83EF-C01CFD098326}"/>
                  </a:ext>
                </a:extLst>
              </p:cNvPr>
              <p:cNvSpPr/>
              <p:nvPr/>
            </p:nvSpPr>
            <p:spPr>
              <a:xfrm>
                <a:off x="5486399" y="3438835"/>
                <a:ext cx="1097280" cy="1069258"/>
              </a:xfrm>
              <a:prstGeom prst="roundRect">
                <a:avLst>
                  <a:gd name="adj" fmla="val 4468"/>
                </a:avLst>
              </a:prstGeom>
              <a:grpFill/>
              <a:ln>
                <a:noFill/>
              </a:ln>
              <a:scene3d>
                <a:camera prst="isometricOffAxis1Top">
                  <a:rot lat="18664799" lon="19558760" rev="2510697"/>
                </a:camera>
                <a:lightRig rig="balanced" dir="t"/>
              </a:scene3d>
              <a:sp3d extrusionH="635000" prstMaterial="plastic">
                <a:bevelT w="381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0" name="Group 72">
                <a:extLst>
                  <a:ext uri="{FF2B5EF4-FFF2-40B4-BE49-F238E27FC236}">
                    <a16:creationId xmlns:a16="http://schemas.microsoft.com/office/drawing/2014/main" id="{4A87928A-3ACD-294A-8A46-A1057C94B64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72636" y="3401806"/>
                <a:ext cx="896427" cy="914400"/>
                <a:chOff x="5405487" y="2428974"/>
                <a:chExt cx="918429" cy="936843"/>
              </a:xfrm>
              <a:grpFill/>
              <a:scene3d>
                <a:camera prst="isometricOffAxis1Top">
                  <a:rot lat="18664799" lon="19558760" rev="2510697"/>
                </a:camera>
                <a:lightRig rig="balanced" dir="t"/>
              </a:scene3d>
            </p:grpSpPr>
            <p:sp>
              <p:nvSpPr>
                <p:cNvPr id="51" name="Oval 73">
                  <a:extLst>
                    <a:ext uri="{FF2B5EF4-FFF2-40B4-BE49-F238E27FC236}">
                      <a16:creationId xmlns:a16="http://schemas.microsoft.com/office/drawing/2014/main" id="{88FEA950-C15A-AC44-872C-C9980AAE51EC}"/>
                    </a:ext>
                  </a:extLst>
                </p:cNvPr>
                <p:cNvSpPr/>
                <p:nvPr/>
              </p:nvSpPr>
              <p:spPr>
                <a:xfrm>
                  <a:off x="5405487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74">
                  <a:extLst>
                    <a:ext uri="{FF2B5EF4-FFF2-40B4-BE49-F238E27FC236}">
                      <a16:creationId xmlns:a16="http://schemas.microsoft.com/office/drawing/2014/main" id="{3F0A75E3-C343-0E44-9429-0BAC2117F983}"/>
                    </a:ext>
                  </a:extLst>
                </p:cNvPr>
                <p:cNvSpPr/>
                <p:nvPr/>
              </p:nvSpPr>
              <p:spPr>
                <a:xfrm>
                  <a:off x="5405487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75">
                  <a:extLst>
                    <a:ext uri="{FF2B5EF4-FFF2-40B4-BE49-F238E27FC236}">
                      <a16:creationId xmlns:a16="http://schemas.microsoft.com/office/drawing/2014/main" id="{68FE5613-AF83-D94F-9096-A16C502E5535}"/>
                    </a:ext>
                  </a:extLst>
                </p:cNvPr>
                <p:cNvSpPr/>
                <p:nvPr/>
              </p:nvSpPr>
              <p:spPr>
                <a:xfrm>
                  <a:off x="6016658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76">
                  <a:extLst>
                    <a:ext uri="{FF2B5EF4-FFF2-40B4-BE49-F238E27FC236}">
                      <a16:creationId xmlns:a16="http://schemas.microsoft.com/office/drawing/2014/main" id="{A7DA55EE-CB93-344C-AF17-A9BF8AD69505}"/>
                    </a:ext>
                  </a:extLst>
                </p:cNvPr>
                <p:cNvSpPr/>
                <p:nvPr/>
              </p:nvSpPr>
              <p:spPr>
                <a:xfrm>
                  <a:off x="6016658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55" name="Group 81">
              <a:extLst>
                <a:ext uri="{FF2B5EF4-FFF2-40B4-BE49-F238E27FC236}">
                  <a16:creationId xmlns:a16="http://schemas.microsoft.com/office/drawing/2014/main" id="{0610588E-3D00-7447-8A20-6F98B62CE212}"/>
                </a:ext>
              </a:extLst>
            </p:cNvPr>
            <p:cNvGrpSpPr/>
            <p:nvPr/>
          </p:nvGrpSpPr>
          <p:grpSpPr>
            <a:xfrm>
              <a:off x="6741732" y="1729740"/>
              <a:ext cx="1097280" cy="1106287"/>
              <a:chOff x="685800" y="2524435"/>
              <a:chExt cx="1097280" cy="1106287"/>
            </a:xfrm>
            <a:effectLst/>
          </p:grpSpPr>
          <p:sp>
            <p:nvSpPr>
              <p:cNvPr id="56" name="Rounded Rectangle 82">
                <a:extLst>
                  <a:ext uri="{FF2B5EF4-FFF2-40B4-BE49-F238E27FC236}">
                    <a16:creationId xmlns:a16="http://schemas.microsoft.com/office/drawing/2014/main" id="{9FCF6993-9432-1242-A244-B6740EC6E441}"/>
                  </a:ext>
                </a:extLst>
              </p:cNvPr>
              <p:cNvSpPr/>
              <p:nvPr/>
            </p:nvSpPr>
            <p:spPr>
              <a:xfrm>
                <a:off x="685800" y="2561464"/>
                <a:ext cx="1097280" cy="1069258"/>
              </a:xfrm>
              <a:prstGeom prst="roundRect">
                <a:avLst>
                  <a:gd name="adj" fmla="val 4468"/>
                </a:avLst>
              </a:prstGeom>
              <a:solidFill>
                <a:srgbClr val="E71F1F"/>
              </a:solidFill>
              <a:ln>
                <a:noFill/>
              </a:ln>
              <a:scene3d>
                <a:camera prst="isometricOffAxis1Top">
                  <a:rot lat="18664799" lon="19558760" rev="2510697"/>
                </a:camera>
                <a:lightRig rig="balanced" dir="t"/>
              </a:scene3d>
              <a:sp3d extrusionH="635000" prstMaterial="plastic">
                <a:bevelT w="381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83">
                <a:extLst>
                  <a:ext uri="{FF2B5EF4-FFF2-40B4-BE49-F238E27FC236}">
                    <a16:creationId xmlns:a16="http://schemas.microsoft.com/office/drawing/2014/main" id="{999F6BE3-DF18-0C47-8D99-4A9AF9AA012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72036" y="2524435"/>
                <a:ext cx="896427" cy="914400"/>
                <a:chOff x="5405487" y="2428974"/>
                <a:chExt cx="918429" cy="936843"/>
              </a:xfrm>
              <a:solidFill>
                <a:srgbClr val="E71F1F"/>
              </a:solidFill>
              <a:scene3d>
                <a:camera prst="isometricOffAxis1Top">
                  <a:rot lat="18664799" lon="19558760" rev="2510697"/>
                </a:camera>
                <a:lightRig rig="balanced" dir="t"/>
              </a:scene3d>
            </p:grpSpPr>
            <p:sp>
              <p:nvSpPr>
                <p:cNvPr id="58" name="Oval 84">
                  <a:extLst>
                    <a:ext uri="{FF2B5EF4-FFF2-40B4-BE49-F238E27FC236}">
                      <a16:creationId xmlns:a16="http://schemas.microsoft.com/office/drawing/2014/main" id="{9B3A46DD-ED0D-A644-8906-6EE7BBF782AE}"/>
                    </a:ext>
                  </a:extLst>
                </p:cNvPr>
                <p:cNvSpPr/>
                <p:nvPr/>
              </p:nvSpPr>
              <p:spPr>
                <a:xfrm>
                  <a:off x="5405487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85">
                  <a:extLst>
                    <a:ext uri="{FF2B5EF4-FFF2-40B4-BE49-F238E27FC236}">
                      <a16:creationId xmlns:a16="http://schemas.microsoft.com/office/drawing/2014/main" id="{A73A0919-0AAC-AD4E-9DAF-3EE65BAC0DA6}"/>
                    </a:ext>
                  </a:extLst>
                </p:cNvPr>
                <p:cNvSpPr/>
                <p:nvPr/>
              </p:nvSpPr>
              <p:spPr>
                <a:xfrm>
                  <a:off x="5405487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86">
                  <a:extLst>
                    <a:ext uri="{FF2B5EF4-FFF2-40B4-BE49-F238E27FC236}">
                      <a16:creationId xmlns:a16="http://schemas.microsoft.com/office/drawing/2014/main" id="{5650A9B3-B87B-5D45-821E-05546AF1D076}"/>
                    </a:ext>
                  </a:extLst>
                </p:cNvPr>
                <p:cNvSpPr/>
                <p:nvPr/>
              </p:nvSpPr>
              <p:spPr>
                <a:xfrm>
                  <a:off x="6016658" y="2428974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87">
                  <a:extLst>
                    <a:ext uri="{FF2B5EF4-FFF2-40B4-BE49-F238E27FC236}">
                      <a16:creationId xmlns:a16="http://schemas.microsoft.com/office/drawing/2014/main" id="{48FFA92E-CBD6-9E4D-91CF-02242C9EF423}"/>
                    </a:ext>
                  </a:extLst>
                </p:cNvPr>
                <p:cNvSpPr/>
                <p:nvPr/>
              </p:nvSpPr>
              <p:spPr>
                <a:xfrm>
                  <a:off x="6016658" y="3058559"/>
                  <a:ext cx="307258" cy="307258"/>
                </a:xfrm>
                <a:prstGeom prst="ellipse">
                  <a:avLst/>
                </a:prstGeom>
                <a:grpFill/>
                <a:ln>
                  <a:noFill/>
                </a:ln>
                <a:sp3d extrusionH="120650" prstMaterial="plastic">
                  <a:bevelT w="381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62" name="TextBox 92">
              <a:extLst>
                <a:ext uri="{FF2B5EF4-FFF2-40B4-BE49-F238E27FC236}">
                  <a16:creationId xmlns:a16="http://schemas.microsoft.com/office/drawing/2014/main" id="{37062031-D0B7-714C-AEB9-F792E62D36A9}"/>
                </a:ext>
              </a:extLst>
            </p:cNvPr>
            <p:cNvSpPr txBox="1"/>
            <p:nvPr/>
          </p:nvSpPr>
          <p:spPr>
            <a:xfrm>
              <a:off x="7866962" y="2857992"/>
              <a:ext cx="1623778" cy="492443"/>
            </a:xfrm>
            <a:prstGeom prst="rect">
              <a:avLst/>
            </a:prstGeom>
            <a:noFill/>
            <a:scene3d>
              <a:camera prst="isometricOffAxis1Right">
                <a:rot lat="1080000" lon="20039998" rev="3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</a:rPr>
                <a:t>Thank you</a:t>
              </a:r>
            </a:p>
          </p:txBody>
        </p:sp>
        <p:sp>
          <p:nvSpPr>
            <p:cNvPr id="63" name="TextBox 93">
              <a:extLst>
                <a:ext uri="{FF2B5EF4-FFF2-40B4-BE49-F238E27FC236}">
                  <a16:creationId xmlns:a16="http://schemas.microsoft.com/office/drawing/2014/main" id="{A20DEEB1-C6DE-9041-B22A-0738A476AA76}"/>
                </a:ext>
              </a:extLst>
            </p:cNvPr>
            <p:cNvSpPr txBox="1"/>
            <p:nvPr/>
          </p:nvSpPr>
          <p:spPr>
            <a:xfrm>
              <a:off x="6930560" y="2627311"/>
              <a:ext cx="1164550" cy="492443"/>
            </a:xfrm>
            <a:prstGeom prst="rect">
              <a:avLst/>
            </a:prstGeom>
            <a:noFill/>
            <a:scene3d>
              <a:camera prst="isometricOffAxis1Right">
                <a:rot lat="1080000" lon="20039998" rev="3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</a:rPr>
                <a:t>Thanks</a:t>
              </a:r>
            </a:p>
          </p:txBody>
        </p:sp>
        <p:sp>
          <p:nvSpPr>
            <p:cNvPr id="64" name="TextBox 94">
              <a:extLst>
                <a:ext uri="{FF2B5EF4-FFF2-40B4-BE49-F238E27FC236}">
                  <a16:creationId xmlns:a16="http://schemas.microsoft.com/office/drawing/2014/main" id="{14969DAD-53FA-744F-8CC0-0CE7B9455749}"/>
                </a:ext>
              </a:extLst>
            </p:cNvPr>
            <p:cNvSpPr txBox="1"/>
            <p:nvPr/>
          </p:nvSpPr>
          <p:spPr>
            <a:xfrm>
              <a:off x="5722110" y="3446582"/>
              <a:ext cx="1623778" cy="492443"/>
            </a:xfrm>
            <a:prstGeom prst="rect">
              <a:avLst/>
            </a:prstGeom>
            <a:noFill/>
            <a:scene3d>
              <a:camera prst="isometricOffAxis1Right">
                <a:rot lat="1080000" lon="20039998" rev="3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</a:rPr>
                <a:t>Thank you</a:t>
              </a:r>
            </a:p>
          </p:txBody>
        </p:sp>
        <p:sp>
          <p:nvSpPr>
            <p:cNvPr id="65" name="TextBox 95">
              <a:extLst>
                <a:ext uri="{FF2B5EF4-FFF2-40B4-BE49-F238E27FC236}">
                  <a16:creationId xmlns:a16="http://schemas.microsoft.com/office/drawing/2014/main" id="{97F44749-3AF5-6244-B197-E8B261756DC6}"/>
                </a:ext>
              </a:extLst>
            </p:cNvPr>
            <p:cNvSpPr txBox="1"/>
            <p:nvPr/>
          </p:nvSpPr>
          <p:spPr>
            <a:xfrm>
              <a:off x="3703327" y="3968521"/>
              <a:ext cx="1623778" cy="492443"/>
            </a:xfrm>
            <a:prstGeom prst="rect">
              <a:avLst/>
            </a:prstGeom>
            <a:noFill/>
            <a:scene3d>
              <a:camera prst="isometricOffAxis1Right">
                <a:rot lat="1080000" lon="20039998" rev="3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</a:rPr>
                <a:t>Thank you</a:t>
              </a:r>
            </a:p>
          </p:txBody>
        </p:sp>
        <p:sp>
          <p:nvSpPr>
            <p:cNvPr id="66" name="TextBox 96">
              <a:extLst>
                <a:ext uri="{FF2B5EF4-FFF2-40B4-BE49-F238E27FC236}">
                  <a16:creationId xmlns:a16="http://schemas.microsoft.com/office/drawing/2014/main" id="{96CCBDB6-2D78-6249-9B69-05932D267C1B}"/>
                </a:ext>
              </a:extLst>
            </p:cNvPr>
            <p:cNvSpPr txBox="1"/>
            <p:nvPr/>
          </p:nvSpPr>
          <p:spPr>
            <a:xfrm>
              <a:off x="4709951" y="3155575"/>
              <a:ext cx="1623778" cy="492443"/>
            </a:xfrm>
            <a:prstGeom prst="rect">
              <a:avLst/>
            </a:prstGeom>
            <a:noFill/>
            <a:scene3d>
              <a:camera prst="isometricOffAxis1Right">
                <a:rot lat="1080000" lon="20039998" rev="3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</a:rPr>
                <a:t>Thank you</a:t>
              </a:r>
            </a:p>
          </p:txBody>
        </p:sp>
        <p:sp>
          <p:nvSpPr>
            <p:cNvPr id="67" name="TextBox 97">
              <a:extLst>
                <a:ext uri="{FF2B5EF4-FFF2-40B4-BE49-F238E27FC236}">
                  <a16:creationId xmlns:a16="http://schemas.microsoft.com/office/drawing/2014/main" id="{DAA8954A-658B-884A-84CD-D1485D6230EA}"/>
                </a:ext>
              </a:extLst>
            </p:cNvPr>
            <p:cNvSpPr txBox="1"/>
            <p:nvPr/>
          </p:nvSpPr>
          <p:spPr>
            <a:xfrm>
              <a:off x="4795887" y="2651158"/>
              <a:ext cx="1164550" cy="492443"/>
            </a:xfrm>
            <a:prstGeom prst="rect">
              <a:avLst/>
            </a:prstGeom>
            <a:noFill/>
            <a:scene3d>
              <a:camera prst="isometricOffAxis1Right">
                <a:rot lat="1080000" lon="20039998" rev="3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</a:rPr>
                <a:t>Thanks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0725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</TotalTime>
  <Words>465</Words>
  <Application>Microsoft Macintosh PowerPoint</Application>
  <PresentationFormat>Widescreen</PresentationFormat>
  <Paragraphs>184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Courier</vt:lpstr>
      <vt:lpstr>Wingdings</vt:lpstr>
      <vt:lpstr>Tema di Office</vt:lpstr>
      <vt:lpstr>EPOS ICS - TCS System basics </vt:lpstr>
      <vt:lpstr>Presentazione standard di PowerPoint</vt:lpstr>
      <vt:lpstr>EPOS ARCHITECTURE</vt:lpstr>
      <vt:lpstr>ARCHITECTURE</vt:lpstr>
      <vt:lpstr>ARCHITECTURE</vt:lpstr>
      <vt:lpstr>ARCHITECTURE</vt:lpstr>
      <vt:lpstr>ARCHITECTURE</vt:lpstr>
      <vt:lpstr>ARCHITECTURE</vt:lpstr>
      <vt:lpstr>ARCHITECTURE</vt:lpstr>
      <vt:lpstr>ARCHITECTURE</vt:lpstr>
      <vt:lpstr>ARCHITECTURE</vt:lpstr>
      <vt:lpstr>ARCHITECTURE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Daniele Bailo</cp:lastModifiedBy>
  <cp:revision>160</cp:revision>
  <cp:lastPrinted>2018-03-21T10:31:19Z</cp:lastPrinted>
  <dcterms:created xsi:type="dcterms:W3CDTF">2018-03-21T10:29:08Z</dcterms:created>
  <dcterms:modified xsi:type="dcterms:W3CDTF">2019-07-11T09:25:27Z</dcterms:modified>
</cp:coreProperties>
</file>