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6858000" cy="9144000"/>
  <p:embeddedFontLst>
    <p:embeddedFont>
      <p:font typeface="Raleway" panose="020B0604020202020204" charset="0"/>
      <p:regular r:id="rId56"/>
      <p:bold r:id="rId57"/>
      <p:italic r:id="rId58"/>
      <p:boldItalic r:id="rId59"/>
    </p:embeddedFont>
    <p:embeddedFont>
      <p:font typeface="Raleway Black" panose="020B0604020202020204" charset="0"/>
      <p:bold r:id="rId60"/>
      <p:boldItalic r:id="rId61"/>
    </p:embeddedFont>
    <p:embeddedFont>
      <p:font typeface="Raleway ExtraBold" panose="020B0604020202020204" charset="0"/>
      <p:bold r:id="rId62"/>
      <p:boldItalic r:id="rId63"/>
    </p:embeddedFont>
    <p:embeddedFont>
      <p:font typeface="Raleway Light" panose="020B0604020202020204" charset="0"/>
      <p:regular r:id="rId64"/>
      <p:bold r:id="rId65"/>
      <p:italic r:id="rId66"/>
      <p:boldItalic r:id="rId67"/>
    </p:embeddedFont>
    <p:embeddedFont>
      <p:font typeface="Raleway Medium" panose="020B0604020202020204" charset="0"/>
      <p:regular r:id="rId68"/>
      <p:bold r:id="rId69"/>
      <p:italic r:id="rId70"/>
      <p:boldItalic r:id="rId7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0" Type="http://schemas.openxmlformats.org/officeDocument/2006/relationships/font" Target="fonts/font15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ba881084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ba881084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471137f69_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471137f69_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b87e09237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b87e09237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b87e0923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b87e0923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b87e0923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b87e0923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c5933d88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c5933d88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b87e0923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b87e0923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b87e0923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b87e0923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c5933d88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c5933d88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b87e0923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b87e0923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b87e09237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b87e09237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c5933d88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c5933d88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72f40dcc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72f40dcc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c5933d888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c5933d888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c5933d88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c5933d88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c5933d888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c5933d888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c5933d888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c5933d888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c5933d88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c5933d88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c5933d888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c5933d888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5c5933d888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5c5933d888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5c5933d888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5c5933d888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5c5933d888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5c5933d888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c5933d88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5c5933d88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c5933d888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c5933d888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5c5933d888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5c5933d888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5c5933d88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5c5933d888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5c5933d888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5c5933d888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5c5933d888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5c5933d888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5c5933d888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5c5933d888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c5933d888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5c5933d888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c5933d888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c5933d888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5c5933d888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5c5933d888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c5933d888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5c5933d888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5c5933d888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5c5933d888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5c5933d888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5c5933d888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c5933d888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c5933d888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5c5933d888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5c5933d888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c5933d888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c5933d888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5c5933d88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5c5933d88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5c5933d888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5c5933d888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5c5933d888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5c5933d888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572f40dcc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572f40dcc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5c5933d888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5c5933d888_0_3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5c5933d888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5c5933d888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5c5933d888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5c5933d888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5c5933d888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5c5933d888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4ba881084c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4ba881084c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5814b73f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5814b73f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5814b73f8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5814b73f8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5814b73f8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5814b73f8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4ba881084c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4ba881084c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4ba881084c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4ba881084c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000000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0000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 i="1">
                <a:solidFill>
                  <a:srgbClr val="434343"/>
                </a:solidFill>
              </a:defRPr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 i="1">
                <a:solidFill>
                  <a:srgbClr val="434343"/>
                </a:solidFill>
              </a:defRPr>
            </a:lvl8pPr>
            <a:lvl9pPr marL="4114800" lvl="8" indent="-4191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 i="1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sz="12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AB2430"/>
              </a:buClr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000000"/>
                </a:solidFill>
              </a:defRPr>
            </a:lvl1pPr>
            <a:lvl2pPr lvl="1" rtl="0">
              <a:buNone/>
              <a:defRPr>
                <a:solidFill>
                  <a:srgbClr val="000000"/>
                </a:solidFill>
              </a:defRPr>
            </a:lvl2pPr>
            <a:lvl3pPr lvl="2" rtl="0">
              <a:buNone/>
              <a:defRPr>
                <a:solidFill>
                  <a:srgbClr val="000000"/>
                </a:solidFill>
              </a:defRPr>
            </a:lvl3pPr>
            <a:lvl4pPr lvl="3" rtl="0">
              <a:buNone/>
              <a:defRPr>
                <a:solidFill>
                  <a:srgbClr val="000000"/>
                </a:solidFill>
              </a:defRPr>
            </a:lvl4pPr>
            <a:lvl5pPr lvl="4" rtl="0">
              <a:buNone/>
              <a:defRPr>
                <a:solidFill>
                  <a:srgbClr val="000000"/>
                </a:solidFill>
              </a:defRPr>
            </a:lvl5pPr>
            <a:lvl6pPr lvl="5" rtl="0">
              <a:buNone/>
              <a:defRPr>
                <a:solidFill>
                  <a:srgbClr val="000000"/>
                </a:solidFill>
              </a:defRPr>
            </a:lvl6pPr>
            <a:lvl7pPr lvl="6" rtl="0">
              <a:buNone/>
              <a:defRPr>
                <a:solidFill>
                  <a:srgbClr val="000000"/>
                </a:solidFill>
              </a:defRPr>
            </a:lvl7pPr>
            <a:lvl8pPr lvl="7" rtl="0">
              <a:buNone/>
              <a:defRPr>
                <a:solidFill>
                  <a:srgbClr val="000000"/>
                </a:solidFill>
              </a:defRPr>
            </a:lvl8pPr>
            <a:lvl9pPr lvl="8" rtl="0">
              <a:buNone/>
              <a:defRPr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5E202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17245F"/>
                </a:solidFill>
              </a:defRPr>
            </a:lvl1pPr>
            <a:lvl2pPr lvl="1" rtl="0">
              <a:buNone/>
              <a:defRPr>
                <a:solidFill>
                  <a:srgbClr val="17245F"/>
                </a:solidFill>
              </a:defRPr>
            </a:lvl2pPr>
            <a:lvl3pPr lvl="2" rtl="0">
              <a:buNone/>
              <a:defRPr>
                <a:solidFill>
                  <a:srgbClr val="17245F"/>
                </a:solidFill>
              </a:defRPr>
            </a:lvl3pPr>
            <a:lvl4pPr lvl="3" rtl="0">
              <a:buNone/>
              <a:defRPr>
                <a:solidFill>
                  <a:srgbClr val="17245F"/>
                </a:solidFill>
              </a:defRPr>
            </a:lvl4pPr>
            <a:lvl5pPr lvl="4" rtl="0">
              <a:buNone/>
              <a:defRPr>
                <a:solidFill>
                  <a:srgbClr val="17245F"/>
                </a:solidFill>
              </a:defRPr>
            </a:lvl5pPr>
            <a:lvl6pPr lvl="5" rtl="0">
              <a:buNone/>
              <a:defRPr>
                <a:solidFill>
                  <a:srgbClr val="17245F"/>
                </a:solidFill>
              </a:defRPr>
            </a:lvl6pPr>
            <a:lvl7pPr lvl="6" rtl="0">
              <a:buNone/>
              <a:defRPr>
                <a:solidFill>
                  <a:srgbClr val="17245F"/>
                </a:solidFill>
              </a:defRPr>
            </a:lvl7pPr>
            <a:lvl8pPr lvl="7" rtl="0">
              <a:buNone/>
              <a:defRPr>
                <a:solidFill>
                  <a:srgbClr val="17245F"/>
                </a:solidFill>
              </a:defRPr>
            </a:lvl8pPr>
            <a:lvl9pPr lvl="8" rtl="0">
              <a:buNone/>
              <a:defRPr>
                <a:solidFill>
                  <a:srgbClr val="17245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1" name="Google Shape;51;p10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solidFill>
            <a:srgbClr val="5E2028"/>
          </a:solidFill>
          <a:ln w="19050" cap="flat" cmpd="sng">
            <a:solidFill>
              <a:srgbClr val="5E202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">
  <p:cSld name="BLANK_1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1"/>
          <p:cNvPicPr preferRelativeResize="0"/>
          <p:nvPr/>
        </p:nvPicPr>
        <p:blipFill rotWithShape="1">
          <a:blip r:embed="rId2">
            <a:alphaModFix/>
          </a:blip>
          <a:srcRect l="59" r="59"/>
          <a:stretch/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2">
  <p:cSld name="BLANK_1_2">
    <p:bg>
      <p:bgPr>
        <a:solidFill>
          <a:srgbClr val="5E2028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9" name="Google Shape;59;p12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" name="Google Shape;60;p12"/>
          <p:cNvPicPr preferRelativeResize="0"/>
          <p:nvPr/>
        </p:nvPicPr>
        <p:blipFill rotWithShape="1">
          <a:blip r:embed="rId2">
            <a:alphaModFix/>
          </a:blip>
          <a:srcRect l="59" r="59"/>
          <a:stretch/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2 1">
  <p:cSld name="BLANK_1_2_1">
    <p:bg>
      <p:bgPr>
        <a:solidFill>
          <a:srgbClr val="F0E68C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5E2028"/>
                </a:solidFill>
              </a:defRPr>
            </a:lvl1pPr>
            <a:lvl2pPr lvl="1" rtl="0">
              <a:buNone/>
              <a:defRPr>
                <a:solidFill>
                  <a:srgbClr val="5E2028"/>
                </a:solidFill>
              </a:defRPr>
            </a:lvl2pPr>
            <a:lvl3pPr lvl="2" rtl="0">
              <a:buNone/>
              <a:defRPr>
                <a:solidFill>
                  <a:srgbClr val="5E2028"/>
                </a:solidFill>
              </a:defRPr>
            </a:lvl3pPr>
            <a:lvl4pPr lvl="3" rtl="0">
              <a:buNone/>
              <a:defRPr>
                <a:solidFill>
                  <a:srgbClr val="5E2028"/>
                </a:solidFill>
              </a:defRPr>
            </a:lvl4pPr>
            <a:lvl5pPr lvl="4" rtl="0">
              <a:buNone/>
              <a:defRPr>
                <a:solidFill>
                  <a:srgbClr val="5E2028"/>
                </a:solidFill>
              </a:defRPr>
            </a:lvl5pPr>
            <a:lvl6pPr lvl="5" rtl="0">
              <a:buNone/>
              <a:defRPr>
                <a:solidFill>
                  <a:srgbClr val="5E2028"/>
                </a:solidFill>
              </a:defRPr>
            </a:lvl6pPr>
            <a:lvl7pPr lvl="6" rtl="0">
              <a:buNone/>
              <a:defRPr>
                <a:solidFill>
                  <a:srgbClr val="5E2028"/>
                </a:solidFill>
              </a:defRPr>
            </a:lvl7pPr>
            <a:lvl8pPr lvl="7" rtl="0">
              <a:buNone/>
              <a:defRPr>
                <a:solidFill>
                  <a:srgbClr val="5E2028"/>
                </a:solidFill>
              </a:defRPr>
            </a:lvl8pPr>
            <a:lvl9pPr lvl="8" rtl="0">
              <a:buNone/>
              <a:defRPr>
                <a:solidFill>
                  <a:srgbClr val="5E202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5E202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1">
  <p:cSld name="BLANK_1_1"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390735" y="379877"/>
            <a:ext cx="8362529" cy="4383746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 1 1">
  <p:cSld name="BLANK_1_1_1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 rtl="0">
              <a:buNone/>
              <a:defRPr sz="1300"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cademic-meta-tool.xyz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hyperlink" Target="https://github.com/mainzed/academicmetatool-j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7175/sb004_004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doi.org/10.5281/zenodo.1469298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unold.net/research/p_dls_20170320.pdf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doi.org/10.1109/SAI.2017.8252080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pixabay.com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ctrTitle"/>
          </p:nvPr>
        </p:nvSpPr>
        <p:spPr>
          <a:xfrm>
            <a:off x="685800" y="3139600"/>
            <a:ext cx="7772400" cy="156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topi.link </a:t>
            </a:r>
            <a:r>
              <a:rPr lang="en" sz="30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- A graph-based topology</a:t>
            </a:r>
            <a:br>
              <a:rPr lang="en" sz="30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0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for vague geographical relations</a:t>
            </a:r>
            <a:endParaRPr sz="2400"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4294967295"/>
          </p:nvPr>
        </p:nvSpPr>
        <p:spPr>
          <a:xfrm>
            <a:off x="914400" y="482700"/>
            <a:ext cx="6969900" cy="16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i="1">
                <a:solidFill>
                  <a:srgbClr val="B7B7B7"/>
                </a:solidFill>
              </a:rPr>
              <a:t>Florian Thiery </a:t>
            </a:r>
            <a:r>
              <a:rPr lang="en" sz="1400" i="1" baseline="30000">
                <a:solidFill>
                  <a:srgbClr val="B7B7B7"/>
                </a:solidFill>
              </a:rPr>
              <a:t>1+2 </a:t>
            </a:r>
            <a:r>
              <a:rPr lang="en" sz="1400" i="1">
                <a:solidFill>
                  <a:srgbClr val="B7B7B7"/>
                </a:solidFill>
              </a:rPr>
              <a:t>| Mainz, Germany</a:t>
            </a:r>
            <a:endParaRPr sz="1400" i="1">
              <a:solidFill>
                <a:srgbClr val="B7B7B7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i="1" baseline="30000">
                <a:solidFill>
                  <a:srgbClr val="B7B7B7"/>
                </a:solidFill>
              </a:rPr>
              <a:t>1 </a:t>
            </a:r>
            <a:r>
              <a:rPr lang="en" sz="1400" i="1">
                <a:solidFill>
                  <a:srgbClr val="B7B7B7"/>
                </a:solidFill>
              </a:rPr>
              <a:t>mainzed </a:t>
            </a:r>
            <a:endParaRPr sz="1400" i="1">
              <a:solidFill>
                <a:srgbClr val="B7B7B7"/>
              </a:solidFill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i="1" baseline="30000">
                <a:solidFill>
                  <a:srgbClr val="B7B7B7"/>
                </a:solidFill>
              </a:rPr>
              <a:t>2 </a:t>
            </a:r>
            <a:r>
              <a:rPr lang="en" sz="1400" i="1">
                <a:solidFill>
                  <a:srgbClr val="B7B7B7"/>
                </a:solidFill>
              </a:rPr>
              <a:t>Linked Geodesy</a:t>
            </a:r>
            <a:endParaRPr sz="1400" i="1">
              <a:solidFill>
                <a:srgbClr val="B7B7B7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3950" y="4573841"/>
            <a:ext cx="1028270" cy="36575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subTitle" idx="4294967295"/>
          </p:nvPr>
        </p:nvSpPr>
        <p:spPr>
          <a:xfrm>
            <a:off x="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</a:rPr>
              <a:t>ISGM 2019 - Warsaw, Poland - 23rd-29th June 2019</a:t>
            </a:r>
            <a:endParaRPr sz="800" i="1">
              <a:solidFill>
                <a:srgbClr val="FFFFFF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6977" y="2403289"/>
            <a:ext cx="1042418" cy="182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6300" y="1150425"/>
            <a:ext cx="3473700" cy="17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6">
            <a:alphaModFix/>
          </a:blip>
          <a:srcRect l="59" r="59"/>
          <a:stretch/>
        </p:blipFill>
        <p:spPr>
          <a:xfrm>
            <a:off x="8089654" y="510775"/>
            <a:ext cx="743710" cy="45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ctrTitle" idx="4294967295"/>
          </p:nvPr>
        </p:nvSpPr>
        <p:spPr>
          <a:xfrm>
            <a:off x="685800" y="1049950"/>
            <a:ext cx="6593700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Cheers!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294967295"/>
          </p:nvPr>
        </p:nvSpPr>
        <p:spPr>
          <a:xfrm>
            <a:off x="685800" y="2707600"/>
            <a:ext cx="7918500" cy="19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Florian Thiery </a:t>
            </a:r>
            <a:r>
              <a:rPr lang="en" sz="1400" i="1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Research Software Engineer @ RGZM</a:t>
            </a:r>
            <a:endParaRPr sz="2400" i="1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i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MSc, Geoinformatics and Surveying, Mainz, Germany</a:t>
            </a:r>
            <a:br>
              <a:rPr lang="en" sz="24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5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i="1">
                <a:solidFill>
                  <a:srgbClr val="FFFFFF"/>
                </a:solidFill>
              </a:rPr>
              <a:t>thiery@rgzm.de		0000-0002-3246-3531</a:t>
            </a:r>
            <a:endParaRPr sz="1400" i="1">
              <a:solidFill>
                <a:srgbClr val="FFFFFF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i="1">
                <a:solidFill>
                  <a:srgbClr val="FFFFFF"/>
                </a:solidFill>
              </a:rPr>
              <a:t>@fthierygeo         	   	http://cv.fthiery.de</a:t>
            </a:r>
            <a:endParaRPr sz="14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850" y="4279392"/>
            <a:ext cx="2743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9850" y="3964775"/>
            <a:ext cx="2743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8088" y="3964775"/>
            <a:ext cx="274321" cy="274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7"/>
          <p:cNvGrpSpPr/>
          <p:nvPr/>
        </p:nvGrpSpPr>
        <p:grpSpPr>
          <a:xfrm>
            <a:off x="5328703" y="3817816"/>
            <a:ext cx="2867814" cy="744089"/>
            <a:chOff x="5442228" y="3817816"/>
            <a:chExt cx="2867814" cy="744089"/>
          </a:xfrm>
        </p:grpSpPr>
        <p:pic>
          <p:nvPicPr>
            <p:cNvPr id="92" name="Google Shape;92;p17"/>
            <p:cNvPicPr preferRelativeResize="0"/>
            <p:nvPr/>
          </p:nvPicPr>
          <p:blipFill rotWithShape="1">
            <a:blip r:embed="rId6">
              <a:alphaModFix/>
            </a:blip>
            <a:srcRect t="149" b="159"/>
            <a:stretch/>
          </p:blipFill>
          <p:spPr>
            <a:xfrm>
              <a:off x="6172747" y="3817817"/>
              <a:ext cx="875846" cy="744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7"/>
            <p:cNvSpPr/>
            <p:nvPr/>
          </p:nvSpPr>
          <p:spPr>
            <a:xfrm>
              <a:off x="5442228" y="3817816"/>
              <a:ext cx="561541" cy="744089"/>
            </a:xfrm>
            <a:custGeom>
              <a:avLst/>
              <a:gdLst/>
              <a:ahLst/>
              <a:cxnLst/>
              <a:rect l="l" t="t" r="r" b="b"/>
              <a:pathLst>
                <a:path w="12018" h="15924" extrusionOk="0">
                  <a:moveTo>
                    <a:pt x="6278" y="3444"/>
                  </a:moveTo>
                  <a:lnTo>
                    <a:pt x="6522" y="3493"/>
                  </a:lnTo>
                  <a:lnTo>
                    <a:pt x="6766" y="3542"/>
                  </a:lnTo>
                  <a:lnTo>
                    <a:pt x="7010" y="3639"/>
                  </a:lnTo>
                  <a:lnTo>
                    <a:pt x="7230" y="3737"/>
                  </a:lnTo>
                  <a:lnTo>
                    <a:pt x="7450" y="3883"/>
                  </a:lnTo>
                  <a:lnTo>
                    <a:pt x="7645" y="4030"/>
                  </a:lnTo>
                  <a:lnTo>
                    <a:pt x="7816" y="4201"/>
                  </a:lnTo>
                  <a:lnTo>
                    <a:pt x="7987" y="4372"/>
                  </a:lnTo>
                  <a:lnTo>
                    <a:pt x="8134" y="4567"/>
                  </a:lnTo>
                  <a:lnTo>
                    <a:pt x="8280" y="4787"/>
                  </a:lnTo>
                  <a:lnTo>
                    <a:pt x="8378" y="5007"/>
                  </a:lnTo>
                  <a:lnTo>
                    <a:pt x="8476" y="5251"/>
                  </a:lnTo>
                  <a:lnTo>
                    <a:pt x="8525" y="5495"/>
                  </a:lnTo>
                  <a:lnTo>
                    <a:pt x="8573" y="5740"/>
                  </a:lnTo>
                  <a:lnTo>
                    <a:pt x="8573" y="6008"/>
                  </a:lnTo>
                  <a:lnTo>
                    <a:pt x="8573" y="6277"/>
                  </a:lnTo>
                  <a:lnTo>
                    <a:pt x="8525" y="6521"/>
                  </a:lnTo>
                  <a:lnTo>
                    <a:pt x="8476" y="6765"/>
                  </a:lnTo>
                  <a:lnTo>
                    <a:pt x="8378" y="7010"/>
                  </a:lnTo>
                  <a:lnTo>
                    <a:pt x="8280" y="7229"/>
                  </a:lnTo>
                  <a:lnTo>
                    <a:pt x="8134" y="7449"/>
                  </a:lnTo>
                  <a:lnTo>
                    <a:pt x="7987" y="7645"/>
                  </a:lnTo>
                  <a:lnTo>
                    <a:pt x="7816" y="7816"/>
                  </a:lnTo>
                  <a:lnTo>
                    <a:pt x="7645" y="7987"/>
                  </a:lnTo>
                  <a:lnTo>
                    <a:pt x="7450" y="8133"/>
                  </a:lnTo>
                  <a:lnTo>
                    <a:pt x="7230" y="8280"/>
                  </a:lnTo>
                  <a:lnTo>
                    <a:pt x="7010" y="8377"/>
                  </a:lnTo>
                  <a:lnTo>
                    <a:pt x="6766" y="8475"/>
                  </a:lnTo>
                  <a:lnTo>
                    <a:pt x="6522" y="8524"/>
                  </a:lnTo>
                  <a:lnTo>
                    <a:pt x="6278" y="8573"/>
                  </a:lnTo>
                  <a:lnTo>
                    <a:pt x="5740" y="8573"/>
                  </a:lnTo>
                  <a:lnTo>
                    <a:pt x="5496" y="8524"/>
                  </a:lnTo>
                  <a:lnTo>
                    <a:pt x="5252" y="8475"/>
                  </a:lnTo>
                  <a:lnTo>
                    <a:pt x="5008" y="8377"/>
                  </a:lnTo>
                  <a:lnTo>
                    <a:pt x="4788" y="8280"/>
                  </a:lnTo>
                  <a:lnTo>
                    <a:pt x="4568" y="8133"/>
                  </a:lnTo>
                  <a:lnTo>
                    <a:pt x="4373" y="7987"/>
                  </a:lnTo>
                  <a:lnTo>
                    <a:pt x="4202" y="7816"/>
                  </a:lnTo>
                  <a:lnTo>
                    <a:pt x="4031" y="7645"/>
                  </a:lnTo>
                  <a:lnTo>
                    <a:pt x="3884" y="7449"/>
                  </a:lnTo>
                  <a:lnTo>
                    <a:pt x="3738" y="7229"/>
                  </a:lnTo>
                  <a:lnTo>
                    <a:pt x="3640" y="7010"/>
                  </a:lnTo>
                  <a:lnTo>
                    <a:pt x="3542" y="6765"/>
                  </a:lnTo>
                  <a:lnTo>
                    <a:pt x="3493" y="6521"/>
                  </a:lnTo>
                  <a:lnTo>
                    <a:pt x="3445" y="6277"/>
                  </a:lnTo>
                  <a:lnTo>
                    <a:pt x="3445" y="6008"/>
                  </a:lnTo>
                  <a:lnTo>
                    <a:pt x="3445" y="5740"/>
                  </a:lnTo>
                  <a:lnTo>
                    <a:pt x="3493" y="5495"/>
                  </a:lnTo>
                  <a:lnTo>
                    <a:pt x="3542" y="5251"/>
                  </a:lnTo>
                  <a:lnTo>
                    <a:pt x="3640" y="5007"/>
                  </a:lnTo>
                  <a:lnTo>
                    <a:pt x="3738" y="4787"/>
                  </a:lnTo>
                  <a:lnTo>
                    <a:pt x="3884" y="4567"/>
                  </a:lnTo>
                  <a:lnTo>
                    <a:pt x="4031" y="4372"/>
                  </a:lnTo>
                  <a:lnTo>
                    <a:pt x="4202" y="4201"/>
                  </a:lnTo>
                  <a:lnTo>
                    <a:pt x="4373" y="4030"/>
                  </a:lnTo>
                  <a:lnTo>
                    <a:pt x="4568" y="3883"/>
                  </a:lnTo>
                  <a:lnTo>
                    <a:pt x="4788" y="3737"/>
                  </a:lnTo>
                  <a:lnTo>
                    <a:pt x="5008" y="3639"/>
                  </a:lnTo>
                  <a:lnTo>
                    <a:pt x="5252" y="3542"/>
                  </a:lnTo>
                  <a:lnTo>
                    <a:pt x="5496" y="3493"/>
                  </a:lnTo>
                  <a:lnTo>
                    <a:pt x="5740" y="3444"/>
                  </a:lnTo>
                  <a:close/>
                  <a:moveTo>
                    <a:pt x="5691" y="0"/>
                  </a:moveTo>
                  <a:lnTo>
                    <a:pt x="5398" y="25"/>
                  </a:lnTo>
                  <a:lnTo>
                    <a:pt x="5105" y="73"/>
                  </a:lnTo>
                  <a:lnTo>
                    <a:pt x="4788" y="122"/>
                  </a:lnTo>
                  <a:lnTo>
                    <a:pt x="4519" y="196"/>
                  </a:lnTo>
                  <a:lnTo>
                    <a:pt x="4226" y="269"/>
                  </a:lnTo>
                  <a:lnTo>
                    <a:pt x="3664" y="464"/>
                  </a:lnTo>
                  <a:lnTo>
                    <a:pt x="3152" y="733"/>
                  </a:lnTo>
                  <a:lnTo>
                    <a:pt x="2639" y="1026"/>
                  </a:lnTo>
                  <a:lnTo>
                    <a:pt x="2199" y="1368"/>
                  </a:lnTo>
                  <a:lnTo>
                    <a:pt x="1759" y="1759"/>
                  </a:lnTo>
                  <a:lnTo>
                    <a:pt x="1369" y="2198"/>
                  </a:lnTo>
                  <a:lnTo>
                    <a:pt x="1027" y="2638"/>
                  </a:lnTo>
                  <a:lnTo>
                    <a:pt x="734" y="3151"/>
                  </a:lnTo>
                  <a:lnTo>
                    <a:pt x="465" y="3664"/>
                  </a:lnTo>
                  <a:lnTo>
                    <a:pt x="270" y="4225"/>
                  </a:lnTo>
                  <a:lnTo>
                    <a:pt x="196" y="4518"/>
                  </a:lnTo>
                  <a:lnTo>
                    <a:pt x="123" y="4787"/>
                  </a:lnTo>
                  <a:lnTo>
                    <a:pt x="74" y="5105"/>
                  </a:lnTo>
                  <a:lnTo>
                    <a:pt x="25" y="5398"/>
                  </a:lnTo>
                  <a:lnTo>
                    <a:pt x="1" y="5691"/>
                  </a:lnTo>
                  <a:lnTo>
                    <a:pt x="1" y="6008"/>
                  </a:lnTo>
                  <a:lnTo>
                    <a:pt x="25" y="6448"/>
                  </a:lnTo>
                  <a:lnTo>
                    <a:pt x="74" y="6887"/>
                  </a:lnTo>
                  <a:lnTo>
                    <a:pt x="147" y="7352"/>
                  </a:lnTo>
                  <a:lnTo>
                    <a:pt x="270" y="7791"/>
                  </a:lnTo>
                  <a:lnTo>
                    <a:pt x="392" y="8231"/>
                  </a:lnTo>
                  <a:lnTo>
                    <a:pt x="563" y="8670"/>
                  </a:lnTo>
                  <a:lnTo>
                    <a:pt x="734" y="9110"/>
                  </a:lnTo>
                  <a:lnTo>
                    <a:pt x="929" y="9550"/>
                  </a:lnTo>
                  <a:lnTo>
                    <a:pt x="1149" y="9965"/>
                  </a:lnTo>
                  <a:lnTo>
                    <a:pt x="1393" y="10404"/>
                  </a:lnTo>
                  <a:lnTo>
                    <a:pt x="1906" y="11210"/>
                  </a:lnTo>
                  <a:lnTo>
                    <a:pt x="2443" y="11992"/>
                  </a:lnTo>
                  <a:lnTo>
                    <a:pt x="3005" y="12725"/>
                  </a:lnTo>
                  <a:lnTo>
                    <a:pt x="3567" y="13408"/>
                  </a:lnTo>
                  <a:lnTo>
                    <a:pt x="4104" y="14019"/>
                  </a:lnTo>
                  <a:lnTo>
                    <a:pt x="4617" y="14581"/>
                  </a:lnTo>
                  <a:lnTo>
                    <a:pt x="5081" y="15045"/>
                  </a:lnTo>
                  <a:lnTo>
                    <a:pt x="5740" y="15680"/>
                  </a:lnTo>
                  <a:lnTo>
                    <a:pt x="6009" y="15924"/>
                  </a:lnTo>
                  <a:lnTo>
                    <a:pt x="6278" y="15680"/>
                  </a:lnTo>
                  <a:lnTo>
                    <a:pt x="6937" y="15045"/>
                  </a:lnTo>
                  <a:lnTo>
                    <a:pt x="7401" y="14581"/>
                  </a:lnTo>
                  <a:lnTo>
                    <a:pt x="7914" y="14019"/>
                  </a:lnTo>
                  <a:lnTo>
                    <a:pt x="8451" y="13408"/>
                  </a:lnTo>
                  <a:lnTo>
                    <a:pt x="9013" y="12725"/>
                  </a:lnTo>
                  <a:lnTo>
                    <a:pt x="9575" y="11992"/>
                  </a:lnTo>
                  <a:lnTo>
                    <a:pt x="10112" y="11210"/>
                  </a:lnTo>
                  <a:lnTo>
                    <a:pt x="10625" y="10404"/>
                  </a:lnTo>
                  <a:lnTo>
                    <a:pt x="10869" y="9965"/>
                  </a:lnTo>
                  <a:lnTo>
                    <a:pt x="11089" y="9550"/>
                  </a:lnTo>
                  <a:lnTo>
                    <a:pt x="11284" y="9110"/>
                  </a:lnTo>
                  <a:lnTo>
                    <a:pt x="11455" y="8670"/>
                  </a:lnTo>
                  <a:lnTo>
                    <a:pt x="11626" y="8231"/>
                  </a:lnTo>
                  <a:lnTo>
                    <a:pt x="11748" y="7791"/>
                  </a:lnTo>
                  <a:lnTo>
                    <a:pt x="11871" y="7352"/>
                  </a:lnTo>
                  <a:lnTo>
                    <a:pt x="11944" y="6887"/>
                  </a:lnTo>
                  <a:lnTo>
                    <a:pt x="11993" y="6448"/>
                  </a:lnTo>
                  <a:lnTo>
                    <a:pt x="12017" y="6008"/>
                  </a:lnTo>
                  <a:lnTo>
                    <a:pt x="12017" y="5691"/>
                  </a:lnTo>
                  <a:lnTo>
                    <a:pt x="11993" y="5398"/>
                  </a:lnTo>
                  <a:lnTo>
                    <a:pt x="11944" y="5105"/>
                  </a:lnTo>
                  <a:lnTo>
                    <a:pt x="11895" y="4787"/>
                  </a:lnTo>
                  <a:lnTo>
                    <a:pt x="11822" y="4518"/>
                  </a:lnTo>
                  <a:lnTo>
                    <a:pt x="11748" y="4225"/>
                  </a:lnTo>
                  <a:lnTo>
                    <a:pt x="11553" y="3664"/>
                  </a:lnTo>
                  <a:lnTo>
                    <a:pt x="11284" y="3151"/>
                  </a:lnTo>
                  <a:lnTo>
                    <a:pt x="10991" y="2638"/>
                  </a:lnTo>
                  <a:lnTo>
                    <a:pt x="10649" y="2198"/>
                  </a:lnTo>
                  <a:lnTo>
                    <a:pt x="10259" y="1759"/>
                  </a:lnTo>
                  <a:lnTo>
                    <a:pt x="9819" y="1368"/>
                  </a:lnTo>
                  <a:lnTo>
                    <a:pt x="9379" y="1026"/>
                  </a:lnTo>
                  <a:lnTo>
                    <a:pt x="8866" y="733"/>
                  </a:lnTo>
                  <a:lnTo>
                    <a:pt x="8354" y="464"/>
                  </a:lnTo>
                  <a:lnTo>
                    <a:pt x="7792" y="269"/>
                  </a:lnTo>
                  <a:lnTo>
                    <a:pt x="7499" y="196"/>
                  </a:lnTo>
                  <a:lnTo>
                    <a:pt x="7230" y="122"/>
                  </a:lnTo>
                  <a:lnTo>
                    <a:pt x="6913" y="73"/>
                  </a:lnTo>
                  <a:lnTo>
                    <a:pt x="6620" y="25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rgbClr val="F3F3F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4" name="Google Shape;94;p1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217563" y="3819525"/>
              <a:ext cx="1092479" cy="7406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5" name="Google Shape;9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88106" y="4279392"/>
            <a:ext cx="274299" cy="27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37475" y="619900"/>
            <a:ext cx="2285998" cy="228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772050" y="870750"/>
            <a:ext cx="75999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modelling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topological relations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with a degree of connection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to make automatically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rule-based conclusions</a:t>
            </a:r>
            <a:endParaRPr sz="3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5E2028"/>
                </a:solidFill>
              </a:rPr>
              <a:t>5</a:t>
            </a:fld>
            <a:endParaRPr>
              <a:solidFill>
                <a:srgbClr val="5E2028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8C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5E2028"/>
                </a:solidFill>
              </a:rPr>
              <a:t>6</a:t>
            </a:fld>
            <a:endParaRPr>
              <a:solidFill>
                <a:srgbClr val="5E2028"/>
              </a:solidFill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title" idx="4294967295"/>
          </p:nvPr>
        </p:nvSpPr>
        <p:spPr>
          <a:xfrm>
            <a:off x="958350" y="524700"/>
            <a:ext cx="7227300" cy="40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What?</a:t>
            </a:r>
            <a:endParaRPr sz="36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  <a:t>JavaScript library for modelling and reasoning of vague graph data </a:t>
            </a:r>
            <a:endParaRPr sz="36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Who?</a:t>
            </a:r>
            <a:endParaRPr sz="24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  <a:t>Mainz Centre for Digitality in the Humanities</a:t>
            </a:r>
            <a:b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  <a:t>and Cultural Studies (mainzed) </a:t>
            </a:r>
            <a:endParaRPr sz="14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  <a:t>Martin Unold, Florian Thiery</a:t>
            </a:r>
            <a:endParaRPr sz="14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Where?</a:t>
            </a:r>
            <a:endParaRPr sz="14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uFill>
                  <a:noFill/>
                </a:uFill>
                <a:latin typeface="Raleway Medium"/>
                <a:ea typeface="Raleway Medium"/>
                <a:cs typeface="Raleway Medium"/>
                <a:sym typeface="Raleway Medium"/>
                <a:hlinkClick r:id="rId3"/>
              </a:rPr>
              <a:t>http://academic-meta-tool.xyz</a:t>
            </a:r>
            <a:br>
              <a:rPr lang="en" sz="1400"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" sz="1400">
                <a:uFill>
                  <a:noFill/>
                </a:uFill>
                <a:latin typeface="Raleway Medium"/>
                <a:ea typeface="Raleway Medium"/>
                <a:cs typeface="Raleway Medium"/>
                <a:sym typeface="Raleway Medium"/>
                <a:hlinkClick r:id="rId4"/>
              </a:rPr>
              <a:t>https://github.com/mainzed/academicmetatool-js</a:t>
            </a:r>
            <a:endParaRPr sz="3600"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7250" y="2248450"/>
            <a:ext cx="2739200" cy="146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25" name="Google Shape;125;p22"/>
          <p:cNvSpPr txBox="1"/>
          <p:nvPr/>
        </p:nvSpPr>
        <p:spPr>
          <a:xfrm>
            <a:off x="772050" y="870750"/>
            <a:ext cx="75999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modelling a trip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from the North of Sweden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around Scandinavia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using topological relations</a:t>
            </a:r>
            <a:b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and a modelled degree of northness to enable reasoning</a:t>
            </a:r>
            <a:endParaRPr sz="3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 idx="4294967295"/>
          </p:nvPr>
        </p:nvSpPr>
        <p:spPr>
          <a:xfrm>
            <a:off x="922000" y="643050"/>
            <a:ext cx="3634800" cy="3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specify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nodes 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»CONCEPTS«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1" name="Google Shape;131;p2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132" name="Google Shape;132;p23"/>
          <p:cNvGrpSpPr/>
          <p:nvPr/>
        </p:nvGrpSpPr>
        <p:grpSpPr>
          <a:xfrm>
            <a:off x="5001175" y="1184714"/>
            <a:ext cx="2847900" cy="2774074"/>
            <a:chOff x="4893775" y="1092151"/>
            <a:chExt cx="2847900" cy="2774074"/>
          </a:xfrm>
        </p:grpSpPr>
        <p:pic>
          <p:nvPicPr>
            <p:cNvPr id="133" name="Google Shape;13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98553" y="1092151"/>
              <a:ext cx="1238349" cy="216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23"/>
            <p:cNvSpPr txBox="1"/>
            <p:nvPr/>
          </p:nvSpPr>
          <p:spPr>
            <a:xfrm>
              <a:off x="4893775" y="3268025"/>
              <a:ext cx="2847900" cy="59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POI</a:t>
              </a:r>
              <a:endParaRPr sz="18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</p:grpSp>
      <p:sp>
        <p:nvSpPr>
          <p:cNvPr id="135" name="Google Shape;135;p23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 idx="4294967295"/>
          </p:nvPr>
        </p:nvSpPr>
        <p:spPr>
          <a:xfrm>
            <a:off x="922000" y="643050"/>
            <a:ext cx="3634800" cy="3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specify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edges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»ROLES«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142" name="Google Shape;142;p24"/>
          <p:cNvGrpSpPr/>
          <p:nvPr/>
        </p:nvGrpSpPr>
        <p:grpSpPr>
          <a:xfrm>
            <a:off x="4583038" y="1102219"/>
            <a:ext cx="3565650" cy="2939056"/>
            <a:chOff x="4595538" y="934744"/>
            <a:chExt cx="3565650" cy="2939056"/>
          </a:xfrm>
        </p:grpSpPr>
        <p:grpSp>
          <p:nvGrpSpPr>
            <p:cNvPr id="143" name="Google Shape;143;p24"/>
            <p:cNvGrpSpPr/>
            <p:nvPr/>
          </p:nvGrpSpPr>
          <p:grpSpPr>
            <a:xfrm>
              <a:off x="4595538" y="934744"/>
              <a:ext cx="3565650" cy="1307281"/>
              <a:chOff x="5161238" y="1440619"/>
              <a:chExt cx="3565650" cy="1307281"/>
            </a:xfrm>
          </p:grpSpPr>
          <p:pic>
            <p:nvPicPr>
              <p:cNvPr id="144" name="Google Shape;144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456377" y="1440619"/>
                <a:ext cx="575824" cy="1006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5" name="Google Shape;145;p24"/>
              <p:cNvSpPr txBox="1"/>
              <p:nvPr/>
            </p:nvSpPr>
            <p:spPr>
              <a:xfrm>
                <a:off x="5161238" y="250370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FFFFF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POI</a:t>
                </a:r>
                <a:endParaRPr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pic>
            <p:nvPicPr>
              <p:cNvPr id="146" name="Google Shape;146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855927" y="1440619"/>
                <a:ext cx="575824" cy="1006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" name="Google Shape;147;p24"/>
              <p:cNvSpPr txBox="1"/>
              <p:nvPr/>
            </p:nvSpPr>
            <p:spPr>
              <a:xfrm>
                <a:off x="7560788" y="250370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FFFFF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POI</a:t>
                </a:r>
                <a:endParaRPr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48" name="Google Shape;148;p24"/>
              <p:cNvSpPr txBox="1"/>
              <p:nvPr/>
            </p:nvSpPr>
            <p:spPr>
              <a:xfrm>
                <a:off x="6284813" y="166955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northOf</a:t>
                </a:r>
                <a:endParaRPr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cxnSp>
            <p:nvCxnSpPr>
              <p:cNvPr id="149" name="Google Shape;149;p24"/>
              <p:cNvCxnSpPr/>
              <p:nvPr/>
            </p:nvCxnSpPr>
            <p:spPr>
              <a:xfrm>
                <a:off x="6032201" y="1944057"/>
                <a:ext cx="18237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</p:grpSp>
        <p:grpSp>
          <p:nvGrpSpPr>
            <p:cNvPr id="150" name="Google Shape;150;p24"/>
            <p:cNvGrpSpPr/>
            <p:nvPr/>
          </p:nvGrpSpPr>
          <p:grpSpPr>
            <a:xfrm>
              <a:off x="4595538" y="2566519"/>
              <a:ext cx="3565650" cy="1307281"/>
              <a:chOff x="5161238" y="1440619"/>
              <a:chExt cx="3565650" cy="1307281"/>
            </a:xfrm>
          </p:grpSpPr>
          <p:pic>
            <p:nvPicPr>
              <p:cNvPr id="151" name="Google Shape;151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456377" y="1440619"/>
                <a:ext cx="575824" cy="1006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2" name="Google Shape;152;p24"/>
              <p:cNvSpPr txBox="1"/>
              <p:nvPr/>
            </p:nvSpPr>
            <p:spPr>
              <a:xfrm>
                <a:off x="5161238" y="250370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>
                    <a:solidFill>
                      <a:srgbClr val="FFFFF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POI</a:t>
                </a:r>
                <a:endParaRPr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pic>
            <p:nvPicPr>
              <p:cNvPr id="153" name="Google Shape;153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855927" y="1440619"/>
                <a:ext cx="575824" cy="100687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4" name="Google Shape;154;p24"/>
              <p:cNvSpPr txBox="1"/>
              <p:nvPr/>
            </p:nvSpPr>
            <p:spPr>
              <a:xfrm>
                <a:off x="7560788" y="250370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>
                    <a:solidFill>
                      <a:srgbClr val="FFFFFF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POI</a:t>
                </a:r>
                <a:endParaRPr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55" name="Google Shape;155;p24"/>
              <p:cNvSpPr txBox="1"/>
              <p:nvPr/>
            </p:nvSpPr>
            <p:spPr>
              <a:xfrm>
                <a:off x="6284813" y="1669550"/>
                <a:ext cx="11661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southOf</a:t>
                </a:r>
                <a:endParaRPr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cxnSp>
            <p:nvCxnSpPr>
              <p:cNvPr id="156" name="Google Shape;156;p24"/>
              <p:cNvCxnSpPr/>
              <p:nvPr/>
            </p:nvCxnSpPr>
            <p:spPr>
              <a:xfrm>
                <a:off x="6032201" y="1944057"/>
                <a:ext cx="18237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cxnSp>
        </p:grpSp>
      </p:grpSp>
      <p:sp>
        <p:nvSpPr>
          <p:cNvPr id="157" name="Google Shape;157;p24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title" idx="4294967295"/>
          </p:nvPr>
        </p:nvSpPr>
        <p:spPr>
          <a:xfrm>
            <a:off x="922000" y="643050"/>
            <a:ext cx="3634800" cy="3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specify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degree of northness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i="1">
                <a:solidFill>
                  <a:srgbClr val="FFFFFF"/>
                </a:solidFill>
              </a:rPr>
              <a:t>⇒ normalisation</a:t>
            </a:r>
            <a:endParaRPr sz="3000" i="1">
              <a:solidFill>
                <a:srgbClr val="FFFFFF"/>
              </a:solidFill>
            </a:endParaRPr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164" name="Google Shape;164;p25"/>
          <p:cNvGrpSpPr/>
          <p:nvPr/>
        </p:nvGrpSpPr>
        <p:grpSpPr>
          <a:xfrm>
            <a:off x="4556788" y="725319"/>
            <a:ext cx="3565650" cy="1307281"/>
            <a:chOff x="4556788" y="1563519"/>
            <a:chExt cx="3565650" cy="1307281"/>
          </a:xfrm>
        </p:grpSpPr>
        <p:pic>
          <p:nvPicPr>
            <p:cNvPr id="165" name="Google Shape;165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51927" y="1563519"/>
              <a:ext cx="575824" cy="10068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5"/>
            <p:cNvSpPr txBox="1"/>
            <p:nvPr/>
          </p:nvSpPr>
          <p:spPr>
            <a:xfrm>
              <a:off x="4556788" y="2626600"/>
              <a:ext cx="1166100" cy="24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Umeå</a:t>
              </a:r>
              <a:endPara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63.8270°N</a:t>
              </a:r>
              <a:endPara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167" name="Google Shape;16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51477" y="1563519"/>
              <a:ext cx="575824" cy="10068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5"/>
            <p:cNvSpPr txBox="1"/>
            <p:nvPr/>
          </p:nvSpPr>
          <p:spPr>
            <a:xfrm>
              <a:off x="6956338" y="2626600"/>
              <a:ext cx="1166100" cy="24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North Cape</a:t>
              </a:r>
              <a:endPara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71.1725°N</a:t>
              </a:r>
              <a:endPara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9" name="Google Shape;169;p25"/>
            <p:cNvSpPr txBox="1"/>
            <p:nvPr/>
          </p:nvSpPr>
          <p:spPr>
            <a:xfrm>
              <a:off x="5680363" y="1716250"/>
              <a:ext cx="1166100" cy="24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7.3455° == 1</a:t>
              </a:r>
              <a:endParaRPr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  <p:cxnSp>
          <p:nvCxnSpPr>
            <p:cNvPr id="170" name="Google Shape;170;p25"/>
            <p:cNvCxnSpPr/>
            <p:nvPr/>
          </p:nvCxnSpPr>
          <p:spPr>
            <a:xfrm>
              <a:off x="5427751" y="2066957"/>
              <a:ext cx="1823700" cy="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sp>
        <p:nvSpPr>
          <p:cNvPr id="171" name="Google Shape;171;p25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 | Leaflet - Map tiles by Stamen Design, CC BY 3.0 — Map data © OpenStreetMap contributors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49" y="2298787"/>
            <a:ext cx="2857575" cy="22793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3" name="Google Shape;173;p25"/>
          <p:cNvSpPr/>
          <p:nvPr/>
        </p:nvSpPr>
        <p:spPr>
          <a:xfrm>
            <a:off x="6111800" y="3749040"/>
            <a:ext cx="91500" cy="915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5"/>
          <p:cNvSpPr/>
          <p:nvPr/>
        </p:nvSpPr>
        <p:spPr>
          <a:xfrm>
            <a:off x="6569000" y="2301240"/>
            <a:ext cx="91500" cy="915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5" name="Google Shape;175;p25"/>
          <p:cNvCxnSpPr>
            <a:stCxn id="173" idx="0"/>
            <a:endCxn id="174" idx="4"/>
          </p:cNvCxnSpPr>
          <p:nvPr/>
        </p:nvCxnSpPr>
        <p:spPr>
          <a:xfrm rot="10800000" flipH="1">
            <a:off x="6157550" y="2392740"/>
            <a:ext cx="457200" cy="13563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 idx="4294967295"/>
          </p:nvPr>
        </p:nvSpPr>
        <p:spPr>
          <a:xfrm>
            <a:off x="922000" y="643050"/>
            <a:ext cx="3634800" cy="3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specify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Role-Chain</a:t>
            </a:r>
            <a:br>
              <a:rPr lang="en" sz="3600">
                <a:solidFill>
                  <a:srgbClr val="FFFFFF"/>
                </a:solidFill>
              </a:rPr>
            </a:br>
            <a:r>
              <a:rPr lang="en" sz="3600">
                <a:solidFill>
                  <a:srgbClr val="FFFFFF"/>
                </a:solidFill>
              </a:rPr>
              <a:t>axioms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81" name="Google Shape;181;p2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182" name="Google Shape;182;p26"/>
          <p:cNvGrpSpPr/>
          <p:nvPr/>
        </p:nvGrpSpPr>
        <p:grpSpPr>
          <a:xfrm>
            <a:off x="4822924" y="1989619"/>
            <a:ext cx="3183740" cy="1164268"/>
            <a:chOff x="4874149" y="1944832"/>
            <a:chExt cx="3183740" cy="1164268"/>
          </a:xfrm>
        </p:grpSpPr>
        <p:pic>
          <p:nvPicPr>
            <p:cNvPr id="183" name="Google Shape;183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4149" y="1944832"/>
              <a:ext cx="410045" cy="716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60994" y="1944832"/>
              <a:ext cx="410045" cy="7169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6"/>
            <p:cNvSpPr txBox="1"/>
            <p:nvPr/>
          </p:nvSpPr>
          <p:spPr>
            <a:xfrm>
              <a:off x="5284200" y="2059148"/>
              <a:ext cx="774300" cy="1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antecedent1</a:t>
              </a:r>
              <a:endParaRPr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northOf</a:t>
              </a:r>
              <a:endParaRPr sz="6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  <p:cxnSp>
          <p:nvCxnSpPr>
            <p:cNvPr id="186" name="Google Shape;186;p26"/>
            <p:cNvCxnSpPr>
              <a:stCxn id="183" idx="3"/>
              <a:endCxn id="184" idx="1"/>
            </p:cNvCxnSpPr>
            <p:nvPr/>
          </p:nvCxnSpPr>
          <p:spPr>
            <a:xfrm>
              <a:off x="5284194" y="2303329"/>
              <a:ext cx="976800" cy="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pic>
          <p:nvPicPr>
            <p:cNvPr id="187" name="Google Shape;187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47844" y="1944832"/>
              <a:ext cx="410045" cy="71699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8" name="Google Shape;188;p26"/>
            <p:cNvCxnSpPr/>
            <p:nvPr/>
          </p:nvCxnSpPr>
          <p:spPr>
            <a:xfrm>
              <a:off x="6671043" y="2303330"/>
              <a:ext cx="976800" cy="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189" name="Google Shape;189;p26"/>
            <p:cNvSpPr txBox="1"/>
            <p:nvPr/>
          </p:nvSpPr>
          <p:spPr>
            <a:xfrm>
              <a:off x="6671050" y="2059148"/>
              <a:ext cx="800700" cy="1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antecedent2</a:t>
              </a:r>
              <a:endParaRPr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northOf</a:t>
              </a:r>
              <a:endParaRPr sz="6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  <p:cxnSp>
          <p:nvCxnSpPr>
            <p:cNvPr id="190" name="Google Shape;190;p26"/>
            <p:cNvCxnSpPr>
              <a:stCxn id="183" idx="2"/>
            </p:cNvCxnSpPr>
            <p:nvPr/>
          </p:nvCxnSpPr>
          <p:spPr>
            <a:xfrm rot="-5400000">
              <a:off x="6479122" y="1244477"/>
              <a:ext cx="17400" cy="2817300"/>
            </a:xfrm>
            <a:prstGeom prst="curvedConnector4">
              <a:avLst>
                <a:gd name="adj1" fmla="val -1996961"/>
                <a:gd name="adj2" fmla="val 62550"/>
              </a:avLst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191" name="Google Shape;191;p26"/>
            <p:cNvSpPr txBox="1"/>
            <p:nvPr/>
          </p:nvSpPr>
          <p:spPr>
            <a:xfrm>
              <a:off x="5611375" y="2741313"/>
              <a:ext cx="774300" cy="1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consequent</a:t>
              </a:r>
              <a:endParaRPr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northOf</a:t>
              </a:r>
              <a:endParaRPr sz="6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  <p:sp>
          <p:nvSpPr>
            <p:cNvPr id="192" name="Google Shape;192;p26"/>
            <p:cNvSpPr txBox="1"/>
            <p:nvPr/>
          </p:nvSpPr>
          <p:spPr>
            <a:xfrm>
              <a:off x="6949750" y="2741300"/>
              <a:ext cx="774300" cy="36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logic</a:t>
              </a:r>
              <a:endParaRPr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Lukasiewicz</a:t>
              </a:r>
              <a:r>
                <a:rPr lang="en" sz="600" i="1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,</a:t>
              </a:r>
              <a:r>
                <a:rPr lang="en" sz="6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 Product</a:t>
              </a:r>
              <a:r>
                <a:rPr lang="en" sz="600" i="1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, Goedel</a:t>
              </a:r>
              <a:endParaRPr sz="6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93" name="Google Shape;193;p26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>
            <a:spLocks noGrp="1"/>
          </p:cNvSpPr>
          <p:nvPr>
            <p:ph type="title" idx="4294967295"/>
          </p:nvPr>
        </p:nvSpPr>
        <p:spPr>
          <a:xfrm>
            <a:off x="922000" y="643050"/>
            <a:ext cx="3634800" cy="3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specify</a:t>
            </a:r>
            <a:endParaRPr sz="3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Inverse</a:t>
            </a:r>
            <a:br>
              <a:rPr lang="en" sz="3600">
                <a:solidFill>
                  <a:srgbClr val="FFFFFF"/>
                </a:solidFill>
              </a:rPr>
            </a:br>
            <a:r>
              <a:rPr lang="en" sz="3600">
                <a:solidFill>
                  <a:srgbClr val="FFFFFF"/>
                </a:solidFill>
              </a:rPr>
              <a:t>axioms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99" name="Google Shape;199;p2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12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200" name="Google Shape;200;p27"/>
          <p:cNvGrpSpPr/>
          <p:nvPr/>
        </p:nvGrpSpPr>
        <p:grpSpPr>
          <a:xfrm>
            <a:off x="4935652" y="1997394"/>
            <a:ext cx="2975374" cy="1148706"/>
            <a:chOff x="4878177" y="1102219"/>
            <a:chExt cx="2975374" cy="1148706"/>
          </a:xfrm>
        </p:grpSpPr>
        <p:pic>
          <p:nvPicPr>
            <p:cNvPr id="201" name="Google Shape;201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8177" y="1102219"/>
              <a:ext cx="575824" cy="10068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77727" y="1102219"/>
              <a:ext cx="575824" cy="10068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7"/>
            <p:cNvSpPr txBox="1"/>
            <p:nvPr/>
          </p:nvSpPr>
          <p:spPr>
            <a:xfrm>
              <a:off x="5706625" y="1166575"/>
              <a:ext cx="1166100" cy="3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antecedent</a:t>
              </a:r>
              <a:endParaRPr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northOf</a:t>
              </a:r>
              <a:endParaRPr sz="10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  <p:cxnSp>
          <p:nvCxnSpPr>
            <p:cNvPr id="204" name="Google Shape;204;p27"/>
            <p:cNvCxnSpPr/>
            <p:nvPr/>
          </p:nvCxnSpPr>
          <p:spPr>
            <a:xfrm>
              <a:off x="5454001" y="1605657"/>
              <a:ext cx="1823700" cy="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205" name="Google Shape;205;p27"/>
            <p:cNvCxnSpPr/>
            <p:nvPr/>
          </p:nvCxnSpPr>
          <p:spPr>
            <a:xfrm rot="10800000">
              <a:off x="5454027" y="1834257"/>
              <a:ext cx="1823700" cy="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206" name="Google Shape;206;p27"/>
            <p:cNvSpPr txBox="1"/>
            <p:nvPr/>
          </p:nvSpPr>
          <p:spPr>
            <a:xfrm>
              <a:off x="5902725" y="1918225"/>
              <a:ext cx="1166100" cy="3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inverse</a:t>
              </a:r>
              <a:endParaRPr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southOf</a:t>
              </a:r>
              <a:endParaRPr sz="1000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</p:grpSp>
      <p:sp>
        <p:nvSpPr>
          <p:cNvPr id="207" name="Google Shape;207;p27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13" name="Google Shape;213;p28"/>
          <p:cNvSpPr txBox="1"/>
          <p:nvPr/>
        </p:nvSpPr>
        <p:spPr>
          <a:xfrm>
            <a:off x="792850" y="1298400"/>
            <a:ext cx="4434000" cy="25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Let us model the</a:t>
            </a:r>
            <a:br>
              <a:rPr lang="en" sz="3600" b="1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Scandinavian trip</a:t>
            </a:r>
            <a:br>
              <a:rPr lang="en" sz="3600" b="1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3600" b="1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of Flo and Emil!</a:t>
            </a:r>
            <a:endParaRPr sz="3600" b="1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4" name="Google Shape;21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3777" y="742956"/>
            <a:ext cx="2052055" cy="36575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5" name="Google Shape;215;p28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14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21" name="Google Shape;221;p29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995500" y="3601200"/>
            <a:ext cx="3061200" cy="9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Umeå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63.8270°N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3" name="Google Shape;22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300" y="38671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29" name="Google Shape;2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/>
          <p:nvPr/>
        </p:nvSpPr>
        <p:spPr>
          <a:xfrm>
            <a:off x="2789163" y="298118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Umeå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1" name="Google Shape;23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/>
        </p:nvSpPr>
        <p:spPr>
          <a:xfrm>
            <a:off x="5188713" y="298118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Lycksele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0.7674°N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234" name="Google Shape;234;p30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35" name="Google Shape;235;p30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0.10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0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16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509800" y="3540050"/>
            <a:ext cx="3569700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Lycksele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64.5944°N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4" name="Google Shape;24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4200" y="369290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250" name="Google Shape;2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2"/>
          <p:cNvSpPr txBox="1"/>
          <p:nvPr/>
        </p:nvSpPr>
        <p:spPr>
          <a:xfrm>
            <a:off x="2789163" y="298118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Lycksele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2" name="Google Shape;25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Arctic Circle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1.7456°N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255" name="Google Shape;255;p32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56" name="Google Shape;256;p32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0.24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18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63" name="Google Shape;263;p33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33"/>
          <p:cNvSpPr txBox="1"/>
          <p:nvPr/>
        </p:nvSpPr>
        <p:spPr>
          <a:xfrm>
            <a:off x="5254975" y="3538400"/>
            <a:ext cx="31866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Arctic Circle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66.34°N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2975" y="3935075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19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1" name="Google Shape;271;p34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5494000" y="2044550"/>
            <a:ext cx="31866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Arctic Circle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66.34°N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3" name="Google Shape;2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8400" y="29317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79" name="Google Shape;2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5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Arctic Circle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1" name="Google Shape;2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5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Rognan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3" name="Google Shape;283;p35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0.7572°N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284" name="Google Shape;284;p35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85" name="Google Shape;285;p35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0.10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35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21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92" name="Google Shape;292;p36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36"/>
          <p:cNvSpPr txBox="1"/>
          <p:nvPr/>
        </p:nvSpPr>
        <p:spPr>
          <a:xfrm>
            <a:off x="596875" y="3587275"/>
            <a:ext cx="30612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Rognan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67.0972°N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4" name="Google Shape;29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1200" y="3796675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00" name="Google Shape;300;p37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1" name="Google Shape;301;p37"/>
          <p:cNvSpPr txBox="1"/>
          <p:nvPr/>
        </p:nvSpPr>
        <p:spPr>
          <a:xfrm>
            <a:off x="5470325" y="3134100"/>
            <a:ext cx="30612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Rognan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67.0972°N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2" name="Google Shape;30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4025" y="325440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308" name="Google Shape;30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8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Rognan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0" name="Google Shape;3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8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Lofoten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38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1.2359°N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313" name="Google Shape;313;p38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14" name="Google Shape;314;p38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0.17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5" name="Google Shape;315;p38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24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21" name="Google Shape;321;p39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2" name="Google Shape;322;p39"/>
          <p:cNvSpPr txBox="1"/>
          <p:nvPr/>
        </p:nvSpPr>
        <p:spPr>
          <a:xfrm>
            <a:off x="5001800" y="65532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Lofoten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68,3331°N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3" name="Google Shape;32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6950" y="1271075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25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29" name="Google Shape;329;p40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p40"/>
          <p:cNvSpPr txBox="1"/>
          <p:nvPr/>
        </p:nvSpPr>
        <p:spPr>
          <a:xfrm>
            <a:off x="5543200" y="371387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Lofoten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68,3331°N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1" name="Google Shape;3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300" y="33238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26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37" name="Google Shape;337;p41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8" name="Google Shape;338;p41"/>
          <p:cNvSpPr txBox="1"/>
          <p:nvPr/>
        </p:nvSpPr>
        <p:spPr>
          <a:xfrm>
            <a:off x="607925" y="54862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Lofoten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68,3331°N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8975" y="576225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345" name="Google Shape;34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2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Lofoten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7" name="Google Shape;34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2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Tromsø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9" name="Google Shape;349;p42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1.3187°N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350" name="Google Shape;350;p42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51" name="Google Shape;351;p42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0.18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2" name="Google Shape;352;p42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28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58" name="Google Shape;358;p43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9" name="Google Shape;359;p43"/>
          <p:cNvSpPr txBox="1"/>
          <p:nvPr/>
        </p:nvSpPr>
        <p:spPr>
          <a:xfrm>
            <a:off x="4908100" y="47892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Tromsø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69,6518°N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0" name="Google Shape;36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9150" y="1063475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29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66" name="Google Shape;366;p44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7" name="Google Shape;367;p44"/>
          <p:cNvSpPr txBox="1"/>
          <p:nvPr/>
        </p:nvSpPr>
        <p:spPr>
          <a:xfrm>
            <a:off x="5294125" y="84407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Tromsø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69,6518°N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8" name="Google Shape;36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0200" y="4753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374" name="Google Shape;37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5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Tromsø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76" name="Google Shape;37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5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North Cape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8" name="Google Shape;378;p45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1.5207°N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379" name="Google Shape;379;p45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80" name="Google Shape;380;p45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0.21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1" name="Google Shape;381;p45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31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87" name="Google Shape;387;p46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8" name="Google Shape;388;p46"/>
          <p:cNvSpPr txBox="1"/>
          <p:nvPr/>
        </p:nvSpPr>
        <p:spPr>
          <a:xfrm>
            <a:off x="660800" y="54212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North Cape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71,1725°N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9" name="Google Shape;38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0075" y="11557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95" name="Google Shape;395;p47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47"/>
          <p:cNvSpPr txBox="1"/>
          <p:nvPr/>
        </p:nvSpPr>
        <p:spPr>
          <a:xfrm>
            <a:off x="5543200" y="3612300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North Cape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71,1725°N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7" name="Google Shape;39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7200" y="325440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pic>
        <p:nvPicPr>
          <p:cNvPr id="403" name="Google Shape;40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8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North Cape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5" name="Google Shape;40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8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48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-2.2669°N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408" name="Google Shape;408;p48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09" name="Google Shape;409;p48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-0.31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0" name="Google Shape;410;p48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34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16" name="Google Shape;416;p49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7" name="Google Shape;417;p49"/>
          <p:cNvSpPr txBox="1"/>
          <p:nvPr/>
        </p:nvSpPr>
        <p:spPr>
          <a:xfrm>
            <a:off x="624975" y="371387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68,9056°N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18" name="Google Shape;41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325" y="37966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35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5" name="Google Shape;425;p50"/>
          <p:cNvSpPr txBox="1"/>
          <p:nvPr/>
        </p:nvSpPr>
        <p:spPr>
          <a:xfrm>
            <a:off x="4904300" y="527800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68,9056°N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6" name="Google Shape;42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9475" y="10486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36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32" name="Google Shape;432;p51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3" name="Google Shape;433;p51"/>
          <p:cNvSpPr txBox="1"/>
          <p:nvPr/>
        </p:nvSpPr>
        <p:spPr>
          <a:xfrm>
            <a:off x="5543200" y="3612300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68,9056°N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34" name="Google Shape;43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6425" y="31551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37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40" name="Google Shape;440;p52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1" name="Google Shape;441;p52"/>
          <p:cNvSpPr txBox="1"/>
          <p:nvPr/>
        </p:nvSpPr>
        <p:spPr>
          <a:xfrm>
            <a:off x="572925" y="531125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 sz="4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68,9056°N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42" name="Google Shape;44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4250" y="5906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pic>
        <p:nvPicPr>
          <p:cNvPr id="448" name="Google Shape;44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3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Inari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50" name="Google Shape;45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53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Santa Claus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2" name="Google Shape;452;p53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-2.3625°N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453" name="Google Shape;453;p53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54" name="Google Shape;454;p53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-0.32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5" name="Google Shape;455;p53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39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61" name="Google Shape;461;p54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2" name="Google Shape;462;p54"/>
          <p:cNvSpPr txBox="1"/>
          <p:nvPr/>
        </p:nvSpPr>
        <p:spPr>
          <a:xfrm>
            <a:off x="3398350" y="530350"/>
            <a:ext cx="30612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Raleway"/>
                <a:ea typeface="Raleway"/>
                <a:cs typeface="Raleway"/>
                <a:sym typeface="Raleway"/>
              </a:rPr>
              <a:t>Santa Claus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66,5431°N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3" name="Google Shape;463;p54"/>
          <p:cNvSpPr txBox="1"/>
          <p:nvPr/>
        </p:nvSpPr>
        <p:spPr>
          <a:xfrm>
            <a:off x="4063950" y="1579875"/>
            <a:ext cx="1016400" cy="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00"/>
                </a:solidFill>
                <a:latin typeface="Raleway Black"/>
                <a:ea typeface="Raleway Black"/>
                <a:cs typeface="Raleway Black"/>
                <a:sym typeface="Raleway Black"/>
              </a:rPr>
              <a:t>24C°</a:t>
            </a:r>
            <a:endParaRPr sz="2400">
              <a:solidFill>
                <a:srgbClr val="FFFF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64" name="Google Shape;464;p54"/>
          <p:cNvSpPr/>
          <p:nvPr/>
        </p:nvSpPr>
        <p:spPr>
          <a:xfrm>
            <a:off x="3398350" y="1207800"/>
            <a:ext cx="846300" cy="8538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5" name="Google Shape;46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9975" y="11226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pic>
        <p:nvPicPr>
          <p:cNvPr id="471" name="Google Shape;47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430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5"/>
          <p:cNvSpPr txBox="1"/>
          <p:nvPr/>
        </p:nvSpPr>
        <p:spPr>
          <a:xfrm>
            <a:off x="2409061" y="2981200"/>
            <a:ext cx="19263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Santa Claus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73" name="Google Shape;47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852" y="1918107"/>
            <a:ext cx="575824" cy="100687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55"/>
          <p:cNvSpPr txBox="1"/>
          <p:nvPr/>
        </p:nvSpPr>
        <p:spPr>
          <a:xfrm>
            <a:off x="4943912" y="2981200"/>
            <a:ext cx="16557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Umeå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5" name="Google Shape;475;p55"/>
          <p:cNvSpPr txBox="1"/>
          <p:nvPr/>
        </p:nvSpPr>
        <p:spPr>
          <a:xfrm>
            <a:off x="3912738" y="2070838"/>
            <a:ext cx="11661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-2.7161°N</a:t>
            </a:r>
            <a:endParaRPr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476" name="Google Shape;476;p55"/>
          <p:cNvCxnSpPr/>
          <p:nvPr/>
        </p:nvCxnSpPr>
        <p:spPr>
          <a:xfrm>
            <a:off x="3660126" y="2421545"/>
            <a:ext cx="1823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77" name="Google Shape;477;p55"/>
          <p:cNvSpPr txBox="1"/>
          <p:nvPr/>
        </p:nvSpPr>
        <p:spPr>
          <a:xfrm>
            <a:off x="3579599" y="2526025"/>
            <a:ext cx="18324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-0.37</a:t>
            </a:r>
            <a:endParaRPr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8" name="Google Shape;478;p55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pixabay Pixabay License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41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84" name="Google Shape;484;p56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5" name="Google Shape;485;p56"/>
          <p:cNvSpPr txBox="1"/>
          <p:nvPr/>
        </p:nvSpPr>
        <p:spPr>
          <a:xfrm>
            <a:off x="718400" y="3134100"/>
            <a:ext cx="30612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Umeå</a:t>
            </a:r>
            <a:endParaRPr sz="6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63.8270°N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6" name="Google Shape;48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0400" y="413310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42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92" name="Google Shape;492;p57"/>
          <p:cNvSpPr txBox="1">
            <a:spLocks noGrp="1"/>
          </p:cNvSpPr>
          <p:nvPr>
            <p:ph type="subTitle" idx="4294967295"/>
          </p:nvPr>
        </p:nvSpPr>
        <p:spPr>
          <a:xfrm>
            <a:off x="150" y="4691875"/>
            <a:ext cx="91440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Florian Thiery (CC BY 4.0)</a:t>
            </a:r>
            <a:endParaRPr sz="800" i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3" name="Google Shape;493;p57"/>
          <p:cNvSpPr txBox="1"/>
          <p:nvPr/>
        </p:nvSpPr>
        <p:spPr>
          <a:xfrm>
            <a:off x="4872775" y="3134100"/>
            <a:ext cx="30612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Raleway Black"/>
                <a:ea typeface="Raleway Black"/>
                <a:cs typeface="Raleway Black"/>
                <a:sym typeface="Raleway Black"/>
              </a:rPr>
              <a:t>Thx </a:t>
            </a:r>
            <a:r>
              <a:rPr lang="en" sz="3000" u="sng">
                <a:latin typeface="Raleway Black"/>
                <a:ea typeface="Raleway Black"/>
                <a:cs typeface="Raleway Black"/>
                <a:sym typeface="Raleway Black"/>
              </a:rPr>
              <a:t>Anne</a:t>
            </a:r>
            <a:r>
              <a:rPr lang="en" sz="3000">
                <a:latin typeface="Raleway Black"/>
                <a:ea typeface="Raleway Black"/>
                <a:cs typeface="Raleway Black"/>
                <a:sym typeface="Raleway Black"/>
              </a:rPr>
              <a:t> for the great experience!</a:t>
            </a:r>
            <a:endParaRPr sz="3000"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pic>
        <p:nvPicPr>
          <p:cNvPr id="499" name="Google Shape;49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800" y="834400"/>
            <a:ext cx="5486399" cy="25717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00" name="Google Shape;500;p58"/>
          <p:cNvSpPr txBox="1">
            <a:spLocks noGrp="1"/>
          </p:cNvSpPr>
          <p:nvPr>
            <p:ph type="title" idx="4294967295"/>
          </p:nvPr>
        </p:nvSpPr>
        <p:spPr>
          <a:xfrm>
            <a:off x="828450" y="3635125"/>
            <a:ext cx="7487100" cy="8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model the trip via topi.link … 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9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506" name="Google Shape;506;p59"/>
          <p:cNvSpPr txBox="1">
            <a:spLocks noGrp="1"/>
          </p:cNvSpPr>
          <p:nvPr>
            <p:ph type="title" idx="4294967295"/>
          </p:nvPr>
        </p:nvSpPr>
        <p:spPr>
          <a:xfrm>
            <a:off x="828450" y="3635125"/>
            <a:ext cx="7487100" cy="8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… using the </a:t>
            </a:r>
            <a:r>
              <a:rPr lang="en" sz="3000" i="1">
                <a:solidFill>
                  <a:srgbClr val="FFFFFF"/>
                </a:solidFill>
              </a:rPr>
              <a:t>North-South Network </a:t>
            </a:r>
            <a:r>
              <a:rPr lang="en" sz="3000">
                <a:solidFill>
                  <a:srgbClr val="FFFFFF"/>
                </a:solidFill>
              </a:rPr>
              <a:t>… </a:t>
            </a:r>
            <a:endParaRPr sz="3000" i="1">
              <a:solidFill>
                <a:srgbClr val="FFFFFF"/>
              </a:solidFill>
            </a:endParaRPr>
          </a:p>
        </p:txBody>
      </p:sp>
      <p:pic>
        <p:nvPicPr>
          <p:cNvPr id="507" name="Google Shape;50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800" y="830969"/>
            <a:ext cx="5486402" cy="25786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0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513" name="Google Shape;513;p60"/>
          <p:cNvSpPr txBox="1">
            <a:spLocks noGrp="1"/>
          </p:cNvSpPr>
          <p:nvPr>
            <p:ph type="title" idx="4294967295"/>
          </p:nvPr>
        </p:nvSpPr>
        <p:spPr>
          <a:xfrm>
            <a:off x="828450" y="3863725"/>
            <a:ext cx="7487100" cy="8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… create the trip network … </a:t>
            </a:r>
            <a:endParaRPr sz="3000" i="1">
              <a:solidFill>
                <a:srgbClr val="FFFFFF"/>
              </a:solidFill>
            </a:endParaRPr>
          </a:p>
        </p:txBody>
      </p:sp>
      <p:pic>
        <p:nvPicPr>
          <p:cNvPr id="514" name="Google Shape;51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788312"/>
            <a:ext cx="6400800" cy="30003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1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sp>
        <p:nvSpPr>
          <p:cNvPr id="520" name="Google Shape;520;p61"/>
          <p:cNvSpPr txBox="1">
            <a:spLocks noGrp="1"/>
          </p:cNvSpPr>
          <p:nvPr>
            <p:ph type="title" idx="4294967295"/>
          </p:nvPr>
        </p:nvSpPr>
        <p:spPr>
          <a:xfrm>
            <a:off x="828450" y="3863725"/>
            <a:ext cx="7487100" cy="8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… and let us do magic :-)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521" name="Google Shape;52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781108"/>
            <a:ext cx="6400798" cy="30147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2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  <p:pic>
        <p:nvPicPr>
          <p:cNvPr id="527" name="Google Shape;52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800" y="834400"/>
            <a:ext cx="5486399" cy="25717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28" name="Google Shape;528;p62"/>
          <p:cNvSpPr txBox="1">
            <a:spLocks noGrp="1"/>
          </p:cNvSpPr>
          <p:nvPr>
            <p:ph type="title" idx="4294967295"/>
          </p:nvPr>
        </p:nvSpPr>
        <p:spPr>
          <a:xfrm>
            <a:off x="828450" y="3635125"/>
            <a:ext cx="7487100" cy="8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</a:rPr>
              <a:t>http://topi.link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2028"/>
        </a:solidFill>
        <a:effectLst/>
      </p:bgPr>
    </p:bg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3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  <p:sp>
        <p:nvSpPr>
          <p:cNvPr id="534" name="Google Shape;534;p63"/>
          <p:cNvSpPr txBox="1">
            <a:spLocks noGrp="1"/>
          </p:cNvSpPr>
          <p:nvPr>
            <p:ph type="ctrTitle" idx="4294967295"/>
          </p:nvPr>
        </p:nvSpPr>
        <p:spPr>
          <a:xfrm>
            <a:off x="685800" y="745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Thx!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535" name="Google Shape;535;p63"/>
          <p:cNvSpPr txBox="1">
            <a:spLocks noGrp="1"/>
          </p:cNvSpPr>
          <p:nvPr>
            <p:ph type="subTitle" idx="4294967295"/>
          </p:nvPr>
        </p:nvSpPr>
        <p:spPr>
          <a:xfrm>
            <a:off x="685800" y="2479000"/>
            <a:ext cx="6593700" cy="2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</a:rPr>
              <a:t>Any questions?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you can find me on twitter </a:t>
            </a:r>
            <a:r>
              <a:rPr lang="en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@fthierygeo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contact via mail </a:t>
            </a:r>
            <a:r>
              <a:rPr lang="en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rse@fthiery.de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ORCID </a:t>
            </a:r>
            <a:r>
              <a:rPr lang="en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0000-0002-3246-3531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36" name="Google Shape;53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6690" y="785150"/>
            <a:ext cx="2714647" cy="27146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7" name="Google Shape;537;p63"/>
          <p:cNvGrpSpPr/>
          <p:nvPr/>
        </p:nvGrpSpPr>
        <p:grpSpPr>
          <a:xfrm>
            <a:off x="5516963" y="3785597"/>
            <a:ext cx="2488294" cy="685802"/>
            <a:chOff x="5479263" y="3651172"/>
            <a:chExt cx="2488294" cy="685802"/>
          </a:xfrm>
        </p:grpSpPr>
        <p:pic>
          <p:nvPicPr>
            <p:cNvPr id="538" name="Google Shape;538;p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693927" y="3651172"/>
              <a:ext cx="1273630" cy="6857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9" name="Google Shape;539;p6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79263" y="3651175"/>
              <a:ext cx="842550" cy="6857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4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  <p:sp>
        <p:nvSpPr>
          <p:cNvPr id="545" name="Google Shape;545;p64"/>
          <p:cNvSpPr txBox="1"/>
          <p:nvPr/>
        </p:nvSpPr>
        <p:spPr>
          <a:xfrm>
            <a:off x="922000" y="622225"/>
            <a:ext cx="68661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5E2028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Literature &amp; Talks</a:t>
            </a:r>
            <a:endParaRPr sz="5800">
              <a:solidFill>
                <a:srgbClr val="5E2028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46" name="Google Shape;546;p64"/>
          <p:cNvSpPr txBox="1"/>
          <p:nvPr/>
        </p:nvSpPr>
        <p:spPr>
          <a:xfrm>
            <a:off x="922000" y="1657350"/>
            <a:ext cx="7527000" cy="29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Raleway Light"/>
              <a:buChar char="●"/>
            </a:pP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Unold, M., Thiery, F., Mees, A. (2019). </a:t>
            </a:r>
            <a:r>
              <a:rPr lang="en" sz="1200" i="1">
                <a:latin typeface="Raleway Light"/>
                <a:ea typeface="Raleway Light"/>
                <a:cs typeface="Raleway Light"/>
                <a:sym typeface="Raleway Light"/>
              </a:rPr>
              <a:t>Academic Meta Tool – Ein Web-Tool zur Modellierung von Vagheit</a:t>
            </a: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. In Andreas Kuczera, Thorsten Wübbena and Thomas Kollatz, Eds., Die Modellierung des Zweifels – Schlüsselideen und -konzepte zur graphbasierten Modellierung von Unsicherheiten, (Zeitschrift für digitale Geisteswissenschaften / Sonderbände, 4).</a:t>
            </a:r>
            <a:b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uFill>
                  <a:noFill/>
                </a:uFill>
                <a:latin typeface="Raleway Light"/>
                <a:ea typeface="Raleway Light"/>
                <a:cs typeface="Raleway Light"/>
                <a:sym typeface="Raleway Light"/>
                <a:hlinkClick r:id="rId3"/>
              </a:rPr>
              <a:t>http://dx.doi.org/10.17175/sb004_004</a:t>
            </a: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 </a:t>
            </a:r>
            <a:r>
              <a:rPr lang="en" sz="800" i="1">
                <a:latin typeface="Raleway Light"/>
                <a:ea typeface="Raleway Light"/>
                <a:cs typeface="Raleway Light"/>
                <a:sym typeface="Raleway Light"/>
              </a:rPr>
              <a:t>(German only)</a:t>
            </a:r>
            <a:endParaRPr sz="800" i="1"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Light"/>
              <a:buChar char="●"/>
            </a:pPr>
            <a:r>
              <a:rPr lang="en" sz="1200" i="1">
                <a:latin typeface="Raleway Light"/>
                <a:ea typeface="Raleway Light"/>
                <a:cs typeface="Raleway Light"/>
                <a:sym typeface="Raleway Light"/>
              </a:rPr>
              <a:t>Thiery, F., Mees, A. (2019). Dating Mechanism: Eine Linked Data Strategie zur interoperablen und nachvollziehbaren Modellierung relativer Chronologien am Beispiel südgallischer Terra Sigillata in Limes-Abschnitten</a:t>
            </a: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, Graphentechnologien 2019, Mainz, Germany, 18th January 2019.</a:t>
            </a:r>
            <a:b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https://doi.org/10.5281/zenodo.2540373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(German only)</a:t>
            </a:r>
            <a:endParaRPr sz="800" i="1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Light"/>
              <a:buChar char="●"/>
            </a:pP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Thiery, F., Mees, A. (2018). </a:t>
            </a:r>
            <a:r>
              <a:rPr lang="en" sz="1200" i="1">
                <a:latin typeface="Raleway Light"/>
                <a:ea typeface="Raleway Light"/>
                <a:cs typeface="Raleway Light"/>
                <a:sym typeface="Raleway Light"/>
              </a:rPr>
              <a:t>Taming the chronology of South Gaulish Samian found at Hadrian's Wall and the German Limes using Linked Open Data</a:t>
            </a: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, UK Chapter of Computer Applications and Quantitative Methods in Archaeology (CAA-UK 2018), Edinburgh, Scotland, 26th October 2018.</a:t>
            </a:r>
            <a:b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uFill>
                  <a:noFill/>
                </a:uFill>
                <a:latin typeface="Raleway Light"/>
                <a:ea typeface="Raleway Light"/>
                <a:cs typeface="Raleway Light"/>
                <a:sym typeface="Raleway Light"/>
                <a:hlinkClick r:id="rId4"/>
              </a:rPr>
              <a:t>https://doi.org/10.5281/zenodo.1469298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1200" i="1">
              <a:latin typeface="Raleway Light"/>
              <a:ea typeface="Raleway Light"/>
              <a:cs typeface="Raleway Light"/>
              <a:sym typeface="Raleway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5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  <p:sp>
        <p:nvSpPr>
          <p:cNvPr id="552" name="Google Shape;552;p65"/>
          <p:cNvSpPr txBox="1"/>
          <p:nvPr/>
        </p:nvSpPr>
        <p:spPr>
          <a:xfrm>
            <a:off x="922000" y="622225"/>
            <a:ext cx="68661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5E2028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Literature &amp; Talks</a:t>
            </a:r>
            <a:endParaRPr sz="5800">
              <a:solidFill>
                <a:srgbClr val="5E2028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53" name="Google Shape;553;p65"/>
          <p:cNvSpPr txBox="1"/>
          <p:nvPr/>
        </p:nvSpPr>
        <p:spPr>
          <a:xfrm>
            <a:off x="922000" y="1657350"/>
            <a:ext cx="7527000" cy="27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Raleway Light"/>
              <a:buChar char="●"/>
            </a:pP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Seidensticker, D., Thiery, F., Mees, A., Schmid, C. (2018). </a:t>
            </a:r>
            <a:r>
              <a:rPr lang="en" sz="1200" i="1">
                <a:latin typeface="Raleway Light"/>
                <a:ea typeface="Raleway Light"/>
                <a:cs typeface="Raleway Light"/>
                <a:sym typeface="Raleway Light"/>
              </a:rPr>
              <a:t>RDF based modeling of relative and absolute chronological data: Examples from the central african rainforest and roman periodisation</a:t>
            </a:r>
            <a:r>
              <a:rPr lang="en" sz="1200">
                <a:latin typeface="Raleway Light"/>
                <a:ea typeface="Raleway Light"/>
                <a:cs typeface="Raleway Light"/>
                <a:sym typeface="Raleway Light"/>
              </a:rPr>
              <a:t>, 24th Annual Meeting of the European Association of Archaeologists (EAA2018), Barcelona, Spain, 08th September 2018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. https://doi.org/10.5281/zenodo.1410516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800" i="1"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Thiery, F., Mees, A. (2018).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Taming Time – Modelling uncertainty as reproducible Linked Open Data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, 24th Annual Meeting of the European Association of Archaeologists (EAA2018), Barcelona, Spain, 08th September 2018. https://doi.org/10.5281/zenodo.1402509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12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Thiery, F., Mees, A. (2018).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Taming Ambiguity - Dealing with doubts in archaeological datasets using LOD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, Computer Applications and Quantitative Methods in Archaeology (CAA), Tübingen, Germany, 22nd March 2018. https://doi.org/10.5281/zenodo.1200111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12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Florian Thiery. (2019).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topi.link: The Northern and Southern Ontology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, In F. Thiery Ed. Linked Geodesy Working Papers. 10.5281/zenodo.2643727. Mainz, Germany. DOI: 10.5281/zenodo.2635490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800" i="1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6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51</a:t>
            </a:fld>
            <a:endParaRPr/>
          </a:p>
        </p:txBody>
      </p:sp>
      <p:sp>
        <p:nvSpPr>
          <p:cNvPr id="559" name="Google Shape;559;p66"/>
          <p:cNvSpPr txBox="1"/>
          <p:nvPr/>
        </p:nvSpPr>
        <p:spPr>
          <a:xfrm>
            <a:off x="922000" y="622225"/>
            <a:ext cx="68661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5E2028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Literature &amp; Talks</a:t>
            </a:r>
            <a:endParaRPr sz="5800">
              <a:solidFill>
                <a:srgbClr val="5E2028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60" name="Google Shape;560;p66"/>
          <p:cNvSpPr txBox="1"/>
          <p:nvPr/>
        </p:nvSpPr>
        <p:spPr>
          <a:xfrm>
            <a:off x="922000" y="1733550"/>
            <a:ext cx="7527000" cy="24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Thiery, F., Mees, A. (2018).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Putting Samian pots together – modelling ceramic service family roots – connecting figure types. Wie Graphen bei der Modellierung des Zweifels helfen können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, Graphentechnologien 2018, Mainz, Germany, 19th January 2018.</a:t>
            </a:r>
            <a:b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https://doi.org/10.5281/zenodo.1155748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(German only)</a:t>
            </a:r>
            <a:endParaRPr sz="800" i="1"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Unold, M., Thiery, F. (2018).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Academic Meta Tool – Ein Web-Tool zur Modellierung des Zweifels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, Graphentechnologien 2018, Mainz, Germany, 19th January 2018.</a:t>
            </a:r>
            <a:b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https://doi.org/10.5281/zenodo.1155727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(German only)</a:t>
            </a:r>
            <a:endParaRPr sz="12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Unold, M. et al. (2017). Basic types of non-boolean description logics.</a:t>
            </a:r>
            <a:b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Raleway Light"/>
                <a:ea typeface="Raleway Light"/>
                <a:cs typeface="Raleway Light"/>
                <a:sym typeface="Raleway Light"/>
                <a:hlinkClick r:id="rId3"/>
              </a:rPr>
              <a:t>http://unold.net/research/p_dls_20170320.pdf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12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Light"/>
              <a:buChar char="●"/>
            </a:pP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Unold, M., Cruz, C. (2017). </a:t>
            </a:r>
            <a:r>
              <a:rPr lang="en" sz="12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How to enrich description logics with fuzziness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. 2017 Computing Conference, London, 2017, pp. 51-57.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Raleway Light"/>
                <a:ea typeface="Raleway Light"/>
                <a:cs typeface="Raleway Light"/>
                <a:sym typeface="Raleway Light"/>
                <a:hlinkClick r:id="rId4"/>
              </a:rPr>
              <a:t>https://doi.org/10.1109/SAI.2017.8252080</a:t>
            </a:r>
            <a:r>
              <a:rPr lang="en"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 </a:t>
            </a:r>
            <a:r>
              <a:rPr lang="en" sz="800" i="1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rPr>
              <a:t>(English)</a:t>
            </a:r>
            <a:endParaRPr sz="1200">
              <a:solidFill>
                <a:schemeClr val="dk1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7"/>
          <p:cNvSpPr txBox="1">
            <a:spLocks noGrp="1"/>
          </p:cNvSpPr>
          <p:nvPr>
            <p:ph type="title" idx="4294967295"/>
          </p:nvPr>
        </p:nvSpPr>
        <p:spPr>
          <a:xfrm>
            <a:off x="922000" y="11965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E2028"/>
                </a:solidFill>
              </a:rPr>
              <a:t>Credits</a:t>
            </a:r>
            <a:endParaRPr>
              <a:solidFill>
                <a:srgbClr val="5E2028"/>
              </a:solidFill>
            </a:endParaRPr>
          </a:p>
        </p:txBody>
      </p:sp>
      <p:sp>
        <p:nvSpPr>
          <p:cNvPr id="566" name="Google Shape;566;p67"/>
          <p:cNvSpPr txBox="1">
            <a:spLocks noGrp="1"/>
          </p:cNvSpPr>
          <p:nvPr>
            <p:ph type="body" idx="4294967295"/>
          </p:nvPr>
        </p:nvSpPr>
        <p:spPr>
          <a:xfrm>
            <a:off x="922000" y="2190750"/>
            <a:ext cx="7527000" cy="22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 sz="2400">
                <a:solidFill>
                  <a:srgbClr val="000000"/>
                </a:solidFill>
              </a:rPr>
              <a:t>presentation template by </a:t>
            </a:r>
            <a:r>
              <a:rPr lang="en" sz="2400" u="sng">
                <a:solidFill>
                  <a:srgbClr val="000000"/>
                </a:solidFill>
                <a:hlinkClick r:id="rId3"/>
              </a:rPr>
              <a:t>SlidesCarnival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 sz="2400">
                <a:solidFill>
                  <a:srgbClr val="000000"/>
                </a:solidFill>
              </a:rPr>
              <a:t>photos not referenced by </a:t>
            </a:r>
            <a:r>
              <a:rPr lang="en" sz="2400" u="sng">
                <a:solidFill>
                  <a:srgbClr val="000000"/>
                </a:solidFill>
                <a:hlinkClick r:id="rId4"/>
              </a:rPr>
              <a:t>Pixabay</a:t>
            </a:r>
            <a:r>
              <a:rPr lang="en" sz="2400">
                <a:solidFill>
                  <a:srgbClr val="000000"/>
                </a:solidFill>
              </a:rPr>
              <a:t> or </a:t>
            </a:r>
            <a:r>
              <a:rPr lang="en" sz="2400" u="sng">
                <a:solidFill>
                  <a:srgbClr val="000000"/>
                </a:solidFill>
              </a:rPr>
              <a:t>Florian Thiery</a:t>
            </a:r>
            <a:endParaRPr sz="2400" u="sng"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 sz="2400">
                <a:solidFill>
                  <a:srgbClr val="000000"/>
                </a:solidFill>
              </a:rPr>
              <a:t>Thanks to </a:t>
            </a:r>
            <a:r>
              <a:rPr lang="en" sz="2400" u="sng">
                <a:solidFill>
                  <a:srgbClr val="000000"/>
                </a:solidFill>
              </a:rPr>
              <a:t>Anne Götz</a:t>
            </a:r>
            <a:r>
              <a:rPr lang="en" sz="2400">
                <a:solidFill>
                  <a:srgbClr val="000000"/>
                </a:solidFill>
              </a:rPr>
              <a:t> (Zonista) for the great trip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567" name="Google Shape;567;p67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52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8"/>
          <p:cNvSpPr txBox="1">
            <a:spLocks noGrp="1"/>
          </p:cNvSpPr>
          <p:nvPr>
            <p:ph type="title" idx="4294967295"/>
          </p:nvPr>
        </p:nvSpPr>
        <p:spPr>
          <a:xfrm>
            <a:off x="922000" y="1729975"/>
            <a:ext cx="6866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E2028"/>
                </a:solidFill>
              </a:rPr>
              <a:t>License</a:t>
            </a:r>
            <a:endParaRPr>
              <a:solidFill>
                <a:srgbClr val="5E2028"/>
              </a:solidFill>
            </a:endParaRPr>
          </a:p>
        </p:txBody>
      </p:sp>
      <p:sp>
        <p:nvSpPr>
          <p:cNvPr id="573" name="Google Shape;573;p68"/>
          <p:cNvSpPr txBox="1">
            <a:spLocks noGrp="1"/>
          </p:cNvSpPr>
          <p:nvPr>
            <p:ph type="body" idx="4294967295"/>
          </p:nvPr>
        </p:nvSpPr>
        <p:spPr>
          <a:xfrm>
            <a:off x="922000" y="2724150"/>
            <a:ext cx="7464600" cy="14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Except where otherwise noted, content on this presentation "topi.link - A graph-based topology for vague geographical relations" is licensed under a </a:t>
            </a:r>
            <a:r>
              <a:rPr lang="en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Creative Commons Attribution 4.0 International license</a:t>
            </a:r>
            <a:r>
              <a:rPr lang="en"/>
              <a:t>.</a:t>
            </a:r>
            <a:endParaRPr/>
          </a:p>
        </p:txBody>
      </p:sp>
      <p:sp>
        <p:nvSpPr>
          <p:cNvPr id="574" name="Google Shape;574;p68"/>
          <p:cNvSpPr txBox="1">
            <a:spLocks noGrp="1"/>
          </p:cNvSpPr>
          <p:nvPr>
            <p:ph type="sldNum" idx="12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  <p:pic>
        <p:nvPicPr>
          <p:cNvPr id="575" name="Google Shape;57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275" y="1596779"/>
            <a:ext cx="2590800" cy="91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opi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Microsoft Office PowerPoint</Application>
  <PresentationFormat>Bildschirmpräsentation (16:9)</PresentationFormat>
  <Paragraphs>250</Paragraphs>
  <Slides>53</Slides>
  <Notes>53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53</vt:i4>
      </vt:variant>
    </vt:vector>
  </HeadingPairs>
  <TitlesOfParts>
    <vt:vector size="60" baseType="lpstr">
      <vt:lpstr>Raleway</vt:lpstr>
      <vt:lpstr>Arial</vt:lpstr>
      <vt:lpstr>Raleway Black</vt:lpstr>
      <vt:lpstr>Raleway Light</vt:lpstr>
      <vt:lpstr>Raleway Medium</vt:lpstr>
      <vt:lpstr>Raleway ExtraBold</vt:lpstr>
      <vt:lpstr>topi template</vt:lpstr>
      <vt:lpstr>topi.link - A graph-based topology for vague geographical relations</vt:lpstr>
      <vt:lpstr>Cheers!</vt:lpstr>
      <vt:lpstr>PowerPoint-Präsentation</vt:lpstr>
      <vt:lpstr>PowerPoint-Präsentation</vt:lpstr>
      <vt:lpstr>PowerPoint-Präsentation</vt:lpstr>
      <vt:lpstr>What? JavaScript library for modelling and reasoning of vague graph data  Who? Mainz Centre for Digitality in the Humanities and Cultural Studies (mainzed)  Martin Unold, Florian Thiery Where? http://academic-meta-tool.xyz https://github.com/mainzed/academicmetatool-js</vt:lpstr>
      <vt:lpstr>PowerPoint-Präsentation</vt:lpstr>
      <vt:lpstr>specify nodes  »CONCEPTS«</vt:lpstr>
      <vt:lpstr>specify edges »ROLES«</vt:lpstr>
      <vt:lpstr>specify degree of northness ⇒ normalisation</vt:lpstr>
      <vt:lpstr>specify Role-Chain axioms</vt:lpstr>
      <vt:lpstr>specify Inverse axioms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model the trip via topi.link … </vt:lpstr>
      <vt:lpstr>… using the North-South Network … </vt:lpstr>
      <vt:lpstr>… create the trip network … </vt:lpstr>
      <vt:lpstr>… and let us do magic :-)</vt:lpstr>
      <vt:lpstr>http://topi.link</vt:lpstr>
      <vt:lpstr>Thx!</vt:lpstr>
      <vt:lpstr>PowerPoint-Präsentation</vt:lpstr>
      <vt:lpstr>PowerPoint-Präsentation</vt:lpstr>
      <vt:lpstr>PowerPoint-Präsentation</vt:lpstr>
      <vt:lpstr>Credits</vt:lpstr>
      <vt:lpstr>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topi.link - A graph-based topology</dc:title>
  <dc:creator>Florian Thiery</dc:creator>
  <cp:keywords>IGSM</cp:keywords>
  <cp:lastModifiedBy>Florian Thiery</cp:lastModifiedBy>
  <cp:revision>1</cp:revision>
  <dcterms:modified xsi:type="dcterms:W3CDTF">2019-06-22T11:23:15Z</dcterms:modified>
  <cp:category>IGSM</cp:category>
</cp:coreProperties>
</file>