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14"/>
  </p:notesMasterIdLst>
  <p:sldIdLst>
    <p:sldId id="256" r:id="rId2"/>
    <p:sldId id="258" r:id="rId3"/>
    <p:sldId id="264" r:id="rId4"/>
    <p:sldId id="262" r:id="rId5"/>
    <p:sldId id="259" r:id="rId6"/>
    <p:sldId id="282" r:id="rId7"/>
    <p:sldId id="277" r:id="rId8"/>
    <p:sldId id="272" r:id="rId9"/>
    <p:sldId id="261" r:id="rId10"/>
    <p:sldId id="267" r:id="rId11"/>
    <p:sldId id="283" r:id="rId12"/>
    <p:sldId id="278" r:id="rId13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15"/>
      <p:bold r:id="rId16"/>
      <p:italic r:id="rId17"/>
      <p:boldItalic r:id="rId18"/>
    </p:embeddedFont>
    <p:embeddedFont>
      <p:font typeface="Amatic" panose="020B0604020202020204" charset="0"/>
      <p:bold r:id="rId19"/>
    </p:embeddedFont>
    <p:embeddedFont>
      <p:font typeface="Amatic SC" panose="020B0604020202020204" charset="-79"/>
      <p:regular r:id="rId20"/>
      <p:bold r:id="rId21"/>
    </p:embeddedFont>
    <p:embeddedFont>
      <p:font typeface="Caveat" panose="020B060402020202020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B44ABD3-D0C7-4356-BF39-925B9F80A7DF}">
  <a:tblStyle styleId="{BB44ABD3-D0C7-4356-BF39-925B9F80A7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smtClean="0"/>
              <a:t>https://www.slidescarnival.com/kate-free-presentation-template/3530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5013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143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387000" y="1933200"/>
            <a:ext cx="6241500" cy="8199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1pPr>
            <a:lvl2pPr marL="914400" lvl="1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2pPr>
            <a:lvl3pPr marL="1371600" lvl="2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3pPr>
            <a:lvl4pPr marL="1828800" lvl="3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4pPr>
            <a:lvl5pPr marL="2286000" lvl="4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5pPr>
            <a:lvl6pPr marL="2743200" lvl="5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6pPr>
            <a:lvl7pPr marL="3200400" lvl="6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7pPr>
            <a:lvl8pPr marL="3657600" lvl="7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8pPr>
            <a:lvl9pPr marL="4114800" lvl="8" indent="-50165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2"/>
          </p:nvPr>
        </p:nvSpPr>
        <p:spPr>
          <a:xfrm>
            <a:off x="3929671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3"/>
          </p:nvPr>
        </p:nvSpPr>
        <p:spPr>
          <a:xfrm>
            <a:off x="6447566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pusheen.tumblr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kate-free-presentation-template/353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18043" y="4560228"/>
            <a:ext cx="3925957" cy="583272"/>
          </a:xfrm>
          <a:prstGeom prst="rect">
            <a:avLst/>
          </a:prstGeom>
          <a:solidFill>
            <a:schemeClr val="tx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732644" y="247646"/>
            <a:ext cx="4227000" cy="58061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nl-NL" b="0" dirty="0"/>
              <a:t/>
            </a:r>
            <a:br>
              <a:rPr lang="nl-NL" b="0" dirty="0"/>
            </a:br>
            <a:r>
              <a:rPr lang="en-US" b="0" dirty="0"/>
              <a:t> </a:t>
            </a:r>
            <a:r>
              <a:rPr lang="en-US" sz="3600" dirty="0"/>
              <a:t>Following laboratory protocols</a:t>
            </a:r>
            <a:r>
              <a:rPr lang="en-US" sz="3600" dirty="0" smtClean="0"/>
              <a:t>: </a:t>
            </a:r>
            <a:r>
              <a:rPr lang="en-US" sz="3200" dirty="0"/>
              <a:t>Filling in the gaps using protocols.io</a:t>
            </a:r>
            <a:endParaRPr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025" y="4627043"/>
            <a:ext cx="832402" cy="421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45794" y="4560229"/>
            <a:ext cx="376693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100" dirty="0" smtClean="0">
                <a:solidFill>
                  <a:schemeClr val="bg1"/>
                </a:solidFill>
              </a:rPr>
              <a:t>Esther Plomp, Data </a:t>
            </a:r>
            <a:r>
              <a:rPr lang="nl-NL" sz="1100" dirty="0" err="1" smtClean="0">
                <a:solidFill>
                  <a:schemeClr val="bg1"/>
                </a:solidFill>
              </a:rPr>
              <a:t>Conversations</a:t>
            </a:r>
            <a:r>
              <a:rPr lang="nl-NL" sz="1100" dirty="0" smtClean="0">
                <a:solidFill>
                  <a:schemeClr val="bg1"/>
                </a:solidFill>
              </a:rPr>
              <a:t>, 17 </a:t>
            </a:r>
            <a:r>
              <a:rPr lang="nl-NL" sz="1100" dirty="0" err="1" smtClean="0">
                <a:solidFill>
                  <a:schemeClr val="bg1"/>
                </a:solidFill>
              </a:rPr>
              <a:t>June</a:t>
            </a:r>
            <a:r>
              <a:rPr lang="nl-NL" sz="1100" dirty="0" smtClean="0">
                <a:solidFill>
                  <a:schemeClr val="bg1"/>
                </a:solidFill>
              </a:rPr>
              <a:t> 2019</a:t>
            </a:r>
          </a:p>
          <a:p>
            <a:pPr algn="r"/>
            <a:r>
              <a:rPr lang="nl-NL" sz="1100" dirty="0" smtClean="0">
                <a:solidFill>
                  <a:schemeClr val="bg1"/>
                </a:solidFill>
              </a:rPr>
              <a:t>Vrije Universiteit Amsterdam Library @UBVU</a:t>
            </a:r>
          </a:p>
          <a:p>
            <a:pPr algn="r"/>
            <a:r>
              <a:rPr lang="nl-NL" sz="1100" dirty="0">
                <a:solidFill>
                  <a:schemeClr val="bg1"/>
                </a:solidFill>
              </a:rPr>
              <a:t>https://doi.org/10.5281/zenodo.3246801</a:t>
            </a:r>
          </a:p>
          <a:p>
            <a:pPr algn="r"/>
            <a:endParaRPr 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2204138" y="1028875"/>
            <a:ext cx="1411500" cy="68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Hello!</a:t>
            </a:r>
            <a:endParaRPr sz="480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925050" y="2401975"/>
            <a:ext cx="5354400" cy="14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600" b="1" dirty="0" smtClean="0"/>
              <a:t>Esther Plomp</a:t>
            </a:r>
            <a:endParaRPr sz="3600" b="1" dirty="0"/>
          </a:p>
          <a:p>
            <a:pPr marL="88900" indent="0">
              <a:buNone/>
            </a:pPr>
            <a:r>
              <a:rPr lang="nl-NL" dirty="0"/>
              <a:t>@</a:t>
            </a:r>
            <a:r>
              <a:rPr lang="nl-NL" dirty="0" err="1" smtClean="0"/>
              <a:t>PhDToothFAIRy</a:t>
            </a:r>
            <a:r>
              <a:rPr lang="nl-NL" dirty="0" smtClean="0"/>
              <a:t> / </a:t>
            </a:r>
            <a:r>
              <a:rPr lang="nl-NL" dirty="0"/>
              <a:t>e.plomp@vu.nl</a:t>
            </a:r>
          </a:p>
          <a:p>
            <a:pPr marL="88900" indent="0">
              <a:buNone/>
            </a:pPr>
            <a:r>
              <a:rPr lang="nl-NL" dirty="0" smtClean="0"/>
              <a:t> </a:t>
            </a:r>
            <a:endParaRPr sz="3600" b="1" dirty="0"/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925059" y="547745"/>
            <a:ext cx="1817263" cy="167442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659" y="547745"/>
            <a:ext cx="1910870" cy="2665346"/>
          </a:xfrm>
          <a:prstGeom prst="rect">
            <a:avLst/>
          </a:prstGeom>
        </p:spPr>
      </p:pic>
      <p:sp>
        <p:nvSpPr>
          <p:cNvPr id="7" name="Google Shape;302;p36"/>
          <p:cNvSpPr/>
          <p:nvPr/>
        </p:nvSpPr>
        <p:spPr>
          <a:xfrm>
            <a:off x="1403877" y="2983137"/>
            <a:ext cx="386665" cy="274375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809" y="2401975"/>
            <a:ext cx="5040589" cy="3363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My Research</a:t>
            </a:r>
            <a:endParaRPr dirty="0"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 smtClean="0"/>
              <a:t>Human </a:t>
            </a:r>
            <a:r>
              <a:rPr lang="nl-NL" b="1" dirty="0" err="1" smtClean="0"/>
              <a:t>Teeth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Modern wisdom teeth</a:t>
            </a:r>
            <a:endParaRPr dirty="0"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2"/>
          </p:nvPr>
        </p:nvSpPr>
        <p:spPr>
          <a:xfrm>
            <a:off x="3929671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 err="1" smtClean="0"/>
              <a:t>Isotopes</a:t>
            </a:r>
            <a:endParaRPr b="1" dirty="0"/>
          </a:p>
          <a:p>
            <a:pPr marL="0" lvl="0" indent="0">
              <a:buNone/>
            </a:pPr>
            <a:r>
              <a:rPr lang="en-US" dirty="0"/>
              <a:t>Chemical composition which can tell you something about the diet or </a:t>
            </a:r>
            <a:r>
              <a:rPr lang="en-US" b="1" dirty="0"/>
              <a:t>geographical location </a:t>
            </a:r>
            <a:r>
              <a:rPr lang="en-US" dirty="0"/>
              <a:t>of an individual</a:t>
            </a:r>
            <a:endParaRPr dirty="0"/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3"/>
          </p:nvPr>
        </p:nvSpPr>
        <p:spPr>
          <a:xfrm>
            <a:off x="6447566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 smtClean="0"/>
              <a:t>Neodymium</a:t>
            </a:r>
            <a:endParaRPr b="1" dirty="0"/>
          </a:p>
          <a:p>
            <a:pPr marL="0" lvl="0" indent="0">
              <a:buNone/>
            </a:pPr>
            <a:r>
              <a:rPr lang="nl-NL" dirty="0" smtClean="0"/>
              <a:t>“New” </a:t>
            </a:r>
            <a:r>
              <a:rPr lang="nl-NL" dirty="0" err="1" smtClean="0"/>
              <a:t>isotope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study</a:t>
            </a:r>
            <a:r>
              <a:rPr lang="nl-NL" dirty="0" smtClean="0"/>
              <a:t> human </a:t>
            </a:r>
            <a:r>
              <a:rPr lang="nl-NL" dirty="0" err="1"/>
              <a:t>provenance</a:t>
            </a:r>
            <a:endParaRPr dirty="0"/>
          </a:p>
        </p:txBody>
      </p:sp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" name="Google Shape;156;p24"/>
          <p:cNvSpPr/>
          <p:nvPr/>
        </p:nvSpPr>
        <p:spPr>
          <a:xfrm>
            <a:off x="5462097" y="3240157"/>
            <a:ext cx="3538353" cy="168559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6CC2DC">
              <a:alpha val="15770"/>
            </a:srgbClr>
          </a:solidFill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ctrTitle" idx="4294967295"/>
          </p:nvPr>
        </p:nvSpPr>
        <p:spPr>
          <a:xfrm>
            <a:off x="1806950" y="600098"/>
            <a:ext cx="48741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smtClean="0"/>
              <a:t>Wet Lab Science</a:t>
            </a:r>
            <a:endParaRPr sz="6000"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4294967295"/>
          </p:nvPr>
        </p:nvSpPr>
        <p:spPr>
          <a:xfrm>
            <a:off x="2831172" y="2567216"/>
            <a:ext cx="4874100" cy="5201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n" sz="4400" dirty="0" smtClean="0"/>
              <a:t>Protocols</a:t>
            </a:r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028411" y="2241669"/>
            <a:ext cx="20810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Caveat" pitchFamily="2" charset="0"/>
              </a:rPr>
              <a:t>Illustrations by </a:t>
            </a:r>
            <a:r>
              <a:rPr lang="en-US" dirty="0">
                <a:solidFill>
                  <a:srgbClr val="002060"/>
                </a:solidFill>
                <a:latin typeface="Caveat" pitchFamily="2" charset="0"/>
                <a:hlinkClick r:id="rId3"/>
              </a:rPr>
              <a:t>Kelly </a:t>
            </a:r>
            <a:r>
              <a:rPr lang="en-US" dirty="0" smtClean="0">
                <a:solidFill>
                  <a:srgbClr val="002060"/>
                </a:solidFill>
                <a:latin typeface="Caveat" pitchFamily="2" charset="0"/>
                <a:hlinkClick r:id="rId3"/>
              </a:rPr>
              <a:t>Stanford </a:t>
            </a:r>
            <a:endParaRPr lang="nl-NL" dirty="0">
              <a:solidFill>
                <a:srgbClr val="002060"/>
              </a:solidFill>
              <a:latin typeface="Caveat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66" y="2570590"/>
            <a:ext cx="2531428" cy="18985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65" y="323931"/>
            <a:ext cx="2531428" cy="1896593"/>
          </a:xfrm>
          <a:prstGeom prst="rect">
            <a:avLst/>
          </a:prstGeom>
        </p:spPr>
      </p:pic>
      <p:sp>
        <p:nvSpPr>
          <p:cNvPr id="12" name="Google Shape;312;p36"/>
          <p:cNvSpPr/>
          <p:nvPr/>
        </p:nvSpPr>
        <p:spPr>
          <a:xfrm>
            <a:off x="5482939" y="1597321"/>
            <a:ext cx="297808" cy="325153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322;p36"/>
          <p:cNvSpPr/>
          <p:nvPr/>
        </p:nvSpPr>
        <p:spPr>
          <a:xfrm>
            <a:off x="946313" y="785529"/>
            <a:ext cx="116683" cy="394469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304;p36"/>
          <p:cNvSpPr/>
          <p:nvPr/>
        </p:nvSpPr>
        <p:spPr>
          <a:xfrm>
            <a:off x="3773402" y="435707"/>
            <a:ext cx="345637" cy="349067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294;p36"/>
          <p:cNvSpPr/>
          <p:nvPr/>
        </p:nvSpPr>
        <p:spPr>
          <a:xfrm>
            <a:off x="2046658" y="347416"/>
            <a:ext cx="349047" cy="300235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291;p36"/>
          <p:cNvSpPr/>
          <p:nvPr/>
        </p:nvSpPr>
        <p:spPr>
          <a:xfrm>
            <a:off x="1688842" y="1967961"/>
            <a:ext cx="326597" cy="333439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95;p36"/>
          <p:cNvSpPr/>
          <p:nvPr/>
        </p:nvSpPr>
        <p:spPr>
          <a:xfrm>
            <a:off x="4843657" y="399123"/>
            <a:ext cx="348566" cy="352960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296;p36"/>
          <p:cNvSpPr/>
          <p:nvPr/>
        </p:nvSpPr>
        <p:spPr>
          <a:xfrm>
            <a:off x="2460997" y="2134680"/>
            <a:ext cx="2588081" cy="2288379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1511167" y="1771091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Method Paper 2017</a:t>
            </a:r>
            <a:endParaRPr dirty="0"/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" name="Google Shape;320;p36"/>
          <p:cNvSpPr/>
          <p:nvPr/>
        </p:nvSpPr>
        <p:spPr>
          <a:xfrm>
            <a:off x="2048329" y="2628491"/>
            <a:ext cx="733087" cy="677096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7"/>
          <a:stretch/>
        </p:blipFill>
        <p:spPr>
          <a:xfrm>
            <a:off x="3706242" y="0"/>
            <a:ext cx="5437758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50812" y="6353"/>
            <a:ext cx="150714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>
                <a:latin typeface="Arial" panose="020B0604020202020204" pitchFamily="34" charset="0"/>
              </a:rPr>
              <a:t>DOI: </a:t>
            </a:r>
            <a:r>
              <a:rPr lang="nl-NL" sz="800" dirty="0">
                <a:latin typeface="Verdana" panose="020B0604030504040204" pitchFamily="34" charset="0"/>
              </a:rPr>
              <a:t>10.1039/c7ja00312a</a:t>
            </a:r>
            <a:endParaRPr lang="nl-NL" sz="800" dirty="0"/>
          </a:p>
        </p:txBody>
      </p:sp>
      <p:sp>
        <p:nvSpPr>
          <p:cNvPr id="4" name="Rectangle 3"/>
          <p:cNvSpPr/>
          <p:nvPr/>
        </p:nvSpPr>
        <p:spPr>
          <a:xfrm>
            <a:off x="4513951" y="-10208"/>
            <a:ext cx="257955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>
                <a:solidFill>
                  <a:schemeClr val="tx1"/>
                </a:solidFill>
                <a:latin typeface="Verdana" panose="020B0604030504040204" pitchFamily="34" charset="0"/>
              </a:rPr>
              <a:t>Postprint on EarthArXiv10.31223/osf.io/ky9e3</a:t>
            </a:r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9" name="Google Shape;107;p19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 smtClean="0"/>
              <a:t>Elaborate</a:t>
            </a:r>
            <a:r>
              <a:rPr lang="nl-NL" dirty="0" smtClean="0"/>
              <a:t> </a:t>
            </a:r>
            <a:r>
              <a:rPr lang="nl-NL" dirty="0" err="1" smtClean="0"/>
              <a:t>description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690" y="6353"/>
            <a:ext cx="5255803" cy="5143500"/>
          </a:xfrm>
          <a:prstGeom prst="rect">
            <a:avLst/>
          </a:prstGeom>
        </p:spPr>
      </p:pic>
      <p:sp>
        <p:nvSpPr>
          <p:cNvPr id="5" name="Google Shape;320;p36"/>
          <p:cNvSpPr/>
          <p:nvPr/>
        </p:nvSpPr>
        <p:spPr>
          <a:xfrm flipV="1">
            <a:off x="2107728" y="2735318"/>
            <a:ext cx="733087" cy="677096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082256" y="22480"/>
            <a:ext cx="11929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http://doi.org/c696</a:t>
            </a:r>
          </a:p>
        </p:txBody>
      </p:sp>
      <p:sp>
        <p:nvSpPr>
          <p:cNvPr id="7" name="Rectangle 6"/>
          <p:cNvSpPr/>
          <p:nvPr/>
        </p:nvSpPr>
        <p:spPr>
          <a:xfrm>
            <a:off x="4114800" y="1080052"/>
            <a:ext cx="5029200" cy="3776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4114800" y="3886200"/>
            <a:ext cx="5029200" cy="4141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Google Shape;68;p14"/>
          <p:cNvSpPr txBox="1">
            <a:spLocks/>
          </p:cNvSpPr>
          <p:nvPr/>
        </p:nvSpPr>
        <p:spPr>
          <a:xfrm>
            <a:off x="1511167" y="1771091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nl-NL" dirty="0" smtClean="0"/>
              <a:t>Evaluation Paper 2019</a:t>
            </a:r>
            <a:endParaRPr lang="nl-NL" dirty="0"/>
          </a:p>
        </p:txBody>
      </p:sp>
      <p:sp>
        <p:nvSpPr>
          <p:cNvPr id="14" name="Google Shape;107;p19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476422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 smtClean="0"/>
              <a:t>One</a:t>
            </a:r>
            <a:r>
              <a:rPr lang="nl-NL" dirty="0" smtClean="0"/>
              <a:t> </a:t>
            </a:r>
            <a:r>
              <a:rPr lang="nl-NL" dirty="0" err="1" smtClean="0"/>
              <a:t>sentence</a:t>
            </a:r>
            <a:r>
              <a:rPr lang="nl-NL" dirty="0" smtClean="0"/>
              <a:t> </a:t>
            </a:r>
            <a:r>
              <a:rPr lang="nl-NL" dirty="0" err="1" smtClean="0"/>
              <a:t>description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910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/>
          <p:nvPr/>
        </p:nvSpPr>
        <p:spPr>
          <a:xfrm>
            <a:off x="4634114" y="941875"/>
            <a:ext cx="4225924" cy="328993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6CC2DC">
              <a:alpha val="15770"/>
            </a:srgbClr>
          </a:solidFill>
          <a:ln w="9525" cap="flat" cmpd="sng">
            <a:solidFill>
              <a:srgbClr val="1C4587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2"/>
          <p:cNvSpPr/>
          <p:nvPr/>
        </p:nvSpPr>
        <p:spPr>
          <a:xfrm>
            <a:off x="4426639" y="1094207"/>
            <a:ext cx="3872100" cy="24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rPr>
              <a:t>Place your screenshot here</a:t>
            </a:r>
            <a:endParaRPr sz="1000">
              <a:solidFill>
                <a:srgbClr val="6CC2D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3" name="Google Shape;253;p32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54" name="Google Shape;254;p32"/>
          <p:cNvSpPr txBox="1">
            <a:spLocks noGrp="1"/>
          </p:cNvSpPr>
          <p:nvPr>
            <p:ph type="body" idx="4294967295"/>
          </p:nvPr>
        </p:nvSpPr>
        <p:spPr>
          <a:xfrm>
            <a:off x="1569550" y="941875"/>
            <a:ext cx="2211300" cy="233803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800" b="1" dirty="0" smtClean="0">
                <a:latin typeface="Amatic SC"/>
                <a:ea typeface="Amatic SC"/>
                <a:cs typeface="Amatic SC"/>
                <a:sym typeface="Amatic SC"/>
              </a:rPr>
              <a:t>Protocols.io</a:t>
            </a:r>
            <a:br>
              <a:rPr lang="nl-NL" sz="4800" b="1" dirty="0" smtClean="0">
                <a:latin typeface="Amatic SC"/>
                <a:ea typeface="Amatic SC"/>
                <a:cs typeface="Amatic SC"/>
                <a:sym typeface="Amatic SC"/>
              </a:rPr>
            </a:br>
            <a:endParaRPr sz="4800" b="1" dirty="0" smtClean="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44" b="5402"/>
          <a:stretch/>
        </p:blipFill>
        <p:spPr>
          <a:xfrm>
            <a:off x="4816974" y="1122147"/>
            <a:ext cx="3862596" cy="24465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2138" y="2161075"/>
            <a:ext cx="3635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2060"/>
                </a:solidFill>
                <a:latin typeface="Caveat" pitchFamily="2" charset="0"/>
              </a:rPr>
              <a:t>Online platform </a:t>
            </a:r>
            <a:r>
              <a:rPr lang="nl-NL" sz="2400" dirty="0" err="1">
                <a:solidFill>
                  <a:srgbClr val="002060"/>
                </a:solidFill>
                <a:latin typeface="Caveat" pitchFamily="2" charset="0"/>
              </a:rPr>
              <a:t>for</a:t>
            </a:r>
            <a:r>
              <a:rPr lang="nl-NL" sz="2400" dirty="0">
                <a:solidFill>
                  <a:srgbClr val="002060"/>
                </a:solidFill>
                <a:latin typeface="Caveat" pitchFamily="2" charset="0"/>
              </a:rPr>
              <a:t> </a:t>
            </a:r>
            <a:r>
              <a:rPr lang="nl-NL" sz="2400" dirty="0" smtClean="0">
                <a:solidFill>
                  <a:srgbClr val="002060"/>
                </a:solidFill>
                <a:latin typeface="Caveat" pitchFamily="2" charset="0"/>
              </a:rPr>
              <a:t>protocol </a:t>
            </a:r>
            <a:r>
              <a:rPr lang="nl-NL" sz="2400" dirty="0">
                <a:solidFill>
                  <a:srgbClr val="002060"/>
                </a:solidFill>
                <a:latin typeface="Caveat" pitchFamily="2" charset="0"/>
              </a:rPr>
              <a:t>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2060"/>
                </a:solidFill>
                <a:latin typeface="Caveat" pitchFamily="2" charset="0"/>
              </a:rPr>
              <a:t>Publishing </a:t>
            </a:r>
            <a:r>
              <a:rPr lang="nl-NL" sz="2400" dirty="0">
                <a:solidFill>
                  <a:srgbClr val="002060"/>
                </a:solidFill>
                <a:latin typeface="Caveat" pitchFamily="2" charset="0"/>
              </a:rPr>
              <a:t>+ DOI</a:t>
            </a:r>
          </a:p>
        </p:txBody>
      </p:sp>
      <p:sp>
        <p:nvSpPr>
          <p:cNvPr id="8" name="Google Shape;321;p36"/>
          <p:cNvSpPr/>
          <p:nvPr/>
        </p:nvSpPr>
        <p:spPr>
          <a:xfrm>
            <a:off x="211899" y="254051"/>
            <a:ext cx="931019" cy="1117256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PROCESS</a:t>
            </a:r>
            <a:endParaRPr dirty="0"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pSp>
        <p:nvGrpSpPr>
          <p:cNvPr id="190" name="Google Shape;190;p27"/>
          <p:cNvGrpSpPr/>
          <p:nvPr/>
        </p:nvGrpSpPr>
        <p:grpSpPr>
          <a:xfrm>
            <a:off x="6468926" y="1233774"/>
            <a:ext cx="2088630" cy="2403412"/>
            <a:chOff x="5909924" y="1189775"/>
            <a:chExt cx="3028200" cy="3484586"/>
          </a:xfrm>
        </p:grpSpPr>
        <p:sp>
          <p:nvSpPr>
            <p:cNvPr id="191" name="Google Shape;191;p27"/>
            <p:cNvSpPr/>
            <p:nvPr/>
          </p:nvSpPr>
          <p:spPr>
            <a:xfrm>
              <a:off x="5909924" y="1189775"/>
              <a:ext cx="3028200" cy="669000"/>
            </a:xfrm>
            <a:prstGeom prst="chevron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dirty="0" smtClean="0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Publish!</a:t>
              </a:r>
              <a:endParaRPr sz="2200" dirty="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2" name="Google Shape;192;p27"/>
            <p:cNvSpPr txBox="1"/>
            <p:nvPr/>
          </p:nvSpPr>
          <p:spPr>
            <a:xfrm>
              <a:off x="6479847" y="2058661"/>
              <a:ext cx="2236201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b="1" dirty="0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Publically available</a:t>
              </a:r>
              <a:endParaRPr sz="2200" b="1" dirty="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93" name="Google Shape;193;p27"/>
          <p:cNvGrpSpPr/>
          <p:nvPr/>
        </p:nvGrpSpPr>
        <p:grpSpPr>
          <a:xfrm>
            <a:off x="1525366" y="1233774"/>
            <a:ext cx="2255406" cy="2403412"/>
            <a:chOff x="0" y="1190000"/>
            <a:chExt cx="3270000" cy="3484586"/>
          </a:xfrm>
        </p:grpSpPr>
        <p:sp>
          <p:nvSpPr>
            <p:cNvPr id="194" name="Google Shape;194;p27"/>
            <p:cNvSpPr/>
            <p:nvPr/>
          </p:nvSpPr>
          <p:spPr>
            <a:xfrm>
              <a:off x="0" y="1190000"/>
              <a:ext cx="3270000" cy="669000"/>
            </a:xfrm>
            <a:prstGeom prst="homePlate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dirty="0" smtClean="0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Edit protocol</a:t>
              </a:r>
              <a:endParaRPr sz="2200" dirty="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5" name="Google Shape;195;p27"/>
            <p:cNvSpPr txBox="1"/>
            <p:nvPr/>
          </p:nvSpPr>
          <p:spPr>
            <a:xfrm>
              <a:off x="655361" y="2058886"/>
              <a:ext cx="2236201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nl-NL" sz="2200" b="1" dirty="0" err="1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Restricted</a:t>
              </a:r>
              <a:r>
                <a:rPr lang="nl-NL" sz="2200" b="1" dirty="0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 Access </a:t>
              </a:r>
              <a:r>
                <a:rPr lang="nl-NL" sz="2200" dirty="0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(</a:t>
              </a:r>
              <a:r>
                <a:rPr lang="nl-NL" sz="2200" dirty="0" err="1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sharing</a:t>
              </a:r>
              <a:r>
                <a:rPr lang="nl-NL" sz="2200" dirty="0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 </a:t>
              </a:r>
              <a:r>
                <a:rPr lang="nl-NL" sz="2200" dirty="0" err="1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possible</a:t>
              </a:r>
              <a:r>
                <a:rPr lang="nl-NL" sz="2200" dirty="0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)</a:t>
              </a:r>
              <a:endParaRPr sz="2200" dirty="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96" name="Google Shape;196;p27"/>
          <p:cNvGrpSpPr/>
          <p:nvPr/>
        </p:nvGrpSpPr>
        <p:grpSpPr>
          <a:xfrm>
            <a:off x="3984834" y="1236417"/>
            <a:ext cx="2280030" cy="2411663"/>
            <a:chOff x="2944204" y="1189775"/>
            <a:chExt cx="3305700" cy="3496549"/>
          </a:xfrm>
        </p:grpSpPr>
        <p:sp>
          <p:nvSpPr>
            <p:cNvPr id="197" name="Google Shape;197;p27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dirty="0" smtClean="0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Reserve DOI</a:t>
              </a:r>
              <a:endParaRPr sz="2200" dirty="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8" name="Google Shape;198;p27"/>
            <p:cNvSpPr txBox="1"/>
            <p:nvPr/>
          </p:nvSpPr>
          <p:spPr>
            <a:xfrm>
              <a:off x="3574696" y="2070624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b="1" dirty="0" smtClean="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Snapshot of the protocol</a:t>
              </a:r>
              <a:endParaRPr sz="2200" b="1" dirty="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451" y="3664840"/>
            <a:ext cx="6903549" cy="1478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64" y="254051"/>
            <a:ext cx="2118760" cy="628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1380373" y="1827182"/>
            <a:ext cx="6749835" cy="150573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>
              <a:buNone/>
            </a:pPr>
            <a:r>
              <a:rPr lang="en" sz="3600" dirty="0" smtClean="0"/>
              <a:t>“</a:t>
            </a:r>
            <a:r>
              <a:rPr lang="nl-NL" sz="3600" dirty="0" smtClean="0"/>
              <a:t>Neodymium </a:t>
            </a:r>
            <a:r>
              <a:rPr lang="nl-NL" sz="3600" dirty="0" err="1"/>
              <a:t>extraction</a:t>
            </a:r>
            <a:r>
              <a:rPr lang="nl-NL" sz="3600" dirty="0"/>
              <a:t> </a:t>
            </a:r>
            <a:r>
              <a:rPr lang="nl-NL" sz="3600" dirty="0" err="1"/>
              <a:t>followed</a:t>
            </a:r>
            <a:r>
              <a:rPr lang="nl-NL" sz="3600" dirty="0"/>
              <a:t> </a:t>
            </a:r>
            <a:r>
              <a:rPr lang="nl-NL" sz="3600" dirty="0" err="1" smtClean="0"/>
              <a:t>the</a:t>
            </a:r>
            <a:r>
              <a:rPr lang="nl-NL" sz="3600" dirty="0" smtClean="0"/>
              <a:t> </a:t>
            </a:r>
            <a:r>
              <a:rPr lang="nl-NL" sz="3600" dirty="0"/>
              <a:t>procedure </a:t>
            </a:r>
            <a:r>
              <a:rPr lang="nl-NL" sz="3600" dirty="0" err="1"/>
              <a:t>described</a:t>
            </a:r>
            <a:r>
              <a:rPr lang="nl-NL" sz="3600" dirty="0"/>
              <a:t> in Plomp et al. </a:t>
            </a:r>
            <a:r>
              <a:rPr lang="nl-NL" sz="3600" dirty="0" smtClean="0"/>
              <a:t>[19] (</a:t>
            </a:r>
            <a:r>
              <a:rPr lang="nl-NL" sz="3600" dirty="0" err="1" smtClean="0"/>
              <a:t>available</a:t>
            </a:r>
            <a:r>
              <a:rPr lang="nl-NL" sz="3600" dirty="0" smtClean="0"/>
              <a:t> </a:t>
            </a:r>
            <a:r>
              <a:rPr lang="nl-NL" sz="3600" dirty="0"/>
              <a:t>on protocols.io: </a:t>
            </a:r>
            <a:r>
              <a:rPr lang="nl-NL" sz="3600" dirty="0" smtClean="0"/>
              <a:t>dx.doi.org/10.17504/protocols.io.xzmfp46)</a:t>
            </a:r>
            <a:r>
              <a:rPr lang="en" sz="3600" dirty="0" smtClean="0"/>
              <a:t>”</a:t>
            </a:r>
            <a:endParaRPr sz="3600" dirty="0"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4" name="Google Shape;320;p36"/>
          <p:cNvSpPr/>
          <p:nvPr/>
        </p:nvSpPr>
        <p:spPr>
          <a:xfrm>
            <a:off x="205397" y="254051"/>
            <a:ext cx="993924" cy="918011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Why?</a:t>
            </a:r>
            <a:endParaRPr dirty="0"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pSp>
        <p:nvGrpSpPr>
          <p:cNvPr id="132" name="Google Shape;132;p22"/>
          <p:cNvGrpSpPr/>
          <p:nvPr/>
        </p:nvGrpSpPr>
        <p:grpSpPr>
          <a:xfrm>
            <a:off x="1007276" y="644309"/>
            <a:ext cx="4664381" cy="4290547"/>
            <a:chOff x="2256567" y="677103"/>
            <a:chExt cx="4036590" cy="3713071"/>
          </a:xfrm>
        </p:grpSpPr>
        <p:sp>
          <p:nvSpPr>
            <p:cNvPr id="133" name="Google Shape;133;p22"/>
            <p:cNvSpPr/>
            <p:nvPr/>
          </p:nvSpPr>
          <p:spPr>
            <a:xfrm rot="-6596588">
              <a:off x="3726388" y="3510395"/>
              <a:ext cx="771357" cy="771357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2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2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2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2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2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" name="Google Shape;139;p22"/>
          <p:cNvGrpSpPr/>
          <p:nvPr/>
        </p:nvGrpSpPr>
        <p:grpSpPr>
          <a:xfrm>
            <a:off x="3608994" y="2196766"/>
            <a:ext cx="2440200" cy="2440200"/>
            <a:chOff x="4447194" y="1815766"/>
            <a:chExt cx="2440200" cy="2440200"/>
          </a:xfrm>
        </p:grpSpPr>
        <p:sp>
          <p:nvSpPr>
            <p:cNvPr id="140" name="Google Shape;140;p22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41" name="Google Shape;141;p22"/>
            <p:cNvSpPr txBox="1"/>
            <p:nvPr/>
          </p:nvSpPr>
          <p:spPr>
            <a:xfrm>
              <a:off x="4700792" y="2364419"/>
              <a:ext cx="1862700" cy="11634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0" dirty="0" smtClean="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Research</a:t>
              </a:r>
              <a:endParaRPr sz="4000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42" name="Google Shape;142;p22"/>
          <p:cNvGrpSpPr/>
          <p:nvPr/>
        </p:nvGrpSpPr>
        <p:grpSpPr>
          <a:xfrm>
            <a:off x="2492427" y="1754374"/>
            <a:ext cx="1423800" cy="1423800"/>
            <a:chOff x="3490737" y="1374053"/>
            <a:chExt cx="1423800" cy="1423800"/>
          </a:xfrm>
        </p:grpSpPr>
        <p:sp>
          <p:nvSpPr>
            <p:cNvPr id="143" name="Google Shape;143;p22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6CC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44" name="Google Shape;144;p22"/>
            <p:cNvSpPr txBox="1"/>
            <p:nvPr/>
          </p:nvSpPr>
          <p:spPr>
            <a:xfrm>
              <a:off x="3529493" y="1906334"/>
              <a:ext cx="1352535" cy="272387"/>
            </a:xfrm>
            <a:prstGeom prst="rect">
              <a:avLst/>
            </a:prstGeom>
            <a:solidFill>
              <a:srgbClr val="6CC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nl-NL" sz="2000" dirty="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Transparant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710723" y="1554319"/>
            <a:ext cx="125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err="1" smtClean="0">
                <a:solidFill>
                  <a:schemeClr val="accent1">
                    <a:lumMod val="75000"/>
                  </a:schemeClr>
                </a:solidFill>
                <a:latin typeface="Caveat" pitchFamily="2" charset="0"/>
              </a:rPr>
              <a:t>Reproducible</a:t>
            </a:r>
            <a:endParaRPr lang="nl-NL" sz="2000" dirty="0">
              <a:solidFill>
                <a:schemeClr val="accent1">
                  <a:lumMod val="75000"/>
                </a:schemeClr>
              </a:solidFill>
              <a:latin typeface="Caveat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7168" y="2577054"/>
            <a:ext cx="125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chemeClr val="accent1">
                    <a:lumMod val="75000"/>
                  </a:schemeClr>
                </a:solidFill>
                <a:latin typeface="Caveat" pitchFamily="2" charset="0"/>
              </a:rPr>
              <a:t>Credit</a:t>
            </a:r>
            <a:endParaRPr lang="nl-NL" sz="2000" dirty="0">
              <a:solidFill>
                <a:schemeClr val="accent1">
                  <a:lumMod val="75000"/>
                </a:schemeClr>
              </a:solidFill>
              <a:latin typeface="Cavea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84434" y="3186929"/>
            <a:ext cx="125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chemeClr val="accent1">
                    <a:lumMod val="75000"/>
                  </a:schemeClr>
                </a:solidFill>
                <a:latin typeface="Caveat" pitchFamily="2" charset="0"/>
              </a:rPr>
              <a:t>Efficiency</a:t>
            </a:r>
            <a:endParaRPr lang="nl-NL" sz="2000" dirty="0">
              <a:solidFill>
                <a:schemeClr val="accent1">
                  <a:lumMod val="75000"/>
                </a:schemeClr>
              </a:solidFill>
              <a:latin typeface="Caveat" pitchFamily="2" charset="0"/>
            </a:endParaRPr>
          </a:p>
        </p:txBody>
      </p:sp>
      <p:grpSp>
        <p:nvGrpSpPr>
          <p:cNvPr id="21" name="Google Shape;142;p22"/>
          <p:cNvGrpSpPr/>
          <p:nvPr/>
        </p:nvGrpSpPr>
        <p:grpSpPr>
          <a:xfrm>
            <a:off x="801864" y="1104382"/>
            <a:ext cx="1315340" cy="1315340"/>
            <a:chOff x="3490737" y="1374053"/>
            <a:chExt cx="1423800" cy="1423800"/>
          </a:xfrm>
          <a:solidFill>
            <a:schemeClr val="accent1">
              <a:lumMod val="50000"/>
            </a:schemeClr>
          </a:solidFill>
        </p:grpSpPr>
        <p:sp>
          <p:nvSpPr>
            <p:cNvPr id="22" name="Google Shape;143;p22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3" name="Google Shape;144;p22"/>
            <p:cNvSpPr txBox="1"/>
            <p:nvPr/>
          </p:nvSpPr>
          <p:spPr>
            <a:xfrm>
              <a:off x="3704129" y="1745509"/>
              <a:ext cx="1020654" cy="66375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nl-NL" sz="2000" dirty="0" err="1" smtClean="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Visibility</a:t>
              </a:r>
              <a:endParaRPr lang="nl-NL" sz="2000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4" name="Google Shape;142;p22"/>
          <p:cNvGrpSpPr/>
          <p:nvPr/>
        </p:nvGrpSpPr>
        <p:grpSpPr>
          <a:xfrm>
            <a:off x="5220665" y="1069142"/>
            <a:ext cx="1770574" cy="1770574"/>
            <a:chOff x="3490737" y="1374053"/>
            <a:chExt cx="1423800" cy="1423800"/>
          </a:xfrm>
          <a:solidFill>
            <a:schemeClr val="accent4">
              <a:lumMod val="75000"/>
            </a:schemeClr>
          </a:solidFill>
        </p:grpSpPr>
        <p:sp>
          <p:nvSpPr>
            <p:cNvPr id="25" name="Google Shape;143;p22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6" name="Google Shape;144;p22"/>
            <p:cNvSpPr txBox="1"/>
            <p:nvPr/>
          </p:nvSpPr>
          <p:spPr>
            <a:xfrm>
              <a:off x="3521897" y="1924889"/>
              <a:ext cx="1361480" cy="28466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nl-NL" sz="1800" dirty="0" err="1" smtClean="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Standardisation</a:t>
              </a:r>
              <a:endParaRPr lang="nl-NL" sz="1800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27" name="Google Shape;142;p22"/>
          <p:cNvGrpSpPr/>
          <p:nvPr/>
        </p:nvGrpSpPr>
        <p:grpSpPr>
          <a:xfrm>
            <a:off x="6090808" y="2745419"/>
            <a:ext cx="1607920" cy="1607920"/>
            <a:chOff x="3490737" y="1374053"/>
            <a:chExt cx="1423800" cy="14238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8" name="Google Shape;143;p22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9" name="Google Shape;144;p22"/>
            <p:cNvSpPr txBox="1"/>
            <p:nvPr/>
          </p:nvSpPr>
          <p:spPr>
            <a:xfrm>
              <a:off x="3521897" y="1924889"/>
              <a:ext cx="1361480" cy="28466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nl-NL" sz="2400" dirty="0" err="1" smtClean="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Preservation</a:t>
              </a:r>
              <a:endParaRPr lang="nl-NL" sz="2400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1380373" y="1827182"/>
            <a:ext cx="6749835" cy="150573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buNone/>
            </a:pPr>
            <a:r>
              <a:rPr lang="en" sz="5400" dirty="0" smtClean="0"/>
              <a:t>“</a:t>
            </a:r>
            <a:r>
              <a:rPr lang="en-US" sz="5400" dirty="0" smtClean="0"/>
              <a:t>What is your protocol for processing </a:t>
            </a:r>
            <a:r>
              <a:rPr lang="en-US" sz="5400" dirty="0"/>
              <a:t>this standard? </a:t>
            </a:r>
            <a:r>
              <a:rPr lang="en" sz="5400" dirty="0" smtClean="0"/>
              <a:t>”</a:t>
            </a:r>
            <a:endParaRPr sz="5400" dirty="0"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742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60" name="Google Shape;260;p33"/>
          <p:cNvSpPr txBox="1">
            <a:spLocks noGrp="1"/>
          </p:cNvSpPr>
          <p:nvPr>
            <p:ph type="ctrTitle" idx="4294967295"/>
          </p:nvPr>
        </p:nvSpPr>
        <p:spPr>
          <a:xfrm>
            <a:off x="2204138" y="1028875"/>
            <a:ext cx="1411500" cy="68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Thanks!</a:t>
            </a:r>
            <a:endParaRPr sz="4800"/>
          </a:p>
        </p:txBody>
      </p:sp>
      <p:sp>
        <p:nvSpPr>
          <p:cNvPr id="261" name="Google Shape;261;p33"/>
          <p:cNvSpPr txBox="1">
            <a:spLocks noGrp="1"/>
          </p:cNvSpPr>
          <p:nvPr>
            <p:ph type="subTitle" idx="4294967295"/>
          </p:nvPr>
        </p:nvSpPr>
        <p:spPr>
          <a:xfrm>
            <a:off x="1925050" y="2401975"/>
            <a:ext cx="5354400" cy="14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Any questions?</a:t>
            </a:r>
            <a:endParaRPr sz="3600" b="1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nl-NL" dirty="0"/>
              <a:t>@</a:t>
            </a:r>
            <a:r>
              <a:rPr lang="nl-NL" dirty="0" err="1" smtClean="0"/>
              <a:t>PhDToothFAIRy</a:t>
            </a:r>
            <a:r>
              <a:rPr lang="nl-NL" dirty="0" smtClean="0"/>
              <a:t> / e.plomp@vu.nl / e.plomp@tudelft.nl</a:t>
            </a:r>
            <a:endParaRPr sz="3600" b="1" dirty="0"/>
          </a:p>
        </p:txBody>
      </p:sp>
      <p:sp>
        <p:nvSpPr>
          <p:cNvPr id="262" name="Google Shape;262;p33"/>
          <p:cNvSpPr/>
          <p:nvPr/>
        </p:nvSpPr>
        <p:spPr>
          <a:xfrm>
            <a:off x="1925049" y="547750"/>
            <a:ext cx="2077338" cy="167442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968127" y="4538731"/>
            <a:ext cx="4020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0">
              <a:buSzPts val="2200"/>
            </a:pPr>
            <a:r>
              <a:rPr lang="nl-NL" dirty="0">
                <a:solidFill>
                  <a:srgbClr val="002060"/>
                </a:solidFill>
                <a:latin typeface="Caveat" pitchFamily="2" charset="0"/>
              </a:rPr>
              <a:t>Presentation template </a:t>
            </a:r>
            <a:r>
              <a:rPr lang="nl-NL" dirty="0" err="1">
                <a:solidFill>
                  <a:srgbClr val="002060"/>
                </a:solidFill>
                <a:latin typeface="Caveat" pitchFamily="2" charset="0"/>
              </a:rPr>
              <a:t>by</a:t>
            </a:r>
            <a:r>
              <a:rPr lang="nl-NL" dirty="0">
                <a:solidFill>
                  <a:srgbClr val="002060"/>
                </a:solidFill>
                <a:latin typeface="Caveat" pitchFamily="2" charset="0"/>
              </a:rPr>
              <a:t> </a:t>
            </a:r>
            <a:r>
              <a:rPr lang="nl-NL" u="sng" dirty="0">
                <a:solidFill>
                  <a:srgbClr val="002060"/>
                </a:solidFill>
                <a:latin typeface="Caveat" pitchFamily="2" charset="0"/>
                <a:hlinkClick r:id="rId3"/>
              </a:rPr>
              <a:t>SlidesCarnival</a:t>
            </a:r>
            <a:endParaRPr lang="nl-NL" dirty="0">
              <a:solidFill>
                <a:srgbClr val="002060"/>
              </a:solidFill>
              <a:latin typeface="Caveat" pitchFamily="2" charset="0"/>
            </a:endParaRPr>
          </a:p>
        </p:txBody>
      </p:sp>
      <p:sp>
        <p:nvSpPr>
          <p:cNvPr id="8" name="Google Shape;296;p36"/>
          <p:cNvSpPr/>
          <p:nvPr/>
        </p:nvSpPr>
        <p:spPr>
          <a:xfrm>
            <a:off x="8505915" y="4233119"/>
            <a:ext cx="345637" cy="305612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67;p34"/>
          <p:cNvSpPr txBox="1">
            <a:spLocks/>
          </p:cNvSpPr>
          <p:nvPr/>
        </p:nvSpPr>
        <p:spPr>
          <a:xfrm>
            <a:off x="7349713" y="3908636"/>
            <a:ext cx="1156202" cy="63009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4000" dirty="0" err="1" smtClean="0">
                <a:solidFill>
                  <a:srgbClr val="002060"/>
                </a:solidFill>
                <a:latin typeface="Amatic" panose="02000803000000000000" pitchFamily="2" charset="0"/>
              </a:rPr>
              <a:t>Credits</a:t>
            </a:r>
            <a:endParaRPr lang="nl-NL" sz="4000" dirty="0">
              <a:solidFill>
                <a:srgbClr val="002060"/>
              </a:solidFill>
              <a:latin typeface="Amatic" panose="02000803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127" y="148094"/>
            <a:ext cx="2537788" cy="2537788"/>
          </a:xfrm>
          <a:prstGeom prst="rect">
            <a:avLst/>
          </a:prstGeom>
        </p:spPr>
      </p:pic>
      <p:sp>
        <p:nvSpPr>
          <p:cNvPr id="11" name="Google Shape;302;p36"/>
          <p:cNvSpPr/>
          <p:nvPr/>
        </p:nvSpPr>
        <p:spPr>
          <a:xfrm>
            <a:off x="7312685" y="2991494"/>
            <a:ext cx="386665" cy="274375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193</Words>
  <Application>Microsoft Office PowerPoint</Application>
  <PresentationFormat>On-screen Show (16:9)</PresentationFormat>
  <Paragraphs>63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Verdana</vt:lpstr>
      <vt:lpstr>Amatic</vt:lpstr>
      <vt:lpstr>Arial</vt:lpstr>
      <vt:lpstr>Amatic SC</vt:lpstr>
      <vt:lpstr>Caveat</vt:lpstr>
      <vt:lpstr>Kate template</vt:lpstr>
      <vt:lpstr>  Following laboratory protocols: Filling in the gaps using protocols.io</vt:lpstr>
      <vt:lpstr>Hello!</vt:lpstr>
      <vt:lpstr>My Research</vt:lpstr>
      <vt:lpstr>Wet Lab Science</vt:lpstr>
      <vt:lpstr>Method Paper 2017</vt:lpstr>
      <vt:lpstr>PowerPoint Presentation</vt:lpstr>
      <vt:lpstr>PowerPoint Presentation</vt:lpstr>
      <vt:lpstr>PROCESS</vt:lpstr>
      <vt:lpstr>PowerPoint Presentation</vt:lpstr>
      <vt:lpstr>Why?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Esther Plomp</dc:creator>
  <cp:lastModifiedBy>Maria Cruz</cp:lastModifiedBy>
  <cp:revision>23</cp:revision>
  <dcterms:modified xsi:type="dcterms:W3CDTF">2019-06-17T08:36:46Z</dcterms:modified>
</cp:coreProperties>
</file>