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9" r:id="rId2"/>
    <p:sldId id="387" r:id="rId3"/>
    <p:sldId id="264" r:id="rId4"/>
    <p:sldId id="260" r:id="rId5"/>
    <p:sldId id="258" r:id="rId6"/>
    <p:sldId id="386" r:id="rId7"/>
    <p:sldId id="338" r:id="rId8"/>
    <p:sldId id="366" r:id="rId9"/>
    <p:sldId id="453" r:id="rId10"/>
    <p:sldId id="427" r:id="rId11"/>
    <p:sldId id="309" r:id="rId12"/>
    <p:sldId id="428" r:id="rId13"/>
    <p:sldId id="429" r:id="rId14"/>
    <p:sldId id="302" r:id="rId1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DC"/>
          </a:solidFill>
        </a:fill>
      </a:tcStyle>
    </a:wholeTbl>
    <a:band2H>
      <a:tcTxStyle/>
      <a:tcStyle>
        <a:tcBdr/>
        <a:fill>
          <a:solidFill>
            <a:srgbClr val="E6EBEE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FE0"/>
          </a:solidFill>
        </a:fill>
      </a:tcStyle>
    </a:wholeTbl>
    <a:band2H>
      <a:tcTxStyle/>
      <a:tcStyle>
        <a:tcBdr/>
        <a:fill>
          <a:solidFill>
            <a:srgbClr val="E7F0F0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CCACE"/>
          </a:solidFill>
        </a:fill>
      </a:tcStyle>
    </a:wholeTbl>
    <a:band2H>
      <a:tcTxStyle/>
      <a:tcStyle>
        <a:tcBdr/>
        <a:fill>
          <a:solidFill>
            <a:srgbClr val="F5E6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1" autoAdjust="0"/>
    <p:restoredTop sz="95027" autoAdjust="0"/>
  </p:normalViewPr>
  <p:slideViewPr>
    <p:cSldViewPr snapToGrid="0" snapToObjects="1">
      <p:cViewPr varScale="1">
        <p:scale>
          <a:sx n="91" d="100"/>
          <a:sy n="91" d="100"/>
        </p:scale>
        <p:origin x="18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3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7DCF2-4983-7F44-BB45-9B9DF7B5B320}" type="datetimeFigureOut">
              <a:rPr lang="en-US" smtClean="0"/>
              <a:t>6/7/19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B9617-0017-BA4F-9DC8-8B5233BFD6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6612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9525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13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</p:spPr>
        <p:txBody>
          <a:bodyPr lIns="0" tIns="0" rIns="0" bIns="0"/>
          <a:lstStyle/>
          <a:p>
            <a:pPr marL="0" indent="0">
              <a:buSzPct val="100000"/>
              <a:buFont typeface="+mj-lt"/>
              <a:buNone/>
            </a:pPr>
            <a:r>
              <a:rPr lang="en-US" sz="2000" baseline="0" dirty="0"/>
              <a:t>TS</a:t>
            </a:r>
          </a:p>
        </p:txBody>
      </p:sp>
      <p:sp>
        <p:nvSpPr>
          <p:cNvPr id="413" name="CustomShape 2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389610C-6D5A-48B7-87E8-E3595B7DD53C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4495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52187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2571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</p:spPr>
        <p:txBody>
          <a:bodyPr lIns="0" tIns="0" rIns="0" bIns="0"/>
          <a:lstStyle/>
          <a:p>
            <a:pPr marL="0" indent="0">
              <a:buSzPct val="100000"/>
              <a:buFont typeface="+mj-lt"/>
              <a:buNone/>
            </a:pPr>
            <a:r>
              <a:rPr lang="en-US" sz="2000" baseline="0" dirty="0"/>
              <a:t>TS</a:t>
            </a:r>
          </a:p>
        </p:txBody>
      </p:sp>
      <p:sp>
        <p:nvSpPr>
          <p:cNvPr id="413" name="CustomShape 2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389610C-6D5A-48B7-87E8-E3595B7DD53C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6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152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49E8C22-00AC-4214-B956-F6F3EF5B7FED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911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estimate the observation error variance of T-S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profilles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using the ensemble-based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technique of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Karspeck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(2016).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49E8C22-00AC-4214-B956-F6F3EF5B7FED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7057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Vertical localisation is not</a:t>
            </a:r>
            <a:r>
              <a:rPr lang="en-GB" baseline="0" dirty="0"/>
              <a:t> considered here.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E8C22-00AC-4214-B956-F6F3EF5B7FED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6852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/>
          <p:cNvSpPr/>
          <p:nvPr/>
        </p:nvSpPr>
        <p:spPr>
          <a:xfrm>
            <a:off x="376" y="3607651"/>
            <a:ext cx="9142870" cy="26352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540068" y="4293096"/>
            <a:ext cx="7772401" cy="692498"/>
          </a:xfrm>
          <a:prstGeom prst="rect">
            <a:avLst/>
          </a:prstGeom>
        </p:spPr>
        <p:txBody>
          <a:bodyPr anchor="t"/>
          <a:lstStyle>
            <a:lvl1pPr algn="l">
              <a:defRPr sz="450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0068" y="4100734"/>
            <a:ext cx="7772401" cy="19236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000000"/>
                </a:solidFill>
              </a:defRPr>
            </a:lvl1pPr>
            <a:lvl2pPr marL="0" indent="4572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000000"/>
                </a:solidFill>
              </a:defRPr>
            </a:lvl2pPr>
            <a:lvl3pPr marL="0" indent="9144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000000"/>
                </a:solidFill>
              </a:defRPr>
            </a:lvl3pPr>
            <a:lvl4pPr marL="0" indent="13716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000000"/>
                </a:solidFill>
              </a:defRPr>
            </a:lvl4pPr>
            <a:lvl5pPr marL="0" indent="18288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4.png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" y="6150921"/>
            <a:ext cx="9143247" cy="707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5.png" descr="image5.png"/>
          <p:cNvPicPr>
            <a:picLocks noChangeAspect="1"/>
          </p:cNvPicPr>
          <p:nvPr/>
        </p:nvPicPr>
        <p:blipFill>
          <a:blip r:embed="rId3"/>
          <a:srcRect b="31516"/>
          <a:stretch>
            <a:fillRect/>
          </a:stretch>
        </p:blipFill>
        <p:spPr>
          <a:xfrm>
            <a:off x="0" y="0"/>
            <a:ext cx="9143246" cy="275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1.png" descr="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68" y="275506"/>
            <a:ext cx="1481207" cy="37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6.png" descr="image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7825" y="6425219"/>
            <a:ext cx="4096175" cy="43278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tellysbilde #2">
    <p:bg>
      <p:bgPr>
        <a:solidFill>
          <a:srgbClr val="CED0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7.jpeg" descr="image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162"/>
            <a:ext cx="9144000" cy="6016753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xfrm>
            <a:off x="540068" y="2720980"/>
            <a:ext cx="7772401" cy="692498"/>
          </a:xfrm>
          <a:prstGeom prst="rect">
            <a:avLst/>
          </a:prstGeom>
        </p:spPr>
        <p:txBody>
          <a:bodyPr anchor="t"/>
          <a:lstStyle>
            <a:lvl1pPr algn="l">
              <a:defRPr sz="45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0068" y="2528618"/>
            <a:ext cx="7772401" cy="19236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FFFFFF"/>
                </a:solidFill>
              </a:defRPr>
            </a:lvl1pPr>
            <a:lvl2pPr marL="0" indent="4572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FFFFFF"/>
                </a:solidFill>
              </a:defRPr>
            </a:lvl2pPr>
            <a:lvl3pPr marL="0" indent="9144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FFFFFF"/>
                </a:solidFill>
              </a:defRPr>
            </a:lvl3pPr>
            <a:lvl4pPr marL="0" indent="13716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FFFFFF"/>
                </a:solidFill>
              </a:defRPr>
            </a:lvl4pPr>
            <a:lvl5pPr marL="0" indent="1828800">
              <a:spcBef>
                <a:spcPts val="200"/>
              </a:spcBef>
              <a:buClrTx/>
              <a:buSzTx/>
              <a:buFontTx/>
              <a:buNone/>
              <a:defRPr sz="12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0" name="image4.png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" y="6150921"/>
            <a:ext cx="9143247" cy="707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1.png" descr="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68" y="275506"/>
            <a:ext cx="1481207" cy="37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5.png" descr="image5.png"/>
          <p:cNvPicPr>
            <a:picLocks noChangeAspect="1"/>
          </p:cNvPicPr>
          <p:nvPr/>
        </p:nvPicPr>
        <p:blipFill>
          <a:blip r:embed="rId5"/>
          <a:srcRect b="31516"/>
          <a:stretch>
            <a:fillRect/>
          </a:stretch>
        </p:blipFill>
        <p:spPr>
          <a:xfrm>
            <a:off x="0" y="0"/>
            <a:ext cx="9143246" cy="275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6.png" descr="image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825" y="6425219"/>
            <a:ext cx="4096175" cy="432781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98595" y="6359375"/>
            <a:ext cx="358414" cy="350662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40068" y="1912859"/>
            <a:ext cx="3960001" cy="4279916"/>
          </a:xfrm>
          <a:prstGeom prst="rect">
            <a:avLst/>
          </a:prstGeom>
        </p:spPr>
        <p:txBody>
          <a:bodyPr/>
          <a:lstStyle>
            <a:lvl3pPr marL="532800" indent="-3528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og 3 innholdsdeler [#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98595" y="6359375"/>
            <a:ext cx="358414" cy="350662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40068" y="1912859"/>
            <a:ext cx="3960001" cy="4279916"/>
          </a:xfrm>
          <a:prstGeom prst="rect">
            <a:avLst/>
          </a:prstGeom>
        </p:spPr>
        <p:txBody>
          <a:bodyPr/>
          <a:lstStyle>
            <a:lvl3pPr marL="532800" indent="-3528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og 3 innholdsdeler [#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98595" y="6359375"/>
            <a:ext cx="358414" cy="350662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44068" y="1912859"/>
            <a:ext cx="3960001" cy="2070001"/>
          </a:xfrm>
          <a:prstGeom prst="rect">
            <a:avLst/>
          </a:prstGeom>
        </p:spPr>
        <p:txBody>
          <a:bodyPr/>
          <a:lstStyle>
            <a:lvl3pPr marL="532800" indent="-3528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og 3 innholdsdeler [#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98595" y="6359375"/>
            <a:ext cx="358414" cy="350662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44068" y="1912859"/>
            <a:ext cx="3960001" cy="2070001"/>
          </a:xfrm>
          <a:prstGeom prst="rect">
            <a:avLst/>
          </a:prstGeom>
        </p:spPr>
        <p:txBody>
          <a:bodyPr/>
          <a:lstStyle>
            <a:lvl3pPr marL="532800" indent="-3528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90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E6B12-7A5C-F547-A4CB-8420B70C5B6F}" type="datetimeFigureOut">
              <a:rPr lang="en-US" smtClean="0"/>
              <a:t>6/7/19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73318" y="6217851"/>
            <a:ext cx="279882" cy="276999"/>
          </a:xfrm>
        </p:spPr>
        <p:txBody>
          <a:bodyPr/>
          <a:lstStyle/>
          <a:p>
            <a:fld id="{704557D7-1078-504A-A534-E5D629E38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9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3516" y="1935884"/>
            <a:ext cx="3956476" cy="5215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350"/>
              </a:lnSpc>
              <a:spcBef>
                <a:spcPts val="225"/>
              </a:spcBef>
              <a:buClrTx/>
              <a:buSzTx/>
              <a:buFontTx/>
              <a:buNone/>
              <a:defRPr sz="1200" b="1"/>
            </a:lvl1pPr>
            <a:lvl2pPr marL="0" indent="342900">
              <a:lnSpc>
                <a:spcPts val="1350"/>
              </a:lnSpc>
              <a:spcBef>
                <a:spcPts val="225"/>
              </a:spcBef>
              <a:buClrTx/>
              <a:buSzTx/>
              <a:buFontTx/>
              <a:buNone/>
              <a:defRPr sz="1200" b="1"/>
            </a:lvl2pPr>
            <a:lvl3pPr marL="0" indent="685800">
              <a:lnSpc>
                <a:spcPts val="1350"/>
              </a:lnSpc>
              <a:spcBef>
                <a:spcPts val="225"/>
              </a:spcBef>
              <a:buClrTx/>
              <a:buSzTx/>
              <a:buFontTx/>
              <a:buNone/>
              <a:defRPr sz="1200" b="1"/>
            </a:lvl3pPr>
            <a:lvl4pPr marL="0" indent="1028700">
              <a:lnSpc>
                <a:spcPts val="1350"/>
              </a:lnSpc>
              <a:spcBef>
                <a:spcPts val="225"/>
              </a:spcBef>
              <a:buClrTx/>
              <a:buSzTx/>
              <a:buFontTx/>
              <a:buNone/>
              <a:defRPr sz="1200" b="1"/>
            </a:lvl4pPr>
            <a:lvl5pPr marL="0" indent="1371600">
              <a:lnSpc>
                <a:spcPts val="1350"/>
              </a:lnSpc>
              <a:spcBef>
                <a:spcPts val="225"/>
              </a:spcBef>
              <a:buClrTx/>
              <a:buSzTx/>
              <a:buFontTx/>
              <a:buNone/>
              <a:defRPr sz="12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98596" y="6359375"/>
            <a:ext cx="303927" cy="300082"/>
          </a:xfrm>
          <a:prstGeom prst="rect">
            <a:avLst/>
          </a:prstGeom>
        </p:spPr>
        <p:txBody>
          <a:bodyPr anchor="t"/>
          <a:lstStyle>
            <a:lvl1pPr algn="l">
              <a:defRPr sz="135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8" name="Rectangle"/>
          <p:cNvSpPr>
            <a:spLocks noGrp="1"/>
          </p:cNvSpPr>
          <p:nvPr>
            <p:ph type="body" sz="quarter" idx="13"/>
          </p:nvPr>
        </p:nvSpPr>
        <p:spPr>
          <a:xfrm>
            <a:off x="4647516" y="1935884"/>
            <a:ext cx="3956477" cy="5215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350"/>
              </a:lnSpc>
              <a:spcBef>
                <a:spcPts val="225"/>
              </a:spcBef>
              <a:buClrTx/>
              <a:buSzTx/>
              <a:buFontTx/>
              <a:buNone/>
              <a:defRPr sz="1600" b="1"/>
            </a:lvl1pPr>
          </a:lstStyle>
          <a:p>
            <a:pPr marL="0" indent="0">
              <a:lnSpc>
                <a:spcPts val="1800"/>
              </a:lnSpc>
              <a:spcBef>
                <a:spcPts val="300"/>
              </a:spcBef>
              <a:buClrTx/>
              <a:buSzTx/>
              <a:buFontTx/>
              <a:buNone/>
              <a:defRPr sz="1600" b="1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236289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 descr="image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481207" cy="3779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2.png" descr="image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352073"/>
            <a:ext cx="3949883" cy="50592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540068" y="407204"/>
            <a:ext cx="8064001" cy="492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540068" y="1196753"/>
            <a:ext cx="8064001" cy="4996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9" r:id="rId8"/>
    <p:sldLayoutId id="2147483660" r:id="rId9"/>
    <p:sldLayoutId id="2147483661" r:id="rId10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85750" marR="0" indent="-28575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1pPr>
      <a:lvl2pPr marL="390525" marR="0" indent="-20955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2pPr>
      <a:lvl3pPr marL="444599" marR="0" indent="-264599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›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3pPr>
      <a:lvl4pPr marL="603360" marR="0" indent="-42336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4pPr>
      <a:lvl5pPr marL="709200" marR="0" indent="-5292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›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5pPr>
      <a:lvl6pPr marL="25603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6pPr>
      <a:lvl7pPr marL="30175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7pPr>
      <a:lvl8pPr marL="34747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8pPr>
      <a:lvl9pPr marL="39319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828990"/>
        </a:buClr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4E5761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pn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hyperlink" Target="https://wiki.uib.no/norcpm/index.php/Norwegian_Climate_Prediction_Mode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0.emf"/><Relationship Id="rId10" Type="http://schemas.openxmlformats.org/officeDocument/2006/relationships/image" Target="../media/image12.png"/><Relationship Id="rId4" Type="http://schemas.openxmlformats.org/officeDocument/2006/relationships/image" Target="../media/image29.emf"/><Relationship Id="rId9" Type="http://schemas.openxmlformats.org/officeDocument/2006/relationships/image" Target="../media/image2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2.png"/><Relationship Id="rId4" Type="http://schemas.openxmlformats.org/officeDocument/2006/relationships/image" Target="../media/image32.png"/><Relationship Id="rId9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35.emf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Relationship Id="rId9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523" y="1066017"/>
            <a:ext cx="8504553" cy="96918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Development of ensemble-based data assimilation techniques for climate prediction </a:t>
            </a:r>
            <a:br>
              <a:rPr lang="nb-NO" dirty="0"/>
            </a:br>
            <a:endParaRPr lang="en-GB" sz="2800" dirty="0"/>
          </a:p>
        </p:txBody>
      </p:sp>
      <p:grpSp>
        <p:nvGrpSpPr>
          <p:cNvPr id="10" name="Group 121" descr="RCN_FRlogoEngcmyk-farger.png"/>
          <p:cNvGrpSpPr/>
          <p:nvPr/>
        </p:nvGrpSpPr>
        <p:grpSpPr>
          <a:xfrm>
            <a:off x="3041397" y="5910210"/>
            <a:ext cx="1331949" cy="306505"/>
            <a:chOff x="0" y="0"/>
            <a:chExt cx="1099491" cy="202251"/>
          </a:xfrm>
        </p:grpSpPr>
        <p:sp>
          <p:nvSpPr>
            <p:cNvPr id="11" name="Shape 119"/>
            <p:cNvSpPr/>
            <p:nvPr/>
          </p:nvSpPr>
          <p:spPr>
            <a:xfrm>
              <a:off x="0" y="0"/>
              <a:ext cx="1099492" cy="20225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lang="en-GB" b="1"/>
            </a:p>
          </p:txBody>
        </p:sp>
        <p:pic>
          <p:nvPicPr>
            <p:cNvPr id="12" name="image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099492" cy="2022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3" name="imag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852" y="5790378"/>
            <a:ext cx="771142" cy="439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604" y="5940192"/>
            <a:ext cx="1278017" cy="282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4441" y="5910210"/>
            <a:ext cx="1093576" cy="3127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15" descr="final arcpath logo_reduced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96" y="5664596"/>
            <a:ext cx="567942" cy="5679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05E34F6-F214-884F-9444-B8B32A3D6C25}"/>
              </a:ext>
            </a:extLst>
          </p:cNvPr>
          <p:cNvSpPr txBox="1"/>
          <p:nvPr/>
        </p:nvSpPr>
        <p:spPr>
          <a:xfrm>
            <a:off x="369017" y="3013063"/>
            <a:ext cx="8313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FFFF"/>
                </a:solidFill>
              </a:rPr>
              <a:t>Yiguo Wang</a:t>
            </a:r>
            <a:r>
              <a:rPr lang="en-GB" sz="1600" baseline="30000" dirty="0">
                <a:solidFill>
                  <a:srgbClr val="FFFFFF"/>
                </a:solidFill>
              </a:rPr>
              <a:t>1,2</a:t>
            </a:r>
            <a:r>
              <a:rPr lang="en-GB" sz="1600" dirty="0">
                <a:solidFill>
                  <a:srgbClr val="FFFFFF"/>
                </a:solidFill>
              </a:rPr>
              <a:t>, François Counillon</a:t>
            </a:r>
            <a:r>
              <a:rPr lang="en-GB" sz="1600" baseline="30000" dirty="0">
                <a:solidFill>
                  <a:srgbClr val="FFFFFF"/>
                </a:solidFill>
              </a:rPr>
              <a:t>1,2,3</a:t>
            </a:r>
            <a:r>
              <a:rPr lang="en-GB" sz="1600" dirty="0">
                <a:solidFill>
                  <a:srgbClr val="FFFFFF"/>
                </a:solidFill>
              </a:rPr>
              <a:t>, </a:t>
            </a:r>
            <a:r>
              <a:rPr lang="en-GB" sz="1600" dirty="0" err="1">
                <a:solidFill>
                  <a:srgbClr val="FFFFFF"/>
                </a:solidFill>
              </a:rPr>
              <a:t>Madlen</a:t>
            </a:r>
            <a:r>
              <a:rPr lang="en-GB" sz="1600" dirty="0">
                <a:solidFill>
                  <a:srgbClr val="FFFFFF"/>
                </a:solidFill>
              </a:rPr>
              <a:t> Kimmritz</a:t>
            </a:r>
            <a:r>
              <a:rPr lang="en-GB" sz="1600" baseline="30000" dirty="0">
                <a:solidFill>
                  <a:srgbClr val="FFFFFF"/>
                </a:solidFill>
              </a:rPr>
              <a:t>1,2</a:t>
            </a:r>
            <a:endParaRPr lang="nb-NO" sz="1600" baseline="30000" dirty="0">
              <a:solidFill>
                <a:srgbClr val="FFFFFF"/>
              </a:solidFill>
            </a:endParaRPr>
          </a:p>
          <a:p>
            <a:endParaRPr lang="en-GB" sz="1600" dirty="0">
              <a:solidFill>
                <a:srgbClr val="FFFFFF"/>
              </a:solidFill>
            </a:endParaRPr>
          </a:p>
          <a:p>
            <a:r>
              <a:rPr lang="en-GB" sz="1600" dirty="0">
                <a:solidFill>
                  <a:srgbClr val="FFFFFF"/>
                </a:solidFill>
              </a:rPr>
              <a:t>1 Nansen Environmental and Remote Sensing </a:t>
            </a:r>
            <a:r>
              <a:rPr lang="en-GB" sz="1600" dirty="0" err="1">
                <a:solidFill>
                  <a:srgbClr val="FFFFFF"/>
                </a:solidFill>
              </a:rPr>
              <a:t>Center</a:t>
            </a:r>
            <a:r>
              <a:rPr lang="en-GB" sz="1600" dirty="0">
                <a:solidFill>
                  <a:srgbClr val="FFFFFF"/>
                </a:solidFill>
              </a:rPr>
              <a:t>, Norway</a:t>
            </a:r>
          </a:p>
          <a:p>
            <a:r>
              <a:rPr lang="en-GB" sz="1600" dirty="0">
                <a:solidFill>
                  <a:srgbClr val="FFFFFF"/>
                </a:solidFill>
              </a:rPr>
              <a:t>2 </a:t>
            </a:r>
            <a:r>
              <a:rPr lang="en-GB" sz="1600" dirty="0" err="1">
                <a:solidFill>
                  <a:srgbClr val="FFFFFF"/>
                </a:solidFill>
              </a:rPr>
              <a:t>Bjerknes</a:t>
            </a:r>
            <a:r>
              <a:rPr lang="en-GB" sz="1600" dirty="0">
                <a:solidFill>
                  <a:srgbClr val="FFFFFF"/>
                </a:solidFill>
              </a:rPr>
              <a:t> Centre for Climate Research, Norway</a:t>
            </a:r>
          </a:p>
          <a:p>
            <a:r>
              <a:rPr lang="en-GB" sz="1600" dirty="0">
                <a:solidFill>
                  <a:srgbClr val="FFFFFF"/>
                </a:solidFill>
              </a:rPr>
              <a:t>3 Geophysical Institute, University of Bergen, Norway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893137-D780-1547-97D0-02AA04CDA8B0}"/>
              </a:ext>
            </a:extLst>
          </p:cNvPr>
          <p:cNvSpPr txBox="1"/>
          <p:nvPr/>
        </p:nvSpPr>
        <p:spPr>
          <a:xfrm>
            <a:off x="186548" y="5910210"/>
            <a:ext cx="2666754" cy="292386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3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Bjerknes</a:t>
            </a:r>
            <a:r>
              <a:rPr kumimoji="0" lang="en-GB" sz="13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Climate Prediction Unit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9FB12F03-024C-204E-859A-DEB591139E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701" y="305118"/>
            <a:ext cx="1259873" cy="64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6732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453007" y="1407600"/>
            <a:ext cx="4626773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altLang="zh-CN" sz="1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Norwegian </a:t>
            </a:r>
            <a:r>
              <a:rPr lang="en-US" sz="1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Earth System model (</a:t>
            </a:r>
            <a:r>
              <a:rPr lang="en-US" sz="1800" b="1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NorESM</a:t>
            </a:r>
            <a:r>
              <a:rPr lang="en-US" sz="1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CustomShape 1"/>
          <p:cNvSpPr/>
          <p:nvPr/>
        </p:nvSpPr>
        <p:spPr>
          <a:xfrm>
            <a:off x="571320" y="464066"/>
            <a:ext cx="8381880" cy="530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Norwegian Climate Prediction Model (</a:t>
            </a:r>
            <a:r>
              <a:rPr lang="en-US" sz="2800" b="1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NorCPM</a:t>
            </a:r>
            <a:r>
              <a:rPr lang="en-US" sz="2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2" name="Picture 13"/>
          <p:cNvPicPr/>
          <p:nvPr/>
        </p:nvPicPr>
        <p:blipFill>
          <a:blip r:embed="rId3"/>
          <a:srcRect b="16539"/>
          <a:stretch/>
        </p:blipFill>
        <p:spPr>
          <a:xfrm>
            <a:off x="4860000" y="1950840"/>
            <a:ext cx="4178160" cy="1908360"/>
          </a:xfrm>
          <a:prstGeom prst="rect">
            <a:avLst/>
          </a:prstGeom>
          <a:ln>
            <a:noFill/>
          </a:ln>
        </p:spPr>
      </p:pic>
      <p:sp>
        <p:nvSpPr>
          <p:cNvPr id="194" name="CustomShape 3"/>
          <p:cNvSpPr/>
          <p:nvPr/>
        </p:nvSpPr>
        <p:spPr>
          <a:xfrm>
            <a:off x="5522760" y="1407600"/>
            <a:ext cx="2872440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Data assimilation (</a:t>
            </a:r>
            <a:r>
              <a:rPr lang="en-US" sz="1800" b="1" u="sng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EnKF</a:t>
            </a:r>
            <a:r>
              <a:rPr lang="en-US" sz="1800" b="1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en-US" sz="1800" b="0" u="sng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5"/>
          <p:cNvSpPr/>
          <p:nvPr/>
        </p:nvSpPr>
        <p:spPr>
          <a:xfrm>
            <a:off x="6235200" y="4123832"/>
            <a:ext cx="1638360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u="sng" strike="noStrike" spc="-1" dirty="0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Observations</a:t>
            </a:r>
            <a:endParaRPr lang="en-US" sz="1800" b="0" u="sng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7"/>
          <p:cNvSpPr/>
          <p:nvPr/>
        </p:nvSpPr>
        <p:spPr>
          <a:xfrm>
            <a:off x="3315898" y="2458416"/>
            <a:ext cx="1702682" cy="72396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30 members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CustomShape 10"/>
          <p:cNvSpPr/>
          <p:nvPr/>
        </p:nvSpPr>
        <p:spPr>
          <a:xfrm>
            <a:off x="4788000" y="1340640"/>
            <a:ext cx="4250160" cy="26424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" name="CustomShape 12"/>
          <p:cNvSpPr/>
          <p:nvPr/>
        </p:nvSpPr>
        <p:spPr>
          <a:xfrm>
            <a:off x="6876360" y="3489482"/>
            <a:ext cx="286200" cy="354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8000"/>
          </a:solidFill>
          <a:ln>
            <a:solidFill>
              <a:srgbClr val="006E9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" name="(Bentsen et al., 2013)"/>
          <p:cNvSpPr txBox="1"/>
          <p:nvPr/>
        </p:nvSpPr>
        <p:spPr>
          <a:xfrm>
            <a:off x="5635692" y="6573901"/>
            <a:ext cx="3402468" cy="2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300"/>
            </a:lvl1pPr>
          </a:lstStyle>
          <a:p>
            <a:r>
              <a:rPr dirty="0">
                <a:solidFill>
                  <a:srgbClr val="0000FF"/>
                </a:solidFill>
              </a:rPr>
              <a:t>(</a:t>
            </a:r>
            <a:r>
              <a:rPr i="1" dirty="0">
                <a:solidFill>
                  <a:srgbClr val="0000FF"/>
                </a:solidFill>
              </a:rPr>
              <a:t>Bentsen et al., 2013</a:t>
            </a:r>
            <a:r>
              <a:rPr lang="nb-NO" i="1" dirty="0">
                <a:solidFill>
                  <a:srgbClr val="0000FF"/>
                </a:solidFill>
              </a:rPr>
              <a:t>; </a:t>
            </a:r>
            <a:r>
              <a:rPr lang="nb-NO" i="1" dirty="0" err="1">
                <a:solidFill>
                  <a:srgbClr val="0000FF"/>
                </a:solidFill>
              </a:rPr>
              <a:t>Counillon</a:t>
            </a:r>
            <a:r>
              <a:rPr lang="nb-NO" i="1" dirty="0">
                <a:solidFill>
                  <a:srgbClr val="0000FF"/>
                </a:solidFill>
              </a:rPr>
              <a:t> et al, 2014</a:t>
            </a:r>
            <a:r>
              <a:rPr dirty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71620" y="1830906"/>
            <a:ext cx="2562381" cy="2049716"/>
            <a:chOff x="1846144" y="919452"/>
            <a:chExt cx="5773611" cy="4618459"/>
          </a:xfrm>
        </p:grpSpPr>
        <p:sp>
          <p:nvSpPr>
            <p:cNvPr id="29" name="Rounded Rectangle 28"/>
            <p:cNvSpPr/>
            <p:nvPr/>
          </p:nvSpPr>
          <p:spPr>
            <a:xfrm>
              <a:off x="1846144" y="1434507"/>
              <a:ext cx="5773611" cy="1117034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CAM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846145" y="3903282"/>
              <a:ext cx="3950950" cy="1117034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MICOM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497796" y="2903831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CICE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4327233" y="2903831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CISM</a:t>
              </a: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6149894" y="2903831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CLM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149894" y="3903282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RTM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595793" y="919452"/>
              <a:ext cx="4262941" cy="635401"/>
            </a:xfrm>
            <a:prstGeom prst="roundRect">
              <a:avLst/>
            </a:prstGeom>
            <a:gradFill rotWithShape="1">
              <a:gsLst>
                <a:gs pos="0">
                  <a:srgbClr val="C0504D">
                    <a:alpha val="50000"/>
                  </a:srgbClr>
                </a:gs>
                <a:gs pos="100000">
                  <a:srgbClr val="C0504D">
                    <a:lumMod val="60000"/>
                    <a:lumOff val="40000"/>
                    <a:alpha val="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chemistry/aerosols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2309690" y="4902509"/>
              <a:ext cx="3063654" cy="635402"/>
            </a:xfrm>
            <a:prstGeom prst="roundRect">
              <a:avLst/>
            </a:prstGeom>
            <a:gradFill rotWithShape="1">
              <a:gsLst>
                <a:gs pos="0">
                  <a:srgbClr val="C0504D">
                    <a:alpha val="50000"/>
                  </a:srgbClr>
                </a:gs>
                <a:gs pos="100000">
                  <a:srgbClr val="C0504D">
                    <a:lumMod val="60000"/>
                    <a:lumOff val="40000"/>
                    <a:alpha val="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HAMOCC</a:t>
              </a:r>
            </a:p>
          </p:txBody>
        </p:sp>
        <p:sp>
          <p:nvSpPr>
            <p:cNvPr id="37" name="Up-Down Arrow 36"/>
            <p:cNvSpPr/>
            <p:nvPr/>
          </p:nvSpPr>
          <p:spPr>
            <a:xfrm>
              <a:off x="2093080" y="2551541"/>
              <a:ext cx="235177" cy="1351741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8" name="Up-Down Arrow 37"/>
            <p:cNvSpPr/>
            <p:nvPr/>
          </p:nvSpPr>
          <p:spPr>
            <a:xfrm>
              <a:off x="3138690" y="2551084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9" name="Up-Down Arrow 38"/>
            <p:cNvSpPr/>
            <p:nvPr/>
          </p:nvSpPr>
          <p:spPr>
            <a:xfrm>
              <a:off x="3138690" y="3539233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0" name="Up-Down Arrow 39"/>
            <p:cNvSpPr/>
            <p:nvPr/>
          </p:nvSpPr>
          <p:spPr>
            <a:xfrm>
              <a:off x="4954261" y="2551084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1" name="Up-Down Arrow 40"/>
            <p:cNvSpPr/>
            <p:nvPr/>
          </p:nvSpPr>
          <p:spPr>
            <a:xfrm>
              <a:off x="6765841" y="2551541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2" name="Up-Down Arrow 41"/>
            <p:cNvSpPr/>
            <p:nvPr/>
          </p:nvSpPr>
          <p:spPr>
            <a:xfrm>
              <a:off x="6765841" y="3539233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3" name="Down Arrow 42"/>
            <p:cNvSpPr/>
            <p:nvPr/>
          </p:nvSpPr>
          <p:spPr>
            <a:xfrm>
              <a:off x="4954261" y="3539233"/>
              <a:ext cx="234000" cy="352747"/>
            </a:xfrm>
            <a:prstGeom prst="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4" name="Left Arrow 43"/>
            <p:cNvSpPr/>
            <p:nvPr/>
          </p:nvSpPr>
          <p:spPr>
            <a:xfrm>
              <a:off x="3967657" y="3104179"/>
              <a:ext cx="352800" cy="234000"/>
            </a:xfrm>
            <a:prstGeom prst="left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" name="Left Arrow 44"/>
            <p:cNvSpPr/>
            <p:nvPr/>
          </p:nvSpPr>
          <p:spPr>
            <a:xfrm>
              <a:off x="5797095" y="4126689"/>
              <a:ext cx="352800" cy="234000"/>
            </a:xfrm>
            <a:prstGeom prst="left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" name="Right Arrow 45"/>
            <p:cNvSpPr/>
            <p:nvPr/>
          </p:nvSpPr>
          <p:spPr>
            <a:xfrm>
              <a:off x="5797094" y="3104179"/>
              <a:ext cx="352801" cy="234000"/>
            </a:xfrm>
            <a:prstGeom prst="right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202" name="CustomShape 11"/>
          <p:cNvSpPr/>
          <p:nvPr/>
        </p:nvSpPr>
        <p:spPr>
          <a:xfrm>
            <a:off x="5508000" y="3867745"/>
            <a:ext cx="3458160" cy="900198"/>
          </a:xfrm>
          <a:prstGeom prst="rect">
            <a:avLst/>
          </a:prstGeom>
          <a:noFill/>
          <a:ln w="3816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8">
            <a:extLst>
              <a:ext uri="{FF2B5EF4-FFF2-40B4-BE49-F238E27FC236}">
                <a16:creationId xmlns:a16="http://schemas.microsoft.com/office/drawing/2014/main" id="{C27BC4D0-3DDF-DD4F-8C6B-0AA9C02652E4}"/>
              </a:ext>
            </a:extLst>
          </p:cNvPr>
          <p:cNvSpPr/>
          <p:nvPr/>
        </p:nvSpPr>
        <p:spPr>
          <a:xfrm>
            <a:off x="200524" y="4826461"/>
            <a:ext cx="8837636" cy="1961199"/>
          </a:xfrm>
          <a:prstGeom prst="rect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marL="242640">
              <a:buClr>
                <a:srgbClr val="000000"/>
              </a:buClr>
            </a:pPr>
            <a:r>
              <a:rPr lang="en-GB" strike="noStrike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Objectives:</a:t>
            </a:r>
            <a:endParaRPr lang="en-GB" u="sng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marL="528390" indent="-285750">
              <a:buClr>
                <a:srgbClr val="000000"/>
              </a:buClr>
              <a:buFont typeface="Arial"/>
              <a:buChar char="•"/>
            </a:pPr>
            <a:r>
              <a:rPr lang="en-GB" altLang="zh-CN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</a:t>
            </a:r>
            <a:r>
              <a:rPr lang="en-GB" sz="1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limate reconstructions (</a:t>
            </a:r>
            <a:r>
              <a:rPr lang="en-GB" altLang="zh-CN" sz="1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long-term </a:t>
            </a:r>
            <a:r>
              <a:rPr lang="en-GB" sz="1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reanalyses)</a:t>
            </a:r>
          </a:p>
          <a:p>
            <a:pPr marL="528390" indent="-285750">
              <a:buClr>
                <a:srgbClr val="000000"/>
              </a:buClr>
              <a:buFont typeface="Arial"/>
              <a:buChar char="•"/>
            </a:pPr>
            <a:r>
              <a:rPr lang="en-GB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Skilful and reliable climate predictions </a:t>
            </a:r>
          </a:p>
          <a:p>
            <a:pPr marL="242640">
              <a:buClr>
                <a:srgbClr val="000000"/>
              </a:buClr>
            </a:pPr>
            <a:r>
              <a:rPr lang="en-GB" sz="1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    -CMIP6 </a:t>
            </a:r>
            <a:r>
              <a:rPr lang="en-GB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</a:t>
            </a:r>
            <a:r>
              <a:rPr lang="en-GB" sz="1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ecadal </a:t>
            </a:r>
            <a:r>
              <a:rPr lang="en-GB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climate </a:t>
            </a:r>
            <a:r>
              <a:rPr lang="en-GB" sz="1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prediction project (DCPP</a:t>
            </a:r>
            <a:r>
              <a:rPr lang="en-GB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), the WMO Lead Centre for Annual-to-Decadal Climate Prediction</a:t>
            </a:r>
          </a:p>
          <a:p>
            <a:pPr marL="242640">
              <a:buClr>
                <a:srgbClr val="000000"/>
              </a:buClr>
            </a:pPr>
            <a:r>
              <a:rPr lang="en-GB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    -Climate services (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provide seasonal forecasts to Norwegian stakeholders though seasonal forecast engine project</a:t>
            </a:r>
            <a:r>
              <a:rPr lang="en-GB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0" name="CustomShape 9"/>
          <p:cNvSpPr/>
          <p:nvPr/>
        </p:nvSpPr>
        <p:spPr>
          <a:xfrm>
            <a:off x="346048" y="1285300"/>
            <a:ext cx="4808432" cy="2811600"/>
          </a:xfrm>
          <a:prstGeom prst="rect">
            <a:avLst/>
          </a:prstGeom>
          <a:noFill/>
          <a:ln w="38160">
            <a:solidFill>
              <a:srgbClr val="3366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8" name="Picture 47" descr="A close up of a logo&#10;&#10;Description automatically generated">
            <a:extLst>
              <a:ext uri="{FF2B5EF4-FFF2-40B4-BE49-F238E27FC236}">
                <a16:creationId xmlns:a16="http://schemas.microsoft.com/office/drawing/2014/main" id="{CA581822-0F70-6C44-9EAB-255D4D86D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29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orrelation and RMSE"/>
          <p:cNvSpPr txBox="1">
            <a:spLocks noGrp="1"/>
          </p:cNvSpPr>
          <p:nvPr>
            <p:ph type="title"/>
          </p:nvPr>
        </p:nvSpPr>
        <p:spPr>
          <a:xfrm>
            <a:off x="1768933" y="466649"/>
            <a:ext cx="6232067" cy="61920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50" b="1" dirty="0"/>
              <a:t>Seasonal prediction of SST </a:t>
            </a:r>
            <a:br>
              <a:rPr lang="en-US" sz="1650" b="1" dirty="0"/>
            </a:br>
            <a:r>
              <a:rPr lang="en-US" sz="1650" b="1" dirty="0"/>
              <a:t>tested by retrospective forecast from 1985-2010</a:t>
            </a:r>
            <a:endParaRPr sz="1650" b="1" dirty="0"/>
          </a:p>
        </p:txBody>
      </p:sp>
      <p:pic>
        <p:nvPicPr>
          <p:cNvPr id="295" name="nmme_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88" y="1532441"/>
            <a:ext cx="3057572" cy="208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nmme_6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965" y="1557669"/>
            <a:ext cx="3057572" cy="20806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nmme_6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88" y="3557888"/>
            <a:ext cx="3057572" cy="20806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nmme_6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344" y="3586009"/>
            <a:ext cx="3057570" cy="20806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2019746" y="5858093"/>
            <a:ext cx="4733199" cy="253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r>
              <a:rPr lang="en-GB" sz="1200" b="1" dirty="0" err="1"/>
              <a:t>NorCPM</a:t>
            </a:r>
            <a:r>
              <a:rPr lang="en-GB" sz="1200" b="1" dirty="0"/>
              <a:t> is competitive with NNME just using SST observations</a:t>
            </a:r>
            <a:endParaRPr lang="en-GB" sz="1350" b="1" dirty="0"/>
          </a:p>
        </p:txBody>
      </p:sp>
      <p:sp>
        <p:nvSpPr>
          <p:cNvPr id="16" name="(Bentsen et al., 2013)"/>
          <p:cNvSpPr txBox="1"/>
          <p:nvPr/>
        </p:nvSpPr>
        <p:spPr>
          <a:xfrm>
            <a:off x="7079619" y="6125895"/>
            <a:ext cx="2064381" cy="265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rIns="34289">
            <a:spAutoFit/>
          </a:bodyPr>
          <a:lstStyle>
            <a:lvl1pPr>
              <a:defRPr sz="1300"/>
            </a:lvl1pPr>
          </a:lstStyle>
          <a:p>
            <a:r>
              <a:rPr sz="1125" dirty="0">
                <a:solidFill>
                  <a:srgbClr val="0000FF"/>
                </a:solidFill>
              </a:rPr>
              <a:t>(</a:t>
            </a:r>
            <a:r>
              <a:rPr lang="nb-NO" sz="1125" i="1">
                <a:solidFill>
                  <a:srgbClr val="0000FF"/>
                </a:solidFill>
              </a:rPr>
              <a:t>Wang et al, under review</a:t>
            </a:r>
            <a:r>
              <a:rPr sz="1125">
                <a:solidFill>
                  <a:srgbClr val="0000FF"/>
                </a:solidFill>
              </a:rPr>
              <a:t>)</a:t>
            </a:r>
            <a:endParaRPr sz="1125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" r="8462" b="31820"/>
          <a:stretch/>
        </p:blipFill>
        <p:spPr>
          <a:xfrm>
            <a:off x="5830636" y="1669870"/>
            <a:ext cx="3001460" cy="1805781"/>
          </a:xfrm>
          <a:prstGeom prst="rect">
            <a:avLst/>
          </a:prstGeom>
        </p:spPr>
      </p:pic>
      <p:sp>
        <p:nvSpPr>
          <p:cNvPr id="6" name="AutoShape 2" descr="ank_12.pdf"/>
          <p:cNvSpPr>
            <a:spLocks noChangeAspect="1" noChangeArrowheads="1"/>
          </p:cNvSpPr>
          <p:nvPr/>
        </p:nvSpPr>
        <p:spPr bwMode="auto">
          <a:xfrm>
            <a:off x="1143000" y="8572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" name="AutoShape 4" descr="ank_12.pdf"/>
          <p:cNvSpPr>
            <a:spLocks noChangeAspect="1" noChangeArrowheads="1"/>
          </p:cNvSpPr>
          <p:nvPr/>
        </p:nvSpPr>
        <p:spPr bwMode="auto">
          <a:xfrm>
            <a:off x="1257300" y="9715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" r="7145" b="18158"/>
          <a:stretch/>
        </p:blipFill>
        <p:spPr>
          <a:xfrm>
            <a:off x="5830637" y="3598363"/>
            <a:ext cx="3001459" cy="2131092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5928184B-A36F-4C43-A124-5962986C62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650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6936"/>
            <a:ext cx="9144000" cy="1203357"/>
          </a:xfrm>
        </p:spPr>
        <p:txBody>
          <a:bodyPr>
            <a:normAutofit/>
          </a:bodyPr>
          <a:lstStyle/>
          <a:p>
            <a:r>
              <a:rPr lang="en-GB" b="1" dirty="0"/>
              <a:t>Seasonal-to-decadal prediction skill with SST+TS</a:t>
            </a:r>
          </a:p>
        </p:txBody>
      </p:sp>
      <p:pic>
        <p:nvPicPr>
          <p:cNvPr id="10" name="Picture 9" descr="SPG_Index_ME_hin.eps">
            <a:extLst>
              <a:ext uri="{FF2B5EF4-FFF2-40B4-BE49-F238E27FC236}">
                <a16:creationId xmlns:a16="http://schemas.microsoft.com/office/drawing/2014/main" id="{35739587-D0C7-2948-9CD2-9E0F73BE0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799" y="3930999"/>
            <a:ext cx="3058229" cy="2029975"/>
          </a:xfrm>
          <a:prstGeom prst="rect">
            <a:avLst/>
          </a:prstGeom>
        </p:spPr>
      </p:pic>
      <p:pic>
        <p:nvPicPr>
          <p:cNvPr id="11" name="Picture 10" descr="test.pdf">
            <a:extLst>
              <a:ext uri="{FF2B5EF4-FFF2-40B4-BE49-F238E27FC236}">
                <a16:creationId xmlns:a16="http://schemas.microsoft.com/office/drawing/2014/main" id="{BD015BCE-D2B3-EA4F-8995-3CB241CD29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919"/>
          <a:stretch/>
        </p:blipFill>
        <p:spPr>
          <a:xfrm>
            <a:off x="712589" y="1586000"/>
            <a:ext cx="3257205" cy="2878936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BDCE2E8-C588-834B-9D6C-43D1206A0516}"/>
              </a:ext>
            </a:extLst>
          </p:cNvPr>
          <p:cNvSpPr/>
          <p:nvPr/>
        </p:nvSpPr>
        <p:spPr>
          <a:xfrm>
            <a:off x="4128140" y="1620370"/>
            <a:ext cx="2643901" cy="4681955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D2DE4C3F-D49D-6C4E-957D-D765ED351E63}"/>
              </a:ext>
            </a:extLst>
          </p:cNvPr>
          <p:cNvSpPr/>
          <p:nvPr/>
        </p:nvSpPr>
        <p:spPr>
          <a:xfrm>
            <a:off x="6444870" y="1616844"/>
            <a:ext cx="2643901" cy="4686089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D6C7F-F355-814F-8316-508834B53282}"/>
              </a:ext>
            </a:extLst>
          </p:cNvPr>
          <p:cNvSpPr txBox="1"/>
          <p:nvPr/>
        </p:nvSpPr>
        <p:spPr>
          <a:xfrm>
            <a:off x="6065040" y="6461064"/>
            <a:ext cx="2184262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r>
              <a:rPr lang="en-GB" sz="1350" i="1" dirty="0"/>
              <a:t>Courtesy H. </a:t>
            </a:r>
            <a:r>
              <a:rPr lang="en-GB" sz="1350" i="1" dirty="0" err="1"/>
              <a:t>Langehaug</a:t>
            </a:r>
            <a:r>
              <a:rPr lang="en-GB" sz="1350" i="1" dirty="0"/>
              <a:t> </a:t>
            </a:r>
          </a:p>
        </p:txBody>
      </p:sp>
      <p:sp>
        <p:nvSpPr>
          <p:cNvPr id="4" name="Bent Arrow 3">
            <a:extLst>
              <a:ext uri="{FF2B5EF4-FFF2-40B4-BE49-F238E27FC236}">
                <a16:creationId xmlns:a16="http://schemas.microsoft.com/office/drawing/2014/main" id="{789553D9-D5C6-6743-A27D-7B974FB52541}"/>
              </a:ext>
            </a:extLst>
          </p:cNvPr>
          <p:cNvSpPr/>
          <p:nvPr/>
        </p:nvSpPr>
        <p:spPr>
          <a:xfrm rot="5400000">
            <a:off x="2471795" y="3627227"/>
            <a:ext cx="526684" cy="276997"/>
          </a:xfrm>
          <a:prstGeom prst="bentArrow">
            <a:avLst/>
          </a:prstGeom>
          <a:solidFill>
            <a:schemeClr val="tx1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hangingPunct="0"/>
            <a:endParaRPr lang="en-GB" sz="135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22704A7F-A192-1440-A422-12C6FA780A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0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schematic_enkf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40"/>
          <a:stretch/>
        </p:blipFill>
        <p:spPr>
          <a:xfrm>
            <a:off x="2754442" y="1051781"/>
            <a:ext cx="4023228" cy="1944215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136030" y="3961300"/>
            <a:ext cx="3667476" cy="2112541"/>
            <a:chOff x="5909594" y="2492896"/>
            <a:chExt cx="3081726" cy="3481874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6133500" y="2492896"/>
              <a:ext cx="27589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Freeform 44"/>
            <p:cNvSpPr/>
            <p:nvPr/>
          </p:nvSpPr>
          <p:spPr>
            <a:xfrm>
              <a:off x="6133500" y="2833045"/>
              <a:ext cx="2758981" cy="390507"/>
            </a:xfrm>
            <a:custGeom>
              <a:avLst/>
              <a:gdLst>
                <a:gd name="connsiteX0" fmla="*/ 0 w 2419923"/>
                <a:gd name="connsiteY0" fmla="*/ 219930 h 390507"/>
                <a:gd name="connsiteX1" fmla="*/ 626831 w 2419923"/>
                <a:gd name="connsiteY1" fmla="*/ 382756 h 390507"/>
                <a:gd name="connsiteX2" fmla="*/ 1302506 w 2419923"/>
                <a:gd name="connsiteY2" fmla="*/ 116 h 390507"/>
                <a:gd name="connsiteX3" fmla="*/ 2336370 w 2419923"/>
                <a:gd name="connsiteY3" fmla="*/ 342049 h 390507"/>
                <a:gd name="connsiteX4" fmla="*/ 2360792 w 2419923"/>
                <a:gd name="connsiteY4" fmla="*/ 342049 h 390507"/>
                <a:gd name="connsiteX5" fmla="*/ 2377074 w 2419923"/>
                <a:gd name="connsiteY5" fmla="*/ 333908 h 390507"/>
                <a:gd name="connsiteX6" fmla="*/ 2377074 w 2419923"/>
                <a:gd name="connsiteY6" fmla="*/ 333908 h 39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923" h="390507">
                  <a:moveTo>
                    <a:pt x="0" y="219930"/>
                  </a:moveTo>
                  <a:cubicBezTo>
                    <a:pt x="204873" y="319661"/>
                    <a:pt x="409747" y="419392"/>
                    <a:pt x="626831" y="382756"/>
                  </a:cubicBezTo>
                  <a:cubicBezTo>
                    <a:pt x="843915" y="346120"/>
                    <a:pt x="1017583" y="6900"/>
                    <a:pt x="1302506" y="116"/>
                  </a:cubicBezTo>
                  <a:cubicBezTo>
                    <a:pt x="1587429" y="-6668"/>
                    <a:pt x="2159989" y="285060"/>
                    <a:pt x="2336370" y="342049"/>
                  </a:cubicBezTo>
                  <a:cubicBezTo>
                    <a:pt x="2512751" y="399038"/>
                    <a:pt x="2354008" y="343406"/>
                    <a:pt x="2360792" y="342049"/>
                  </a:cubicBezTo>
                  <a:cubicBezTo>
                    <a:pt x="2367576" y="340692"/>
                    <a:pt x="2377074" y="333908"/>
                    <a:pt x="2377074" y="333908"/>
                  </a:cubicBezTo>
                  <a:lnTo>
                    <a:pt x="2377074" y="333908"/>
                  </a:lnTo>
                </a:path>
              </a:pathLst>
            </a:custGeom>
            <a:ln>
              <a:solidFill>
                <a:srgbClr val="59595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963540" y="2492896"/>
              <a:ext cx="0" cy="730655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6250463" y="3248455"/>
              <a:ext cx="998399" cy="418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T2, S2, DP2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6133500" y="2852936"/>
              <a:ext cx="2748600" cy="988824"/>
            </a:xfrm>
            <a:custGeom>
              <a:avLst/>
              <a:gdLst>
                <a:gd name="connsiteX0" fmla="*/ 0 w 2407438"/>
                <a:gd name="connsiteY0" fmla="*/ 909979 h 1165865"/>
                <a:gd name="connsiteX1" fmla="*/ 578165 w 2407438"/>
                <a:gd name="connsiteY1" fmla="*/ 1080570 h 1165865"/>
                <a:gd name="connsiteX2" fmla="*/ 1336413 w 2407438"/>
                <a:gd name="connsiteY2" fmla="*/ 159 h 1165865"/>
                <a:gd name="connsiteX3" fmla="*/ 2407438 w 2407438"/>
                <a:gd name="connsiteY3" fmla="*/ 1165865 h 1165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7438" h="1165865">
                  <a:moveTo>
                    <a:pt x="0" y="909979"/>
                  </a:moveTo>
                  <a:cubicBezTo>
                    <a:pt x="177715" y="1071093"/>
                    <a:pt x="355430" y="1232207"/>
                    <a:pt x="578165" y="1080570"/>
                  </a:cubicBezTo>
                  <a:cubicBezTo>
                    <a:pt x="800900" y="928933"/>
                    <a:pt x="1031534" y="-14057"/>
                    <a:pt x="1336413" y="159"/>
                  </a:cubicBezTo>
                  <a:cubicBezTo>
                    <a:pt x="1641292" y="14375"/>
                    <a:pt x="2407438" y="1165865"/>
                    <a:pt x="2407438" y="1165865"/>
                  </a:cubicBezTo>
                </a:path>
              </a:pathLst>
            </a:custGeom>
            <a:ln>
              <a:solidFill>
                <a:srgbClr val="59595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6133500" y="3543709"/>
              <a:ext cx="2748600" cy="843994"/>
            </a:xfrm>
            <a:custGeom>
              <a:avLst/>
              <a:gdLst>
                <a:gd name="connsiteX0" fmla="*/ 0 w 2360048"/>
                <a:gd name="connsiteY0" fmla="*/ 683160 h 843994"/>
                <a:gd name="connsiteX1" fmla="*/ 398081 w 2360048"/>
                <a:gd name="connsiteY1" fmla="*/ 796887 h 843994"/>
                <a:gd name="connsiteX2" fmla="*/ 1279544 w 2360048"/>
                <a:gd name="connsiteY2" fmla="*/ 795 h 843994"/>
                <a:gd name="connsiteX3" fmla="*/ 2360048 w 2360048"/>
                <a:gd name="connsiteY3" fmla="*/ 635773 h 84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0048" h="843994">
                  <a:moveTo>
                    <a:pt x="0" y="683160"/>
                  </a:moveTo>
                  <a:cubicBezTo>
                    <a:pt x="92412" y="796887"/>
                    <a:pt x="184824" y="910615"/>
                    <a:pt x="398081" y="796887"/>
                  </a:cubicBezTo>
                  <a:cubicBezTo>
                    <a:pt x="611338" y="683159"/>
                    <a:pt x="952550" y="27647"/>
                    <a:pt x="1279544" y="795"/>
                  </a:cubicBezTo>
                  <a:cubicBezTo>
                    <a:pt x="1606538" y="-26057"/>
                    <a:pt x="2360048" y="635773"/>
                    <a:pt x="2360048" y="635773"/>
                  </a:cubicBezTo>
                </a:path>
              </a:pathLst>
            </a:cu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6151289" y="4342453"/>
              <a:ext cx="2741192" cy="806262"/>
            </a:xfrm>
            <a:custGeom>
              <a:avLst/>
              <a:gdLst>
                <a:gd name="connsiteX0" fmla="*/ 0 w 2672825"/>
                <a:gd name="connsiteY0" fmla="*/ 778285 h 806262"/>
                <a:gd name="connsiteX1" fmla="*/ 805639 w 2672825"/>
                <a:gd name="connsiteY1" fmla="*/ 711944 h 806262"/>
                <a:gd name="connsiteX2" fmla="*/ 1488062 w 2672825"/>
                <a:gd name="connsiteY2" fmla="*/ 1148 h 806262"/>
                <a:gd name="connsiteX3" fmla="*/ 2066226 w 2672825"/>
                <a:gd name="connsiteY3" fmla="*/ 550830 h 806262"/>
                <a:gd name="connsiteX4" fmla="*/ 2672825 w 2672825"/>
                <a:gd name="connsiteY4" fmla="*/ 749853 h 80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2825" h="806262">
                  <a:moveTo>
                    <a:pt x="0" y="778285"/>
                  </a:moveTo>
                  <a:cubicBezTo>
                    <a:pt x="278814" y="809876"/>
                    <a:pt x="557629" y="841467"/>
                    <a:pt x="805639" y="711944"/>
                  </a:cubicBezTo>
                  <a:cubicBezTo>
                    <a:pt x="1053649" y="582421"/>
                    <a:pt x="1277964" y="28000"/>
                    <a:pt x="1488062" y="1148"/>
                  </a:cubicBezTo>
                  <a:cubicBezTo>
                    <a:pt x="1698160" y="-25704"/>
                    <a:pt x="1868766" y="426046"/>
                    <a:pt x="2066226" y="550830"/>
                  </a:cubicBezTo>
                  <a:cubicBezTo>
                    <a:pt x="2263686" y="675614"/>
                    <a:pt x="2672825" y="749853"/>
                    <a:pt x="2672825" y="749853"/>
                  </a:cubicBezTo>
                </a:path>
              </a:pathLst>
            </a:custGeom>
            <a:ln>
              <a:solidFill>
                <a:srgbClr val="59595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6156177" y="4365104"/>
              <a:ext cx="2736304" cy="1224136"/>
            </a:xfrm>
            <a:custGeom>
              <a:avLst/>
              <a:gdLst>
                <a:gd name="connsiteX0" fmla="*/ 0 w 2720215"/>
                <a:gd name="connsiteY0" fmla="*/ 1592297 h 1592297"/>
                <a:gd name="connsiteX1" fmla="*/ 1146850 w 2720215"/>
                <a:gd name="connsiteY1" fmla="*/ 1099478 h 1592297"/>
                <a:gd name="connsiteX2" fmla="*/ 1525974 w 2720215"/>
                <a:gd name="connsiteY2" fmla="*/ 113 h 1592297"/>
                <a:gd name="connsiteX3" fmla="*/ 2009357 w 2720215"/>
                <a:gd name="connsiteY3" fmla="*/ 1033137 h 1592297"/>
                <a:gd name="connsiteX4" fmla="*/ 2720215 w 2720215"/>
                <a:gd name="connsiteY4" fmla="*/ 1459615 h 159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215" h="1592297">
                  <a:moveTo>
                    <a:pt x="0" y="1592297"/>
                  </a:moveTo>
                  <a:cubicBezTo>
                    <a:pt x="446260" y="1478569"/>
                    <a:pt x="892521" y="1364842"/>
                    <a:pt x="1146850" y="1099478"/>
                  </a:cubicBezTo>
                  <a:cubicBezTo>
                    <a:pt x="1401179" y="834114"/>
                    <a:pt x="1382223" y="11170"/>
                    <a:pt x="1525974" y="113"/>
                  </a:cubicBezTo>
                  <a:cubicBezTo>
                    <a:pt x="1669725" y="-10944"/>
                    <a:pt x="1810317" y="789887"/>
                    <a:pt x="2009357" y="1033137"/>
                  </a:cubicBezTo>
                  <a:cubicBezTo>
                    <a:pt x="2208397" y="1276387"/>
                    <a:pt x="2603318" y="1388535"/>
                    <a:pt x="2720215" y="1459615"/>
                  </a:cubicBezTo>
                </a:path>
              </a:pathLst>
            </a:custGeom>
            <a:ln w="571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909594" y="5480177"/>
              <a:ext cx="1943836" cy="494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Ocean bottom</a:t>
              </a:r>
            </a:p>
          </p:txBody>
        </p:sp>
        <p:sp>
          <p:nvSpPr>
            <p:cNvPr id="53" name="Right Arrow 52"/>
            <p:cNvSpPr/>
            <p:nvPr/>
          </p:nvSpPr>
          <p:spPr>
            <a:xfrm rot="5400000">
              <a:off x="6729957" y="3631978"/>
              <a:ext cx="3366012" cy="1156715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/>
                <a:t>Propagate update via covariance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94100" y="4041351"/>
            <a:ext cx="10411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T1, S1, DP1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501820" y="3673391"/>
            <a:ext cx="11272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22FF09"/>
                </a:solidFill>
              </a:rPr>
              <a:t>OBS :SSTA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9807" y="3673391"/>
            <a:ext cx="23814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tx1"/>
                </a:solidFill>
              </a:rPr>
              <a:t>Surface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883" y="1681387"/>
            <a:ext cx="1914937" cy="507831"/>
          </a:xfrm>
          <a:prstGeom prst="rect">
            <a:avLst/>
          </a:prstGeom>
          <a:ln w="3810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n w="28575" cmpd="sng">
                  <a:noFill/>
                </a:ln>
              </a:rPr>
              <a:t>1. We use dynamical</a:t>
            </a:r>
          </a:p>
          <a:p>
            <a:pPr algn="ctr"/>
            <a:r>
              <a:rPr lang="en-US" sz="1350" dirty="0">
                <a:ln w="28575" cmpd="sng">
                  <a:noFill/>
                </a:ln>
              </a:rPr>
              <a:t> covariance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100" y="3096138"/>
            <a:ext cx="2962715" cy="5078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2. Covariance are constructed in isopycnic coordinate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946962"/>
            <a:ext cx="55015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OBS</a:t>
            </a:r>
          </a:p>
        </p:txBody>
      </p:sp>
      <p:sp>
        <p:nvSpPr>
          <p:cNvPr id="23" name="CustomShape 5"/>
          <p:cNvSpPr/>
          <p:nvPr/>
        </p:nvSpPr>
        <p:spPr>
          <a:xfrm>
            <a:off x="1913806" y="6060103"/>
            <a:ext cx="2052552" cy="4814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/>
          <a:lstStyle/>
          <a:p>
            <a:pPr>
              <a:lnSpc>
                <a:spcPct val="100000"/>
              </a:lnSpc>
            </a:pPr>
            <a:r>
              <a:rPr lang="en-US" sz="1350" i="1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</a:t>
            </a:r>
            <a:r>
              <a:rPr lang="en-US" sz="1350" i="1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Counillon</a:t>
            </a:r>
            <a:r>
              <a:rPr lang="en-US" sz="1350" i="1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et al., 2016)</a:t>
            </a:r>
            <a:endParaRPr lang="en-US" sz="1350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CustomShape 1">
            <a:extLst>
              <a:ext uri="{FF2B5EF4-FFF2-40B4-BE49-F238E27FC236}">
                <a16:creationId xmlns:a16="http://schemas.microsoft.com/office/drawing/2014/main" id="{192F960C-9BB5-784F-BCFB-560B5F157F1D}"/>
              </a:ext>
            </a:extLst>
          </p:cNvPr>
          <p:cNvSpPr/>
          <p:nvPr/>
        </p:nvSpPr>
        <p:spPr>
          <a:xfrm>
            <a:off x="571320" y="464066"/>
            <a:ext cx="8381880" cy="530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/>
            <a:r>
              <a:rPr lang="en-GB" sz="2800" b="1" spc="-1" dirty="0">
                <a:solidFill>
                  <a:srgbClr val="0432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Key </a:t>
            </a:r>
            <a:r>
              <a:rPr lang="en-GB" sz="2800" b="1" dirty="0">
                <a:solidFill>
                  <a:srgbClr val="0432FF"/>
                </a:solidFill>
              </a:rPr>
              <a:t>assets in </a:t>
            </a:r>
            <a:r>
              <a:rPr lang="en-US" sz="2800" b="1" strike="noStrike" spc="-1" dirty="0">
                <a:solidFill>
                  <a:srgbClr val="0432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NorCPM</a:t>
            </a:r>
            <a:endParaRPr lang="en-US" sz="2800" b="0" strike="noStrike" spc="-1" dirty="0">
              <a:solidFill>
                <a:srgbClr val="0432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7ACE29-06AE-D249-B4E9-ECA47ED6A6D1}"/>
              </a:ext>
            </a:extLst>
          </p:cNvPr>
          <p:cNvSpPr txBox="1"/>
          <p:nvPr/>
        </p:nvSpPr>
        <p:spPr>
          <a:xfrm>
            <a:off x="4315833" y="4179644"/>
            <a:ext cx="4637367" cy="13849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42640">
              <a:buClr>
                <a:srgbClr val="000000"/>
              </a:buClr>
            </a:pPr>
            <a:r>
              <a:rPr lang="en-GB" sz="1400" dirty="0"/>
              <a:t>3. Preservation of climate quantities (e.g. ocean heat and salt content, Wang et al., 2016).</a:t>
            </a:r>
          </a:p>
          <a:p>
            <a:pPr marL="242640">
              <a:buClr>
                <a:srgbClr val="000000"/>
              </a:buClr>
            </a:pPr>
            <a:r>
              <a:rPr lang="en-GB" sz="1400" dirty="0"/>
              <a:t>4. Joint update of the ocean and multi category sea ice state (strongly coupled DA of ocean and sea ice, </a:t>
            </a:r>
            <a:r>
              <a:rPr lang="en-GB" sz="1400" dirty="0" err="1"/>
              <a:t>Kimmritz</a:t>
            </a:r>
            <a:r>
              <a:rPr lang="en-GB" sz="1400" dirty="0"/>
              <a:t> et al., 2018)</a:t>
            </a:r>
          </a:p>
          <a:p>
            <a:pPr marL="242640">
              <a:buClr>
                <a:srgbClr val="000000"/>
              </a:buClr>
            </a:pPr>
            <a:r>
              <a:rPr lang="en-GB" sz="1400" dirty="0"/>
              <a:t>5. Anomaly assimilation (</a:t>
            </a:r>
            <a:r>
              <a:rPr lang="nb-NO" sz="1400" dirty="0"/>
              <a:t>Weber et al., 2015</a:t>
            </a:r>
            <a:r>
              <a:rPr lang="en-GB" sz="1400" dirty="0"/>
              <a:t>)</a:t>
            </a:r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F8C3F57E-A57B-EC45-BECD-D65223C77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4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6" grpId="0" animBg="1"/>
      <p:bldP spid="7" grpId="0" animBg="1"/>
      <p:bldP spid="10" grpId="0"/>
      <p:bldP spid="23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453007" y="1407600"/>
            <a:ext cx="4626773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altLang="zh-CN" sz="1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Norwegian </a:t>
            </a:r>
            <a:r>
              <a:rPr lang="en-US" sz="1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Earth System model (</a:t>
            </a:r>
            <a:r>
              <a:rPr lang="en-US" sz="1800" b="1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NorESM</a:t>
            </a:r>
            <a:r>
              <a:rPr lang="en-US" sz="1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CustomShape 1"/>
          <p:cNvSpPr/>
          <p:nvPr/>
        </p:nvSpPr>
        <p:spPr>
          <a:xfrm>
            <a:off x="571320" y="464066"/>
            <a:ext cx="8381880" cy="530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Norwegian Climate Prediction Model (</a:t>
            </a:r>
            <a:r>
              <a:rPr lang="en-US" sz="2800" b="1" strike="noStrike" spc="-1" dirty="0" err="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NorCPM</a:t>
            </a:r>
            <a:r>
              <a:rPr lang="en-US" sz="2800" b="1" strike="noStrike" spc="-1" dirty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2" name="Picture 13"/>
          <p:cNvPicPr/>
          <p:nvPr/>
        </p:nvPicPr>
        <p:blipFill>
          <a:blip r:embed="rId3"/>
          <a:srcRect b="16539"/>
          <a:stretch/>
        </p:blipFill>
        <p:spPr>
          <a:xfrm>
            <a:off x="4860000" y="1950840"/>
            <a:ext cx="4178160" cy="1908360"/>
          </a:xfrm>
          <a:prstGeom prst="rect">
            <a:avLst/>
          </a:prstGeom>
          <a:ln>
            <a:noFill/>
          </a:ln>
        </p:spPr>
      </p:pic>
      <p:sp>
        <p:nvSpPr>
          <p:cNvPr id="194" name="CustomShape 3"/>
          <p:cNvSpPr/>
          <p:nvPr/>
        </p:nvSpPr>
        <p:spPr>
          <a:xfrm>
            <a:off x="5522760" y="1407600"/>
            <a:ext cx="2872440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Data assimilation (</a:t>
            </a:r>
            <a:r>
              <a:rPr lang="en-US" sz="1800" b="1" u="sng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EnKF</a:t>
            </a:r>
            <a:r>
              <a:rPr lang="en-US" sz="1800" b="1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en-US" sz="1800" b="0" u="sng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5"/>
          <p:cNvSpPr/>
          <p:nvPr/>
        </p:nvSpPr>
        <p:spPr>
          <a:xfrm>
            <a:off x="6235200" y="4123832"/>
            <a:ext cx="1638360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u="sng" strike="noStrike" spc="-1" dirty="0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Observations</a:t>
            </a:r>
            <a:endParaRPr lang="en-US" sz="1800" b="0" u="sng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7"/>
          <p:cNvSpPr/>
          <p:nvPr/>
        </p:nvSpPr>
        <p:spPr>
          <a:xfrm>
            <a:off x="3315898" y="2458416"/>
            <a:ext cx="1702682" cy="72396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30 members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CustomShape 10"/>
          <p:cNvSpPr/>
          <p:nvPr/>
        </p:nvSpPr>
        <p:spPr>
          <a:xfrm>
            <a:off x="4788000" y="1340640"/>
            <a:ext cx="4250160" cy="26424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" name="CustomShape 12"/>
          <p:cNvSpPr/>
          <p:nvPr/>
        </p:nvSpPr>
        <p:spPr>
          <a:xfrm>
            <a:off x="6876360" y="3489482"/>
            <a:ext cx="286200" cy="354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8000"/>
          </a:solidFill>
          <a:ln>
            <a:solidFill>
              <a:srgbClr val="006E9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" name="(Bentsen et al., 2013)"/>
          <p:cNvSpPr txBox="1"/>
          <p:nvPr/>
        </p:nvSpPr>
        <p:spPr>
          <a:xfrm>
            <a:off x="5635692" y="6573901"/>
            <a:ext cx="3402468" cy="2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300"/>
            </a:lvl1pPr>
          </a:lstStyle>
          <a:p>
            <a:r>
              <a:rPr dirty="0">
                <a:solidFill>
                  <a:srgbClr val="0000FF"/>
                </a:solidFill>
              </a:rPr>
              <a:t>(</a:t>
            </a:r>
            <a:r>
              <a:rPr i="1" dirty="0">
                <a:solidFill>
                  <a:srgbClr val="0000FF"/>
                </a:solidFill>
              </a:rPr>
              <a:t>Bentsen et al., 2013</a:t>
            </a:r>
            <a:r>
              <a:rPr lang="nb-NO" i="1" dirty="0">
                <a:solidFill>
                  <a:srgbClr val="0000FF"/>
                </a:solidFill>
              </a:rPr>
              <a:t>; </a:t>
            </a:r>
            <a:r>
              <a:rPr lang="nb-NO" i="1" dirty="0" err="1">
                <a:solidFill>
                  <a:srgbClr val="0000FF"/>
                </a:solidFill>
              </a:rPr>
              <a:t>Counillon</a:t>
            </a:r>
            <a:r>
              <a:rPr lang="nb-NO" i="1" dirty="0">
                <a:solidFill>
                  <a:srgbClr val="0000FF"/>
                </a:solidFill>
              </a:rPr>
              <a:t> et al, 2014</a:t>
            </a:r>
            <a:r>
              <a:rPr dirty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71620" y="1830906"/>
            <a:ext cx="2562381" cy="2049716"/>
            <a:chOff x="1846144" y="919452"/>
            <a:chExt cx="5773611" cy="4618459"/>
          </a:xfrm>
        </p:grpSpPr>
        <p:sp>
          <p:nvSpPr>
            <p:cNvPr id="29" name="Rounded Rectangle 28"/>
            <p:cNvSpPr/>
            <p:nvPr/>
          </p:nvSpPr>
          <p:spPr>
            <a:xfrm>
              <a:off x="1846144" y="1434507"/>
              <a:ext cx="5773611" cy="1117034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CAM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846145" y="3903282"/>
              <a:ext cx="3950950" cy="1117034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MICOM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497796" y="2903831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CICE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4327233" y="2903831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CISM</a:t>
              </a: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6149894" y="2903831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CLM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149894" y="3903282"/>
              <a:ext cx="1469861" cy="635402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RTM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595793" y="919452"/>
              <a:ext cx="4262941" cy="635401"/>
            </a:xfrm>
            <a:prstGeom prst="roundRect">
              <a:avLst/>
            </a:prstGeom>
            <a:gradFill rotWithShape="1">
              <a:gsLst>
                <a:gs pos="0">
                  <a:srgbClr val="C0504D">
                    <a:alpha val="50000"/>
                  </a:srgbClr>
                </a:gs>
                <a:gs pos="100000">
                  <a:srgbClr val="C0504D">
                    <a:lumMod val="60000"/>
                    <a:lumOff val="40000"/>
                    <a:alpha val="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chemistry/aerosols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2309690" y="4902509"/>
              <a:ext cx="3063654" cy="635402"/>
            </a:xfrm>
            <a:prstGeom prst="roundRect">
              <a:avLst/>
            </a:prstGeom>
            <a:gradFill rotWithShape="1">
              <a:gsLst>
                <a:gs pos="0">
                  <a:srgbClr val="C0504D">
                    <a:alpha val="50000"/>
                  </a:srgbClr>
                </a:gs>
                <a:gs pos="100000">
                  <a:srgbClr val="C0504D">
                    <a:lumMod val="60000"/>
                    <a:lumOff val="40000"/>
                    <a:alpha val="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HAMOCC</a:t>
              </a:r>
            </a:p>
          </p:txBody>
        </p:sp>
        <p:sp>
          <p:nvSpPr>
            <p:cNvPr id="37" name="Up-Down Arrow 36"/>
            <p:cNvSpPr/>
            <p:nvPr/>
          </p:nvSpPr>
          <p:spPr>
            <a:xfrm>
              <a:off x="2093080" y="2551541"/>
              <a:ext cx="235177" cy="1351741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8" name="Up-Down Arrow 37"/>
            <p:cNvSpPr/>
            <p:nvPr/>
          </p:nvSpPr>
          <p:spPr>
            <a:xfrm>
              <a:off x="3138690" y="2551084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9" name="Up-Down Arrow 38"/>
            <p:cNvSpPr/>
            <p:nvPr/>
          </p:nvSpPr>
          <p:spPr>
            <a:xfrm>
              <a:off x="3138690" y="3539233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0" name="Up-Down Arrow 39"/>
            <p:cNvSpPr/>
            <p:nvPr/>
          </p:nvSpPr>
          <p:spPr>
            <a:xfrm>
              <a:off x="4954261" y="2551084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1" name="Up-Down Arrow 40"/>
            <p:cNvSpPr/>
            <p:nvPr/>
          </p:nvSpPr>
          <p:spPr>
            <a:xfrm>
              <a:off x="6765841" y="2551541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2" name="Up-Down Arrow 41"/>
            <p:cNvSpPr/>
            <p:nvPr/>
          </p:nvSpPr>
          <p:spPr>
            <a:xfrm>
              <a:off x="6765841" y="3539233"/>
              <a:ext cx="235177" cy="352747"/>
            </a:xfrm>
            <a:prstGeom prst="up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3" name="Down Arrow 42"/>
            <p:cNvSpPr/>
            <p:nvPr/>
          </p:nvSpPr>
          <p:spPr>
            <a:xfrm>
              <a:off x="4954261" y="3539233"/>
              <a:ext cx="234000" cy="352747"/>
            </a:xfrm>
            <a:prstGeom prst="down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4" name="Left Arrow 43"/>
            <p:cNvSpPr/>
            <p:nvPr/>
          </p:nvSpPr>
          <p:spPr>
            <a:xfrm>
              <a:off x="3967657" y="3104179"/>
              <a:ext cx="352800" cy="234000"/>
            </a:xfrm>
            <a:prstGeom prst="left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" name="Left Arrow 44"/>
            <p:cNvSpPr/>
            <p:nvPr/>
          </p:nvSpPr>
          <p:spPr>
            <a:xfrm>
              <a:off x="5797095" y="4126689"/>
              <a:ext cx="352800" cy="234000"/>
            </a:xfrm>
            <a:prstGeom prst="left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" name="Right Arrow 45"/>
            <p:cNvSpPr/>
            <p:nvPr/>
          </p:nvSpPr>
          <p:spPr>
            <a:xfrm>
              <a:off x="5797094" y="3104179"/>
              <a:ext cx="352801" cy="234000"/>
            </a:xfrm>
            <a:prstGeom prst="rightArrow">
              <a:avLst/>
            </a:prstGeom>
            <a:gradFill rotWithShape="1">
              <a:gsLst>
                <a:gs pos="0">
                  <a:srgbClr val="9BBB59"/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49" name="Picture 14"/>
          <p:cNvPicPr/>
          <p:nvPr/>
        </p:nvPicPr>
        <p:blipFill>
          <a:blip r:embed="rId4"/>
          <a:srcRect t="10978" b="9717"/>
          <a:stretch/>
        </p:blipFill>
        <p:spPr>
          <a:xfrm>
            <a:off x="5515927" y="4882708"/>
            <a:ext cx="1769487" cy="781182"/>
          </a:xfrm>
          <a:prstGeom prst="rect">
            <a:avLst/>
          </a:prstGeom>
          <a:ln>
            <a:noFill/>
          </a:ln>
        </p:spPr>
      </p:pic>
      <p:sp>
        <p:nvSpPr>
          <p:cNvPr id="50" name="CustomShape 6"/>
          <p:cNvSpPr/>
          <p:nvPr/>
        </p:nvSpPr>
        <p:spPr>
          <a:xfrm>
            <a:off x="5521487" y="4565772"/>
            <a:ext cx="1834920" cy="4781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SST &amp; </a:t>
            </a:r>
            <a:r>
              <a:rPr lang="en-US" spc="-1" dirty="0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ice-</a:t>
            </a:r>
            <a:r>
              <a:rPr lang="en-US" spc="-1" dirty="0" err="1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conc</a:t>
            </a:r>
            <a:endParaRPr lang="en-US" spc="-1" dirty="0">
              <a:solidFill>
                <a:srgbClr val="008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</p:txBody>
      </p:sp>
      <p:pic>
        <p:nvPicPr>
          <p:cNvPr id="52" name="Picture 7"/>
          <p:cNvPicPr/>
          <p:nvPr/>
        </p:nvPicPr>
        <p:blipFill>
          <a:blip r:embed="rId5"/>
          <a:srcRect b="8174"/>
          <a:stretch/>
        </p:blipFill>
        <p:spPr>
          <a:xfrm>
            <a:off x="7982240" y="5030658"/>
            <a:ext cx="936000" cy="1096364"/>
          </a:xfrm>
          <a:prstGeom prst="rect">
            <a:avLst/>
          </a:prstGeom>
          <a:ln>
            <a:noFill/>
          </a:ln>
        </p:spPr>
      </p:pic>
      <p:sp>
        <p:nvSpPr>
          <p:cNvPr id="53" name="CustomShape 16"/>
          <p:cNvSpPr/>
          <p:nvPr/>
        </p:nvSpPr>
        <p:spPr>
          <a:xfrm>
            <a:off x="7982447" y="4434460"/>
            <a:ext cx="1036080" cy="4781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T-S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profiles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CustomShape 18"/>
          <p:cNvSpPr/>
          <p:nvPr/>
        </p:nvSpPr>
        <p:spPr>
          <a:xfrm>
            <a:off x="7301191" y="4597487"/>
            <a:ext cx="649080" cy="2724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8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SSH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7" name="Picture 26"/>
          <p:cNvPicPr/>
          <p:nvPr/>
        </p:nvPicPr>
        <p:blipFill>
          <a:blip r:embed="rId6"/>
          <a:stretch/>
        </p:blipFill>
        <p:spPr>
          <a:xfrm>
            <a:off x="7316967" y="4912631"/>
            <a:ext cx="596551" cy="592858"/>
          </a:xfrm>
          <a:prstGeom prst="rect">
            <a:avLst/>
          </a:prstGeom>
          <a:ln>
            <a:noFill/>
          </a:ln>
        </p:spPr>
      </p:pic>
      <p:sp>
        <p:nvSpPr>
          <p:cNvPr id="202" name="CustomShape 11"/>
          <p:cNvSpPr/>
          <p:nvPr/>
        </p:nvSpPr>
        <p:spPr>
          <a:xfrm>
            <a:off x="5508000" y="3867745"/>
            <a:ext cx="3458160" cy="2521880"/>
          </a:xfrm>
          <a:prstGeom prst="rect">
            <a:avLst/>
          </a:prstGeom>
          <a:noFill/>
          <a:ln w="3816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0" name="CustomShape 9"/>
          <p:cNvSpPr/>
          <p:nvPr/>
        </p:nvSpPr>
        <p:spPr>
          <a:xfrm>
            <a:off x="346048" y="1285300"/>
            <a:ext cx="4808432" cy="2811600"/>
          </a:xfrm>
          <a:prstGeom prst="rect">
            <a:avLst/>
          </a:prstGeom>
          <a:noFill/>
          <a:ln w="38160">
            <a:solidFill>
              <a:srgbClr val="3366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17">
            <a:extLst>
              <a:ext uri="{FF2B5EF4-FFF2-40B4-BE49-F238E27FC236}">
                <a16:creationId xmlns:a16="http://schemas.microsoft.com/office/drawing/2014/main" id="{FB8B2F93-780D-B142-B18C-E1E8A42039D8}"/>
              </a:ext>
            </a:extLst>
          </p:cNvPr>
          <p:cNvSpPr/>
          <p:nvPr/>
        </p:nvSpPr>
        <p:spPr>
          <a:xfrm>
            <a:off x="230690" y="4450432"/>
            <a:ext cx="5096066" cy="1075485"/>
          </a:xfrm>
          <a:prstGeom prst="rect">
            <a:avLst/>
          </a:prstGeom>
          <a:solidFill>
            <a:srgbClr val="FFFFFF"/>
          </a:solidFill>
          <a:ln w="38160">
            <a:solidFill>
              <a:schemeClr val="accent6"/>
            </a:solidFill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tIns="45000" rIns="90000" bIns="45000"/>
          <a:lstStyle/>
          <a:p>
            <a:r>
              <a:rPr lang="en-US" sz="1600" b="1" spc="-1" dirty="0" err="1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NorCPM</a:t>
            </a: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V0: 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SST      (</a:t>
            </a:r>
            <a:r>
              <a:rPr lang="en-US" sz="1600" spc="-1" dirty="0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WCDA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ocean only)                                </a:t>
            </a:r>
            <a:endParaRPr lang="en-US" sz="1600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NorCPM V1: 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SST+TS  (</a:t>
            </a:r>
            <a:r>
              <a:rPr lang="en-US" sz="16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SCDA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ocean+sea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ice)</a:t>
            </a:r>
          </a:p>
          <a:p>
            <a:r>
              <a:rPr lang="en-US" sz="1600" b="1" spc="-1" dirty="0" err="1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NorCPM</a:t>
            </a: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V2: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SST+TS+ICEC (</a:t>
            </a:r>
            <a:r>
              <a:rPr lang="en-US" sz="16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SCDA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ocean+sea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ice)</a:t>
            </a:r>
          </a:p>
          <a:p>
            <a:r>
              <a:rPr lang="en-US" sz="1600" b="1" spc="-1" dirty="0" err="1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NorCPM</a:t>
            </a: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V3: 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with atmosphere (</a:t>
            </a:r>
            <a:r>
              <a:rPr lang="en-US" sz="1600" spc="-1" dirty="0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 development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</a:p>
          <a:p>
            <a:endParaRPr lang="en-US" sz="1400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195C3C-C72B-1E4E-A3C7-5BD98325DEF4}"/>
              </a:ext>
            </a:extLst>
          </p:cNvPr>
          <p:cNvSpPr/>
          <p:nvPr/>
        </p:nvSpPr>
        <p:spPr>
          <a:xfrm>
            <a:off x="283697" y="5743294"/>
            <a:ext cx="5096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hlinkClick r:id="rId7"/>
              </a:rPr>
              <a:t>https://wiki.uib.no/norcpm/index.php/Norwegian_Climate_Prediction_Model</a:t>
            </a:r>
            <a:endParaRPr lang="en-GB" dirty="0"/>
          </a:p>
        </p:txBody>
      </p:sp>
      <p:pic>
        <p:nvPicPr>
          <p:cNvPr id="48" name="Picture 47" descr="A close up of a logo&#10;&#10;Description automatically generated">
            <a:extLst>
              <a:ext uri="{FF2B5EF4-FFF2-40B4-BE49-F238E27FC236}">
                <a16:creationId xmlns:a16="http://schemas.microsoft.com/office/drawing/2014/main" id="{7E714D11-4110-5348-8BD3-6E33EF1F4C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1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81" y="3573016"/>
            <a:ext cx="4320480" cy="3240360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4320480" cy="32403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9713" y="223411"/>
            <a:ext cx="6915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</a:rPr>
              <a:t>EnKF</a:t>
            </a:r>
            <a:r>
              <a:rPr lang="en-US" sz="2800" b="1" dirty="0">
                <a:solidFill>
                  <a:srgbClr val="000000"/>
                </a:solidFill>
              </a:rPr>
              <a:t>-z  vs. EnKF-</a:t>
            </a:r>
            <a:r>
              <a:rPr lang="en-US" sz="2800" b="1" dirty="0" err="1">
                <a:solidFill>
                  <a:srgbClr val="000000"/>
                </a:solidFill>
              </a:rPr>
              <a:t>ρ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/>
              <a:t>for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/>
              <a:t>EN4 </a:t>
            </a:r>
            <a:r>
              <a:rPr lang="en-US" sz="2800" b="1" dirty="0">
                <a:solidFill>
                  <a:srgbClr val="000000"/>
                </a:solidFill>
              </a:rPr>
              <a:t>profile data</a:t>
            </a:r>
            <a:endParaRPr lang="en-US" sz="2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327905" y="6490211"/>
            <a:ext cx="18160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>
                <a:solidFill>
                  <a:srgbClr val="0000FF"/>
                </a:solidFill>
              </a:rPr>
              <a:t>(Wang et al. 2017)</a:t>
            </a:r>
          </a:p>
        </p:txBody>
      </p:sp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3887BB9A-8CB8-B040-98C1-8FB677499F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354110"/>
              </p:ext>
            </p:extLst>
          </p:nvPr>
        </p:nvGraphicFramePr>
        <p:xfrm>
          <a:off x="1074534" y="1228603"/>
          <a:ext cx="58404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Equation" r:id="rId6" imgW="2590800" imgH="254000" progId="Equation.3">
                  <p:embed/>
                </p:oleObj>
              </mc:Choice>
              <mc:Fallback>
                <p:oleObj name="Equation" r:id="rId6" imgW="2590800" imgH="254000" progId="Equation.3">
                  <p:embed/>
                  <p:pic>
                    <p:nvPicPr>
                      <p:cNvPr id="4" name="Content Placeholder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74534" y="1228603"/>
                        <a:ext cx="5840413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B78349F-89D7-EA49-BE28-D893BE4F1A57}"/>
              </a:ext>
            </a:extLst>
          </p:cNvPr>
          <p:cNvSpPr txBox="1"/>
          <p:nvPr/>
        </p:nvSpPr>
        <p:spPr>
          <a:xfrm>
            <a:off x="445976" y="751608"/>
            <a:ext cx="6103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1) </a:t>
            </a:r>
            <a:r>
              <a:rPr lang="en-GB" b="1" dirty="0" err="1">
                <a:solidFill>
                  <a:srgbClr val="000000"/>
                </a:solidFill>
              </a:rPr>
              <a:t>EnKF</a:t>
            </a:r>
            <a:r>
              <a:rPr lang="en-GB" b="1" dirty="0">
                <a:solidFill>
                  <a:srgbClr val="000000"/>
                </a:solidFill>
              </a:rPr>
              <a:t>-z</a:t>
            </a:r>
            <a:r>
              <a:rPr lang="en-GB" dirty="0"/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6432A4-4C96-634B-8A5A-3D90B58573CB}"/>
              </a:ext>
            </a:extLst>
          </p:cNvPr>
          <p:cNvSpPr txBox="1"/>
          <p:nvPr/>
        </p:nvSpPr>
        <p:spPr>
          <a:xfrm>
            <a:off x="860004" y="1795587"/>
            <a:ext cx="838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where </a:t>
            </a:r>
            <a:r>
              <a:rPr lang="en-GB" i="1" dirty="0"/>
              <a:t>H</a:t>
            </a:r>
            <a:r>
              <a:rPr lang="en-GB" b="1" dirty="0"/>
              <a:t> </a:t>
            </a:r>
            <a:r>
              <a:rPr lang="en-GB" dirty="0"/>
              <a:t>is an operator from model space to observation space.  </a:t>
            </a:r>
          </a:p>
        </p:txBody>
      </p:sp>
      <p:graphicFrame>
        <p:nvGraphicFramePr>
          <p:cNvPr id="14" name="Content Placeholder 6">
            <a:extLst>
              <a:ext uri="{FF2B5EF4-FFF2-40B4-BE49-F238E27FC236}">
                <a16:creationId xmlns:a16="http://schemas.microsoft.com/office/drawing/2014/main" id="{11BF0B4B-54FF-9D41-A53B-6296E4D310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0730753"/>
              </p:ext>
            </p:extLst>
          </p:nvPr>
        </p:nvGraphicFramePr>
        <p:xfrm>
          <a:off x="1132321" y="2620475"/>
          <a:ext cx="4751388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Equation" r:id="rId8" imgW="2108200" imgH="254000" progId="Equation.3">
                  <p:embed/>
                </p:oleObj>
              </mc:Choice>
              <mc:Fallback>
                <p:oleObj name="Equation" r:id="rId8" imgW="2108200" imgH="254000" progId="Equation.3">
                  <p:embed/>
                  <p:pic>
                    <p:nvPicPr>
                      <p:cNvPr id="8" name="Content Placeholder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32321" y="2620475"/>
                        <a:ext cx="4751388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E53C49A-55AC-0846-A10A-6CAAC4DE5375}"/>
              </a:ext>
            </a:extLst>
          </p:cNvPr>
          <p:cNvSpPr txBox="1"/>
          <p:nvPr/>
        </p:nvSpPr>
        <p:spPr>
          <a:xfrm>
            <a:off x="457033" y="2224549"/>
            <a:ext cx="81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2) </a:t>
            </a:r>
            <a:r>
              <a:rPr lang="en-GB" b="1" dirty="0" err="1"/>
              <a:t>EnKF-ρ</a:t>
            </a:r>
            <a:r>
              <a:rPr lang="en-GB" b="1" dirty="0"/>
              <a:t> </a:t>
            </a:r>
            <a:r>
              <a:rPr lang="en-GB" dirty="0"/>
              <a:t>(</a:t>
            </a:r>
            <a:r>
              <a:rPr lang="en-GB" dirty="0" err="1"/>
              <a:t>Xie</a:t>
            </a:r>
            <a:r>
              <a:rPr lang="en-GB" dirty="0"/>
              <a:t> and Zhu, (2010), Thacker and </a:t>
            </a:r>
            <a:r>
              <a:rPr lang="en-GB" dirty="0" err="1"/>
              <a:t>Esenkov</a:t>
            </a:r>
            <a:r>
              <a:rPr lang="en-GB" dirty="0"/>
              <a:t>, 2002):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9C69B9-7A88-3A4B-A272-E51E5DFD9B77}"/>
              </a:ext>
            </a:extLst>
          </p:cNvPr>
          <p:cNvSpPr txBox="1"/>
          <p:nvPr/>
        </p:nvSpPr>
        <p:spPr>
          <a:xfrm>
            <a:off x="896516" y="3164587"/>
            <a:ext cx="838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where </a:t>
            </a:r>
            <a:r>
              <a:rPr lang="en-GB" i="1" dirty="0"/>
              <a:t>F</a:t>
            </a:r>
            <a:r>
              <a:rPr lang="en-GB" dirty="0"/>
              <a:t> is a non-linear operator from observation space to model space.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66A4FD-A33A-4D42-B98D-F9FFFA8395CC}"/>
              </a:ext>
            </a:extLst>
          </p:cNvPr>
          <p:cNvSpPr/>
          <p:nvPr/>
        </p:nvSpPr>
        <p:spPr>
          <a:xfrm>
            <a:off x="5186928" y="1228603"/>
            <a:ext cx="1584176" cy="52244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376F3B-FFE1-A543-8CD0-F7FF6AE9A3D9}"/>
              </a:ext>
            </a:extLst>
          </p:cNvPr>
          <p:cNvSpPr/>
          <p:nvPr/>
        </p:nvSpPr>
        <p:spPr>
          <a:xfrm>
            <a:off x="4227697" y="2618325"/>
            <a:ext cx="1512168" cy="52244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021E85F-7396-0E40-AE9E-788188AEB8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235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703" y="5837042"/>
            <a:ext cx="8054997" cy="576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The error estimation of </a:t>
            </a:r>
            <a:r>
              <a:rPr lang="en-GB" dirty="0" err="1">
                <a:solidFill>
                  <a:schemeClr val="tx1"/>
                </a:solidFill>
              </a:rPr>
              <a:t>Karspeck</a:t>
            </a:r>
            <a:r>
              <a:rPr lang="en-GB" dirty="0">
                <a:solidFill>
                  <a:schemeClr val="tx1"/>
                </a:solidFill>
              </a:rPr>
              <a:t> (2016):</a:t>
            </a:r>
            <a:endParaRPr lang="en-GB" dirty="0"/>
          </a:p>
        </p:txBody>
      </p:sp>
      <p:pic>
        <p:nvPicPr>
          <p:cNvPr id="10" name="Picture 9" descr="Screen Shot 2016-06-08 at 13.26.1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0" r="418"/>
          <a:stretch/>
        </p:blipFill>
        <p:spPr>
          <a:xfrm>
            <a:off x="540069" y="3562420"/>
            <a:ext cx="2879804" cy="2229972"/>
          </a:xfrm>
          <a:prstGeom prst="rect">
            <a:avLst/>
          </a:prstGeom>
        </p:spPr>
      </p:pic>
      <p:pic>
        <p:nvPicPr>
          <p:cNvPr id="11" name="Picture 10" descr="Screen Shot 2016-06-08 at 13.26.1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31"/>
          <a:stretch/>
        </p:blipFill>
        <p:spPr>
          <a:xfrm>
            <a:off x="179512" y="1221022"/>
            <a:ext cx="3096344" cy="23307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5576" y="233958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Oke</a:t>
            </a:r>
            <a:r>
              <a:rPr lang="en-GB" dirty="0"/>
              <a:t> and </a:t>
            </a:r>
            <a:r>
              <a:rPr lang="en-GB" dirty="0" err="1"/>
              <a:t>Sakov</a:t>
            </a:r>
            <a:r>
              <a:rPr lang="en-GB" dirty="0"/>
              <a:t>, 2008) 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064000" cy="492443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Observation error</a:t>
            </a:r>
            <a:endParaRPr lang="en-GB" dirty="0"/>
          </a:p>
        </p:txBody>
      </p:sp>
      <p:graphicFrame>
        <p:nvGraphicFramePr>
          <p:cNvPr id="16" name="Content Placeholder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671096"/>
              </p:ext>
            </p:extLst>
          </p:nvPr>
        </p:nvGraphicFramePr>
        <p:xfrm>
          <a:off x="912844" y="6117569"/>
          <a:ext cx="722947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Equation" r:id="rId5" imgW="2374900" imgH="203200" progId="Equation.3">
                  <p:embed/>
                </p:oleObj>
              </mc:Choice>
              <mc:Fallback>
                <p:oleObj name="Equation" r:id="rId5" imgW="2374900" imgH="203200" progId="Equation.3">
                  <p:embed/>
                  <p:pic>
                    <p:nvPicPr>
                      <p:cNvPr id="16" name="Content Placeholder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44" y="6117569"/>
                        <a:ext cx="7229475" cy="60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70"/>
          <a:stretch/>
        </p:blipFill>
        <p:spPr>
          <a:xfrm>
            <a:off x="3779550" y="1149014"/>
            <a:ext cx="4896906" cy="41878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516216" y="5244178"/>
            <a:ext cx="1942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</a:t>
            </a:r>
            <a:r>
              <a:rPr lang="en-GB" dirty="0" err="1"/>
              <a:t>Karspeck</a:t>
            </a:r>
            <a:r>
              <a:rPr lang="en-GB" dirty="0"/>
              <a:t>, 2016)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8788" y="5818897"/>
            <a:ext cx="8063075" cy="928424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3" name="Content Placeholder 6">
            <a:extLst>
              <a:ext uri="{FF2B5EF4-FFF2-40B4-BE49-F238E27FC236}">
                <a16:creationId xmlns:a16="http://schemas.microsoft.com/office/drawing/2014/main" id="{BE4AF4AA-5864-BC43-9B76-D38C089A3F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925859"/>
              </p:ext>
            </p:extLst>
          </p:nvPr>
        </p:nvGraphicFramePr>
        <p:xfrm>
          <a:off x="295756" y="729576"/>
          <a:ext cx="58404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Equation" r:id="rId8" imgW="2590800" imgH="254000" progId="Equation.3">
                  <p:embed/>
                </p:oleObj>
              </mc:Choice>
              <mc:Fallback>
                <p:oleObj name="Equation" r:id="rId8" imgW="2590800" imgH="254000" progId="Equation.3">
                  <p:embed/>
                  <p:pic>
                    <p:nvPicPr>
                      <p:cNvPr id="15" name="Content Placeholder 6">
                        <a:extLst>
                          <a:ext uri="{FF2B5EF4-FFF2-40B4-BE49-F238E27FC236}">
                            <a16:creationId xmlns:a16="http://schemas.microsoft.com/office/drawing/2014/main" id="{8D446842-FAA9-B84A-9365-91E4995D0C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5756" y="729576"/>
                        <a:ext cx="5840413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42153AAB-0752-154C-B55C-1355D0A01106}"/>
              </a:ext>
            </a:extLst>
          </p:cNvPr>
          <p:cNvSpPr/>
          <p:nvPr/>
        </p:nvSpPr>
        <p:spPr>
          <a:xfrm>
            <a:off x="3688541" y="711954"/>
            <a:ext cx="393896" cy="52244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D4AAD3D7-1391-924E-AA22-2CC0CB2521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996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  <p:bldP spid="4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8" y="3393368"/>
            <a:ext cx="4463999" cy="3347999"/>
          </a:xfrm>
          <a:prstGeom prst="rect">
            <a:avLst/>
          </a:prstGeom>
        </p:spPr>
      </p:pic>
      <p:pic>
        <p:nvPicPr>
          <p:cNvPr id="10" name="Content Placeholder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496" y="3393368"/>
            <a:ext cx="4464000" cy="3348000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464496" cy="3348372"/>
          </a:xfrm>
          <a:prstGeom prst="rect">
            <a:avLst/>
          </a:prstGeom>
        </p:spPr>
      </p:pic>
      <p:pic>
        <p:nvPicPr>
          <p:cNvPr id="12" name="Content Placeholder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4664"/>
            <a:ext cx="4464000" cy="334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179928"/>
            <a:ext cx="76683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Reliability budget </a:t>
            </a:r>
            <a:r>
              <a:rPr lang="en-GB" b="1" dirty="0"/>
              <a:t>(</a:t>
            </a:r>
            <a:r>
              <a:rPr lang="en-GB" b="1" dirty="0" err="1"/>
              <a:t>Rodwell</a:t>
            </a:r>
            <a:r>
              <a:rPr lang="en-GB" b="1" dirty="0"/>
              <a:t> et al. 2016) </a:t>
            </a:r>
            <a:endParaRPr lang="en-US" b="1" dirty="0">
              <a:solidFill>
                <a:srgbClr val="000000"/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graphicFrame>
        <p:nvGraphicFramePr>
          <p:cNvPr id="13" name="Content Placeholder 6"/>
          <p:cNvGraphicFramePr>
            <a:graphicFrameLocks noChangeAspect="1"/>
          </p:cNvGraphicFramePr>
          <p:nvPr/>
        </p:nvGraphicFramePr>
        <p:xfrm>
          <a:off x="1259632" y="6300930"/>
          <a:ext cx="6635130" cy="512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7" imgW="2463800" imgH="203200" progId="Equation.3">
                  <p:embed/>
                </p:oleObj>
              </mc:Choice>
              <mc:Fallback>
                <p:oleObj name="Equation" r:id="rId7" imgW="2463800" imgH="203200" progId="Equation.3">
                  <p:embed/>
                  <p:pic>
                    <p:nvPicPr>
                      <p:cNvPr id="13" name="Content Placeholder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9632" y="6300930"/>
                        <a:ext cx="6635130" cy="512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971600" y="6309320"/>
            <a:ext cx="7056784" cy="52244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119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41" y="344269"/>
            <a:ext cx="8820471" cy="49244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+mn-lt"/>
                <a:cs typeface="Aharoni" panose="02010803020104030203" pitchFamily="2" charset="-79"/>
              </a:rPr>
              <a:t>Empirical localisation in NorCPM</a:t>
            </a:r>
            <a:endParaRPr lang="en-GB" sz="1800" dirty="0">
              <a:latin typeface="+mn-lt"/>
            </a:endParaRPr>
          </a:p>
        </p:txBody>
      </p:sp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AFDAFA25-C025-3B45-87A2-767504C59F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2" r="7414"/>
          <a:stretch/>
        </p:blipFill>
        <p:spPr>
          <a:xfrm>
            <a:off x="166287" y="1770935"/>
            <a:ext cx="3390373" cy="2548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ECC3F71-9E96-CF43-BE2E-AB03D2F8E070}"/>
              </a:ext>
            </a:extLst>
          </p:cNvPr>
          <p:cNvCxnSpPr>
            <a:cxnSpLocks/>
          </p:cNvCxnSpPr>
          <p:nvPr/>
        </p:nvCxnSpPr>
        <p:spPr>
          <a:xfrm>
            <a:off x="623454" y="3704831"/>
            <a:ext cx="155566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2451E9-A735-274F-A6C2-A30DEC876839}"/>
              </a:ext>
            </a:extLst>
          </p:cNvPr>
          <p:cNvSpPr txBox="1"/>
          <p:nvPr/>
        </p:nvSpPr>
        <p:spPr>
          <a:xfrm>
            <a:off x="1271526" y="362353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r</a:t>
            </a:r>
            <a:r>
              <a:rPr lang="en-GB" baseline="-25000" dirty="0" err="1"/>
              <a:t>loc</a:t>
            </a:r>
            <a:endParaRPr lang="en-GB" dirty="0"/>
          </a:p>
        </p:txBody>
      </p:sp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E49F60E7-46F9-BE4A-B2AD-09DE14E80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86" y="4151194"/>
            <a:ext cx="3669443" cy="265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235FF0CF-3F5C-DD41-AC07-71D61FFB1F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392" y="1867476"/>
            <a:ext cx="4789021" cy="35917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06629B-C423-3F44-B858-D589D8F99A46}"/>
              </a:ext>
            </a:extLst>
          </p:cNvPr>
          <p:cNvSpPr txBox="1"/>
          <p:nvPr/>
        </p:nvSpPr>
        <p:spPr>
          <a:xfrm>
            <a:off x="4084092" y="5892140"/>
            <a:ext cx="489362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Auto-correlation is anisotropic at Equator due to the influence of </a:t>
            </a:r>
            <a:r>
              <a:rPr lang="en-GB" dirty="0" err="1"/>
              <a:t>Coriolis</a:t>
            </a:r>
            <a:r>
              <a:rPr lang="en-GB" dirty="0"/>
              <a:t> force.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5A76645-D7CE-1C47-BD44-6043F9E44219}"/>
              </a:ext>
            </a:extLst>
          </p:cNvPr>
          <p:cNvCxnSpPr/>
          <p:nvPr/>
        </p:nvCxnSpPr>
        <p:spPr>
          <a:xfrm flipV="1">
            <a:off x="4818559" y="3467594"/>
            <a:ext cx="1762960" cy="241860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757B85F-3247-C545-A4A1-DCD03C418045}"/>
              </a:ext>
            </a:extLst>
          </p:cNvPr>
          <p:cNvSpPr/>
          <p:nvPr/>
        </p:nvSpPr>
        <p:spPr>
          <a:xfrm>
            <a:off x="7277911" y="6550223"/>
            <a:ext cx="17940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cs typeface="Aharoni" panose="02010803020104030203" pitchFamily="2" charset="-79"/>
              </a:rPr>
              <a:t>(Wang et al., 2017) </a:t>
            </a:r>
            <a:endParaRPr lang="en-GB" sz="1400" dirty="0"/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E39EF8A4-84B5-EA44-85B3-2DC810EC6B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  <p:graphicFrame>
        <p:nvGraphicFramePr>
          <p:cNvPr id="19" name="Content Placeholder 6">
            <a:extLst>
              <a:ext uri="{FF2B5EF4-FFF2-40B4-BE49-F238E27FC236}">
                <a16:creationId xmlns:a16="http://schemas.microsoft.com/office/drawing/2014/main" id="{83AF2146-0A64-2C45-BDE9-A4C3FE7BC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361764"/>
              </p:ext>
            </p:extLst>
          </p:nvPr>
        </p:nvGraphicFramePr>
        <p:xfrm>
          <a:off x="1594969" y="1027436"/>
          <a:ext cx="58404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8" imgW="2590800" imgH="254000" progId="Equation.3">
                  <p:embed/>
                </p:oleObj>
              </mc:Choice>
              <mc:Fallback>
                <p:oleObj name="Equation" r:id="rId8" imgW="2590800" imgH="254000" progId="Equation.3">
                  <p:embed/>
                  <p:pic>
                    <p:nvPicPr>
                      <p:cNvPr id="13" name="Content Placeholder 6">
                        <a:extLst>
                          <a:ext uri="{FF2B5EF4-FFF2-40B4-BE49-F238E27FC236}">
                            <a16:creationId xmlns:a16="http://schemas.microsoft.com/office/drawing/2014/main" id="{BE4AF4AA-5864-BC43-9B76-D38C089A3F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94969" y="1027436"/>
                        <a:ext cx="5840413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0FBAE9CB-2DBB-8947-9BA5-21498B3546A8}"/>
              </a:ext>
            </a:extLst>
          </p:cNvPr>
          <p:cNvSpPr/>
          <p:nvPr/>
        </p:nvSpPr>
        <p:spPr>
          <a:xfrm>
            <a:off x="2830411" y="1025025"/>
            <a:ext cx="393896" cy="52244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CB68A1-AA38-6349-8803-6896FB7CB120}"/>
              </a:ext>
            </a:extLst>
          </p:cNvPr>
          <p:cNvSpPr/>
          <p:nvPr/>
        </p:nvSpPr>
        <p:spPr>
          <a:xfrm>
            <a:off x="3956116" y="1023096"/>
            <a:ext cx="393896" cy="52244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7581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Hindcast experiment desig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800" b="1" dirty="0"/>
              <a:t>Experimental design</a:t>
            </a:r>
          </a:p>
        </p:txBody>
      </p:sp>
      <p:sp>
        <p:nvSpPr>
          <p:cNvPr id="251" name="Reanalysis 1980-2010"/>
          <p:cNvSpPr txBox="1"/>
          <p:nvPr/>
        </p:nvSpPr>
        <p:spPr>
          <a:xfrm>
            <a:off x="2481943" y="1362361"/>
            <a:ext cx="457793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GB" dirty="0"/>
              <a:t>Pre-industrial run, save monthly restart files </a:t>
            </a:r>
          </a:p>
        </p:txBody>
      </p:sp>
      <p:sp>
        <p:nvSpPr>
          <p:cNvPr id="253" name="Line"/>
          <p:cNvSpPr/>
          <p:nvPr/>
        </p:nvSpPr>
        <p:spPr>
          <a:xfrm rot="60000">
            <a:off x="1993783" y="1808066"/>
            <a:ext cx="1" cy="122938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54" name="Line"/>
          <p:cNvSpPr/>
          <p:nvPr/>
        </p:nvSpPr>
        <p:spPr>
          <a:xfrm rot="60000">
            <a:off x="2742707" y="1813928"/>
            <a:ext cx="1" cy="122938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55" name="Line"/>
          <p:cNvSpPr/>
          <p:nvPr/>
        </p:nvSpPr>
        <p:spPr>
          <a:xfrm rot="120000">
            <a:off x="1282900" y="1802069"/>
            <a:ext cx="1" cy="122938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57" name="Year+1"/>
          <p:cNvSpPr txBox="1"/>
          <p:nvPr/>
        </p:nvSpPr>
        <p:spPr>
          <a:xfrm>
            <a:off x="409980" y="1936498"/>
            <a:ext cx="97657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Year</a:t>
            </a:r>
          </a:p>
        </p:txBody>
      </p:sp>
      <p:sp>
        <p:nvSpPr>
          <p:cNvPr id="260" name="Line"/>
          <p:cNvSpPr/>
          <p:nvPr/>
        </p:nvSpPr>
        <p:spPr>
          <a:xfrm rot="60000">
            <a:off x="6955658" y="1813569"/>
            <a:ext cx="1" cy="122938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67" name="Rounded Rectangle"/>
          <p:cNvSpPr/>
          <p:nvPr/>
        </p:nvSpPr>
        <p:spPr>
          <a:xfrm>
            <a:off x="2481943" y="2510646"/>
            <a:ext cx="3384467" cy="1205568"/>
          </a:xfrm>
          <a:prstGeom prst="roundRect">
            <a:avLst>
              <a:gd name="adj" fmla="val 16969"/>
            </a:avLst>
          </a:prstGeom>
          <a:ln w="28575">
            <a:solidFill>
              <a:srgbClr val="80808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Line"/>
          <p:cNvSpPr/>
          <p:nvPr/>
        </p:nvSpPr>
        <p:spPr>
          <a:xfrm flipV="1">
            <a:off x="396282" y="1936509"/>
            <a:ext cx="8221449" cy="763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6" name="Year">
            <a:extLst>
              <a:ext uri="{FF2B5EF4-FFF2-40B4-BE49-F238E27FC236}">
                <a16:creationId xmlns:a16="http://schemas.microsoft.com/office/drawing/2014/main" id="{4DCD50BB-7C46-B84E-9FEF-130E389556D6}"/>
              </a:ext>
            </a:extLst>
          </p:cNvPr>
          <p:cNvSpPr txBox="1"/>
          <p:nvPr/>
        </p:nvSpPr>
        <p:spPr>
          <a:xfrm>
            <a:off x="911329" y="1943343"/>
            <a:ext cx="73884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rPr lang="nb-NO" dirty="0"/>
              <a:t>001</a:t>
            </a:r>
            <a:endParaRPr dirty="0"/>
          </a:p>
        </p:txBody>
      </p:sp>
      <p:sp>
        <p:nvSpPr>
          <p:cNvPr id="37" name="Year">
            <a:extLst>
              <a:ext uri="{FF2B5EF4-FFF2-40B4-BE49-F238E27FC236}">
                <a16:creationId xmlns:a16="http://schemas.microsoft.com/office/drawing/2014/main" id="{491B76C3-6665-8F49-A5D2-FCE245C1097E}"/>
              </a:ext>
            </a:extLst>
          </p:cNvPr>
          <p:cNvSpPr txBox="1"/>
          <p:nvPr/>
        </p:nvSpPr>
        <p:spPr>
          <a:xfrm>
            <a:off x="1615157" y="1936498"/>
            <a:ext cx="73884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rPr lang="nb-NO" dirty="0"/>
              <a:t>002</a:t>
            </a:r>
            <a:endParaRPr dirty="0"/>
          </a:p>
        </p:txBody>
      </p:sp>
      <p:sp>
        <p:nvSpPr>
          <p:cNvPr id="38" name="Year">
            <a:extLst>
              <a:ext uri="{FF2B5EF4-FFF2-40B4-BE49-F238E27FC236}">
                <a16:creationId xmlns:a16="http://schemas.microsoft.com/office/drawing/2014/main" id="{E9CF395F-8D6D-3B41-BD95-8491F0B0E8B2}"/>
              </a:ext>
            </a:extLst>
          </p:cNvPr>
          <p:cNvSpPr txBox="1"/>
          <p:nvPr/>
        </p:nvSpPr>
        <p:spPr>
          <a:xfrm>
            <a:off x="2360403" y="1942536"/>
            <a:ext cx="73884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rPr lang="nb-NO" dirty="0"/>
              <a:t>003</a:t>
            </a:r>
            <a:endParaRPr dirty="0"/>
          </a:p>
        </p:txBody>
      </p:sp>
      <p:sp>
        <p:nvSpPr>
          <p:cNvPr id="39" name="Year">
            <a:extLst>
              <a:ext uri="{FF2B5EF4-FFF2-40B4-BE49-F238E27FC236}">
                <a16:creationId xmlns:a16="http://schemas.microsoft.com/office/drawing/2014/main" id="{2BFAE39F-06D6-A548-85D3-01A152BE3509}"/>
              </a:ext>
            </a:extLst>
          </p:cNvPr>
          <p:cNvSpPr txBox="1"/>
          <p:nvPr/>
        </p:nvSpPr>
        <p:spPr>
          <a:xfrm>
            <a:off x="4152068" y="1943343"/>
            <a:ext cx="73884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rPr lang="nb-NO" dirty="0"/>
              <a:t>….</a:t>
            </a:r>
            <a:endParaRPr dirty="0"/>
          </a:p>
        </p:txBody>
      </p:sp>
      <p:sp>
        <p:nvSpPr>
          <p:cNvPr id="40" name="Year">
            <a:extLst>
              <a:ext uri="{FF2B5EF4-FFF2-40B4-BE49-F238E27FC236}">
                <a16:creationId xmlns:a16="http://schemas.microsoft.com/office/drawing/2014/main" id="{98525290-60B8-8E44-8C91-691A2EA50614}"/>
              </a:ext>
            </a:extLst>
          </p:cNvPr>
          <p:cNvSpPr txBox="1"/>
          <p:nvPr/>
        </p:nvSpPr>
        <p:spPr>
          <a:xfrm>
            <a:off x="6585160" y="1943343"/>
            <a:ext cx="73884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rPr lang="nb-NO" dirty="0"/>
              <a:t>300</a:t>
            </a:r>
            <a:endParaRPr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CBCC7B-111D-DB42-A285-570BF5B8A9AA}"/>
              </a:ext>
            </a:extLst>
          </p:cNvPr>
          <p:cNvSpPr/>
          <p:nvPr/>
        </p:nvSpPr>
        <p:spPr>
          <a:xfrm>
            <a:off x="2741634" y="2984578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8AE3BD7-6640-8844-8DDC-72391CBB249B}"/>
              </a:ext>
            </a:extLst>
          </p:cNvPr>
          <p:cNvSpPr/>
          <p:nvPr/>
        </p:nvSpPr>
        <p:spPr>
          <a:xfrm>
            <a:off x="2988646" y="3449781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FD55160-D543-E142-9579-71F129DAC22D}"/>
              </a:ext>
            </a:extLst>
          </p:cNvPr>
          <p:cNvSpPr/>
          <p:nvPr/>
        </p:nvSpPr>
        <p:spPr>
          <a:xfrm>
            <a:off x="3764346" y="2901837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59B785B-E2AD-FE49-9AB6-400917DE5104}"/>
              </a:ext>
            </a:extLst>
          </p:cNvPr>
          <p:cNvSpPr/>
          <p:nvPr/>
        </p:nvSpPr>
        <p:spPr>
          <a:xfrm>
            <a:off x="4301483" y="3384467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08EF2BB-B350-3042-9826-4B63DEA4AE6F}"/>
              </a:ext>
            </a:extLst>
          </p:cNvPr>
          <p:cNvSpPr/>
          <p:nvPr/>
        </p:nvSpPr>
        <p:spPr>
          <a:xfrm>
            <a:off x="3364792" y="2551213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F50DC75-374F-FC4C-8821-7BFE72B0403A}"/>
              </a:ext>
            </a:extLst>
          </p:cNvPr>
          <p:cNvSpPr/>
          <p:nvPr/>
        </p:nvSpPr>
        <p:spPr>
          <a:xfrm>
            <a:off x="4568993" y="2993424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9BC988F-9AD2-CA4C-A32A-355D7A3FB060}"/>
              </a:ext>
            </a:extLst>
          </p:cNvPr>
          <p:cNvSpPr/>
          <p:nvPr/>
        </p:nvSpPr>
        <p:spPr>
          <a:xfrm>
            <a:off x="3848687" y="3253838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A163A86-D366-3A41-ADD0-156DFB9C7D6E}"/>
              </a:ext>
            </a:extLst>
          </p:cNvPr>
          <p:cNvSpPr/>
          <p:nvPr/>
        </p:nvSpPr>
        <p:spPr>
          <a:xfrm>
            <a:off x="4873104" y="3115207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7FB0ABD-1ED9-6043-B9C0-03EC64F93A75}"/>
              </a:ext>
            </a:extLst>
          </p:cNvPr>
          <p:cNvSpPr/>
          <p:nvPr/>
        </p:nvSpPr>
        <p:spPr>
          <a:xfrm>
            <a:off x="4257190" y="2669445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7940BD0-F893-D249-9912-94C96DE5564C}"/>
              </a:ext>
            </a:extLst>
          </p:cNvPr>
          <p:cNvSpPr/>
          <p:nvPr/>
        </p:nvSpPr>
        <p:spPr>
          <a:xfrm>
            <a:off x="4730972" y="2641053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3898622-28C6-8D44-830B-D4A090694123}"/>
              </a:ext>
            </a:extLst>
          </p:cNvPr>
          <p:cNvSpPr/>
          <p:nvPr/>
        </p:nvSpPr>
        <p:spPr>
          <a:xfrm>
            <a:off x="5306818" y="2869870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ABD0E28-B4F6-2149-A190-E1B8EC03A70C}"/>
              </a:ext>
            </a:extLst>
          </p:cNvPr>
          <p:cNvSpPr/>
          <p:nvPr/>
        </p:nvSpPr>
        <p:spPr>
          <a:xfrm>
            <a:off x="4734694" y="3485321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3DA3B0B-9739-894F-B019-14574E10FF19}"/>
              </a:ext>
            </a:extLst>
          </p:cNvPr>
          <p:cNvSpPr/>
          <p:nvPr/>
        </p:nvSpPr>
        <p:spPr>
          <a:xfrm>
            <a:off x="5434660" y="3287018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F49959C-D204-0745-AB02-3B23A5CFDF60}"/>
              </a:ext>
            </a:extLst>
          </p:cNvPr>
          <p:cNvSpPr/>
          <p:nvPr/>
        </p:nvSpPr>
        <p:spPr>
          <a:xfrm>
            <a:off x="3429621" y="3092270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E3DBCC2-9DB4-5143-94F4-2169CC0295E0}"/>
              </a:ext>
            </a:extLst>
          </p:cNvPr>
          <p:cNvSpPr/>
          <p:nvPr/>
        </p:nvSpPr>
        <p:spPr>
          <a:xfrm>
            <a:off x="3070924" y="2885242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93261BF-11B5-B24D-B590-A3F1126EFCF1}"/>
              </a:ext>
            </a:extLst>
          </p:cNvPr>
          <p:cNvSpPr/>
          <p:nvPr/>
        </p:nvSpPr>
        <p:spPr>
          <a:xfrm>
            <a:off x="3543318" y="3400691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0AA10A3-0C4B-3047-B829-3F2BC1845CBD}"/>
              </a:ext>
            </a:extLst>
          </p:cNvPr>
          <p:cNvSpPr/>
          <p:nvPr/>
        </p:nvSpPr>
        <p:spPr>
          <a:xfrm>
            <a:off x="3875434" y="2633966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D85FD34-2F44-9540-9E49-9EA2928C1211}"/>
              </a:ext>
            </a:extLst>
          </p:cNvPr>
          <p:cNvSpPr/>
          <p:nvPr/>
        </p:nvSpPr>
        <p:spPr>
          <a:xfrm>
            <a:off x="4169156" y="3032466"/>
            <a:ext cx="127842" cy="130629"/>
          </a:xfrm>
          <a:prstGeom prst="ellipse">
            <a:avLst/>
          </a:prstGeom>
          <a:solidFill>
            <a:schemeClr val="tx1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829729-EB33-3C42-B82B-44C2B367AE01}"/>
              </a:ext>
            </a:extLst>
          </p:cNvPr>
          <p:cNvCxnSpPr>
            <a:cxnSpLocks/>
          </p:cNvCxnSpPr>
          <p:nvPr/>
        </p:nvCxnSpPr>
        <p:spPr>
          <a:xfrm>
            <a:off x="1386554" y="2250374"/>
            <a:ext cx="1084070" cy="619496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7D2AF01-7B52-324B-9F3D-37436857F6A2}"/>
              </a:ext>
            </a:extLst>
          </p:cNvPr>
          <p:cNvCxnSpPr>
            <a:cxnSpLocks/>
          </p:cNvCxnSpPr>
          <p:nvPr/>
        </p:nvCxnSpPr>
        <p:spPr>
          <a:xfrm flipH="1">
            <a:off x="5943733" y="2274424"/>
            <a:ext cx="975493" cy="43194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09E50E5-9BB8-1A4D-A19A-CF005743744F}"/>
              </a:ext>
            </a:extLst>
          </p:cNvPr>
          <p:cNvCxnSpPr>
            <a:cxnSpLocks/>
          </p:cNvCxnSpPr>
          <p:nvPr/>
        </p:nvCxnSpPr>
        <p:spPr>
          <a:xfrm>
            <a:off x="2204300" y="2296496"/>
            <a:ext cx="311271" cy="316365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75DFE27-4CD7-DF44-8FB3-9973172F1FFA}"/>
              </a:ext>
            </a:extLst>
          </p:cNvPr>
          <p:cNvCxnSpPr>
            <a:stCxn id="38" idx="2"/>
          </p:cNvCxnSpPr>
          <p:nvPr/>
        </p:nvCxnSpPr>
        <p:spPr>
          <a:xfrm>
            <a:off x="2729828" y="2311868"/>
            <a:ext cx="75727" cy="19193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976D880-D7AC-B149-9537-FDDF05824E1E}"/>
              </a:ext>
            </a:extLst>
          </p:cNvPr>
          <p:cNvCxnSpPr>
            <a:stCxn id="39" idx="2"/>
          </p:cNvCxnSpPr>
          <p:nvPr/>
        </p:nvCxnSpPr>
        <p:spPr>
          <a:xfrm flipH="1">
            <a:off x="4385032" y="2312675"/>
            <a:ext cx="136461" cy="17772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4B1429B0-EF16-8D47-B464-7AF9CD09458F}"/>
              </a:ext>
            </a:extLst>
          </p:cNvPr>
          <p:cNvSpPr txBox="1"/>
          <p:nvPr/>
        </p:nvSpPr>
        <p:spPr>
          <a:xfrm>
            <a:off x="396282" y="3900425"/>
            <a:ext cx="8820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dirty="0"/>
              <a:t>Big ensemble with 300 members for each calendrer month (i.e., 3600 static members in total).</a:t>
            </a:r>
          </a:p>
          <a:p>
            <a:pPr marL="285750" indent="-285750">
              <a:buFont typeface="Arial"/>
              <a:buChar char="•"/>
            </a:pPr>
            <a:r>
              <a:rPr lang="en-GB" dirty="0"/>
              <a:t>We would like to test two approaches:</a:t>
            </a:r>
          </a:p>
          <a:p>
            <a:pPr marL="342900" lvl="2" indent="-342900">
              <a:buFont typeface="+mj-lt"/>
              <a:buAutoNum type="arabicPeriod"/>
            </a:pPr>
            <a:r>
              <a:rPr lang="en-GB" dirty="0"/>
              <a:t>Bootstrapping (Barth et al., personnel communication)</a:t>
            </a:r>
          </a:p>
          <a:p>
            <a:pPr marL="342900" lvl="2" indent="-342900">
              <a:buFont typeface="+mj-lt"/>
              <a:buAutoNum type="arabicPeriod"/>
            </a:pPr>
            <a:r>
              <a:rPr lang="en-GB" dirty="0"/>
              <a:t>Linear filtering of sample covariances (</a:t>
            </a:r>
            <a:r>
              <a:rPr lang="en-GB" dirty="0" err="1"/>
              <a:t>Menetrier</a:t>
            </a:r>
            <a:r>
              <a:rPr lang="en-GB" dirty="0"/>
              <a:t> et al., 2015)</a:t>
            </a:r>
          </a:p>
        </p:txBody>
      </p:sp>
      <p:pic>
        <p:nvPicPr>
          <p:cNvPr id="41" name="Picture 40" descr="A close up of a logo&#10;&#10;Description automatically generated">
            <a:extLst>
              <a:ext uri="{FF2B5EF4-FFF2-40B4-BE49-F238E27FC236}">
                <a16:creationId xmlns:a16="http://schemas.microsoft.com/office/drawing/2014/main" id="{2CD3251E-309B-E14B-965D-10D0FEFC8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716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 animBg="1"/>
      <p:bldP spid="8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4BB7-0F4D-4B41-8E48-872D350AB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Bootstrapping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2C063F8-BFDF-2C41-B722-2BA77353745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40068" y="1689197"/>
                <a:ext cx="8064001" cy="2953216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GB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sup>
                    </m:sSup>
                    <m:r>
                      <a:rPr lang="en-GB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GB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𝐟</m:t>
                        </m:r>
                      </m:sup>
                    </m:sSup>
                    <m:r>
                      <a:rPr lang="en-GB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𝐊𝐝</m:t>
                    </m:r>
                  </m:oMath>
                </a14:m>
                <a:r>
                  <a:rPr lang="en-GB" b="1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  <m:sup>
                        <m:r>
                          <a:rPr lang="nb-NO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sup>
                    </m:sSup>
                    <m:r>
                      <a:rPr lang="nb-NO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  <m:sup>
                        <m:r>
                          <a:rPr lang="nb-NO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𝐟</m:t>
                        </m:r>
                      </m:sup>
                    </m:sSup>
                    <m:r>
                      <a:rPr lang="nb-NO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𝐊𝐇</m:t>
                    </m:r>
                    <m:sSup>
                      <m:sSupPr>
                        <m:ctrlPr>
                          <a:rPr lang="en-GB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  <m:sup>
                        <m:r>
                          <a:rPr lang="nb-NO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𝐟</m:t>
                        </m:r>
                      </m:sup>
                    </m:sSup>
                  </m:oMath>
                </a14:m>
                <a:endParaRPr lang="en-GB" b="1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is treated as a random variable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Create un ensemble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from bootstrapping (sub-ensembles of 300 members with ensemble size of </a:t>
                </a:r>
                <a:r>
                  <a:rPr lang="en-GB" i="1" dirty="0">
                    <a:solidFill>
                      <a:schemeClr val="tx1"/>
                    </a:solidFill>
                  </a:rPr>
                  <a:t>L=30</a:t>
                </a:r>
                <a:r>
                  <a:rPr lang="en-GB" dirty="0">
                    <a:solidFill>
                      <a:schemeClr val="tx1"/>
                    </a:solidFill>
                  </a:rPr>
                  <a:t>, the size of dynamical ensemble)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Obtain un ensemble of increment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Compute the localisation based on the variance of increment and </a:t>
                </a:r>
                <a14:m>
                  <m:oMath xmlns:m="http://schemas.openxmlformats.org/officeDocument/2006/math">
                    <m:r>
                      <a:rPr lang="nb-NO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𝐊𝐇</m:t>
                    </m:r>
                    <m:sSup>
                      <m:sSupPr>
                        <m:ctrlPr>
                          <a:rPr lang="en-GB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  <m:sup>
                        <m:r>
                          <a:rPr lang="nb-NO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𝐟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chemeClr val="tx1"/>
                    </a:solidFill>
                  </a:rPr>
                  <a:t> </a:t>
                </a:r>
                <a:r>
                  <a:rPr lang="en-GB" dirty="0">
                    <a:solidFill>
                      <a:schemeClr val="tx1"/>
                    </a:solidFill>
                  </a:rPr>
                  <a:t>(e.g. ad-hoc approach)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2C063F8-BFDF-2C41-B722-2BA7735374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40068" y="1689197"/>
                <a:ext cx="8064001" cy="2953216"/>
              </a:xfrm>
              <a:blipFill>
                <a:blip r:embed="rId2"/>
                <a:stretch>
                  <a:fillRect l="-2047" t="-2991" r="-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8F2B2-EF53-694C-85DB-B01EE9F13E3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b-NO" smtClean="0"/>
              <a:t>12</a:t>
            </a:fld>
            <a:endParaRPr lang="nb-N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F5A826-6DB9-DE4B-8397-35FD74087F9E}"/>
              </a:ext>
            </a:extLst>
          </p:cNvPr>
          <p:cNvSpPr/>
          <p:nvPr/>
        </p:nvSpPr>
        <p:spPr>
          <a:xfrm>
            <a:off x="5977896" y="5892619"/>
            <a:ext cx="28632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indent="0"/>
            <a:r>
              <a:rPr lang="en-GB" sz="1200" dirty="0"/>
              <a:t>(Barth et al., personnel communication)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002FE48F-30B7-914A-8FC0-91E39F2B0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137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4BB7-0F4D-4B41-8E48-872D350AB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Linear </a:t>
            </a:r>
            <a:r>
              <a:rPr lang="nb-NO" dirty="0" err="1"/>
              <a:t>Filtering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Sample </a:t>
            </a:r>
            <a:r>
              <a:rPr lang="nb-NO" dirty="0" err="1"/>
              <a:t>Covariances</a:t>
            </a:r>
            <a:endParaRPr lang="nb-NO" dirty="0"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2C063F8-BFDF-2C41-B722-2BA77353745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40068" y="1196753"/>
                <a:ext cx="8064001" cy="5114982"/>
              </a:xfrm>
            </p:spPr>
            <p:txBody>
              <a:bodyPr>
                <a:normAutofit/>
              </a:bodyPr>
              <a:lstStyle/>
              <a:p>
                <a:r>
                  <a:rPr lang="en-GB" altLang="zh-CN" dirty="0">
                    <a:solidFill>
                      <a:schemeClr val="tx1"/>
                    </a:solidFill>
                    <a:latin typeface="+mn-lt"/>
                  </a:rPr>
                  <a:t>﻿Filtered matrix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</m:acc>
                    <m:r>
                      <a:rPr lang="en-GB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𝐋</m:t>
                    </m:r>
                    <m:r>
                      <a:rPr lang="nb-NO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nb-NO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+mn-lt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GB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i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GB" i="1" dirty="0">
                  <a:solidFill>
                    <a:schemeClr val="tx1"/>
                  </a:solidFill>
                  <a:latin typeface="+mn-lt"/>
                </a:endParaRPr>
              </a:p>
              <a:p>
                <a:r>
                  <a:rPr lang="en-GB" b="1" dirty="0">
                    <a:solidFill>
                      <a:schemeClr val="tx1"/>
                    </a:solidFill>
                    <a:latin typeface="+mn-lt"/>
                  </a:rPr>
                  <a:t>﻿</a:t>
                </a:r>
                <a:r>
                  <a:rPr lang="en-GB" dirty="0">
                    <a:solidFill>
                      <a:schemeClr val="tx1"/>
                    </a:solidFill>
                    <a:latin typeface="+mn-lt"/>
                  </a:rPr>
                  <a:t>Localization coefficient:</a:t>
                </a:r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i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  <m:r>
                      <a:rPr lang="nb-NO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d>
                          <m:dPr>
                            <m:ctrlP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  <m:d>
                          <m:dPr>
                            <m:ctrlP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den>
                    </m:f>
                    <m:f>
                      <m:fPr>
                        <m:ctrlP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𝛬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𝑖𝑗𝑖𝑗</m:t>
                            </m:r>
                          </m:sub>
                        </m:s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nb-NO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+mn-lt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  <m:d>
                          <m:dPr>
                            <m:ctrlP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den>
                    </m:f>
                    <m:f>
                      <m:fPr>
                        <m:ctrlP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𝑗𝑗</m:t>
                            </m:r>
                          </m:sub>
                        </m:s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+mn-lt"/>
                  </a:rPr>
                  <a:t>     (1)</a:t>
                </a:r>
              </a:p>
              <a:p>
                <a:r>
                  <a:rPr lang="en-GB" dirty="0">
                    <a:solidFill>
                      <a:schemeClr val="tx1"/>
                    </a:solidFill>
                    <a:latin typeface="+mn-lt"/>
                  </a:rPr>
                  <a:t>In Gaussian case,</a:t>
                </a:r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i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d>
                          <m:dPr>
                            <m:ctrlP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𝑗𝑗</m:t>
                                </m:r>
                              </m:sub>
                            </m:sSub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GB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</m:num>
                          <m:den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GB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+mn-lt"/>
                  </a:rPr>
                  <a:t>               (2)</a:t>
                </a:r>
              </a:p>
              <a:p>
                <a:r>
                  <a:rPr lang="en-GB" dirty="0">
                    <a:solidFill>
                      <a:schemeClr val="tx1"/>
                    </a:solidFill>
                    <a:latin typeface="+mn-lt"/>
                  </a:rPr>
                  <a:t>﻿Using sample correlations,</a:t>
                </a:r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i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d>
                          <m:dPr>
                            <m:ctrlP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nb-NO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b-NO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GB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             (3)</a:t>
                </a:r>
              </a:p>
              <a:p>
                <a:endParaRPr lang="en-GB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2C063F8-BFDF-2C41-B722-2BA7735374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40068" y="1196753"/>
                <a:ext cx="8064001" cy="5114982"/>
              </a:xfrm>
              <a:blipFill>
                <a:blip r:embed="rId2"/>
                <a:stretch>
                  <a:fillRect l="-2205" t="-1733" r="-2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8F2B2-EF53-694C-85DB-B01EE9F13E3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b-NO" smtClean="0"/>
              <a:t>13</a:t>
            </a:fld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21C853-52C1-9748-8403-A9794085170D}"/>
              </a:ext>
            </a:extLst>
          </p:cNvPr>
          <p:cNvSpPr/>
          <p:nvPr/>
        </p:nvSpPr>
        <p:spPr>
          <a:xfrm>
            <a:off x="146304" y="5779787"/>
            <a:ext cx="8827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0"/>
            <a:r>
              <a:rPr lang="en-GB" sz="1200" dirty="0" err="1"/>
              <a:t>Menetrier</a:t>
            </a:r>
            <a:r>
              <a:rPr lang="en-GB" sz="1200" dirty="0"/>
              <a:t> et al.: </a:t>
            </a:r>
            <a:r>
              <a:rPr lang="nb-NO" sz="1200" dirty="0"/>
              <a:t>Linear </a:t>
            </a:r>
            <a:r>
              <a:rPr lang="nb-NO" sz="1200" dirty="0" err="1"/>
              <a:t>Filtering</a:t>
            </a:r>
            <a:r>
              <a:rPr lang="nb-NO" sz="1200" dirty="0"/>
              <a:t> </a:t>
            </a:r>
            <a:r>
              <a:rPr lang="nb-NO" sz="1200" dirty="0" err="1"/>
              <a:t>of</a:t>
            </a:r>
            <a:r>
              <a:rPr lang="nb-NO" sz="1200" dirty="0"/>
              <a:t> Sample </a:t>
            </a:r>
            <a:r>
              <a:rPr lang="nb-NO" sz="1200" dirty="0" err="1"/>
              <a:t>Covariances</a:t>
            </a:r>
            <a:r>
              <a:rPr lang="nb-NO" sz="1200" dirty="0"/>
              <a:t> for Ensemble-</a:t>
            </a:r>
            <a:r>
              <a:rPr lang="nb-NO" sz="1200" dirty="0" err="1"/>
              <a:t>Based</a:t>
            </a:r>
            <a:r>
              <a:rPr lang="nb-NO" sz="1200" dirty="0"/>
              <a:t> Data </a:t>
            </a:r>
            <a:r>
              <a:rPr lang="nb-NO" sz="1200" dirty="0" err="1"/>
              <a:t>Assimilation</a:t>
            </a:r>
            <a:r>
              <a:rPr lang="nb-NO" sz="1200" dirty="0"/>
              <a:t>. Part I: </a:t>
            </a:r>
            <a:r>
              <a:rPr lang="nb-NO" sz="1200" dirty="0" err="1"/>
              <a:t>Optimality</a:t>
            </a:r>
            <a:r>
              <a:rPr lang="nb-NO" sz="1200" dirty="0"/>
              <a:t> </a:t>
            </a:r>
            <a:r>
              <a:rPr lang="nb-NO" sz="1200" dirty="0" err="1"/>
              <a:t>Criteria</a:t>
            </a:r>
            <a:r>
              <a:rPr lang="nb-NO" sz="1200" dirty="0"/>
              <a:t> and Application to </a:t>
            </a:r>
            <a:r>
              <a:rPr lang="nb-NO" sz="1200" dirty="0" err="1"/>
              <a:t>Variance</a:t>
            </a:r>
            <a:r>
              <a:rPr lang="nb-NO" sz="1200" dirty="0"/>
              <a:t> </a:t>
            </a:r>
            <a:r>
              <a:rPr lang="nb-NO" sz="1200" dirty="0" err="1"/>
              <a:t>Filtering</a:t>
            </a:r>
            <a:r>
              <a:rPr lang="nb-NO" sz="1200" dirty="0"/>
              <a:t> and </a:t>
            </a:r>
            <a:r>
              <a:rPr lang="nb-NO" sz="1200" dirty="0" err="1"/>
              <a:t>Covariance</a:t>
            </a:r>
            <a:r>
              <a:rPr lang="nb-NO" sz="1200" dirty="0"/>
              <a:t> </a:t>
            </a:r>
            <a:r>
              <a:rPr lang="nb-NO" sz="1200" dirty="0" err="1"/>
              <a:t>Localization</a:t>
            </a:r>
            <a:r>
              <a:rPr lang="nb-NO" sz="1200" dirty="0"/>
              <a:t>, MWR, </a:t>
            </a:r>
            <a:r>
              <a:rPr lang="en-GB" sz="1200" dirty="0"/>
              <a:t>2015.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F0BBFD14-2DDB-1249-888C-B1D830819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333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/>
              <a:t>Summay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7892" y="1297968"/>
            <a:ext cx="8498852" cy="3338510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NorCPM is one of the state-of-art coupled climate prediction system, combing </a:t>
            </a:r>
            <a:r>
              <a:rPr lang="en-GB" sz="2000" dirty="0" err="1">
                <a:solidFill>
                  <a:schemeClr val="tx1"/>
                </a:solidFill>
              </a:rPr>
              <a:t>NorESM</a:t>
            </a:r>
            <a:r>
              <a:rPr lang="en-GB" sz="2000" dirty="0">
                <a:solidFill>
                  <a:schemeClr val="tx1"/>
                </a:solidFill>
              </a:rPr>
              <a:t> and the EnKF.</a:t>
            </a:r>
          </a:p>
          <a:p>
            <a:r>
              <a:rPr lang="en-GB" sz="2000" dirty="0">
                <a:solidFill>
                  <a:schemeClr val="tx1"/>
                </a:solidFill>
              </a:rPr>
              <a:t>Formulate background error covariance in isopycnic coordinate (model space) and innovation in z-level (observation space)</a:t>
            </a:r>
          </a:p>
          <a:p>
            <a:r>
              <a:rPr lang="en-GB" sz="2000" dirty="0">
                <a:solidFill>
                  <a:schemeClr val="tx1"/>
                </a:solidFill>
              </a:rPr>
              <a:t>Estimate observation error for profile data</a:t>
            </a:r>
          </a:p>
          <a:p>
            <a:r>
              <a:rPr lang="en-GB" sz="2000" dirty="0">
                <a:solidFill>
                  <a:schemeClr val="tx1"/>
                </a:solidFill>
              </a:rPr>
              <a:t>Empirical localisation in NorCPM</a:t>
            </a: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Bimodal Gaussian varying with latitude (isotropic and </a:t>
            </a:r>
            <a:r>
              <a:rPr lang="en-GB" sz="2000" dirty="0" err="1">
                <a:solidFill>
                  <a:schemeClr val="tx1"/>
                </a:solidFill>
              </a:rPr>
              <a:t>Gaspari</a:t>
            </a:r>
            <a:r>
              <a:rPr lang="en-GB" sz="2000" dirty="0">
                <a:solidFill>
                  <a:schemeClr val="tx1"/>
                </a:solidFill>
              </a:rPr>
              <a:t>-Cohn)</a:t>
            </a:r>
          </a:p>
          <a:p>
            <a:pPr lvl="1"/>
            <a:r>
              <a:rPr lang="en-GB" sz="2000" i="1" dirty="0">
                <a:solidFill>
                  <a:schemeClr val="tx1"/>
                </a:solidFill>
              </a:rPr>
              <a:t>Bootstrapping and linear filtering (anisotropic and non-</a:t>
            </a:r>
            <a:r>
              <a:rPr lang="en-GB" sz="2000" i="1" dirty="0" err="1">
                <a:solidFill>
                  <a:schemeClr val="tx1"/>
                </a:solidFill>
              </a:rPr>
              <a:t>Gaspari</a:t>
            </a:r>
            <a:r>
              <a:rPr lang="en-GB" sz="2000" i="1" dirty="0">
                <a:solidFill>
                  <a:schemeClr val="tx1"/>
                </a:solidFill>
              </a:rPr>
              <a:t>-Cohn)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B302A7FB-5AED-9E4E-8528-CAF14D9C6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50" y="53004"/>
            <a:ext cx="983425" cy="5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1189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Bjerknes_PPT">
  <a:themeElements>
    <a:clrScheme name="Bjerknes_PPT">
      <a:dk1>
        <a:srgbClr val="000000"/>
      </a:dk1>
      <a:lt1>
        <a:srgbClr val="CED0D3"/>
      </a:lt1>
      <a:dk2>
        <a:srgbClr val="A7A7A7"/>
      </a:dk2>
      <a:lt2>
        <a:srgbClr val="535353"/>
      </a:lt2>
      <a:accent1>
        <a:srgbClr val="007194"/>
      </a:accent1>
      <a:accent2>
        <a:srgbClr val="8FC8FC"/>
      </a:accent2>
      <a:accent3>
        <a:srgbClr val="30A1A5"/>
      </a:accent3>
      <a:accent4>
        <a:srgbClr val="30302F"/>
      </a:accent4>
      <a:accent5>
        <a:srgbClr val="810048"/>
      </a:accent5>
      <a:accent6>
        <a:srgbClr val="CA0045"/>
      </a:accent6>
      <a:hlink>
        <a:srgbClr val="0000FF"/>
      </a:hlink>
      <a:folHlink>
        <a:srgbClr val="FF00FF"/>
      </a:folHlink>
    </a:clrScheme>
    <a:fontScheme name="Bjerknes_PPT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jerknes_P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jerknes_PPT">
  <a:themeElements>
    <a:clrScheme name="Bjerknes_P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194"/>
      </a:accent1>
      <a:accent2>
        <a:srgbClr val="8FC8FC"/>
      </a:accent2>
      <a:accent3>
        <a:srgbClr val="30A1A5"/>
      </a:accent3>
      <a:accent4>
        <a:srgbClr val="30302F"/>
      </a:accent4>
      <a:accent5>
        <a:srgbClr val="810048"/>
      </a:accent5>
      <a:accent6>
        <a:srgbClr val="CA0045"/>
      </a:accent6>
      <a:hlink>
        <a:srgbClr val="0000FF"/>
      </a:hlink>
      <a:folHlink>
        <a:srgbClr val="FF00FF"/>
      </a:folHlink>
    </a:clrScheme>
    <a:fontScheme name="Bjerknes_PPT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jerknes_P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14693</TotalTime>
  <Words>742</Words>
  <Application>Microsoft Macintosh PowerPoint</Application>
  <PresentationFormat>On-screen Show (4:3)</PresentationFormat>
  <Paragraphs>132</Paragraphs>
  <Slides>14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Aharoni</vt:lpstr>
      <vt:lpstr>Arial</vt:lpstr>
      <vt:lpstr>Calibri</vt:lpstr>
      <vt:lpstr>Cambria Math</vt:lpstr>
      <vt:lpstr>Helvetica</vt:lpstr>
      <vt:lpstr>Bjerknes_PPT</vt:lpstr>
      <vt:lpstr>Equation</vt:lpstr>
      <vt:lpstr>Development of ensemble-based data assimilation techniques for climate prediction  </vt:lpstr>
      <vt:lpstr>PowerPoint Presentation</vt:lpstr>
      <vt:lpstr>Seasonal prediction of SST  tested by retrospective forecast from 1985-2010</vt:lpstr>
      <vt:lpstr>Seasonal-to-decadal prediction skill with SST+TS</vt:lpstr>
      <vt:lpstr>PowerPoint Presentation</vt:lpstr>
      <vt:lpstr>PowerPoint Presentation</vt:lpstr>
      <vt:lpstr>PowerPoint Presentation</vt:lpstr>
      <vt:lpstr>Observation error</vt:lpstr>
      <vt:lpstr>PowerPoint Presentation</vt:lpstr>
      <vt:lpstr>Empirical localisation in NorCPM</vt:lpstr>
      <vt:lpstr>Experimental design</vt:lpstr>
      <vt:lpstr>Bootstrapping</vt:lpstr>
      <vt:lpstr>Linear Filtering of Sample Covariances</vt:lpstr>
      <vt:lpstr>Summay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seasonal prediction skill of Norwegian Climate Prediction Model</dc:title>
  <cp:lastModifiedBy>Yiguo Wang</cp:lastModifiedBy>
  <cp:revision>1071</cp:revision>
  <cp:lastPrinted>2018-01-24T20:14:28Z</cp:lastPrinted>
  <dcterms:modified xsi:type="dcterms:W3CDTF">2019-06-07T05:17:30Z</dcterms:modified>
</cp:coreProperties>
</file>