
<file path=[Content_Types].xml><?xml version="1.0" encoding="utf-8"?>
<Types xmlns="http://schemas.openxmlformats.org/package/2006/content-types"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350" r:id="rId2"/>
    <p:sldId id="331" r:id="rId3"/>
    <p:sldId id="334" r:id="rId4"/>
    <p:sldId id="335" r:id="rId5"/>
    <p:sldId id="336" r:id="rId6"/>
    <p:sldId id="341" r:id="rId7"/>
    <p:sldId id="337" r:id="rId8"/>
    <p:sldId id="342" r:id="rId9"/>
    <p:sldId id="300" r:id="rId10"/>
    <p:sldId id="301" r:id="rId11"/>
    <p:sldId id="344" r:id="rId12"/>
    <p:sldId id="302" r:id="rId13"/>
    <p:sldId id="338" r:id="rId14"/>
    <p:sldId id="346" r:id="rId15"/>
    <p:sldId id="345" r:id="rId16"/>
    <p:sldId id="295" r:id="rId17"/>
    <p:sldId id="312" r:id="rId18"/>
    <p:sldId id="259" r:id="rId19"/>
    <p:sldId id="305" r:id="rId20"/>
    <p:sldId id="310" r:id="rId21"/>
    <p:sldId id="297" r:id="rId22"/>
    <p:sldId id="340" r:id="rId23"/>
    <p:sldId id="349" r:id="rId24"/>
    <p:sldId id="348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273"/>
    <p:restoredTop sz="89138"/>
  </p:normalViewPr>
  <p:slideViewPr>
    <p:cSldViewPr snapToGrid="0" snapToObjects="1">
      <p:cViewPr varScale="1">
        <p:scale>
          <a:sx n="60" d="100"/>
          <a:sy n="60" d="100"/>
        </p:scale>
        <p:origin x="184" y="6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90CCCB-8F26-5D41-B468-A12AFB0EB3F8}" type="doc">
      <dgm:prSet loTypeId="urn:microsoft.com/office/officeart/2005/8/layout/matrix3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85F22DF-1CC0-C24B-AD70-A91B86552E73}">
      <dgm:prSet custT="1"/>
      <dgm:spPr>
        <a:solidFill>
          <a:schemeClr val="bg2">
            <a:lumMod val="25000"/>
          </a:schemeClr>
        </a:solidFill>
      </dgm:spPr>
      <dgm:t>
        <a:bodyPr/>
        <a:lstStyle/>
        <a:p>
          <a:r>
            <a:rPr lang="en-US" sz="32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rigorously validated</a:t>
          </a:r>
        </a:p>
      </dgm:t>
    </dgm:pt>
    <dgm:pt modelId="{FB92C07A-374A-9F4B-B6A9-3AC34B12154B}" type="parTrans" cxnId="{72599DF6-3A65-784F-8ECB-F73A8F084840}">
      <dgm:prSet/>
      <dgm:spPr/>
      <dgm:t>
        <a:bodyPr/>
        <a:lstStyle/>
        <a:p>
          <a:endParaRPr lang="en-US" sz="2400">
            <a:latin typeface="Helvetica Neue" panose="02000503000000020004" pitchFamily="2" charset="0"/>
            <a:ea typeface="Helvetica Neue" panose="02000503000000020004" pitchFamily="2" charset="0"/>
            <a:cs typeface="Helvetica Neue" panose="02000503000000020004" pitchFamily="2" charset="0"/>
          </a:endParaRPr>
        </a:p>
      </dgm:t>
    </dgm:pt>
    <dgm:pt modelId="{E4203FC8-2C21-3B48-A2B3-5C839EF4834B}" type="sibTrans" cxnId="{72599DF6-3A65-784F-8ECB-F73A8F084840}">
      <dgm:prSet/>
      <dgm:spPr/>
      <dgm:t>
        <a:bodyPr/>
        <a:lstStyle/>
        <a:p>
          <a:endParaRPr lang="en-US" sz="2400">
            <a:latin typeface="Helvetica Neue" panose="02000503000000020004" pitchFamily="2" charset="0"/>
            <a:ea typeface="Helvetica Neue" panose="02000503000000020004" pitchFamily="2" charset="0"/>
            <a:cs typeface="Helvetica Neue" panose="02000503000000020004" pitchFamily="2" charset="0"/>
          </a:endParaRPr>
        </a:p>
      </dgm:t>
    </dgm:pt>
    <dgm:pt modelId="{B5F67FD8-2843-2F41-A938-023809A47C1B}">
      <dgm:prSet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US" sz="32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objectively evaluated</a:t>
          </a:r>
        </a:p>
      </dgm:t>
    </dgm:pt>
    <dgm:pt modelId="{A3AE51AA-403E-5A41-BE20-F3DD831C81B7}" type="parTrans" cxnId="{91BD2A87-1D51-EC44-9E64-964D25BFC2F5}">
      <dgm:prSet/>
      <dgm:spPr/>
      <dgm:t>
        <a:bodyPr/>
        <a:lstStyle/>
        <a:p>
          <a:endParaRPr lang="en-US" sz="2400">
            <a:latin typeface="Helvetica Neue" panose="02000503000000020004" pitchFamily="2" charset="0"/>
            <a:ea typeface="Helvetica Neue" panose="02000503000000020004" pitchFamily="2" charset="0"/>
            <a:cs typeface="Helvetica Neue" panose="02000503000000020004" pitchFamily="2" charset="0"/>
          </a:endParaRPr>
        </a:p>
      </dgm:t>
    </dgm:pt>
    <dgm:pt modelId="{CA5A36F4-41EE-3F45-9862-CD952A8B7A65}" type="sibTrans" cxnId="{91BD2A87-1D51-EC44-9E64-964D25BFC2F5}">
      <dgm:prSet/>
      <dgm:spPr/>
      <dgm:t>
        <a:bodyPr/>
        <a:lstStyle/>
        <a:p>
          <a:endParaRPr lang="en-US" sz="2400">
            <a:latin typeface="Helvetica Neue" panose="02000503000000020004" pitchFamily="2" charset="0"/>
            <a:ea typeface="Helvetica Neue" panose="02000503000000020004" pitchFamily="2" charset="0"/>
            <a:cs typeface="Helvetica Neue" panose="02000503000000020004" pitchFamily="2" charset="0"/>
          </a:endParaRPr>
        </a:p>
      </dgm:t>
    </dgm:pt>
    <dgm:pt modelId="{5C7DF1B5-A227-9848-9647-3D7B97A1A7A1}">
      <dgm:prSet custT="1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en-US" sz="32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precisely documented </a:t>
          </a:r>
        </a:p>
      </dgm:t>
    </dgm:pt>
    <dgm:pt modelId="{E5039198-7001-CE41-91BA-16A06D468F75}" type="parTrans" cxnId="{89EFA42A-FF7B-8247-954F-6D4DA5477E5A}">
      <dgm:prSet/>
      <dgm:spPr/>
      <dgm:t>
        <a:bodyPr/>
        <a:lstStyle/>
        <a:p>
          <a:endParaRPr lang="en-US" sz="2400">
            <a:latin typeface="Helvetica Neue" panose="02000503000000020004" pitchFamily="2" charset="0"/>
            <a:ea typeface="Helvetica Neue" panose="02000503000000020004" pitchFamily="2" charset="0"/>
            <a:cs typeface="Helvetica Neue" panose="02000503000000020004" pitchFamily="2" charset="0"/>
          </a:endParaRPr>
        </a:p>
      </dgm:t>
    </dgm:pt>
    <dgm:pt modelId="{36BA8338-F2FF-9544-980F-480C486B7D39}" type="sibTrans" cxnId="{89EFA42A-FF7B-8247-954F-6D4DA5477E5A}">
      <dgm:prSet/>
      <dgm:spPr/>
      <dgm:t>
        <a:bodyPr/>
        <a:lstStyle/>
        <a:p>
          <a:endParaRPr lang="en-US" sz="2400">
            <a:latin typeface="Helvetica Neue" panose="02000503000000020004" pitchFamily="2" charset="0"/>
            <a:ea typeface="Helvetica Neue" panose="02000503000000020004" pitchFamily="2" charset="0"/>
            <a:cs typeface="Helvetica Neue" panose="02000503000000020004" pitchFamily="2" charset="0"/>
          </a:endParaRPr>
        </a:p>
      </dgm:t>
    </dgm:pt>
    <dgm:pt modelId="{2DA6E1D2-2DA2-544D-8D9E-6B6BFF9F9092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sz="32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accurately employed</a:t>
          </a:r>
        </a:p>
      </dgm:t>
    </dgm:pt>
    <dgm:pt modelId="{60CA7E0B-FB2A-1E4F-9702-BEACB7DC2580}" type="parTrans" cxnId="{0CA90048-732E-684B-8F7B-A67D356184BD}">
      <dgm:prSet/>
      <dgm:spPr/>
      <dgm:t>
        <a:bodyPr/>
        <a:lstStyle/>
        <a:p>
          <a:endParaRPr lang="en-US" sz="2400">
            <a:latin typeface="Helvetica Neue" panose="02000503000000020004" pitchFamily="2" charset="0"/>
            <a:ea typeface="Helvetica Neue" panose="02000503000000020004" pitchFamily="2" charset="0"/>
            <a:cs typeface="Helvetica Neue" panose="02000503000000020004" pitchFamily="2" charset="0"/>
          </a:endParaRPr>
        </a:p>
      </dgm:t>
    </dgm:pt>
    <dgm:pt modelId="{43833F0E-8A19-2448-BBC4-9CF8BC24D2F0}" type="sibTrans" cxnId="{0CA90048-732E-684B-8F7B-A67D356184BD}">
      <dgm:prSet/>
      <dgm:spPr/>
      <dgm:t>
        <a:bodyPr/>
        <a:lstStyle/>
        <a:p>
          <a:endParaRPr lang="en-US" sz="2400">
            <a:latin typeface="Helvetica Neue" panose="02000503000000020004" pitchFamily="2" charset="0"/>
            <a:ea typeface="Helvetica Neue" panose="02000503000000020004" pitchFamily="2" charset="0"/>
            <a:cs typeface="Helvetica Neue" panose="02000503000000020004" pitchFamily="2" charset="0"/>
          </a:endParaRPr>
        </a:p>
      </dgm:t>
    </dgm:pt>
    <dgm:pt modelId="{3F2CE22A-9FC8-0640-94D2-B5CEFA4CC332}" type="pres">
      <dgm:prSet presAssocID="{6490CCCB-8F26-5D41-B468-A12AFB0EB3F8}" presName="matrix" presStyleCnt="0">
        <dgm:presLayoutVars>
          <dgm:chMax val="1"/>
          <dgm:dir/>
          <dgm:resizeHandles val="exact"/>
        </dgm:presLayoutVars>
      </dgm:prSet>
      <dgm:spPr/>
    </dgm:pt>
    <dgm:pt modelId="{23C8D552-5415-AE4F-8A84-5C046BA7B984}" type="pres">
      <dgm:prSet presAssocID="{6490CCCB-8F26-5D41-B468-A12AFB0EB3F8}" presName="diamond" presStyleLbl="bgShp" presStyleIdx="0" presStyleCnt="1"/>
      <dgm:spPr>
        <a:solidFill>
          <a:schemeClr val="accent4">
            <a:lumMod val="20000"/>
            <a:lumOff val="80000"/>
          </a:schemeClr>
        </a:solidFill>
      </dgm:spPr>
    </dgm:pt>
    <dgm:pt modelId="{1C99B072-E6ED-5440-A7A7-387498FEDBF0}" type="pres">
      <dgm:prSet presAssocID="{6490CCCB-8F26-5D41-B468-A12AFB0EB3F8}" presName="quad1" presStyleLbl="node1" presStyleIdx="0" presStyleCnt="4" custScaleX="129334" custLinFactNeighborX="-15932">
        <dgm:presLayoutVars>
          <dgm:chMax val="0"/>
          <dgm:chPref val="0"/>
          <dgm:bulletEnabled val="1"/>
        </dgm:presLayoutVars>
      </dgm:prSet>
      <dgm:spPr/>
    </dgm:pt>
    <dgm:pt modelId="{022E7E64-4C8A-9E4E-B1C2-3A0BBD3547D5}" type="pres">
      <dgm:prSet presAssocID="{6490CCCB-8F26-5D41-B468-A12AFB0EB3F8}" presName="quad2" presStyleLbl="node1" presStyleIdx="1" presStyleCnt="4" custScaleX="129194" custLinFactNeighborX="11505">
        <dgm:presLayoutVars>
          <dgm:chMax val="0"/>
          <dgm:chPref val="0"/>
          <dgm:bulletEnabled val="1"/>
        </dgm:presLayoutVars>
      </dgm:prSet>
      <dgm:spPr/>
    </dgm:pt>
    <dgm:pt modelId="{36AA67B6-1C7C-F347-8419-6DC62BC3FC29}" type="pres">
      <dgm:prSet presAssocID="{6490CCCB-8F26-5D41-B468-A12AFB0EB3F8}" presName="quad3" presStyleLbl="node1" presStyleIdx="2" presStyleCnt="4" custScaleX="129194" custLinFactNeighborX="-14162" custLinFactNeighborY="875">
        <dgm:presLayoutVars>
          <dgm:chMax val="0"/>
          <dgm:chPref val="0"/>
          <dgm:bulletEnabled val="1"/>
        </dgm:presLayoutVars>
      </dgm:prSet>
      <dgm:spPr/>
    </dgm:pt>
    <dgm:pt modelId="{8D4CE725-DA56-6243-865F-53E133B965FD}" type="pres">
      <dgm:prSet presAssocID="{6490CCCB-8F26-5D41-B468-A12AFB0EB3F8}" presName="quad4" presStyleLbl="node1" presStyleIdx="3" presStyleCnt="4" custScaleX="129194" custLinFactNeighborX="14164" custLinFactNeighborY="1103">
        <dgm:presLayoutVars>
          <dgm:chMax val="0"/>
          <dgm:chPref val="0"/>
          <dgm:bulletEnabled val="1"/>
        </dgm:presLayoutVars>
      </dgm:prSet>
      <dgm:spPr/>
    </dgm:pt>
  </dgm:ptLst>
  <dgm:cxnLst>
    <dgm:cxn modelId="{61A4F112-BEAA-4048-A0DA-1BDB6B7B5317}" type="presOf" srcId="{B5F67FD8-2843-2F41-A938-023809A47C1B}" destId="{022E7E64-4C8A-9E4E-B1C2-3A0BBD3547D5}" srcOrd="0" destOrd="0" presId="urn:microsoft.com/office/officeart/2005/8/layout/matrix3"/>
    <dgm:cxn modelId="{79F7772A-2B74-144A-BCD1-C3E1371541AF}" type="presOf" srcId="{6490CCCB-8F26-5D41-B468-A12AFB0EB3F8}" destId="{3F2CE22A-9FC8-0640-94D2-B5CEFA4CC332}" srcOrd="0" destOrd="0" presId="urn:microsoft.com/office/officeart/2005/8/layout/matrix3"/>
    <dgm:cxn modelId="{89EFA42A-FF7B-8247-954F-6D4DA5477E5A}" srcId="{6490CCCB-8F26-5D41-B468-A12AFB0EB3F8}" destId="{5C7DF1B5-A227-9848-9647-3D7B97A1A7A1}" srcOrd="2" destOrd="0" parTransId="{E5039198-7001-CE41-91BA-16A06D468F75}" sibTransId="{36BA8338-F2FF-9544-980F-480C486B7D39}"/>
    <dgm:cxn modelId="{0CA90048-732E-684B-8F7B-A67D356184BD}" srcId="{6490CCCB-8F26-5D41-B468-A12AFB0EB3F8}" destId="{2DA6E1D2-2DA2-544D-8D9E-6B6BFF9F9092}" srcOrd="3" destOrd="0" parTransId="{60CA7E0B-FB2A-1E4F-9702-BEACB7DC2580}" sibTransId="{43833F0E-8A19-2448-BBC4-9CF8BC24D2F0}"/>
    <dgm:cxn modelId="{9BE4DE81-2EB9-7E46-96F5-C1073E493202}" type="presOf" srcId="{885F22DF-1CC0-C24B-AD70-A91B86552E73}" destId="{1C99B072-E6ED-5440-A7A7-387498FEDBF0}" srcOrd="0" destOrd="0" presId="urn:microsoft.com/office/officeart/2005/8/layout/matrix3"/>
    <dgm:cxn modelId="{91BD2A87-1D51-EC44-9E64-964D25BFC2F5}" srcId="{6490CCCB-8F26-5D41-B468-A12AFB0EB3F8}" destId="{B5F67FD8-2843-2F41-A938-023809A47C1B}" srcOrd="1" destOrd="0" parTransId="{A3AE51AA-403E-5A41-BE20-F3DD831C81B7}" sibTransId="{CA5A36F4-41EE-3F45-9862-CD952A8B7A65}"/>
    <dgm:cxn modelId="{9A788399-98E9-4140-9EDD-6E0A4150AAB8}" type="presOf" srcId="{5C7DF1B5-A227-9848-9647-3D7B97A1A7A1}" destId="{36AA67B6-1C7C-F347-8419-6DC62BC3FC29}" srcOrd="0" destOrd="0" presId="urn:microsoft.com/office/officeart/2005/8/layout/matrix3"/>
    <dgm:cxn modelId="{9E276BF4-143E-6B4E-8916-30F5D64C7607}" type="presOf" srcId="{2DA6E1D2-2DA2-544D-8D9E-6B6BFF9F9092}" destId="{8D4CE725-DA56-6243-865F-53E133B965FD}" srcOrd="0" destOrd="0" presId="urn:microsoft.com/office/officeart/2005/8/layout/matrix3"/>
    <dgm:cxn modelId="{72599DF6-3A65-784F-8ECB-F73A8F084840}" srcId="{6490CCCB-8F26-5D41-B468-A12AFB0EB3F8}" destId="{885F22DF-1CC0-C24B-AD70-A91B86552E73}" srcOrd="0" destOrd="0" parTransId="{FB92C07A-374A-9F4B-B6A9-3AC34B12154B}" sibTransId="{E4203FC8-2C21-3B48-A2B3-5C839EF4834B}"/>
    <dgm:cxn modelId="{5D219401-276A-254A-8288-745B01E32E46}" type="presParOf" srcId="{3F2CE22A-9FC8-0640-94D2-B5CEFA4CC332}" destId="{23C8D552-5415-AE4F-8A84-5C046BA7B984}" srcOrd="0" destOrd="0" presId="urn:microsoft.com/office/officeart/2005/8/layout/matrix3"/>
    <dgm:cxn modelId="{32BCA124-6DDD-0E49-8A56-E706C56C8AD8}" type="presParOf" srcId="{3F2CE22A-9FC8-0640-94D2-B5CEFA4CC332}" destId="{1C99B072-E6ED-5440-A7A7-387498FEDBF0}" srcOrd="1" destOrd="0" presId="urn:microsoft.com/office/officeart/2005/8/layout/matrix3"/>
    <dgm:cxn modelId="{AAD42F19-C421-7848-BA47-AF522D2E2097}" type="presParOf" srcId="{3F2CE22A-9FC8-0640-94D2-B5CEFA4CC332}" destId="{022E7E64-4C8A-9E4E-B1C2-3A0BBD3547D5}" srcOrd="2" destOrd="0" presId="urn:microsoft.com/office/officeart/2005/8/layout/matrix3"/>
    <dgm:cxn modelId="{3E117289-8D3E-D142-AD50-90540C0F5636}" type="presParOf" srcId="{3F2CE22A-9FC8-0640-94D2-B5CEFA4CC332}" destId="{36AA67B6-1C7C-F347-8419-6DC62BC3FC29}" srcOrd="3" destOrd="0" presId="urn:microsoft.com/office/officeart/2005/8/layout/matrix3"/>
    <dgm:cxn modelId="{E416DE64-10BB-254C-9691-F5F518D4F3E6}" type="presParOf" srcId="{3F2CE22A-9FC8-0640-94D2-B5CEFA4CC332}" destId="{8D4CE725-DA56-6243-865F-53E133B965FD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9FB7194-CCCD-754F-9C9B-BB807B3E101A}" type="doc">
      <dgm:prSet loTypeId="urn:microsoft.com/office/officeart/2005/8/layout/cycle6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F65A185-03D3-D342-8DD0-8DA75BDDD392}">
      <dgm:prSet custT="1"/>
      <dgm:spPr>
        <a:solidFill>
          <a:schemeClr val="accent6">
            <a:lumMod val="50000"/>
          </a:schemeClr>
        </a:solidFill>
        <a:ln>
          <a:solidFill>
            <a:schemeClr val="bg1">
              <a:lumMod val="95000"/>
            </a:schemeClr>
          </a:solidFill>
        </a:ln>
      </dgm:spPr>
      <dgm:t>
        <a:bodyPr/>
        <a:lstStyle/>
        <a:p>
          <a:r>
            <a:rPr lang="en-US" sz="2800" dirty="0">
              <a:solidFill>
                <a:schemeClr val="bg1">
                  <a:lumMod val="9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Chemical probe developers</a:t>
          </a:r>
        </a:p>
      </dgm:t>
    </dgm:pt>
    <dgm:pt modelId="{9CB75B78-0CD3-2B41-AFCC-F53F348ADD40}" type="parTrans" cxnId="{07F9AE78-FCE3-BE4A-8BE8-53B93F65CD78}">
      <dgm:prSet/>
      <dgm:spPr/>
      <dgm:t>
        <a:bodyPr/>
        <a:lstStyle/>
        <a:p>
          <a:endParaRPr lang="en-US" sz="2800">
            <a:solidFill>
              <a:schemeClr val="bg1">
                <a:lumMod val="95000"/>
              </a:schemeClr>
            </a:solidFill>
            <a:latin typeface="Helvetica Neue" panose="02000503000000020004" pitchFamily="2" charset="0"/>
            <a:ea typeface="Helvetica Neue" panose="02000503000000020004" pitchFamily="2" charset="0"/>
            <a:cs typeface="Helvetica Neue" panose="02000503000000020004" pitchFamily="2" charset="0"/>
          </a:endParaRPr>
        </a:p>
      </dgm:t>
    </dgm:pt>
    <dgm:pt modelId="{57155AB6-805F-E746-95CB-2DAB7E94B8E7}" type="sibTrans" cxnId="{07F9AE78-FCE3-BE4A-8BE8-53B93F65CD78}">
      <dgm:prSet/>
      <dgm:spPr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endParaRPr lang="en-US" sz="2800">
            <a:solidFill>
              <a:schemeClr val="bg1">
                <a:lumMod val="95000"/>
              </a:schemeClr>
            </a:solidFill>
            <a:latin typeface="Helvetica Neue" panose="02000503000000020004" pitchFamily="2" charset="0"/>
            <a:ea typeface="Helvetica Neue" panose="02000503000000020004" pitchFamily="2" charset="0"/>
            <a:cs typeface="Helvetica Neue" panose="02000503000000020004" pitchFamily="2" charset="0"/>
          </a:endParaRPr>
        </a:p>
      </dgm:t>
    </dgm:pt>
    <dgm:pt modelId="{30975FD4-86BF-EF46-AAF1-F4E4F8E42835}">
      <dgm:prSet custT="1"/>
      <dgm:spPr>
        <a:solidFill>
          <a:schemeClr val="accent5">
            <a:lumMod val="50000"/>
          </a:schemeClr>
        </a:solidFill>
        <a:ln>
          <a:solidFill>
            <a:schemeClr val="bg1">
              <a:lumMod val="95000"/>
            </a:schemeClr>
          </a:solidFill>
        </a:ln>
      </dgm:spPr>
      <dgm:t>
        <a:bodyPr/>
        <a:lstStyle/>
        <a:p>
          <a:r>
            <a:rPr lang="en-US" sz="2800" dirty="0">
              <a:solidFill>
                <a:schemeClr val="bg1">
                  <a:lumMod val="9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Chemical probe users</a:t>
          </a:r>
        </a:p>
      </dgm:t>
    </dgm:pt>
    <dgm:pt modelId="{2BC7CEBC-C48D-D547-BDD6-AB2DF3D466D8}" type="parTrans" cxnId="{58C5807C-14DF-F645-8C8C-85B475B4F291}">
      <dgm:prSet/>
      <dgm:spPr/>
      <dgm:t>
        <a:bodyPr/>
        <a:lstStyle/>
        <a:p>
          <a:endParaRPr lang="en-US" sz="2800">
            <a:solidFill>
              <a:schemeClr val="bg1">
                <a:lumMod val="95000"/>
              </a:schemeClr>
            </a:solidFill>
            <a:latin typeface="Helvetica Neue" panose="02000503000000020004" pitchFamily="2" charset="0"/>
            <a:ea typeface="Helvetica Neue" panose="02000503000000020004" pitchFamily="2" charset="0"/>
            <a:cs typeface="Helvetica Neue" panose="02000503000000020004" pitchFamily="2" charset="0"/>
          </a:endParaRPr>
        </a:p>
      </dgm:t>
    </dgm:pt>
    <dgm:pt modelId="{28B61222-27CB-934B-B52A-7A4879FBAAD4}" type="sibTrans" cxnId="{58C5807C-14DF-F645-8C8C-85B475B4F291}">
      <dgm:prSet/>
      <dgm:spPr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en-US" sz="2800">
            <a:solidFill>
              <a:schemeClr val="bg1">
                <a:lumMod val="95000"/>
              </a:schemeClr>
            </a:solidFill>
            <a:latin typeface="Helvetica Neue" panose="02000503000000020004" pitchFamily="2" charset="0"/>
            <a:ea typeface="Helvetica Neue" panose="02000503000000020004" pitchFamily="2" charset="0"/>
            <a:cs typeface="Helvetica Neue" panose="02000503000000020004" pitchFamily="2" charset="0"/>
          </a:endParaRPr>
        </a:p>
      </dgm:t>
    </dgm:pt>
    <dgm:pt modelId="{F67F669E-7E1E-EE48-9820-FDB6CD98B002}">
      <dgm:prSet custT="1"/>
      <dgm:spPr>
        <a:solidFill>
          <a:schemeClr val="accent3">
            <a:lumMod val="50000"/>
          </a:schemeClr>
        </a:solidFill>
        <a:ln>
          <a:solidFill>
            <a:schemeClr val="bg1">
              <a:lumMod val="95000"/>
            </a:schemeClr>
          </a:solidFill>
        </a:ln>
      </dgm:spPr>
      <dgm:t>
        <a:bodyPr/>
        <a:lstStyle/>
        <a:p>
          <a:r>
            <a:rPr lang="en-US" sz="2800" dirty="0">
              <a:solidFill>
                <a:schemeClr val="bg1">
                  <a:lumMod val="9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Chemical probe vendors</a:t>
          </a:r>
        </a:p>
      </dgm:t>
    </dgm:pt>
    <dgm:pt modelId="{2D4165EA-9585-BA4A-9C0F-908189843DEC}" type="parTrans" cxnId="{AD69FBCD-18C1-EF49-83CC-F5E2AB4EF706}">
      <dgm:prSet/>
      <dgm:spPr/>
      <dgm:t>
        <a:bodyPr/>
        <a:lstStyle/>
        <a:p>
          <a:endParaRPr lang="en-US" sz="2800">
            <a:solidFill>
              <a:schemeClr val="bg1">
                <a:lumMod val="95000"/>
              </a:schemeClr>
            </a:solidFill>
            <a:latin typeface="Helvetica Neue" panose="02000503000000020004" pitchFamily="2" charset="0"/>
            <a:ea typeface="Helvetica Neue" panose="02000503000000020004" pitchFamily="2" charset="0"/>
            <a:cs typeface="Helvetica Neue" panose="02000503000000020004" pitchFamily="2" charset="0"/>
          </a:endParaRPr>
        </a:p>
      </dgm:t>
    </dgm:pt>
    <dgm:pt modelId="{8A0F9768-04C8-AA45-B608-5F5F8CD1740B}" type="sibTrans" cxnId="{AD69FBCD-18C1-EF49-83CC-F5E2AB4EF706}">
      <dgm:prSet/>
      <dgm:spPr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endParaRPr lang="en-US" sz="2800">
            <a:solidFill>
              <a:schemeClr val="bg1">
                <a:lumMod val="95000"/>
              </a:schemeClr>
            </a:solidFill>
            <a:latin typeface="Helvetica Neue" panose="02000503000000020004" pitchFamily="2" charset="0"/>
            <a:ea typeface="Helvetica Neue" panose="02000503000000020004" pitchFamily="2" charset="0"/>
            <a:cs typeface="Helvetica Neue" panose="02000503000000020004" pitchFamily="2" charset="0"/>
          </a:endParaRPr>
        </a:p>
      </dgm:t>
    </dgm:pt>
    <dgm:pt modelId="{1FF564C2-42B0-AD41-A591-7CCA923E0C74}">
      <dgm:prSet custT="1"/>
      <dgm:spPr>
        <a:solidFill>
          <a:schemeClr val="bg2">
            <a:lumMod val="25000"/>
          </a:schemeClr>
        </a:solidFill>
        <a:ln>
          <a:solidFill>
            <a:schemeClr val="bg1">
              <a:lumMod val="95000"/>
            </a:schemeClr>
          </a:solidFill>
        </a:ln>
      </dgm:spPr>
      <dgm:t>
        <a:bodyPr/>
        <a:lstStyle/>
        <a:p>
          <a:r>
            <a:rPr lang="en-US" sz="2800" dirty="0">
              <a:solidFill>
                <a:schemeClr val="bg1">
                  <a:lumMod val="9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Publishers, editor &amp; journals</a:t>
          </a:r>
        </a:p>
      </dgm:t>
    </dgm:pt>
    <dgm:pt modelId="{C02FB11E-93E6-2D4B-AAC9-F182B9472A23}" type="parTrans" cxnId="{576FD950-D88A-0F40-8A1C-21FE05B28D18}">
      <dgm:prSet/>
      <dgm:spPr/>
      <dgm:t>
        <a:bodyPr/>
        <a:lstStyle/>
        <a:p>
          <a:endParaRPr lang="en-US" sz="2800">
            <a:solidFill>
              <a:schemeClr val="bg1">
                <a:lumMod val="95000"/>
              </a:schemeClr>
            </a:solidFill>
            <a:latin typeface="Helvetica Neue" panose="02000503000000020004" pitchFamily="2" charset="0"/>
            <a:ea typeface="Helvetica Neue" panose="02000503000000020004" pitchFamily="2" charset="0"/>
            <a:cs typeface="Helvetica Neue" panose="02000503000000020004" pitchFamily="2" charset="0"/>
          </a:endParaRPr>
        </a:p>
      </dgm:t>
    </dgm:pt>
    <dgm:pt modelId="{67BB32D9-5EBE-9246-9257-8D3D7239EF62}" type="sibTrans" cxnId="{576FD950-D88A-0F40-8A1C-21FE05B28D18}">
      <dgm:prSet/>
      <dgm:spPr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endParaRPr lang="en-US" sz="2800">
            <a:solidFill>
              <a:schemeClr val="bg1">
                <a:lumMod val="95000"/>
              </a:schemeClr>
            </a:solidFill>
            <a:latin typeface="Helvetica Neue" panose="02000503000000020004" pitchFamily="2" charset="0"/>
            <a:ea typeface="Helvetica Neue" panose="02000503000000020004" pitchFamily="2" charset="0"/>
            <a:cs typeface="Helvetica Neue" panose="02000503000000020004" pitchFamily="2" charset="0"/>
          </a:endParaRPr>
        </a:p>
      </dgm:t>
    </dgm:pt>
    <dgm:pt modelId="{0773F341-828B-3449-A2A7-CC5357F0A502}">
      <dgm:prSet custT="1"/>
      <dgm:spPr>
        <a:solidFill>
          <a:schemeClr val="accent1">
            <a:lumMod val="50000"/>
          </a:schemeClr>
        </a:solidFill>
        <a:ln>
          <a:solidFill>
            <a:schemeClr val="bg1">
              <a:lumMod val="95000"/>
            </a:schemeClr>
          </a:solidFill>
        </a:ln>
      </dgm:spPr>
      <dgm:t>
        <a:bodyPr/>
        <a:lstStyle/>
        <a:p>
          <a:r>
            <a:rPr lang="en-US" sz="2800" dirty="0">
              <a:solidFill>
                <a:schemeClr val="bg1">
                  <a:lumMod val="9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Funders</a:t>
          </a:r>
        </a:p>
      </dgm:t>
    </dgm:pt>
    <dgm:pt modelId="{C8B363A8-EAE5-3F48-A519-EF37CA589BDF}" type="parTrans" cxnId="{5FCDC759-3F25-5148-87B7-DEF321D3AB63}">
      <dgm:prSet/>
      <dgm:spPr/>
      <dgm:t>
        <a:bodyPr/>
        <a:lstStyle/>
        <a:p>
          <a:endParaRPr lang="en-US" sz="2800">
            <a:solidFill>
              <a:schemeClr val="bg1">
                <a:lumMod val="95000"/>
              </a:schemeClr>
            </a:solidFill>
            <a:latin typeface="Helvetica Neue" panose="02000503000000020004" pitchFamily="2" charset="0"/>
            <a:ea typeface="Helvetica Neue" panose="02000503000000020004" pitchFamily="2" charset="0"/>
            <a:cs typeface="Helvetica Neue" panose="02000503000000020004" pitchFamily="2" charset="0"/>
          </a:endParaRPr>
        </a:p>
      </dgm:t>
    </dgm:pt>
    <dgm:pt modelId="{DAB57D58-5B17-0F49-9D3E-96144606C2CF}" type="sibTrans" cxnId="{5FCDC759-3F25-5148-87B7-DEF321D3AB63}">
      <dgm:prSet/>
      <dgm:spPr>
        <a:ln>
          <a:solidFill>
            <a:schemeClr val="tx2">
              <a:lumMod val="60000"/>
              <a:lumOff val="40000"/>
            </a:schemeClr>
          </a:solidFill>
        </a:ln>
      </dgm:spPr>
      <dgm:t>
        <a:bodyPr/>
        <a:lstStyle/>
        <a:p>
          <a:endParaRPr lang="en-US" sz="2800">
            <a:solidFill>
              <a:schemeClr val="bg1">
                <a:lumMod val="95000"/>
              </a:schemeClr>
            </a:solidFill>
            <a:latin typeface="Helvetica Neue" panose="02000503000000020004" pitchFamily="2" charset="0"/>
            <a:ea typeface="Helvetica Neue" panose="02000503000000020004" pitchFamily="2" charset="0"/>
            <a:cs typeface="Helvetica Neue" panose="02000503000000020004" pitchFamily="2" charset="0"/>
          </a:endParaRPr>
        </a:p>
      </dgm:t>
    </dgm:pt>
    <dgm:pt modelId="{C8075EF5-6BB1-F04C-AF5C-CD97449B3014}" type="pres">
      <dgm:prSet presAssocID="{49FB7194-CCCD-754F-9C9B-BB807B3E101A}" presName="cycle" presStyleCnt="0">
        <dgm:presLayoutVars>
          <dgm:dir/>
          <dgm:resizeHandles val="exact"/>
        </dgm:presLayoutVars>
      </dgm:prSet>
      <dgm:spPr/>
    </dgm:pt>
    <dgm:pt modelId="{60DC25C8-7AD4-2C48-A6B1-9E04D9196C57}" type="pres">
      <dgm:prSet presAssocID="{AF65A185-03D3-D342-8DD0-8DA75BDDD392}" presName="node" presStyleLbl="node1" presStyleIdx="0" presStyleCnt="5" custScaleX="139790" custScaleY="129037" custRadScaleRad="93725" custRadScaleInc="0">
        <dgm:presLayoutVars>
          <dgm:bulletEnabled val="1"/>
        </dgm:presLayoutVars>
      </dgm:prSet>
      <dgm:spPr/>
    </dgm:pt>
    <dgm:pt modelId="{0D89AB98-013E-0F45-B8FC-9549EA7BC43D}" type="pres">
      <dgm:prSet presAssocID="{AF65A185-03D3-D342-8DD0-8DA75BDDD392}" presName="spNode" presStyleCnt="0"/>
      <dgm:spPr/>
    </dgm:pt>
    <dgm:pt modelId="{20DB53C1-82ED-2D47-ACDA-60C765B3CC68}" type="pres">
      <dgm:prSet presAssocID="{57155AB6-805F-E746-95CB-2DAB7E94B8E7}" presName="sibTrans" presStyleLbl="sibTrans1D1" presStyleIdx="0" presStyleCnt="5"/>
      <dgm:spPr/>
    </dgm:pt>
    <dgm:pt modelId="{B0789DA3-02E0-6A48-A756-2B3EC8342CD4}" type="pres">
      <dgm:prSet presAssocID="{30975FD4-86BF-EF46-AAF1-F4E4F8E42835}" presName="node" presStyleLbl="node1" presStyleIdx="1" presStyleCnt="5" custScaleX="139790" custScaleY="129037" custRadScaleRad="98621" custRadScaleInc="30315">
        <dgm:presLayoutVars>
          <dgm:bulletEnabled val="1"/>
        </dgm:presLayoutVars>
      </dgm:prSet>
      <dgm:spPr/>
    </dgm:pt>
    <dgm:pt modelId="{C9EF6311-EA03-E24B-86F3-2EB7028FCF12}" type="pres">
      <dgm:prSet presAssocID="{30975FD4-86BF-EF46-AAF1-F4E4F8E42835}" presName="spNode" presStyleCnt="0"/>
      <dgm:spPr/>
    </dgm:pt>
    <dgm:pt modelId="{32E145B1-58E5-864C-B358-3D39F9022E51}" type="pres">
      <dgm:prSet presAssocID="{28B61222-27CB-934B-B52A-7A4879FBAAD4}" presName="sibTrans" presStyleLbl="sibTrans1D1" presStyleIdx="1" presStyleCnt="5"/>
      <dgm:spPr/>
    </dgm:pt>
    <dgm:pt modelId="{80031256-5AE0-2A4E-A07E-444BD02063E7}" type="pres">
      <dgm:prSet presAssocID="{F67F669E-7E1E-EE48-9820-FDB6CD98B002}" presName="node" presStyleLbl="node1" presStyleIdx="2" presStyleCnt="5" custScaleX="139790" custScaleY="129037" custRadScaleRad="97359" custRadScaleInc="-13038">
        <dgm:presLayoutVars>
          <dgm:bulletEnabled val="1"/>
        </dgm:presLayoutVars>
      </dgm:prSet>
      <dgm:spPr/>
    </dgm:pt>
    <dgm:pt modelId="{C7B95171-BE82-914C-ACB1-C08E241D07D5}" type="pres">
      <dgm:prSet presAssocID="{F67F669E-7E1E-EE48-9820-FDB6CD98B002}" presName="spNode" presStyleCnt="0"/>
      <dgm:spPr/>
    </dgm:pt>
    <dgm:pt modelId="{8CF70747-E89F-9543-8598-BBFD11979E67}" type="pres">
      <dgm:prSet presAssocID="{8A0F9768-04C8-AA45-B608-5F5F8CD1740B}" presName="sibTrans" presStyleLbl="sibTrans1D1" presStyleIdx="2" presStyleCnt="5"/>
      <dgm:spPr/>
    </dgm:pt>
    <dgm:pt modelId="{5DABDCA4-A2AD-8F46-8E07-EFF66E476E14}" type="pres">
      <dgm:prSet presAssocID="{1FF564C2-42B0-AD41-A591-7CCA923E0C74}" presName="node" presStyleLbl="node1" presStyleIdx="3" presStyleCnt="5" custScaleX="139790" custScaleY="129037" custRadScaleRad="97122" custRadScaleInc="5182">
        <dgm:presLayoutVars>
          <dgm:bulletEnabled val="1"/>
        </dgm:presLayoutVars>
      </dgm:prSet>
      <dgm:spPr/>
    </dgm:pt>
    <dgm:pt modelId="{CBF61491-1D4B-1740-89EE-338CAC7E6397}" type="pres">
      <dgm:prSet presAssocID="{1FF564C2-42B0-AD41-A591-7CCA923E0C74}" presName="spNode" presStyleCnt="0"/>
      <dgm:spPr/>
    </dgm:pt>
    <dgm:pt modelId="{C24A622C-B32E-944E-B162-6D638B3CC9DC}" type="pres">
      <dgm:prSet presAssocID="{67BB32D9-5EBE-9246-9257-8D3D7239EF62}" presName="sibTrans" presStyleLbl="sibTrans1D1" presStyleIdx="3" presStyleCnt="5"/>
      <dgm:spPr/>
    </dgm:pt>
    <dgm:pt modelId="{E6B84D08-C40D-0C44-AE30-94FFC7C253AC}" type="pres">
      <dgm:prSet presAssocID="{0773F341-828B-3449-A2A7-CC5357F0A502}" presName="node" presStyleLbl="node1" presStyleIdx="4" presStyleCnt="5" custScaleX="139790" custScaleY="120434" custRadScaleRad="96536" custRadScaleInc="-33847">
        <dgm:presLayoutVars>
          <dgm:bulletEnabled val="1"/>
        </dgm:presLayoutVars>
      </dgm:prSet>
      <dgm:spPr/>
    </dgm:pt>
    <dgm:pt modelId="{9E1D5B2A-940B-A644-A4B7-3F838BC96203}" type="pres">
      <dgm:prSet presAssocID="{0773F341-828B-3449-A2A7-CC5357F0A502}" presName="spNode" presStyleCnt="0"/>
      <dgm:spPr/>
    </dgm:pt>
    <dgm:pt modelId="{86046586-A23C-B74C-A303-01F9F942B3E9}" type="pres">
      <dgm:prSet presAssocID="{DAB57D58-5B17-0F49-9D3E-96144606C2CF}" presName="sibTrans" presStyleLbl="sibTrans1D1" presStyleIdx="4" presStyleCnt="5"/>
      <dgm:spPr/>
    </dgm:pt>
  </dgm:ptLst>
  <dgm:cxnLst>
    <dgm:cxn modelId="{34FF0A03-D529-D145-AF71-8E9C1EDC7C03}" type="presOf" srcId="{30975FD4-86BF-EF46-AAF1-F4E4F8E42835}" destId="{B0789DA3-02E0-6A48-A756-2B3EC8342CD4}" srcOrd="0" destOrd="0" presId="urn:microsoft.com/office/officeart/2005/8/layout/cycle6"/>
    <dgm:cxn modelId="{35506126-D75B-BC4C-BE4A-44F9B2AFCEB7}" type="presOf" srcId="{28B61222-27CB-934B-B52A-7A4879FBAAD4}" destId="{32E145B1-58E5-864C-B358-3D39F9022E51}" srcOrd="0" destOrd="0" presId="urn:microsoft.com/office/officeart/2005/8/layout/cycle6"/>
    <dgm:cxn modelId="{34FA6B27-6EB1-4043-804C-BC71B97EADAF}" type="presOf" srcId="{0773F341-828B-3449-A2A7-CC5357F0A502}" destId="{E6B84D08-C40D-0C44-AE30-94FFC7C253AC}" srcOrd="0" destOrd="0" presId="urn:microsoft.com/office/officeart/2005/8/layout/cycle6"/>
    <dgm:cxn modelId="{528F6F3C-4F1B-9349-8CBD-0BA574F6CFE3}" type="presOf" srcId="{F67F669E-7E1E-EE48-9820-FDB6CD98B002}" destId="{80031256-5AE0-2A4E-A07E-444BD02063E7}" srcOrd="0" destOrd="0" presId="urn:microsoft.com/office/officeart/2005/8/layout/cycle6"/>
    <dgm:cxn modelId="{576FD950-D88A-0F40-8A1C-21FE05B28D18}" srcId="{49FB7194-CCCD-754F-9C9B-BB807B3E101A}" destId="{1FF564C2-42B0-AD41-A591-7CCA923E0C74}" srcOrd="3" destOrd="0" parTransId="{C02FB11E-93E6-2D4B-AAC9-F182B9472A23}" sibTransId="{67BB32D9-5EBE-9246-9257-8D3D7239EF62}"/>
    <dgm:cxn modelId="{5FCDC759-3F25-5148-87B7-DEF321D3AB63}" srcId="{49FB7194-CCCD-754F-9C9B-BB807B3E101A}" destId="{0773F341-828B-3449-A2A7-CC5357F0A502}" srcOrd="4" destOrd="0" parTransId="{C8B363A8-EAE5-3F48-A519-EF37CA589BDF}" sibTransId="{DAB57D58-5B17-0F49-9D3E-96144606C2CF}"/>
    <dgm:cxn modelId="{B98E7776-B755-F842-9A65-44AA5C915EFE}" type="presOf" srcId="{67BB32D9-5EBE-9246-9257-8D3D7239EF62}" destId="{C24A622C-B32E-944E-B162-6D638B3CC9DC}" srcOrd="0" destOrd="0" presId="urn:microsoft.com/office/officeart/2005/8/layout/cycle6"/>
    <dgm:cxn modelId="{07F9AE78-FCE3-BE4A-8BE8-53B93F65CD78}" srcId="{49FB7194-CCCD-754F-9C9B-BB807B3E101A}" destId="{AF65A185-03D3-D342-8DD0-8DA75BDDD392}" srcOrd="0" destOrd="0" parTransId="{9CB75B78-0CD3-2B41-AFCC-F53F348ADD40}" sibTransId="{57155AB6-805F-E746-95CB-2DAB7E94B8E7}"/>
    <dgm:cxn modelId="{58C5807C-14DF-F645-8C8C-85B475B4F291}" srcId="{49FB7194-CCCD-754F-9C9B-BB807B3E101A}" destId="{30975FD4-86BF-EF46-AAF1-F4E4F8E42835}" srcOrd="1" destOrd="0" parTransId="{2BC7CEBC-C48D-D547-BDD6-AB2DF3D466D8}" sibTransId="{28B61222-27CB-934B-B52A-7A4879FBAAD4}"/>
    <dgm:cxn modelId="{10113182-2A8B-AF4C-88C0-6C73AB2E4CC2}" type="presOf" srcId="{1FF564C2-42B0-AD41-A591-7CCA923E0C74}" destId="{5DABDCA4-A2AD-8F46-8E07-EFF66E476E14}" srcOrd="0" destOrd="0" presId="urn:microsoft.com/office/officeart/2005/8/layout/cycle6"/>
    <dgm:cxn modelId="{0DF0BC82-CDF6-4743-A18C-E16386EF8729}" type="presOf" srcId="{49FB7194-CCCD-754F-9C9B-BB807B3E101A}" destId="{C8075EF5-6BB1-F04C-AF5C-CD97449B3014}" srcOrd="0" destOrd="0" presId="urn:microsoft.com/office/officeart/2005/8/layout/cycle6"/>
    <dgm:cxn modelId="{5E401886-7649-C147-80BF-57103DEC85B5}" type="presOf" srcId="{8A0F9768-04C8-AA45-B608-5F5F8CD1740B}" destId="{8CF70747-E89F-9543-8598-BBFD11979E67}" srcOrd="0" destOrd="0" presId="urn:microsoft.com/office/officeart/2005/8/layout/cycle6"/>
    <dgm:cxn modelId="{4E259A99-E6FB-954A-88A1-81D78858B303}" type="presOf" srcId="{AF65A185-03D3-D342-8DD0-8DA75BDDD392}" destId="{60DC25C8-7AD4-2C48-A6B1-9E04D9196C57}" srcOrd="0" destOrd="0" presId="urn:microsoft.com/office/officeart/2005/8/layout/cycle6"/>
    <dgm:cxn modelId="{2B00E5B3-5EB0-4E46-AB38-41BA76FF88CC}" type="presOf" srcId="{DAB57D58-5B17-0F49-9D3E-96144606C2CF}" destId="{86046586-A23C-B74C-A303-01F9F942B3E9}" srcOrd="0" destOrd="0" presId="urn:microsoft.com/office/officeart/2005/8/layout/cycle6"/>
    <dgm:cxn modelId="{AD69FBCD-18C1-EF49-83CC-F5E2AB4EF706}" srcId="{49FB7194-CCCD-754F-9C9B-BB807B3E101A}" destId="{F67F669E-7E1E-EE48-9820-FDB6CD98B002}" srcOrd="2" destOrd="0" parTransId="{2D4165EA-9585-BA4A-9C0F-908189843DEC}" sibTransId="{8A0F9768-04C8-AA45-B608-5F5F8CD1740B}"/>
    <dgm:cxn modelId="{884F55EC-E06D-5B46-9856-A96E9C11C13C}" type="presOf" srcId="{57155AB6-805F-E746-95CB-2DAB7E94B8E7}" destId="{20DB53C1-82ED-2D47-ACDA-60C765B3CC68}" srcOrd="0" destOrd="0" presId="urn:microsoft.com/office/officeart/2005/8/layout/cycle6"/>
    <dgm:cxn modelId="{6AE14B28-AEAC-464E-8D00-27AE61B6B713}" type="presParOf" srcId="{C8075EF5-6BB1-F04C-AF5C-CD97449B3014}" destId="{60DC25C8-7AD4-2C48-A6B1-9E04D9196C57}" srcOrd="0" destOrd="0" presId="urn:microsoft.com/office/officeart/2005/8/layout/cycle6"/>
    <dgm:cxn modelId="{8909E54C-93E8-2D42-9C33-7992DE22DECA}" type="presParOf" srcId="{C8075EF5-6BB1-F04C-AF5C-CD97449B3014}" destId="{0D89AB98-013E-0F45-B8FC-9549EA7BC43D}" srcOrd="1" destOrd="0" presId="urn:microsoft.com/office/officeart/2005/8/layout/cycle6"/>
    <dgm:cxn modelId="{E53EAA8F-6123-4244-A454-64D944D2E4A7}" type="presParOf" srcId="{C8075EF5-6BB1-F04C-AF5C-CD97449B3014}" destId="{20DB53C1-82ED-2D47-ACDA-60C765B3CC68}" srcOrd="2" destOrd="0" presId="urn:microsoft.com/office/officeart/2005/8/layout/cycle6"/>
    <dgm:cxn modelId="{930C3D7D-521E-E842-8D58-2C124F0B57F9}" type="presParOf" srcId="{C8075EF5-6BB1-F04C-AF5C-CD97449B3014}" destId="{B0789DA3-02E0-6A48-A756-2B3EC8342CD4}" srcOrd="3" destOrd="0" presId="urn:microsoft.com/office/officeart/2005/8/layout/cycle6"/>
    <dgm:cxn modelId="{B0A7E33B-599B-4148-AC68-1D7175B95624}" type="presParOf" srcId="{C8075EF5-6BB1-F04C-AF5C-CD97449B3014}" destId="{C9EF6311-EA03-E24B-86F3-2EB7028FCF12}" srcOrd="4" destOrd="0" presId="urn:microsoft.com/office/officeart/2005/8/layout/cycle6"/>
    <dgm:cxn modelId="{F547AD06-B922-F647-AD4C-D83A3A1CAD6D}" type="presParOf" srcId="{C8075EF5-6BB1-F04C-AF5C-CD97449B3014}" destId="{32E145B1-58E5-864C-B358-3D39F9022E51}" srcOrd="5" destOrd="0" presId="urn:microsoft.com/office/officeart/2005/8/layout/cycle6"/>
    <dgm:cxn modelId="{A6E896D1-0088-924E-AF18-DDED6731B521}" type="presParOf" srcId="{C8075EF5-6BB1-F04C-AF5C-CD97449B3014}" destId="{80031256-5AE0-2A4E-A07E-444BD02063E7}" srcOrd="6" destOrd="0" presId="urn:microsoft.com/office/officeart/2005/8/layout/cycle6"/>
    <dgm:cxn modelId="{E8B7AFF1-032F-1A4E-A00D-09100FC3B12B}" type="presParOf" srcId="{C8075EF5-6BB1-F04C-AF5C-CD97449B3014}" destId="{C7B95171-BE82-914C-ACB1-C08E241D07D5}" srcOrd="7" destOrd="0" presId="urn:microsoft.com/office/officeart/2005/8/layout/cycle6"/>
    <dgm:cxn modelId="{BCAE2A60-BCEE-2C47-8BFC-083C4A3506E8}" type="presParOf" srcId="{C8075EF5-6BB1-F04C-AF5C-CD97449B3014}" destId="{8CF70747-E89F-9543-8598-BBFD11979E67}" srcOrd="8" destOrd="0" presId="urn:microsoft.com/office/officeart/2005/8/layout/cycle6"/>
    <dgm:cxn modelId="{B1980EAD-E8A2-1447-B6E2-2BBAED3C8DEC}" type="presParOf" srcId="{C8075EF5-6BB1-F04C-AF5C-CD97449B3014}" destId="{5DABDCA4-A2AD-8F46-8E07-EFF66E476E14}" srcOrd="9" destOrd="0" presId="urn:microsoft.com/office/officeart/2005/8/layout/cycle6"/>
    <dgm:cxn modelId="{054276C8-D52C-3149-B6A1-45B27F3ABF1A}" type="presParOf" srcId="{C8075EF5-6BB1-F04C-AF5C-CD97449B3014}" destId="{CBF61491-1D4B-1740-89EE-338CAC7E6397}" srcOrd="10" destOrd="0" presId="urn:microsoft.com/office/officeart/2005/8/layout/cycle6"/>
    <dgm:cxn modelId="{53AB6C84-2934-0C4C-AC00-7067D85883A5}" type="presParOf" srcId="{C8075EF5-6BB1-F04C-AF5C-CD97449B3014}" destId="{C24A622C-B32E-944E-B162-6D638B3CC9DC}" srcOrd="11" destOrd="0" presId="urn:microsoft.com/office/officeart/2005/8/layout/cycle6"/>
    <dgm:cxn modelId="{0D956AC9-1C23-B045-A3A8-EE2D99B5FD45}" type="presParOf" srcId="{C8075EF5-6BB1-F04C-AF5C-CD97449B3014}" destId="{E6B84D08-C40D-0C44-AE30-94FFC7C253AC}" srcOrd="12" destOrd="0" presId="urn:microsoft.com/office/officeart/2005/8/layout/cycle6"/>
    <dgm:cxn modelId="{38540586-2D65-C645-9631-60AC829322F2}" type="presParOf" srcId="{C8075EF5-6BB1-F04C-AF5C-CD97449B3014}" destId="{9E1D5B2A-940B-A644-A4B7-3F838BC96203}" srcOrd="13" destOrd="0" presId="urn:microsoft.com/office/officeart/2005/8/layout/cycle6"/>
    <dgm:cxn modelId="{5F60A7C9-78CD-4F45-96EA-D2A610418E67}" type="presParOf" srcId="{C8075EF5-6BB1-F04C-AF5C-CD97449B3014}" destId="{86046586-A23C-B74C-A303-01F9F942B3E9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FDCFDCF-2818-D44C-BBD9-8C6BF64478E1}" type="doc">
      <dgm:prSet loTypeId="urn:microsoft.com/office/officeart/2005/8/layout/hList3" loCatId="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C5EF4BBD-3108-0945-8D3C-9508F9600484}">
      <dgm:prSet custT="1"/>
      <dgm:spPr>
        <a:ln>
          <a:solidFill>
            <a:schemeClr val="bg2">
              <a:lumMod val="25000"/>
            </a:schemeClr>
          </a:solidFill>
        </a:ln>
      </dgm:spPr>
      <dgm:t>
        <a:bodyPr/>
        <a:lstStyle/>
        <a:p>
          <a:r>
            <a: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Ability to study, understand and drug disease</a:t>
          </a:r>
        </a:p>
      </dgm:t>
    </dgm:pt>
    <dgm:pt modelId="{F27EE52A-389B-1F4E-AEF2-20307075FBA3}" type="parTrans" cxnId="{10DB283B-AF56-9B42-8E6A-CA0A412C802E}">
      <dgm:prSet/>
      <dgm:spPr/>
      <dgm:t>
        <a:bodyPr/>
        <a:lstStyle/>
        <a:p>
          <a:endParaRPr lang="en-US" sz="2000">
            <a:latin typeface="Helvetica Neue" panose="02000503000000020004" pitchFamily="2" charset="0"/>
            <a:ea typeface="Helvetica Neue" panose="02000503000000020004" pitchFamily="2" charset="0"/>
            <a:cs typeface="Helvetica Neue" panose="02000503000000020004" pitchFamily="2" charset="0"/>
          </a:endParaRPr>
        </a:p>
      </dgm:t>
    </dgm:pt>
    <dgm:pt modelId="{0D2C5D3D-7BD9-F24C-8841-B88C756CF5D2}" type="sibTrans" cxnId="{10DB283B-AF56-9B42-8E6A-CA0A412C802E}">
      <dgm:prSet/>
      <dgm:spPr/>
      <dgm:t>
        <a:bodyPr/>
        <a:lstStyle/>
        <a:p>
          <a:endParaRPr lang="en-US" sz="2000">
            <a:latin typeface="Helvetica Neue" panose="02000503000000020004" pitchFamily="2" charset="0"/>
            <a:ea typeface="Helvetica Neue" panose="02000503000000020004" pitchFamily="2" charset="0"/>
            <a:cs typeface="Helvetica Neue" panose="02000503000000020004" pitchFamily="2" charset="0"/>
          </a:endParaRPr>
        </a:p>
      </dgm:t>
    </dgm:pt>
    <dgm:pt modelId="{F864E49C-1EEC-6941-B065-8D3AD0BFEBE2}">
      <dgm:prSet custT="1"/>
      <dgm:spPr>
        <a:ln>
          <a:solidFill>
            <a:schemeClr val="bg2">
              <a:lumMod val="25000"/>
            </a:schemeClr>
          </a:solidFill>
        </a:ln>
      </dgm:spPr>
      <dgm:t>
        <a:bodyPr/>
        <a:lstStyle/>
        <a:p>
          <a:r>
            <a: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Changing in the lives of fellow humans (and ourselves)</a:t>
          </a:r>
        </a:p>
      </dgm:t>
    </dgm:pt>
    <dgm:pt modelId="{D997A661-406A-0C44-8260-71078CE24C45}" type="parTrans" cxnId="{935D894C-B80E-CD4B-8873-0831E436FBF2}">
      <dgm:prSet/>
      <dgm:spPr/>
      <dgm:t>
        <a:bodyPr/>
        <a:lstStyle/>
        <a:p>
          <a:endParaRPr lang="en-US" sz="2000">
            <a:latin typeface="Helvetica Neue" panose="02000503000000020004" pitchFamily="2" charset="0"/>
            <a:ea typeface="Helvetica Neue" panose="02000503000000020004" pitchFamily="2" charset="0"/>
            <a:cs typeface="Helvetica Neue" panose="02000503000000020004" pitchFamily="2" charset="0"/>
          </a:endParaRPr>
        </a:p>
      </dgm:t>
    </dgm:pt>
    <dgm:pt modelId="{F9C951FD-E6BE-9D47-AFDC-720F7A773044}" type="sibTrans" cxnId="{935D894C-B80E-CD4B-8873-0831E436FBF2}">
      <dgm:prSet/>
      <dgm:spPr/>
      <dgm:t>
        <a:bodyPr/>
        <a:lstStyle/>
        <a:p>
          <a:endParaRPr lang="en-US" sz="2000">
            <a:latin typeface="Helvetica Neue" panose="02000503000000020004" pitchFamily="2" charset="0"/>
            <a:ea typeface="Helvetica Neue" panose="02000503000000020004" pitchFamily="2" charset="0"/>
            <a:cs typeface="Helvetica Neue" panose="02000503000000020004" pitchFamily="2" charset="0"/>
          </a:endParaRPr>
        </a:p>
      </dgm:t>
    </dgm:pt>
    <dgm:pt modelId="{62504B17-D423-854C-B934-5BA62F6CA754}">
      <dgm:prSet custT="1"/>
      <dgm:spPr>
        <a:ln>
          <a:solidFill>
            <a:schemeClr val="bg2">
              <a:lumMod val="25000"/>
            </a:schemeClr>
          </a:solidFill>
        </a:ln>
      </dgm:spPr>
      <dgm:t>
        <a:bodyPr/>
        <a:lstStyle/>
        <a:p>
          <a:r>
            <a: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Ability to make research breakthroughs </a:t>
          </a:r>
        </a:p>
      </dgm:t>
    </dgm:pt>
    <dgm:pt modelId="{1D125942-44E7-374E-A1F0-8AF829BE6717}" type="sibTrans" cxnId="{1C063F75-C3CC-3E4D-A103-93D6E1D7AA14}">
      <dgm:prSet/>
      <dgm:spPr/>
      <dgm:t>
        <a:bodyPr/>
        <a:lstStyle/>
        <a:p>
          <a:endParaRPr lang="en-US" sz="2000">
            <a:latin typeface="Helvetica Neue" panose="02000503000000020004" pitchFamily="2" charset="0"/>
            <a:ea typeface="Helvetica Neue" panose="02000503000000020004" pitchFamily="2" charset="0"/>
            <a:cs typeface="Helvetica Neue" panose="02000503000000020004" pitchFamily="2" charset="0"/>
          </a:endParaRPr>
        </a:p>
      </dgm:t>
    </dgm:pt>
    <dgm:pt modelId="{D1A5A7A8-FB3B-0642-AB79-20F01405E15B}" type="parTrans" cxnId="{1C063F75-C3CC-3E4D-A103-93D6E1D7AA14}">
      <dgm:prSet/>
      <dgm:spPr/>
      <dgm:t>
        <a:bodyPr/>
        <a:lstStyle/>
        <a:p>
          <a:endParaRPr lang="en-US" sz="2000">
            <a:latin typeface="Helvetica Neue" panose="02000503000000020004" pitchFamily="2" charset="0"/>
            <a:ea typeface="Helvetica Neue" panose="02000503000000020004" pitchFamily="2" charset="0"/>
            <a:cs typeface="Helvetica Neue" panose="02000503000000020004" pitchFamily="2" charset="0"/>
          </a:endParaRPr>
        </a:p>
      </dgm:t>
    </dgm:pt>
    <dgm:pt modelId="{4AC34E4F-8CCC-E742-BD37-62FF65543CE6}">
      <dgm:prSet custT="1"/>
      <dgm:spPr>
        <a:ln>
          <a:solidFill>
            <a:schemeClr val="bg2">
              <a:lumMod val="25000"/>
            </a:schemeClr>
          </a:solidFill>
        </a:ln>
      </dgm:spPr>
      <dgm:t>
        <a:bodyPr/>
        <a:lstStyle/>
        <a:p>
          <a:r>
            <a: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Reputation and credibility of biomedical science</a:t>
          </a:r>
        </a:p>
      </dgm:t>
    </dgm:pt>
    <dgm:pt modelId="{585E575A-59C1-0B4C-BAD8-4D17A28568A1}" type="parTrans" cxnId="{593244B5-9BD5-2841-BD98-80759CDC0487}">
      <dgm:prSet/>
      <dgm:spPr/>
      <dgm:t>
        <a:bodyPr/>
        <a:lstStyle/>
        <a:p>
          <a:endParaRPr lang="en-US" sz="2000">
            <a:latin typeface="Helvetica Neue" panose="02000503000000020004" pitchFamily="2" charset="0"/>
            <a:ea typeface="Helvetica Neue" panose="02000503000000020004" pitchFamily="2" charset="0"/>
            <a:cs typeface="Helvetica Neue" panose="02000503000000020004" pitchFamily="2" charset="0"/>
          </a:endParaRPr>
        </a:p>
      </dgm:t>
    </dgm:pt>
    <dgm:pt modelId="{A2160EE5-CE38-D149-8DF5-A6E1358F00F5}" type="sibTrans" cxnId="{593244B5-9BD5-2841-BD98-80759CDC0487}">
      <dgm:prSet/>
      <dgm:spPr/>
      <dgm:t>
        <a:bodyPr/>
        <a:lstStyle/>
        <a:p>
          <a:endParaRPr lang="en-US" sz="2000">
            <a:latin typeface="Helvetica Neue" panose="02000503000000020004" pitchFamily="2" charset="0"/>
            <a:ea typeface="Helvetica Neue" panose="02000503000000020004" pitchFamily="2" charset="0"/>
            <a:cs typeface="Helvetica Neue" panose="02000503000000020004" pitchFamily="2" charset="0"/>
          </a:endParaRPr>
        </a:p>
      </dgm:t>
    </dgm:pt>
    <dgm:pt modelId="{AEAA4669-8BD6-1444-99F0-959861579658}">
      <dgm:prSet custT="1"/>
      <dgm:spPr>
        <a:solidFill>
          <a:schemeClr val="bg2">
            <a:lumMod val="25000"/>
          </a:schemeClr>
        </a:solidFill>
        <a:ln>
          <a:solidFill>
            <a:schemeClr val="bg1">
              <a:lumMod val="95000"/>
            </a:schemeClr>
          </a:solidFill>
        </a:ln>
      </dgm:spPr>
      <dgm:t>
        <a:bodyPr/>
        <a:lstStyle/>
        <a:p>
          <a:r>
            <a:rPr lang="en-US" sz="36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Shared Goals and Values</a:t>
          </a:r>
        </a:p>
      </dgm:t>
    </dgm:pt>
    <dgm:pt modelId="{76AB1140-3AED-C643-B80E-1E1B7A36C426}" type="sibTrans" cxnId="{A7B8DDAF-9E8A-3446-82ED-540498CA533A}">
      <dgm:prSet/>
      <dgm:spPr/>
      <dgm:t>
        <a:bodyPr/>
        <a:lstStyle/>
        <a:p>
          <a:endParaRPr lang="en-US" sz="2000">
            <a:latin typeface="Helvetica Neue" panose="02000503000000020004" pitchFamily="2" charset="0"/>
            <a:ea typeface="Helvetica Neue" panose="02000503000000020004" pitchFamily="2" charset="0"/>
            <a:cs typeface="Helvetica Neue" panose="02000503000000020004" pitchFamily="2" charset="0"/>
          </a:endParaRPr>
        </a:p>
      </dgm:t>
    </dgm:pt>
    <dgm:pt modelId="{62890F5C-D142-9640-9237-1FE052043E4A}" type="parTrans" cxnId="{A7B8DDAF-9E8A-3446-82ED-540498CA533A}">
      <dgm:prSet/>
      <dgm:spPr/>
      <dgm:t>
        <a:bodyPr/>
        <a:lstStyle/>
        <a:p>
          <a:endParaRPr lang="en-US" sz="2000">
            <a:latin typeface="Helvetica Neue" panose="02000503000000020004" pitchFamily="2" charset="0"/>
            <a:ea typeface="Helvetica Neue" panose="02000503000000020004" pitchFamily="2" charset="0"/>
            <a:cs typeface="Helvetica Neue" panose="02000503000000020004" pitchFamily="2" charset="0"/>
          </a:endParaRPr>
        </a:p>
      </dgm:t>
    </dgm:pt>
    <dgm:pt modelId="{B543088E-C78B-CF43-B7EC-F5FB30F2BAEE}" type="pres">
      <dgm:prSet presAssocID="{EFDCFDCF-2818-D44C-BBD9-8C6BF64478E1}" presName="composite" presStyleCnt="0">
        <dgm:presLayoutVars>
          <dgm:chMax val="1"/>
          <dgm:dir/>
          <dgm:resizeHandles val="exact"/>
        </dgm:presLayoutVars>
      </dgm:prSet>
      <dgm:spPr/>
    </dgm:pt>
    <dgm:pt modelId="{56A03762-1071-D044-B8C1-FD42595F9AD6}" type="pres">
      <dgm:prSet presAssocID="{AEAA4669-8BD6-1444-99F0-959861579658}" presName="roof" presStyleLbl="dkBgShp" presStyleIdx="0" presStyleCnt="2"/>
      <dgm:spPr/>
    </dgm:pt>
    <dgm:pt modelId="{96A2E0DD-667A-0C42-AAC0-E339F0F31BFA}" type="pres">
      <dgm:prSet presAssocID="{AEAA4669-8BD6-1444-99F0-959861579658}" presName="pillars" presStyleCnt="0"/>
      <dgm:spPr/>
    </dgm:pt>
    <dgm:pt modelId="{9DFC17D1-95F8-6048-9C60-F5BC09BF5B83}" type="pres">
      <dgm:prSet presAssocID="{AEAA4669-8BD6-1444-99F0-959861579658}" presName="pillar1" presStyleLbl="node1" presStyleIdx="0" presStyleCnt="4">
        <dgm:presLayoutVars>
          <dgm:bulletEnabled val="1"/>
        </dgm:presLayoutVars>
      </dgm:prSet>
      <dgm:spPr/>
    </dgm:pt>
    <dgm:pt modelId="{6204866E-084B-FC47-93D6-07947A310020}" type="pres">
      <dgm:prSet presAssocID="{62504B17-D423-854C-B934-5BA62F6CA754}" presName="pillarX" presStyleLbl="node1" presStyleIdx="1" presStyleCnt="4">
        <dgm:presLayoutVars>
          <dgm:bulletEnabled val="1"/>
        </dgm:presLayoutVars>
      </dgm:prSet>
      <dgm:spPr/>
    </dgm:pt>
    <dgm:pt modelId="{F0832592-0CF6-E341-976C-9AC44D770CC3}" type="pres">
      <dgm:prSet presAssocID="{C5EF4BBD-3108-0945-8D3C-9508F9600484}" presName="pillarX" presStyleLbl="node1" presStyleIdx="2" presStyleCnt="4">
        <dgm:presLayoutVars>
          <dgm:bulletEnabled val="1"/>
        </dgm:presLayoutVars>
      </dgm:prSet>
      <dgm:spPr/>
    </dgm:pt>
    <dgm:pt modelId="{8E72DAA6-39E3-FA43-BDBE-291BB586691B}" type="pres">
      <dgm:prSet presAssocID="{F864E49C-1EEC-6941-B065-8D3AD0BFEBE2}" presName="pillarX" presStyleLbl="node1" presStyleIdx="3" presStyleCnt="4" custLinFactNeighborY="0">
        <dgm:presLayoutVars>
          <dgm:bulletEnabled val="1"/>
        </dgm:presLayoutVars>
      </dgm:prSet>
      <dgm:spPr/>
    </dgm:pt>
    <dgm:pt modelId="{1F2E9928-2A0A-8645-92DC-84BCE6CAA4F0}" type="pres">
      <dgm:prSet presAssocID="{AEAA4669-8BD6-1444-99F0-959861579658}" presName="base" presStyleLbl="dkBgShp" presStyleIdx="1" presStyleCnt="2"/>
      <dgm:spPr>
        <a:solidFill>
          <a:schemeClr val="bg2">
            <a:lumMod val="25000"/>
          </a:schemeClr>
        </a:solidFill>
        <a:ln>
          <a:solidFill>
            <a:schemeClr val="bg1">
              <a:lumMod val="95000"/>
            </a:schemeClr>
          </a:solidFill>
        </a:ln>
      </dgm:spPr>
    </dgm:pt>
  </dgm:ptLst>
  <dgm:cxnLst>
    <dgm:cxn modelId="{331B552F-C349-1C43-9B0B-008E367B3746}" type="presOf" srcId="{4AC34E4F-8CCC-E742-BD37-62FF65543CE6}" destId="{9DFC17D1-95F8-6048-9C60-F5BC09BF5B83}" srcOrd="0" destOrd="0" presId="urn:microsoft.com/office/officeart/2005/8/layout/hList3"/>
    <dgm:cxn modelId="{33D8C532-BB67-A449-9AD7-309559A4CFD5}" type="presOf" srcId="{F864E49C-1EEC-6941-B065-8D3AD0BFEBE2}" destId="{8E72DAA6-39E3-FA43-BDBE-291BB586691B}" srcOrd="0" destOrd="0" presId="urn:microsoft.com/office/officeart/2005/8/layout/hList3"/>
    <dgm:cxn modelId="{10DB283B-AF56-9B42-8E6A-CA0A412C802E}" srcId="{AEAA4669-8BD6-1444-99F0-959861579658}" destId="{C5EF4BBD-3108-0945-8D3C-9508F9600484}" srcOrd="2" destOrd="0" parTransId="{F27EE52A-389B-1F4E-AEF2-20307075FBA3}" sibTransId="{0D2C5D3D-7BD9-F24C-8841-B88C756CF5D2}"/>
    <dgm:cxn modelId="{935D894C-B80E-CD4B-8873-0831E436FBF2}" srcId="{AEAA4669-8BD6-1444-99F0-959861579658}" destId="{F864E49C-1EEC-6941-B065-8D3AD0BFEBE2}" srcOrd="3" destOrd="0" parTransId="{D997A661-406A-0C44-8260-71078CE24C45}" sibTransId="{F9C951FD-E6BE-9D47-AFDC-720F7A773044}"/>
    <dgm:cxn modelId="{4E30524D-64CD-874C-B99C-F1074E67D00D}" type="presOf" srcId="{EFDCFDCF-2818-D44C-BBD9-8C6BF64478E1}" destId="{B543088E-C78B-CF43-B7EC-F5FB30F2BAEE}" srcOrd="0" destOrd="0" presId="urn:microsoft.com/office/officeart/2005/8/layout/hList3"/>
    <dgm:cxn modelId="{7337AD55-C9D1-2444-A31C-C117AB797E2A}" type="presOf" srcId="{AEAA4669-8BD6-1444-99F0-959861579658}" destId="{56A03762-1071-D044-B8C1-FD42595F9AD6}" srcOrd="0" destOrd="0" presId="urn:microsoft.com/office/officeart/2005/8/layout/hList3"/>
    <dgm:cxn modelId="{296ADC5B-BDDB-0E45-9DEB-E76FE46F80CB}" type="presOf" srcId="{62504B17-D423-854C-B934-5BA62F6CA754}" destId="{6204866E-084B-FC47-93D6-07947A310020}" srcOrd="0" destOrd="0" presId="urn:microsoft.com/office/officeart/2005/8/layout/hList3"/>
    <dgm:cxn modelId="{1C063F75-C3CC-3E4D-A103-93D6E1D7AA14}" srcId="{AEAA4669-8BD6-1444-99F0-959861579658}" destId="{62504B17-D423-854C-B934-5BA62F6CA754}" srcOrd="1" destOrd="0" parTransId="{D1A5A7A8-FB3B-0642-AB79-20F01405E15B}" sibTransId="{1D125942-44E7-374E-A1F0-8AF829BE6717}"/>
    <dgm:cxn modelId="{E8D18A90-84ED-F74B-B0E1-CF6597D6FF65}" type="presOf" srcId="{C5EF4BBD-3108-0945-8D3C-9508F9600484}" destId="{F0832592-0CF6-E341-976C-9AC44D770CC3}" srcOrd="0" destOrd="0" presId="urn:microsoft.com/office/officeart/2005/8/layout/hList3"/>
    <dgm:cxn modelId="{A7B8DDAF-9E8A-3446-82ED-540498CA533A}" srcId="{EFDCFDCF-2818-D44C-BBD9-8C6BF64478E1}" destId="{AEAA4669-8BD6-1444-99F0-959861579658}" srcOrd="0" destOrd="0" parTransId="{62890F5C-D142-9640-9237-1FE052043E4A}" sibTransId="{76AB1140-3AED-C643-B80E-1E1B7A36C426}"/>
    <dgm:cxn modelId="{593244B5-9BD5-2841-BD98-80759CDC0487}" srcId="{AEAA4669-8BD6-1444-99F0-959861579658}" destId="{4AC34E4F-8CCC-E742-BD37-62FF65543CE6}" srcOrd="0" destOrd="0" parTransId="{585E575A-59C1-0B4C-BAD8-4D17A28568A1}" sibTransId="{A2160EE5-CE38-D149-8DF5-A6E1358F00F5}"/>
    <dgm:cxn modelId="{1555CAA8-B48F-5E4D-99B4-3AF255D5BB84}" type="presParOf" srcId="{B543088E-C78B-CF43-B7EC-F5FB30F2BAEE}" destId="{56A03762-1071-D044-B8C1-FD42595F9AD6}" srcOrd="0" destOrd="0" presId="urn:microsoft.com/office/officeart/2005/8/layout/hList3"/>
    <dgm:cxn modelId="{7B7D7D1B-E46D-3B4F-964F-1133BC7367A2}" type="presParOf" srcId="{B543088E-C78B-CF43-B7EC-F5FB30F2BAEE}" destId="{96A2E0DD-667A-0C42-AAC0-E339F0F31BFA}" srcOrd="1" destOrd="0" presId="urn:microsoft.com/office/officeart/2005/8/layout/hList3"/>
    <dgm:cxn modelId="{717C28F3-2CF0-0141-A056-13E12D751469}" type="presParOf" srcId="{96A2E0DD-667A-0C42-AAC0-E339F0F31BFA}" destId="{9DFC17D1-95F8-6048-9C60-F5BC09BF5B83}" srcOrd="0" destOrd="0" presId="urn:microsoft.com/office/officeart/2005/8/layout/hList3"/>
    <dgm:cxn modelId="{209CB059-6BA9-3040-A62A-22534D884F93}" type="presParOf" srcId="{96A2E0DD-667A-0C42-AAC0-E339F0F31BFA}" destId="{6204866E-084B-FC47-93D6-07947A310020}" srcOrd="1" destOrd="0" presId="urn:microsoft.com/office/officeart/2005/8/layout/hList3"/>
    <dgm:cxn modelId="{FA0A34AB-0ECF-0545-8D95-CD6440142166}" type="presParOf" srcId="{96A2E0DD-667A-0C42-AAC0-E339F0F31BFA}" destId="{F0832592-0CF6-E341-976C-9AC44D770CC3}" srcOrd="2" destOrd="0" presId="urn:microsoft.com/office/officeart/2005/8/layout/hList3"/>
    <dgm:cxn modelId="{DA3252A9-9863-9A41-939A-F4497940B886}" type="presParOf" srcId="{96A2E0DD-667A-0C42-AAC0-E339F0F31BFA}" destId="{8E72DAA6-39E3-FA43-BDBE-291BB586691B}" srcOrd="3" destOrd="0" presId="urn:microsoft.com/office/officeart/2005/8/layout/hList3"/>
    <dgm:cxn modelId="{76C7D8DA-2774-8C42-A588-D9F4F9EE0FCA}" type="presParOf" srcId="{B543088E-C78B-CF43-B7EC-F5FB30F2BAEE}" destId="{1F2E9928-2A0A-8645-92DC-84BCE6CAA4F0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C8D552-5415-AE4F-8A84-5C046BA7B984}">
      <dsp:nvSpPr>
        <dsp:cNvPr id="0" name=""/>
        <dsp:cNvSpPr/>
      </dsp:nvSpPr>
      <dsp:spPr>
        <a:xfrm>
          <a:off x="2632643" y="0"/>
          <a:ext cx="5517012" cy="5517012"/>
        </a:xfrm>
        <a:prstGeom prst="diamond">
          <a:avLst/>
        </a:prstGeom>
        <a:solidFill>
          <a:schemeClr val="accent4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99B072-E6ED-5440-A7A7-387498FEDBF0}">
      <dsp:nvSpPr>
        <dsp:cNvPr id="0" name=""/>
        <dsp:cNvSpPr/>
      </dsp:nvSpPr>
      <dsp:spPr>
        <a:xfrm>
          <a:off x="2498381" y="524116"/>
          <a:ext cx="2782795" cy="2151634"/>
        </a:xfrm>
        <a:prstGeom prst="roundRect">
          <a:avLst/>
        </a:prstGeom>
        <a:solidFill>
          <a:schemeClr val="bg2">
            <a:lumMod val="2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rigorously validated</a:t>
          </a:r>
        </a:p>
      </dsp:txBody>
      <dsp:txXfrm>
        <a:off x="2603415" y="629150"/>
        <a:ext cx="2572727" cy="1941566"/>
      </dsp:txXfrm>
    </dsp:sp>
    <dsp:sp modelId="{022E7E64-4C8A-9E4E-B1C2-3A0BBD3547D5}">
      <dsp:nvSpPr>
        <dsp:cNvPr id="0" name=""/>
        <dsp:cNvSpPr/>
      </dsp:nvSpPr>
      <dsp:spPr>
        <a:xfrm>
          <a:off x="5407376" y="524116"/>
          <a:ext cx="2779782" cy="2151634"/>
        </a:xfrm>
        <a:prstGeom prst="roundRect">
          <a:avLst/>
        </a:prstGeom>
        <a:solidFill>
          <a:schemeClr val="accent3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objectively evaluated</a:t>
          </a:r>
        </a:p>
      </dsp:txBody>
      <dsp:txXfrm>
        <a:off x="5512410" y="629150"/>
        <a:ext cx="2569714" cy="1941566"/>
      </dsp:txXfrm>
    </dsp:sp>
    <dsp:sp modelId="{36AA67B6-1C7C-F347-8419-6DC62BC3FC29}">
      <dsp:nvSpPr>
        <dsp:cNvPr id="0" name=""/>
        <dsp:cNvSpPr/>
      </dsp:nvSpPr>
      <dsp:spPr>
        <a:xfrm>
          <a:off x="2537971" y="2860087"/>
          <a:ext cx="2779782" cy="2151634"/>
        </a:xfrm>
        <a:prstGeom prst="roundRect">
          <a:avLst/>
        </a:prstGeom>
        <a:solidFill>
          <a:schemeClr val="accent4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precisely documented </a:t>
          </a:r>
        </a:p>
      </dsp:txBody>
      <dsp:txXfrm>
        <a:off x="2643005" y="2965121"/>
        <a:ext cx="2569714" cy="1941566"/>
      </dsp:txXfrm>
    </dsp:sp>
    <dsp:sp modelId="{8D4CE725-DA56-6243-865F-53E133B965FD}">
      <dsp:nvSpPr>
        <dsp:cNvPr id="0" name=""/>
        <dsp:cNvSpPr/>
      </dsp:nvSpPr>
      <dsp:spPr>
        <a:xfrm>
          <a:off x="5464588" y="2864993"/>
          <a:ext cx="2779782" cy="2151634"/>
        </a:xfrm>
        <a:prstGeom prst="roundRect">
          <a:avLst/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accurately employed</a:t>
          </a:r>
        </a:p>
      </dsp:txBody>
      <dsp:txXfrm>
        <a:off x="5569622" y="2970027"/>
        <a:ext cx="2569714" cy="19415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DC25C8-7AD4-2C48-A6B1-9E04D9196C57}">
      <dsp:nvSpPr>
        <dsp:cNvPr id="0" name=""/>
        <dsp:cNvSpPr/>
      </dsp:nvSpPr>
      <dsp:spPr>
        <a:xfrm>
          <a:off x="2497349" y="14624"/>
          <a:ext cx="2286006" cy="1371604"/>
        </a:xfrm>
        <a:prstGeom prst="roundRect">
          <a:avLst/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bg1">
              <a:lumMod val="9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bg1">
                  <a:lumMod val="9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Chemical probe developers</a:t>
          </a:r>
        </a:p>
      </dsp:txBody>
      <dsp:txXfrm>
        <a:off x="2564305" y="81580"/>
        <a:ext cx="2152094" cy="1237692"/>
      </dsp:txXfrm>
    </dsp:sp>
    <dsp:sp modelId="{20DB53C1-82ED-2D47-ACDA-60C765B3CC68}">
      <dsp:nvSpPr>
        <dsp:cNvPr id="0" name=""/>
        <dsp:cNvSpPr/>
      </dsp:nvSpPr>
      <dsp:spPr>
        <a:xfrm>
          <a:off x="1640856" y="801677"/>
          <a:ext cx="4250233" cy="4250233"/>
        </a:xfrm>
        <a:custGeom>
          <a:avLst/>
          <a:gdLst/>
          <a:ahLst/>
          <a:cxnLst/>
          <a:rect l="0" t="0" r="0" b="0"/>
          <a:pathLst>
            <a:path>
              <a:moveTo>
                <a:pt x="3150034" y="263487"/>
              </a:moveTo>
              <a:arcTo wR="2125116" hR="2125116" stAng="17930096" swAng="1371795"/>
            </a:path>
          </a:pathLst>
        </a:custGeom>
        <a:noFill/>
        <a:ln w="6350" cap="flat" cmpd="sng" algn="ctr">
          <a:solidFill>
            <a:schemeClr val="accent6">
              <a:lumMod val="75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789DA3-02E0-6A48-A756-2B3EC8342CD4}">
      <dsp:nvSpPr>
        <dsp:cNvPr id="0" name=""/>
        <dsp:cNvSpPr/>
      </dsp:nvSpPr>
      <dsp:spPr>
        <a:xfrm>
          <a:off x="4556554" y="1616391"/>
          <a:ext cx="2286006" cy="1371604"/>
        </a:xfrm>
        <a:prstGeom prst="round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bg1">
              <a:lumMod val="9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bg1">
                  <a:lumMod val="9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Chemical probe users</a:t>
          </a:r>
        </a:p>
      </dsp:txBody>
      <dsp:txXfrm>
        <a:off x="4623510" y="1683347"/>
        <a:ext cx="2152094" cy="1237692"/>
      </dsp:txXfrm>
    </dsp:sp>
    <dsp:sp modelId="{32E145B1-58E5-864C-B358-3D39F9022E51}">
      <dsp:nvSpPr>
        <dsp:cNvPr id="0" name=""/>
        <dsp:cNvSpPr/>
      </dsp:nvSpPr>
      <dsp:spPr>
        <a:xfrm>
          <a:off x="1501118" y="472475"/>
          <a:ext cx="4250233" cy="4250233"/>
        </a:xfrm>
        <a:custGeom>
          <a:avLst/>
          <a:gdLst/>
          <a:ahLst/>
          <a:cxnLst/>
          <a:rect l="0" t="0" r="0" b="0"/>
          <a:pathLst>
            <a:path>
              <a:moveTo>
                <a:pt x="4212840" y="2522020"/>
              </a:moveTo>
              <a:arcTo wR="2125116" hR="2125116" stAng="645854" swAng="1052988"/>
            </a:path>
          </a:pathLst>
        </a:custGeom>
        <a:noFill/>
        <a:ln w="6350" cap="flat" cmpd="sng" algn="ctr">
          <a:solidFill>
            <a:schemeClr val="accent5">
              <a:lumMod val="75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031256-5AE0-2A4E-A07E-444BD02063E7}">
      <dsp:nvSpPr>
        <dsp:cNvPr id="0" name=""/>
        <dsp:cNvSpPr/>
      </dsp:nvSpPr>
      <dsp:spPr>
        <a:xfrm>
          <a:off x="3803028" y="3611361"/>
          <a:ext cx="2286006" cy="1371604"/>
        </a:xfrm>
        <a:prstGeom prst="roundRect">
          <a:avLst/>
        </a:prstGeom>
        <a:solidFill>
          <a:schemeClr val="accent3">
            <a:lumMod val="50000"/>
          </a:schemeClr>
        </a:solidFill>
        <a:ln w="12700" cap="flat" cmpd="sng" algn="ctr">
          <a:solidFill>
            <a:schemeClr val="bg1">
              <a:lumMod val="9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bg1">
                  <a:lumMod val="9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Chemical probe vendors</a:t>
          </a:r>
        </a:p>
      </dsp:txBody>
      <dsp:txXfrm>
        <a:off x="3869984" y="3678317"/>
        <a:ext cx="2152094" cy="1237692"/>
      </dsp:txXfrm>
    </dsp:sp>
    <dsp:sp modelId="{8CF70747-E89F-9543-8598-BBFD11979E67}">
      <dsp:nvSpPr>
        <dsp:cNvPr id="0" name=""/>
        <dsp:cNvSpPr/>
      </dsp:nvSpPr>
      <dsp:spPr>
        <a:xfrm>
          <a:off x="1554254" y="508147"/>
          <a:ext cx="4250233" cy="4250233"/>
        </a:xfrm>
        <a:custGeom>
          <a:avLst/>
          <a:gdLst/>
          <a:ahLst/>
          <a:cxnLst/>
          <a:rect l="0" t="0" r="0" b="0"/>
          <a:pathLst>
            <a:path>
              <a:moveTo>
                <a:pt x="2246090" y="4246787"/>
              </a:moveTo>
              <a:arcTo wR="2125116" hR="2125116" stAng="5204198" swAng="426418"/>
            </a:path>
          </a:pathLst>
        </a:custGeom>
        <a:noFill/>
        <a:ln w="635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ABDCA4-A2AD-8F46-8E07-EFF66E476E14}">
      <dsp:nvSpPr>
        <dsp:cNvPr id="0" name=""/>
        <dsp:cNvSpPr/>
      </dsp:nvSpPr>
      <dsp:spPr>
        <a:xfrm>
          <a:off x="1248230" y="3649441"/>
          <a:ext cx="2286006" cy="1371604"/>
        </a:xfrm>
        <a:prstGeom prst="roundRect">
          <a:avLst/>
        </a:prstGeom>
        <a:solidFill>
          <a:schemeClr val="bg2">
            <a:lumMod val="25000"/>
          </a:schemeClr>
        </a:solidFill>
        <a:ln w="12700" cap="flat" cmpd="sng" algn="ctr">
          <a:solidFill>
            <a:schemeClr val="bg1">
              <a:lumMod val="9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bg1">
                  <a:lumMod val="9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Publishers, editor &amp; journals</a:t>
          </a:r>
        </a:p>
      </dsp:txBody>
      <dsp:txXfrm>
        <a:off x="1315186" y="3716397"/>
        <a:ext cx="2152094" cy="1237692"/>
      </dsp:txXfrm>
    </dsp:sp>
    <dsp:sp modelId="{C24A622C-B32E-944E-B162-6D638B3CC9DC}">
      <dsp:nvSpPr>
        <dsp:cNvPr id="0" name=""/>
        <dsp:cNvSpPr/>
      </dsp:nvSpPr>
      <dsp:spPr>
        <a:xfrm>
          <a:off x="1591583" y="582256"/>
          <a:ext cx="4250233" cy="4250233"/>
        </a:xfrm>
        <a:custGeom>
          <a:avLst/>
          <a:gdLst/>
          <a:ahLst/>
          <a:cxnLst/>
          <a:rect l="0" t="0" r="0" b="0"/>
          <a:pathLst>
            <a:path>
              <a:moveTo>
                <a:pt x="217132" y="3060914"/>
              </a:moveTo>
              <a:arcTo wR="2125116" hR="2125116" stAng="9232423" swAng="1113407"/>
            </a:path>
          </a:pathLst>
        </a:custGeom>
        <a:noFill/>
        <a:ln w="6350" cap="flat" cmpd="sng" algn="ctr">
          <a:solidFill>
            <a:schemeClr val="bg2">
              <a:lumMod val="5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B84D08-C40D-0C44-AE30-94FFC7C253AC}">
      <dsp:nvSpPr>
        <dsp:cNvPr id="0" name=""/>
        <dsp:cNvSpPr/>
      </dsp:nvSpPr>
      <dsp:spPr>
        <a:xfrm>
          <a:off x="476251" y="1700221"/>
          <a:ext cx="2286006" cy="1280158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bg1">
              <a:lumMod val="9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bg1">
                  <a:lumMod val="9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Funders</a:t>
          </a:r>
        </a:p>
      </dsp:txBody>
      <dsp:txXfrm>
        <a:off x="538743" y="1762713"/>
        <a:ext cx="2161022" cy="1155174"/>
      </dsp:txXfrm>
    </dsp:sp>
    <dsp:sp modelId="{86046586-A23C-B74C-A303-01F9F942B3E9}">
      <dsp:nvSpPr>
        <dsp:cNvPr id="0" name=""/>
        <dsp:cNvSpPr/>
      </dsp:nvSpPr>
      <dsp:spPr>
        <a:xfrm>
          <a:off x="1497963" y="738375"/>
          <a:ext cx="4250233" cy="4250233"/>
        </a:xfrm>
        <a:custGeom>
          <a:avLst/>
          <a:gdLst/>
          <a:ahLst/>
          <a:cxnLst/>
          <a:rect l="0" t="0" r="0" b="0"/>
          <a:pathLst>
            <a:path>
              <a:moveTo>
                <a:pt x="351673" y="954211"/>
              </a:moveTo>
              <a:arcTo wR="2125116" hR="2125116" stAng="12806073" swAng="1459930"/>
            </a:path>
          </a:pathLst>
        </a:custGeom>
        <a:noFill/>
        <a:ln w="6350" cap="flat" cmpd="sng" algn="ctr">
          <a:solidFill>
            <a:schemeClr val="tx2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A03762-1071-D044-B8C1-FD42595F9AD6}">
      <dsp:nvSpPr>
        <dsp:cNvPr id="0" name=""/>
        <dsp:cNvSpPr/>
      </dsp:nvSpPr>
      <dsp:spPr>
        <a:xfrm>
          <a:off x="0" y="0"/>
          <a:ext cx="8472923" cy="1366673"/>
        </a:xfrm>
        <a:prstGeom prst="rect">
          <a:avLst/>
        </a:prstGeom>
        <a:solidFill>
          <a:schemeClr val="bg2">
            <a:lumMod val="25000"/>
          </a:schemeClr>
        </a:solidFill>
        <a:ln>
          <a:solidFill>
            <a:schemeClr val="bg1">
              <a:lumMod val="95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Shared Goals and Values</a:t>
          </a:r>
        </a:p>
      </dsp:txBody>
      <dsp:txXfrm>
        <a:off x="0" y="0"/>
        <a:ext cx="8472923" cy="1366673"/>
      </dsp:txXfrm>
    </dsp:sp>
    <dsp:sp modelId="{9DFC17D1-95F8-6048-9C60-F5BC09BF5B83}">
      <dsp:nvSpPr>
        <dsp:cNvPr id="0" name=""/>
        <dsp:cNvSpPr/>
      </dsp:nvSpPr>
      <dsp:spPr>
        <a:xfrm>
          <a:off x="0" y="1366673"/>
          <a:ext cx="2118230" cy="28700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2">
              <a:lumMod val="2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>
                  <a:lumMod val="75000"/>
                  <a:lumOff val="2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Reputation and credibility of biomedical science</a:t>
          </a:r>
        </a:p>
      </dsp:txBody>
      <dsp:txXfrm>
        <a:off x="0" y="1366673"/>
        <a:ext cx="2118230" cy="2870013"/>
      </dsp:txXfrm>
    </dsp:sp>
    <dsp:sp modelId="{6204866E-084B-FC47-93D6-07947A310020}">
      <dsp:nvSpPr>
        <dsp:cNvPr id="0" name=""/>
        <dsp:cNvSpPr/>
      </dsp:nvSpPr>
      <dsp:spPr>
        <a:xfrm>
          <a:off x="2118230" y="1366673"/>
          <a:ext cx="2118230" cy="28700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2">
              <a:lumMod val="2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>
                  <a:lumMod val="75000"/>
                  <a:lumOff val="2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Ability to make research breakthroughs </a:t>
          </a:r>
        </a:p>
      </dsp:txBody>
      <dsp:txXfrm>
        <a:off x="2118230" y="1366673"/>
        <a:ext cx="2118230" cy="2870013"/>
      </dsp:txXfrm>
    </dsp:sp>
    <dsp:sp modelId="{F0832592-0CF6-E341-976C-9AC44D770CC3}">
      <dsp:nvSpPr>
        <dsp:cNvPr id="0" name=""/>
        <dsp:cNvSpPr/>
      </dsp:nvSpPr>
      <dsp:spPr>
        <a:xfrm>
          <a:off x="4236461" y="1366673"/>
          <a:ext cx="2118230" cy="28700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2">
              <a:lumMod val="2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>
                  <a:lumMod val="75000"/>
                  <a:lumOff val="2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Ability to study, understand and drug disease</a:t>
          </a:r>
        </a:p>
      </dsp:txBody>
      <dsp:txXfrm>
        <a:off x="4236461" y="1366673"/>
        <a:ext cx="2118230" cy="2870013"/>
      </dsp:txXfrm>
    </dsp:sp>
    <dsp:sp modelId="{8E72DAA6-39E3-FA43-BDBE-291BB586691B}">
      <dsp:nvSpPr>
        <dsp:cNvPr id="0" name=""/>
        <dsp:cNvSpPr/>
      </dsp:nvSpPr>
      <dsp:spPr>
        <a:xfrm>
          <a:off x="6354692" y="1366673"/>
          <a:ext cx="2118230" cy="28700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2">
              <a:lumMod val="2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>
                  <a:lumMod val="75000"/>
                  <a:lumOff val="2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rPr>
            <a:t>Changing in the lives of fellow humans (and ourselves)</a:t>
          </a:r>
        </a:p>
      </dsp:txBody>
      <dsp:txXfrm>
        <a:off x="6354692" y="1366673"/>
        <a:ext cx="2118230" cy="2870013"/>
      </dsp:txXfrm>
    </dsp:sp>
    <dsp:sp modelId="{1F2E9928-2A0A-8645-92DC-84BCE6CAA4F0}">
      <dsp:nvSpPr>
        <dsp:cNvPr id="0" name=""/>
        <dsp:cNvSpPr/>
      </dsp:nvSpPr>
      <dsp:spPr>
        <a:xfrm>
          <a:off x="0" y="4236686"/>
          <a:ext cx="8472923" cy="318890"/>
        </a:xfrm>
        <a:prstGeom prst="rect">
          <a:avLst/>
        </a:prstGeom>
        <a:solidFill>
          <a:schemeClr val="bg2">
            <a:lumMod val="25000"/>
          </a:schemeClr>
        </a:solidFill>
        <a:ln>
          <a:solidFill>
            <a:schemeClr val="bg1">
              <a:lumMod val="95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9C819B-B433-D547-A7C1-D5C75FFD796F}" type="datetimeFigureOut">
              <a:rPr lang="en-US" smtClean="0"/>
              <a:t>5/31/19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E2C74A-590B-6C4C-97BB-8948EFEAB3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400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E2C74A-590B-6C4C-97BB-8948EFEAB3C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92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E2C74A-590B-6C4C-97BB-8948EFEAB3C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5022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E2C74A-590B-6C4C-97BB-8948EFEAB3C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8762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E2C74A-590B-6C4C-97BB-8948EFEAB3C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8552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E2C74A-590B-6C4C-97BB-8948EFEAB3C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8249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E2C74A-590B-6C4C-97BB-8948EFEAB3C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9979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E2C74A-590B-6C4C-97BB-8948EFEAB3C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3339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E2C74A-590B-6C4C-97BB-8948EFEAB3C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86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E2C74A-590B-6C4C-97BB-8948EFEAB3C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7313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E2C74A-590B-6C4C-97BB-8948EFEAB3C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3158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E2C74A-590B-6C4C-97BB-8948EFEAB3C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8011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2F6A9-D143-8745-97AA-233C387DFC2D}" type="datetimeFigureOut">
              <a:rPr lang="en-US" smtClean="0"/>
              <a:t>5/31/19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E5DF7-4E30-7542-8A20-3EEF5720BA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704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2F6A9-D143-8745-97AA-233C387DFC2D}" type="datetimeFigureOut">
              <a:rPr lang="en-US" smtClean="0"/>
              <a:t>5/31/19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E5DF7-4E30-7542-8A20-3EEF5720BA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95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2F6A9-D143-8745-97AA-233C387DFC2D}" type="datetimeFigureOut">
              <a:rPr lang="en-US" smtClean="0"/>
              <a:t>5/31/19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E5DF7-4E30-7542-8A20-3EEF5720BA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885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2F6A9-D143-8745-97AA-233C387DFC2D}" type="datetimeFigureOut">
              <a:rPr lang="en-US" smtClean="0"/>
              <a:t>5/31/19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E5DF7-4E30-7542-8A20-3EEF5720BA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611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2F6A9-D143-8745-97AA-233C387DFC2D}" type="datetimeFigureOut">
              <a:rPr lang="en-US" smtClean="0"/>
              <a:t>5/31/19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E5DF7-4E30-7542-8A20-3EEF5720BA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343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2F6A9-D143-8745-97AA-233C387DFC2D}" type="datetimeFigureOut">
              <a:rPr lang="en-US" smtClean="0"/>
              <a:t>5/31/19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E5DF7-4E30-7542-8A20-3EEF5720BA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100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2F6A9-D143-8745-97AA-233C387DFC2D}" type="datetimeFigureOut">
              <a:rPr lang="en-US" smtClean="0"/>
              <a:t>5/31/19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E5DF7-4E30-7542-8A20-3EEF5720BA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78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2F6A9-D143-8745-97AA-233C387DFC2D}" type="datetimeFigureOut">
              <a:rPr lang="en-US" smtClean="0"/>
              <a:t>5/31/19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E5DF7-4E30-7542-8A20-3EEF5720BA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47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2F6A9-D143-8745-97AA-233C387DFC2D}" type="datetimeFigureOut">
              <a:rPr lang="en-US" smtClean="0"/>
              <a:t>5/31/19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E5DF7-4E30-7542-8A20-3EEF5720BA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236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2F6A9-D143-8745-97AA-233C387DFC2D}" type="datetimeFigureOut">
              <a:rPr lang="en-US" smtClean="0"/>
              <a:t>5/31/19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E5DF7-4E30-7542-8A20-3EEF5720BA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76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2F6A9-D143-8745-97AA-233C387DFC2D}" type="datetimeFigureOut">
              <a:rPr lang="en-US" smtClean="0"/>
              <a:t>5/31/19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E5DF7-4E30-7542-8A20-3EEF5720BA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912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42F6A9-D143-8745-97AA-233C387DFC2D}" type="datetimeFigureOut">
              <a:rPr lang="en-US" smtClean="0"/>
              <a:t>5/31/19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AE5DF7-4E30-7542-8A20-3EEF5720BA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865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2355" y="934972"/>
            <a:ext cx="11113214" cy="182064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Growing the Chemical Probes’ Community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668" y="3167169"/>
            <a:ext cx="9144000" cy="2573679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Milka Kostic, Ph.D.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Chemical Biology Program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Dana-Farber Cancer Institute</a:t>
            </a: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  <a:p>
            <a:r>
              <a:rPr lang="en-US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Twitter: @</a:t>
            </a:r>
            <a:r>
              <a:rPr lang="en-US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MilkaKostic</a:t>
            </a:r>
            <a:r>
              <a:rPr lang="en-US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 (OK to take photos/tweet)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76" y="6087679"/>
            <a:ext cx="2642992" cy="66074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1001" y="5914263"/>
            <a:ext cx="2972148" cy="834164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66885" y="5914263"/>
            <a:ext cx="11624154" cy="0"/>
          </a:xfrm>
          <a:prstGeom prst="line">
            <a:avLst/>
          </a:prstGeom>
          <a:ln w="57150">
            <a:solidFill>
              <a:srgbClr val="A92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9123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94D0AF-D099-5746-9D14-C4EF0BB54DCA}"/>
              </a:ext>
            </a:extLst>
          </p:cNvPr>
          <p:cNvSpPr txBox="1"/>
          <p:nvPr/>
        </p:nvSpPr>
        <p:spPr>
          <a:xfrm>
            <a:off x="590266" y="123090"/>
            <a:ext cx="1092029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Questions that biomedical research is trying to answer are 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numerous and hard</a:t>
            </a:r>
          </a:p>
        </p:txBody>
      </p:sp>
      <p:pic>
        <p:nvPicPr>
          <p:cNvPr id="4" name="Cellular-environment_02.mp4">
            <a:hlinkClick r:id="" action="ppaction://media"/>
            <a:extLst>
              <a:ext uri="{FF2B5EF4-FFF2-40B4-BE49-F238E27FC236}">
                <a16:creationId xmlns:a16="http://schemas.microsoft.com/office/drawing/2014/main" id="{819C6262-E28F-F94F-A767-D295FCCE302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11946" y="1292096"/>
            <a:ext cx="7676935" cy="472027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1652CC9-EFCB-5C47-A695-03C483543CE1}"/>
              </a:ext>
            </a:extLst>
          </p:cNvPr>
          <p:cNvSpPr/>
          <p:nvPr/>
        </p:nvSpPr>
        <p:spPr>
          <a:xfrm>
            <a:off x="439448" y="6104162"/>
            <a:ext cx="113131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Citation: </a:t>
            </a:r>
            <a:r>
              <a:rPr lang="en-US" dirty="0" err="1">
                <a:solidFill>
                  <a:schemeClr val="bg1"/>
                </a:solidFill>
              </a:rPr>
              <a:t>McGuffee</a:t>
            </a:r>
            <a:r>
              <a:rPr lang="en-US" dirty="0">
                <a:solidFill>
                  <a:schemeClr val="bg1"/>
                </a:solidFill>
              </a:rPr>
              <a:t> SR, </a:t>
            </a:r>
            <a:r>
              <a:rPr lang="en-US" dirty="0" err="1">
                <a:solidFill>
                  <a:schemeClr val="bg1"/>
                </a:solidFill>
              </a:rPr>
              <a:t>Elcock</a:t>
            </a:r>
            <a:r>
              <a:rPr lang="en-US" dirty="0">
                <a:solidFill>
                  <a:schemeClr val="bg1"/>
                </a:solidFill>
              </a:rPr>
              <a:t> AH (2010) Diffusion, Crowding &amp; Protein Stability in a Dynamic Molecular Model of the Bacterial Cytoplasm. </a:t>
            </a:r>
            <a:r>
              <a:rPr lang="en-US" dirty="0" err="1">
                <a:solidFill>
                  <a:schemeClr val="bg1"/>
                </a:solidFill>
              </a:rPr>
              <a:t>PLoS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Comput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Biol</a:t>
            </a:r>
            <a:r>
              <a:rPr lang="en-US" dirty="0">
                <a:solidFill>
                  <a:schemeClr val="bg1"/>
                </a:solidFill>
              </a:rPr>
              <a:t> 6(3): e1000694. </a:t>
            </a:r>
          </a:p>
        </p:txBody>
      </p:sp>
      <p:pic>
        <p:nvPicPr>
          <p:cNvPr id="6" name="Picture 5" descr="A person in a blue dress&#10;&#10;Description automatically generated">
            <a:extLst>
              <a:ext uri="{FF2B5EF4-FFF2-40B4-BE49-F238E27FC236}">
                <a16:creationId xmlns:a16="http://schemas.microsoft.com/office/drawing/2014/main" id="{1F445347-2D02-DA40-8876-A4A651A9811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2315"/>
          <a:stretch/>
        </p:blipFill>
        <p:spPr>
          <a:xfrm>
            <a:off x="2000937" y="1200308"/>
            <a:ext cx="8190125" cy="5335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656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3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7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18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AF1D9D6-119A-A542-B70C-15DC5A3E5C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51" r="2198"/>
          <a:stretch/>
        </p:blipFill>
        <p:spPr>
          <a:xfrm>
            <a:off x="5543550" y="1029484"/>
            <a:ext cx="6648450" cy="4799031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B5B392E-F66E-AE44-A3D0-6B2DB69A6591}"/>
              </a:ext>
            </a:extLst>
          </p:cNvPr>
          <p:cNvSpPr txBox="1">
            <a:spLocks/>
          </p:cNvSpPr>
          <p:nvPr/>
        </p:nvSpPr>
        <p:spPr>
          <a:xfrm>
            <a:off x="152400" y="1741039"/>
            <a:ext cx="5391150" cy="3375920"/>
          </a:xfrm>
          <a:prstGeom prst="rect">
            <a:avLst/>
          </a:prstGeom>
        </p:spPr>
        <p:txBody>
          <a:bodyPr anchor="t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/>
              <a:buNone/>
            </a:pPr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Biomedical research, like my cooking, needs the right research tools for the job!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FABDA2-6C01-DE4F-9CA2-C7AA730D1FF2}"/>
              </a:ext>
            </a:extLst>
          </p:cNvPr>
          <p:cNvSpPr/>
          <p:nvPr/>
        </p:nvSpPr>
        <p:spPr>
          <a:xfrm>
            <a:off x="5543550" y="6211669"/>
            <a:ext cx="7048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https://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www.flickr.com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/photos/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artbystevejohnson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/4622241124</a:t>
            </a:r>
          </a:p>
          <a:p>
            <a:endParaRPr lang="en-US" dirty="0">
              <a:solidFill>
                <a:schemeClr val="bg1">
                  <a:lumMod val="9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849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CF98E6E9-88C7-9245-A4EF-5C6926CDD7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0791915"/>
              </p:ext>
            </p:extLst>
          </p:nvPr>
        </p:nvGraphicFramePr>
        <p:xfrm>
          <a:off x="-1607221" y="1099172"/>
          <a:ext cx="10782300" cy="55170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CD702F36-7B33-F34C-86E0-B2A08AF2FE51}"/>
              </a:ext>
            </a:extLst>
          </p:cNvPr>
          <p:cNvSpPr/>
          <p:nvPr/>
        </p:nvSpPr>
        <p:spPr>
          <a:xfrm>
            <a:off x="6138158" y="6431518"/>
            <a:ext cx="60738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https://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www.flickr.com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/photos/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gammaman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/40497010885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8ADC16-F4BC-6C4C-8A6D-F4915E120B2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875" t="19553" r="37917" b="10278"/>
          <a:stretch/>
        </p:blipFill>
        <p:spPr>
          <a:xfrm>
            <a:off x="7473336" y="1540186"/>
            <a:ext cx="4668654" cy="445031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0C3670A-46C2-1F48-BD9A-12A1C8E5673F}"/>
              </a:ext>
            </a:extLst>
          </p:cNvPr>
          <p:cNvSpPr/>
          <p:nvPr/>
        </p:nvSpPr>
        <p:spPr>
          <a:xfrm>
            <a:off x="1295681" y="57150"/>
            <a:ext cx="9600642" cy="8973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To be useful, any research tool has to be:</a:t>
            </a:r>
          </a:p>
        </p:txBody>
      </p:sp>
    </p:spTree>
    <p:extLst>
      <p:ext uri="{BB962C8B-B14F-4D97-AF65-F5344CB8AC3E}">
        <p14:creationId xmlns:p14="http://schemas.microsoft.com/office/powerpoint/2010/main" val="3280904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2CFD279-55AA-AC41-828B-36BA493789D5}"/>
              </a:ext>
            </a:extLst>
          </p:cNvPr>
          <p:cNvSpPr/>
          <p:nvPr/>
        </p:nvSpPr>
        <p:spPr>
          <a:xfrm>
            <a:off x="0" y="6239494"/>
            <a:ext cx="12192000" cy="61555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en-US" sz="800" dirty="0">
              <a:solidFill>
                <a:schemeClr val="bg1">
                  <a:lumMod val="9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“Science Forum: Donated chemical probes for open science”- Müller et al. (2018)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eLife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fi-FI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7:e34311</a:t>
            </a:r>
          </a:p>
          <a:p>
            <a:pPr algn="ctr"/>
            <a:endParaRPr lang="en-US" sz="800" i="0" dirty="0">
              <a:solidFill>
                <a:schemeClr val="bg1">
                  <a:lumMod val="95000"/>
                </a:schemeClr>
              </a:solidFill>
              <a:effectLst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51496D-36F2-A442-A25D-58C0664BB19E}"/>
              </a:ext>
            </a:extLst>
          </p:cNvPr>
          <p:cNvSpPr txBox="1"/>
          <p:nvPr/>
        </p:nvSpPr>
        <p:spPr>
          <a:xfrm>
            <a:off x="0" y="0"/>
            <a:ext cx="12192000" cy="83099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US" sz="2400" dirty="0">
              <a:solidFill>
                <a:schemeClr val="bg1">
                  <a:lumMod val="9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Chemical probes are research tools that check off the following criteria: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72D665A-828C-B94E-92FD-912B096E9E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576" y="1276511"/>
            <a:ext cx="8169547" cy="496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919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1DA223B-BA7A-D74E-8B45-5D84975A51D9}"/>
              </a:ext>
            </a:extLst>
          </p:cNvPr>
          <p:cNvSpPr/>
          <p:nvPr/>
        </p:nvSpPr>
        <p:spPr>
          <a:xfrm>
            <a:off x="790575" y="1317695"/>
            <a:ext cx="1061085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“A chemical probe is simply a reagent—a selective small-molecule modulator of a protein's function that allows the user to ask mechanistic and phenotypic questions about its molecular target in biochemical, cell-based or animal studies. “ </a:t>
            </a:r>
          </a:p>
          <a:p>
            <a:endParaRPr lang="en-US" sz="3200" dirty="0">
              <a:solidFill>
                <a:schemeClr val="bg1">
                  <a:lumMod val="9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/>
            <a:r>
              <a:rPr lang="en-US" sz="3200" dirty="0" err="1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Arrowsmith</a:t>
            </a:r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et al. (2015) </a:t>
            </a:r>
            <a:r>
              <a:rPr lang="en-US" sz="3200" i="1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Nat. </a:t>
            </a:r>
            <a:r>
              <a:rPr lang="en-US" sz="3200" i="1" dirty="0" err="1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Chem</a:t>
            </a:r>
            <a:r>
              <a:rPr lang="en-US" sz="3200" i="1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Biol.</a:t>
            </a:r>
          </a:p>
        </p:txBody>
      </p:sp>
    </p:spTree>
    <p:extLst>
      <p:ext uri="{BB962C8B-B14F-4D97-AF65-F5344CB8AC3E}">
        <p14:creationId xmlns:p14="http://schemas.microsoft.com/office/powerpoint/2010/main" val="3637701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143237D-91F0-6C45-BA2F-4F0FB8B2A4F2}"/>
              </a:ext>
            </a:extLst>
          </p:cNvPr>
          <p:cNvSpPr txBox="1"/>
          <p:nvPr/>
        </p:nvSpPr>
        <p:spPr>
          <a:xfrm>
            <a:off x="869569" y="1543050"/>
            <a:ext cx="104528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One thing chemical probes don’t need to be is…?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0EB87D0-56BA-8E40-B777-E678C4CDBB83}"/>
              </a:ext>
            </a:extLst>
          </p:cNvPr>
          <p:cNvGrpSpPr/>
          <p:nvPr/>
        </p:nvGrpSpPr>
        <p:grpSpPr>
          <a:xfrm>
            <a:off x="2109810" y="2767280"/>
            <a:ext cx="7972379" cy="1323439"/>
            <a:chOff x="869569" y="2767280"/>
            <a:chExt cx="7972379" cy="1323439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A24E66D-96DC-5747-9F9A-23F9EC73FEE1}"/>
                </a:ext>
              </a:extLst>
            </p:cNvPr>
            <p:cNvSpPr txBox="1"/>
            <p:nvPr/>
          </p:nvSpPr>
          <p:spPr>
            <a:xfrm>
              <a:off x="869569" y="3062585"/>
              <a:ext cx="549419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bg1">
                      <a:lumMod val="9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chemical probes 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6C136C7-9297-A141-9E60-98B19C3BF6F7}"/>
                </a:ext>
              </a:extLst>
            </p:cNvPr>
            <p:cNvSpPr txBox="1"/>
            <p:nvPr/>
          </p:nvSpPr>
          <p:spPr>
            <a:xfrm>
              <a:off x="6887567" y="3062585"/>
              <a:ext cx="19543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bg1">
                      <a:lumMod val="9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drugs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16D644C-AC17-1844-976B-642D9070A91A}"/>
                </a:ext>
              </a:extLst>
            </p:cNvPr>
            <p:cNvSpPr txBox="1"/>
            <p:nvPr/>
          </p:nvSpPr>
          <p:spPr>
            <a:xfrm>
              <a:off x="6125448" y="2767280"/>
              <a:ext cx="80021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0" dirty="0">
                  <a:solidFill>
                    <a:schemeClr val="bg1">
                      <a:lumMod val="9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92642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89FD966-7CB1-9E48-94E7-33260CED3390}"/>
              </a:ext>
            </a:extLst>
          </p:cNvPr>
          <p:cNvSpPr txBox="1"/>
          <p:nvPr/>
        </p:nvSpPr>
        <p:spPr>
          <a:xfrm>
            <a:off x="217049" y="89059"/>
            <a:ext cx="11757899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600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AND: chemical probes is NOT where</a:t>
            </a:r>
          </a:p>
          <a:p>
            <a:pPr algn="ctr"/>
            <a:r>
              <a:rPr lang="en-US" sz="4600" dirty="0" err="1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Ooops</a:t>
            </a:r>
            <a:r>
              <a:rPr lang="en-US" sz="4600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!-we-thought-there-were-good leads </a:t>
            </a:r>
          </a:p>
          <a:p>
            <a:pPr algn="ctr"/>
            <a:r>
              <a:rPr lang="en-US" sz="4600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go to </a:t>
            </a:r>
            <a:r>
              <a:rPr lang="en-US" sz="4600" u="sng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retire</a:t>
            </a:r>
            <a:r>
              <a:rPr lang="en-US" sz="4600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B728CB-480F-FB47-B6B2-86A1E669D5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056" b="20556"/>
          <a:stretch/>
        </p:blipFill>
        <p:spPr>
          <a:xfrm>
            <a:off x="952499" y="2305050"/>
            <a:ext cx="10287000" cy="455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572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3360" y="218715"/>
            <a:ext cx="11765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Problematic probes will not just go away</a:t>
            </a:r>
          </a:p>
        </p:txBody>
      </p:sp>
      <p:sp>
        <p:nvSpPr>
          <p:cNvPr id="6" name="Rectangle 5"/>
          <p:cNvSpPr/>
          <p:nvPr/>
        </p:nvSpPr>
        <p:spPr>
          <a:xfrm>
            <a:off x="6929469" y="1837673"/>
            <a:ext cx="5262531" cy="415498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endParaRPr lang="tr-TR" sz="2400" dirty="0">
              <a:solidFill>
                <a:schemeClr val="bg1">
                  <a:lumMod val="9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 err="1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developed</a:t>
            </a:r>
            <a:r>
              <a:rPr lang="tr-TR" sz="2400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tr-TR" sz="2400" dirty="0" err="1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to</a:t>
            </a:r>
            <a:r>
              <a:rPr lang="tr-TR" sz="2400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tr-TR" sz="2400" dirty="0" err="1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target</a:t>
            </a:r>
            <a:r>
              <a:rPr lang="tr-TR" sz="2400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PI3K in 1990’s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tr-TR" sz="2400" dirty="0">
              <a:solidFill>
                <a:schemeClr val="bg1">
                  <a:lumMod val="9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tr-TR" sz="2400" dirty="0">
              <a:solidFill>
                <a:schemeClr val="bg1">
                  <a:lumMod val="9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 err="1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affects</a:t>
            </a:r>
            <a:r>
              <a:rPr lang="tr-TR" sz="2400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a </a:t>
            </a:r>
            <a:r>
              <a:rPr lang="tr-TR" sz="2400" dirty="0" err="1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range</a:t>
            </a:r>
            <a:r>
              <a:rPr lang="tr-TR" sz="2400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of </a:t>
            </a:r>
            <a:r>
              <a:rPr lang="tr-TR" sz="2400" dirty="0" err="1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targets</a:t>
            </a:r>
            <a:r>
              <a:rPr lang="tr-TR" sz="2400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tr-TR" sz="2400" dirty="0" err="1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including</a:t>
            </a:r>
            <a:r>
              <a:rPr lang="tr-TR" sz="2400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BET </a:t>
            </a:r>
            <a:r>
              <a:rPr lang="tr-TR" sz="2400" dirty="0" err="1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bromodomain</a:t>
            </a:r>
            <a:r>
              <a:rPr lang="tr-TR" sz="2400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tr-TR" sz="2400" dirty="0" err="1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proteins</a:t>
            </a:r>
            <a:endParaRPr lang="tr-TR" sz="2400" dirty="0">
              <a:solidFill>
                <a:schemeClr val="bg1">
                  <a:lumMod val="9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tr-TR" sz="2400" dirty="0">
              <a:solidFill>
                <a:schemeClr val="bg1">
                  <a:lumMod val="9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 err="1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still</a:t>
            </a:r>
            <a:r>
              <a:rPr lang="tr-TR" sz="2400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tr-TR" sz="2400" dirty="0" err="1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being</a:t>
            </a:r>
            <a:r>
              <a:rPr lang="tr-TR" sz="2400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tr-TR" sz="2400" dirty="0" err="1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used</a:t>
            </a:r>
            <a:r>
              <a:rPr lang="tr-TR" sz="2400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in 2019 as PI3K </a:t>
            </a:r>
            <a:r>
              <a:rPr lang="tr-TR" sz="2400" dirty="0" err="1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research</a:t>
            </a:r>
            <a:r>
              <a:rPr lang="tr-TR" sz="2400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tr-TR" sz="2400" dirty="0" err="1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tool</a:t>
            </a:r>
            <a:endParaRPr lang="tr-TR" sz="2400" dirty="0">
              <a:solidFill>
                <a:schemeClr val="bg1">
                  <a:lumMod val="9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tr-TR" sz="2400" dirty="0">
              <a:solidFill>
                <a:schemeClr val="bg1">
                  <a:lumMod val="9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9" name="Picture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84B71D9F-6C44-0C45-BA06-01CF2F2D09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2"/>
          <a:stretch/>
        </p:blipFill>
        <p:spPr>
          <a:xfrm>
            <a:off x="16042" y="1004416"/>
            <a:ext cx="6929469" cy="5853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8814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75835" y="3104298"/>
            <a:ext cx="344838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b="1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$1.8B</a:t>
            </a:r>
            <a:endParaRPr lang="en-US" sz="9600" dirty="0">
              <a:solidFill>
                <a:schemeClr val="bg1">
                  <a:lumMod val="9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86777" y="1788999"/>
            <a:ext cx="108264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Estimated cost of using bad chemical probes is…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06F487-F197-FC41-854D-4172F101B749}"/>
              </a:ext>
            </a:extLst>
          </p:cNvPr>
          <p:cNvSpPr/>
          <p:nvPr/>
        </p:nvSpPr>
        <p:spPr>
          <a:xfrm>
            <a:off x="2383567" y="6131668"/>
            <a:ext cx="98084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http://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www.chemicalprobes.org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/news/estimating-cost-poor-quality-reagent-selection</a:t>
            </a:r>
          </a:p>
        </p:txBody>
      </p:sp>
    </p:spTree>
    <p:extLst>
      <p:ext uri="{BB962C8B-B14F-4D97-AF65-F5344CB8AC3E}">
        <p14:creationId xmlns:p14="http://schemas.microsoft.com/office/powerpoint/2010/main" val="1772976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0CA591-6173-CD4E-9DEA-62D3972FBE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673" b="605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1DFDBDB-32F6-1147-86AA-F6F5B2A5352E}"/>
              </a:ext>
            </a:extLst>
          </p:cNvPr>
          <p:cNvSpPr/>
          <p:nvPr/>
        </p:nvSpPr>
        <p:spPr>
          <a:xfrm>
            <a:off x="5133484" y="6253542"/>
            <a:ext cx="69753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Photo source: https://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www.flickr.com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/photos/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aukirk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/32520898816</a:t>
            </a:r>
          </a:p>
        </p:txBody>
      </p:sp>
    </p:spTree>
    <p:extLst>
      <p:ext uri="{BB962C8B-B14F-4D97-AF65-F5344CB8AC3E}">
        <p14:creationId xmlns:p14="http://schemas.microsoft.com/office/powerpoint/2010/main" val="2494493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257223" y="1021588"/>
            <a:ext cx="6580371" cy="527321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dirty="0">
                <a:solidFill>
                  <a:srgbClr val="FFFFF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Diversify chemical probes’ community to include a much larger number of people and types of entities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250" r="13869"/>
          <a:stretch/>
        </p:blipFill>
        <p:spPr>
          <a:xfrm>
            <a:off x="5895003" y="688482"/>
            <a:ext cx="6296997" cy="5606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2479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6EF35C9-5B94-BF4A-A529-17D094D09E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43361457"/>
              </p:ext>
            </p:extLst>
          </p:nvPr>
        </p:nvGraphicFramePr>
        <p:xfrm>
          <a:off x="2455645" y="1441324"/>
          <a:ext cx="7280705" cy="497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FE71B0C-692B-4D4B-AA44-37AAE74DD181}"/>
              </a:ext>
            </a:extLst>
          </p:cNvPr>
          <p:cNvSpPr txBox="1"/>
          <p:nvPr/>
        </p:nvSpPr>
        <p:spPr>
          <a:xfrm>
            <a:off x="1369062" y="438151"/>
            <a:ext cx="94538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Diverse and inclusive chemical probes’ community</a:t>
            </a:r>
          </a:p>
        </p:txBody>
      </p:sp>
    </p:spTree>
    <p:extLst>
      <p:ext uri="{BB962C8B-B14F-4D97-AF65-F5344CB8AC3E}">
        <p14:creationId xmlns:p14="http://schemas.microsoft.com/office/powerpoint/2010/main" val="8995011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AA0C5B-619C-9F48-AC3C-7B0360FAB0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6" y="0"/>
            <a:ext cx="12139447" cy="688781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CF3C047-279E-1443-903F-CD1AABCA9CC0}"/>
              </a:ext>
            </a:extLst>
          </p:cNvPr>
          <p:cNvSpPr txBox="1"/>
          <p:nvPr/>
        </p:nvSpPr>
        <p:spPr>
          <a:xfrm>
            <a:off x="26276" y="465512"/>
            <a:ext cx="12139447" cy="70788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Too many cultures, too many pre-existing silos</a:t>
            </a:r>
          </a:p>
        </p:txBody>
      </p:sp>
    </p:spTree>
    <p:extLst>
      <p:ext uri="{BB962C8B-B14F-4D97-AF65-F5344CB8AC3E}">
        <p14:creationId xmlns:p14="http://schemas.microsoft.com/office/powerpoint/2010/main" val="32327203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DA4EB2E-1B0E-BC4C-BE8C-9A2A1440CB5B}"/>
              </a:ext>
            </a:extLst>
          </p:cNvPr>
          <p:cNvSpPr/>
          <p:nvPr/>
        </p:nvSpPr>
        <p:spPr>
          <a:xfrm>
            <a:off x="750915" y="600718"/>
            <a:ext cx="106901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Our glue is our common goals and values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9A19354F-F2D9-7941-AFFD-00B52785A6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89329734"/>
              </p:ext>
            </p:extLst>
          </p:nvPr>
        </p:nvGraphicFramePr>
        <p:xfrm>
          <a:off x="2009167" y="1701705"/>
          <a:ext cx="8472923" cy="45555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236762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91225" y="497726"/>
            <a:ext cx="10778281" cy="6176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FFF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Chemical probe developers should:</a:t>
            </a:r>
          </a:p>
          <a:p>
            <a:endParaRPr lang="en-US" sz="3200" dirty="0">
              <a:solidFill>
                <a:srgbClr val="FFFFFF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en-US" sz="3200" dirty="0">
              <a:solidFill>
                <a:srgbClr val="FFFFFF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sz="2400" dirty="0">
                <a:solidFill>
                  <a:srgbClr val="FFFFF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Push the chemical probes efforts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Adopt robust sharing and reporting principles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Provide training resources and guidelines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Share the ownership of the problem and the solutions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Advocate for funding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Engage, engage, engage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(and learn to speak the language of biologists) 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endParaRPr lang="en-US" sz="3200" dirty="0">
              <a:solidFill>
                <a:srgbClr val="FFFFFF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4" name="Picture 3" descr="A picture containing indoor, table, sitting&#10;&#10;Description automatically generated">
            <a:extLst>
              <a:ext uri="{FF2B5EF4-FFF2-40B4-BE49-F238E27FC236}">
                <a16:creationId xmlns:a16="http://schemas.microsoft.com/office/drawing/2014/main" id="{5F654DA0-B697-1D4E-A1C1-FDC04423E9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l="54674"/>
          <a:stretch/>
        </p:blipFill>
        <p:spPr>
          <a:xfrm>
            <a:off x="8030095" y="0"/>
            <a:ext cx="41619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4578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957075" y="549648"/>
            <a:ext cx="10934915" cy="5665205"/>
            <a:chOff x="7147518" y="338322"/>
            <a:chExt cx="3692950" cy="4716613"/>
          </a:xfrm>
        </p:grpSpPr>
        <p:sp>
          <p:nvSpPr>
            <p:cNvPr id="3" name="Rounded Rectangle 2"/>
            <p:cNvSpPr/>
            <p:nvPr/>
          </p:nvSpPr>
          <p:spPr>
            <a:xfrm>
              <a:off x="7147518" y="911912"/>
              <a:ext cx="3452519" cy="4143023"/>
            </a:xfrm>
            <a:prstGeom prst="roundRect">
              <a:avLst>
                <a:gd name="adj" fmla="val 5000"/>
              </a:avLst>
            </a:prstGeom>
            <a:solidFill>
              <a:schemeClr val="tx1">
                <a:lumMod val="75000"/>
                <a:lumOff val="25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-8271860"/>
                <a:satOff val="46445"/>
                <a:lumOff val="-2156"/>
                <a:alphaOff val="0"/>
              </a:schemeClr>
            </a:fillRef>
            <a:effectRef idx="2">
              <a:schemeClr val="accent4">
                <a:hueOff val="-8271860"/>
                <a:satOff val="46445"/>
                <a:lumOff val="-215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" name="Rounded Rectangle 4"/>
            <p:cNvSpPr/>
            <p:nvPr/>
          </p:nvSpPr>
          <p:spPr>
            <a:xfrm>
              <a:off x="8268751" y="338322"/>
              <a:ext cx="2571717" cy="170224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51435" rIns="66675" bIns="0" numCol="1" spcCol="1270" anchor="t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600" kern="12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How can biomedical (life science) research journals make a difference:</a:t>
              </a:r>
            </a:p>
          </p:txBody>
        </p:sp>
      </p:grpSp>
      <p:sp>
        <p:nvSpPr>
          <p:cNvPr id="5" name="Rectangle 4"/>
          <p:cNvSpPr/>
          <p:nvPr/>
        </p:nvSpPr>
        <p:spPr>
          <a:xfrm>
            <a:off x="4277073" y="2203231"/>
            <a:ext cx="761491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Adopt community endorsed chemical probe standards </a:t>
            </a:r>
          </a:p>
          <a:p>
            <a:pPr marL="285750" lvl="0" indent="-285750">
              <a:buFont typeface="Arial" charset="0"/>
              <a:buChar char="•"/>
            </a:pPr>
            <a:endParaRPr lang="en-US" sz="24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285750" lvl="0" indent="-285750">
              <a:buFont typeface="Arial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Provide space to discuss issues and broadcast best practices</a:t>
            </a:r>
          </a:p>
          <a:p>
            <a:pPr marL="285750" lvl="0" indent="-285750">
              <a:buFont typeface="Arial" charset="0"/>
              <a:buChar char="•"/>
            </a:pPr>
            <a:endParaRPr lang="en-US" sz="24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285750" lvl="0" indent="-285750">
              <a:buFont typeface="Arial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Introduce mandates for probe validation, deposition and resource sharing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159" r="6494"/>
          <a:stretch/>
        </p:blipFill>
        <p:spPr>
          <a:xfrm>
            <a:off x="-237744" y="31100"/>
            <a:ext cx="3986784" cy="682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5737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484" y="0"/>
            <a:ext cx="12052515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Most people get their chemical probe info via</a:t>
            </a:r>
            <a:r>
              <a:rPr lang="mr-I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…</a:t>
            </a: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73"/>
          <a:stretch/>
        </p:blipFill>
        <p:spPr>
          <a:xfrm>
            <a:off x="475488" y="1252411"/>
            <a:ext cx="9423400" cy="156533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961"/>
          <a:stretch/>
        </p:blipFill>
        <p:spPr>
          <a:xfrm>
            <a:off x="618622" y="2890902"/>
            <a:ext cx="11413503" cy="132556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612" y="4070921"/>
            <a:ext cx="9613900" cy="1485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662" y="5555740"/>
            <a:ext cx="8051800" cy="118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319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75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54" y="1471232"/>
            <a:ext cx="11194492" cy="2191026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98754" y="365125"/>
            <a:ext cx="12052515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Most people find their chemical </a:t>
            </a: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probe via</a:t>
            </a:r>
            <a:r>
              <a:rPr lang="mr-IN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…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811" y="3790274"/>
            <a:ext cx="10058400" cy="260842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761488" y="3790274"/>
            <a:ext cx="3054096" cy="3062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066031" y="4715098"/>
            <a:ext cx="7488179" cy="16836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444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816561" y="129004"/>
            <a:ext cx="11119041" cy="6381532"/>
            <a:chOff x="802" y="647337"/>
            <a:chExt cx="3712957" cy="4407598"/>
          </a:xfrm>
        </p:grpSpPr>
        <p:sp>
          <p:nvSpPr>
            <p:cNvPr id="6" name="Rounded Rectangle 5"/>
            <p:cNvSpPr/>
            <p:nvPr/>
          </p:nvSpPr>
          <p:spPr>
            <a:xfrm>
              <a:off x="802" y="911912"/>
              <a:ext cx="3452519" cy="4143023"/>
            </a:xfrm>
            <a:prstGeom prst="roundRect">
              <a:avLst>
                <a:gd name="adj" fmla="val 5000"/>
              </a:avLst>
            </a:prstGeom>
            <a:solidFill>
              <a:schemeClr val="tx1">
                <a:lumMod val="75000"/>
                <a:lumOff val="25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ounded Rectangle 4"/>
            <p:cNvSpPr/>
            <p:nvPr/>
          </p:nvSpPr>
          <p:spPr>
            <a:xfrm>
              <a:off x="886428" y="647337"/>
              <a:ext cx="2827331" cy="15704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99441" rIns="128905" bIns="0" numCol="1" spcCol="1270" anchor="t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600" kern="12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Common-sense things funders could be doing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724102" y="1244355"/>
            <a:ext cx="8108234" cy="5670198"/>
            <a:chOff x="-1790544" y="911912"/>
            <a:chExt cx="5053977" cy="4460884"/>
          </a:xfrm>
        </p:grpSpPr>
        <p:sp>
          <p:nvSpPr>
            <p:cNvPr id="9" name="Rectangle 8"/>
            <p:cNvSpPr/>
            <p:nvPr/>
          </p:nvSpPr>
          <p:spPr>
            <a:xfrm>
              <a:off x="691306" y="911912"/>
              <a:ext cx="2572127" cy="4143023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-1790544" y="1229773"/>
              <a:ext cx="5053977" cy="414302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58293" rIns="0" bIns="0" numCol="1" spcCol="1270" anchor="t" anchorCtr="0">
              <a:noAutofit/>
            </a:bodyPr>
            <a:lstStyle/>
            <a:p>
              <a:pPr marL="342900" indent="-34290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charset="0"/>
                <a:buChar char="•"/>
              </a:pPr>
              <a:r>
                <a:rPr lang="en-US" sz="2400" dirty="0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Provide long-term funds and infrastructure to enable high-quality chemical probe development</a:t>
              </a:r>
              <a:endParaRPr lang="en-US" sz="2400" kern="12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  <a:p>
              <a:pPr marL="342900" lvl="0" indent="-342900" algn="l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charset="0"/>
                <a:buChar char="•"/>
              </a:pPr>
              <a:endParaRPr lang="en-US" sz="2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  <a:p>
              <a:pPr marL="342900" lvl="0" indent="-342900" algn="l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charset="0"/>
                <a:buChar char="•"/>
              </a:pPr>
              <a:r>
                <a:rPr lang="en-US" sz="2400" kern="1200" dirty="0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Require detailed plan for chemical probe validation and/or assessment in grant applications, as well as clear user statements on their probe choosing criteria </a:t>
              </a:r>
            </a:p>
            <a:p>
              <a:pPr marL="342900" lvl="0" indent="-342900" algn="l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charset="0"/>
                <a:buChar char="•"/>
              </a:pPr>
              <a:endParaRPr lang="en-US" sz="2400" kern="12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  <a:p>
              <a:pPr marL="342900" indent="-34290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charset="0"/>
                <a:buChar char="•"/>
              </a:pPr>
              <a:r>
                <a:rPr lang="en-US" sz="2400" dirty="0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Require public sharing of all the probe validation data and use guidelines, potentially via </a:t>
              </a:r>
              <a:r>
                <a:rPr lang="en-US" sz="2400" kern="1200" dirty="0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a global chemical probe depository</a:t>
              </a:r>
            </a:p>
            <a:p>
              <a:pPr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400" kern="12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75" r="5598"/>
          <a:stretch/>
        </p:blipFill>
        <p:spPr>
          <a:xfrm>
            <a:off x="5868" y="3907"/>
            <a:ext cx="3172226" cy="6835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4964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FC9C8D-BC6C-1241-B7F3-F24EFE8C98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prstClr val="white"/>
            </a:duotone>
            <a:extLst/>
          </a:blip>
          <a:srcRect t="2305" b="1790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2C1CFF2-B40F-3141-96AC-BA7CC62FE0BC}"/>
              </a:ext>
            </a:extLst>
          </p:cNvPr>
          <p:cNvSpPr/>
          <p:nvPr/>
        </p:nvSpPr>
        <p:spPr>
          <a:xfrm>
            <a:off x="3446991" y="535758"/>
            <a:ext cx="8462356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3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Finally, what about chemical probe users?</a:t>
            </a:r>
          </a:p>
          <a:p>
            <a:pPr fontAlgn="base"/>
            <a:endParaRPr lang="en-US" sz="1000" dirty="0">
              <a:solidFill>
                <a:schemeClr val="bg1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fontAlgn="base"/>
            <a:r>
              <a:rPr lang="en-US" sz="3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It will be an uphill battle, but with help from funders, journals, vendors and KOL from across life sciences we can get there!</a:t>
            </a:r>
          </a:p>
          <a:p>
            <a:pPr fontAlgn="base"/>
            <a:endParaRPr lang="en-US" sz="3200" dirty="0">
              <a:solidFill>
                <a:schemeClr val="bg1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fontAlgn="base"/>
            <a:endParaRPr lang="en-US" sz="3200" dirty="0">
              <a:solidFill>
                <a:schemeClr val="bg1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fontAlgn="base"/>
            <a:r>
              <a:rPr lang="en-US" sz="3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Why? </a:t>
            </a:r>
          </a:p>
          <a:p>
            <a:pPr fontAlgn="base"/>
            <a:endParaRPr lang="en-US" sz="1000" dirty="0">
              <a:solidFill>
                <a:schemeClr val="bg1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fontAlgn="base"/>
            <a:r>
              <a:rPr lang="en-US" sz="3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Because we share common goals and values!</a:t>
            </a:r>
          </a:p>
        </p:txBody>
      </p:sp>
    </p:spTree>
    <p:extLst>
      <p:ext uri="{BB962C8B-B14F-4D97-AF65-F5344CB8AC3E}">
        <p14:creationId xmlns:p14="http://schemas.microsoft.com/office/powerpoint/2010/main" val="18382744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D613A7-2759-4D41-ABB5-E06EB3EAA811}"/>
              </a:ext>
            </a:extLst>
          </p:cNvPr>
          <p:cNvSpPr txBox="1"/>
          <p:nvPr/>
        </p:nvSpPr>
        <p:spPr>
          <a:xfrm>
            <a:off x="1808930" y="147566"/>
            <a:ext cx="88865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Growing chemical probes’ community</a:t>
            </a:r>
          </a:p>
        </p:txBody>
      </p:sp>
      <p:sp>
        <p:nvSpPr>
          <p:cNvPr id="18" name="Trapezoid 17">
            <a:extLst>
              <a:ext uri="{FF2B5EF4-FFF2-40B4-BE49-F238E27FC236}">
                <a16:creationId xmlns:a16="http://schemas.microsoft.com/office/drawing/2014/main" id="{B5024CC6-E6E7-2241-9848-FAF5BF011E0B}"/>
              </a:ext>
            </a:extLst>
          </p:cNvPr>
          <p:cNvSpPr/>
          <p:nvPr/>
        </p:nvSpPr>
        <p:spPr>
          <a:xfrm rot="10800000">
            <a:off x="4077264" y="6257323"/>
            <a:ext cx="3807229" cy="584774"/>
          </a:xfrm>
          <a:prstGeom prst="trapezoid">
            <a:avLst>
              <a:gd name="adj" fmla="val 59010"/>
            </a:avLst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D346B635-726C-AC49-927C-9493FA9F4A16}"/>
              </a:ext>
            </a:extLst>
          </p:cNvPr>
          <p:cNvSpPr/>
          <p:nvPr/>
        </p:nvSpPr>
        <p:spPr>
          <a:xfrm>
            <a:off x="5748265" y="882316"/>
            <a:ext cx="465221" cy="5642919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F09B73C3-A3EB-4D46-AA37-81594A638126}"/>
              </a:ext>
            </a:extLst>
          </p:cNvPr>
          <p:cNvSpPr/>
          <p:nvPr/>
        </p:nvSpPr>
        <p:spPr>
          <a:xfrm rot="4519960">
            <a:off x="6826186" y="93747"/>
            <a:ext cx="1828800" cy="3657600"/>
          </a:xfrm>
          <a:custGeom>
            <a:avLst/>
            <a:gdLst>
              <a:gd name="connsiteX0" fmla="*/ 577317 w 1140688"/>
              <a:gd name="connsiteY0" fmla="*/ 2389664 h 2389664"/>
              <a:gd name="connsiteX1" fmla="*/ 485408 w 1140688"/>
              <a:gd name="connsiteY1" fmla="*/ 2322634 h 2389664"/>
              <a:gd name="connsiteX2" fmla="*/ 0 w 1140688"/>
              <a:gd name="connsiteY2" fmla="*/ 1194832 h 2389664"/>
              <a:gd name="connsiteX3" fmla="*/ 485408 w 1140688"/>
              <a:gd name="connsiteY3" fmla="*/ 67030 h 2389664"/>
              <a:gd name="connsiteX4" fmla="*/ 577317 w 1140688"/>
              <a:gd name="connsiteY4" fmla="*/ 0 h 2389664"/>
              <a:gd name="connsiteX5" fmla="*/ 668203 w 1140688"/>
              <a:gd name="connsiteY5" fmla="*/ 69559 h 2389664"/>
              <a:gd name="connsiteX6" fmla="*/ 1140688 w 1140688"/>
              <a:gd name="connsiteY6" fmla="*/ 1194832 h 2389664"/>
              <a:gd name="connsiteX7" fmla="*/ 668203 w 1140688"/>
              <a:gd name="connsiteY7" fmla="*/ 2320105 h 2389664"/>
              <a:gd name="connsiteX8" fmla="*/ 577317 w 1140688"/>
              <a:gd name="connsiteY8" fmla="*/ 2389664 h 2389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0688" h="2389664">
                <a:moveTo>
                  <a:pt x="577317" y="2389664"/>
                </a:moveTo>
                <a:lnTo>
                  <a:pt x="485408" y="2322634"/>
                </a:lnTo>
                <a:cubicBezTo>
                  <a:pt x="183729" y="2066478"/>
                  <a:pt x="0" y="1647262"/>
                  <a:pt x="0" y="1194832"/>
                </a:cubicBezTo>
                <a:cubicBezTo>
                  <a:pt x="0" y="742402"/>
                  <a:pt x="183730" y="323186"/>
                  <a:pt x="485408" y="67030"/>
                </a:cubicBezTo>
                <a:lnTo>
                  <a:pt x="577317" y="0"/>
                </a:lnTo>
                <a:lnTo>
                  <a:pt x="668203" y="69559"/>
                </a:lnTo>
                <a:cubicBezTo>
                  <a:pt x="962767" y="330501"/>
                  <a:pt x="1140688" y="746978"/>
                  <a:pt x="1140688" y="1194832"/>
                </a:cubicBezTo>
                <a:cubicBezTo>
                  <a:pt x="1140688" y="1642686"/>
                  <a:pt x="962767" y="2059164"/>
                  <a:pt x="668203" y="2320105"/>
                </a:cubicBezTo>
                <a:lnTo>
                  <a:pt x="577317" y="2389664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 37">
            <a:extLst>
              <a:ext uri="{FF2B5EF4-FFF2-40B4-BE49-F238E27FC236}">
                <a16:creationId xmlns:a16="http://schemas.microsoft.com/office/drawing/2014/main" id="{63EC0F09-619F-D140-8B8D-201AB89F6DBC}"/>
              </a:ext>
            </a:extLst>
          </p:cNvPr>
          <p:cNvSpPr/>
          <p:nvPr/>
        </p:nvSpPr>
        <p:spPr>
          <a:xfrm rot="4519960">
            <a:off x="6876071" y="2617241"/>
            <a:ext cx="1828800" cy="3657600"/>
          </a:xfrm>
          <a:custGeom>
            <a:avLst/>
            <a:gdLst>
              <a:gd name="connsiteX0" fmla="*/ 577317 w 1140688"/>
              <a:gd name="connsiteY0" fmla="*/ 2389664 h 2389664"/>
              <a:gd name="connsiteX1" fmla="*/ 485408 w 1140688"/>
              <a:gd name="connsiteY1" fmla="*/ 2322634 h 2389664"/>
              <a:gd name="connsiteX2" fmla="*/ 0 w 1140688"/>
              <a:gd name="connsiteY2" fmla="*/ 1194832 h 2389664"/>
              <a:gd name="connsiteX3" fmla="*/ 485408 w 1140688"/>
              <a:gd name="connsiteY3" fmla="*/ 67030 h 2389664"/>
              <a:gd name="connsiteX4" fmla="*/ 577317 w 1140688"/>
              <a:gd name="connsiteY4" fmla="*/ 0 h 2389664"/>
              <a:gd name="connsiteX5" fmla="*/ 668203 w 1140688"/>
              <a:gd name="connsiteY5" fmla="*/ 69559 h 2389664"/>
              <a:gd name="connsiteX6" fmla="*/ 1140688 w 1140688"/>
              <a:gd name="connsiteY6" fmla="*/ 1194832 h 2389664"/>
              <a:gd name="connsiteX7" fmla="*/ 668203 w 1140688"/>
              <a:gd name="connsiteY7" fmla="*/ 2320105 h 2389664"/>
              <a:gd name="connsiteX8" fmla="*/ 577317 w 1140688"/>
              <a:gd name="connsiteY8" fmla="*/ 2389664 h 2389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0688" h="2389664">
                <a:moveTo>
                  <a:pt x="577317" y="2389664"/>
                </a:moveTo>
                <a:lnTo>
                  <a:pt x="485408" y="2322634"/>
                </a:lnTo>
                <a:cubicBezTo>
                  <a:pt x="183729" y="2066478"/>
                  <a:pt x="0" y="1647262"/>
                  <a:pt x="0" y="1194832"/>
                </a:cubicBezTo>
                <a:cubicBezTo>
                  <a:pt x="0" y="742402"/>
                  <a:pt x="183730" y="323186"/>
                  <a:pt x="485408" y="67030"/>
                </a:cubicBezTo>
                <a:lnTo>
                  <a:pt x="577317" y="0"/>
                </a:lnTo>
                <a:lnTo>
                  <a:pt x="668203" y="69559"/>
                </a:lnTo>
                <a:cubicBezTo>
                  <a:pt x="962767" y="330501"/>
                  <a:pt x="1140688" y="746978"/>
                  <a:pt x="1140688" y="1194832"/>
                </a:cubicBezTo>
                <a:cubicBezTo>
                  <a:pt x="1140688" y="1642686"/>
                  <a:pt x="962767" y="2059164"/>
                  <a:pt x="668203" y="2320105"/>
                </a:cubicBezTo>
                <a:lnTo>
                  <a:pt x="577317" y="2389664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B16FB537-409E-164D-9A19-8B1AFB75EB62}"/>
              </a:ext>
            </a:extLst>
          </p:cNvPr>
          <p:cNvSpPr/>
          <p:nvPr/>
        </p:nvSpPr>
        <p:spPr>
          <a:xfrm rot="17625471">
            <a:off x="3353427" y="3056599"/>
            <a:ext cx="1828800" cy="3657600"/>
          </a:xfrm>
          <a:custGeom>
            <a:avLst/>
            <a:gdLst>
              <a:gd name="connsiteX0" fmla="*/ 577317 w 1140688"/>
              <a:gd name="connsiteY0" fmla="*/ 2389664 h 2389664"/>
              <a:gd name="connsiteX1" fmla="*/ 485408 w 1140688"/>
              <a:gd name="connsiteY1" fmla="*/ 2322634 h 2389664"/>
              <a:gd name="connsiteX2" fmla="*/ 0 w 1140688"/>
              <a:gd name="connsiteY2" fmla="*/ 1194832 h 2389664"/>
              <a:gd name="connsiteX3" fmla="*/ 485408 w 1140688"/>
              <a:gd name="connsiteY3" fmla="*/ 67030 h 2389664"/>
              <a:gd name="connsiteX4" fmla="*/ 577317 w 1140688"/>
              <a:gd name="connsiteY4" fmla="*/ 0 h 2389664"/>
              <a:gd name="connsiteX5" fmla="*/ 668203 w 1140688"/>
              <a:gd name="connsiteY5" fmla="*/ 69559 h 2389664"/>
              <a:gd name="connsiteX6" fmla="*/ 1140688 w 1140688"/>
              <a:gd name="connsiteY6" fmla="*/ 1194832 h 2389664"/>
              <a:gd name="connsiteX7" fmla="*/ 668203 w 1140688"/>
              <a:gd name="connsiteY7" fmla="*/ 2320105 h 2389664"/>
              <a:gd name="connsiteX8" fmla="*/ 577317 w 1140688"/>
              <a:gd name="connsiteY8" fmla="*/ 2389664 h 2389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0688" h="2389664">
                <a:moveTo>
                  <a:pt x="577317" y="2389664"/>
                </a:moveTo>
                <a:lnTo>
                  <a:pt x="485408" y="2322634"/>
                </a:lnTo>
                <a:cubicBezTo>
                  <a:pt x="183729" y="2066478"/>
                  <a:pt x="0" y="1647262"/>
                  <a:pt x="0" y="1194832"/>
                </a:cubicBezTo>
                <a:cubicBezTo>
                  <a:pt x="0" y="742402"/>
                  <a:pt x="183730" y="323186"/>
                  <a:pt x="485408" y="67030"/>
                </a:cubicBezTo>
                <a:lnTo>
                  <a:pt x="577317" y="0"/>
                </a:lnTo>
                <a:lnTo>
                  <a:pt x="668203" y="69559"/>
                </a:lnTo>
                <a:cubicBezTo>
                  <a:pt x="962767" y="330501"/>
                  <a:pt x="1140688" y="746978"/>
                  <a:pt x="1140688" y="1194832"/>
                </a:cubicBezTo>
                <a:cubicBezTo>
                  <a:pt x="1140688" y="1642686"/>
                  <a:pt x="962767" y="2059164"/>
                  <a:pt x="668203" y="2320105"/>
                </a:cubicBezTo>
                <a:lnTo>
                  <a:pt x="577317" y="2389664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E8DC411B-03FB-7846-A41F-554FC854672B}"/>
              </a:ext>
            </a:extLst>
          </p:cNvPr>
          <p:cNvSpPr/>
          <p:nvPr/>
        </p:nvSpPr>
        <p:spPr>
          <a:xfrm rot="17625471">
            <a:off x="3295591" y="619407"/>
            <a:ext cx="1828800" cy="3657600"/>
          </a:xfrm>
          <a:custGeom>
            <a:avLst/>
            <a:gdLst>
              <a:gd name="connsiteX0" fmla="*/ 577317 w 1140688"/>
              <a:gd name="connsiteY0" fmla="*/ 2389664 h 2389664"/>
              <a:gd name="connsiteX1" fmla="*/ 485408 w 1140688"/>
              <a:gd name="connsiteY1" fmla="*/ 2322634 h 2389664"/>
              <a:gd name="connsiteX2" fmla="*/ 0 w 1140688"/>
              <a:gd name="connsiteY2" fmla="*/ 1194832 h 2389664"/>
              <a:gd name="connsiteX3" fmla="*/ 485408 w 1140688"/>
              <a:gd name="connsiteY3" fmla="*/ 67030 h 2389664"/>
              <a:gd name="connsiteX4" fmla="*/ 577317 w 1140688"/>
              <a:gd name="connsiteY4" fmla="*/ 0 h 2389664"/>
              <a:gd name="connsiteX5" fmla="*/ 668203 w 1140688"/>
              <a:gd name="connsiteY5" fmla="*/ 69559 h 2389664"/>
              <a:gd name="connsiteX6" fmla="*/ 1140688 w 1140688"/>
              <a:gd name="connsiteY6" fmla="*/ 1194832 h 2389664"/>
              <a:gd name="connsiteX7" fmla="*/ 668203 w 1140688"/>
              <a:gd name="connsiteY7" fmla="*/ 2320105 h 2389664"/>
              <a:gd name="connsiteX8" fmla="*/ 577317 w 1140688"/>
              <a:gd name="connsiteY8" fmla="*/ 2389664 h 2389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0688" h="2389664">
                <a:moveTo>
                  <a:pt x="577317" y="2389664"/>
                </a:moveTo>
                <a:lnTo>
                  <a:pt x="485408" y="2322634"/>
                </a:lnTo>
                <a:cubicBezTo>
                  <a:pt x="183729" y="2066478"/>
                  <a:pt x="0" y="1647262"/>
                  <a:pt x="0" y="1194832"/>
                </a:cubicBezTo>
                <a:cubicBezTo>
                  <a:pt x="0" y="742402"/>
                  <a:pt x="183730" y="323186"/>
                  <a:pt x="485408" y="67030"/>
                </a:cubicBezTo>
                <a:lnTo>
                  <a:pt x="577317" y="0"/>
                </a:lnTo>
                <a:lnTo>
                  <a:pt x="668203" y="69559"/>
                </a:lnTo>
                <a:cubicBezTo>
                  <a:pt x="962767" y="330501"/>
                  <a:pt x="1140688" y="746978"/>
                  <a:pt x="1140688" y="1194832"/>
                </a:cubicBezTo>
                <a:cubicBezTo>
                  <a:pt x="1140688" y="1642686"/>
                  <a:pt x="962767" y="2059164"/>
                  <a:pt x="668203" y="2320105"/>
                </a:cubicBezTo>
                <a:lnTo>
                  <a:pt x="577317" y="2389664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CEEAF94-6675-B645-85DB-3DF365543525}"/>
              </a:ext>
            </a:extLst>
          </p:cNvPr>
          <p:cNvSpPr/>
          <p:nvPr/>
        </p:nvSpPr>
        <p:spPr>
          <a:xfrm rot="1385076">
            <a:off x="3266394" y="2075938"/>
            <a:ext cx="17027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Respect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7431CBD-113C-664A-A0A1-2BBF41DCBF07}"/>
              </a:ext>
            </a:extLst>
          </p:cNvPr>
          <p:cNvSpPr/>
          <p:nvPr/>
        </p:nvSpPr>
        <p:spPr>
          <a:xfrm rot="1482110">
            <a:off x="2666942" y="4538689"/>
            <a:ext cx="30861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Communication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E08E2FC-1DA5-6044-850E-8B67CB013467}"/>
              </a:ext>
            </a:extLst>
          </p:cNvPr>
          <p:cNvSpPr/>
          <p:nvPr/>
        </p:nvSpPr>
        <p:spPr>
          <a:xfrm rot="20717934">
            <a:off x="6540770" y="1580139"/>
            <a:ext cx="24994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Engagement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CC7E895-133C-DB43-9689-0581FC026D3F}"/>
              </a:ext>
            </a:extLst>
          </p:cNvPr>
          <p:cNvSpPr/>
          <p:nvPr/>
        </p:nvSpPr>
        <p:spPr>
          <a:xfrm rot="20717934">
            <a:off x="6492921" y="4153653"/>
            <a:ext cx="278313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Accountability</a:t>
            </a:r>
          </a:p>
        </p:txBody>
      </p:sp>
    </p:spTree>
    <p:extLst>
      <p:ext uri="{BB962C8B-B14F-4D97-AF65-F5344CB8AC3E}">
        <p14:creationId xmlns:p14="http://schemas.microsoft.com/office/powerpoint/2010/main" val="7442851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person in a blue dress&#10;&#10;Description automatically generated">
            <a:extLst>
              <a:ext uri="{FF2B5EF4-FFF2-40B4-BE49-F238E27FC236}">
                <a16:creationId xmlns:a16="http://schemas.microsoft.com/office/drawing/2014/main" id="{3ECD29C8-E581-B140-80AF-01F01CCB8C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/>
          </a:blip>
          <a:srcRect t="6708" b="9023"/>
          <a:stretch/>
        </p:blipFill>
        <p:spPr>
          <a:xfrm>
            <a:off x="0" y="-1"/>
            <a:ext cx="12191980" cy="685799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0524EBA-8D25-EC48-9B43-5367A82B1AF0}"/>
              </a:ext>
            </a:extLst>
          </p:cNvPr>
          <p:cNvSpPr/>
          <p:nvPr/>
        </p:nvSpPr>
        <p:spPr>
          <a:xfrm>
            <a:off x="896102" y="1595322"/>
            <a:ext cx="10661914" cy="3667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dirty="0">
                <a:solidFill>
                  <a:srgbClr val="FFFFF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Many questions  of  biology and physiology are still wide open and we need all hands on deck, and all tools on deck to help answer them</a:t>
            </a:r>
          </a:p>
        </p:txBody>
      </p:sp>
    </p:spTree>
    <p:extLst>
      <p:ext uri="{BB962C8B-B14F-4D97-AF65-F5344CB8AC3E}">
        <p14:creationId xmlns:p14="http://schemas.microsoft.com/office/powerpoint/2010/main" val="32156655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4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192D89F-1025-CD4B-9EBF-ED25FEDCAEA6}"/>
              </a:ext>
            </a:extLst>
          </p:cNvPr>
          <p:cNvSpPr txBox="1"/>
          <p:nvPr/>
        </p:nvSpPr>
        <p:spPr>
          <a:xfrm>
            <a:off x="2916283" y="2767280"/>
            <a:ext cx="635943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THANK  YOU</a:t>
            </a:r>
          </a:p>
        </p:txBody>
      </p:sp>
    </p:spTree>
    <p:extLst>
      <p:ext uri="{BB962C8B-B14F-4D97-AF65-F5344CB8AC3E}">
        <p14:creationId xmlns:p14="http://schemas.microsoft.com/office/powerpoint/2010/main" val="39311254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671</Words>
  <Application>Microsoft Macintosh PowerPoint</Application>
  <PresentationFormat>Widescreen</PresentationFormat>
  <Paragraphs>107</Paragraphs>
  <Slides>24</Slides>
  <Notes>11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Helvetica</vt:lpstr>
      <vt:lpstr>Helvetica Neue</vt:lpstr>
      <vt:lpstr>Office Theme</vt:lpstr>
      <vt:lpstr>Growing the Chemical Probes’ Community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Most people get their chemical probe info via…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 a Chemical Probes’ Community</dc:title>
  <dc:creator>Kostic, Milka</dc:creator>
  <cp:lastModifiedBy>Kostic, Milka</cp:lastModifiedBy>
  <cp:revision>7</cp:revision>
  <dcterms:created xsi:type="dcterms:W3CDTF">2019-05-31T12:56:07Z</dcterms:created>
  <dcterms:modified xsi:type="dcterms:W3CDTF">2019-05-31T13:54:19Z</dcterms:modified>
</cp:coreProperties>
</file>