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8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82" r:id="rId23"/>
    <p:sldId id="283" r:id="rId24"/>
    <p:sldId id="284" r:id="rId25"/>
    <p:sldId id="286" r:id="rId26"/>
    <p:sldId id="285" r:id="rId27"/>
    <p:sldId id="277" r:id="rId28"/>
    <p:sldId id="278" r:id="rId29"/>
    <p:sldId id="279" r:id="rId30"/>
    <p:sldId id="280" r:id="rId31"/>
    <p:sldId id="287"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Yuvarlatılmış Çapraz Köşeli Dikdörtgen"/>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tr-TR"/>
              <a:t>Asıl başlık stili için tıklatın</a:t>
            </a:r>
            <a:endParaRPr kumimoji="0" lang="en-US"/>
          </a:p>
        </p:txBody>
      </p:sp>
      <p:sp>
        <p:nvSpPr>
          <p:cNvPr id="9" name="8 Alt Başlık"/>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sp>
        <p:nvSpPr>
          <p:cNvPr id="10" name="9 Veri Yer Tutucusu"/>
          <p:cNvSpPr>
            <a:spLocks noGrp="1"/>
          </p:cNvSpPr>
          <p:nvPr>
            <p:ph type="dt" sz="half" idx="10"/>
          </p:nvPr>
        </p:nvSpPr>
        <p:spPr>
          <a:xfrm>
            <a:off x="5562600" y="6509004"/>
            <a:ext cx="3002280" cy="274320"/>
          </a:xfrm>
        </p:spPr>
        <p:txBody>
          <a:bodyPr vert="horz" rtlCol="0"/>
          <a:lstStyle/>
          <a:p>
            <a:fld id="{D9F75050-0E15-4C5B-92B0-66D068882F1F}" type="datetimeFigureOut">
              <a:rPr lang="tr-TR" smtClean="0"/>
              <a:pPr/>
              <a:t>21.05.2019</a:t>
            </a:fld>
            <a:endParaRPr lang="tr-TR"/>
          </a:p>
        </p:txBody>
      </p:sp>
      <p:sp>
        <p:nvSpPr>
          <p:cNvPr id="11" name="10 Slayt Numarası Yer Tutucusu"/>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2" name="11 Altbilgi Yer Tutucusu"/>
          <p:cNvSpPr>
            <a:spLocks noGrp="1"/>
          </p:cNvSpPr>
          <p:nvPr>
            <p:ph type="ftr" sz="quarter" idx="12"/>
          </p:nvPr>
        </p:nvSpPr>
        <p:spPr>
          <a:xfrm>
            <a:off x="1600200" y="6509004"/>
            <a:ext cx="3907464" cy="274320"/>
          </a:xfrm>
        </p:spPr>
        <p:txBody>
          <a:bodyPr vert="horz" rtlCol="0"/>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7" name="6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21.05.2019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7" name="6 Dikdörtgen"/>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8" name="7 Veri Yer Tutucusu"/>
          <p:cNvSpPr>
            <a:spLocks noGrp="1"/>
          </p:cNvSpPr>
          <p:nvPr>
            <p:ph type="dt" sz="half" idx="10"/>
          </p:nvPr>
        </p:nvSpPr>
        <p:spPr>
          <a:xfrm>
            <a:off x="5562600" y="6513670"/>
            <a:ext cx="3002280" cy="274320"/>
          </a:xfrm>
        </p:spPr>
        <p:txBody>
          <a:bodyPr vert="horz" rtlCol="0"/>
          <a:lstStyle/>
          <a:p>
            <a:fld id="{D9F75050-0E15-4C5B-92B0-66D068882F1F}" type="datetimeFigureOut">
              <a:rPr lang="tr-TR" smtClean="0"/>
              <a:pPr/>
              <a:t>21.05.2019</a:t>
            </a:fld>
            <a:endParaRPr lang="tr-TR"/>
          </a:p>
        </p:txBody>
      </p:sp>
      <p:sp>
        <p:nvSpPr>
          <p:cNvPr id="9" name="8 Slayt Numarası Yer Tutucusu"/>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0" name="9 Altbilgi Yer Tutucusu"/>
          <p:cNvSpPr>
            <a:spLocks noGrp="1"/>
          </p:cNvSpPr>
          <p:nvPr>
            <p:ph type="ftr" sz="quarter" idx="12"/>
          </p:nvPr>
        </p:nvSpPr>
        <p:spPr>
          <a:xfrm>
            <a:off x="1600200" y="6513670"/>
            <a:ext cx="3907464" cy="274320"/>
          </a:xfrm>
        </p:spPr>
        <p:txBody>
          <a:bodyPr vert="horz" rtlCol="0"/>
          <a:lstStyle/>
          <a:p>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21.05.2019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641080" y="6514568"/>
            <a:ext cx="464288" cy="274320"/>
          </a:xfrm>
        </p:spPr>
        <p:txBody>
          <a:bodyPr/>
          <a:lstStyle/>
          <a:p>
            <a:fld id="{B1DEFA8C-F947-479F-BE07-76B6B3F80BF1}" type="slidenum">
              <a:rPr lang="tr-TR" smtClean="0"/>
              <a:pPr/>
              <a:t>‹#›</a:t>
            </a:fld>
            <a:endParaRPr lang="tr-TR"/>
          </a:p>
        </p:txBody>
      </p:sp>
      <p:sp>
        <p:nvSpPr>
          <p:cNvPr id="10" name="9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9 Dikdörtgen"/>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10 Dikdörtgen"/>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1 Başlık"/>
          <p:cNvSpPr>
            <a:spLocks noGrp="1"/>
          </p:cNvSpPr>
          <p:nvPr>
            <p:ph type="title"/>
          </p:nvPr>
        </p:nvSpPr>
        <p:spPr>
          <a:xfrm>
            <a:off x="457200" y="251948"/>
            <a:ext cx="8229600" cy="1143000"/>
          </a:xfrm>
        </p:spPr>
        <p:txBody>
          <a:bodyPr anchor="b"/>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21.05.2019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a:xfrm>
            <a:off x="8641080" y="6514568"/>
            <a:ext cx="464288" cy="274320"/>
          </a:xfrm>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53218"/>
            <a:ext cx="8229600" cy="1143000"/>
          </a:xfrm>
        </p:spPr>
        <p:txBody>
          <a:body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21.05.2019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21.05.2019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2"/>
      </p:bgRef>
    </p:bg>
    <p:spTree>
      <p:nvGrpSpPr>
        <p:cNvPr id="1" name=""/>
        <p:cNvGrpSpPr/>
        <p:nvPr/>
      </p:nvGrpSpPr>
      <p:grpSpPr>
        <a:xfrm>
          <a:off x="0" y="0"/>
          <a:ext cx="0" cy="0"/>
          <a:chOff x="0" y="0"/>
          <a:chExt cx="0" cy="0"/>
        </a:xfrm>
      </p:grpSpPr>
      <p:sp>
        <p:nvSpPr>
          <p:cNvPr id="8" name="7 Dikdörtgen"/>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4963136" y="304800"/>
            <a:ext cx="3931920" cy="762000"/>
          </a:xfrm>
        </p:spPr>
        <p:txBody>
          <a:bodyPr anchor="b"/>
          <a:lstStyle>
            <a:lvl1pPr marL="0" algn="r">
              <a:buNone/>
              <a:defRPr sz="2000" b="1"/>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9" name="8 Veri Yer Tutucusu"/>
          <p:cNvSpPr>
            <a:spLocks noGrp="1"/>
          </p:cNvSpPr>
          <p:nvPr>
            <p:ph type="dt" sz="half" idx="10"/>
          </p:nvPr>
        </p:nvSpPr>
        <p:spPr>
          <a:xfrm>
            <a:off x="5562600" y="6513670"/>
            <a:ext cx="3002280" cy="274320"/>
          </a:xfrm>
        </p:spPr>
        <p:txBody>
          <a:bodyPr vert="horz" rtlCol="0"/>
          <a:lstStyle/>
          <a:p>
            <a:fld id="{D9F75050-0E15-4C5B-92B0-66D068882F1F}" type="datetimeFigureOut">
              <a:rPr lang="tr-TR" smtClean="0"/>
              <a:pPr/>
              <a:t>21.05.2019</a:t>
            </a:fld>
            <a:endParaRPr lang="tr-TR"/>
          </a:p>
        </p:txBody>
      </p:sp>
      <p:sp>
        <p:nvSpPr>
          <p:cNvPr id="10" name="9 Slayt Numarası Yer Tutucusu"/>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1" name="10 Altbilgi Yer Tutucusu"/>
          <p:cNvSpPr>
            <a:spLocks noGrp="1"/>
          </p:cNvSpPr>
          <p:nvPr>
            <p:ph type="ftr" sz="quarter" idx="12"/>
          </p:nvPr>
        </p:nvSpPr>
        <p:spPr>
          <a:xfrm>
            <a:off x="1600200" y="6513670"/>
            <a:ext cx="3907464" cy="274320"/>
          </a:xfrm>
        </p:spPr>
        <p:txBody>
          <a:bodyPr vert="horz" rtlCol="0"/>
          <a:lstStyle/>
          <a:p>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3040443" y="4724400"/>
            <a:ext cx="5486400" cy="664536"/>
          </a:xfrm>
        </p:spPr>
        <p:txBody>
          <a:bodyPr anchor="b"/>
          <a:lstStyle>
            <a:lvl1pPr marL="0" algn="r">
              <a:buNone/>
              <a:defRPr sz="2000" b="1"/>
            </a:lvl1pPr>
            <a:extLst/>
          </a:lstStyle>
          <a:p>
            <a:r>
              <a:rPr kumimoji="0" lang="tr-TR"/>
              <a:t>Asıl başlık stili için tıklatın</a:t>
            </a:r>
            <a:endParaRPr kumimoji="0" lang="en-US"/>
          </a:p>
        </p:txBody>
      </p:sp>
      <p:sp>
        <p:nvSpPr>
          <p:cNvPr id="4" name="3 Metin Yer Tutucusu"/>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13" name="12 Resim Yer Tutucusu"/>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tr-TR">
                <a:solidFill>
                  <a:schemeClr val="lt1"/>
                </a:solidFill>
                <a:latin typeface="+mn-lt"/>
                <a:ea typeface="+mn-ea"/>
                <a:cs typeface="+mn-cs"/>
              </a:rPr>
              <a:t>Resim eklemek için simgeyi tıklatın</a:t>
            </a:r>
            <a:endParaRPr kumimoji="0" lang="en-US" dirty="0">
              <a:solidFill>
                <a:schemeClr val="lt1"/>
              </a:solidFill>
              <a:latin typeface="+mn-lt"/>
              <a:ea typeface="+mn-ea"/>
              <a:cs typeface="+mn-cs"/>
            </a:endParaRPr>
          </a:p>
        </p:txBody>
      </p:sp>
      <p:sp>
        <p:nvSpPr>
          <p:cNvPr id="8" name="7 Veri Yer Tutucusu"/>
          <p:cNvSpPr>
            <a:spLocks noGrp="1"/>
          </p:cNvSpPr>
          <p:nvPr>
            <p:ph type="dt" sz="half" idx="10"/>
          </p:nvPr>
        </p:nvSpPr>
        <p:spPr>
          <a:xfrm>
            <a:off x="5562600" y="6509004"/>
            <a:ext cx="3002280" cy="274320"/>
          </a:xfrm>
        </p:spPr>
        <p:txBody>
          <a:bodyPr vert="horz" rtlCol="0"/>
          <a:lstStyle/>
          <a:p>
            <a:fld id="{D9F75050-0E15-4C5B-92B0-66D068882F1F}" type="datetimeFigureOut">
              <a:rPr lang="tr-TR" smtClean="0"/>
              <a:pPr/>
              <a:t>21.05.2019</a:t>
            </a:fld>
            <a:endParaRPr lang="tr-TR"/>
          </a:p>
        </p:txBody>
      </p:sp>
      <p:sp>
        <p:nvSpPr>
          <p:cNvPr id="9" name="8 Slayt Numarası Yer Tutucusu"/>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0" name="9 Altbilgi Yer Tutucusu"/>
          <p:cNvSpPr>
            <a:spLocks noGrp="1"/>
          </p:cNvSpPr>
          <p:nvPr>
            <p:ph type="ftr" sz="quarter" idx="12"/>
          </p:nvPr>
        </p:nvSpPr>
        <p:spPr>
          <a:xfrm>
            <a:off x="1600200" y="6509004"/>
            <a:ext cx="3907464" cy="274320"/>
          </a:xfrm>
        </p:spPr>
        <p:txBody>
          <a:bodyPr vert="horz"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21.05.2019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lvl1pPr algn="l">
              <a:defRPr/>
            </a:lvl1pPr>
            <a:extLs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21.05.2019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Yuvarlatılmış Çapraz Köşeli Dikdörtgen"/>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Altbilgi Yer Tutucusu"/>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tr-TR"/>
          </a:p>
        </p:txBody>
      </p:sp>
      <p:sp>
        <p:nvSpPr>
          <p:cNvPr id="14" name="13 Veri Yer Tutucusu"/>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9F75050-0E15-4C5B-92B0-66D068882F1F}" type="datetimeFigureOut">
              <a:rPr lang="tr-TR" smtClean="0"/>
              <a:pPr/>
              <a:t>21.05.2019</a:t>
            </a:fld>
            <a:endParaRPr lang="tr-TR"/>
          </a:p>
        </p:txBody>
      </p:sp>
      <p:sp>
        <p:nvSpPr>
          <p:cNvPr id="23" name="22 Slayt Numarası Yer Tutucusu"/>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B1DEFA8C-F947-479F-BE07-76B6B3F80BF1}" type="slidenum">
              <a:rPr lang="tr-TR" smtClean="0"/>
              <a:pPr/>
              <a:t>‹#›</a:t>
            </a:fld>
            <a:endParaRPr lang="tr-TR"/>
          </a:p>
        </p:txBody>
      </p:sp>
      <p:sp>
        <p:nvSpPr>
          <p:cNvPr id="22" name="21 Başlık Yer Tutucusu"/>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hyperlink" Target="http://www.bilgisayarkavramlari.com/2008/12/10/html-hyper-text-markup-language/" TargetMode="External" /><Relationship Id="rId2" Type="http://schemas.openxmlformats.org/officeDocument/2006/relationships/hyperlink" Target="http://bilgisayarkavramlari.com/2008/01/07/xml-extensible-markup-language-genisletilebilir-isaretleme-dili/" TargetMode="Externa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8" Type="http://schemas.openxmlformats.org/officeDocument/2006/relationships/hyperlink" Target="https://www.openarchives.org/pmh/tools" TargetMode="External" /><Relationship Id="rId3" Type="http://schemas.openxmlformats.org/officeDocument/2006/relationships/hyperlink" Target="https://www.openarchives.org/rs/resourcesync" TargetMode="External" /><Relationship Id="rId7" Type="http://schemas.openxmlformats.org/officeDocument/2006/relationships/hyperlink" Target="https://www.openarchives.org/OAI/2.0/guidelines.htm" TargetMode="External" /><Relationship Id="rId12" Type="http://schemas.openxmlformats.org/officeDocument/2006/relationships/hyperlink" Target="https://www.openarchives.org/ore/documents/ore-production-press-release.pdf" TargetMode="External" /><Relationship Id="rId2" Type="http://schemas.openxmlformats.org/officeDocument/2006/relationships/hyperlink" Target="https://www.openarchives.org/rs" TargetMode="External" /><Relationship Id="rId1" Type="http://schemas.openxmlformats.org/officeDocument/2006/relationships/slideLayout" Target="../slideLayouts/slideLayout2.xml" /><Relationship Id="rId6" Type="http://schemas.openxmlformats.org/officeDocument/2006/relationships/hyperlink" Target="https://www.openarchives.org/OAI/openarchivesprotocol.html" TargetMode="External" /><Relationship Id="rId11" Type="http://schemas.openxmlformats.org/officeDocument/2006/relationships/hyperlink" Target="https://www.openarchives.org/ore/documents/ORE-Announcement.html" TargetMode="External" /><Relationship Id="rId5" Type="http://schemas.openxmlformats.org/officeDocument/2006/relationships/hyperlink" Target="https://www.openarchives.org/pmh" TargetMode="External" /><Relationship Id="rId10" Type="http://schemas.openxmlformats.org/officeDocument/2006/relationships/hyperlink" Target="https://www.openarchives.org/ore/1.0/toc.html" TargetMode="External" /><Relationship Id="rId4" Type="http://schemas.openxmlformats.org/officeDocument/2006/relationships/hyperlink" Target="https://www.openarchives.org/rs/notification" TargetMode="External" /><Relationship Id="rId9" Type="http://schemas.openxmlformats.org/officeDocument/2006/relationships/hyperlink" Target="https://www.openarchives.org/ore" TargetMode="External" /></Relationships>
</file>

<file path=ppt/slides/_rels/slide31.xml.rels><?xml version="1.0" encoding="UTF-8" standalone="yes"?>
<Relationships xmlns="http://schemas.openxmlformats.org/package/2006/relationships"><Relationship Id="rId3" Type="http://schemas.openxmlformats.org/officeDocument/2006/relationships/hyperlink" Target="https://www.weareavp.com/archival-management-system-ams/" TargetMode="External" /><Relationship Id="rId2" Type="http://schemas.openxmlformats.org/officeDocument/2006/relationships/hyperlink" Target="http://fatihkabakci.com/article-DML(DATA_MANIPULATION_LANGUAGE)" TargetMode="External" /><Relationship Id="rId1" Type="http://schemas.openxmlformats.org/officeDocument/2006/relationships/slideLayout" Target="../slideLayouts/slideLayout2.xml" /><Relationship Id="rId4" Type="http://schemas.openxmlformats.org/officeDocument/2006/relationships/hyperlink" Target="https://tr.wikipedia.org/wiki/XM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11560" y="4149080"/>
            <a:ext cx="8229600" cy="2209800"/>
          </a:xfrm>
        </p:spPr>
        <p:txBody>
          <a:bodyPr/>
          <a:lstStyle/>
          <a:p>
            <a:r>
              <a:rPr lang="tr-TR" dirty="0"/>
              <a:t>ÜSTVERİ SINIFLAMA SİSTEMLERİ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F1EBC68-D594-40BF-B82A-AD207961E7EF}"/>
              </a:ext>
            </a:extLst>
          </p:cNvPr>
          <p:cNvSpPr>
            <a:spLocks noGrp="1"/>
          </p:cNvSpPr>
          <p:nvPr>
            <p:ph type="title"/>
          </p:nvPr>
        </p:nvSpPr>
        <p:spPr/>
        <p:txBody>
          <a:bodyPr/>
          <a:lstStyle/>
          <a:p>
            <a:pPr algn="ctr"/>
            <a:r>
              <a:rPr lang="tr-TR" dirty="0"/>
              <a:t>HAZIRLAYANALAR</a:t>
            </a:r>
          </a:p>
        </p:txBody>
      </p:sp>
      <p:sp>
        <p:nvSpPr>
          <p:cNvPr id="3" name="İçerik Yer Tutucusu 2">
            <a:extLst>
              <a:ext uri="{FF2B5EF4-FFF2-40B4-BE49-F238E27FC236}">
                <a16:creationId xmlns:a16="http://schemas.microsoft.com/office/drawing/2014/main" id="{CEE68191-96B1-4A77-A634-587CF4C5DAC6}"/>
              </a:ext>
            </a:extLst>
          </p:cNvPr>
          <p:cNvSpPr>
            <a:spLocks noGrp="1"/>
          </p:cNvSpPr>
          <p:nvPr>
            <p:ph idx="1"/>
          </p:nvPr>
        </p:nvSpPr>
        <p:spPr/>
        <p:txBody>
          <a:bodyPr>
            <a:normAutofit/>
          </a:bodyPr>
          <a:lstStyle/>
          <a:p>
            <a:pPr marL="0" indent="0" algn="ctr">
              <a:buNone/>
            </a:pPr>
            <a:r>
              <a:rPr lang="tr-TR" sz="2800" dirty="0"/>
              <a:t>Güllü İMUK -199418037</a:t>
            </a:r>
          </a:p>
          <a:p>
            <a:pPr marL="0" indent="0" algn="ctr">
              <a:buNone/>
            </a:pPr>
            <a:r>
              <a:rPr lang="tr-TR" sz="2800" dirty="0"/>
              <a:t>Muhammet YAMAÇ -120216854</a:t>
            </a:r>
          </a:p>
          <a:p>
            <a:pPr marL="0" indent="0" algn="ctr">
              <a:buNone/>
            </a:pPr>
            <a:r>
              <a:rPr lang="tr-TR" sz="2800" dirty="0"/>
              <a:t>Mustafa ŞİMŞEK -120215041</a:t>
            </a:r>
          </a:p>
          <a:p>
            <a:pPr marL="0" indent="0" algn="ctr">
              <a:buNone/>
            </a:pPr>
            <a:r>
              <a:rPr lang="tr-TR" sz="2800" dirty="0"/>
              <a:t>Safiye BAYIKOĞLU -120216063</a:t>
            </a:r>
          </a:p>
          <a:p>
            <a:pPr marL="0" indent="0" algn="ctr">
              <a:buNone/>
            </a:pPr>
            <a:r>
              <a:rPr lang="tr-TR" sz="2800" dirty="0"/>
              <a:t>Süleyman Cem ÇEBİ -120216057</a:t>
            </a:r>
          </a:p>
          <a:p>
            <a:pPr marL="0" indent="0" algn="ctr">
              <a:buNone/>
            </a:pPr>
            <a:r>
              <a:rPr lang="tr-TR" sz="2800" dirty="0"/>
              <a:t>Şakir ÇETİN -120214027</a:t>
            </a:r>
          </a:p>
          <a:p>
            <a:pPr marL="0" indent="0" algn="ctr">
              <a:buNone/>
            </a:pPr>
            <a:r>
              <a:rPr lang="tr-TR" sz="2800" dirty="0"/>
              <a:t>Sevgi DİLMEN -120216038</a:t>
            </a:r>
          </a:p>
          <a:p>
            <a:pPr marL="0" indent="0" algn="ctr">
              <a:buNone/>
            </a:pPr>
            <a:r>
              <a:rPr lang="tr-TR" sz="2800" dirty="0"/>
              <a:t>Şükran ŞAHİN -120215041</a:t>
            </a:r>
          </a:p>
          <a:p>
            <a:pPr marL="0" indent="0" algn="ctr">
              <a:buNone/>
            </a:pPr>
            <a:r>
              <a:rPr lang="tr-TR" sz="2800" dirty="0"/>
              <a:t>Yasemin YILDIRIM -120217852</a:t>
            </a:r>
          </a:p>
          <a:p>
            <a:pPr marL="0" indent="0" algn="ctr">
              <a:buNone/>
            </a:pPr>
            <a:endParaRPr lang="tr-TR" sz="1800" dirty="0"/>
          </a:p>
          <a:p>
            <a:pPr marL="0" indent="0" algn="ctr">
              <a:buNone/>
            </a:pPr>
            <a:endParaRPr lang="tr-TR" sz="1800" dirty="0"/>
          </a:p>
          <a:p>
            <a:pPr marL="0" indent="0" algn="ctr">
              <a:buNone/>
            </a:pPr>
            <a:endParaRPr lang="tr-TR" sz="1800" dirty="0"/>
          </a:p>
          <a:p>
            <a:pPr marL="0" indent="0" algn="ctr">
              <a:buNone/>
            </a:pPr>
            <a:endParaRPr lang="tr-TR" sz="1800" dirty="0"/>
          </a:p>
        </p:txBody>
      </p:sp>
    </p:spTree>
    <p:extLst>
      <p:ext uri="{BB962C8B-B14F-4D97-AF65-F5344CB8AC3E}">
        <p14:creationId xmlns:p14="http://schemas.microsoft.com/office/powerpoint/2010/main" val="195662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Veri Yapısı İçin</a:t>
            </a:r>
            <a:br>
              <a:rPr lang="tr-TR" dirty="0"/>
            </a:br>
            <a:r>
              <a:rPr lang="tr-TR" dirty="0"/>
              <a:t> MARC</a:t>
            </a:r>
          </a:p>
        </p:txBody>
      </p:sp>
      <p:sp>
        <p:nvSpPr>
          <p:cNvPr id="3" name="2 İçerik Yer Tutucusu"/>
          <p:cNvSpPr>
            <a:spLocks noGrp="1"/>
          </p:cNvSpPr>
          <p:nvPr>
            <p:ph idx="1"/>
          </p:nvPr>
        </p:nvSpPr>
        <p:spPr/>
        <p:txBody>
          <a:bodyPr>
            <a:normAutofit fontScale="92500" lnSpcReduction="20000"/>
          </a:bodyPr>
          <a:lstStyle/>
          <a:p>
            <a:r>
              <a:rPr lang="tr-TR" dirty="0"/>
              <a:t>MARC(</a:t>
            </a:r>
            <a:r>
              <a:rPr lang="tr-TR" dirty="0" err="1"/>
              <a:t>Machine</a:t>
            </a:r>
            <a:r>
              <a:rPr lang="tr-TR" dirty="0"/>
              <a:t> </a:t>
            </a:r>
            <a:r>
              <a:rPr lang="tr-TR" dirty="0" err="1"/>
              <a:t>Readable</a:t>
            </a:r>
            <a:r>
              <a:rPr lang="tr-TR" dirty="0"/>
              <a:t> </a:t>
            </a:r>
            <a:r>
              <a:rPr lang="tr-TR" dirty="0" err="1"/>
              <a:t>Cataloging</a:t>
            </a:r>
            <a:r>
              <a:rPr lang="tr-TR" dirty="0"/>
              <a:t>) , makine tarafından okunabilen ve bilgi değişimini sağlamak için kullanılan kataloglama araçlarını oluşturan bir çeşit bilgi değişim standardı çalışmasıdır. Farklı ülkelerde ve farklı malzeme toplulukları için değiştirilip yenilenmiş versiyonları bulunmaktadır. Bu versiyonlar malzemenin ihtiyaçlarına göre şekillenmektedir. MARC 21 ise MARC standart çalışmalarının elektronik belgelere göre uyarlanarak hazırlanmış versiyonlarının genel başlığıdır.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476672"/>
            <a:ext cx="8229600" cy="5904656"/>
          </a:xfrm>
        </p:spPr>
        <p:txBody>
          <a:bodyPr>
            <a:normAutofit/>
          </a:bodyPr>
          <a:lstStyle/>
          <a:p>
            <a:endParaRPr lang="tr-TR" dirty="0"/>
          </a:p>
          <a:p>
            <a:endParaRPr lang="tr-TR" dirty="0"/>
          </a:p>
          <a:p>
            <a:r>
              <a:rPr lang="tr-TR" dirty="0"/>
              <a:t>Malzemelerdeki değişiklik malzemelerin tanımlanma ihtiyaçlarına bağlı olarak şekillenen standartları da şekillendirmektedir. MARC 21 </a:t>
            </a:r>
            <a:r>
              <a:rPr lang="tr-TR" dirty="0" err="1"/>
              <a:t>kominikasyon</a:t>
            </a:r>
            <a:r>
              <a:rPr lang="tr-TR" dirty="0"/>
              <a:t> formatları makine tarafından okunabilen bibliyografik, otorite, kullanım, sınıflandırma ve topluluk bilgi ve dataları içeren çok geniş kullanım alanına sahip standartlardır.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Bu formatlar sırasıyla: </a:t>
            </a:r>
          </a:p>
        </p:txBody>
      </p:sp>
      <p:sp>
        <p:nvSpPr>
          <p:cNvPr id="3" name="2 İçerik Yer Tutucusu"/>
          <p:cNvSpPr>
            <a:spLocks noGrp="1"/>
          </p:cNvSpPr>
          <p:nvPr>
            <p:ph idx="1"/>
          </p:nvPr>
        </p:nvSpPr>
        <p:spPr/>
        <p:txBody>
          <a:bodyPr>
            <a:normAutofit fontScale="70000" lnSpcReduction="20000"/>
          </a:bodyPr>
          <a:lstStyle/>
          <a:p>
            <a:r>
              <a:rPr lang="tr-TR" dirty="0"/>
              <a:t> MARC 21 Format </a:t>
            </a:r>
            <a:r>
              <a:rPr lang="tr-TR" dirty="0" err="1"/>
              <a:t>for</a:t>
            </a:r>
            <a:r>
              <a:rPr lang="tr-TR" dirty="0"/>
              <a:t> </a:t>
            </a:r>
            <a:r>
              <a:rPr lang="tr-TR" dirty="0" err="1"/>
              <a:t>Bibliographic</a:t>
            </a:r>
            <a:r>
              <a:rPr lang="tr-TR" dirty="0"/>
              <a:t> Data / MARC 21 Bibliyografik Veri için Format</a:t>
            </a:r>
          </a:p>
          <a:p>
            <a:r>
              <a:rPr lang="tr-TR" dirty="0"/>
              <a:t>  MARC 21 Format </a:t>
            </a:r>
            <a:r>
              <a:rPr lang="tr-TR" dirty="0" err="1"/>
              <a:t>for</a:t>
            </a:r>
            <a:r>
              <a:rPr lang="tr-TR" dirty="0"/>
              <a:t> </a:t>
            </a:r>
            <a:r>
              <a:rPr lang="tr-TR" dirty="0" err="1"/>
              <a:t>Authority</a:t>
            </a:r>
            <a:r>
              <a:rPr lang="tr-TR" dirty="0"/>
              <a:t> Data / MARC 21 </a:t>
            </a:r>
            <a:r>
              <a:rPr lang="tr-TR" dirty="0" err="1"/>
              <a:t>Atorite</a:t>
            </a:r>
            <a:r>
              <a:rPr lang="tr-TR" dirty="0"/>
              <a:t> Veri için Format </a:t>
            </a:r>
          </a:p>
          <a:p>
            <a:r>
              <a:rPr lang="tr-TR" dirty="0"/>
              <a:t> MARC 21 Format </a:t>
            </a:r>
            <a:r>
              <a:rPr lang="tr-TR" dirty="0" err="1"/>
              <a:t>for</a:t>
            </a:r>
            <a:r>
              <a:rPr lang="tr-TR" dirty="0"/>
              <a:t> </a:t>
            </a:r>
            <a:r>
              <a:rPr lang="tr-TR" dirty="0" err="1"/>
              <a:t>Holdings</a:t>
            </a:r>
            <a:r>
              <a:rPr lang="tr-TR" dirty="0"/>
              <a:t> Data / MARC 21 Elde Bulundurma Verisi için </a:t>
            </a:r>
            <a:r>
              <a:rPr lang="tr-TR" dirty="0" err="1"/>
              <a:t>FormatMARC</a:t>
            </a:r>
            <a:r>
              <a:rPr lang="tr-TR" dirty="0"/>
              <a:t> 21 Format </a:t>
            </a:r>
            <a:r>
              <a:rPr lang="tr-TR" dirty="0" err="1"/>
              <a:t>for</a:t>
            </a:r>
            <a:r>
              <a:rPr lang="tr-TR" dirty="0"/>
              <a:t> </a:t>
            </a:r>
            <a:r>
              <a:rPr lang="tr-TR" dirty="0" err="1"/>
              <a:t>Classification</a:t>
            </a:r>
            <a:r>
              <a:rPr lang="tr-TR" dirty="0"/>
              <a:t> Data / MARC 21 Sınıflandırma Verisi için Format </a:t>
            </a:r>
          </a:p>
          <a:p>
            <a:r>
              <a:rPr lang="tr-TR" dirty="0"/>
              <a:t> MARC 21 Format </a:t>
            </a:r>
            <a:r>
              <a:rPr lang="tr-TR" dirty="0" err="1"/>
              <a:t>for</a:t>
            </a:r>
            <a:r>
              <a:rPr lang="tr-TR" dirty="0"/>
              <a:t> </a:t>
            </a:r>
            <a:r>
              <a:rPr lang="tr-TR" dirty="0" err="1"/>
              <a:t>Community</a:t>
            </a:r>
            <a:r>
              <a:rPr lang="tr-TR" dirty="0"/>
              <a:t> Data / MARC 21 Toplu Veri İçin Format200 Bir MARC kaydı üç ana bölümleme elementinden oluşur. </a:t>
            </a:r>
          </a:p>
          <a:p>
            <a:r>
              <a:rPr lang="tr-TR" dirty="0"/>
              <a:t>Bunlar:</a:t>
            </a:r>
          </a:p>
          <a:p>
            <a:r>
              <a:rPr lang="tr-TR" dirty="0" err="1"/>
              <a:t>Record</a:t>
            </a:r>
            <a:r>
              <a:rPr lang="tr-TR" dirty="0"/>
              <a:t> </a:t>
            </a:r>
            <a:r>
              <a:rPr lang="tr-TR" dirty="0" err="1"/>
              <a:t>Structure</a:t>
            </a:r>
            <a:r>
              <a:rPr lang="tr-TR" dirty="0"/>
              <a:t> / Kayıt Yapısı </a:t>
            </a:r>
          </a:p>
          <a:p>
            <a:r>
              <a:rPr lang="tr-TR" dirty="0"/>
              <a:t> </a:t>
            </a:r>
            <a:r>
              <a:rPr lang="tr-TR" dirty="0" err="1"/>
              <a:t>Content</a:t>
            </a:r>
            <a:r>
              <a:rPr lang="tr-TR" dirty="0"/>
              <a:t> </a:t>
            </a:r>
            <a:r>
              <a:rPr lang="tr-TR" dirty="0" err="1"/>
              <a:t>Designation</a:t>
            </a:r>
            <a:r>
              <a:rPr lang="tr-TR" dirty="0"/>
              <a:t> / İçerik Belirtilmesi ve</a:t>
            </a:r>
          </a:p>
          <a:p>
            <a:r>
              <a:rPr lang="tr-TR" dirty="0"/>
              <a:t> Data </a:t>
            </a:r>
            <a:r>
              <a:rPr lang="tr-TR" dirty="0" err="1"/>
              <a:t>Content</a:t>
            </a:r>
            <a:r>
              <a:rPr lang="tr-TR" dirty="0"/>
              <a:t> of </a:t>
            </a:r>
            <a:r>
              <a:rPr lang="tr-TR" dirty="0" err="1"/>
              <a:t>the</a:t>
            </a:r>
            <a:r>
              <a:rPr lang="tr-TR" dirty="0"/>
              <a:t> </a:t>
            </a:r>
            <a:r>
              <a:rPr lang="tr-TR" dirty="0" err="1"/>
              <a:t>Record</a:t>
            </a:r>
            <a:r>
              <a:rPr lang="tr-TR" dirty="0"/>
              <a:t> / Kaydın Veri İçeriğidir.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124744"/>
            <a:ext cx="8229600" cy="432048"/>
          </a:xfrm>
        </p:spPr>
        <p:txBody>
          <a:bodyPr>
            <a:normAutofit fontScale="90000"/>
          </a:bodyPr>
          <a:lstStyle/>
          <a:p>
            <a:br>
              <a:rPr lang="tr-TR" dirty="0"/>
            </a:br>
            <a:br>
              <a:rPr lang="tr-TR" dirty="0"/>
            </a:br>
            <a:br>
              <a:rPr lang="tr-TR" dirty="0"/>
            </a:br>
            <a:br>
              <a:rPr lang="tr-TR" dirty="0"/>
            </a:br>
            <a:br>
              <a:rPr lang="tr-TR" dirty="0"/>
            </a:br>
            <a:br>
              <a:rPr lang="tr-TR" dirty="0"/>
            </a:br>
            <a:br>
              <a:rPr lang="tr-TR" dirty="0"/>
            </a:br>
            <a:br>
              <a:rPr lang="tr-TR" dirty="0"/>
            </a:br>
            <a:br>
              <a:rPr lang="tr-TR" dirty="0"/>
            </a:br>
            <a:br>
              <a:rPr lang="tr-TR" dirty="0"/>
            </a:br>
            <a:br>
              <a:rPr lang="tr-TR" dirty="0"/>
            </a:br>
            <a:br>
              <a:rPr lang="tr-TR" dirty="0"/>
            </a:br>
            <a:br>
              <a:rPr lang="tr-TR" dirty="0"/>
            </a:br>
            <a:br>
              <a:rPr lang="tr-TR" dirty="0"/>
            </a:br>
            <a:br>
              <a:rPr lang="tr-TR" dirty="0"/>
            </a:br>
            <a:r>
              <a:rPr lang="tr-TR" dirty="0">
                <a:latin typeface="Times New Roman" pitchFamily="18" charset="0"/>
                <a:cs typeface="Times New Roman" pitchFamily="18" charset="0"/>
              </a:rPr>
              <a:t>AMS(</a:t>
            </a:r>
            <a:r>
              <a:rPr lang="tr-TR" dirty="0" err="1">
                <a:latin typeface="Times New Roman" pitchFamily="18" charset="0"/>
                <a:cs typeface="Times New Roman" pitchFamily="18" charset="0"/>
              </a:rPr>
              <a:t>Archives</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Management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Systems</a:t>
            </a:r>
            <a:r>
              <a:rPr lang="tr-TR" dirty="0">
                <a:latin typeface="Times New Roman" pitchFamily="18" charset="0"/>
                <a:cs typeface="Times New Roman" pitchFamily="18" charset="0"/>
              </a:rPr>
              <a:t>)</a:t>
            </a:r>
          </a:p>
        </p:txBody>
      </p:sp>
      <p:sp>
        <p:nvSpPr>
          <p:cNvPr id="3" name="2 İçerik Yer Tutucusu"/>
          <p:cNvSpPr>
            <a:spLocks noGrp="1"/>
          </p:cNvSpPr>
          <p:nvPr>
            <p:ph idx="1"/>
          </p:nvPr>
        </p:nvSpPr>
        <p:spPr>
          <a:xfrm>
            <a:off x="467544" y="2060848"/>
            <a:ext cx="8229600" cy="3943003"/>
          </a:xfrm>
        </p:spPr>
        <p:txBody>
          <a:bodyPr/>
          <a:lstStyle/>
          <a:p>
            <a:r>
              <a:rPr lang="tr-TR" dirty="0">
                <a:latin typeface="Times New Roman" pitchFamily="18" charset="0"/>
                <a:cs typeface="Times New Roman" pitchFamily="18" charset="0"/>
              </a:rPr>
              <a:t>Arşiv Yönetim Sistemi (AMS), sayısallaştırma iş akışının yönetimini destekleyen, özellikle birden fazla departmanı veya kuruluşu içeren projeler için yararlı olan çok işlevli bir araçtır.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AMS(</a:t>
            </a:r>
            <a:r>
              <a:rPr lang="tr-TR" dirty="0" err="1"/>
              <a:t>Archives</a:t>
            </a:r>
            <a:r>
              <a:rPr lang="tr-TR" dirty="0"/>
              <a:t> </a:t>
            </a:r>
            <a:r>
              <a:rPr lang="tr-TR" dirty="0" err="1"/>
              <a:t>Management</a:t>
            </a:r>
            <a:r>
              <a:rPr lang="tr-TR" dirty="0"/>
              <a:t> </a:t>
            </a:r>
            <a:r>
              <a:rPr lang="tr-TR" dirty="0" err="1"/>
              <a:t>Systems</a:t>
            </a:r>
            <a:r>
              <a:rPr lang="tr-TR" dirty="0"/>
              <a:t>)</a:t>
            </a:r>
          </a:p>
        </p:txBody>
      </p:sp>
      <p:sp>
        <p:nvSpPr>
          <p:cNvPr id="3" name="2 İçerik Yer Tutucusu"/>
          <p:cNvSpPr>
            <a:spLocks noGrp="1"/>
          </p:cNvSpPr>
          <p:nvPr>
            <p:ph idx="1"/>
          </p:nvPr>
        </p:nvSpPr>
        <p:spPr>
          <a:xfrm>
            <a:off x="457200" y="1646237"/>
            <a:ext cx="8219256" cy="4951115"/>
          </a:xfrm>
        </p:spPr>
        <p:txBody>
          <a:bodyPr>
            <a:noAutofit/>
          </a:bodyPr>
          <a:lstStyle/>
          <a:p>
            <a:r>
              <a:rPr lang="tr-TR" sz="2400" dirty="0">
                <a:latin typeface="Times New Roman" pitchFamily="18" charset="0"/>
                <a:cs typeface="Times New Roman" pitchFamily="18" charset="0"/>
              </a:rPr>
              <a:t>Bu açık kaynaklı yazılımdaki mevcut işlevler şunlardır:</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1) Toplama stoklarının toplanması ve normalleştirilmesi veya rafine edilmesi. </a:t>
            </a:r>
            <a:r>
              <a:rPr lang="tr-TR" sz="2400" dirty="0" err="1">
                <a:latin typeface="Times New Roman" pitchFamily="18" charset="0"/>
                <a:cs typeface="Times New Roman" pitchFamily="18" charset="0"/>
              </a:rPr>
              <a:t>Open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Refine</a:t>
            </a:r>
            <a:r>
              <a:rPr lang="tr-TR" sz="2400" dirty="0">
                <a:latin typeface="Times New Roman" pitchFamily="18" charset="0"/>
                <a:cs typeface="Times New Roman" pitchFamily="18" charset="0"/>
              </a:rPr>
              <a:t> ve MINT gibi araçları kullanarak, veri temizliği analitik olarak ve toplu olarak yapılabilir, ancak sistem bireysel kayıt düzeyinde düzenlemeye de izin verir.</a:t>
            </a:r>
          </a:p>
          <a:p>
            <a:pPr>
              <a:buNone/>
            </a:pPr>
            <a:r>
              <a:rPr lang="tr-TR" sz="2400" dirty="0">
                <a:latin typeface="Times New Roman" pitchFamily="18" charset="0"/>
                <a:cs typeface="Times New Roman" pitchFamily="18" charset="0"/>
              </a:rPr>
              <a:t> </a:t>
            </a:r>
          </a:p>
          <a:p>
            <a:r>
              <a:rPr lang="tr-TR" sz="2400" dirty="0">
                <a:latin typeface="Times New Roman" pitchFamily="18" charset="0"/>
                <a:cs typeface="Times New Roman" pitchFamily="18" charset="0"/>
              </a:rPr>
              <a:t>2) </a:t>
            </a:r>
            <a:r>
              <a:rPr lang="tr-TR" sz="2400" dirty="0" err="1">
                <a:latin typeface="Times New Roman" pitchFamily="18" charset="0"/>
                <a:cs typeface="Times New Roman" pitchFamily="18" charset="0"/>
              </a:rPr>
              <a:t>Önceliklendirme</a:t>
            </a:r>
            <a:r>
              <a:rPr lang="tr-TR" sz="2400" dirty="0">
                <a:latin typeface="Times New Roman" pitchFamily="18" charset="0"/>
                <a:cs typeface="Times New Roman" pitchFamily="18" charset="0"/>
              </a:rPr>
              <a:t> ve sayısallaştırma için öğe seçimi. </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3)Kullanıcıları, dijitalleştirme satıcılarına gönderim için paketleme malzemelerine başlama zamanı, satıcı bir partiyi tamamladığında ve malzemelerin geri gönderileceği zamanı bildirmek için zamanlama ve sistem uyarıları.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latin typeface="Times New Roman" pitchFamily="18" charset="0"/>
                <a:cs typeface="Times New Roman" pitchFamily="18" charset="0"/>
              </a:rPr>
              <a:t>4) Sayısallaştırılmış öğenin oynatılması için bir ses veya video oynatıcı içeren kayıt seviyesi araması. </a:t>
            </a:r>
          </a:p>
          <a:p>
            <a:r>
              <a:rPr lang="tr-TR" dirty="0">
                <a:latin typeface="Times New Roman" pitchFamily="18" charset="0"/>
                <a:cs typeface="Times New Roman" pitchFamily="18" charset="0"/>
              </a:rPr>
              <a:t>5) Satıcı tarafından oluşturulan teknik ve koruma meta verilerinin toplu alımı. </a:t>
            </a:r>
          </a:p>
          <a:p>
            <a:r>
              <a:rPr lang="tr-TR" dirty="0">
                <a:latin typeface="Times New Roman" pitchFamily="18" charset="0"/>
                <a:cs typeface="Times New Roman" pitchFamily="18" charset="0"/>
              </a:rPr>
              <a:t>6) Ürün sayısı ve türlerini, tamamlanan projenin yüzdesini, departmanları / yerleri ve diğer ilgili bilgileri içeren proje ilerlemesini izleyen pano raporlaması. </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12776"/>
            <a:ext cx="8219256" cy="4759741"/>
          </a:xfrm>
        </p:spPr>
        <p:txBody>
          <a:bodyPr>
            <a:normAutofit fontScale="55000" lnSpcReduction="20000"/>
          </a:bodyPr>
          <a:lstStyle/>
          <a:p>
            <a:r>
              <a:rPr lang="tr-TR" sz="4500" dirty="0">
                <a:latin typeface="Times New Roman" pitchFamily="18" charset="0"/>
                <a:cs typeface="Times New Roman" pitchFamily="18" charset="0"/>
              </a:rPr>
              <a:t>AMS, ilk olarak, 40.000 saatlik görsel-işitsel materyalin dijital medya istasyonlarından dijital ortamda </a:t>
            </a:r>
            <a:r>
              <a:rPr lang="tr-TR" sz="5100" dirty="0">
                <a:latin typeface="Times New Roman" pitchFamily="18" charset="0"/>
                <a:cs typeface="Times New Roman" pitchFamily="18" charset="0"/>
              </a:rPr>
              <a:t>yayınlanmasını</a:t>
            </a:r>
            <a:r>
              <a:rPr lang="tr-TR" sz="4500" dirty="0">
                <a:latin typeface="Times New Roman" pitchFamily="18" charset="0"/>
                <a:cs typeface="Times New Roman" pitchFamily="18" charset="0"/>
              </a:rPr>
              <a:t> desteklemek amacıyla geliştirilmiştir.Kamu Yayıncılığı için Amerikan Arşivi Amerikan Arşivi projesi ve </a:t>
            </a:r>
            <a:r>
              <a:rPr lang="tr-TR" sz="4500" dirty="0" err="1">
                <a:latin typeface="Times New Roman" pitchFamily="18" charset="0"/>
                <a:cs typeface="Times New Roman" pitchFamily="18" charset="0"/>
              </a:rPr>
              <a:t>AVPreserve</a:t>
            </a:r>
            <a:r>
              <a:rPr lang="tr-TR" sz="4500" dirty="0">
                <a:latin typeface="Times New Roman" pitchFamily="18" charset="0"/>
                <a:cs typeface="Times New Roman" pitchFamily="18" charset="0"/>
              </a:rPr>
              <a:t>, ayrıca Flaman Arşivleme Enstitüsü (VIAA) için yayıncılardan, üniversitelerden ve müzelerden ülke çapında dijitalleşmeyi yönetmek için bir örnek oluşturdu . Kaynak kodu </a:t>
            </a:r>
            <a:r>
              <a:rPr lang="tr-TR" sz="4500" dirty="0" err="1">
                <a:latin typeface="Times New Roman" pitchFamily="18" charset="0"/>
                <a:cs typeface="Times New Roman" pitchFamily="18" charset="0"/>
              </a:rPr>
              <a:t>GitHub'dan</a:t>
            </a:r>
            <a:r>
              <a:rPr lang="tr-TR" sz="4500" dirty="0">
                <a:latin typeface="Times New Roman" pitchFamily="18" charset="0"/>
                <a:cs typeface="Times New Roman" pitchFamily="18" charset="0"/>
              </a:rPr>
              <a:t> indirilebilir ve </a:t>
            </a:r>
            <a:r>
              <a:rPr lang="tr-TR" sz="4500" dirty="0" err="1">
                <a:latin typeface="Times New Roman" pitchFamily="18" charset="0"/>
                <a:cs typeface="Times New Roman" pitchFamily="18" charset="0"/>
              </a:rPr>
              <a:t>AVPreserve</a:t>
            </a:r>
            <a:r>
              <a:rPr lang="tr-TR" sz="4500" dirty="0">
                <a:latin typeface="Times New Roman" pitchFamily="18" charset="0"/>
                <a:cs typeface="Times New Roman" pitchFamily="18" charset="0"/>
              </a:rPr>
              <a:t> ayrıca kurumsal yapı, iş akışı özellikleri, dil, diğer materyal türleri (gazeteler gibi), raporlama, sistem entegrasyonu ve daha fazlası gibi proje özellikleri için kişiselleştirme hizmetleri de sağlayabilir.</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404664"/>
            <a:ext cx="8003232" cy="991872"/>
          </a:xfrm>
        </p:spPr>
        <p:txBody>
          <a:bodyPr>
            <a:normAutofit/>
          </a:bodyPr>
          <a:lstStyle/>
          <a:p>
            <a:r>
              <a:rPr lang="tr-TR" sz="2800" dirty="0"/>
              <a:t>(EAD)ENCODED ARCHIVAL DESCRIPTION EAD (</a:t>
            </a:r>
            <a:r>
              <a:rPr lang="tr-TR" sz="2800" dirty="0" err="1"/>
              <a:t>Encoded</a:t>
            </a:r>
            <a:r>
              <a:rPr lang="tr-TR" sz="2800" dirty="0"/>
              <a:t> </a:t>
            </a:r>
            <a:r>
              <a:rPr lang="tr-TR" sz="2800" dirty="0" err="1"/>
              <a:t>Archival</a:t>
            </a:r>
            <a:r>
              <a:rPr lang="tr-TR" sz="2800" dirty="0"/>
              <a:t> </a:t>
            </a:r>
            <a:r>
              <a:rPr lang="tr-TR" sz="2800" dirty="0" err="1"/>
              <a:t>Description</a:t>
            </a:r>
            <a:r>
              <a:rPr lang="tr-TR" sz="2800" dirty="0"/>
              <a:t>)</a:t>
            </a:r>
          </a:p>
        </p:txBody>
      </p:sp>
      <p:sp>
        <p:nvSpPr>
          <p:cNvPr id="3" name="2 İçerik Yer Tutucusu"/>
          <p:cNvSpPr>
            <a:spLocks noGrp="1"/>
          </p:cNvSpPr>
          <p:nvPr>
            <p:ph idx="1"/>
          </p:nvPr>
        </p:nvSpPr>
        <p:spPr/>
        <p:txBody>
          <a:bodyPr/>
          <a:lstStyle/>
          <a:p>
            <a:r>
              <a:rPr lang="tr-TR" dirty="0"/>
              <a:t>Kodlanmış Arşivsel Tanımlama, elektronik olarak erişilmeyi ve web üzerindeki taranabilmeyi isteyen arşivler ve özel koleksiyonlarca kullanılan bir üst veri şemasıdır. Arşivler ve özel dermeleri bulunan kütüphane, kurum ve organizasyonlar için kaynak tanımlama ve bulma yardımı için kullanılır.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r>
              <a:rPr lang="tr-TR" dirty="0"/>
              <a:t>EAD, Kongre Kütüphanesi (LC- </a:t>
            </a:r>
            <a:r>
              <a:rPr lang="tr-TR" dirty="0" err="1"/>
              <a:t>Library</a:t>
            </a:r>
            <a:r>
              <a:rPr lang="tr-TR" dirty="0"/>
              <a:t> of </a:t>
            </a:r>
            <a:r>
              <a:rPr lang="tr-TR" dirty="0" err="1"/>
              <a:t>Congress</a:t>
            </a:r>
            <a:r>
              <a:rPr lang="tr-TR" dirty="0"/>
              <a:t>) ve Amerikan Arşivciler Kurumu (SAA- </a:t>
            </a:r>
            <a:r>
              <a:rPr lang="tr-TR" dirty="0" err="1"/>
              <a:t>Society</a:t>
            </a:r>
            <a:r>
              <a:rPr lang="tr-TR" dirty="0"/>
              <a:t> of </a:t>
            </a:r>
            <a:r>
              <a:rPr lang="tr-TR" dirty="0" err="1"/>
              <a:t>American</a:t>
            </a:r>
            <a:r>
              <a:rPr lang="tr-TR" dirty="0"/>
              <a:t> </a:t>
            </a:r>
            <a:r>
              <a:rPr lang="tr-TR" dirty="0" err="1"/>
              <a:t>Archivist</a:t>
            </a:r>
            <a:r>
              <a:rPr lang="tr-TR" dirty="0"/>
              <a:t>)’</a:t>
            </a:r>
            <a:r>
              <a:rPr lang="tr-TR" dirty="0" err="1"/>
              <a:t>nun</a:t>
            </a:r>
            <a:r>
              <a:rPr lang="tr-TR" dirty="0"/>
              <a:t> ortaklığı ile oluşturulmuştur. EAD Kaliforniya üniversitesi tarafından geliştirilip, yönetimi LC Kongre Kütüphanesi’nde yer alan Ağ Geliştirme ve MARC Standartları Ofisine devredilen bir kodlama şemasıdır.Sayıları hızla artmakta olan arşiv ve </a:t>
            </a:r>
            <a:r>
              <a:rPr lang="tr-TR" dirty="0" err="1"/>
              <a:t>yazmakütüphanelerinde</a:t>
            </a:r>
            <a:r>
              <a:rPr lang="tr-TR" dirty="0"/>
              <a:t>, ortak kayıtları ve kişisel yazıları tanımlayan verileri kodlayan uluslar arası kullanımı olan bir standarttır.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r>
              <a:rPr lang="tr-TR" dirty="0"/>
              <a:t>EAD bir başka açıyla bakınca kendi sahip olduğu DTD ile birlikte bir SGML uygulamasıdır. Bu uygulama açık bir şekilde arşivsel araştırma araçlarının yapısını ve koleksiyonların tanımlanmasını yansıtmak için dizayn edilmiştir. Berkeley Araştırma Aracı Projesi ile birlikte ilk olarak teklif edilerek geliştirilmiştir. Hiyerarşik yapının ve arşivsel bilginin doğasının bir parçası olan yüksek düzeyde içeriksel bilginin ihtiyaçlarını karşılamaktadır.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a:t>Geçerli olan standardın içeriği </a:t>
            </a:r>
            <a:r>
              <a:rPr lang="tr-TR" dirty="0" err="1"/>
              <a:t>SAA’nın</a:t>
            </a:r>
            <a:r>
              <a:rPr lang="tr-TR" dirty="0"/>
              <a:t> ( </a:t>
            </a:r>
            <a:r>
              <a:rPr lang="tr-TR" dirty="0" err="1"/>
              <a:t>Society</a:t>
            </a:r>
            <a:r>
              <a:rPr lang="tr-TR" dirty="0"/>
              <a:t> of </a:t>
            </a:r>
            <a:r>
              <a:rPr lang="tr-TR" dirty="0" err="1"/>
              <a:t>American</a:t>
            </a:r>
            <a:r>
              <a:rPr lang="tr-TR" dirty="0"/>
              <a:t> </a:t>
            </a:r>
            <a:r>
              <a:rPr lang="tr-TR" dirty="0" err="1"/>
              <a:t>Archivist</a:t>
            </a:r>
            <a:r>
              <a:rPr lang="tr-TR" dirty="0"/>
              <a:t>) EAD Çalışma Grubu ve LC (</a:t>
            </a:r>
            <a:r>
              <a:rPr lang="tr-TR" dirty="0" err="1"/>
              <a:t>Library</a:t>
            </a:r>
            <a:r>
              <a:rPr lang="tr-TR" dirty="0"/>
              <a:t> of </a:t>
            </a:r>
            <a:r>
              <a:rPr lang="tr-TR" dirty="0" err="1"/>
              <a:t>Congress</a:t>
            </a:r>
            <a:r>
              <a:rPr lang="tr-TR" dirty="0"/>
              <a:t> / Kongre Kütüphanesi) tarafından korunarak sürdürülmekte ve dokümanları dağıtılmaktadır. </a:t>
            </a:r>
            <a:r>
              <a:rPr lang="tr-TR" dirty="0" err="1"/>
              <a:t>EAD’nin</a:t>
            </a:r>
            <a:r>
              <a:rPr lang="tr-TR" dirty="0"/>
              <a:t> gelişmesinde EAD Çalışma Grubu üzerindeki </a:t>
            </a:r>
            <a:r>
              <a:rPr lang="tr-TR" dirty="0" err="1"/>
              <a:t>ICA’ın</a:t>
            </a:r>
            <a:r>
              <a:rPr lang="tr-TR" dirty="0"/>
              <a:t> (</a:t>
            </a:r>
            <a:r>
              <a:rPr lang="tr-TR" dirty="0" err="1"/>
              <a:t>International</a:t>
            </a:r>
            <a:r>
              <a:rPr lang="tr-TR" dirty="0"/>
              <a:t> </a:t>
            </a:r>
            <a:r>
              <a:rPr lang="tr-TR" dirty="0" err="1"/>
              <a:t>Council</a:t>
            </a:r>
            <a:r>
              <a:rPr lang="tr-TR" dirty="0"/>
              <a:t> on </a:t>
            </a:r>
            <a:r>
              <a:rPr lang="tr-TR" dirty="0" err="1"/>
              <a:t>Archives</a:t>
            </a:r>
            <a:r>
              <a:rPr lang="tr-TR" dirty="0"/>
              <a:t> /Arşivler Üzerine Uluslararası Komisyon) temsili yerleştirmesini içeren </a:t>
            </a:r>
            <a:r>
              <a:rPr lang="tr-TR" dirty="0" err="1"/>
              <a:t>EAD’nin</a:t>
            </a:r>
            <a:r>
              <a:rPr lang="tr-TR" dirty="0"/>
              <a:t> gelişmesi hususundaki uluslararası sunum artmaktadır. Uygun araştırma araçlarını oluşturabilmek ve arşivsel materyalin dijitalleştirilmiş versiyonuna erişimi sağlayabilmek adına EAD </a:t>
            </a:r>
            <a:r>
              <a:rPr lang="tr-TR" dirty="0" err="1"/>
              <a:t>yi</a:t>
            </a:r>
            <a:r>
              <a:rPr lang="tr-TR" dirty="0"/>
              <a:t> kullanan bir çok proje bulunmaktadır.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r>
              <a:rPr lang="tr-TR" dirty="0"/>
              <a:t>Bir çoğu </a:t>
            </a:r>
            <a:r>
              <a:rPr lang="tr-TR" dirty="0" err="1"/>
              <a:t>LC’in</a:t>
            </a:r>
            <a:r>
              <a:rPr lang="tr-TR" dirty="0"/>
              <a:t> (</a:t>
            </a:r>
            <a:r>
              <a:rPr lang="tr-TR" dirty="0" err="1"/>
              <a:t>Library</a:t>
            </a:r>
            <a:r>
              <a:rPr lang="tr-TR" dirty="0"/>
              <a:t> of </a:t>
            </a:r>
            <a:r>
              <a:rPr lang="tr-TR" dirty="0" err="1"/>
              <a:t>Congress</a:t>
            </a:r>
            <a:r>
              <a:rPr lang="tr-TR" dirty="0"/>
              <a:t>/ Kongre Kütüphanesi) dikkate değer emeğini sergilemektedir; California Üniversitesi (UC)-Berkeley ve RLG (</a:t>
            </a:r>
            <a:r>
              <a:rPr lang="tr-TR" dirty="0" err="1"/>
              <a:t>Research</a:t>
            </a:r>
            <a:r>
              <a:rPr lang="tr-TR" dirty="0"/>
              <a:t> </a:t>
            </a:r>
            <a:r>
              <a:rPr lang="tr-TR" dirty="0" err="1"/>
              <a:t>Libraries</a:t>
            </a:r>
            <a:r>
              <a:rPr lang="tr-TR" dirty="0"/>
              <a:t> </a:t>
            </a:r>
            <a:r>
              <a:rPr lang="tr-TR" dirty="0" err="1"/>
              <a:t>Group</a:t>
            </a:r>
            <a:r>
              <a:rPr lang="tr-TR" dirty="0"/>
              <a:t>/ Araştırma Kütüphaneleri Grubu) bunlara örnektir. Mesela RLG projesinde MARC </a:t>
            </a:r>
            <a:r>
              <a:rPr lang="tr-TR" dirty="0" err="1"/>
              <a:t>düzeylemeleri</a:t>
            </a:r>
            <a:r>
              <a:rPr lang="tr-TR" dirty="0"/>
              <a:t> ile yapılmış kayıtlar ile bağlantılı araştırma araçları bulunmaktadır.Bir diğer benzer örnek Dijital Kütüphane Federasyonunun </a:t>
            </a:r>
            <a:r>
              <a:rPr lang="tr-TR" dirty="0" err="1"/>
              <a:t>America</a:t>
            </a:r>
            <a:r>
              <a:rPr lang="tr-TR" dirty="0"/>
              <a:t> II projesi için teklif edilmiştir. Berkeley-California Üniversitesi’nin liderliği altında, bir çok California Kütüphanesi, California’nın Çevrim İçi Arşivini biçimlendirdi ve araştırma araçlarının birleşik veritabanını inşa etmek için EAD </a:t>
            </a:r>
            <a:r>
              <a:rPr lang="tr-TR" dirty="0" err="1"/>
              <a:t>yi</a:t>
            </a:r>
            <a:r>
              <a:rPr lang="tr-TR" dirty="0"/>
              <a:t> kullandı ve katılımcıların işini kolaylaştırmak için kayıtlara katkıda bulundu. Diğer birçok kütüphane, müze ve arşivlerinde aynı şekilde paylaşılan projelerinde ve yerel kullanım için EAD </a:t>
            </a:r>
            <a:r>
              <a:rPr lang="tr-TR" dirty="0" err="1"/>
              <a:t>yi</a:t>
            </a:r>
            <a:r>
              <a:rPr lang="tr-TR" dirty="0"/>
              <a:t> kullanmaya başladı. </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DACS(</a:t>
            </a:r>
            <a:r>
              <a:rPr lang="tr-TR" dirty="0" err="1"/>
              <a:t>Describing</a:t>
            </a:r>
            <a:r>
              <a:rPr lang="tr-TR" dirty="0"/>
              <a:t> </a:t>
            </a:r>
            <a:r>
              <a:rPr lang="tr-TR" dirty="0" err="1"/>
              <a:t>Archives</a:t>
            </a:r>
            <a:r>
              <a:rPr lang="tr-TR" dirty="0"/>
              <a:t> A </a:t>
            </a:r>
            <a:r>
              <a:rPr lang="tr-TR" dirty="0" err="1"/>
              <a:t>Content</a:t>
            </a:r>
            <a:r>
              <a:rPr lang="tr-TR" dirty="0"/>
              <a:t> Standard)</a:t>
            </a:r>
          </a:p>
        </p:txBody>
      </p:sp>
      <p:sp>
        <p:nvSpPr>
          <p:cNvPr id="3" name="2 İçerik Yer Tutucusu"/>
          <p:cNvSpPr>
            <a:spLocks noGrp="1"/>
          </p:cNvSpPr>
          <p:nvPr>
            <p:ph idx="1"/>
          </p:nvPr>
        </p:nvSpPr>
        <p:spPr/>
        <p:txBody>
          <a:bodyPr/>
          <a:lstStyle/>
          <a:p>
            <a:r>
              <a:rPr lang="tr-TR" i="1" dirty="0"/>
              <a:t>: Bir İçerik Standardı </a:t>
            </a:r>
            <a:r>
              <a:rPr lang="tr-TR" dirty="0"/>
              <a:t> (DACS) </a:t>
            </a:r>
            <a:r>
              <a:rPr lang="tr-TR" i="1" dirty="0"/>
              <a:t> </a:t>
            </a:r>
            <a:r>
              <a:rPr lang="tr-TR" dirty="0"/>
              <a:t>, arşivleri, kişisel makaleleri ve el yazması koleksiyonlarını tanımlamak için çıktı-nötr bir kurallar kümesidir ve tüm materyal türlerine uygulanabilir. Arşiv malzemelerinin ve yaratıcılarının tanımı için ABD uluslararası standartların (yani, ISAD [G] ve ISAAR [CPF]) uygulamasıdır.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dirty="0"/>
              <a:t>DACS, arşiv malzemelerinin ve arşiv malzemelerinin yaratıcılarının tutarlı, uygun ve kendi kendini açıklayıcı tanımlamasını kolaylaştırır. Bu yeni baskı, arşiv, müze ve kütüphane standartları arasındaki artan yakınlaşmayı yansıtıyor; </a:t>
            </a:r>
            <a:r>
              <a:rPr lang="tr-TR" dirty="0" err="1"/>
              <a:t>DACS'yi</a:t>
            </a:r>
            <a:r>
              <a:rPr lang="tr-TR" dirty="0"/>
              <a:t> Uluslararası Arşiv Konseyi tarafından geliştirilen ve desteklenen tanımlayıcı standartlarla uyumlu hale getirir; ve arşiv otorite kayıtlarının oluşturulması konusunda rehberlik sağlar. DACS, tüm tanım düzeylerinde her türlü malzemeye uygulanabilir ve kurallar, MARC 21, Kodlanmış Arşiv Açıklaması (EAD) ve Kodlanmış Arşiv İçeriği (EAC) dahil olmak üzere her türlü tanımlayıcı çıktı tarafından kullanılmak üzere tasarlanmıştır.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(XML) </a:t>
            </a:r>
            <a:r>
              <a:rPr lang="tr-TR" dirty="0" err="1"/>
              <a:t>eXTENSIBLE</a:t>
            </a:r>
            <a:r>
              <a:rPr lang="tr-TR" dirty="0"/>
              <a:t> MARKUP LANGUAGE </a:t>
            </a:r>
          </a:p>
        </p:txBody>
      </p:sp>
      <p:sp>
        <p:nvSpPr>
          <p:cNvPr id="3" name="2 İçerik Yer Tutucusu"/>
          <p:cNvSpPr>
            <a:spLocks noGrp="1"/>
          </p:cNvSpPr>
          <p:nvPr>
            <p:ph idx="1"/>
          </p:nvPr>
        </p:nvSpPr>
        <p:spPr/>
        <p:txBody>
          <a:bodyPr>
            <a:normAutofit fontScale="92500" lnSpcReduction="20000"/>
          </a:bodyPr>
          <a:lstStyle/>
          <a:p>
            <a:r>
              <a:rPr lang="tr-TR" dirty="0"/>
              <a:t>XML genel amaçlı bir </a:t>
            </a:r>
            <a:r>
              <a:rPr lang="tr-TR" dirty="0" err="1"/>
              <a:t>metadata</a:t>
            </a:r>
            <a:r>
              <a:rPr lang="tr-TR" dirty="0"/>
              <a:t> dilidir. Bilginin yapısını oluşturmak amacıyla kullanılır. Bir çok </a:t>
            </a:r>
            <a:r>
              <a:rPr lang="tr-TR" dirty="0" err="1"/>
              <a:t>metadata</a:t>
            </a:r>
            <a:r>
              <a:rPr lang="tr-TR" dirty="0"/>
              <a:t> tablosunda SGML (Standard </a:t>
            </a:r>
            <a:r>
              <a:rPr lang="tr-TR" dirty="0" err="1"/>
              <a:t>Generalized</a:t>
            </a:r>
            <a:r>
              <a:rPr lang="tr-TR" dirty="0"/>
              <a:t> </a:t>
            </a:r>
            <a:r>
              <a:rPr lang="tr-TR" dirty="0" err="1"/>
              <a:t>Markup</a:t>
            </a:r>
            <a:r>
              <a:rPr lang="tr-TR" dirty="0"/>
              <a:t> </a:t>
            </a:r>
            <a:r>
              <a:rPr lang="tr-TR" dirty="0" err="1"/>
              <a:t>Language</a:t>
            </a:r>
            <a:r>
              <a:rPr lang="tr-TR" dirty="0"/>
              <a:t>) yada XML kullanılmaktadır. SGML bir dokümanın en zengin şekilde işaretlenebilmesine, XML ise yerel önek (</a:t>
            </a:r>
            <a:r>
              <a:rPr lang="tr-TR" dirty="0" err="1"/>
              <a:t>tag</a:t>
            </a:r>
            <a:r>
              <a:rPr lang="tr-TR" dirty="0"/>
              <a:t>) kümeleri tanımlamaya ve yapılandırılmış bilginin kolayca değişimine imkan sağlar. XML veya </a:t>
            </a:r>
            <a:r>
              <a:rPr lang="tr-TR" dirty="0" err="1"/>
              <a:t>eXtensible</a:t>
            </a:r>
            <a:r>
              <a:rPr lang="tr-TR" dirty="0"/>
              <a:t> </a:t>
            </a:r>
            <a:r>
              <a:rPr lang="tr-TR" dirty="0" err="1"/>
              <a:t>Markup</a:t>
            </a:r>
            <a:r>
              <a:rPr lang="tr-TR" dirty="0"/>
              <a:t> </a:t>
            </a:r>
            <a:r>
              <a:rPr lang="tr-TR" dirty="0" err="1"/>
              <a:t>Language</a:t>
            </a:r>
            <a:r>
              <a:rPr lang="tr-TR" dirty="0"/>
              <a:t> daha zengin SGML ile daha basit olan HTML arasında bir uzlaşmadır.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err="1"/>
              <a:t>XML’nin</a:t>
            </a:r>
            <a:r>
              <a:rPr lang="tr-TR" dirty="0"/>
              <a:t> </a:t>
            </a:r>
            <a:r>
              <a:rPr lang="tr-TR" dirty="0" err="1"/>
              <a:t>HTML’den</a:t>
            </a:r>
            <a:r>
              <a:rPr lang="tr-TR" dirty="0"/>
              <a:t> farkı bir çok farklı belge türünün (müzik dosyaları, matematiksel denklemler, kütüphane envanteri gibi veritabanı oluşturmak, hiyerarşik yapıdaki belgeler) tanımlanabilmesine imkan vermesidir. XML, </a:t>
            </a:r>
            <a:r>
              <a:rPr lang="tr-TR" dirty="0" err="1"/>
              <a:t>SGML’ye</a:t>
            </a:r>
            <a:r>
              <a:rPr lang="tr-TR" dirty="0"/>
              <a:t> daha çok benzer ve uygun etiketler ile kendi </a:t>
            </a:r>
            <a:r>
              <a:rPr lang="tr-TR" dirty="0" err="1"/>
              <a:t>işrateleme</a:t>
            </a:r>
            <a:r>
              <a:rPr lang="tr-TR" dirty="0"/>
              <a:t> biçimine sahip olarak çok fazla doküman türü üretilmesine izin verir. 270 </a:t>
            </a:r>
            <a:r>
              <a:rPr lang="tr-TR" dirty="0" err="1"/>
              <a:t>XML’nin</a:t>
            </a:r>
            <a:r>
              <a:rPr lang="tr-TR" dirty="0"/>
              <a:t> başka yerde bulunmayan isim </a:t>
            </a:r>
            <a:r>
              <a:rPr lang="tr-TR" dirty="0" err="1"/>
              <a:t>boşlğu</a:t>
            </a:r>
            <a:r>
              <a:rPr lang="tr-TR" dirty="0"/>
              <a:t> özelliği vardır. Bu özellik, bazı özel standart şemaları için kullanılarak tanımlanan özel bir elemente imkan tanır. (LCSH veya AACR2).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XML’nin</a:t>
            </a:r>
            <a:r>
              <a:rPr lang="tr-TR" dirty="0"/>
              <a:t> genel özelliklerini</a:t>
            </a:r>
          </a:p>
        </p:txBody>
      </p:sp>
      <p:sp>
        <p:nvSpPr>
          <p:cNvPr id="3" name="2 İçerik Yer Tutucusu"/>
          <p:cNvSpPr>
            <a:spLocks noGrp="1"/>
          </p:cNvSpPr>
          <p:nvPr>
            <p:ph idx="1"/>
          </p:nvPr>
        </p:nvSpPr>
        <p:spPr/>
        <p:txBody>
          <a:bodyPr>
            <a:normAutofit/>
          </a:bodyPr>
          <a:lstStyle/>
          <a:p>
            <a:pPr>
              <a:buNone/>
            </a:pPr>
            <a:r>
              <a:rPr lang="tr-TR" dirty="0"/>
              <a:t>• XML açıkça internet üzerinden kullanılır.</a:t>
            </a:r>
          </a:p>
          <a:p>
            <a:pPr>
              <a:buNone/>
            </a:pPr>
            <a:r>
              <a:rPr lang="tr-TR" dirty="0"/>
              <a:t> • Çok geniş tabanlı uygulamaları desteklemektedir. </a:t>
            </a:r>
          </a:p>
          <a:p>
            <a:pPr>
              <a:buNone/>
            </a:pPr>
            <a:r>
              <a:rPr lang="tr-TR" dirty="0"/>
              <a:t>• XML , SGML ile uyumlu durumdadır. </a:t>
            </a:r>
          </a:p>
          <a:p>
            <a:pPr>
              <a:buNone/>
            </a:pPr>
            <a:r>
              <a:rPr lang="tr-TR" dirty="0"/>
              <a:t>• XML dokümanın işlemini yürüten programları yazmak koyladır. </a:t>
            </a:r>
          </a:p>
          <a:p>
            <a:pPr>
              <a:buNone/>
            </a:pPr>
            <a:r>
              <a:rPr lang="tr-TR" dirty="0"/>
              <a:t>• XML deki seçenekli özelliklerin birçoğu ya minimumdur yada sıfırdır.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r>
              <a:rPr lang="tr-TR" dirty="0"/>
              <a:t>• XML dokümanları insan tarafından okunabilir ve bir miktar temizlenebilir.</a:t>
            </a:r>
          </a:p>
          <a:p>
            <a:pPr>
              <a:buNone/>
            </a:pPr>
            <a:r>
              <a:rPr lang="tr-TR" dirty="0"/>
              <a:t> • XML çok hızlı bir şekilde dizayn edilebilir. </a:t>
            </a:r>
          </a:p>
          <a:p>
            <a:pPr>
              <a:buNone/>
            </a:pPr>
            <a:r>
              <a:rPr lang="tr-TR" dirty="0"/>
              <a:t>• </a:t>
            </a:r>
            <a:r>
              <a:rPr lang="tr-TR" dirty="0" err="1"/>
              <a:t>XML’lerin</a:t>
            </a:r>
            <a:r>
              <a:rPr lang="tr-TR" dirty="0"/>
              <a:t> dizaynı resmi ve özdür.</a:t>
            </a:r>
          </a:p>
          <a:p>
            <a:pPr>
              <a:buNone/>
            </a:pPr>
            <a:r>
              <a:rPr lang="tr-TR" dirty="0"/>
              <a:t> • XML dokümanları çok hızlı bir şekilde üretilebilir. </a:t>
            </a:r>
          </a:p>
          <a:p>
            <a:pPr>
              <a:buNone/>
            </a:pPr>
            <a:r>
              <a:rPr lang="tr-TR" dirty="0"/>
              <a:t>• XML işaretlemede tanımlamayı kısa tutmak en az önemli husustur.</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a:t>DML (Data </a:t>
            </a:r>
            <a:r>
              <a:rPr lang="tr-TR" b="1" dirty="0" err="1"/>
              <a:t>Manipulation</a:t>
            </a:r>
            <a:r>
              <a:rPr lang="tr-TR" b="1" dirty="0"/>
              <a:t> </a:t>
            </a:r>
            <a:r>
              <a:rPr lang="tr-TR" b="1" dirty="0" err="1"/>
              <a:t>Language</a:t>
            </a:r>
            <a:r>
              <a:rPr lang="tr-TR" b="1" dirty="0"/>
              <a:t>)</a:t>
            </a:r>
            <a:endParaRPr lang="tr-TR" dirty="0"/>
          </a:p>
        </p:txBody>
      </p:sp>
      <p:sp>
        <p:nvSpPr>
          <p:cNvPr id="3" name="2 İçerik Yer Tutucusu"/>
          <p:cNvSpPr>
            <a:spLocks noGrp="1"/>
          </p:cNvSpPr>
          <p:nvPr>
            <p:ph idx="1"/>
          </p:nvPr>
        </p:nvSpPr>
        <p:spPr/>
        <p:txBody>
          <a:bodyPr/>
          <a:lstStyle/>
          <a:p>
            <a:r>
              <a:rPr lang="tr-TR" sz="2400" b="1" dirty="0"/>
              <a:t>Veri İşleme Dili (DML):</a:t>
            </a:r>
            <a:r>
              <a:rPr lang="tr-TR" sz="2400" dirty="0"/>
              <a:t> DML T-</a:t>
            </a:r>
            <a:r>
              <a:rPr lang="tr-TR" sz="2400" dirty="0" err="1"/>
              <a:t>SQL'in,daha</a:t>
            </a:r>
            <a:r>
              <a:rPr lang="tr-TR" sz="2400" dirty="0"/>
              <a:t> genel anlamda </a:t>
            </a:r>
            <a:r>
              <a:rPr lang="tr-TR" sz="2400" dirty="0" err="1"/>
              <a:t>SQL'in</a:t>
            </a:r>
            <a:r>
              <a:rPr lang="tr-TR" sz="2400" dirty="0"/>
              <a:t> bir alt </a:t>
            </a:r>
            <a:r>
              <a:rPr lang="tr-TR" sz="2400" dirty="0" err="1"/>
              <a:t>birimidir.DML,veritabanları</a:t>
            </a:r>
            <a:r>
              <a:rPr lang="tr-TR" sz="2400" dirty="0"/>
              <a:t> içerisinde bulunan verileri yöneterek SQL'e katkı sağlar.</a:t>
            </a:r>
          </a:p>
          <a:p>
            <a:endParaRPr lang="tr-TR" sz="2400" dirty="0"/>
          </a:p>
          <a:p>
            <a:r>
              <a:rPr lang="tr-TR" sz="2400" dirty="0"/>
              <a:t>DML </a:t>
            </a:r>
            <a:r>
              <a:rPr lang="tr-TR" sz="2400" dirty="0" err="1"/>
              <a:t>veritabanındaki</a:t>
            </a:r>
            <a:r>
              <a:rPr lang="tr-TR" sz="2400" dirty="0"/>
              <a:t> tablolar içindeki satırlarla ilgilenir. Verileri görüntülemek, veri eklemek, veri güncellemek ve silmek için Data </a:t>
            </a:r>
            <a:r>
              <a:rPr lang="tr-TR" sz="2400" dirty="0" err="1"/>
              <a:t>Manipulation</a:t>
            </a:r>
            <a:r>
              <a:rPr lang="tr-TR" sz="2400" dirty="0"/>
              <a:t> Language kullanılır.</a:t>
            </a:r>
          </a:p>
          <a:p>
            <a:endParaRPr lang="tr-TR" sz="2400" dirty="0"/>
          </a:p>
          <a:p>
            <a:r>
              <a:rPr lang="tr-TR" sz="2400" dirty="0"/>
              <a:t>Ve dört anahtar kelimeden oluşur.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F691604-2338-456F-8D57-15AE02B1E19A}"/>
              </a:ext>
            </a:extLst>
          </p:cNvPr>
          <p:cNvSpPr>
            <a:spLocks noGrp="1"/>
          </p:cNvSpPr>
          <p:nvPr>
            <p:ph type="title"/>
          </p:nvPr>
        </p:nvSpPr>
        <p:spPr/>
        <p:txBody>
          <a:bodyPr/>
          <a:lstStyle/>
          <a:p>
            <a:pPr algn="ctr"/>
            <a:r>
              <a:rPr lang="tr-TR" dirty="0"/>
              <a:t>İnsert</a:t>
            </a:r>
          </a:p>
        </p:txBody>
      </p:sp>
      <p:sp>
        <p:nvSpPr>
          <p:cNvPr id="3" name="İçerik Yer Tutucusu 2">
            <a:extLst>
              <a:ext uri="{FF2B5EF4-FFF2-40B4-BE49-F238E27FC236}">
                <a16:creationId xmlns:a16="http://schemas.microsoft.com/office/drawing/2014/main" id="{7A3D8CFA-7FD6-4749-B30F-4257E2D10D87}"/>
              </a:ext>
            </a:extLst>
          </p:cNvPr>
          <p:cNvSpPr>
            <a:spLocks noGrp="1"/>
          </p:cNvSpPr>
          <p:nvPr>
            <p:ph idx="1"/>
          </p:nvPr>
        </p:nvSpPr>
        <p:spPr/>
        <p:txBody>
          <a:bodyPr/>
          <a:lstStyle/>
          <a:p>
            <a:pPr marL="0" indent="0" algn="ctr">
              <a:buNone/>
            </a:pPr>
            <a:r>
              <a:rPr lang="tr-TR" b="1" dirty="0"/>
              <a:t> </a:t>
            </a:r>
            <a:r>
              <a:rPr lang="tr-TR" dirty="0" err="1"/>
              <a:t>Veritabanına</a:t>
            </a:r>
            <a:r>
              <a:rPr lang="tr-TR" dirty="0"/>
              <a:t> veri eklemek için insert sorgusu yazılır. </a:t>
            </a:r>
            <a:r>
              <a:rPr lang="tr-TR" dirty="0" err="1"/>
              <a:t>Insert</a:t>
            </a:r>
            <a:r>
              <a:rPr lang="tr-TR" dirty="0"/>
              <a:t> ile veri eklemek için iki adet genel kullanım türü vardır.</a:t>
            </a:r>
          </a:p>
          <a:p>
            <a:pPr marL="0" indent="0" algn="ctr">
              <a:buNone/>
            </a:pPr>
            <a:endParaRPr lang="tr-TR" dirty="0"/>
          </a:p>
        </p:txBody>
      </p:sp>
      <p:pic>
        <p:nvPicPr>
          <p:cNvPr id="5" name="Resim 4">
            <a:extLst>
              <a:ext uri="{FF2B5EF4-FFF2-40B4-BE49-F238E27FC236}">
                <a16:creationId xmlns:a16="http://schemas.microsoft.com/office/drawing/2014/main" id="{094AF000-7111-48A8-A1A9-9C480444C0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3846772"/>
            <a:ext cx="8547196" cy="1526444"/>
          </a:xfrm>
          <a:prstGeom prst="rect">
            <a:avLst/>
          </a:prstGeom>
        </p:spPr>
      </p:pic>
    </p:spTree>
    <p:extLst>
      <p:ext uri="{BB962C8B-B14F-4D97-AF65-F5344CB8AC3E}">
        <p14:creationId xmlns:p14="http://schemas.microsoft.com/office/powerpoint/2010/main" val="1829848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C18D8EE-DE8D-42CA-A99B-F6B39E39D865}"/>
              </a:ext>
            </a:extLst>
          </p:cNvPr>
          <p:cNvSpPr>
            <a:spLocks noGrp="1"/>
          </p:cNvSpPr>
          <p:nvPr>
            <p:ph type="title"/>
          </p:nvPr>
        </p:nvSpPr>
        <p:spPr/>
        <p:txBody>
          <a:bodyPr/>
          <a:lstStyle/>
          <a:p>
            <a:pPr algn="ctr"/>
            <a:r>
              <a:rPr lang="tr-TR" dirty="0"/>
              <a:t>Update</a:t>
            </a:r>
          </a:p>
        </p:txBody>
      </p:sp>
      <p:sp>
        <p:nvSpPr>
          <p:cNvPr id="3" name="İçerik Yer Tutucusu 2">
            <a:extLst>
              <a:ext uri="{FF2B5EF4-FFF2-40B4-BE49-F238E27FC236}">
                <a16:creationId xmlns:a16="http://schemas.microsoft.com/office/drawing/2014/main" id="{1551DC5B-5F0C-479B-ABCE-8477D99D1771}"/>
              </a:ext>
            </a:extLst>
          </p:cNvPr>
          <p:cNvSpPr>
            <a:spLocks noGrp="1"/>
          </p:cNvSpPr>
          <p:nvPr>
            <p:ph idx="1"/>
          </p:nvPr>
        </p:nvSpPr>
        <p:spPr/>
        <p:txBody>
          <a:bodyPr/>
          <a:lstStyle/>
          <a:p>
            <a:pPr marL="0" indent="0" algn="ctr">
              <a:buNone/>
            </a:pPr>
            <a:r>
              <a:rPr lang="tr-TR" dirty="0" err="1"/>
              <a:t>Veritabanında</a:t>
            </a:r>
            <a:r>
              <a:rPr lang="tr-TR" dirty="0"/>
              <a:t> mevcut veriyi güncellemek için </a:t>
            </a:r>
            <a:r>
              <a:rPr lang="tr-TR" dirty="0" err="1"/>
              <a:t>update</a:t>
            </a:r>
            <a:r>
              <a:rPr lang="tr-TR" dirty="0"/>
              <a:t> sorgulamayı kullanırız. </a:t>
            </a:r>
          </a:p>
          <a:p>
            <a:pPr marL="0" indent="0" algn="ctr">
              <a:buNone/>
            </a:pPr>
            <a:endParaRPr lang="tr-TR" dirty="0"/>
          </a:p>
        </p:txBody>
      </p:sp>
      <p:pic>
        <p:nvPicPr>
          <p:cNvPr id="5" name="Resim 4">
            <a:extLst>
              <a:ext uri="{FF2B5EF4-FFF2-40B4-BE49-F238E27FC236}">
                <a16:creationId xmlns:a16="http://schemas.microsoft.com/office/drawing/2014/main" id="{9FF27C85-5ACC-4EE6-8AC9-997CB62699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8723" y="3212976"/>
            <a:ext cx="6226554" cy="2621707"/>
          </a:xfrm>
          <a:prstGeom prst="rect">
            <a:avLst/>
          </a:prstGeom>
        </p:spPr>
      </p:pic>
    </p:spTree>
    <p:extLst>
      <p:ext uri="{BB962C8B-B14F-4D97-AF65-F5344CB8AC3E}">
        <p14:creationId xmlns:p14="http://schemas.microsoft.com/office/powerpoint/2010/main" val="4294178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19CC18F-BD4D-410B-A00C-EFD9B3ED9000}"/>
              </a:ext>
            </a:extLst>
          </p:cNvPr>
          <p:cNvSpPr>
            <a:spLocks noGrp="1"/>
          </p:cNvSpPr>
          <p:nvPr>
            <p:ph type="title"/>
          </p:nvPr>
        </p:nvSpPr>
        <p:spPr/>
        <p:txBody>
          <a:bodyPr/>
          <a:lstStyle/>
          <a:p>
            <a:pPr algn="ctr"/>
            <a:r>
              <a:rPr lang="tr-TR" dirty="0"/>
              <a:t>Select</a:t>
            </a:r>
          </a:p>
        </p:txBody>
      </p:sp>
      <p:sp>
        <p:nvSpPr>
          <p:cNvPr id="3" name="İçerik Yer Tutucusu 2">
            <a:extLst>
              <a:ext uri="{FF2B5EF4-FFF2-40B4-BE49-F238E27FC236}">
                <a16:creationId xmlns:a16="http://schemas.microsoft.com/office/drawing/2014/main" id="{451956E0-FD46-4D2E-A611-4C6DA10A3BA5}"/>
              </a:ext>
            </a:extLst>
          </p:cNvPr>
          <p:cNvSpPr>
            <a:spLocks noGrp="1"/>
          </p:cNvSpPr>
          <p:nvPr>
            <p:ph idx="1"/>
          </p:nvPr>
        </p:nvSpPr>
        <p:spPr/>
        <p:txBody>
          <a:bodyPr/>
          <a:lstStyle/>
          <a:p>
            <a:pPr marL="0" indent="0" algn="ctr">
              <a:buNone/>
            </a:pPr>
            <a:r>
              <a:rPr lang="tr-TR" dirty="0"/>
              <a:t>SELECT ile bir </a:t>
            </a:r>
            <a:r>
              <a:rPr lang="tr-TR" dirty="0" err="1"/>
              <a:t>veritabanı</a:t>
            </a:r>
            <a:r>
              <a:rPr lang="tr-TR" dirty="0"/>
              <a:t> tablosundaki istenen kayıtlar listelenir.</a:t>
            </a:r>
          </a:p>
          <a:p>
            <a:pPr marL="0" indent="0" algn="ctr">
              <a:buNone/>
            </a:pPr>
            <a:endParaRPr lang="tr-TR" dirty="0"/>
          </a:p>
          <a:p>
            <a:pPr marL="0" indent="0" algn="ctr">
              <a:buNone/>
            </a:pPr>
            <a:endParaRPr lang="tr-TR" dirty="0"/>
          </a:p>
        </p:txBody>
      </p:sp>
      <p:pic>
        <p:nvPicPr>
          <p:cNvPr id="5" name="Resim 4">
            <a:extLst>
              <a:ext uri="{FF2B5EF4-FFF2-40B4-BE49-F238E27FC236}">
                <a16:creationId xmlns:a16="http://schemas.microsoft.com/office/drawing/2014/main" id="{4F3289D0-B001-49B0-B1FA-0355BE2995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095" y="3418340"/>
            <a:ext cx="7035810" cy="2198690"/>
          </a:xfrm>
          <a:prstGeom prst="rect">
            <a:avLst/>
          </a:prstGeom>
        </p:spPr>
      </p:pic>
    </p:spTree>
    <p:extLst>
      <p:ext uri="{BB962C8B-B14F-4D97-AF65-F5344CB8AC3E}">
        <p14:creationId xmlns:p14="http://schemas.microsoft.com/office/powerpoint/2010/main" val="723876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F56AD6-5AEA-4E56-B4EA-13F2FCE78F78}"/>
              </a:ext>
            </a:extLst>
          </p:cNvPr>
          <p:cNvSpPr>
            <a:spLocks noGrp="1"/>
          </p:cNvSpPr>
          <p:nvPr>
            <p:ph type="title"/>
          </p:nvPr>
        </p:nvSpPr>
        <p:spPr/>
        <p:txBody>
          <a:bodyPr/>
          <a:lstStyle/>
          <a:p>
            <a:pPr algn="ctr"/>
            <a:r>
              <a:rPr lang="tr-TR" dirty="0"/>
              <a:t>Select</a:t>
            </a:r>
          </a:p>
        </p:txBody>
      </p:sp>
      <p:sp>
        <p:nvSpPr>
          <p:cNvPr id="3" name="İçerik Yer Tutucusu 2">
            <a:extLst>
              <a:ext uri="{FF2B5EF4-FFF2-40B4-BE49-F238E27FC236}">
                <a16:creationId xmlns:a16="http://schemas.microsoft.com/office/drawing/2014/main" id="{A17FD7FA-07CD-4CB1-97F2-C80E246C84E9}"/>
              </a:ext>
            </a:extLst>
          </p:cNvPr>
          <p:cNvSpPr>
            <a:spLocks noGrp="1"/>
          </p:cNvSpPr>
          <p:nvPr>
            <p:ph idx="1"/>
          </p:nvPr>
        </p:nvSpPr>
        <p:spPr/>
        <p:txBody>
          <a:bodyPr/>
          <a:lstStyle/>
          <a:p>
            <a:pPr marL="0" indent="0" algn="ctr">
              <a:buNone/>
            </a:pPr>
            <a:r>
              <a:rPr lang="tr-TR" dirty="0"/>
              <a:t>Bir önceki sayfada SELECT yapısının çıktısı ise aşağıdaki gibi olacaktır.</a:t>
            </a:r>
          </a:p>
          <a:p>
            <a:pPr marL="0" indent="0" algn="ctr">
              <a:buNone/>
            </a:pPr>
            <a:endParaRPr lang="tr-TR" dirty="0"/>
          </a:p>
        </p:txBody>
      </p:sp>
      <p:pic>
        <p:nvPicPr>
          <p:cNvPr id="5" name="Resim 4" descr="metin içeren bir resim&#10;&#10;Açıklama otomatik olarak oluşturuldu">
            <a:extLst>
              <a:ext uri="{FF2B5EF4-FFF2-40B4-BE49-F238E27FC236}">
                <a16:creationId xmlns:a16="http://schemas.microsoft.com/office/drawing/2014/main" id="{AEA290B3-3DF6-4ABE-8412-CAF27D3C3A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844" y="2780928"/>
            <a:ext cx="8452311" cy="3236246"/>
          </a:xfrm>
          <a:prstGeom prst="rect">
            <a:avLst/>
          </a:prstGeom>
        </p:spPr>
      </p:pic>
    </p:spTree>
    <p:extLst>
      <p:ext uri="{BB962C8B-B14F-4D97-AF65-F5344CB8AC3E}">
        <p14:creationId xmlns:p14="http://schemas.microsoft.com/office/powerpoint/2010/main" val="1881152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42B21D-EB94-436C-A3C0-2727DA004089}"/>
              </a:ext>
            </a:extLst>
          </p:cNvPr>
          <p:cNvSpPr>
            <a:spLocks noGrp="1"/>
          </p:cNvSpPr>
          <p:nvPr>
            <p:ph type="title"/>
          </p:nvPr>
        </p:nvSpPr>
        <p:spPr/>
        <p:txBody>
          <a:bodyPr/>
          <a:lstStyle/>
          <a:p>
            <a:pPr algn="ctr"/>
            <a:r>
              <a:rPr lang="tr-TR" dirty="0" err="1"/>
              <a:t>Delete</a:t>
            </a:r>
            <a:endParaRPr lang="tr-TR" dirty="0"/>
          </a:p>
        </p:txBody>
      </p:sp>
      <p:sp>
        <p:nvSpPr>
          <p:cNvPr id="3" name="İçerik Yer Tutucusu 2">
            <a:extLst>
              <a:ext uri="{FF2B5EF4-FFF2-40B4-BE49-F238E27FC236}">
                <a16:creationId xmlns:a16="http://schemas.microsoft.com/office/drawing/2014/main" id="{E22E1BF5-869D-4CF2-B64A-A793D2B8C406}"/>
              </a:ext>
            </a:extLst>
          </p:cNvPr>
          <p:cNvSpPr>
            <a:spLocks noGrp="1"/>
          </p:cNvSpPr>
          <p:nvPr>
            <p:ph idx="1"/>
          </p:nvPr>
        </p:nvSpPr>
        <p:spPr/>
        <p:txBody>
          <a:bodyPr/>
          <a:lstStyle/>
          <a:p>
            <a:pPr marL="0" indent="0" algn="ctr">
              <a:buNone/>
            </a:pPr>
            <a:r>
              <a:rPr lang="tr-TR" dirty="0" err="1"/>
              <a:t>Veritabanındaki</a:t>
            </a:r>
            <a:r>
              <a:rPr lang="tr-TR" dirty="0"/>
              <a:t> verileri silmek için </a:t>
            </a:r>
            <a:r>
              <a:rPr lang="tr-TR" dirty="0" err="1"/>
              <a:t>delete</a:t>
            </a:r>
            <a:r>
              <a:rPr lang="tr-TR" dirty="0"/>
              <a:t> ifadesi kullanılır. </a:t>
            </a:r>
            <a:r>
              <a:rPr lang="tr-TR" dirty="0" err="1"/>
              <a:t>Delete</a:t>
            </a:r>
            <a:r>
              <a:rPr lang="tr-TR" dirty="0"/>
              <a:t> sorgulamanın da iki çeşidi vardır.</a:t>
            </a:r>
          </a:p>
        </p:txBody>
      </p:sp>
      <p:pic>
        <p:nvPicPr>
          <p:cNvPr id="5" name="Resim 4">
            <a:extLst>
              <a:ext uri="{FF2B5EF4-FFF2-40B4-BE49-F238E27FC236}">
                <a16:creationId xmlns:a16="http://schemas.microsoft.com/office/drawing/2014/main" id="{70FD665C-CD8F-4DB4-AE7D-3096617A5E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601" y="3717032"/>
            <a:ext cx="8422797" cy="2027711"/>
          </a:xfrm>
          <a:prstGeom prst="rect">
            <a:avLst/>
          </a:prstGeom>
        </p:spPr>
      </p:pic>
    </p:spTree>
    <p:extLst>
      <p:ext uri="{BB962C8B-B14F-4D97-AF65-F5344CB8AC3E}">
        <p14:creationId xmlns:p14="http://schemas.microsoft.com/office/powerpoint/2010/main" val="3100721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just"/>
            <a:r>
              <a:rPr lang="tr-TR" dirty="0"/>
              <a:t>DTD (</a:t>
            </a:r>
            <a:r>
              <a:rPr lang="tr-TR" dirty="0" err="1"/>
              <a:t>Document</a:t>
            </a:r>
            <a:r>
              <a:rPr lang="tr-TR" dirty="0"/>
              <a:t> </a:t>
            </a:r>
            <a:r>
              <a:rPr lang="tr-TR" dirty="0" err="1"/>
              <a:t>Type</a:t>
            </a:r>
            <a:r>
              <a:rPr lang="tr-TR" dirty="0"/>
              <a:t> </a:t>
            </a:r>
            <a:r>
              <a:rPr lang="tr-TR" dirty="0" err="1"/>
              <a:t>Definition</a:t>
            </a:r>
            <a:r>
              <a:rPr lang="tr-TR" dirty="0"/>
              <a:t>)</a:t>
            </a:r>
          </a:p>
        </p:txBody>
      </p:sp>
      <p:sp>
        <p:nvSpPr>
          <p:cNvPr id="3" name="2 İçerik Yer Tutucusu"/>
          <p:cNvSpPr>
            <a:spLocks noGrp="1"/>
          </p:cNvSpPr>
          <p:nvPr>
            <p:ph idx="1"/>
          </p:nvPr>
        </p:nvSpPr>
        <p:spPr/>
        <p:txBody>
          <a:bodyPr/>
          <a:lstStyle/>
          <a:p>
            <a:r>
              <a:rPr lang="tr-TR" dirty="0"/>
              <a:t>Doküman Tip Tanımı.</a:t>
            </a:r>
            <a:r>
              <a:rPr lang="tr-TR" dirty="0">
                <a:hlinkClick r:id="rId2"/>
              </a:rPr>
              <a:t> XML</a:t>
            </a:r>
            <a:r>
              <a:rPr lang="tr-TR" dirty="0"/>
              <a:t> veya </a:t>
            </a:r>
            <a:r>
              <a:rPr lang="tr-TR" dirty="0">
                <a:hlinkClick r:id="rId3"/>
              </a:rPr>
              <a:t>HTML dosyalarındaki</a:t>
            </a:r>
            <a:r>
              <a:rPr lang="tr-TR" dirty="0"/>
              <a:t> kayıtların uyması gereken koşulları belirlemeye yarar. Buna göre bir </a:t>
            </a:r>
            <a:r>
              <a:rPr lang="tr-TR" dirty="0">
                <a:hlinkClick r:id="rId2"/>
              </a:rPr>
              <a:t>XML </a:t>
            </a:r>
            <a:r>
              <a:rPr lang="tr-TR" dirty="0" err="1">
                <a:hlinkClick r:id="rId2"/>
              </a:rPr>
              <a:t>dökümanı</a:t>
            </a:r>
            <a:r>
              <a:rPr lang="tr-TR" dirty="0"/>
              <a:t> istenilen bir DTD kuralına tabi tutularak bu kurala uyup uymadığı denetlenebilir. </a:t>
            </a:r>
            <a:r>
              <a:rPr lang="tr-TR" dirty="0" err="1"/>
              <a:t>DTD’nin</a:t>
            </a:r>
            <a:r>
              <a:rPr lang="tr-TR" dirty="0"/>
              <a:t> kendisi de bir dil olarak tanımlanabilir ve bu dilin de kendisine özgü kuralları bulunmaktadır.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a:t>Temel olarak bir </a:t>
            </a:r>
            <a:r>
              <a:rPr lang="tr-TR" dirty="0" err="1"/>
              <a:t>dökümanda</a:t>
            </a:r>
            <a:r>
              <a:rPr lang="tr-TR" dirty="0"/>
              <a:t> kullanılacak olan </a:t>
            </a:r>
            <a:r>
              <a:rPr lang="tr-TR" dirty="0" err="1"/>
              <a:t>DTD’nin</a:t>
            </a:r>
            <a:r>
              <a:rPr lang="tr-TR" dirty="0"/>
              <a:t> belirlenmesi iki türlü mümkündür. Birinci yöntemde </a:t>
            </a:r>
            <a:r>
              <a:rPr lang="tr-TR" dirty="0" err="1"/>
              <a:t>dökümanda</a:t>
            </a:r>
            <a:r>
              <a:rPr lang="tr-TR" dirty="0"/>
              <a:t> kullanılacak olan DTD tanımı harici olarak yapılmıştır ve </a:t>
            </a:r>
            <a:r>
              <a:rPr lang="tr-TR" dirty="0" err="1"/>
              <a:t>dökümana</a:t>
            </a:r>
            <a:r>
              <a:rPr lang="tr-TR" dirty="0"/>
              <a:t> bu harici tanım belirtilir. İkinci yöntemde ise DTD tanımı doğrudan </a:t>
            </a:r>
            <a:r>
              <a:rPr lang="tr-TR" dirty="0" err="1"/>
              <a:t>dökümanın</a:t>
            </a:r>
            <a:r>
              <a:rPr lang="tr-TR" dirty="0"/>
              <a:t> içinde yapılır.</a:t>
            </a:r>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OAI(</a:t>
            </a:r>
            <a:r>
              <a:rPr lang="tr-TR" dirty="0" err="1"/>
              <a:t>Open</a:t>
            </a:r>
            <a:r>
              <a:rPr lang="tr-TR" dirty="0"/>
              <a:t> </a:t>
            </a:r>
            <a:r>
              <a:rPr lang="tr-TR" dirty="0" err="1"/>
              <a:t>Archives</a:t>
            </a:r>
            <a:r>
              <a:rPr lang="tr-TR" dirty="0"/>
              <a:t> </a:t>
            </a:r>
            <a:r>
              <a:rPr lang="tr-TR" dirty="0" err="1"/>
              <a:t>Initiative</a:t>
            </a:r>
            <a:r>
              <a:rPr lang="tr-TR" dirty="0"/>
              <a:t>)</a:t>
            </a:r>
          </a:p>
        </p:txBody>
      </p:sp>
      <p:sp>
        <p:nvSpPr>
          <p:cNvPr id="3" name="2 İçerik Yer Tutucusu"/>
          <p:cNvSpPr>
            <a:spLocks noGrp="1"/>
          </p:cNvSpPr>
          <p:nvPr>
            <p:ph idx="1"/>
          </p:nvPr>
        </p:nvSpPr>
        <p:spPr/>
        <p:txBody>
          <a:bodyPr>
            <a:normAutofit fontScale="92500" lnSpcReduction="20000"/>
          </a:bodyPr>
          <a:lstStyle/>
          <a:p>
            <a:r>
              <a:rPr lang="tr-TR" dirty="0"/>
              <a:t>Açık Arşiv Girişimi, içeriğin verimli bir şekilde dağıtılmasını kolaylaştırmayı amaçlayan birlikte çalışabilirlik standartları geliştirmekte ve desteklemektedir. </a:t>
            </a:r>
            <a:r>
              <a:rPr lang="tr-TR" dirty="0" err="1"/>
              <a:t>OAI'nin</a:t>
            </a:r>
            <a:r>
              <a:rPr lang="tr-TR" dirty="0"/>
              <a:t> kökleri açık erişim ve kurumsal depo hareketlerindedir. Bu çalışmanın devam eden desteği, Açık Arşiv programının temel taşı olmaya devam etmektedir. Bununla birlikte, zaman içinde, </a:t>
            </a:r>
            <a:r>
              <a:rPr lang="tr-TR" dirty="0" err="1"/>
              <a:t>OAI'nin</a:t>
            </a:r>
            <a:r>
              <a:rPr lang="tr-TR" dirty="0"/>
              <a:t> çalışmaları, </a:t>
            </a:r>
            <a:r>
              <a:rPr lang="tr-TR" dirty="0" err="1"/>
              <a:t>eScholarship</a:t>
            </a:r>
            <a:r>
              <a:rPr lang="tr-TR" dirty="0"/>
              <a:t>, </a:t>
            </a:r>
            <a:r>
              <a:rPr lang="tr-TR" dirty="0" err="1"/>
              <a:t>eLearning</a:t>
            </a:r>
            <a:r>
              <a:rPr lang="tr-TR" dirty="0"/>
              <a:t> ve </a:t>
            </a:r>
            <a:r>
              <a:rPr lang="tr-TR" dirty="0" err="1"/>
              <a:t>eScience</a:t>
            </a:r>
            <a:r>
              <a:rPr lang="tr-TR" dirty="0"/>
              <a:t> için dijital kaynaklara geniş erişimi teşvik etmek üzere genişlemiştir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85000" lnSpcReduction="10000"/>
          </a:bodyPr>
          <a:lstStyle/>
          <a:p>
            <a:r>
              <a:rPr lang="tr-TR" b="1" i="1" dirty="0"/>
              <a:t>Mevcut OAI Projeleri</a:t>
            </a:r>
            <a:endParaRPr lang="tr-TR" sz="4400" dirty="0"/>
          </a:p>
          <a:p>
            <a:pPr lvl="0"/>
            <a:r>
              <a:rPr lang="tr-TR" dirty="0" err="1">
                <a:hlinkClick r:id="rId2"/>
              </a:rPr>
              <a:t>ResourceSync</a:t>
            </a:r>
            <a:endParaRPr lang="tr-TR" sz="4400" dirty="0"/>
          </a:p>
          <a:p>
            <a:pPr lvl="1"/>
            <a:r>
              <a:rPr lang="tr-TR" dirty="0" err="1">
                <a:hlinkClick r:id="rId3"/>
              </a:rPr>
              <a:t>ResourceSync</a:t>
            </a:r>
            <a:r>
              <a:rPr lang="tr-TR" dirty="0">
                <a:hlinkClick r:id="rId3"/>
              </a:rPr>
              <a:t> </a:t>
            </a:r>
            <a:r>
              <a:rPr lang="tr-TR" dirty="0" err="1">
                <a:hlinkClick r:id="rId3"/>
              </a:rPr>
              <a:t>Framework</a:t>
            </a:r>
            <a:r>
              <a:rPr lang="tr-TR" dirty="0">
                <a:hlinkClick r:id="rId3"/>
              </a:rPr>
              <a:t> Özelliği</a:t>
            </a:r>
            <a:endParaRPr lang="tr-TR" sz="4000" dirty="0"/>
          </a:p>
          <a:p>
            <a:pPr lvl="1"/>
            <a:r>
              <a:rPr lang="tr-TR" dirty="0" err="1">
                <a:hlinkClick r:id="rId4"/>
              </a:rPr>
              <a:t>ResourceSync</a:t>
            </a:r>
            <a:r>
              <a:rPr lang="tr-TR" dirty="0">
                <a:hlinkClick r:id="rId4"/>
              </a:rPr>
              <a:t> Bildirimi</a:t>
            </a:r>
            <a:endParaRPr lang="tr-TR" sz="4000" dirty="0"/>
          </a:p>
          <a:p>
            <a:pPr lvl="0"/>
            <a:r>
              <a:rPr lang="tr-TR" dirty="0">
                <a:hlinkClick r:id="rId5"/>
              </a:rPr>
              <a:t>Meta Veri Toplama Protokolü (OAI-PMH)</a:t>
            </a:r>
            <a:endParaRPr lang="tr-TR" sz="4400" dirty="0"/>
          </a:p>
          <a:p>
            <a:pPr lvl="1"/>
            <a:r>
              <a:rPr lang="tr-TR" dirty="0">
                <a:hlinkClick r:id="rId6"/>
              </a:rPr>
              <a:t>OAI-PMH Versiyon 2 Şartname</a:t>
            </a:r>
            <a:endParaRPr lang="tr-TR" sz="4000" dirty="0"/>
          </a:p>
          <a:p>
            <a:pPr lvl="1"/>
            <a:r>
              <a:rPr lang="tr-TR" dirty="0">
                <a:hlinkClick r:id="rId7"/>
              </a:rPr>
              <a:t>OAI-PMH Uygulama Rehberi</a:t>
            </a:r>
            <a:endParaRPr lang="tr-TR" sz="4000" dirty="0"/>
          </a:p>
          <a:p>
            <a:pPr lvl="1"/>
            <a:r>
              <a:rPr lang="tr-TR" dirty="0">
                <a:hlinkClick r:id="rId8"/>
              </a:rPr>
              <a:t>OAI-PMH Araçları</a:t>
            </a:r>
            <a:endParaRPr lang="tr-TR" sz="4000" dirty="0"/>
          </a:p>
          <a:p>
            <a:pPr lvl="0"/>
            <a:r>
              <a:rPr lang="tr-TR" dirty="0">
                <a:hlinkClick r:id="rId9"/>
              </a:rPr>
              <a:t>Nesne Yeniden Kullanımı ve Değişimi (OAI-ORE)</a:t>
            </a:r>
            <a:endParaRPr lang="tr-TR" sz="4400" dirty="0"/>
          </a:p>
          <a:p>
            <a:pPr lvl="1"/>
            <a:r>
              <a:rPr lang="tr-TR" dirty="0">
                <a:hlinkClick r:id="rId10"/>
              </a:rPr>
              <a:t>OAI-ORE Teknik Özellikleri ve Kullanım Kılavuzları</a:t>
            </a:r>
            <a:endParaRPr lang="tr-TR" sz="4000" dirty="0"/>
          </a:p>
          <a:p>
            <a:pPr lvl="1"/>
            <a:r>
              <a:rPr lang="tr-TR" dirty="0">
                <a:hlinkClick r:id="rId11"/>
              </a:rPr>
              <a:t>OAI_ORE Basın Bülteni</a:t>
            </a:r>
            <a:endParaRPr lang="tr-TR" sz="4000" dirty="0"/>
          </a:p>
          <a:p>
            <a:r>
              <a:rPr lang="tr-TR" dirty="0">
                <a:hlinkClick r:id="rId12"/>
              </a:rPr>
              <a:t>OAI-ORE Üretim Bülteni Basın Bülteni</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98D3DBB-12DF-4634-A0B0-890BC2CA4311}"/>
              </a:ext>
            </a:extLst>
          </p:cNvPr>
          <p:cNvSpPr>
            <a:spLocks noGrp="1"/>
          </p:cNvSpPr>
          <p:nvPr>
            <p:ph type="title"/>
          </p:nvPr>
        </p:nvSpPr>
        <p:spPr/>
        <p:txBody>
          <a:bodyPr/>
          <a:lstStyle/>
          <a:p>
            <a:pPr algn="ctr"/>
            <a:r>
              <a:rPr lang="tr-TR" dirty="0"/>
              <a:t>KAYNAKÇA</a:t>
            </a:r>
          </a:p>
        </p:txBody>
      </p:sp>
      <p:sp>
        <p:nvSpPr>
          <p:cNvPr id="3" name="İçerik Yer Tutucusu 2">
            <a:extLst>
              <a:ext uri="{FF2B5EF4-FFF2-40B4-BE49-F238E27FC236}">
                <a16:creationId xmlns:a16="http://schemas.microsoft.com/office/drawing/2014/main" id="{613701DA-11C5-4BA7-8E44-AA439DC65119}"/>
              </a:ext>
            </a:extLst>
          </p:cNvPr>
          <p:cNvSpPr>
            <a:spLocks noGrp="1"/>
          </p:cNvSpPr>
          <p:nvPr>
            <p:ph idx="1"/>
          </p:nvPr>
        </p:nvSpPr>
        <p:spPr/>
        <p:txBody>
          <a:bodyPr>
            <a:normAutofit/>
          </a:bodyPr>
          <a:lstStyle/>
          <a:p>
            <a:r>
              <a:rPr lang="tr-TR" sz="2000" dirty="0">
                <a:latin typeface="Times New Roman" panose="02020603050405020304" pitchFamily="18" charset="0"/>
                <a:cs typeface="Times New Roman" panose="02020603050405020304" pitchFamily="18" charset="0"/>
              </a:rPr>
              <a:t>KABAKÇI F. (2012), </a:t>
            </a:r>
            <a:r>
              <a:rPr lang="tr-TR" sz="2000" i="1" dirty="0">
                <a:latin typeface="Times New Roman" panose="02020603050405020304" pitchFamily="18" charset="0"/>
                <a:cs typeface="Times New Roman" panose="02020603050405020304" pitchFamily="18" charset="0"/>
              </a:rPr>
              <a:t>DML(DATA MANIPULATION LANGUAGE), </a:t>
            </a:r>
            <a:r>
              <a:rPr lang="tr-TR" sz="2000" i="1" dirty="0">
                <a:latin typeface="Times New Roman" panose="02020603050405020304" pitchFamily="18" charset="0"/>
                <a:cs typeface="Times New Roman" panose="02020603050405020304" pitchFamily="18" charset="0"/>
                <a:hlinkClick r:id="rId2"/>
              </a:rPr>
              <a:t>http://fatihkabakci.com/article-DML(DATA_MANIPULATION_LANGUAGE)</a:t>
            </a:r>
            <a:r>
              <a:rPr lang="tr-TR" sz="2000" i="1" dirty="0">
                <a:latin typeface="Times New Roman" panose="02020603050405020304" pitchFamily="18" charset="0"/>
                <a:cs typeface="Times New Roman" panose="02020603050405020304" pitchFamily="18" charset="0"/>
              </a:rPr>
              <a:t> adresinden alındı.</a:t>
            </a:r>
          </a:p>
          <a:p>
            <a:r>
              <a:rPr lang="tr-TR" sz="2000" dirty="0">
                <a:latin typeface="Times New Roman" panose="02020603050405020304" pitchFamily="18" charset="0"/>
                <a:cs typeface="Times New Roman" panose="02020603050405020304" pitchFamily="18" charset="0"/>
              </a:rPr>
              <a:t>7 Mart 2019 tarihinde </a:t>
            </a:r>
            <a:r>
              <a:rPr lang="tr-TR" sz="2000" dirty="0">
                <a:hlinkClick r:id="rId3"/>
              </a:rPr>
              <a:t>https://www.weareavp.com/archival-management-system-ams/</a:t>
            </a:r>
            <a:r>
              <a:rPr lang="tr-TR" sz="2000" dirty="0"/>
              <a:t> adresinden erişildi</a:t>
            </a:r>
          </a:p>
          <a:p>
            <a:r>
              <a:rPr lang="tr-TR" sz="2000" dirty="0">
                <a:latin typeface="Times New Roman" panose="02020603050405020304" pitchFamily="18" charset="0"/>
                <a:cs typeface="Times New Roman" panose="02020603050405020304" pitchFamily="18" charset="0"/>
              </a:rPr>
              <a:t>7 Mart 2019 tarihinde </a:t>
            </a:r>
            <a:r>
              <a:rPr lang="tr-TR" sz="2000" dirty="0">
                <a:hlinkClick r:id="rId4"/>
              </a:rPr>
              <a:t>https://tr.wikipedia.org/wiki/XML</a:t>
            </a:r>
            <a:r>
              <a:rPr lang="tr-TR" sz="2000" dirty="0"/>
              <a:t> adresinden erişildi.</a:t>
            </a:r>
          </a:p>
          <a:p>
            <a:r>
              <a:rPr lang="tr-TR" sz="2000" dirty="0" err="1">
                <a:latin typeface="Times New Roman" panose="02020603050405020304" pitchFamily="18" charset="0"/>
                <a:cs typeface="Times New Roman" panose="02020603050405020304" pitchFamily="18" charset="0"/>
              </a:rPr>
              <a:t>Dağdaş</a:t>
            </a:r>
            <a:r>
              <a:rPr lang="tr-TR" sz="2000" dirty="0">
                <a:latin typeface="Times New Roman" panose="02020603050405020304" pitchFamily="18" charset="0"/>
                <a:cs typeface="Times New Roman" panose="02020603050405020304" pitchFamily="18" charset="0"/>
              </a:rPr>
              <a:t>,Y.(2005) </a:t>
            </a:r>
            <a:r>
              <a:rPr lang="tr-TR" sz="2000" dirty="0"/>
              <a:t>ELEKTRONİK BELGE TANIMLAMASI ve ULUSLARARASI ELEKTRONİK BELGE TANIMLAMA STANDARTLARI.Yüksek lisans </a:t>
            </a:r>
            <a:r>
              <a:rPr lang="tr-TR" sz="2000"/>
              <a:t>tezi,Marmara Üniversitesi,İstanbul.</a:t>
            </a:r>
            <a:endParaRPr lang="tr-TR" sz="2000" dirty="0">
              <a:latin typeface="Times New Roman" panose="02020603050405020304" pitchFamily="18" charset="0"/>
              <a:cs typeface="Times New Roman" panose="02020603050405020304" pitchFamily="18" charset="0"/>
            </a:endParaRPr>
          </a:p>
          <a:p>
            <a:endParaRPr lang="tr-TR" sz="2000" i="1" dirty="0">
              <a:latin typeface="Times New Roman" panose="02020603050405020304" pitchFamily="18" charset="0"/>
              <a:cs typeface="Times New Roman" panose="02020603050405020304" pitchFamily="18" charset="0"/>
            </a:endParaRPr>
          </a:p>
          <a:p>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72763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Döküm">
  <a:themeElements>
    <a:clrScheme name="Döküm">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Döküm">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öküm">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85</TotalTime>
  <Words>1393</Words>
  <Application>Microsoft Office PowerPoint</Application>
  <PresentationFormat>Ekran Gösterisi (4:3)</PresentationFormat>
  <Paragraphs>102</Paragraphs>
  <Slides>31</Slides>
  <Notes>0</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Döküm</vt:lpstr>
      <vt:lpstr>ÜSTVERİ SINIFLAMA SİSTEMLERİ</vt:lpstr>
      <vt:lpstr>HAZIRLAYANALAR</vt:lpstr>
      <vt:lpstr>Veri Yapısı İçin  MARC</vt:lpstr>
      <vt:lpstr>PowerPoint Sunusu</vt:lpstr>
      <vt:lpstr>Bu formatlar sırasıyla: </vt:lpstr>
      <vt:lpstr>               AMS(Archives Management Systems)</vt:lpstr>
      <vt:lpstr>AMS(Archives Management Systems)</vt:lpstr>
      <vt:lpstr>PowerPoint Sunusu</vt:lpstr>
      <vt:lpstr>PowerPoint Sunusu</vt:lpstr>
      <vt:lpstr>(EAD)ENCODED ARCHIVAL DESCRIPTION EAD (Encoded Archival Description)</vt:lpstr>
      <vt:lpstr>PowerPoint Sunusu</vt:lpstr>
      <vt:lpstr>PowerPoint Sunusu</vt:lpstr>
      <vt:lpstr>PowerPoint Sunusu</vt:lpstr>
      <vt:lpstr>PowerPoint Sunusu</vt:lpstr>
      <vt:lpstr>DACS(Describing Archives A Content Standard)</vt:lpstr>
      <vt:lpstr>PowerPoint Sunusu</vt:lpstr>
      <vt:lpstr>(XML) eXTENSIBLE MARKUP LANGUAGE </vt:lpstr>
      <vt:lpstr>PowerPoint Sunusu</vt:lpstr>
      <vt:lpstr>XML’nin genel özelliklerini</vt:lpstr>
      <vt:lpstr>PowerPoint Sunusu</vt:lpstr>
      <vt:lpstr>DML (Data Manipulation Language)</vt:lpstr>
      <vt:lpstr>İnsert</vt:lpstr>
      <vt:lpstr>Update</vt:lpstr>
      <vt:lpstr>Select</vt:lpstr>
      <vt:lpstr>Select</vt:lpstr>
      <vt:lpstr>Delete</vt:lpstr>
      <vt:lpstr>DTD (Document Type Definition)</vt:lpstr>
      <vt:lpstr>PowerPoint Sunusu</vt:lpstr>
      <vt:lpstr>OAI(Open Archives Initiative)</vt:lpstr>
      <vt:lpstr>PowerPoint Sunusu</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ÜSTVERİ SINIFLAMA SİSTEMLERİ</dc:title>
  <dc:creator>SAFİYE</dc:creator>
  <cp:lastModifiedBy>zln4337@gmail.com</cp:lastModifiedBy>
  <cp:revision>22</cp:revision>
  <dcterms:created xsi:type="dcterms:W3CDTF">2019-03-11T19:06:23Z</dcterms:created>
  <dcterms:modified xsi:type="dcterms:W3CDTF">2019-05-21T17:59:49Z</dcterms:modified>
</cp:coreProperties>
</file>