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86" r:id="rId3"/>
    <p:sldId id="285" r:id="rId4"/>
    <p:sldId id="284" r:id="rId5"/>
    <p:sldId id="294" r:id="rId6"/>
    <p:sldId id="289" r:id="rId7"/>
    <p:sldId id="293" r:id="rId8"/>
    <p:sldId id="277" r:id="rId9"/>
    <p:sldId id="296" r:id="rId10"/>
    <p:sldId id="297" r:id="rId11"/>
    <p:sldId id="292" r:id="rId12"/>
    <p:sldId id="290" r:id="rId13"/>
    <p:sldId id="291" r:id="rId14"/>
    <p:sldId id="280" r:id="rId15"/>
    <p:sldId id="295" r:id="rId16"/>
  </p:sldIdLst>
  <p:sldSz cx="12192000" cy="6858000"/>
  <p:notesSz cx="6858000" cy="9144000"/>
  <p:custDataLst>
    <p:tags r:id="rId18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C5C"/>
    <a:srgbClr val="D94747"/>
    <a:srgbClr val="E3493D"/>
    <a:srgbClr val="E53B3F"/>
    <a:srgbClr val="AF5B39"/>
    <a:srgbClr val="849B4B"/>
    <a:srgbClr val="A89034"/>
    <a:srgbClr val="B4A369"/>
    <a:srgbClr val="397A8F"/>
    <a:srgbClr val="B29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22" d="100"/>
          <a:sy n="122" d="100"/>
        </p:scale>
        <p:origin x="11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A3372-C556-4678-ADCC-3266A1490628}" type="datetimeFigureOut">
              <a:rPr lang="nb-NO" smtClean="0"/>
              <a:t>05.04.2019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E8C22-00AC-4214-B956-F6F3EF5B7F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81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E8C22-00AC-4214-B956-F6F3EF5B7FE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024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Master" Target="../slideMasters/slideMaster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jpg"/><Relationship Id="rId9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A04FFC8B-8507-4971-90CF-18E06BA18C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400" y="274457"/>
            <a:ext cx="1476759" cy="38709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2B6300E-F1D0-4E99-927E-4D8E729BA09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71857"/>
          </a:xfrm>
          <a:prstGeom prst="rect">
            <a:avLst/>
          </a:prstGeom>
        </p:spPr>
      </p:pic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0505449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" name="think-cell Slide" r:id="rId6" imgW="352" imgH="357" progId="TCLayout.ActiveDocument.1">
                  <p:embed/>
                </p:oleObj>
              </mc:Choice>
              <mc:Fallback>
                <p:oleObj name="think-cell Slide" r:id="rId6" imgW="352" imgH="35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ktangel 8"/>
          <p:cNvSpPr/>
          <p:nvPr userDrawn="1"/>
        </p:nvSpPr>
        <p:spPr>
          <a:xfrm>
            <a:off x="504" y="3607651"/>
            <a:ext cx="12190491" cy="26352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20091" y="4293099"/>
            <a:ext cx="10363200" cy="692497"/>
          </a:xfrm>
        </p:spPr>
        <p:txBody>
          <a:bodyPr anchor="t" anchorCtr="0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20091" y="4100735"/>
            <a:ext cx="10363200" cy="192360"/>
          </a:xfrm>
        </p:spPr>
        <p:txBody>
          <a:bodyPr wrap="square" anchor="b" anchorCtr="0">
            <a:spAutoFit/>
          </a:bodyPr>
          <a:lstStyle>
            <a:lvl1pPr marL="0" indent="0" algn="l">
              <a:buNone/>
              <a:defRPr sz="125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" y="6150922"/>
            <a:ext cx="12190993" cy="707078"/>
          </a:xfrm>
          <a:prstGeom prst="rect">
            <a:avLst/>
          </a:prstGeom>
        </p:spPr>
      </p:pic>
      <p:sp>
        <p:nvSpPr>
          <p:cNvPr id="17" name="Plassholder for bunntekst 16"/>
          <p:cNvSpPr>
            <a:spLocks noGrp="1"/>
          </p:cNvSpPr>
          <p:nvPr>
            <p:ph type="ftr" sz="quarter" idx="12"/>
          </p:nvPr>
        </p:nvSpPr>
        <p:spPr>
          <a:xfrm>
            <a:off x="720091" y="6518975"/>
            <a:ext cx="5664708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50" cap="all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ARRANGEMENT DATO STED</a:t>
            </a:r>
          </a:p>
        </p:txBody>
      </p:sp>
    </p:spTree>
    <p:extLst>
      <p:ext uri="{BB962C8B-B14F-4D97-AF65-F5344CB8AC3E}">
        <p14:creationId xmlns:p14="http://schemas.microsoft.com/office/powerpoint/2010/main" val="163872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rgbClr val="CED0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162"/>
            <a:ext cx="12192000" cy="6016752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4B32C8C-B3FB-46BB-8134-8308C1F68DB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33400" y="274457"/>
            <a:ext cx="1476759" cy="387097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D827C2E4-FA16-457D-B48B-3A5FE259310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371857"/>
          </a:xfrm>
          <a:prstGeom prst="rect">
            <a:avLst/>
          </a:prstGeom>
        </p:spPr>
      </p:pic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30885178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think-cell Slide" r:id="rId7" imgW="352" imgH="357" progId="TCLayout.ActiveDocument.1">
                  <p:embed/>
                </p:oleObj>
              </mc:Choice>
              <mc:Fallback>
                <p:oleObj name="think-cell Slide" r:id="rId7" imgW="352" imgH="35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20091" y="2720983"/>
            <a:ext cx="10363200" cy="692497"/>
          </a:xfrm>
        </p:spPr>
        <p:txBody>
          <a:bodyPr anchor="t" anchorCtr="0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20091" y="2528619"/>
            <a:ext cx="10363200" cy="192360"/>
          </a:xfrm>
        </p:spPr>
        <p:txBody>
          <a:bodyPr wrap="square" anchor="b" anchorCtr="0">
            <a:spAutoFit/>
          </a:bodyPr>
          <a:lstStyle>
            <a:lvl1pPr marL="0" indent="0" algn="l">
              <a:buNone/>
              <a:defRPr sz="125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" y="6150922"/>
            <a:ext cx="12190993" cy="707078"/>
          </a:xfrm>
          <a:prstGeom prst="rect">
            <a:avLst/>
          </a:prstGeom>
        </p:spPr>
      </p:pic>
      <p:sp>
        <p:nvSpPr>
          <p:cNvPr id="17" name="Plassholder for bunntekst 16"/>
          <p:cNvSpPr>
            <a:spLocks noGrp="1"/>
          </p:cNvSpPr>
          <p:nvPr>
            <p:ph type="ftr" sz="quarter" idx="11"/>
          </p:nvPr>
        </p:nvSpPr>
        <p:spPr>
          <a:xfrm>
            <a:off x="720092" y="6518975"/>
            <a:ext cx="5663941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50" cap="all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ARRANGEMENT DATO STED</a:t>
            </a:r>
          </a:p>
        </p:txBody>
      </p:sp>
    </p:spTree>
    <p:extLst>
      <p:ext uri="{BB962C8B-B14F-4D97-AF65-F5344CB8AC3E}">
        <p14:creationId xmlns:p14="http://schemas.microsoft.com/office/powerpoint/2010/main" val="247715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27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33400" y="1912862"/>
            <a:ext cx="5466691" cy="427991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6192091" y="1912862"/>
            <a:ext cx="5280000" cy="427991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539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innholdsdeler [#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33400" y="1912862"/>
            <a:ext cx="5466691" cy="427991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6192091" y="1912859"/>
            <a:ext cx="5280000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6192091" y="4122774"/>
            <a:ext cx="5280000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458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innholdsdeler [#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6192091" y="1912862"/>
            <a:ext cx="5280000" cy="427991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33400" y="1912859"/>
            <a:ext cx="5466691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533400" y="4122774"/>
            <a:ext cx="5466691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330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innholdsdeler [#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6192091" y="1912860"/>
            <a:ext cx="5280000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33400" y="1912859"/>
            <a:ext cx="5466691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533400" y="4122774"/>
            <a:ext cx="10938691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5099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innholdsdeler [#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6192091" y="1912860"/>
            <a:ext cx="5280000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33400" y="1912859"/>
            <a:ext cx="5466691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533400" y="4122774"/>
            <a:ext cx="5466691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5"/>
          </p:nvPr>
        </p:nvSpPr>
        <p:spPr>
          <a:xfrm>
            <a:off x="6193615" y="4122774"/>
            <a:ext cx="5280000" cy="20700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127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2028799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think-cell Slide" r:id="rId4" imgW="352" imgH="357" progId="TCLayout.ActiveDocument.1">
                  <p:embed/>
                </p:oleObj>
              </mc:Choice>
              <mc:Fallback>
                <p:oleObj name="think-cell Slide" r:id="rId4" imgW="352" imgH="35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4688" y="1935882"/>
            <a:ext cx="5275301" cy="521568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1800"/>
              </a:lnSpc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innhold 2"/>
          <p:cNvSpPr>
            <a:spLocks noGrp="1"/>
          </p:cNvSpPr>
          <p:nvPr>
            <p:ph idx="13"/>
          </p:nvPr>
        </p:nvSpPr>
        <p:spPr>
          <a:xfrm>
            <a:off x="720091" y="2590800"/>
            <a:ext cx="5280000" cy="3601974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4"/>
          </p:nvPr>
        </p:nvSpPr>
        <p:spPr>
          <a:xfrm>
            <a:off x="6196688" y="1935882"/>
            <a:ext cx="5275301" cy="521568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1800"/>
              </a:lnSpc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5"/>
          </p:nvPr>
        </p:nvSpPr>
        <p:spPr>
          <a:xfrm>
            <a:off x="6192091" y="2590800"/>
            <a:ext cx="5280000" cy="3601974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2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67D0CA04-7BA6-49F7-9AA7-F3A8B800B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4796" y="6359378"/>
            <a:ext cx="280729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rgbClr val="697078"/>
                </a:solidFill>
              </a:defRPr>
            </a:lvl1pPr>
          </a:lstStyle>
          <a:p>
            <a:fld id="{0AE548F1-6D36-4902-B57A-69A845AA9B7E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107BE7A-D25D-44D7-83F7-415179822359}"/>
              </a:ext>
            </a:extLst>
          </p:cNvPr>
          <p:cNvCxnSpPr>
            <a:cxnSpLocks/>
          </p:cNvCxnSpPr>
          <p:nvPr userDrawn="1"/>
        </p:nvCxnSpPr>
        <p:spPr>
          <a:xfrm>
            <a:off x="533400" y="6307200"/>
            <a:ext cx="10938600" cy="0"/>
          </a:xfrm>
          <a:prstGeom prst="line">
            <a:avLst/>
          </a:prstGeom>
          <a:ln w="10800">
            <a:solidFill>
              <a:srgbClr val="CED0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C5AE5843-E707-4657-BE77-0B784C8939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71857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C7EE4E8-7B33-4DA5-A34F-E674C301A3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" y="6340871"/>
            <a:ext cx="1476759" cy="3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6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8A2348A0-15E3-4362-9782-EE3A08E8AF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6340871"/>
            <a:ext cx="1476759" cy="387097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3400" y="1429023"/>
            <a:ext cx="10938691" cy="24622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400" y="1912862"/>
            <a:ext cx="10938691" cy="42799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64796" y="6359378"/>
            <a:ext cx="2807297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rgbClr val="697078"/>
                </a:solidFill>
              </a:defRPr>
            </a:lvl1pPr>
          </a:lstStyle>
          <a:p>
            <a:fld id="{0AE548F1-6D36-4902-B57A-69A845AA9B7E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/>
          <p:cNvCxnSpPr>
            <a:cxnSpLocks/>
          </p:cNvCxnSpPr>
          <p:nvPr/>
        </p:nvCxnSpPr>
        <p:spPr>
          <a:xfrm>
            <a:off x="533400" y="1800000"/>
            <a:ext cx="10938600" cy="0"/>
          </a:xfrm>
          <a:prstGeom prst="line">
            <a:avLst/>
          </a:prstGeom>
          <a:ln w="10800">
            <a:solidFill>
              <a:srgbClr val="CED0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>
            <a:cxnSpLocks/>
          </p:cNvCxnSpPr>
          <p:nvPr/>
        </p:nvCxnSpPr>
        <p:spPr>
          <a:xfrm>
            <a:off x="533400" y="6307200"/>
            <a:ext cx="10938600" cy="0"/>
          </a:xfrm>
          <a:prstGeom prst="line">
            <a:avLst/>
          </a:prstGeom>
          <a:ln w="10800">
            <a:solidFill>
              <a:srgbClr val="CED0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de 17">
            <a:extLst>
              <a:ext uri="{FF2B5EF4-FFF2-40B4-BE49-F238E27FC236}">
                <a16:creationId xmlns:a16="http://schemas.microsoft.com/office/drawing/2014/main" id="{900601F6-A1B9-4858-8413-6C09ADD9E5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37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3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8" r:id="rId5"/>
    <p:sldLayoutId id="2147483659" r:id="rId6"/>
    <p:sldLayoutId id="2147483660" r:id="rId7"/>
    <p:sldLayoutId id="2147483661" r:id="rId8"/>
    <p:sldLayoutId id="2147483653" r:id="rId9"/>
    <p:sldLayoutId id="2147483655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ct val="20000"/>
        </a:spcBef>
        <a:buClr>
          <a:srgbClr val="828990"/>
        </a:buClr>
        <a:buFont typeface="Arial" pitchFamily="34" charset="0"/>
        <a:buChar char="›"/>
        <a:defRPr sz="1600" kern="1200">
          <a:solidFill>
            <a:srgbClr val="4E5761"/>
          </a:solidFill>
          <a:latin typeface="+mn-lt"/>
          <a:ea typeface="+mn-ea"/>
          <a:cs typeface="+mn-cs"/>
        </a:defRPr>
      </a:lvl1pPr>
      <a:lvl2pPr marL="355600" indent="-174625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rgbClr val="4E5761"/>
          </a:solidFill>
          <a:latin typeface="+mn-lt"/>
          <a:ea typeface="+mn-ea"/>
          <a:cs typeface="+mn-cs"/>
        </a:defRPr>
      </a:lvl2pPr>
      <a:lvl3pPr marL="356400" indent="-176400" algn="l" defTabSz="914400" rtl="0" eaLnBrk="1" latinLnBrk="0" hangingPunct="1">
        <a:spcBef>
          <a:spcPct val="20000"/>
        </a:spcBef>
        <a:buFont typeface="Arial" pitchFamily="34" charset="0"/>
        <a:buChar char="›"/>
        <a:defRPr sz="1200" kern="1200">
          <a:solidFill>
            <a:srgbClr val="697078"/>
          </a:solidFill>
          <a:latin typeface="+mn-lt"/>
          <a:ea typeface="+mn-ea"/>
          <a:cs typeface="+mn-cs"/>
        </a:defRPr>
      </a:lvl3pPr>
      <a:lvl4pPr marL="356400" indent="-176400" algn="l" defTabSz="9144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rgbClr val="697078"/>
          </a:solidFill>
          <a:latin typeface="+mn-lt"/>
          <a:ea typeface="+mn-ea"/>
          <a:cs typeface="+mn-cs"/>
        </a:defRPr>
      </a:lvl4pPr>
      <a:lvl5pPr marL="356400" indent="-176400" algn="l" defTabSz="914400" rtl="0" eaLnBrk="1" latinLnBrk="0" hangingPunct="1">
        <a:spcBef>
          <a:spcPct val="20000"/>
        </a:spcBef>
        <a:buFont typeface="Arial" pitchFamily="34" charset="0"/>
        <a:buChar char="›"/>
        <a:defRPr sz="800" kern="1200">
          <a:solidFill>
            <a:srgbClr val="69707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20090" y="2188021"/>
            <a:ext cx="11352573" cy="1384995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role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Atlantic heat transport in </a:t>
            </a:r>
            <a:r>
              <a:rPr lang="nb-NO" dirty="0" err="1"/>
              <a:t>future</a:t>
            </a:r>
            <a:r>
              <a:rPr lang="nb-NO" dirty="0"/>
              <a:t> Arctic </a:t>
            </a:r>
            <a:r>
              <a:rPr lang="nb-NO" dirty="0" err="1"/>
              <a:t>winter</a:t>
            </a:r>
            <a:r>
              <a:rPr lang="nb-NO" dirty="0"/>
              <a:t> </a:t>
            </a:r>
            <a:r>
              <a:rPr lang="nb-NO" dirty="0" err="1"/>
              <a:t>sea</a:t>
            </a:r>
            <a:r>
              <a:rPr lang="nb-NO" dirty="0"/>
              <a:t> </a:t>
            </a:r>
            <a:r>
              <a:rPr lang="nb-NO" dirty="0" err="1"/>
              <a:t>ice</a:t>
            </a:r>
            <a:r>
              <a:rPr lang="nb-NO" dirty="0"/>
              <a:t> loss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20091" y="3933056"/>
            <a:ext cx="10363200" cy="654025"/>
          </a:xfrm>
        </p:spPr>
        <p:txBody>
          <a:bodyPr/>
          <a:lstStyle/>
          <a:p>
            <a:r>
              <a:rPr lang="nb-NO" b="1" dirty="0"/>
              <a:t>Marius Årthun</a:t>
            </a:r>
            <a:r>
              <a:rPr lang="nb-NO" dirty="0"/>
              <a:t>, Lars H. Smedsrud &amp; Tor </a:t>
            </a:r>
            <a:r>
              <a:rPr lang="nb-NO" dirty="0" err="1"/>
              <a:t>eldevik</a:t>
            </a:r>
            <a:endParaRPr lang="nb-NO" dirty="0"/>
          </a:p>
          <a:p>
            <a:r>
              <a:rPr lang="nb-NO" dirty="0" err="1"/>
              <a:t>Geophysical</a:t>
            </a:r>
            <a:r>
              <a:rPr lang="nb-NO" dirty="0"/>
              <a:t> </a:t>
            </a:r>
            <a:r>
              <a:rPr lang="nb-NO" dirty="0" err="1"/>
              <a:t>Institute</a:t>
            </a:r>
            <a:r>
              <a:rPr lang="nb-NO" dirty="0"/>
              <a:t>,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Bergen, </a:t>
            </a:r>
            <a:r>
              <a:rPr lang="nb-NO" dirty="0" err="1"/>
              <a:t>norway</a:t>
            </a:r>
            <a:endParaRPr lang="nb-NO" dirty="0"/>
          </a:p>
          <a:p>
            <a:r>
              <a:rPr lang="nb-NO" dirty="0" err="1"/>
              <a:t>bjerknes</a:t>
            </a:r>
            <a:r>
              <a:rPr lang="nb-NO" dirty="0"/>
              <a:t> </a:t>
            </a:r>
            <a:r>
              <a:rPr lang="nb-NO" dirty="0" err="1"/>
              <a:t>centre</a:t>
            </a:r>
            <a:r>
              <a:rPr lang="nb-NO" dirty="0"/>
              <a:t> for </a:t>
            </a:r>
            <a:r>
              <a:rPr lang="nb-NO" dirty="0" err="1"/>
              <a:t>climate</a:t>
            </a:r>
            <a:r>
              <a:rPr lang="nb-NO" dirty="0"/>
              <a:t> </a:t>
            </a:r>
            <a:r>
              <a:rPr lang="nb-NO" dirty="0" err="1"/>
              <a:t>research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EGU 11.04.2019</a:t>
            </a:r>
          </a:p>
        </p:txBody>
      </p:sp>
    </p:spTree>
    <p:extLst>
      <p:ext uri="{BB962C8B-B14F-4D97-AF65-F5344CB8AC3E}">
        <p14:creationId xmlns:p14="http://schemas.microsoft.com/office/powerpoint/2010/main" val="16406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68E00F-BCCA-423B-978A-E327F349C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553610">
            <a:off x="1544919" y="2881341"/>
            <a:ext cx="2956215" cy="31548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D8E705C-3DB9-4D89-B82F-9CC4B0F43641}"/>
              </a:ext>
            </a:extLst>
          </p:cNvPr>
          <p:cNvSpPr/>
          <p:nvPr/>
        </p:nvSpPr>
        <p:spPr>
          <a:xfrm>
            <a:off x="2999656" y="2617670"/>
            <a:ext cx="504056" cy="307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winter, recent Arctic sea ice loss has been most pronounced in the Barents Sea. </a:t>
            </a:r>
          </a:p>
          <a:p>
            <a:endParaRPr lang="en-US" dirty="0"/>
          </a:p>
          <a:p>
            <a:r>
              <a:rPr lang="en-US" dirty="0"/>
              <a:t>Sea ice loss has largely been a result of increased Atlantic heat transport → “</a:t>
            </a:r>
            <a:r>
              <a:rPr lang="en-US" dirty="0" err="1"/>
              <a:t>Atlantification</a:t>
            </a:r>
            <a:r>
              <a:rPr lang="en-US" dirty="0"/>
              <a:t>” of the Arctic.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2</a:t>
            </a:fld>
            <a:endParaRPr 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BD95FE-1679-4CF6-BDE0-9BC543C5A3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28"/>
          <a:stretch/>
        </p:blipFill>
        <p:spPr>
          <a:xfrm rot="5400000">
            <a:off x="-582130" y="4149710"/>
            <a:ext cx="3365133" cy="81007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5F4BBC8-14C2-4410-881E-9D0043F0B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8750"/>
            <a:ext cx="10939463" cy="246063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Role of Atlantic heat transport in Arctic winter sea ice loss</a:t>
            </a:r>
            <a:endParaRPr lang="en-GB" sz="3000" dirty="0">
              <a:latin typeface="Tw Cen MT"/>
              <a:cs typeface="Tw Cen M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C5EF66-0933-4CF6-A752-67ABD8444720}"/>
              </a:ext>
            </a:extLst>
          </p:cNvPr>
          <p:cNvSpPr txBox="1"/>
          <p:nvPr/>
        </p:nvSpPr>
        <p:spPr>
          <a:xfrm>
            <a:off x="1775520" y="5993429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Tw Cen MT" panose="020B0602020104020603" pitchFamily="34" charset="0"/>
              </a:rPr>
              <a:t>Onarheim and Årthun, 2017. </a:t>
            </a:r>
            <a:r>
              <a:rPr lang="nb-NO" sz="1200" i="1" dirty="0" err="1">
                <a:latin typeface="Tw Cen MT" panose="020B0602020104020603" pitchFamily="34" charset="0"/>
              </a:rPr>
              <a:t>Geophys</a:t>
            </a:r>
            <a:r>
              <a:rPr lang="nb-NO" sz="1200" i="1" dirty="0">
                <a:latin typeface="Tw Cen MT" panose="020B0602020104020603" pitchFamily="34" charset="0"/>
              </a:rPr>
              <a:t>. Res. Lett.</a:t>
            </a:r>
            <a:r>
              <a:rPr lang="nb-NO" sz="1200" dirty="0">
                <a:latin typeface="Tw Cen MT" panose="020B0602020104020603" pitchFamily="34" charset="0"/>
              </a:rPr>
              <a:t> 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0A5EB7-62A6-4659-AC67-8F57D56C9C6F}"/>
              </a:ext>
            </a:extLst>
          </p:cNvPr>
          <p:cNvSpPr/>
          <p:nvPr/>
        </p:nvSpPr>
        <p:spPr>
          <a:xfrm>
            <a:off x="1883497" y="4701309"/>
            <a:ext cx="969818" cy="147939"/>
          </a:xfrm>
          <a:custGeom>
            <a:avLst/>
            <a:gdLst>
              <a:gd name="connsiteX0" fmla="*/ 0 w 969818"/>
              <a:gd name="connsiteY0" fmla="*/ 0 h 147939"/>
              <a:gd name="connsiteX1" fmla="*/ 424873 w 969818"/>
              <a:gd name="connsiteY1" fmla="*/ 120073 h 147939"/>
              <a:gd name="connsiteX2" fmla="*/ 775855 w 969818"/>
              <a:gd name="connsiteY2" fmla="*/ 147782 h 147939"/>
              <a:gd name="connsiteX3" fmla="*/ 969818 w 969818"/>
              <a:gd name="connsiteY3" fmla="*/ 129309 h 14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818" h="147939">
                <a:moveTo>
                  <a:pt x="0" y="0"/>
                </a:moveTo>
                <a:cubicBezTo>
                  <a:pt x="147782" y="47721"/>
                  <a:pt x="295564" y="95443"/>
                  <a:pt x="424873" y="120073"/>
                </a:cubicBezTo>
                <a:cubicBezTo>
                  <a:pt x="554182" y="144703"/>
                  <a:pt x="685031" y="146243"/>
                  <a:pt x="775855" y="147782"/>
                </a:cubicBezTo>
                <a:cubicBezTo>
                  <a:pt x="866679" y="149321"/>
                  <a:pt x="918248" y="139315"/>
                  <a:pt x="969818" y="129309"/>
                </a:cubicBezTo>
              </a:path>
            </a:pathLst>
          </a:custGeom>
          <a:noFill/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C217F2-E687-42A4-9ADD-3D15710E4FD5}"/>
              </a:ext>
            </a:extLst>
          </p:cNvPr>
          <p:cNvSpPr/>
          <p:nvPr/>
        </p:nvSpPr>
        <p:spPr>
          <a:xfrm>
            <a:off x="2542516" y="4590630"/>
            <a:ext cx="131177" cy="258618"/>
          </a:xfrm>
          <a:custGeom>
            <a:avLst/>
            <a:gdLst>
              <a:gd name="connsiteX0" fmla="*/ 64655 w 131177"/>
              <a:gd name="connsiteY0" fmla="*/ 258618 h 258618"/>
              <a:gd name="connsiteX1" fmla="*/ 129309 w 131177"/>
              <a:gd name="connsiteY1" fmla="*/ 110836 h 258618"/>
              <a:gd name="connsiteX2" fmla="*/ 0 w 131177"/>
              <a:gd name="connsiteY2" fmla="*/ 0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77" h="258618">
                <a:moveTo>
                  <a:pt x="64655" y="258618"/>
                </a:moveTo>
                <a:cubicBezTo>
                  <a:pt x="102370" y="206278"/>
                  <a:pt x="140085" y="153939"/>
                  <a:pt x="129309" y="110836"/>
                </a:cubicBezTo>
                <a:cubicBezTo>
                  <a:pt x="118533" y="67733"/>
                  <a:pt x="59266" y="33866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CAA4E3-293E-4D70-8BFB-D45163320700}"/>
              </a:ext>
            </a:extLst>
          </p:cNvPr>
          <p:cNvSpPr txBox="1"/>
          <p:nvPr/>
        </p:nvSpPr>
        <p:spPr>
          <a:xfrm rot="927069">
            <a:off x="1633200" y="4585893"/>
            <a:ext cx="1008112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900" b="1" dirty="0">
                <a:latin typeface="Tw Cen MT" panose="020B0602020104020603" pitchFamily="34" charset="0"/>
              </a:rPr>
              <a:t>NAC/</a:t>
            </a:r>
            <a:r>
              <a:rPr lang="nb-NO" sz="900" b="1" dirty="0" err="1">
                <a:latin typeface="Tw Cen MT" panose="020B0602020104020603" pitchFamily="34" charset="0"/>
              </a:rPr>
              <a:t>NwAC</a:t>
            </a:r>
            <a:endParaRPr lang="nb-NO" sz="900" b="1" dirty="0">
              <a:latin typeface="Tw Cen MT" panose="020B0602020104020603" pitchFamily="34" charset="0"/>
            </a:endParaRPr>
          </a:p>
        </p:txBody>
      </p:sp>
      <p:pic>
        <p:nvPicPr>
          <p:cNvPr id="16" name="Picture 15" descr="ingrid.png">
            <a:extLst>
              <a:ext uri="{FF2B5EF4-FFF2-40B4-BE49-F238E27FC236}">
                <a16:creationId xmlns:a16="http://schemas.microsoft.com/office/drawing/2014/main" id="{260D9AEA-57A2-4105-BE29-E63ADD89B4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5" b="7214"/>
          <a:stretch/>
        </p:blipFill>
        <p:spPr bwMode="auto">
          <a:xfrm>
            <a:off x="5498049" y="3280904"/>
            <a:ext cx="4363527" cy="28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FDBF1436-10A6-456D-9AD3-FB3BD5E64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6374" y="5269270"/>
            <a:ext cx="1367644" cy="461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1" tIns="45711" rIns="91421" bIns="4571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GB" altLang="nb-NO" i="1" dirty="0"/>
              <a:t>r</a:t>
            </a:r>
            <a:r>
              <a:rPr lang="en-GB" altLang="nb-NO" baseline="30000" dirty="0"/>
              <a:t>2</a:t>
            </a:r>
            <a:r>
              <a:rPr lang="en-GB" altLang="nb-NO" dirty="0"/>
              <a:t> = 71%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6D8C56-B027-4779-B7BE-B5EC53281057}"/>
              </a:ext>
            </a:extLst>
          </p:cNvPr>
          <p:cNvSpPr txBox="1"/>
          <p:nvPr/>
        </p:nvSpPr>
        <p:spPr>
          <a:xfrm>
            <a:off x="5015880" y="2996952"/>
            <a:ext cx="597666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accent3"/>
                </a:solidFill>
                <a:latin typeface="Tw Cen MT" panose="020B0602020104020603" pitchFamily="34" charset="0"/>
              </a:rPr>
              <a:t>1-year </a:t>
            </a:r>
            <a:r>
              <a:rPr lang="nb-NO" sz="2000" b="1" dirty="0" err="1">
                <a:solidFill>
                  <a:schemeClr val="accent3"/>
                </a:solidFill>
                <a:latin typeface="Tw Cen MT" panose="020B0602020104020603" pitchFamily="34" charset="0"/>
              </a:rPr>
              <a:t>prediction</a:t>
            </a:r>
            <a:r>
              <a:rPr lang="nb-NO" sz="2000" b="1" dirty="0">
                <a:solidFill>
                  <a:schemeClr val="accent3"/>
                </a:solidFill>
                <a:latin typeface="Tw Cen MT" panose="020B0602020104020603" pitchFamily="34" charset="0"/>
              </a:rPr>
              <a:t> </a:t>
            </a:r>
            <a:r>
              <a:rPr lang="nb-NO" sz="2000" b="1" dirty="0" err="1">
                <a:solidFill>
                  <a:schemeClr val="accent3"/>
                </a:solidFill>
                <a:latin typeface="Tw Cen MT" panose="020B0602020104020603" pitchFamily="34" charset="0"/>
              </a:rPr>
              <a:t>of</a:t>
            </a:r>
            <a:r>
              <a:rPr lang="nb-NO" sz="2000" b="1" dirty="0">
                <a:solidFill>
                  <a:schemeClr val="accent3"/>
                </a:solidFill>
                <a:latin typeface="Tw Cen MT" panose="020B0602020104020603" pitchFamily="34" charset="0"/>
              </a:rPr>
              <a:t> </a:t>
            </a:r>
            <a:r>
              <a:rPr lang="nb-NO" sz="2000" b="1" dirty="0" err="1">
                <a:solidFill>
                  <a:schemeClr val="accent3"/>
                </a:solidFill>
                <a:latin typeface="Tw Cen MT" panose="020B0602020104020603" pitchFamily="34" charset="0"/>
              </a:rPr>
              <a:t>sea</a:t>
            </a:r>
            <a:r>
              <a:rPr lang="nb-NO" sz="2000" b="1" dirty="0">
                <a:solidFill>
                  <a:schemeClr val="accent3"/>
                </a:solidFill>
                <a:latin typeface="Tw Cen MT" panose="020B0602020104020603" pitchFamily="34" charset="0"/>
              </a:rPr>
              <a:t> </a:t>
            </a:r>
            <a:r>
              <a:rPr lang="nb-NO" sz="2000" b="1" dirty="0" err="1">
                <a:solidFill>
                  <a:schemeClr val="accent3"/>
                </a:solidFill>
                <a:latin typeface="Tw Cen MT" panose="020B0602020104020603" pitchFamily="34" charset="0"/>
              </a:rPr>
              <a:t>ice</a:t>
            </a:r>
            <a:r>
              <a:rPr lang="nb-NO" sz="2000" b="1" dirty="0">
                <a:solidFill>
                  <a:schemeClr val="accent3"/>
                </a:solidFill>
                <a:latin typeface="Tw Cen MT" panose="020B0602020104020603" pitchFamily="34" charset="0"/>
              </a:rPr>
              <a:t> cover in </a:t>
            </a:r>
            <a:r>
              <a:rPr lang="nb-NO" sz="2000" b="1" dirty="0" err="1">
                <a:solidFill>
                  <a:schemeClr val="accent3"/>
                </a:solidFill>
                <a:latin typeface="Tw Cen MT" panose="020B0602020104020603" pitchFamily="34" charset="0"/>
              </a:rPr>
              <a:t>the</a:t>
            </a:r>
            <a:r>
              <a:rPr lang="nb-NO" sz="2000" b="1" dirty="0">
                <a:solidFill>
                  <a:schemeClr val="accent3"/>
                </a:solidFill>
                <a:latin typeface="Tw Cen MT" panose="020B0602020104020603" pitchFamily="34" charset="0"/>
              </a:rPr>
              <a:t> Barents Sea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73BD09-C6E6-4D63-9EA8-2954867BCBF0}"/>
              </a:ext>
            </a:extLst>
          </p:cNvPr>
          <p:cNvSpPr txBox="1"/>
          <p:nvPr/>
        </p:nvSpPr>
        <p:spPr>
          <a:xfrm>
            <a:off x="8004212" y="6022968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Tw Cen MT" panose="020B0602020104020603" pitchFamily="34" charset="0"/>
              </a:rPr>
              <a:t>Onarheim et al. 2015. </a:t>
            </a:r>
            <a:r>
              <a:rPr lang="nb-NO" sz="1200" i="1" dirty="0" err="1">
                <a:latin typeface="Tw Cen MT" panose="020B0602020104020603" pitchFamily="34" charset="0"/>
              </a:rPr>
              <a:t>Geophys</a:t>
            </a:r>
            <a:r>
              <a:rPr lang="nb-NO" sz="1200" i="1" dirty="0">
                <a:latin typeface="Tw Cen MT" panose="020B0602020104020603" pitchFamily="34" charset="0"/>
              </a:rPr>
              <a:t>. Res. Lett.</a:t>
            </a:r>
            <a:r>
              <a:rPr lang="nb-NO" sz="1200" dirty="0">
                <a:latin typeface="Tw Cen MT" panose="020B06020201040206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6943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/>
      <p:bldP spid="17" grpId="0"/>
      <p:bldP spid="18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59746"/>
            <a:ext cx="10938691" cy="415498"/>
          </a:xfrm>
        </p:spPr>
        <p:txBody>
          <a:bodyPr/>
          <a:lstStyle/>
          <a:p>
            <a:r>
              <a:rPr lang="en-US" sz="2700" dirty="0">
                <a:latin typeface="Tw Cen MT"/>
                <a:cs typeface="Tw Cen MT"/>
              </a:rPr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12862"/>
            <a:ext cx="6138663" cy="4279915"/>
          </a:xfrm>
        </p:spPr>
        <p:txBody>
          <a:bodyPr>
            <a:normAutofit/>
          </a:bodyPr>
          <a:lstStyle/>
          <a:p>
            <a:r>
              <a:rPr lang="en-US" sz="2500" dirty="0">
                <a:latin typeface="Tw Cen MT"/>
                <a:cs typeface="Tw Cen MT"/>
              </a:rPr>
              <a:t>To what extent are future Arctic sea ice variability and retreat influenced by internal variability of the Atlantic inflow?</a:t>
            </a:r>
          </a:p>
          <a:p>
            <a:pPr marL="0" indent="0">
              <a:buNone/>
            </a:pPr>
            <a:endParaRPr lang="en-US" sz="2500" dirty="0">
              <a:latin typeface="Tw Cen MT"/>
              <a:cs typeface="Tw Cen MT"/>
            </a:endParaRPr>
          </a:p>
          <a:p>
            <a:r>
              <a:rPr lang="en-US" sz="2500" dirty="0">
                <a:latin typeface="Tw Cen MT"/>
                <a:cs typeface="Tw Cen MT"/>
              </a:rPr>
              <a:t>What are the drivers of future changes in poleward ocean heat transport?</a:t>
            </a:r>
          </a:p>
          <a:p>
            <a:pPr marL="0" indent="0">
              <a:buNone/>
            </a:pPr>
            <a:endParaRPr lang="en-US" sz="2500" dirty="0">
              <a:latin typeface="Tw Cen MT" panose="020B0602020104020603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977976" y="476673"/>
            <a:ext cx="4158583" cy="5760640"/>
            <a:chOff x="6622502" y="2201746"/>
            <a:chExt cx="2923834" cy="448814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3876" t="2418" r="14916" b="8120"/>
            <a:stretch/>
          </p:blipFill>
          <p:spPr>
            <a:xfrm>
              <a:off x="6622502" y="2201746"/>
              <a:ext cx="2923834" cy="448814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947852" y="5612576"/>
              <a:ext cx="1872208" cy="216024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Marius Årthun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8040216" y="6021288"/>
              <a:ext cx="936104" cy="72008"/>
            </a:xfrm>
            <a:prstGeom prst="rect">
              <a:avLst/>
            </a:prstGeom>
            <a:solidFill>
              <a:srgbClr val="879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tlCol="0" anchor="ctr"/>
            <a:lstStyle/>
            <a:p>
              <a:r>
                <a:rPr lang="nb-NO" sz="800" dirty="0"/>
                <a:t>Årthun et al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964000" y="5364390"/>
              <a:ext cx="360040" cy="108000"/>
            </a:xfrm>
            <a:prstGeom prst="rect">
              <a:avLst/>
            </a:prstGeom>
            <a:solidFill>
              <a:srgbClr val="879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nb-NO" sz="900" b="1" dirty="0" err="1">
                  <a:latin typeface="Tw Cen MT" panose="020B0602020104020603" pitchFamily="34" charset="0"/>
                </a:rPr>
                <a:t>GAL</a:t>
              </a:r>
              <a:r>
                <a:rPr lang="nb-NO" sz="900" b="1" dirty="0" err="1">
                  <a:latin typeface="Tw Cen MT"/>
                  <a:ea typeface="Lucida Grande"/>
                  <a:cs typeface="Tw Cen MT"/>
                </a:rPr>
                <a:t>ε</a:t>
              </a:r>
              <a:endParaRPr lang="nb-NO" sz="900" b="1" dirty="0">
                <a:latin typeface="Tw Cen MT"/>
                <a:cs typeface="Tw Cen M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76878" y="3166085"/>
              <a:ext cx="792088" cy="180000"/>
            </a:xfrm>
            <a:prstGeom prst="rect">
              <a:avLst/>
            </a:prstGeom>
            <a:solidFill>
              <a:srgbClr val="AF5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b-NO" sz="1000" b="1" dirty="0">
                  <a:latin typeface="Tw Cen MT" panose="020B0602020104020603" pitchFamily="34" charset="0"/>
                </a:rPr>
                <a:t>ATLANTIFICATION?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641132" y="2844000"/>
              <a:ext cx="599556" cy="180000"/>
            </a:xfrm>
            <a:prstGeom prst="rect">
              <a:avLst/>
            </a:prstGeom>
            <a:solidFill>
              <a:srgbClr val="397A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b-NO" sz="1000" b="1" dirty="0">
                  <a:latin typeface="Tw Cen MT" panose="020B0602020104020603" pitchFamily="34" charset="0"/>
                </a:rPr>
                <a:t>GULF STREAM?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76000" y="3073480"/>
              <a:ext cx="468000" cy="189040"/>
            </a:xfrm>
            <a:prstGeom prst="rect">
              <a:avLst/>
            </a:prstGeom>
            <a:solidFill>
              <a:srgbClr val="A89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nb-NO" sz="900" b="1" dirty="0">
                  <a:latin typeface="Tw Cen MT" panose="020B0602020104020603" pitchFamily="34" charset="0"/>
                </a:rPr>
                <a:t>COD STOCK?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86017" y="2677823"/>
              <a:ext cx="1044000" cy="216000"/>
            </a:xfrm>
            <a:prstGeom prst="rect">
              <a:avLst/>
            </a:prstGeom>
            <a:solidFill>
              <a:srgbClr val="849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nb-NO" sz="1000" b="1" dirty="0">
                  <a:latin typeface="Tw Cen MT" panose="020B0602020104020603" pitchFamily="34" charset="0"/>
                </a:rPr>
                <a:t>ICE FREE BARENTS SEA?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00256" y="632035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*</a:t>
            </a:r>
            <a:r>
              <a:rPr lang="nb-NO" sz="1200" dirty="0" err="1"/>
              <a:t>adapted</a:t>
            </a:r>
            <a:r>
              <a:rPr lang="nb-NO" sz="1200" dirty="0"/>
              <a:t> from George </a:t>
            </a:r>
            <a:r>
              <a:rPr lang="nb-NO" sz="1200" dirty="0" err="1"/>
              <a:t>Friedman</a:t>
            </a:r>
            <a:r>
              <a:rPr lang="nb-NO" sz="1200" dirty="0"/>
              <a:t> (2009) </a:t>
            </a:r>
          </a:p>
        </p:txBody>
      </p:sp>
    </p:spTree>
    <p:extLst>
      <p:ext uri="{BB962C8B-B14F-4D97-AF65-F5344CB8AC3E}">
        <p14:creationId xmlns:p14="http://schemas.microsoft.com/office/powerpoint/2010/main" val="7404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 ensemble members for the time period 1920-2100</a:t>
            </a:r>
          </a:p>
          <a:p>
            <a:endParaRPr lang="en-US" dirty="0"/>
          </a:p>
          <a:p>
            <a:r>
              <a:rPr lang="en-US" dirty="0"/>
              <a:t>RCP8.5</a:t>
            </a:r>
          </a:p>
          <a:p>
            <a:endParaRPr lang="en-US" dirty="0"/>
          </a:p>
          <a:p>
            <a:r>
              <a:rPr lang="en-US" dirty="0"/>
              <a:t>Externally forced response: </a:t>
            </a:r>
            <a:r>
              <a:rPr lang="en-US" b="1" dirty="0">
                <a:solidFill>
                  <a:schemeClr val="accent1"/>
                </a:solidFill>
              </a:rPr>
              <a:t>Ensemble mean </a:t>
            </a:r>
          </a:p>
          <a:p>
            <a:endParaRPr lang="en-US" dirty="0"/>
          </a:p>
          <a:p>
            <a:r>
              <a:rPr lang="en-US" dirty="0"/>
              <a:t>Internally driven variability: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Ensemble spread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Atlantic heat transport through the Barents Sea Opening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4</a:t>
            </a:fld>
            <a:endParaRPr lang="nb-NO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CBB92F6-C7F0-477A-BB75-3A4909669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8750"/>
            <a:ext cx="10939463" cy="246063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CESM large ensemble</a:t>
            </a:r>
            <a:endParaRPr lang="en-GB" sz="3000" dirty="0">
              <a:latin typeface="Tw Cen MT"/>
              <a:cs typeface="Tw Cen M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A714E5-36F0-49B5-B7E9-19B9DAE97E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590"/>
          <a:stretch/>
        </p:blipFill>
        <p:spPr>
          <a:xfrm>
            <a:off x="6465819" y="1872208"/>
            <a:ext cx="4397953" cy="42930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A4D24E-A70B-4EBF-A791-5F20D9EC3B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999"/>
          <a:stretch/>
        </p:blipFill>
        <p:spPr>
          <a:xfrm>
            <a:off x="568061" y="4191390"/>
            <a:ext cx="4529042" cy="120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8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079B-58EC-4A21-BBAD-0ED83DF2E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5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F98AD-AEC5-494A-827C-26D7B2CF0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404664"/>
            <a:ext cx="6243800" cy="5861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834369-4CF8-45BE-BFE2-FC5581DE8912}"/>
              </a:ext>
            </a:extLst>
          </p:cNvPr>
          <p:cNvSpPr txBox="1"/>
          <p:nvPr/>
        </p:nvSpPr>
        <p:spPr>
          <a:xfrm>
            <a:off x="839416" y="4653136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w Cen MT" panose="020B0602020104020603" pitchFamily="34" charset="0"/>
              </a:rPr>
              <a:t>SNR</a:t>
            </a:r>
            <a:r>
              <a:rPr lang="nb-NO" dirty="0">
                <a:latin typeface="Tw Cen MT" panose="020B0602020104020603" pitchFamily="34" charset="0"/>
              </a:rPr>
              <a:t>: Signal-to-</a:t>
            </a:r>
            <a:r>
              <a:rPr lang="nb-NO" dirty="0" err="1">
                <a:latin typeface="Tw Cen MT" panose="020B0602020104020603" pitchFamily="34" charset="0"/>
              </a:rPr>
              <a:t>noise</a:t>
            </a:r>
            <a:r>
              <a:rPr lang="nb-NO" dirty="0">
                <a:latin typeface="Tw Cen MT" panose="020B0602020104020603" pitchFamily="34" charset="0"/>
              </a:rPr>
              <a:t> ratio</a:t>
            </a:r>
          </a:p>
          <a:p>
            <a:r>
              <a:rPr lang="nb-NO" b="1" dirty="0">
                <a:latin typeface="Tw Cen MT" panose="020B0602020104020603" pitchFamily="34" charset="0"/>
              </a:rPr>
              <a:t>SNR</a:t>
            </a:r>
            <a:r>
              <a:rPr lang="nb-NO" dirty="0">
                <a:latin typeface="Tw Cen MT" panose="020B0602020104020603" pitchFamily="34" charset="0"/>
              </a:rPr>
              <a:t>&lt;1: </a:t>
            </a:r>
            <a:r>
              <a:rPr lang="nb-NO" dirty="0" err="1">
                <a:latin typeface="Tw Cen MT" panose="020B0602020104020603" pitchFamily="34" charset="0"/>
              </a:rPr>
              <a:t>Internal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dirty="0" err="1">
                <a:latin typeface="Tw Cen MT" panose="020B0602020104020603" pitchFamily="34" charset="0"/>
              </a:rPr>
              <a:t>variability</a:t>
            </a:r>
            <a:r>
              <a:rPr lang="nb-NO" dirty="0">
                <a:latin typeface="Tw Cen MT" panose="020B0602020104020603" pitchFamily="34" charset="0"/>
              </a:rPr>
              <a:t> most </a:t>
            </a:r>
            <a:r>
              <a:rPr lang="nb-NO" dirty="0" err="1">
                <a:latin typeface="Tw Cen MT" panose="020B0602020104020603" pitchFamily="34" charset="0"/>
              </a:rPr>
              <a:t>important</a:t>
            </a:r>
            <a:endParaRPr lang="nb-NO" dirty="0">
              <a:latin typeface="Tw Cen MT" panose="020B06020201040206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A8AF21-1090-43C5-9551-0987DAF97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101224"/>
            <a:ext cx="2520280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Externally forced trends</a:t>
            </a:r>
            <a:endParaRPr kumimoji="0" lang="en-GB" altLang="nb-NO" sz="14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31873-2DDE-4F7B-A7F6-910C52BFB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3166287"/>
            <a:ext cx="2520280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Internally forced trends</a:t>
            </a:r>
            <a:endParaRPr kumimoji="0" lang="en-GB" altLang="nb-NO" sz="14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34369-4CF8-45BE-BFE2-FC5581DE8912}"/>
              </a:ext>
            </a:extLst>
          </p:cNvPr>
          <p:cNvSpPr txBox="1"/>
          <p:nvPr/>
        </p:nvSpPr>
        <p:spPr>
          <a:xfrm rot="16200000">
            <a:off x="10386265" y="1108918"/>
            <a:ext cx="1224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%/</a:t>
            </a:r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decade</a:t>
            </a:r>
            <a:endParaRPr lang="nb-NO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834369-4CF8-45BE-BFE2-FC5581DE8912}"/>
              </a:ext>
            </a:extLst>
          </p:cNvPr>
          <p:cNvSpPr txBox="1"/>
          <p:nvPr/>
        </p:nvSpPr>
        <p:spPr>
          <a:xfrm rot="16200000">
            <a:off x="10385757" y="3004704"/>
            <a:ext cx="1224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%/</a:t>
            </a:r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decade</a:t>
            </a:r>
            <a:endParaRPr lang="nb-NO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71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6</a:t>
            </a:fld>
            <a:endParaRPr 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A2B89-60BD-40F7-A8B6-54C4B28C2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688" y="2772111"/>
            <a:ext cx="7608482" cy="3329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E89E64-DE6F-4620-9B37-AF44932018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231" b="33537"/>
          <a:stretch/>
        </p:blipFill>
        <p:spPr>
          <a:xfrm>
            <a:off x="3624847" y="444531"/>
            <a:ext cx="7799745" cy="24333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ECA7B5-435C-43B0-9B59-BCD76463D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1403516"/>
            <a:ext cx="2520280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Internally forced trends</a:t>
            </a:r>
            <a:endParaRPr kumimoji="0" lang="en-GB" altLang="nb-NO" sz="14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F0DA7-23E4-4002-B4DB-A1BB6E23F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3933056"/>
            <a:ext cx="2520280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Internally forced trends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nb-NO" sz="16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by ocean heat transport</a:t>
            </a:r>
            <a:endParaRPr kumimoji="0" lang="en-GB" altLang="nb-NO" sz="14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834369-4CF8-45BE-BFE2-FC5581DE8912}"/>
              </a:ext>
            </a:extLst>
          </p:cNvPr>
          <p:cNvSpPr txBox="1"/>
          <p:nvPr/>
        </p:nvSpPr>
        <p:spPr>
          <a:xfrm>
            <a:off x="5988145" y="5917253"/>
            <a:ext cx="3852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%/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std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(ensemble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spread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96049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99196D-621C-4412-9A50-2215C98B1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A22679-0EAA-4347-B8CA-85699933C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16" y="1998541"/>
            <a:ext cx="4927078" cy="40565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8249CC-F08D-490B-BF09-7AB640C3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8750"/>
            <a:ext cx="10939463" cy="246063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The importance of internal variability for Arctic winter sea ice loss</a:t>
            </a:r>
            <a:endParaRPr lang="en-GB" sz="3000" dirty="0">
              <a:latin typeface="Tw Cen MT"/>
              <a:cs typeface="Tw Cen M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E7DE2E-C057-4CA5-83A6-C1F7749FC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00540"/>
            <a:ext cx="4968552" cy="181588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The relative importance of internal and external variability is highly dependent on the trend length considered. 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nb-NO" sz="16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39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03912" y="5917795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Probability (%) of a positive 10-year trend in sea ice concentration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833E2-AB97-4FAF-8460-BE25540A5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032" y="1844824"/>
            <a:ext cx="4550715" cy="41272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D4CD60-4338-4E16-94B4-559D84F08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00540"/>
            <a:ext cx="4968552" cy="181588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The relative importance of internal and external variability is highly dependent on the trend length considered. 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nb-NO" sz="1600" b="1" kern="0" dirty="0">
              <a:solidFill>
                <a:schemeClr val="bg1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Decadal periods of positive sea ice trends can occur in the future when ocean heat transport variability counteracts anthropogenic forcing.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53B23EA-24B4-41F4-B216-E206C23E6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8750"/>
            <a:ext cx="10939463" cy="246063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The importance of internal variability for Arctic winter sea ice loss</a:t>
            </a:r>
            <a:endParaRPr lang="en-GB" sz="30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565689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FD4CD60-4338-4E16-94B4-559D84F08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00540"/>
            <a:ext cx="4968552" cy="181588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The relative importance of internal and external variability is highly dependent on the trend length considered. 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nb-NO" sz="1600" b="1" kern="0" dirty="0">
              <a:solidFill>
                <a:schemeClr val="bg1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Decadal periods of positive sea ice trends can occur in the future when ocean heat transport variability counteracts anthropogenic forcing.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53B23EA-24B4-41F4-B216-E206C23E6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8750"/>
            <a:ext cx="10939463" cy="246063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The importance of internal variability for Arctic winter sea ice loss</a:t>
            </a:r>
            <a:endParaRPr lang="en-GB" sz="3000" dirty="0">
              <a:latin typeface="Tw Cen MT"/>
              <a:cs typeface="Tw Cen M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1921451"/>
            <a:ext cx="4080719" cy="438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04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FD4CD60-4338-4E16-94B4-559D84F08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2010326"/>
            <a:ext cx="5346576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nb-NO" sz="1600" b="1" kern="0" dirty="0" err="1">
                <a:solidFill>
                  <a:schemeClr val="bg1"/>
                </a:solidFill>
              </a:rPr>
              <a:t>Interannual</a:t>
            </a:r>
            <a:r>
              <a:rPr lang="en-US" altLang="nb-NO" sz="1600" b="1" kern="0" dirty="0">
                <a:solidFill>
                  <a:schemeClr val="bg1"/>
                </a:solidFill>
              </a:rPr>
              <a:t> to decadal sea ice trends are predictable. 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53B23EA-24B4-41F4-B216-E206C23E6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8750"/>
            <a:ext cx="10939463" cy="246063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The importance of internal variability for Arctic winter sea ice loss</a:t>
            </a:r>
            <a:endParaRPr lang="en-GB" sz="3000" dirty="0">
              <a:latin typeface="Tw Cen MT"/>
              <a:cs typeface="Tw Cen M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1921451"/>
            <a:ext cx="4080719" cy="4387869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4580173"/>
            <a:ext cx="5382522" cy="16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335360" y="2492896"/>
            <a:ext cx="6093950" cy="1728191"/>
            <a:chOff x="0" y="1826947"/>
            <a:chExt cx="8604448" cy="2466149"/>
          </a:xfrm>
        </p:grpSpPr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2339975" y="1879600"/>
              <a:ext cx="360363" cy="23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nb-NO" altLang="nb-NO"/>
            </a:p>
          </p:txBody>
        </p:sp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31606"/>
              <a:ext cx="8604448" cy="2361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250831" y="1917462"/>
              <a:ext cx="8209152" cy="50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099611" y="1879350"/>
              <a:ext cx="360371" cy="231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61974" y="1826947"/>
              <a:ext cx="360370" cy="231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EC5EF66-0933-4CF6-A752-67ABD8444720}"/>
              </a:ext>
            </a:extLst>
          </p:cNvPr>
          <p:cNvSpPr txBox="1"/>
          <p:nvPr/>
        </p:nvSpPr>
        <p:spPr>
          <a:xfrm>
            <a:off x="3863752" y="3987006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Tw Cen MT" panose="020B0602020104020603" pitchFamily="34" charset="0"/>
              </a:rPr>
              <a:t>Årthun et al. 2017. </a:t>
            </a:r>
            <a:r>
              <a:rPr lang="nb-NO" sz="1200" i="1" dirty="0">
                <a:latin typeface="Tw Cen MT" panose="020B0602020104020603" pitchFamily="34" charset="0"/>
              </a:rPr>
              <a:t>Nat. </a:t>
            </a:r>
            <a:r>
              <a:rPr lang="nb-NO" sz="1200" i="1" dirty="0" err="1">
                <a:latin typeface="Tw Cen MT" panose="020B0602020104020603" pitchFamily="34" charset="0"/>
              </a:rPr>
              <a:t>Commun</a:t>
            </a:r>
            <a:r>
              <a:rPr lang="nb-NO" sz="1200" i="1" dirty="0">
                <a:latin typeface="Tw Cen MT" panose="020B0602020104020603" pitchFamily="34" charset="0"/>
              </a:rPr>
              <a:t>. </a:t>
            </a:r>
            <a:r>
              <a:rPr lang="nb-NO" sz="1200" dirty="0">
                <a:latin typeface="Tw Cen MT" panose="020B0602020104020603" pitchFamily="34" charset="0"/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5EF66-0933-4CF6-A752-67ABD8444720}"/>
              </a:ext>
            </a:extLst>
          </p:cNvPr>
          <p:cNvSpPr txBox="1"/>
          <p:nvPr/>
        </p:nvSpPr>
        <p:spPr>
          <a:xfrm>
            <a:off x="3863752" y="6327514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Tw Cen MT" panose="020B0602020104020603" pitchFamily="34" charset="0"/>
              </a:rPr>
              <a:t>Yeager</a:t>
            </a:r>
            <a:r>
              <a:rPr lang="nb-NO" sz="1200" dirty="0">
                <a:latin typeface="Tw Cen MT" panose="020B0602020104020603" pitchFamily="34" charset="0"/>
              </a:rPr>
              <a:t> et al. 2015. </a:t>
            </a:r>
            <a:r>
              <a:rPr lang="nb-NO" sz="1200" i="1" dirty="0" err="1">
                <a:latin typeface="Tw Cen MT" panose="020B0602020104020603" pitchFamily="34" charset="0"/>
              </a:rPr>
              <a:t>Geophys</a:t>
            </a:r>
            <a:r>
              <a:rPr lang="nb-NO" sz="1200" i="1" dirty="0">
                <a:latin typeface="Tw Cen MT" panose="020B0602020104020603" pitchFamily="34" charset="0"/>
              </a:rPr>
              <a:t>. Res. Lett.  </a:t>
            </a:r>
            <a:r>
              <a:rPr lang="nb-NO" sz="1200" dirty="0">
                <a:latin typeface="Tw Cen MT" panose="020B0602020104020603" pitchFamily="34" charset="0"/>
              </a:rPr>
              <a:t>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C5EF66-0933-4CF6-A752-67ABD8444720}"/>
              </a:ext>
            </a:extLst>
          </p:cNvPr>
          <p:cNvSpPr txBox="1"/>
          <p:nvPr/>
        </p:nvSpPr>
        <p:spPr>
          <a:xfrm>
            <a:off x="885203" y="2823319"/>
            <a:ext cx="962325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>
                <a:solidFill>
                  <a:schemeClr val="bg1"/>
                </a:solidFill>
                <a:latin typeface="Tw Cen MT" panose="020B0602020104020603" pitchFamily="34" charset="0"/>
              </a:rPr>
              <a:t>Statistical </a:t>
            </a:r>
            <a:r>
              <a:rPr lang="nb-NO" sz="1200" b="1" dirty="0" err="1">
                <a:solidFill>
                  <a:schemeClr val="bg1"/>
                </a:solidFill>
                <a:latin typeface="Tw Cen MT" panose="020B0602020104020603" pitchFamily="34" charset="0"/>
              </a:rPr>
              <a:t>prediction</a:t>
            </a:r>
            <a:endParaRPr lang="nb-NO" sz="12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C5EF66-0933-4CF6-A752-67ABD8444720}"/>
              </a:ext>
            </a:extLst>
          </p:cNvPr>
          <p:cNvSpPr txBox="1"/>
          <p:nvPr/>
        </p:nvSpPr>
        <p:spPr>
          <a:xfrm>
            <a:off x="1973748" y="5445224"/>
            <a:ext cx="962325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>
                <a:solidFill>
                  <a:schemeClr val="bg1"/>
                </a:solidFill>
                <a:latin typeface="Tw Cen MT" panose="020B0602020104020603" pitchFamily="34" charset="0"/>
              </a:rPr>
              <a:t>Dynamical</a:t>
            </a:r>
            <a:r>
              <a:rPr lang="nb-NO" sz="1200" b="1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nb-NO" sz="1200" b="1" dirty="0" err="1">
                <a:solidFill>
                  <a:schemeClr val="bg1"/>
                </a:solidFill>
                <a:latin typeface="Tw Cen MT" panose="020B0602020104020603" pitchFamily="34" charset="0"/>
              </a:rPr>
              <a:t>prediction</a:t>
            </a:r>
            <a:endParaRPr lang="nb-NO" sz="12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231904" y="3429000"/>
            <a:ext cx="882080" cy="360040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655840" y="5265204"/>
            <a:ext cx="882080" cy="36004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636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72202-5ADE-4157-A950-E9266630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11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5E6CF-1690-417D-A5D3-E190862D2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1958496"/>
            <a:ext cx="6366828" cy="417647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B22F7AD-41E9-48DE-A116-46D6F7CB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9023"/>
            <a:ext cx="10938691" cy="24622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Drivers of future ocean heat transport variations</a:t>
            </a:r>
            <a:endParaRPr lang="en-GB" sz="3000" dirty="0">
              <a:latin typeface="Tw Cen MT"/>
              <a:cs typeface="Tw Cen M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1B3BC9-3703-4EB7-9571-493F0156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69" y="2060848"/>
            <a:ext cx="5130552" cy="3600400"/>
          </a:xfrm>
        </p:spPr>
        <p:txBody>
          <a:bodyPr>
            <a:normAutofit lnSpcReduction="10000"/>
          </a:bodyPr>
          <a:lstStyle/>
          <a:p>
            <a:r>
              <a:rPr lang="en-US" sz="2200" dirty="0">
                <a:latin typeface="Tw Cen MT"/>
                <a:cs typeface="Tw Cen MT"/>
              </a:rPr>
              <a:t>Future OHT increase in CESM-LE is a result of higher ocean temperature, counteracted by a decrease in the strength (volume) of the Atlantic inflow. </a:t>
            </a:r>
          </a:p>
          <a:p>
            <a:endParaRPr lang="en-US" sz="2200" dirty="0">
              <a:latin typeface="Tw Cen MT"/>
              <a:cs typeface="Tw Cen MT"/>
            </a:endParaRPr>
          </a:p>
          <a:p>
            <a:r>
              <a:rPr lang="en-US" sz="2200" dirty="0">
                <a:latin typeface="Tw Cen MT"/>
                <a:cs typeface="Tw Cen MT"/>
              </a:rPr>
              <a:t>OHT co-varies with volume transport and temperature on interannual time scales. </a:t>
            </a:r>
          </a:p>
          <a:p>
            <a:endParaRPr lang="en-US" sz="2200" dirty="0">
              <a:latin typeface="Tw Cen MT"/>
              <a:cs typeface="Tw Cen MT"/>
            </a:endParaRPr>
          </a:p>
          <a:p>
            <a:r>
              <a:rPr lang="en-US" sz="2200" dirty="0">
                <a:latin typeface="Tw Cen MT"/>
                <a:cs typeface="Tw Cen MT"/>
              </a:rPr>
              <a:t>What are the drivers of future decline in BSO inflow?</a:t>
            </a:r>
          </a:p>
        </p:txBody>
      </p:sp>
    </p:spTree>
    <p:extLst>
      <p:ext uri="{BB962C8B-B14F-4D97-AF65-F5344CB8AC3E}">
        <p14:creationId xmlns:p14="http://schemas.microsoft.com/office/powerpoint/2010/main" val="1488686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12</a:t>
            </a:fld>
            <a:endParaRPr 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7593D-14AB-4DE2-A7B8-237BB7D386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903"/>
          <a:stretch/>
        </p:blipFill>
        <p:spPr>
          <a:xfrm>
            <a:off x="407368" y="1162768"/>
            <a:ext cx="7148830" cy="34903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1CBD8D9-BB36-4FDD-B3E5-44428401250A}"/>
              </a:ext>
            </a:extLst>
          </p:cNvPr>
          <p:cNvSpPr txBox="1">
            <a:spLocks/>
          </p:cNvSpPr>
          <p:nvPr/>
        </p:nvSpPr>
        <p:spPr>
          <a:xfrm>
            <a:off x="2243572" y="369562"/>
            <a:ext cx="8496944" cy="4241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>
                <a:latin typeface="Tw Cen MT"/>
                <a:cs typeface="Tw Cen MT"/>
              </a:rPr>
              <a:t>Drivers of future ocean </a:t>
            </a:r>
            <a:r>
              <a:rPr lang="en-US" sz="2700" b="1" dirty="0">
                <a:solidFill>
                  <a:schemeClr val="accent1"/>
                </a:solidFill>
                <a:latin typeface="Tw Cen MT"/>
                <a:cs typeface="Tw Cen MT"/>
              </a:rPr>
              <a:t>EXTERNAL</a:t>
            </a:r>
            <a:r>
              <a:rPr lang="en-US" sz="2700" dirty="0">
                <a:latin typeface="Tw Cen MT"/>
                <a:cs typeface="Tw Cen MT"/>
              </a:rPr>
              <a:t> heat transport variations</a:t>
            </a:r>
            <a:endParaRPr lang="en-GB" sz="2700" dirty="0">
              <a:latin typeface="Tw Cen MT"/>
              <a:cs typeface="Tw Cen M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2C3A8-6943-4D84-8CBF-2A8E421B1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84" y="4769857"/>
            <a:ext cx="9289032" cy="1323439"/>
          </a:xfrm>
          <a:prstGeom prst="rect">
            <a:avLst/>
          </a:prstGeom>
          <a:solidFill>
            <a:srgbClr val="DE5C5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The AMOC substantially weakens toward 2080.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nb-NO" sz="1600" b="1" kern="0" dirty="0">
              <a:solidFill>
                <a:schemeClr val="bg1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The circulation within the Nordic Seas increases as a result of a trend toward lower SLP.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nb-NO" sz="1600" b="1" kern="0" dirty="0">
              <a:solidFill>
                <a:schemeClr val="bg1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SLP gradient decreases across BSO → weaker inflow.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C568BD-0830-4ABF-9968-417FB00206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166"/>
          <a:stretch/>
        </p:blipFill>
        <p:spPr>
          <a:xfrm>
            <a:off x="7680175" y="1018649"/>
            <a:ext cx="3958684" cy="3706495"/>
          </a:xfrm>
          <a:prstGeom prst="rect">
            <a:avLst/>
          </a:prstGeom>
        </p:spPr>
      </p:pic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D8DC796D-13C1-40BC-857A-F77FFF02F18D}"/>
              </a:ext>
            </a:extLst>
          </p:cNvPr>
          <p:cNvSpPr/>
          <p:nvPr/>
        </p:nvSpPr>
        <p:spPr>
          <a:xfrm rot="8046809">
            <a:off x="9024767" y="3213093"/>
            <a:ext cx="558753" cy="371481"/>
          </a:xfrm>
          <a:prstGeom prst="curvedRightArrow">
            <a:avLst>
              <a:gd name="adj1" fmla="val 0"/>
              <a:gd name="adj2" fmla="val 50000"/>
              <a:gd name="adj3" fmla="val 3661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E497D-EC7F-4D49-BC9A-811ABA6CE7CF}"/>
              </a:ext>
            </a:extLst>
          </p:cNvPr>
          <p:cNvSpPr txBox="1"/>
          <p:nvPr/>
        </p:nvSpPr>
        <p:spPr>
          <a:xfrm rot="16200000">
            <a:off x="10947593" y="2448466"/>
            <a:ext cx="13864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hPa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decade</a:t>
            </a:r>
            <a:endParaRPr lang="nb-NO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38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13</a:t>
            </a:fld>
            <a:endParaRPr lang="nb-N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2D1328-0A26-469D-9F2F-20E9B1A9C1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51"/>
          <a:stretch/>
        </p:blipFill>
        <p:spPr>
          <a:xfrm>
            <a:off x="7136100" y="1124744"/>
            <a:ext cx="4146347" cy="370649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DC83F1C-A90D-4FA0-AAAA-891FF4E2CC28}"/>
              </a:ext>
            </a:extLst>
          </p:cNvPr>
          <p:cNvSpPr txBox="1">
            <a:spLocks/>
          </p:cNvSpPr>
          <p:nvPr/>
        </p:nvSpPr>
        <p:spPr>
          <a:xfrm>
            <a:off x="2243572" y="369562"/>
            <a:ext cx="8964996" cy="4241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>
                <a:latin typeface="Tw Cen MT"/>
                <a:cs typeface="Tw Cen MT"/>
              </a:rPr>
              <a:t>Drivers of future ocean </a:t>
            </a:r>
            <a:r>
              <a:rPr lang="en-US" sz="2700" b="1" dirty="0">
                <a:solidFill>
                  <a:schemeClr val="bg1">
                    <a:lumMod val="50000"/>
                  </a:schemeClr>
                </a:solidFill>
                <a:latin typeface="Tw Cen MT"/>
                <a:cs typeface="Tw Cen MT"/>
              </a:rPr>
              <a:t>INTERNAL</a:t>
            </a:r>
            <a:r>
              <a:rPr lang="en-US" sz="2700" dirty="0">
                <a:latin typeface="Tw Cen MT"/>
                <a:cs typeface="Tw Cen MT"/>
              </a:rPr>
              <a:t> heat transport variations</a:t>
            </a:r>
            <a:endParaRPr lang="en-GB" sz="2700" dirty="0">
              <a:latin typeface="Tw Cen MT"/>
              <a:cs typeface="Tw Cen M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49E33A-3AC9-45DA-A0CE-3FCAE5E51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3" y="5076473"/>
            <a:ext cx="10532605" cy="584775"/>
          </a:xfrm>
          <a:prstGeom prst="rect">
            <a:avLst/>
          </a:prstGeom>
          <a:solidFill>
            <a:srgbClr val="DE5C5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nb-NO" sz="1600" b="1" kern="0" dirty="0">
                <a:solidFill>
                  <a:schemeClr val="bg1"/>
                </a:solidFill>
              </a:rPr>
              <a:t>Internal OHT variability is associated with both upstream ocean circulation changes, including AMOC, and large-scale atmospheric circulation anomalies reminiscent of the Arctic Oscillation.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1CE2CE-FC4E-4B4A-B633-DE37C219E12F}"/>
              </a:ext>
            </a:extLst>
          </p:cNvPr>
          <p:cNvSpPr txBox="1"/>
          <p:nvPr/>
        </p:nvSpPr>
        <p:spPr>
          <a:xfrm rot="16200000">
            <a:off x="9886659" y="2358949"/>
            <a:ext cx="27915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hPa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std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(ensemble </a:t>
            </a:r>
            <a:r>
              <a:rPr lang="nb-NO" sz="1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spread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F24175-D29B-4E0E-8FA3-DF6ACB43D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013827"/>
            <a:ext cx="6132050" cy="385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>
                <a:latin typeface="Tw Cen MT" panose="020B0602020104020603" pitchFamily="34" charset="0"/>
              </a:rPr>
              <a:t>Ocean heat transport into the Barents Sea has been, and will continue to be, a major source of internal Arctic winter sea ice variability and predictability. </a:t>
            </a:r>
          </a:p>
          <a:p>
            <a:endParaRPr lang="en-US" sz="2500" dirty="0">
              <a:latin typeface="Tw Cen MT" panose="020B0602020104020603" pitchFamily="34" charset="0"/>
            </a:endParaRPr>
          </a:p>
          <a:p>
            <a:pPr lvl="0"/>
            <a:r>
              <a:rPr lang="en-US" sz="2500" dirty="0">
                <a:latin typeface="Tw Cen MT" panose="020B0602020104020603" pitchFamily="34" charset="0"/>
              </a:rPr>
              <a:t>Future long-term increase in Atlantic heat transport is carried by warmer water as the current itself is found to weaken. </a:t>
            </a:r>
          </a:p>
          <a:p>
            <a:pPr marL="0" lvl="0" indent="0">
              <a:buNone/>
            </a:pPr>
            <a:endParaRPr lang="en-US" sz="2500" dirty="0">
              <a:latin typeface="Tw Cen MT" panose="020B0602020104020603" pitchFamily="34" charset="0"/>
            </a:endParaRPr>
          </a:p>
          <a:p>
            <a:pPr lvl="0"/>
            <a:r>
              <a:rPr lang="en-US" sz="2500" dirty="0">
                <a:latin typeface="Tw Cen MT" panose="020B0602020104020603" pitchFamily="34" charset="0"/>
              </a:rPr>
              <a:t>Internal heat transport variations associated with upstream ocean circulation and large-scale atmospheric circulation anomalies.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1429023"/>
            <a:ext cx="10938691" cy="24622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w Cen MT"/>
                <a:cs typeface="Tw Cen MT"/>
              </a:rPr>
              <a:t>CONCLUSIONS</a:t>
            </a:r>
            <a:endParaRPr lang="en-GB" sz="30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910140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059CC-47AF-477B-93E2-54C43F61C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548F1-6D36-4902-B57A-69A845AA9B7E}" type="slidenum">
              <a:rPr lang="nb-NO" smtClean="0"/>
              <a:t>15</a:t>
            </a:fld>
            <a:endParaRPr lang="nb-NO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4C5AE5-335A-4C29-B44B-EA8165200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429023"/>
            <a:ext cx="10938691" cy="246221"/>
          </a:xfrm>
        </p:spPr>
        <p:txBody>
          <a:bodyPr>
            <a:normAutofit fontScale="90000"/>
          </a:bodyPr>
          <a:lstStyle/>
          <a:p>
            <a:endParaRPr lang="en-GB" sz="3000" dirty="0">
              <a:latin typeface="Tw Cen MT"/>
              <a:cs typeface="Tw Cen M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1B0FB-606B-46C0-8B0D-C1DF3BD3FCF8}"/>
              </a:ext>
            </a:extLst>
          </p:cNvPr>
          <p:cNvSpPr txBox="1"/>
          <p:nvPr/>
        </p:nvSpPr>
        <p:spPr>
          <a:xfrm>
            <a:off x="3719736" y="3955122"/>
            <a:ext cx="2952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00" b="1" dirty="0">
                <a:solidFill>
                  <a:schemeClr val="accent1"/>
                </a:solidFill>
                <a:latin typeface="Tw Cen MT" panose="020B0602020104020603" pitchFamily="34" charset="0"/>
              </a:rPr>
              <a:t>THANK YOU!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00A331-1A51-4365-86D1-FD0A84B0D554}"/>
              </a:ext>
            </a:extLst>
          </p:cNvPr>
          <p:cNvSpPr txBox="1"/>
          <p:nvPr/>
        </p:nvSpPr>
        <p:spPr>
          <a:xfrm>
            <a:off x="399138" y="2283316"/>
            <a:ext cx="112072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w Cen MT" panose="020B0602020104020603" pitchFamily="34" charset="0"/>
              </a:rPr>
              <a:t>Årthun et al. 2019: </a:t>
            </a:r>
            <a:r>
              <a:rPr lang="en-US" dirty="0">
                <a:latin typeface="Tw Cen MT" panose="020B0602020104020603" pitchFamily="34" charset="0"/>
              </a:rPr>
              <a:t>The role of Atlantic heat transport in future Arctic winter sea ice loss.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i="1" dirty="0">
                <a:latin typeface="Tw Cen MT" panose="020B0602020104020603" pitchFamily="34" charset="0"/>
              </a:rPr>
              <a:t>Journal </a:t>
            </a:r>
            <a:r>
              <a:rPr lang="nb-NO" i="1" dirty="0" err="1">
                <a:latin typeface="Tw Cen MT" panose="020B0602020104020603" pitchFamily="34" charset="0"/>
              </a:rPr>
              <a:t>of</a:t>
            </a:r>
            <a:r>
              <a:rPr lang="nb-NO" i="1" dirty="0">
                <a:latin typeface="Tw Cen MT" panose="020B0602020104020603" pitchFamily="34" charset="0"/>
              </a:rPr>
              <a:t> </a:t>
            </a:r>
            <a:r>
              <a:rPr lang="nb-NO" i="1" dirty="0" err="1">
                <a:latin typeface="Tw Cen MT" panose="020B0602020104020603" pitchFamily="34" charset="0"/>
              </a:rPr>
              <a:t>Climate</a:t>
            </a:r>
            <a:r>
              <a:rPr lang="nb-NO" i="1" dirty="0">
                <a:latin typeface="Tw Cen MT" panose="020B0602020104020603" pitchFamily="34" charset="0"/>
              </a:rPr>
              <a:t>.</a:t>
            </a:r>
          </a:p>
          <a:p>
            <a:endParaRPr lang="nb-NO" i="1" dirty="0">
              <a:latin typeface="Tw Cen MT" panose="020B0602020104020603" pitchFamily="34" charset="0"/>
            </a:endParaRPr>
          </a:p>
          <a:p>
            <a:r>
              <a:rPr lang="nb-NO" dirty="0">
                <a:latin typeface="Tw Cen MT" panose="020B0602020104020603" pitchFamily="34" charset="0"/>
              </a:rPr>
              <a:t>Årthun et al. 2017: Skillfull </a:t>
            </a:r>
            <a:r>
              <a:rPr lang="nb-NO" dirty="0" err="1">
                <a:latin typeface="Tw Cen MT" panose="020B0602020104020603" pitchFamily="34" charset="0"/>
              </a:rPr>
              <a:t>prediction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dirty="0" err="1">
                <a:latin typeface="Tw Cen MT" panose="020B0602020104020603" pitchFamily="34" charset="0"/>
              </a:rPr>
              <a:t>of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dirty="0" err="1">
                <a:latin typeface="Tw Cen MT" panose="020B0602020104020603" pitchFamily="34" charset="0"/>
              </a:rPr>
              <a:t>northern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dirty="0" err="1">
                <a:latin typeface="Tw Cen MT" panose="020B0602020104020603" pitchFamily="34" charset="0"/>
              </a:rPr>
              <a:t>climate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dirty="0" err="1">
                <a:latin typeface="Tw Cen MT" panose="020B0602020104020603" pitchFamily="34" charset="0"/>
              </a:rPr>
              <a:t>provided</a:t>
            </a:r>
            <a:r>
              <a:rPr lang="nb-NO" dirty="0">
                <a:latin typeface="Tw Cen MT" panose="020B0602020104020603" pitchFamily="34" charset="0"/>
              </a:rPr>
              <a:t> by </a:t>
            </a:r>
            <a:r>
              <a:rPr lang="nb-NO" dirty="0" err="1">
                <a:latin typeface="Tw Cen MT" panose="020B0602020104020603" pitchFamily="34" charset="0"/>
              </a:rPr>
              <a:t>the</a:t>
            </a:r>
            <a:r>
              <a:rPr lang="nb-NO" dirty="0">
                <a:latin typeface="Tw Cen MT" panose="020B0602020104020603" pitchFamily="34" charset="0"/>
              </a:rPr>
              <a:t> </a:t>
            </a:r>
            <a:r>
              <a:rPr lang="nb-NO" dirty="0" err="1">
                <a:latin typeface="Tw Cen MT" panose="020B0602020104020603" pitchFamily="34" charset="0"/>
              </a:rPr>
              <a:t>ocean</a:t>
            </a:r>
            <a:r>
              <a:rPr lang="nb-NO" dirty="0">
                <a:latin typeface="Tw Cen MT" panose="020B0602020104020603" pitchFamily="34" charset="0"/>
              </a:rPr>
              <a:t>. </a:t>
            </a:r>
            <a:r>
              <a:rPr lang="nb-NO" i="1" dirty="0">
                <a:latin typeface="Tw Cen MT" panose="020B0602020104020603" pitchFamily="34" charset="0"/>
              </a:rPr>
              <a:t>Nature Communications.</a:t>
            </a:r>
            <a:r>
              <a:rPr lang="nb-NO" dirty="0">
                <a:latin typeface="Tw Cen MT" panose="020B0602020104020603" pitchFamily="34" charset="0"/>
              </a:rPr>
              <a:t>  </a:t>
            </a:r>
            <a:r>
              <a:rPr lang="nb-NO" i="1" dirty="0">
                <a:latin typeface="Tw Cen MT" panose="020B0602020104020603" pitchFamily="34" charset="0"/>
              </a:rPr>
              <a:t> </a:t>
            </a:r>
          </a:p>
          <a:p>
            <a:endParaRPr lang="nb-NO" i="1" dirty="0">
              <a:latin typeface="Tw Cen MT" panose="020B0602020104020603" pitchFamily="34" charset="0"/>
            </a:endParaRPr>
          </a:p>
          <a:p>
            <a:r>
              <a:rPr lang="nb-NO" dirty="0">
                <a:latin typeface="Tw Cen MT" panose="020B0602020104020603" pitchFamily="34" charset="0"/>
              </a:rPr>
              <a:t>Onarheim &amp; Årthun 2017: </a:t>
            </a:r>
            <a:r>
              <a:rPr lang="nb-NO" dirty="0" err="1">
                <a:latin typeface="Tw Cen MT" panose="020B0602020104020603" pitchFamily="34" charset="0"/>
              </a:rPr>
              <a:t>Toward</a:t>
            </a:r>
            <a:r>
              <a:rPr lang="nb-NO" dirty="0">
                <a:latin typeface="Tw Cen MT" panose="020B0602020104020603" pitchFamily="34" charset="0"/>
              </a:rPr>
              <a:t> an </a:t>
            </a:r>
            <a:r>
              <a:rPr lang="nb-NO" dirty="0" err="1">
                <a:latin typeface="Tw Cen MT" panose="020B0602020104020603" pitchFamily="34" charset="0"/>
              </a:rPr>
              <a:t>ice-free</a:t>
            </a:r>
            <a:r>
              <a:rPr lang="nb-NO" dirty="0">
                <a:latin typeface="Tw Cen MT" panose="020B0602020104020603" pitchFamily="34" charset="0"/>
              </a:rPr>
              <a:t> Barents Sea. </a:t>
            </a:r>
            <a:r>
              <a:rPr lang="nb-NO" i="1" dirty="0" err="1">
                <a:latin typeface="Tw Cen MT" panose="020B0602020104020603" pitchFamily="34" charset="0"/>
              </a:rPr>
              <a:t>Geophysical</a:t>
            </a:r>
            <a:r>
              <a:rPr lang="nb-NO" i="1" dirty="0">
                <a:latin typeface="Tw Cen MT" panose="020B0602020104020603" pitchFamily="34" charset="0"/>
              </a:rPr>
              <a:t> Research Letters.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828CE0-248A-4158-A75F-F765421452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56" y="4999441"/>
            <a:ext cx="1758169" cy="1242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2156F7-5A19-46B4-9F91-350E96415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04" y="5350886"/>
            <a:ext cx="1755652" cy="323089"/>
          </a:xfrm>
          <a:prstGeom prst="rect">
            <a:avLst/>
          </a:prstGeom>
        </p:spPr>
      </p:pic>
      <p:pic>
        <p:nvPicPr>
          <p:cNvPr id="10" name="Grafik 1">
            <a:extLst>
              <a:ext uri="{FF2B5EF4-FFF2-40B4-BE49-F238E27FC236}">
                <a16:creationId xmlns:a16="http://schemas.microsoft.com/office/drawing/2014/main" id="{57BE6A3B-3FAD-4A3F-AE6C-628F97E489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20" y="5350886"/>
            <a:ext cx="2511270" cy="37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784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jerknes_PPT_No_Logo_16_9">
  <a:themeElements>
    <a:clrScheme name="Bjerknes Centre">
      <a:dk1>
        <a:sysClr val="windowText" lastClr="000000"/>
      </a:dk1>
      <a:lt1>
        <a:sysClr val="window" lastClr="FFFFFF"/>
      </a:lt1>
      <a:dk2>
        <a:srgbClr val="007194"/>
      </a:dk2>
      <a:lt2>
        <a:srgbClr val="8FC8FC"/>
      </a:lt2>
      <a:accent1>
        <a:srgbClr val="007194"/>
      </a:accent1>
      <a:accent2>
        <a:srgbClr val="8FC8FC"/>
      </a:accent2>
      <a:accent3>
        <a:srgbClr val="30A1A5"/>
      </a:accent3>
      <a:accent4>
        <a:srgbClr val="30302F"/>
      </a:accent4>
      <a:accent5>
        <a:srgbClr val="810048"/>
      </a:accent5>
      <a:accent6>
        <a:srgbClr val="CA0045"/>
      </a:accent6>
      <a:hlink>
        <a:srgbClr val="CA0045"/>
      </a:hlink>
      <a:folHlink>
        <a:srgbClr val="81004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erknes_PPT_No_Logo_16_9.potx [Read-Only]" id="{4C29E1D7-5B92-4D97-BC0B-974C2E6B76C8}" vid="{C770E153-C192-4D24-A028-5B24597EA2A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Bjerknes_PPT_No_Logo_16_9.potx</Template>
  <TotalTime>4419</TotalTime>
  <Words>723</Words>
  <Application>Microsoft Office PowerPoint</Application>
  <PresentationFormat>Widescreen</PresentationFormat>
  <Paragraphs>106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Tw Cen MT</vt:lpstr>
      <vt:lpstr>Bjerknes_PPT_No_Logo_16_9</vt:lpstr>
      <vt:lpstr>think-cell Slide</vt:lpstr>
      <vt:lpstr>The role of Atlantic heat transport in future Arctic winter sea ice loss</vt:lpstr>
      <vt:lpstr>Role of Atlantic heat transport in Arctic winter sea ice loss</vt:lpstr>
      <vt:lpstr>Research questions</vt:lpstr>
      <vt:lpstr>CESM large ensemble</vt:lpstr>
      <vt:lpstr>PowerPoint Presentation</vt:lpstr>
      <vt:lpstr>PowerPoint Presentation</vt:lpstr>
      <vt:lpstr>The importance of internal variability for Arctic winter sea ice loss</vt:lpstr>
      <vt:lpstr>The importance of internal variability for Arctic winter sea ice loss</vt:lpstr>
      <vt:lpstr>The importance of internal variability for Arctic winter sea ice loss</vt:lpstr>
      <vt:lpstr>The importance of internal variability for Arctic winter sea ice loss</vt:lpstr>
      <vt:lpstr>Drivers of future ocean heat transport variations</vt:lpstr>
      <vt:lpstr>PowerPoint Presentation</vt:lpstr>
      <vt:lpstr>PowerPoint Presentation</vt:lpstr>
      <vt:lpstr>CONCLUSIONS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Jørgen</dc:creator>
  <cp:lastModifiedBy>Marius Årthun</cp:lastModifiedBy>
  <cp:revision>151</cp:revision>
  <dcterms:created xsi:type="dcterms:W3CDTF">2013-04-24T12:22:21Z</dcterms:created>
  <dcterms:modified xsi:type="dcterms:W3CDTF">2019-04-05T13:35:34Z</dcterms:modified>
</cp:coreProperties>
</file>