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305" r:id="rId6"/>
    <p:sldId id="301" r:id="rId7"/>
    <p:sldId id="303" r:id="rId8"/>
    <p:sldId id="297" r:id="rId9"/>
    <p:sldId id="298" r:id="rId10"/>
    <p:sldId id="306" r:id="rId11"/>
    <p:sldId id="307" r:id="rId12"/>
    <p:sldId id="308" r:id="rId13"/>
    <p:sldId id="309" r:id="rId14"/>
    <p:sldId id="310" r:id="rId15"/>
    <p:sldId id="293" r:id="rId16"/>
  </p:sldIdLst>
  <p:sldSz cx="9144000" cy="6858000" type="screen4x3"/>
  <p:notesSz cx="6858000" cy="2171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4FA0"/>
    <a:srgbClr val="11466F"/>
    <a:srgbClr val="BFDDE5"/>
    <a:srgbClr val="4B79AF"/>
    <a:srgbClr val="1D327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23" autoAdjust="0"/>
    <p:restoredTop sz="70471"/>
  </p:normalViewPr>
  <p:slideViewPr>
    <p:cSldViewPr snapToGrid="0" snapToObjects="1">
      <p:cViewPr varScale="1">
        <p:scale>
          <a:sx n="60" d="100"/>
          <a:sy n="60" d="100"/>
        </p:scale>
        <p:origin x="610" y="53"/>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9" d="100"/>
          <a:sy n="89" d="100"/>
        </p:scale>
        <p:origin x="3840"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D22F3642-C24A-4CF6-8AF0-992A5E5D30A9}"/>
    <pc:docChg chg="modSld">
      <pc:chgData name="" userId="" providerId="" clId="Web-{D22F3642-C24A-4CF6-8AF0-992A5E5D30A9}" dt="2019-05-16T10:32:19.716" v="144"/>
      <pc:docMkLst>
        <pc:docMk/>
      </pc:docMkLst>
      <pc:sldChg chg="modSp">
        <pc:chgData name="" userId="" providerId="" clId="Web-{D22F3642-C24A-4CF6-8AF0-992A5E5D30A9}" dt="2019-05-16T10:10:27.630" v="28" actId="20577"/>
        <pc:sldMkLst>
          <pc:docMk/>
          <pc:sldMk cId="2098251762" sldId="256"/>
        </pc:sldMkLst>
        <pc:spChg chg="mod">
          <ac:chgData name="" userId="" providerId="" clId="Web-{D22F3642-C24A-4CF6-8AF0-992A5E5D30A9}" dt="2019-05-16T10:10:27.630" v="28" actId="20577"/>
          <ac:spMkLst>
            <pc:docMk/>
            <pc:sldMk cId="2098251762" sldId="256"/>
            <ac:spMk id="5" creationId="{54E0C201-9CB1-F740-AF04-7F3055F79A4D}"/>
          </ac:spMkLst>
        </pc:spChg>
        <pc:spChg chg="mod">
          <ac:chgData name="" userId="" providerId="" clId="Web-{D22F3642-C24A-4CF6-8AF0-992A5E5D30A9}" dt="2019-05-16T10:10:09.630" v="8" actId="20577"/>
          <ac:spMkLst>
            <pc:docMk/>
            <pc:sldMk cId="2098251762" sldId="256"/>
            <ac:spMk id="6" creationId="{2FD871EE-4B47-D349-8465-BA66F12256ED}"/>
          </ac:spMkLst>
        </pc:spChg>
      </pc:sldChg>
      <pc:sldChg chg="modNotes">
        <pc:chgData name="" userId="" providerId="" clId="Web-{D22F3642-C24A-4CF6-8AF0-992A5E5D30A9}" dt="2019-05-16T10:30:47.918" v="109"/>
        <pc:sldMkLst>
          <pc:docMk/>
          <pc:sldMk cId="3643371776" sldId="298"/>
        </pc:sldMkLst>
      </pc:sldChg>
      <pc:sldChg chg="modNotes">
        <pc:chgData name="" userId="" providerId="" clId="Web-{D22F3642-C24A-4CF6-8AF0-992A5E5D30A9}" dt="2019-05-16T10:28:49.855" v="84"/>
        <pc:sldMkLst>
          <pc:docMk/>
          <pc:sldMk cId="2331222002" sldId="301"/>
        </pc:sldMkLst>
      </pc:sldChg>
      <pc:sldChg chg="modNotes">
        <pc:chgData name="" userId="" providerId="" clId="Web-{D22F3642-C24A-4CF6-8AF0-992A5E5D30A9}" dt="2019-05-16T10:28:57.230" v="87"/>
        <pc:sldMkLst>
          <pc:docMk/>
          <pc:sldMk cId="1738386294" sldId="303"/>
        </pc:sldMkLst>
      </pc:sldChg>
      <pc:sldChg chg="modNotes">
        <pc:chgData name="" userId="" providerId="" clId="Web-{D22F3642-C24A-4CF6-8AF0-992A5E5D30A9}" dt="2019-05-16T10:28:17.824" v="82"/>
        <pc:sldMkLst>
          <pc:docMk/>
          <pc:sldMk cId="2843324014" sldId="305"/>
        </pc:sldMkLst>
      </pc:sldChg>
      <pc:sldChg chg="modNotes">
        <pc:chgData name="" userId="" providerId="" clId="Web-{D22F3642-C24A-4CF6-8AF0-992A5E5D30A9}" dt="2019-05-16T10:32:19.716" v="144"/>
        <pc:sldMkLst>
          <pc:docMk/>
          <pc:sldMk cId="1819067386" sldId="30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26D7A9-826F-C24F-8E12-4340B4CCE2EC}" type="datetimeFigureOut">
              <a:rPr lang="en-US" smtClean="0"/>
              <a:t>5/16/2019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B63F6E-39E1-D24B-8221-79C120996F8F}" type="slidenum">
              <a:rPr lang="en-US" smtClean="0"/>
              <a:t>‹#›</a:t>
            </a:fld>
            <a:endParaRPr lang="en-US"/>
          </a:p>
        </p:txBody>
      </p:sp>
    </p:spTree>
    <p:extLst>
      <p:ext uri="{BB962C8B-B14F-4D97-AF65-F5344CB8AC3E}">
        <p14:creationId xmlns:p14="http://schemas.microsoft.com/office/powerpoint/2010/main" val="3084316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B63F6E-39E1-D24B-8221-79C120996F8F}" type="slidenum">
              <a:rPr lang="en-US" smtClean="0"/>
              <a:t>1</a:t>
            </a:fld>
            <a:endParaRPr lang="en-US"/>
          </a:p>
        </p:txBody>
      </p:sp>
    </p:spTree>
    <p:extLst>
      <p:ext uri="{BB962C8B-B14F-4D97-AF65-F5344CB8AC3E}">
        <p14:creationId xmlns:p14="http://schemas.microsoft.com/office/powerpoint/2010/main" val="2866415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GB" dirty="0">
                <a:solidFill>
                  <a:schemeClr val="dk1"/>
                </a:solidFill>
              </a:rPr>
              <a:t>One of the most (if not the most) important natural history collections in the world.</a:t>
            </a:r>
            <a:endParaRPr lang="en-GB" dirty="0"/>
          </a:p>
          <a:p>
            <a:pPr marL="0" lvl="0" indent="0" algn="l" rtl="0">
              <a:spcBef>
                <a:spcPts val="0"/>
              </a:spcBef>
              <a:spcAft>
                <a:spcPts val="0"/>
              </a:spcAft>
              <a:buNone/>
            </a:pPr>
            <a:r>
              <a:rPr lang="en-GB" dirty="0"/>
              <a:t>Collection is large and covers the entire world and a large time period.</a:t>
            </a:r>
            <a:endParaRPr lang="en-GB" dirty="0">
              <a:cs typeface="Calibri" panose="020F0502020204030204"/>
            </a:endParaRPr>
          </a:p>
          <a:p>
            <a:r>
              <a:rPr lang="en-GB" dirty="0"/>
              <a:t>Collection is ever increasing in size as we continue to add specimens to the collection.</a:t>
            </a:r>
            <a:endParaRPr lang="en-GB" dirty="0">
              <a:cs typeface="Calibri" panose="020F0502020204030204"/>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Research in varying areas:</a:t>
            </a:r>
          </a:p>
          <a:p>
            <a:pPr marL="457200" lvl="0" indent="-298450" algn="l" rtl="0">
              <a:spcBef>
                <a:spcPts val="0"/>
              </a:spcBef>
              <a:spcAft>
                <a:spcPts val="0"/>
              </a:spcAft>
              <a:buSzPts val="1100"/>
              <a:buChar char="-"/>
            </a:pPr>
            <a:r>
              <a:rPr lang="en-GB" dirty="0"/>
              <a:t>earth and life sciences</a:t>
            </a:r>
          </a:p>
          <a:p>
            <a:pPr marL="457200" lvl="0" indent="-298450" algn="l" rtl="0">
              <a:spcBef>
                <a:spcPts val="0"/>
              </a:spcBef>
              <a:spcAft>
                <a:spcPts val="0"/>
              </a:spcAft>
              <a:buSzPts val="1100"/>
              <a:buChar char="-"/>
            </a:pPr>
            <a:r>
              <a:rPr lang="en-GB" dirty="0"/>
              <a:t>different scales (molecular vs. dinosaurs)</a:t>
            </a:r>
            <a:endParaRPr lang="en-GB" dirty="0">
              <a:cs typeface="Calibri"/>
            </a:endParaRPr>
          </a:p>
          <a:p>
            <a:pPr marL="457200" indent="-298450">
              <a:buSzPts val="1100"/>
              <a:buChar char="-"/>
            </a:pPr>
            <a:r>
              <a:rPr lang="en-GB" dirty="0"/>
              <a:t>different scales again (specific period and taxonomic genus vs. more far reaching studies such as the recent report by IPBES into biodiversity and extinction which our scientists contributed to</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endParaRPr lang="en-GB" dirty="0"/>
          </a:p>
          <a:p>
            <a:r>
              <a:rPr lang="en-GB" dirty="0"/>
              <a:t>Informatics contribute to large EU projects, many with goals that specifically tackle PID problems in our domain.</a:t>
            </a:r>
            <a:endParaRPr lang="en-GB" dirty="0">
              <a:cs typeface="Calibri"/>
            </a:endParaRPr>
          </a:p>
          <a:p>
            <a:r>
              <a:rPr lang="en-GB" dirty="0"/>
              <a:t>We also do data architecture and software development as a part of the science department at the Museum.</a:t>
            </a:r>
            <a:endParaRPr lang="en-GB" dirty="0">
              <a:cs typeface="Calibri" panose="020F0502020204030204"/>
            </a:endParaRPr>
          </a:p>
          <a:p>
            <a:pPr marL="0" lvl="0" indent="0" algn="l" rtl="0">
              <a:spcBef>
                <a:spcPts val="0"/>
              </a:spcBef>
              <a:spcAft>
                <a:spcPts val="0"/>
              </a:spcAft>
              <a:buNone/>
            </a:pPr>
            <a:r>
              <a:rPr lang="en-GB" dirty="0"/>
              <a:t>We have 4 developers and 2 data architects in the team working across various projects.</a:t>
            </a:r>
            <a:endParaRPr lang="en-GB" dirty="0">
              <a:cs typeface="Calibri" panose="020F0502020204030204"/>
            </a:endParaRPr>
          </a:p>
        </p:txBody>
      </p:sp>
      <p:sp>
        <p:nvSpPr>
          <p:cNvPr id="4" name="Slide Number Placeholder 3"/>
          <p:cNvSpPr>
            <a:spLocks noGrp="1"/>
          </p:cNvSpPr>
          <p:nvPr>
            <p:ph type="sldNum" sz="quarter" idx="5"/>
          </p:nvPr>
        </p:nvSpPr>
        <p:spPr/>
        <p:txBody>
          <a:bodyPr/>
          <a:lstStyle/>
          <a:p>
            <a:fld id="{A0B63F6E-39E1-D24B-8221-79C120996F8F}" type="slidenum">
              <a:rPr lang="en-US" smtClean="0"/>
              <a:t>2</a:t>
            </a:fld>
            <a:endParaRPr lang="en-US"/>
          </a:p>
        </p:txBody>
      </p:sp>
    </p:spTree>
    <p:extLst>
      <p:ext uri="{BB962C8B-B14F-4D97-AF65-F5344CB8AC3E}">
        <p14:creationId xmlns:p14="http://schemas.microsoft.com/office/powerpoint/2010/main" val="1080092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GB" dirty="0">
                <a:solidFill>
                  <a:schemeClr val="dk1"/>
                </a:solidFill>
              </a:rPr>
              <a:t>In informatics we manage, develop, maintain, advise and architect.</a:t>
            </a:r>
          </a:p>
          <a:p>
            <a:pPr marL="0" lvl="0" indent="0" algn="l" rtl="0">
              <a:spcBef>
                <a:spcPts val="0"/>
              </a:spcBef>
              <a:spcAft>
                <a:spcPts val="0"/>
              </a:spcAft>
              <a:buClr>
                <a:schemeClr val="dk1"/>
              </a:buClr>
              <a:buSzPts val="1100"/>
              <a:buFont typeface="Arial"/>
              <a:buNone/>
            </a:pPr>
            <a:endParaRPr lang="en-GB"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PREDICTS: (Projecting Responses of Ecological Diversity In Changing Terrestrial Systems) - looking at large quantities of data from different localities to identify common trends in how biodiversity responds to human activities</a:t>
            </a:r>
            <a:endParaRPr lang="en-GB" dirty="0"/>
          </a:p>
          <a:p>
            <a:pPr marL="0" lvl="0" indent="0" algn="l" rtl="0">
              <a:spcBef>
                <a:spcPts val="0"/>
              </a:spcBef>
              <a:spcAft>
                <a:spcPts val="0"/>
              </a:spcAft>
              <a:buClr>
                <a:schemeClr val="dk1"/>
              </a:buClr>
              <a:buSzPts val="1100"/>
              <a:buFont typeface="Arial"/>
              <a:buNone/>
            </a:pPr>
            <a:r>
              <a:rPr lang="en-GB" dirty="0">
                <a:solidFill>
                  <a:schemeClr val="dk1"/>
                </a:solidFill>
              </a:rPr>
              <a:t>Scratchpads: VRE for biodiversity research, allowing users to share data and knowledge with their peers across a range of topics</a:t>
            </a:r>
            <a:endParaRPr lang="en-GB" dirty="0"/>
          </a:p>
          <a:p>
            <a:pPr marL="0" lvl="0" indent="0" algn="l" rtl="0">
              <a:spcBef>
                <a:spcPts val="0"/>
              </a:spcBef>
              <a:spcAft>
                <a:spcPts val="0"/>
              </a:spcAft>
              <a:buNone/>
            </a:pPr>
            <a:endParaRPr lang="en-GB" dirty="0"/>
          </a:p>
          <a:p>
            <a:endParaRPr lang="en-GB" dirty="0"/>
          </a:p>
        </p:txBody>
      </p:sp>
      <p:sp>
        <p:nvSpPr>
          <p:cNvPr id="4" name="Slide Number Placeholder 3"/>
          <p:cNvSpPr>
            <a:spLocks noGrp="1"/>
          </p:cNvSpPr>
          <p:nvPr>
            <p:ph type="sldNum" sz="quarter" idx="5"/>
          </p:nvPr>
        </p:nvSpPr>
        <p:spPr/>
        <p:txBody>
          <a:bodyPr/>
          <a:lstStyle/>
          <a:p>
            <a:fld id="{A0B63F6E-39E1-D24B-8221-79C120996F8F}" type="slidenum">
              <a:rPr lang="en-US" smtClean="0"/>
              <a:t>3</a:t>
            </a:fld>
            <a:endParaRPr lang="en-US"/>
          </a:p>
        </p:txBody>
      </p:sp>
    </p:spTree>
    <p:extLst>
      <p:ext uri="{BB962C8B-B14F-4D97-AF65-F5344CB8AC3E}">
        <p14:creationId xmlns:p14="http://schemas.microsoft.com/office/powerpoint/2010/main" val="1805058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solidFill>
                  <a:schemeClr val="dk1"/>
                </a:solidFill>
              </a:rPr>
              <a:t>DP: online portal for access to the museum’s digitised specimens. Supports LOD standards and can produce DOIs on datasets and query subsets.</a:t>
            </a:r>
            <a:endParaRPr lang="en-GB" dirty="0"/>
          </a:p>
          <a:p>
            <a:endParaRPr lang="en-GB" dirty="0"/>
          </a:p>
        </p:txBody>
      </p:sp>
      <p:sp>
        <p:nvSpPr>
          <p:cNvPr id="4" name="Slide Number Placeholder 3"/>
          <p:cNvSpPr>
            <a:spLocks noGrp="1"/>
          </p:cNvSpPr>
          <p:nvPr>
            <p:ph type="sldNum" sz="quarter" idx="5"/>
          </p:nvPr>
        </p:nvSpPr>
        <p:spPr/>
        <p:txBody>
          <a:bodyPr/>
          <a:lstStyle/>
          <a:p>
            <a:fld id="{A0B63F6E-39E1-D24B-8221-79C120996F8F}" type="slidenum">
              <a:rPr lang="en-US" smtClean="0"/>
              <a:t>4</a:t>
            </a:fld>
            <a:endParaRPr lang="en-US"/>
          </a:p>
        </p:txBody>
      </p:sp>
    </p:spTree>
    <p:extLst>
      <p:ext uri="{BB962C8B-B14F-4D97-AF65-F5344CB8AC3E}">
        <p14:creationId xmlns:p14="http://schemas.microsoft.com/office/powerpoint/2010/main" val="963651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Lizards and moths</a:t>
            </a:r>
          </a:p>
          <a:p>
            <a:pPr marL="0" lvl="0" indent="0" algn="l" rtl="0">
              <a:spcBef>
                <a:spcPts val="0"/>
              </a:spcBef>
              <a:spcAft>
                <a:spcPts val="0"/>
              </a:spcAft>
              <a:buNone/>
            </a:pPr>
            <a:endParaRPr lang="en-GB" dirty="0"/>
          </a:p>
          <a:p>
            <a:pPr marL="0" lvl="0" indent="0" algn="l" rtl="0">
              <a:spcBef>
                <a:spcPts val="0"/>
              </a:spcBef>
              <a:spcAft>
                <a:spcPts val="0"/>
              </a:spcAft>
              <a:buClr>
                <a:schemeClr val="dk1"/>
              </a:buClr>
              <a:buSzPts val="1100"/>
              <a:buFont typeface="Arial"/>
              <a:buNone/>
            </a:pPr>
            <a:r>
              <a:rPr lang="en-GB" dirty="0">
                <a:solidFill>
                  <a:schemeClr val="dk1"/>
                </a:solidFill>
              </a:rPr>
              <a:t>Inselect: project to automatically slice up large images of drawers into individual specimens.</a:t>
            </a:r>
            <a:endParaRPr lang="en-GB" dirty="0"/>
          </a:p>
          <a:p>
            <a:endParaRPr lang="en-US" dirty="0"/>
          </a:p>
        </p:txBody>
      </p:sp>
      <p:sp>
        <p:nvSpPr>
          <p:cNvPr id="4" name="Slide Number Placeholder 3"/>
          <p:cNvSpPr>
            <a:spLocks noGrp="1"/>
          </p:cNvSpPr>
          <p:nvPr>
            <p:ph type="sldNum" sz="quarter" idx="5"/>
          </p:nvPr>
        </p:nvSpPr>
        <p:spPr/>
        <p:txBody>
          <a:bodyPr/>
          <a:lstStyle/>
          <a:p>
            <a:fld id="{A0B63F6E-39E1-D24B-8221-79C120996F8F}" type="slidenum">
              <a:rPr lang="en-US" smtClean="0"/>
              <a:t>5</a:t>
            </a:fld>
            <a:endParaRPr lang="en-US"/>
          </a:p>
        </p:txBody>
      </p:sp>
    </p:spTree>
    <p:extLst>
      <p:ext uri="{BB962C8B-B14F-4D97-AF65-F5344CB8AC3E}">
        <p14:creationId xmlns:p14="http://schemas.microsoft.com/office/powerpoint/2010/main" val="2947811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Scratchpads, Predicts, Inselect and the Portal all have papers which they recommend you use to cite them with.</a:t>
            </a:r>
          </a:p>
          <a:p>
            <a:r>
              <a:rPr lang="en-GB" dirty="0"/>
              <a:t>They are different kinds of projects with different reasons to cite and likelihood of citing.</a:t>
            </a:r>
            <a:endParaRPr lang="en-GB" dirty="0">
              <a:cs typeface="Calibri"/>
            </a:endParaRPr>
          </a:p>
          <a:p>
            <a:pPr marL="0" lvl="0" indent="0" algn="l" rtl="0">
              <a:spcBef>
                <a:spcPts val="0"/>
              </a:spcBef>
              <a:spcAft>
                <a:spcPts val="0"/>
              </a:spcAft>
              <a:buNone/>
            </a:pPr>
            <a:endParaRPr lang="en-GB" dirty="0"/>
          </a:p>
          <a:p>
            <a:r>
              <a:rPr lang="en-GB" dirty="0" err="1"/>
              <a:t>Inselect</a:t>
            </a:r>
            <a:r>
              <a:rPr lang="en-GB" dirty="0"/>
              <a:t> papers provide details about the methods</a:t>
            </a:r>
            <a:endParaRPr lang="en-GB" dirty="0">
              <a:cs typeface="Calibri"/>
            </a:endParaRPr>
          </a:p>
          <a:p>
            <a:pPr marL="0" lvl="0" indent="0" algn="l" rtl="0">
              <a:spcBef>
                <a:spcPts val="0"/>
              </a:spcBef>
              <a:spcAft>
                <a:spcPts val="0"/>
              </a:spcAft>
              <a:buNone/>
            </a:pPr>
            <a:r>
              <a:rPr lang="en-GB" dirty="0"/>
              <a:t>Portal and scratchpads describe code and infrastructure used in the projects</a:t>
            </a:r>
          </a:p>
          <a:p>
            <a:pPr marL="0" lvl="0" indent="0" algn="l" rtl="0">
              <a:spcBef>
                <a:spcPts val="0"/>
              </a:spcBef>
              <a:spcAft>
                <a:spcPts val="0"/>
              </a:spcAft>
              <a:buNone/>
            </a:pPr>
            <a:r>
              <a:rPr lang="en-GB" dirty="0"/>
              <a:t>Predicts is more traditional in that it has many papers, mostly about the results with citations of the data, not necessarily about the software methods</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Papers are useful, but not ideal. Better than nothing!</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So we should consider the use cases for these citations</a:t>
            </a:r>
          </a:p>
          <a:p>
            <a:pPr marL="457200" indent="-298450">
              <a:buSzPts val="1100"/>
              <a:buChar char="-"/>
            </a:pPr>
            <a:r>
              <a:rPr lang="en-GB" dirty="0"/>
              <a:t>We get a lot of data citations, should these also cite the software (I’d argue not!)</a:t>
            </a:r>
            <a:endParaRPr lang="en-GB" dirty="0">
              <a:cs typeface="Calibri"/>
            </a:endParaRPr>
          </a:p>
          <a:p>
            <a:pPr marL="457200" indent="-298450">
              <a:buSzPts val="1100"/>
              <a:buChar char="-"/>
            </a:pPr>
            <a:r>
              <a:rPr lang="en-GB" dirty="0"/>
              <a:t>You’d probably cite if you were building a new VRE and were either building off of scratchpads or discussing it as an alternative/during research (for example).</a:t>
            </a:r>
            <a:endParaRPr lang="en-GB" dirty="0">
              <a:cs typeface="Calibri" panose="020F0502020204030204"/>
            </a:endParaRPr>
          </a:p>
          <a:p>
            <a:pPr marL="0" lvl="0" indent="0" algn="l" rtl="0">
              <a:spcBef>
                <a:spcPts val="0"/>
              </a:spcBef>
              <a:spcAft>
                <a:spcPts val="0"/>
              </a:spcAft>
              <a:buNone/>
            </a:pPr>
            <a:endParaRPr lang="en-GB" dirty="0"/>
          </a:p>
          <a:p>
            <a:r>
              <a:rPr lang="en-GB" dirty="0"/>
              <a:t>This seems like a better use case for a software citation because it can be discussed as part of the method. Inselect provides a good use case for this.</a:t>
            </a:r>
          </a:p>
          <a:p>
            <a:endParaRPr lang="en-US" dirty="0"/>
          </a:p>
        </p:txBody>
      </p:sp>
      <p:sp>
        <p:nvSpPr>
          <p:cNvPr id="4" name="Slide Number Placeholder 3"/>
          <p:cNvSpPr>
            <a:spLocks noGrp="1"/>
          </p:cNvSpPr>
          <p:nvPr>
            <p:ph type="sldNum" sz="quarter" idx="5"/>
          </p:nvPr>
        </p:nvSpPr>
        <p:spPr/>
        <p:txBody>
          <a:bodyPr/>
          <a:lstStyle/>
          <a:p>
            <a:fld id="{A0B63F6E-39E1-D24B-8221-79C120996F8F}" type="slidenum">
              <a:rPr lang="en-US" smtClean="0"/>
              <a:t>6</a:t>
            </a:fld>
            <a:endParaRPr lang="en-US"/>
          </a:p>
        </p:txBody>
      </p:sp>
    </p:spTree>
    <p:extLst>
      <p:ext uri="{BB962C8B-B14F-4D97-AF65-F5344CB8AC3E}">
        <p14:creationId xmlns:p14="http://schemas.microsoft.com/office/powerpoint/2010/main" val="4195097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More awareness of the problem (thanks to events like this!).</a:t>
            </a:r>
          </a:p>
          <a:p>
            <a:pPr marL="0" lvl="0" indent="0" algn="l" rtl="0">
              <a:spcBef>
                <a:spcPts val="0"/>
              </a:spcBef>
              <a:spcAft>
                <a:spcPts val="0"/>
              </a:spcAft>
              <a:buNone/>
            </a:pPr>
            <a:r>
              <a:rPr lang="en-GB" dirty="0"/>
              <a:t>We’ve concentrated on data citation in our specific domain but there are lessons that we’ve already gone through (</a:t>
            </a:r>
            <a:r>
              <a:rPr lang="en-GB" dirty="0" err="1"/>
              <a:t>sarah</a:t>
            </a:r>
            <a:r>
              <a:rPr lang="en-GB" dirty="0"/>
              <a:t> is going to talk about these in a moment) that are applicable to software and citations in general.</a:t>
            </a:r>
          </a:p>
          <a:p>
            <a:r>
              <a:rPr lang="en-GB" dirty="0"/>
              <a:t>Asking what the intent of the citation is </a:t>
            </a:r>
            <a:r>
              <a:rPr lang="en-GB" dirty="0" err="1"/>
              <a:t>is</a:t>
            </a:r>
            <a:r>
              <a:rPr lang="en-GB" dirty="0"/>
              <a:t> critical to producing the correct guidance and DOI (for example).</a:t>
            </a:r>
            <a:endParaRPr lang="en-GB" dirty="0">
              <a:cs typeface="Calibri"/>
            </a:endParaRPr>
          </a:p>
          <a:p>
            <a:pPr marL="0" lvl="0" indent="0" algn="l" rtl="0">
              <a:spcBef>
                <a:spcPts val="0"/>
              </a:spcBef>
              <a:spcAft>
                <a:spcPts val="0"/>
              </a:spcAft>
              <a:buNone/>
            </a:pPr>
            <a:endParaRPr lang="en-GB" dirty="0"/>
          </a:p>
          <a:p>
            <a:r>
              <a:rPr lang="en-GB" dirty="0" err="1"/>
              <a:t>Zenodo</a:t>
            </a:r>
            <a:r>
              <a:rPr lang="en-GB" dirty="0"/>
              <a:t> - they store an archive of </a:t>
            </a:r>
            <a:r>
              <a:rPr lang="en-GB" dirty="0" err="1"/>
              <a:t>github</a:t>
            </a:r>
            <a:r>
              <a:rPr lang="en-GB" dirty="0"/>
              <a:t> repos and give a </a:t>
            </a:r>
            <a:r>
              <a:rPr lang="en-GB" dirty="0" err="1"/>
              <a:t>doi</a:t>
            </a:r>
            <a:r>
              <a:rPr lang="en-GB" dirty="0"/>
              <a:t> to that, good for persistence</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err="1"/>
              <a:t>Figshare</a:t>
            </a:r>
            <a:r>
              <a:rPr lang="en-GB" dirty="0"/>
              <a:t> - similar to </a:t>
            </a:r>
            <a:r>
              <a:rPr lang="en-GB" dirty="0" err="1"/>
              <a:t>zenodo</a:t>
            </a:r>
            <a:endParaRPr lang="en-GB" dirty="0"/>
          </a:p>
          <a:p>
            <a:pPr marL="0" lvl="0" indent="0" algn="l" rtl="0">
              <a:spcBef>
                <a:spcPts val="0"/>
              </a:spcBef>
              <a:spcAft>
                <a:spcPts val="0"/>
              </a:spcAft>
              <a:buNone/>
            </a:pPr>
            <a:endParaRPr lang="en-GB" dirty="0"/>
          </a:p>
          <a:p>
            <a:r>
              <a:rPr lang="en-GB" dirty="0"/>
              <a:t>Only useful for open source projects though which is fine for our use cases at the NHM as our code is open but the conversation is very different for proprietary software.</a:t>
            </a:r>
            <a:endParaRPr lang="en-GB" dirty="0">
              <a:cs typeface="Calibri"/>
            </a:endParaRPr>
          </a:p>
        </p:txBody>
      </p:sp>
      <p:sp>
        <p:nvSpPr>
          <p:cNvPr id="4" name="Slide Number Placeholder 3"/>
          <p:cNvSpPr>
            <a:spLocks noGrp="1"/>
          </p:cNvSpPr>
          <p:nvPr>
            <p:ph type="sldNum" sz="quarter" idx="5"/>
          </p:nvPr>
        </p:nvSpPr>
        <p:spPr/>
        <p:txBody>
          <a:bodyPr/>
          <a:lstStyle/>
          <a:p>
            <a:fld id="{A0B63F6E-39E1-D24B-8221-79C120996F8F}" type="slidenum">
              <a:rPr lang="en-US" smtClean="0"/>
              <a:t>7</a:t>
            </a:fld>
            <a:endParaRPr lang="en-US"/>
          </a:p>
        </p:txBody>
      </p:sp>
    </p:spTree>
    <p:extLst>
      <p:ext uri="{BB962C8B-B14F-4D97-AF65-F5344CB8AC3E}">
        <p14:creationId xmlns:p14="http://schemas.microsoft.com/office/powerpoint/2010/main" val="2451986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Software citation is still a (relatively) young problem for the NHM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 a sector, the Natural Sciences already has a problem with changeable, non-traditional research objects: species! Pesky evolution.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Disclaimer: I’m not a taxonomist, nor am I a cat owner (sadly).</a:t>
            </a:r>
          </a:p>
          <a:p>
            <a:endParaRPr lang="en-GB" dirty="0"/>
          </a:p>
        </p:txBody>
      </p:sp>
      <p:sp>
        <p:nvSpPr>
          <p:cNvPr id="4" name="Slide Number Placeholder 3"/>
          <p:cNvSpPr>
            <a:spLocks noGrp="1"/>
          </p:cNvSpPr>
          <p:nvPr>
            <p:ph type="sldNum" sz="quarter" idx="5"/>
          </p:nvPr>
        </p:nvSpPr>
        <p:spPr/>
        <p:txBody>
          <a:bodyPr/>
          <a:lstStyle/>
          <a:p>
            <a:fld id="{A0B63F6E-39E1-D24B-8221-79C120996F8F}" type="slidenum">
              <a:rPr lang="en-US" smtClean="0"/>
              <a:t>8</a:t>
            </a:fld>
            <a:endParaRPr lang="en-US"/>
          </a:p>
        </p:txBody>
      </p:sp>
    </p:spTree>
    <p:extLst>
      <p:ext uri="{BB962C8B-B14F-4D97-AF65-F5344CB8AC3E}">
        <p14:creationId xmlns:p14="http://schemas.microsoft.com/office/powerpoint/2010/main" val="3981335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Species citation is important for e.g., ecosystem modelling: a species is a unique bundle of traits that dictate its response to stimuli such as changes in habitat. If we understand these interactions, we can make better predictions and hopefully not kill the planet and ourselves.  </a:t>
            </a:r>
          </a:p>
          <a:p>
            <a:endParaRPr lang="en-GB" sz="1200" dirty="0"/>
          </a:p>
          <a:p>
            <a:r>
              <a:rPr lang="en-GB" sz="1200" dirty="0" err="1"/>
              <a:t>Buuuut</a:t>
            </a:r>
            <a:r>
              <a:rPr lang="en-GB" sz="1200" dirty="0"/>
              <a:t> taxonomy is difficult! It’s sort of an attempt to fit continuous variables into a categorical structure. So there’s lots of movement in the tree of life and names don’t always mean the same thing from year to year. </a:t>
            </a:r>
          </a:p>
          <a:p>
            <a:r>
              <a:rPr lang="en-GB" sz="1200" dirty="0"/>
              <a:t> </a:t>
            </a:r>
            <a:endParaRPr lang="en-GB" sz="1050" dirty="0"/>
          </a:p>
          <a:p>
            <a:r>
              <a:rPr lang="en-GB" sz="1200" dirty="0"/>
              <a:t>Example: Plants Under Pressure: text mining historic publications for species traits. But, all the names listed below are actually a single species (for now). It makes like more difficult, text mining more complicated and reproducibility dependent on the snapshot of taxonomy at this point… If it’s hard for us now, reproducing the work in the future will be even harder.</a:t>
            </a:r>
          </a:p>
          <a:p>
            <a:endParaRPr lang="en-GB" dirty="0"/>
          </a:p>
        </p:txBody>
      </p:sp>
      <p:sp>
        <p:nvSpPr>
          <p:cNvPr id="4" name="Slide Number Placeholder 3"/>
          <p:cNvSpPr>
            <a:spLocks noGrp="1"/>
          </p:cNvSpPr>
          <p:nvPr>
            <p:ph type="sldNum" sz="quarter" idx="5"/>
          </p:nvPr>
        </p:nvSpPr>
        <p:spPr/>
        <p:txBody>
          <a:bodyPr/>
          <a:lstStyle/>
          <a:p>
            <a:fld id="{A0B63F6E-39E1-D24B-8221-79C120996F8F}" type="slidenum">
              <a:rPr lang="en-US" smtClean="0"/>
              <a:t>9</a:t>
            </a:fld>
            <a:endParaRPr lang="en-US"/>
          </a:p>
        </p:txBody>
      </p:sp>
    </p:spTree>
    <p:extLst>
      <p:ext uri="{BB962C8B-B14F-4D97-AF65-F5344CB8AC3E}">
        <p14:creationId xmlns:p14="http://schemas.microsoft.com/office/powerpoint/2010/main" val="3656221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Published research often refers to a specific specimen: either to justify changes in the taxonomic record, to give provenance for downstream analyses e.g., carbon dating, sequencing, etc… </a:t>
            </a:r>
          </a:p>
          <a:p>
            <a:endParaRPr lang="en-GB" sz="1200" dirty="0"/>
          </a:p>
          <a:p>
            <a:r>
              <a:rPr lang="en-GB" sz="1200" dirty="0"/>
              <a:t>In the NHM alone we have more than 50 identification schemes, often linked to legacy departments/sub-departments</a:t>
            </a:r>
          </a:p>
          <a:p>
            <a:endParaRPr lang="en-GB" sz="1200" dirty="0"/>
          </a:p>
          <a:p>
            <a:r>
              <a:rPr lang="en-GB" sz="1200" dirty="0"/>
              <a:t>NHM is currently working on tracking specimen citation in published literature, but hard to do without standards (</a:t>
            </a:r>
            <a:r>
              <a:rPr lang="en-GB" sz="1200" dirty="0" err="1"/>
              <a:t>inc</a:t>
            </a:r>
            <a:r>
              <a:rPr lang="en-GB" sz="1200" dirty="0"/>
              <a:t> where specimens should be cited). To date, we’re picking up ~50 citations of collection a month, using the most common identifier patterns, but no way of telling how many we’re missing. The citations can be in text, captions, footnotes etc. Sometimes they reference specimen identifiers, other times the name of the curator or wider taxonomic group they studied during the visit. </a:t>
            </a:r>
          </a:p>
          <a:p>
            <a:endParaRPr lang="en-GB" sz="1200" dirty="0"/>
          </a:p>
          <a:p>
            <a:r>
              <a:rPr lang="en-GB" sz="1200" dirty="0"/>
              <a:t>Has a negative effect on: justifying spend on collection care, keeping specimen records up to date using research findings. </a:t>
            </a:r>
          </a:p>
          <a:p>
            <a:endParaRPr lang="en-GB" dirty="0"/>
          </a:p>
        </p:txBody>
      </p:sp>
      <p:sp>
        <p:nvSpPr>
          <p:cNvPr id="4" name="Slide Number Placeholder 3"/>
          <p:cNvSpPr>
            <a:spLocks noGrp="1"/>
          </p:cNvSpPr>
          <p:nvPr>
            <p:ph type="sldNum" sz="quarter" idx="5"/>
          </p:nvPr>
        </p:nvSpPr>
        <p:spPr/>
        <p:txBody>
          <a:bodyPr/>
          <a:lstStyle/>
          <a:p>
            <a:fld id="{A0B63F6E-39E1-D24B-8221-79C120996F8F}" type="slidenum">
              <a:rPr lang="en-US" smtClean="0"/>
              <a:t>10</a:t>
            </a:fld>
            <a:endParaRPr lang="en-US"/>
          </a:p>
        </p:txBody>
      </p:sp>
    </p:spTree>
    <p:extLst>
      <p:ext uri="{BB962C8B-B14F-4D97-AF65-F5344CB8AC3E}">
        <p14:creationId xmlns:p14="http://schemas.microsoft.com/office/powerpoint/2010/main" val="269692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0B63F6E-39E1-D24B-8221-79C120996F8F}" type="slidenum">
              <a:rPr lang="en-US" smtClean="0"/>
              <a:t>11</a:t>
            </a:fld>
            <a:endParaRPr lang="en-US"/>
          </a:p>
        </p:txBody>
      </p:sp>
    </p:spTree>
    <p:extLst>
      <p:ext uri="{BB962C8B-B14F-4D97-AF65-F5344CB8AC3E}">
        <p14:creationId xmlns:p14="http://schemas.microsoft.com/office/powerpoint/2010/main" val="766481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questions</a:t>
            </a:r>
          </a:p>
        </p:txBody>
      </p:sp>
      <p:sp>
        <p:nvSpPr>
          <p:cNvPr id="4" name="Slide Number Placeholder 3"/>
          <p:cNvSpPr>
            <a:spLocks noGrp="1"/>
          </p:cNvSpPr>
          <p:nvPr>
            <p:ph type="sldNum" sz="quarter" idx="5"/>
          </p:nvPr>
        </p:nvSpPr>
        <p:spPr/>
        <p:txBody>
          <a:bodyPr/>
          <a:lstStyle/>
          <a:p>
            <a:fld id="{A0B63F6E-39E1-D24B-8221-79C120996F8F}" type="slidenum">
              <a:rPr lang="en-US" smtClean="0"/>
              <a:t>12</a:t>
            </a:fld>
            <a:endParaRPr lang="en-US"/>
          </a:p>
        </p:txBody>
      </p:sp>
    </p:spTree>
    <p:extLst>
      <p:ext uri="{BB962C8B-B14F-4D97-AF65-F5344CB8AC3E}">
        <p14:creationId xmlns:p14="http://schemas.microsoft.com/office/powerpoint/2010/main" val="14491554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9695" y="1865246"/>
            <a:ext cx="7772400" cy="1470025"/>
          </a:xfrm>
        </p:spPr>
        <p:txBody>
          <a:bodyPr lIns="0" tIns="0" rIns="0" bIns="0">
            <a:normAutofit/>
          </a:bodyPr>
          <a:lstStyle>
            <a:lvl1pPr algn="l">
              <a:defRPr sz="3800">
                <a:solidFill>
                  <a:schemeClr val="bg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399695" y="3669871"/>
            <a:ext cx="6400800" cy="1494128"/>
          </a:xfrm>
        </p:spPr>
        <p:txBody>
          <a:bodyPr lIns="0" tIns="0" rIns="0" bIns="0">
            <a:normAutofit/>
          </a:bodyPr>
          <a:lstStyle>
            <a:lvl1pPr marL="0" indent="0" algn="l">
              <a:buNone/>
              <a:defRPr sz="2400">
                <a:solidFill>
                  <a:srgbClr val="BFDDE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Sub heading / Speaker</a:t>
            </a:r>
          </a:p>
          <a:p>
            <a:r>
              <a:rPr lang="en-GB" dirty="0"/>
              <a:t>Date</a:t>
            </a:r>
            <a:endParaRPr lang="en-US" dirty="0"/>
          </a:p>
        </p:txBody>
      </p:sp>
    </p:spTree>
    <p:extLst>
      <p:ext uri="{BB962C8B-B14F-4D97-AF65-F5344CB8AC3E}">
        <p14:creationId xmlns:p14="http://schemas.microsoft.com/office/powerpoint/2010/main" val="2517788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ext Placeholder 4"/>
          <p:cNvSpPr>
            <a:spLocks noGrp="1"/>
          </p:cNvSpPr>
          <p:nvPr>
            <p:ph type="body" sz="quarter" idx="10"/>
          </p:nvPr>
        </p:nvSpPr>
        <p:spPr>
          <a:xfrm>
            <a:off x="472561" y="1739346"/>
            <a:ext cx="8172846" cy="46200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94796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ogo slide">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27758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2561" y="512179"/>
            <a:ext cx="8172846" cy="1052707"/>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472561" y="1739346"/>
            <a:ext cx="8172846" cy="4620061"/>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58680"/>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5" r:id="rId3"/>
  </p:sldLayoutIdLst>
  <p:txStyles>
    <p:titleStyle>
      <a:lvl1pPr algn="l" defTabSz="457200" rtl="0" eaLnBrk="1" latinLnBrk="0" hangingPunct="1">
        <a:spcBef>
          <a:spcPct val="0"/>
        </a:spcBef>
        <a:buNone/>
        <a:defRPr sz="3200" kern="1200">
          <a:solidFill>
            <a:srgbClr val="1D3277"/>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jpeg"/><Relationship Id="rId7" Type="http://schemas.openxmlformats.org/officeDocument/2006/relationships/hyperlink" Target="https://naturalhistorymuseum.github.io/inselect/"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hyperlink" Target="https://data.nhm.ac.uk/" TargetMode="External"/><Relationship Id="rId5" Type="http://schemas.openxmlformats.org/officeDocument/2006/relationships/hyperlink" Target="http://scratchpads.eu/" TargetMode="External"/><Relationship Id="rId4" Type="http://schemas.openxmlformats.org/officeDocument/2006/relationships/hyperlink" Target="https://www.predicts.org.u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www.data.nhm.ac.uk/"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a:t>Put a pin in it</a:t>
            </a:r>
            <a:endParaRPr lang="en-US" dirty="0"/>
          </a:p>
        </p:txBody>
      </p:sp>
      <p:sp>
        <p:nvSpPr>
          <p:cNvPr id="3" name="Subtitle 2"/>
          <p:cNvSpPr>
            <a:spLocks noGrp="1"/>
          </p:cNvSpPr>
          <p:nvPr>
            <p:ph type="subTitle" idx="1"/>
          </p:nvPr>
        </p:nvSpPr>
        <p:spPr>
          <a:xfrm>
            <a:off x="410581" y="2472441"/>
            <a:ext cx="6400800" cy="1359329"/>
          </a:xfrm>
        </p:spPr>
        <p:txBody>
          <a:bodyPr/>
          <a:lstStyle/>
          <a:p>
            <a:r>
              <a:rPr lang="en-GB" b="1" dirty="0"/>
              <a:t>Software and specimen citation in the natural sciences</a:t>
            </a:r>
            <a:endParaRPr lang="en-US" dirty="0"/>
          </a:p>
        </p:txBody>
      </p:sp>
      <p:sp>
        <p:nvSpPr>
          <p:cNvPr id="4" name="Subtitle 2">
            <a:extLst>
              <a:ext uri="{FF2B5EF4-FFF2-40B4-BE49-F238E27FC236}">
                <a16:creationId xmlns:a16="http://schemas.microsoft.com/office/drawing/2014/main" id="{6FA637CF-1CF0-4F47-B8EF-685051619C2B}"/>
              </a:ext>
            </a:extLst>
          </p:cNvPr>
          <p:cNvSpPr txBox="1">
            <a:spLocks/>
          </p:cNvSpPr>
          <p:nvPr/>
        </p:nvSpPr>
        <p:spPr>
          <a:xfrm>
            <a:off x="2428941" y="4036090"/>
            <a:ext cx="6400800" cy="1123413"/>
          </a:xfrm>
          <a:prstGeom prst="rect">
            <a:avLst/>
          </a:prstGeom>
        </p:spPr>
        <p:txBody>
          <a:bodyPr vert="horz" lIns="0" tIns="0" rIns="0" bIns="0" rtlCol="0">
            <a:normAutofit/>
          </a:bodyPr>
          <a:lstStyle>
            <a:lvl1pPr marL="0" indent="0" algn="l" defTabSz="457200" rtl="0" eaLnBrk="1" latinLnBrk="0" hangingPunct="1">
              <a:spcBef>
                <a:spcPct val="20000"/>
              </a:spcBef>
              <a:buFont typeface="Arial"/>
              <a:buNone/>
              <a:defRPr sz="2400" kern="1200">
                <a:solidFill>
                  <a:srgbClr val="BFDDE5"/>
                </a:solidFill>
                <a:latin typeface="Arial"/>
                <a:ea typeface="+mn-ea"/>
                <a:cs typeface="Arial"/>
              </a:defRPr>
            </a:lvl1pPr>
            <a:lvl2pPr marL="4572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2pPr>
            <a:lvl3pPr marL="914400" indent="0" algn="ctr" defTabSz="457200" rtl="0" eaLnBrk="1" latinLnBrk="0" hangingPunct="1">
              <a:spcBef>
                <a:spcPct val="20000"/>
              </a:spcBef>
              <a:buFont typeface="Arial"/>
              <a:buNone/>
              <a:defRPr sz="1800" kern="1200">
                <a:solidFill>
                  <a:schemeClr val="tx1">
                    <a:tint val="75000"/>
                  </a:schemeClr>
                </a:solidFill>
                <a:latin typeface="Arial"/>
                <a:ea typeface="+mn-ea"/>
                <a:cs typeface="Arial"/>
              </a:defRPr>
            </a:lvl3pPr>
            <a:lvl4pPr marL="1371600" indent="0" algn="ctr" defTabSz="457200" rtl="0" eaLnBrk="1" latinLnBrk="0" hangingPunct="1">
              <a:spcBef>
                <a:spcPct val="20000"/>
              </a:spcBef>
              <a:buFont typeface="Arial"/>
              <a:buNone/>
              <a:defRPr sz="1600" kern="1200">
                <a:solidFill>
                  <a:schemeClr val="tx1">
                    <a:tint val="75000"/>
                  </a:schemeClr>
                </a:solidFill>
                <a:latin typeface="Arial"/>
                <a:ea typeface="+mn-ea"/>
                <a:cs typeface="Arial"/>
              </a:defRPr>
            </a:lvl4pPr>
            <a:lvl5pPr marL="1828800" indent="0" algn="ctr" defTabSz="457200" rtl="0" eaLnBrk="1" latinLnBrk="0" hangingPunct="1">
              <a:spcBef>
                <a:spcPct val="20000"/>
              </a:spcBef>
              <a:buFont typeface="Arial"/>
              <a:buNone/>
              <a:defRPr sz="1400" kern="1200">
                <a:solidFill>
                  <a:schemeClr val="tx1">
                    <a:tint val="75000"/>
                  </a:schemeClr>
                </a:solidFill>
                <a:latin typeface="Arial"/>
                <a:ea typeface="+mn-ea"/>
                <a:cs typeface="Arial"/>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r"/>
            <a:r>
              <a:rPr lang="en-US" dirty="0">
                <a:solidFill>
                  <a:schemeClr val="bg1"/>
                </a:solidFill>
              </a:rPr>
              <a:t>Sarah Vincent</a:t>
            </a:r>
          </a:p>
        </p:txBody>
      </p:sp>
      <p:sp>
        <p:nvSpPr>
          <p:cNvPr id="5" name="Subtitle 2">
            <a:extLst>
              <a:ext uri="{FF2B5EF4-FFF2-40B4-BE49-F238E27FC236}">
                <a16:creationId xmlns:a16="http://schemas.microsoft.com/office/drawing/2014/main" id="{54E0C201-9CB1-F740-AF04-7F3055F79A4D}"/>
              </a:ext>
            </a:extLst>
          </p:cNvPr>
          <p:cNvSpPr txBox="1">
            <a:spLocks/>
          </p:cNvSpPr>
          <p:nvPr/>
        </p:nvSpPr>
        <p:spPr>
          <a:xfrm>
            <a:off x="2444707" y="4460520"/>
            <a:ext cx="6400800" cy="1359329"/>
          </a:xfrm>
          <a:prstGeom prst="rect">
            <a:avLst/>
          </a:prstGeom>
        </p:spPr>
        <p:txBody>
          <a:bodyPr vert="horz" lIns="0" tIns="0" rIns="0" bIns="0" rtlCol="0" anchor="t">
            <a:normAutofit/>
          </a:bodyPr>
          <a:lstStyle>
            <a:lvl1pPr marL="0" indent="0" algn="l" defTabSz="457200" rtl="0" eaLnBrk="1" latinLnBrk="0" hangingPunct="1">
              <a:spcBef>
                <a:spcPct val="20000"/>
              </a:spcBef>
              <a:buFont typeface="Arial"/>
              <a:buNone/>
              <a:defRPr sz="2400" kern="1200">
                <a:solidFill>
                  <a:srgbClr val="BFDDE5"/>
                </a:solidFill>
                <a:latin typeface="Arial"/>
                <a:ea typeface="+mn-ea"/>
                <a:cs typeface="Arial"/>
              </a:defRPr>
            </a:lvl1pPr>
            <a:lvl2pPr marL="4572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2pPr>
            <a:lvl3pPr marL="914400" indent="0" algn="ctr" defTabSz="457200" rtl="0" eaLnBrk="1" latinLnBrk="0" hangingPunct="1">
              <a:spcBef>
                <a:spcPct val="20000"/>
              </a:spcBef>
              <a:buFont typeface="Arial"/>
              <a:buNone/>
              <a:defRPr sz="1800" kern="1200">
                <a:solidFill>
                  <a:schemeClr val="tx1">
                    <a:tint val="75000"/>
                  </a:schemeClr>
                </a:solidFill>
                <a:latin typeface="Arial"/>
                <a:ea typeface="+mn-ea"/>
                <a:cs typeface="Arial"/>
              </a:defRPr>
            </a:lvl3pPr>
            <a:lvl4pPr marL="1371600" indent="0" algn="ctr" defTabSz="457200" rtl="0" eaLnBrk="1" latinLnBrk="0" hangingPunct="1">
              <a:spcBef>
                <a:spcPct val="20000"/>
              </a:spcBef>
              <a:buFont typeface="Arial"/>
              <a:buNone/>
              <a:defRPr sz="1600" kern="1200">
                <a:solidFill>
                  <a:schemeClr val="tx1">
                    <a:tint val="75000"/>
                  </a:schemeClr>
                </a:solidFill>
                <a:latin typeface="Arial"/>
                <a:ea typeface="+mn-ea"/>
                <a:cs typeface="Arial"/>
              </a:defRPr>
            </a:lvl4pPr>
            <a:lvl5pPr marL="1828800" indent="0" algn="ctr" defTabSz="457200" rtl="0" eaLnBrk="1" latinLnBrk="0" hangingPunct="1">
              <a:spcBef>
                <a:spcPct val="20000"/>
              </a:spcBef>
              <a:buFont typeface="Arial"/>
              <a:buNone/>
              <a:defRPr sz="1400" kern="1200">
                <a:solidFill>
                  <a:schemeClr val="tx1">
                    <a:tint val="75000"/>
                  </a:schemeClr>
                </a:solidFill>
                <a:latin typeface="Arial"/>
                <a:ea typeface="+mn-ea"/>
                <a:cs typeface="Arial"/>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r"/>
            <a:r>
              <a:rPr lang="en-GB" dirty="0"/>
              <a:t>Informatics Data Analyst</a:t>
            </a:r>
          </a:p>
          <a:p>
            <a:pPr algn="r"/>
            <a:r>
              <a:rPr lang="en-GB" sz="1600" dirty="0"/>
              <a:t>s.vincent@nhm.ac.uk</a:t>
            </a:r>
          </a:p>
        </p:txBody>
      </p:sp>
      <p:sp>
        <p:nvSpPr>
          <p:cNvPr id="6" name="Subtitle 2">
            <a:extLst>
              <a:ext uri="{FF2B5EF4-FFF2-40B4-BE49-F238E27FC236}">
                <a16:creationId xmlns:a16="http://schemas.microsoft.com/office/drawing/2014/main" id="{2FD871EE-4B47-D349-8465-BA66F12256ED}"/>
              </a:ext>
            </a:extLst>
          </p:cNvPr>
          <p:cNvSpPr txBox="1">
            <a:spLocks/>
          </p:cNvSpPr>
          <p:nvPr/>
        </p:nvSpPr>
        <p:spPr>
          <a:xfrm>
            <a:off x="408853" y="4454378"/>
            <a:ext cx="4071708" cy="1359329"/>
          </a:xfrm>
          <a:prstGeom prst="rect">
            <a:avLst/>
          </a:prstGeom>
        </p:spPr>
        <p:txBody>
          <a:bodyPr vert="horz" lIns="0" tIns="0" rIns="0" bIns="0" rtlCol="0" anchor="t">
            <a:normAutofit/>
          </a:bodyPr>
          <a:lstStyle>
            <a:lvl1pPr marL="0" indent="0" algn="l" defTabSz="457200" rtl="0" eaLnBrk="1" latinLnBrk="0" hangingPunct="1">
              <a:spcBef>
                <a:spcPct val="20000"/>
              </a:spcBef>
              <a:buFont typeface="Arial"/>
              <a:buNone/>
              <a:defRPr sz="2400" kern="1200">
                <a:solidFill>
                  <a:srgbClr val="BFDDE5"/>
                </a:solidFill>
                <a:latin typeface="Arial"/>
                <a:ea typeface="+mn-ea"/>
                <a:cs typeface="Arial"/>
              </a:defRPr>
            </a:lvl1pPr>
            <a:lvl2pPr marL="4572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2pPr>
            <a:lvl3pPr marL="914400" indent="0" algn="ctr" defTabSz="457200" rtl="0" eaLnBrk="1" latinLnBrk="0" hangingPunct="1">
              <a:spcBef>
                <a:spcPct val="20000"/>
              </a:spcBef>
              <a:buFont typeface="Arial"/>
              <a:buNone/>
              <a:defRPr sz="1800" kern="1200">
                <a:solidFill>
                  <a:schemeClr val="tx1">
                    <a:tint val="75000"/>
                  </a:schemeClr>
                </a:solidFill>
                <a:latin typeface="Arial"/>
                <a:ea typeface="+mn-ea"/>
                <a:cs typeface="Arial"/>
              </a:defRPr>
            </a:lvl3pPr>
            <a:lvl4pPr marL="1371600" indent="0" algn="ctr" defTabSz="457200" rtl="0" eaLnBrk="1" latinLnBrk="0" hangingPunct="1">
              <a:spcBef>
                <a:spcPct val="20000"/>
              </a:spcBef>
              <a:buFont typeface="Arial"/>
              <a:buNone/>
              <a:defRPr sz="1600" kern="1200">
                <a:solidFill>
                  <a:schemeClr val="tx1">
                    <a:tint val="75000"/>
                  </a:schemeClr>
                </a:solidFill>
                <a:latin typeface="Arial"/>
                <a:ea typeface="+mn-ea"/>
                <a:cs typeface="Arial"/>
              </a:defRPr>
            </a:lvl4pPr>
            <a:lvl5pPr marL="1828800" indent="0" algn="ctr" defTabSz="457200" rtl="0" eaLnBrk="1" latinLnBrk="0" hangingPunct="1">
              <a:spcBef>
                <a:spcPct val="20000"/>
              </a:spcBef>
              <a:buFont typeface="Arial"/>
              <a:buNone/>
              <a:defRPr sz="1400" kern="1200">
                <a:solidFill>
                  <a:schemeClr val="tx1">
                    <a:tint val="75000"/>
                  </a:schemeClr>
                </a:solidFill>
                <a:latin typeface="Arial"/>
                <a:ea typeface="+mn-ea"/>
                <a:cs typeface="Arial"/>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dirty="0"/>
              <a:t>Informatics Tech Lead</a:t>
            </a:r>
          </a:p>
          <a:p>
            <a:r>
              <a:rPr lang="en-US" sz="1600" dirty="0"/>
              <a:t>j.humphries@nhm.ac.uk</a:t>
            </a:r>
          </a:p>
        </p:txBody>
      </p:sp>
      <p:sp>
        <p:nvSpPr>
          <p:cNvPr id="7" name="Subtitle 2">
            <a:extLst>
              <a:ext uri="{FF2B5EF4-FFF2-40B4-BE49-F238E27FC236}">
                <a16:creationId xmlns:a16="http://schemas.microsoft.com/office/drawing/2014/main" id="{15909936-7673-4A42-8066-B7B317005FC1}"/>
              </a:ext>
            </a:extLst>
          </p:cNvPr>
          <p:cNvSpPr txBox="1">
            <a:spLocks/>
          </p:cNvSpPr>
          <p:nvPr/>
        </p:nvSpPr>
        <p:spPr>
          <a:xfrm>
            <a:off x="0" y="4042283"/>
            <a:ext cx="2558218" cy="1235754"/>
          </a:xfrm>
          <a:prstGeom prst="rect">
            <a:avLst/>
          </a:prstGeom>
        </p:spPr>
        <p:txBody>
          <a:bodyPr vert="horz" lIns="0" tIns="0" rIns="0" bIns="0" rtlCol="0">
            <a:normAutofit/>
          </a:bodyPr>
          <a:lstStyle>
            <a:lvl1pPr marL="0" indent="0" algn="l" defTabSz="457200" rtl="0" eaLnBrk="1" latinLnBrk="0" hangingPunct="1">
              <a:spcBef>
                <a:spcPct val="20000"/>
              </a:spcBef>
              <a:buFont typeface="Arial"/>
              <a:buNone/>
              <a:defRPr sz="2400" kern="1200">
                <a:solidFill>
                  <a:srgbClr val="BFDDE5"/>
                </a:solidFill>
                <a:latin typeface="Arial"/>
                <a:ea typeface="+mn-ea"/>
                <a:cs typeface="Arial"/>
              </a:defRPr>
            </a:lvl1pPr>
            <a:lvl2pPr marL="4572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2pPr>
            <a:lvl3pPr marL="914400" indent="0" algn="ctr" defTabSz="457200" rtl="0" eaLnBrk="1" latinLnBrk="0" hangingPunct="1">
              <a:spcBef>
                <a:spcPct val="20000"/>
              </a:spcBef>
              <a:buFont typeface="Arial"/>
              <a:buNone/>
              <a:defRPr sz="1800" kern="1200">
                <a:solidFill>
                  <a:schemeClr val="tx1">
                    <a:tint val="75000"/>
                  </a:schemeClr>
                </a:solidFill>
                <a:latin typeface="Arial"/>
                <a:ea typeface="+mn-ea"/>
                <a:cs typeface="Arial"/>
              </a:defRPr>
            </a:lvl3pPr>
            <a:lvl4pPr marL="1371600" indent="0" algn="ctr" defTabSz="457200" rtl="0" eaLnBrk="1" latinLnBrk="0" hangingPunct="1">
              <a:spcBef>
                <a:spcPct val="20000"/>
              </a:spcBef>
              <a:buFont typeface="Arial"/>
              <a:buNone/>
              <a:defRPr sz="1600" kern="1200">
                <a:solidFill>
                  <a:schemeClr val="tx1">
                    <a:tint val="75000"/>
                  </a:schemeClr>
                </a:solidFill>
                <a:latin typeface="Arial"/>
                <a:ea typeface="+mn-ea"/>
                <a:cs typeface="Arial"/>
              </a:defRPr>
            </a:lvl4pPr>
            <a:lvl5pPr marL="1828800" indent="0" algn="ctr" defTabSz="457200" rtl="0" eaLnBrk="1" latinLnBrk="0" hangingPunct="1">
              <a:spcBef>
                <a:spcPct val="20000"/>
              </a:spcBef>
              <a:buFont typeface="Arial"/>
              <a:buNone/>
              <a:defRPr sz="1400" kern="1200">
                <a:solidFill>
                  <a:schemeClr val="tx1">
                    <a:tint val="75000"/>
                  </a:schemeClr>
                </a:solidFill>
                <a:latin typeface="Arial"/>
                <a:ea typeface="+mn-ea"/>
                <a:cs typeface="Arial"/>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r"/>
            <a:r>
              <a:rPr lang="en-US" dirty="0">
                <a:solidFill>
                  <a:schemeClr val="bg1"/>
                </a:solidFill>
              </a:rPr>
              <a:t>Josh Humphries</a:t>
            </a:r>
          </a:p>
        </p:txBody>
      </p:sp>
    </p:spTree>
    <p:extLst>
      <p:ext uri="{BB962C8B-B14F-4D97-AF65-F5344CB8AC3E}">
        <p14:creationId xmlns:p14="http://schemas.microsoft.com/office/powerpoint/2010/main" val="2098251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alpha val="6000"/>
          </a:schemeClr>
        </a:solidFill>
        <a:effectLst/>
      </p:bgPr>
    </p:bg>
    <p:spTree>
      <p:nvGrpSpPr>
        <p:cNvPr id="1" name=""/>
        <p:cNvGrpSpPr/>
        <p:nvPr/>
      </p:nvGrpSpPr>
      <p:grpSpPr>
        <a:xfrm>
          <a:off x="0" y="0"/>
          <a:ext cx="0" cy="0"/>
          <a:chOff x="0" y="0"/>
          <a:chExt cx="0" cy="0"/>
        </a:xfrm>
      </p:grpSpPr>
      <p:pic>
        <p:nvPicPr>
          <p:cNvPr id="6" name="Picture 5" descr="A view of a large building&#10;&#10;Description automatically generated">
            <a:extLst>
              <a:ext uri="{FF2B5EF4-FFF2-40B4-BE49-F238E27FC236}">
                <a16:creationId xmlns:a16="http://schemas.microsoft.com/office/drawing/2014/main" id="{E62916FB-B242-4BE4-A3C6-D20DEEB11AFB}"/>
              </a:ext>
            </a:extLst>
          </p:cNvPr>
          <p:cNvPicPr>
            <a:picLocks noChangeAspect="1"/>
          </p:cNvPicPr>
          <p:nvPr/>
        </p:nvPicPr>
        <p:blipFill rotWithShape="1">
          <a:blip r:embed="rId3"/>
          <a:srcRect l="7985" r="9637" b="7316"/>
          <a:stretch/>
        </p:blipFill>
        <p:spPr>
          <a:xfrm>
            <a:off x="0" y="0"/>
            <a:ext cx="9144000" cy="4085221"/>
          </a:xfrm>
          <a:prstGeom prst="rect">
            <a:avLst/>
          </a:prstGeom>
        </p:spPr>
      </p:pic>
      <p:sp>
        <p:nvSpPr>
          <p:cNvPr id="7" name="Google Shape;61;p14">
            <a:extLst>
              <a:ext uri="{FF2B5EF4-FFF2-40B4-BE49-F238E27FC236}">
                <a16:creationId xmlns:a16="http://schemas.microsoft.com/office/drawing/2014/main" id="{2C1DA420-59E8-4AA2-8823-57F46B3A2797}"/>
              </a:ext>
            </a:extLst>
          </p:cNvPr>
          <p:cNvSpPr txBox="1">
            <a:spLocks/>
          </p:cNvSpPr>
          <p:nvPr/>
        </p:nvSpPr>
        <p:spPr>
          <a:xfrm>
            <a:off x="311700" y="4085221"/>
            <a:ext cx="8520600" cy="2575917"/>
          </a:xfrm>
          <a:prstGeom prst="rect">
            <a:avLst/>
          </a:prstGeom>
        </p:spPr>
        <p:txBody>
          <a:bodyPr spcFirstLastPara="1" wrap="square" lIns="91425" tIns="91425" rIns="91425" bIns="91425" anchor="t" anchorCtr="0">
            <a:noAutofit/>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a:spcBef>
                <a:spcPts val="0"/>
              </a:spcBef>
              <a:buSzPts val="1800"/>
              <a:buFont typeface="Arial"/>
              <a:buChar char="●"/>
            </a:pPr>
            <a:r>
              <a:rPr lang="en-GB" dirty="0"/>
              <a:t>Data and software citations</a:t>
            </a:r>
          </a:p>
          <a:p>
            <a:pPr marL="914400" lvl="1" indent="-317500">
              <a:spcBef>
                <a:spcPts val="0"/>
              </a:spcBef>
              <a:buSzPts val="1400"/>
              <a:buFont typeface="Arial"/>
              <a:buChar char="○"/>
            </a:pPr>
            <a:r>
              <a:rPr lang="en-GB" sz="1800" dirty="0">
                <a:solidFill>
                  <a:schemeClr val="tx1">
                    <a:lumMod val="75000"/>
                    <a:lumOff val="25000"/>
                  </a:schemeClr>
                </a:solidFill>
              </a:rPr>
              <a:t>Collection of ~80 million objects</a:t>
            </a:r>
          </a:p>
          <a:p>
            <a:pPr marL="914400" lvl="1" indent="-317500">
              <a:spcBef>
                <a:spcPts val="0"/>
              </a:spcBef>
              <a:buSzPts val="1400"/>
              <a:buFont typeface="Arial"/>
              <a:buChar char="○"/>
            </a:pPr>
            <a:r>
              <a:rPr lang="en-GB" sz="1800" dirty="0">
                <a:solidFill>
                  <a:schemeClr val="tx1">
                    <a:lumMod val="75000"/>
                    <a:lumOff val="25000"/>
                  </a:schemeClr>
                </a:solidFill>
              </a:rPr>
              <a:t>Research from 300+ scientists</a:t>
            </a:r>
          </a:p>
          <a:p>
            <a:pPr marL="914400" lvl="1" indent="-317500">
              <a:spcBef>
                <a:spcPts val="0"/>
              </a:spcBef>
              <a:buSzPts val="1400"/>
              <a:buFont typeface="Arial"/>
              <a:buChar char="○"/>
            </a:pPr>
            <a:r>
              <a:rPr lang="en-GB" sz="1800" dirty="0">
                <a:solidFill>
                  <a:schemeClr val="tx1">
                    <a:lumMod val="75000"/>
                    <a:lumOff val="25000"/>
                  </a:schemeClr>
                </a:solidFill>
              </a:rPr>
              <a:t>Large number of citation use cases</a:t>
            </a:r>
            <a:br>
              <a:rPr lang="en-GB" sz="1800" dirty="0"/>
            </a:br>
            <a:endParaRPr lang="en-GB" sz="1800" dirty="0"/>
          </a:p>
          <a:p>
            <a:pPr marL="457200">
              <a:spcBef>
                <a:spcPts val="0"/>
              </a:spcBef>
              <a:buSzPts val="1800"/>
              <a:buFont typeface="Arial"/>
              <a:buChar char="●"/>
            </a:pPr>
            <a:r>
              <a:rPr lang="en-GB" dirty="0"/>
              <a:t>Biodiversity &amp; Informatics</a:t>
            </a:r>
          </a:p>
          <a:p>
            <a:pPr marL="914400" lvl="1" indent="-317500">
              <a:spcBef>
                <a:spcPts val="0"/>
              </a:spcBef>
              <a:buSzPts val="1400"/>
              <a:buFont typeface="Arial"/>
              <a:buChar char="○"/>
            </a:pPr>
            <a:r>
              <a:rPr lang="en-GB" sz="1800" dirty="0">
                <a:solidFill>
                  <a:schemeClr val="tx1">
                    <a:lumMod val="75000"/>
                    <a:lumOff val="25000"/>
                  </a:schemeClr>
                </a:solidFill>
              </a:rPr>
              <a:t>Data architecture and software development</a:t>
            </a:r>
          </a:p>
          <a:p>
            <a:pPr marL="914400" lvl="1" indent="-317500">
              <a:spcBef>
                <a:spcPts val="0"/>
              </a:spcBef>
              <a:buSzPts val="1400"/>
              <a:buFont typeface="Arial"/>
              <a:buChar char="○"/>
            </a:pPr>
            <a:r>
              <a:rPr lang="en-GB" sz="1800" dirty="0">
                <a:solidFill>
                  <a:schemeClr val="tx1">
                    <a:lumMod val="75000"/>
                    <a:lumOff val="25000"/>
                  </a:schemeClr>
                </a:solidFill>
              </a:rPr>
              <a:t>Technical projects: DCP, Data Portal, Scratchpads, PREDICTS etc</a:t>
            </a:r>
          </a:p>
        </p:txBody>
      </p:sp>
      <p:sp>
        <p:nvSpPr>
          <p:cNvPr id="8" name="TextBox 7">
            <a:extLst>
              <a:ext uri="{FF2B5EF4-FFF2-40B4-BE49-F238E27FC236}">
                <a16:creationId xmlns:a16="http://schemas.microsoft.com/office/drawing/2014/main" id="{4314359F-D76C-47CF-BA1A-78F96ADA4FC0}"/>
              </a:ext>
            </a:extLst>
          </p:cNvPr>
          <p:cNvSpPr txBox="1"/>
          <p:nvPr/>
        </p:nvSpPr>
        <p:spPr>
          <a:xfrm>
            <a:off x="0" y="210207"/>
            <a:ext cx="7199586" cy="584775"/>
          </a:xfrm>
          <a:prstGeom prst="rect">
            <a:avLst/>
          </a:prstGeom>
          <a:solidFill>
            <a:schemeClr val="bg1">
              <a:alpha val="72000"/>
            </a:schemeClr>
          </a:solidFill>
        </p:spPr>
        <p:txBody>
          <a:bodyPr wrap="square" rtlCol="0">
            <a:spAutoFit/>
          </a:bodyPr>
          <a:lstStyle/>
          <a:p>
            <a:r>
              <a:rPr lang="en-GB" sz="3200" b="1" dirty="0"/>
              <a:t>NHM Science</a:t>
            </a:r>
          </a:p>
        </p:txBody>
      </p:sp>
    </p:spTree>
    <p:extLst>
      <p:ext uri="{BB962C8B-B14F-4D97-AF65-F5344CB8AC3E}">
        <p14:creationId xmlns:p14="http://schemas.microsoft.com/office/powerpoint/2010/main" val="2843324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bio.acousti.ca/sites/default/files/0004.jpg">
            <a:extLst>
              <a:ext uri="{FF2B5EF4-FFF2-40B4-BE49-F238E27FC236}">
                <a16:creationId xmlns:a16="http://schemas.microsoft.com/office/drawing/2014/main" id="{3E42E226-5D95-0441-9E23-58E177C3C6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F3CB4C5-2350-4B1D-8E28-A11DE48323C2}"/>
              </a:ext>
            </a:extLst>
          </p:cNvPr>
          <p:cNvSpPr txBox="1"/>
          <p:nvPr/>
        </p:nvSpPr>
        <p:spPr>
          <a:xfrm>
            <a:off x="-1" y="231228"/>
            <a:ext cx="7567449" cy="584775"/>
          </a:xfrm>
          <a:prstGeom prst="rect">
            <a:avLst/>
          </a:prstGeom>
          <a:solidFill>
            <a:schemeClr val="tx1">
              <a:alpha val="72000"/>
            </a:schemeClr>
          </a:solidFill>
        </p:spPr>
        <p:txBody>
          <a:bodyPr wrap="square" rtlCol="0">
            <a:spAutoFit/>
          </a:bodyPr>
          <a:lstStyle/>
          <a:p>
            <a:r>
              <a:rPr lang="en-GB" sz="3200" b="1" dirty="0">
                <a:solidFill>
                  <a:schemeClr val="bg1"/>
                </a:solidFill>
              </a:rPr>
              <a:t>Software citation</a:t>
            </a:r>
          </a:p>
        </p:txBody>
      </p:sp>
      <p:sp>
        <p:nvSpPr>
          <p:cNvPr id="6" name="Google Shape;67;p15">
            <a:extLst>
              <a:ext uri="{FF2B5EF4-FFF2-40B4-BE49-F238E27FC236}">
                <a16:creationId xmlns:a16="http://schemas.microsoft.com/office/drawing/2014/main" id="{1252BACB-9BD1-4267-8D76-BB509D4A50E5}"/>
              </a:ext>
            </a:extLst>
          </p:cNvPr>
          <p:cNvSpPr txBox="1">
            <a:spLocks/>
          </p:cNvSpPr>
          <p:nvPr/>
        </p:nvSpPr>
        <p:spPr>
          <a:xfrm>
            <a:off x="406293" y="2860675"/>
            <a:ext cx="8520600" cy="3416400"/>
          </a:xfrm>
          <a:prstGeom prst="rect">
            <a:avLst/>
          </a:prstGeom>
          <a:solidFill>
            <a:schemeClr val="tx1">
              <a:alpha val="60000"/>
            </a:schemeClr>
          </a:solidFill>
        </p:spPr>
        <p:txBody>
          <a:bodyPr spcFirstLastPara="1" wrap="square" lIns="91425" tIns="91425" rIns="91425" bIns="91425" anchor="t" anchorCtr="0">
            <a:noAutofit/>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Font typeface="Arial"/>
              <a:buNone/>
            </a:pPr>
            <a:r>
              <a:rPr lang="en-GB" dirty="0">
                <a:solidFill>
                  <a:schemeClr val="bg1"/>
                </a:solidFill>
              </a:rPr>
              <a:t>Key software projects:</a:t>
            </a:r>
          </a:p>
          <a:p>
            <a:pPr marL="457200">
              <a:spcBef>
                <a:spcPts val="1600"/>
              </a:spcBef>
              <a:buSzPts val="1800"/>
              <a:buFont typeface="Arial"/>
              <a:buChar char="●"/>
            </a:pPr>
            <a:r>
              <a:rPr lang="en-GB" dirty="0">
                <a:solidFill>
                  <a:schemeClr val="bg1"/>
                </a:solidFill>
              </a:rPr>
              <a:t>PREDICTS - </a:t>
            </a:r>
            <a:r>
              <a:rPr lang="en-GB" u="sng" dirty="0">
                <a:solidFill>
                  <a:schemeClr val="bg1"/>
                </a:solidFill>
                <a:hlinkClick r:id="rId4">
                  <a:extLst>
                    <a:ext uri="{A12FA001-AC4F-418D-AE19-62706E023703}">
                      <ahyp:hlinkClr xmlns:ahyp="http://schemas.microsoft.com/office/drawing/2018/hyperlinkcolor" val="tx"/>
                    </a:ext>
                  </a:extLst>
                </a:hlinkClick>
              </a:rPr>
              <a:t>https://www.predicts.org.uk/</a:t>
            </a:r>
            <a:br>
              <a:rPr lang="en-GB" dirty="0">
                <a:solidFill>
                  <a:schemeClr val="bg1"/>
                </a:solidFill>
              </a:rPr>
            </a:br>
            <a:endParaRPr lang="en-GB" dirty="0">
              <a:solidFill>
                <a:schemeClr val="bg1"/>
              </a:solidFill>
            </a:endParaRPr>
          </a:p>
          <a:p>
            <a:pPr marL="457200">
              <a:spcBef>
                <a:spcPts val="0"/>
              </a:spcBef>
              <a:buSzPts val="1800"/>
              <a:buFont typeface="Arial"/>
              <a:buChar char="●"/>
            </a:pPr>
            <a:r>
              <a:rPr lang="en-GB" dirty="0">
                <a:solidFill>
                  <a:schemeClr val="bg1"/>
                </a:solidFill>
              </a:rPr>
              <a:t>Scratchpads - </a:t>
            </a:r>
            <a:r>
              <a:rPr lang="en-GB" u="sng" dirty="0">
                <a:solidFill>
                  <a:schemeClr val="bg1"/>
                </a:solidFill>
                <a:hlinkClick r:id="rId5">
                  <a:extLst>
                    <a:ext uri="{A12FA001-AC4F-418D-AE19-62706E023703}">
                      <ahyp:hlinkClr xmlns:ahyp="http://schemas.microsoft.com/office/drawing/2018/hyperlinkcolor" val="tx"/>
                    </a:ext>
                  </a:extLst>
                </a:hlinkClick>
              </a:rPr>
              <a:t>http://scratchpads.eu/</a:t>
            </a:r>
            <a:br>
              <a:rPr lang="en-GB" dirty="0">
                <a:solidFill>
                  <a:schemeClr val="bg1"/>
                </a:solidFill>
              </a:rPr>
            </a:br>
            <a:endParaRPr lang="en-GB" dirty="0">
              <a:solidFill>
                <a:schemeClr val="bg1"/>
              </a:solidFill>
            </a:endParaRPr>
          </a:p>
          <a:p>
            <a:pPr marL="457200">
              <a:spcBef>
                <a:spcPts val="0"/>
              </a:spcBef>
              <a:buSzPts val="1800"/>
              <a:buFont typeface="Arial"/>
              <a:buChar char="●"/>
            </a:pPr>
            <a:r>
              <a:rPr lang="en-GB" dirty="0">
                <a:solidFill>
                  <a:schemeClr val="bg1"/>
                </a:solidFill>
              </a:rPr>
              <a:t>Data Portal - </a:t>
            </a:r>
            <a:r>
              <a:rPr lang="en-GB" u="sng" dirty="0">
                <a:solidFill>
                  <a:schemeClr val="bg1"/>
                </a:solidFill>
                <a:hlinkClick r:id="rId6">
                  <a:extLst>
                    <a:ext uri="{A12FA001-AC4F-418D-AE19-62706E023703}">
                      <ahyp:hlinkClr xmlns:ahyp="http://schemas.microsoft.com/office/drawing/2018/hyperlinkcolor" val="tx"/>
                    </a:ext>
                  </a:extLst>
                </a:hlinkClick>
              </a:rPr>
              <a:t>https://data.nhm.ac.uk/</a:t>
            </a:r>
            <a:br>
              <a:rPr lang="en-GB" dirty="0">
                <a:solidFill>
                  <a:schemeClr val="bg1"/>
                </a:solidFill>
              </a:rPr>
            </a:br>
            <a:endParaRPr lang="en-GB" dirty="0">
              <a:solidFill>
                <a:schemeClr val="bg1"/>
              </a:solidFill>
            </a:endParaRPr>
          </a:p>
          <a:p>
            <a:pPr marL="457200">
              <a:spcBef>
                <a:spcPts val="0"/>
              </a:spcBef>
              <a:buSzPts val="1800"/>
              <a:buFont typeface="Arial"/>
              <a:buChar char="●"/>
            </a:pPr>
            <a:r>
              <a:rPr lang="en-GB" dirty="0">
                <a:solidFill>
                  <a:schemeClr val="bg1"/>
                </a:solidFill>
              </a:rPr>
              <a:t>Inselect - </a:t>
            </a:r>
            <a:r>
              <a:rPr lang="en-GB" u="sng" dirty="0">
                <a:solidFill>
                  <a:schemeClr val="bg1"/>
                </a:solidFill>
                <a:hlinkClick r:id="rId7">
                  <a:extLst>
                    <a:ext uri="{A12FA001-AC4F-418D-AE19-62706E023703}">
                      <ahyp:hlinkClr xmlns:ahyp="http://schemas.microsoft.com/office/drawing/2018/hyperlinkcolor" val="tx"/>
                    </a:ext>
                  </a:extLst>
                </a:hlinkClick>
              </a:rPr>
              <a:t>https://naturalhistorymuseum.github.io/inselect/</a:t>
            </a:r>
            <a:endParaRPr lang="en-GB" dirty="0">
              <a:solidFill>
                <a:schemeClr val="bg1"/>
              </a:solidFill>
            </a:endParaRPr>
          </a:p>
          <a:p>
            <a:pPr marL="0" indent="0">
              <a:spcBef>
                <a:spcPts val="1600"/>
              </a:spcBef>
              <a:spcAft>
                <a:spcPts val="1600"/>
              </a:spcAft>
              <a:buFont typeface="Arial"/>
              <a:buNone/>
            </a:pPr>
            <a:endParaRPr lang="en-GB" dirty="0">
              <a:solidFill>
                <a:schemeClr val="bg1"/>
              </a:solidFill>
            </a:endParaRPr>
          </a:p>
        </p:txBody>
      </p:sp>
      <p:pic>
        <p:nvPicPr>
          <p:cNvPr id="2" name="Picture 1">
            <a:extLst>
              <a:ext uri="{FF2B5EF4-FFF2-40B4-BE49-F238E27FC236}">
                <a16:creationId xmlns:a16="http://schemas.microsoft.com/office/drawing/2014/main" id="{0DAFAE37-1734-45EF-A60E-F5F599129020}"/>
              </a:ext>
            </a:extLst>
          </p:cNvPr>
          <p:cNvPicPr>
            <a:picLocks/>
          </p:cNvPicPr>
          <p:nvPr/>
        </p:nvPicPr>
        <p:blipFill>
          <a:blip r:embed="rId8"/>
          <a:stretch>
            <a:fillRect/>
          </a:stretch>
        </p:blipFill>
        <p:spPr>
          <a:xfrm>
            <a:off x="4419600" y="3276600"/>
            <a:ext cx="406400" cy="406400"/>
          </a:xfrm>
          <a:prstGeom prst="rect">
            <a:avLst/>
          </a:prstGeom>
        </p:spPr>
      </p:pic>
    </p:spTree>
    <p:extLst>
      <p:ext uri="{BB962C8B-B14F-4D97-AF65-F5344CB8AC3E}">
        <p14:creationId xmlns:p14="http://schemas.microsoft.com/office/powerpoint/2010/main" val="2331222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alpha val="6000"/>
          </a:schemeClr>
        </a:solidFill>
        <a:effectLst/>
      </p:bgPr>
    </p:bg>
    <p:spTree>
      <p:nvGrpSpPr>
        <p:cNvPr id="1" name=""/>
        <p:cNvGrpSpPr/>
        <p:nvPr/>
      </p:nvGrpSpPr>
      <p:grpSpPr>
        <a:xfrm>
          <a:off x="0" y="0"/>
          <a:ext cx="0" cy="0"/>
          <a:chOff x="0" y="0"/>
          <a:chExt cx="0" cy="0"/>
        </a:xfrm>
      </p:grpSpPr>
      <p:pic>
        <p:nvPicPr>
          <p:cNvPr id="7" name="Google Shape;72;p16">
            <a:extLst>
              <a:ext uri="{FF2B5EF4-FFF2-40B4-BE49-F238E27FC236}">
                <a16:creationId xmlns:a16="http://schemas.microsoft.com/office/drawing/2014/main" id="{25D9B8B8-7451-4EEA-9312-5C92916A6279}"/>
              </a:ext>
            </a:extLst>
          </p:cNvPr>
          <p:cNvPicPr preferRelativeResize="0"/>
          <p:nvPr/>
        </p:nvPicPr>
        <p:blipFill>
          <a:blip r:embed="rId3">
            <a:alphaModFix/>
          </a:blip>
          <a:stretch>
            <a:fillRect/>
          </a:stretch>
        </p:blipFill>
        <p:spPr>
          <a:xfrm>
            <a:off x="4714587" y="1146690"/>
            <a:ext cx="4172542" cy="3938475"/>
          </a:xfrm>
          <a:prstGeom prst="rect">
            <a:avLst/>
          </a:prstGeom>
          <a:noFill/>
          <a:ln>
            <a:noFill/>
          </a:ln>
          <a:effectLst>
            <a:outerShdw blurRad="57150" dist="19050" dir="5400000" algn="bl" rotWithShape="0">
              <a:srgbClr val="000000">
                <a:alpha val="50000"/>
              </a:srgbClr>
            </a:outerShdw>
          </a:effectLst>
        </p:spPr>
      </p:pic>
      <p:pic>
        <p:nvPicPr>
          <p:cNvPr id="8" name="Google Shape;73;p16">
            <a:extLst>
              <a:ext uri="{FF2B5EF4-FFF2-40B4-BE49-F238E27FC236}">
                <a16:creationId xmlns:a16="http://schemas.microsoft.com/office/drawing/2014/main" id="{BDDAA738-B38F-4A15-B0F1-BB38E1A06D68}"/>
              </a:ext>
            </a:extLst>
          </p:cNvPr>
          <p:cNvPicPr preferRelativeResize="0"/>
          <p:nvPr/>
        </p:nvPicPr>
        <p:blipFill>
          <a:blip r:embed="rId4">
            <a:alphaModFix/>
          </a:blip>
          <a:stretch>
            <a:fillRect/>
          </a:stretch>
        </p:blipFill>
        <p:spPr>
          <a:xfrm>
            <a:off x="266676" y="1146680"/>
            <a:ext cx="4305324" cy="3938485"/>
          </a:xfrm>
          <a:prstGeom prst="rect">
            <a:avLst/>
          </a:prstGeom>
          <a:noFill/>
          <a:ln>
            <a:noFill/>
          </a:ln>
          <a:effectLst>
            <a:outerShdw blurRad="57150" dist="19050" dir="5400000" algn="bl" rotWithShape="0">
              <a:srgbClr val="000000">
                <a:alpha val="50000"/>
              </a:srgbClr>
            </a:outerShdw>
          </a:effectLst>
        </p:spPr>
      </p:pic>
      <p:sp>
        <p:nvSpPr>
          <p:cNvPr id="9" name="TextBox 8">
            <a:extLst>
              <a:ext uri="{FF2B5EF4-FFF2-40B4-BE49-F238E27FC236}">
                <a16:creationId xmlns:a16="http://schemas.microsoft.com/office/drawing/2014/main" id="{D4CC358D-0C34-4C55-B8A1-8291264AAA36}"/>
              </a:ext>
            </a:extLst>
          </p:cNvPr>
          <p:cNvSpPr txBox="1"/>
          <p:nvPr/>
        </p:nvSpPr>
        <p:spPr>
          <a:xfrm>
            <a:off x="1" y="231228"/>
            <a:ext cx="7704082" cy="584775"/>
          </a:xfrm>
          <a:prstGeom prst="rect">
            <a:avLst/>
          </a:prstGeom>
          <a:solidFill>
            <a:schemeClr val="tx1">
              <a:alpha val="44000"/>
            </a:schemeClr>
          </a:solidFill>
        </p:spPr>
        <p:txBody>
          <a:bodyPr wrap="square" rtlCol="0">
            <a:spAutoFit/>
          </a:bodyPr>
          <a:lstStyle/>
          <a:p>
            <a:r>
              <a:rPr lang="en-GB" sz="3200" b="1" dirty="0">
                <a:solidFill>
                  <a:schemeClr val="bg1"/>
                </a:solidFill>
              </a:rPr>
              <a:t>NHM Data Portal</a:t>
            </a:r>
          </a:p>
        </p:txBody>
      </p:sp>
      <p:sp>
        <p:nvSpPr>
          <p:cNvPr id="4" name="TextBox 3">
            <a:extLst>
              <a:ext uri="{FF2B5EF4-FFF2-40B4-BE49-F238E27FC236}">
                <a16:creationId xmlns:a16="http://schemas.microsoft.com/office/drawing/2014/main" id="{49DB564F-52C9-4632-BB44-6D4259935947}"/>
              </a:ext>
            </a:extLst>
          </p:cNvPr>
          <p:cNvSpPr txBox="1"/>
          <p:nvPr/>
        </p:nvSpPr>
        <p:spPr>
          <a:xfrm>
            <a:off x="5738010" y="6177281"/>
            <a:ext cx="3262455" cy="400110"/>
          </a:xfrm>
          <a:prstGeom prst="rect">
            <a:avLst/>
          </a:prstGeom>
          <a:noFill/>
        </p:spPr>
        <p:txBody>
          <a:bodyPr wrap="square" rtlCol="0">
            <a:spAutoFit/>
          </a:bodyPr>
          <a:lstStyle/>
          <a:p>
            <a:r>
              <a:rPr lang="en-GB" sz="2000" dirty="0">
                <a:solidFill>
                  <a:schemeClr val="tx2">
                    <a:lumMod val="60000"/>
                    <a:lumOff val="40000"/>
                  </a:schemeClr>
                </a:solidFill>
                <a:hlinkClick r:id="rId5">
                  <a:extLst>
                    <a:ext uri="{A12FA001-AC4F-418D-AE19-62706E023703}">
                      <ahyp:hlinkClr xmlns:ahyp="http://schemas.microsoft.com/office/drawing/2018/hyperlinkcolor" val="tx"/>
                    </a:ext>
                  </a:extLst>
                </a:hlinkClick>
              </a:rPr>
              <a:t>https://www.data.nhm.ac.uk</a:t>
            </a:r>
            <a:endParaRPr lang="en-GB" sz="2000" dirty="0">
              <a:solidFill>
                <a:schemeClr val="tx2">
                  <a:lumMod val="60000"/>
                  <a:lumOff val="40000"/>
                </a:schemeClr>
              </a:solidFill>
            </a:endParaRPr>
          </a:p>
        </p:txBody>
      </p:sp>
      <p:sp>
        <p:nvSpPr>
          <p:cNvPr id="10" name="Google Shape;61;p14">
            <a:extLst>
              <a:ext uri="{FF2B5EF4-FFF2-40B4-BE49-F238E27FC236}">
                <a16:creationId xmlns:a16="http://schemas.microsoft.com/office/drawing/2014/main" id="{BA2318AE-9B52-486E-8A41-C8121285EB68}"/>
              </a:ext>
            </a:extLst>
          </p:cNvPr>
          <p:cNvSpPr txBox="1">
            <a:spLocks/>
          </p:cNvSpPr>
          <p:nvPr/>
        </p:nvSpPr>
        <p:spPr>
          <a:xfrm>
            <a:off x="143535" y="5276194"/>
            <a:ext cx="8520600" cy="1143207"/>
          </a:xfrm>
          <a:prstGeom prst="rect">
            <a:avLst/>
          </a:prstGeom>
        </p:spPr>
        <p:txBody>
          <a:bodyPr spcFirstLastPara="1" wrap="square" lIns="91425" tIns="91425" rIns="91425" bIns="91425" anchor="t" anchorCtr="0">
            <a:noAutofit/>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a:spcBef>
                <a:spcPts val="0"/>
              </a:spcBef>
              <a:buSzPts val="1800"/>
              <a:buFont typeface="Arial"/>
              <a:buChar char="●"/>
            </a:pPr>
            <a:r>
              <a:rPr lang="en-GB" dirty="0">
                <a:solidFill>
                  <a:schemeClr val="tx1">
                    <a:lumMod val="75000"/>
                    <a:lumOff val="25000"/>
                  </a:schemeClr>
                </a:solidFill>
              </a:rPr>
              <a:t>Online repository for digitised specimen + research data</a:t>
            </a:r>
          </a:p>
          <a:p>
            <a:pPr marL="457200">
              <a:spcBef>
                <a:spcPts val="0"/>
              </a:spcBef>
              <a:buSzPts val="1800"/>
              <a:buFont typeface="Arial"/>
              <a:buChar char="●"/>
            </a:pPr>
            <a:r>
              <a:rPr lang="en-GB" dirty="0">
                <a:solidFill>
                  <a:schemeClr val="tx1">
                    <a:lumMod val="75000"/>
                    <a:lumOff val="25000"/>
                  </a:schemeClr>
                </a:solidFill>
              </a:rPr>
              <a:t>4.2 million specimens (so far…)</a:t>
            </a:r>
          </a:p>
          <a:p>
            <a:pPr marL="457200">
              <a:spcBef>
                <a:spcPts val="0"/>
              </a:spcBef>
              <a:buSzPts val="1800"/>
              <a:buFont typeface="Arial"/>
              <a:buChar char="●"/>
            </a:pPr>
            <a:endParaRPr lang="en-GB" sz="1800" dirty="0">
              <a:solidFill>
                <a:schemeClr val="tx1">
                  <a:lumMod val="75000"/>
                  <a:lumOff val="25000"/>
                </a:schemeClr>
              </a:solidFill>
            </a:endParaRPr>
          </a:p>
        </p:txBody>
      </p:sp>
    </p:spTree>
    <p:extLst>
      <p:ext uri="{BB962C8B-B14F-4D97-AF65-F5344CB8AC3E}">
        <p14:creationId xmlns:p14="http://schemas.microsoft.com/office/powerpoint/2010/main" val="1738386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alpha val="6000"/>
          </a:schemeClr>
        </a:solidFill>
        <a:effectLst/>
      </p:bgPr>
    </p:bg>
    <p:spTree>
      <p:nvGrpSpPr>
        <p:cNvPr id="1" name=""/>
        <p:cNvGrpSpPr/>
        <p:nvPr/>
      </p:nvGrpSpPr>
      <p:grpSpPr>
        <a:xfrm>
          <a:off x="0" y="0"/>
          <a:ext cx="0" cy="0"/>
          <a:chOff x="0" y="0"/>
          <a:chExt cx="0" cy="0"/>
        </a:xfrm>
      </p:grpSpPr>
      <p:pic>
        <p:nvPicPr>
          <p:cNvPr id="5" name="Google Shape;78;p17">
            <a:extLst>
              <a:ext uri="{FF2B5EF4-FFF2-40B4-BE49-F238E27FC236}">
                <a16:creationId xmlns:a16="http://schemas.microsoft.com/office/drawing/2014/main" id="{834C9985-D63F-459C-B901-35CF595691E6}"/>
              </a:ext>
            </a:extLst>
          </p:cNvPr>
          <p:cNvPicPr preferRelativeResize="0"/>
          <p:nvPr/>
        </p:nvPicPr>
        <p:blipFill>
          <a:blip r:embed="rId3">
            <a:alphaModFix/>
          </a:blip>
          <a:stretch>
            <a:fillRect/>
          </a:stretch>
        </p:blipFill>
        <p:spPr>
          <a:xfrm>
            <a:off x="4236587" y="1232291"/>
            <a:ext cx="4678842" cy="3666895"/>
          </a:xfrm>
          <a:prstGeom prst="rect">
            <a:avLst/>
          </a:prstGeom>
          <a:noFill/>
          <a:ln>
            <a:noFill/>
          </a:ln>
          <a:effectLst>
            <a:outerShdw blurRad="50800" dist="38100" dir="2700000" algn="tl" rotWithShape="0">
              <a:prstClr val="black">
                <a:alpha val="40000"/>
              </a:prstClr>
            </a:outerShdw>
          </a:effectLst>
        </p:spPr>
      </p:pic>
      <p:pic>
        <p:nvPicPr>
          <p:cNvPr id="6" name="Google Shape;79;p17">
            <a:extLst>
              <a:ext uri="{FF2B5EF4-FFF2-40B4-BE49-F238E27FC236}">
                <a16:creationId xmlns:a16="http://schemas.microsoft.com/office/drawing/2014/main" id="{3ACE995D-154B-4777-8A79-75B5DCE7DC77}"/>
              </a:ext>
            </a:extLst>
          </p:cNvPr>
          <p:cNvPicPr preferRelativeResize="0"/>
          <p:nvPr/>
        </p:nvPicPr>
        <p:blipFill>
          <a:blip r:embed="rId4">
            <a:alphaModFix/>
          </a:blip>
          <a:stretch>
            <a:fillRect/>
          </a:stretch>
        </p:blipFill>
        <p:spPr>
          <a:xfrm>
            <a:off x="233618" y="1232291"/>
            <a:ext cx="3802359" cy="3666895"/>
          </a:xfrm>
          <a:prstGeom prst="rect">
            <a:avLst/>
          </a:prstGeom>
          <a:noFill/>
          <a:ln>
            <a:noFill/>
          </a:ln>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6FAC1F25-383E-4D07-BE2C-B7F84E145C81}"/>
              </a:ext>
            </a:extLst>
          </p:cNvPr>
          <p:cNvSpPr txBox="1"/>
          <p:nvPr/>
        </p:nvSpPr>
        <p:spPr>
          <a:xfrm>
            <a:off x="-1" y="231228"/>
            <a:ext cx="7062953" cy="584775"/>
          </a:xfrm>
          <a:prstGeom prst="rect">
            <a:avLst/>
          </a:prstGeom>
          <a:solidFill>
            <a:schemeClr val="tx1">
              <a:alpha val="44000"/>
            </a:schemeClr>
          </a:solidFill>
        </p:spPr>
        <p:txBody>
          <a:bodyPr wrap="square" rtlCol="0">
            <a:spAutoFit/>
          </a:bodyPr>
          <a:lstStyle/>
          <a:p>
            <a:r>
              <a:rPr lang="en-GB" sz="3200" b="1" dirty="0">
                <a:solidFill>
                  <a:schemeClr val="bg1"/>
                </a:solidFill>
              </a:rPr>
              <a:t>Inselect</a:t>
            </a:r>
          </a:p>
        </p:txBody>
      </p:sp>
      <p:sp>
        <p:nvSpPr>
          <p:cNvPr id="9" name="Google Shape;61;p14">
            <a:extLst>
              <a:ext uri="{FF2B5EF4-FFF2-40B4-BE49-F238E27FC236}">
                <a16:creationId xmlns:a16="http://schemas.microsoft.com/office/drawing/2014/main" id="{BDF3FF28-03E0-4DCE-A287-6DF01DECEBE2}"/>
              </a:ext>
            </a:extLst>
          </p:cNvPr>
          <p:cNvSpPr txBox="1">
            <a:spLocks/>
          </p:cNvSpPr>
          <p:nvPr/>
        </p:nvSpPr>
        <p:spPr>
          <a:xfrm>
            <a:off x="233618" y="4899186"/>
            <a:ext cx="1437527" cy="405778"/>
          </a:xfrm>
          <a:prstGeom prst="rect">
            <a:avLst/>
          </a:prstGeom>
        </p:spPr>
        <p:txBody>
          <a:bodyPr spcFirstLastPara="1" wrap="square" lIns="91425" tIns="91425" rIns="91425" bIns="91425" anchor="t" anchorCtr="0">
            <a:noAutofit/>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4300" indent="0">
              <a:spcBef>
                <a:spcPts val="0"/>
              </a:spcBef>
              <a:buSzPts val="1800"/>
              <a:buNone/>
            </a:pPr>
            <a:r>
              <a:rPr lang="en-GB" sz="1400" dirty="0">
                <a:solidFill>
                  <a:schemeClr val="tx1">
                    <a:lumMod val="50000"/>
                    <a:lumOff val="50000"/>
                  </a:schemeClr>
                </a:solidFill>
              </a:rPr>
              <a:t>Lizard soup</a:t>
            </a:r>
          </a:p>
        </p:txBody>
      </p:sp>
      <p:sp>
        <p:nvSpPr>
          <p:cNvPr id="10" name="Google Shape;61;p14">
            <a:extLst>
              <a:ext uri="{FF2B5EF4-FFF2-40B4-BE49-F238E27FC236}">
                <a16:creationId xmlns:a16="http://schemas.microsoft.com/office/drawing/2014/main" id="{676449D8-3D15-4CA8-A291-CE56878FC3C2}"/>
              </a:ext>
            </a:extLst>
          </p:cNvPr>
          <p:cNvSpPr txBox="1">
            <a:spLocks/>
          </p:cNvSpPr>
          <p:nvPr/>
        </p:nvSpPr>
        <p:spPr>
          <a:xfrm>
            <a:off x="161104" y="5373020"/>
            <a:ext cx="5815831" cy="557048"/>
          </a:xfrm>
          <a:prstGeom prst="rect">
            <a:avLst/>
          </a:prstGeom>
        </p:spPr>
        <p:txBody>
          <a:bodyPr spcFirstLastPara="1" wrap="square" lIns="91425" tIns="91425" rIns="91425" bIns="91425" anchor="t" anchorCtr="0">
            <a:noAutofit/>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a:lnSpc>
                <a:spcPct val="150000"/>
              </a:lnSpc>
              <a:spcBef>
                <a:spcPts val="0"/>
              </a:spcBef>
              <a:buSzPts val="1800"/>
              <a:buFont typeface="Arial"/>
              <a:buChar char="●"/>
            </a:pPr>
            <a:r>
              <a:rPr lang="en-GB" sz="2000" dirty="0">
                <a:solidFill>
                  <a:schemeClr val="tx1">
                    <a:lumMod val="75000"/>
                    <a:lumOff val="25000"/>
                  </a:schemeClr>
                </a:solidFill>
              </a:rPr>
              <a:t>Automated image segmentation software</a:t>
            </a:r>
          </a:p>
          <a:p>
            <a:pPr marL="457200">
              <a:lnSpc>
                <a:spcPct val="150000"/>
              </a:lnSpc>
              <a:spcBef>
                <a:spcPts val="0"/>
              </a:spcBef>
              <a:buSzPts val="1800"/>
              <a:buFont typeface="Arial"/>
              <a:buChar char="●"/>
            </a:pPr>
            <a:r>
              <a:rPr lang="en-GB" sz="2000" dirty="0">
                <a:solidFill>
                  <a:schemeClr val="tx1">
                    <a:lumMod val="75000"/>
                    <a:lumOff val="25000"/>
                  </a:schemeClr>
                </a:solidFill>
              </a:rPr>
              <a:t>Developed for mass digitisation workflows</a:t>
            </a:r>
          </a:p>
          <a:p>
            <a:pPr marL="114300" indent="0">
              <a:lnSpc>
                <a:spcPct val="150000"/>
              </a:lnSpc>
              <a:spcBef>
                <a:spcPts val="0"/>
              </a:spcBef>
              <a:buSzPts val="1800"/>
              <a:buNone/>
            </a:pPr>
            <a:endParaRPr lang="en-GB" sz="1800" dirty="0">
              <a:solidFill>
                <a:schemeClr val="tx1">
                  <a:lumMod val="75000"/>
                  <a:lumOff val="25000"/>
                </a:schemeClr>
              </a:solidFill>
            </a:endParaRPr>
          </a:p>
        </p:txBody>
      </p:sp>
      <p:sp>
        <p:nvSpPr>
          <p:cNvPr id="11" name="Google Shape;61;p14">
            <a:extLst>
              <a:ext uri="{FF2B5EF4-FFF2-40B4-BE49-F238E27FC236}">
                <a16:creationId xmlns:a16="http://schemas.microsoft.com/office/drawing/2014/main" id="{8025DD6C-FB4C-4661-BBA7-D5D310D74C8F}"/>
              </a:ext>
            </a:extLst>
          </p:cNvPr>
          <p:cNvSpPr txBox="1">
            <a:spLocks/>
          </p:cNvSpPr>
          <p:nvPr/>
        </p:nvSpPr>
        <p:spPr>
          <a:xfrm>
            <a:off x="4153975" y="4925199"/>
            <a:ext cx="1437527" cy="405778"/>
          </a:xfrm>
          <a:prstGeom prst="rect">
            <a:avLst/>
          </a:prstGeom>
        </p:spPr>
        <p:txBody>
          <a:bodyPr spcFirstLastPara="1" wrap="square" lIns="91425" tIns="91425" rIns="91425" bIns="91425" anchor="t" anchorCtr="0">
            <a:noAutofit/>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4300" indent="0">
              <a:spcBef>
                <a:spcPts val="0"/>
              </a:spcBef>
              <a:buSzPts val="1800"/>
              <a:buNone/>
            </a:pPr>
            <a:r>
              <a:rPr lang="en-GB" sz="1400" dirty="0">
                <a:solidFill>
                  <a:schemeClr val="tx1">
                    <a:lumMod val="50000"/>
                    <a:lumOff val="50000"/>
                  </a:schemeClr>
                </a:solidFill>
              </a:rPr>
              <a:t>Moth drawer</a:t>
            </a:r>
          </a:p>
        </p:txBody>
      </p:sp>
    </p:spTree>
    <p:extLst>
      <p:ext uri="{BB962C8B-B14F-4D97-AF65-F5344CB8AC3E}">
        <p14:creationId xmlns:p14="http://schemas.microsoft.com/office/powerpoint/2010/main" val="201392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B6429EE-A734-3A4D-8175-2800C0C7A4F0}"/>
              </a:ext>
            </a:extLst>
          </p:cNvPr>
          <p:cNvPicPr>
            <a:picLocks noChangeAspect="1"/>
          </p:cNvPicPr>
          <p:nvPr/>
        </p:nvPicPr>
        <p:blipFill>
          <a:blip r:embed="rId3"/>
          <a:stretch>
            <a:fillRect/>
          </a:stretch>
        </p:blipFill>
        <p:spPr>
          <a:xfrm>
            <a:off x="-1524001" y="-521368"/>
            <a:ext cx="13268672" cy="7379368"/>
          </a:xfrm>
          <a:prstGeom prst="rect">
            <a:avLst/>
          </a:prstGeom>
        </p:spPr>
      </p:pic>
      <p:sp>
        <p:nvSpPr>
          <p:cNvPr id="4" name="TextBox 3">
            <a:extLst>
              <a:ext uri="{FF2B5EF4-FFF2-40B4-BE49-F238E27FC236}">
                <a16:creationId xmlns:a16="http://schemas.microsoft.com/office/drawing/2014/main" id="{2C9C563F-FC64-4BBC-A2AE-A27E6F162FBE}"/>
              </a:ext>
            </a:extLst>
          </p:cNvPr>
          <p:cNvSpPr txBox="1"/>
          <p:nvPr/>
        </p:nvSpPr>
        <p:spPr>
          <a:xfrm>
            <a:off x="3626069" y="0"/>
            <a:ext cx="8118602" cy="584775"/>
          </a:xfrm>
          <a:prstGeom prst="rect">
            <a:avLst/>
          </a:prstGeom>
          <a:solidFill>
            <a:schemeClr val="bg1">
              <a:alpha val="72000"/>
            </a:schemeClr>
          </a:solidFill>
        </p:spPr>
        <p:txBody>
          <a:bodyPr wrap="square" rtlCol="0">
            <a:spAutoFit/>
          </a:bodyPr>
          <a:lstStyle/>
          <a:p>
            <a:r>
              <a:rPr lang="en-GB" sz="3200" b="1" dirty="0">
                <a:solidFill>
                  <a:schemeClr val="tx1">
                    <a:lumMod val="85000"/>
                    <a:lumOff val="15000"/>
                  </a:schemeClr>
                </a:solidFill>
              </a:rPr>
              <a:t>Current software citation practices</a:t>
            </a:r>
          </a:p>
        </p:txBody>
      </p:sp>
      <p:sp>
        <p:nvSpPr>
          <p:cNvPr id="7" name="Google Shape;85;p18">
            <a:extLst>
              <a:ext uri="{FF2B5EF4-FFF2-40B4-BE49-F238E27FC236}">
                <a16:creationId xmlns:a16="http://schemas.microsoft.com/office/drawing/2014/main" id="{E89A71AA-0E37-48E3-AC97-80693BAB4574}"/>
              </a:ext>
            </a:extLst>
          </p:cNvPr>
          <p:cNvSpPr txBox="1">
            <a:spLocks/>
          </p:cNvSpPr>
          <p:nvPr/>
        </p:nvSpPr>
        <p:spPr>
          <a:xfrm>
            <a:off x="-683174" y="1352172"/>
            <a:ext cx="11845159" cy="4922504"/>
          </a:xfrm>
          <a:prstGeom prst="rect">
            <a:avLst/>
          </a:prstGeom>
          <a:solidFill>
            <a:schemeClr val="bg1">
              <a:alpha val="66000"/>
            </a:schemeClr>
          </a:solidFill>
        </p:spPr>
        <p:txBody>
          <a:bodyPr spcFirstLastPara="1" wrap="square" lIns="91425" tIns="91425" rIns="91425" bIns="91425" anchor="t" anchorCtr="0">
            <a:noAutofit/>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50000"/>
              </a:lnSpc>
              <a:spcBef>
                <a:spcPts val="0"/>
              </a:spcBef>
            </a:pPr>
            <a:r>
              <a:rPr lang="en-GB" dirty="0"/>
              <a:t>Papers used as proxies for software</a:t>
            </a:r>
          </a:p>
          <a:p>
            <a:pPr>
              <a:lnSpc>
                <a:spcPct val="150000"/>
              </a:lnSpc>
              <a:spcBef>
                <a:spcPts val="0"/>
              </a:spcBef>
            </a:pPr>
            <a:r>
              <a:rPr lang="en-GB" dirty="0"/>
              <a:t>Examples:</a:t>
            </a:r>
          </a:p>
          <a:p>
            <a:pPr marL="742950" indent="-285750">
              <a:lnSpc>
                <a:spcPct val="150000"/>
              </a:lnSpc>
              <a:spcBef>
                <a:spcPts val="1600"/>
              </a:spcBef>
            </a:pPr>
            <a:r>
              <a:rPr lang="en-GB" sz="1800" i="1" dirty="0"/>
              <a:t>Smith V.S., Rycroft S., Scott B., Baker E., Livermore L., Heaton A., Bouton K., </a:t>
            </a:r>
            <a:r>
              <a:rPr lang="en-GB" sz="1800" i="1" dirty="0" err="1"/>
              <a:t>Koureas</a:t>
            </a:r>
            <a:r>
              <a:rPr lang="en-GB" sz="1800" i="1" dirty="0"/>
              <a:t> D.N., Roberts D. (2012). Scratchpads 2.0: a virtual research environment infrastructure for biodiversity data. Accessed at http://scratchpads.eu on 2012-11-19</a:t>
            </a:r>
            <a:endParaRPr lang="en-GB" sz="1800" dirty="0"/>
          </a:p>
          <a:p>
            <a:pPr marL="742950" indent="-285750">
              <a:lnSpc>
                <a:spcPct val="150000"/>
              </a:lnSpc>
              <a:spcBef>
                <a:spcPts val="1600"/>
              </a:spcBef>
              <a:spcAft>
                <a:spcPts val="1600"/>
              </a:spcAft>
            </a:pPr>
            <a:r>
              <a:rPr lang="en-GB" sz="1800" i="1" dirty="0"/>
              <a:t>Hudson LN, Blagoderov V, Heaton A, Holtzhausen P, Livermore L, Price BW, van der Walt S and Smith VS. 2015. Inselect: automating the digitization of natural history collections. PLOS ONE. 10 (11), e0143402. 10.1371/journal.pone.0143402.</a:t>
            </a:r>
          </a:p>
        </p:txBody>
      </p:sp>
      <p:pic>
        <p:nvPicPr>
          <p:cNvPr id="2" name="Picture 1">
            <a:extLst>
              <a:ext uri="{FF2B5EF4-FFF2-40B4-BE49-F238E27FC236}">
                <a16:creationId xmlns:a16="http://schemas.microsoft.com/office/drawing/2014/main" id="{728FC5A9-8E89-4680-B81E-DFD5AE9ED182}"/>
              </a:ext>
            </a:extLst>
          </p:cNvPr>
          <p:cNvPicPr>
            <a:picLocks/>
          </p:cNvPicPr>
          <p:nvPr/>
        </p:nvPicPr>
        <p:blipFill>
          <a:blip r:embed="rId4"/>
          <a:stretch>
            <a:fillRect/>
          </a:stretch>
        </p:blipFill>
        <p:spPr>
          <a:xfrm>
            <a:off x="11161985" y="89187"/>
            <a:ext cx="406400" cy="406400"/>
          </a:xfrm>
          <a:prstGeom prst="rect">
            <a:avLst/>
          </a:prstGeom>
        </p:spPr>
      </p:pic>
    </p:spTree>
    <p:extLst>
      <p:ext uri="{BB962C8B-B14F-4D97-AF65-F5344CB8AC3E}">
        <p14:creationId xmlns:p14="http://schemas.microsoft.com/office/powerpoint/2010/main" val="3643371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alpha val="6000"/>
          </a:schemeClr>
        </a:solidFill>
        <a:effectLst/>
      </p:bgPr>
    </p:bg>
    <p:spTree>
      <p:nvGrpSpPr>
        <p:cNvPr id="1" name=""/>
        <p:cNvGrpSpPr/>
        <p:nvPr/>
      </p:nvGrpSpPr>
      <p:grpSpPr>
        <a:xfrm>
          <a:off x="0" y="0"/>
          <a:ext cx="0" cy="0"/>
          <a:chOff x="0" y="0"/>
          <a:chExt cx="0" cy="0"/>
        </a:xfrm>
      </p:grpSpPr>
      <p:sp>
        <p:nvSpPr>
          <p:cNvPr id="5" name="Google Shape;91;p19">
            <a:extLst>
              <a:ext uri="{FF2B5EF4-FFF2-40B4-BE49-F238E27FC236}">
                <a16:creationId xmlns:a16="http://schemas.microsoft.com/office/drawing/2014/main" id="{2F8F9146-3BAD-4038-B4DD-C9EB1CB099FE}"/>
              </a:ext>
            </a:extLst>
          </p:cNvPr>
          <p:cNvSpPr txBox="1">
            <a:spLocks/>
          </p:cNvSpPr>
          <p:nvPr/>
        </p:nvSpPr>
        <p:spPr>
          <a:xfrm>
            <a:off x="346806" y="1187669"/>
            <a:ext cx="8544946" cy="5439103"/>
          </a:xfrm>
          <a:prstGeom prst="rect">
            <a:avLst/>
          </a:prstGeom>
        </p:spPr>
        <p:txBody>
          <a:bodyPr spcFirstLastPara="1" wrap="square" lIns="91425" tIns="91425" rIns="91425" bIns="91425" anchor="t" anchorCtr="0">
            <a:noAutofit/>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buFont typeface="Wingdings" panose="05000000000000000000" pitchFamily="2" charset="2"/>
              <a:buChar char="Ø"/>
            </a:pPr>
            <a:r>
              <a:rPr lang="en-GB" dirty="0" err="1">
                <a:solidFill>
                  <a:schemeClr val="tx1">
                    <a:lumMod val="85000"/>
                    <a:lumOff val="15000"/>
                  </a:schemeClr>
                </a:solidFill>
              </a:rPr>
              <a:t>Zenodo</a:t>
            </a:r>
            <a:r>
              <a:rPr lang="en-GB" dirty="0">
                <a:solidFill>
                  <a:schemeClr val="tx1">
                    <a:lumMod val="85000"/>
                    <a:lumOff val="15000"/>
                  </a:schemeClr>
                </a:solidFill>
              </a:rPr>
              <a:t> integration with GitHub to create DOIs for archives</a:t>
            </a:r>
          </a:p>
          <a:p>
            <a:pPr marL="914400">
              <a:spcBef>
                <a:spcPts val="1600"/>
              </a:spcBef>
              <a:buSzPts val="1800"/>
              <a:buFont typeface="Courier New" panose="02070309020205020404" pitchFamily="49" charset="0"/>
              <a:buChar char="o"/>
            </a:pPr>
            <a:r>
              <a:rPr lang="en-GB" sz="2000" dirty="0">
                <a:solidFill>
                  <a:schemeClr val="tx1">
                    <a:lumMod val="85000"/>
                    <a:lumOff val="15000"/>
                  </a:schemeClr>
                </a:solidFill>
              </a:rPr>
              <a:t>Commit level</a:t>
            </a:r>
          </a:p>
          <a:p>
            <a:pPr marL="914400">
              <a:spcBef>
                <a:spcPts val="0"/>
              </a:spcBef>
              <a:buSzPts val="1800"/>
              <a:buFont typeface="Courier New" panose="02070309020205020404" pitchFamily="49" charset="0"/>
              <a:buChar char="o"/>
            </a:pPr>
            <a:r>
              <a:rPr lang="en-GB" sz="2000" dirty="0">
                <a:solidFill>
                  <a:schemeClr val="tx1">
                    <a:lumMod val="85000"/>
                    <a:lumOff val="15000"/>
                  </a:schemeClr>
                </a:solidFill>
              </a:rPr>
              <a:t>Release level</a:t>
            </a:r>
          </a:p>
          <a:p>
            <a:pPr marL="914400">
              <a:spcBef>
                <a:spcPts val="0"/>
              </a:spcBef>
              <a:buSzPts val="1800"/>
              <a:buFont typeface="Courier New" panose="02070309020205020404" pitchFamily="49" charset="0"/>
              <a:buChar char="o"/>
            </a:pPr>
            <a:r>
              <a:rPr lang="en-GB" sz="2000" dirty="0">
                <a:solidFill>
                  <a:schemeClr val="tx1">
                    <a:lumMod val="85000"/>
                    <a:lumOff val="15000"/>
                  </a:schemeClr>
                </a:solidFill>
              </a:rPr>
              <a:t>Persistent zip</a:t>
            </a:r>
          </a:p>
          <a:p>
            <a:pPr marL="571500" indent="0">
              <a:spcBef>
                <a:spcPts val="0"/>
              </a:spcBef>
              <a:buSzPts val="1800"/>
              <a:buNone/>
            </a:pPr>
            <a:endParaRPr lang="en-GB" sz="2000" dirty="0">
              <a:solidFill>
                <a:schemeClr val="tx1">
                  <a:lumMod val="85000"/>
                  <a:lumOff val="15000"/>
                </a:schemeClr>
              </a:solidFill>
            </a:endParaRPr>
          </a:p>
          <a:p>
            <a:pPr>
              <a:spcBef>
                <a:spcPts val="1600"/>
              </a:spcBef>
              <a:buFont typeface="Wingdings" panose="05000000000000000000" pitchFamily="2" charset="2"/>
              <a:buChar char="Ø"/>
            </a:pPr>
            <a:r>
              <a:rPr lang="en-GB" dirty="0" err="1">
                <a:solidFill>
                  <a:schemeClr val="tx1">
                    <a:lumMod val="85000"/>
                    <a:lumOff val="15000"/>
                  </a:schemeClr>
                </a:solidFill>
              </a:rPr>
              <a:t>Figshare</a:t>
            </a:r>
            <a:r>
              <a:rPr lang="en-GB" dirty="0">
                <a:solidFill>
                  <a:schemeClr val="tx1">
                    <a:lumMod val="85000"/>
                    <a:lumOff val="15000"/>
                  </a:schemeClr>
                </a:solidFill>
              </a:rPr>
              <a:t> integration to create citations for GitHub repos</a:t>
            </a:r>
          </a:p>
          <a:p>
            <a:pPr marL="914400">
              <a:spcBef>
                <a:spcPts val="1600"/>
              </a:spcBef>
              <a:buSzPts val="1800"/>
              <a:buFont typeface="Courier New" panose="02070309020205020404" pitchFamily="49" charset="0"/>
              <a:buChar char="o"/>
            </a:pPr>
            <a:r>
              <a:rPr lang="en-GB" sz="2000" dirty="0">
                <a:solidFill>
                  <a:schemeClr val="tx1">
                    <a:lumMod val="85000"/>
                    <a:lumOff val="15000"/>
                  </a:schemeClr>
                </a:solidFill>
              </a:rPr>
              <a:t>Release level only</a:t>
            </a:r>
            <a:br>
              <a:rPr lang="en-GB" dirty="0">
                <a:solidFill>
                  <a:schemeClr val="tx1">
                    <a:lumMod val="85000"/>
                    <a:lumOff val="15000"/>
                  </a:schemeClr>
                </a:solidFill>
              </a:rPr>
            </a:br>
            <a:endParaRPr lang="en-GB" dirty="0">
              <a:solidFill>
                <a:schemeClr val="tx1">
                  <a:lumMod val="85000"/>
                  <a:lumOff val="15000"/>
                </a:schemeClr>
              </a:solidFill>
            </a:endParaRPr>
          </a:p>
          <a:p>
            <a:pPr>
              <a:spcBef>
                <a:spcPts val="1600"/>
              </a:spcBef>
              <a:spcAft>
                <a:spcPts val="1600"/>
              </a:spcAft>
              <a:buFont typeface="Wingdings" panose="05000000000000000000" pitchFamily="2" charset="2"/>
              <a:buChar char="Ø"/>
            </a:pPr>
            <a:r>
              <a:rPr lang="en-GB" dirty="0">
                <a:solidFill>
                  <a:schemeClr val="tx1">
                    <a:lumMod val="85000"/>
                    <a:lumOff val="15000"/>
                  </a:schemeClr>
                </a:solidFill>
              </a:rPr>
              <a:t>Both provide automatic updates when new releases are created.</a:t>
            </a:r>
          </a:p>
        </p:txBody>
      </p:sp>
      <p:pic>
        <p:nvPicPr>
          <p:cNvPr id="6" name="Google Shape;92;p19">
            <a:extLst>
              <a:ext uri="{FF2B5EF4-FFF2-40B4-BE49-F238E27FC236}">
                <a16:creationId xmlns:a16="http://schemas.microsoft.com/office/drawing/2014/main" id="{8B5A0620-2418-4CDD-9517-35CC9D004795}"/>
              </a:ext>
            </a:extLst>
          </p:cNvPr>
          <p:cNvPicPr preferRelativeResize="0"/>
          <p:nvPr/>
        </p:nvPicPr>
        <p:blipFill rotWithShape="1">
          <a:blip r:embed="rId3">
            <a:alphaModFix/>
          </a:blip>
          <a:srcRect l="5057" t="71408" r="73602" b="15901"/>
          <a:stretch/>
        </p:blipFill>
        <p:spPr>
          <a:xfrm>
            <a:off x="6670746" y="1821983"/>
            <a:ext cx="1951349" cy="335824"/>
          </a:xfrm>
          <a:prstGeom prst="rect">
            <a:avLst/>
          </a:prstGeom>
          <a:noFill/>
          <a:ln>
            <a:solidFill>
              <a:schemeClr val="dk1">
                <a:shade val="95000"/>
                <a:satMod val="105000"/>
              </a:schemeClr>
            </a:solidFill>
          </a:ln>
        </p:spPr>
      </p:pic>
      <p:sp>
        <p:nvSpPr>
          <p:cNvPr id="12" name="TextBox 11">
            <a:extLst>
              <a:ext uri="{FF2B5EF4-FFF2-40B4-BE49-F238E27FC236}">
                <a16:creationId xmlns:a16="http://schemas.microsoft.com/office/drawing/2014/main" id="{2032B8F0-F980-4072-A0F9-F2354BDE94AE}"/>
              </a:ext>
            </a:extLst>
          </p:cNvPr>
          <p:cNvSpPr txBox="1"/>
          <p:nvPr/>
        </p:nvSpPr>
        <p:spPr>
          <a:xfrm>
            <a:off x="-1" y="231228"/>
            <a:ext cx="7062953" cy="584775"/>
          </a:xfrm>
          <a:prstGeom prst="rect">
            <a:avLst/>
          </a:prstGeom>
          <a:solidFill>
            <a:schemeClr val="tx1">
              <a:alpha val="44000"/>
            </a:schemeClr>
          </a:solidFill>
        </p:spPr>
        <p:txBody>
          <a:bodyPr wrap="square" rtlCol="0">
            <a:spAutoFit/>
          </a:bodyPr>
          <a:lstStyle/>
          <a:p>
            <a:r>
              <a:rPr lang="en-GB" sz="3200" b="1" dirty="0">
                <a:solidFill>
                  <a:schemeClr val="bg1"/>
                </a:solidFill>
              </a:rPr>
              <a:t>The Future? </a:t>
            </a:r>
          </a:p>
        </p:txBody>
      </p:sp>
      <p:pic>
        <p:nvPicPr>
          <p:cNvPr id="16" name="Picture 15">
            <a:extLst>
              <a:ext uri="{FF2B5EF4-FFF2-40B4-BE49-F238E27FC236}">
                <a16:creationId xmlns:a16="http://schemas.microsoft.com/office/drawing/2014/main" id="{654CDCEB-91DB-41CA-B458-6CD3AB3FC0D1}"/>
              </a:ext>
            </a:extLst>
          </p:cNvPr>
          <p:cNvPicPr>
            <a:picLocks/>
          </p:cNvPicPr>
          <p:nvPr/>
        </p:nvPicPr>
        <p:blipFill>
          <a:blip r:embed="rId4"/>
          <a:stretch>
            <a:fillRect/>
          </a:stretch>
        </p:blipFill>
        <p:spPr>
          <a:xfrm>
            <a:off x="7880990" y="231228"/>
            <a:ext cx="828582" cy="828582"/>
          </a:xfrm>
          <a:prstGeom prst="rect">
            <a:avLst/>
          </a:prstGeom>
        </p:spPr>
      </p:pic>
    </p:spTree>
    <p:extLst>
      <p:ext uri="{BB962C8B-B14F-4D97-AF65-F5344CB8AC3E}">
        <p14:creationId xmlns:p14="http://schemas.microsoft.com/office/powerpoint/2010/main" val="1819067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alpha val="6000"/>
          </a:schemeClr>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2032B8F0-F980-4072-A0F9-F2354BDE94AE}"/>
              </a:ext>
            </a:extLst>
          </p:cNvPr>
          <p:cNvSpPr txBox="1"/>
          <p:nvPr/>
        </p:nvSpPr>
        <p:spPr>
          <a:xfrm>
            <a:off x="-1" y="231228"/>
            <a:ext cx="7062953" cy="584775"/>
          </a:xfrm>
          <a:prstGeom prst="rect">
            <a:avLst/>
          </a:prstGeom>
          <a:solidFill>
            <a:schemeClr val="tx1">
              <a:alpha val="44000"/>
            </a:schemeClr>
          </a:solidFill>
        </p:spPr>
        <p:txBody>
          <a:bodyPr wrap="square" rtlCol="0">
            <a:spAutoFit/>
          </a:bodyPr>
          <a:lstStyle/>
          <a:p>
            <a:r>
              <a:rPr lang="en-GB" sz="3200" dirty="0">
                <a:solidFill>
                  <a:schemeClr val="bg1"/>
                </a:solidFill>
              </a:rPr>
              <a:t>Citation of other ‘unusual’ objects</a:t>
            </a:r>
          </a:p>
        </p:txBody>
      </p:sp>
      <p:sp>
        <p:nvSpPr>
          <p:cNvPr id="7" name="TextBox 6">
            <a:extLst>
              <a:ext uri="{FF2B5EF4-FFF2-40B4-BE49-F238E27FC236}">
                <a16:creationId xmlns:a16="http://schemas.microsoft.com/office/drawing/2014/main" id="{EEE34E36-BDB9-4E89-BF85-D9A7DCFF5450}"/>
              </a:ext>
            </a:extLst>
          </p:cNvPr>
          <p:cNvSpPr txBox="1"/>
          <p:nvPr/>
        </p:nvSpPr>
        <p:spPr>
          <a:xfrm>
            <a:off x="121479" y="1084712"/>
            <a:ext cx="4450521" cy="1015663"/>
          </a:xfrm>
          <a:prstGeom prst="rect">
            <a:avLst/>
          </a:prstGeom>
          <a:noFill/>
        </p:spPr>
        <p:txBody>
          <a:bodyPr wrap="square" rtlCol="0">
            <a:spAutoFit/>
          </a:bodyPr>
          <a:lstStyle/>
          <a:p>
            <a:r>
              <a:rPr lang="en-GB" sz="2000" b="1" dirty="0"/>
              <a:t>Species:</a:t>
            </a:r>
            <a:r>
              <a:rPr lang="en-GB" sz="2000" dirty="0"/>
              <a:t> A class of individuals or objects grouped by virtue of their common attributes and assigned a common name</a:t>
            </a:r>
          </a:p>
        </p:txBody>
      </p:sp>
      <p:sp>
        <p:nvSpPr>
          <p:cNvPr id="8" name="TextBox 7">
            <a:extLst>
              <a:ext uri="{FF2B5EF4-FFF2-40B4-BE49-F238E27FC236}">
                <a16:creationId xmlns:a16="http://schemas.microsoft.com/office/drawing/2014/main" id="{0D375DE0-A675-49F8-ADAB-70A006BB5D89}"/>
              </a:ext>
            </a:extLst>
          </p:cNvPr>
          <p:cNvSpPr txBox="1"/>
          <p:nvPr/>
        </p:nvSpPr>
        <p:spPr>
          <a:xfrm>
            <a:off x="4708591" y="1084712"/>
            <a:ext cx="4391396" cy="707886"/>
          </a:xfrm>
          <a:prstGeom prst="rect">
            <a:avLst/>
          </a:prstGeom>
          <a:noFill/>
        </p:spPr>
        <p:txBody>
          <a:bodyPr wrap="square" rtlCol="0">
            <a:spAutoFit/>
          </a:bodyPr>
          <a:lstStyle/>
          <a:p>
            <a:r>
              <a:rPr lang="en-GB" sz="2000" b="1" dirty="0"/>
              <a:t>Specimen: </a:t>
            </a:r>
            <a:r>
              <a:rPr lang="en-GB" sz="2000" dirty="0"/>
              <a:t>An individual, item, or part representative of a class or whole. </a:t>
            </a:r>
          </a:p>
        </p:txBody>
      </p:sp>
      <p:pic>
        <p:nvPicPr>
          <p:cNvPr id="9" name="Picture 8" descr="A picture containing animal&#10;&#10;Description automatically generated">
            <a:extLst>
              <a:ext uri="{FF2B5EF4-FFF2-40B4-BE49-F238E27FC236}">
                <a16:creationId xmlns:a16="http://schemas.microsoft.com/office/drawing/2014/main" id="{B37434F8-D920-42B4-B0FF-2401C5DB54A0}"/>
              </a:ext>
            </a:extLst>
          </p:cNvPr>
          <p:cNvPicPr>
            <a:picLocks noChangeAspect="1"/>
          </p:cNvPicPr>
          <p:nvPr/>
        </p:nvPicPr>
        <p:blipFill rotWithShape="1">
          <a:blip r:embed="rId3">
            <a:extLst>
              <a:ext uri="{28A0092B-C50C-407E-A947-70E740481C1C}">
                <a14:useLocalDpi xmlns:a14="http://schemas.microsoft.com/office/drawing/2010/main" val="0"/>
              </a:ext>
            </a:extLst>
          </a:blip>
          <a:srcRect b="47589"/>
          <a:stretch/>
        </p:blipFill>
        <p:spPr>
          <a:xfrm>
            <a:off x="795155" y="2914439"/>
            <a:ext cx="2979552" cy="2130091"/>
          </a:xfrm>
          <a:prstGeom prst="rect">
            <a:avLst/>
          </a:prstGeom>
          <a:effectLst>
            <a:outerShdw blurRad="50800" dist="38100" dir="2700000" algn="tl" rotWithShape="0">
              <a:prstClr val="black">
                <a:alpha val="40000"/>
              </a:prstClr>
            </a:outerShdw>
          </a:effectLst>
        </p:spPr>
      </p:pic>
      <p:sp>
        <p:nvSpPr>
          <p:cNvPr id="10" name="Title 1">
            <a:extLst>
              <a:ext uri="{FF2B5EF4-FFF2-40B4-BE49-F238E27FC236}">
                <a16:creationId xmlns:a16="http://schemas.microsoft.com/office/drawing/2014/main" id="{DB107D09-B8BB-4EC9-95F0-C8597A505393}"/>
              </a:ext>
            </a:extLst>
          </p:cNvPr>
          <p:cNvSpPr txBox="1">
            <a:spLocks/>
          </p:cNvSpPr>
          <p:nvPr/>
        </p:nvSpPr>
        <p:spPr>
          <a:xfrm>
            <a:off x="121479" y="2271413"/>
            <a:ext cx="3088105" cy="36933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1800" dirty="0"/>
              <a:t>e.g., </a:t>
            </a:r>
            <a:r>
              <a:rPr lang="en-GB" sz="1800" i="1" dirty="0"/>
              <a:t>Felis catus</a:t>
            </a:r>
          </a:p>
        </p:txBody>
      </p:sp>
      <p:sp>
        <p:nvSpPr>
          <p:cNvPr id="11" name="Rectangle 10">
            <a:extLst>
              <a:ext uri="{FF2B5EF4-FFF2-40B4-BE49-F238E27FC236}">
                <a16:creationId xmlns:a16="http://schemas.microsoft.com/office/drawing/2014/main" id="{9D69E780-0DF0-48AB-A9C8-B04A13E55BC2}"/>
              </a:ext>
            </a:extLst>
          </p:cNvPr>
          <p:cNvSpPr/>
          <p:nvPr/>
        </p:nvSpPr>
        <p:spPr>
          <a:xfrm>
            <a:off x="768645" y="5321329"/>
            <a:ext cx="2762830" cy="1200329"/>
          </a:xfrm>
          <a:prstGeom prst="rect">
            <a:avLst/>
          </a:prstGeom>
        </p:spPr>
        <p:txBody>
          <a:bodyPr wrap="square">
            <a:spAutoFit/>
          </a:bodyPr>
          <a:lstStyle/>
          <a:p>
            <a:r>
              <a:rPr lang="en-GB" dirty="0"/>
              <a:t>Order: Carnivora</a:t>
            </a:r>
          </a:p>
          <a:p>
            <a:r>
              <a:rPr lang="en-GB" dirty="0"/>
              <a:t>Family: Felidae</a:t>
            </a:r>
          </a:p>
          <a:p>
            <a:r>
              <a:rPr lang="en-GB" dirty="0"/>
              <a:t>Genus: </a:t>
            </a:r>
            <a:r>
              <a:rPr lang="en-GB" i="1" dirty="0"/>
              <a:t>Felis</a:t>
            </a:r>
          </a:p>
          <a:p>
            <a:r>
              <a:rPr lang="en-GB" dirty="0"/>
              <a:t>Species: </a:t>
            </a:r>
            <a:r>
              <a:rPr lang="en-GB" i="1" dirty="0"/>
              <a:t>Felis catus</a:t>
            </a:r>
          </a:p>
        </p:txBody>
      </p:sp>
      <p:pic>
        <p:nvPicPr>
          <p:cNvPr id="13" name="Picture 12" descr="A screen shot of a cat&#10;&#10;Description automatically generated">
            <a:extLst>
              <a:ext uri="{FF2B5EF4-FFF2-40B4-BE49-F238E27FC236}">
                <a16:creationId xmlns:a16="http://schemas.microsoft.com/office/drawing/2014/main" id="{0283E98D-837E-4590-9024-D2B37F09DAD3}"/>
              </a:ext>
            </a:extLst>
          </p:cNvPr>
          <p:cNvPicPr>
            <a:picLocks noChangeAspect="1"/>
          </p:cNvPicPr>
          <p:nvPr/>
        </p:nvPicPr>
        <p:blipFill rotWithShape="1">
          <a:blip r:embed="rId4">
            <a:extLst>
              <a:ext uri="{28A0092B-C50C-407E-A947-70E740481C1C}">
                <a14:useLocalDpi xmlns:a14="http://schemas.microsoft.com/office/drawing/2010/main" val="0"/>
              </a:ext>
            </a:extLst>
          </a:blip>
          <a:srcRect l="32194" t="39414" r="14717" b="18728"/>
          <a:stretch/>
        </p:blipFill>
        <p:spPr>
          <a:xfrm>
            <a:off x="5369294" y="2788437"/>
            <a:ext cx="2585588" cy="2330751"/>
          </a:xfrm>
          <a:prstGeom prst="rect">
            <a:avLst/>
          </a:prstGeom>
          <a:effectLst>
            <a:outerShdw blurRad="50800" dist="38100" dir="2700000" algn="tl" rotWithShape="0">
              <a:prstClr val="black">
                <a:alpha val="40000"/>
              </a:prstClr>
            </a:outerShdw>
          </a:effectLst>
        </p:spPr>
      </p:pic>
      <p:sp>
        <p:nvSpPr>
          <p:cNvPr id="15" name="Title 1">
            <a:extLst>
              <a:ext uri="{FF2B5EF4-FFF2-40B4-BE49-F238E27FC236}">
                <a16:creationId xmlns:a16="http://schemas.microsoft.com/office/drawing/2014/main" id="{DA1563DD-7D66-4582-96D4-B54F40D4C950}"/>
              </a:ext>
            </a:extLst>
          </p:cNvPr>
          <p:cNvSpPr txBox="1">
            <a:spLocks/>
          </p:cNvSpPr>
          <p:nvPr/>
        </p:nvSpPr>
        <p:spPr>
          <a:xfrm>
            <a:off x="4790675" y="2162499"/>
            <a:ext cx="2818193" cy="36933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1800" dirty="0"/>
              <a:t>e.g., Safari </a:t>
            </a:r>
            <a:r>
              <a:rPr lang="en-GB" sz="1800" i="1" dirty="0"/>
              <a:t>(F. catus)</a:t>
            </a:r>
          </a:p>
        </p:txBody>
      </p:sp>
      <p:sp>
        <p:nvSpPr>
          <p:cNvPr id="16" name="Rectangle 15">
            <a:extLst>
              <a:ext uri="{FF2B5EF4-FFF2-40B4-BE49-F238E27FC236}">
                <a16:creationId xmlns:a16="http://schemas.microsoft.com/office/drawing/2014/main" id="{C84729B5-7C16-4D4D-9764-6F1ACA688F8E}"/>
              </a:ext>
            </a:extLst>
          </p:cNvPr>
          <p:cNvSpPr/>
          <p:nvPr/>
        </p:nvSpPr>
        <p:spPr>
          <a:xfrm>
            <a:off x="5300016" y="5402631"/>
            <a:ext cx="3663380" cy="1200329"/>
          </a:xfrm>
          <a:prstGeom prst="rect">
            <a:avLst/>
          </a:prstGeom>
        </p:spPr>
        <p:txBody>
          <a:bodyPr wrap="square">
            <a:spAutoFit/>
          </a:bodyPr>
          <a:lstStyle/>
          <a:p>
            <a:r>
              <a:rPr lang="en-GB" dirty="0"/>
              <a:t>Colour: Tortoiseshell</a:t>
            </a:r>
          </a:p>
          <a:p>
            <a:r>
              <a:rPr lang="en-GB" dirty="0"/>
              <a:t>Location: South London</a:t>
            </a:r>
          </a:p>
          <a:p>
            <a:r>
              <a:rPr lang="en-GB" dirty="0"/>
              <a:t>Diet: Canned food, unwary birds</a:t>
            </a:r>
          </a:p>
          <a:p>
            <a:r>
              <a:rPr lang="en-GB" dirty="0"/>
              <a:t>Temperament: Furious</a:t>
            </a:r>
          </a:p>
        </p:txBody>
      </p:sp>
    </p:spTree>
    <p:extLst>
      <p:ext uri="{BB962C8B-B14F-4D97-AF65-F5344CB8AC3E}">
        <p14:creationId xmlns:p14="http://schemas.microsoft.com/office/powerpoint/2010/main" val="716237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alpha val="6000"/>
          </a:schemeClr>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2032B8F0-F980-4072-A0F9-F2354BDE94AE}"/>
              </a:ext>
            </a:extLst>
          </p:cNvPr>
          <p:cNvSpPr txBox="1"/>
          <p:nvPr/>
        </p:nvSpPr>
        <p:spPr>
          <a:xfrm>
            <a:off x="-1" y="231228"/>
            <a:ext cx="7062953" cy="584775"/>
          </a:xfrm>
          <a:prstGeom prst="rect">
            <a:avLst/>
          </a:prstGeom>
          <a:solidFill>
            <a:schemeClr val="tx1">
              <a:alpha val="44000"/>
            </a:schemeClr>
          </a:solidFill>
        </p:spPr>
        <p:txBody>
          <a:bodyPr wrap="square" rtlCol="0">
            <a:spAutoFit/>
          </a:bodyPr>
          <a:lstStyle/>
          <a:p>
            <a:r>
              <a:rPr lang="en-GB" sz="3200" b="1" dirty="0">
                <a:solidFill>
                  <a:schemeClr val="bg1"/>
                </a:solidFill>
              </a:rPr>
              <a:t>Species citation</a:t>
            </a:r>
          </a:p>
        </p:txBody>
      </p:sp>
      <p:sp>
        <p:nvSpPr>
          <p:cNvPr id="14" name="Content Placeholder 2">
            <a:extLst>
              <a:ext uri="{FF2B5EF4-FFF2-40B4-BE49-F238E27FC236}">
                <a16:creationId xmlns:a16="http://schemas.microsoft.com/office/drawing/2014/main" id="{D648FAC1-6A51-4F92-8CF4-6F130CE54688}"/>
              </a:ext>
            </a:extLst>
          </p:cNvPr>
          <p:cNvSpPr txBox="1">
            <a:spLocks/>
          </p:cNvSpPr>
          <p:nvPr/>
        </p:nvSpPr>
        <p:spPr>
          <a:xfrm>
            <a:off x="81732" y="970844"/>
            <a:ext cx="8934702" cy="821114"/>
          </a:xfrm>
          <a:prstGeom prst="rect">
            <a:avLst/>
          </a:prstGeom>
        </p:spPr>
        <p:txBody>
          <a:bodyPr>
            <a:normAutofit/>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2000" dirty="0">
                <a:latin typeface="+mn-lt"/>
              </a:rPr>
              <a:t>Binomial nomenclature (‘two-term naming system’) used to identify species in literature:</a:t>
            </a:r>
          </a:p>
        </p:txBody>
      </p:sp>
      <p:sp>
        <p:nvSpPr>
          <p:cNvPr id="17" name="Title 1">
            <a:extLst>
              <a:ext uri="{FF2B5EF4-FFF2-40B4-BE49-F238E27FC236}">
                <a16:creationId xmlns:a16="http://schemas.microsoft.com/office/drawing/2014/main" id="{ADB47778-95E4-4646-93E7-D2D165512675}"/>
              </a:ext>
            </a:extLst>
          </p:cNvPr>
          <p:cNvSpPr txBox="1">
            <a:spLocks/>
          </p:cNvSpPr>
          <p:nvPr/>
        </p:nvSpPr>
        <p:spPr>
          <a:xfrm>
            <a:off x="4007179" y="1401462"/>
            <a:ext cx="1549752" cy="41262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2400" i="1" dirty="0"/>
              <a:t>Felis catus</a:t>
            </a:r>
          </a:p>
        </p:txBody>
      </p:sp>
      <p:sp>
        <p:nvSpPr>
          <p:cNvPr id="18" name="Title 1">
            <a:extLst>
              <a:ext uri="{FF2B5EF4-FFF2-40B4-BE49-F238E27FC236}">
                <a16:creationId xmlns:a16="http://schemas.microsoft.com/office/drawing/2014/main" id="{7BF024A6-908C-45C8-AC26-B8314444BA57}"/>
              </a:ext>
            </a:extLst>
          </p:cNvPr>
          <p:cNvSpPr txBox="1">
            <a:spLocks/>
          </p:cNvSpPr>
          <p:nvPr/>
        </p:nvSpPr>
        <p:spPr>
          <a:xfrm>
            <a:off x="2711312" y="1578729"/>
            <a:ext cx="843196" cy="41262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2000" dirty="0">
                <a:solidFill>
                  <a:srgbClr val="FF0000"/>
                </a:solidFill>
                <a:latin typeface="Calibri" panose="020F0502020204030204" pitchFamily="34" charset="0"/>
                <a:cs typeface="Calibri" panose="020F0502020204030204" pitchFamily="34" charset="0"/>
              </a:rPr>
              <a:t>Genus</a:t>
            </a:r>
            <a:endParaRPr lang="en-GB" sz="2400" dirty="0">
              <a:solidFill>
                <a:srgbClr val="FF0000"/>
              </a:solidFill>
              <a:latin typeface="Calibri" panose="020F0502020204030204" pitchFamily="34" charset="0"/>
              <a:cs typeface="Calibri" panose="020F0502020204030204" pitchFamily="34" charset="0"/>
            </a:endParaRPr>
          </a:p>
        </p:txBody>
      </p:sp>
      <p:sp>
        <p:nvSpPr>
          <p:cNvPr id="19" name="Title 1">
            <a:extLst>
              <a:ext uri="{FF2B5EF4-FFF2-40B4-BE49-F238E27FC236}">
                <a16:creationId xmlns:a16="http://schemas.microsoft.com/office/drawing/2014/main" id="{154E2FAD-B492-4A40-B15D-9B31D79952F0}"/>
              </a:ext>
            </a:extLst>
          </p:cNvPr>
          <p:cNvSpPr txBox="1">
            <a:spLocks/>
          </p:cNvSpPr>
          <p:nvPr/>
        </p:nvSpPr>
        <p:spPr>
          <a:xfrm>
            <a:off x="5919998" y="1578729"/>
            <a:ext cx="960304" cy="41262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2000" dirty="0">
                <a:solidFill>
                  <a:schemeClr val="accent1"/>
                </a:solidFill>
                <a:latin typeface="+mn-lt"/>
              </a:rPr>
              <a:t>Species</a:t>
            </a:r>
            <a:endParaRPr lang="en-GB" sz="2400" dirty="0">
              <a:solidFill>
                <a:schemeClr val="accent1"/>
              </a:solidFill>
              <a:latin typeface="+mn-lt"/>
            </a:endParaRPr>
          </a:p>
        </p:txBody>
      </p:sp>
      <p:cxnSp>
        <p:nvCxnSpPr>
          <p:cNvPr id="20" name="Straight Connector 19">
            <a:extLst>
              <a:ext uri="{FF2B5EF4-FFF2-40B4-BE49-F238E27FC236}">
                <a16:creationId xmlns:a16="http://schemas.microsoft.com/office/drawing/2014/main" id="{5A237CA5-C5BC-4495-A27F-38897E8A8780}"/>
              </a:ext>
            </a:extLst>
          </p:cNvPr>
          <p:cNvCxnSpPr>
            <a:cxnSpLocks/>
            <a:stCxn id="18" idx="3"/>
            <a:endCxn id="17" idx="1"/>
          </p:cNvCxnSpPr>
          <p:nvPr/>
        </p:nvCxnSpPr>
        <p:spPr>
          <a:xfrm flipV="1">
            <a:off x="3554508" y="1607772"/>
            <a:ext cx="452671" cy="17726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0A8D77C-434C-409F-B59B-28314438059D}"/>
              </a:ext>
            </a:extLst>
          </p:cNvPr>
          <p:cNvCxnSpPr>
            <a:cxnSpLocks/>
            <a:endCxn id="19" idx="1"/>
          </p:cNvCxnSpPr>
          <p:nvPr/>
        </p:nvCxnSpPr>
        <p:spPr>
          <a:xfrm>
            <a:off x="5434803" y="1609205"/>
            <a:ext cx="485195" cy="1758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Content Placeholder 2">
            <a:extLst>
              <a:ext uri="{FF2B5EF4-FFF2-40B4-BE49-F238E27FC236}">
                <a16:creationId xmlns:a16="http://schemas.microsoft.com/office/drawing/2014/main" id="{9EED02BF-827D-4AB6-B2A1-956C2404A52C}"/>
              </a:ext>
            </a:extLst>
          </p:cNvPr>
          <p:cNvSpPr txBox="1">
            <a:spLocks/>
          </p:cNvSpPr>
          <p:nvPr/>
        </p:nvSpPr>
        <p:spPr>
          <a:xfrm>
            <a:off x="81732" y="2048888"/>
            <a:ext cx="8853387" cy="11837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As we learn more about species, the taxonomic tree can change: species are merged, split, moved, etc. </a:t>
            </a:r>
          </a:p>
          <a:p>
            <a:r>
              <a:rPr lang="en-GB" sz="2000" dirty="0"/>
              <a:t>Resolution services exist, but still - at this scale, things get complicated quickly</a:t>
            </a:r>
          </a:p>
        </p:txBody>
      </p:sp>
      <p:pic>
        <p:nvPicPr>
          <p:cNvPr id="23" name="Picture 22">
            <a:extLst>
              <a:ext uri="{FF2B5EF4-FFF2-40B4-BE49-F238E27FC236}">
                <a16:creationId xmlns:a16="http://schemas.microsoft.com/office/drawing/2014/main" id="{603FBF5E-65A8-444F-B4DB-C2567EBAC1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311" y="3460323"/>
            <a:ext cx="2857499" cy="2386012"/>
          </a:xfrm>
          <a:prstGeom prst="rect">
            <a:avLst/>
          </a:prstGeom>
        </p:spPr>
      </p:pic>
      <p:sp>
        <p:nvSpPr>
          <p:cNvPr id="24" name="Rectangle 23">
            <a:extLst>
              <a:ext uri="{FF2B5EF4-FFF2-40B4-BE49-F238E27FC236}">
                <a16:creationId xmlns:a16="http://schemas.microsoft.com/office/drawing/2014/main" id="{825E91E5-02AB-409A-A43A-70F7E9E13FEB}"/>
              </a:ext>
            </a:extLst>
          </p:cNvPr>
          <p:cNvSpPr/>
          <p:nvPr/>
        </p:nvSpPr>
        <p:spPr>
          <a:xfrm>
            <a:off x="242310" y="5960385"/>
            <a:ext cx="2857499" cy="646331"/>
          </a:xfrm>
          <a:prstGeom prst="rect">
            <a:avLst/>
          </a:prstGeom>
        </p:spPr>
        <p:txBody>
          <a:bodyPr wrap="square">
            <a:spAutoFit/>
          </a:bodyPr>
          <a:lstStyle/>
          <a:p>
            <a:r>
              <a:rPr lang="en-GB" i="1" dirty="0" err="1"/>
              <a:t>Zephyranthes</a:t>
            </a:r>
            <a:r>
              <a:rPr lang="en-GB" i="1" dirty="0"/>
              <a:t> </a:t>
            </a:r>
            <a:r>
              <a:rPr lang="en-GB" i="1" dirty="0" err="1"/>
              <a:t>mesochloa</a:t>
            </a:r>
            <a:endParaRPr lang="en-GB" i="1" dirty="0"/>
          </a:p>
          <a:p>
            <a:r>
              <a:rPr lang="en-GB" dirty="0"/>
              <a:t>‘Rain lily’</a:t>
            </a:r>
          </a:p>
        </p:txBody>
      </p:sp>
      <p:sp>
        <p:nvSpPr>
          <p:cNvPr id="25" name="TextBox 24">
            <a:extLst>
              <a:ext uri="{FF2B5EF4-FFF2-40B4-BE49-F238E27FC236}">
                <a16:creationId xmlns:a16="http://schemas.microsoft.com/office/drawing/2014/main" id="{590917DC-8564-4A8F-BF63-62C12F98EFFD}"/>
              </a:ext>
            </a:extLst>
          </p:cNvPr>
          <p:cNvSpPr txBox="1"/>
          <p:nvPr/>
        </p:nvSpPr>
        <p:spPr>
          <a:xfrm>
            <a:off x="5832958" y="3548054"/>
            <a:ext cx="3216906" cy="2339102"/>
          </a:xfrm>
          <a:prstGeom prst="rect">
            <a:avLst/>
          </a:prstGeom>
          <a:noFill/>
        </p:spPr>
        <p:txBody>
          <a:bodyPr wrap="none" rtlCol="0">
            <a:spAutoFit/>
          </a:bodyPr>
          <a:lstStyle/>
          <a:p>
            <a:pPr fontAlgn="b"/>
            <a:r>
              <a:rPr lang="en-GB" sz="1600" dirty="0" err="1"/>
              <a:t>Zephyranthes</a:t>
            </a:r>
            <a:r>
              <a:rPr lang="en-GB" sz="1600" dirty="0"/>
              <a:t> </a:t>
            </a:r>
            <a:r>
              <a:rPr lang="en-GB" sz="1600" dirty="0" err="1"/>
              <a:t>hassleriana</a:t>
            </a:r>
            <a:endParaRPr lang="en-GB" sz="1600" dirty="0"/>
          </a:p>
          <a:p>
            <a:pPr fontAlgn="b"/>
            <a:r>
              <a:rPr lang="en-GB" sz="1600" dirty="0" err="1"/>
              <a:t>Zephyranthes</a:t>
            </a:r>
            <a:r>
              <a:rPr lang="en-GB" sz="1600" dirty="0"/>
              <a:t> </a:t>
            </a:r>
            <a:r>
              <a:rPr lang="en-GB" sz="1600" dirty="0" err="1"/>
              <a:t>kurtzii</a:t>
            </a:r>
            <a:endParaRPr lang="en-GB" sz="1600" dirty="0"/>
          </a:p>
          <a:p>
            <a:pPr fontAlgn="b"/>
            <a:r>
              <a:rPr lang="en-GB" sz="1600" dirty="0" err="1"/>
              <a:t>Zephyranthes</a:t>
            </a:r>
            <a:r>
              <a:rPr lang="en-GB" sz="1600" dirty="0"/>
              <a:t> </a:t>
            </a:r>
            <a:r>
              <a:rPr lang="en-GB" sz="1600" dirty="0" err="1"/>
              <a:t>mesochloa</a:t>
            </a:r>
            <a:r>
              <a:rPr lang="en-GB" sz="1600" dirty="0"/>
              <a:t> </a:t>
            </a:r>
            <a:r>
              <a:rPr lang="en-GB" sz="1600" dirty="0" err="1"/>
              <a:t>flavescens</a:t>
            </a:r>
            <a:endParaRPr lang="en-GB" sz="1600" dirty="0"/>
          </a:p>
          <a:p>
            <a:pPr fontAlgn="b"/>
            <a:r>
              <a:rPr lang="en-GB" sz="1600" dirty="0" err="1"/>
              <a:t>Zephyranthes</a:t>
            </a:r>
            <a:r>
              <a:rPr lang="en-GB" sz="1600" dirty="0"/>
              <a:t> </a:t>
            </a:r>
            <a:r>
              <a:rPr lang="en-GB" sz="1600" dirty="0" err="1"/>
              <a:t>mesochloa</a:t>
            </a:r>
            <a:r>
              <a:rPr lang="en-GB" sz="1600" dirty="0"/>
              <a:t> grandiflora</a:t>
            </a:r>
          </a:p>
          <a:p>
            <a:pPr fontAlgn="b"/>
            <a:r>
              <a:rPr lang="en-GB" sz="1600" dirty="0" err="1"/>
              <a:t>Zephyranthes</a:t>
            </a:r>
            <a:r>
              <a:rPr lang="en-GB" sz="1600" dirty="0"/>
              <a:t> </a:t>
            </a:r>
            <a:r>
              <a:rPr lang="en-GB" sz="1600" dirty="0" err="1"/>
              <a:t>mesochloa</a:t>
            </a:r>
            <a:r>
              <a:rPr lang="en-GB" sz="1600" dirty="0"/>
              <a:t> </a:t>
            </a:r>
            <a:r>
              <a:rPr lang="en-GB" sz="1600" dirty="0" err="1"/>
              <a:t>latifolia</a:t>
            </a:r>
            <a:endParaRPr lang="en-GB" sz="1600" dirty="0"/>
          </a:p>
          <a:p>
            <a:pPr fontAlgn="b"/>
            <a:r>
              <a:rPr lang="en-GB" sz="1600" dirty="0" err="1"/>
              <a:t>Zephyranthes</a:t>
            </a:r>
            <a:r>
              <a:rPr lang="en-GB" sz="1600" dirty="0"/>
              <a:t> </a:t>
            </a:r>
            <a:r>
              <a:rPr lang="en-GB" sz="1600" dirty="0" err="1"/>
              <a:t>mesochloa</a:t>
            </a:r>
            <a:r>
              <a:rPr lang="en-GB" sz="1600" dirty="0"/>
              <a:t> </a:t>
            </a:r>
            <a:r>
              <a:rPr lang="en-GB" sz="1600" dirty="0" err="1"/>
              <a:t>rosea</a:t>
            </a:r>
            <a:endParaRPr lang="en-GB" sz="1600" dirty="0"/>
          </a:p>
          <a:p>
            <a:pPr fontAlgn="b"/>
            <a:r>
              <a:rPr lang="en-GB" sz="1600" dirty="0" err="1"/>
              <a:t>Zephyranthes</a:t>
            </a:r>
            <a:r>
              <a:rPr lang="en-GB" sz="1600" dirty="0"/>
              <a:t> </a:t>
            </a:r>
            <a:r>
              <a:rPr lang="en-GB" sz="1600" dirty="0" err="1"/>
              <a:t>oxitepala</a:t>
            </a:r>
            <a:endParaRPr lang="en-GB" sz="1600" dirty="0"/>
          </a:p>
          <a:p>
            <a:pPr fontAlgn="b"/>
            <a:r>
              <a:rPr lang="en-GB" sz="1600" dirty="0" err="1"/>
              <a:t>Zephyranthes</a:t>
            </a:r>
            <a:r>
              <a:rPr lang="en-GB" sz="1600" dirty="0"/>
              <a:t> </a:t>
            </a:r>
            <a:r>
              <a:rPr lang="en-GB" sz="1600" dirty="0" err="1"/>
              <a:t>stenopetala</a:t>
            </a:r>
            <a:endParaRPr lang="en-GB" sz="1600" dirty="0"/>
          </a:p>
          <a:p>
            <a:pPr fontAlgn="b"/>
            <a:r>
              <a:rPr lang="en-GB" sz="1600" dirty="0" err="1"/>
              <a:t>Zephyranthes</a:t>
            </a:r>
            <a:r>
              <a:rPr lang="en-GB" sz="1600" dirty="0"/>
              <a:t> </a:t>
            </a:r>
            <a:r>
              <a:rPr lang="en-GB" sz="1600" dirty="0" err="1"/>
              <a:t>timida</a:t>
            </a:r>
            <a:endParaRPr lang="en-GB" sz="1600" dirty="0"/>
          </a:p>
        </p:txBody>
      </p:sp>
      <p:sp>
        <p:nvSpPr>
          <p:cNvPr id="26" name="TextBox 25">
            <a:extLst>
              <a:ext uri="{FF2B5EF4-FFF2-40B4-BE49-F238E27FC236}">
                <a16:creationId xmlns:a16="http://schemas.microsoft.com/office/drawing/2014/main" id="{07C0BD57-989E-4DB2-9B2C-89E91B031ACE}"/>
              </a:ext>
            </a:extLst>
          </p:cNvPr>
          <p:cNvSpPr txBox="1"/>
          <p:nvPr/>
        </p:nvSpPr>
        <p:spPr>
          <a:xfrm>
            <a:off x="3581648" y="3536236"/>
            <a:ext cx="2857499" cy="2339102"/>
          </a:xfrm>
          <a:prstGeom prst="rect">
            <a:avLst/>
          </a:prstGeom>
          <a:noFill/>
        </p:spPr>
        <p:txBody>
          <a:bodyPr wrap="square" rtlCol="0">
            <a:spAutoFit/>
          </a:bodyPr>
          <a:lstStyle/>
          <a:p>
            <a:r>
              <a:rPr lang="en-GB" sz="1600" dirty="0"/>
              <a:t>Amaryllis </a:t>
            </a:r>
            <a:r>
              <a:rPr lang="en-GB" sz="1600" dirty="0" err="1"/>
              <a:t>entreriana</a:t>
            </a:r>
            <a:endParaRPr lang="en-GB" sz="1600" dirty="0"/>
          </a:p>
          <a:p>
            <a:r>
              <a:rPr lang="en-GB" sz="1600" dirty="0"/>
              <a:t>Amaryllis </a:t>
            </a:r>
            <a:r>
              <a:rPr lang="en-GB" sz="1600" dirty="0" err="1"/>
              <a:t>hassleriana</a:t>
            </a:r>
            <a:endParaRPr lang="en-GB" sz="1600" dirty="0"/>
          </a:p>
          <a:p>
            <a:r>
              <a:rPr lang="en-GB" sz="1600" dirty="0"/>
              <a:t>Amaryllis </a:t>
            </a:r>
            <a:r>
              <a:rPr lang="en-GB" sz="1600" dirty="0" err="1"/>
              <a:t>mesochloa</a:t>
            </a:r>
            <a:endParaRPr lang="en-GB" sz="1600" dirty="0"/>
          </a:p>
          <a:p>
            <a:r>
              <a:rPr lang="en-GB" sz="1600" dirty="0" err="1"/>
              <a:t>Haylockia</a:t>
            </a:r>
            <a:r>
              <a:rPr lang="en-GB" sz="1600" dirty="0"/>
              <a:t> </a:t>
            </a:r>
            <a:r>
              <a:rPr lang="en-GB" sz="1600" dirty="0" err="1"/>
              <a:t>mesochloa</a:t>
            </a:r>
            <a:endParaRPr lang="en-GB" sz="1600" dirty="0"/>
          </a:p>
          <a:p>
            <a:r>
              <a:rPr lang="en-GB" sz="1600" dirty="0" err="1"/>
              <a:t>Mesochloa</a:t>
            </a:r>
            <a:r>
              <a:rPr lang="en-GB" sz="1600" dirty="0"/>
              <a:t> </a:t>
            </a:r>
            <a:r>
              <a:rPr lang="en-GB" sz="1600" dirty="0" err="1"/>
              <a:t>canaliculata</a:t>
            </a:r>
            <a:endParaRPr lang="en-GB" sz="1600" dirty="0"/>
          </a:p>
          <a:p>
            <a:r>
              <a:rPr lang="en-GB" sz="1600" dirty="0" err="1"/>
              <a:t>Zephyranthes</a:t>
            </a:r>
            <a:r>
              <a:rPr lang="en-GB" sz="1600" dirty="0"/>
              <a:t> </a:t>
            </a:r>
            <a:r>
              <a:rPr lang="en-GB" sz="1600" dirty="0" err="1"/>
              <a:t>acuminata</a:t>
            </a:r>
            <a:endParaRPr lang="en-GB" sz="1600" dirty="0"/>
          </a:p>
          <a:p>
            <a:r>
              <a:rPr lang="en-GB" sz="1600" dirty="0" err="1"/>
              <a:t>Zephyranthes</a:t>
            </a:r>
            <a:r>
              <a:rPr lang="en-GB" sz="1600" dirty="0"/>
              <a:t> </a:t>
            </a:r>
            <a:r>
              <a:rPr lang="en-GB" sz="1600" dirty="0" err="1"/>
              <a:t>bakeriana</a:t>
            </a:r>
            <a:endParaRPr lang="en-GB" sz="1600" dirty="0"/>
          </a:p>
          <a:p>
            <a:r>
              <a:rPr lang="en-GB" sz="1600" dirty="0" err="1"/>
              <a:t>Zephyranthes</a:t>
            </a:r>
            <a:r>
              <a:rPr lang="en-GB" sz="1600" dirty="0"/>
              <a:t> </a:t>
            </a:r>
            <a:r>
              <a:rPr lang="en-GB" sz="1600" dirty="0" err="1"/>
              <a:t>entreriana</a:t>
            </a:r>
            <a:endParaRPr lang="en-GB" sz="1600" dirty="0"/>
          </a:p>
          <a:p>
            <a:r>
              <a:rPr lang="en-GB" sz="1600" dirty="0" err="1"/>
              <a:t>Zephyranthes</a:t>
            </a:r>
            <a:r>
              <a:rPr lang="en-GB" sz="1600" dirty="0"/>
              <a:t> </a:t>
            </a:r>
            <a:r>
              <a:rPr lang="en-GB" sz="1600" dirty="0" err="1"/>
              <a:t>flavescens</a:t>
            </a:r>
            <a:endParaRPr lang="en-GB" sz="1600" dirty="0"/>
          </a:p>
        </p:txBody>
      </p:sp>
      <p:sp>
        <p:nvSpPr>
          <p:cNvPr id="27" name="Title 1">
            <a:extLst>
              <a:ext uri="{FF2B5EF4-FFF2-40B4-BE49-F238E27FC236}">
                <a16:creationId xmlns:a16="http://schemas.microsoft.com/office/drawing/2014/main" id="{E35764B8-C4DF-4AB6-9BC5-6367F5999D9F}"/>
              </a:ext>
            </a:extLst>
          </p:cNvPr>
          <p:cNvSpPr txBox="1">
            <a:spLocks/>
          </p:cNvSpPr>
          <p:nvPr/>
        </p:nvSpPr>
        <p:spPr>
          <a:xfrm>
            <a:off x="3129861" y="4371046"/>
            <a:ext cx="496083" cy="41262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2000" i="1" dirty="0"/>
              <a:t>or</a:t>
            </a:r>
          </a:p>
        </p:txBody>
      </p:sp>
    </p:spTree>
    <p:extLst>
      <p:ext uri="{BB962C8B-B14F-4D97-AF65-F5344CB8AC3E}">
        <p14:creationId xmlns:p14="http://schemas.microsoft.com/office/powerpoint/2010/main" val="394652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alpha val="6000"/>
          </a:schemeClr>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2032B8F0-F980-4072-A0F9-F2354BDE94AE}"/>
              </a:ext>
            </a:extLst>
          </p:cNvPr>
          <p:cNvSpPr txBox="1"/>
          <p:nvPr/>
        </p:nvSpPr>
        <p:spPr>
          <a:xfrm>
            <a:off x="-1" y="231228"/>
            <a:ext cx="7062953" cy="584775"/>
          </a:xfrm>
          <a:prstGeom prst="rect">
            <a:avLst/>
          </a:prstGeom>
          <a:solidFill>
            <a:schemeClr val="tx1">
              <a:alpha val="44000"/>
            </a:schemeClr>
          </a:solidFill>
        </p:spPr>
        <p:txBody>
          <a:bodyPr wrap="square" rtlCol="0">
            <a:spAutoFit/>
          </a:bodyPr>
          <a:lstStyle/>
          <a:p>
            <a:r>
              <a:rPr lang="en-GB" sz="3200" b="1" dirty="0">
                <a:solidFill>
                  <a:schemeClr val="bg1"/>
                </a:solidFill>
              </a:rPr>
              <a:t>Specimen citation</a:t>
            </a:r>
          </a:p>
        </p:txBody>
      </p:sp>
      <p:sp>
        <p:nvSpPr>
          <p:cNvPr id="15" name="Content Placeholder 2">
            <a:extLst>
              <a:ext uri="{FF2B5EF4-FFF2-40B4-BE49-F238E27FC236}">
                <a16:creationId xmlns:a16="http://schemas.microsoft.com/office/drawing/2014/main" id="{DC4BFE92-A407-4941-A991-E8E190185BFF}"/>
              </a:ext>
            </a:extLst>
          </p:cNvPr>
          <p:cNvSpPr txBox="1">
            <a:spLocks/>
          </p:cNvSpPr>
          <p:nvPr/>
        </p:nvSpPr>
        <p:spPr>
          <a:xfrm>
            <a:off x="278523" y="1202190"/>
            <a:ext cx="8586953" cy="2791741"/>
          </a:xfrm>
          <a:prstGeom prst="rect">
            <a:avLst/>
          </a:prstGeom>
        </p:spPr>
        <p:txBody>
          <a:bodyPr>
            <a:normAutofit/>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dirty="0">
                <a:latin typeface="+mn-lt"/>
              </a:rPr>
              <a:t>NHM hosts ~10k research visitors a year and frequently loans specimens to other institutions</a:t>
            </a:r>
          </a:p>
          <a:p>
            <a:r>
              <a:rPr lang="en-GB" dirty="0">
                <a:latin typeface="+mn-lt"/>
              </a:rPr>
              <a:t>Subsequent papers often reference particular specimens</a:t>
            </a:r>
          </a:p>
          <a:p>
            <a:r>
              <a:rPr lang="en-GB" dirty="0">
                <a:latin typeface="+mn-lt"/>
              </a:rPr>
              <a:t>Location and form of citations in papers vary widely</a:t>
            </a:r>
          </a:p>
          <a:p>
            <a:r>
              <a:rPr lang="en-GB" dirty="0">
                <a:latin typeface="+mn-lt"/>
              </a:rPr>
              <a:t>Specimen numbering syntaxes vary widely!</a:t>
            </a:r>
          </a:p>
        </p:txBody>
      </p:sp>
      <p:pic>
        <p:nvPicPr>
          <p:cNvPr id="16" name="Picture 15">
            <a:extLst>
              <a:ext uri="{FF2B5EF4-FFF2-40B4-BE49-F238E27FC236}">
                <a16:creationId xmlns:a16="http://schemas.microsoft.com/office/drawing/2014/main" id="{F9553CD3-013B-4265-816F-367266D5DA5A}"/>
              </a:ext>
            </a:extLst>
          </p:cNvPr>
          <p:cNvPicPr>
            <a:picLocks noChangeAspect="1"/>
          </p:cNvPicPr>
          <p:nvPr/>
        </p:nvPicPr>
        <p:blipFill rotWithShape="1">
          <a:blip r:embed="rId3"/>
          <a:srcRect t="41766"/>
          <a:stretch/>
        </p:blipFill>
        <p:spPr>
          <a:xfrm>
            <a:off x="4216585" y="4198534"/>
            <a:ext cx="4470080" cy="1457276"/>
          </a:xfrm>
          <a:prstGeom prst="rect">
            <a:avLst/>
          </a:prstGeom>
          <a:effectLst>
            <a:outerShdw blurRad="50800" dist="38100" dir="2700000" algn="tl" rotWithShape="0">
              <a:prstClr val="black">
                <a:alpha val="40000"/>
              </a:prstClr>
            </a:outerShdw>
          </a:effectLst>
        </p:spPr>
      </p:pic>
      <p:pic>
        <p:nvPicPr>
          <p:cNvPr id="28" name="Picture 27">
            <a:extLst>
              <a:ext uri="{FF2B5EF4-FFF2-40B4-BE49-F238E27FC236}">
                <a16:creationId xmlns:a16="http://schemas.microsoft.com/office/drawing/2014/main" id="{75B2F1AC-FEF2-4E6C-8B26-2A8AE5CD3E8E}"/>
              </a:ext>
            </a:extLst>
          </p:cNvPr>
          <p:cNvPicPr>
            <a:picLocks noChangeAspect="1"/>
          </p:cNvPicPr>
          <p:nvPr/>
        </p:nvPicPr>
        <p:blipFill>
          <a:blip r:embed="rId4"/>
          <a:stretch>
            <a:fillRect/>
          </a:stretch>
        </p:blipFill>
        <p:spPr>
          <a:xfrm>
            <a:off x="610567" y="3851858"/>
            <a:ext cx="3273974" cy="215364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84504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alpha val="6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F97EB1-806D-47BD-9649-B9F164D2965A}"/>
              </a:ext>
              <a:ext uri="{C183D7F6-B498-43B3-948B-1728B52AA6E4}">
                <adec:decorative xmlns:adec="http://schemas.microsoft.com/office/drawing/2017/decorative" val="0"/>
              </a:ext>
            </a:extLst>
          </p:cNvPr>
          <p:cNvPicPr>
            <a:picLocks noChangeAspect="1"/>
          </p:cNvPicPr>
          <p:nvPr/>
        </p:nvPicPr>
        <p:blipFill rotWithShape="1">
          <a:blip r:embed="rId3"/>
          <a:srcRect l="8248" r="6458" b="4044"/>
          <a:stretch/>
        </p:blipFill>
        <p:spPr>
          <a:xfrm>
            <a:off x="-1" y="1"/>
            <a:ext cx="9144001" cy="6858000"/>
          </a:xfrm>
          <a:prstGeom prst="rect">
            <a:avLst/>
          </a:prstGeom>
        </p:spPr>
      </p:pic>
      <p:sp>
        <p:nvSpPr>
          <p:cNvPr id="12" name="TextBox 11">
            <a:extLst>
              <a:ext uri="{FF2B5EF4-FFF2-40B4-BE49-F238E27FC236}">
                <a16:creationId xmlns:a16="http://schemas.microsoft.com/office/drawing/2014/main" id="{2032B8F0-F980-4072-A0F9-F2354BDE94AE}"/>
              </a:ext>
            </a:extLst>
          </p:cNvPr>
          <p:cNvSpPr txBox="1"/>
          <p:nvPr/>
        </p:nvSpPr>
        <p:spPr>
          <a:xfrm>
            <a:off x="-1" y="231228"/>
            <a:ext cx="7062953" cy="584775"/>
          </a:xfrm>
          <a:prstGeom prst="rect">
            <a:avLst/>
          </a:prstGeom>
          <a:solidFill>
            <a:schemeClr val="tx1">
              <a:alpha val="44000"/>
            </a:schemeClr>
          </a:solidFill>
        </p:spPr>
        <p:txBody>
          <a:bodyPr wrap="square" rtlCol="0">
            <a:spAutoFit/>
          </a:bodyPr>
          <a:lstStyle/>
          <a:p>
            <a:r>
              <a:rPr lang="en-GB" sz="3200" b="1" dirty="0">
                <a:solidFill>
                  <a:schemeClr val="bg1"/>
                </a:solidFill>
              </a:rPr>
              <a:t>Summary</a:t>
            </a:r>
          </a:p>
        </p:txBody>
      </p:sp>
      <p:sp>
        <p:nvSpPr>
          <p:cNvPr id="10" name="Content Placeholder 2">
            <a:extLst>
              <a:ext uri="{FF2B5EF4-FFF2-40B4-BE49-F238E27FC236}">
                <a16:creationId xmlns:a16="http://schemas.microsoft.com/office/drawing/2014/main" id="{DBC891CA-4970-47E6-A631-53A583209F86}"/>
              </a:ext>
            </a:extLst>
          </p:cNvPr>
          <p:cNvSpPr txBox="1">
            <a:spLocks/>
          </p:cNvSpPr>
          <p:nvPr/>
        </p:nvSpPr>
        <p:spPr>
          <a:xfrm>
            <a:off x="420084" y="1755228"/>
            <a:ext cx="8303830" cy="4505872"/>
          </a:xfrm>
          <a:prstGeom prst="rect">
            <a:avLst/>
          </a:prstGeom>
          <a:solidFill>
            <a:schemeClr val="tx1">
              <a:alpha val="50000"/>
            </a:schemeClr>
          </a:solidFill>
        </p:spPr>
        <p:txBody>
          <a:bodyPr>
            <a:normAutofit/>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50000"/>
              </a:lnSpc>
            </a:pPr>
            <a:r>
              <a:rPr lang="en-GB" dirty="0">
                <a:solidFill>
                  <a:schemeClr val="bg1"/>
                </a:solidFill>
                <a:latin typeface="+mn-lt"/>
              </a:rPr>
              <a:t>Citation of dynamic resources is still a work in progress at the NHM (and in the wider community)</a:t>
            </a:r>
          </a:p>
          <a:p>
            <a:pPr>
              <a:lnSpc>
                <a:spcPct val="150000"/>
              </a:lnSpc>
            </a:pPr>
            <a:r>
              <a:rPr lang="en-GB" dirty="0">
                <a:solidFill>
                  <a:schemeClr val="bg1"/>
                </a:solidFill>
                <a:latin typeface="+mn-lt"/>
              </a:rPr>
              <a:t>Citation practices that we think will make life difficult for future researchers (because we’re dealing with them now):</a:t>
            </a:r>
          </a:p>
          <a:p>
            <a:pPr lvl="1">
              <a:lnSpc>
                <a:spcPct val="150000"/>
              </a:lnSpc>
            </a:pPr>
            <a:r>
              <a:rPr lang="en-GB" sz="2400" dirty="0">
                <a:solidFill>
                  <a:schemeClr val="bg1"/>
                </a:solidFill>
                <a:latin typeface="+mn-lt"/>
              </a:rPr>
              <a:t>Encoding relationships within identifiers </a:t>
            </a:r>
          </a:p>
          <a:p>
            <a:pPr lvl="1">
              <a:lnSpc>
                <a:spcPct val="150000"/>
              </a:lnSpc>
            </a:pPr>
            <a:r>
              <a:rPr lang="en-GB" sz="2400" dirty="0">
                <a:solidFill>
                  <a:schemeClr val="bg1"/>
                </a:solidFill>
                <a:latin typeface="+mn-lt"/>
              </a:rPr>
              <a:t>Inconsistent syntax</a:t>
            </a:r>
          </a:p>
          <a:p>
            <a:pPr lvl="1">
              <a:lnSpc>
                <a:spcPct val="150000"/>
              </a:lnSpc>
            </a:pPr>
            <a:r>
              <a:rPr lang="en-GB" sz="2400" dirty="0">
                <a:solidFill>
                  <a:schemeClr val="bg1"/>
                </a:solidFill>
                <a:latin typeface="+mn-lt"/>
              </a:rPr>
              <a:t>Disagreement on how and where to cite</a:t>
            </a:r>
          </a:p>
        </p:txBody>
      </p:sp>
    </p:spTree>
    <p:extLst>
      <p:ext uri="{BB962C8B-B14F-4D97-AF65-F5344CB8AC3E}">
        <p14:creationId xmlns:p14="http://schemas.microsoft.com/office/powerpoint/2010/main" val="3154099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9695" y="2435692"/>
            <a:ext cx="7772400" cy="1004046"/>
          </a:xfrm>
        </p:spPr>
        <p:txBody>
          <a:bodyPr/>
          <a:lstStyle/>
          <a:p>
            <a:r>
              <a:rPr lang="en-US" dirty="0"/>
              <a:t>Any questions?</a:t>
            </a:r>
          </a:p>
        </p:txBody>
      </p:sp>
    </p:spTree>
    <p:extLst>
      <p:ext uri="{BB962C8B-B14F-4D97-AF65-F5344CB8AC3E}">
        <p14:creationId xmlns:p14="http://schemas.microsoft.com/office/powerpoint/2010/main" val="1019728798"/>
      </p:ext>
    </p:extLst>
  </p:cSld>
  <p:clrMapOvr>
    <a:masterClrMapping/>
  </p:clrMapOvr>
</p:sld>
</file>

<file path=ppt/theme/theme1.xml><?xml version="1.0" encoding="utf-8"?>
<a:theme xmlns:a="http://schemas.openxmlformats.org/drawingml/2006/main" name="Corporate Blue and Gre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170625F-F9A9-439F-AE08-73B280B54812}">
  <we:reference id="wa104380121" version="2.0.0.0" store="en-US" storeType="OMEX"/>
  <we:alternateReferences>
    <we:reference id="WA104380121" version="2.0.0.0"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A0B9B223FF54469537EEBFE725EC6B" ma:contentTypeVersion="4" ma:contentTypeDescription="Create a new document." ma:contentTypeScope="" ma:versionID="99b238d731669cbc35a6d37e76cb3aed">
  <xsd:schema xmlns:xsd="http://www.w3.org/2001/XMLSchema" xmlns:xs="http://www.w3.org/2001/XMLSchema" xmlns:p="http://schemas.microsoft.com/office/2006/metadata/properties" xmlns:ns2="becfe9bc-1c27-4bec-8d4d-56e29ca4cb3d" xmlns:ns3="8c22f269-887f-4bb8-82e5-528644638317" targetNamespace="http://schemas.microsoft.com/office/2006/metadata/properties" ma:root="true" ma:fieldsID="a207ead261e3155f285050bb9749a684" ns2:_="" ns3:_="">
    <xsd:import namespace="becfe9bc-1c27-4bec-8d4d-56e29ca4cb3d"/>
    <xsd:import namespace="8c22f269-887f-4bb8-82e5-52864463831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cfe9bc-1c27-4bec-8d4d-56e29ca4cb3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c22f269-887f-4bb8-82e5-528644638317"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becfe9bc-1c27-4bec-8d4d-56e29ca4cb3d">
      <UserInfo>
        <DisplayName>Michelle Casanova</DisplayName>
        <AccountId>2138</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53BDC8-841D-4B7D-B328-8EAE6D0124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cfe9bc-1c27-4bec-8d4d-56e29ca4cb3d"/>
    <ds:schemaRef ds:uri="8c22f269-887f-4bb8-82e5-5286446383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D2E4035-BDAF-4420-AB5A-CECA7C507BF9}">
  <ds:schemaRefs>
    <ds:schemaRef ds:uri="http://schemas.microsoft.com/office/2006/metadata/properties"/>
    <ds:schemaRef ds:uri="http://schemas.microsoft.com/office/infopath/2007/PartnerControls"/>
    <ds:schemaRef ds:uri="http://purl.org/dc/terms/"/>
    <ds:schemaRef ds:uri="8c22f269-887f-4bb8-82e5-528644638317"/>
    <ds:schemaRef ds:uri="http://schemas.microsoft.com/office/2006/documentManagement/types"/>
    <ds:schemaRef ds:uri="http://schemas.openxmlformats.org/package/2006/metadata/core-properties"/>
    <ds:schemaRef ds:uri="http://purl.org/dc/elements/1.1/"/>
    <ds:schemaRef ds:uri="becfe9bc-1c27-4bec-8d4d-56e29ca4cb3d"/>
    <ds:schemaRef ds:uri="http://www.w3.org/XML/1998/namespace"/>
    <ds:schemaRef ds:uri="http://purl.org/dc/dcmitype/"/>
  </ds:schemaRefs>
</ds:datastoreItem>
</file>

<file path=customXml/itemProps3.xml><?xml version="1.0" encoding="utf-8"?>
<ds:datastoreItem xmlns:ds="http://schemas.openxmlformats.org/officeDocument/2006/customXml" ds:itemID="{D8298329-127F-4E8C-8379-CC0EE8EDABE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3571</TotalTime>
  <Words>1521</Words>
  <Application>Microsoft Office PowerPoint</Application>
  <PresentationFormat>On-screen Show (4:3)</PresentationFormat>
  <Paragraphs>172</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Corporate Blue and Grey</vt:lpstr>
      <vt:lpstr>Put a pin in 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 Scott</dc:creator>
  <cp:lastModifiedBy>Sarah Vincent</cp:lastModifiedBy>
  <cp:revision>324</cp:revision>
  <cp:lastPrinted>2015-05-22T10:00:09Z</cp:lastPrinted>
  <dcterms:created xsi:type="dcterms:W3CDTF">2019-03-09T10:21:59Z</dcterms:created>
  <dcterms:modified xsi:type="dcterms:W3CDTF">2019-05-16T10:32:22Z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0x0101005AA0B9B223FF54469537EEBFE725EC6B</vt:lpwstr>
  </property>
</Properties>
</file>