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Lst>
  <p:notesMasterIdLst>
    <p:notesMasterId r:id="rId3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73" r:id="rId19"/>
    <p:sldId id="274" r:id="rId20"/>
    <p:sldId id="275" r:id="rId21"/>
    <p:sldId id="276" r:id="rId22"/>
    <p:sldId id="277" r:id="rId23"/>
    <p:sldId id="278" r:id="rId24"/>
    <p:sldId id="279" r:id="rId25"/>
    <p:sldId id="280" r:id="rId26"/>
    <p:sldId id="281" r:id="rId27"/>
    <p:sldId id="282" r:id="rId28"/>
    <p:sldId id="285" r:id="rId29"/>
    <p:sldId id="286" r:id="rId30"/>
    <p:sldId id="287" r:id="rId31"/>
  </p:sldIdLst>
  <p:sldSz cx="9144000" cy="6858000" type="screen4x3"/>
  <p:notesSz cx="6858000" cy="9144000"/>
  <p:defaultTextStyle>
    <a:defPPr>
      <a:defRPr lang="en-GB"/>
    </a:defPPr>
    <a:lvl1pPr algn="l" defTabSz="457200"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ヒラギノ角ゴ ProN W3" charset="-128"/>
        <a:cs typeface="+mn-cs"/>
      </a:defRPr>
    </a:lvl1pPr>
    <a:lvl2pPr marL="742950" indent="-285750" algn="l" defTabSz="457200"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ヒラギノ角ゴ ProN W3" charset="-128"/>
        <a:cs typeface="+mn-cs"/>
      </a:defRPr>
    </a:lvl2pPr>
    <a:lvl3pPr marL="1143000" indent="-228600" algn="l" defTabSz="457200"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ヒラギノ角ゴ ProN W3" charset="-128"/>
        <a:cs typeface="+mn-cs"/>
      </a:defRPr>
    </a:lvl3pPr>
    <a:lvl4pPr marL="1600200" indent="-228600" algn="l" defTabSz="457200"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ヒラギノ角ゴ ProN W3" charset="-128"/>
        <a:cs typeface="+mn-cs"/>
      </a:defRPr>
    </a:lvl4pPr>
    <a:lvl5pPr marL="2057400" indent="-228600" algn="l" defTabSz="457200"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ヒラギノ角ゴ ProN W3" charset="-128"/>
        <a:cs typeface="+mn-cs"/>
      </a:defRPr>
    </a:lvl5pPr>
    <a:lvl6pPr marL="2286000" algn="l" defTabSz="914400" rtl="0" eaLnBrk="1" latinLnBrk="0" hangingPunct="1">
      <a:defRPr sz="2400" kern="1200">
        <a:solidFill>
          <a:schemeClr val="bg1"/>
        </a:solidFill>
        <a:latin typeface="Times New Roman" pitchFamily="18" charset="0"/>
        <a:ea typeface="ヒラギノ角ゴ ProN W3" charset="-128"/>
        <a:cs typeface="+mn-cs"/>
      </a:defRPr>
    </a:lvl6pPr>
    <a:lvl7pPr marL="2743200" algn="l" defTabSz="914400" rtl="0" eaLnBrk="1" latinLnBrk="0" hangingPunct="1">
      <a:defRPr sz="2400" kern="1200">
        <a:solidFill>
          <a:schemeClr val="bg1"/>
        </a:solidFill>
        <a:latin typeface="Times New Roman" pitchFamily="18" charset="0"/>
        <a:ea typeface="ヒラギノ角ゴ ProN W3" charset="-128"/>
        <a:cs typeface="+mn-cs"/>
      </a:defRPr>
    </a:lvl7pPr>
    <a:lvl8pPr marL="3200400" algn="l" defTabSz="914400" rtl="0" eaLnBrk="1" latinLnBrk="0" hangingPunct="1">
      <a:defRPr sz="2400" kern="1200">
        <a:solidFill>
          <a:schemeClr val="bg1"/>
        </a:solidFill>
        <a:latin typeface="Times New Roman" pitchFamily="18" charset="0"/>
        <a:ea typeface="ヒラギノ角ゴ ProN W3" charset="-128"/>
        <a:cs typeface="+mn-cs"/>
      </a:defRPr>
    </a:lvl8pPr>
    <a:lvl9pPr marL="3657600" algn="l" defTabSz="914400" rtl="0" eaLnBrk="1" latinLnBrk="0" hangingPunct="1">
      <a:defRPr sz="2400" kern="1200">
        <a:solidFill>
          <a:schemeClr val="bg1"/>
        </a:solidFill>
        <a:latin typeface="Times New Roman" pitchFamily="18" charset="0"/>
        <a:ea typeface="ヒラギノ角ゴ ProN W3"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720" y="-8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AutoShape 1"/>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lstStyle/>
          <a:p>
            <a:endParaRPr lang="en-US"/>
          </a:p>
        </p:txBody>
      </p:sp>
      <p:sp>
        <p:nvSpPr>
          <p:cNvPr id="6147" name="Rectangle 2"/>
          <p:cNvSpPr>
            <a:spLocks noGrp="1" noChangeArrowheads="1"/>
          </p:cNvSpPr>
          <p:nvPr>
            <p:ph type="sldImg"/>
          </p:nvPr>
        </p:nvSpPr>
        <p:spPr bwMode="auto">
          <a:xfrm>
            <a:off x="1143000" y="685800"/>
            <a:ext cx="4570413" cy="3427413"/>
          </a:xfrm>
          <a:prstGeom prst="rect">
            <a:avLst/>
          </a:prstGeom>
          <a:noFill/>
          <a:ln w="9360">
            <a:solidFill>
              <a:srgbClr val="000000"/>
            </a:solidFill>
            <a:miter lim="800000"/>
            <a:headEnd/>
            <a:tailEnd/>
          </a:ln>
        </p:spPr>
      </p:sp>
      <p:sp>
        <p:nvSpPr>
          <p:cNvPr id="2" name="Rectangle 3"/>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smtClean="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ites.nationalacademies.org/PGA/brdi/PGA_064019"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1"/>
          <p:cNvSpPr>
            <a:spLocks noChangeArrowheads="1" noTextEdit="1"/>
          </p:cNvSpPr>
          <p:nvPr>
            <p:ph type="sldImg"/>
          </p:nvPr>
        </p:nvSpPr>
        <p:spPr>
          <a:xfrm>
            <a:off x="1143000" y="685800"/>
            <a:ext cx="4572000" cy="3429000"/>
          </a:xfrm>
          <a:solidFill>
            <a:srgbClr val="FFFFFF"/>
          </a:solidFill>
          <a:ln/>
        </p:spPr>
      </p:sp>
      <p:sp>
        <p:nvSpPr>
          <p:cNvPr id="8195"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1"/>
          <p:cNvSpPr>
            <a:spLocks noChangeArrowheads="1" noTextEdit="1"/>
          </p:cNvSpPr>
          <p:nvPr>
            <p:ph type="sldImg"/>
          </p:nvPr>
        </p:nvSpPr>
        <p:spPr>
          <a:xfrm>
            <a:off x="1143000" y="685800"/>
            <a:ext cx="4572000" cy="3429000"/>
          </a:xfrm>
          <a:solidFill>
            <a:srgbClr val="FFFFFF"/>
          </a:solidFill>
          <a:ln/>
        </p:spPr>
      </p:sp>
      <p:sp>
        <p:nvSpPr>
          <p:cNvPr id="26627"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28675"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See DCC How To guide and http://datadryad.org/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30723"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See DCC How To guide and http://www.pangaea.de/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32771"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endParaRPr lang="en-US" smtClean="0">
              <a:latin typeface="Times New Roman" pitchFamily="18" charset="0"/>
              <a:ea typeface="ＭＳ Ｐゴシック" charset="-128"/>
              <a:cs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34819"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2200" smtClean="0">
                <a:latin typeface="Lucida Grande" charset="0"/>
                <a:ea typeface="ＭＳ Ｐゴシック" charset="-128"/>
              </a:rPr>
              <a:t>Data persistence, data publication, authorship, scientific recognition (parallels with journals) Ball, 2012 </a:t>
            </a:r>
          </a:p>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Ball, A., 2012. Metadata for Data Citation and Discovery. In: Describe, Disseminate, Discover: Metadata for Effective Data Citation, 2012-07-05, London. http://opus.bath.ac.uk/30505/</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36867"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From Ball (2012)</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
          <p:cNvSpPr>
            <a:spLocks noChangeArrowheads="1" noTextEdit="1"/>
          </p:cNvSpPr>
          <p:nvPr>
            <p:ph type="sldImg"/>
          </p:nvPr>
        </p:nvSpPr>
        <p:spPr>
          <a:xfrm>
            <a:off x="1143000" y="685800"/>
            <a:ext cx="4572000" cy="3429000"/>
          </a:xfrm>
          <a:solidFill>
            <a:srgbClr val="FFFFFF"/>
          </a:solidFill>
          <a:ln/>
        </p:spPr>
      </p:sp>
      <p:sp>
        <p:nvSpPr>
          <p:cNvPr id="38915"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
          <p:cNvSpPr>
            <a:spLocks noChangeArrowheads="1" noTextEdit="1"/>
          </p:cNvSpPr>
          <p:nvPr>
            <p:ph type="sldImg"/>
          </p:nvPr>
        </p:nvSpPr>
        <p:spPr>
          <a:xfrm>
            <a:off x="1143000" y="685800"/>
            <a:ext cx="4572000" cy="3429000"/>
          </a:xfrm>
          <a:solidFill>
            <a:srgbClr val="FFFFFF"/>
          </a:solidFill>
          <a:ln/>
        </p:spPr>
      </p:sp>
      <p:sp>
        <p:nvSpPr>
          <p:cNvPr id="40963"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
          <p:cNvSpPr>
            <a:spLocks noChangeArrowheads="1" noTextEdit="1"/>
          </p:cNvSpPr>
          <p:nvPr>
            <p:ph type="sldImg"/>
          </p:nvPr>
        </p:nvSpPr>
        <p:spPr>
          <a:xfrm>
            <a:off x="1143000" y="685800"/>
            <a:ext cx="4572000" cy="3429000"/>
          </a:xfrm>
          <a:solidFill>
            <a:srgbClr val="FFFFFF"/>
          </a:solidFill>
          <a:ln/>
        </p:spPr>
      </p:sp>
      <p:sp>
        <p:nvSpPr>
          <p:cNvPr id="43011"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45059"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2200" smtClean="0">
                <a:latin typeface="Lucida Grande" charset="0"/>
                <a:ea typeface="ＭＳ Ｐゴシック" charset="-128"/>
              </a:rPr>
              <a:t>Samples of leaflets and guides to be handed out during meeting.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10243"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1000" smtClean="0">
                <a:latin typeface="Lucida Grande" charset="0"/>
                <a:ea typeface="ＭＳ Ｐゴシック" charset="-128"/>
              </a:rPr>
              <a:t>Slide is used with permission from Christine Borgman, UCLA and was used in her presentation</a:t>
            </a:r>
            <a:r>
              <a:rPr lang="en-US" sz="2200" smtClean="0">
                <a:latin typeface="Lucida Grande" charset="0"/>
                <a:ea typeface="ＭＳ Ｐゴシック" charset="-128"/>
              </a:rPr>
              <a:t> </a:t>
            </a:r>
            <a:r>
              <a:rPr lang="en-US" altLang="en-US" sz="2200" smtClean="0">
                <a:latin typeface="Arial" pitchFamily="34" charset="0"/>
                <a:ea typeface="ＭＳ Ｐゴシック" charset="-128"/>
                <a:cs typeface="Arial" pitchFamily="34" charset="0"/>
              </a:rPr>
              <a:t>“</a:t>
            </a:r>
            <a:r>
              <a:rPr lang="en-US" altLang="ja-JP" smtClean="0">
                <a:latin typeface="Times New Roman" pitchFamily="18" charset="0"/>
                <a:ea typeface="ＭＳ Ｐゴシック" charset="-128"/>
                <a:cs typeface="Times New Roman" pitchFamily="18" charset="0"/>
              </a:rPr>
              <a:t>Why are the attribution and citation of scientific data important?</a:t>
            </a:r>
            <a:r>
              <a:rPr lang="en-US" altLang="en-US" smtClean="0">
                <a:latin typeface="Arial" pitchFamily="34" charset="0"/>
                <a:ea typeface="ＭＳ Ｐゴシック" charset="-128"/>
                <a:cs typeface="Arial" pitchFamily="34" charset="0"/>
              </a:rPr>
              <a:t>”</a:t>
            </a:r>
            <a:r>
              <a:rPr lang="en-US" altLang="ja-JP" smtClean="0">
                <a:latin typeface="Times New Roman" pitchFamily="18" charset="0"/>
                <a:ea typeface="ＭＳ Ｐゴシック" charset="-128"/>
                <a:cs typeface="Times New Roman" pitchFamily="18" charset="0"/>
              </a:rPr>
              <a:t> </a:t>
            </a:r>
            <a:r>
              <a:rPr lang="en-US" altLang="ja-JP" sz="1000" smtClean="0">
                <a:latin typeface="Times New Roman" pitchFamily="18" charset="0"/>
                <a:ea typeface="ＭＳ Ｐゴシック" charset="-128"/>
                <a:cs typeface="Times New Roman" pitchFamily="18" charset="0"/>
              </a:rPr>
              <a:t>Developing Data Attribution and Citation Practices and Standards</a:t>
            </a:r>
            <a:r>
              <a:rPr lang="en-US" altLang="ja-JP" sz="1000" smtClean="0">
                <a:latin typeface="Times New Roman Italic" charset="0"/>
                <a:ea typeface="ＭＳ Ｐゴシック" charset="-128"/>
                <a:cs typeface="Times New Roman Italic" charset="0"/>
              </a:rPr>
              <a:t> An International Symposium and Workshop, </a:t>
            </a:r>
            <a:r>
              <a:rPr lang="en-US" altLang="ja-JP" sz="1000" smtClean="0">
                <a:latin typeface="Times New Roman" pitchFamily="18" charset="0"/>
                <a:ea typeface="ＭＳ Ｐゴシック" charset="-128"/>
                <a:cs typeface="Times New Roman" pitchFamily="18" charset="0"/>
              </a:rPr>
              <a:t>Berkeley, CA on 22</a:t>
            </a:r>
            <a:r>
              <a:rPr lang="en-US" altLang="ja-JP" sz="1000" baseline="30000" smtClean="0">
                <a:latin typeface="Times New Roman" pitchFamily="18" charset="0"/>
                <a:ea typeface="ＭＳ Ｐゴシック" charset="-128"/>
                <a:cs typeface="Times New Roman" pitchFamily="18" charset="0"/>
              </a:rPr>
              <a:t>nd</a:t>
            </a:r>
            <a:r>
              <a:rPr lang="en-US" altLang="ja-JP" sz="1000" smtClean="0">
                <a:latin typeface="Times New Roman" pitchFamily="18" charset="0"/>
                <a:ea typeface="ＭＳ Ｐゴシック" charset="-128"/>
                <a:cs typeface="Times New Roman" pitchFamily="18" charset="0"/>
              </a:rPr>
              <a:t> August 2011 (Slide originally used by Ian Foster and adapted by Borgman)</a:t>
            </a:r>
            <a:r>
              <a:rPr lang="en-US" altLang="ja-JP" sz="1000" smtClean="0">
                <a:latin typeface="Lucida Grande" charset="0"/>
                <a:ea typeface="ＭＳ Ｐゴシック" charset="-128"/>
              </a:rPr>
              <a:t>  Christine Borgman, keynote talk, 22nd August 2011, available from </a:t>
            </a:r>
            <a:r>
              <a:rPr lang="en-US" altLang="ja-JP" sz="1000" u="sng" smtClean="0">
                <a:solidFill>
                  <a:srgbClr val="009999"/>
                </a:solidFill>
                <a:latin typeface="Lucida Grande" charset="0"/>
                <a:ea typeface="ＭＳ Ｐゴシック" charset="-128"/>
                <a:hlinkClick r:id="rId3"/>
              </a:rPr>
              <a:t>http://sites.nationalacademies.org/PGA/brdi/PGA_064019</a:t>
            </a:r>
            <a:r>
              <a:rPr lang="en-US" altLang="ja-JP" sz="1000" smtClean="0">
                <a:latin typeface="Lucida Grande" charset="0"/>
                <a:ea typeface="ＭＳ Ｐゴシック" charset="-128"/>
              </a:rPr>
              <a:t> </a:t>
            </a:r>
            <a:endParaRPr lang="en-US" sz="1000" smtClean="0">
              <a:latin typeface="Lucida Grande" charset="0"/>
              <a:ea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1"/>
          <p:cNvSpPr>
            <a:spLocks noChangeArrowheads="1" noTextEdit="1"/>
          </p:cNvSpPr>
          <p:nvPr>
            <p:ph type="sldImg"/>
          </p:nvPr>
        </p:nvSpPr>
        <p:spPr>
          <a:xfrm>
            <a:off x="1143000" y="685800"/>
            <a:ext cx="4572000" cy="3429000"/>
          </a:xfrm>
          <a:solidFill>
            <a:srgbClr val="FFFFFF"/>
          </a:solidFill>
          <a:ln/>
        </p:spPr>
      </p:sp>
      <p:sp>
        <p:nvSpPr>
          <p:cNvPr id="47107"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49155"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For discussion on why data citation matters to institutions, see McKenzie Smith </a:t>
            </a:r>
            <a:r>
              <a:rPr lang="en-US" altLang="en-US" smtClean="0">
                <a:latin typeface="Arial" pitchFamily="34" charset="0"/>
                <a:ea typeface="ＭＳ Ｐゴシック" charset="-128"/>
                <a:cs typeface="Times New Roman" pitchFamily="18" charset="0"/>
              </a:rPr>
              <a:t>“</a:t>
            </a:r>
            <a:r>
              <a:rPr lang="en-US" altLang="ja-JP" smtClean="0">
                <a:latin typeface="Times New Roman" pitchFamily="18" charset="0"/>
                <a:ea typeface="ＭＳ Ｐゴシック" charset="-128"/>
                <a:cs typeface="Times New Roman" pitchFamily="18" charset="0"/>
              </a:rPr>
              <a:t>Institutional/financial</a:t>
            </a:r>
            <a:r>
              <a:rPr lang="en-US" altLang="en-US" smtClean="0">
                <a:latin typeface="Arial" pitchFamily="34" charset="0"/>
                <a:ea typeface="ＭＳ Ｐゴシック" charset="-128"/>
                <a:cs typeface="Times New Roman" pitchFamily="18" charset="0"/>
              </a:rPr>
              <a:t>”</a:t>
            </a:r>
            <a:r>
              <a:rPr lang="en-US" altLang="ja-JP" smtClean="0">
                <a:latin typeface="Times New Roman" pitchFamily="18" charset="0"/>
                <a:ea typeface="ＭＳ Ｐゴシック" charset="-128"/>
                <a:cs typeface="Times New Roman" pitchFamily="18" charset="0"/>
              </a:rPr>
              <a:t> </a:t>
            </a:r>
            <a:r>
              <a:rPr lang="en-US" altLang="ja-JP" sz="1800" smtClean="0">
                <a:latin typeface="Times New Roman" pitchFamily="18" charset="0"/>
                <a:ea typeface="ＭＳ Ｐゴシック" charset="-128"/>
                <a:cs typeface="Times New Roman" pitchFamily="18" charset="0"/>
              </a:rPr>
              <a:t>Developing Data Attribution and Citation Practices and Standards</a:t>
            </a:r>
            <a:r>
              <a:rPr lang="en-US" altLang="ja-JP" sz="1800" smtClean="0">
                <a:latin typeface="Times New Roman Italic" charset="0"/>
                <a:ea typeface="ＭＳ Ｐゴシック" charset="-128"/>
                <a:cs typeface="Times New Roman Italic" charset="0"/>
              </a:rPr>
              <a:t> An International Symposium and Workshop, </a:t>
            </a:r>
            <a:r>
              <a:rPr lang="en-US" altLang="ja-JP" sz="1800" smtClean="0">
                <a:latin typeface="Times New Roman" pitchFamily="18" charset="0"/>
                <a:ea typeface="ＭＳ Ｐゴシック" charset="-128"/>
                <a:cs typeface="Times New Roman" pitchFamily="18" charset="0"/>
              </a:rPr>
              <a:t>Berkeley, CA on 22</a:t>
            </a:r>
            <a:r>
              <a:rPr lang="en-US" altLang="ja-JP" sz="1800" baseline="30000" smtClean="0">
                <a:latin typeface="Times New Roman" pitchFamily="18" charset="0"/>
                <a:ea typeface="ＭＳ Ｐゴシック" charset="-128"/>
                <a:cs typeface="Times New Roman" pitchFamily="18" charset="0"/>
              </a:rPr>
              <a:t>nd</a:t>
            </a:r>
            <a:r>
              <a:rPr lang="en-US" altLang="ja-JP" sz="1800" smtClean="0">
                <a:latin typeface="Times New Roman" pitchFamily="18" charset="0"/>
                <a:ea typeface="ＭＳ Ｐゴシック" charset="-128"/>
                <a:cs typeface="Times New Roman" pitchFamily="18" charset="0"/>
              </a:rPr>
              <a:t> August 2011</a:t>
            </a:r>
            <a:r>
              <a:rPr lang="en-US" altLang="ja-JP" smtClean="0">
                <a:latin typeface="Times New Roman" pitchFamily="18" charset="0"/>
                <a:ea typeface="ＭＳ Ｐゴシック" charset="-128"/>
                <a:cs typeface="Times New Roman" pitchFamily="18" charset="0"/>
              </a:rPr>
              <a:t> who discusses institutional reputational management, infrastructure provision, compliance with policies, long term stewardship of scholarly record, financial implications, ownership.</a:t>
            </a:r>
            <a:endParaRPr lang="en-US" smtClean="0">
              <a:latin typeface="Times New Roman" pitchFamily="18" charset="0"/>
              <a:ea typeface="ＭＳ Ｐゴシック" charset="-128"/>
              <a:cs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1"/>
          <p:cNvSpPr>
            <a:spLocks noChangeArrowheads="1" noTextEdit="1"/>
          </p:cNvSpPr>
          <p:nvPr>
            <p:ph type="sldImg"/>
          </p:nvPr>
        </p:nvSpPr>
        <p:spPr>
          <a:xfrm>
            <a:off x="1143000" y="685800"/>
            <a:ext cx="4572000" cy="3429000"/>
          </a:xfrm>
          <a:solidFill>
            <a:srgbClr val="FFFFFF"/>
          </a:solidFill>
          <a:ln/>
        </p:spPr>
      </p:sp>
      <p:sp>
        <p:nvSpPr>
          <p:cNvPr id="51203"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1"/>
          <p:cNvSpPr>
            <a:spLocks noChangeArrowheads="1" noTextEdit="1"/>
          </p:cNvSpPr>
          <p:nvPr>
            <p:ph type="sldImg"/>
          </p:nvPr>
        </p:nvSpPr>
        <p:spPr>
          <a:xfrm>
            <a:off x="1143000" y="685800"/>
            <a:ext cx="4572000" cy="3429000"/>
          </a:xfrm>
          <a:solidFill>
            <a:srgbClr val="FFFFFF"/>
          </a:solidFill>
          <a:ln/>
        </p:spPr>
      </p:sp>
      <p:sp>
        <p:nvSpPr>
          <p:cNvPr id="53251"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1"/>
          <p:cNvSpPr>
            <a:spLocks noChangeArrowheads="1" noTextEdit="1"/>
          </p:cNvSpPr>
          <p:nvPr>
            <p:ph type="sldImg"/>
          </p:nvPr>
        </p:nvSpPr>
        <p:spPr>
          <a:xfrm>
            <a:off x="1143000" y="685800"/>
            <a:ext cx="4572000" cy="3429000"/>
          </a:xfrm>
          <a:solidFill>
            <a:srgbClr val="FFFFFF"/>
          </a:solidFill>
          <a:ln/>
        </p:spPr>
      </p:sp>
      <p:sp>
        <p:nvSpPr>
          <p:cNvPr id="55299"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1"/>
          <p:cNvSpPr>
            <a:spLocks noChangeArrowheads="1" noTextEdit="1"/>
          </p:cNvSpPr>
          <p:nvPr>
            <p:ph type="sldImg"/>
          </p:nvPr>
        </p:nvSpPr>
        <p:spPr>
          <a:xfrm>
            <a:off x="1143000" y="685800"/>
            <a:ext cx="4572000" cy="3429000"/>
          </a:xfrm>
          <a:solidFill>
            <a:srgbClr val="FFFFFF"/>
          </a:solidFill>
          <a:ln/>
        </p:spPr>
      </p:sp>
      <p:sp>
        <p:nvSpPr>
          <p:cNvPr id="57347"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1"/>
          <p:cNvSpPr>
            <a:spLocks noChangeArrowheads="1" noTextEdit="1"/>
          </p:cNvSpPr>
          <p:nvPr>
            <p:ph type="sldImg"/>
          </p:nvPr>
        </p:nvSpPr>
        <p:spPr>
          <a:xfrm>
            <a:off x="1143000" y="685800"/>
            <a:ext cx="4572000" cy="3429000"/>
          </a:xfrm>
          <a:solidFill>
            <a:srgbClr val="FFFFFF"/>
          </a:solidFill>
          <a:ln/>
        </p:spPr>
      </p:sp>
      <p:sp>
        <p:nvSpPr>
          <p:cNvPr id="59395"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12291"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1000" smtClean="0">
                <a:latin typeface="Lucida Grande" charset="0"/>
                <a:ea typeface="ＭＳ Ｐゴシック" charset="-128"/>
              </a:rPr>
              <a:t>Based on the presentation by Borgman, </a:t>
            </a:r>
            <a:r>
              <a:rPr lang="en-US" altLang="en-US" sz="2200" smtClean="0">
                <a:latin typeface="Arial" pitchFamily="34" charset="0"/>
                <a:ea typeface="ＭＳ Ｐゴシック" charset="-128"/>
                <a:cs typeface="Arial" pitchFamily="34" charset="0"/>
              </a:rPr>
              <a:t>“</a:t>
            </a:r>
            <a:r>
              <a:rPr lang="en-US" altLang="ja-JP" smtClean="0">
                <a:latin typeface="Times New Roman" pitchFamily="18" charset="0"/>
                <a:ea typeface="ＭＳ Ｐゴシック" charset="-128"/>
                <a:cs typeface="Times New Roman" pitchFamily="18" charset="0"/>
              </a:rPr>
              <a:t>Why are the attribution and citation of scientific data important?</a:t>
            </a:r>
            <a:r>
              <a:rPr lang="en-US" altLang="en-US" smtClean="0">
                <a:latin typeface="Arial" pitchFamily="34" charset="0"/>
                <a:ea typeface="ＭＳ Ｐゴシック" charset="-128"/>
                <a:cs typeface="Arial" pitchFamily="34" charset="0"/>
              </a:rPr>
              <a:t>”</a:t>
            </a:r>
            <a:r>
              <a:rPr lang="en-US" altLang="ja-JP" smtClean="0">
                <a:latin typeface="Times New Roman" pitchFamily="18" charset="0"/>
                <a:ea typeface="ＭＳ Ｐゴシック" charset="-128"/>
                <a:cs typeface="Times New Roman" pitchFamily="18" charset="0"/>
              </a:rPr>
              <a:t> </a:t>
            </a:r>
            <a:r>
              <a:rPr lang="en-US" altLang="ja-JP" sz="1000" smtClean="0">
                <a:latin typeface="Times New Roman" pitchFamily="18" charset="0"/>
                <a:ea typeface="ＭＳ Ｐゴシック" charset="-128"/>
                <a:cs typeface="Times New Roman" pitchFamily="18" charset="0"/>
              </a:rPr>
              <a:t>Developing Data Attribution and Citation Practices and Standards</a:t>
            </a:r>
            <a:r>
              <a:rPr lang="en-US" altLang="ja-JP" sz="1000" smtClean="0">
                <a:latin typeface="Times New Roman Italic" charset="0"/>
                <a:ea typeface="ＭＳ Ｐゴシック" charset="-128"/>
                <a:cs typeface="Times New Roman Italic" charset="0"/>
              </a:rPr>
              <a:t> An International Symposium and Workshop, </a:t>
            </a:r>
            <a:r>
              <a:rPr lang="en-US" altLang="ja-JP" sz="1000" smtClean="0">
                <a:latin typeface="Times New Roman" pitchFamily="18" charset="0"/>
                <a:ea typeface="ＭＳ Ｐゴシック" charset="-128"/>
                <a:cs typeface="Times New Roman" pitchFamily="18" charset="0"/>
              </a:rPr>
              <a:t>Berkeley, CA on 22</a:t>
            </a:r>
            <a:r>
              <a:rPr lang="en-US" altLang="ja-JP" sz="1000" baseline="30000" smtClean="0">
                <a:latin typeface="Times New Roman" pitchFamily="18" charset="0"/>
                <a:ea typeface="ＭＳ Ｐゴシック" charset="-128"/>
                <a:cs typeface="Times New Roman" pitchFamily="18" charset="0"/>
              </a:rPr>
              <a:t>nd</a:t>
            </a:r>
            <a:r>
              <a:rPr lang="en-US" altLang="ja-JP" sz="1000" smtClean="0">
                <a:latin typeface="Times New Roman" pitchFamily="18" charset="0"/>
                <a:ea typeface="ＭＳ Ｐゴシック" charset="-128"/>
                <a:cs typeface="Times New Roman" pitchFamily="18" charset="0"/>
              </a:rPr>
              <a:t> August 2011 available from http://sites.nationalacademies.org/PGA/brdi/PGA_064019</a:t>
            </a:r>
          </a:p>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endParaRPr lang="en-US" sz="1000" smtClean="0">
              <a:latin typeface="Times New Roman" pitchFamily="18" charset="0"/>
              <a:ea typeface="ＭＳ Ｐゴシック" charset="-128"/>
              <a:cs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14339"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endParaRPr lang="en-US" smtClean="0">
              <a:latin typeface="Times New Roman" pitchFamily="18" charset="0"/>
              <a:ea typeface="ＭＳ Ｐゴシック" charset="-128"/>
              <a:cs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16387"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500" smtClean="0">
                <a:latin typeface="Times New Roman" pitchFamily="18" charset="0"/>
                <a:ea typeface="ＭＳ Ｐゴシック" charset="-128"/>
                <a:cs typeface="Times New Roman" pitchFamily="18" charset="0"/>
              </a:rPr>
              <a:t>Bourne, P. Life Sciences</a:t>
            </a:r>
            <a:r>
              <a:rPr lang="en-US" smtClean="0">
                <a:latin typeface="Times New Roman" pitchFamily="18" charset="0"/>
                <a:ea typeface="ＭＳ Ｐゴシック" charset="-128"/>
                <a:cs typeface="Times New Roman" pitchFamily="18" charset="0"/>
              </a:rPr>
              <a:t> </a:t>
            </a:r>
            <a:r>
              <a:rPr lang="en-US" sz="500" smtClean="0">
                <a:latin typeface="Times New Roman" pitchFamily="18" charset="0"/>
                <a:ea typeface="ＭＳ Ｐゴシック" charset="-128"/>
                <a:cs typeface="Times New Roman" pitchFamily="18" charset="0"/>
              </a:rPr>
              <a:t>Developing Data Attribution and Citation Practices and Standards</a:t>
            </a:r>
            <a:r>
              <a:rPr lang="en-US" sz="500" smtClean="0">
                <a:latin typeface="Times New Roman Italic" charset="0"/>
                <a:ea typeface="ＭＳ Ｐゴシック" charset="-128"/>
                <a:cs typeface="Times New Roman Italic" charset="0"/>
              </a:rPr>
              <a:t> An International Symposium and Workshop, </a:t>
            </a:r>
            <a:r>
              <a:rPr lang="en-US" sz="500" smtClean="0">
                <a:latin typeface="Times New Roman" pitchFamily="18" charset="0"/>
                <a:ea typeface="ＭＳ Ｐゴシック" charset="-128"/>
                <a:cs typeface="Times New Roman" pitchFamily="18" charset="0"/>
              </a:rPr>
              <a:t>Berkeley, CA  on 22</a:t>
            </a:r>
            <a:r>
              <a:rPr lang="en-US" sz="500" baseline="30000" smtClean="0">
                <a:latin typeface="Times New Roman" pitchFamily="18" charset="0"/>
                <a:ea typeface="ＭＳ Ｐゴシック" charset="-128"/>
                <a:cs typeface="Times New Roman" pitchFamily="18" charset="0"/>
              </a:rPr>
              <a:t>nd</a:t>
            </a:r>
            <a:r>
              <a:rPr lang="en-US" sz="500" smtClean="0">
                <a:latin typeface="Times New Roman" pitchFamily="18" charset="0"/>
                <a:ea typeface="ＭＳ Ｐゴシック" charset="-128"/>
                <a:cs typeface="Times New Roman" pitchFamily="18" charset="0"/>
              </a:rPr>
              <a:t> August 2011</a:t>
            </a:r>
            <a:r>
              <a:rPr lang="en-US" sz="700" smtClean="0">
                <a:latin typeface="Times New Roman" pitchFamily="18" charset="0"/>
                <a:ea typeface="ＭＳ Ｐゴシック" charset="-128"/>
                <a:cs typeface="Times New Roman" pitchFamily="18" charset="0"/>
              </a:rPr>
              <a:t> </a:t>
            </a:r>
            <a:r>
              <a:rPr lang="en-US" sz="500" smtClean="0">
                <a:latin typeface="Times New Roman" pitchFamily="18" charset="0"/>
                <a:ea typeface="ＭＳ Ｐゴシック" charset="-128"/>
                <a:cs typeface="Times New Roman" pitchFamily="18" charset="0"/>
              </a:rPr>
              <a:t>(Slide 7) </a:t>
            </a:r>
            <a:r>
              <a:rPr lang="en-US" sz="800" smtClean="0">
                <a:latin typeface="Times New Roman" pitchFamily="18" charset="0"/>
                <a:ea typeface="ＭＳ Ｐゴシック" charset="-128"/>
                <a:cs typeface="Times New Roman" pitchFamily="18" charset="0"/>
              </a:rPr>
              <a:t>http://sites.nationalacademies.org/PGA/brdi/PGA_064019 </a:t>
            </a:r>
            <a:r>
              <a:rPr lang="en-US" sz="500" smtClean="0">
                <a:latin typeface="Times New Roman" pitchFamily="18" charset="0"/>
                <a:ea typeface="ＭＳ Ｐゴシック" charset="-128"/>
                <a:cs typeface="Times New Roman" pitchFamily="18" charset="0"/>
              </a:rPr>
              <a:t>Used with permission.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18435"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From </a:t>
            </a:r>
            <a:r>
              <a:rPr lang="en-US" sz="1400" smtClean="0">
                <a:latin typeface="Times New Roman" pitchFamily="18" charset="0"/>
                <a:ea typeface="ＭＳ Ｐゴシック" charset="-128"/>
                <a:cs typeface="Times New Roman" pitchFamily="18" charset="0"/>
              </a:rPr>
              <a:t>Diane Harley, Ph.D., Principal Investigator</a:t>
            </a:r>
          </a:p>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1400" smtClean="0">
                <a:latin typeface="Times New Roman" pitchFamily="18" charset="0"/>
                <a:ea typeface="ＭＳ Ｐゴシック" charset="-128"/>
                <a:cs typeface="Times New Roman" pitchFamily="18" charset="0"/>
              </a:rPr>
              <a:t>Center for Studies in Higher Education (CSHE)</a:t>
            </a:r>
          </a:p>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1400" smtClean="0">
                <a:latin typeface="Times New Roman" pitchFamily="18" charset="0"/>
                <a:ea typeface="ＭＳ Ｐゴシック" charset="-128"/>
                <a:cs typeface="Times New Roman" pitchFamily="18" charset="0"/>
              </a:rPr>
              <a:t>University of California, Berkeley</a:t>
            </a:r>
          </a:p>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BRDI (2011)</a:t>
            </a:r>
          </a:p>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See presentation Developing Data Attribution and Citation Practices and Standards</a:t>
            </a:r>
            <a:r>
              <a:rPr lang="en-US" smtClean="0">
                <a:latin typeface="Times New Roman Italic" charset="0"/>
                <a:ea typeface="ＭＳ Ｐゴシック" charset="-128"/>
                <a:cs typeface="Times New Roman Italic" charset="0"/>
              </a:rPr>
              <a:t> An International Symposium and Workshop, </a:t>
            </a:r>
            <a:r>
              <a:rPr lang="en-US" smtClean="0">
                <a:latin typeface="Times New Roman" pitchFamily="18" charset="0"/>
                <a:ea typeface="ＭＳ Ｐゴシック" charset="-128"/>
                <a:cs typeface="Times New Roman" pitchFamily="18" charset="0"/>
              </a:rPr>
              <a:t>Berkeley, CA on 22</a:t>
            </a:r>
            <a:r>
              <a:rPr lang="en-US" baseline="30000" smtClean="0">
                <a:latin typeface="Times New Roman" pitchFamily="18" charset="0"/>
                <a:ea typeface="ＭＳ Ｐゴシック" charset="-128"/>
                <a:cs typeface="Times New Roman" pitchFamily="18" charset="0"/>
              </a:rPr>
              <a:t>nd</a:t>
            </a:r>
            <a:r>
              <a:rPr lang="en-US" smtClean="0">
                <a:latin typeface="Times New Roman" pitchFamily="18" charset="0"/>
                <a:ea typeface="ＭＳ Ｐゴシック" charset="-128"/>
                <a:cs typeface="Times New Roman" pitchFamily="18" charset="0"/>
              </a:rPr>
              <a:t> August 2011 for results on current practice in several different disciplines, and a paper that evolved from that talk:</a:t>
            </a:r>
          </a:p>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Harley, Diane. (Forthcoming 2012) Socio-cultural barriers and affordances for data sharing and citation standards and practices: Issues of Time, Credit, and Peer Review. National Academy of Sciences. Developing Data Attribution and Citation Practices and Standards. </a:t>
            </a:r>
            <a:r>
              <a:rPr lang="en-US" smtClean="0">
                <a:latin typeface="Times New Roman Italic" charset="0"/>
                <a:ea typeface="ＭＳ Ｐゴシック" charset="-128"/>
                <a:cs typeface="Times New Roman Italic" charset="0"/>
              </a:rPr>
              <a:t>International Symposium and Workshop. August 22-23, 2011. US CODATA and the Board on Research Data and Information in collaboration with CODATA-ICSTI Task Group on Data Citation Standards and Practices.</a:t>
            </a:r>
          </a:p>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(Forthcoming 2012) http://cshe.berkeley.edu/publications/publications.php?id=415</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20483" name="Text Box 2"/>
          <p:cNvSpPr>
            <a:spLocks noChangeArrowheads="1"/>
          </p:cNvSpPr>
          <p:nvPr>
            <p:ph type="body"/>
          </p:nvPr>
        </p:nvSpPr>
        <p:spPr>
          <a:xfrm>
            <a:off x="685800" y="4343400"/>
            <a:ext cx="5486400" cy="4114800"/>
          </a:xfrm>
          <a:noFill/>
          <a:ln/>
        </p:spPr>
        <p:txBody>
          <a:bodyPr/>
          <a:lstStyle/>
          <a:p>
            <a:pPr eaLnBrk="1" hangingPunct="1">
              <a:spcBef>
                <a:spcPct val="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mtClean="0">
                <a:latin typeface="Times New Roman" pitchFamily="18" charset="0"/>
                <a:ea typeface="ＭＳ Ｐゴシック" charset="-128"/>
                <a:cs typeface="Times New Roman" pitchFamily="18" charset="0"/>
              </a:rPr>
              <a:t>From Ball (2012)</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
          <p:cNvSpPr>
            <a:spLocks noChangeArrowheads="1" noTextEdit="1"/>
          </p:cNvSpPr>
          <p:nvPr>
            <p:ph type="sldImg"/>
          </p:nvPr>
        </p:nvSpPr>
        <p:spPr>
          <a:xfrm>
            <a:off x="1143000" y="685800"/>
            <a:ext cx="4572000" cy="3429000"/>
          </a:xfrm>
          <a:solidFill>
            <a:srgbClr val="FFFFFF"/>
          </a:solidFill>
          <a:ln/>
        </p:spPr>
      </p:sp>
      <p:sp>
        <p:nvSpPr>
          <p:cNvPr id="22531" name="Rectangle 2"/>
          <p:cNvSpPr>
            <a:spLocks noChangeArrowheads="1"/>
          </p:cNvSpPr>
          <p:nvPr>
            <p:ph type="body" idx="1"/>
          </p:nvPr>
        </p:nvSpPr>
        <p:spPr>
          <a:xfrm>
            <a:off x="685800" y="4343400"/>
            <a:ext cx="5486400" cy="4208463"/>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1"/>
          <p:cNvSpPr>
            <a:spLocks noChangeArrowheads="1" noTextEdit="1"/>
          </p:cNvSpPr>
          <p:nvPr>
            <p:ph type="sldImg"/>
          </p:nvPr>
        </p:nvSpPr>
        <p:spPr>
          <a:xfrm>
            <a:off x="1143000" y="685800"/>
            <a:ext cx="4572000" cy="3429000"/>
          </a:xfrm>
          <a:solidFill>
            <a:srgbClr val="FFFFFF"/>
          </a:solidFill>
          <a:ln/>
        </p:spPr>
      </p:sp>
      <p:sp>
        <p:nvSpPr>
          <p:cNvPr id="24579" name="Rectangle 2"/>
          <p:cNvSpPr>
            <a:spLocks noChangeArrowheads="1"/>
          </p:cNvSpPr>
          <p:nvPr>
            <p:ph type="body" idx="1"/>
          </p:nvPr>
        </p:nvSpPr>
        <p:spPr>
          <a:xfrm>
            <a:off x="685800" y="4343400"/>
            <a:ext cx="5486400" cy="4114800"/>
          </a:xfrm>
          <a:noFill/>
          <a:ln/>
        </p:spPr>
        <p:txBody>
          <a:bodyPr wrap="none" anchor="ctr"/>
          <a:lstStyle/>
          <a:p>
            <a:endParaRPr lang="en-US" smtClean="0">
              <a:latin typeface="Times New Roman" pitchFamily="18" charset="0"/>
              <a:ea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171700"/>
            <a:ext cx="4037013" cy="4684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2171700"/>
            <a:ext cx="4038600" cy="4684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25538"/>
            <a:ext cx="2055813" cy="57308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5538"/>
            <a:ext cx="6019800" cy="5730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52596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60198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916113"/>
            <a:ext cx="4037012" cy="494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7725" y="1916113"/>
            <a:ext cx="4038600" cy="494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513" y="692150"/>
            <a:ext cx="2055812" cy="616426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692150"/>
            <a:ext cx="6019800" cy="61642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mj-lt"/>
          <a:ea typeface="+mj-ea"/>
          <a:cs typeface="+mj-cs"/>
        </a:defRPr>
      </a:lvl1pPr>
      <a:lvl2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2pPr>
      <a:lvl3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3pPr>
      <a:lvl4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4pPr>
      <a:lvl5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5pPr>
      <a:lvl6pPr marL="25146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6pPr>
      <a:lvl7pPr marL="29718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7pPr>
      <a:lvl8pPr marL="34290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8pPr>
      <a:lvl9pPr marL="38862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9pPr>
    </p:titleStyle>
    <p:bodyStyle>
      <a:lvl1pPr marL="342900" indent="-342900" algn="l" defTabSz="457200" rtl="0" eaLnBrk="0" fontAlgn="base" hangingPunct="0">
        <a:lnSpc>
          <a:spcPct val="85000"/>
        </a:lnSpc>
        <a:spcBef>
          <a:spcPts val="700"/>
        </a:spcBef>
        <a:spcAft>
          <a:spcPct val="0"/>
        </a:spcAft>
        <a:buClr>
          <a:srgbClr val="000000"/>
        </a:buClr>
        <a:buSzPct val="100000"/>
        <a:buFont typeface="Times New Roman" pitchFamily="18" charset="0"/>
        <a:buChar char="•"/>
        <a:defRPr sz="2800">
          <a:solidFill>
            <a:srgbClr val="000000"/>
          </a:solidFill>
          <a:latin typeface="+mn-lt"/>
          <a:ea typeface="+mn-ea"/>
          <a:cs typeface="+mn-cs"/>
        </a:defRPr>
      </a:lvl1pPr>
      <a:lvl2pPr marL="742950" indent="-285750" algn="l" defTabSz="457200" rtl="0" eaLnBrk="0" fontAlgn="base" hangingPunct="0">
        <a:lnSpc>
          <a:spcPct val="85000"/>
        </a:lnSpc>
        <a:spcBef>
          <a:spcPts val="600"/>
        </a:spcBef>
        <a:spcAft>
          <a:spcPct val="0"/>
        </a:spcAft>
        <a:buClr>
          <a:srgbClr val="000000"/>
        </a:buClr>
        <a:buSzPct val="100000"/>
        <a:buFont typeface="Times New Roman" pitchFamily="18" charset="0"/>
        <a:buChar char="–"/>
        <a:defRPr sz="2400">
          <a:solidFill>
            <a:srgbClr val="000000"/>
          </a:solidFill>
          <a:latin typeface="+mn-lt"/>
          <a:ea typeface="+mn-ea"/>
          <a:cs typeface="+mn-cs"/>
        </a:defRPr>
      </a:lvl2pPr>
      <a:lvl3pPr marL="11430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3pPr>
      <a:lvl4pPr marL="16002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4pPr>
      <a:lvl5pPr marL="2057400" indent="-228600" algn="l" defTabSz="457200" rtl="0" eaLnBrk="0" fontAlgn="base" hangingPunct="0">
        <a:lnSpc>
          <a:spcPct val="85000"/>
        </a:lnSpc>
        <a:spcBef>
          <a:spcPts val="400"/>
        </a:spcBef>
        <a:spcAft>
          <a:spcPct val="0"/>
        </a:spcAft>
        <a:buClr>
          <a:srgbClr val="000000"/>
        </a:buClr>
        <a:buSzPct val="100000"/>
        <a:buFont typeface="Times New Roman" pitchFamily="18" charset="0"/>
        <a:buChar char="»"/>
        <a:defRPr sz="1600">
          <a:solidFill>
            <a:srgbClr val="000000"/>
          </a:solidFill>
          <a:latin typeface="+mn-lt"/>
          <a:ea typeface="+mn-ea"/>
          <a:cs typeface="+mn-cs"/>
        </a:defRPr>
      </a:lvl5pPr>
      <a:lvl6pPr marL="25146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6pPr>
      <a:lvl7pPr marL="29718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7pPr>
      <a:lvl8pPr marL="34290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8pPr>
      <a:lvl9pPr marL="38862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mj-lt"/>
          <a:ea typeface="+mj-ea"/>
          <a:cs typeface="+mj-cs"/>
        </a:defRPr>
      </a:lvl1pPr>
      <a:lvl2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2pPr>
      <a:lvl3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3pPr>
      <a:lvl4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4pPr>
      <a:lvl5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5pPr>
      <a:lvl6pPr marL="25146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6pPr>
      <a:lvl7pPr marL="29718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7pPr>
      <a:lvl8pPr marL="34290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8pPr>
      <a:lvl9pPr marL="38862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9pPr>
    </p:titleStyle>
    <p:bodyStyle>
      <a:lvl1pPr marL="342900" indent="-342900" algn="l" defTabSz="457200" rtl="0" eaLnBrk="0" fontAlgn="base" hangingPunct="0">
        <a:lnSpc>
          <a:spcPct val="85000"/>
        </a:lnSpc>
        <a:spcBef>
          <a:spcPts val="700"/>
        </a:spcBef>
        <a:spcAft>
          <a:spcPct val="0"/>
        </a:spcAft>
        <a:buClr>
          <a:srgbClr val="000000"/>
        </a:buClr>
        <a:buSzPct val="100000"/>
        <a:buFont typeface="Times New Roman" pitchFamily="18" charset="0"/>
        <a:buChar char="•"/>
        <a:defRPr sz="2800">
          <a:solidFill>
            <a:srgbClr val="000000"/>
          </a:solidFill>
          <a:latin typeface="+mn-lt"/>
          <a:ea typeface="+mn-ea"/>
          <a:cs typeface="+mn-cs"/>
        </a:defRPr>
      </a:lvl1pPr>
      <a:lvl2pPr marL="742950" indent="-285750" algn="l" defTabSz="457200" rtl="0" eaLnBrk="0" fontAlgn="base" hangingPunct="0">
        <a:lnSpc>
          <a:spcPct val="85000"/>
        </a:lnSpc>
        <a:spcBef>
          <a:spcPts val="600"/>
        </a:spcBef>
        <a:spcAft>
          <a:spcPct val="0"/>
        </a:spcAft>
        <a:buClr>
          <a:srgbClr val="000000"/>
        </a:buClr>
        <a:buSzPct val="100000"/>
        <a:buFont typeface="Times New Roman" pitchFamily="18" charset="0"/>
        <a:buChar char="–"/>
        <a:defRPr sz="2400">
          <a:solidFill>
            <a:srgbClr val="000000"/>
          </a:solidFill>
          <a:latin typeface="+mn-lt"/>
          <a:ea typeface="+mn-ea"/>
          <a:cs typeface="+mn-cs"/>
        </a:defRPr>
      </a:lvl2pPr>
      <a:lvl3pPr marL="11430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3pPr>
      <a:lvl4pPr marL="16002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4pPr>
      <a:lvl5pPr marL="2057400" indent="-228600" algn="l" defTabSz="457200" rtl="0" eaLnBrk="0" fontAlgn="base" hangingPunct="0">
        <a:lnSpc>
          <a:spcPct val="85000"/>
        </a:lnSpc>
        <a:spcBef>
          <a:spcPts val="400"/>
        </a:spcBef>
        <a:spcAft>
          <a:spcPct val="0"/>
        </a:spcAft>
        <a:buClr>
          <a:srgbClr val="000000"/>
        </a:buClr>
        <a:buSzPct val="100000"/>
        <a:buFont typeface="Times New Roman" pitchFamily="18" charset="0"/>
        <a:buChar char="»"/>
        <a:defRPr sz="1600">
          <a:solidFill>
            <a:srgbClr val="000000"/>
          </a:solidFill>
          <a:latin typeface="+mn-lt"/>
          <a:ea typeface="+mn-ea"/>
          <a:cs typeface="+mn-cs"/>
        </a:defRPr>
      </a:lvl5pPr>
      <a:lvl6pPr marL="25146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6pPr>
      <a:lvl7pPr marL="29718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7pPr>
      <a:lvl8pPr marL="34290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8pPr>
      <a:lvl9pPr marL="38862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457200" y="1125538"/>
            <a:ext cx="8228013" cy="2347912"/>
          </a:xfrm>
          <a:prstGeom prst="rect">
            <a:avLst/>
          </a:prstGeom>
          <a:noFill/>
          <a:ln w="9525">
            <a:noFill/>
            <a:round/>
            <a:headEnd/>
            <a:tailEnd/>
          </a:ln>
        </p:spPr>
        <p:txBody>
          <a:bodyPr vert="horz" wrap="square" lIns="50760" tIns="50760" rIns="90000" bIns="50760" numCol="1" anchor="t" anchorCtr="0" compatLnSpc="1">
            <a:prstTxWarp prst="textNoShape">
              <a:avLst/>
            </a:prstTxWarp>
          </a:bodyPr>
          <a:lstStyle/>
          <a:p>
            <a:pPr lvl="0"/>
            <a:r>
              <a:rPr lang="en-GB" smtClean="0"/>
              <a:t>Click to edit the title text format</a:t>
            </a:r>
          </a:p>
        </p:txBody>
      </p:sp>
      <p:sp>
        <p:nvSpPr>
          <p:cNvPr id="3075" name="Rectangle 2"/>
          <p:cNvSpPr>
            <a:spLocks noGrp="1" noChangeArrowheads="1"/>
          </p:cNvSpPr>
          <p:nvPr>
            <p:ph type="body" idx="1"/>
          </p:nvPr>
        </p:nvSpPr>
        <p:spPr bwMode="auto">
          <a:xfrm>
            <a:off x="457200" y="2171700"/>
            <a:ext cx="8228013" cy="4684713"/>
          </a:xfrm>
          <a:prstGeom prst="rect">
            <a:avLst/>
          </a:prstGeom>
          <a:noFill/>
          <a:ln w="9525">
            <a:noFill/>
            <a:round/>
            <a:headEnd/>
            <a:tailEnd/>
          </a:ln>
        </p:spPr>
        <p:txBody>
          <a:bodyPr vert="horz" wrap="square" lIns="50760" tIns="50760" rIns="90000" bIns="5076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mj-lt"/>
          <a:ea typeface="+mj-ea"/>
          <a:cs typeface="+mj-cs"/>
        </a:defRPr>
      </a:lvl1pPr>
      <a:lvl2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2pPr>
      <a:lvl3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3pPr>
      <a:lvl4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4pPr>
      <a:lvl5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5pPr>
      <a:lvl6pPr marL="25146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6pPr>
      <a:lvl7pPr marL="29718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7pPr>
      <a:lvl8pPr marL="34290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8pPr>
      <a:lvl9pPr marL="38862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9pPr>
    </p:titleStyle>
    <p:bodyStyle>
      <a:lvl1pPr marL="342900" indent="-342900" algn="l" defTabSz="457200" rtl="0" eaLnBrk="0" fontAlgn="base" hangingPunct="0">
        <a:lnSpc>
          <a:spcPct val="85000"/>
        </a:lnSpc>
        <a:spcBef>
          <a:spcPts val="700"/>
        </a:spcBef>
        <a:spcAft>
          <a:spcPct val="0"/>
        </a:spcAft>
        <a:buClr>
          <a:srgbClr val="000000"/>
        </a:buClr>
        <a:buSzPct val="100000"/>
        <a:buFont typeface="Times New Roman" pitchFamily="18" charset="0"/>
        <a:buChar char="•"/>
        <a:defRPr sz="2800">
          <a:solidFill>
            <a:srgbClr val="000000"/>
          </a:solidFill>
          <a:latin typeface="+mn-lt"/>
          <a:ea typeface="+mn-ea"/>
          <a:cs typeface="+mn-cs"/>
        </a:defRPr>
      </a:lvl1pPr>
      <a:lvl2pPr marL="742950" indent="-285750" algn="l" defTabSz="457200" rtl="0" eaLnBrk="0" fontAlgn="base" hangingPunct="0">
        <a:lnSpc>
          <a:spcPct val="85000"/>
        </a:lnSpc>
        <a:spcBef>
          <a:spcPts val="600"/>
        </a:spcBef>
        <a:spcAft>
          <a:spcPct val="0"/>
        </a:spcAft>
        <a:buClr>
          <a:srgbClr val="000000"/>
        </a:buClr>
        <a:buSzPct val="100000"/>
        <a:buFont typeface="Times New Roman" pitchFamily="18" charset="0"/>
        <a:buChar char="–"/>
        <a:defRPr sz="2400">
          <a:solidFill>
            <a:srgbClr val="000000"/>
          </a:solidFill>
          <a:latin typeface="+mn-lt"/>
          <a:ea typeface="+mn-ea"/>
          <a:cs typeface="+mn-cs"/>
        </a:defRPr>
      </a:lvl2pPr>
      <a:lvl3pPr marL="11430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3pPr>
      <a:lvl4pPr marL="16002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4pPr>
      <a:lvl5pPr marL="2057400" indent="-228600" algn="l" defTabSz="457200" rtl="0" eaLnBrk="0" fontAlgn="base" hangingPunct="0">
        <a:lnSpc>
          <a:spcPct val="85000"/>
        </a:lnSpc>
        <a:spcBef>
          <a:spcPts val="400"/>
        </a:spcBef>
        <a:spcAft>
          <a:spcPct val="0"/>
        </a:spcAft>
        <a:buClr>
          <a:srgbClr val="000000"/>
        </a:buClr>
        <a:buSzPct val="100000"/>
        <a:buFont typeface="Times New Roman" pitchFamily="18" charset="0"/>
        <a:buChar char="»"/>
        <a:defRPr sz="1600">
          <a:solidFill>
            <a:srgbClr val="000000"/>
          </a:solidFill>
          <a:latin typeface="+mn-lt"/>
          <a:ea typeface="+mn-ea"/>
          <a:cs typeface="+mn-cs"/>
        </a:defRPr>
      </a:lvl5pPr>
      <a:lvl6pPr marL="25146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6pPr>
      <a:lvl7pPr marL="29718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7pPr>
      <a:lvl8pPr marL="34290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8pPr>
      <a:lvl9pPr marL="38862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bwMode="auto">
          <a:xfrm>
            <a:off x="457200" y="3106738"/>
            <a:ext cx="8228013" cy="1343025"/>
          </a:xfrm>
          <a:prstGeom prst="rect">
            <a:avLst/>
          </a:prstGeom>
          <a:noFill/>
          <a:ln w="9525">
            <a:noFill/>
            <a:round/>
            <a:headEnd/>
            <a:tailEnd/>
          </a:ln>
        </p:spPr>
        <p:txBody>
          <a:bodyPr vert="horz" wrap="square" lIns="50760" tIns="50760" rIns="90000" bIns="50760" numCol="1" anchor="t" anchorCtr="0" compatLnSpc="1">
            <a:prstTxWarp prst="textNoShape">
              <a:avLst/>
            </a:prstTxWarp>
          </a:bodyPr>
          <a:lstStyle/>
          <a:p>
            <a:pPr lvl="0"/>
            <a:r>
              <a:rPr lang="en-GB" smtClean="0"/>
              <a:t>Click to edit the title text format</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defTabSz="457200" rtl="0" eaLnBrk="0" fontAlgn="base" hangingPunct="0">
        <a:lnSpc>
          <a:spcPct val="85000"/>
        </a:lnSpc>
        <a:spcBef>
          <a:spcPct val="0"/>
        </a:spcBef>
        <a:spcAft>
          <a:spcPct val="0"/>
        </a:spcAft>
        <a:buClr>
          <a:srgbClr val="000000"/>
        </a:buClr>
        <a:buSzPct val="100000"/>
        <a:buFont typeface="Times New Roman" pitchFamily="18" charset="0"/>
        <a:defRPr sz="4800">
          <a:solidFill>
            <a:srgbClr val="FC6204"/>
          </a:solidFill>
          <a:latin typeface="+mj-lt"/>
          <a:ea typeface="+mj-ea"/>
          <a:cs typeface="+mj-cs"/>
        </a:defRPr>
      </a:lvl1pPr>
      <a:lvl2pPr algn="ctr" defTabSz="457200" rtl="0" eaLnBrk="0" fontAlgn="base" hangingPunct="0">
        <a:lnSpc>
          <a:spcPct val="85000"/>
        </a:lnSpc>
        <a:spcBef>
          <a:spcPct val="0"/>
        </a:spcBef>
        <a:spcAft>
          <a:spcPct val="0"/>
        </a:spcAft>
        <a:buClr>
          <a:srgbClr val="000000"/>
        </a:buClr>
        <a:buSzPct val="100000"/>
        <a:buFont typeface="Times New Roman" pitchFamily="18" charset="0"/>
        <a:defRPr sz="4800">
          <a:solidFill>
            <a:srgbClr val="FC6204"/>
          </a:solidFill>
          <a:latin typeface="Arial" charset="0"/>
          <a:ea typeface="ヒラギノ角ゴ ProN W3" charset="0"/>
          <a:cs typeface="ヒラギノ角ゴ ProN W3" charset="0"/>
        </a:defRPr>
      </a:lvl2pPr>
      <a:lvl3pPr algn="ctr" defTabSz="457200" rtl="0" eaLnBrk="0" fontAlgn="base" hangingPunct="0">
        <a:lnSpc>
          <a:spcPct val="85000"/>
        </a:lnSpc>
        <a:spcBef>
          <a:spcPct val="0"/>
        </a:spcBef>
        <a:spcAft>
          <a:spcPct val="0"/>
        </a:spcAft>
        <a:buClr>
          <a:srgbClr val="000000"/>
        </a:buClr>
        <a:buSzPct val="100000"/>
        <a:buFont typeface="Times New Roman" pitchFamily="18" charset="0"/>
        <a:defRPr sz="4800">
          <a:solidFill>
            <a:srgbClr val="FC6204"/>
          </a:solidFill>
          <a:latin typeface="Arial" charset="0"/>
          <a:ea typeface="ヒラギノ角ゴ ProN W3" charset="0"/>
          <a:cs typeface="ヒラギノ角ゴ ProN W3" charset="0"/>
        </a:defRPr>
      </a:lvl3pPr>
      <a:lvl4pPr algn="ctr" defTabSz="457200" rtl="0" eaLnBrk="0" fontAlgn="base" hangingPunct="0">
        <a:lnSpc>
          <a:spcPct val="85000"/>
        </a:lnSpc>
        <a:spcBef>
          <a:spcPct val="0"/>
        </a:spcBef>
        <a:spcAft>
          <a:spcPct val="0"/>
        </a:spcAft>
        <a:buClr>
          <a:srgbClr val="000000"/>
        </a:buClr>
        <a:buSzPct val="100000"/>
        <a:buFont typeface="Times New Roman" pitchFamily="18" charset="0"/>
        <a:defRPr sz="4800">
          <a:solidFill>
            <a:srgbClr val="FC6204"/>
          </a:solidFill>
          <a:latin typeface="Arial" charset="0"/>
          <a:ea typeface="ヒラギノ角ゴ ProN W3" charset="0"/>
          <a:cs typeface="ヒラギノ角ゴ ProN W3" charset="0"/>
        </a:defRPr>
      </a:lvl4pPr>
      <a:lvl5pPr algn="ctr" defTabSz="457200" rtl="0" eaLnBrk="0" fontAlgn="base" hangingPunct="0">
        <a:lnSpc>
          <a:spcPct val="85000"/>
        </a:lnSpc>
        <a:spcBef>
          <a:spcPct val="0"/>
        </a:spcBef>
        <a:spcAft>
          <a:spcPct val="0"/>
        </a:spcAft>
        <a:buClr>
          <a:srgbClr val="000000"/>
        </a:buClr>
        <a:buSzPct val="100000"/>
        <a:buFont typeface="Times New Roman" pitchFamily="18" charset="0"/>
        <a:defRPr sz="4800">
          <a:solidFill>
            <a:srgbClr val="FC6204"/>
          </a:solidFill>
          <a:latin typeface="Arial" charset="0"/>
          <a:ea typeface="ヒラギノ角ゴ ProN W3" charset="0"/>
          <a:cs typeface="ヒラギノ角ゴ ProN W3" charset="0"/>
        </a:defRPr>
      </a:lvl5pPr>
      <a:lvl6pPr marL="25146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800">
          <a:solidFill>
            <a:srgbClr val="FC6204"/>
          </a:solidFill>
          <a:latin typeface="Arial" charset="0"/>
          <a:ea typeface="ヒラギノ角ゴ ProN W3" charset="0"/>
          <a:cs typeface="ヒラギノ角ゴ ProN W3" charset="0"/>
        </a:defRPr>
      </a:lvl6pPr>
      <a:lvl7pPr marL="29718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800">
          <a:solidFill>
            <a:srgbClr val="FC6204"/>
          </a:solidFill>
          <a:latin typeface="Arial" charset="0"/>
          <a:ea typeface="ヒラギノ角ゴ ProN W3" charset="0"/>
          <a:cs typeface="ヒラギノ角ゴ ProN W3" charset="0"/>
        </a:defRPr>
      </a:lvl7pPr>
      <a:lvl8pPr marL="34290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800">
          <a:solidFill>
            <a:srgbClr val="FC6204"/>
          </a:solidFill>
          <a:latin typeface="Arial" charset="0"/>
          <a:ea typeface="ヒラギノ角ゴ ProN W3" charset="0"/>
          <a:cs typeface="ヒラギノ角ゴ ProN W3" charset="0"/>
        </a:defRPr>
      </a:lvl8pPr>
      <a:lvl9pPr marL="38862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800">
          <a:solidFill>
            <a:srgbClr val="FC6204"/>
          </a:solidFill>
          <a:latin typeface="Arial" charset="0"/>
          <a:ea typeface="ヒラギノ角ゴ ProN W3" charset="0"/>
          <a:cs typeface="ヒラギノ角ゴ ProN W3" charset="0"/>
        </a:defRPr>
      </a:lvl9pPr>
    </p:titleStyle>
    <p:bodyStyle>
      <a:lvl1pPr marL="342900" indent="-342900" algn="l" defTabSz="457200" rtl="0" eaLnBrk="0" fontAlgn="base" hangingPunct="0">
        <a:lnSpc>
          <a:spcPct val="85000"/>
        </a:lnSpc>
        <a:spcBef>
          <a:spcPts val="700"/>
        </a:spcBef>
        <a:spcAft>
          <a:spcPct val="0"/>
        </a:spcAft>
        <a:buClr>
          <a:srgbClr val="000000"/>
        </a:buClr>
        <a:buSzPct val="100000"/>
        <a:buFont typeface="Times New Roman" pitchFamily="18" charset="0"/>
        <a:buChar char="•"/>
        <a:defRPr sz="2800">
          <a:solidFill>
            <a:srgbClr val="000000"/>
          </a:solidFill>
          <a:latin typeface="+mn-lt"/>
          <a:ea typeface="+mn-ea"/>
          <a:cs typeface="+mn-cs"/>
        </a:defRPr>
      </a:lvl1pPr>
      <a:lvl2pPr marL="742950" indent="-285750" algn="l" defTabSz="457200" rtl="0" eaLnBrk="0" fontAlgn="base" hangingPunct="0">
        <a:lnSpc>
          <a:spcPct val="85000"/>
        </a:lnSpc>
        <a:spcBef>
          <a:spcPts val="600"/>
        </a:spcBef>
        <a:spcAft>
          <a:spcPct val="0"/>
        </a:spcAft>
        <a:buClr>
          <a:srgbClr val="000000"/>
        </a:buClr>
        <a:buSzPct val="100000"/>
        <a:buFont typeface="Times New Roman" pitchFamily="18" charset="0"/>
        <a:buChar char="–"/>
        <a:defRPr sz="2400">
          <a:solidFill>
            <a:srgbClr val="000000"/>
          </a:solidFill>
          <a:latin typeface="+mn-lt"/>
          <a:ea typeface="+mn-ea"/>
          <a:cs typeface="+mn-cs"/>
        </a:defRPr>
      </a:lvl2pPr>
      <a:lvl3pPr marL="11430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3pPr>
      <a:lvl4pPr marL="16002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4pPr>
      <a:lvl5pPr marL="2057400" indent="-228600" algn="l" defTabSz="457200" rtl="0" eaLnBrk="0" fontAlgn="base" hangingPunct="0">
        <a:lnSpc>
          <a:spcPct val="85000"/>
        </a:lnSpc>
        <a:spcBef>
          <a:spcPts val="400"/>
        </a:spcBef>
        <a:spcAft>
          <a:spcPct val="0"/>
        </a:spcAft>
        <a:buClr>
          <a:srgbClr val="000000"/>
        </a:buClr>
        <a:buSzPct val="100000"/>
        <a:buFont typeface="Times New Roman" pitchFamily="18" charset="0"/>
        <a:buChar char="»"/>
        <a:defRPr sz="1600">
          <a:solidFill>
            <a:srgbClr val="000000"/>
          </a:solidFill>
          <a:latin typeface="+mn-lt"/>
          <a:ea typeface="+mn-ea"/>
          <a:cs typeface="+mn-cs"/>
        </a:defRPr>
      </a:lvl5pPr>
      <a:lvl6pPr marL="25146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6pPr>
      <a:lvl7pPr marL="29718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7pPr>
      <a:lvl8pPr marL="34290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8pPr>
      <a:lvl9pPr marL="38862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bwMode="auto">
          <a:xfrm>
            <a:off x="468313" y="692150"/>
            <a:ext cx="8228012" cy="1222375"/>
          </a:xfrm>
          <a:prstGeom prst="rect">
            <a:avLst/>
          </a:prstGeom>
          <a:noFill/>
          <a:ln w="9525">
            <a:noFill/>
            <a:round/>
            <a:headEnd/>
            <a:tailEnd/>
          </a:ln>
        </p:spPr>
        <p:txBody>
          <a:bodyPr vert="horz" wrap="square" lIns="50760" tIns="50760" rIns="90000" bIns="50760" numCol="1" anchor="t" anchorCtr="0" compatLnSpc="1">
            <a:prstTxWarp prst="textNoShape">
              <a:avLst/>
            </a:prstTxWarp>
          </a:bodyPr>
          <a:lstStyle/>
          <a:p>
            <a:pPr lvl="0"/>
            <a:r>
              <a:rPr lang="en-GB" smtClean="0"/>
              <a:t>Click to edit the title text format</a:t>
            </a:r>
          </a:p>
        </p:txBody>
      </p:sp>
      <p:sp>
        <p:nvSpPr>
          <p:cNvPr id="5123" name="Rectangle 2"/>
          <p:cNvSpPr>
            <a:spLocks noGrp="1" noChangeArrowheads="1"/>
          </p:cNvSpPr>
          <p:nvPr>
            <p:ph type="body" idx="1"/>
          </p:nvPr>
        </p:nvSpPr>
        <p:spPr bwMode="auto">
          <a:xfrm>
            <a:off x="468313" y="1916113"/>
            <a:ext cx="8228012" cy="4940300"/>
          </a:xfrm>
          <a:prstGeom prst="rect">
            <a:avLst/>
          </a:prstGeom>
          <a:noFill/>
          <a:ln w="9525">
            <a:noFill/>
            <a:round/>
            <a:headEnd/>
            <a:tailEnd/>
          </a:ln>
        </p:spPr>
        <p:txBody>
          <a:bodyPr vert="horz" wrap="square" lIns="50760" tIns="50760" rIns="90000" bIns="5076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mj-lt"/>
          <a:ea typeface="+mj-ea"/>
          <a:cs typeface="+mj-cs"/>
        </a:defRPr>
      </a:lvl1pPr>
      <a:lvl2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2pPr>
      <a:lvl3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3pPr>
      <a:lvl4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4pPr>
      <a:lvl5pPr algn="ctr" defTabSz="457200" rtl="0" eaLnBrk="0" fontAlgn="base" hangingPunct="0">
        <a:lnSpc>
          <a:spcPct val="85000"/>
        </a:lnSpc>
        <a:spcBef>
          <a:spcPct val="0"/>
        </a:spcBef>
        <a:spcAft>
          <a:spcPct val="0"/>
        </a:spcAft>
        <a:buClr>
          <a:srgbClr val="000000"/>
        </a:buClr>
        <a:buSzPct val="100000"/>
        <a:buFont typeface="Times New Roman" pitchFamily="18" charset="0"/>
        <a:defRPr sz="4000">
          <a:solidFill>
            <a:srgbClr val="FC6204"/>
          </a:solidFill>
          <a:latin typeface="Arial" charset="0"/>
          <a:ea typeface="ヒラギノ角ゴ ProN W3" charset="0"/>
          <a:cs typeface="ヒラギノ角ゴ ProN W3" charset="0"/>
        </a:defRPr>
      </a:lvl5pPr>
      <a:lvl6pPr marL="25146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6pPr>
      <a:lvl7pPr marL="29718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7pPr>
      <a:lvl8pPr marL="34290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8pPr>
      <a:lvl9pPr marL="3886200" indent="-228600" algn="ctr" defTabSz="457200" rtl="0" eaLnBrk="0" fontAlgn="base" hangingPunct="0">
        <a:lnSpc>
          <a:spcPct val="85000"/>
        </a:lnSpc>
        <a:spcBef>
          <a:spcPct val="0"/>
        </a:spcBef>
        <a:spcAft>
          <a:spcPct val="0"/>
        </a:spcAft>
        <a:buClr>
          <a:srgbClr val="000000"/>
        </a:buClr>
        <a:buSzPct val="100000"/>
        <a:buFont typeface="Times New Roman" pitchFamily="16" charset="0"/>
        <a:defRPr sz="4000">
          <a:solidFill>
            <a:srgbClr val="FC6204"/>
          </a:solidFill>
          <a:latin typeface="Arial" charset="0"/>
          <a:ea typeface="ヒラギノ角ゴ ProN W3" charset="0"/>
          <a:cs typeface="ヒラギノ角ゴ ProN W3" charset="0"/>
        </a:defRPr>
      </a:lvl9pPr>
    </p:titleStyle>
    <p:bodyStyle>
      <a:lvl1pPr marL="342900" indent="-342900" algn="l" defTabSz="457200" rtl="0" eaLnBrk="0" fontAlgn="base" hangingPunct="0">
        <a:lnSpc>
          <a:spcPct val="85000"/>
        </a:lnSpc>
        <a:spcBef>
          <a:spcPts val="700"/>
        </a:spcBef>
        <a:spcAft>
          <a:spcPct val="0"/>
        </a:spcAft>
        <a:buClr>
          <a:srgbClr val="000000"/>
        </a:buClr>
        <a:buSzPct val="100000"/>
        <a:buFont typeface="Times New Roman" pitchFamily="18" charset="0"/>
        <a:buChar char="•"/>
        <a:defRPr sz="2800">
          <a:solidFill>
            <a:srgbClr val="000000"/>
          </a:solidFill>
          <a:latin typeface="+mn-lt"/>
          <a:ea typeface="+mn-ea"/>
          <a:cs typeface="+mn-cs"/>
        </a:defRPr>
      </a:lvl1pPr>
      <a:lvl2pPr marL="742950" indent="-285750" algn="l" defTabSz="457200" rtl="0" eaLnBrk="0" fontAlgn="base" hangingPunct="0">
        <a:lnSpc>
          <a:spcPct val="85000"/>
        </a:lnSpc>
        <a:spcBef>
          <a:spcPts val="600"/>
        </a:spcBef>
        <a:spcAft>
          <a:spcPct val="0"/>
        </a:spcAft>
        <a:buClr>
          <a:srgbClr val="000000"/>
        </a:buClr>
        <a:buSzPct val="100000"/>
        <a:buFont typeface="Times New Roman" pitchFamily="18" charset="0"/>
        <a:buChar char="–"/>
        <a:defRPr sz="2400">
          <a:solidFill>
            <a:srgbClr val="000000"/>
          </a:solidFill>
          <a:latin typeface="+mn-lt"/>
          <a:ea typeface="+mn-ea"/>
          <a:cs typeface="+mn-cs"/>
        </a:defRPr>
      </a:lvl2pPr>
      <a:lvl3pPr marL="11430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3pPr>
      <a:lvl4pPr marL="1600200" indent="-228600" algn="l" defTabSz="457200" rtl="0" eaLnBrk="0" fontAlgn="base" hangingPunct="0">
        <a:lnSpc>
          <a:spcPct val="85000"/>
        </a:lnSpc>
        <a:spcBef>
          <a:spcPts val="500"/>
        </a:spcBef>
        <a:spcAft>
          <a:spcPct val="0"/>
        </a:spcAft>
        <a:buClr>
          <a:srgbClr val="000000"/>
        </a:buClr>
        <a:buSzPct val="100000"/>
        <a:buFont typeface="Times New Roman" pitchFamily="18" charset="0"/>
        <a:buChar char="–"/>
        <a:defRPr sz="2000">
          <a:solidFill>
            <a:srgbClr val="000000"/>
          </a:solidFill>
          <a:latin typeface="+mn-lt"/>
          <a:ea typeface="+mn-ea"/>
          <a:cs typeface="+mn-cs"/>
        </a:defRPr>
      </a:lvl4pPr>
      <a:lvl5pPr marL="2057400" indent="-228600" algn="l" defTabSz="457200" rtl="0" eaLnBrk="0" fontAlgn="base" hangingPunct="0">
        <a:lnSpc>
          <a:spcPct val="85000"/>
        </a:lnSpc>
        <a:spcBef>
          <a:spcPts val="400"/>
        </a:spcBef>
        <a:spcAft>
          <a:spcPct val="0"/>
        </a:spcAft>
        <a:buClr>
          <a:srgbClr val="000000"/>
        </a:buClr>
        <a:buSzPct val="100000"/>
        <a:buFont typeface="Times New Roman" pitchFamily="18" charset="0"/>
        <a:buChar char="»"/>
        <a:defRPr sz="1600">
          <a:solidFill>
            <a:srgbClr val="000000"/>
          </a:solidFill>
          <a:latin typeface="+mn-lt"/>
          <a:ea typeface="+mn-ea"/>
          <a:cs typeface="+mn-cs"/>
        </a:defRPr>
      </a:lvl5pPr>
      <a:lvl6pPr marL="25146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6pPr>
      <a:lvl7pPr marL="29718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7pPr>
      <a:lvl8pPr marL="34290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8pPr>
      <a:lvl9pPr marL="3886200" indent="-228600" algn="l" defTabSz="457200" rtl="0" eaLnBrk="0" fontAlgn="base" hangingPunct="0">
        <a:lnSpc>
          <a:spcPct val="85000"/>
        </a:lnSpc>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hyperlink" Target="http://www.dcc.ac.uk/"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creativecommons.org/licenses/by/2.5/scotland/deed.en_GB"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9.xml"/><Relationship Id="rId5" Type="http://schemas.openxmlformats.org/officeDocument/2006/relationships/image" Target="../media/image9.jpe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0.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hyperlink" Target="http://www.dcc.ac.uk/resources/how-guides" TargetMode="External"/><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9.xml"/><Relationship Id="rId5" Type="http://schemas.openxmlformats.org/officeDocument/2006/relationships/hyperlink" Target="http://www.esrc.ac.uk/funding-and-guidance/guidance/grant-holders/data-citation.aspx" TargetMode="Externa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hyperlink" Target="http://www.guzer.com/pictures/suprise_suprise.jpg" TargetMode="Externa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hyperlink" Target="http://www.esds.ac.uk/news/publications/data_citation_online.pdf" TargetMode="External"/><Relationship Id="rId3" Type="http://schemas.openxmlformats.org/officeDocument/2006/relationships/image" Target="../media/image10.png"/><Relationship Id="rId7" Type="http://schemas.openxmlformats.org/officeDocument/2006/relationships/hyperlink" Target="http://www.dcc.ac.uk/resources/how-guides" TargetMode="External"/><Relationship Id="rId2" Type="http://schemas.openxmlformats.org/officeDocument/2006/relationships/notesSlide" Target="../notesSlides/notesSlide20.xml"/><Relationship Id="rId1" Type="http://schemas.openxmlformats.org/officeDocument/2006/relationships/slideLayout" Target="../slideLayouts/slideLayout29.xml"/><Relationship Id="rId6" Type="http://schemas.openxmlformats.org/officeDocument/2006/relationships/hyperlink" Target="http://www.dcc.ac.uk/resources/briefing-papers/introduction-curation/data-citation-and-linking" TargetMode="External"/><Relationship Id="rId5" Type="http://schemas.openxmlformats.org/officeDocument/2006/relationships/image" Target="../media/image2.jpe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9.xml"/><Relationship Id="rId5" Type="http://schemas.openxmlformats.org/officeDocument/2006/relationships/hyperlink" Target="http://www.dcc.ac.uk/resources/how-guides" TargetMode="Externa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9.xml"/><Relationship Id="rId5" Type="http://schemas.openxmlformats.org/officeDocument/2006/relationships/hyperlink" Target="http://www.dcc.ac.uk/resources/how-guides" TargetMode="Externa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9.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0.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9.xml"/><Relationship Id="rId5" Type="http://schemas.openxmlformats.org/officeDocument/2006/relationships/hyperlink" Target="http://sites.nationalacademies.org/PGA/brdi/" TargetMode="Externa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hyperlink" Target="http://sites.nationalacademies.org/xpedio/idcplgIdcService=GET_FILE&amp;dDocName=PGA_064372&amp;RevisionSelectionMethod=Latest" TargetMode="External"/><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hyperlink" Target="http://sites.nationalacademies.org/PGA/brdi/PGA_064019" TargetMode="External"/><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hyperlink" Target="http://cshe.berkeley.edu/research/scholarlycommunication" TargetMode="External"/><Relationship Id="rId2" Type="http://schemas.openxmlformats.org/officeDocument/2006/relationships/notesSlide" Target="../notesSlides/notesSlide6.xml"/><Relationship Id="rId1" Type="http://schemas.openxmlformats.org/officeDocument/2006/relationships/slideLayout" Target="../slideLayouts/slideLayout29.xml"/><Relationship Id="rId5" Type="http://schemas.openxmlformats.org/officeDocument/2006/relationships/hyperlink" Target="http://cshe.berkeley.edu/publications/publications.php?id=379" TargetMode="External"/><Relationship Id="rId4" Type="http://schemas.openxmlformats.org/officeDocument/2006/relationships/hyperlink" Target="http://escholarship.org/uc/cshe_fsc"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9.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7170"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7171"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7172"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7173"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7174" name="Text Box 6"/>
          <p:cNvSpPr txBox="1">
            <a:spLocks noChangeArrowheads="1"/>
          </p:cNvSpPr>
          <p:nvPr/>
        </p:nvSpPr>
        <p:spPr bwMode="auto">
          <a:xfrm>
            <a:off x="685800" y="1447800"/>
            <a:ext cx="8064500" cy="1541463"/>
          </a:xfrm>
          <a:prstGeom prst="rect">
            <a:avLst/>
          </a:prstGeom>
          <a:noFill/>
          <a:ln w="9525">
            <a:noFill/>
            <a:round/>
            <a:headEnd/>
            <a:tailEnd/>
          </a:ln>
        </p:spPr>
        <p:txBody>
          <a:bodyPr lIns="38160" tIns="38160" rIns="2520" bIns="38160"/>
          <a:lstStyle/>
          <a:p>
            <a:pPr algn="ctr">
              <a:lnSpc>
                <a:spcPct val="85000"/>
              </a:lnSpc>
              <a:tabLst>
                <a:tab pos="53975" algn="l"/>
                <a:tab pos="927100" algn="l"/>
                <a:tab pos="1841500" algn="l"/>
                <a:tab pos="2755900" algn="l"/>
                <a:tab pos="3670300" algn="l"/>
                <a:tab pos="4584700" algn="l"/>
                <a:tab pos="5499100" algn="l"/>
                <a:tab pos="6413500" algn="l"/>
                <a:tab pos="7327900" algn="l"/>
                <a:tab pos="8242300" algn="l"/>
                <a:tab pos="9156700" algn="l"/>
                <a:tab pos="10071100" algn="l"/>
              </a:tabLst>
            </a:pPr>
            <a:r>
              <a:rPr lang="en-US" sz="4800">
                <a:solidFill>
                  <a:srgbClr val="FC6204"/>
                </a:solidFill>
                <a:latin typeface="Arial" pitchFamily="34" charset="0"/>
              </a:rPr>
              <a:t>supportDM Module 6</a:t>
            </a:r>
          </a:p>
          <a:p>
            <a:pPr algn="ctr">
              <a:lnSpc>
                <a:spcPct val="85000"/>
              </a:lnSpc>
              <a:tabLst>
                <a:tab pos="53975" algn="l"/>
                <a:tab pos="927100" algn="l"/>
                <a:tab pos="1841500" algn="l"/>
                <a:tab pos="2755900" algn="l"/>
                <a:tab pos="3670300" algn="l"/>
                <a:tab pos="4584700" algn="l"/>
                <a:tab pos="5499100" algn="l"/>
                <a:tab pos="6413500" algn="l"/>
                <a:tab pos="7327900" algn="l"/>
                <a:tab pos="8242300" algn="l"/>
                <a:tab pos="9156700" algn="l"/>
                <a:tab pos="10071100" algn="l"/>
              </a:tabLst>
            </a:pPr>
            <a:r>
              <a:rPr lang="en-US" sz="4800">
                <a:solidFill>
                  <a:srgbClr val="FC6204"/>
                </a:solidFill>
                <a:latin typeface="Arial" pitchFamily="34" charset="0"/>
              </a:rPr>
              <a:t>Sharing Research Data</a:t>
            </a:r>
          </a:p>
        </p:txBody>
      </p:sp>
      <p:sp>
        <p:nvSpPr>
          <p:cNvPr id="7175" name="Text Box 7"/>
          <p:cNvSpPr txBox="1">
            <a:spLocks noChangeArrowheads="1"/>
          </p:cNvSpPr>
          <p:nvPr/>
        </p:nvSpPr>
        <p:spPr bwMode="auto">
          <a:xfrm>
            <a:off x="2667000" y="2895600"/>
            <a:ext cx="3784600" cy="1485900"/>
          </a:xfrm>
          <a:prstGeom prst="rect">
            <a:avLst/>
          </a:prstGeom>
          <a:noFill/>
          <a:ln w="9525">
            <a:noFill/>
            <a:round/>
            <a:headEnd/>
            <a:tailEnd/>
          </a:ln>
        </p:spPr>
        <p:txBody>
          <a:bodyPr lIns="38160" tIns="38160" rIns="2520" bIns="38160"/>
          <a:lstStyle/>
          <a:p>
            <a:pPr algn="ctr">
              <a:lnSpc>
                <a:spcPct val="85000"/>
              </a:lnSpc>
              <a:spcBef>
                <a:spcPts val="700"/>
              </a:spcBef>
              <a:tabLst>
                <a:tab pos="555625" algn="l"/>
                <a:tab pos="1470025" algn="l"/>
                <a:tab pos="2384425" algn="l"/>
                <a:tab pos="3298825" algn="l"/>
                <a:tab pos="4213225" algn="l"/>
                <a:tab pos="5127625" algn="l"/>
                <a:tab pos="6042025" algn="l"/>
                <a:tab pos="6956425" algn="l"/>
                <a:tab pos="7870825" algn="l"/>
                <a:tab pos="8785225" algn="l"/>
                <a:tab pos="9699625" algn="l"/>
              </a:tabLst>
            </a:pPr>
            <a:r>
              <a:rPr lang="en-US" sz="2800">
                <a:solidFill>
                  <a:srgbClr val="000000"/>
                </a:solidFill>
                <a:latin typeface="Arial" pitchFamily="34" charset="0"/>
              </a:rPr>
              <a:t>Monica Duke</a:t>
            </a:r>
          </a:p>
          <a:p>
            <a:pPr algn="ctr">
              <a:lnSpc>
                <a:spcPct val="85000"/>
              </a:lnSpc>
              <a:spcBef>
                <a:spcPts val="700"/>
              </a:spcBef>
              <a:tabLst>
                <a:tab pos="555625" algn="l"/>
                <a:tab pos="1470025" algn="l"/>
                <a:tab pos="2384425" algn="l"/>
                <a:tab pos="3298825" algn="l"/>
                <a:tab pos="4213225" algn="l"/>
                <a:tab pos="5127625" algn="l"/>
                <a:tab pos="6042025" algn="l"/>
                <a:tab pos="6956425" algn="l"/>
                <a:tab pos="7870825" algn="l"/>
                <a:tab pos="8785225" algn="l"/>
                <a:tab pos="9699625" algn="l"/>
              </a:tabLst>
            </a:pPr>
            <a:r>
              <a:rPr lang="en-US" sz="2800">
                <a:solidFill>
                  <a:srgbClr val="000000"/>
                </a:solidFill>
                <a:latin typeface="Arial" pitchFamily="34" charset="0"/>
              </a:rPr>
              <a:t>Digital Curation Centre</a:t>
            </a:r>
          </a:p>
          <a:p>
            <a:pPr algn="ctr">
              <a:lnSpc>
                <a:spcPct val="85000"/>
              </a:lnSpc>
              <a:spcBef>
                <a:spcPts val="700"/>
              </a:spcBef>
              <a:tabLst>
                <a:tab pos="555625" algn="l"/>
                <a:tab pos="1470025" algn="l"/>
                <a:tab pos="2384425" algn="l"/>
                <a:tab pos="3298825" algn="l"/>
                <a:tab pos="4213225" algn="l"/>
                <a:tab pos="5127625" algn="l"/>
                <a:tab pos="6042025" algn="l"/>
                <a:tab pos="6956425" algn="l"/>
                <a:tab pos="7870825" algn="l"/>
                <a:tab pos="8785225" algn="l"/>
                <a:tab pos="9699625" algn="l"/>
              </a:tabLst>
            </a:pPr>
            <a:r>
              <a:rPr lang="en-US" sz="2800">
                <a:solidFill>
                  <a:srgbClr val="000000"/>
                </a:solidFill>
                <a:latin typeface="Arial" pitchFamily="34" charset="0"/>
              </a:rPr>
              <a:t>M.Duke@ukoln.ac.uk</a:t>
            </a:r>
          </a:p>
        </p:txBody>
      </p:sp>
      <p:pic>
        <p:nvPicPr>
          <p:cNvPr id="7176" name="Picture 8"/>
          <p:cNvPicPr>
            <a:picLocks noChangeAspect="1" noChangeArrowheads="1"/>
          </p:cNvPicPr>
          <p:nvPr/>
        </p:nvPicPr>
        <p:blipFill>
          <a:blip r:embed="rId5" cstate="print"/>
          <a:srcRect/>
          <a:stretch>
            <a:fillRect/>
          </a:stretch>
        </p:blipFill>
        <p:spPr bwMode="auto">
          <a:xfrm>
            <a:off x="7885113" y="5732463"/>
            <a:ext cx="996950" cy="604837"/>
          </a:xfrm>
          <a:prstGeom prst="rect">
            <a:avLst/>
          </a:prstGeom>
          <a:noFill/>
          <a:ln w="9525">
            <a:noFill/>
            <a:round/>
            <a:headEnd/>
            <a:tailEnd/>
          </a:ln>
        </p:spPr>
      </p:pic>
      <p:sp>
        <p:nvSpPr>
          <p:cNvPr id="7177" name="Rectangle 9"/>
          <p:cNvSpPr>
            <a:spLocks noChangeArrowheads="1"/>
          </p:cNvSpPr>
          <p:nvPr/>
        </p:nvSpPr>
        <p:spPr bwMode="auto">
          <a:xfrm>
            <a:off x="7667625" y="5384800"/>
            <a:ext cx="1231900" cy="177800"/>
          </a:xfrm>
          <a:prstGeom prst="rect">
            <a:avLst/>
          </a:prstGeom>
          <a:noFill/>
          <a:ln w="9525">
            <a:noFill/>
            <a:round/>
            <a:headEnd/>
            <a:tailEnd/>
          </a:ln>
        </p:spPr>
        <p:txBody>
          <a:bodyPr lIns="0" tIns="0" rIns="39240" bIns="0"/>
          <a:lstStyle/>
          <a:p>
            <a:pPr>
              <a:spcBef>
                <a:spcPts val="750"/>
              </a:spcBef>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200">
                <a:solidFill>
                  <a:srgbClr val="808080"/>
                </a:solidFill>
                <a:latin typeface="Arial Bold" charset="0"/>
                <a:ea typeface="ＭＳ Ｐゴシック" charset="-128"/>
              </a:rPr>
              <a:t>Funded by:</a:t>
            </a:r>
          </a:p>
        </p:txBody>
      </p:sp>
      <p:sp>
        <p:nvSpPr>
          <p:cNvPr id="7178" name="Rectangle 10"/>
          <p:cNvSpPr>
            <a:spLocks noChangeArrowheads="1"/>
          </p:cNvSpPr>
          <p:nvPr/>
        </p:nvSpPr>
        <p:spPr bwMode="auto">
          <a:xfrm>
            <a:off x="1547813" y="5922963"/>
            <a:ext cx="5943600" cy="393700"/>
          </a:xfrm>
          <a:prstGeom prst="rect">
            <a:avLst/>
          </a:prstGeom>
          <a:noFill/>
          <a:ln w="9525">
            <a:noFill/>
            <a:round/>
            <a:headEnd/>
            <a:tailEnd/>
          </a:ln>
        </p:spPr>
        <p:txBody>
          <a:bodyPr lIns="0" tIns="0" rIns="39240" bIns="0"/>
          <a:lstStyle/>
          <a:p>
            <a:pP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000000"/>
                </a:solidFill>
                <a:ea typeface="ＭＳ Ｐゴシック" charset="-128"/>
              </a:rPr>
              <a:t>Except where otherwise stated, this work is licensed under a </a:t>
            </a:r>
            <a:r>
              <a:rPr lang="en-US" sz="1400" u="sng">
                <a:solidFill>
                  <a:srgbClr val="009999"/>
                </a:solidFill>
                <a:ea typeface="ＭＳ Ｐゴシック" charset="-128"/>
                <a:hlinkClick r:id="rId6"/>
              </a:rPr>
              <a:t>Creative Commons Attribution 2.5 UK: Scotland License</a:t>
            </a:r>
            <a:r>
              <a:rPr lang="en-US" sz="1400">
                <a:solidFill>
                  <a:srgbClr val="000000"/>
                </a:solidFill>
                <a:ea typeface="ＭＳ Ｐゴシック" charset="-128"/>
              </a:rPr>
              <a:t>. </a:t>
            </a:r>
          </a:p>
        </p:txBody>
      </p:sp>
      <p:sp>
        <p:nvSpPr>
          <p:cNvPr id="7179" name="Rectangle 12"/>
          <p:cNvSpPr>
            <a:spLocks noChangeArrowheads="1"/>
          </p:cNvSpPr>
          <p:nvPr/>
        </p:nvSpPr>
        <p:spPr bwMode="auto">
          <a:xfrm>
            <a:off x="5003800" y="609600"/>
            <a:ext cx="2114550" cy="274638"/>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1800" u="sng">
                <a:solidFill>
                  <a:srgbClr val="009999"/>
                </a:solidFill>
                <a:ea typeface="ＭＳ Ｐゴシック" charset="-128"/>
                <a:hlinkClick r:id="rId7"/>
              </a:rPr>
              <a:t>http://www.dcc.ac.uk</a:t>
            </a:r>
            <a:r>
              <a:rPr lang="en-US" sz="1800">
                <a:solidFill>
                  <a:srgbClr val="000000"/>
                </a:solidFill>
                <a:ea typeface="ＭＳ Ｐゴシック" charset="-128"/>
              </a:rPr>
              <a:t>/</a:t>
            </a:r>
          </a:p>
        </p:txBody>
      </p:sp>
      <p:pic>
        <p:nvPicPr>
          <p:cNvPr id="7180" name="Picture 13"/>
          <p:cNvPicPr>
            <a:picLocks noChangeAspect="1" noChangeArrowheads="1"/>
          </p:cNvPicPr>
          <p:nvPr/>
        </p:nvPicPr>
        <p:blipFill>
          <a:blip r:embed="rId8" cstate="print"/>
          <a:srcRect/>
          <a:stretch>
            <a:fillRect/>
          </a:stretch>
        </p:blipFill>
        <p:spPr bwMode="auto">
          <a:xfrm>
            <a:off x="323850" y="5949950"/>
            <a:ext cx="1117600" cy="393700"/>
          </a:xfrm>
          <a:prstGeom prst="rect">
            <a:avLst/>
          </a:prstGeom>
          <a:noFill/>
          <a:ln w="9525">
            <a:noFill/>
            <a:round/>
            <a:headEnd/>
            <a:tailEnd/>
          </a:ln>
        </p:spPr>
      </p:pic>
      <p:sp>
        <p:nvSpPr>
          <p:cNvPr id="7181" name="Text Box 7"/>
          <p:cNvSpPr txBox="1">
            <a:spLocks noChangeArrowheads="1"/>
          </p:cNvSpPr>
          <p:nvPr/>
        </p:nvSpPr>
        <p:spPr bwMode="auto">
          <a:xfrm>
            <a:off x="609600" y="4724400"/>
            <a:ext cx="7848600" cy="838200"/>
          </a:xfrm>
          <a:prstGeom prst="rect">
            <a:avLst/>
          </a:prstGeom>
          <a:noFill/>
          <a:ln w="9525">
            <a:noFill/>
            <a:round/>
            <a:headEnd/>
            <a:tailEnd/>
          </a:ln>
        </p:spPr>
        <p:txBody>
          <a:bodyPr lIns="38160" tIns="38160" rIns="2520" bIns="38160"/>
          <a:lstStyle/>
          <a:p>
            <a:pPr algn="ctr">
              <a:lnSpc>
                <a:spcPct val="85000"/>
              </a:lnSpc>
              <a:spcBef>
                <a:spcPts val="700"/>
              </a:spcBef>
              <a:tabLst>
                <a:tab pos="555625" algn="l"/>
                <a:tab pos="1470025" algn="l"/>
                <a:tab pos="2384425" algn="l"/>
                <a:tab pos="3298825" algn="l"/>
                <a:tab pos="4213225" algn="l"/>
                <a:tab pos="5127625" algn="l"/>
                <a:tab pos="6042025" algn="l"/>
                <a:tab pos="6956425" algn="l"/>
                <a:tab pos="7870825" algn="l"/>
                <a:tab pos="8785225" algn="l"/>
                <a:tab pos="9699625" algn="l"/>
              </a:tabLst>
            </a:pPr>
            <a:r>
              <a:rPr lang="en-US">
                <a:solidFill>
                  <a:srgbClr val="FF6600"/>
                </a:solidFill>
                <a:latin typeface="Arial" pitchFamily="34" charset="0"/>
              </a:rPr>
              <a:t>University of East London</a:t>
            </a:r>
          </a:p>
          <a:p>
            <a:pPr algn="ctr">
              <a:lnSpc>
                <a:spcPct val="85000"/>
              </a:lnSpc>
              <a:spcBef>
                <a:spcPts val="700"/>
              </a:spcBef>
              <a:tabLst>
                <a:tab pos="555625" algn="l"/>
                <a:tab pos="1470025" algn="l"/>
                <a:tab pos="2384425" algn="l"/>
                <a:tab pos="3298825" algn="l"/>
                <a:tab pos="4213225" algn="l"/>
                <a:tab pos="5127625" algn="l"/>
                <a:tab pos="6042025" algn="l"/>
                <a:tab pos="6956425" algn="l"/>
                <a:tab pos="7870825" algn="l"/>
                <a:tab pos="8785225" algn="l"/>
                <a:tab pos="9699625" algn="l"/>
              </a:tabLst>
            </a:pPr>
            <a:r>
              <a:rPr lang="en-US">
                <a:solidFill>
                  <a:srgbClr val="FF6600"/>
                </a:solidFill>
                <a:latin typeface="Arial" pitchFamily="34" charset="0"/>
              </a:rPr>
              <a:t>See </a:t>
            </a:r>
            <a:r>
              <a:rPr lang="pl-PL">
                <a:solidFill>
                  <a:srgbClr val="FF6600"/>
                </a:solidFill>
                <a:latin typeface="Arial" pitchFamily="34" charset="0"/>
              </a:rPr>
              <a:t>http://www.uel.ac.uk/trad/</a:t>
            </a:r>
            <a:endParaRPr lang="en-US">
              <a:solidFill>
                <a:srgbClr val="FF6600"/>
              </a:solidFill>
              <a:latin typeface="Arial"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p:cNvPicPr>
            <a:picLocks noChangeAspect="1" noChangeArrowheads="1"/>
          </p:cNvPicPr>
          <p:nvPr/>
        </p:nvPicPr>
        <p:blipFill>
          <a:blip r:embed="rId3" cstate="print"/>
          <a:srcRect/>
          <a:stretch>
            <a:fillRect/>
          </a:stretch>
        </p:blipFill>
        <p:spPr bwMode="auto">
          <a:xfrm>
            <a:off x="-368300" y="787400"/>
            <a:ext cx="9461500" cy="4573588"/>
          </a:xfrm>
          <a:prstGeom prst="rect">
            <a:avLst/>
          </a:prstGeom>
          <a:noFill/>
          <a:ln w="9525">
            <a:noFill/>
            <a:round/>
            <a:headEnd/>
            <a:tailEnd/>
          </a:ln>
        </p:spPr>
      </p:pic>
      <p:sp>
        <p:nvSpPr>
          <p:cNvPr id="25602" name="Text Box 2"/>
          <p:cNvSpPr txBox="1">
            <a:spLocks noChangeArrowheads="1"/>
          </p:cNvSpPr>
          <p:nvPr/>
        </p:nvSpPr>
        <p:spPr bwMode="auto">
          <a:xfrm>
            <a:off x="5357813" y="-1588"/>
            <a:ext cx="3911600" cy="2120901"/>
          </a:xfrm>
          <a:prstGeom prst="rect">
            <a:avLst/>
          </a:prstGeom>
          <a:noFill/>
          <a:ln w="9525">
            <a:noFill/>
            <a:round/>
            <a:headEnd/>
            <a:tailEnd/>
          </a:ln>
        </p:spPr>
        <p:txBody>
          <a:bodyPr lIns="50760" tIns="50760" rIns="13212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800">
                <a:solidFill>
                  <a:srgbClr val="FC6204"/>
                </a:solidFill>
                <a:latin typeface="Arial" pitchFamily="34" charset="0"/>
              </a:rPr>
              <a:t>The repository stack</a:t>
            </a:r>
          </a:p>
        </p:txBody>
      </p:sp>
      <p:sp>
        <p:nvSpPr>
          <p:cNvPr id="25603" name="Text Box 3"/>
          <p:cNvSpPr txBox="1">
            <a:spLocks noChangeArrowheads="1"/>
          </p:cNvSpPr>
          <p:nvPr/>
        </p:nvSpPr>
        <p:spPr bwMode="auto">
          <a:xfrm>
            <a:off x="11113" y="5600700"/>
            <a:ext cx="8229600" cy="1346200"/>
          </a:xfrm>
          <a:prstGeom prst="rect">
            <a:avLst/>
          </a:prstGeom>
          <a:noFill/>
          <a:ln w="9525">
            <a:noFill/>
            <a:round/>
            <a:headEnd/>
            <a:tailEnd/>
          </a:ln>
        </p:spPr>
        <p:txBody>
          <a:bodyPr lIns="90000" tIns="46800" rIns="40680" bIns="46800"/>
          <a:lstStyle/>
          <a:p>
            <a:pPr>
              <a:lnSpc>
                <a:spcPct val="85000"/>
              </a:lnSpc>
              <a:spcBef>
                <a:spcPts val="700"/>
              </a:spcBef>
              <a:tabLst>
                <a:tab pos="501650" algn="l"/>
                <a:tab pos="1416050" algn="l"/>
                <a:tab pos="2330450" algn="l"/>
                <a:tab pos="3244850" algn="l"/>
                <a:tab pos="4159250" algn="l"/>
                <a:tab pos="5073650" algn="l"/>
                <a:tab pos="5988050" algn="l"/>
                <a:tab pos="6902450" algn="l"/>
                <a:tab pos="7816850" algn="l"/>
                <a:tab pos="8731250" algn="l"/>
                <a:tab pos="9645650" algn="l"/>
              </a:tabLst>
            </a:pPr>
            <a:r>
              <a:rPr lang="en-US" sz="1800">
                <a:solidFill>
                  <a:srgbClr val="000000"/>
                </a:solidFill>
                <a:latin typeface="Arial" pitchFamily="34" charset="0"/>
              </a:rPr>
              <a:t>From http://royalsociety.org/uploadedFiles/Royal_Society_Content/policy/projects/sape/2012-06-20-SAOE.pdf</a:t>
            </a:r>
          </a:p>
          <a:p>
            <a:pPr>
              <a:lnSpc>
                <a:spcPct val="85000"/>
              </a:lnSpc>
              <a:spcBef>
                <a:spcPts val="700"/>
              </a:spcBef>
              <a:tabLst>
                <a:tab pos="501650" algn="l"/>
                <a:tab pos="1416050" algn="l"/>
                <a:tab pos="2330450" algn="l"/>
                <a:tab pos="3244850" algn="l"/>
                <a:tab pos="4159250" algn="l"/>
                <a:tab pos="5073650" algn="l"/>
                <a:tab pos="5988050" algn="l"/>
                <a:tab pos="6902450" algn="l"/>
                <a:tab pos="7816850" algn="l"/>
                <a:tab pos="8731250" algn="l"/>
                <a:tab pos="9645650" algn="l"/>
              </a:tabLst>
            </a:pPr>
            <a:r>
              <a:rPr lang="en-US" sz="1200">
                <a:solidFill>
                  <a:srgbClr val="000000"/>
                </a:solidFill>
                <a:latin typeface="Arial" pitchFamily="34" charset="0"/>
                <a:cs typeface="Arial" pitchFamily="34" charset="0"/>
              </a:rPr>
              <a:t>Our version owes much to Berman F (2008). Got Data? A Guide to Preservation in the Digital Age. Communications of the ACM. V 51, No. 12, 53. Available at: </a:t>
            </a:r>
            <a:r>
              <a:rPr lang="en-US" sz="1200">
                <a:solidFill>
                  <a:srgbClr val="B50025"/>
                </a:solidFill>
                <a:latin typeface="Arial" pitchFamily="34" charset="0"/>
                <a:cs typeface="Arial" pitchFamily="34" charset="0"/>
              </a:rPr>
              <a:t>http://www.sdsc.edu/about/director/pubs/ communications200812-DataDeluge.pdf</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27650"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27651"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27652"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27653"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27654"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27655"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pic>
        <p:nvPicPr>
          <p:cNvPr id="27656" name="Picture 8"/>
          <p:cNvPicPr>
            <a:picLocks noChangeAspect="1" noChangeArrowheads="1"/>
          </p:cNvPicPr>
          <p:nvPr/>
        </p:nvPicPr>
        <p:blipFill>
          <a:blip r:embed="rId5" cstate="print"/>
          <a:srcRect/>
          <a:stretch>
            <a:fillRect/>
          </a:stretch>
        </p:blipFill>
        <p:spPr bwMode="auto">
          <a:xfrm>
            <a:off x="0" y="1052513"/>
            <a:ext cx="4486275" cy="4171950"/>
          </a:xfrm>
          <a:prstGeom prst="rect">
            <a:avLst/>
          </a:prstGeom>
          <a:noFill/>
          <a:ln w="9525">
            <a:noFill/>
            <a:round/>
            <a:headEnd/>
            <a:tailEnd/>
          </a:ln>
        </p:spPr>
      </p:pic>
      <p:pic>
        <p:nvPicPr>
          <p:cNvPr id="17417" name="Picture 9"/>
          <p:cNvPicPr>
            <a:picLocks noChangeAspect="1" noChangeArrowheads="1"/>
          </p:cNvPicPr>
          <p:nvPr/>
        </p:nvPicPr>
        <p:blipFill>
          <a:blip r:embed="rId6" cstate="print"/>
          <a:srcRect/>
          <a:stretch>
            <a:fillRect/>
          </a:stretch>
        </p:blipFill>
        <p:spPr bwMode="auto">
          <a:xfrm>
            <a:off x="611188" y="2636838"/>
            <a:ext cx="5314950" cy="3619500"/>
          </a:xfrm>
          <a:prstGeom prst="rect">
            <a:avLst/>
          </a:prstGeom>
          <a:noFill/>
          <a:ln w="9525">
            <a:noFill/>
            <a:round/>
            <a:headEnd/>
            <a:tailEnd/>
          </a:ln>
        </p:spPr>
      </p:pic>
      <p:sp>
        <p:nvSpPr>
          <p:cNvPr id="27658" name="Text Box 10"/>
          <p:cNvSpPr txBox="1">
            <a:spLocks noChangeArrowheads="1"/>
          </p:cNvSpPr>
          <p:nvPr/>
        </p:nvSpPr>
        <p:spPr bwMode="auto">
          <a:xfrm>
            <a:off x="5595938" y="2751138"/>
            <a:ext cx="3771900" cy="3543300"/>
          </a:xfrm>
          <a:prstGeom prst="rect">
            <a:avLst/>
          </a:prstGeom>
          <a:noFill/>
          <a:ln w="9525">
            <a:noFill/>
            <a:round/>
            <a:headEnd/>
            <a:tailEnd/>
          </a:ln>
        </p:spPr>
        <p:txBody>
          <a:bodyPr lIns="50760" tIns="50760" rIns="81360" bIns="50760"/>
          <a:lstStyle/>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Basic and applied biosciences</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Linked to journals</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File checking</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DOIs assigned</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Data Archiving Policy</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Citation guidelines</a:t>
            </a:r>
          </a:p>
        </p:txBody>
      </p:sp>
      <p:sp>
        <p:nvSpPr>
          <p:cNvPr id="27659" name="Rectangle 11"/>
          <p:cNvSpPr>
            <a:spLocks noChangeArrowheads="1"/>
          </p:cNvSpPr>
          <p:nvPr/>
        </p:nvSpPr>
        <p:spPr bwMode="auto">
          <a:xfrm>
            <a:off x="4365625" y="1138238"/>
            <a:ext cx="4483100" cy="698500"/>
          </a:xfrm>
          <a:prstGeom prst="rect">
            <a:avLst/>
          </a:prstGeom>
          <a:noFill/>
          <a:ln w="9525">
            <a:noFill/>
            <a:round/>
            <a:headEnd/>
            <a:tailEnd/>
          </a:ln>
        </p:spPr>
        <p:txBody>
          <a:bodyPr lIns="0" tIns="0" rIns="81360" bIns="0"/>
          <a:lstStyle/>
          <a:p>
            <a:pPr marL="330200" indent="-330200">
              <a:lnSpc>
                <a:spcPct val="85000"/>
              </a:lnSpc>
              <a:spcBef>
                <a:spcPts val="700"/>
              </a:spcBef>
              <a:buClr>
                <a:srgbClr val="FF6600"/>
              </a:buClr>
              <a:buFont typeface="Arial" pitchFamily="34" charset="0"/>
              <a:buChar char="•"/>
              <a:tabLst>
                <a:tab pos="330200" algn="l"/>
                <a:tab pos="1244600" algn="l"/>
                <a:tab pos="2159000" algn="l"/>
                <a:tab pos="3073400" algn="l"/>
                <a:tab pos="3987800" algn="l"/>
                <a:tab pos="4902200" algn="l"/>
                <a:tab pos="5816600" algn="l"/>
                <a:tab pos="6731000" algn="l"/>
                <a:tab pos="7645400" algn="l"/>
                <a:tab pos="8559800" algn="l"/>
                <a:tab pos="9474200" algn="l"/>
                <a:tab pos="10388600" algn="l"/>
              </a:tabLst>
            </a:pPr>
            <a:r>
              <a:rPr lang="en-US" sz="3900">
                <a:solidFill>
                  <a:srgbClr val="D90B00"/>
                </a:solidFill>
                <a:latin typeface="Arial" pitchFamily="34" charset="0"/>
                <a:ea typeface="ＭＳ Ｐゴシック" charset="-128"/>
              </a:rPr>
              <a:t>Tier 1 repositories</a:t>
            </a:r>
          </a:p>
          <a:p>
            <a:pPr marL="330200" indent="-330200">
              <a:lnSpc>
                <a:spcPct val="85000"/>
              </a:lnSpc>
              <a:spcBef>
                <a:spcPts val="700"/>
              </a:spcBef>
              <a:buClr>
                <a:srgbClr val="FF6600"/>
              </a:buClr>
              <a:buFont typeface="Arial" pitchFamily="34" charset="0"/>
              <a:buNone/>
              <a:tabLst>
                <a:tab pos="330200" algn="l"/>
                <a:tab pos="1244600" algn="l"/>
                <a:tab pos="2159000" algn="l"/>
                <a:tab pos="3073400" algn="l"/>
                <a:tab pos="3987800" algn="l"/>
                <a:tab pos="4902200" algn="l"/>
                <a:tab pos="5816600" algn="l"/>
                <a:tab pos="6731000" algn="l"/>
                <a:tab pos="7645400" algn="l"/>
                <a:tab pos="8559800" algn="l"/>
                <a:tab pos="9474200" algn="l"/>
                <a:tab pos="10388600" algn="l"/>
              </a:tabLst>
            </a:pPr>
            <a:endParaRPr lang="en-US" sz="3900">
              <a:solidFill>
                <a:srgbClr val="D90B00"/>
              </a:solidFill>
              <a:latin typeface="Arial" pitchFamily="34" charset="0"/>
              <a:ea typeface="ＭＳ Ｐゴシック"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174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29698"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29699"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29700"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29701"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29702"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29703"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29704" name="Text Box 8"/>
          <p:cNvSpPr txBox="1">
            <a:spLocks noChangeArrowheads="1"/>
          </p:cNvSpPr>
          <p:nvPr/>
        </p:nvSpPr>
        <p:spPr bwMode="auto">
          <a:xfrm>
            <a:off x="457200" y="1125538"/>
            <a:ext cx="8229600" cy="2705100"/>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PANGAEA</a:t>
            </a:r>
          </a:p>
        </p:txBody>
      </p:sp>
      <p:sp>
        <p:nvSpPr>
          <p:cNvPr id="29705" name="Text Box 9"/>
          <p:cNvSpPr txBox="1">
            <a:spLocks noChangeArrowheads="1"/>
          </p:cNvSpPr>
          <p:nvPr/>
        </p:nvSpPr>
        <p:spPr bwMode="auto">
          <a:xfrm>
            <a:off x="5364163" y="4005263"/>
            <a:ext cx="3600450" cy="2852737"/>
          </a:xfrm>
          <a:prstGeom prst="rect">
            <a:avLst/>
          </a:prstGeom>
          <a:noFill/>
          <a:ln w="9525">
            <a:noFill/>
            <a:round/>
            <a:headEnd/>
            <a:tailEnd/>
          </a:ln>
        </p:spPr>
        <p:txBody>
          <a:bodyPr lIns="50760" tIns="50760" rIns="81360" bIns="50760"/>
          <a:lstStyle/>
          <a:p>
            <a:pPr>
              <a:lnSpc>
                <a:spcPct val="85000"/>
              </a:lnSpc>
              <a:spcBef>
                <a:spcPts val="700"/>
              </a:spcBef>
              <a:tabLst>
                <a:tab pos="371475"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2800">
                <a:solidFill>
                  <a:srgbClr val="000000"/>
                </a:solidFill>
                <a:latin typeface="Arial" pitchFamily="34" charset="0"/>
              </a:rPr>
              <a:t>	Similar to DRYAD but in the Earth and Environmental Sciences</a:t>
            </a:r>
          </a:p>
        </p:txBody>
      </p:sp>
      <p:pic>
        <p:nvPicPr>
          <p:cNvPr id="29706" name="Picture 10"/>
          <p:cNvPicPr>
            <a:picLocks noChangeAspect="1" noChangeArrowheads="1"/>
          </p:cNvPicPr>
          <p:nvPr/>
        </p:nvPicPr>
        <p:blipFill>
          <a:blip r:embed="rId5" cstate="print"/>
          <a:srcRect/>
          <a:stretch>
            <a:fillRect/>
          </a:stretch>
        </p:blipFill>
        <p:spPr bwMode="auto">
          <a:xfrm>
            <a:off x="539750" y="1844675"/>
            <a:ext cx="4600575" cy="4200525"/>
          </a:xfrm>
          <a:prstGeom prst="rect">
            <a:avLst/>
          </a:prstGeom>
          <a:noFill/>
          <a:ln w="9525">
            <a:noFill/>
            <a:round/>
            <a:headEnd/>
            <a:tailEnd/>
          </a:ln>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31746"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31747"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31748"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31749"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31750"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31751"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31752" name="Text Box 8"/>
          <p:cNvSpPr txBox="1">
            <a:spLocks noChangeArrowheads="1"/>
          </p:cNvSpPr>
          <p:nvPr/>
        </p:nvSpPr>
        <p:spPr bwMode="auto">
          <a:xfrm>
            <a:off x="457200" y="1125538"/>
            <a:ext cx="8229600" cy="1046162"/>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Tier 3 repositories</a:t>
            </a:r>
          </a:p>
        </p:txBody>
      </p:sp>
      <p:sp>
        <p:nvSpPr>
          <p:cNvPr id="31753" name="Text Box 9"/>
          <p:cNvSpPr txBox="1">
            <a:spLocks noChangeArrowheads="1"/>
          </p:cNvSpPr>
          <p:nvPr/>
        </p:nvSpPr>
        <p:spPr bwMode="auto">
          <a:xfrm>
            <a:off x="419100" y="1905000"/>
            <a:ext cx="8229600" cy="4500563"/>
          </a:xfrm>
          <a:prstGeom prst="rect">
            <a:avLst/>
          </a:prstGeom>
          <a:noFill/>
          <a:ln w="9525">
            <a:noFill/>
            <a:round/>
            <a:headEnd/>
            <a:tailEnd/>
          </a:ln>
        </p:spPr>
        <p:txBody>
          <a:bodyPr lIns="50760" tIns="50760" rIns="81360" bIns="50760"/>
          <a:lstStyle/>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Managed at institutional level</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Roles for data still in early stage of development</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Broad requirements similar to publication repositories</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policy</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versioning</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functions: dissemination, management....</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different challenges</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dealing with diverse data</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size</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specialised metadata</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33794"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33795"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33796"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33797"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33798"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33799"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33800" name="Text Box 8"/>
          <p:cNvSpPr txBox="1">
            <a:spLocks noChangeArrowheads="1"/>
          </p:cNvSpPr>
          <p:nvPr/>
        </p:nvSpPr>
        <p:spPr bwMode="auto">
          <a:xfrm>
            <a:off x="457200" y="1125538"/>
            <a:ext cx="8229600" cy="990600"/>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Why cite data?</a:t>
            </a:r>
          </a:p>
        </p:txBody>
      </p:sp>
      <p:sp>
        <p:nvSpPr>
          <p:cNvPr id="33801" name="Text Box 9"/>
          <p:cNvSpPr txBox="1">
            <a:spLocks noChangeArrowheads="1"/>
          </p:cNvSpPr>
          <p:nvPr/>
        </p:nvSpPr>
        <p:spPr bwMode="auto">
          <a:xfrm>
            <a:off x="457200" y="1968500"/>
            <a:ext cx="8229600" cy="4395788"/>
          </a:xfrm>
          <a:prstGeom prst="rect">
            <a:avLst/>
          </a:prstGeom>
          <a:noFill/>
          <a:ln w="9525">
            <a:noFill/>
            <a:round/>
            <a:headEnd/>
            <a:tailEnd/>
          </a:ln>
        </p:spPr>
        <p:txBody>
          <a:bodyPr lIns="50760" tIns="50760" rIns="81360" bIns="50760"/>
          <a:lstStyle/>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To complete the scholarly knowledge cycle</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datasets are first class records of research</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judge the strength of conclusions, premises, methods</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enable further investigation</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permanent access </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Assign credit</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link contributor to contribution</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contributions can be attributed</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metrics can be computed </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measure impact</a:t>
            </a:r>
          </a:p>
          <a:p>
            <a:pPr marL="7191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translate into rewards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35842"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35843"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35844"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35845"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35846"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35847"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35848" name="Text Box 8"/>
          <p:cNvSpPr txBox="1">
            <a:spLocks noChangeArrowheads="1"/>
          </p:cNvSpPr>
          <p:nvPr/>
        </p:nvSpPr>
        <p:spPr bwMode="auto">
          <a:xfrm>
            <a:off x="457200" y="1125538"/>
            <a:ext cx="8229600" cy="1046162"/>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Data citations provide ...</a:t>
            </a:r>
          </a:p>
        </p:txBody>
      </p:sp>
      <p:sp>
        <p:nvSpPr>
          <p:cNvPr id="35849" name="Text Box 9"/>
          <p:cNvSpPr txBox="1">
            <a:spLocks noChangeArrowheads="1"/>
          </p:cNvSpPr>
          <p:nvPr/>
        </p:nvSpPr>
        <p:spPr bwMode="auto">
          <a:xfrm>
            <a:off x="457200" y="2171700"/>
            <a:ext cx="8229600" cy="3921125"/>
          </a:xfrm>
          <a:prstGeom prst="rect">
            <a:avLst/>
          </a:prstGeom>
          <a:noFill/>
          <a:ln w="9525">
            <a:noFill/>
            <a:round/>
            <a:headEnd/>
            <a:tailEnd/>
          </a:ln>
        </p:spPr>
        <p:txBody>
          <a:bodyPr lIns="50760" tIns="50760" rIns="81360" bIns="50760"/>
          <a:lstStyle/>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Visibility for data</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Protection from plagiarism</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Possibility of verification of results</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Data on which to base future research</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Possibility for reward models</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Access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1"/>
          <p:cNvSpPr txBox="1">
            <a:spLocks noChangeArrowheads="1"/>
          </p:cNvSpPr>
          <p:nvPr/>
        </p:nvSpPr>
        <p:spPr bwMode="auto">
          <a:xfrm>
            <a:off x="468313" y="404813"/>
            <a:ext cx="8229600" cy="1439862"/>
          </a:xfrm>
          <a:prstGeom prst="rect">
            <a:avLst/>
          </a:prstGeom>
          <a:noFill/>
          <a:ln w="9525">
            <a:noFill/>
            <a:round/>
            <a:headEnd/>
            <a:tailEnd/>
          </a:ln>
        </p:spPr>
        <p:txBody>
          <a:bodyPr lIns="50760" tIns="50760" rIns="13212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800">
                <a:solidFill>
                  <a:srgbClr val="FC6204"/>
                </a:solidFill>
                <a:latin typeface="Arial" pitchFamily="34" charset="0"/>
              </a:rPr>
              <a:t>Key citation elements</a:t>
            </a:r>
          </a:p>
        </p:txBody>
      </p:sp>
      <p:sp>
        <p:nvSpPr>
          <p:cNvPr id="37890" name="Text Box 2"/>
          <p:cNvSpPr txBox="1">
            <a:spLocks noChangeArrowheads="1"/>
          </p:cNvSpPr>
          <p:nvPr/>
        </p:nvSpPr>
        <p:spPr bwMode="auto">
          <a:xfrm>
            <a:off x="468313" y="1844675"/>
            <a:ext cx="8229600" cy="4432300"/>
          </a:xfrm>
          <a:prstGeom prst="rect">
            <a:avLst/>
          </a:prstGeom>
          <a:noFill/>
          <a:ln w="9525">
            <a:noFill/>
            <a:round/>
            <a:headEnd/>
            <a:tailEnd/>
          </a:ln>
        </p:spPr>
        <p:txBody>
          <a:bodyPr lIns="90000" tIns="46800" rIns="40680" bIns="46800"/>
          <a:lstStyle/>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Author</a:t>
            </a:r>
          </a:p>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Publication date</a:t>
            </a:r>
          </a:p>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Title</a:t>
            </a:r>
          </a:p>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Location (= identifier)</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39938"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39939"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39940"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39941"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39942"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39943" name="Text Box 8"/>
          <p:cNvSpPr txBox="1">
            <a:spLocks noChangeArrowheads="1"/>
          </p:cNvSpPr>
          <p:nvPr/>
        </p:nvSpPr>
        <p:spPr bwMode="auto">
          <a:xfrm>
            <a:off x="468313" y="1196975"/>
            <a:ext cx="8229600" cy="1325563"/>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800">
                <a:solidFill>
                  <a:srgbClr val="FC6204"/>
                </a:solidFill>
                <a:latin typeface="Arial" pitchFamily="34" charset="0"/>
              </a:rPr>
              <a:t>Identifiers</a:t>
            </a:r>
          </a:p>
        </p:txBody>
      </p:sp>
      <p:sp>
        <p:nvSpPr>
          <p:cNvPr id="39944" name="Text Box 9"/>
          <p:cNvSpPr txBox="1">
            <a:spLocks noChangeArrowheads="1"/>
          </p:cNvSpPr>
          <p:nvPr/>
        </p:nvSpPr>
        <p:spPr bwMode="auto">
          <a:xfrm>
            <a:off x="539750" y="2133600"/>
            <a:ext cx="8229600" cy="3887788"/>
          </a:xfrm>
          <a:prstGeom prst="rect">
            <a:avLst/>
          </a:prstGeom>
          <a:solidFill>
            <a:srgbClr val="FFFFFF"/>
          </a:solidFill>
          <a:ln w="9525">
            <a:noFill/>
            <a:round/>
            <a:headEnd/>
            <a:tailEnd/>
          </a:ln>
        </p:spPr>
        <p:txBody>
          <a:bodyPr lIns="90000" tIns="46800" rIns="81360" bIns="46800"/>
          <a:lstStyle/>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Primary function is to </a:t>
            </a:r>
            <a:r>
              <a:rPr lang="en-US">
                <a:solidFill>
                  <a:srgbClr val="FC6204"/>
                </a:solidFill>
                <a:latin typeface="Arial" pitchFamily="34" charset="0"/>
              </a:rPr>
              <a:t>identify</a:t>
            </a:r>
            <a:r>
              <a:rPr lang="en-US">
                <a:solidFill>
                  <a:srgbClr val="000000"/>
                </a:solidFill>
                <a:latin typeface="Arial" pitchFamily="34" charset="0"/>
              </a:rPr>
              <a:t> a resource uniquely</a:t>
            </a:r>
          </a:p>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However increasingly the trend is towards using identifiers that can </a:t>
            </a:r>
            <a:r>
              <a:rPr lang="en-US">
                <a:solidFill>
                  <a:srgbClr val="FC6204"/>
                </a:solidFill>
                <a:latin typeface="Arial" pitchFamily="34" charset="0"/>
              </a:rPr>
              <a:t>locate</a:t>
            </a:r>
            <a:r>
              <a:rPr lang="en-US">
                <a:solidFill>
                  <a:srgbClr val="000000"/>
                </a:solidFill>
                <a:latin typeface="Arial" pitchFamily="34" charset="0"/>
              </a:rPr>
              <a:t> resources</a:t>
            </a:r>
          </a:p>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URLs usually lead to downloading an object</a:t>
            </a:r>
          </a:p>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Resolving can gets information that is unique about the object, and helps to identify it</a:t>
            </a:r>
          </a:p>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Persistence relies on redirection and keeping the identifier up to date</a:t>
            </a:r>
          </a:p>
          <a:p>
            <a:pPr marL="409575" indent="-331788">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Handles, Archival Resource Keys (ARKs) and Persistent URLs (PURLs) all resolve to Internet locations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 Box 1"/>
          <p:cNvSpPr txBox="1">
            <a:spLocks noChangeArrowheads="1"/>
          </p:cNvSpPr>
          <p:nvPr/>
        </p:nvSpPr>
        <p:spPr bwMode="auto">
          <a:xfrm>
            <a:off x="468313" y="404813"/>
            <a:ext cx="8229600" cy="1439862"/>
          </a:xfrm>
          <a:prstGeom prst="rect">
            <a:avLst/>
          </a:prstGeom>
          <a:noFill/>
          <a:ln w="9525">
            <a:noFill/>
            <a:round/>
            <a:headEnd/>
            <a:tailEnd/>
          </a:ln>
        </p:spPr>
        <p:txBody>
          <a:bodyPr lIns="50760" tIns="50760" rIns="13212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800">
                <a:solidFill>
                  <a:srgbClr val="FC6204"/>
                </a:solidFill>
                <a:latin typeface="Arial" pitchFamily="34" charset="0"/>
              </a:rPr>
              <a:t>Licensing</a:t>
            </a:r>
          </a:p>
        </p:txBody>
      </p:sp>
      <p:sp>
        <p:nvSpPr>
          <p:cNvPr id="41986" name="Text Box 2"/>
          <p:cNvSpPr txBox="1">
            <a:spLocks noChangeArrowheads="1"/>
          </p:cNvSpPr>
          <p:nvPr/>
        </p:nvSpPr>
        <p:spPr bwMode="auto">
          <a:xfrm>
            <a:off x="481013" y="1501775"/>
            <a:ext cx="8229600" cy="5100638"/>
          </a:xfrm>
          <a:prstGeom prst="rect">
            <a:avLst/>
          </a:prstGeom>
          <a:noFill/>
          <a:ln w="9525">
            <a:noFill/>
            <a:round/>
            <a:headEnd/>
            <a:tailEnd/>
          </a:ln>
        </p:spPr>
        <p:txBody>
          <a:bodyPr lIns="90000" tIns="46800" rIns="40680" bIns="46800"/>
          <a:lstStyle/>
          <a:p>
            <a:pPr marL="330200" indent="-330200">
              <a:lnSpc>
                <a:spcPct val="85000"/>
              </a:lnSpc>
              <a:spcBef>
                <a:spcPts val="700"/>
              </a:spcBef>
              <a:buClr>
                <a:srgbClr val="FF6600"/>
              </a:buClr>
              <a:buFont typeface="Arial" pitchFamily="34" charset="0"/>
              <a:buChar char="•"/>
              <a:tabLst>
                <a:tab pos="831850" algn="l"/>
                <a:tab pos="1746250" algn="l"/>
                <a:tab pos="2660650" algn="l"/>
                <a:tab pos="3575050" algn="l"/>
                <a:tab pos="4489450" algn="l"/>
                <a:tab pos="5403850" algn="l"/>
                <a:tab pos="6318250" algn="l"/>
                <a:tab pos="7232650" algn="l"/>
                <a:tab pos="8147050" algn="l"/>
                <a:tab pos="9061450" algn="l"/>
                <a:tab pos="9975850" algn="l"/>
              </a:tabLst>
            </a:pPr>
            <a:r>
              <a:rPr lang="en-US" sz="2800">
                <a:solidFill>
                  <a:srgbClr val="000000"/>
                </a:solidFill>
                <a:latin typeface="Arial" pitchFamily="34" charset="0"/>
              </a:rPr>
              <a:t>Help to make clear the terms of use</a:t>
            </a:r>
          </a:p>
          <a:p>
            <a:pPr marL="330200" indent="-330200">
              <a:lnSpc>
                <a:spcPct val="85000"/>
              </a:lnSpc>
              <a:spcBef>
                <a:spcPts val="700"/>
              </a:spcBef>
              <a:buClr>
                <a:srgbClr val="FF6600"/>
              </a:buClr>
              <a:buFont typeface="Arial" pitchFamily="34" charset="0"/>
              <a:buChar char="•"/>
              <a:tabLst>
                <a:tab pos="831850" algn="l"/>
                <a:tab pos="1746250" algn="l"/>
                <a:tab pos="2660650" algn="l"/>
                <a:tab pos="3575050" algn="l"/>
                <a:tab pos="4489450" algn="l"/>
                <a:tab pos="5403850" algn="l"/>
                <a:tab pos="6318250" algn="l"/>
                <a:tab pos="7232650" algn="l"/>
                <a:tab pos="8147050" algn="l"/>
                <a:tab pos="9061450" algn="l"/>
                <a:tab pos="9975850" algn="l"/>
              </a:tabLst>
            </a:pPr>
            <a:r>
              <a:rPr lang="en-US" sz="2800">
                <a:solidFill>
                  <a:srgbClr val="000000"/>
                </a:solidFill>
                <a:latin typeface="Arial" pitchFamily="34" charset="0"/>
              </a:rPr>
              <a:t>Licence </a:t>
            </a:r>
          </a:p>
          <a:p>
            <a:pPr marL="809625" lvl="1" indent="-274638">
              <a:lnSpc>
                <a:spcPct val="85000"/>
              </a:lnSpc>
              <a:spcBef>
                <a:spcPts val="600"/>
              </a:spcBef>
              <a:buClr>
                <a:srgbClr val="FF6600"/>
              </a:buClr>
              <a:buFont typeface="Arial" pitchFamily="34" charset="0"/>
              <a:buChar char="•"/>
              <a:tabLst>
                <a:tab pos="831850" algn="l"/>
                <a:tab pos="1746250" algn="l"/>
                <a:tab pos="2660650" algn="l"/>
                <a:tab pos="3575050" algn="l"/>
                <a:tab pos="4489450" algn="l"/>
                <a:tab pos="5403850" algn="l"/>
                <a:tab pos="6318250" algn="l"/>
                <a:tab pos="7232650" algn="l"/>
                <a:tab pos="8147050" algn="l"/>
                <a:tab pos="9061450" algn="l"/>
                <a:tab pos="9975850" algn="l"/>
              </a:tabLst>
            </a:pPr>
            <a:r>
              <a:rPr lang="en-US" altLang="en-US">
                <a:solidFill>
                  <a:srgbClr val="000000"/>
                </a:solidFill>
                <a:latin typeface="Arial" pitchFamily="34" charset="0"/>
              </a:rPr>
              <a:t>“</a:t>
            </a:r>
            <a:r>
              <a:rPr lang="en-US">
                <a:solidFill>
                  <a:srgbClr val="000000"/>
                </a:solidFill>
                <a:latin typeface="Arial" pitchFamily="34" charset="0"/>
              </a:rPr>
              <a:t>a legal instrument for a rights holder to permit a second party to do things that would otherwise infringe on the rights held</a:t>
            </a:r>
            <a:r>
              <a:rPr lang="en-US" altLang="en-US">
                <a:solidFill>
                  <a:srgbClr val="000000"/>
                </a:solidFill>
                <a:latin typeface="Arial" pitchFamily="34" charset="0"/>
              </a:rPr>
              <a:t>”</a:t>
            </a:r>
            <a:endParaRPr lang="en-US">
              <a:solidFill>
                <a:srgbClr val="000000"/>
              </a:solidFill>
              <a:latin typeface="Arial" pitchFamily="34" charset="0"/>
            </a:endParaRPr>
          </a:p>
          <a:p>
            <a:pPr marL="330200" indent="-330200">
              <a:lnSpc>
                <a:spcPct val="85000"/>
              </a:lnSpc>
              <a:spcBef>
                <a:spcPts val="700"/>
              </a:spcBef>
              <a:buClr>
                <a:srgbClr val="FF6600"/>
              </a:buClr>
              <a:buFont typeface="Arial" pitchFamily="34" charset="0"/>
              <a:buChar char="•"/>
              <a:tabLst>
                <a:tab pos="831850" algn="l"/>
                <a:tab pos="1746250" algn="l"/>
                <a:tab pos="2660650" algn="l"/>
                <a:tab pos="3575050" algn="l"/>
                <a:tab pos="4489450" algn="l"/>
                <a:tab pos="5403850" algn="l"/>
                <a:tab pos="6318250" algn="l"/>
                <a:tab pos="7232650" algn="l"/>
                <a:tab pos="8147050" algn="l"/>
                <a:tab pos="9061450" algn="l"/>
                <a:tab pos="9975850" algn="l"/>
              </a:tabLst>
            </a:pPr>
            <a:r>
              <a:rPr lang="en-US" sz="2800">
                <a:solidFill>
                  <a:srgbClr val="000000"/>
                </a:solidFill>
                <a:latin typeface="Arial" pitchFamily="34" charset="0"/>
              </a:rPr>
              <a:t>Waivers</a:t>
            </a:r>
          </a:p>
          <a:p>
            <a:pPr marL="809625" lvl="1" indent="-274638">
              <a:lnSpc>
                <a:spcPct val="85000"/>
              </a:lnSpc>
              <a:spcBef>
                <a:spcPts val="600"/>
              </a:spcBef>
              <a:buClr>
                <a:srgbClr val="FF6600"/>
              </a:buClr>
              <a:buFont typeface="Arial" pitchFamily="34" charset="0"/>
              <a:buChar char="•"/>
              <a:tabLst>
                <a:tab pos="831850" algn="l"/>
                <a:tab pos="1746250" algn="l"/>
                <a:tab pos="2660650" algn="l"/>
                <a:tab pos="3575050" algn="l"/>
                <a:tab pos="4489450" algn="l"/>
                <a:tab pos="5403850" algn="l"/>
                <a:tab pos="6318250" algn="l"/>
                <a:tab pos="7232650" algn="l"/>
                <a:tab pos="8147050" algn="l"/>
                <a:tab pos="9061450" algn="l"/>
                <a:tab pos="9975850" algn="l"/>
              </a:tabLst>
            </a:pPr>
            <a:r>
              <a:rPr lang="en-US" altLang="en-US">
                <a:solidFill>
                  <a:srgbClr val="000000"/>
                </a:solidFill>
                <a:latin typeface="Arial" pitchFamily="34" charset="0"/>
              </a:rPr>
              <a:t>“</a:t>
            </a:r>
            <a:r>
              <a:rPr lang="en-US">
                <a:solidFill>
                  <a:srgbClr val="000000"/>
                </a:solidFill>
                <a:latin typeface="Arial" pitchFamily="34" charset="0"/>
              </a:rPr>
              <a:t>a legal instrument for giving up one</a:t>
            </a:r>
            <a:r>
              <a:rPr lang="en-US" altLang="en-US">
                <a:solidFill>
                  <a:srgbClr val="000000"/>
                </a:solidFill>
                <a:latin typeface="Arial" pitchFamily="34" charset="0"/>
              </a:rPr>
              <a:t>’</a:t>
            </a:r>
            <a:r>
              <a:rPr lang="en-US">
                <a:solidFill>
                  <a:srgbClr val="000000"/>
                </a:solidFill>
                <a:latin typeface="Arial" pitchFamily="34" charset="0"/>
              </a:rPr>
              <a:t>s rights to a resource, so that infringement becomes a non-issue</a:t>
            </a:r>
            <a:r>
              <a:rPr lang="en-US" altLang="en-US">
                <a:solidFill>
                  <a:srgbClr val="000000"/>
                </a:solidFill>
                <a:latin typeface="Arial" pitchFamily="34" charset="0"/>
              </a:rPr>
              <a:t>”</a:t>
            </a:r>
            <a:endParaRPr lang="en-US">
              <a:solidFill>
                <a:srgbClr val="000000"/>
              </a:solidFill>
              <a:latin typeface="Arial" pitchFamily="34" charset="0"/>
            </a:endParaRPr>
          </a:p>
          <a:p>
            <a:pPr marL="330200" indent="-330200">
              <a:lnSpc>
                <a:spcPct val="85000"/>
              </a:lnSpc>
              <a:spcBef>
                <a:spcPts val="700"/>
              </a:spcBef>
              <a:buClr>
                <a:srgbClr val="FF6600"/>
              </a:buClr>
              <a:buFont typeface="Arial" pitchFamily="34" charset="0"/>
              <a:buChar char="•"/>
              <a:tabLst>
                <a:tab pos="831850" algn="l"/>
                <a:tab pos="1746250" algn="l"/>
                <a:tab pos="2660650" algn="l"/>
                <a:tab pos="3575050" algn="l"/>
                <a:tab pos="4489450" algn="l"/>
                <a:tab pos="5403850" algn="l"/>
                <a:tab pos="6318250" algn="l"/>
                <a:tab pos="7232650" algn="l"/>
                <a:tab pos="8147050" algn="l"/>
                <a:tab pos="9061450" algn="l"/>
                <a:tab pos="9975850" algn="l"/>
              </a:tabLst>
            </a:pPr>
            <a:r>
              <a:rPr lang="en-US" sz="2800">
                <a:solidFill>
                  <a:srgbClr val="000000"/>
                </a:solidFill>
                <a:latin typeface="Arial" pitchFamily="34" charset="0"/>
              </a:rPr>
              <a:t>only rights holder can grant a licence/waiver</a:t>
            </a:r>
          </a:p>
          <a:p>
            <a:pPr marL="330200" indent="-330200">
              <a:lnSpc>
                <a:spcPct val="85000"/>
              </a:lnSpc>
              <a:spcBef>
                <a:spcPts val="700"/>
              </a:spcBef>
              <a:buClr>
                <a:srgbClr val="FF6600"/>
              </a:buClr>
              <a:buFont typeface="Arial" pitchFamily="34" charset="0"/>
              <a:buChar char="•"/>
              <a:tabLst>
                <a:tab pos="831850" algn="l"/>
                <a:tab pos="1746250" algn="l"/>
                <a:tab pos="2660650" algn="l"/>
                <a:tab pos="3575050" algn="l"/>
                <a:tab pos="4489450" algn="l"/>
                <a:tab pos="5403850" algn="l"/>
                <a:tab pos="6318250" algn="l"/>
                <a:tab pos="7232650" algn="l"/>
                <a:tab pos="8147050" algn="l"/>
                <a:tab pos="9061450" algn="l"/>
                <a:tab pos="9975850" algn="l"/>
              </a:tabLst>
            </a:pPr>
            <a:r>
              <a:rPr lang="en-US" sz="2800">
                <a:solidFill>
                  <a:srgbClr val="000000"/>
                </a:solidFill>
                <a:latin typeface="Arial" pitchFamily="34" charset="0"/>
              </a:rPr>
              <a:t>Prepared licences (e.g. by institution)</a:t>
            </a:r>
          </a:p>
          <a:p>
            <a:pPr marL="330200" indent="-330200">
              <a:lnSpc>
                <a:spcPct val="85000"/>
              </a:lnSpc>
              <a:spcBef>
                <a:spcPts val="700"/>
              </a:spcBef>
              <a:buClr>
                <a:srgbClr val="FF6600"/>
              </a:buClr>
              <a:buFont typeface="Arial" pitchFamily="34" charset="0"/>
              <a:buChar char="•"/>
              <a:tabLst>
                <a:tab pos="831850" algn="l"/>
                <a:tab pos="1746250" algn="l"/>
                <a:tab pos="2660650" algn="l"/>
                <a:tab pos="3575050" algn="l"/>
                <a:tab pos="4489450" algn="l"/>
                <a:tab pos="5403850" algn="l"/>
                <a:tab pos="6318250" algn="l"/>
                <a:tab pos="7232650" algn="l"/>
                <a:tab pos="8147050" algn="l"/>
                <a:tab pos="9061450" algn="l"/>
                <a:tab pos="9975850" algn="l"/>
              </a:tabLst>
            </a:pPr>
            <a:r>
              <a:rPr lang="en-US" sz="2800">
                <a:solidFill>
                  <a:srgbClr val="000000"/>
                </a:solidFill>
                <a:latin typeface="Arial" pitchFamily="34" charset="0"/>
              </a:rPr>
              <a:t>Standard licences </a:t>
            </a:r>
            <a:r>
              <a:rPr lang="en-US" sz="1800">
                <a:solidFill>
                  <a:srgbClr val="000000"/>
                </a:solidFill>
                <a:latin typeface="Arial" pitchFamily="34" charset="0"/>
              </a:rPr>
              <a:t>(creative commons, open data commons, open government licence, public domain)</a:t>
            </a:r>
          </a:p>
          <a:p>
            <a:pPr marL="330200" indent="-330200">
              <a:lnSpc>
                <a:spcPct val="85000"/>
              </a:lnSpc>
              <a:spcBef>
                <a:spcPts val="700"/>
              </a:spcBef>
              <a:buClrTx/>
              <a:buSzTx/>
              <a:buFontTx/>
              <a:buNone/>
              <a:tabLst>
                <a:tab pos="831850" algn="l"/>
                <a:tab pos="1746250" algn="l"/>
                <a:tab pos="2660650" algn="l"/>
                <a:tab pos="3575050" algn="l"/>
                <a:tab pos="4489450" algn="l"/>
                <a:tab pos="5403850" algn="l"/>
                <a:tab pos="6318250" algn="l"/>
                <a:tab pos="7232650" algn="l"/>
                <a:tab pos="8147050" algn="l"/>
                <a:tab pos="9061450" algn="l"/>
                <a:tab pos="9975850" algn="l"/>
              </a:tabLst>
            </a:pPr>
            <a:r>
              <a:rPr lang="en-US" sz="1400">
                <a:solidFill>
                  <a:srgbClr val="262626"/>
                </a:solidFill>
                <a:latin typeface="Arial" pitchFamily="34" charset="0"/>
              </a:rPr>
              <a:t>Based on Ball, A. (2012). </a:t>
            </a:r>
            <a:r>
              <a:rPr lang="en-US" altLang="en-US" sz="1400">
                <a:solidFill>
                  <a:srgbClr val="262626"/>
                </a:solidFill>
                <a:latin typeface="Arial" pitchFamily="34" charset="0"/>
              </a:rPr>
              <a:t>‘</a:t>
            </a:r>
            <a:r>
              <a:rPr lang="en-US" sz="1400">
                <a:solidFill>
                  <a:srgbClr val="262626"/>
                </a:solidFill>
                <a:latin typeface="Arial" pitchFamily="34" charset="0"/>
              </a:rPr>
              <a:t>How to License Research Data</a:t>
            </a:r>
            <a:r>
              <a:rPr lang="en-US" altLang="en-US" sz="1400">
                <a:solidFill>
                  <a:srgbClr val="262626"/>
                </a:solidFill>
                <a:latin typeface="Arial" pitchFamily="34" charset="0"/>
              </a:rPr>
              <a:t>’</a:t>
            </a:r>
            <a:r>
              <a:rPr lang="en-US" sz="1400">
                <a:solidFill>
                  <a:srgbClr val="262626"/>
                </a:solidFill>
                <a:latin typeface="Arial" pitchFamily="34" charset="0"/>
              </a:rPr>
              <a:t>. DCC How-to Guides. Edinburgh: Digital Curation Centre. Available online: </a:t>
            </a:r>
            <a:r>
              <a:rPr lang="en-US" sz="1400" u="sng">
                <a:solidFill>
                  <a:srgbClr val="009999"/>
                </a:solidFill>
                <a:latin typeface="Arial" pitchFamily="34" charset="0"/>
                <a:hlinkClick r:id="rId3"/>
              </a:rPr>
              <a:t>http://www.dcc.ac.uk/resources/how-guides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44034"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44035"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44036"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44037"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44038"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44039"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44040" name="Text Box 8"/>
          <p:cNvSpPr txBox="1">
            <a:spLocks noChangeArrowheads="1"/>
          </p:cNvSpPr>
          <p:nvPr/>
        </p:nvSpPr>
        <p:spPr bwMode="auto">
          <a:xfrm>
            <a:off x="457200" y="1125538"/>
            <a:ext cx="8229600" cy="990600"/>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How to support researchers</a:t>
            </a:r>
          </a:p>
        </p:txBody>
      </p:sp>
      <p:sp>
        <p:nvSpPr>
          <p:cNvPr id="44041" name="Text Box 9"/>
          <p:cNvSpPr txBox="1">
            <a:spLocks noChangeArrowheads="1"/>
          </p:cNvSpPr>
          <p:nvPr/>
        </p:nvSpPr>
        <p:spPr bwMode="auto">
          <a:xfrm>
            <a:off x="468313" y="1844675"/>
            <a:ext cx="8229600" cy="4608513"/>
          </a:xfrm>
          <a:prstGeom prst="rect">
            <a:avLst/>
          </a:prstGeom>
          <a:noFill/>
          <a:ln w="9525">
            <a:noFill/>
            <a:round/>
            <a:headEnd/>
            <a:tailEnd/>
          </a:ln>
        </p:spPr>
        <p:txBody>
          <a:bodyPr lIns="50760" tIns="50760" rIns="81360" bIns="50760"/>
          <a:lstStyle/>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Lists of repositories for data deposit</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Support services for deposit </a:t>
            </a:r>
          </a:p>
          <a:p>
            <a:pPr marL="7699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e.g. data/metadata checking</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Identifier registration service</a:t>
            </a:r>
          </a:p>
          <a:p>
            <a:pPr marL="7699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data registration</a:t>
            </a:r>
          </a:p>
          <a:p>
            <a:pPr marL="7699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contributor registration</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Information on data citation styles</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Dedicated web pages e.g </a:t>
            </a:r>
            <a:r>
              <a:rPr lang="en-US" sz="2800" u="sng">
                <a:solidFill>
                  <a:srgbClr val="009999"/>
                </a:solidFill>
                <a:latin typeface="Arial" pitchFamily="34" charset="0"/>
                <a:hlinkClick r:id="rId5"/>
              </a:rPr>
              <a:t>http://www.esrc.ac.uk/funding-and-guidance/guidance/grant-holders/data-citation.aspx</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Leaflets/guides (next slide)</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3" cstate="print"/>
          <a:srcRect/>
          <a:stretch>
            <a:fillRect/>
          </a:stretch>
        </p:blipFill>
        <p:spPr bwMode="auto">
          <a:xfrm>
            <a:off x="0" y="6483350"/>
            <a:ext cx="9144000" cy="381000"/>
          </a:xfrm>
          <a:prstGeom prst="rect">
            <a:avLst/>
          </a:prstGeom>
          <a:noFill/>
          <a:ln w="9525">
            <a:noFill/>
            <a:round/>
            <a:headEnd/>
            <a:tailEnd/>
          </a:ln>
        </p:spPr>
      </p:pic>
      <p:sp>
        <p:nvSpPr>
          <p:cNvPr id="9218" name="Rectangle 2"/>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pic>
        <p:nvPicPr>
          <p:cNvPr id="9219" name="Picture 3"/>
          <p:cNvPicPr>
            <a:picLocks noChangeAspect="1" noChangeArrowheads="1"/>
          </p:cNvPicPr>
          <p:nvPr/>
        </p:nvPicPr>
        <p:blipFill>
          <a:blip r:embed="rId4" cstate="print"/>
          <a:srcRect/>
          <a:stretch>
            <a:fillRect/>
          </a:stretch>
        </p:blipFill>
        <p:spPr bwMode="auto">
          <a:xfrm>
            <a:off x="368300" y="228600"/>
            <a:ext cx="7759700" cy="5829300"/>
          </a:xfrm>
          <a:prstGeom prst="rect">
            <a:avLst/>
          </a:prstGeom>
          <a:noFill/>
          <a:ln w="9525">
            <a:noFill/>
            <a:round/>
            <a:headEnd/>
            <a:tailEnd/>
          </a:ln>
        </p:spPr>
      </p:pic>
      <p:sp>
        <p:nvSpPr>
          <p:cNvPr id="9220" name="Rectangle 4"/>
          <p:cNvSpPr>
            <a:spLocks noChangeArrowheads="1"/>
          </p:cNvSpPr>
          <p:nvPr/>
        </p:nvSpPr>
        <p:spPr bwMode="auto">
          <a:xfrm>
            <a:off x="419100" y="6007100"/>
            <a:ext cx="7683500" cy="2794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2000">
                <a:solidFill>
                  <a:srgbClr val="000000"/>
                </a:solidFill>
                <a:ea typeface="ＭＳ Ｐゴシック" charset="-128"/>
              </a:rPr>
              <a:t>Slide: Christine Borgman </a:t>
            </a:r>
            <a:r>
              <a:rPr lang="en-US" sz="1100">
                <a:solidFill>
                  <a:srgbClr val="000000"/>
                </a:solidFill>
                <a:ea typeface="ＭＳ Ｐゴシック" charset="-128"/>
              </a:rPr>
              <a:t>based on </a:t>
            </a:r>
            <a:r>
              <a:rPr lang="en-US" sz="1100" u="sng">
                <a:solidFill>
                  <a:srgbClr val="009999"/>
                </a:solidFill>
                <a:ea typeface="ＭＳ Ｐゴシック" charset="-128"/>
                <a:hlinkClick r:id="rId5"/>
              </a:rPr>
              <a:t>http://www.guzer.com/pictures/</a:t>
            </a:r>
            <a:r>
              <a:rPr lang="en-US" sz="1100" u="sng">
                <a:solidFill>
                  <a:srgbClr val="009999"/>
                </a:solidFill>
                <a:ea typeface="ＭＳ Ｐゴシック" charset="-128"/>
              </a:rPr>
              <a:t>suprise_suprise.jpg</a:t>
            </a:r>
            <a:r>
              <a:rPr lang="en-US" sz="1100">
                <a:solidFill>
                  <a:srgbClr val="000000"/>
                </a:solidFill>
                <a:ea typeface="ＭＳ Ｐゴシック" charset="-128"/>
              </a:rPr>
              <a:t> (via Ian F</a:t>
            </a:r>
            <a:r>
              <a:rPr lang="en-US" sz="1100">
                <a:solidFill>
                  <a:srgbClr val="009999"/>
                </a:solidFill>
                <a:ea typeface="ＭＳ Ｐゴシック" charset="-128"/>
                <a:hlinkClick r:id="rId5"/>
              </a:rPr>
              <a:t>oster)</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1"/>
          <p:cNvPicPr>
            <a:picLocks noChangeAspect="1" noChangeArrowheads="1"/>
          </p:cNvPicPr>
          <p:nvPr/>
        </p:nvPicPr>
        <p:blipFill>
          <a:blip r:embed="rId3" cstate="print"/>
          <a:srcRect/>
          <a:stretch>
            <a:fillRect/>
          </a:stretch>
        </p:blipFill>
        <p:spPr bwMode="auto">
          <a:xfrm>
            <a:off x="5651500" y="4241800"/>
            <a:ext cx="3429000" cy="2362200"/>
          </a:xfrm>
          <a:prstGeom prst="rect">
            <a:avLst/>
          </a:prstGeom>
          <a:noFill/>
          <a:ln w="9525">
            <a:noFill/>
            <a:round/>
            <a:headEnd/>
            <a:tailEnd/>
          </a:ln>
        </p:spPr>
      </p:pic>
      <p:pic>
        <p:nvPicPr>
          <p:cNvPr id="46082" name="Picture 2"/>
          <p:cNvPicPr>
            <a:picLocks noChangeAspect="1" noChangeArrowheads="1"/>
          </p:cNvPicPr>
          <p:nvPr/>
        </p:nvPicPr>
        <p:blipFill>
          <a:blip r:embed="rId4" cstate="print"/>
          <a:srcRect t="13344" b="13458"/>
          <a:stretch>
            <a:fillRect/>
          </a:stretch>
        </p:blipFill>
        <p:spPr bwMode="auto">
          <a:xfrm>
            <a:off x="0" y="85725"/>
            <a:ext cx="4038600" cy="838200"/>
          </a:xfrm>
          <a:prstGeom prst="rect">
            <a:avLst/>
          </a:prstGeom>
          <a:noFill/>
          <a:ln w="9525">
            <a:noFill/>
            <a:round/>
            <a:headEnd/>
            <a:tailEnd/>
          </a:ln>
        </p:spPr>
      </p:pic>
      <p:pic>
        <p:nvPicPr>
          <p:cNvPr id="46083" name="Picture 3"/>
          <p:cNvPicPr>
            <a:picLocks noChangeAspect="1" noChangeArrowheads="1"/>
          </p:cNvPicPr>
          <p:nvPr/>
        </p:nvPicPr>
        <p:blipFill>
          <a:blip r:embed="rId5" cstate="print"/>
          <a:srcRect/>
          <a:stretch>
            <a:fillRect/>
          </a:stretch>
        </p:blipFill>
        <p:spPr bwMode="auto">
          <a:xfrm>
            <a:off x="0" y="0"/>
            <a:ext cx="9144000" cy="76200"/>
          </a:xfrm>
          <a:prstGeom prst="rect">
            <a:avLst/>
          </a:prstGeom>
          <a:noFill/>
          <a:ln w="9525">
            <a:noFill/>
            <a:round/>
            <a:headEnd/>
            <a:tailEnd/>
          </a:ln>
        </p:spPr>
      </p:pic>
      <p:pic>
        <p:nvPicPr>
          <p:cNvPr id="46084" name="Picture 4"/>
          <p:cNvPicPr>
            <a:picLocks noChangeAspect="1" noChangeArrowheads="1"/>
          </p:cNvPicPr>
          <p:nvPr/>
        </p:nvPicPr>
        <p:blipFill>
          <a:blip r:embed="rId5" cstate="print"/>
          <a:srcRect/>
          <a:stretch>
            <a:fillRect/>
          </a:stretch>
        </p:blipFill>
        <p:spPr bwMode="auto">
          <a:xfrm>
            <a:off x="0" y="981075"/>
            <a:ext cx="9144000" cy="76200"/>
          </a:xfrm>
          <a:prstGeom prst="rect">
            <a:avLst/>
          </a:prstGeom>
          <a:noFill/>
          <a:ln w="9525">
            <a:noFill/>
            <a:round/>
            <a:headEnd/>
            <a:tailEnd/>
          </a:ln>
        </p:spPr>
      </p:pic>
      <p:sp>
        <p:nvSpPr>
          <p:cNvPr id="46085" name="Rectangle 5"/>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46086" name="Picture 6"/>
          <p:cNvPicPr>
            <a:picLocks noChangeAspect="1" noChangeArrowheads="1"/>
          </p:cNvPicPr>
          <p:nvPr/>
        </p:nvPicPr>
        <p:blipFill>
          <a:blip r:embed="rId5" cstate="print"/>
          <a:srcRect/>
          <a:stretch>
            <a:fillRect/>
          </a:stretch>
        </p:blipFill>
        <p:spPr bwMode="auto">
          <a:xfrm>
            <a:off x="0" y="6483350"/>
            <a:ext cx="9144000" cy="381000"/>
          </a:xfrm>
          <a:prstGeom prst="rect">
            <a:avLst/>
          </a:prstGeom>
          <a:noFill/>
          <a:ln w="9525">
            <a:noFill/>
            <a:round/>
            <a:headEnd/>
            <a:tailEnd/>
          </a:ln>
        </p:spPr>
      </p:pic>
      <p:sp>
        <p:nvSpPr>
          <p:cNvPr id="46087" name="Rectangle 7"/>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46088" name="Rectangle 8"/>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46089" name="Text Box 9"/>
          <p:cNvSpPr txBox="1">
            <a:spLocks noChangeArrowheads="1"/>
          </p:cNvSpPr>
          <p:nvPr/>
        </p:nvSpPr>
        <p:spPr bwMode="auto">
          <a:xfrm>
            <a:off x="457200" y="1125538"/>
            <a:ext cx="8229600" cy="1046162"/>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Leaflets/guides</a:t>
            </a:r>
          </a:p>
        </p:txBody>
      </p:sp>
      <p:sp>
        <p:nvSpPr>
          <p:cNvPr id="46090" name="Text Box 10"/>
          <p:cNvSpPr txBox="1">
            <a:spLocks noChangeArrowheads="1"/>
          </p:cNvSpPr>
          <p:nvPr/>
        </p:nvSpPr>
        <p:spPr bwMode="auto">
          <a:xfrm>
            <a:off x="457200" y="1828800"/>
            <a:ext cx="8229600" cy="4281488"/>
          </a:xfrm>
          <a:prstGeom prst="rect">
            <a:avLst/>
          </a:prstGeom>
          <a:noFill/>
          <a:ln w="9525">
            <a:noFill/>
            <a:round/>
            <a:headEnd/>
            <a:tailEnd/>
          </a:ln>
        </p:spPr>
        <p:txBody>
          <a:bodyPr lIns="50760" tIns="50760" rIns="81360" bIns="50760"/>
          <a:lstStyle/>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DCC</a:t>
            </a:r>
          </a:p>
          <a:p>
            <a:pPr marL="7699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Introduction to Curation: Data Citation and Linking</a:t>
            </a:r>
          </a:p>
          <a:p>
            <a:pPr marL="369888" indent="-330200">
              <a:lnSpc>
                <a:spcPct val="85000"/>
              </a:lnSpc>
              <a:spcBef>
                <a:spcPts val="500"/>
              </a:spcBef>
              <a:buClrTx/>
              <a:buSzTx/>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u="sng">
                <a:solidFill>
                  <a:srgbClr val="009999"/>
                </a:solidFill>
                <a:latin typeface="Arial Bold" charset="0"/>
                <a:cs typeface="Arial Bold" charset="0"/>
                <a:hlinkClick r:id="rId6"/>
              </a:rPr>
              <a:t>http://www.dcc.ac.uk/resources/briefing-papers/introduction-curation/data-citation-and-linking</a:t>
            </a:r>
          </a:p>
          <a:p>
            <a:pPr marL="7699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How to Cite Datasets and Link to Publications</a:t>
            </a:r>
            <a:r>
              <a:rPr lang="en-US" altLang="en-US">
                <a:solidFill>
                  <a:srgbClr val="000000"/>
                </a:solidFill>
                <a:latin typeface="Arial" pitchFamily="34" charset="0"/>
              </a:rPr>
              <a:t>’</a:t>
            </a:r>
            <a:endParaRPr lang="en-US">
              <a:solidFill>
                <a:srgbClr val="000000"/>
              </a:solidFill>
              <a:latin typeface="Arial" pitchFamily="34" charset="0"/>
            </a:endParaRPr>
          </a:p>
          <a:p>
            <a:pPr marL="369888" indent="-330200">
              <a:lnSpc>
                <a:spcPct val="85000"/>
              </a:lnSpc>
              <a:spcBef>
                <a:spcPts val="500"/>
              </a:spcBef>
              <a:buClrTx/>
              <a:buSzTx/>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u="sng">
                <a:solidFill>
                  <a:srgbClr val="009999"/>
                </a:solidFill>
                <a:latin typeface="Arial Bold" charset="0"/>
                <a:cs typeface="Arial Bold" charset="0"/>
                <a:hlinkClick r:id="rId7"/>
              </a:rPr>
              <a:t>http://www.dcc.ac.uk/resources/how-guides</a:t>
            </a:r>
          </a:p>
          <a:p>
            <a:pPr marL="369888" indent="-330200">
              <a:lnSpc>
                <a:spcPct val="85000"/>
              </a:lnSpc>
              <a:spcBef>
                <a:spcPts val="500"/>
              </a:spcBef>
              <a:buClrTx/>
              <a:buSzTx/>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sz="2800">
              <a:solidFill>
                <a:srgbClr val="FF7F00"/>
              </a:solidFill>
              <a:latin typeface="Arial Bold" charset="0"/>
              <a:ea typeface="ヒラギノ角ゴ ProN W6" charset="-128"/>
            </a:endParaRP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ESRC/ESDS </a:t>
            </a:r>
          </a:p>
          <a:p>
            <a:pPr marL="769938" lvl="1" indent="-274638">
              <a:lnSpc>
                <a:spcPct val="85000"/>
              </a:lnSpc>
              <a:spcBef>
                <a:spcPts val="6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a:solidFill>
                  <a:srgbClr val="000000"/>
                </a:solidFill>
                <a:latin typeface="Arial" pitchFamily="34" charset="0"/>
              </a:rPr>
              <a:t>“</a:t>
            </a:r>
            <a:r>
              <a:rPr lang="en-US">
                <a:solidFill>
                  <a:srgbClr val="000000"/>
                </a:solidFill>
                <a:latin typeface="Arial" pitchFamily="34" charset="0"/>
              </a:rPr>
              <a:t>Data Citation what you need to know</a:t>
            </a:r>
            <a:r>
              <a:rPr lang="en-US" altLang="en-US">
                <a:solidFill>
                  <a:srgbClr val="000000"/>
                </a:solidFill>
                <a:latin typeface="Arial" pitchFamily="34" charset="0"/>
              </a:rPr>
              <a:t>”</a:t>
            </a:r>
            <a:endParaRPr lang="en-US">
              <a:solidFill>
                <a:srgbClr val="000000"/>
              </a:solidFill>
              <a:latin typeface="Arial" pitchFamily="34" charset="0"/>
            </a:endParaRPr>
          </a:p>
          <a:p>
            <a:pPr marL="369888" indent="-330200">
              <a:lnSpc>
                <a:spcPct val="85000"/>
              </a:lnSpc>
              <a:spcBef>
                <a:spcPts val="500"/>
              </a:spcBef>
              <a:buClrTx/>
              <a:buSzTx/>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u="sng">
                <a:solidFill>
                  <a:srgbClr val="009999"/>
                </a:solidFill>
                <a:latin typeface="Arial Bold" charset="0"/>
                <a:cs typeface="Arial Bold" charset="0"/>
                <a:hlinkClick r:id="rId8"/>
              </a:rPr>
              <a:t>http://www.esds.ac.uk/news/publications/data_citation_online.pdf</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48130"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48131"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48132"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48133"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48134"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48135"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48136" name="Text Box 8"/>
          <p:cNvSpPr txBox="1">
            <a:spLocks noChangeArrowheads="1"/>
          </p:cNvSpPr>
          <p:nvPr/>
        </p:nvSpPr>
        <p:spPr bwMode="auto">
          <a:xfrm>
            <a:off x="457200" y="1125538"/>
            <a:ext cx="8229600" cy="990600"/>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Summary for researchers</a:t>
            </a:r>
          </a:p>
        </p:txBody>
      </p:sp>
      <p:sp>
        <p:nvSpPr>
          <p:cNvPr id="48137" name="Text Box 9"/>
          <p:cNvSpPr txBox="1">
            <a:spLocks noChangeArrowheads="1"/>
          </p:cNvSpPr>
          <p:nvPr/>
        </p:nvSpPr>
        <p:spPr bwMode="auto">
          <a:xfrm>
            <a:off x="419100" y="1684338"/>
            <a:ext cx="8229600" cy="4737100"/>
          </a:xfrm>
          <a:prstGeom prst="rect">
            <a:avLst/>
          </a:prstGeom>
          <a:noFill/>
          <a:ln w="9525">
            <a:noFill/>
            <a:round/>
            <a:headEnd/>
            <a:tailEnd/>
          </a:ln>
        </p:spPr>
        <p:txBody>
          <a:bodyPr lIns="50760" tIns="50760" rIns="132120" bIns="50760"/>
          <a:lstStyle/>
          <a:p>
            <a:pPr marL="531813" indent="-531813">
              <a:spcBef>
                <a:spcPts val="700"/>
              </a:spcBef>
              <a:tabLst>
                <a:tab pos="533400"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Bold" charset="0"/>
                <a:ea typeface="ヒラギノ角ゴ ProN W6" charset="-128"/>
              </a:rPr>
              <a:t>		</a:t>
            </a:r>
            <a:r>
              <a:rPr lang="en-US" sz="1400">
                <a:solidFill>
                  <a:srgbClr val="262626"/>
                </a:solidFill>
                <a:latin typeface="Arial Bold" charset="0"/>
                <a:cs typeface="Arial Bold" charset="0"/>
              </a:rPr>
              <a:t>From Ball, A. &amp; Duke, M. (2012). </a:t>
            </a:r>
            <a:r>
              <a:rPr lang="en-US" altLang="en-US" sz="1400">
                <a:solidFill>
                  <a:srgbClr val="262626"/>
                </a:solidFill>
                <a:latin typeface="Arial" pitchFamily="34" charset="0"/>
              </a:rPr>
              <a:t>‘</a:t>
            </a:r>
            <a:r>
              <a:rPr lang="en-US" altLang="ja-JP" sz="1400">
                <a:solidFill>
                  <a:srgbClr val="262626"/>
                </a:solidFill>
                <a:latin typeface="Arial Bold" charset="0"/>
                <a:cs typeface="Arial Bold" charset="0"/>
              </a:rPr>
              <a:t>How to Cite Datasets and Link to Publications</a:t>
            </a:r>
            <a:r>
              <a:rPr lang="en-US" altLang="en-US" sz="1400">
                <a:solidFill>
                  <a:srgbClr val="262626"/>
                </a:solidFill>
                <a:latin typeface="Arial" pitchFamily="34" charset="0"/>
              </a:rPr>
              <a:t>’</a:t>
            </a:r>
            <a:r>
              <a:rPr lang="en-US" altLang="ja-JP" sz="1400">
                <a:solidFill>
                  <a:srgbClr val="262626"/>
                </a:solidFill>
                <a:latin typeface="Arial Bold" charset="0"/>
                <a:cs typeface="Arial Bold" charset="0"/>
              </a:rPr>
              <a:t>. DCC How-to Guides. Edinburgh: Digital Curation Centre. </a:t>
            </a:r>
          </a:p>
          <a:p>
            <a:pPr marL="531813" indent="-531813">
              <a:spcBef>
                <a:spcPts val="700"/>
              </a:spcBef>
              <a:tabLst>
                <a:tab pos="533400"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Bold" charset="0"/>
                <a:ea typeface="ヒラギノ角ゴ ProN W6" charset="-128"/>
              </a:rPr>
              <a:t>		</a:t>
            </a:r>
            <a:r>
              <a:rPr lang="en-US" sz="1400">
                <a:solidFill>
                  <a:srgbClr val="262626"/>
                </a:solidFill>
                <a:latin typeface="Arial Bold" charset="0"/>
                <a:cs typeface="Arial Bold" charset="0"/>
              </a:rPr>
              <a:t>Available online</a:t>
            </a:r>
            <a:r>
              <a:rPr lang="en-US" sz="1400">
                <a:solidFill>
                  <a:srgbClr val="009999"/>
                </a:solidFill>
                <a:latin typeface="Arial Bold" charset="0"/>
                <a:cs typeface="Arial Bold" charset="0"/>
                <a:hlinkClick r:id="rId5"/>
              </a:rPr>
              <a:t>: </a:t>
            </a:r>
            <a:r>
              <a:rPr lang="en-US" sz="1400" u="sng">
                <a:solidFill>
                  <a:srgbClr val="009999"/>
                </a:solidFill>
                <a:latin typeface="Arial Bold" charset="0"/>
                <a:cs typeface="Arial Bold" charset="0"/>
                <a:hlinkClick r:id="rId5"/>
              </a:rPr>
              <a:t>http://www.dcc.ac.uk/resources/how-guid</a:t>
            </a:r>
            <a:r>
              <a:rPr lang="en-US" sz="1400" u="sng">
                <a:solidFill>
                  <a:srgbClr val="009999"/>
                </a:solidFill>
                <a:latin typeface="Arial Bold" charset="0"/>
                <a:cs typeface="Arial Bold" charset="0"/>
              </a:rPr>
              <a:t>es</a:t>
            </a:r>
          </a:p>
          <a:p>
            <a:pPr marL="531813" indent="-531813">
              <a:spcBef>
                <a:spcPts val="800"/>
              </a:spcBef>
              <a:buClr>
                <a:srgbClr val="FF6600"/>
              </a:buClr>
              <a:buSzPct val="125000"/>
              <a:buFont typeface="Arial" pitchFamily="34" charset="0"/>
              <a:buChar char="•"/>
              <a:tabLst>
                <a:tab pos="533400"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If you have generated/collected data to be used as evidence in an academic publication, you should </a:t>
            </a:r>
            <a:r>
              <a:rPr lang="en-US" sz="1400">
                <a:solidFill>
                  <a:srgbClr val="FC6204"/>
                </a:solidFill>
                <a:latin typeface="Arial" pitchFamily="34" charset="0"/>
              </a:rPr>
              <a:t>deposit them with a suitable data archive or repository</a:t>
            </a:r>
            <a:r>
              <a:rPr lang="en-US" sz="1400">
                <a:solidFill>
                  <a:srgbClr val="262626"/>
                </a:solidFill>
                <a:latin typeface="Arial" pitchFamily="34" charset="0"/>
              </a:rPr>
              <a:t> as soon as you are able. If they do not provide you with a </a:t>
            </a:r>
            <a:r>
              <a:rPr lang="en-US" sz="1400">
                <a:solidFill>
                  <a:srgbClr val="FC6204"/>
                </a:solidFill>
                <a:latin typeface="Arial" pitchFamily="34" charset="0"/>
              </a:rPr>
              <a:t>persistent identifier</a:t>
            </a:r>
            <a:r>
              <a:rPr lang="en-US" sz="1400">
                <a:solidFill>
                  <a:srgbClr val="262626"/>
                </a:solidFill>
                <a:latin typeface="Arial" pitchFamily="34" charset="0"/>
              </a:rPr>
              <a:t> or URL for your data, encourage them to do so.</a:t>
            </a:r>
          </a:p>
          <a:p>
            <a:pPr marL="531813" indent="-531813">
              <a:spcBef>
                <a:spcPts val="800"/>
              </a:spcBef>
              <a:buClr>
                <a:srgbClr val="FF6600"/>
              </a:buClr>
              <a:buSzPct val="125000"/>
              <a:buFont typeface="Arial" pitchFamily="34" charset="0"/>
              <a:buChar char="•"/>
              <a:tabLst>
                <a:tab pos="533400"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When citing a dataset in a paper, </a:t>
            </a:r>
            <a:r>
              <a:rPr lang="en-US" sz="1400">
                <a:solidFill>
                  <a:srgbClr val="FC6204"/>
                </a:solidFill>
                <a:latin typeface="Arial" pitchFamily="34" charset="0"/>
              </a:rPr>
              <a:t>use the citation style</a:t>
            </a:r>
            <a:r>
              <a:rPr lang="en-US" sz="1400">
                <a:solidFill>
                  <a:srgbClr val="262626"/>
                </a:solidFill>
                <a:latin typeface="Arial" pitchFamily="34" charset="0"/>
              </a:rPr>
              <a:t> required by the editor/publisher. If no form is suggested for datasets, take a standard data citation style (e.g. DataCite</a:t>
            </a:r>
            <a:r>
              <a:rPr lang="en-US" altLang="en-US" sz="1400">
                <a:solidFill>
                  <a:srgbClr val="262626"/>
                </a:solidFill>
                <a:latin typeface="Arial" pitchFamily="34" charset="0"/>
              </a:rPr>
              <a:t>’</a:t>
            </a:r>
            <a:r>
              <a:rPr lang="en-US" sz="1400">
                <a:solidFill>
                  <a:srgbClr val="262626"/>
                </a:solidFill>
                <a:latin typeface="Arial" pitchFamily="34" charset="0"/>
              </a:rPr>
              <a:t>s</a:t>
            </a:r>
            <a:r>
              <a:rPr lang="en-US" sz="1200">
                <a:solidFill>
                  <a:srgbClr val="003A8F"/>
                </a:solidFill>
                <a:latin typeface="Arial" pitchFamily="34" charset="0"/>
              </a:rPr>
              <a:t>[10]</a:t>
            </a:r>
            <a:r>
              <a:rPr lang="en-US" sz="1400">
                <a:solidFill>
                  <a:srgbClr val="262626"/>
                </a:solidFill>
                <a:latin typeface="Arial" pitchFamily="34" charset="0"/>
              </a:rPr>
              <a:t>) and adapt it to match the style for textual publications.</a:t>
            </a:r>
          </a:p>
          <a:p>
            <a:pPr marL="531813" indent="-531813">
              <a:spcBef>
                <a:spcPts val="800"/>
              </a:spcBef>
              <a:buClr>
                <a:srgbClr val="FF6600"/>
              </a:buClr>
              <a:buSzPct val="125000"/>
              <a:buFont typeface="Arial" pitchFamily="34" charset="0"/>
              <a:buChar char="•"/>
              <a:tabLst>
                <a:tab pos="533400"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Give </a:t>
            </a:r>
            <a:r>
              <a:rPr lang="en-US" sz="1400">
                <a:solidFill>
                  <a:srgbClr val="FC6204"/>
                </a:solidFill>
                <a:latin typeface="Arial" pitchFamily="34" charset="0"/>
              </a:rPr>
              <a:t>dataset identifiers</a:t>
            </a:r>
            <a:r>
              <a:rPr lang="en-US" sz="1400">
                <a:solidFill>
                  <a:srgbClr val="262626"/>
                </a:solidFill>
                <a:latin typeface="Arial" pitchFamily="34" charset="0"/>
              </a:rPr>
              <a:t> in the form of a </a:t>
            </a:r>
            <a:r>
              <a:rPr lang="en-US" sz="1400">
                <a:solidFill>
                  <a:srgbClr val="FC6204"/>
                </a:solidFill>
                <a:latin typeface="Arial" pitchFamily="34" charset="0"/>
              </a:rPr>
              <a:t>URL</a:t>
            </a:r>
            <a:r>
              <a:rPr lang="en-US" sz="1400">
                <a:solidFill>
                  <a:srgbClr val="262626"/>
                </a:solidFill>
                <a:latin typeface="Arial" pitchFamily="34" charset="0"/>
              </a:rPr>
              <a:t> wherever possible, unless otherwise directed.</a:t>
            </a:r>
          </a:p>
          <a:p>
            <a:pPr marL="531813" indent="-531813">
              <a:spcBef>
                <a:spcPts val="800"/>
              </a:spcBef>
              <a:buClr>
                <a:srgbClr val="FF6600"/>
              </a:buClr>
              <a:buSzPct val="125000"/>
              <a:buFont typeface="Arial" pitchFamily="34" charset="0"/>
              <a:buChar char="•"/>
              <a:tabLst>
                <a:tab pos="533400"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FC6204"/>
                </a:solidFill>
                <a:latin typeface="Arial" pitchFamily="34" charset="0"/>
              </a:rPr>
              <a:t>Include data citations</a:t>
            </a:r>
            <a:r>
              <a:rPr lang="en-US" sz="1400">
                <a:solidFill>
                  <a:srgbClr val="262626"/>
                </a:solidFill>
                <a:latin typeface="Arial" pitchFamily="34" charset="0"/>
              </a:rPr>
              <a:t> alongside those for textual publications. Some reference management packages now include support for datasets, which should make this easier.</a:t>
            </a:r>
          </a:p>
          <a:p>
            <a:pPr marL="531813" indent="-531813">
              <a:spcBef>
                <a:spcPts val="800"/>
              </a:spcBef>
              <a:buClr>
                <a:srgbClr val="FF6600"/>
              </a:buClr>
              <a:buSzPct val="125000"/>
              <a:buFont typeface="Arial" pitchFamily="34" charset="0"/>
              <a:buChar char="•"/>
              <a:tabLst>
                <a:tab pos="533400"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Cite datasets at the </a:t>
            </a:r>
            <a:r>
              <a:rPr lang="en-US" sz="1400">
                <a:solidFill>
                  <a:srgbClr val="FC6204"/>
                </a:solidFill>
                <a:latin typeface="Arial" pitchFamily="34" charset="0"/>
              </a:rPr>
              <a:t>finest-grained level</a:t>
            </a:r>
            <a:r>
              <a:rPr lang="en-US" sz="1400">
                <a:solidFill>
                  <a:srgbClr val="262626"/>
                </a:solidFill>
                <a:latin typeface="Arial" pitchFamily="34" charset="0"/>
              </a:rPr>
              <a:t> available that meets your need. If that is not fine enough, </a:t>
            </a:r>
            <a:r>
              <a:rPr lang="en-US" sz="1400">
                <a:solidFill>
                  <a:srgbClr val="FC6204"/>
                </a:solidFill>
                <a:latin typeface="Arial" pitchFamily="34" charset="0"/>
              </a:rPr>
              <a:t>provide details</a:t>
            </a:r>
            <a:r>
              <a:rPr lang="en-US" sz="1400">
                <a:solidFill>
                  <a:srgbClr val="262626"/>
                </a:solidFill>
                <a:latin typeface="Arial" pitchFamily="34" charset="0"/>
              </a:rPr>
              <a:t> of the subset of data you are using at the point </a:t>
            </a:r>
            <a:r>
              <a:rPr lang="en-US" sz="1400">
                <a:solidFill>
                  <a:srgbClr val="FC6204"/>
                </a:solidFill>
                <a:latin typeface="Arial" pitchFamily="34" charset="0"/>
              </a:rPr>
              <a:t>in the text</a:t>
            </a:r>
            <a:r>
              <a:rPr lang="en-US" sz="1400">
                <a:solidFill>
                  <a:srgbClr val="262626"/>
                </a:solidFill>
                <a:latin typeface="Arial" pitchFamily="34" charset="0"/>
              </a:rPr>
              <a:t> where you make the citation.</a:t>
            </a:r>
          </a:p>
          <a:p>
            <a:pPr marL="531813" indent="-531813">
              <a:spcBef>
                <a:spcPts val="800"/>
              </a:spcBef>
              <a:buClr>
                <a:srgbClr val="FF6600"/>
              </a:buClr>
              <a:buSzPct val="125000"/>
              <a:buFont typeface="Arial" pitchFamily="34" charset="0"/>
              <a:buChar char="•"/>
              <a:tabLst>
                <a:tab pos="533400"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If a dataset exists in several versions, be sure to cite the </a:t>
            </a:r>
            <a:r>
              <a:rPr lang="en-US" sz="1400">
                <a:solidFill>
                  <a:srgbClr val="FC6204"/>
                </a:solidFill>
                <a:latin typeface="Arial" pitchFamily="34" charset="0"/>
              </a:rPr>
              <a:t>exact version</a:t>
            </a:r>
            <a:r>
              <a:rPr lang="en-US" sz="1400">
                <a:solidFill>
                  <a:srgbClr val="262626"/>
                </a:solidFill>
                <a:latin typeface="Arial" pitchFamily="34" charset="0"/>
              </a:rPr>
              <a:t> you used.</a:t>
            </a:r>
          </a:p>
          <a:p>
            <a:pPr marL="531813" indent="-531813">
              <a:spcBef>
                <a:spcPts val="800"/>
              </a:spcBef>
              <a:buClr>
                <a:srgbClr val="FF6600"/>
              </a:buClr>
              <a:buSzPct val="125000"/>
              <a:buFont typeface="Arial" pitchFamily="34" charset="0"/>
              <a:buChar char="•"/>
              <a:tabLst>
                <a:tab pos="533400" algn="l"/>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When you publish a paper that cites a dataset, </a:t>
            </a:r>
            <a:r>
              <a:rPr lang="en-US" sz="1400">
                <a:solidFill>
                  <a:srgbClr val="FC6204"/>
                </a:solidFill>
                <a:latin typeface="Arial" pitchFamily="34" charset="0"/>
              </a:rPr>
              <a:t>notify the repository</a:t>
            </a:r>
            <a:r>
              <a:rPr lang="en-US" sz="1400">
                <a:solidFill>
                  <a:srgbClr val="262626"/>
                </a:solidFill>
                <a:latin typeface="Arial" pitchFamily="34" charset="0"/>
              </a:rPr>
              <a:t> that holds the dataset, so it can add a link from that dataset to your paper.</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50178"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50179"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50180"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50181"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50182" name="Rectangle 6"/>
          <p:cNvSpPr>
            <a:spLocks noChangeArrowheads="1"/>
          </p:cNvSpPr>
          <p:nvPr/>
        </p:nvSpPr>
        <p:spPr bwMode="auto">
          <a:xfrm>
            <a:off x="0" y="6488113"/>
            <a:ext cx="9156700" cy="2794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2000">
                <a:solidFill>
                  <a:srgbClr val="FFA219"/>
                </a:solidFill>
                <a:latin typeface="Arial" pitchFamily="34" charset="0"/>
                <a:ea typeface="ＭＳ Ｐゴシック" charset="-128"/>
              </a:rPr>
              <a:t> </a:t>
            </a:r>
          </a:p>
        </p:txBody>
      </p:sp>
      <p:sp>
        <p:nvSpPr>
          <p:cNvPr id="50183"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50184" name="Text Box 8"/>
          <p:cNvSpPr txBox="1">
            <a:spLocks noChangeArrowheads="1"/>
          </p:cNvSpPr>
          <p:nvPr/>
        </p:nvSpPr>
        <p:spPr bwMode="auto">
          <a:xfrm>
            <a:off x="457200" y="1125538"/>
            <a:ext cx="8229600" cy="990600"/>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Summary for data repositories</a:t>
            </a:r>
          </a:p>
        </p:txBody>
      </p:sp>
      <p:sp>
        <p:nvSpPr>
          <p:cNvPr id="50185" name="Text Box 9"/>
          <p:cNvSpPr txBox="1">
            <a:spLocks noChangeArrowheads="1"/>
          </p:cNvSpPr>
          <p:nvPr/>
        </p:nvSpPr>
        <p:spPr bwMode="auto">
          <a:xfrm>
            <a:off x="468313" y="1773238"/>
            <a:ext cx="8229600" cy="4608512"/>
          </a:xfrm>
          <a:prstGeom prst="rect">
            <a:avLst/>
          </a:prstGeom>
          <a:noFill/>
          <a:ln w="9525">
            <a:noFill/>
            <a:round/>
            <a:headEnd/>
            <a:tailEnd/>
          </a:ln>
        </p:spPr>
        <p:txBody>
          <a:bodyPr lIns="0" tIns="0" rIns="0" bIns="0"/>
          <a:lstStyle/>
          <a:p>
            <a:pPr marL="381000" indent="-330200">
              <a:lnSpc>
                <a:spcPct val="85000"/>
              </a:lnSpc>
              <a:spcBef>
                <a:spcPts val="700"/>
              </a:spcBef>
              <a:tabLst>
                <a:tab pos="382588" algn="l"/>
                <a:tab pos="506413" algn="l"/>
                <a:tab pos="9636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Bold" charset="0"/>
                <a:ea typeface="ヒラギノ角ゴ ProN W6" charset="-128"/>
              </a:rPr>
              <a:t>		</a:t>
            </a:r>
            <a:r>
              <a:rPr lang="en-US" sz="1400">
                <a:solidFill>
                  <a:srgbClr val="262626"/>
                </a:solidFill>
                <a:latin typeface="Arial Bold" charset="0"/>
                <a:cs typeface="Arial Bold" charset="0"/>
              </a:rPr>
              <a:t>From Ball, A. &amp; Duke, M. (2012). </a:t>
            </a:r>
            <a:r>
              <a:rPr lang="en-US" altLang="en-US" sz="1400">
                <a:solidFill>
                  <a:srgbClr val="262626"/>
                </a:solidFill>
                <a:latin typeface="Arial" pitchFamily="34" charset="0"/>
              </a:rPr>
              <a:t>‘</a:t>
            </a:r>
            <a:r>
              <a:rPr lang="en-US" altLang="ja-JP" sz="1400">
                <a:solidFill>
                  <a:srgbClr val="262626"/>
                </a:solidFill>
                <a:latin typeface="Arial Bold" charset="0"/>
                <a:cs typeface="Arial Bold" charset="0"/>
              </a:rPr>
              <a:t>How to Cite Datasets and Link to Publications</a:t>
            </a:r>
            <a:r>
              <a:rPr lang="en-US" altLang="en-US" sz="1400">
                <a:solidFill>
                  <a:srgbClr val="262626"/>
                </a:solidFill>
                <a:latin typeface="Arial" pitchFamily="34" charset="0"/>
              </a:rPr>
              <a:t>’</a:t>
            </a:r>
            <a:r>
              <a:rPr lang="en-US" altLang="ja-JP" sz="1400">
                <a:solidFill>
                  <a:srgbClr val="262626"/>
                </a:solidFill>
                <a:latin typeface="Arial Bold" charset="0"/>
                <a:cs typeface="Arial Bold" charset="0"/>
              </a:rPr>
              <a:t>. DCC How-to Guides. Edinburgh: Digital Curation Centre. </a:t>
            </a:r>
          </a:p>
          <a:p>
            <a:pPr marL="381000" indent="-330200">
              <a:lnSpc>
                <a:spcPct val="85000"/>
              </a:lnSpc>
              <a:spcBef>
                <a:spcPts val="800"/>
              </a:spcBef>
              <a:tabLst>
                <a:tab pos="382588" algn="l"/>
                <a:tab pos="506413" algn="l"/>
                <a:tab pos="9636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Bold" charset="0"/>
                <a:ea typeface="ヒラギノ角ゴ ProN W6" charset="-128"/>
              </a:rPr>
              <a:t>		</a:t>
            </a:r>
            <a:r>
              <a:rPr lang="en-US" sz="1400">
                <a:solidFill>
                  <a:srgbClr val="262626"/>
                </a:solidFill>
                <a:latin typeface="Arial Bold" charset="0"/>
                <a:cs typeface="Arial Bold" charset="0"/>
              </a:rPr>
              <a:t>Available online</a:t>
            </a:r>
            <a:r>
              <a:rPr lang="en-US" sz="1400">
                <a:solidFill>
                  <a:srgbClr val="009999"/>
                </a:solidFill>
                <a:latin typeface="Arial Bold" charset="0"/>
                <a:cs typeface="Arial Bold" charset="0"/>
                <a:hlinkClick r:id="rId5"/>
              </a:rPr>
              <a:t>: </a:t>
            </a:r>
            <a:r>
              <a:rPr lang="en-US" sz="1400" u="sng">
                <a:solidFill>
                  <a:srgbClr val="009999"/>
                </a:solidFill>
                <a:latin typeface="Arial Bold" charset="0"/>
                <a:cs typeface="Arial Bold" charset="0"/>
                <a:hlinkClick r:id="rId5"/>
              </a:rPr>
              <a:t>http://www.dcc.ac.uk/resources/how-guid</a:t>
            </a:r>
            <a:r>
              <a:rPr lang="en-US" sz="1400" u="sng">
                <a:solidFill>
                  <a:srgbClr val="009999"/>
                </a:solidFill>
                <a:latin typeface="Arial Bold" charset="0"/>
                <a:cs typeface="Arial Bold" charset="0"/>
              </a:rPr>
              <a:t>es</a:t>
            </a:r>
          </a:p>
          <a:p>
            <a:pPr marL="381000" indent="-330200">
              <a:spcBef>
                <a:spcPts val="800"/>
              </a:spcBef>
              <a:buClr>
                <a:srgbClr val="FF6600"/>
              </a:buClr>
              <a:buSzPct val="99000"/>
              <a:buFont typeface="Arial" pitchFamily="34" charset="0"/>
              <a:buChar char="•"/>
              <a:tabLst>
                <a:tab pos="382588" algn="l"/>
                <a:tab pos="506413" algn="l"/>
                <a:tab pos="9636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Ensure that anyone wishing to cite a dataset you host can use a </a:t>
            </a:r>
            <a:r>
              <a:rPr lang="en-US" sz="1400">
                <a:solidFill>
                  <a:srgbClr val="FC6204"/>
                </a:solidFill>
                <a:latin typeface="Arial" pitchFamily="34" charset="0"/>
              </a:rPr>
              <a:t>persistent identifier</a:t>
            </a:r>
            <a:r>
              <a:rPr lang="en-US" sz="1400">
                <a:solidFill>
                  <a:srgbClr val="262626"/>
                </a:solidFill>
                <a:latin typeface="Arial" pitchFamily="34" charset="0"/>
              </a:rPr>
              <a:t> that you provide to do so. For this, choose an identifier scheme which allows the identifier to be resolved to a URL. This URL should belong to a landing page that contains descriptive information about the dataset, as well as links or instructions for accessing it.</a:t>
            </a:r>
          </a:p>
          <a:p>
            <a:pPr marL="381000" indent="-330200">
              <a:spcBef>
                <a:spcPts val="800"/>
              </a:spcBef>
              <a:buClr>
                <a:srgbClr val="FF6600"/>
              </a:buClr>
              <a:buSzPct val="99000"/>
              <a:buFont typeface="Arial" pitchFamily="34" charset="0"/>
              <a:buChar char="•"/>
              <a:tabLst>
                <a:tab pos="382588" algn="l"/>
                <a:tab pos="506413" algn="l"/>
                <a:tab pos="9636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Once an </a:t>
            </a:r>
            <a:r>
              <a:rPr lang="en-US" sz="1400">
                <a:solidFill>
                  <a:srgbClr val="FC6204"/>
                </a:solidFill>
                <a:latin typeface="Arial" pitchFamily="34" charset="0"/>
              </a:rPr>
              <a:t>identifier</a:t>
            </a:r>
            <a:r>
              <a:rPr lang="en-US" sz="1400">
                <a:solidFill>
                  <a:srgbClr val="262626"/>
                </a:solidFill>
                <a:latin typeface="Arial" pitchFamily="34" charset="0"/>
              </a:rPr>
              <a:t> has been assigned to a (version/snapshot of) a dataset, ensure that it and any explanatory metadata </a:t>
            </a:r>
            <a:r>
              <a:rPr lang="en-US" sz="1400">
                <a:solidFill>
                  <a:srgbClr val="FC6204"/>
                </a:solidFill>
                <a:latin typeface="Arial" pitchFamily="34" charset="0"/>
              </a:rPr>
              <a:t>remain static</a:t>
            </a:r>
            <a:r>
              <a:rPr lang="en-US" sz="1400">
                <a:solidFill>
                  <a:srgbClr val="262626"/>
                </a:solidFill>
                <a:latin typeface="Arial" pitchFamily="34" charset="0"/>
              </a:rPr>
              <a:t> over time. Ensure that the </a:t>
            </a:r>
            <a:r>
              <a:rPr lang="en-US" sz="1400">
                <a:solidFill>
                  <a:srgbClr val="000000"/>
                </a:solidFill>
                <a:latin typeface="Arial" pitchFamily="34" charset="0"/>
              </a:rPr>
              <a:t>identifiers</a:t>
            </a:r>
            <a:r>
              <a:rPr lang="en-US" sz="1400">
                <a:solidFill>
                  <a:srgbClr val="FC6204"/>
                </a:solidFill>
                <a:latin typeface="Arial" pitchFamily="34" charset="0"/>
              </a:rPr>
              <a:t> remain unique</a:t>
            </a:r>
            <a:r>
              <a:rPr lang="en-US" sz="1400">
                <a:solidFill>
                  <a:srgbClr val="262626"/>
                </a:solidFill>
                <a:latin typeface="Arial" pitchFamily="34" charset="0"/>
              </a:rPr>
              <a:t> and associated with the correct versions.</a:t>
            </a:r>
          </a:p>
          <a:p>
            <a:pPr marL="381000" indent="-330200">
              <a:spcBef>
                <a:spcPts val="800"/>
              </a:spcBef>
              <a:buClr>
                <a:srgbClr val="FF6600"/>
              </a:buClr>
              <a:buSzPct val="99000"/>
              <a:buFont typeface="Arial" pitchFamily="34" charset="0"/>
              <a:buChar char="•"/>
              <a:tabLst>
                <a:tab pos="382588" algn="l"/>
                <a:tab pos="506413" algn="l"/>
                <a:tab pos="9636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Assign identifiers to static datasets only when no further changes or corrections are expected (i.e. after quality control checks are complete). For </a:t>
            </a:r>
            <a:r>
              <a:rPr lang="en-US" sz="1400">
                <a:solidFill>
                  <a:srgbClr val="FC6204"/>
                </a:solidFill>
                <a:latin typeface="Arial" pitchFamily="34" charset="0"/>
              </a:rPr>
              <a:t>dynamic datasets</a:t>
            </a:r>
            <a:r>
              <a:rPr lang="en-US" sz="1400">
                <a:solidFill>
                  <a:srgbClr val="262626"/>
                </a:solidFill>
                <a:latin typeface="Arial" pitchFamily="34" charset="0"/>
              </a:rPr>
              <a:t>, assign identifiers when new snapshots or time slices are created, whether this is on a regular basis or on demand.</a:t>
            </a:r>
          </a:p>
          <a:p>
            <a:pPr marL="381000" indent="-330200">
              <a:spcBef>
                <a:spcPts val="800"/>
              </a:spcBef>
              <a:buClr>
                <a:srgbClr val="FF6600"/>
              </a:buClr>
              <a:buSzPct val="99000"/>
              <a:buFont typeface="Arial" pitchFamily="34" charset="0"/>
              <a:buChar char="•"/>
              <a:tabLst>
                <a:tab pos="382588" algn="l"/>
                <a:tab pos="506413" algn="l"/>
                <a:tab pos="9636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Provide data depositors with a </a:t>
            </a:r>
            <a:r>
              <a:rPr lang="en-US" sz="1400">
                <a:solidFill>
                  <a:srgbClr val="FC6204"/>
                </a:solidFill>
                <a:latin typeface="Arial" pitchFamily="34" charset="0"/>
              </a:rPr>
              <a:t>sample citation</a:t>
            </a:r>
            <a:r>
              <a:rPr lang="en-US" sz="1400">
                <a:solidFill>
                  <a:srgbClr val="262626"/>
                </a:solidFill>
                <a:latin typeface="Arial" pitchFamily="34" charset="0"/>
              </a:rPr>
              <a:t> for their dataset, for use in academic publications.</a:t>
            </a:r>
          </a:p>
          <a:p>
            <a:pPr marL="381000" indent="-330200">
              <a:spcBef>
                <a:spcPts val="800"/>
              </a:spcBef>
              <a:buClr>
                <a:srgbClr val="FF6600"/>
              </a:buClr>
              <a:buSzPct val="99000"/>
              <a:buFont typeface="Arial" pitchFamily="34" charset="0"/>
              <a:buChar char="•"/>
              <a:tabLst>
                <a:tab pos="382588" algn="l"/>
                <a:tab pos="506413" algn="l"/>
                <a:tab pos="9636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Provide </a:t>
            </a:r>
            <a:r>
              <a:rPr lang="en-US" sz="1400">
                <a:solidFill>
                  <a:srgbClr val="FC6204"/>
                </a:solidFill>
                <a:latin typeface="Arial" pitchFamily="34" charset="0"/>
              </a:rPr>
              <a:t>links</a:t>
            </a:r>
            <a:r>
              <a:rPr lang="en-US" sz="1400">
                <a:solidFill>
                  <a:srgbClr val="262626"/>
                </a:solidFill>
                <a:latin typeface="Arial" pitchFamily="34" charset="0"/>
              </a:rPr>
              <a:t> from dataset landing pages </a:t>
            </a:r>
            <a:r>
              <a:rPr lang="en-US" sz="1400">
                <a:solidFill>
                  <a:srgbClr val="FC6204"/>
                </a:solidFill>
                <a:latin typeface="Arial" pitchFamily="34" charset="0"/>
              </a:rPr>
              <a:t>to those published papers</a:t>
            </a:r>
            <a:r>
              <a:rPr lang="en-US" sz="1400">
                <a:solidFill>
                  <a:srgbClr val="262626"/>
                </a:solidFill>
                <a:latin typeface="Arial" pitchFamily="34" charset="0"/>
              </a:rPr>
              <a:t> of which you are aware that cite the dataset. This may require collaboration with authors and publishers.</a:t>
            </a:r>
          </a:p>
          <a:p>
            <a:pPr marL="381000" indent="-330200">
              <a:spcBef>
                <a:spcPts val="800"/>
              </a:spcBef>
              <a:buClr>
                <a:srgbClr val="FF6600"/>
              </a:buClr>
              <a:buSzPct val="99000"/>
              <a:buFont typeface="Arial" pitchFamily="34" charset="0"/>
              <a:buChar char="•"/>
              <a:tabLst>
                <a:tab pos="382588" algn="l"/>
                <a:tab pos="506413" algn="l"/>
                <a:tab pos="9636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262626"/>
                </a:solidFill>
                <a:latin typeface="Arial" pitchFamily="34" charset="0"/>
              </a:rPr>
              <a:t>For more information about registering DOIs for datasets, contact your local DataCite member.</a:t>
            </a:r>
            <a:r>
              <a:rPr lang="en-US" sz="1200">
                <a:solidFill>
                  <a:srgbClr val="003A8F"/>
                </a:solidFill>
                <a:latin typeface="Arial" pitchFamily="34" charset="0"/>
              </a:rPr>
              <a:t> </a:t>
            </a:r>
            <a:r>
              <a:rPr lang="en-US" sz="1400">
                <a:solidFill>
                  <a:srgbClr val="262626"/>
                </a:solidFill>
                <a:latin typeface="Arial" pitchFamily="34" charset="0"/>
              </a:rPr>
              <a:t>For more information about registering Archival Resource Keys, contact the California Digital Library</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52226"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52227"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52228"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52229"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52230"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52231"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52232" name="Text Box 8"/>
          <p:cNvSpPr txBox="1">
            <a:spLocks noChangeArrowheads="1"/>
          </p:cNvSpPr>
          <p:nvPr/>
        </p:nvSpPr>
        <p:spPr bwMode="auto">
          <a:xfrm>
            <a:off x="457200" y="1125538"/>
            <a:ext cx="8229600" cy="620712"/>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Plans at UEL – derive from policy</a:t>
            </a:r>
          </a:p>
        </p:txBody>
      </p:sp>
      <p:sp>
        <p:nvSpPr>
          <p:cNvPr id="52233" name="Rectangle 9"/>
          <p:cNvSpPr>
            <a:spLocks noChangeArrowheads="1"/>
          </p:cNvSpPr>
          <p:nvPr/>
        </p:nvSpPr>
        <p:spPr bwMode="auto">
          <a:xfrm>
            <a:off x="252413" y="1704975"/>
            <a:ext cx="8229600" cy="4432300"/>
          </a:xfrm>
          <a:prstGeom prst="rect">
            <a:avLst/>
          </a:prstGeom>
          <a:noFill/>
          <a:ln w="9525">
            <a:noFill/>
            <a:round/>
            <a:headEnd/>
            <a:tailEnd/>
          </a:ln>
        </p:spPr>
        <p:txBody>
          <a:bodyPr lIns="0" tIns="0" rIns="40680" bIns="0"/>
          <a:lstStyle/>
          <a:p>
            <a:pPr marL="330200" indent="-330200">
              <a:lnSpc>
                <a:spcPct val="85000"/>
              </a:lnSpc>
              <a:spcBef>
                <a:spcPts val="700"/>
              </a:spcBef>
              <a:buClr>
                <a:srgbClr val="FF6600"/>
              </a:buClr>
              <a:buFont typeface="Arial" pitchFamily="34" charset="0"/>
              <a:buChar char="•"/>
              <a:tabLst>
                <a:tab pos="330200" algn="l"/>
                <a:tab pos="1244600" algn="l"/>
                <a:tab pos="2159000" algn="l"/>
                <a:tab pos="3073400" algn="l"/>
                <a:tab pos="3987800" algn="l"/>
                <a:tab pos="4902200" algn="l"/>
                <a:tab pos="5816600" algn="l"/>
                <a:tab pos="6731000" algn="l"/>
                <a:tab pos="7645400" algn="l"/>
                <a:tab pos="8559800" algn="l"/>
                <a:tab pos="9474200" algn="l"/>
                <a:tab pos="10388600" algn="l"/>
              </a:tabLst>
            </a:pPr>
            <a:r>
              <a:rPr lang="en-US" sz="2800">
                <a:solidFill>
                  <a:srgbClr val="000000"/>
                </a:solidFill>
                <a:latin typeface="Arial" pitchFamily="34" charset="0"/>
                <a:ea typeface="ＭＳ Ｐゴシック" charset="-128"/>
              </a:rPr>
              <a:t>Sharing, Repository, Register</a:t>
            </a:r>
          </a:p>
          <a:p>
            <a:pPr marL="330200" indent="-330200">
              <a:lnSpc>
                <a:spcPct val="85000"/>
              </a:lnSpc>
              <a:spcBef>
                <a:spcPts val="700"/>
              </a:spcBef>
              <a:buClrTx/>
              <a:buSzTx/>
              <a:buFontTx/>
              <a:buNone/>
              <a:tabLst>
                <a:tab pos="330200" algn="l"/>
                <a:tab pos="1244600" algn="l"/>
                <a:tab pos="2159000" algn="l"/>
                <a:tab pos="3073400" algn="l"/>
                <a:tab pos="3987800" algn="l"/>
                <a:tab pos="4902200" algn="l"/>
                <a:tab pos="5816600" algn="l"/>
                <a:tab pos="6731000" algn="l"/>
                <a:tab pos="7645400" algn="l"/>
                <a:tab pos="8559800" algn="l"/>
                <a:tab pos="9474200" algn="l"/>
                <a:tab pos="10388600" algn="l"/>
              </a:tabLst>
            </a:pPr>
            <a:r>
              <a:rPr lang="en-US" altLang="en-US" i="1">
                <a:solidFill>
                  <a:srgbClr val="000000"/>
                </a:solidFill>
                <a:ea typeface="ヒラギノ明朝 ProN W3" charset="-128"/>
              </a:rPr>
              <a:t>“</a:t>
            </a:r>
            <a:r>
              <a:rPr lang="en-US" i="1">
                <a:solidFill>
                  <a:srgbClr val="000000"/>
                </a:solidFill>
                <a:ea typeface="ヒラギノ明朝 ProN W3" charset="-128"/>
              </a:rPr>
              <a:t>There is a presumption of releasing data created at UEL in order to meet regulatory and contractual requirements, with appropriate safeguards. In particular, the legitimate interests of participants will be protected in line with research ethics approval, and personal data will typically be anonymised if appropriate for release</a:t>
            </a:r>
            <a:r>
              <a:rPr lang="en-US" altLang="en-US" i="1">
                <a:solidFill>
                  <a:srgbClr val="000000"/>
                </a:solidFill>
                <a:ea typeface="ヒラギノ明朝 ProN W3" charset="-128"/>
              </a:rPr>
              <a:t>”</a:t>
            </a:r>
            <a:r>
              <a:rPr lang="en-US" i="1">
                <a:solidFill>
                  <a:srgbClr val="000000"/>
                </a:solidFill>
                <a:ea typeface="ヒラギノ明朝 ProN W3" charset="-128"/>
              </a:rPr>
              <a:t>.</a:t>
            </a:r>
          </a:p>
          <a:p>
            <a:pPr marL="330200" indent="-330200">
              <a:lnSpc>
                <a:spcPct val="85000"/>
              </a:lnSpc>
              <a:spcBef>
                <a:spcPts val="700"/>
              </a:spcBef>
              <a:buClrTx/>
              <a:buSzTx/>
              <a:buFontTx/>
              <a:buNone/>
              <a:tabLst>
                <a:tab pos="330200" algn="l"/>
                <a:tab pos="1244600" algn="l"/>
                <a:tab pos="2159000" algn="l"/>
                <a:tab pos="3073400" algn="l"/>
                <a:tab pos="3987800" algn="l"/>
                <a:tab pos="4902200" algn="l"/>
                <a:tab pos="5816600" algn="l"/>
                <a:tab pos="6731000" algn="l"/>
                <a:tab pos="7645400" algn="l"/>
                <a:tab pos="8559800" algn="l"/>
                <a:tab pos="9474200" algn="l"/>
                <a:tab pos="10388600" algn="l"/>
              </a:tabLst>
            </a:pPr>
            <a:r>
              <a:rPr lang="en-US" altLang="en-US" i="1">
                <a:solidFill>
                  <a:srgbClr val="000000"/>
                </a:solidFill>
                <a:ea typeface="ヒラギノ明朝 ProN W3" charset="-128"/>
              </a:rPr>
              <a:t>“</a:t>
            </a:r>
            <a:r>
              <a:rPr lang="en-US" i="1">
                <a:solidFill>
                  <a:srgbClr val="000000"/>
                </a:solidFill>
                <a:ea typeface="ヒラギノ明朝 ProN W3" charset="-128"/>
              </a:rPr>
              <a:t>LLS will develop by 1 May 2015 an infrastructure and support service for research data created in consultation with Schools and Services. This will include a portal for datasets which are suitable for sharing</a:t>
            </a:r>
            <a:r>
              <a:rPr lang="en-US" altLang="en-US">
                <a:solidFill>
                  <a:srgbClr val="000000"/>
                </a:solidFill>
                <a:ea typeface="ヒラギノ明朝 ProN W3" charset="-128"/>
              </a:rPr>
              <a:t>”</a:t>
            </a:r>
            <a:endParaRPr lang="en-US">
              <a:solidFill>
                <a:srgbClr val="000000"/>
              </a:solidFill>
              <a:ea typeface="ヒラギノ明朝 ProN W3" charset="-128"/>
            </a:endParaRPr>
          </a:p>
          <a:p>
            <a:pPr marL="330200" indent="-330200">
              <a:lnSpc>
                <a:spcPct val="85000"/>
              </a:lnSpc>
              <a:spcBef>
                <a:spcPts val="700"/>
              </a:spcBef>
              <a:buClrTx/>
              <a:buSzTx/>
              <a:buFontTx/>
              <a:buNone/>
              <a:tabLst>
                <a:tab pos="330200" algn="l"/>
                <a:tab pos="1244600" algn="l"/>
                <a:tab pos="2159000" algn="l"/>
                <a:tab pos="3073400" algn="l"/>
                <a:tab pos="3987800" algn="l"/>
                <a:tab pos="4902200" algn="l"/>
                <a:tab pos="5816600" algn="l"/>
                <a:tab pos="6731000" algn="l"/>
                <a:tab pos="7645400" algn="l"/>
                <a:tab pos="8559800" algn="l"/>
                <a:tab pos="9474200" algn="l"/>
                <a:tab pos="10388600" algn="l"/>
              </a:tabLst>
            </a:pPr>
            <a:r>
              <a:rPr lang="en-US" altLang="en-US" i="1">
                <a:solidFill>
                  <a:srgbClr val="000000"/>
                </a:solidFill>
                <a:ea typeface="ヒラギノ明朝 ProN W3" charset="-128"/>
              </a:rPr>
              <a:t>“</a:t>
            </a:r>
            <a:r>
              <a:rPr lang="en-US" i="1">
                <a:solidFill>
                  <a:srgbClr val="000000"/>
                </a:solidFill>
                <a:ea typeface="ヒラギノ明朝 ProN W3" charset="-128"/>
              </a:rPr>
              <a:t>LLS staff will assist PIs to transfer data to external services where appropriate, and record any transfers and destruction of datasets in the central register</a:t>
            </a:r>
            <a:r>
              <a:rPr lang="en-US" altLang="en-US" i="1">
                <a:solidFill>
                  <a:srgbClr val="000000"/>
                </a:solidFill>
                <a:ea typeface="ヒラギノ明朝 ProN W3" charset="-128"/>
              </a:rPr>
              <a:t>”</a:t>
            </a:r>
            <a:endParaRPr lang="en-US" i="1">
              <a:solidFill>
                <a:srgbClr val="000000"/>
              </a:solidFill>
              <a:ea typeface="ヒラギノ明朝 ProN W3" charset="-128"/>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54274"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54275"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54276"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54277"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54278" name="Rectangle 6"/>
          <p:cNvSpPr>
            <a:spLocks noChangeArrowheads="1"/>
          </p:cNvSpPr>
          <p:nvPr/>
        </p:nvSpPr>
        <p:spPr bwMode="auto">
          <a:xfrm>
            <a:off x="0" y="6488113"/>
            <a:ext cx="9156700" cy="2794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endParaRPr lang="en-US" sz="2000">
              <a:solidFill>
                <a:srgbClr val="FFA219"/>
              </a:solidFill>
              <a:latin typeface="Arial" pitchFamily="34" charset="0"/>
              <a:ea typeface="ＭＳ Ｐゴシック" charset="-128"/>
            </a:endParaRPr>
          </a:p>
        </p:txBody>
      </p:sp>
      <p:sp>
        <p:nvSpPr>
          <p:cNvPr id="54279" name="Text Box 7"/>
          <p:cNvSpPr txBox="1">
            <a:spLocks noChangeArrowheads="1"/>
          </p:cNvSpPr>
          <p:nvPr/>
        </p:nvSpPr>
        <p:spPr bwMode="auto">
          <a:xfrm>
            <a:off x="457200" y="3106738"/>
            <a:ext cx="8229600" cy="1325562"/>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800">
                <a:solidFill>
                  <a:srgbClr val="FC6204"/>
                </a:solidFill>
                <a:latin typeface="Arial" pitchFamily="34" charset="0"/>
              </a:rPr>
              <a:t>Questions?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56322"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56323"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56324"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56325"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56326" name="Rectangle 6"/>
          <p:cNvSpPr>
            <a:spLocks noChangeArrowheads="1"/>
          </p:cNvSpPr>
          <p:nvPr/>
        </p:nvSpPr>
        <p:spPr bwMode="auto">
          <a:xfrm>
            <a:off x="0" y="6488113"/>
            <a:ext cx="9156700" cy="2794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endParaRPr lang="en-US" sz="2000">
              <a:solidFill>
                <a:srgbClr val="FFA219"/>
              </a:solidFill>
              <a:latin typeface="Arial" pitchFamily="34" charset="0"/>
              <a:ea typeface="ＭＳ Ｐゴシック" charset="-128"/>
            </a:endParaRPr>
          </a:p>
        </p:txBody>
      </p:sp>
      <p:sp>
        <p:nvSpPr>
          <p:cNvPr id="56327"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56328" name="Text Box 8"/>
          <p:cNvSpPr txBox="1">
            <a:spLocks noChangeArrowheads="1"/>
          </p:cNvSpPr>
          <p:nvPr/>
        </p:nvSpPr>
        <p:spPr bwMode="auto">
          <a:xfrm>
            <a:off x="457200" y="1125538"/>
            <a:ext cx="8229600" cy="990600"/>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Acknowledgements</a:t>
            </a:r>
          </a:p>
        </p:txBody>
      </p:sp>
      <p:sp>
        <p:nvSpPr>
          <p:cNvPr id="56329" name="Text Box 9"/>
          <p:cNvSpPr txBox="1">
            <a:spLocks noChangeArrowheads="1"/>
          </p:cNvSpPr>
          <p:nvPr/>
        </p:nvSpPr>
        <p:spPr bwMode="auto">
          <a:xfrm>
            <a:off x="457200" y="1916113"/>
            <a:ext cx="8229600" cy="3216275"/>
          </a:xfrm>
          <a:prstGeom prst="rect">
            <a:avLst/>
          </a:prstGeom>
          <a:noFill/>
          <a:ln w="9525">
            <a:noFill/>
            <a:round/>
            <a:headEnd/>
            <a:tailEnd/>
          </a:ln>
        </p:spPr>
        <p:txBody>
          <a:bodyPr lIns="50760" tIns="50760" rIns="81360" bIns="50760"/>
          <a:lstStyle/>
          <a:p>
            <a:pPr marL="330200" indent="-330200">
              <a:lnSpc>
                <a:spcPct val="85000"/>
              </a:lnSpc>
              <a:spcBef>
                <a:spcPts val="700"/>
              </a:spcBef>
              <a:buClr>
                <a:srgbClr val="FF6600"/>
              </a:buClr>
              <a:buFont typeface="Arial" pitchFamily="34" charset="0"/>
              <a:buChar char="•"/>
              <a:tabLst>
                <a:tab pos="871538" algn="l"/>
                <a:tab pos="1785938" algn="l"/>
                <a:tab pos="2700338" algn="l"/>
                <a:tab pos="3614738" algn="l"/>
                <a:tab pos="4529138" algn="l"/>
                <a:tab pos="5443538" algn="l"/>
                <a:tab pos="6357938" algn="l"/>
                <a:tab pos="7272338" algn="l"/>
                <a:tab pos="8186738" algn="l"/>
                <a:tab pos="9101138" algn="l"/>
                <a:tab pos="10015538" algn="l"/>
              </a:tabLst>
            </a:pPr>
            <a:r>
              <a:rPr lang="en-US" sz="2800">
                <a:solidFill>
                  <a:srgbClr val="000000"/>
                </a:solidFill>
                <a:latin typeface="Arial" pitchFamily="34" charset="0"/>
              </a:rPr>
              <a:t>Alex Ball, UKOLN-DCC </a:t>
            </a:r>
          </a:p>
          <a:p>
            <a:pPr marL="330200" indent="-330200">
              <a:lnSpc>
                <a:spcPct val="85000"/>
              </a:lnSpc>
              <a:spcBef>
                <a:spcPts val="700"/>
              </a:spcBef>
              <a:buClr>
                <a:srgbClr val="FF6600"/>
              </a:buClr>
              <a:buFont typeface="Arial" pitchFamily="34" charset="0"/>
              <a:buChar char="•"/>
              <a:tabLst>
                <a:tab pos="871538" algn="l"/>
                <a:tab pos="1785938" algn="l"/>
                <a:tab pos="2700338" algn="l"/>
                <a:tab pos="3614738" algn="l"/>
                <a:tab pos="4529138" algn="l"/>
                <a:tab pos="5443538" algn="l"/>
                <a:tab pos="6357938" algn="l"/>
                <a:tab pos="7272338" algn="l"/>
                <a:tab pos="8186738" algn="l"/>
                <a:tab pos="9101138" algn="l"/>
                <a:tab pos="10015538" algn="l"/>
              </a:tabLst>
            </a:pPr>
            <a:r>
              <a:rPr lang="en-US" sz="2800">
                <a:solidFill>
                  <a:srgbClr val="000000"/>
                </a:solidFill>
                <a:latin typeface="Arial" pitchFamily="34" charset="0"/>
              </a:rPr>
              <a:t>Parsing of Data Citation and Attribution, Borgman, 2011 </a:t>
            </a:r>
          </a:p>
          <a:p>
            <a:pPr marL="330200" indent="-330200">
              <a:lnSpc>
                <a:spcPct val="85000"/>
              </a:lnSpc>
              <a:spcBef>
                <a:spcPts val="700"/>
              </a:spcBef>
              <a:buClr>
                <a:srgbClr val="FF6600"/>
              </a:buClr>
              <a:buFont typeface="Arial" pitchFamily="34" charset="0"/>
              <a:buChar char="•"/>
              <a:tabLst>
                <a:tab pos="871538" algn="l"/>
                <a:tab pos="1785938" algn="l"/>
                <a:tab pos="2700338" algn="l"/>
                <a:tab pos="3614738" algn="l"/>
                <a:tab pos="4529138" algn="l"/>
                <a:tab pos="5443538" algn="l"/>
                <a:tab pos="6357938" algn="l"/>
                <a:tab pos="7272338" algn="l"/>
                <a:tab pos="8186738" algn="l"/>
                <a:tab pos="9101138" algn="l"/>
                <a:tab pos="10015538" algn="l"/>
              </a:tabLst>
            </a:pPr>
            <a:r>
              <a:rPr lang="en-US" sz="2000">
                <a:solidFill>
                  <a:srgbClr val="009999"/>
                </a:solidFill>
                <a:latin typeface="Arial" pitchFamily="34" charset="0"/>
                <a:hlinkClick r:id="rId5"/>
              </a:rPr>
              <a:t>http://sites.nationalacademies.org/PGA/brdi/</a:t>
            </a:r>
            <a:r>
              <a:rPr lang="en-US" sz="2000">
                <a:solidFill>
                  <a:srgbClr val="000000"/>
                </a:solidFill>
                <a:latin typeface="Arial" pitchFamily="34" charset="0"/>
              </a:rPr>
              <a:t>PGA_064019</a:t>
            </a:r>
          </a:p>
          <a:p>
            <a:pPr marL="330200" indent="-330200" algn="ctr">
              <a:lnSpc>
                <a:spcPct val="75000"/>
              </a:lnSpc>
              <a:spcBef>
                <a:spcPts val="700"/>
              </a:spcBef>
              <a:buClrTx/>
              <a:buSzTx/>
              <a:buFontTx/>
              <a:buNone/>
              <a:tabLst>
                <a:tab pos="871538" algn="l"/>
                <a:tab pos="1785938" algn="l"/>
                <a:tab pos="2700338" algn="l"/>
                <a:tab pos="3614738" algn="l"/>
                <a:tab pos="4529138" algn="l"/>
                <a:tab pos="5443538" algn="l"/>
                <a:tab pos="6357938" algn="l"/>
                <a:tab pos="7272338" algn="l"/>
                <a:tab pos="8186738" algn="l"/>
                <a:tab pos="9101138" algn="l"/>
                <a:tab pos="10015538" algn="l"/>
              </a:tabLst>
            </a:pPr>
            <a:endParaRPr lang="en-US" sz="5800">
              <a:solidFill>
                <a:srgbClr val="FC6204"/>
              </a:solidFill>
              <a:latin typeface="Arial" pitchFamily="34" charset="0"/>
            </a:endParaRPr>
          </a:p>
          <a:p>
            <a:pPr marL="330200" indent="-330200" algn="ctr">
              <a:lnSpc>
                <a:spcPct val="85000"/>
              </a:lnSpc>
              <a:spcBef>
                <a:spcPts val="700"/>
              </a:spcBef>
              <a:buClrTx/>
              <a:buSzTx/>
              <a:buFontTx/>
              <a:buNone/>
              <a:tabLst>
                <a:tab pos="871538" algn="l"/>
                <a:tab pos="1785938" algn="l"/>
                <a:tab pos="2700338" algn="l"/>
                <a:tab pos="3614738" algn="l"/>
                <a:tab pos="4529138" algn="l"/>
                <a:tab pos="5443538" algn="l"/>
                <a:tab pos="6357938" algn="l"/>
                <a:tab pos="7272338" algn="l"/>
                <a:tab pos="8186738" algn="l"/>
                <a:tab pos="9101138" algn="l"/>
                <a:tab pos="10015538" algn="l"/>
              </a:tabLst>
            </a:pPr>
            <a:r>
              <a:rPr lang="en-US" sz="5800">
                <a:solidFill>
                  <a:srgbClr val="FC6204"/>
                </a:solidFill>
                <a:latin typeface="Arial" pitchFamily="34" charset="0"/>
              </a:rPr>
              <a:t>Thank you</a:t>
            </a:r>
          </a:p>
        </p:txBody>
      </p:sp>
      <p:sp>
        <p:nvSpPr>
          <p:cNvPr id="56330" name="Rectangle 10"/>
          <p:cNvSpPr>
            <a:spLocks noChangeArrowheads="1"/>
          </p:cNvSpPr>
          <p:nvPr/>
        </p:nvSpPr>
        <p:spPr bwMode="auto">
          <a:xfrm>
            <a:off x="1835150" y="5445125"/>
            <a:ext cx="5334000" cy="774700"/>
          </a:xfrm>
          <a:prstGeom prst="rect">
            <a:avLst/>
          </a:prstGeom>
          <a:noFill/>
          <a:ln w="9525">
            <a:noFill/>
            <a:round/>
            <a:headEnd/>
            <a:tailEnd/>
          </a:ln>
        </p:spPr>
        <p:txBody>
          <a:bodyPr lIns="0" tIns="0" rIns="40680" bIns="0"/>
          <a:lstStyle/>
          <a:p>
            <a:pPr>
              <a:spcBef>
                <a:spcPts val="1350"/>
              </a:spcBef>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Disclaimer: No kittens, babies or robots were harmed in preparing this tutorial</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ext Box 1"/>
          <p:cNvSpPr txBox="1">
            <a:spLocks noChangeArrowheads="1"/>
          </p:cNvSpPr>
          <p:nvPr/>
        </p:nvSpPr>
        <p:spPr bwMode="auto">
          <a:xfrm>
            <a:off x="395288" y="260350"/>
            <a:ext cx="8229600" cy="504825"/>
          </a:xfrm>
          <a:prstGeom prst="rect">
            <a:avLst/>
          </a:prstGeom>
          <a:noFill/>
          <a:ln w="9525">
            <a:noFill/>
            <a:round/>
            <a:headEnd/>
            <a:tailEnd/>
          </a:ln>
        </p:spPr>
        <p:txBody>
          <a:bodyPr lIns="50760" tIns="50760" rIns="13212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000">
                <a:solidFill>
                  <a:srgbClr val="FC6204"/>
                </a:solidFill>
                <a:latin typeface="Arial" pitchFamily="34" charset="0"/>
              </a:rPr>
              <a:t>The following slides are excepted from the CC-BY license</a:t>
            </a:r>
          </a:p>
        </p:txBody>
      </p:sp>
      <p:sp>
        <p:nvSpPr>
          <p:cNvPr id="58370" name="Text Box 2"/>
          <p:cNvSpPr txBox="1">
            <a:spLocks noChangeArrowheads="1"/>
          </p:cNvSpPr>
          <p:nvPr/>
        </p:nvSpPr>
        <p:spPr bwMode="auto">
          <a:xfrm>
            <a:off x="395288" y="765175"/>
            <a:ext cx="8229600" cy="6092825"/>
          </a:xfrm>
          <a:prstGeom prst="rect">
            <a:avLst/>
          </a:prstGeom>
          <a:noFill/>
          <a:ln w="9525">
            <a:noFill/>
            <a:round/>
            <a:headEnd/>
            <a:tailEnd/>
          </a:ln>
        </p:spPr>
        <p:txBody>
          <a:bodyPr lIns="50760" tIns="50760" rIns="132120" bIns="50760"/>
          <a:lstStyle/>
          <a:p>
            <a:pPr>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000000"/>
                </a:solidFill>
                <a:latin typeface="Arial" pitchFamily="34" charset="0"/>
              </a:rPr>
              <a:t>Slide 2 Borgman, C. Developing Data Attribution and Citation Practices and Standards</a:t>
            </a:r>
            <a:r>
              <a:rPr lang="en-US" sz="1400">
                <a:solidFill>
                  <a:srgbClr val="000000"/>
                </a:solidFill>
                <a:latin typeface="Arial Italic" charset="0"/>
                <a:cs typeface="Arial Italic" charset="0"/>
              </a:rPr>
              <a:t> An International Symposium and Workshop, </a:t>
            </a:r>
            <a:r>
              <a:rPr lang="en-US" sz="1400">
                <a:solidFill>
                  <a:srgbClr val="000000"/>
                </a:solidFill>
                <a:latin typeface="Arial" pitchFamily="34" charset="0"/>
              </a:rPr>
              <a:t>Berkeley, CA on 22</a:t>
            </a:r>
            <a:r>
              <a:rPr lang="en-US" sz="1400" baseline="30000">
                <a:solidFill>
                  <a:srgbClr val="000000"/>
                </a:solidFill>
                <a:latin typeface="Arial" pitchFamily="34" charset="0"/>
              </a:rPr>
              <a:t>nd</a:t>
            </a:r>
            <a:r>
              <a:rPr lang="en-US" sz="1400">
                <a:solidFill>
                  <a:srgbClr val="000000"/>
                </a:solidFill>
                <a:latin typeface="Arial" pitchFamily="34" charset="0"/>
              </a:rPr>
              <a:t> August 2011 http://sites.nationalacademies.org/xpedio/idcplg?IdcService=GET_FILE&amp;dDocName=PGA_064366&amp;RevisionSelectionMethod=Latest (Slide 3) Used with permission</a:t>
            </a:r>
          </a:p>
          <a:p>
            <a:pPr>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000000"/>
                </a:solidFill>
                <a:latin typeface="Arial" pitchFamily="34" charset="0"/>
              </a:rPr>
              <a:t>Slide 5 Bourne, P. Life Sciences Developing Data Attribution and Citation Practices and Standards</a:t>
            </a:r>
            <a:r>
              <a:rPr lang="en-US" sz="1400">
                <a:solidFill>
                  <a:srgbClr val="000000"/>
                </a:solidFill>
                <a:latin typeface="Arial Italic" charset="0"/>
                <a:cs typeface="Arial Italic" charset="0"/>
              </a:rPr>
              <a:t> An International Symposium and Workshop, </a:t>
            </a:r>
            <a:r>
              <a:rPr lang="en-US" sz="1400">
                <a:solidFill>
                  <a:srgbClr val="000000"/>
                </a:solidFill>
                <a:latin typeface="Arial" pitchFamily="34" charset="0"/>
              </a:rPr>
              <a:t>Berkeley, CA  on 22</a:t>
            </a:r>
            <a:r>
              <a:rPr lang="en-US" sz="1400" baseline="30000">
                <a:solidFill>
                  <a:srgbClr val="000000"/>
                </a:solidFill>
                <a:latin typeface="Arial" pitchFamily="34" charset="0"/>
              </a:rPr>
              <a:t>nd</a:t>
            </a:r>
            <a:r>
              <a:rPr lang="en-US" sz="1400">
                <a:solidFill>
                  <a:srgbClr val="000000"/>
                </a:solidFill>
                <a:latin typeface="Arial" pitchFamily="34" charset="0"/>
              </a:rPr>
              <a:t> August 2011 http://sites.nationalacademies.org/xpedio/idcplg?IdcService=GET_FILE&amp;dDocName=PGA_064367&amp;RevisionSelectionMethod=Latest (Slide 7) Used with permission.</a:t>
            </a:r>
          </a:p>
          <a:p>
            <a:pPr>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000000"/>
                </a:solidFill>
                <a:latin typeface="Arial" pitchFamily="34" charset="0"/>
              </a:rPr>
              <a:t>Slide 6 Harley, D. Socio-Cultural Developing Data Attribution and Citation Practices and Standards</a:t>
            </a:r>
            <a:r>
              <a:rPr lang="en-US" sz="1400">
                <a:solidFill>
                  <a:srgbClr val="000000"/>
                </a:solidFill>
                <a:latin typeface="Arial Italic" charset="0"/>
                <a:cs typeface="Arial Italic" charset="0"/>
              </a:rPr>
              <a:t> </a:t>
            </a:r>
            <a:r>
              <a:rPr lang="en-US" sz="1400">
                <a:solidFill>
                  <a:srgbClr val="000000"/>
                </a:solidFill>
                <a:latin typeface="Arial" pitchFamily="34" charset="0"/>
              </a:rPr>
              <a:t> </a:t>
            </a:r>
            <a:r>
              <a:rPr lang="en-US" sz="1400">
                <a:solidFill>
                  <a:srgbClr val="000000"/>
                </a:solidFill>
                <a:latin typeface="Arial Italic" charset="0"/>
                <a:cs typeface="Arial Italic" charset="0"/>
              </a:rPr>
              <a:t>An International Symposium and Workshop, </a:t>
            </a:r>
            <a:r>
              <a:rPr lang="en-US" sz="1400">
                <a:solidFill>
                  <a:srgbClr val="000000"/>
                </a:solidFill>
                <a:latin typeface="Arial" pitchFamily="34" charset="0"/>
              </a:rPr>
              <a:t>Berkeley, CA  on 22</a:t>
            </a:r>
            <a:r>
              <a:rPr lang="en-US" sz="1400" baseline="30000">
                <a:solidFill>
                  <a:srgbClr val="000000"/>
                </a:solidFill>
                <a:latin typeface="Arial" pitchFamily="34" charset="0"/>
              </a:rPr>
              <a:t>nd</a:t>
            </a:r>
            <a:r>
              <a:rPr lang="en-US" sz="1400">
                <a:solidFill>
                  <a:srgbClr val="000000"/>
                </a:solidFill>
                <a:latin typeface="Arial" pitchFamily="34" charset="0"/>
              </a:rPr>
              <a:t> August 201</a:t>
            </a:r>
            <a:r>
              <a:rPr lang="en-US" sz="1400" u="sng">
                <a:solidFill>
                  <a:srgbClr val="009999"/>
                </a:solidFill>
                <a:latin typeface="Arial" pitchFamily="34" charset="0"/>
                <a:hlinkClick r:id="rId3"/>
              </a:rPr>
              <a:t>http://sites.nationalacademies.org/xpedioidcplg?IdcService=GET_FILE&amp;dDocName=PGA_064372&amp;RevisionSelectionMethod=Latest</a:t>
            </a:r>
            <a:r>
              <a:rPr lang="en-US" sz="1400">
                <a:solidFill>
                  <a:srgbClr val="000000"/>
                </a:solidFill>
                <a:latin typeface="Arial" pitchFamily="34" charset="0"/>
              </a:rPr>
              <a:t> (Slide 5) Used with permission.</a:t>
            </a:r>
          </a:p>
          <a:p>
            <a:pPr>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000000"/>
                </a:solidFill>
                <a:latin typeface="Arial" pitchFamily="34" charset="0"/>
              </a:rPr>
              <a:t>Slide 8 derived from Lyle http://www.dcc.ac.uk/sites/default/files/documents/IDCC13presentations/LyleIDCC13.pdf</a:t>
            </a:r>
          </a:p>
          <a:p>
            <a:pPr>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000000"/>
                </a:solidFill>
                <a:latin typeface="Arial" pitchFamily="34" charset="0"/>
              </a:rPr>
              <a:t>Slide 10 Diagram from Royal Society Report. Science as an open enterprise. (June 2012) http://royalsociety.org/uploadedFiles/Royal_Society_Content/policy/projects/sape/2012-06-20-SAOE.pdf</a:t>
            </a:r>
          </a:p>
          <a:p>
            <a:pPr>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endParaRPr lang="en-US" sz="1400">
              <a:solidFill>
                <a:srgbClr val="000000"/>
              </a:solidFill>
              <a:latin typeface="Arial"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11266"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11267"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11268"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11269"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11270"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11271" name="Rectangle 7"/>
          <p:cNvSpPr>
            <a:spLocks noChangeArrowheads="1"/>
          </p:cNvSpPr>
          <p:nvPr/>
        </p:nvSpPr>
        <p:spPr bwMode="auto">
          <a:xfrm>
            <a:off x="4264025" y="5892800"/>
            <a:ext cx="4508500" cy="366713"/>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7F00"/>
                </a:solidFill>
                <a:ea typeface="ＭＳ Ｐゴシック" charset="-128"/>
              </a:rPr>
              <a:t>Slide adapted from Borgman (2011)</a:t>
            </a:r>
          </a:p>
        </p:txBody>
      </p:sp>
      <p:sp>
        <p:nvSpPr>
          <p:cNvPr id="11272" name="Rectangle 8"/>
          <p:cNvSpPr>
            <a:spLocks noChangeArrowheads="1"/>
          </p:cNvSpPr>
          <p:nvPr/>
        </p:nvSpPr>
        <p:spPr bwMode="auto">
          <a:xfrm rot="-2580000">
            <a:off x="4271963" y="1924050"/>
            <a:ext cx="1890712" cy="366713"/>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000000"/>
                </a:solidFill>
                <a:ea typeface="ＭＳ Ｐゴシック" charset="-128"/>
              </a:rPr>
              <a:t>Social practice</a:t>
            </a:r>
          </a:p>
        </p:txBody>
      </p:sp>
      <p:sp>
        <p:nvSpPr>
          <p:cNvPr id="11273" name="Rectangle 9"/>
          <p:cNvSpPr>
            <a:spLocks noChangeArrowheads="1"/>
          </p:cNvSpPr>
          <p:nvPr/>
        </p:nvSpPr>
        <p:spPr bwMode="auto">
          <a:xfrm rot="-1500000">
            <a:off x="4943475" y="3024188"/>
            <a:ext cx="1201738" cy="366712"/>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000000"/>
                </a:solidFill>
                <a:ea typeface="ＭＳ Ｐゴシック" charset="-128"/>
              </a:rPr>
              <a:t>Usability</a:t>
            </a:r>
          </a:p>
        </p:txBody>
      </p:sp>
      <p:sp>
        <p:nvSpPr>
          <p:cNvPr id="11274" name="Rectangle 10"/>
          <p:cNvSpPr>
            <a:spLocks noChangeArrowheads="1"/>
          </p:cNvSpPr>
          <p:nvPr/>
        </p:nvSpPr>
        <p:spPr bwMode="auto">
          <a:xfrm rot="-5040000">
            <a:off x="3165476" y="1798637"/>
            <a:ext cx="1033462" cy="366713"/>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000000"/>
                </a:solidFill>
                <a:ea typeface="ＭＳ Ｐゴシック" charset="-128"/>
              </a:rPr>
              <a:t>Identity</a:t>
            </a:r>
          </a:p>
        </p:txBody>
      </p:sp>
      <p:sp>
        <p:nvSpPr>
          <p:cNvPr id="11275" name="Rectangle 11"/>
          <p:cNvSpPr>
            <a:spLocks noChangeArrowheads="1"/>
          </p:cNvSpPr>
          <p:nvPr/>
        </p:nvSpPr>
        <p:spPr bwMode="auto">
          <a:xfrm rot="2220000">
            <a:off x="4775200" y="4927600"/>
            <a:ext cx="1458913" cy="366713"/>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000000"/>
                </a:solidFill>
                <a:ea typeface="ＭＳ Ｐゴシック" charset="-128"/>
              </a:rPr>
              <a:t>Persistence</a:t>
            </a:r>
          </a:p>
        </p:txBody>
      </p:sp>
      <p:sp>
        <p:nvSpPr>
          <p:cNvPr id="11276" name="Rectangle 12"/>
          <p:cNvSpPr>
            <a:spLocks noChangeArrowheads="1"/>
          </p:cNvSpPr>
          <p:nvPr/>
        </p:nvSpPr>
        <p:spPr bwMode="auto">
          <a:xfrm rot="2460000">
            <a:off x="1233488" y="1811338"/>
            <a:ext cx="1968500" cy="366712"/>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000000"/>
                </a:solidFill>
                <a:ea typeface="ＭＳ Ｐゴシック" charset="-128"/>
              </a:rPr>
              <a:t>Discoverability</a:t>
            </a:r>
          </a:p>
        </p:txBody>
      </p:sp>
      <p:sp>
        <p:nvSpPr>
          <p:cNvPr id="11277" name="Rectangle 13"/>
          <p:cNvSpPr>
            <a:spLocks noChangeArrowheads="1"/>
          </p:cNvSpPr>
          <p:nvPr/>
        </p:nvSpPr>
        <p:spPr bwMode="auto">
          <a:xfrm rot="1500000">
            <a:off x="5202238" y="4143375"/>
            <a:ext cx="1511300" cy="366713"/>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000000"/>
                </a:solidFill>
                <a:ea typeface="ＭＳ Ｐゴシック" charset="-128"/>
              </a:rPr>
              <a:t>Provenance</a:t>
            </a:r>
          </a:p>
        </p:txBody>
      </p:sp>
      <p:sp>
        <p:nvSpPr>
          <p:cNvPr id="11278" name="Rectangle 14"/>
          <p:cNvSpPr>
            <a:spLocks noChangeArrowheads="1"/>
          </p:cNvSpPr>
          <p:nvPr/>
        </p:nvSpPr>
        <p:spPr bwMode="auto">
          <a:xfrm rot="900000">
            <a:off x="641350" y="3043238"/>
            <a:ext cx="1746250" cy="366712"/>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000000"/>
                </a:solidFill>
                <a:ea typeface="ＭＳ Ｐゴシック" charset="-128"/>
              </a:rPr>
              <a:t>Relationships</a:t>
            </a:r>
          </a:p>
        </p:txBody>
      </p:sp>
      <p:sp>
        <p:nvSpPr>
          <p:cNvPr id="11279" name="Rectangle 15"/>
          <p:cNvSpPr>
            <a:spLocks noChangeArrowheads="1"/>
          </p:cNvSpPr>
          <p:nvPr/>
        </p:nvSpPr>
        <p:spPr bwMode="auto">
          <a:xfrm rot="-2460000">
            <a:off x="1082675" y="4451350"/>
            <a:ext cx="1498600" cy="6731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000000"/>
                </a:solidFill>
                <a:ea typeface="ＭＳ Ｐゴシック" charset="-128"/>
              </a:rPr>
              <a:t>Intellectual property</a:t>
            </a:r>
          </a:p>
        </p:txBody>
      </p:sp>
      <p:sp>
        <p:nvSpPr>
          <p:cNvPr id="11280" name="Rectangle 16"/>
          <p:cNvSpPr>
            <a:spLocks noChangeArrowheads="1"/>
          </p:cNvSpPr>
          <p:nvPr/>
        </p:nvSpPr>
        <p:spPr bwMode="auto">
          <a:xfrm rot="-4320000">
            <a:off x="2505075" y="5410200"/>
            <a:ext cx="10033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000000"/>
                </a:solidFill>
                <a:ea typeface="ＭＳ Ｐゴシック" charset="-128"/>
              </a:rPr>
              <a:t>Policy</a:t>
            </a:r>
          </a:p>
        </p:txBody>
      </p:sp>
      <p:grpSp>
        <p:nvGrpSpPr>
          <p:cNvPr id="11281" name="Group 17"/>
          <p:cNvGrpSpPr>
            <a:grpSpLocks/>
          </p:cNvGrpSpPr>
          <p:nvPr/>
        </p:nvGrpSpPr>
        <p:grpSpPr bwMode="auto">
          <a:xfrm>
            <a:off x="2484438" y="2636838"/>
            <a:ext cx="2436812" cy="2386012"/>
            <a:chOff x="1565" y="1661"/>
            <a:chExt cx="1535" cy="1503"/>
          </a:xfrm>
        </p:grpSpPr>
        <p:sp>
          <p:nvSpPr>
            <p:cNvPr id="11283" name="Oval 18"/>
            <p:cNvSpPr>
              <a:spLocks noChangeArrowheads="1"/>
            </p:cNvSpPr>
            <p:nvPr/>
          </p:nvSpPr>
          <p:spPr bwMode="auto">
            <a:xfrm>
              <a:off x="1565" y="1661"/>
              <a:ext cx="1536" cy="1504"/>
            </a:xfrm>
            <a:prstGeom prst="ellipse">
              <a:avLst/>
            </a:prstGeom>
            <a:gradFill rotWithShape="0">
              <a:gsLst>
                <a:gs pos="0">
                  <a:srgbClr val="FF7F00"/>
                </a:gs>
                <a:gs pos="100000">
                  <a:srgbClr val="FFFFFF"/>
                </a:gs>
              </a:gsLst>
              <a:lin ang="18900000" scaled="1"/>
            </a:gradFill>
            <a:ln w="12600">
              <a:solidFill>
                <a:srgbClr val="FC6204"/>
              </a:solidFill>
              <a:miter lim="800000"/>
              <a:headEnd/>
              <a:tailEnd/>
            </a:ln>
          </p:spPr>
          <p:txBody>
            <a:bodyPr wrap="none" anchor="ctr"/>
            <a:lstStyle/>
            <a:p>
              <a:endParaRPr lang="en-US"/>
            </a:p>
          </p:txBody>
        </p:sp>
        <p:sp>
          <p:nvSpPr>
            <p:cNvPr id="11284" name="Rectangle 19"/>
            <p:cNvSpPr>
              <a:spLocks noChangeArrowheads="1"/>
            </p:cNvSpPr>
            <p:nvPr/>
          </p:nvSpPr>
          <p:spPr bwMode="auto">
            <a:xfrm>
              <a:off x="1789" y="1881"/>
              <a:ext cx="1087" cy="1063"/>
            </a:xfrm>
            <a:prstGeom prst="rect">
              <a:avLst/>
            </a:prstGeom>
            <a:noFill/>
            <a:ln w="9525">
              <a:noFill/>
              <a:round/>
              <a:headEnd/>
              <a:tailEnd/>
            </a:ln>
          </p:spPr>
          <p:txBody>
            <a:bodyPr wrap="none" anchor="ctr"/>
            <a:lstStyle/>
            <a:p>
              <a:endParaRPr lang="en-US"/>
            </a:p>
          </p:txBody>
        </p:sp>
      </p:grpSp>
      <p:sp>
        <p:nvSpPr>
          <p:cNvPr id="11282" name="Rectangle 20"/>
          <p:cNvSpPr>
            <a:spLocks noChangeArrowheads="1"/>
          </p:cNvSpPr>
          <p:nvPr/>
        </p:nvSpPr>
        <p:spPr bwMode="auto">
          <a:xfrm>
            <a:off x="2549525" y="3398838"/>
            <a:ext cx="2259013" cy="731837"/>
          </a:xfrm>
          <a:prstGeom prst="rect">
            <a:avLst/>
          </a:prstGeom>
          <a:noFill/>
          <a:ln w="9525">
            <a:noFill/>
            <a:round/>
            <a:headEnd/>
            <a:tailEnd/>
          </a:ln>
        </p:spPr>
        <p:txBody>
          <a:bodyPr wrap="none" lIns="0" tIns="0" rIns="40680" bIns="0">
            <a:spAutoFit/>
          </a:bodyPr>
          <a:lstStyle/>
          <a:p>
            <a:pPr algn="ct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C6204"/>
                </a:solidFill>
                <a:latin typeface="Times New Roman Bold" charset="0"/>
                <a:ea typeface="ＭＳ Ｐゴシック" charset="-128"/>
              </a:rPr>
              <a:t>Digital Object </a:t>
            </a:r>
          </a:p>
          <a:p>
            <a:pPr algn="ct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C6204"/>
                </a:solidFill>
                <a:latin typeface="Times New Roman Bold" charset="0"/>
                <a:ea typeface="ＭＳ Ｐゴシック" charset="-128"/>
              </a:rPr>
              <a:t>Infrastructure</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13314"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13315"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13316"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13317"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13318"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13319"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13320" name="Text Box 8"/>
          <p:cNvSpPr txBox="1">
            <a:spLocks noChangeArrowheads="1"/>
          </p:cNvSpPr>
          <p:nvPr/>
        </p:nvSpPr>
        <p:spPr bwMode="auto">
          <a:xfrm>
            <a:off x="457200" y="1125538"/>
            <a:ext cx="8229600" cy="1046162"/>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What data can be shared?</a:t>
            </a:r>
          </a:p>
        </p:txBody>
      </p:sp>
      <p:sp>
        <p:nvSpPr>
          <p:cNvPr id="13321" name="Text Box 9"/>
          <p:cNvSpPr txBox="1">
            <a:spLocks noChangeArrowheads="1"/>
          </p:cNvSpPr>
          <p:nvPr/>
        </p:nvSpPr>
        <p:spPr bwMode="auto">
          <a:xfrm>
            <a:off x="241300" y="2133600"/>
            <a:ext cx="8229600" cy="4013200"/>
          </a:xfrm>
          <a:prstGeom prst="rect">
            <a:avLst/>
          </a:prstGeom>
          <a:noFill/>
          <a:ln w="9525">
            <a:noFill/>
            <a:round/>
            <a:headEnd/>
            <a:tailEnd/>
          </a:ln>
        </p:spPr>
        <p:txBody>
          <a:bodyPr lIns="50760" tIns="50760" rIns="81360" bIns="50760"/>
          <a:lstStyle/>
          <a:p>
            <a:pPr>
              <a:lnSpc>
                <a:spcPct val="85000"/>
              </a:lnSpc>
              <a:spcBef>
                <a:spcPts val="700"/>
              </a:spcBef>
              <a:tabLst>
                <a:tab pos="579438" algn="l"/>
                <a:tab pos="1493838" algn="l"/>
                <a:tab pos="2408238" algn="l"/>
                <a:tab pos="3322638" algn="l"/>
                <a:tab pos="4237038" algn="l"/>
                <a:tab pos="5151438" algn="l"/>
                <a:tab pos="6065838" algn="l"/>
                <a:tab pos="6980238" algn="l"/>
                <a:tab pos="7894638" algn="l"/>
                <a:tab pos="8809038" algn="l"/>
                <a:tab pos="9723438" algn="l"/>
              </a:tabLst>
            </a:pPr>
            <a:r>
              <a:rPr lang="en-US" sz="2800" i="1">
                <a:solidFill>
                  <a:srgbClr val="000000"/>
                </a:solidFill>
                <a:latin typeface="Arial" pitchFamily="34" charset="0"/>
              </a:rPr>
              <a:t>"Much research data about people—even sensitive data—can be shared ethically and legally if researchers employ strategies of informed consent, anonymisation and controlling access to data"</a:t>
            </a:r>
          </a:p>
          <a:p>
            <a:pPr>
              <a:lnSpc>
                <a:spcPct val="85000"/>
              </a:lnSpc>
              <a:spcBef>
                <a:spcPts val="700"/>
              </a:spcBef>
              <a:tabLst>
                <a:tab pos="579438" algn="l"/>
                <a:tab pos="1493838" algn="l"/>
                <a:tab pos="2408238" algn="l"/>
                <a:tab pos="3322638" algn="l"/>
                <a:tab pos="4237038" algn="l"/>
                <a:tab pos="5151438" algn="l"/>
                <a:tab pos="6065838" algn="l"/>
                <a:tab pos="6980238" algn="l"/>
                <a:tab pos="7894638" algn="l"/>
                <a:tab pos="8809038" algn="l"/>
                <a:tab pos="9723438" algn="l"/>
              </a:tabLst>
            </a:pPr>
            <a:endParaRPr lang="en-US" sz="2800">
              <a:solidFill>
                <a:srgbClr val="000000"/>
              </a:solidFill>
              <a:latin typeface="Arial" pitchFamily="34" charset="0"/>
            </a:endParaRPr>
          </a:p>
          <a:p>
            <a:pPr>
              <a:lnSpc>
                <a:spcPct val="85000"/>
              </a:lnSpc>
              <a:spcBef>
                <a:spcPts val="700"/>
              </a:spcBef>
              <a:tabLst>
                <a:tab pos="579438" algn="l"/>
                <a:tab pos="1493838" algn="l"/>
                <a:tab pos="2408238" algn="l"/>
                <a:tab pos="3322638" algn="l"/>
                <a:tab pos="4237038" algn="l"/>
                <a:tab pos="5151438" algn="l"/>
                <a:tab pos="6065838" algn="l"/>
                <a:tab pos="6980238" algn="l"/>
                <a:tab pos="7894638" algn="l"/>
                <a:tab pos="8809038" algn="l"/>
                <a:tab pos="9723438" algn="l"/>
              </a:tabLst>
            </a:pPr>
            <a:r>
              <a:rPr lang="en-US" sz="2800">
                <a:solidFill>
                  <a:srgbClr val="000000"/>
                </a:solidFill>
                <a:latin typeface="Arial" pitchFamily="34" charset="0"/>
              </a:rPr>
              <a:t>From: </a:t>
            </a:r>
            <a:r>
              <a:rPr lang="en-US" sz="2800" u="sng">
                <a:solidFill>
                  <a:srgbClr val="000000"/>
                </a:solidFill>
                <a:latin typeface="Arial" pitchFamily="34" charset="0"/>
              </a:rPr>
              <a:t>http://data-archive.ac.uk/create-manage/consent-ethics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1"/>
          <p:cNvSpPr txBox="1">
            <a:spLocks noChangeArrowheads="1"/>
          </p:cNvSpPr>
          <p:nvPr/>
        </p:nvSpPr>
        <p:spPr bwMode="auto">
          <a:xfrm>
            <a:off x="557213" y="2209800"/>
            <a:ext cx="7772400" cy="3368675"/>
          </a:xfrm>
          <a:prstGeom prst="rect">
            <a:avLst/>
          </a:prstGeom>
          <a:noFill/>
          <a:ln w="9525">
            <a:noFill/>
            <a:round/>
            <a:headEnd/>
            <a:tailEnd/>
          </a:ln>
        </p:spPr>
        <p:txBody>
          <a:bodyPr lIns="50760" tIns="50760" rIns="132120" bIns="50760"/>
          <a:lstStyle/>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Protein Data Bank (PDB)</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About 25% of our budget has been spent on data remediation – multiple versions supported – the copy of record (as defined by the publication) is always available</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pitchFamily="34" charset="0"/>
              </a:rPr>
              <a:t>Can</a:t>
            </a:r>
            <a:r>
              <a:rPr lang="en-US" altLang="en-US">
                <a:solidFill>
                  <a:srgbClr val="000000"/>
                </a:solidFill>
                <a:latin typeface="Arial" pitchFamily="34" charset="0"/>
              </a:rPr>
              <a:t>’</a:t>
            </a:r>
            <a:r>
              <a:rPr lang="en-US">
                <a:solidFill>
                  <a:srgbClr val="000000"/>
                </a:solidFill>
                <a:latin typeface="Arial" pitchFamily="34" charset="0"/>
              </a:rPr>
              <a:t>t publish unless data are deposited – motivated by the community - very good data to publication correspondence</a:t>
            </a:r>
          </a:p>
        </p:txBody>
      </p:sp>
      <p:sp>
        <p:nvSpPr>
          <p:cNvPr id="15362" name="Rectangle 2"/>
          <p:cNvSpPr>
            <a:spLocks noChangeArrowheads="1"/>
          </p:cNvSpPr>
          <p:nvPr/>
        </p:nvSpPr>
        <p:spPr bwMode="auto">
          <a:xfrm>
            <a:off x="484188" y="6356350"/>
            <a:ext cx="2133600" cy="2794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1200">
                <a:solidFill>
                  <a:srgbClr val="FFFFFF"/>
                </a:solidFill>
                <a:latin typeface="Arial" pitchFamily="34" charset="0"/>
                <a:ea typeface="ＭＳ Ｐゴシック" charset="-128"/>
              </a:rPr>
              <a:t>8/22/11</a:t>
            </a:r>
          </a:p>
        </p:txBody>
      </p:sp>
      <p:sp>
        <p:nvSpPr>
          <p:cNvPr id="15363" name="Rectangle 3"/>
          <p:cNvSpPr>
            <a:spLocks noChangeArrowheads="1"/>
          </p:cNvSpPr>
          <p:nvPr/>
        </p:nvSpPr>
        <p:spPr bwMode="auto">
          <a:xfrm>
            <a:off x="3151188" y="6356350"/>
            <a:ext cx="2895600" cy="279400"/>
          </a:xfrm>
          <a:prstGeom prst="rect">
            <a:avLst/>
          </a:prstGeom>
          <a:noFill/>
          <a:ln w="9525">
            <a:noFill/>
            <a:round/>
            <a:headEnd/>
            <a:tailEnd/>
          </a:ln>
        </p:spPr>
        <p:txBody>
          <a:bodyPr lIns="0" tIns="0" rIns="40680" bIns="0"/>
          <a:lstStyle/>
          <a:p>
            <a:pPr algn="ct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1200">
                <a:solidFill>
                  <a:srgbClr val="FFFFFF"/>
                </a:solidFill>
                <a:latin typeface="Arial" pitchFamily="34" charset="0"/>
                <a:ea typeface="ＭＳ Ｐゴシック" charset="-128"/>
              </a:rPr>
              <a:t>Data Attribution and Citation</a:t>
            </a:r>
          </a:p>
        </p:txBody>
      </p:sp>
      <p:sp>
        <p:nvSpPr>
          <p:cNvPr id="15364" name="Rectangle 4"/>
          <p:cNvSpPr>
            <a:spLocks noChangeArrowheads="1"/>
          </p:cNvSpPr>
          <p:nvPr/>
        </p:nvSpPr>
        <p:spPr bwMode="auto">
          <a:xfrm>
            <a:off x="250825" y="476250"/>
            <a:ext cx="8229600" cy="1536700"/>
          </a:xfrm>
          <a:prstGeom prst="rect">
            <a:avLst/>
          </a:prstGeom>
          <a:noFill/>
          <a:ln w="9525">
            <a:noFill/>
            <a:round/>
            <a:headEnd/>
            <a:tailEnd/>
          </a:ln>
        </p:spPr>
        <p:txBody>
          <a:bodyPr lIns="0" tIns="0" rIns="40680" bIns="0"/>
          <a:lstStyle/>
          <a:p>
            <a:pPr algn="ctr">
              <a:lnSpc>
                <a:spcPct val="85000"/>
              </a:lnSpc>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3600">
                <a:solidFill>
                  <a:srgbClr val="FC6204"/>
                </a:solidFill>
                <a:latin typeface="Arial" pitchFamily="34" charset="0"/>
                <a:ea typeface="ＭＳ Ｐゴシック" charset="-128"/>
              </a:rPr>
              <a:t>Changing and motivating community practices in data sharing: life science example (PDB)</a:t>
            </a:r>
          </a:p>
        </p:txBody>
      </p:sp>
      <p:sp>
        <p:nvSpPr>
          <p:cNvPr id="15365" name="Rectangle 5"/>
          <p:cNvSpPr>
            <a:spLocks noChangeArrowheads="1"/>
          </p:cNvSpPr>
          <p:nvPr/>
        </p:nvSpPr>
        <p:spPr bwMode="auto">
          <a:xfrm>
            <a:off x="468313" y="5949950"/>
            <a:ext cx="8140700" cy="2921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sz="1400">
                <a:solidFill>
                  <a:srgbClr val="000000"/>
                </a:solidFill>
                <a:ea typeface="ＭＳ Ｐゴシック" charset="-128"/>
              </a:rPr>
              <a:t>From Bourne (2011) </a:t>
            </a:r>
            <a:r>
              <a:rPr lang="en-US" sz="1400" u="sng">
                <a:solidFill>
                  <a:srgbClr val="009999"/>
                </a:solidFill>
                <a:ea typeface="ＭＳ Ｐゴシック" charset="-128"/>
                <a:hlinkClick r:id="rId3"/>
              </a:rPr>
              <a:t>http://sites.nationalacademies.org/PGA/brdi/PGA_064019</a:t>
            </a:r>
            <a:r>
              <a:rPr lang="en-US" sz="1400">
                <a:solidFill>
                  <a:srgbClr val="000000"/>
                </a:solidFill>
                <a:ea typeface="ＭＳ Ｐゴシック" charset="-128"/>
              </a:rPr>
              <a:t> (slide 7)</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1"/>
          <p:cNvSpPr txBox="1">
            <a:spLocks noChangeArrowheads="1"/>
          </p:cNvSpPr>
          <p:nvPr/>
        </p:nvSpPr>
        <p:spPr bwMode="auto">
          <a:xfrm>
            <a:off x="395288" y="908050"/>
            <a:ext cx="8229600" cy="2705100"/>
          </a:xfrm>
          <a:prstGeom prst="rect">
            <a:avLst/>
          </a:prstGeom>
          <a:noFill/>
          <a:ln w="9525">
            <a:noFill/>
            <a:round/>
            <a:headEnd/>
            <a:tailEnd/>
          </a:ln>
        </p:spPr>
        <p:txBody>
          <a:bodyPr lIns="50760" tIns="50760" rIns="13212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800">
                <a:solidFill>
                  <a:srgbClr val="FC6204"/>
                </a:solidFill>
                <a:latin typeface="Arial" pitchFamily="34" charset="0"/>
              </a:rPr>
              <a:t>Primary drivers for faculty</a:t>
            </a:r>
          </a:p>
        </p:txBody>
      </p:sp>
      <p:sp>
        <p:nvSpPr>
          <p:cNvPr id="17410" name="Text Box 2"/>
          <p:cNvSpPr txBox="1">
            <a:spLocks noChangeArrowheads="1"/>
          </p:cNvSpPr>
          <p:nvPr/>
        </p:nvSpPr>
        <p:spPr bwMode="auto">
          <a:xfrm>
            <a:off x="323850" y="4652963"/>
            <a:ext cx="8229600" cy="2205037"/>
          </a:xfrm>
          <a:prstGeom prst="rect">
            <a:avLst/>
          </a:prstGeom>
          <a:noFill/>
          <a:ln w="9525">
            <a:noFill/>
            <a:round/>
            <a:headEnd/>
            <a:tailEnd/>
          </a:ln>
        </p:spPr>
        <p:txBody>
          <a:bodyPr lIns="50760" tIns="50760" rIns="132120" bIns="50760"/>
          <a:lstStyle/>
          <a:p>
            <a:pPr>
              <a:lnSpc>
                <a:spcPct val="65000"/>
              </a:lnSpc>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000000"/>
                </a:solidFill>
                <a:latin typeface="Arial Bold" charset="0"/>
                <a:cs typeface="Arial Bold" charset="0"/>
              </a:rPr>
              <a:t>See Also:</a:t>
            </a:r>
          </a:p>
          <a:p>
            <a:pPr>
              <a:lnSpc>
                <a:spcPct val="65000"/>
              </a:lnSpc>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000000"/>
                </a:solidFill>
                <a:latin typeface="Arial Bold" charset="0"/>
                <a:cs typeface="Arial Bold" charset="0"/>
              </a:rPr>
              <a:t>The Future of SC Project Website and Associated Links: </a:t>
            </a:r>
          </a:p>
          <a:p>
            <a:pPr>
              <a:lnSpc>
                <a:spcPct val="65000"/>
              </a:lnSpc>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u="sng">
                <a:solidFill>
                  <a:srgbClr val="009999"/>
                </a:solidFill>
                <a:latin typeface="Arial Bold Italic" charset="0"/>
                <a:cs typeface="Arial Bold Italic" charset="0"/>
                <a:hlinkClick r:id="rId3"/>
              </a:rPr>
              <a:t>Project site:  http://cshe.berkeley.edu/research/scholarlycommunication</a:t>
            </a:r>
          </a:p>
          <a:p>
            <a:pPr>
              <a:lnSpc>
                <a:spcPct val="90000"/>
              </a:lnSpc>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u="sng">
                <a:solidFill>
                  <a:srgbClr val="009999"/>
                </a:solidFill>
                <a:latin typeface="Arial Bold Italic" charset="0"/>
                <a:cs typeface="Arial Bold Italic" charset="0"/>
                <a:hlinkClick r:id="rId4"/>
              </a:rPr>
              <a:t>Report: Assessing the Future of SC: http://escholarship.org/uc/cshe_fsc</a:t>
            </a:r>
          </a:p>
          <a:p>
            <a:pPr>
              <a:lnSpc>
                <a:spcPct val="90000"/>
              </a:lnSpc>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a:solidFill>
                  <a:srgbClr val="000000"/>
                </a:solidFill>
                <a:latin typeface="Arial Bold Italic" charset="0"/>
                <a:cs typeface="Arial Bold Italic" charset="0"/>
              </a:rPr>
              <a:t>Peer Review in Academic Promotion and Publication</a:t>
            </a:r>
          </a:p>
          <a:p>
            <a:pPr>
              <a:lnSpc>
                <a:spcPct val="65000"/>
              </a:lnSpc>
              <a:spcBef>
                <a:spcPts val="7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US" sz="1400" u="sng">
                <a:solidFill>
                  <a:srgbClr val="009999"/>
                </a:solidFill>
                <a:latin typeface="Arial Bold Italic" charset="0"/>
                <a:cs typeface="Arial Bold Italic" charset="0"/>
                <a:hlinkClick r:id="rId5"/>
              </a:rPr>
              <a:t>Report: Peer Review: http://cshe.berkeley.edu/publications/publications.php?id=379</a:t>
            </a:r>
          </a:p>
        </p:txBody>
      </p:sp>
      <p:sp>
        <p:nvSpPr>
          <p:cNvPr id="17411" name="Rectangle 3"/>
          <p:cNvSpPr>
            <a:spLocks noChangeArrowheads="1"/>
          </p:cNvSpPr>
          <p:nvPr/>
        </p:nvSpPr>
        <p:spPr bwMode="auto">
          <a:xfrm>
            <a:off x="611188" y="2060575"/>
            <a:ext cx="7772400" cy="1549400"/>
          </a:xfrm>
          <a:prstGeom prst="rect">
            <a:avLst/>
          </a:prstGeom>
          <a:noFill/>
          <a:ln w="9525">
            <a:noFill/>
            <a:round/>
            <a:headEnd/>
            <a:tailEnd/>
          </a:ln>
        </p:spPr>
        <p:txBody>
          <a:bodyPr lIns="0" tIns="0" rIns="40680" bIns="0"/>
          <a:lstStyle/>
          <a:p>
            <a:pPr marL="409575" indent="-331788">
              <a:lnSpc>
                <a:spcPct val="85000"/>
              </a:lnSpc>
              <a:spcBef>
                <a:spcPts val="700"/>
              </a:spcBef>
              <a:buClr>
                <a:srgbClr val="FF6600"/>
              </a:buClr>
              <a:buFont typeface="Arial" pitchFamily="34" charset="0"/>
              <a:buChar char="•"/>
              <a:tabLst>
                <a:tab pos="409575" algn="l"/>
                <a:tab pos="1323975" algn="l"/>
                <a:tab pos="2238375" algn="l"/>
                <a:tab pos="3152775" algn="l"/>
                <a:tab pos="4067175" algn="l"/>
                <a:tab pos="4981575" algn="l"/>
                <a:tab pos="5895975" algn="l"/>
                <a:tab pos="6810375" algn="l"/>
                <a:tab pos="7724775" algn="l"/>
                <a:tab pos="8639175" algn="l"/>
                <a:tab pos="9553575" algn="l"/>
                <a:tab pos="10467975" algn="l"/>
              </a:tabLst>
            </a:pPr>
            <a:r>
              <a:rPr lang="en-US" sz="3200">
                <a:solidFill>
                  <a:srgbClr val="000000"/>
                </a:solidFill>
                <a:latin typeface="Arial" pitchFamily="34" charset="0"/>
                <a:ea typeface="ＭＳ Ｐゴシック" charset="-128"/>
              </a:rPr>
              <a:t>Career advancement</a:t>
            </a:r>
          </a:p>
          <a:p>
            <a:pPr marL="409575" indent="-331788">
              <a:lnSpc>
                <a:spcPct val="85000"/>
              </a:lnSpc>
              <a:spcBef>
                <a:spcPts val="700"/>
              </a:spcBef>
              <a:buClr>
                <a:srgbClr val="FF6600"/>
              </a:buClr>
              <a:buFont typeface="Arial" pitchFamily="34" charset="0"/>
              <a:buChar char="•"/>
              <a:tabLst>
                <a:tab pos="409575" algn="l"/>
                <a:tab pos="1323975" algn="l"/>
                <a:tab pos="2238375" algn="l"/>
                <a:tab pos="3152775" algn="l"/>
                <a:tab pos="4067175" algn="l"/>
                <a:tab pos="4981575" algn="l"/>
                <a:tab pos="5895975" algn="l"/>
                <a:tab pos="6810375" algn="l"/>
                <a:tab pos="7724775" algn="l"/>
                <a:tab pos="8639175" algn="l"/>
                <a:tab pos="9553575" algn="l"/>
                <a:tab pos="10467975" algn="l"/>
              </a:tabLst>
            </a:pPr>
            <a:r>
              <a:rPr lang="en-US" sz="3200">
                <a:solidFill>
                  <a:srgbClr val="000000"/>
                </a:solidFill>
                <a:latin typeface="Arial" pitchFamily="34" charset="0"/>
                <a:ea typeface="ＭＳ Ｐゴシック" charset="-128"/>
              </a:rPr>
              <a:t>Moving the field forward</a:t>
            </a:r>
          </a:p>
          <a:p>
            <a:pPr marL="409575" indent="-331788">
              <a:lnSpc>
                <a:spcPct val="85000"/>
              </a:lnSpc>
              <a:spcBef>
                <a:spcPts val="700"/>
              </a:spcBef>
              <a:buClr>
                <a:srgbClr val="FF6600"/>
              </a:buClr>
              <a:buFont typeface="Arial" pitchFamily="34" charset="0"/>
              <a:buChar char="•"/>
              <a:tabLst>
                <a:tab pos="409575" algn="l"/>
                <a:tab pos="1323975" algn="l"/>
                <a:tab pos="2238375" algn="l"/>
                <a:tab pos="3152775" algn="l"/>
                <a:tab pos="4067175" algn="l"/>
                <a:tab pos="4981575" algn="l"/>
                <a:tab pos="5895975" algn="l"/>
                <a:tab pos="6810375" algn="l"/>
                <a:tab pos="7724775" algn="l"/>
                <a:tab pos="8639175" algn="l"/>
                <a:tab pos="9553575" algn="l"/>
                <a:tab pos="10467975" algn="l"/>
              </a:tabLst>
            </a:pPr>
            <a:r>
              <a:rPr lang="en-US" sz="3200">
                <a:solidFill>
                  <a:srgbClr val="000000"/>
                </a:solidFill>
                <a:latin typeface="Arial" pitchFamily="34" charset="0"/>
                <a:ea typeface="ＭＳ Ｐゴシック" charset="-128"/>
              </a:rPr>
              <a:t>Credit and attribution</a:t>
            </a:r>
          </a:p>
        </p:txBody>
      </p:sp>
      <p:sp>
        <p:nvSpPr>
          <p:cNvPr id="17412" name="Rectangle 4"/>
          <p:cNvSpPr>
            <a:spLocks noChangeArrowheads="1"/>
          </p:cNvSpPr>
          <p:nvPr/>
        </p:nvSpPr>
        <p:spPr bwMode="auto">
          <a:xfrm>
            <a:off x="3611563" y="4005263"/>
            <a:ext cx="3178175" cy="366712"/>
          </a:xfrm>
          <a:prstGeom prst="rect">
            <a:avLst/>
          </a:prstGeom>
          <a:noFill/>
          <a:ln w="9525">
            <a:noFill/>
            <a:round/>
            <a:headEnd/>
            <a:tailEnd/>
          </a:ln>
        </p:spPr>
        <p:txBody>
          <a:bodyPr wrap="none" lIns="0" tIns="0" rIns="40680" bIns="0">
            <a:spAutoFit/>
          </a:bodyPr>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7F00"/>
                </a:solidFill>
                <a:ea typeface="ＭＳ Ｐゴシック" charset="-128"/>
              </a:rPr>
              <a:t>Slide from Harley (2011)</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19458"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19459"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19460"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19461"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19462"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19463"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19464" name="Text Box 8"/>
          <p:cNvSpPr txBox="1">
            <a:spLocks noChangeArrowheads="1"/>
          </p:cNvSpPr>
          <p:nvPr/>
        </p:nvSpPr>
        <p:spPr bwMode="auto">
          <a:xfrm>
            <a:off x="457200" y="1125538"/>
            <a:ext cx="8229600" cy="1046162"/>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Some barriers to sharing</a:t>
            </a:r>
          </a:p>
        </p:txBody>
      </p:sp>
      <p:sp>
        <p:nvSpPr>
          <p:cNvPr id="19465" name="Text Box 9"/>
          <p:cNvSpPr txBox="1">
            <a:spLocks noChangeArrowheads="1"/>
          </p:cNvSpPr>
          <p:nvPr/>
        </p:nvSpPr>
        <p:spPr bwMode="auto">
          <a:xfrm>
            <a:off x="241300" y="2924175"/>
            <a:ext cx="8229600" cy="3222625"/>
          </a:xfrm>
          <a:prstGeom prst="rect">
            <a:avLst/>
          </a:prstGeom>
          <a:noFill/>
          <a:ln w="9525">
            <a:noFill/>
            <a:round/>
            <a:headEnd/>
            <a:tailEnd/>
          </a:ln>
        </p:spPr>
        <p:txBody>
          <a:bodyPr lIns="50760" tIns="50760" rIns="81360" bIns="50760"/>
          <a:lstStyle/>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Exercise: think about some potential barriers to sharing and what the solutions may be</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21506"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21507"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21508"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21509"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21510"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21511"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21512" name="Text Box 8"/>
          <p:cNvSpPr txBox="1">
            <a:spLocks noChangeArrowheads="1"/>
          </p:cNvSpPr>
          <p:nvPr/>
        </p:nvSpPr>
        <p:spPr bwMode="auto">
          <a:xfrm>
            <a:off x="457200" y="1125538"/>
            <a:ext cx="8229600" cy="1046162"/>
          </a:xfrm>
          <a:prstGeom prst="rect">
            <a:avLst/>
          </a:prstGeom>
          <a:noFill/>
          <a:ln w="9525">
            <a:noFill/>
            <a:round/>
            <a:headEnd/>
            <a:tailEnd/>
          </a:ln>
        </p:spPr>
        <p:txBody>
          <a:bodyPr lIns="50760" tIns="50760" rIns="81360" bIns="50760"/>
          <a:lstStyle/>
          <a:p>
            <a:pPr algn="ctr">
              <a:lnSpc>
                <a:spcPct val="85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FC6204"/>
                </a:solidFill>
                <a:latin typeface="Arial" pitchFamily="34" charset="0"/>
              </a:rPr>
              <a:t>Methods to overcome limits</a:t>
            </a:r>
          </a:p>
        </p:txBody>
      </p:sp>
      <p:sp>
        <p:nvSpPr>
          <p:cNvPr id="21513" name="Text Box 9"/>
          <p:cNvSpPr txBox="1">
            <a:spLocks noChangeArrowheads="1"/>
          </p:cNvSpPr>
          <p:nvPr/>
        </p:nvSpPr>
        <p:spPr bwMode="auto">
          <a:xfrm>
            <a:off x="241300" y="1714500"/>
            <a:ext cx="8229600" cy="4619625"/>
          </a:xfrm>
          <a:prstGeom prst="rect">
            <a:avLst/>
          </a:prstGeom>
          <a:noFill/>
          <a:ln w="9525">
            <a:noFill/>
            <a:round/>
            <a:headEnd/>
            <a:tailEnd/>
          </a:ln>
        </p:spPr>
        <p:txBody>
          <a:bodyPr lIns="50760" tIns="50760" rIns="81360" bIns="50760"/>
          <a:lstStyle/>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b="1">
                <a:solidFill>
                  <a:srgbClr val="000000"/>
                </a:solidFill>
                <a:latin typeface="Arial" pitchFamily="34" charset="0"/>
              </a:rPr>
              <a:t>Safe data</a:t>
            </a:r>
            <a:r>
              <a:rPr lang="en-US" sz="2800">
                <a:solidFill>
                  <a:srgbClr val="000000"/>
                </a:solidFill>
                <a:latin typeface="Arial" pitchFamily="34" charset="0"/>
              </a:rPr>
              <a:t>: Modify the data to reduce the risk of re-identification (e.g. suppress unique cases)</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b="1">
                <a:solidFill>
                  <a:srgbClr val="000000"/>
                </a:solidFill>
                <a:latin typeface="Arial" pitchFamily="34" charset="0"/>
              </a:rPr>
              <a:t>Safe places</a:t>
            </a:r>
            <a:r>
              <a:rPr lang="en-US" sz="2800">
                <a:solidFill>
                  <a:srgbClr val="000000"/>
                </a:solidFill>
                <a:latin typeface="Arial" pitchFamily="34" charset="0"/>
              </a:rPr>
              <a:t>: Physical isolation and secure technologies (e.g. secure deposit, enclaves)</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b="1">
                <a:solidFill>
                  <a:srgbClr val="000000"/>
                </a:solidFill>
                <a:latin typeface="Arial" pitchFamily="34" charset="0"/>
              </a:rPr>
              <a:t>Safe people</a:t>
            </a:r>
            <a:r>
              <a:rPr lang="en-US" sz="2800">
                <a:solidFill>
                  <a:srgbClr val="000000"/>
                </a:solidFill>
                <a:latin typeface="Arial" pitchFamily="34" charset="0"/>
              </a:rPr>
              <a:t>: Training and Data use agreements</a:t>
            </a:r>
          </a:p>
          <a:p>
            <a:pPr marL="369888" indent="-330200">
              <a:lnSpc>
                <a:spcPct val="85000"/>
              </a:lnSpc>
              <a:spcBef>
                <a:spcPts val="700"/>
              </a:spcBef>
              <a:buClr>
                <a:srgbClr val="FF6600"/>
              </a:buClr>
              <a:buFont typeface="Arial" pitchFamily="34"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sz="2800">
              <a:solidFill>
                <a:srgbClr val="000000"/>
              </a:solidFill>
              <a:latin typeface="Arial" pitchFamily="34" charset="0"/>
            </a:endParaRP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From: http://www.dcc.ac.uk/sites/default/files/documents/IDCC13presentations/LyleIDCC13.pdf</a:t>
            </a:r>
          </a:p>
          <a:p>
            <a:pPr marL="369888" indent="-330200">
              <a:lnSpc>
                <a:spcPct val="85000"/>
              </a:lnSpc>
              <a:spcBef>
                <a:spcPts val="700"/>
              </a:spcBef>
              <a:buClr>
                <a:srgbClr val="FF6600"/>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800">
                <a:solidFill>
                  <a:srgbClr val="000000"/>
                </a:solidFill>
                <a:latin typeface="Arial" pitchFamily="34" charset="0"/>
              </a:rPr>
              <a:t>Must be managed at institutional level</a:t>
            </a:r>
          </a:p>
          <a:p>
            <a:pPr marL="719138" lvl="1" indent="-274638">
              <a:lnSpc>
                <a:spcPct val="85000"/>
              </a:lnSpc>
              <a:spcBef>
                <a:spcPts val="600"/>
              </a:spcBef>
              <a:buClr>
                <a:srgbClr val="FF6600"/>
              </a:buClr>
              <a:buFont typeface="Arial" pitchFamily="34"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a:solidFill>
                <a:srgbClr val="000000"/>
              </a:solidFill>
              <a:latin typeface="Arial"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3" cstate="print"/>
          <a:srcRect t="13344" b="13458"/>
          <a:stretch>
            <a:fillRect/>
          </a:stretch>
        </p:blipFill>
        <p:spPr bwMode="auto">
          <a:xfrm>
            <a:off x="0" y="85725"/>
            <a:ext cx="4038600" cy="838200"/>
          </a:xfrm>
          <a:prstGeom prst="rect">
            <a:avLst/>
          </a:prstGeom>
          <a:noFill/>
          <a:ln w="9525">
            <a:noFill/>
            <a:round/>
            <a:headEnd/>
            <a:tailEnd/>
          </a:ln>
        </p:spPr>
      </p:pic>
      <p:pic>
        <p:nvPicPr>
          <p:cNvPr id="23554" name="Picture 2"/>
          <p:cNvPicPr>
            <a:picLocks noChangeAspect="1" noChangeArrowheads="1"/>
          </p:cNvPicPr>
          <p:nvPr/>
        </p:nvPicPr>
        <p:blipFill>
          <a:blip r:embed="rId4" cstate="print"/>
          <a:srcRect/>
          <a:stretch>
            <a:fillRect/>
          </a:stretch>
        </p:blipFill>
        <p:spPr bwMode="auto">
          <a:xfrm>
            <a:off x="0" y="0"/>
            <a:ext cx="9144000" cy="76200"/>
          </a:xfrm>
          <a:prstGeom prst="rect">
            <a:avLst/>
          </a:prstGeom>
          <a:noFill/>
          <a:ln w="9525">
            <a:noFill/>
            <a:round/>
            <a:headEnd/>
            <a:tailEnd/>
          </a:ln>
        </p:spPr>
      </p:pic>
      <p:pic>
        <p:nvPicPr>
          <p:cNvPr id="23555" name="Picture 3"/>
          <p:cNvPicPr>
            <a:picLocks noChangeAspect="1" noChangeArrowheads="1"/>
          </p:cNvPicPr>
          <p:nvPr/>
        </p:nvPicPr>
        <p:blipFill>
          <a:blip r:embed="rId4" cstate="print"/>
          <a:srcRect/>
          <a:stretch>
            <a:fillRect/>
          </a:stretch>
        </p:blipFill>
        <p:spPr bwMode="auto">
          <a:xfrm>
            <a:off x="0" y="981075"/>
            <a:ext cx="9144000" cy="76200"/>
          </a:xfrm>
          <a:prstGeom prst="rect">
            <a:avLst/>
          </a:prstGeom>
          <a:noFill/>
          <a:ln w="9525">
            <a:noFill/>
            <a:round/>
            <a:headEnd/>
            <a:tailEnd/>
          </a:ln>
        </p:spPr>
      </p:pic>
      <p:sp>
        <p:nvSpPr>
          <p:cNvPr id="23556" name="Rectangle 4"/>
          <p:cNvSpPr>
            <a:spLocks noChangeArrowheads="1"/>
          </p:cNvSpPr>
          <p:nvPr/>
        </p:nvSpPr>
        <p:spPr bwMode="auto">
          <a:xfrm>
            <a:off x="4052888" y="387350"/>
            <a:ext cx="5067300" cy="203200"/>
          </a:xfrm>
          <a:prstGeom prst="rect">
            <a:avLst/>
          </a:prstGeom>
          <a:noFill/>
          <a:ln w="9525">
            <a:noFill/>
            <a:round/>
            <a:headEnd/>
            <a:tailEnd/>
          </a:ln>
        </p:spPr>
        <p:txBody>
          <a:bodyPr lIns="0" tIns="0" rIns="39240" bIns="0"/>
          <a:lstStyle/>
          <a:p>
            <a:pPr algn="ctr">
              <a:tabLst>
                <a:tab pos="38100" algn="l"/>
                <a:tab pos="952500" algn="l"/>
                <a:tab pos="1866900" algn="l"/>
                <a:tab pos="2781300" algn="l"/>
                <a:tab pos="3695700" algn="l"/>
                <a:tab pos="4610100" algn="l"/>
                <a:tab pos="5524500" algn="l"/>
                <a:tab pos="6438900" algn="l"/>
                <a:tab pos="7353300" algn="l"/>
                <a:tab pos="8267700" algn="l"/>
                <a:tab pos="9182100" algn="l"/>
                <a:tab pos="10096500" algn="l"/>
              </a:tabLst>
            </a:pPr>
            <a:r>
              <a:rPr lang="en-US" sz="1400">
                <a:solidFill>
                  <a:srgbClr val="808080"/>
                </a:solidFill>
                <a:latin typeface="Arial Bold" charset="0"/>
                <a:ea typeface="ＭＳ Ｐゴシック" charset="-128"/>
              </a:rPr>
              <a:t>... because good research needs good data</a:t>
            </a:r>
          </a:p>
        </p:txBody>
      </p:sp>
      <p:pic>
        <p:nvPicPr>
          <p:cNvPr id="23557" name="Picture 5"/>
          <p:cNvPicPr>
            <a:picLocks noChangeAspect="1" noChangeArrowheads="1"/>
          </p:cNvPicPr>
          <p:nvPr/>
        </p:nvPicPr>
        <p:blipFill>
          <a:blip r:embed="rId4" cstate="print"/>
          <a:srcRect/>
          <a:stretch>
            <a:fillRect/>
          </a:stretch>
        </p:blipFill>
        <p:spPr bwMode="auto">
          <a:xfrm>
            <a:off x="0" y="6483350"/>
            <a:ext cx="9144000" cy="381000"/>
          </a:xfrm>
          <a:prstGeom prst="rect">
            <a:avLst/>
          </a:prstGeom>
          <a:noFill/>
          <a:ln w="9525">
            <a:noFill/>
            <a:round/>
            <a:headEnd/>
            <a:tailEnd/>
          </a:ln>
        </p:spPr>
      </p:pic>
      <p:sp>
        <p:nvSpPr>
          <p:cNvPr id="23558" name="Rectangle 6"/>
          <p:cNvSpPr>
            <a:spLocks noChangeArrowheads="1"/>
          </p:cNvSpPr>
          <p:nvPr/>
        </p:nvSpPr>
        <p:spPr bwMode="auto">
          <a:xfrm>
            <a:off x="0" y="6488113"/>
            <a:ext cx="9156700" cy="279400"/>
          </a:xfrm>
          <a:prstGeom prst="rect">
            <a:avLst/>
          </a:prstGeom>
          <a:noFill/>
          <a:ln w="9525">
            <a:noFill/>
            <a:round/>
            <a:headEnd/>
            <a:tailEnd/>
          </a:ln>
        </p:spPr>
        <p:txBody>
          <a:bodyPr wrap="none" anchor="ctr"/>
          <a:lstStyle/>
          <a:p>
            <a:endParaRPr lang="en-US"/>
          </a:p>
        </p:txBody>
      </p:sp>
      <p:sp>
        <p:nvSpPr>
          <p:cNvPr id="23559" name="Rectangle 7"/>
          <p:cNvSpPr>
            <a:spLocks noChangeArrowheads="1"/>
          </p:cNvSpPr>
          <p:nvPr/>
        </p:nvSpPr>
        <p:spPr bwMode="auto">
          <a:xfrm>
            <a:off x="196850" y="3695700"/>
            <a:ext cx="7874000" cy="330200"/>
          </a:xfrm>
          <a:prstGeom prst="rect">
            <a:avLst/>
          </a:prstGeom>
          <a:noFill/>
          <a:ln w="9525">
            <a:noFill/>
            <a:round/>
            <a:headEnd/>
            <a:tailEnd/>
          </a:ln>
        </p:spPr>
        <p:txBody>
          <a:bodyPr lIns="0" tIns="0" rIns="40680" bIns="0"/>
          <a:lstStyle/>
          <a:p>
            <a:pPr>
              <a:tabLst>
                <a:tab pos="39688" algn="l"/>
                <a:tab pos="954088" algn="l"/>
                <a:tab pos="1868488" algn="l"/>
                <a:tab pos="2782888" algn="l"/>
                <a:tab pos="3697288" algn="l"/>
                <a:tab pos="4611688" algn="l"/>
                <a:tab pos="5526088" algn="l"/>
                <a:tab pos="6440488" algn="l"/>
                <a:tab pos="7354888" algn="l"/>
                <a:tab pos="8269288" algn="l"/>
                <a:tab pos="9183688" algn="l"/>
                <a:tab pos="10098088" algn="l"/>
              </a:tabLst>
            </a:pPr>
            <a:r>
              <a:rPr lang="en-US">
                <a:solidFill>
                  <a:srgbClr val="FFFFFF"/>
                </a:solidFill>
                <a:ea typeface="ＭＳ Ｐゴシック" charset="-128"/>
              </a:rPr>
              <a:t>Text</a:t>
            </a:r>
          </a:p>
        </p:txBody>
      </p:sp>
      <p:sp>
        <p:nvSpPr>
          <p:cNvPr id="23560" name="AutoShape 8"/>
          <p:cNvSpPr>
            <a:spLocks noChangeArrowheads="1"/>
          </p:cNvSpPr>
          <p:nvPr/>
        </p:nvSpPr>
        <p:spPr bwMode="auto">
          <a:xfrm>
            <a:off x="228600" y="1371600"/>
            <a:ext cx="2743200" cy="1600200"/>
          </a:xfrm>
          <a:prstGeom prst="roundRect">
            <a:avLst>
              <a:gd name="adj" fmla="val 97"/>
            </a:avLst>
          </a:prstGeom>
          <a:solidFill>
            <a:srgbClr val="99CCFF"/>
          </a:solidFill>
          <a:ln w="9525">
            <a:solidFill>
              <a:srgbClr val="99CCFF"/>
            </a:solidFill>
            <a:round/>
            <a:headEnd/>
            <a:tailEnd/>
          </a:ln>
        </p:spPr>
        <p:txBody>
          <a:bodyPr wrap="none" anchor="ctr"/>
          <a:lstStyle/>
          <a:p>
            <a:endParaRPr lang="en-US"/>
          </a:p>
        </p:txBody>
      </p:sp>
      <p:sp>
        <p:nvSpPr>
          <p:cNvPr id="23561" name="AutoShape 9"/>
          <p:cNvSpPr>
            <a:spLocks noChangeArrowheads="1"/>
          </p:cNvSpPr>
          <p:nvPr/>
        </p:nvSpPr>
        <p:spPr bwMode="auto">
          <a:xfrm>
            <a:off x="2971800" y="1371600"/>
            <a:ext cx="2743200" cy="1600200"/>
          </a:xfrm>
          <a:prstGeom prst="roundRect">
            <a:avLst>
              <a:gd name="adj" fmla="val 97"/>
            </a:avLst>
          </a:prstGeom>
          <a:solidFill>
            <a:srgbClr val="FF9966"/>
          </a:solidFill>
          <a:ln w="9525">
            <a:solidFill>
              <a:srgbClr val="EB613D"/>
            </a:solidFill>
            <a:round/>
            <a:headEnd/>
            <a:tailEnd/>
          </a:ln>
        </p:spPr>
        <p:txBody>
          <a:bodyPr wrap="none" anchor="ctr"/>
          <a:lstStyle/>
          <a:p>
            <a:endParaRPr lang="en-US"/>
          </a:p>
        </p:txBody>
      </p:sp>
      <p:sp>
        <p:nvSpPr>
          <p:cNvPr id="23562" name="AutoShape 10"/>
          <p:cNvSpPr>
            <a:spLocks noChangeArrowheads="1"/>
          </p:cNvSpPr>
          <p:nvPr/>
        </p:nvSpPr>
        <p:spPr bwMode="auto">
          <a:xfrm>
            <a:off x="5715000" y="1371600"/>
            <a:ext cx="2743200" cy="1600200"/>
          </a:xfrm>
          <a:prstGeom prst="roundRect">
            <a:avLst>
              <a:gd name="adj" fmla="val 97"/>
            </a:avLst>
          </a:prstGeom>
          <a:solidFill>
            <a:srgbClr val="E6E64C"/>
          </a:solidFill>
          <a:ln w="9525">
            <a:solidFill>
              <a:srgbClr val="E6E64C"/>
            </a:solidFill>
            <a:round/>
            <a:headEnd/>
            <a:tailEnd/>
          </a:ln>
        </p:spPr>
        <p:txBody>
          <a:bodyPr wrap="none" anchor="ctr"/>
          <a:lstStyle/>
          <a:p>
            <a:endParaRPr lang="en-US"/>
          </a:p>
        </p:txBody>
      </p:sp>
      <p:sp>
        <p:nvSpPr>
          <p:cNvPr id="23563" name="AutoShape 11"/>
          <p:cNvSpPr>
            <a:spLocks noChangeArrowheads="1"/>
          </p:cNvSpPr>
          <p:nvPr/>
        </p:nvSpPr>
        <p:spPr bwMode="auto">
          <a:xfrm>
            <a:off x="228600" y="2971800"/>
            <a:ext cx="2743200" cy="1600200"/>
          </a:xfrm>
          <a:prstGeom prst="roundRect">
            <a:avLst>
              <a:gd name="adj" fmla="val 97"/>
            </a:avLst>
          </a:prstGeom>
          <a:solidFill>
            <a:srgbClr val="94BD5E"/>
          </a:solidFill>
          <a:ln w="9525">
            <a:solidFill>
              <a:srgbClr val="94BD5E"/>
            </a:solidFill>
            <a:round/>
            <a:headEnd/>
            <a:tailEnd/>
          </a:ln>
        </p:spPr>
        <p:txBody>
          <a:bodyPr wrap="none" anchor="ctr"/>
          <a:lstStyle/>
          <a:p>
            <a:endParaRPr lang="en-US"/>
          </a:p>
        </p:txBody>
      </p:sp>
      <p:sp>
        <p:nvSpPr>
          <p:cNvPr id="23564" name="AutoShape 12"/>
          <p:cNvSpPr>
            <a:spLocks noChangeArrowheads="1"/>
          </p:cNvSpPr>
          <p:nvPr/>
        </p:nvSpPr>
        <p:spPr bwMode="auto">
          <a:xfrm>
            <a:off x="2971800" y="2971800"/>
            <a:ext cx="2743200" cy="1600200"/>
          </a:xfrm>
          <a:prstGeom prst="roundRect">
            <a:avLst>
              <a:gd name="adj" fmla="val 97"/>
            </a:avLst>
          </a:prstGeom>
          <a:solidFill>
            <a:srgbClr val="996633"/>
          </a:solidFill>
          <a:ln w="9525">
            <a:solidFill>
              <a:srgbClr val="996633"/>
            </a:solidFill>
            <a:round/>
            <a:headEnd/>
            <a:tailEnd/>
          </a:ln>
        </p:spPr>
        <p:txBody>
          <a:bodyPr wrap="none" anchor="ctr"/>
          <a:lstStyle/>
          <a:p>
            <a:endParaRPr lang="en-US"/>
          </a:p>
        </p:txBody>
      </p:sp>
      <p:sp>
        <p:nvSpPr>
          <p:cNvPr id="23565" name="AutoShape 13"/>
          <p:cNvSpPr>
            <a:spLocks noChangeArrowheads="1"/>
          </p:cNvSpPr>
          <p:nvPr/>
        </p:nvSpPr>
        <p:spPr bwMode="auto">
          <a:xfrm>
            <a:off x="5715000" y="2971800"/>
            <a:ext cx="2743200" cy="1600200"/>
          </a:xfrm>
          <a:prstGeom prst="roundRect">
            <a:avLst>
              <a:gd name="adj" fmla="val 97"/>
            </a:avLst>
          </a:prstGeom>
          <a:solidFill>
            <a:srgbClr val="008080"/>
          </a:solidFill>
          <a:ln w="9525">
            <a:solidFill>
              <a:srgbClr val="198A8A"/>
            </a:solidFill>
            <a:round/>
            <a:headEnd/>
            <a:tailEnd/>
          </a:ln>
        </p:spPr>
        <p:txBody>
          <a:bodyPr wrap="none" anchor="ctr"/>
          <a:lstStyle/>
          <a:p>
            <a:endParaRPr lang="en-US"/>
          </a:p>
        </p:txBody>
      </p:sp>
      <p:sp>
        <p:nvSpPr>
          <p:cNvPr id="23566" name="AutoShape 14"/>
          <p:cNvSpPr>
            <a:spLocks noChangeArrowheads="1"/>
          </p:cNvSpPr>
          <p:nvPr/>
        </p:nvSpPr>
        <p:spPr bwMode="auto">
          <a:xfrm>
            <a:off x="228600" y="4343400"/>
            <a:ext cx="2743200" cy="1600200"/>
          </a:xfrm>
          <a:prstGeom prst="roundRect">
            <a:avLst>
              <a:gd name="adj" fmla="val 97"/>
            </a:avLst>
          </a:prstGeom>
          <a:solidFill>
            <a:srgbClr val="9966CC"/>
          </a:solidFill>
          <a:ln w="9525">
            <a:solidFill>
              <a:srgbClr val="9966CC"/>
            </a:solidFill>
            <a:round/>
            <a:headEnd/>
            <a:tailEnd/>
          </a:ln>
        </p:spPr>
        <p:txBody>
          <a:bodyPr wrap="none" anchor="ctr"/>
          <a:lstStyle/>
          <a:p>
            <a:endParaRPr lang="en-US"/>
          </a:p>
        </p:txBody>
      </p:sp>
      <p:sp>
        <p:nvSpPr>
          <p:cNvPr id="23567" name="AutoShape 15"/>
          <p:cNvSpPr>
            <a:spLocks noChangeArrowheads="1"/>
          </p:cNvSpPr>
          <p:nvPr/>
        </p:nvSpPr>
        <p:spPr bwMode="auto">
          <a:xfrm>
            <a:off x="2971800" y="4343400"/>
            <a:ext cx="2743200" cy="1600200"/>
          </a:xfrm>
          <a:prstGeom prst="roundRect">
            <a:avLst>
              <a:gd name="adj" fmla="val 97"/>
            </a:avLst>
          </a:prstGeom>
          <a:solidFill>
            <a:srgbClr val="FF8080"/>
          </a:solidFill>
          <a:ln w="9525">
            <a:solidFill>
              <a:srgbClr val="FF8080"/>
            </a:solidFill>
            <a:round/>
            <a:headEnd/>
            <a:tailEnd/>
          </a:ln>
        </p:spPr>
        <p:txBody>
          <a:bodyPr wrap="none" anchor="ctr"/>
          <a:lstStyle/>
          <a:p>
            <a:endParaRPr lang="en-US"/>
          </a:p>
        </p:txBody>
      </p:sp>
      <p:sp>
        <p:nvSpPr>
          <p:cNvPr id="23568" name="AutoShape 16"/>
          <p:cNvSpPr>
            <a:spLocks noChangeArrowheads="1"/>
          </p:cNvSpPr>
          <p:nvPr/>
        </p:nvSpPr>
        <p:spPr bwMode="auto">
          <a:xfrm>
            <a:off x="5715000" y="4343400"/>
            <a:ext cx="2743200" cy="1600200"/>
          </a:xfrm>
          <a:prstGeom prst="roundRect">
            <a:avLst>
              <a:gd name="adj" fmla="val 97"/>
            </a:avLst>
          </a:prstGeom>
          <a:solidFill>
            <a:srgbClr val="33CC66"/>
          </a:solidFill>
          <a:ln w="9525">
            <a:solidFill>
              <a:srgbClr val="33CC66"/>
            </a:solidFill>
            <a:round/>
            <a:headEnd/>
            <a:tailEnd/>
          </a:ln>
        </p:spPr>
        <p:txBody>
          <a:bodyPr wrap="none" anchor="ctr"/>
          <a:lstStyle/>
          <a:p>
            <a:endParaRPr lang="en-US"/>
          </a:p>
        </p:txBody>
      </p:sp>
      <p:sp>
        <p:nvSpPr>
          <p:cNvPr id="23569" name="Oval 17"/>
          <p:cNvSpPr>
            <a:spLocks noChangeArrowheads="1"/>
          </p:cNvSpPr>
          <p:nvPr/>
        </p:nvSpPr>
        <p:spPr bwMode="auto">
          <a:xfrm>
            <a:off x="2514600" y="1828800"/>
            <a:ext cx="914400" cy="685800"/>
          </a:xfrm>
          <a:prstGeom prst="ellipse">
            <a:avLst/>
          </a:prstGeom>
          <a:solidFill>
            <a:srgbClr val="99CCFF"/>
          </a:solidFill>
          <a:ln w="9525">
            <a:solidFill>
              <a:srgbClr val="99CCFF"/>
            </a:solidFill>
            <a:round/>
            <a:headEnd/>
            <a:tailEnd/>
          </a:ln>
        </p:spPr>
        <p:txBody>
          <a:bodyPr wrap="none" anchor="ctr"/>
          <a:lstStyle/>
          <a:p>
            <a:endParaRPr lang="en-US"/>
          </a:p>
        </p:txBody>
      </p:sp>
      <p:sp>
        <p:nvSpPr>
          <p:cNvPr id="23570" name="Oval 18"/>
          <p:cNvSpPr>
            <a:spLocks noChangeArrowheads="1"/>
          </p:cNvSpPr>
          <p:nvPr/>
        </p:nvSpPr>
        <p:spPr bwMode="auto">
          <a:xfrm>
            <a:off x="2514600" y="3200400"/>
            <a:ext cx="914400" cy="685800"/>
          </a:xfrm>
          <a:prstGeom prst="ellipse">
            <a:avLst/>
          </a:prstGeom>
          <a:solidFill>
            <a:srgbClr val="996633"/>
          </a:solidFill>
          <a:ln w="9525">
            <a:solidFill>
              <a:srgbClr val="996633"/>
            </a:solidFill>
            <a:round/>
            <a:headEnd/>
            <a:tailEnd/>
          </a:ln>
        </p:spPr>
        <p:txBody>
          <a:bodyPr wrap="none" anchor="ctr"/>
          <a:lstStyle/>
          <a:p>
            <a:endParaRPr lang="en-US"/>
          </a:p>
        </p:txBody>
      </p:sp>
      <p:sp>
        <p:nvSpPr>
          <p:cNvPr id="23571" name="Oval 19"/>
          <p:cNvSpPr>
            <a:spLocks noChangeArrowheads="1"/>
          </p:cNvSpPr>
          <p:nvPr/>
        </p:nvSpPr>
        <p:spPr bwMode="auto">
          <a:xfrm>
            <a:off x="2514600" y="4800600"/>
            <a:ext cx="914400" cy="685800"/>
          </a:xfrm>
          <a:prstGeom prst="ellipse">
            <a:avLst/>
          </a:prstGeom>
          <a:solidFill>
            <a:srgbClr val="FF8080"/>
          </a:solidFill>
          <a:ln w="9525">
            <a:solidFill>
              <a:srgbClr val="FF8080"/>
            </a:solidFill>
            <a:round/>
            <a:headEnd/>
            <a:tailEnd/>
          </a:ln>
        </p:spPr>
        <p:txBody>
          <a:bodyPr wrap="none" anchor="ctr"/>
          <a:lstStyle/>
          <a:p>
            <a:endParaRPr lang="en-US"/>
          </a:p>
        </p:txBody>
      </p:sp>
      <p:sp>
        <p:nvSpPr>
          <p:cNvPr id="23572" name="Oval 20"/>
          <p:cNvSpPr>
            <a:spLocks noChangeArrowheads="1"/>
          </p:cNvSpPr>
          <p:nvPr/>
        </p:nvSpPr>
        <p:spPr bwMode="auto">
          <a:xfrm>
            <a:off x="3886200" y="2514600"/>
            <a:ext cx="914400" cy="685800"/>
          </a:xfrm>
          <a:prstGeom prst="ellipse">
            <a:avLst/>
          </a:prstGeom>
          <a:solidFill>
            <a:srgbClr val="FF9966"/>
          </a:solidFill>
          <a:ln w="9525">
            <a:solidFill>
              <a:srgbClr val="FF9966"/>
            </a:solidFill>
            <a:round/>
            <a:headEnd/>
            <a:tailEnd/>
          </a:ln>
        </p:spPr>
        <p:txBody>
          <a:bodyPr wrap="none" anchor="ctr"/>
          <a:lstStyle/>
          <a:p>
            <a:endParaRPr lang="en-US"/>
          </a:p>
        </p:txBody>
      </p:sp>
      <p:sp>
        <p:nvSpPr>
          <p:cNvPr id="23573" name="Oval 21"/>
          <p:cNvSpPr>
            <a:spLocks noChangeArrowheads="1"/>
          </p:cNvSpPr>
          <p:nvPr/>
        </p:nvSpPr>
        <p:spPr bwMode="auto">
          <a:xfrm>
            <a:off x="3886200" y="3886200"/>
            <a:ext cx="914400" cy="685800"/>
          </a:xfrm>
          <a:prstGeom prst="ellipse">
            <a:avLst/>
          </a:prstGeom>
          <a:solidFill>
            <a:srgbClr val="996633"/>
          </a:solidFill>
          <a:ln w="9525">
            <a:solidFill>
              <a:srgbClr val="996633"/>
            </a:solidFill>
            <a:round/>
            <a:headEnd/>
            <a:tailEnd/>
          </a:ln>
        </p:spPr>
        <p:txBody>
          <a:bodyPr wrap="none" anchor="ctr"/>
          <a:lstStyle/>
          <a:p>
            <a:endParaRPr lang="en-US"/>
          </a:p>
        </p:txBody>
      </p:sp>
      <p:sp>
        <p:nvSpPr>
          <p:cNvPr id="23574" name="Oval 22"/>
          <p:cNvSpPr>
            <a:spLocks noChangeArrowheads="1"/>
          </p:cNvSpPr>
          <p:nvPr/>
        </p:nvSpPr>
        <p:spPr bwMode="auto">
          <a:xfrm>
            <a:off x="5257800" y="1828800"/>
            <a:ext cx="914400" cy="685800"/>
          </a:xfrm>
          <a:prstGeom prst="ellipse">
            <a:avLst/>
          </a:prstGeom>
          <a:solidFill>
            <a:srgbClr val="E6E64C"/>
          </a:solidFill>
          <a:ln w="9525">
            <a:solidFill>
              <a:srgbClr val="E6E64C"/>
            </a:solidFill>
            <a:round/>
            <a:headEnd/>
            <a:tailEnd/>
          </a:ln>
        </p:spPr>
        <p:txBody>
          <a:bodyPr wrap="none" anchor="ctr"/>
          <a:lstStyle/>
          <a:p>
            <a:endParaRPr lang="en-US"/>
          </a:p>
        </p:txBody>
      </p:sp>
      <p:sp>
        <p:nvSpPr>
          <p:cNvPr id="23575" name="Oval 23"/>
          <p:cNvSpPr>
            <a:spLocks noChangeArrowheads="1"/>
          </p:cNvSpPr>
          <p:nvPr/>
        </p:nvSpPr>
        <p:spPr bwMode="auto">
          <a:xfrm>
            <a:off x="5257800" y="3429000"/>
            <a:ext cx="914400" cy="685800"/>
          </a:xfrm>
          <a:prstGeom prst="ellipse">
            <a:avLst/>
          </a:prstGeom>
          <a:solidFill>
            <a:srgbClr val="996633"/>
          </a:solidFill>
          <a:ln w="9525">
            <a:solidFill>
              <a:srgbClr val="996633"/>
            </a:solidFill>
            <a:round/>
            <a:headEnd/>
            <a:tailEnd/>
          </a:ln>
        </p:spPr>
        <p:txBody>
          <a:bodyPr wrap="none" anchor="ctr"/>
          <a:lstStyle/>
          <a:p>
            <a:endParaRPr lang="en-US"/>
          </a:p>
        </p:txBody>
      </p:sp>
      <p:sp>
        <p:nvSpPr>
          <p:cNvPr id="23576" name="Oval 24"/>
          <p:cNvSpPr>
            <a:spLocks noChangeArrowheads="1"/>
          </p:cNvSpPr>
          <p:nvPr/>
        </p:nvSpPr>
        <p:spPr bwMode="auto">
          <a:xfrm>
            <a:off x="5257800" y="4800600"/>
            <a:ext cx="914400" cy="685800"/>
          </a:xfrm>
          <a:prstGeom prst="ellipse">
            <a:avLst/>
          </a:prstGeom>
          <a:solidFill>
            <a:srgbClr val="FF8080"/>
          </a:solidFill>
          <a:ln w="9525">
            <a:solidFill>
              <a:srgbClr val="FF8080"/>
            </a:solidFill>
            <a:round/>
            <a:headEnd/>
            <a:tailEnd/>
          </a:ln>
        </p:spPr>
        <p:txBody>
          <a:bodyPr wrap="none" anchor="ctr"/>
          <a:lstStyle/>
          <a:p>
            <a:endParaRPr lang="en-US"/>
          </a:p>
        </p:txBody>
      </p:sp>
      <p:sp>
        <p:nvSpPr>
          <p:cNvPr id="23577" name="Oval 25"/>
          <p:cNvSpPr>
            <a:spLocks noChangeArrowheads="1"/>
          </p:cNvSpPr>
          <p:nvPr/>
        </p:nvSpPr>
        <p:spPr bwMode="auto">
          <a:xfrm>
            <a:off x="914400" y="2514600"/>
            <a:ext cx="914400" cy="685800"/>
          </a:xfrm>
          <a:prstGeom prst="ellipse">
            <a:avLst/>
          </a:prstGeom>
          <a:solidFill>
            <a:srgbClr val="99CCFF"/>
          </a:solidFill>
          <a:ln w="9525">
            <a:solidFill>
              <a:srgbClr val="99CCFF"/>
            </a:solidFill>
            <a:round/>
            <a:headEnd/>
            <a:tailEnd/>
          </a:ln>
        </p:spPr>
        <p:txBody>
          <a:bodyPr wrap="none" anchor="ctr"/>
          <a:lstStyle/>
          <a:p>
            <a:endParaRPr lang="en-US"/>
          </a:p>
        </p:txBody>
      </p:sp>
      <p:sp>
        <p:nvSpPr>
          <p:cNvPr id="23578" name="Oval 26"/>
          <p:cNvSpPr>
            <a:spLocks noChangeArrowheads="1"/>
          </p:cNvSpPr>
          <p:nvPr/>
        </p:nvSpPr>
        <p:spPr bwMode="auto">
          <a:xfrm>
            <a:off x="914400" y="3886200"/>
            <a:ext cx="914400" cy="685800"/>
          </a:xfrm>
          <a:prstGeom prst="ellipse">
            <a:avLst/>
          </a:prstGeom>
          <a:solidFill>
            <a:srgbClr val="94BD5E"/>
          </a:solidFill>
          <a:ln w="9525">
            <a:solidFill>
              <a:srgbClr val="94BD5E"/>
            </a:solidFill>
            <a:round/>
            <a:headEnd/>
            <a:tailEnd/>
          </a:ln>
        </p:spPr>
        <p:txBody>
          <a:bodyPr wrap="none" anchor="ctr"/>
          <a:lstStyle/>
          <a:p>
            <a:endParaRPr lang="en-US"/>
          </a:p>
        </p:txBody>
      </p:sp>
      <p:sp>
        <p:nvSpPr>
          <p:cNvPr id="23579" name="Oval 27"/>
          <p:cNvSpPr>
            <a:spLocks noChangeArrowheads="1"/>
          </p:cNvSpPr>
          <p:nvPr/>
        </p:nvSpPr>
        <p:spPr bwMode="auto">
          <a:xfrm>
            <a:off x="6629400" y="2514600"/>
            <a:ext cx="914400" cy="685800"/>
          </a:xfrm>
          <a:prstGeom prst="ellipse">
            <a:avLst/>
          </a:prstGeom>
          <a:solidFill>
            <a:srgbClr val="E6E64C"/>
          </a:solidFill>
          <a:ln w="9525">
            <a:solidFill>
              <a:srgbClr val="E6E64C"/>
            </a:solidFill>
            <a:round/>
            <a:headEnd/>
            <a:tailEnd/>
          </a:ln>
        </p:spPr>
        <p:txBody>
          <a:bodyPr wrap="none" anchor="ctr"/>
          <a:lstStyle/>
          <a:p>
            <a:endParaRPr lang="en-US"/>
          </a:p>
        </p:txBody>
      </p:sp>
      <p:sp>
        <p:nvSpPr>
          <p:cNvPr id="23580" name="Oval 28"/>
          <p:cNvSpPr>
            <a:spLocks noChangeArrowheads="1"/>
          </p:cNvSpPr>
          <p:nvPr/>
        </p:nvSpPr>
        <p:spPr bwMode="auto">
          <a:xfrm>
            <a:off x="6629400" y="3886200"/>
            <a:ext cx="914400" cy="685800"/>
          </a:xfrm>
          <a:prstGeom prst="ellipse">
            <a:avLst/>
          </a:prstGeom>
          <a:solidFill>
            <a:srgbClr val="008080"/>
          </a:solidFill>
          <a:ln w="9525">
            <a:solidFill>
              <a:srgbClr val="008080"/>
            </a:solidFill>
            <a:round/>
            <a:headEnd/>
            <a:tailEnd/>
          </a:ln>
        </p:spPr>
        <p:txBody>
          <a:bodyPr wrap="none" anchor="ctr"/>
          <a:lstStyle/>
          <a:p>
            <a:endParaRPr lang="en-US"/>
          </a:p>
        </p:txBody>
      </p:sp>
      <p:sp>
        <p:nvSpPr>
          <p:cNvPr id="23581" name="Text Box 29"/>
          <p:cNvSpPr txBox="1">
            <a:spLocks noChangeArrowheads="1"/>
          </p:cNvSpPr>
          <p:nvPr/>
        </p:nvSpPr>
        <p:spPr bwMode="auto">
          <a:xfrm>
            <a:off x="6400800" y="3430588"/>
            <a:ext cx="1600200" cy="455612"/>
          </a:xfrm>
          <a:prstGeom prst="rect">
            <a:avLst/>
          </a:prstGeom>
          <a:noFill/>
          <a:ln w="9525">
            <a:noFill/>
            <a:round/>
            <a:headEnd/>
            <a:tailEnd/>
          </a:ln>
        </p:spPr>
        <p:txBody>
          <a:bodyPr lIns="90000" tIns="45000" rIns="90000" bIns="450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FFFF"/>
                </a:solidFill>
                <a:ea typeface="ヒラギノ明朝 ProN W3" charset="-128"/>
              </a:rPr>
              <a:t>Identifiers</a:t>
            </a:r>
          </a:p>
        </p:txBody>
      </p:sp>
      <p:sp>
        <p:nvSpPr>
          <p:cNvPr id="23582" name="Text Box 30"/>
          <p:cNvSpPr txBox="1">
            <a:spLocks noChangeArrowheads="1"/>
          </p:cNvSpPr>
          <p:nvPr/>
        </p:nvSpPr>
        <p:spPr bwMode="auto">
          <a:xfrm>
            <a:off x="6400800" y="1828800"/>
            <a:ext cx="1600200" cy="455613"/>
          </a:xfrm>
          <a:prstGeom prst="rect">
            <a:avLst/>
          </a:prstGeom>
          <a:noFill/>
          <a:ln w="9525">
            <a:noFill/>
            <a:round/>
            <a:headEnd/>
            <a:tailEnd/>
          </a:ln>
        </p:spPr>
        <p:txBody>
          <a:bodyPr lIns="90000" tIns="45000" rIns="90000" bIns="450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FFFF"/>
                </a:solidFill>
                <a:ea typeface="ヒラギノ明朝 ProN W3" charset="-128"/>
              </a:rPr>
              <a:t>Metadata</a:t>
            </a:r>
          </a:p>
        </p:txBody>
      </p:sp>
      <p:sp>
        <p:nvSpPr>
          <p:cNvPr id="23583" name="Text Box 31"/>
          <p:cNvSpPr txBox="1">
            <a:spLocks noChangeArrowheads="1"/>
          </p:cNvSpPr>
          <p:nvPr/>
        </p:nvSpPr>
        <p:spPr bwMode="auto">
          <a:xfrm>
            <a:off x="3657600" y="1828800"/>
            <a:ext cx="1371600" cy="455613"/>
          </a:xfrm>
          <a:prstGeom prst="rect">
            <a:avLst/>
          </a:prstGeom>
          <a:noFill/>
          <a:ln w="9525">
            <a:noFill/>
            <a:round/>
            <a:headEnd/>
            <a:tailEnd/>
          </a:ln>
        </p:spPr>
        <p:txBody>
          <a:bodyPr lIns="90000" tIns="45000" rIns="90000" bIns="450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FFFF"/>
                </a:solidFill>
                <a:ea typeface="ヒラギノ明朝 ProN W3" charset="-128"/>
              </a:rPr>
              <a:t>Licences</a:t>
            </a:r>
          </a:p>
        </p:txBody>
      </p:sp>
      <p:sp>
        <p:nvSpPr>
          <p:cNvPr id="23584" name="Text Box 32"/>
          <p:cNvSpPr txBox="1">
            <a:spLocks noChangeArrowheads="1"/>
          </p:cNvSpPr>
          <p:nvPr/>
        </p:nvSpPr>
        <p:spPr bwMode="auto">
          <a:xfrm>
            <a:off x="3429000" y="4802188"/>
            <a:ext cx="2057400" cy="455612"/>
          </a:xfrm>
          <a:prstGeom prst="rect">
            <a:avLst/>
          </a:prstGeom>
          <a:noFill/>
          <a:ln w="9525">
            <a:noFill/>
            <a:round/>
            <a:headEnd/>
            <a:tailEnd/>
          </a:ln>
        </p:spPr>
        <p:txBody>
          <a:bodyPr lIns="90000" tIns="45000" rIns="90000" bIns="450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FFFF"/>
                </a:solidFill>
                <a:ea typeface="ヒラギノ明朝 ProN W3" charset="-128"/>
              </a:rPr>
              <a:t>Repositories</a:t>
            </a:r>
          </a:p>
        </p:txBody>
      </p:sp>
      <p:sp>
        <p:nvSpPr>
          <p:cNvPr id="23585" name="Text Box 33"/>
          <p:cNvSpPr txBox="1">
            <a:spLocks noChangeArrowheads="1"/>
          </p:cNvSpPr>
          <p:nvPr/>
        </p:nvSpPr>
        <p:spPr bwMode="auto">
          <a:xfrm>
            <a:off x="6629400" y="4802188"/>
            <a:ext cx="1600200" cy="455612"/>
          </a:xfrm>
          <a:prstGeom prst="rect">
            <a:avLst/>
          </a:prstGeom>
          <a:noFill/>
          <a:ln w="9525">
            <a:noFill/>
            <a:round/>
            <a:headEnd/>
            <a:tailEnd/>
          </a:ln>
        </p:spPr>
        <p:txBody>
          <a:bodyPr lIns="90000" tIns="45000" rIns="90000" bIns="450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FFFF"/>
                </a:solidFill>
                <a:ea typeface="ヒラギノ明朝 ProN W3" charset="-128"/>
              </a:rPr>
              <a:t>Access</a:t>
            </a:r>
          </a:p>
        </p:txBody>
      </p:sp>
      <p:sp>
        <p:nvSpPr>
          <p:cNvPr id="23586" name="Text Box 34"/>
          <p:cNvSpPr txBox="1">
            <a:spLocks noChangeArrowheads="1"/>
          </p:cNvSpPr>
          <p:nvPr/>
        </p:nvSpPr>
        <p:spPr bwMode="auto">
          <a:xfrm>
            <a:off x="457200" y="4802188"/>
            <a:ext cx="2057400" cy="455612"/>
          </a:xfrm>
          <a:prstGeom prst="rect">
            <a:avLst/>
          </a:prstGeom>
          <a:noFill/>
          <a:ln w="9525">
            <a:noFill/>
            <a:round/>
            <a:headEnd/>
            <a:tailEnd/>
          </a:ln>
        </p:spPr>
        <p:txBody>
          <a:bodyPr lIns="90000" tIns="45000" rIns="90000" bIns="450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FFFF"/>
                </a:solidFill>
                <a:ea typeface="ヒラギノ明朝 ProN W3" charset="-128"/>
              </a:rPr>
              <a:t>Policies</a:t>
            </a:r>
          </a:p>
        </p:txBody>
      </p:sp>
      <p:sp>
        <p:nvSpPr>
          <p:cNvPr id="23587" name="Text Box 35"/>
          <p:cNvSpPr txBox="1">
            <a:spLocks noChangeArrowheads="1"/>
          </p:cNvSpPr>
          <p:nvPr/>
        </p:nvSpPr>
        <p:spPr bwMode="auto">
          <a:xfrm>
            <a:off x="685800" y="1830388"/>
            <a:ext cx="2057400" cy="455612"/>
          </a:xfrm>
          <a:prstGeom prst="rect">
            <a:avLst/>
          </a:prstGeom>
          <a:noFill/>
          <a:ln w="9525">
            <a:noFill/>
            <a:round/>
            <a:headEnd/>
            <a:tailEnd/>
          </a:ln>
        </p:spPr>
        <p:txBody>
          <a:bodyPr lIns="90000" tIns="45000" rIns="90000" bIns="450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FFFF"/>
                </a:solidFill>
                <a:ea typeface="ヒラギノ明朝 ProN W3" charset="-128"/>
              </a:rPr>
              <a:t>Credit</a:t>
            </a:r>
          </a:p>
        </p:txBody>
      </p:sp>
      <p:sp>
        <p:nvSpPr>
          <p:cNvPr id="23588" name="Text Box 36"/>
          <p:cNvSpPr txBox="1">
            <a:spLocks noChangeArrowheads="1"/>
          </p:cNvSpPr>
          <p:nvPr/>
        </p:nvSpPr>
        <p:spPr bwMode="auto">
          <a:xfrm>
            <a:off x="457200" y="3429000"/>
            <a:ext cx="2057400" cy="455613"/>
          </a:xfrm>
          <a:prstGeom prst="rect">
            <a:avLst/>
          </a:prstGeom>
          <a:noFill/>
          <a:ln w="9525">
            <a:noFill/>
            <a:round/>
            <a:headEnd/>
            <a:tailEnd/>
          </a:ln>
        </p:spPr>
        <p:txBody>
          <a:bodyPr lIns="90000" tIns="45000" rIns="90000" bIns="450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FFFF"/>
                </a:solidFill>
                <a:ea typeface="ヒラギノ明朝 ProN W3" charset="-128"/>
              </a:rPr>
              <a:t>Discovery</a:t>
            </a:r>
          </a:p>
        </p:txBody>
      </p:sp>
      <p:sp>
        <p:nvSpPr>
          <p:cNvPr id="23589" name="Text Box 37"/>
          <p:cNvSpPr txBox="1">
            <a:spLocks noChangeArrowheads="1"/>
          </p:cNvSpPr>
          <p:nvPr/>
        </p:nvSpPr>
        <p:spPr bwMode="auto">
          <a:xfrm>
            <a:off x="3200400" y="3429000"/>
            <a:ext cx="2286000" cy="485775"/>
          </a:xfrm>
          <a:prstGeom prst="rect">
            <a:avLst/>
          </a:prstGeom>
          <a:noFill/>
          <a:ln w="9525">
            <a:noFill/>
            <a:round/>
            <a:headEnd/>
            <a:tailEnd/>
          </a:ln>
        </p:spPr>
        <p:txBody>
          <a:bodyPr lIns="90000" tIns="45000" rIns="90000" bIns="45000"/>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600" b="1">
                <a:solidFill>
                  <a:srgbClr val="FFFFFF"/>
                </a:solidFill>
                <a:ea typeface="ヒラギノ明朝 ProN W3" charset="-128"/>
              </a:rPr>
              <a:t>Data Sharing</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TotalTime>
  <Words>1778</Words>
  <Application>Microsoft Office PowerPoint</Application>
  <PresentationFormat>On-screen Show (4:3)</PresentationFormat>
  <Paragraphs>239</Paragraphs>
  <Slides>26</Slides>
  <Notes>26</Notes>
  <HiddenSlides>0</HiddenSlides>
  <MMClips>0</MMClips>
  <ScaleCrop>false</ScaleCrop>
  <HeadingPairs>
    <vt:vector size="6" baseType="variant">
      <vt:variant>
        <vt:lpstr>Fonts Used</vt:lpstr>
      </vt:variant>
      <vt:variant>
        <vt:i4>12</vt:i4>
      </vt:variant>
      <vt:variant>
        <vt:lpstr>Theme</vt:lpstr>
      </vt:variant>
      <vt:variant>
        <vt:i4>5</vt:i4>
      </vt:variant>
      <vt:variant>
        <vt:lpstr>Slide Titles</vt:lpstr>
      </vt:variant>
      <vt:variant>
        <vt:i4>26</vt:i4>
      </vt:variant>
    </vt:vector>
  </HeadingPairs>
  <TitlesOfParts>
    <vt:vector size="43" baseType="lpstr">
      <vt:lpstr>Times New Roman</vt:lpstr>
      <vt:lpstr>ヒラギノ角ゴ ProN W3</vt:lpstr>
      <vt:lpstr>Arial</vt:lpstr>
      <vt:lpstr>ＭＳ Ｐゴシック</vt:lpstr>
      <vt:lpstr>Arial Bold</vt:lpstr>
      <vt:lpstr>Times New Roman Bold</vt:lpstr>
      <vt:lpstr>Arial Bold Italic</vt:lpstr>
      <vt:lpstr>ヒラギノ明朝 ProN W3</vt:lpstr>
      <vt:lpstr>ヒラギノ角ゴ ProN W6</vt:lpstr>
      <vt:lpstr>Arial Italic</vt:lpstr>
      <vt:lpstr>Lucida Grande</vt:lpstr>
      <vt:lpstr>Times New Roman Italic</vt:lpstr>
      <vt:lpstr>Office Theme</vt:lpstr>
      <vt:lpstr>1_Office Theme</vt:lpstr>
      <vt:lpstr>2_Office Theme</vt:lpstr>
      <vt:lpstr>3_Office Theme</vt:lpstr>
      <vt:lpstr>4_Office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DCC PowerPoint Presentation</dc:title>
  <dc:creator>Sarah Jones (HATII)</dc:creator>
  <cp:lastModifiedBy>murtagh</cp:lastModifiedBy>
  <cp:revision>12</cp:revision>
  <cp:lastPrinted>1601-01-01T00:00:00Z</cp:lastPrinted>
  <dcterms:created xsi:type="dcterms:W3CDTF">1601-01-01T00:00:00Z</dcterms:created>
  <dcterms:modified xsi:type="dcterms:W3CDTF">2013-07-11T13:07:37Z</dcterms:modified>
</cp:coreProperties>
</file>