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</p:sldMasterIdLst>
  <p:notesMasterIdLst>
    <p:notesMasterId r:id="rId7"/>
  </p:notesMasterIdLst>
  <p:handoutMasterIdLst>
    <p:handoutMasterId r:id="rId22"/>
  </p:handoutMasterIdLst>
  <p:sldIdLst>
    <p:sldId id="263" r:id="rId4"/>
    <p:sldId id="269" r:id="rId5"/>
    <p:sldId id="270" r:id="rId6"/>
    <p:sldId id="260" r:id="rId8"/>
    <p:sldId id="257" r:id="rId9"/>
    <p:sldId id="275" r:id="rId10"/>
    <p:sldId id="280" r:id="rId11"/>
    <p:sldId id="286" r:id="rId12"/>
    <p:sldId id="287" r:id="rId13"/>
    <p:sldId id="294" r:id="rId14"/>
    <p:sldId id="293" r:id="rId15"/>
    <p:sldId id="289" r:id="rId16"/>
    <p:sldId id="292" r:id="rId17"/>
    <p:sldId id="291" r:id="rId18"/>
    <p:sldId id="283" r:id="rId19"/>
    <p:sldId id="301" r:id="rId20"/>
    <p:sldId id="28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71" d="100"/>
          <a:sy n="71" d="100"/>
        </p:scale>
        <p:origin x="-660" y="-96"/>
      </p:cViewPr>
      <p:guideLst>
        <p:guide orient="horz" pos="2170"/>
        <p:guide pos="38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C064A-D61B-4B21-B757-51A9B82445B8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05E07-67EA-4042-A3F6-853A8AD8D20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-General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40837" y="465270"/>
            <a:ext cx="7259039" cy="2441160"/>
          </a:xfrm>
          <a:prstGeom prst="rect">
            <a:avLst/>
          </a:prstGeom>
        </p:spPr>
        <p:txBody>
          <a:bodyPr anchor="t"/>
          <a:lstStyle>
            <a:lvl1pPr algn="l">
              <a:defRPr sz="4000" b="1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40837" y="3137687"/>
            <a:ext cx="7259039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ECE9C6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latin typeface="Arial" panose="020B0604020202020204"/>
                <a:cs typeface="Arial" panose="020B0604020202020204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32180" y="1624330"/>
            <a:ext cx="10327640" cy="3809365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>
              <a:defRPr>
                <a:latin typeface="Arial" panose="020B0604020202020204"/>
                <a:cs typeface="Arial" panose="020B0604020202020204"/>
              </a:defRPr>
            </a:lvl2pPr>
            <a:lvl3pPr>
              <a:defRPr>
                <a:latin typeface="Arial" panose="020B0604020202020204"/>
                <a:cs typeface="Arial" panose="020B0604020202020204"/>
              </a:defRPr>
            </a:lvl3pPr>
            <a:lvl4pPr>
              <a:defRPr>
                <a:latin typeface="Arial" panose="020B0604020202020204"/>
                <a:cs typeface="Arial" panose="020B0604020202020204"/>
              </a:defRPr>
            </a:lvl4pPr>
            <a:lvl5pPr>
              <a:defRPr>
                <a:latin typeface="Arial" panose="020B0604020202020204"/>
                <a:cs typeface="Arial" panose="020B0604020202020204"/>
              </a:defRPr>
            </a:lvl5pPr>
          </a:lstStyle>
          <a:p>
            <a:pPr lvl="0"/>
            <a:endParaRPr lang="en-US" smtClean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918210" y="570230"/>
            <a:ext cx="10341610" cy="1006475"/>
          </a:xfrm>
          <a:prstGeom prst="rect">
            <a:avLst/>
          </a:prstGeom>
        </p:spPr>
        <p:txBody>
          <a:bodyPr/>
          <a:lstStyle>
            <a:lvl1pPr algn="l"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Ar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917987" y="570156"/>
            <a:ext cx="10341684" cy="1054250"/>
          </a:xfrm>
          <a:prstGeom prst="rect">
            <a:avLst/>
          </a:prstGeom>
        </p:spPr>
        <p:txBody>
          <a:bodyPr/>
          <a:lstStyle>
            <a:lvl1pPr>
              <a:defRPr sz="4300" b="1">
                <a:solidFill>
                  <a:srgbClr val="595959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1845482"/>
            <a:ext cx="5071872" cy="34344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595959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6193535" y="1845482"/>
            <a:ext cx="5071872" cy="34344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595959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-General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-General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40837" y="465270"/>
            <a:ext cx="7259039" cy="2441160"/>
          </a:xfrm>
          <a:prstGeom prst="rect">
            <a:avLst/>
          </a:prstGeom>
        </p:spPr>
        <p:txBody>
          <a:bodyPr anchor="t"/>
          <a:lstStyle>
            <a:lvl1pPr algn="l">
              <a:defRPr sz="4000" b="1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40837" y="3137687"/>
            <a:ext cx="7259039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ECE9C6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latin typeface="Arial" panose="020B0604020202020204"/>
                <a:cs typeface="Arial" panose="020B0604020202020204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329" y="1861441"/>
            <a:ext cx="10327340" cy="3170264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>
                <a:solidFill>
                  <a:srgbClr val="595959"/>
                </a:solidFill>
                <a:latin typeface="Arial" panose="020B0604020202020204"/>
                <a:cs typeface="Arial" panose="020B0604020202020204"/>
              </a:defRPr>
            </a:lvl1pPr>
            <a:lvl2pPr marL="754380" indent="-342900">
              <a:buFont typeface="Arial" panose="020B0604020202020204" pitchFamily="34" charset="0"/>
              <a:buChar char="•"/>
              <a:defRPr>
                <a:latin typeface="Arial" panose="020B0604020202020204"/>
                <a:cs typeface="Arial" panose="020B0604020202020204"/>
              </a:defRPr>
            </a:lvl2pPr>
            <a:lvl3pPr>
              <a:defRPr>
                <a:latin typeface="Arial" panose="020B0604020202020204"/>
                <a:cs typeface="Arial" panose="020B0604020202020204"/>
              </a:defRPr>
            </a:lvl3pPr>
            <a:lvl4pPr>
              <a:defRPr>
                <a:latin typeface="Arial" panose="020B0604020202020204"/>
                <a:cs typeface="Arial" panose="020B0604020202020204"/>
              </a:defRPr>
            </a:lvl4pPr>
            <a:lvl5pPr>
              <a:defRPr>
                <a:latin typeface="Arial" panose="020B0604020202020204"/>
                <a:cs typeface="Arial" panose="020B0604020202020204"/>
              </a:defRPr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endParaRPr lang="en-US" smtClean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917987" y="570156"/>
            <a:ext cx="10341684" cy="1054250"/>
          </a:xfrm>
          <a:prstGeom prst="rect">
            <a:avLst/>
          </a:prstGeom>
        </p:spPr>
        <p:txBody>
          <a:bodyPr/>
          <a:lstStyle>
            <a:lvl1pPr algn="l"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529431" y="2887579"/>
            <a:ext cx="114369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5400" dirty="0">
              <a:solidFill>
                <a:schemeClr val="tx2">
                  <a:lumMod val="60000"/>
                  <a:lumOff val="40000"/>
                </a:schemeClr>
              </a:solidFill>
              <a:latin typeface="Wingdings" panose="05000000000000000000" pitchFamily="2" charset="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53" y="1204857"/>
            <a:ext cx="10339617" cy="1910716"/>
          </a:xfrm>
          <a:prstGeom prst="rect">
            <a:avLst/>
          </a:prstGeom>
        </p:spPr>
        <p:txBody>
          <a:bodyPr anchor="b"/>
          <a:lstStyle>
            <a:lvl1pPr algn="ctr">
              <a:defRPr sz="5400" b="1" cap="none" baseline="0">
                <a:solidFill>
                  <a:srgbClr val="595959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2331" y="3324431"/>
            <a:ext cx="10312996" cy="1500187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>
                <a:solidFill>
                  <a:srgbClr val="595959"/>
                </a:solidFill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Ar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917987" y="570156"/>
            <a:ext cx="10341684" cy="1054250"/>
          </a:xfrm>
          <a:prstGeom prst="rect">
            <a:avLst/>
          </a:prstGeom>
        </p:spPr>
        <p:txBody>
          <a:bodyPr/>
          <a:lstStyle>
            <a:lvl1pPr>
              <a:defRPr sz="4300" b="1">
                <a:solidFill>
                  <a:srgbClr val="595959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1845482"/>
            <a:ext cx="5071872" cy="34344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595959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6193535" y="1845482"/>
            <a:ext cx="5071872" cy="34344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595959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987" y="570156"/>
            <a:ext cx="10341684" cy="1054250"/>
          </a:xfrm>
          <a:prstGeom prst="rect">
            <a:avLst/>
          </a:prstGeom>
        </p:spPr>
        <p:txBody>
          <a:bodyPr/>
          <a:lstStyle>
            <a:lvl1pPr>
              <a:defRPr sz="4300" b="1">
                <a:solidFill>
                  <a:srgbClr val="595959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7987" y="1783601"/>
            <a:ext cx="4829239" cy="65836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500" b="1">
                <a:solidFill>
                  <a:srgbClr val="595959"/>
                </a:solidFill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7984" y="2622290"/>
            <a:ext cx="4829241" cy="259510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595959"/>
                </a:solidFill>
                <a:latin typeface="Arial" panose="020B0604020202020204"/>
                <a:cs typeface="Arial" panose="020B0604020202020204"/>
              </a:defRPr>
            </a:lvl1pPr>
            <a:lvl2pPr>
              <a:defRPr sz="2000">
                <a:latin typeface="Arial" panose="020B0604020202020204"/>
                <a:cs typeface="Arial" panose="020B0604020202020204"/>
              </a:defRPr>
            </a:lvl2pPr>
            <a:lvl3pPr>
              <a:defRPr sz="2000">
                <a:latin typeface="Arial" panose="020B0604020202020204"/>
                <a:cs typeface="Arial" panose="020B0604020202020204"/>
              </a:defRPr>
            </a:lvl3pPr>
            <a:lvl4pPr>
              <a:defRPr sz="2000">
                <a:latin typeface="Arial" panose="020B0604020202020204"/>
                <a:cs typeface="Arial" panose="020B0604020202020204"/>
              </a:defRPr>
            </a:lvl4pPr>
            <a:lvl5pPr>
              <a:defRPr sz="2000">
                <a:latin typeface="Arial" panose="020B0604020202020204"/>
                <a:cs typeface="Arial" panose="020B0604020202020204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81171" y="1783601"/>
            <a:ext cx="4884955" cy="65836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500" b="1">
                <a:solidFill>
                  <a:srgbClr val="595959"/>
                </a:solidFill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81171" y="2619063"/>
            <a:ext cx="4878500" cy="259510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595959"/>
                </a:solidFill>
                <a:latin typeface="Arial" panose="020B0604020202020204"/>
                <a:cs typeface="Arial" panose="020B0604020202020204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2669" y="559399"/>
            <a:ext cx="4774509" cy="441401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>
                <a:solidFill>
                  <a:srgbClr val="595959"/>
                </a:solidFill>
                <a:latin typeface="Arial" panose="020B0604020202020204"/>
                <a:cs typeface="Arial" panose="020B0604020202020204"/>
              </a:defRPr>
            </a:lvl1pPr>
            <a:lvl2pPr algn="l">
              <a:defRPr sz="2000">
                <a:latin typeface="Arial" panose="020B0604020202020204"/>
                <a:cs typeface="Arial" panose="020B0604020202020204"/>
              </a:defRPr>
            </a:lvl2pPr>
            <a:lvl3pPr algn="l">
              <a:defRPr sz="2000">
                <a:latin typeface="Arial" panose="020B0604020202020204"/>
                <a:cs typeface="Arial" panose="020B0604020202020204"/>
              </a:defRPr>
            </a:lvl3pPr>
            <a:lvl4pPr algn="l">
              <a:defRPr sz="2000">
                <a:latin typeface="Arial" panose="020B0604020202020204"/>
                <a:cs typeface="Arial" panose="020B0604020202020204"/>
              </a:defRPr>
            </a:lvl4pPr>
            <a:lvl5pPr algn="l">
              <a:defRPr sz="2000">
                <a:latin typeface="Arial" panose="020B0604020202020204"/>
                <a:cs typeface="Arial" panose="020B0604020202020204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9749" y="562026"/>
            <a:ext cx="4774509" cy="44140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595959"/>
                </a:solidFill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 rot="344365">
            <a:off x="1031301" y="536672"/>
            <a:ext cx="10104435" cy="34913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/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985" y="4486019"/>
            <a:ext cx="10341685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rgbClr val="595959"/>
                </a:solidFill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-General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lainluecove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20053" y="1204857"/>
            <a:ext cx="10339617" cy="1910716"/>
          </a:xfrm>
          <a:prstGeom prst="rect">
            <a:avLst/>
          </a:prstGeom>
        </p:spPr>
        <p:txBody>
          <a:bodyPr anchor="b"/>
          <a:lstStyle>
            <a:lvl1pPr algn="ctr">
              <a:defRPr sz="5400" b="1" cap="none" baseline="0">
                <a:solidFill>
                  <a:srgbClr val="FFFFFF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932331" y="3324431"/>
            <a:ext cx="10312996" cy="1500187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>
                <a:solidFill>
                  <a:srgbClr val="FFFFFF"/>
                </a:solidFill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</p:spTree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PT-Genera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4" Type="http://schemas.openxmlformats.org/officeDocument/2006/relationships/theme" Target="../theme/theme2.xml"/><Relationship Id="rId13" Type="http://schemas.openxmlformats.org/officeDocument/2006/relationships/image" Target="../media/image4.jpeg"/><Relationship Id="rId12" Type="http://schemas.openxmlformats.org/officeDocument/2006/relationships/image" Target="../media/image9.jpeg"/><Relationship Id="rId11" Type="http://schemas.openxmlformats.org/officeDocument/2006/relationships/image" Target="../media/image3.jpeg"/><Relationship Id="rId10" Type="http://schemas.openxmlformats.org/officeDocument/2006/relationships/slideLayout" Target="../slideLayouts/slideLayout14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PT-General11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504" y="616144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63A1C593-65D0-4073-BCC9-577B9352EA97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16144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2352" y="616144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  <p:pic>
        <p:nvPicPr>
          <p:cNvPr id="3" name="Picture 2" descr="PPT-General6.jpg"/>
          <p:cNvPicPr preferRelativeResize="0"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" t="-2295" r="968" b="2539"/>
          <a:stretch>
            <a:fillRect/>
          </a:stretch>
        </p:blipFill>
        <p:spPr>
          <a:xfrm>
            <a:off x="-18212435" y="-6859075"/>
            <a:ext cx="12240090" cy="68592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11480" indent="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None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77240" indent="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None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188720" indent="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None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508760" indent="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None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anose="05000000000000000000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anose="05000000000000000000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anose="05000000000000000000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anose="05000000000000000000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PT-General11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504" y="616144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63A1C593-65D0-4073-BCC9-577B9352EA97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16144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2352" y="616144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  <p:pic>
        <p:nvPicPr>
          <p:cNvPr id="7" name="Picture 6" descr="PPT-General4.jp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PPT-General4.jp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PPT-General6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50" b="3150"/>
          <a:stretch>
            <a:fillRect/>
          </a:stretch>
        </p:blipFill>
        <p:spPr>
          <a:xfrm>
            <a:off x="0" y="7518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11480" indent="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None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77240" indent="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None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188720" indent="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None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508760" indent="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None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anose="05000000000000000000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anose="05000000000000000000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anose="05000000000000000000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anose="05000000000000000000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/>
              <a:t>DATS 6103 </a:t>
            </a:r>
            <a:br>
              <a:rPr lang="en-US" sz="3200"/>
            </a:br>
            <a:r>
              <a:rPr lang="en-US" sz="3200"/>
              <a:t>Individual Project 3</a:t>
            </a:r>
            <a:br>
              <a:rPr lang="en-US"/>
            </a:br>
            <a:r>
              <a:rPr lang="en-US" sz="3200"/>
              <a:t>Global Scientific Research Analysis: Scientific Articles Publication and Research Expenditure</a:t>
            </a:r>
            <a:endParaRPr lang="en-US" sz="320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Hao Ning</a:t>
            </a:r>
            <a:endParaRPr lang="en-US"/>
          </a:p>
          <a:p>
            <a:r>
              <a:rPr lang="en-US" altLang="zh-CN"/>
              <a:t>hning@gwmail.gwu.edu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32329" y="1836041"/>
            <a:ext cx="10327340" cy="317026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Source of data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Data import and cleaning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Data visualization and analysis</a:t>
            </a:r>
            <a:endParaRPr lang="en-US" sz="18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Overview of Scientific Research Publication</a:t>
            </a:r>
            <a:endParaRPr lang="en-US" sz="16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Top Scientific Research Countries</a:t>
            </a:r>
            <a:endParaRPr lang="en-US" sz="16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Number of Publication Change of the Top Countries in Absolute and Percentage</a:t>
            </a:r>
            <a:endParaRPr lang="en-US" sz="16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Research Expenditure Analysis</a:t>
            </a:r>
            <a:endParaRPr lang="en-US" sz="16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Correlation between Publication and Research Expenditure</a:t>
            </a:r>
            <a:endParaRPr lang="en-US" sz="16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Most 'Productive' Countries</a:t>
            </a:r>
            <a:endParaRPr lang="en-US" sz="1800" dirty="0">
              <a:sym typeface="+mn-ea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/>
              <a:t>Summary</a:t>
            </a:r>
            <a:endParaRPr lang="en-US" sz="2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ym typeface="+mn-ea"/>
              </a:rPr>
              <a:t>Project Overview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ym typeface="+mn-ea"/>
              </a:rPr>
              <a:t>Source</a:t>
            </a:r>
            <a:endParaRPr lang="en-US" sz="2400">
              <a:sym typeface="+mn-ea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>
                <a:sym typeface="+mn-ea"/>
              </a:rPr>
              <a:t>World Bank</a:t>
            </a:r>
            <a:endParaRPr lang="en-US" sz="2000">
              <a:sym typeface="+mn-ea"/>
            </a:endParaRP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1800">
                <a:sym typeface="+mn-ea"/>
              </a:rPr>
              <a:t>Scientific and technical journal articles</a:t>
            </a:r>
            <a:endParaRPr lang="en-US" sz="1800">
              <a:sym typeface="+mn-ea"/>
            </a:endParaRP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1800">
                <a:sym typeface="+mn-ea"/>
              </a:rPr>
              <a:t>Research and development expenditure (% of GDP)</a:t>
            </a:r>
            <a:endParaRPr lang="en-US" sz="1800">
              <a:sym typeface="+mn-ea"/>
            </a:endParaRP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1800">
                <a:sym typeface="+mn-ea"/>
              </a:rPr>
              <a:t>GDP (current USD) </a:t>
            </a:r>
            <a:endParaRPr lang="en-US" sz="1800">
              <a:sym typeface="+mn-ea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>
                <a:sym typeface="+mn-ea"/>
              </a:rPr>
              <a:t>Years studies from 2003 to 2016</a:t>
            </a:r>
            <a:endParaRPr lang="en-US" sz="2000">
              <a:sym typeface="+mn-ea"/>
            </a:endParaRP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1620">
                <a:sym typeface="+mn-ea"/>
              </a:rPr>
              <a:t>Scientific articles dataset only contain data from 2003 to 2016</a:t>
            </a:r>
            <a:endParaRPr lang="en-US" sz="1620">
              <a:sym typeface="+mn-ea"/>
            </a:endParaRPr>
          </a:p>
          <a:p>
            <a:pPr marL="1371600" lvl="3">
              <a:buFont typeface="Arial" panose="020B0604020202020204" pitchFamily="34" charset="0"/>
            </a:pP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Source of Data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Data Import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/>
        </p:nvSpPr>
        <p:spPr>
          <a:xfrm>
            <a:off x="932180" y="1861185"/>
            <a:ext cx="5189855" cy="34594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2400" kern="1200">
                <a:solidFill>
                  <a:srgbClr val="595959"/>
                </a:solidFill>
                <a:latin typeface="Arial" panose="020B0604020202020204"/>
                <a:ea typeface="+mn-ea"/>
                <a:cs typeface="Arial" panose="020B0604020202020204"/>
              </a:defRPr>
            </a:lvl1pPr>
            <a:lvl2pPr marL="41148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+mn-ea"/>
                <a:cs typeface="Arial" panose="020B0604020202020204"/>
              </a:defRPr>
            </a:lvl2pPr>
            <a:lvl3pPr marL="77724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+mn-ea"/>
                <a:cs typeface="Arial" panose="020B0604020202020204"/>
              </a:defRPr>
            </a:lvl3pPr>
            <a:lvl4pPr marL="118872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+mn-ea"/>
                <a:cs typeface="Arial" panose="020B0604020202020204"/>
              </a:defRPr>
            </a:lvl4pPr>
            <a:lvl5pPr marL="150876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+mn-ea"/>
                <a:cs typeface="Arial" panose="020B0604020202020204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Import packages:</a:t>
            </a:r>
            <a:endParaRPr lang="en-US" sz="20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/>
              <a:t>Pandas, Numpy, pycountry, matplotlib.pyplot, plotly</a:t>
            </a:r>
            <a:endParaRPr lang="en-US" sz="180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/>
              <a:t>Read CSV</a:t>
            </a:r>
            <a:endParaRPr lang="en-US" sz="200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00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/>
              <a:t>Dataset have rows are “area” such as “East Asia”, “North America” </a:t>
            </a:r>
            <a:endParaRPr lang="en-US" sz="20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/>
              <a:t>Use pycountry to compare the country ISO3 code and get all the countries</a:t>
            </a:r>
            <a:endParaRPr lang="en-US" sz="180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20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1"/>
          <a:stretch>
            <a:fillRect/>
          </a:stretch>
        </p:blipFill>
        <p:spPr>
          <a:xfrm>
            <a:off x="6207760" y="1914525"/>
            <a:ext cx="5829935" cy="2796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Data Cleaning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For loop to match country code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Create a droplist </a:t>
            </a:r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Drop rows that are not countries</a:t>
            </a:r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Reset index to country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For loop to match country index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Rename for consistency</a:t>
            </a:r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.loc year 2003 to 2016, fillna(0), change data type to float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Calculate expenditure in USD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Expenditure (GDP %) *  GDP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8035" y="1861185"/>
            <a:ext cx="2984500" cy="638175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8900795" y="1845310"/>
            <a:ext cx="3209925" cy="307657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5868035" y="2499360"/>
            <a:ext cx="2984500" cy="1190625"/>
            <a:chOff x="9241" y="3936"/>
            <a:chExt cx="4700" cy="18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rcRect t="1790" r="14374"/>
            <a:stretch>
              <a:fillRect/>
            </a:stretch>
          </p:blipFill>
          <p:spPr>
            <a:xfrm>
              <a:off x="9241" y="3936"/>
              <a:ext cx="4700" cy="1591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" y="5527"/>
              <a:ext cx="4049" cy="28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ym typeface="+mn-ea"/>
              </a:rPr>
              <a:t>Overview Global Scientific Publication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Content Placeholder 9" descr="mapper2003"/>
          <p:cNvPicPr>
            <a:picLocks noGrp="1" noChangeAspect="1"/>
          </p:cNvPicPr>
          <p:nvPr>
            <p:ph sz="quarter" idx="14"/>
          </p:nvPr>
        </p:nvPicPr>
        <p:blipFill>
          <a:blip r:embed="rId1"/>
          <a:srcRect l="6481" t="659"/>
          <a:stretch>
            <a:fillRect/>
          </a:stretch>
        </p:blipFill>
        <p:spPr>
          <a:xfrm>
            <a:off x="158115" y="1847215"/>
            <a:ext cx="4361815" cy="2678430"/>
          </a:xfrm>
          <a:prstGeom prst="rect">
            <a:avLst/>
          </a:prstGeom>
        </p:spPr>
      </p:pic>
      <p:pic>
        <p:nvPicPr>
          <p:cNvPr id="11" name="Picture 10" descr="mapper20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2385" y="1807845"/>
            <a:ext cx="4349115" cy="2717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325" y="1907540"/>
            <a:ext cx="3503295" cy="2483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+mn-ea"/>
              </a:rPr>
              <a:t>Top Publication Countries</a:t>
            </a:r>
            <a:endParaRPr lang="en-US" dirty="0">
              <a:sym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Sort_Values by year 2016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Define functions (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given year and data</a:t>
            </a:r>
            <a:r>
              <a:rPr lang="en-US"/>
              <a:t>):</a:t>
            </a:r>
            <a:endParaRPr lang="en-US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Get top 10 countries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Plot pie chart of top 10 countries and all other countries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1"/>
          <a:stretch>
            <a:fillRect/>
          </a:stretch>
        </p:blipFill>
        <p:spPr>
          <a:xfrm>
            <a:off x="6683375" y="1831340"/>
            <a:ext cx="4253865" cy="36664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465" y="3652520"/>
            <a:ext cx="4428490" cy="18453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+mn-ea"/>
              </a:rPr>
              <a:t>Top Publication Countries Plot</a:t>
            </a:r>
            <a:endParaRPr lang="en-US" dirty="0">
              <a:sym typeface="+mn-ea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64135" y="2078990"/>
            <a:ext cx="4808855" cy="2560955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4921250" y="2078990"/>
            <a:ext cx="3286760" cy="2700020"/>
            <a:chOff x="8142" y="3344"/>
            <a:chExt cx="5927" cy="472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35" y="3344"/>
              <a:ext cx="3034" cy="468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42" y="3344"/>
              <a:ext cx="2893" cy="4722"/>
            </a:xfrm>
            <a:prstGeom prst="rect">
              <a:avLst/>
            </a:prstGeom>
          </p:spPr>
        </p:pic>
      </p:grpSp>
      <p:pic>
        <p:nvPicPr>
          <p:cNvPr id="19" name="Content Placeholder 18"/>
          <p:cNvPicPr>
            <a:picLocks noGrp="1" noChangeAspect="1"/>
          </p:cNvPicPr>
          <p:nvPr>
            <p:ph sz="quarter" idx="14"/>
          </p:nvPr>
        </p:nvPicPr>
        <p:blipFill>
          <a:blip r:embed="rId4"/>
          <a:stretch>
            <a:fillRect/>
          </a:stretch>
        </p:blipFill>
        <p:spPr>
          <a:xfrm>
            <a:off x="8507730" y="1336040"/>
            <a:ext cx="2995295" cy="230251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1675" y="3493770"/>
            <a:ext cx="3097530" cy="2245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Change of Number of Publication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Use diff() function for absolute change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ym typeface="+mn-ea"/>
              </a:rPr>
              <a:t>Use pct_change() function for % change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8210" y="2251710"/>
            <a:ext cx="4733925" cy="32975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730" y="2191385"/>
            <a:ext cx="4867275" cy="3441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Research Expenditure Analysis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Overview of global total expenditure</a:t>
            </a:r>
            <a:endParaRPr lang="en-US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Bar - line plot - using twinx()</a:t>
            </a:r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Bar - Expenditure</a:t>
            </a:r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Line - Publication</a:t>
            </a:r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1"/>
          <a:stretch>
            <a:fillRect/>
          </a:stretch>
        </p:blipFill>
        <p:spPr>
          <a:xfrm>
            <a:off x="6193790" y="1991995"/>
            <a:ext cx="5071745" cy="31407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3339465"/>
            <a:ext cx="4692015" cy="17265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Expenditure of Top Countries</a:t>
            </a:r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1"/>
          <a:stretch>
            <a:fillRect/>
          </a:stretch>
        </p:blipFill>
        <p:spPr>
          <a:xfrm>
            <a:off x="6193790" y="2261235"/>
            <a:ext cx="5191760" cy="2960370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2260600"/>
            <a:ext cx="5071745" cy="3029585"/>
          </a:xfrm>
          <a:prstGeom prst="rect">
            <a:avLst/>
          </a:prstGeom>
        </p:spPr>
      </p:pic>
      <p:sp>
        <p:nvSpPr>
          <p:cNvPr id="11" name="Content Placeholder 3"/>
          <p:cNvSpPr>
            <a:spLocks noGrp="1"/>
          </p:cNvSpPr>
          <p:nvPr/>
        </p:nvSpPr>
        <p:spPr>
          <a:xfrm>
            <a:off x="860425" y="1774190"/>
            <a:ext cx="10677525" cy="35318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2000" kern="1200">
                <a:solidFill>
                  <a:srgbClr val="595959"/>
                </a:solidFill>
                <a:latin typeface="Arial" panose="020B0604020202020204"/>
                <a:ea typeface="+mn-ea"/>
                <a:cs typeface="Arial" panose="020B0604020202020204"/>
              </a:defRPr>
            </a:lvl1pPr>
            <a:lvl2pPr marL="41148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8872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</a:pPr>
            <a:r>
              <a:rPr lang="en-US" sz="1635">
                <a:latin typeface="Arial" panose="020B0604020202020204" pitchFamily="34" charset="0"/>
                <a:cs typeface="Arial" panose="020B0604020202020204" pitchFamily="34" charset="0"/>
              </a:rPr>
              <a:t>Note: India have some missing value, replaced by ffill() (previous value)</a:t>
            </a:r>
            <a:endParaRPr lang="en-US" sz="1635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Research Expenditure - Detailed</a:t>
            </a:r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408940" y="1819275"/>
            <a:ext cx="2114550" cy="3095625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2630805" y="1818640"/>
            <a:ext cx="2114550" cy="30956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8695" y="2133600"/>
            <a:ext cx="3647440" cy="25241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5820" y="2133600"/>
            <a:ext cx="3598545" cy="2524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+mn-ea"/>
              </a:rPr>
              <a:t>Correlation</a:t>
            </a:r>
            <a:br>
              <a:rPr lang="en-US" dirty="0"/>
            </a:br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2077085" y="1660525"/>
            <a:ext cx="7889240" cy="38011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+mn-ea"/>
              </a:rPr>
              <a:t>Most 'Productive' Countries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Calculate ratio - productivity</a:t>
            </a:r>
            <a:endParaRPr lang="en-US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Ratio = Publication Number/Expenditure</a:t>
            </a:r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India have some missing value, replaced by ffill() (previous value)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Productivity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India - high overall</a:t>
            </a:r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Russia - U shape</a:t>
            </a:r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China - decreased and stabled</a:t>
            </a:r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Other - stable</a:t>
            </a:r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Developed countries might have more citations rather than number of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publication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1635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1635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1"/>
          <a:stretch>
            <a:fillRect/>
          </a:stretch>
        </p:blipFill>
        <p:spPr>
          <a:xfrm>
            <a:off x="6226810" y="1845310"/>
            <a:ext cx="5623560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8210" y="1470660"/>
            <a:ext cx="10552430" cy="3760470"/>
          </a:xfrm>
        </p:spPr>
        <p:txBody>
          <a:bodyPr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ym typeface="+mn-ea"/>
              </a:rPr>
              <a:t>Global Scientific Research Analysis from 2003 to 2016</a:t>
            </a:r>
            <a:endParaRPr lang="en-US" dirty="0">
              <a:sym typeface="+mn-ea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Scientific articles publication number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Research Expenditure in absolute and GDP percentage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Key observation and conclusions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From 2003 to 2016, the number of global publication keep increasing then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plateaued after 2014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USA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was the only giant in publication in 2003, while in 2016,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China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climbed up (fastest growth) to top and these two countries became the flagships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USA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has </a:t>
            </a:r>
            <a:r>
              <a:rPr lang="en-US" sz="180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 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dominating expenditure in scientific research</a:t>
            </a:r>
            <a:endParaRPr lang="en-US" sz="18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Japan, USA and Germany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are maintaining a high research expenditure % of GDP (2.5-3%)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Korea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dramatically increased expenditure % ( &gt;4% ) and became top10 publication countries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An obvious positive correlation is observed for publication/expenditure, but indicating differences in 'productivity'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India, Russia and China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are the most 'productive' countries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1845310"/>
            <a:ext cx="10226675" cy="343471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Jeff Tollefson. "China declared world’s largest producer of scientific articles", Nature, Volume 553, Issue 7689, pp. 390 (2018). DOI: 10.1038/d41586-018-00927-4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Lee-Roy Chetty. 2012. "The Role of Science and Technology in the Developing World in the 21st Century", URL: https://ieet.org/index.php/IEET2/more/chetty20121003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Karen E. White, Carol Robbins, Beethika Khan, and Christina Freyman. 2017. "Science and Engineering Publication Output Trends: 2014 Shows Rise of Developing Country Output while Developed Countries Dominate Highly Cited Publications", URL: https://www.nsf.gov/statistics/2018/nsf18300/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32180" y="1328420"/>
            <a:ext cx="10327640" cy="3703320"/>
          </a:xfrm>
        </p:spPr>
        <p:txBody>
          <a:bodyPr/>
          <a:lstStyle/>
          <a:p>
            <a:pPr marL="0" indent="0" algn="ctr">
              <a:buNone/>
            </a:pPr>
            <a:r>
              <a:rPr lang="en-US" sz="7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Thank you!</a:t>
            </a:r>
            <a:endParaRPr lang="en-US" sz="72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GW General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GW General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3646</Words>
  <Application>WPS Presentation</Application>
  <PresentationFormat>自定义</PresentationFormat>
  <Paragraphs>129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Arial</vt:lpstr>
      <vt:lpstr>宋体</vt:lpstr>
      <vt:lpstr>Wingdings</vt:lpstr>
      <vt:lpstr>Arial</vt:lpstr>
      <vt:lpstr>微软雅黑</vt:lpstr>
      <vt:lpstr>Arial Unicode MS</vt:lpstr>
      <vt:lpstr>Calibri</vt:lpstr>
      <vt:lpstr>Book Antiqua</vt:lpstr>
      <vt:lpstr>GW General</vt:lpstr>
      <vt:lpstr>2_GW General</vt:lpstr>
      <vt:lpstr>DATS 6103  Individual Project 3 Global Scientific Research Analysis: Scientific Articles Publication and Research Expenditure</vt:lpstr>
      <vt:lpstr>Project Overview</vt:lpstr>
      <vt:lpstr>Source of Data</vt:lpstr>
      <vt:lpstr>Data Import</vt:lpstr>
      <vt:lpstr>Data Cleaning</vt:lpstr>
      <vt:lpstr>Overview Global Scientific Publication</vt:lpstr>
      <vt:lpstr>Top Publication Countries</vt:lpstr>
      <vt:lpstr>Top Publication Countries Plot</vt:lpstr>
      <vt:lpstr>Change of Number of Publication</vt:lpstr>
      <vt:lpstr>Research Expenditure Analysis</vt:lpstr>
      <vt:lpstr>Expenditure of Top Countries</vt:lpstr>
      <vt:lpstr>Research Expenditure - Detailed</vt:lpstr>
      <vt:lpstr>Correlation </vt:lpstr>
      <vt:lpstr>Most 'Productive' Countries</vt:lpstr>
      <vt:lpstr>Summary</vt:lpstr>
      <vt:lpstr>References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Hao Ning</dc:creator>
  <cp:lastModifiedBy>firenh</cp:lastModifiedBy>
  <cp:revision>385</cp:revision>
  <dcterms:created xsi:type="dcterms:W3CDTF">2019-03-08T03:30:00Z</dcterms:created>
  <dcterms:modified xsi:type="dcterms:W3CDTF">2019-05-02T16:56:53Z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1033-10.2.0.7646</vt:lpwstr>
  </property>
</Properties>
</file>