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3"/>
  </p:notesMasterIdLst>
  <p:handoutMasterIdLst>
    <p:handoutMasterId r:id="rId44"/>
  </p:handoutMasterIdLst>
  <p:sldIdLst>
    <p:sldId id="256" r:id="rId2"/>
    <p:sldId id="298" r:id="rId3"/>
    <p:sldId id="302" r:id="rId4"/>
    <p:sldId id="299" r:id="rId5"/>
    <p:sldId id="300" r:id="rId6"/>
    <p:sldId id="303" r:id="rId7"/>
    <p:sldId id="305" r:id="rId8"/>
    <p:sldId id="286" r:id="rId9"/>
    <p:sldId id="288" r:id="rId10"/>
    <p:sldId id="312" r:id="rId11"/>
    <p:sldId id="313" r:id="rId12"/>
    <p:sldId id="314" r:id="rId13"/>
    <p:sldId id="310" r:id="rId14"/>
    <p:sldId id="291" r:id="rId15"/>
    <p:sldId id="340" r:id="rId16"/>
    <p:sldId id="293" r:id="rId17"/>
    <p:sldId id="316" r:id="rId18"/>
    <p:sldId id="294" r:id="rId19"/>
    <p:sldId id="315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27" r:id="rId30"/>
    <p:sldId id="326" r:id="rId31"/>
    <p:sldId id="328" r:id="rId32"/>
    <p:sldId id="329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FFFF"/>
    <a:srgbClr val="00006E"/>
    <a:srgbClr val="000082"/>
    <a:srgbClr val="000086"/>
    <a:srgbClr val="0000A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 horzBarState="maximized">
    <p:restoredLeft sz="32787"/>
    <p:restoredTop sz="90929"/>
  </p:normalViewPr>
  <p:slideViewPr>
    <p:cSldViewPr>
      <p:cViewPr varScale="1">
        <p:scale>
          <a:sx n="73" d="100"/>
          <a:sy n="73" d="100"/>
        </p:scale>
        <p:origin x="-192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6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DB16A98-B3D8-4C00-8A90-0B9938329CF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590ACC1-173E-4AD2-85D4-7083D15E7654}" type="datetimeFigureOut">
              <a:rPr lang="ar-EG" smtClean="0"/>
              <a:pPr/>
              <a:t>30/07/1440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21F5879-FCB5-4B40-A040-4E1F808FB9A4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F5879-FCB5-4B40-A040-4E1F808FB9A4}" type="slidenum">
              <a:rPr lang="ar-EG" smtClean="0"/>
              <a:pPr/>
              <a:t>1</a:t>
            </a:fld>
            <a:endParaRPr lang="ar-E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rgbClr val="000082">
                <a:gamma/>
                <a:shade val="46275"/>
                <a:invGamma/>
              </a:srgbClr>
            </a:gs>
            <a:gs pos="50000">
              <a:srgbClr val="000082"/>
            </a:gs>
            <a:gs pos="100000">
              <a:srgbClr val="000082">
                <a:gamma/>
                <a:shade val="46275"/>
                <a:invGamma/>
              </a:srgbClr>
            </a:gs>
          </a:gsLst>
          <a:lin ang="5400000" scaled="1"/>
        </a:gra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050"/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41987" name="Rectangle 2051"/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1988" name="Freeform 2052"/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720"/>
                </a:cxn>
                <a:cxn ang="0">
                  <a:pos x="3600" y="624"/>
                </a:cxn>
                <a:cxn ang="0">
                  <a:pos x="0" y="1000"/>
                </a:cxn>
                <a:cxn ang="0">
                  <a:pos x="0" y="0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1989" name="Freeform 2053"/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/>
              <a:ahLst/>
              <a:cxnLst>
                <a:cxn ang="0">
                  <a:pos x="0" y="582"/>
                </a:cxn>
                <a:cxn ang="0">
                  <a:pos x="2640" y="267"/>
                </a:cxn>
                <a:cxn ang="0">
                  <a:pos x="3373" y="160"/>
                </a:cxn>
                <a:cxn ang="0">
                  <a:pos x="5760" y="358"/>
                </a:cxn>
                <a:cxn ang="0">
                  <a:pos x="5760" y="3587"/>
                </a:cxn>
                <a:cxn ang="0">
                  <a:pos x="0" y="3587"/>
                </a:cxn>
                <a:cxn ang="0">
                  <a:pos x="0" y="582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1990" name="Freeform 2054"/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403"/>
                </a:cxn>
                <a:cxn ang="0">
                  <a:pos x="1773" y="443"/>
                </a:cxn>
                <a:cxn ang="0">
                  <a:pos x="4573" y="176"/>
                </a:cxn>
                <a:cxn ang="0">
                  <a:pos x="5760" y="536"/>
                </a:cxn>
                <a:cxn ang="0">
                  <a:pos x="5760" y="163"/>
                </a:cxn>
                <a:cxn ang="0">
                  <a:pos x="4560" y="29"/>
                </a:cxn>
                <a:cxn ang="0">
                  <a:pos x="1987" y="336"/>
                </a:cxn>
                <a:cxn ang="0">
                  <a:pos x="0" y="163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1991" name="Freeform 2055"/>
            <p:cNvSpPr>
              <a:spLocks/>
            </p:cNvSpPr>
            <p:nvPr/>
          </p:nvSpPr>
          <p:spPr bwMode="hidden">
            <a:xfrm>
              <a:off x="0" y="1515"/>
              <a:ext cx="5760" cy="674"/>
            </a:xfrm>
            <a:custGeom>
              <a:avLst/>
              <a:gdLst/>
              <a:ahLst/>
              <a:cxnLst>
                <a:cxn ang="0">
                  <a:pos x="0" y="246"/>
                </a:cxn>
                <a:cxn ang="0">
                  <a:pos x="0" y="406"/>
                </a:cxn>
                <a:cxn ang="0">
                  <a:pos x="1280" y="645"/>
                </a:cxn>
                <a:cxn ang="0">
                  <a:pos x="1627" y="580"/>
                </a:cxn>
                <a:cxn ang="0">
                  <a:pos x="4493" y="113"/>
                </a:cxn>
                <a:cxn ang="0">
                  <a:pos x="5760" y="606"/>
                </a:cxn>
                <a:cxn ang="0">
                  <a:pos x="5760" y="233"/>
                </a:cxn>
                <a:cxn ang="0">
                  <a:pos x="4040" y="33"/>
                </a:cxn>
                <a:cxn ang="0">
                  <a:pos x="1093" y="433"/>
                </a:cxn>
                <a:cxn ang="0">
                  <a:pos x="0" y="246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1992" name="Freeform 2056"/>
            <p:cNvSpPr>
              <a:spLocks/>
            </p:cNvSpPr>
            <p:nvPr/>
          </p:nvSpPr>
          <p:spPr bwMode="white">
            <a:xfrm>
              <a:off x="1560" y="959"/>
              <a:ext cx="4200" cy="3361"/>
            </a:xfrm>
            <a:custGeom>
              <a:avLst/>
              <a:gdLst/>
              <a:ahLst/>
              <a:cxnLst>
                <a:cxn ang="0">
                  <a:pos x="0" y="3361"/>
                </a:cxn>
                <a:cxn ang="0">
                  <a:pos x="1054" y="295"/>
                </a:cxn>
                <a:cxn ang="0">
                  <a:pos x="4200" y="1588"/>
                </a:cxn>
                <a:cxn ang="0">
                  <a:pos x="4200" y="2028"/>
                </a:cxn>
                <a:cxn ang="0">
                  <a:pos x="1200" y="442"/>
                </a:cxn>
                <a:cxn ang="0">
                  <a:pos x="347" y="3361"/>
                </a:cxn>
                <a:cxn ang="0">
                  <a:pos x="0" y="3361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1993" name="Freeform 2057"/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/>
              <a:ahLst/>
              <a:cxnLst>
                <a:cxn ang="0">
                  <a:pos x="0" y="804"/>
                </a:cxn>
                <a:cxn ang="0">
                  <a:pos x="0" y="991"/>
                </a:cxn>
                <a:cxn ang="0">
                  <a:pos x="1547" y="1818"/>
                </a:cxn>
                <a:cxn ang="0">
                  <a:pos x="3253" y="351"/>
                </a:cxn>
                <a:cxn ang="0">
                  <a:pos x="5760" y="1537"/>
                </a:cxn>
                <a:cxn ang="0">
                  <a:pos x="5760" y="1151"/>
                </a:cxn>
                <a:cxn ang="0">
                  <a:pos x="3240" y="84"/>
                </a:cxn>
                <a:cxn ang="0">
                  <a:pos x="1573" y="1671"/>
                </a:cxn>
                <a:cxn ang="0">
                  <a:pos x="0" y="804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1994" name="Freeform 2058"/>
            <p:cNvSpPr>
              <a:spLocks/>
            </p:cNvSpPr>
            <p:nvPr/>
          </p:nvSpPr>
          <p:spPr bwMode="white">
            <a:xfrm>
              <a:off x="0" y="2238"/>
              <a:ext cx="3929" cy="2120"/>
            </a:xfrm>
            <a:custGeom>
              <a:avLst/>
              <a:gdLst/>
              <a:ahLst/>
              <a:cxnLst>
                <a:cxn ang="0">
                  <a:pos x="0" y="415"/>
                </a:cxn>
                <a:cxn ang="0">
                  <a:pos x="0" y="508"/>
                </a:cxn>
                <a:cxn ang="0">
                  <a:pos x="1933" y="229"/>
                </a:cxn>
                <a:cxn ang="0">
                  <a:pos x="3920" y="1055"/>
                </a:cxn>
                <a:cxn ang="0">
                  <a:pos x="3587" y="2082"/>
                </a:cxn>
                <a:cxn ang="0">
                  <a:pos x="3947" y="829"/>
                </a:cxn>
                <a:cxn ang="0">
                  <a:pos x="2253" y="69"/>
                </a:cxn>
                <a:cxn ang="0">
                  <a:pos x="0" y="4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41995" name="Rectangle 2059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996" name="Rectangle 206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997" name="Rectangle 206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endParaRPr lang="en-US"/>
          </a:p>
        </p:txBody>
      </p:sp>
      <p:sp>
        <p:nvSpPr>
          <p:cNvPr id="41998" name="Rectangle 206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endParaRPr lang="en-US"/>
          </a:p>
        </p:txBody>
      </p:sp>
      <p:sp>
        <p:nvSpPr>
          <p:cNvPr id="41999" name="Rectangle 206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fld id="{BDBBDBC3-B3BD-4BD5-8B23-0D1C12F2F0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BFE961-085C-4242-ADDC-9D938C7A3D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011523-ABED-4C47-9EB7-FDB53B1881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2C5F60-BE5D-4C52-AB7B-DA80FBF0BE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EB6899-C650-4F54-84E7-836487DE3F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C4803C-9FF6-4589-9129-E294985A4E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668357-6193-4215-8A1A-92C7AB875D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D97AF5-B75D-446F-932E-E05F74EB9F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9ED62F-01FF-44A2-86B5-BE8CFCE532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89F3D-9872-43A0-AEAC-D2D95BFB5D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584F4D-0543-4A40-BE12-67BF5D7026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rgbClr val="000082">
                <a:gamma/>
                <a:shade val="46275"/>
                <a:invGamma/>
              </a:srgbClr>
            </a:gs>
            <a:gs pos="50000">
              <a:srgbClr val="000082"/>
            </a:gs>
            <a:gs pos="100000">
              <a:srgbClr val="000082">
                <a:gamma/>
                <a:shade val="46275"/>
                <a:invGamma/>
              </a:srgbClr>
            </a:gs>
          </a:gsLst>
          <a:lin ang="5400000" scaled="1"/>
        </a:gra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720"/>
                </a:cxn>
                <a:cxn ang="0">
                  <a:pos x="3600" y="624"/>
                </a:cxn>
                <a:cxn ang="0">
                  <a:pos x="0" y="1000"/>
                </a:cxn>
                <a:cxn ang="0">
                  <a:pos x="0" y="0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/>
              <a:ahLst/>
              <a:cxnLst>
                <a:cxn ang="0">
                  <a:pos x="0" y="582"/>
                </a:cxn>
                <a:cxn ang="0">
                  <a:pos x="2640" y="267"/>
                </a:cxn>
                <a:cxn ang="0">
                  <a:pos x="3373" y="160"/>
                </a:cxn>
                <a:cxn ang="0">
                  <a:pos x="5760" y="358"/>
                </a:cxn>
                <a:cxn ang="0">
                  <a:pos x="5760" y="3587"/>
                </a:cxn>
                <a:cxn ang="0">
                  <a:pos x="0" y="3587"/>
                </a:cxn>
                <a:cxn ang="0">
                  <a:pos x="0" y="582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403"/>
                </a:cxn>
                <a:cxn ang="0">
                  <a:pos x="1773" y="443"/>
                </a:cxn>
                <a:cxn ang="0">
                  <a:pos x="4573" y="176"/>
                </a:cxn>
                <a:cxn ang="0">
                  <a:pos x="5760" y="536"/>
                </a:cxn>
                <a:cxn ang="0">
                  <a:pos x="5760" y="163"/>
                </a:cxn>
                <a:cxn ang="0">
                  <a:pos x="4560" y="29"/>
                </a:cxn>
                <a:cxn ang="0">
                  <a:pos x="1987" y="336"/>
                </a:cxn>
                <a:cxn ang="0">
                  <a:pos x="0" y="163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invGray">
            <a:xfrm>
              <a:off x="0" y="1515"/>
              <a:ext cx="5760" cy="674"/>
            </a:xfrm>
            <a:custGeom>
              <a:avLst/>
              <a:gdLst/>
              <a:ahLst/>
              <a:cxnLst>
                <a:cxn ang="0">
                  <a:pos x="0" y="246"/>
                </a:cxn>
                <a:cxn ang="0">
                  <a:pos x="0" y="406"/>
                </a:cxn>
                <a:cxn ang="0">
                  <a:pos x="1280" y="645"/>
                </a:cxn>
                <a:cxn ang="0">
                  <a:pos x="1627" y="580"/>
                </a:cxn>
                <a:cxn ang="0">
                  <a:pos x="4493" y="113"/>
                </a:cxn>
                <a:cxn ang="0">
                  <a:pos x="5760" y="606"/>
                </a:cxn>
                <a:cxn ang="0">
                  <a:pos x="5760" y="233"/>
                </a:cxn>
                <a:cxn ang="0">
                  <a:pos x="4040" y="33"/>
                </a:cxn>
                <a:cxn ang="0">
                  <a:pos x="1093" y="433"/>
                </a:cxn>
                <a:cxn ang="0">
                  <a:pos x="0" y="246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invGray">
            <a:xfrm>
              <a:off x="1560" y="959"/>
              <a:ext cx="4200" cy="3361"/>
            </a:xfrm>
            <a:custGeom>
              <a:avLst/>
              <a:gdLst/>
              <a:ahLst/>
              <a:cxnLst>
                <a:cxn ang="0">
                  <a:pos x="0" y="3361"/>
                </a:cxn>
                <a:cxn ang="0">
                  <a:pos x="1054" y="295"/>
                </a:cxn>
                <a:cxn ang="0">
                  <a:pos x="4200" y="1588"/>
                </a:cxn>
                <a:cxn ang="0">
                  <a:pos x="4200" y="2028"/>
                </a:cxn>
                <a:cxn ang="0">
                  <a:pos x="1200" y="442"/>
                </a:cxn>
                <a:cxn ang="0">
                  <a:pos x="347" y="3361"/>
                </a:cxn>
                <a:cxn ang="0">
                  <a:pos x="0" y="3361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/>
              <a:ahLst/>
              <a:cxnLst>
                <a:cxn ang="0">
                  <a:pos x="0" y="804"/>
                </a:cxn>
                <a:cxn ang="0">
                  <a:pos x="0" y="991"/>
                </a:cxn>
                <a:cxn ang="0">
                  <a:pos x="1547" y="1818"/>
                </a:cxn>
                <a:cxn ang="0">
                  <a:pos x="3253" y="351"/>
                </a:cxn>
                <a:cxn ang="0">
                  <a:pos x="5760" y="1537"/>
                </a:cxn>
                <a:cxn ang="0">
                  <a:pos x="5760" y="1151"/>
                </a:cxn>
                <a:cxn ang="0">
                  <a:pos x="3240" y="84"/>
                </a:cxn>
                <a:cxn ang="0">
                  <a:pos x="1573" y="1671"/>
                </a:cxn>
                <a:cxn ang="0">
                  <a:pos x="0" y="804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invGray">
            <a:xfrm>
              <a:off x="0" y="2238"/>
              <a:ext cx="3929" cy="2120"/>
            </a:xfrm>
            <a:custGeom>
              <a:avLst/>
              <a:gdLst/>
              <a:ahLst/>
              <a:cxnLst>
                <a:cxn ang="0">
                  <a:pos x="0" y="415"/>
                </a:cxn>
                <a:cxn ang="0">
                  <a:pos x="0" y="508"/>
                </a:cxn>
                <a:cxn ang="0">
                  <a:pos x="1933" y="229"/>
                </a:cxn>
                <a:cxn ang="0">
                  <a:pos x="3920" y="1055"/>
                </a:cxn>
                <a:cxn ang="0">
                  <a:pos x="3587" y="2082"/>
                </a:cxn>
                <a:cxn ang="0">
                  <a:pos x="3947" y="829"/>
                </a:cxn>
                <a:cxn ang="0">
                  <a:pos x="2253" y="69"/>
                </a:cxn>
                <a:cxn ang="0">
                  <a:pos x="0" y="4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endParaRPr lang="en-US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endParaRPr lang="en-US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465931CF-788D-438C-91FC-B5A4BA28C94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spd="med"/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afarrag777@yahoo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ibsc.org.ly/mrkaz/" TargetMode="External"/><Relationship Id="rId3" Type="http://schemas.openxmlformats.org/officeDocument/2006/relationships/hyperlink" Target="http://www.icc.gov.bh/" TargetMode="External"/><Relationship Id="rId7" Type="http://schemas.openxmlformats.org/officeDocument/2006/relationships/hyperlink" Target="http://www.dgam.gov.sy/index.php?p=257" TargetMode="External"/><Relationship Id="rId2" Type="http://schemas.openxmlformats.org/officeDocument/2006/relationships/hyperlink" Target="http://www.nl.gov.jo/Ar/ArchiveDirectorate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raa.gov.om/" TargetMode="External"/><Relationship Id="rId5" Type="http://schemas.openxmlformats.org/officeDocument/2006/relationships/hyperlink" Target="http://ncar.gov.sa/" TargetMode="External"/><Relationship Id="rId4" Type="http://schemas.openxmlformats.org/officeDocument/2006/relationships/hyperlink" Target="http://www.cndrs-comores.org/index.php/documentation/archives" TargetMode="External"/><Relationship Id="rId9" Type="http://schemas.openxmlformats.org/officeDocument/2006/relationships/hyperlink" Target="http://www.archivesdumaroc.ma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295400"/>
            <a:ext cx="8229600" cy="1905000"/>
          </a:xfrm>
        </p:spPr>
        <p:txBody>
          <a:bodyPr/>
          <a:lstStyle/>
          <a:p>
            <a:pPr rtl="1"/>
            <a:r>
              <a:rPr lang="ar-SA" sz="3600" b="1" dirty="0" smtClean="0"/>
              <a:t/>
            </a:r>
            <a:br>
              <a:rPr lang="ar-SA" sz="3600" b="1" dirty="0" smtClean="0"/>
            </a:br>
            <a:r>
              <a:rPr lang="ar-SA" sz="3600" b="1" dirty="0" smtClean="0"/>
              <a:t/>
            </a:r>
            <a:br>
              <a:rPr lang="ar-SA" sz="3600" b="1" dirty="0" smtClean="0"/>
            </a:br>
            <a:r>
              <a:rPr lang="ar-SA" sz="3600" b="1" dirty="0" smtClean="0"/>
              <a:t>تصنيف مواقع الأرشيفات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ar-YE" sz="3200" b="1" dirty="0" smtClean="0"/>
              <a:t>دراسة تقييمية للأرشيفات الوطنية العربية على الإنترنت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ar-YE" sz="3200" b="1" dirty="0" smtClean="0"/>
              <a:t>في ضوء أسلوب القياسات العنكبوتية (ويبومتريكس)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6600"/>
            <a:ext cx="6400800" cy="3124200"/>
          </a:xfrm>
        </p:spPr>
        <p:txBody>
          <a:bodyPr/>
          <a:lstStyle/>
          <a:p>
            <a:pPr rtl="1"/>
            <a:r>
              <a:rPr lang="ar-EG" sz="2800" b="1" dirty="0" err="1" smtClean="0"/>
              <a:t>د.</a:t>
            </a:r>
            <a:r>
              <a:rPr lang="ar-EG" sz="2800" b="1" dirty="0" smtClean="0"/>
              <a:t> </a:t>
            </a:r>
            <a:r>
              <a:rPr lang="ar-EG" sz="2800" b="1" dirty="0" err="1" smtClean="0"/>
              <a:t>عبدالرحمن</a:t>
            </a:r>
            <a:r>
              <a:rPr lang="ar-EG" sz="2800" b="1" dirty="0" smtClean="0"/>
              <a:t> فراج</a:t>
            </a:r>
            <a:endParaRPr lang="en-US" sz="2800" dirty="0" smtClean="0"/>
          </a:p>
          <a:p>
            <a:pPr rtl="1"/>
            <a:r>
              <a:rPr lang="ar-EG" sz="2000" dirty="0" smtClean="0"/>
              <a:t>قسم علوم المعلومات – جامعة بني سويف</a:t>
            </a:r>
          </a:p>
          <a:p>
            <a:pPr rtl="1"/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3"/>
              </a:rPr>
              <a:t>aafarrag777@yahoo.com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rtl="1"/>
            <a:endParaRPr lang="ar-SA" sz="2000" b="1" dirty="0" smtClean="0"/>
          </a:p>
          <a:p>
            <a:pPr rtl="1"/>
            <a:endParaRPr lang="en-US" sz="2000" b="1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rtl="1"/>
            <a:r>
              <a:rPr lang="ar-YE" sz="2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مؤتمر دور الأرشيفات العربية في تعزيز مجتمع المعرفة العربي </a:t>
            </a:r>
            <a:endParaRPr lang="en-US" sz="20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rtl="1"/>
            <a:r>
              <a:rPr lang="ar-YE" sz="2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بين التحديات والتطلعات المستقبلية</a:t>
            </a:r>
            <a:endParaRPr lang="en-US" sz="20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rtl="1"/>
            <a:r>
              <a:rPr lang="ar-YE" sz="2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المركز الوطني للوثائق والمحفوظات، الرياض، 24-26/3/2019</a:t>
            </a:r>
            <a:endParaRPr lang="en-US" sz="20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rtl="1"/>
            <a:endParaRPr lang="en-US" sz="2000" b="1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DBBDBC3-B3BD-4BD5-8B23-0D1C12F2F0D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b="1" dirty="0" smtClean="0"/>
              <a:t>أهمية الدراســــــــة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sz="2400" b="1" dirty="0" smtClean="0">
                <a:solidFill>
                  <a:srgbClr val="FFFF00"/>
                </a:solidFill>
              </a:rPr>
              <a:t>تلعب تقنيات المعلومات والاتصالات دورًا كبيرًا في اقتصاد المعرفة</a:t>
            </a:r>
            <a:r>
              <a:rPr lang="ar-SA" sz="2400" b="1" dirty="0" smtClean="0"/>
              <a:t>، ومن ثم الإسهام في التنمية الاقتصادية والمستدامة للمجتمعات. </a:t>
            </a:r>
            <a:endParaRPr lang="en-US" sz="2400" b="1" dirty="0" smtClean="0"/>
          </a:p>
          <a:p>
            <a:pPr lvl="0" algn="r" rtl="1"/>
            <a:r>
              <a:rPr lang="ar-SA" sz="2400" b="1" dirty="0" smtClean="0"/>
              <a:t>ويعد </a:t>
            </a:r>
            <a:r>
              <a:rPr lang="ar-SA" sz="2400" b="1" dirty="0" smtClean="0">
                <a:solidFill>
                  <a:srgbClr val="FFFF00"/>
                </a:solidFill>
              </a:rPr>
              <a:t>المحتوى </a:t>
            </a:r>
            <a:r>
              <a:rPr lang="ar-EG" sz="2400" b="1" dirty="0" smtClean="0">
                <a:solidFill>
                  <a:srgbClr val="FFFF00"/>
                </a:solidFill>
              </a:rPr>
              <a:t>الرقمي </a:t>
            </a:r>
            <a:r>
              <a:rPr lang="en-US" sz="2400" b="1" dirty="0" smtClean="0">
                <a:solidFill>
                  <a:srgbClr val="FFFF00"/>
                </a:solidFill>
              </a:rPr>
              <a:t>content</a:t>
            </a:r>
            <a:r>
              <a:rPr lang="ar-EG" sz="2400" b="1" dirty="0" smtClean="0">
                <a:solidFill>
                  <a:srgbClr val="FFFF00"/>
                </a:solidFill>
              </a:rPr>
              <a:t> </a:t>
            </a:r>
            <a:r>
              <a:rPr lang="ar-EG" sz="2400" b="1" dirty="0" smtClean="0"/>
              <a:t>، أحد أبرز قطاعات تقنيات المعلومات أهمية، فهو حامل الرسالة التي يراد إيصالها للمستفيدين، وهو العنصر الأكثر تأثيرًا عليهم. </a:t>
            </a:r>
            <a:endParaRPr lang="en-US" sz="2400" b="1" dirty="0" smtClean="0"/>
          </a:p>
          <a:p>
            <a:pPr lvl="0" algn="r" rtl="1"/>
            <a:r>
              <a:rPr lang="ar-EG" sz="2400" b="1" dirty="0" smtClean="0"/>
              <a:t>ومن الأهمية بمكان </a:t>
            </a:r>
            <a:r>
              <a:rPr lang="ar-EG" sz="2400" b="1" dirty="0" smtClean="0">
                <a:solidFill>
                  <a:srgbClr val="FFFF00"/>
                </a:solidFill>
              </a:rPr>
              <a:t>إتاحة المحتوى الوثائقي </a:t>
            </a:r>
            <a:r>
              <a:rPr lang="en-US" sz="2400" b="1" dirty="0" smtClean="0">
                <a:solidFill>
                  <a:srgbClr val="FFFF00"/>
                </a:solidFill>
              </a:rPr>
              <a:t>archival content</a:t>
            </a:r>
            <a:r>
              <a:rPr lang="ar-EG" sz="2400" b="1" dirty="0" smtClean="0">
                <a:solidFill>
                  <a:srgbClr val="FFFF00"/>
                </a:solidFill>
              </a:rPr>
              <a:t> إلكترونيًا على الإنترنت</a:t>
            </a:r>
            <a:r>
              <a:rPr lang="ar-EG" sz="2400" b="1" dirty="0" smtClean="0"/>
              <a:t>، وبصفة خاصة ذلك </a:t>
            </a:r>
            <a:r>
              <a:rPr lang="ar-EG" sz="2400" b="1" dirty="0" smtClean="0">
                <a:solidFill>
                  <a:srgbClr val="FFFF00"/>
                </a:solidFill>
              </a:rPr>
              <a:t>المحتوى الخاص بالأرشيف الوطني. </a:t>
            </a:r>
          </a:p>
          <a:p>
            <a:pPr lvl="0" algn="r" rtl="1"/>
            <a:r>
              <a:rPr lang="ar-EG" sz="2400" b="1" dirty="0" smtClean="0"/>
              <a:t>ومن هنا يمكن للأرشيف الوطني </a:t>
            </a:r>
            <a:r>
              <a:rPr lang="ar-EG" sz="2400" b="1" dirty="0" smtClean="0">
                <a:solidFill>
                  <a:srgbClr val="FFFF00"/>
                </a:solidFill>
              </a:rPr>
              <a:t>الإسهام في صناعة المعرفة وإنتاجها</a:t>
            </a:r>
            <a:r>
              <a:rPr lang="ar-EG" sz="2400" b="1" dirty="0" smtClean="0"/>
              <a:t>.</a:t>
            </a:r>
            <a:endParaRPr lang="en-US" sz="2400" b="1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b="1" dirty="0" smtClean="0"/>
              <a:t>أهمية الدراســــــــة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sz="2800" b="1" dirty="0" smtClean="0"/>
              <a:t>من ناحية أخرى، </a:t>
            </a:r>
            <a:r>
              <a:rPr lang="ar-KW" sz="2800" b="1" dirty="0" smtClean="0">
                <a:solidFill>
                  <a:srgbClr val="FFFF00"/>
                </a:solidFill>
              </a:rPr>
              <a:t>هناك الكثير من التحديات التي تواجهها أرشيفات الدول العربية في هذه الآونة</a:t>
            </a:r>
            <a:r>
              <a:rPr lang="ar-KW" sz="2800" b="1" dirty="0" smtClean="0"/>
              <a:t>، من محاولة طمس التراث العربي والاسلامي، وتزوير وتشويه التراث الفكري للأمة وتاريخها الطويل</a:t>
            </a:r>
            <a:r>
              <a:rPr lang="ar-SA" sz="2800" b="1" dirty="0" smtClean="0"/>
              <a:t>، و</a:t>
            </a:r>
            <a:r>
              <a:rPr lang="ar-KW" sz="2800" b="1" dirty="0" smtClean="0">
                <a:solidFill>
                  <a:srgbClr val="FFFF00"/>
                </a:solidFill>
              </a:rPr>
              <a:t>تهد</a:t>
            </a:r>
            <a:r>
              <a:rPr lang="ar-SA" sz="2800" b="1" dirty="0" smtClean="0">
                <a:solidFill>
                  <a:srgbClr val="FFFF00"/>
                </a:solidFill>
              </a:rPr>
              <a:t>ي</a:t>
            </a:r>
            <a:r>
              <a:rPr lang="ar-KW" sz="2800" b="1" dirty="0" smtClean="0">
                <a:solidFill>
                  <a:srgbClr val="FFFF00"/>
                </a:solidFill>
              </a:rPr>
              <a:t>د سلامة </a:t>
            </a:r>
            <a:r>
              <a:rPr lang="ar-SA" sz="2800" b="1" dirty="0" smtClean="0">
                <a:solidFill>
                  <a:srgbClr val="FFFF00"/>
                </a:solidFill>
              </a:rPr>
              <a:t>ال</a:t>
            </a:r>
            <a:r>
              <a:rPr lang="ar-KW" sz="2800" b="1" dirty="0" smtClean="0">
                <a:solidFill>
                  <a:srgbClr val="FFFF00"/>
                </a:solidFill>
              </a:rPr>
              <a:t>أرشيفات </a:t>
            </a:r>
            <a:r>
              <a:rPr lang="ar-SA" sz="2800" b="1" dirty="0" smtClean="0">
                <a:solidFill>
                  <a:srgbClr val="FFFF00"/>
                </a:solidFill>
              </a:rPr>
              <a:t>ذاتها </a:t>
            </a:r>
            <a:r>
              <a:rPr lang="ar-SA" sz="2800" b="1" dirty="0" smtClean="0"/>
              <a:t>.</a:t>
            </a:r>
            <a:r>
              <a:rPr lang="ar-KW" sz="2800" b="1" dirty="0" smtClean="0"/>
              <a:t> </a:t>
            </a:r>
            <a:endParaRPr lang="ar-SA" sz="2800" b="1" dirty="0" smtClean="0"/>
          </a:p>
          <a:p>
            <a:pPr lvl="0" algn="r" rtl="1"/>
            <a:endParaRPr lang="en-US" sz="2800" b="1" dirty="0" smtClean="0"/>
          </a:p>
          <a:p>
            <a:pPr lvl="0" algn="r" rtl="1"/>
            <a:r>
              <a:rPr lang="ar-KW" sz="2800" b="1" dirty="0" smtClean="0"/>
              <a:t>ليس هناك شك، في أن أحد أبرز أساليب حماية الأرشيفات الوطنية العربية</a:t>
            </a:r>
            <a:r>
              <a:rPr lang="ar-KW" sz="2800" b="1" dirty="0" smtClean="0">
                <a:solidFill>
                  <a:srgbClr val="FFFF00"/>
                </a:solidFill>
              </a:rPr>
              <a:t>، هو رقمنة محتوياتها، وحفظ هذه المحتويات وتوصيفها وإتاحتها بصورة معيارية على مواقع عنكبوتية.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EG" sz="4000" b="1" dirty="0" smtClean="0"/>
              <a:t>المواقع العنكبوتية للأرشيفات</a:t>
            </a:r>
            <a:endParaRPr lang="ar-EG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KW" sz="2400" b="1" dirty="0" smtClean="0"/>
              <a:t>تعد </a:t>
            </a:r>
            <a:r>
              <a:rPr lang="ar-EG" sz="2400" b="1" dirty="0" smtClean="0"/>
              <a:t>المواقع العنكبوتية للأرشيفات الوطنية </a:t>
            </a:r>
            <a:r>
              <a:rPr lang="ar-KW" sz="2400" b="1" dirty="0" smtClean="0">
                <a:solidFill>
                  <a:srgbClr val="FFFF00"/>
                </a:solidFill>
              </a:rPr>
              <a:t>مرآة لهوية الشعوب وتوثيقًا لتاريخها وتراثها</a:t>
            </a:r>
            <a:r>
              <a:rPr lang="ar-SA" sz="2400" b="1" dirty="0" smtClean="0">
                <a:solidFill>
                  <a:srgbClr val="FFFF00"/>
                </a:solidFill>
              </a:rPr>
              <a:t>.</a:t>
            </a:r>
            <a:r>
              <a:rPr lang="ar-KW" sz="2400" b="1" dirty="0" smtClean="0">
                <a:solidFill>
                  <a:srgbClr val="FFFF00"/>
                </a:solidFill>
              </a:rPr>
              <a:t> </a:t>
            </a:r>
            <a:endParaRPr lang="ar-SA" sz="2400" b="1" dirty="0" smtClean="0">
              <a:solidFill>
                <a:srgbClr val="FFFF00"/>
              </a:solidFill>
            </a:endParaRPr>
          </a:p>
          <a:p>
            <a:pPr lvl="0" algn="r" rtl="1"/>
            <a:r>
              <a:rPr lang="ar-KW" sz="2400" b="1" dirty="0" smtClean="0"/>
              <a:t>كما تعد أيضًا انعكاسًا </a:t>
            </a:r>
            <a:r>
              <a:rPr lang="ar-KW" sz="2400" b="1" dirty="0" smtClean="0">
                <a:solidFill>
                  <a:srgbClr val="FFFF00"/>
                </a:solidFill>
              </a:rPr>
              <a:t>لوظيفتها في إدارة وتجميع المحتوى الوطني </a:t>
            </a:r>
            <a:r>
              <a:rPr lang="ar-KW" sz="2400" b="1" dirty="0" smtClean="0"/>
              <a:t>المتمثل في </a:t>
            </a:r>
            <a:r>
              <a:rPr lang="ar-KW" sz="2400" b="1" dirty="0" smtClean="0">
                <a:solidFill>
                  <a:srgbClr val="FFFF00"/>
                </a:solidFill>
              </a:rPr>
              <a:t>سجلات الأجهزة الحكومية </a:t>
            </a:r>
            <a:r>
              <a:rPr lang="ar-KW" sz="2400" b="1" dirty="0" smtClean="0"/>
              <a:t>وترويج استخدامها بين جمهور المستفيدين المحتملين. </a:t>
            </a:r>
            <a:endParaRPr lang="en-US" sz="2400" b="1" dirty="0" smtClean="0"/>
          </a:p>
          <a:p>
            <a:pPr lvl="0" algn="r" rtl="1"/>
            <a:r>
              <a:rPr lang="ar-KW" sz="2400" b="1" dirty="0" smtClean="0"/>
              <a:t>يرى البعض أن </a:t>
            </a:r>
            <a:r>
              <a:rPr lang="ar-KW" sz="2400" b="1" dirty="0" smtClean="0">
                <a:solidFill>
                  <a:srgbClr val="FFFF00"/>
                </a:solidFill>
              </a:rPr>
              <a:t>الوظ</a:t>
            </a:r>
            <a:r>
              <a:rPr lang="ar-SA" sz="2400" b="1" dirty="0" smtClean="0">
                <a:solidFill>
                  <a:srgbClr val="FFFF00"/>
                </a:solidFill>
              </a:rPr>
              <a:t>ائف</a:t>
            </a:r>
            <a:r>
              <a:rPr lang="ar-KW" sz="2400" b="1" dirty="0" smtClean="0">
                <a:solidFill>
                  <a:srgbClr val="FFFF00"/>
                </a:solidFill>
              </a:rPr>
              <a:t> الرئيسة لمواقع الأرشيفات هي</a:t>
            </a:r>
            <a:r>
              <a:rPr lang="ar-KW" sz="2400" b="1" dirty="0" smtClean="0"/>
              <a:t>:</a:t>
            </a:r>
            <a:endParaRPr lang="en-US" sz="2400" b="1" dirty="0" smtClean="0"/>
          </a:p>
          <a:p>
            <a:pPr lvl="2" algn="r" rtl="1"/>
            <a:r>
              <a:rPr lang="ar-KW" b="1" dirty="0" smtClean="0"/>
              <a:t>توفير خدمات المعلومات الأرشيفية. </a:t>
            </a:r>
            <a:endParaRPr lang="en-US" b="1" dirty="0" smtClean="0"/>
          </a:p>
          <a:p>
            <a:pPr lvl="2" algn="r" rtl="1"/>
            <a:r>
              <a:rPr lang="ar-KW" b="1" dirty="0" smtClean="0"/>
              <a:t>الترويج لهذه الخدمات، والتواصل مع المستفيدين منها. </a:t>
            </a:r>
            <a:endParaRPr lang="en-US" b="1" dirty="0" smtClean="0"/>
          </a:p>
          <a:p>
            <a:pPr lvl="2" algn="r" rtl="1"/>
            <a:r>
              <a:rPr lang="ar-KW" b="1" dirty="0" smtClean="0"/>
              <a:t>توفير المعلومات الكافية عما تتوفر على حفظه من مجموعات أرشيفية</a:t>
            </a:r>
            <a:r>
              <a:rPr lang="ar-SA" b="1" dirty="0" smtClean="0"/>
              <a:t>.</a:t>
            </a:r>
            <a:endParaRPr lang="en-US" b="1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EG" sz="4000" b="1" dirty="0" smtClean="0"/>
              <a:t>المواقع العنكبوتية للأرشيفات</a:t>
            </a:r>
            <a:endParaRPr lang="ar-EG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KW" sz="2800" b="1" dirty="0" smtClean="0"/>
              <a:t>من الأهمية بمكان تقييم مواقع المؤسسات الأرشيفية عامة والوطنية منها خاصة، للتعرف على:</a:t>
            </a:r>
            <a:endParaRPr lang="en-US" sz="2800" b="1" dirty="0" smtClean="0"/>
          </a:p>
          <a:p>
            <a:pPr lvl="2" algn="r" rtl="1">
              <a:buFont typeface="Wingdings" pitchFamily="2" charset="2"/>
              <a:buChar char="v"/>
            </a:pPr>
            <a:r>
              <a:rPr lang="ar-KW" sz="2800" b="1" dirty="0" smtClean="0"/>
              <a:t>مدى قيمتها وأهميتها النسبية.</a:t>
            </a:r>
            <a:endParaRPr lang="en-US" sz="2800" b="1" dirty="0" smtClean="0"/>
          </a:p>
          <a:p>
            <a:pPr lvl="2" algn="r" rtl="1">
              <a:buFont typeface="Wingdings" pitchFamily="2" charset="2"/>
              <a:buChar char="v"/>
            </a:pPr>
            <a:r>
              <a:rPr lang="ar-KW" sz="2800" b="1" dirty="0" smtClean="0"/>
              <a:t>مدى أدائها لوظائفها المنوطة بها. </a:t>
            </a:r>
            <a:endParaRPr lang="en-US" sz="2800" b="1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KW" b="1" dirty="0" smtClean="0"/>
              <a:t>أهداف الدراسة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KW" dirty="0" smtClean="0"/>
              <a:t>تهدف هذه الدراسة إلى محاولة الكشف </a:t>
            </a:r>
            <a:r>
              <a:rPr lang="ar-KW" dirty="0" smtClean="0">
                <a:solidFill>
                  <a:srgbClr val="FFFF00"/>
                </a:solidFill>
              </a:rPr>
              <a:t>عن الحضور الإلكتروني لمواقع الأرشيفات الوطنية العربية على الشبكة العنكبوتية</a:t>
            </a:r>
            <a:r>
              <a:rPr lang="ar-KW" dirty="0" smtClean="0"/>
              <a:t>، </a:t>
            </a:r>
            <a:endParaRPr lang="ar-SA" dirty="0" smtClean="0"/>
          </a:p>
          <a:p>
            <a:pPr lvl="0" algn="r" rtl="1"/>
            <a:r>
              <a:rPr lang="ar-KW" dirty="0" smtClean="0"/>
              <a:t>ومدى </a:t>
            </a:r>
            <a:r>
              <a:rPr lang="ar-KW" dirty="0" smtClean="0">
                <a:solidFill>
                  <a:srgbClr val="FFFF00"/>
                </a:solidFill>
              </a:rPr>
              <a:t>تأثيرها</a:t>
            </a:r>
            <a:r>
              <a:rPr lang="ar-KW" dirty="0" smtClean="0"/>
              <a:t> على الشبكة وفقا لمتغيرات </a:t>
            </a:r>
            <a:r>
              <a:rPr lang="ar-KW" dirty="0" smtClean="0">
                <a:solidFill>
                  <a:srgbClr val="FFFF00"/>
                </a:solidFill>
              </a:rPr>
              <a:t>القياسات العنكبوتية، </a:t>
            </a:r>
            <a:endParaRPr lang="ar-SA" dirty="0" smtClean="0">
              <a:solidFill>
                <a:srgbClr val="FFFF00"/>
              </a:solidFill>
            </a:endParaRPr>
          </a:p>
          <a:p>
            <a:pPr lvl="0" algn="r" rtl="1"/>
            <a:r>
              <a:rPr lang="ar-KW" dirty="0" smtClean="0"/>
              <a:t>ومن ثم </a:t>
            </a:r>
            <a:r>
              <a:rPr lang="ar-KW" dirty="0" smtClean="0">
                <a:solidFill>
                  <a:srgbClr val="FFFF00"/>
                </a:solidFill>
              </a:rPr>
              <a:t>تصنيف</a:t>
            </a:r>
            <a:r>
              <a:rPr lang="ar-KW" dirty="0" smtClean="0"/>
              <a:t> هذه المواقع والوصول إلى </a:t>
            </a:r>
            <a:r>
              <a:rPr lang="ar-KW" dirty="0" smtClean="0">
                <a:solidFill>
                  <a:srgbClr val="FFFF00"/>
                </a:solidFill>
              </a:rPr>
              <a:t>الترتيب الطبقي </a:t>
            </a:r>
            <a:r>
              <a:rPr lang="en-US" dirty="0" smtClean="0">
                <a:solidFill>
                  <a:srgbClr val="FFFF00"/>
                </a:solidFill>
              </a:rPr>
              <a:t>ranking</a:t>
            </a:r>
            <a:r>
              <a:rPr lang="ar-KW" dirty="0" smtClean="0">
                <a:solidFill>
                  <a:srgbClr val="FFFF00"/>
                </a:solidFill>
              </a:rPr>
              <a:t> </a:t>
            </a:r>
            <a:r>
              <a:rPr lang="ar-KW" dirty="0" smtClean="0"/>
              <a:t>لكل منها. </a:t>
            </a:r>
            <a:endParaRPr lang="en-US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KW" b="1" dirty="0" smtClean="0"/>
              <a:t>مجتمع الدراسة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KW" sz="2600" b="1" dirty="0" smtClean="0"/>
              <a:t>تنصب هذه الدراسة على </a:t>
            </a:r>
            <a:r>
              <a:rPr lang="ar-KW" sz="2600" b="1" dirty="0" smtClean="0">
                <a:solidFill>
                  <a:srgbClr val="FFFF00"/>
                </a:solidFill>
              </a:rPr>
              <a:t>مواقع الأرشيفات الوطنية العربية المتاحة على العنكبوتية</a:t>
            </a:r>
            <a:r>
              <a:rPr lang="ar-KW" sz="2600" b="1" dirty="0" smtClean="0"/>
              <a:t>، وذلك بأي من اللغات المنشورة بها. </a:t>
            </a:r>
            <a:endParaRPr lang="en-US" sz="2600" b="1" dirty="0" smtClean="0"/>
          </a:p>
          <a:p>
            <a:pPr lvl="0" algn="r" rtl="1"/>
            <a:r>
              <a:rPr lang="ar-KW" sz="2600" b="1" dirty="0" smtClean="0"/>
              <a:t>تم الاعتماد على "</a:t>
            </a:r>
            <a:r>
              <a:rPr lang="ar-KW" sz="2600" b="1" dirty="0" smtClean="0">
                <a:solidFill>
                  <a:srgbClr val="FFFF00"/>
                </a:solidFill>
              </a:rPr>
              <a:t>الدليل الدولي للأرشيفات الوطنية</a:t>
            </a:r>
            <a:r>
              <a:rPr lang="ar-KW" sz="2600" b="1" dirty="0" smtClean="0"/>
              <a:t>"، </a:t>
            </a:r>
            <a:r>
              <a:rPr lang="ar-KW" sz="2600" b="1" dirty="0" smtClean="0">
                <a:solidFill>
                  <a:srgbClr val="FFFF00"/>
                </a:solidFill>
              </a:rPr>
              <a:t>وقائمة الأرشيفات الوطنية على موسوعة ويكيبيديا</a:t>
            </a:r>
            <a:r>
              <a:rPr lang="ar-KW" sz="2600" b="1" dirty="0" smtClean="0"/>
              <a:t>، في التعرف على نطاقات أو مسارات </a:t>
            </a:r>
            <a:r>
              <a:rPr lang="en-US" sz="2600" b="1" dirty="0" smtClean="0"/>
              <a:t>URLs</a:t>
            </a:r>
            <a:r>
              <a:rPr lang="ar-KW" sz="2600" b="1" dirty="0" smtClean="0"/>
              <a:t> الأرشيفات الوطنية العربية على الشبكة العنكبوتية. </a:t>
            </a:r>
            <a:endParaRPr lang="ar-SA" sz="2600" b="1" dirty="0" smtClean="0"/>
          </a:p>
          <a:p>
            <a:pPr algn="r" rtl="1"/>
            <a:r>
              <a:rPr lang="ar-KW" sz="2600" b="1" dirty="0" smtClean="0"/>
              <a:t>للأسف، </a:t>
            </a:r>
            <a:r>
              <a:rPr lang="ar-KW" sz="2600" b="1" dirty="0" smtClean="0">
                <a:solidFill>
                  <a:srgbClr val="FFFF00"/>
                </a:solidFill>
              </a:rPr>
              <a:t>لا يوجد</a:t>
            </a:r>
            <a:r>
              <a:rPr lang="ar-SA" sz="2600" b="1" dirty="0" smtClean="0">
                <a:solidFill>
                  <a:srgbClr val="FFFF00"/>
                </a:solidFill>
              </a:rPr>
              <a:t> موقع عنكبوتي</a:t>
            </a:r>
            <a:r>
              <a:rPr lang="ar-KW" sz="2600" b="1" dirty="0" smtClean="0">
                <a:solidFill>
                  <a:srgbClr val="FFFF00"/>
                </a:solidFill>
              </a:rPr>
              <a:t> للفرع الإقليمي العربي للمجلس الدولي للأرشيف</a:t>
            </a:r>
            <a:r>
              <a:rPr lang="ar-KW" sz="2600" b="1" dirty="0" smtClean="0"/>
              <a:t>، كان يمكن أن نتعرف من خلاله على</a:t>
            </a:r>
            <a:r>
              <a:rPr lang="ar-SA" sz="2600" b="1" dirty="0" smtClean="0"/>
              <a:t> تلك الأرشيفات و</a:t>
            </a:r>
            <a:r>
              <a:rPr lang="ar-KW" sz="2600" b="1" dirty="0" smtClean="0"/>
              <a:t>روابط</a:t>
            </a:r>
            <a:r>
              <a:rPr lang="ar-SA" sz="2600" b="1" dirty="0" smtClean="0"/>
              <a:t>ها على الشبكة</a:t>
            </a:r>
            <a:r>
              <a:rPr lang="ar-KW" sz="2600" b="1" dirty="0" smtClean="0"/>
              <a:t>.</a:t>
            </a:r>
            <a:endParaRPr lang="en-US" sz="2600" b="1" dirty="0" smtClean="0"/>
          </a:p>
          <a:p>
            <a:pPr lvl="0" algn="r" rtl="1"/>
            <a:endParaRPr lang="en-US" sz="2600" b="1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914400"/>
          </a:xfrm>
        </p:spPr>
        <p:txBody>
          <a:bodyPr/>
          <a:lstStyle/>
          <a:p>
            <a:pPr algn="r" rtl="1"/>
            <a:r>
              <a:rPr lang="ar-SA" b="1" dirty="0" smtClean="0"/>
              <a:t>مشكلات الدراســــــــة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876800"/>
          </a:xfrm>
        </p:spPr>
        <p:txBody>
          <a:bodyPr/>
          <a:lstStyle/>
          <a:p>
            <a:pPr lvl="0" algn="r" rtl="1"/>
            <a:r>
              <a:rPr lang="ar-EG" sz="2400" b="1" dirty="0" smtClean="0">
                <a:solidFill>
                  <a:srgbClr val="FFFF00"/>
                </a:solidFill>
              </a:rPr>
              <a:t>بعض الأرشيفات ليس لها موقع عنكبوتي من الأساس</a:t>
            </a:r>
            <a:r>
              <a:rPr lang="ar-EG" sz="2400" b="1" dirty="0" smtClean="0"/>
              <a:t>، والبعض الآخر موقعه العنكبوتي غير فعال على الشبكة.</a:t>
            </a:r>
            <a:endParaRPr lang="en-US" sz="2400" b="1" dirty="0" smtClean="0"/>
          </a:p>
          <a:p>
            <a:pPr lvl="0" algn="r" rtl="1"/>
            <a:r>
              <a:rPr lang="ar-EG" sz="2400" b="1" dirty="0" smtClean="0">
                <a:solidFill>
                  <a:srgbClr val="FFFF00"/>
                </a:solidFill>
              </a:rPr>
              <a:t>عدم توافر موقع عنكبوتي مستقل لبعض الأرشيفات الوطنية</a:t>
            </a:r>
            <a:r>
              <a:rPr lang="ar-EG" sz="2400" b="1" dirty="0" smtClean="0"/>
              <a:t>، وإنما قد يأتي أحيانًا مدمجًا أو ملحقًا بموقع المكتبة الوطنية؛ كما هو الحال في موقع "دار الكتب والوثائق الوطنية" العراقية و"دار الكتب والوثائق القومية" بمصر.</a:t>
            </a:r>
            <a:endParaRPr lang="en-US" sz="2400" b="1" dirty="0" smtClean="0"/>
          </a:p>
          <a:p>
            <a:pPr lvl="0" algn="r" rtl="1"/>
            <a:r>
              <a:rPr lang="ar-EG" sz="2400" b="1" dirty="0" smtClean="0">
                <a:solidFill>
                  <a:srgbClr val="FFFF00"/>
                </a:solidFill>
              </a:rPr>
              <a:t>اختلاط وظيفة المكتبة الوطنية مع وظيفة الأرشيف الوطني </a:t>
            </a:r>
            <a:r>
              <a:rPr lang="ar-EG" sz="2400" b="1" dirty="0" smtClean="0"/>
              <a:t>في بعض الأحيان. </a:t>
            </a:r>
            <a:endParaRPr lang="en-US" sz="2400" b="1" dirty="0" smtClean="0"/>
          </a:p>
          <a:p>
            <a:pPr lvl="0" algn="r" rtl="1"/>
            <a:r>
              <a:rPr lang="ar-EG" sz="2400" b="1" dirty="0" smtClean="0">
                <a:solidFill>
                  <a:srgbClr val="FFFF00"/>
                </a:solidFill>
              </a:rPr>
              <a:t>بعض الأرشيفات العربية لا يزال حديث النشأة </a:t>
            </a:r>
            <a:r>
              <a:rPr lang="ar-EG" sz="2400" b="1" dirty="0" smtClean="0"/>
              <a:t>مثل "الأرشيف الوطني" لجيبوتي والذي أنشئ منذ حوالي سنتين، كما أنه لم يدشن له موقع عنكبوتي حتى إعداد هذه الدراسة.</a:t>
            </a:r>
          </a:p>
          <a:p>
            <a:pPr algn="r" rtl="1"/>
            <a:r>
              <a:rPr lang="ar-EG" sz="2400" b="1" dirty="0" smtClean="0">
                <a:solidFill>
                  <a:srgbClr val="FFFF00"/>
                </a:solidFill>
              </a:rPr>
              <a:t>تغير مسمى بعض الأرشيفات الوطنية بين فترة وأخرى</a:t>
            </a:r>
            <a:r>
              <a:rPr lang="ar-EG" sz="2400" b="1" dirty="0" smtClean="0"/>
              <a:t>، وكذلك تغير سلطة الإشراف عليها؛ مما مثَّل صعوبة في التوصل إليها على الشبكة.</a:t>
            </a:r>
            <a:endParaRPr lang="en-US" sz="2400" b="1" dirty="0" smtClean="0"/>
          </a:p>
          <a:p>
            <a:pPr lvl="0" algn="r" rtl="1"/>
            <a:endParaRPr lang="en-US" sz="2400" b="1" dirty="0" smtClean="0"/>
          </a:p>
          <a:p>
            <a:pPr algn="r"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pPr algn="r" rtl="1"/>
            <a:r>
              <a:rPr lang="ar-SA" b="1" dirty="0" smtClean="0"/>
              <a:t>منهج الدراســــــــة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 algn="r" rtl="1">
              <a:buFont typeface="Wingdings" pitchFamily="2" charset="2"/>
              <a:buChar char="§"/>
            </a:pPr>
            <a:r>
              <a:rPr lang="ar-SA" sz="2400" b="1" dirty="0" smtClean="0"/>
              <a:t>تتوسل هذه الدراسة </a:t>
            </a:r>
            <a:r>
              <a:rPr lang="ar-SA" sz="2400" b="1" dirty="0" smtClean="0">
                <a:solidFill>
                  <a:srgbClr val="FFFF00"/>
                </a:solidFill>
              </a:rPr>
              <a:t>بالمنهج الوصفي التحليلي</a:t>
            </a:r>
            <a:r>
              <a:rPr lang="ar-SA" sz="2400" b="1" dirty="0" smtClean="0"/>
              <a:t>، وتنبني بصفة خاصة على أحد قياسات المعلومات التي تنصب على الشبكة العنكبوتية وهي </a:t>
            </a:r>
            <a:r>
              <a:rPr lang="ar-SA" sz="2400" b="1" dirty="0" smtClean="0">
                <a:solidFill>
                  <a:srgbClr val="FFFF00"/>
                </a:solidFill>
              </a:rPr>
              <a:t>القياسات العنكبوتية أو الوبومتريكس </a:t>
            </a:r>
            <a:r>
              <a:rPr lang="en-US" sz="2400" b="1" dirty="0" err="1" smtClean="0">
                <a:solidFill>
                  <a:srgbClr val="FFFF00"/>
                </a:solidFill>
              </a:rPr>
              <a:t>Webometrics</a:t>
            </a:r>
            <a:r>
              <a:rPr lang="ar-EG" sz="2400" b="1" dirty="0" smtClean="0">
                <a:solidFill>
                  <a:srgbClr val="FFFF00"/>
                </a:solidFill>
              </a:rPr>
              <a:t> </a:t>
            </a:r>
            <a:r>
              <a:rPr lang="ar-EG" sz="2400" b="1" dirty="0" smtClean="0"/>
              <a:t>. </a:t>
            </a:r>
          </a:p>
          <a:p>
            <a:pPr lvl="0" algn="r" rtl="1"/>
            <a:r>
              <a:rPr lang="ar-EG" sz="2400" b="1" dirty="0" smtClean="0"/>
              <a:t>يعد تحليل روابط المواقع العنكبوتية </a:t>
            </a:r>
            <a:r>
              <a:rPr lang="en-US" sz="2400" b="1" dirty="0" smtClean="0"/>
              <a:t>Web link analysis</a:t>
            </a:r>
            <a:r>
              <a:rPr lang="ar-EG" sz="2400" b="1" dirty="0" smtClean="0"/>
              <a:t> أبرز أساليب الوبومتريكس وأكثرها استخدامًا لدى الباحثين، وبخاصة ما يُسمى </a:t>
            </a:r>
            <a:r>
              <a:rPr lang="ar-EG" sz="2400" b="1" dirty="0" smtClean="0">
                <a:solidFill>
                  <a:srgbClr val="FFFF00"/>
                </a:solidFill>
              </a:rPr>
              <a:t>بمعامل التأثير العنكبوتي </a:t>
            </a:r>
            <a:r>
              <a:rPr lang="en-US" sz="2400" b="1" dirty="0" smtClean="0">
                <a:solidFill>
                  <a:srgbClr val="FFFF00"/>
                </a:solidFill>
              </a:rPr>
              <a:t>Web Impact Factor (WIF)</a:t>
            </a:r>
            <a:r>
              <a:rPr lang="ar-EG" sz="2400" b="1" dirty="0" smtClean="0">
                <a:solidFill>
                  <a:srgbClr val="FFFF00"/>
                </a:solidFill>
              </a:rPr>
              <a:t>. </a:t>
            </a:r>
            <a:endParaRPr lang="en-US" sz="2400" b="1" dirty="0" smtClean="0">
              <a:solidFill>
                <a:srgbClr val="FFFF00"/>
              </a:solidFill>
            </a:endParaRPr>
          </a:p>
          <a:p>
            <a:pPr algn="r" rtl="1"/>
            <a:r>
              <a:rPr lang="ar-EG" sz="2400" b="1" dirty="0" smtClean="0">
                <a:solidFill>
                  <a:srgbClr val="FFFF00"/>
                </a:solidFill>
              </a:rPr>
              <a:t>معامل التأثير العنكبوتي هو أحد المؤشرات الكمية الدالة على أهمية المواقع العنكبوتية</a:t>
            </a:r>
            <a:r>
              <a:rPr lang="ar-EG" sz="2400" b="1" dirty="0" smtClean="0"/>
              <a:t>، وفقًا لكم الروابط الموجهة إليها مقارنةً بعدد الصفحات التي تشتمل عليها تلك المواقع والمكشفة من قبل محركات البحث.</a:t>
            </a:r>
          </a:p>
          <a:p>
            <a:pPr lvl="0" algn="r" rtl="1"/>
            <a:r>
              <a:rPr lang="ar-EG" sz="2400" b="1" dirty="0" smtClean="0">
                <a:solidFill>
                  <a:srgbClr val="FFFF00"/>
                </a:solidFill>
              </a:rPr>
              <a:t>وكلما زاد معامل التأثير العنكبوتي، كلما كان ذلك دالاً على أهمية الموقع العنكبوتي وتاثيره على الشبكة.</a:t>
            </a:r>
          </a:p>
          <a:p>
            <a:pPr lvl="0" algn="r" rtl="1"/>
            <a:endParaRPr lang="ar-EG" sz="2400" b="1" dirty="0" smtClean="0"/>
          </a:p>
          <a:p>
            <a:pPr lvl="0" algn="r" rtl="1">
              <a:buFont typeface="Wingdings" pitchFamily="2" charset="2"/>
              <a:buChar char="§"/>
            </a:pPr>
            <a:endParaRPr lang="en-US" dirty="0" smtClean="0"/>
          </a:p>
          <a:p>
            <a:pPr algn="r" rtl="1">
              <a:buFontTx/>
              <a:buChar char="-"/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pPr algn="r" rtl="1"/>
            <a:r>
              <a:rPr lang="ar-SA" b="1" dirty="0" smtClean="0"/>
              <a:t>منهج الدراســــــــة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lvl="0" algn="r" rtl="1"/>
            <a:r>
              <a:rPr lang="ar-EG" sz="2400" b="1" dirty="0" smtClean="0"/>
              <a:t>ولإجراء هذه الدراسة، تم الاعتماد على </a:t>
            </a:r>
            <a:r>
              <a:rPr lang="ar-EG" sz="24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محرك  البحث "جوجل" </a:t>
            </a:r>
            <a:r>
              <a:rPr lang="ar-EG" sz="2400" b="1" dirty="0" smtClean="0"/>
              <a:t>- وهو </a:t>
            </a:r>
            <a:r>
              <a:rPr lang="ar-EG" sz="2400" b="1" dirty="0" smtClean="0"/>
              <a:t>أحد أبرز وأضخم محركات البحث، إن لم يكن أبرزها وأضخمها بالفعل - في </a:t>
            </a:r>
            <a:r>
              <a:rPr lang="ar-EG" sz="2400" b="1" dirty="0" smtClean="0">
                <a:solidFill>
                  <a:srgbClr val="FFFF00"/>
                </a:solidFill>
              </a:rPr>
              <a:t>التعرف على مجمل صفحات مواقع الأرشيفات، وعلى عدد الملفات الثرية (المتاحة في صيغة بي دي إف </a:t>
            </a:r>
            <a:r>
              <a:rPr lang="en-US" sz="2400" b="1" dirty="0" err="1" smtClean="0">
                <a:solidFill>
                  <a:srgbClr val="FFFF00"/>
                </a:solidFill>
              </a:rPr>
              <a:t>pdf</a:t>
            </a:r>
            <a:r>
              <a:rPr lang="ar-EG" sz="2400" b="1" dirty="0" smtClean="0">
                <a:solidFill>
                  <a:srgbClr val="FFFF00"/>
                </a:solidFill>
              </a:rPr>
              <a:t>)</a:t>
            </a:r>
            <a:r>
              <a:rPr lang="ar-SA" sz="2400" b="1" dirty="0" smtClean="0">
                <a:solidFill>
                  <a:srgbClr val="FFFF00"/>
                </a:solidFill>
              </a:rPr>
              <a:t>. </a:t>
            </a:r>
            <a:endParaRPr lang="en-US" sz="2400" b="1" dirty="0" smtClean="0">
              <a:solidFill>
                <a:srgbClr val="FFFF00"/>
              </a:solidFill>
            </a:endParaRPr>
          </a:p>
          <a:p>
            <a:pPr lvl="0" algn="r" rtl="1"/>
            <a:r>
              <a:rPr lang="ar-SA" sz="2400" b="1" dirty="0" smtClean="0"/>
              <a:t>كما تم الاعتماد على محرك بحث </a:t>
            </a:r>
            <a:r>
              <a:rPr lang="ar-SA" sz="24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"مستكشف الروابط" </a:t>
            </a:r>
            <a:r>
              <a:rPr lang="en-US" sz="24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Link Explorer </a:t>
            </a:r>
            <a:r>
              <a:rPr lang="ar-SA" sz="2400" b="1" dirty="0" smtClean="0"/>
              <a:t>في عملية </a:t>
            </a:r>
            <a:r>
              <a:rPr lang="ar-SA" sz="2400" b="1" dirty="0" smtClean="0">
                <a:solidFill>
                  <a:srgbClr val="FFFF00"/>
                </a:solidFill>
              </a:rPr>
              <a:t>تحليل الروابط الفائقة، </a:t>
            </a:r>
            <a:r>
              <a:rPr lang="ar-SA" sz="2400" b="1" dirty="0" smtClean="0"/>
              <a:t>واستخراج النتائج الخاصة بمجمل الروابط، وعدد الروابط الذاتية، وعدد الروابط الخارجية. </a:t>
            </a:r>
          </a:p>
          <a:p>
            <a:pPr lvl="0" algn="r" rtl="1"/>
            <a:r>
              <a:rPr lang="ar-SA" sz="2400" b="1" dirty="0" smtClean="0"/>
              <a:t>وكثيرة هي الدراسات الويبومترية التي اعتمدت على هذا المحرك في استخراج نتائجها.</a:t>
            </a:r>
            <a:endParaRPr lang="en-US" sz="2400" b="1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81600"/>
            <a:ext cx="7772400" cy="914400"/>
          </a:xfrm>
        </p:spPr>
        <p:txBody>
          <a:bodyPr/>
          <a:lstStyle/>
          <a:p>
            <a:r>
              <a:rPr lang="ar-SA" sz="3200" b="1" dirty="0" smtClean="0">
                <a:solidFill>
                  <a:srgbClr val="FFC000"/>
                </a:solidFill>
              </a:rPr>
              <a:t>البحث المتقدم في جوجل</a:t>
            </a:r>
            <a:endParaRPr lang="ar-EG" sz="3200" b="1" dirty="0">
              <a:solidFill>
                <a:srgbClr val="FFC000"/>
              </a:solidFill>
            </a:endParaRP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/>
          </a:p>
        </p:txBody>
      </p:sp>
      <p:graphicFrame>
        <p:nvGraphicFramePr>
          <p:cNvPr id="40961" name="Object 1"/>
          <p:cNvGraphicFramePr>
            <a:graphicFrameLocks noChangeAspect="1"/>
          </p:cNvGraphicFramePr>
          <p:nvPr/>
        </p:nvGraphicFramePr>
        <p:xfrm>
          <a:off x="1295400" y="762000"/>
          <a:ext cx="6629400" cy="4191000"/>
        </p:xfrm>
        <a:graphic>
          <a:graphicData uri="http://schemas.openxmlformats.org/presentationml/2006/ole">
            <p:oleObj spid="_x0000_s40961" name="Bitmap Image" r:id="rId3" imgW="8849960" imgH="3057143" progId="PBrush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803C-9FF6-4589-9129-E294985A4E0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029200"/>
            <a:ext cx="8382000" cy="990600"/>
          </a:xfrm>
        </p:spPr>
        <p:txBody>
          <a:bodyPr/>
          <a:lstStyle/>
          <a:p>
            <a:pPr rtl="1"/>
            <a:r>
              <a:rPr lang="ar-SA" sz="2800" b="1" dirty="0" smtClean="0">
                <a:solidFill>
                  <a:srgbClr val="FFC000"/>
                </a:solidFill>
              </a:rPr>
              <a:t>واجهة محرك بحث </a:t>
            </a:r>
            <a:br>
              <a:rPr lang="ar-SA" sz="2800" b="1" dirty="0" smtClean="0">
                <a:solidFill>
                  <a:srgbClr val="FFC000"/>
                </a:solidFill>
              </a:rPr>
            </a:br>
            <a:r>
              <a:rPr lang="ar-SA" sz="2800" b="1" dirty="0" smtClean="0">
                <a:solidFill>
                  <a:srgbClr val="FFC000"/>
                </a:solidFill>
              </a:rPr>
              <a:t>"مستكشف الروابط" </a:t>
            </a:r>
            <a:r>
              <a:rPr lang="en-US" sz="2800" b="1" dirty="0" smtClean="0">
                <a:solidFill>
                  <a:srgbClr val="FFC000"/>
                </a:solidFill>
              </a:rPr>
              <a:t>Link Explorer </a:t>
            </a:r>
            <a:endParaRPr lang="ar-EG" sz="2800" b="1" dirty="0">
              <a:solidFill>
                <a:srgbClr val="FFC000"/>
              </a:solidFill>
            </a:endParaRPr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/>
          </a:p>
        </p:txBody>
      </p:sp>
      <p:graphicFrame>
        <p:nvGraphicFramePr>
          <p:cNvPr id="41985" name="Object 1"/>
          <p:cNvGraphicFramePr>
            <a:graphicFrameLocks noChangeAspect="1"/>
          </p:cNvGraphicFramePr>
          <p:nvPr/>
        </p:nvGraphicFramePr>
        <p:xfrm>
          <a:off x="1066800" y="685800"/>
          <a:ext cx="7010400" cy="4343400"/>
        </p:xfrm>
        <a:graphic>
          <a:graphicData uri="http://schemas.openxmlformats.org/presentationml/2006/ole">
            <p:oleObj spid="_x0000_s41985" name="Bitmap Image" r:id="rId3" imgW="11403017" imgH="5590476" progId="PBrush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803C-9FF6-4589-9129-E294985A4E0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b="1" dirty="0" smtClean="0"/>
              <a:t>منهج الدراســــــــة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981200"/>
          <a:ext cx="7772400" cy="309676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2400" b="1" dirty="0">
                          <a:latin typeface="Calibri"/>
                          <a:ea typeface="Times New Roman"/>
                          <a:cs typeface="Times New Roman"/>
                        </a:rPr>
                        <a:t>معامل التأثير العنكبوتي </a:t>
                      </a:r>
                      <a:r>
                        <a:rPr lang="ar-EG" sz="2400" b="1" kern="1200" dirty="0" smtClean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البسيط </a:t>
                      </a:r>
                      <a:r>
                        <a:rPr lang="ar-EG" sz="2400" b="1" kern="12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أو </a:t>
                      </a:r>
                      <a:r>
                        <a:rPr lang="ar-EG" sz="2400" b="1" kern="1200" dirty="0" smtClean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الكلي</a:t>
                      </a:r>
                      <a:endParaRPr lang="en-US" sz="2400" b="1" kern="12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Simple</a:t>
                      </a:r>
                      <a:r>
                        <a:rPr lang="en-US" sz="2400" b="1" dirty="0">
                          <a:latin typeface="Times New Roman"/>
                          <a:ea typeface="Times New Roman"/>
                          <a:cs typeface="Arial"/>
                        </a:rPr>
                        <a:t> Web Impact Factor (SWIF)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2400" b="1" dirty="0">
                          <a:solidFill>
                            <a:srgbClr val="FFFF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مجمل الروابط </a:t>
                      </a:r>
                      <a:r>
                        <a:rPr lang="ar-EG" sz="2400" b="1" dirty="0">
                          <a:latin typeface="Calibri"/>
                          <a:ea typeface="Times New Roman"/>
                          <a:cs typeface="Times New Roman"/>
                        </a:rPr>
                        <a:t>الموجهة إلى الموقع العنكبوتي/ </a:t>
                      </a:r>
                      <a:r>
                        <a:rPr lang="ar-EG" sz="2400" b="1" dirty="0" smtClean="0">
                          <a:latin typeface="Calibri"/>
                          <a:ea typeface="Times New Roman"/>
                          <a:cs typeface="Times New Roman"/>
                        </a:rPr>
                        <a:t>عدد </a:t>
                      </a:r>
                      <a:r>
                        <a:rPr lang="ar-EG" sz="2400" b="1" dirty="0">
                          <a:latin typeface="Calibri"/>
                          <a:ea typeface="Times New Roman"/>
                          <a:cs typeface="Times New Roman"/>
                        </a:rPr>
                        <a:t>الصفحات التي يشتمل عليها الموقع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2400" b="1" dirty="0">
                          <a:latin typeface="Calibri"/>
                          <a:ea typeface="Times New Roman"/>
                          <a:cs typeface="Times New Roman"/>
                        </a:rPr>
                        <a:t>معامل التأثير العنكبوتي</a:t>
                      </a:r>
                      <a:r>
                        <a:rPr lang="ar-EG" sz="24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ar-EG" sz="2400" b="1" kern="1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المنقح</a:t>
                      </a:r>
                      <a:endParaRPr lang="en-US" sz="2400" b="1" kern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Revised</a:t>
                      </a:r>
                      <a:r>
                        <a:rPr lang="en-US" sz="2400" b="1" dirty="0">
                          <a:latin typeface="Times New Roman"/>
                          <a:ea typeface="Times New Roman"/>
                          <a:cs typeface="Arial"/>
                        </a:rPr>
                        <a:t> Web Impact Factor (RWIF)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24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عدد الروابط الخارجية </a:t>
                      </a:r>
                      <a:r>
                        <a:rPr lang="ar-EG" sz="2400" b="1" dirty="0">
                          <a:latin typeface="Calibri"/>
                          <a:ea typeface="Times New Roman"/>
                          <a:cs typeface="Times New Roman"/>
                        </a:rPr>
                        <a:t>الموجهة إلى الموقع العنكبوتي/ </a:t>
                      </a:r>
                      <a:r>
                        <a:rPr lang="ar-EG" sz="2400" b="1" dirty="0" smtClean="0">
                          <a:latin typeface="Calibri"/>
                          <a:ea typeface="Times New Roman"/>
                          <a:cs typeface="Times New Roman"/>
                        </a:rPr>
                        <a:t>عدد </a:t>
                      </a:r>
                      <a:r>
                        <a:rPr lang="ar-EG" sz="2400" b="1" dirty="0">
                          <a:latin typeface="Calibri"/>
                          <a:ea typeface="Times New Roman"/>
                          <a:cs typeface="Times New Roman"/>
                        </a:rPr>
                        <a:t>الصفحات التي يشتمل عليها الموقع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990600"/>
          </a:xfrm>
        </p:spPr>
        <p:txBody>
          <a:bodyPr/>
          <a:lstStyle/>
          <a:p>
            <a:pPr algn="r" rtl="1"/>
            <a:r>
              <a:rPr lang="ar-KW" sz="4000" b="1" dirty="0" smtClean="0"/>
              <a:t>الدراسات السابقة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lvl="0" algn="r" rtl="1"/>
            <a:r>
              <a:rPr lang="ar-EG" sz="3000" b="1" dirty="0" smtClean="0"/>
              <a:t>يمكننا ملاحظة الفقر الشديد في الدراسات العربية السابقة في هذا الموضوع، حيث لا يتوافر منها سوى دراستين صريحتين عن المواقع العنكبوتية للأرشيفات العربية. </a:t>
            </a:r>
            <a:endParaRPr lang="en-US" sz="3000" b="1" dirty="0" smtClean="0"/>
          </a:p>
          <a:p>
            <a:pPr lvl="0" algn="r" rtl="1"/>
            <a:r>
              <a:rPr lang="ar-EG" sz="3000" b="1" dirty="0" smtClean="0"/>
              <a:t>والسبب في ذلك، كما هو واضح، هو </a:t>
            </a:r>
            <a:r>
              <a:rPr lang="ar-EG" sz="3000" b="1" dirty="0" smtClean="0">
                <a:solidFill>
                  <a:srgbClr val="FFFF00"/>
                </a:solidFill>
              </a:rPr>
              <a:t>الضعف الشديد في إنشاء مواقع الأرشيفات ذاتها</a:t>
            </a:r>
            <a:r>
              <a:rPr lang="ar-EG" sz="3000" b="1" dirty="0" smtClean="0"/>
              <a:t>. </a:t>
            </a:r>
          </a:p>
          <a:p>
            <a:pPr lvl="0" algn="r" rtl="1"/>
            <a:r>
              <a:rPr lang="ar-EG" sz="3000" b="1" dirty="0" smtClean="0"/>
              <a:t>ففيما عدا الأرشيفات الوطنية، التي تنصب عليها هذه الدراسة، </a:t>
            </a:r>
            <a:r>
              <a:rPr lang="ar-EG" sz="3000" b="1" dirty="0" smtClean="0">
                <a:solidFill>
                  <a:srgbClr val="FFFF00"/>
                </a:solidFill>
              </a:rPr>
              <a:t>لا نكاد نقع على أي نمط آخر من أنماط الأرشيفات العربية على الإنترنت – كأرشيفات الجامعات أو الأرشيفات النوعية بصفة عامة</a:t>
            </a:r>
            <a:r>
              <a:rPr lang="ar-EG" sz="3000" b="1" dirty="0" smtClean="0"/>
              <a:t>.</a:t>
            </a:r>
            <a:endParaRPr lang="en-US" sz="3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2209800"/>
            <a:ext cx="4343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4400" b="1" dirty="0" smtClean="0">
                <a:solidFill>
                  <a:srgbClr val="FFC000"/>
                </a:solidFill>
              </a:rPr>
              <a:t>نتائج الدراســــــــــة </a:t>
            </a:r>
            <a:endParaRPr lang="ar-EG" sz="4400" dirty="0">
              <a:solidFill>
                <a:srgbClr val="FFC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8357-6193-4215-8A1A-92C7AB875D7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pPr algn="r" rtl="1"/>
            <a:r>
              <a:rPr lang="ar-SA" sz="4000" b="1" dirty="0" smtClean="0"/>
              <a:t>السمات العامة لمواقع الأرشيفات الوطنية </a:t>
            </a:r>
            <a:br>
              <a:rPr lang="ar-SA" sz="4000" b="1" dirty="0" smtClean="0"/>
            </a:br>
            <a:endParaRPr lang="ar-SA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 algn="r" rtl="1"/>
            <a:r>
              <a:rPr lang="ar-SA" sz="2600" b="1" dirty="0" smtClean="0"/>
              <a:t>بلغ عدد مواقع</a:t>
            </a:r>
            <a:r>
              <a:rPr lang="ar-EG" sz="2600" b="1" dirty="0" smtClean="0"/>
              <a:t> الأرشيفات الوطنية العربية المتوافرة والفعالة على الإنترنت </a:t>
            </a:r>
            <a:r>
              <a:rPr lang="ar-EG" sz="2600" b="1" dirty="0" smtClean="0">
                <a:solidFill>
                  <a:srgbClr val="FFFF00"/>
                </a:solidFill>
              </a:rPr>
              <a:t>12 موقعًا للأرشيفات العربية</a:t>
            </a:r>
            <a:r>
              <a:rPr lang="ar-EG" sz="2600" b="1" dirty="0" smtClean="0"/>
              <a:t>.</a:t>
            </a:r>
            <a:endParaRPr lang="en-US" sz="2600" b="1" dirty="0" smtClean="0"/>
          </a:p>
          <a:p>
            <a:pPr lvl="0" algn="r" rtl="1"/>
            <a:r>
              <a:rPr lang="ar-EG" sz="2600" b="1" dirty="0" smtClean="0"/>
              <a:t>استبعدنا من التحليل موقع أرشيف العراق الذي يقع تحت نطاق "دار الكتب والوثائق الوطنية" دون أن يكون له موقع فرعي كما أسلفنا. </a:t>
            </a:r>
            <a:endParaRPr lang="en-US" sz="2600" b="1" dirty="0" smtClean="0"/>
          </a:p>
          <a:p>
            <a:pPr lvl="0" algn="r" rtl="1"/>
            <a:r>
              <a:rPr lang="ar-EG" sz="2600" b="1" dirty="0" smtClean="0"/>
              <a:t>وهكذا فإن </a:t>
            </a:r>
            <a:r>
              <a:rPr lang="ar-EG" sz="2600" b="1" dirty="0" smtClean="0">
                <a:solidFill>
                  <a:srgbClr val="FFFF00"/>
                </a:solidFill>
              </a:rPr>
              <a:t>مواقع الأرشيفات التي خضعت للتحليل بالفعل في هذه الدراسة، تبلغ 11 أرشيفًا، </a:t>
            </a:r>
            <a:r>
              <a:rPr lang="ar-EG" sz="2600" b="1" dirty="0" smtClean="0">
                <a:solidFill>
                  <a:srgbClr val="FF6600"/>
                </a:solidFill>
              </a:rPr>
              <a:t>وذلك بنسبة نصف مجموع الدول العربية</a:t>
            </a:r>
            <a:r>
              <a:rPr lang="ar-EG" sz="2600" b="1" dirty="0" smtClean="0">
                <a:solidFill>
                  <a:srgbClr val="00FFFF"/>
                </a:solidFill>
              </a:rPr>
              <a:t>. </a:t>
            </a:r>
            <a:endParaRPr lang="en-US" sz="2600" b="1" dirty="0" smtClean="0">
              <a:solidFill>
                <a:srgbClr val="00FFFF"/>
              </a:solidFill>
            </a:endParaRPr>
          </a:p>
          <a:p>
            <a:pPr lvl="0" algn="r" rtl="1"/>
            <a:r>
              <a:rPr lang="ar-EG" sz="2600" b="1" dirty="0" smtClean="0"/>
              <a:t>وهي في الحقيقة نسبة دالة على </a:t>
            </a:r>
            <a:r>
              <a:rPr lang="ar-EG" sz="2600" b="1" dirty="0" smtClean="0">
                <a:solidFill>
                  <a:srgbClr val="FFFF00"/>
                </a:solidFill>
              </a:rPr>
              <a:t>عدم عناية بعض الأرشيفات العربية بإنشاء مواقع عنكبوتية لها، </a:t>
            </a:r>
            <a:r>
              <a:rPr lang="ar-EG" sz="2600" b="1" dirty="0" smtClean="0"/>
              <a:t>أو على </a:t>
            </a:r>
            <a:r>
              <a:rPr lang="ar-EG" sz="2600" b="1" dirty="0" smtClean="0">
                <a:solidFill>
                  <a:srgbClr val="FFFF00"/>
                </a:solidFill>
              </a:rPr>
              <a:t>الفجوة الرقمية </a:t>
            </a:r>
            <a:r>
              <a:rPr lang="ar-EG" sz="2600" b="1" dirty="0" smtClean="0"/>
              <a:t>التي أدت إلى عدم تمكن بعضها الآخر من تطوير تلك المواقع أو الحفاظ عليها بعد إطلاقها. </a:t>
            </a:r>
            <a:endParaRPr lang="en-US" sz="2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638800"/>
            <a:ext cx="6858000" cy="838200"/>
          </a:xfrm>
        </p:spPr>
        <p:txBody>
          <a:bodyPr/>
          <a:lstStyle/>
          <a:p>
            <a:r>
              <a:rPr lang="ar-SA" sz="2800" b="1" dirty="0" smtClean="0">
                <a:solidFill>
                  <a:srgbClr val="FFC000"/>
                </a:solidFill>
              </a:rPr>
              <a:t>مواقع الأرشيفات الوطنية العربية محل الدراسة</a:t>
            </a:r>
            <a:endParaRPr lang="ar-EG" sz="2800" b="1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533396"/>
          <a:ext cx="7776754" cy="476498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44286"/>
                <a:gridCol w="1125582"/>
                <a:gridCol w="1963784"/>
                <a:gridCol w="4143102"/>
              </a:tblGrid>
              <a:tr h="3895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dirty="0">
                          <a:latin typeface="Calibri"/>
                          <a:ea typeface="Times New Roman"/>
                          <a:cs typeface="Times New Roman"/>
                        </a:rPr>
                        <a:t>م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latin typeface="Calibri"/>
                          <a:ea typeface="Times New Roman"/>
                          <a:cs typeface="Times New Roman"/>
                        </a:rPr>
                        <a:t>الدولة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dirty="0">
                          <a:latin typeface="Calibri"/>
                          <a:ea typeface="Times New Roman"/>
                          <a:cs typeface="Times New Roman"/>
                        </a:rPr>
                        <a:t>اسم الأرشيف الوطني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latin typeface="Calibri"/>
                          <a:ea typeface="Times New Roman"/>
                          <a:cs typeface="Times New Roman"/>
                        </a:rPr>
                        <a:t>نطاق الموقع </a:t>
                      </a:r>
                      <a:r>
                        <a:rPr lang="en-US" sz="1200" b="1">
                          <a:latin typeface="Times New Roman"/>
                          <a:ea typeface="Times New Roman"/>
                          <a:cs typeface="Arial"/>
                        </a:rPr>
                        <a:t>domain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788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الأردن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مديرية التوثيق والوثائق بدائرة المكتبة الوطنية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u="sng" kern="1200" dirty="0" smtClean="0">
                          <a:solidFill>
                            <a:schemeClr val="accent2">
                              <a:lumMod val="50000"/>
                              <a:lumOff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hlinkClick r:id="rId2"/>
                        </a:rPr>
                        <a:t>www.nl.gov.jo/Ar/ArchiveDirectorate.aspx#myContent</a:t>
                      </a:r>
                      <a:endParaRPr lang="en-US" sz="1000" u="sng" kern="1200" dirty="0">
                        <a:solidFill>
                          <a:schemeClr val="accent2">
                            <a:lumMod val="50000"/>
                            <a:lumOff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95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الإمارات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الأرشيف الوطني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u="sng" kern="1200" dirty="0">
                          <a:solidFill>
                            <a:schemeClr val="accent2">
                              <a:lumMod val="50000"/>
                              <a:lumOff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www.na.ae/</a:t>
                      </a:r>
                    </a:p>
                  </a:txBody>
                  <a:tcPr marL="68580" marR="68580" marT="0" marB="0"/>
                </a:tc>
              </a:tr>
              <a:tr h="3895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البحرين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مركز عيسى الثقافي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rtl="0" fontAlgn="base">
                        <a:spcAft>
                          <a:spcPts val="240"/>
                        </a:spcAft>
                      </a:pPr>
                      <a:r>
                        <a:rPr lang="en-US" sz="1000" u="sng" kern="1200" dirty="0">
                          <a:solidFill>
                            <a:schemeClr val="accent2">
                              <a:lumMod val="50000"/>
                              <a:lumOff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www.icc.gov.bh/</a:t>
                      </a:r>
                      <a:endParaRPr lang="en-US" sz="1000" u="sng" kern="1200" dirty="0">
                        <a:solidFill>
                          <a:schemeClr val="accent2">
                            <a:lumMod val="50000"/>
                            <a:lumOff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95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تونس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الأرشيف الوطنى التونسى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 fontAlgn="base">
                        <a:spcAft>
                          <a:spcPts val="240"/>
                        </a:spcAft>
                      </a:pPr>
                      <a:r>
                        <a:rPr lang="en-US" sz="1000" u="sng" kern="1200" dirty="0">
                          <a:solidFill>
                            <a:schemeClr val="accent2">
                              <a:lumMod val="50000"/>
                              <a:lumOff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www.archives.nat.tn/ </a:t>
                      </a:r>
                    </a:p>
                  </a:txBody>
                  <a:tcPr marL="68580" marR="68580" marT="0" marB="0"/>
                </a:tc>
              </a:tr>
              <a:tr h="3895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0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u="none" strike="noStrike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جزر </a:t>
                      </a:r>
                      <a:r>
                        <a:rPr lang="ar-EG" sz="1200" b="1" u="none" strike="noStrike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القمر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الأرشيف الوطني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rtl="0" fontAlgn="base">
                        <a:spcAft>
                          <a:spcPts val="240"/>
                        </a:spcAft>
                      </a:pPr>
                      <a:r>
                        <a:rPr lang="en-US" sz="1000" u="sng" kern="1200" dirty="0">
                          <a:solidFill>
                            <a:schemeClr val="accent2">
                              <a:lumMod val="50000"/>
                              <a:lumOff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hlinkClick r:id="rId4"/>
                        </a:rPr>
                        <a:t>www.cndrs-comores.org/index.php/documentation/archives</a:t>
                      </a:r>
                      <a:endParaRPr lang="en-US" sz="1000" u="sng" kern="1200" dirty="0">
                        <a:solidFill>
                          <a:schemeClr val="accent2">
                            <a:lumMod val="50000"/>
                            <a:lumOff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95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السعودية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المركز الوطني للوثائق والمحفوظات</a:t>
                      </a: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rtl="0" fontAlgn="base">
                        <a:spcAft>
                          <a:spcPts val="240"/>
                        </a:spcAft>
                      </a:pPr>
                      <a:r>
                        <a:rPr lang="en-US" sz="1000" u="sng" kern="1200" dirty="0">
                          <a:solidFill>
                            <a:schemeClr val="accent2">
                              <a:lumMod val="50000"/>
                              <a:lumOff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hlinkClick r:id="rId5"/>
                        </a:rPr>
                        <a:t>ncar.gov.sa/</a:t>
                      </a:r>
                      <a:endParaRPr lang="en-US" sz="1000" u="sng" kern="1200" dirty="0">
                        <a:solidFill>
                          <a:schemeClr val="accent2">
                            <a:lumMod val="50000"/>
                            <a:lumOff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95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سلطنة عُمان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هيئة الوثائق والمحفوظات الوطنية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rtl="0" fontAlgn="base">
                        <a:spcAft>
                          <a:spcPts val="240"/>
                        </a:spcAft>
                      </a:pPr>
                      <a:r>
                        <a:rPr lang="en-US" sz="1000" u="sng" kern="1200" dirty="0">
                          <a:solidFill>
                            <a:schemeClr val="accent2">
                              <a:lumMod val="50000"/>
                              <a:lumOff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hlinkClick r:id="rId6"/>
                        </a:rPr>
                        <a:t>www.nraa.gov.om/</a:t>
                      </a:r>
                      <a:endParaRPr lang="en-US" sz="1000" u="sng" kern="1200" dirty="0">
                        <a:solidFill>
                          <a:schemeClr val="accent2">
                            <a:lumMod val="50000"/>
                            <a:lumOff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95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سوريا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مركز الوثائق التاريخية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rtl="0" fontAlgn="base">
                        <a:spcAft>
                          <a:spcPts val="240"/>
                        </a:spcAft>
                      </a:pPr>
                      <a:r>
                        <a:rPr lang="en-US" sz="1000" u="sng" kern="1200" dirty="0">
                          <a:solidFill>
                            <a:schemeClr val="accent2">
                              <a:lumMod val="50000"/>
                              <a:lumOff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hlinkClick r:id="rId7"/>
                        </a:rPr>
                        <a:t>www.dgam.gov.sy/index.php?p=257</a:t>
                      </a:r>
                      <a:endParaRPr lang="en-US" sz="1000" u="sng" kern="1200" dirty="0">
                        <a:solidFill>
                          <a:schemeClr val="accent2">
                            <a:lumMod val="50000"/>
                            <a:lumOff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95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فلسطين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الأرشيف الوطني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rtl="0" fontAlgn="base">
                        <a:spcAft>
                          <a:spcPts val="240"/>
                        </a:spcAft>
                      </a:pPr>
                      <a:r>
                        <a:rPr lang="en-US" sz="1000" u="sng" kern="1200" dirty="0">
                          <a:solidFill>
                            <a:schemeClr val="accent2">
                              <a:lumMod val="50000"/>
                              <a:lumOff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www.pnac.pna.ps/ar_new/index.php?p=home </a:t>
                      </a:r>
                    </a:p>
                  </a:txBody>
                  <a:tcPr marL="68580" marR="68580" marT="0" marB="0" anchor="ctr"/>
                </a:tc>
              </a:tr>
              <a:tr h="4418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ليبيا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المركز الليبي للمحفوظات والدراسات التاريخية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u="sng" kern="1200" dirty="0">
                          <a:solidFill>
                            <a:schemeClr val="accent2">
                              <a:lumMod val="50000"/>
                              <a:lumOff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hlinkClick r:id="rId8"/>
                        </a:rPr>
                        <a:t>www.libsc.org.ly/mrkaz/</a:t>
                      </a:r>
                      <a:endParaRPr lang="en-US" sz="1000" u="sng" kern="1200" dirty="0">
                        <a:solidFill>
                          <a:schemeClr val="accent2">
                            <a:lumMod val="50000"/>
                            <a:lumOff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95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المغرب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أرشيف المغرب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rtl="0" fontAlgn="base">
                        <a:spcAft>
                          <a:spcPts val="240"/>
                        </a:spcAft>
                      </a:pPr>
                      <a:r>
                        <a:rPr lang="en-US" sz="1000" u="sng" kern="1200" dirty="0">
                          <a:solidFill>
                            <a:schemeClr val="accent2">
                              <a:lumMod val="50000"/>
                              <a:lumOff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hlinkClick r:id="rId9"/>
                        </a:rPr>
                        <a:t>http://www.archivesdumaroc.ma/</a:t>
                      </a:r>
                      <a:endParaRPr lang="en-US" sz="1000" u="sng" kern="1200" dirty="0">
                        <a:solidFill>
                          <a:schemeClr val="accent2">
                            <a:lumMod val="50000"/>
                            <a:lumOff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09600"/>
            <a:ext cx="7772400" cy="762000"/>
          </a:xfrm>
        </p:spPr>
        <p:txBody>
          <a:bodyPr/>
          <a:lstStyle/>
          <a:p>
            <a:pPr algn="r" rtl="1"/>
            <a:r>
              <a:rPr lang="ar-SA" sz="4000" b="1" dirty="0" smtClean="0"/>
              <a:t>السمات العامة لمواقع الأرشيفات الوطنية </a:t>
            </a:r>
            <a:r>
              <a:rPr lang="ar-SA" sz="5400" b="1" dirty="0" smtClean="0"/>
              <a:t/>
            </a:r>
            <a:br>
              <a:rPr lang="ar-SA" sz="5400" b="1" dirty="0" smtClean="0"/>
            </a:br>
            <a:endParaRPr lang="ar-S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 algn="r" rtl="1"/>
            <a:r>
              <a:rPr lang="ar-EG" sz="2800" b="1" dirty="0" smtClean="0"/>
              <a:t>الجدير بالذكر أيضًا أن </a:t>
            </a:r>
            <a:r>
              <a:rPr lang="ar-EG" sz="2800" b="1" dirty="0" smtClean="0">
                <a:solidFill>
                  <a:srgbClr val="FFFF00"/>
                </a:solidFill>
              </a:rPr>
              <a:t>هناك 12 موقعـًا يتميز بحضوره على وسائط التواصل الاجتماعي</a:t>
            </a:r>
            <a:r>
              <a:rPr lang="ar-EG" sz="2800" b="1" dirty="0" smtClean="0"/>
              <a:t>، بمايشير إلى </a:t>
            </a:r>
            <a:r>
              <a:rPr lang="ar-EG" sz="2800" b="1" u="sng" dirty="0" smtClean="0">
                <a:solidFill>
                  <a:srgbClr val="FFFF00"/>
                </a:solidFill>
              </a:rPr>
              <a:t>حرص تلك الأرشيفات على الإعلام عن أنشطتها وخدماتها عبر تلك الوسائط المعاصرة </a:t>
            </a:r>
            <a:r>
              <a:rPr lang="ar-EG" sz="2800" b="1" dirty="0" smtClean="0"/>
              <a:t>والتي أصبحت بعد انتشار الهواتف الخلوية أكثر الوسائط شيوعًا واستخدامًا لدى مختلف المستفيدين. </a:t>
            </a:r>
          </a:p>
          <a:p>
            <a:pPr lvl="0" algn="r" rtl="1"/>
            <a:r>
              <a:rPr lang="ar-EG" sz="2800" b="1" dirty="0" smtClean="0"/>
              <a:t>ومن الغريب أن هناك 3 أرشيفات، والتابعة لكل من </a:t>
            </a:r>
            <a:r>
              <a:rPr lang="ar-EG" sz="2800" b="1" u="sng" dirty="0" smtClean="0">
                <a:solidFill>
                  <a:srgbClr val="FFFF00"/>
                </a:solidFill>
              </a:rPr>
              <a:t>مصر والسودان وجيبوتي</a:t>
            </a:r>
            <a:r>
              <a:rPr lang="ar-EG" sz="2800" b="1" dirty="0" smtClean="0"/>
              <a:t>، </a:t>
            </a:r>
            <a:r>
              <a:rPr lang="ar-EG" sz="2800" b="1" dirty="0" smtClean="0">
                <a:solidFill>
                  <a:srgbClr val="FFFF00"/>
                </a:solidFill>
              </a:rPr>
              <a:t>حرصت على الحضور على تلك الوسائط </a:t>
            </a:r>
            <a:r>
              <a:rPr lang="ar-EG" sz="2800" b="1" dirty="0" smtClean="0"/>
              <a:t>(لسهولة إنشاء الحسابات الخاصة بذلك كما هو معلوم) </a:t>
            </a:r>
            <a:r>
              <a:rPr lang="ar-EG" sz="2800" b="1" dirty="0" smtClean="0">
                <a:solidFill>
                  <a:srgbClr val="FFFF00"/>
                </a:solidFill>
              </a:rPr>
              <a:t>دون حرصها على إتاحة أرشيفاتها على موقع مستقل لها على الإنترنت</a:t>
            </a:r>
            <a:r>
              <a:rPr lang="ar-EG" sz="2800" b="1" dirty="0" smtClean="0"/>
              <a:t>.</a:t>
            </a:r>
            <a:endParaRPr lang="en-US" sz="2800" b="1" dirty="0" smtClean="0"/>
          </a:p>
          <a:p>
            <a:pPr algn="r"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EG" sz="4000" b="1" dirty="0" smtClean="0"/>
              <a:t>حجم صفحات مواقع الأرشيفات الوطنية</a:t>
            </a:r>
            <a:endParaRPr lang="ar-EG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EG" sz="2800" b="1" dirty="0" smtClean="0"/>
              <a:t>يتفاوت</a:t>
            </a:r>
            <a:r>
              <a:rPr lang="ar-KW" sz="2800" b="1" dirty="0" smtClean="0"/>
              <a:t> عدد صفحات مواقع الأرشيفات الوطنية العربية تفاوتًا شديدًا، </a:t>
            </a:r>
            <a:endParaRPr lang="ar-EG" sz="2800" b="1" dirty="0" smtClean="0"/>
          </a:p>
          <a:p>
            <a:pPr lvl="0" algn="r" rtl="1"/>
            <a:r>
              <a:rPr lang="ar-KW" sz="2800" b="1" dirty="0" smtClean="0"/>
              <a:t>فبينما </a:t>
            </a:r>
            <a:r>
              <a:rPr lang="ar-KW" sz="2800" b="1" dirty="0" smtClean="0">
                <a:solidFill>
                  <a:srgbClr val="FFFF00"/>
                </a:solidFill>
              </a:rPr>
              <a:t>يتجاوز الألفي صفحة عنكبوتية في موقع سلطنة عُمان</a:t>
            </a:r>
            <a:r>
              <a:rPr lang="ar-KW" sz="2800" b="1" dirty="0" smtClean="0"/>
              <a:t>، </a:t>
            </a:r>
            <a:endParaRPr lang="ar-EG" sz="2800" b="1" dirty="0" smtClean="0"/>
          </a:p>
          <a:p>
            <a:pPr lvl="0" algn="r" rtl="1"/>
            <a:r>
              <a:rPr lang="ar-KW" sz="2800" b="1" dirty="0" smtClean="0"/>
              <a:t>لا يتخطى صفحة واحدة أو صفحتين في مواقع أخرى.</a:t>
            </a:r>
            <a:endParaRPr lang="ar-EG" sz="2800" b="1" dirty="0" smtClean="0"/>
          </a:p>
          <a:p>
            <a:pPr lvl="0" algn="r" rtl="1"/>
            <a:r>
              <a:rPr lang="ar-EG" sz="2800" b="1" u="sng" dirty="0" smtClean="0"/>
              <a:t>وهذه المواقع الأخيرة الضعيفة، من حيث عدد الصفحات، لا يمكن أن تعكس الوظيفة المهمة المناط بها أرشيف الدولة من الجوانب الاجتماعية والتاريخية والثقافية والعلمية. </a:t>
            </a:r>
          </a:p>
          <a:p>
            <a:pPr lvl="0" algn="r" rtl="1">
              <a:buNone/>
            </a:pPr>
            <a:endParaRPr lang="en-US" sz="2800" b="1" dirty="0" smtClean="0"/>
          </a:p>
          <a:p>
            <a:pPr algn="r" rtl="1"/>
            <a:endParaRPr lang="ar-EG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EG" sz="4000" b="1" dirty="0" smtClean="0"/>
              <a:t>حجم صفحات مواقع الأرشيفات الوطنية</a:t>
            </a:r>
            <a:endParaRPr lang="ar-EG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267200"/>
          </a:xfrm>
        </p:spPr>
        <p:txBody>
          <a:bodyPr/>
          <a:lstStyle/>
          <a:p>
            <a:pPr algn="r" rtl="1"/>
            <a:r>
              <a:rPr lang="ar-KW" sz="2800" b="1" dirty="0" smtClean="0">
                <a:solidFill>
                  <a:srgbClr val="FFFF00"/>
                </a:solidFill>
              </a:rPr>
              <a:t>المجموع الكلي لصفحات مواقع الأرشيفات جميعًا </a:t>
            </a:r>
            <a:r>
              <a:rPr lang="ar-KW" sz="2800" b="1" dirty="0" smtClean="0"/>
              <a:t>(وفقا لمحرك البحث جوجل) يبلغ </a:t>
            </a:r>
            <a:r>
              <a:rPr lang="ar-KW" sz="2800" b="1" dirty="0" smtClean="0">
                <a:solidFill>
                  <a:srgbClr val="FFFF00"/>
                </a:solidFill>
              </a:rPr>
              <a:t>5852 صفحة عنكبوتية</a:t>
            </a:r>
            <a:r>
              <a:rPr lang="ar-KW" sz="2800" b="1" dirty="0" smtClean="0"/>
              <a:t>. </a:t>
            </a:r>
            <a:endParaRPr lang="en-US" sz="2800" b="1" dirty="0" smtClean="0"/>
          </a:p>
          <a:p>
            <a:pPr lvl="0" algn="r" rtl="1"/>
            <a:r>
              <a:rPr lang="ar-KW" sz="2800" b="1" dirty="0" smtClean="0"/>
              <a:t>ويمكن تقسيم تلك المواقع إلى ثلاث فئات، أولها ما يزيد عن 10% من هذا المجموع، وثانيها يبلغ من 2-10%، والفئة الثالثة تقل عن 1% من مجموع الصفحات. </a:t>
            </a:r>
            <a:endParaRPr lang="en-US" sz="2800" b="1" dirty="0" smtClean="0"/>
          </a:p>
          <a:p>
            <a:pPr lvl="0" algn="r" rtl="1"/>
            <a:r>
              <a:rPr lang="ar-KW" sz="2800" b="1" dirty="0" smtClean="0"/>
              <a:t>وتقع في الفئة الأولى أرشيفات كل من </a:t>
            </a:r>
            <a:r>
              <a:rPr lang="ar-KW" sz="2800" b="1" dirty="0" smtClean="0">
                <a:solidFill>
                  <a:srgbClr val="FFFF00"/>
                </a:solidFill>
              </a:rPr>
              <a:t>سلطنة عُمان، والإمارات، والبحرين</a:t>
            </a:r>
            <a:r>
              <a:rPr lang="ar-KW" sz="2800" b="1" dirty="0" smtClean="0"/>
              <a:t>، على التوالي؛ ويبلغ موقع سلطنة عمان منها ما يقرب من ثلثي مجموع صفحات الأرشيفات جميعًا.</a:t>
            </a:r>
            <a:endParaRPr lang="en-US" sz="2800" b="1" dirty="0" smtClean="0"/>
          </a:p>
          <a:p>
            <a:pPr lvl="0" algn="r" rtl="1"/>
            <a:r>
              <a:rPr lang="ar-KW" sz="2800" b="1" dirty="0" smtClean="0"/>
              <a:t>وعلى العموم، يعد ذلك مؤشرًا على مدى </a:t>
            </a:r>
            <a:r>
              <a:rPr lang="ar-KW" sz="2800" b="1" dirty="0" smtClean="0">
                <a:solidFill>
                  <a:srgbClr val="FFFF00"/>
                </a:solidFill>
              </a:rPr>
              <a:t>ثراء المحتوى </a:t>
            </a:r>
            <a:r>
              <a:rPr lang="ar-KW" sz="2800" b="1" dirty="0" smtClean="0"/>
              <a:t>الذي تتميز به </a:t>
            </a:r>
            <a:r>
              <a:rPr lang="ar-KW" sz="2800" b="1" dirty="0" smtClean="0">
                <a:solidFill>
                  <a:srgbClr val="FFFF00"/>
                </a:solidFill>
              </a:rPr>
              <a:t>مواقع أرشيفات تلك الدول الثلاث</a:t>
            </a:r>
            <a:r>
              <a:rPr lang="ar-KW" sz="2800" b="1" dirty="0" smtClean="0"/>
              <a:t>.</a:t>
            </a:r>
            <a:endParaRPr lang="en-US" sz="2800" b="1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638800"/>
            <a:ext cx="7772400" cy="914400"/>
          </a:xfrm>
        </p:spPr>
        <p:txBody>
          <a:bodyPr/>
          <a:lstStyle/>
          <a:p>
            <a:pPr rtl="1"/>
            <a:r>
              <a:rPr lang="ar-SA" sz="2400" b="1" dirty="0" smtClean="0">
                <a:solidFill>
                  <a:srgbClr val="FFC000"/>
                </a:solidFill>
              </a:rPr>
              <a:t>حجم مواقع الأرشيفات الوطنية العربية وفقا لعدد صفحات كل منها</a:t>
            </a:r>
            <a:endParaRPr lang="ar-EG" sz="2400" b="1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533400"/>
          <a:ext cx="7772400" cy="501700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54480"/>
                <a:gridCol w="1554480"/>
                <a:gridCol w="1554480"/>
                <a:gridCol w="1554480"/>
                <a:gridCol w="1554480"/>
              </a:tblGrid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400" b="1" dirty="0">
                          <a:latin typeface="Times New Roman"/>
                          <a:ea typeface="Times New Roman"/>
                          <a:cs typeface="Arabic Transparent"/>
                        </a:rPr>
                        <a:t>الأرشيف الوطني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400" b="1" dirty="0">
                          <a:latin typeface="Times New Roman"/>
                          <a:ea typeface="Times New Roman"/>
                          <a:cs typeface="Arabic Transparent"/>
                        </a:rPr>
                        <a:t>عدد صفحات 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400" b="1" dirty="0">
                          <a:latin typeface="Times New Roman"/>
                          <a:ea typeface="Times New Roman"/>
                          <a:cs typeface="Arabic Transparent"/>
                        </a:rPr>
                        <a:t>الموقع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400" b="1" dirty="0">
                          <a:latin typeface="Times New Roman"/>
                          <a:ea typeface="Times New Roman"/>
                          <a:cs typeface="Arabic Transparent"/>
                        </a:rPr>
                        <a:t>% من المجموع الكلي لصفحات المواقع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400" b="1" dirty="0">
                          <a:latin typeface="Times New Roman"/>
                          <a:ea typeface="Times New Roman"/>
                          <a:cs typeface="Arabic Transparent"/>
                        </a:rPr>
                        <a:t>عدد الملفات الثرية المتاحة في صيغة (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Arabic Transparent"/>
                        </a:rPr>
                        <a:t>pdf</a:t>
                      </a:r>
                      <a:r>
                        <a:rPr lang="ar-EG" sz="1400" b="1" dirty="0">
                          <a:latin typeface="Times New Roman"/>
                          <a:ea typeface="Times New Roman"/>
                          <a:cs typeface="Arabic Transparent"/>
                        </a:rPr>
                        <a:t>)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400" b="1" dirty="0">
                          <a:latin typeface="Times New Roman"/>
                          <a:ea typeface="Times New Roman"/>
                          <a:cs typeface="Arabic Transparent"/>
                        </a:rPr>
                        <a:t>% من صفحات كل موقع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latin typeface="Calibri"/>
                          <a:ea typeface="Times New Roman"/>
                          <a:cs typeface="Times New Roman"/>
                        </a:rPr>
                        <a:t>سلطنة عُمان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latin typeface="Calibri"/>
                          <a:ea typeface="Times New Roman"/>
                          <a:cs typeface="Times New Roman"/>
                        </a:rPr>
                        <a:t>2040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latin typeface="Calibri"/>
                          <a:ea typeface="Times New Roman"/>
                          <a:cs typeface="Times New Roman"/>
                        </a:rPr>
                        <a:t>34.8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latin typeface="Calibri"/>
                          <a:ea typeface="Times New Roman"/>
                          <a:cs typeface="Times New Roman"/>
                        </a:rPr>
                        <a:t>47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latin typeface="Calibri"/>
                          <a:ea typeface="Times New Roman"/>
                          <a:cs typeface="Times New Roman"/>
                        </a:rPr>
                        <a:t>2.3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latin typeface="Calibri"/>
                          <a:ea typeface="Times New Roman"/>
                          <a:cs typeface="Times New Roman"/>
                        </a:rPr>
                        <a:t>الإمارات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latin typeface="Calibri"/>
                          <a:ea typeface="Times New Roman"/>
                          <a:cs typeface="Times New Roman"/>
                        </a:rPr>
                        <a:t>1360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latin typeface="Calibri"/>
                          <a:ea typeface="Times New Roman"/>
                          <a:cs typeface="Times New Roman"/>
                        </a:rPr>
                        <a:t>23.2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latin typeface="Calibri"/>
                          <a:ea typeface="Times New Roman"/>
                          <a:cs typeface="Times New Roman"/>
                        </a:rPr>
                        <a:t>132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latin typeface="Calibri"/>
                          <a:ea typeface="Times New Roman"/>
                          <a:cs typeface="Times New Roman"/>
                        </a:rPr>
                        <a:t>9.7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latin typeface="Calibri"/>
                          <a:ea typeface="Times New Roman"/>
                          <a:cs typeface="Times New Roman"/>
                        </a:rPr>
                        <a:t>البحرين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latin typeface="Calibri"/>
                          <a:ea typeface="Times New Roman"/>
                          <a:cs typeface="Times New Roman"/>
                        </a:rPr>
                        <a:t>775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latin typeface="Calibri"/>
                          <a:ea typeface="Times New Roman"/>
                          <a:cs typeface="Times New Roman"/>
                        </a:rPr>
                        <a:t>13.2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latin typeface="Calibri"/>
                          <a:ea typeface="Times New Roman"/>
                          <a:cs typeface="Times New Roman"/>
                        </a:rPr>
                        <a:t>0.6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المغرب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619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10.5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82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13.2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ليبيا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526</a:t>
                      </a:r>
                      <a:endParaRPr lang="en-US" sz="16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en-US" sz="16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3.8</a:t>
                      </a:r>
                      <a:endParaRPr lang="en-US" sz="16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تونس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333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5.6</a:t>
                      </a:r>
                      <a:endParaRPr lang="en-US" sz="16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106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31.8</a:t>
                      </a:r>
                      <a:endParaRPr lang="en-US" sz="1600" b="1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السعودية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140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2.4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0.7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فلسطين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0.7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B0F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solidFill>
                            <a:srgbClr val="00B0F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 b="1">
                        <a:solidFill>
                          <a:srgbClr val="00B0F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سوريا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</a:t>
                      </a:r>
                      <a:endParaRPr lang="en-US" sz="1600" b="1">
                        <a:solidFill>
                          <a:srgbClr val="0070C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B0F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solidFill>
                            <a:srgbClr val="00B0F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 b="1">
                        <a:solidFill>
                          <a:srgbClr val="00B0F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Arial"/>
                        </a:rPr>
                        <a:t>جزر القمر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0.03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B0F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B0F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الأردن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0.01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B0F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B0F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 dirty="0">
                          <a:latin typeface="Calibri"/>
                          <a:ea typeface="Times New Roman"/>
                          <a:cs typeface="Times New Roman"/>
                        </a:rPr>
                        <a:t>المجموع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latin typeface="Calibri"/>
                          <a:ea typeface="Times New Roman"/>
                          <a:cs typeface="Times New Roman"/>
                        </a:rPr>
                        <a:t>5852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EG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EG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EG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772400" cy="1143000"/>
          </a:xfrm>
        </p:spPr>
        <p:txBody>
          <a:bodyPr/>
          <a:lstStyle/>
          <a:p>
            <a:r>
              <a:rPr lang="ar-SA" sz="2400" b="1" dirty="0" smtClean="0">
                <a:solidFill>
                  <a:srgbClr val="FFC000"/>
                </a:solidFill>
              </a:rPr>
              <a:t>واجهة موقع "هيئة الوثائق والمحفوظات الوطنية" بسلطنة عُمان </a:t>
            </a:r>
            <a:endParaRPr lang="ar-EG" sz="2400" b="1" dirty="0">
              <a:solidFill>
                <a:srgbClr val="FFC000"/>
              </a:solidFill>
            </a:endParaRPr>
          </a:p>
        </p:txBody>
      </p:sp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/>
          </a:p>
        </p:txBody>
      </p:sp>
      <p:graphicFrame>
        <p:nvGraphicFramePr>
          <p:cNvPr id="69633" name="Object 1"/>
          <p:cNvGraphicFramePr>
            <a:graphicFrameLocks noChangeAspect="1"/>
          </p:cNvGraphicFramePr>
          <p:nvPr/>
        </p:nvGraphicFramePr>
        <p:xfrm>
          <a:off x="1143000" y="685800"/>
          <a:ext cx="6934200" cy="4419600"/>
        </p:xfrm>
        <a:graphic>
          <a:graphicData uri="http://schemas.openxmlformats.org/presentationml/2006/ole">
            <p:oleObj spid="_x0000_s69633" name="Bitmap Image" r:id="rId3" imgW="8980952" imgH="5525271" progId="PBrush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803C-9FF6-4589-9129-E294985A4E0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295400"/>
          </a:xfrm>
        </p:spPr>
        <p:txBody>
          <a:bodyPr/>
          <a:lstStyle/>
          <a:p>
            <a:pPr algn="r" rtl="1"/>
            <a:r>
              <a:rPr lang="ar-EG" sz="4000" b="1" dirty="0" smtClean="0"/>
              <a:t>الملفات الثرية على مواقع الأرشيفات الوطنية</a:t>
            </a:r>
            <a:endParaRPr lang="ar-EG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EG" sz="2800" b="1" dirty="0" smtClean="0"/>
              <a:t>نقصد </a:t>
            </a:r>
            <a:r>
              <a:rPr lang="ar-KW" sz="2800" b="1" dirty="0" smtClean="0"/>
              <a:t>بالملفات الثرية</a:t>
            </a:r>
            <a:r>
              <a:rPr lang="ar-EG" sz="2800" b="1" dirty="0" smtClean="0"/>
              <a:t> </a:t>
            </a:r>
            <a:r>
              <a:rPr lang="en-US" sz="2800" b="1" dirty="0" smtClean="0"/>
              <a:t>Rich files</a:t>
            </a:r>
            <a:r>
              <a:rPr lang="ar-KW" sz="2800" b="1" dirty="0" smtClean="0"/>
              <a:t>، مدى اهتمام الأرشيفات الوطنية بحفظ الوثائق التي تشتمل عليها وإتاحتها لجمهور المستفيدين </a:t>
            </a:r>
            <a:r>
              <a:rPr lang="ar-KW" sz="2800" b="1" dirty="0" smtClean="0">
                <a:solidFill>
                  <a:srgbClr val="FFFF00"/>
                </a:solidFill>
              </a:rPr>
              <a:t>وفقًا لأبرز صيغ الملفات وأفضلها بالنسبة للحفظ والتحميل وهي صيغة "بي دي إف" </a:t>
            </a:r>
            <a:r>
              <a:rPr lang="en-US" sz="2800" b="1" dirty="0" err="1" smtClean="0">
                <a:solidFill>
                  <a:srgbClr val="FFFF00"/>
                </a:solidFill>
              </a:rPr>
              <a:t>pdf</a:t>
            </a:r>
            <a:r>
              <a:rPr lang="ar-EG" sz="2800" b="1" dirty="0" smtClean="0">
                <a:solidFill>
                  <a:srgbClr val="FFFF00"/>
                </a:solidFill>
              </a:rPr>
              <a:t>.</a:t>
            </a:r>
            <a:endParaRPr lang="ar-EG" sz="2800" b="1" dirty="0" smtClean="0"/>
          </a:p>
          <a:p>
            <a:pPr lvl="0" algn="r" rtl="1"/>
            <a:r>
              <a:rPr lang="ar-EG" sz="2800" b="1" dirty="0" smtClean="0"/>
              <a:t>ونجد هنا أن مواقع </a:t>
            </a:r>
            <a:r>
              <a:rPr lang="ar-EG" sz="2800" b="1" dirty="0" smtClean="0">
                <a:solidFill>
                  <a:srgbClr val="92D050"/>
                </a:solidFill>
              </a:rPr>
              <a:t>أرشيفات تونس والمغرب والإمارات هي الأكثر حرصًا على هذا، وذلك بنسبة 31.8% و13.2% و9.7% </a:t>
            </a:r>
            <a:r>
              <a:rPr lang="ar-EG" sz="2800" b="1" dirty="0" smtClean="0"/>
              <a:t>من مجموع صفحات كل منها على التوالي. </a:t>
            </a:r>
            <a:endParaRPr lang="en-US" sz="2800" b="1" dirty="0" smtClean="0"/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EG" sz="4000" b="1" dirty="0" smtClean="0"/>
              <a:t>الملفات الثرية على مواقع الأرشيفات الوطنية</a:t>
            </a:r>
            <a:endParaRPr lang="ar-EG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EG" sz="2800" b="1" dirty="0" smtClean="0"/>
              <a:t>وعلى العموم، تفيد هذه المؤشرات بأن أغلب مواقع الأرشيفات الوطنية العربية </a:t>
            </a:r>
            <a:r>
              <a:rPr lang="ar-KW" sz="2800" b="1" dirty="0" smtClean="0"/>
              <a:t>إنما </a:t>
            </a:r>
            <a:r>
              <a:rPr lang="ar-KW" sz="2800" b="1" dirty="0" smtClean="0">
                <a:solidFill>
                  <a:srgbClr val="FFFF00"/>
                </a:solidFill>
              </a:rPr>
              <a:t>أتيحت في الأساس لتوفير الخدمات الإعلامية والبحثية والتدريبية، دون الحرص على إتاحة الوثائق ذاتها</a:t>
            </a:r>
            <a:r>
              <a:rPr lang="ar-EG" sz="2800" b="1" dirty="0" smtClean="0"/>
              <a:t>. </a:t>
            </a:r>
          </a:p>
          <a:p>
            <a:pPr lvl="0" algn="r" rtl="1"/>
            <a:r>
              <a:rPr lang="ar-EG" sz="2800" b="1" dirty="0" smtClean="0"/>
              <a:t>والحقيقة أنه إذا كان هناك بعض القيود على إتاحة الوثائق المعاصرة، </a:t>
            </a:r>
            <a:r>
              <a:rPr lang="ar-EG" sz="2800" b="1" u="sng" dirty="0" smtClean="0"/>
              <a:t>فإنه لابد من </a:t>
            </a:r>
            <a:r>
              <a:rPr lang="ar-EG" sz="2800" b="1" u="sng" dirty="0" smtClean="0">
                <a:solidFill>
                  <a:srgbClr val="FFFF00"/>
                </a:solidFill>
              </a:rPr>
              <a:t>إتاحة الوثائق التاريخية </a:t>
            </a:r>
            <a:r>
              <a:rPr lang="ar-EG" sz="2800" b="1" dirty="0" smtClean="0"/>
              <a:t>تيسيرًا على الباحثين والمؤرخين في التعرف على تلك </a:t>
            </a:r>
            <a:r>
              <a:rPr lang="ar-EG" sz="2800" b="1" dirty="0" smtClean="0">
                <a:solidFill>
                  <a:srgbClr val="FFFF00"/>
                </a:solidFill>
              </a:rPr>
              <a:t>الثروة الوثائقية الهائلة التي تتوفر عليها الأرشيفات الوطنية </a:t>
            </a:r>
            <a:r>
              <a:rPr lang="ar-EG" sz="2800" b="1" dirty="0" smtClean="0"/>
              <a:t>من مختلف الجوانب الاجتماعية والاقتصادية والإدارية، ... إلخ.</a:t>
            </a:r>
            <a:endParaRPr lang="en-US" sz="2800" b="1" dirty="0" smtClean="0"/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EG" sz="3600" b="1" dirty="0" smtClean="0"/>
              <a:t/>
            </a:r>
            <a:br>
              <a:rPr lang="ar-EG" sz="3600" b="1" dirty="0" smtClean="0"/>
            </a:br>
            <a:r>
              <a:rPr lang="ar-KW" sz="3600" b="1" dirty="0" smtClean="0"/>
              <a:t>الروابط الفائقة لمواقع الأرشيفات الوطنية 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KW" sz="2800" b="1" dirty="0" smtClean="0"/>
              <a:t>نلاحظ</a:t>
            </a:r>
            <a:r>
              <a:rPr lang="ar-SA" sz="2800" b="1" dirty="0" smtClean="0"/>
              <a:t> أن </a:t>
            </a:r>
            <a:r>
              <a:rPr lang="ar-SA" sz="2800" b="1" dirty="0" smtClean="0">
                <a:solidFill>
                  <a:srgbClr val="FFFF00"/>
                </a:solidFill>
              </a:rPr>
              <a:t>أكثر موقعين حظيا بأكبر عدد من الصفحات العنكبوتية </a:t>
            </a:r>
            <a:r>
              <a:rPr lang="ar-SA" sz="2800" b="1" dirty="0" smtClean="0"/>
              <a:t>(عُمان، والإمارات) قد </a:t>
            </a:r>
            <a:r>
              <a:rPr lang="ar-SA" sz="2800" b="1" dirty="0" smtClean="0">
                <a:solidFill>
                  <a:srgbClr val="FFFF00"/>
                </a:solidFill>
              </a:rPr>
              <a:t>حظيا أيضا بأكبر عدد من الروابط</a:t>
            </a:r>
            <a:r>
              <a:rPr lang="ar-SA" sz="2800" b="1" dirty="0" smtClean="0"/>
              <a:t>؛ بما يدل على </a:t>
            </a:r>
            <a:r>
              <a:rPr lang="ar-SA" sz="2800" b="1" dirty="0" smtClean="0">
                <a:solidFill>
                  <a:srgbClr val="92D050"/>
                </a:solidFill>
              </a:rPr>
              <a:t>الأهمية النسبية لزيادة عدد صفحات الموقع ودورها في استقطاب مزيد من الروابط الفائقة</a:t>
            </a:r>
            <a:r>
              <a:rPr lang="ar-SA" sz="2800" b="1" dirty="0" smtClean="0"/>
              <a:t>. </a:t>
            </a:r>
            <a:endParaRPr lang="en-US" sz="2800" b="1" dirty="0" smtClean="0"/>
          </a:p>
          <a:p>
            <a:pPr lvl="0" algn="r" rtl="1"/>
            <a:r>
              <a:rPr lang="ar-SA" sz="2800" b="1" dirty="0" smtClean="0"/>
              <a:t>كما نلاحظ أنه بالرغم من أن </a:t>
            </a:r>
            <a:r>
              <a:rPr lang="ar-SA" sz="2800" b="1" dirty="0" smtClean="0">
                <a:solidFill>
                  <a:srgbClr val="FFFF00"/>
                </a:solidFill>
              </a:rPr>
              <a:t>موقع أرشيف سلطنة عُمان أكبر كمًا في صفحاته من أرشيف الإمارات</a:t>
            </a:r>
            <a:r>
              <a:rPr lang="ar-SA" sz="2800" b="1" dirty="0" smtClean="0"/>
              <a:t>، إلا أن </a:t>
            </a:r>
            <a:r>
              <a:rPr lang="ar-SA" sz="2800" b="1" dirty="0" smtClean="0">
                <a:solidFill>
                  <a:srgbClr val="FFFF00"/>
                </a:solidFill>
              </a:rPr>
              <a:t>الأخير أكثر حظوة بمجمل الروابط الفائقة</a:t>
            </a:r>
            <a:r>
              <a:rPr lang="ar-SA" sz="2800" b="1" dirty="0" smtClean="0"/>
              <a:t> (35.5% في مقابل 25.4%). </a:t>
            </a:r>
            <a:endParaRPr lang="en-US" sz="2800" b="1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KW" sz="4000" b="1" dirty="0" smtClean="0"/>
              <a:t>الروابط الفائقة لمواقع الأرشيفات الوطنية</a:t>
            </a:r>
            <a:endParaRPr lang="ar-EG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sz="2800" b="1" dirty="0" smtClean="0"/>
              <a:t>أكثر الروابط الفائقة المتجهة إلى موقعي </a:t>
            </a:r>
            <a:r>
              <a:rPr lang="ar-SA" sz="2800" b="1" dirty="0" smtClean="0">
                <a:solidFill>
                  <a:srgbClr val="92D050"/>
                </a:solidFill>
              </a:rPr>
              <a:t>أرشيف </a:t>
            </a:r>
            <a:r>
              <a:rPr lang="ar-SA" sz="2800" b="1" u="sng" dirty="0" smtClean="0">
                <a:solidFill>
                  <a:srgbClr val="92D050"/>
                </a:solidFill>
              </a:rPr>
              <a:t>الإمارات</a:t>
            </a:r>
            <a:r>
              <a:rPr lang="ar-SA" sz="2800" b="1" dirty="0" smtClean="0">
                <a:solidFill>
                  <a:srgbClr val="92D050"/>
                </a:solidFill>
              </a:rPr>
              <a:t> </a:t>
            </a:r>
            <a:r>
              <a:rPr lang="ar-SA" sz="2800" b="1" u="sng" dirty="0" smtClean="0">
                <a:solidFill>
                  <a:srgbClr val="92D050"/>
                </a:solidFill>
              </a:rPr>
              <a:t>وعُمان</a:t>
            </a:r>
            <a:r>
              <a:rPr lang="ar-SA" sz="2800" b="1" dirty="0" smtClean="0">
                <a:solidFill>
                  <a:srgbClr val="92D050"/>
                </a:solidFill>
              </a:rPr>
              <a:t>، وكذلك أرشيفي </a:t>
            </a:r>
            <a:r>
              <a:rPr lang="ar-SA" sz="2800" b="1" u="sng" dirty="0" smtClean="0">
                <a:solidFill>
                  <a:srgbClr val="92D050"/>
                </a:solidFill>
              </a:rPr>
              <a:t>البحرين</a:t>
            </a:r>
            <a:r>
              <a:rPr lang="ar-SA" sz="2800" b="1" dirty="0" smtClean="0">
                <a:solidFill>
                  <a:srgbClr val="92D050"/>
                </a:solidFill>
              </a:rPr>
              <a:t> </a:t>
            </a:r>
            <a:r>
              <a:rPr lang="ar-SA" sz="2800" b="1" u="sng" dirty="0" smtClean="0">
                <a:solidFill>
                  <a:srgbClr val="92D050"/>
                </a:solidFill>
              </a:rPr>
              <a:t>والسعودية</a:t>
            </a:r>
            <a:r>
              <a:rPr lang="ar-SA" sz="2800" b="1" dirty="0" smtClean="0"/>
              <a:t>، هي </a:t>
            </a:r>
            <a:r>
              <a:rPr lang="ar-SA" sz="2800" b="1" dirty="0" smtClean="0">
                <a:solidFill>
                  <a:srgbClr val="FFFF00"/>
                </a:solidFill>
              </a:rPr>
              <a:t>روابط داخلية أو ذاتية</a:t>
            </a:r>
            <a:r>
              <a:rPr lang="ar-SA" sz="2800" b="1" dirty="0" smtClean="0"/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Internal (self) links</a:t>
            </a: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 :</a:t>
            </a:r>
            <a:endParaRPr lang="ar-SA" sz="2800" b="1" dirty="0" smtClean="0"/>
          </a:p>
          <a:p>
            <a:pPr lvl="0" algn="r" rtl="1"/>
            <a:r>
              <a:rPr lang="ar-SA" sz="2800" b="1" dirty="0" smtClean="0"/>
              <a:t>بما يفيد – من ناحية – </a:t>
            </a:r>
            <a:r>
              <a:rPr lang="ar-SA" sz="2800" b="1" dirty="0" smtClean="0">
                <a:solidFill>
                  <a:srgbClr val="FFFF00"/>
                </a:solidFill>
              </a:rPr>
              <a:t>بتماسك البنية الداخلية لهذه المواقع من حيث ترابط صفحاتها ببعضها البعض</a:t>
            </a:r>
            <a:r>
              <a:rPr lang="ar-SA" sz="2800" b="1" dirty="0" smtClean="0"/>
              <a:t>، </a:t>
            </a:r>
          </a:p>
          <a:p>
            <a:pPr lvl="0" algn="r" rtl="1"/>
            <a:r>
              <a:rPr lang="ar-SA" sz="2800" b="1" dirty="0" smtClean="0"/>
              <a:t>وبما يشير – من ناحية أخرى – إلى </a:t>
            </a:r>
            <a:r>
              <a:rPr lang="ar-SA" sz="2800" b="1" dirty="0" smtClean="0">
                <a:solidFill>
                  <a:srgbClr val="FFFF00"/>
                </a:solidFill>
              </a:rPr>
              <a:t>تقوقع هذه المواقع على نفسها </a:t>
            </a:r>
            <a:r>
              <a:rPr lang="ar-SA" sz="2800" b="1" dirty="0" smtClean="0"/>
              <a:t>بالمقارنة بمدى </a:t>
            </a:r>
            <a:r>
              <a:rPr lang="ar-SA" sz="2800" b="1" dirty="0" smtClean="0">
                <a:solidFill>
                  <a:srgbClr val="FFFF00"/>
                </a:solidFill>
              </a:rPr>
              <a:t>اطلاع المواقع الأخرى عليها من خلال الروابط الخارجية 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External links</a:t>
            </a:r>
            <a:r>
              <a:rPr lang="ar-SA" sz="2800" b="1" dirty="0" smtClean="0">
                <a:solidFill>
                  <a:srgbClr val="FFFF00"/>
                </a:solidFill>
              </a:rPr>
              <a:t>.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/>
          <a:lstStyle/>
          <a:p>
            <a:pPr algn="r" rtl="1"/>
            <a:r>
              <a:rPr lang="ar-KW" sz="4000" b="1" dirty="0" smtClean="0"/>
              <a:t>الروابط الفائقة لمواقع الأرشيفات الوطنية</a:t>
            </a:r>
            <a:endParaRPr lang="ar-EG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lvl="0" algn="r" rtl="1"/>
            <a:r>
              <a:rPr lang="ar-SA" sz="2800" b="1" dirty="0" smtClean="0"/>
              <a:t>وأبرز الأرشيفات العربية فيما يتصل بنسبة كل من الروابط </a:t>
            </a:r>
            <a:r>
              <a:rPr lang="ar-SA" sz="2800" b="1" dirty="0" smtClean="0">
                <a:solidFill>
                  <a:srgbClr val="FFFF00"/>
                </a:solidFill>
              </a:rPr>
              <a:t>الذاتية والخارجية </a:t>
            </a:r>
            <a:r>
              <a:rPr lang="ar-SA" sz="2800" b="1" dirty="0" smtClean="0"/>
              <a:t>الموجهة إلى موقعها هو </a:t>
            </a:r>
            <a:r>
              <a:rPr lang="ar-SA" sz="2800" b="1" dirty="0" smtClean="0">
                <a:solidFill>
                  <a:srgbClr val="FFFF00"/>
                </a:solidFill>
              </a:rPr>
              <a:t>أرشيف المغرب </a:t>
            </a:r>
            <a:r>
              <a:rPr lang="ar-SA" sz="2800" b="1" dirty="0" smtClean="0"/>
              <a:t>بنسبة</a:t>
            </a:r>
            <a:r>
              <a:rPr lang="ar-SA" sz="2800" b="1" dirty="0" smtClean="0">
                <a:solidFill>
                  <a:srgbClr val="FFFF00"/>
                </a:solidFill>
              </a:rPr>
              <a:t> 13.2% و86.7% على التوالي، </a:t>
            </a:r>
          </a:p>
          <a:p>
            <a:pPr lvl="0" algn="r" rtl="1"/>
            <a:r>
              <a:rPr lang="ar-SA" sz="2800" b="1" dirty="0" smtClean="0"/>
              <a:t>ويليه </a:t>
            </a:r>
            <a:r>
              <a:rPr lang="ar-SA" sz="2800" b="1" dirty="0" smtClean="0">
                <a:solidFill>
                  <a:srgbClr val="FFFF00"/>
                </a:solidFill>
              </a:rPr>
              <a:t>أرشيف تونس </a:t>
            </a:r>
            <a:r>
              <a:rPr lang="ar-SA" sz="2800" b="1" dirty="0" smtClean="0"/>
              <a:t>بنسبة </a:t>
            </a:r>
            <a:r>
              <a:rPr lang="ar-SA" sz="2800" b="1" dirty="0" smtClean="0">
                <a:solidFill>
                  <a:srgbClr val="FFFF00"/>
                </a:solidFill>
              </a:rPr>
              <a:t>66.5% و33.4% </a:t>
            </a:r>
            <a:r>
              <a:rPr lang="ar-SA" sz="2800" b="1" dirty="0" smtClean="0"/>
              <a:t>على التوالي أيضا. ولعلنا نلاحظ هنا أن هذا الأرشيف هو الأرشيف العربي الوحيد المتاح بثلاث لغات. </a:t>
            </a:r>
          </a:p>
          <a:p>
            <a:pPr lvl="0" algn="r" rtl="1"/>
            <a:r>
              <a:rPr lang="ar-SA" sz="2800" b="1" dirty="0" smtClean="0"/>
              <a:t>وربما كان الأمر في حاجة إلى دراسة مستقلة للكشف عن مدى تأثير </a:t>
            </a:r>
            <a:r>
              <a:rPr lang="ar-SA" sz="2800" b="1" dirty="0" smtClean="0">
                <a:solidFill>
                  <a:srgbClr val="92D050"/>
                </a:solidFill>
              </a:rPr>
              <a:t>اللغات المختلفة </a:t>
            </a:r>
            <a:r>
              <a:rPr lang="ar-SA" sz="2800" b="1" dirty="0" smtClean="0"/>
              <a:t>التي تُتاح بها مواقع الأرشيفات، </a:t>
            </a:r>
            <a:r>
              <a:rPr lang="ar-SA" sz="2800" b="1" dirty="0" smtClean="0">
                <a:solidFill>
                  <a:srgbClr val="92D050"/>
                </a:solidFill>
              </a:rPr>
              <a:t>على استقطاب الروابط الخارجية</a:t>
            </a:r>
            <a:r>
              <a:rPr lang="ar-SA" sz="2800" b="1" dirty="0" smtClean="0"/>
              <a:t> من المواقع الأخرى.</a:t>
            </a:r>
            <a:endParaRPr lang="en-US" sz="2800" b="1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EG" sz="4000" b="1" dirty="0" smtClean="0"/>
              <a:t>معامل التأثير العنكبوتي البسيط </a:t>
            </a:r>
            <a:r>
              <a:rPr lang="en-US" sz="4000" b="1" dirty="0" smtClean="0">
                <a:solidFill>
                  <a:srgbClr val="FFFF00"/>
                </a:solidFill>
              </a:rPr>
              <a:t>SWIF</a:t>
            </a:r>
            <a:endParaRPr lang="ar-EG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lvl="0" algn="r" rtl="1"/>
            <a:r>
              <a:rPr lang="ar-SA" sz="2400" b="1" dirty="0" smtClean="0"/>
              <a:t>وقد انعكست هذه المؤشرات، بالطبيعة، على </a:t>
            </a:r>
            <a:r>
              <a:rPr lang="ar-SA" sz="2400" b="1" dirty="0" smtClean="0">
                <a:solidFill>
                  <a:srgbClr val="FFFF00"/>
                </a:solidFill>
              </a:rPr>
              <a:t>معامل التأثير العنكبوتي </a:t>
            </a:r>
            <a:r>
              <a:rPr lang="ar-SA" sz="2400" b="1" dirty="0" smtClean="0"/>
              <a:t>الذي ينبني على عدد الروابط الفائقة مقسما على عدد صفحات الموقع. </a:t>
            </a:r>
            <a:endParaRPr lang="en-US" sz="2400" b="1" dirty="0" smtClean="0"/>
          </a:p>
          <a:p>
            <a:pPr lvl="0" algn="r" rtl="1"/>
            <a:r>
              <a:rPr lang="ar-SA" sz="2400" b="1" dirty="0" smtClean="0"/>
              <a:t>وفيما يتصل </a:t>
            </a:r>
            <a:r>
              <a:rPr lang="ar-SA" sz="2400" b="1" dirty="0" smtClean="0">
                <a:solidFill>
                  <a:srgbClr val="FFFF00"/>
                </a:solidFill>
              </a:rPr>
              <a:t>بمعامل التأثير العنكبوتي البسيط </a:t>
            </a:r>
            <a:r>
              <a:rPr lang="en-US" sz="2400" b="1" dirty="0" smtClean="0">
                <a:solidFill>
                  <a:srgbClr val="FFFF00"/>
                </a:solidFill>
              </a:rPr>
              <a:t>SWIF</a:t>
            </a:r>
            <a:r>
              <a:rPr lang="ar-EG" sz="2400" b="1" dirty="0" smtClean="0">
                <a:solidFill>
                  <a:srgbClr val="FFFF00"/>
                </a:solidFill>
              </a:rPr>
              <a:t>، </a:t>
            </a:r>
            <a:r>
              <a:rPr lang="ar-EG" sz="2400" b="1" u="sng" dirty="0" smtClean="0"/>
              <a:t>وهو نسبة مجموع الروابط</a:t>
            </a:r>
            <a:r>
              <a:rPr lang="ar-SA" sz="2400" b="1" u="sng" dirty="0" smtClean="0"/>
              <a:t> الفائقة إلى مجمل صفحات الموقع</a:t>
            </a:r>
            <a:r>
              <a:rPr lang="ar-SA" sz="2400" b="1" dirty="0" smtClean="0"/>
              <a:t>، فإننا نجد أن موقعي كل من </a:t>
            </a:r>
            <a:r>
              <a:rPr lang="ar-SA" sz="2400" b="1" dirty="0" smtClean="0">
                <a:solidFill>
                  <a:srgbClr val="FFFF00"/>
                </a:solidFill>
              </a:rPr>
              <a:t>أرشيف تونس والمغرب هما صاحبا أكبر معامل تأثير بسيط</a:t>
            </a:r>
            <a:r>
              <a:rPr lang="ar-SA" sz="2400" b="1" dirty="0" smtClean="0"/>
              <a:t>. ويمكن تفسير ذلك </a:t>
            </a:r>
            <a:r>
              <a:rPr lang="ar-SA" sz="2400" b="1" dirty="0" smtClean="0">
                <a:solidFill>
                  <a:srgbClr val="92D050"/>
                </a:solidFill>
              </a:rPr>
              <a:t>بكثرة مجموع الروابط الموجهة إليهما مقارنة بعدد صفحات </a:t>
            </a:r>
            <a:r>
              <a:rPr lang="ar-SA" sz="2400" b="1" dirty="0" smtClean="0"/>
              <a:t>كل منهما. </a:t>
            </a:r>
            <a:endParaRPr lang="en-US" sz="2400" b="1" dirty="0" smtClean="0"/>
          </a:p>
          <a:p>
            <a:pPr lvl="0" algn="r" rtl="1"/>
            <a:r>
              <a:rPr lang="ar-SA" sz="2400" b="1" dirty="0" smtClean="0"/>
              <a:t>ويلي ذلك، في معدل معامل التأثير البسيط، مواقع أرشيفات كل من </a:t>
            </a:r>
            <a:r>
              <a:rPr lang="ar-SA" sz="2400" b="1" dirty="0" smtClean="0">
                <a:solidFill>
                  <a:srgbClr val="FFFF00"/>
                </a:solidFill>
              </a:rPr>
              <a:t>الإمارات، وسلطنة عُمان، والبحرين</a:t>
            </a:r>
            <a:r>
              <a:rPr lang="ar-SA" sz="2400" b="1" dirty="0" smtClean="0"/>
              <a:t>؛ وهي – كما سبقت الإشارة – أكثر مواقع الأرشيفات اشتمالا على عدد الصفحات. </a:t>
            </a:r>
            <a:endParaRPr lang="en-US" sz="2400" b="1" dirty="0" smtClean="0"/>
          </a:p>
          <a:p>
            <a:pPr lvl="0" algn="r" rtl="1"/>
            <a:r>
              <a:rPr lang="ar-SA" sz="2400" b="1" dirty="0" smtClean="0"/>
              <a:t>وجاء أرشيف </a:t>
            </a:r>
            <a:r>
              <a:rPr lang="ar-SA" sz="2400" b="1" dirty="0" smtClean="0">
                <a:solidFill>
                  <a:srgbClr val="FFFF00"/>
                </a:solidFill>
              </a:rPr>
              <a:t>السعودية</a:t>
            </a:r>
            <a:r>
              <a:rPr lang="ar-SA" sz="2400" b="1" dirty="0" smtClean="0"/>
              <a:t> في المرتبة السادسة قبل أرشيف </a:t>
            </a:r>
            <a:r>
              <a:rPr lang="ar-SA" sz="2400" b="1" dirty="0" smtClean="0">
                <a:solidFill>
                  <a:srgbClr val="FFFF00"/>
                </a:solidFill>
              </a:rPr>
              <a:t>ليبيا</a:t>
            </a:r>
            <a:r>
              <a:rPr lang="ar-SA" sz="2400" b="1" dirty="0" smtClean="0"/>
              <a:t>، بالرغم من أن الأخير أكبر حجمًا من حيث عدد الصفحات العنكبوتية، نتيجة لنفس السبب وهو كثرة الروابط الموجهة أو الرابطة بين صفحات الموقع الأول.</a:t>
            </a:r>
            <a:endParaRPr lang="en-US" sz="2400" b="1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62600"/>
            <a:ext cx="7772400" cy="1295400"/>
          </a:xfrm>
        </p:spPr>
        <p:txBody>
          <a:bodyPr/>
          <a:lstStyle/>
          <a:p>
            <a:pPr rtl="1"/>
            <a:r>
              <a:rPr lang="ar-SA" sz="2800" b="1" dirty="0" smtClean="0">
                <a:solidFill>
                  <a:schemeClr val="accent6">
                    <a:lumMod val="10000"/>
                    <a:lumOff val="90000"/>
                  </a:schemeClr>
                </a:solidFill>
              </a:rPr>
              <a:t>تصنيف مواقع الأرشيفات الوطنية العربية </a:t>
            </a:r>
            <a:br>
              <a:rPr lang="ar-SA" sz="2800" b="1" dirty="0" smtClean="0">
                <a:solidFill>
                  <a:schemeClr val="accent6">
                    <a:lumMod val="10000"/>
                    <a:lumOff val="90000"/>
                  </a:schemeClr>
                </a:solidFill>
              </a:rPr>
            </a:br>
            <a:r>
              <a:rPr lang="ar-SA" sz="2800" b="1" dirty="0" smtClean="0">
                <a:solidFill>
                  <a:schemeClr val="accent6">
                    <a:lumMod val="10000"/>
                    <a:lumOff val="90000"/>
                  </a:schemeClr>
                </a:solidFill>
              </a:rPr>
              <a:t>وفقا لمعامل التأثير العنكبوتي البسيط </a:t>
            </a:r>
            <a:r>
              <a:rPr lang="en-US" sz="2800" b="1" dirty="0" smtClean="0">
                <a:solidFill>
                  <a:schemeClr val="accent6">
                    <a:lumMod val="10000"/>
                    <a:lumOff val="90000"/>
                  </a:schemeClr>
                </a:solidFill>
              </a:rPr>
              <a:t>SWIF</a:t>
            </a:r>
            <a:endParaRPr lang="ar-EG" sz="2800" b="1" dirty="0">
              <a:solidFill>
                <a:schemeClr val="accent6">
                  <a:lumMod val="10000"/>
                  <a:lumOff val="9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838205"/>
          <a:ext cx="7772400" cy="457199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54480"/>
                <a:gridCol w="1554480"/>
                <a:gridCol w="1554480"/>
                <a:gridCol w="1554480"/>
                <a:gridCol w="1554480"/>
              </a:tblGrid>
              <a:tr h="57762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 dirty="0">
                          <a:latin typeface="Times New Roman"/>
                          <a:ea typeface="Times New Roman"/>
                          <a:cs typeface="Arabic Transparent"/>
                        </a:rPr>
                        <a:t>الرتبة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latin typeface="Times New Roman"/>
                          <a:ea typeface="Times New Roman"/>
                          <a:cs typeface="Arabic Transparent"/>
                        </a:rPr>
                        <a:t>الأرشيف الوطني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latin typeface="Times New Roman"/>
                          <a:ea typeface="Times New Roman"/>
                          <a:cs typeface="Arabic Transparent"/>
                        </a:rPr>
                        <a:t>العدد الكلي للروابط الموجهة للموقع (أ)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latin typeface="Times New Roman"/>
                          <a:ea typeface="Times New Roman"/>
                          <a:cs typeface="Arabic Transparent"/>
                        </a:rPr>
                        <a:t>عدد صفحات الموقع (ج)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latin typeface="Times New Roman"/>
                          <a:ea typeface="Times New Roman"/>
                          <a:cs typeface="Arabic Transparent"/>
                        </a:rPr>
                        <a:t>معامل</a:t>
                      </a:r>
                      <a:r>
                        <a:rPr lang="ar-EG" sz="1600" b="1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ar-EG" sz="1600" b="1">
                          <a:latin typeface="Times New Roman"/>
                          <a:ea typeface="Times New Roman"/>
                          <a:cs typeface="Arabic Transparent"/>
                        </a:rPr>
                        <a:t> التأثير العنكبوتي الكلي ( أ/ج )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6312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</a:t>
                      </a:r>
                      <a:endParaRPr lang="en-US" sz="1600" b="1" dirty="0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تونس</a:t>
                      </a:r>
                      <a:endParaRPr lang="en-US" sz="1600" b="1" dirty="0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85323</a:t>
                      </a:r>
                      <a:endParaRPr lang="en-US" sz="1800" b="1" dirty="0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333</a:t>
                      </a:r>
                      <a:endParaRPr lang="en-US" sz="1800" b="1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256.2</a:t>
                      </a:r>
                      <a:endParaRPr lang="en-US" sz="1800" b="1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6312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2</a:t>
                      </a:r>
                      <a:endParaRPr lang="en-US" sz="1600" b="1" dirty="0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المغرب</a:t>
                      </a:r>
                      <a:endParaRPr lang="en-US" sz="1600" b="1" dirty="0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102961</a:t>
                      </a:r>
                      <a:endParaRPr lang="en-US" sz="1800" b="1" dirty="0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619</a:t>
                      </a:r>
                      <a:endParaRPr lang="en-US" sz="1800" b="1" dirty="0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166.3</a:t>
                      </a:r>
                      <a:endParaRPr lang="en-US" sz="1800" b="1" dirty="0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6312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3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الإمارات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206452</a:t>
                      </a:r>
                      <a:endParaRPr 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1360</a:t>
                      </a:r>
                      <a:endParaRPr 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151.8</a:t>
                      </a:r>
                      <a:endParaRPr 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6312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4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سلطنة عُمان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147939</a:t>
                      </a:r>
                      <a:endParaRPr 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2040</a:t>
                      </a:r>
                      <a:endParaRPr lang="en-US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72.5</a:t>
                      </a:r>
                      <a:endParaRPr lang="en-US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6312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5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البحرين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36706</a:t>
                      </a:r>
                      <a:endParaRPr 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775</a:t>
                      </a:r>
                      <a:endParaRPr lang="en-US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47.3</a:t>
                      </a:r>
                      <a:endParaRPr lang="en-US" sz="1800" b="1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6312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6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السعودية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1981</a:t>
                      </a:r>
                      <a:endParaRPr 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140</a:t>
                      </a:r>
                      <a:endParaRPr 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14.1</a:t>
                      </a:r>
                      <a:endParaRPr 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6312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kern="1200" dirty="0">
                          <a:solidFill>
                            <a:srgbClr val="0070C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7</a:t>
                      </a:r>
                      <a:endParaRPr lang="en-US" sz="1600" b="1" kern="1200" dirty="0">
                        <a:solidFill>
                          <a:srgbClr val="0070C0"/>
                        </a:solidFill>
                        <a:latin typeface="Segoe UI Semibold" pitchFamily="34" charset="0"/>
                        <a:ea typeface="Times New Roman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kern="1200" dirty="0">
                          <a:solidFill>
                            <a:srgbClr val="0070C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ليبيا</a:t>
                      </a:r>
                      <a:endParaRPr lang="en-US" sz="1600" b="1" kern="1200" dirty="0">
                        <a:solidFill>
                          <a:srgbClr val="0070C0"/>
                        </a:solidFill>
                        <a:latin typeface="Segoe UI Semibold" pitchFamily="34" charset="0"/>
                        <a:ea typeface="Times New Roman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rgbClr val="0070C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40</a:t>
                      </a:r>
                      <a:endParaRPr lang="en-US" sz="1800" b="1" dirty="0">
                        <a:solidFill>
                          <a:srgbClr val="0070C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rgbClr val="0070C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526</a:t>
                      </a:r>
                      <a:endParaRPr lang="en-US" sz="1800" b="1" dirty="0">
                        <a:solidFill>
                          <a:srgbClr val="0070C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rgbClr val="0070C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0.07</a:t>
                      </a:r>
                      <a:endParaRPr lang="en-US" sz="1800" b="1" dirty="0">
                        <a:solidFill>
                          <a:srgbClr val="0070C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6312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kern="1200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8</a:t>
                      </a:r>
                      <a:endParaRPr lang="en-US" sz="1600" b="1" kern="1200" dirty="0">
                        <a:solidFill>
                          <a:srgbClr val="FF0000"/>
                        </a:solidFill>
                        <a:latin typeface="Segoe UI Semibold" pitchFamily="34" charset="0"/>
                        <a:ea typeface="Times New Roman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الأردن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-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</a:t>
                      </a:r>
                      <a:endParaRPr lang="en-US" sz="1800" b="1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-</a:t>
                      </a:r>
                      <a:endParaRPr lang="en-US" sz="1800" b="1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6312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kern="1200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9</a:t>
                      </a:r>
                      <a:endParaRPr lang="en-US" sz="1600" b="1" kern="1200" dirty="0">
                        <a:solidFill>
                          <a:srgbClr val="FF0000"/>
                        </a:solidFill>
                        <a:latin typeface="Segoe UI Semibold" pitchFamily="34" charset="0"/>
                        <a:ea typeface="Times New Roman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فلسطين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8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-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40</a:t>
                      </a:r>
                      <a:endParaRPr lang="en-US" sz="1800" b="1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-</a:t>
                      </a:r>
                      <a:endParaRPr lang="en-US" sz="1800" b="1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6312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kern="1200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10</a:t>
                      </a:r>
                      <a:endParaRPr lang="en-US" sz="1600" b="1" kern="1200" dirty="0">
                        <a:solidFill>
                          <a:srgbClr val="FF0000"/>
                        </a:solidFill>
                        <a:latin typeface="Segoe UI Semibold" pitchFamily="34" charset="0"/>
                        <a:ea typeface="Times New Roman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سوريا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-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16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-</a:t>
                      </a:r>
                      <a:endParaRPr lang="en-US" sz="1800" b="1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6312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kern="1200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11</a:t>
                      </a:r>
                      <a:endParaRPr lang="en-US" sz="1600" b="1" kern="1200" dirty="0">
                        <a:solidFill>
                          <a:srgbClr val="FF0000"/>
                        </a:solidFill>
                        <a:latin typeface="Segoe UI Semibold" pitchFamily="34" charset="0"/>
                        <a:ea typeface="Times New Roman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u="none" strike="noStrike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جزر </a:t>
                      </a:r>
                      <a:r>
                        <a:rPr lang="ar-EG" sz="1600" b="1" u="none" strike="noStrike" dirty="0" smtClean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القمر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-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2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8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-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EG" sz="4000" b="1" dirty="0" smtClean="0"/>
              <a:t>معامل التأثير العنكبوتي المنقح </a:t>
            </a:r>
            <a:r>
              <a:rPr lang="en-US" sz="4000" b="1" dirty="0" smtClean="0">
                <a:solidFill>
                  <a:srgbClr val="FFFF00"/>
                </a:solidFill>
              </a:rPr>
              <a:t>RWIF</a:t>
            </a:r>
            <a:endParaRPr lang="ar-EG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sz="2800" b="1" dirty="0" smtClean="0"/>
              <a:t>ومن الطبيعي أيضًا أن تنعكس </a:t>
            </a:r>
            <a:r>
              <a:rPr lang="ar-SA" sz="2800" b="1" dirty="0" smtClean="0">
                <a:solidFill>
                  <a:srgbClr val="FFFF00"/>
                </a:solidFill>
              </a:rPr>
              <a:t>نسبة الروابط الخارجية </a:t>
            </a:r>
            <a:r>
              <a:rPr lang="ar-SA" sz="2800" b="1" dirty="0" smtClean="0"/>
              <a:t>(من مجمل الروابط الفائقة) على </a:t>
            </a:r>
            <a:r>
              <a:rPr lang="ar-SA" sz="2800" b="1" dirty="0" smtClean="0">
                <a:solidFill>
                  <a:srgbClr val="FFFF00"/>
                </a:solidFill>
              </a:rPr>
              <a:t>معامل التأثير العنكبوتي المنقح </a:t>
            </a:r>
            <a:r>
              <a:rPr lang="en-US" sz="2800" b="1" dirty="0" smtClean="0">
                <a:solidFill>
                  <a:srgbClr val="FFFF00"/>
                </a:solidFill>
              </a:rPr>
              <a:t>RWIF</a:t>
            </a:r>
            <a:r>
              <a:rPr lang="ar-EG" sz="2800" b="1" dirty="0" smtClean="0"/>
              <a:t>، والذي يُعرف بأنه نسبة </a:t>
            </a:r>
            <a:r>
              <a:rPr lang="ar-EG" sz="2800" b="1" u="sng" dirty="0" smtClean="0"/>
              <a:t>الروابط الخارجية </a:t>
            </a:r>
            <a:r>
              <a:rPr lang="ar-EG" sz="2800" b="1" dirty="0" smtClean="0"/>
              <a:t>الموجهة إلى الموقع </a:t>
            </a:r>
            <a:r>
              <a:rPr lang="ar-EG" sz="2800" b="1" u="sng" dirty="0" smtClean="0"/>
              <a:t>إلى مجمل صفحات نفس الموقع</a:t>
            </a:r>
            <a:r>
              <a:rPr lang="ar-EG" sz="2800" b="1" dirty="0" smtClean="0"/>
              <a:t>. </a:t>
            </a:r>
            <a:endParaRPr lang="en-US" sz="2800" b="1" dirty="0" smtClean="0"/>
          </a:p>
          <a:p>
            <a:pPr lvl="0" algn="r" rtl="1"/>
            <a:r>
              <a:rPr lang="ar-EG" sz="2800" b="1" dirty="0" smtClean="0"/>
              <a:t>وهنا نجد أن أرشيفي كل من </a:t>
            </a:r>
            <a:r>
              <a:rPr lang="ar-EG" sz="2800" b="1" dirty="0" smtClean="0">
                <a:solidFill>
                  <a:srgbClr val="FFFF00"/>
                </a:solidFill>
              </a:rPr>
              <a:t>المغرب وتونس </a:t>
            </a:r>
            <a:r>
              <a:rPr lang="ar-EG" sz="2800" b="1" dirty="0" smtClean="0"/>
              <a:t>يتبوأ المرتبتين </a:t>
            </a:r>
            <a:r>
              <a:rPr lang="ar-EG" sz="2800" b="1" dirty="0" smtClean="0">
                <a:solidFill>
                  <a:srgbClr val="FF0000"/>
                </a:solidFill>
              </a:rPr>
              <a:t>الأولى والثانية </a:t>
            </a:r>
            <a:r>
              <a:rPr lang="ar-EG" sz="2800" b="1" dirty="0" smtClean="0"/>
              <a:t>بين الأرشيفات العربية </a:t>
            </a:r>
            <a:r>
              <a:rPr lang="ar-EG" sz="2800" b="1" dirty="0" smtClean="0">
                <a:solidFill>
                  <a:srgbClr val="FFFF00"/>
                </a:solidFill>
              </a:rPr>
              <a:t>بمعدل 144.2 و85.7 </a:t>
            </a:r>
            <a:r>
              <a:rPr lang="ar-EG" sz="2800" b="1" dirty="0" smtClean="0"/>
              <a:t>على التوالي. </a:t>
            </a:r>
          </a:p>
          <a:p>
            <a:pPr lvl="0" algn="r" rtl="1"/>
            <a:r>
              <a:rPr lang="ar-EG" sz="2800" b="1" dirty="0" smtClean="0"/>
              <a:t>ويلي ذلك بقية مواقع الأرشيفات بنسبة ضعيفة للغاية تتفاوت بين 3.1-0.07 .</a:t>
            </a:r>
            <a:endParaRPr lang="en-US" sz="2800" b="1" dirty="0" smtClean="0"/>
          </a:p>
          <a:p>
            <a:pPr algn="r" rtl="1"/>
            <a:endParaRPr lang="ar-EG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62600"/>
            <a:ext cx="7772400" cy="1143000"/>
          </a:xfrm>
        </p:spPr>
        <p:txBody>
          <a:bodyPr/>
          <a:lstStyle/>
          <a:p>
            <a:pPr rtl="1"/>
            <a:r>
              <a:rPr lang="ar-SA" sz="2800" dirty="0" smtClean="0"/>
              <a:t/>
            </a:r>
            <a:br>
              <a:rPr lang="ar-SA" sz="2800" dirty="0" smtClean="0"/>
            </a:br>
            <a:r>
              <a:rPr lang="ar-SA" sz="2800" dirty="0" smtClean="0"/>
              <a:t/>
            </a:r>
            <a:br>
              <a:rPr lang="ar-SA" sz="2800" dirty="0" smtClean="0"/>
            </a:br>
            <a:r>
              <a:rPr lang="ar-SA" sz="2800" b="1" dirty="0" smtClean="0">
                <a:solidFill>
                  <a:schemeClr val="accent6">
                    <a:lumMod val="10000"/>
                    <a:lumOff val="90000"/>
                  </a:schemeClr>
                </a:solidFill>
              </a:rPr>
              <a:t>تصنيف مواقع الأرشيفات الوطنية العربية </a:t>
            </a:r>
            <a:br>
              <a:rPr lang="ar-SA" sz="2800" b="1" dirty="0" smtClean="0">
                <a:solidFill>
                  <a:schemeClr val="accent6">
                    <a:lumMod val="10000"/>
                    <a:lumOff val="90000"/>
                  </a:schemeClr>
                </a:solidFill>
              </a:rPr>
            </a:br>
            <a:r>
              <a:rPr lang="ar-SA" sz="2800" b="1" dirty="0" smtClean="0">
                <a:solidFill>
                  <a:schemeClr val="accent6">
                    <a:lumMod val="10000"/>
                    <a:lumOff val="90000"/>
                  </a:schemeClr>
                </a:solidFill>
              </a:rPr>
              <a:t>وفقا لمعامل التأثير العنكبوتي المنقح </a:t>
            </a:r>
            <a:r>
              <a:rPr lang="en-US" sz="2800" b="1" dirty="0" smtClean="0">
                <a:solidFill>
                  <a:schemeClr val="accent6">
                    <a:lumMod val="10000"/>
                    <a:lumOff val="90000"/>
                  </a:schemeClr>
                </a:solidFill>
              </a:rPr>
              <a:t>RWIF</a:t>
            </a:r>
            <a:r>
              <a:rPr lang="en-US" b="1" dirty="0" smtClean="0">
                <a:solidFill>
                  <a:schemeClr val="accent6">
                    <a:lumMod val="10000"/>
                    <a:lumOff val="9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6">
                    <a:lumMod val="10000"/>
                    <a:lumOff val="90000"/>
                  </a:schemeClr>
                </a:solidFill>
              </a:rPr>
            </a:br>
            <a:endParaRPr lang="ar-EG" b="1" dirty="0">
              <a:solidFill>
                <a:schemeClr val="accent6">
                  <a:lumMod val="10000"/>
                  <a:lumOff val="9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762000"/>
          <a:ext cx="7772400" cy="492048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54480"/>
                <a:gridCol w="1554480"/>
                <a:gridCol w="1554480"/>
                <a:gridCol w="1554480"/>
                <a:gridCol w="1554480"/>
              </a:tblGrid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 dirty="0">
                          <a:latin typeface="Times New Roman"/>
                          <a:ea typeface="Times New Roman"/>
                          <a:cs typeface="Arabic Transparent"/>
                        </a:rPr>
                        <a:t>الرتبة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latin typeface="Times New Roman"/>
                          <a:ea typeface="Times New Roman"/>
                          <a:cs typeface="Arabic Transparent"/>
                        </a:rPr>
                        <a:t>الأرشيف الوطني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latin typeface="Times New Roman"/>
                          <a:ea typeface="Times New Roman"/>
                          <a:cs typeface="Arabic Transparent"/>
                        </a:rPr>
                        <a:t>عدد الروابط الخارجية (ب)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latin typeface="Times New Roman"/>
                          <a:ea typeface="Times New Roman"/>
                          <a:cs typeface="Arabic Transparent"/>
                        </a:rPr>
                        <a:t>عدد صفحات الموقع (ج)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latin typeface="Times New Roman"/>
                          <a:ea typeface="Times New Roman"/>
                          <a:cs typeface="Arabic Transparent"/>
                        </a:rPr>
                        <a:t>معامل</a:t>
                      </a:r>
                      <a:r>
                        <a:rPr lang="ar-EG" sz="1600" b="1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ar-EG" sz="1600" b="1">
                          <a:latin typeface="Times New Roman"/>
                          <a:ea typeface="Times New Roman"/>
                          <a:cs typeface="Arabic Transparent"/>
                        </a:rPr>
                        <a:t> التأثير العنكبوتي المنقح ( ب/ج)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</a:t>
                      </a:r>
                      <a:endParaRPr lang="en-US" sz="1600" b="1" dirty="0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المغرب</a:t>
                      </a:r>
                      <a:endParaRPr lang="en-US" sz="1600" b="1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89307</a:t>
                      </a:r>
                      <a:endParaRPr lang="en-US" sz="1600" b="1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619</a:t>
                      </a:r>
                      <a:endParaRPr lang="en-US" sz="1600" b="1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144.2</a:t>
                      </a:r>
                      <a:endParaRPr lang="en-US" sz="1600" b="1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2</a:t>
                      </a:r>
                      <a:endParaRPr lang="en-US" sz="1600" b="1" dirty="0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تونس</a:t>
                      </a:r>
                      <a:endParaRPr lang="en-US" sz="1600" b="1" dirty="0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28546</a:t>
                      </a:r>
                      <a:endParaRPr lang="en-US" sz="1600" b="1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333</a:t>
                      </a:r>
                      <a:endParaRPr lang="en-US" sz="1600" b="1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85.7</a:t>
                      </a:r>
                      <a:endParaRPr lang="en-US" sz="1600" b="1"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3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البحرين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2444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775</a:t>
                      </a:r>
                      <a:endParaRPr lang="en-US" sz="1600" b="1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3.1</a:t>
                      </a:r>
                      <a:endParaRPr lang="en-US" sz="1600" b="1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4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الإمارات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3775</a:t>
                      </a:r>
                      <a:endParaRPr lang="en-US" sz="1600" b="1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1360</a:t>
                      </a:r>
                      <a:endParaRPr lang="en-US" sz="1600" b="1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2.77</a:t>
                      </a:r>
                      <a:endParaRPr lang="en-US" sz="1600" b="1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5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سلطنة عُمان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664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2040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0.3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6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السعودية</a:t>
                      </a:r>
                      <a:endParaRPr lang="en-US" sz="1600" b="1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48</a:t>
                      </a:r>
                      <a:endParaRPr lang="en-US" sz="1600" b="1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140</a:t>
                      </a:r>
                      <a:endParaRPr lang="en-US" sz="1600" b="1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0.3</a:t>
                      </a:r>
                      <a:endParaRPr lang="en-US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0070C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7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solidFill>
                            <a:srgbClr val="0070C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ليبيا</a:t>
                      </a:r>
                      <a:endParaRPr lang="en-US" sz="1600" b="1">
                        <a:solidFill>
                          <a:srgbClr val="0070C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solidFill>
                            <a:srgbClr val="0070C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38</a:t>
                      </a:r>
                      <a:endParaRPr lang="en-US" sz="1600" b="1">
                        <a:solidFill>
                          <a:srgbClr val="0070C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solidFill>
                            <a:srgbClr val="0070C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526</a:t>
                      </a:r>
                      <a:endParaRPr lang="en-US" sz="1600" b="1">
                        <a:solidFill>
                          <a:srgbClr val="0070C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 dirty="0">
                          <a:solidFill>
                            <a:srgbClr val="0070C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0.07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8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الأردن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-</a:t>
                      </a:r>
                      <a:endParaRPr lang="en-US" sz="1600" b="1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</a:t>
                      </a:r>
                      <a:endParaRPr lang="en-US" sz="1600" b="1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-</a:t>
                      </a:r>
                      <a:endParaRPr lang="en-US" sz="1600" b="1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9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فلسطين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-</a:t>
                      </a:r>
                      <a:endParaRPr lang="en-US" sz="1600" b="1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40</a:t>
                      </a:r>
                      <a:endParaRPr lang="en-US" sz="1600" b="1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-</a:t>
                      </a:r>
                      <a:endParaRPr lang="en-US" sz="1600" b="1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10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سوريا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-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16</a:t>
                      </a:r>
                      <a:endParaRPr lang="en-US" sz="1600" b="1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-</a:t>
                      </a:r>
                      <a:endParaRPr lang="en-US" sz="1600" b="1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11</a:t>
                      </a:r>
                      <a:endParaRPr lang="en-US" sz="1600" b="1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1600" b="1" u="none" strike="noStrike" dirty="0" smtClean="0">
                          <a:solidFill>
                            <a:srgbClr val="FF0000"/>
                          </a:solidFill>
                          <a:latin typeface="Segoe UI Semibold" pitchFamily="34" charset="0"/>
                          <a:ea typeface="Calibri"/>
                          <a:cs typeface="Segoe UI Semibold" pitchFamily="34" charset="0"/>
                        </a:rPr>
                        <a:t>جرز</a:t>
                      </a:r>
                      <a:r>
                        <a:rPr lang="ar-EG" sz="1600" b="1" u="none" strike="noStrike" baseline="0" dirty="0" smtClean="0">
                          <a:solidFill>
                            <a:srgbClr val="FF0000"/>
                          </a:solidFill>
                          <a:latin typeface="Segoe UI Semibold" pitchFamily="34" charset="0"/>
                          <a:ea typeface="Calibri"/>
                          <a:cs typeface="Segoe UI Semibold" pitchFamily="34" charset="0"/>
                        </a:rPr>
                        <a:t> القمر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-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2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ar-EG" sz="1600" b="1" dirty="0">
                          <a:solidFill>
                            <a:srgbClr val="FF0000"/>
                          </a:solidFill>
                          <a:latin typeface="Segoe UI Semibold" pitchFamily="34" charset="0"/>
                          <a:ea typeface="Times New Roman"/>
                          <a:cs typeface="Segoe UI Semibold" pitchFamily="34" charset="0"/>
                        </a:rPr>
                        <a:t>-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Segoe UI Semibold" pitchFamily="34" charset="0"/>
                        <a:ea typeface="Calibri"/>
                        <a:cs typeface="Segoe UI Semibold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/>
          <a:lstStyle/>
          <a:p>
            <a:pPr algn="r" rtl="1"/>
            <a:r>
              <a:rPr lang="ar-SA" b="1" dirty="0" smtClean="0"/>
              <a:t>الخلاصــــــــــة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EG" sz="2800" b="1" dirty="0" smtClean="0"/>
              <a:t>يعد أرشيفا </a:t>
            </a:r>
            <a:r>
              <a:rPr lang="ar-EG" sz="2800" b="1" dirty="0" smtClean="0">
                <a:solidFill>
                  <a:srgbClr val="FFFF00"/>
                </a:solidFill>
              </a:rPr>
              <a:t>المغرب وتونس </a:t>
            </a:r>
            <a:r>
              <a:rPr lang="ar-EG" sz="2800" b="1" dirty="0" smtClean="0"/>
              <a:t>هما </a:t>
            </a:r>
            <a:r>
              <a:rPr lang="ar-EG" sz="2800" b="1" dirty="0" smtClean="0">
                <a:solidFill>
                  <a:srgbClr val="FFFF00"/>
                </a:solidFill>
              </a:rPr>
              <a:t>الأكثر تأثيرًا على الشبكة العنكبوتية بين الأرشيفات العربية </a:t>
            </a:r>
            <a:r>
              <a:rPr lang="ar-EG" sz="2800" b="1" dirty="0" smtClean="0"/>
              <a:t>من حيث </a:t>
            </a:r>
            <a:r>
              <a:rPr lang="ar-EG" sz="2800" b="1" dirty="0" smtClean="0">
                <a:solidFill>
                  <a:srgbClr val="FFFF00"/>
                </a:solidFill>
              </a:rPr>
              <a:t>معامل التأثير المنقح.</a:t>
            </a:r>
          </a:p>
          <a:p>
            <a:pPr lvl="0" algn="r" rtl="1"/>
            <a:r>
              <a:rPr lang="ar-EG" sz="2800" b="1" dirty="0" smtClean="0"/>
              <a:t>تليها أرشيفات </a:t>
            </a:r>
            <a:r>
              <a:rPr lang="ar-EG" sz="2800" b="1" dirty="0" smtClean="0">
                <a:solidFill>
                  <a:srgbClr val="FFFF00"/>
                </a:solidFill>
              </a:rPr>
              <a:t>البحرين والإمارات وعُمان والسعودية وليبيا</a:t>
            </a:r>
            <a:r>
              <a:rPr lang="ar-EG" sz="2800" b="1" dirty="0" smtClean="0"/>
              <a:t>، على التوالي.</a:t>
            </a:r>
          </a:p>
          <a:p>
            <a:pPr lvl="0" algn="r" rtl="1"/>
            <a:r>
              <a:rPr lang="ar-EG" sz="2800" b="1" dirty="0" smtClean="0">
                <a:solidFill>
                  <a:srgbClr val="FFFF00"/>
                </a:solidFill>
              </a:rPr>
              <a:t>لا يوجد أي ترتيب أو تصنيف لبقية الأرشيفات </a:t>
            </a:r>
            <a:r>
              <a:rPr lang="ar-EG" sz="2800" b="1" dirty="0" smtClean="0"/>
              <a:t>نتيجة لعدم كشف محرك البحث عن أي روابط موجهة إليها. </a:t>
            </a:r>
            <a:endParaRPr lang="en-US" sz="2800" b="1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/>
          <a:lstStyle/>
          <a:p>
            <a:pPr algn="r" rtl="1"/>
            <a:r>
              <a:rPr lang="ar-SA" b="1" dirty="0" smtClean="0"/>
              <a:t>التوصيات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pPr lvl="0" algn="r" rtl="1"/>
            <a:r>
              <a:rPr lang="ar-EG" sz="2800" b="1" dirty="0" smtClean="0"/>
              <a:t>وكما هو معلوم في الدوريات العلمية، فإنها لا تصل إلى معامل تأثير مرتفع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Journal Impact Factor (JIF)</a:t>
            </a:r>
            <a:r>
              <a:rPr lang="ar-EG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EG" sz="2800" b="1" dirty="0" smtClean="0"/>
              <a:t>إلا في ظل رصانتها وتمتعها بثراء محتوياتها وخضوعها لمعايير علمية صارمة. </a:t>
            </a:r>
            <a:endParaRPr lang="en-US" sz="2800" b="1" dirty="0" smtClean="0"/>
          </a:p>
          <a:p>
            <a:pPr lvl="0" algn="r" rtl="1"/>
            <a:r>
              <a:rPr lang="ar-EG" sz="2800" b="1" dirty="0" smtClean="0"/>
              <a:t>وبالمثل، فإن مواقع الأرشيفات الوطنية العربية، </a:t>
            </a:r>
            <a:r>
              <a:rPr lang="ar-EG" sz="2800" b="1" dirty="0" smtClean="0">
                <a:solidFill>
                  <a:srgbClr val="FFFF00"/>
                </a:solidFill>
              </a:rPr>
              <a:t>في حاجة إلى كثير من المقومات للارتقاء بحضورها واستقطاب المستفيدين المحتملين إليها، ومن ثم زيادة تألقها وتأثيرها على الشبكة العنكبوتية</a:t>
            </a:r>
            <a:r>
              <a:rPr lang="ar-EG" sz="2800" b="1" dirty="0" smtClean="0"/>
              <a:t>. </a:t>
            </a:r>
            <a:endParaRPr lang="en-US" sz="2800" b="1" dirty="0" smtClean="0"/>
          </a:p>
          <a:p>
            <a:pPr algn="r" rtl="1"/>
            <a:r>
              <a:rPr lang="ar-EG" sz="2800" b="1" dirty="0" smtClean="0"/>
              <a:t>ومن هنا فإننا نضع بين أيدي المسؤولين عن تلك الأرشيفات الوطنية، ومديري مواقعها العنكبوتية، التوصيات التالية: </a:t>
            </a:r>
            <a:endParaRPr lang="ar-EG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990600"/>
          </a:xfrm>
        </p:spPr>
        <p:txBody>
          <a:bodyPr/>
          <a:lstStyle/>
          <a:p>
            <a:pPr algn="r" rtl="1"/>
            <a:r>
              <a:rPr lang="ar-SA" b="1" dirty="0" smtClean="0"/>
              <a:t>التوصيات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lvl="0" algn="r" rtl="1"/>
            <a:r>
              <a:rPr lang="ar-EG" sz="2400" b="1" dirty="0" smtClean="0">
                <a:solidFill>
                  <a:srgbClr val="FFFF00"/>
                </a:solidFill>
              </a:rPr>
              <a:t>من المهم أن تتوافر مواقع الأرشيفات من الأساس</a:t>
            </a:r>
            <a:r>
              <a:rPr lang="ar-EG" sz="2400" b="1" dirty="0" smtClean="0"/>
              <a:t>، وأن يكون </a:t>
            </a:r>
            <a:r>
              <a:rPr lang="ar-EG" sz="2400" b="1" dirty="0" smtClean="0">
                <a:solidFill>
                  <a:srgbClr val="92D050"/>
                </a:solidFill>
              </a:rPr>
              <a:t>لها نطاقها الخاص بها </a:t>
            </a:r>
            <a:r>
              <a:rPr lang="en-US" sz="2400" b="1" dirty="0" smtClean="0">
                <a:solidFill>
                  <a:srgbClr val="92D050"/>
                </a:solidFill>
              </a:rPr>
              <a:t>domain</a:t>
            </a:r>
            <a:r>
              <a:rPr lang="ar-EG" sz="2400" b="1" dirty="0" smtClean="0">
                <a:solidFill>
                  <a:srgbClr val="92D050"/>
                </a:solidFill>
              </a:rPr>
              <a:t> </a:t>
            </a:r>
            <a:r>
              <a:rPr lang="ar-EG" sz="2400" b="1" dirty="0" smtClean="0"/>
              <a:t>المميز لها عن غيرها من المواقع العنكبوتية لمؤسسات الدولة (بما فيها المكتبة الوطنية)، وأن تتميز تلك المواقع بالثبات والاستقرار.</a:t>
            </a:r>
            <a:endParaRPr lang="en-US" sz="2400" b="1" dirty="0" smtClean="0"/>
          </a:p>
          <a:p>
            <a:pPr lvl="0" algn="r" rtl="1"/>
            <a:r>
              <a:rPr lang="ar-EG" sz="2400" b="1" dirty="0" smtClean="0"/>
              <a:t>لابد من </a:t>
            </a:r>
            <a:r>
              <a:rPr lang="ar-EG" sz="2400" b="1" dirty="0" smtClean="0">
                <a:solidFill>
                  <a:srgbClr val="FFFF00"/>
                </a:solidFill>
              </a:rPr>
              <a:t>إثراء</a:t>
            </a:r>
            <a:r>
              <a:rPr lang="ar-EG" sz="2400" b="1" dirty="0" smtClean="0"/>
              <a:t> مواقع الأرشيفات الوطنية </a:t>
            </a:r>
            <a:r>
              <a:rPr lang="ar-EG" sz="2400" b="1" dirty="0" smtClean="0">
                <a:solidFill>
                  <a:srgbClr val="FFFF00"/>
                </a:solidFill>
              </a:rPr>
              <a:t>بالأنشطة والفعاليات </a:t>
            </a:r>
            <a:r>
              <a:rPr lang="ar-EG" sz="2400" b="1" dirty="0" smtClean="0"/>
              <a:t>ذات الصلة، </a:t>
            </a:r>
            <a:r>
              <a:rPr lang="ar-EG" sz="2400" b="1" dirty="0" smtClean="0">
                <a:solidFill>
                  <a:srgbClr val="FFFF00"/>
                </a:solidFill>
              </a:rPr>
              <a:t>وتوفير خدمات المعلومات الأرشيفية</a:t>
            </a:r>
            <a:r>
              <a:rPr lang="ar-EG" sz="2400" b="1" dirty="0" smtClean="0"/>
              <a:t>، </a:t>
            </a:r>
            <a:r>
              <a:rPr lang="ar-EG" sz="2400" b="1" dirty="0" smtClean="0">
                <a:solidFill>
                  <a:srgbClr val="FFFF00"/>
                </a:solidFill>
              </a:rPr>
              <a:t>وإتاحة وثائقها بصورة رقمية</a:t>
            </a:r>
            <a:r>
              <a:rPr lang="ar-EG" sz="2400" b="1" dirty="0" smtClean="0"/>
              <a:t>، بما يعمل على تيسير الإفادة منها ربما دون الحاجة إلى ارتياد مواقعها الفيزيقية. </a:t>
            </a:r>
          </a:p>
          <a:p>
            <a:pPr lvl="0" algn="r" rtl="1"/>
            <a:r>
              <a:rPr lang="ar-EG" sz="2400" b="1" dirty="0" smtClean="0"/>
              <a:t>كما أنه من المهم </a:t>
            </a:r>
            <a:r>
              <a:rPr lang="ar-EG" sz="2400" b="1" dirty="0" smtClean="0">
                <a:solidFill>
                  <a:srgbClr val="FFFF00"/>
                </a:solidFill>
              </a:rPr>
              <a:t>إثراء مواقع الأرشيفات بالمواد الإعلامية</a:t>
            </a:r>
            <a:r>
              <a:rPr lang="ar-EG" sz="2400" b="1" dirty="0" smtClean="0"/>
              <a:t>، ودعم ذلك </a:t>
            </a:r>
            <a:r>
              <a:rPr lang="ar-EG" sz="2400" b="1" dirty="0" smtClean="0">
                <a:solidFill>
                  <a:srgbClr val="00B0F0"/>
                </a:solidFill>
              </a:rPr>
              <a:t>بالنصوص</a:t>
            </a:r>
            <a:r>
              <a:rPr lang="ar-EG" sz="2400" b="1" dirty="0" smtClean="0"/>
              <a:t> </a:t>
            </a:r>
            <a:r>
              <a:rPr lang="ar-EG" sz="2400" b="1" dirty="0" smtClean="0">
                <a:solidFill>
                  <a:srgbClr val="00B0F0"/>
                </a:solidFill>
              </a:rPr>
              <a:t>والملفات المرئية </a:t>
            </a:r>
            <a:r>
              <a:rPr lang="ar-EG" sz="2400" b="1" dirty="0" smtClean="0"/>
              <a:t>وغير ذلك من الوسائط المهمة </a:t>
            </a:r>
            <a:r>
              <a:rPr lang="ar-EG" sz="2400" b="1" dirty="0" smtClean="0">
                <a:solidFill>
                  <a:srgbClr val="92D050"/>
                </a:solidFill>
              </a:rPr>
              <a:t>لربط المستفيدين المحتملين بتلك المواقع</a:t>
            </a:r>
            <a:r>
              <a:rPr lang="ar-EG" sz="2400" b="1" dirty="0" smtClean="0"/>
              <a:t>.</a:t>
            </a:r>
            <a:endParaRPr lang="en-US" sz="2400" b="1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914400"/>
          </a:xfrm>
        </p:spPr>
        <p:txBody>
          <a:bodyPr/>
          <a:lstStyle/>
          <a:p>
            <a:pPr algn="r" rtl="1"/>
            <a:r>
              <a:rPr lang="ar-SA" b="1" dirty="0" smtClean="0"/>
              <a:t>التوصيات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pPr lvl="0" algn="r" rtl="1"/>
            <a:r>
              <a:rPr lang="ar-EG" sz="2800" b="1" dirty="0" smtClean="0"/>
              <a:t>لابد من تضمين مواقع الأرشيفات </a:t>
            </a:r>
            <a:r>
              <a:rPr lang="ar-EG" sz="2800" b="1" dirty="0" smtClean="0">
                <a:solidFill>
                  <a:srgbClr val="FFFF00"/>
                </a:solidFill>
              </a:rPr>
              <a:t>للمصادر العلمية المختلفة المتمثلة </a:t>
            </a:r>
            <a:r>
              <a:rPr lang="ar-EG" sz="2800" b="1" dirty="0" smtClean="0"/>
              <a:t>في </a:t>
            </a:r>
            <a:r>
              <a:rPr lang="ar-EG" sz="2800" b="1" dirty="0" smtClean="0">
                <a:solidFill>
                  <a:srgbClr val="92D050"/>
                </a:solidFill>
              </a:rPr>
              <a:t>الأدلة والمعايير والدراسات العلمية </a:t>
            </a:r>
            <a:r>
              <a:rPr lang="ar-EG" sz="2800" b="1" dirty="0" smtClean="0"/>
              <a:t>(التي يتوفر عليها بعضها، أو التي ينشرها منسوبو تلك الأرشيفات في مظان أخرى)، </a:t>
            </a:r>
            <a:r>
              <a:rPr lang="ar-EG" sz="2800" b="1" dirty="0" smtClean="0">
                <a:solidFill>
                  <a:srgbClr val="92D050"/>
                </a:solidFill>
              </a:rPr>
              <a:t>وبحوث المؤتمرات </a:t>
            </a:r>
            <a:r>
              <a:rPr lang="ar-EG" sz="2800" b="1" dirty="0" smtClean="0"/>
              <a:t>التي تعقدها تلك الأرشيفات العربية بين كل حين وآخر.</a:t>
            </a:r>
            <a:endParaRPr lang="en-US" sz="2800" b="1" dirty="0" smtClean="0"/>
          </a:p>
          <a:p>
            <a:pPr lvl="0" algn="r" rtl="1"/>
            <a:r>
              <a:rPr lang="ar-EG" sz="2800" b="1" dirty="0" smtClean="0"/>
              <a:t>من الضروري الحرص على </a:t>
            </a:r>
            <a:r>
              <a:rPr lang="ar-EG" sz="2800" b="1" dirty="0" smtClean="0">
                <a:solidFill>
                  <a:srgbClr val="FFFF00"/>
                </a:solidFill>
              </a:rPr>
              <a:t>تضمين مواقع الأرشيفات لواصفات البيانات (الميتاداتا) المعيارية</a:t>
            </a:r>
            <a:r>
              <a:rPr lang="ar-EG" sz="2800" b="1" dirty="0" smtClean="0"/>
              <a:t>، والعناية بذلك وبغيرها من الأساليب الكفيلة </a:t>
            </a:r>
            <a:r>
              <a:rPr lang="ar-EG" sz="2800" b="1" dirty="0" smtClean="0">
                <a:solidFill>
                  <a:srgbClr val="92D050"/>
                </a:solidFill>
              </a:rPr>
              <a:t>بتحسين تكشيفها وتألقها من قبل محركات البحث المختلفة. </a:t>
            </a:r>
            <a:endParaRPr lang="en-US" sz="2800" b="1" dirty="0" smtClean="0">
              <a:solidFill>
                <a:srgbClr val="92D050"/>
              </a:solidFill>
            </a:endParaRPr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990600"/>
          </a:xfrm>
        </p:spPr>
        <p:txBody>
          <a:bodyPr/>
          <a:lstStyle/>
          <a:p>
            <a:pPr algn="r" rtl="1"/>
            <a:r>
              <a:rPr lang="ar-SA" b="1" dirty="0" smtClean="0"/>
              <a:t>التوصيات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pPr lvl="0" algn="r" rtl="1"/>
            <a:r>
              <a:rPr lang="ar-EG" sz="2800" b="1" dirty="0" smtClean="0"/>
              <a:t>من المهم للأرشيفات الوطنية – دعمًا لوظائفها ومهامها - أن يكون لها حساباتها الخاصة (والمستقلة) على مختلف </a:t>
            </a:r>
            <a:r>
              <a:rPr lang="ar-EG" sz="2800" b="1" dirty="0" smtClean="0">
                <a:solidFill>
                  <a:srgbClr val="FFFF00"/>
                </a:solidFill>
              </a:rPr>
              <a:t>وسائط التواصل الاجتماعي</a:t>
            </a:r>
            <a:r>
              <a:rPr lang="ar-EG" sz="2800" b="1" dirty="0" smtClean="0"/>
              <a:t>، </a:t>
            </a:r>
            <a:r>
              <a:rPr lang="ar-EG" sz="2800" b="1" dirty="0" smtClean="0">
                <a:solidFill>
                  <a:srgbClr val="92D050"/>
                </a:solidFill>
              </a:rPr>
              <a:t>مع الإشارة في كل منها إلى الرابط الفائق لموقعها العنكبوتي</a:t>
            </a:r>
            <a:r>
              <a:rPr lang="ar-EG" sz="2800" b="1" dirty="0" smtClean="0"/>
              <a:t>. </a:t>
            </a:r>
          </a:p>
          <a:p>
            <a:pPr lvl="0" algn="r" rtl="1"/>
            <a:r>
              <a:rPr lang="ar-EG" sz="2800" b="1" dirty="0" smtClean="0"/>
              <a:t>ونرى أن الأمر في حاجة إلى </a:t>
            </a:r>
            <a:r>
              <a:rPr lang="ar-EG" sz="2800" b="1" dirty="0" smtClean="0">
                <a:solidFill>
                  <a:srgbClr val="00B0F0"/>
                </a:solidFill>
              </a:rPr>
              <a:t>دراسة</a:t>
            </a:r>
            <a:r>
              <a:rPr lang="ar-EG" sz="2800" b="1" dirty="0" smtClean="0"/>
              <a:t> مستقلة تتوسل بأسلوب </a:t>
            </a:r>
            <a:r>
              <a:rPr lang="ar-EG" sz="2800" b="1" dirty="0" smtClean="0">
                <a:solidFill>
                  <a:srgbClr val="00B0F0"/>
                </a:solidFill>
              </a:rPr>
              <a:t>القياسات البديلة (الألتمتريكس) </a:t>
            </a:r>
            <a:r>
              <a:rPr lang="en-US" sz="2800" b="1" dirty="0" err="1" smtClean="0">
                <a:solidFill>
                  <a:srgbClr val="00B0F0"/>
                </a:solidFill>
              </a:rPr>
              <a:t>Altmetrics</a:t>
            </a:r>
            <a:r>
              <a:rPr lang="ar-EG" sz="2800" b="1" dirty="0" smtClean="0">
                <a:solidFill>
                  <a:srgbClr val="00B0F0"/>
                </a:solidFill>
              </a:rPr>
              <a:t> للكشف عن مدى حضور تلك الأرشيفات على هذه الوسائط</a:t>
            </a:r>
            <a:r>
              <a:rPr lang="ar-EG" sz="2800" b="1" dirty="0" smtClean="0"/>
              <a:t>.</a:t>
            </a:r>
            <a:endParaRPr lang="en-US" sz="2800" b="1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pPr algn="r" rtl="1"/>
            <a:r>
              <a:rPr lang="ar-SA" b="1" dirty="0" smtClean="0"/>
              <a:t>التوصيات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lvl="0" algn="r" rtl="1"/>
            <a:r>
              <a:rPr lang="ar-EG" sz="2800" b="1" dirty="0" smtClean="0"/>
              <a:t>لابد من العناية </a:t>
            </a:r>
            <a:r>
              <a:rPr lang="ar-EG" sz="2800" b="1" dirty="0" smtClean="0">
                <a:solidFill>
                  <a:srgbClr val="FFFF00"/>
                </a:solidFill>
              </a:rPr>
              <a:t>بالبنية الداخلية لمواقع الأرشيفات الوطنية</a:t>
            </a:r>
            <a:r>
              <a:rPr lang="ar-EG" sz="2800" b="1" dirty="0" smtClean="0"/>
              <a:t>، وإحكام الروابط الذاتية بين صفحاتها وبعضها البعض، </a:t>
            </a:r>
          </a:p>
          <a:p>
            <a:pPr lvl="0" algn="r" rtl="1"/>
            <a:r>
              <a:rPr lang="ar-EG" sz="2800" b="1" dirty="0" smtClean="0"/>
              <a:t>كما لابد من </a:t>
            </a:r>
            <a:r>
              <a:rPr lang="ar-EG" sz="2800" b="1" dirty="0" smtClean="0">
                <a:solidFill>
                  <a:srgbClr val="FFFF00"/>
                </a:solidFill>
              </a:rPr>
              <a:t>الترويج لتلك المواقع بين المواقع الأخرى</a:t>
            </a:r>
            <a:r>
              <a:rPr lang="ar-EG" sz="2800" b="1" dirty="0" smtClean="0"/>
              <a:t>، الأرشيفية وغيرها، على الشبكة العنكبوتية. </a:t>
            </a:r>
          </a:p>
          <a:p>
            <a:pPr lvl="0" algn="r" rtl="1"/>
            <a:r>
              <a:rPr lang="ar-EG" sz="2800" b="1" dirty="0" smtClean="0"/>
              <a:t>ومن المهم في هذا السياق، </a:t>
            </a:r>
            <a:r>
              <a:rPr lang="ar-EG" sz="2800" b="1" dirty="0" smtClean="0">
                <a:solidFill>
                  <a:srgbClr val="FFFF00"/>
                </a:solidFill>
              </a:rPr>
              <a:t>تضمين مواقع الأرشيفات الوطنية لقسم (</a:t>
            </a:r>
            <a:r>
              <a:rPr lang="ar-EG" sz="2800" b="1" dirty="0" smtClean="0">
                <a:solidFill>
                  <a:srgbClr val="00B0F0"/>
                </a:solidFill>
              </a:rPr>
              <a:t>روابط مفيدة</a:t>
            </a:r>
            <a:r>
              <a:rPr lang="ar-EG" sz="2800" b="1" dirty="0" smtClean="0">
                <a:solidFill>
                  <a:srgbClr val="FFFF00"/>
                </a:solidFill>
              </a:rPr>
              <a:t>) بحيث يشتمل على روابط الأرشيفات العربية الأخرى</a:t>
            </a:r>
            <a:r>
              <a:rPr lang="ar-EG" sz="2800" b="1" dirty="0" smtClean="0"/>
              <a:t>، وذلك إسهامًا في تعريف الأرشيفات العربية بعضها ببعض، </a:t>
            </a:r>
            <a:r>
              <a:rPr lang="ar-EG" sz="2800" b="1" dirty="0" smtClean="0">
                <a:solidFill>
                  <a:srgbClr val="FFFF00"/>
                </a:solidFill>
              </a:rPr>
              <a:t>وزيادة الروابط الخارجية </a:t>
            </a:r>
            <a:r>
              <a:rPr lang="en-US" sz="2800" b="1" dirty="0" smtClean="0">
                <a:solidFill>
                  <a:srgbClr val="FFFF00"/>
                </a:solidFill>
              </a:rPr>
              <a:t>external links</a:t>
            </a:r>
            <a:r>
              <a:rPr lang="ar-EG" sz="2800" b="1" dirty="0" smtClean="0">
                <a:solidFill>
                  <a:srgbClr val="FFFF00"/>
                </a:solidFill>
              </a:rPr>
              <a:t> </a:t>
            </a:r>
            <a:r>
              <a:rPr lang="ar-EG" sz="2800" b="1" dirty="0" smtClean="0"/>
              <a:t>إليها.</a:t>
            </a:r>
            <a:endParaRPr lang="en-US" sz="2800" b="1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990600"/>
          </a:xfrm>
        </p:spPr>
        <p:txBody>
          <a:bodyPr/>
          <a:lstStyle/>
          <a:p>
            <a:pPr algn="r" rtl="1"/>
            <a:r>
              <a:rPr lang="ar-SA" b="1" dirty="0" smtClean="0"/>
              <a:t>التوصيات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lvl="0" algn="r" rtl="1"/>
            <a:r>
              <a:rPr lang="ar-EG" sz="2800" b="1" dirty="0" smtClean="0"/>
              <a:t>ينبغي على الأرشيفات الوطنية، الحرص على </a:t>
            </a:r>
            <a:r>
              <a:rPr lang="ar-EG" sz="2800" b="1" dirty="0" smtClean="0">
                <a:solidFill>
                  <a:srgbClr val="FFFF00"/>
                </a:solidFill>
              </a:rPr>
              <a:t>إعداد تطبيقات خاصة بها على الهواتف الخلوية</a:t>
            </a:r>
            <a:r>
              <a:rPr lang="ar-EG" sz="2800" b="1" dirty="0" smtClean="0"/>
              <a:t>، بما يعمل على زيادة معدلات زيارتها والإفادة منها من قبل المستفيدين منها.</a:t>
            </a:r>
            <a:endParaRPr lang="en-US" sz="2800" b="1" dirty="0" smtClean="0"/>
          </a:p>
          <a:p>
            <a:pPr lvl="0" algn="r" rtl="1"/>
            <a:r>
              <a:rPr lang="ar-EG" sz="2800" b="1" dirty="0" smtClean="0"/>
              <a:t>لابد من </a:t>
            </a:r>
            <a:r>
              <a:rPr lang="ar-EG" sz="2800" b="1" dirty="0" smtClean="0">
                <a:solidFill>
                  <a:srgbClr val="FFFF00"/>
                </a:solidFill>
              </a:rPr>
              <a:t>إنشاء موقع عنكبوتي للفرع الإقليمي العربي للمجلس الدولي للأرشيف</a:t>
            </a:r>
            <a:r>
              <a:rPr lang="ar-EG" sz="2800" b="1" dirty="0" smtClean="0"/>
              <a:t>، وأن يعمل هذا الموقع على </a:t>
            </a:r>
            <a:r>
              <a:rPr lang="ar-EG" sz="2800" b="1" dirty="0" smtClean="0">
                <a:solidFill>
                  <a:srgbClr val="FFFF00"/>
                </a:solidFill>
              </a:rPr>
              <a:t>توفير المعلومات اللازمة عن الأرشيفات العربية، الوطنية وغيرها، بما فيها الروابط الفائقة إلى مواقعها</a:t>
            </a:r>
            <a:r>
              <a:rPr lang="ar-EG" sz="2800" b="1" dirty="0" smtClean="0"/>
              <a:t>.</a:t>
            </a:r>
            <a:endParaRPr lang="en-US" sz="2800" b="1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990600"/>
          </a:xfrm>
        </p:spPr>
        <p:txBody>
          <a:bodyPr/>
          <a:lstStyle/>
          <a:p>
            <a:pPr algn="r" rtl="1"/>
            <a:r>
              <a:rPr lang="ar-SA" b="1" dirty="0" smtClean="0"/>
              <a:t>التوصيات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lvl="0" algn="r" rtl="1"/>
            <a:r>
              <a:rPr lang="ar-EG" sz="2800" b="1" dirty="0" smtClean="0"/>
              <a:t>إثراءً للمحتوى الوثائقي العربي، لابد من وجود </a:t>
            </a:r>
            <a:r>
              <a:rPr lang="ar-EG" sz="2800" b="1" dirty="0" smtClean="0">
                <a:solidFill>
                  <a:srgbClr val="FFFF00"/>
                </a:solidFill>
              </a:rPr>
              <a:t>إصدارة عربية من موقع "المجلس الدولي للأرشيف"؛ </a:t>
            </a:r>
            <a:r>
              <a:rPr lang="ar-EG" sz="2800" b="1" dirty="0" smtClean="0"/>
              <a:t>حيث لا يتوافر هذا الموقع سوى بثلاث لغات هي الإنجليزية والفرنسية والإسبانية. ولابد من </a:t>
            </a:r>
            <a:r>
              <a:rPr lang="ar-EG" sz="2800" b="1" dirty="0" smtClean="0">
                <a:solidFill>
                  <a:srgbClr val="FFFF00"/>
                </a:solidFill>
              </a:rPr>
              <a:t>توفير المعلومات اللازمة باللغة العربية عن الفرع الإقليمي العربي والأرشيفات العربية على ذلك الموقع</a:t>
            </a:r>
            <a:r>
              <a:rPr lang="ar-EG" sz="2800" b="1" dirty="0" smtClean="0"/>
              <a:t>.</a:t>
            </a:r>
          </a:p>
          <a:p>
            <a:pPr lvl="0" algn="r" rtl="1"/>
            <a:endParaRPr lang="en-US" sz="2800" b="1" dirty="0" smtClean="0"/>
          </a:p>
          <a:p>
            <a:pPr lvl="0" algn="r" rtl="1"/>
            <a:r>
              <a:rPr lang="ar-EG" sz="2800" b="1" dirty="0" smtClean="0"/>
              <a:t>من الضروري </a:t>
            </a:r>
            <a:r>
              <a:rPr lang="ar-EG" sz="2800" b="1" dirty="0" smtClean="0">
                <a:solidFill>
                  <a:srgbClr val="FFFF00"/>
                </a:solidFill>
              </a:rPr>
              <a:t>إجراء الدراسات التقييمية للأرشيفات الوطنية العربية</a:t>
            </a:r>
            <a:r>
              <a:rPr lang="ar-EG" sz="2800" b="1" dirty="0" smtClean="0"/>
              <a:t>، بصفة دورية، باستخدام </a:t>
            </a:r>
            <a:r>
              <a:rPr lang="ar-EG" sz="2800" b="1" dirty="0" smtClean="0">
                <a:solidFill>
                  <a:srgbClr val="FFFF00"/>
                </a:solidFill>
              </a:rPr>
              <a:t>الأساليب المنهجية المختلفة للتقييم</a:t>
            </a:r>
            <a:r>
              <a:rPr lang="ar-EG" sz="2800" b="1" dirty="0" smtClean="0"/>
              <a:t>. </a:t>
            </a:r>
            <a:endParaRPr lang="en-US" sz="2800" b="1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b="1" dirty="0" smtClean="0"/>
              <a:t>التوصيات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EG" b="1" dirty="0" smtClean="0"/>
              <a:t>ومن كل سبق، </a:t>
            </a:r>
            <a:r>
              <a:rPr lang="ar-EG" b="1" dirty="0" smtClean="0">
                <a:solidFill>
                  <a:srgbClr val="FFFF00"/>
                </a:solidFill>
              </a:rPr>
              <a:t>يمكن زيادة فعالية مواقع الأرشيفات الوطنية العربية على العنكبوتية وتأثيرها</a:t>
            </a:r>
            <a:r>
              <a:rPr lang="ar-EG" b="1" dirty="0" smtClean="0"/>
              <a:t>،</a:t>
            </a:r>
          </a:p>
          <a:p>
            <a:pPr lvl="0" algn="r" rtl="1">
              <a:buNone/>
            </a:pPr>
            <a:r>
              <a:rPr lang="ar-EG" b="1" dirty="0" smtClean="0"/>
              <a:t> </a:t>
            </a:r>
          </a:p>
          <a:p>
            <a:pPr lvl="0" algn="r" rtl="1"/>
            <a:r>
              <a:rPr lang="ar-EG" b="1" dirty="0" smtClean="0"/>
              <a:t>ومن ثم </a:t>
            </a:r>
            <a:r>
              <a:rPr lang="ar-EG" b="1" dirty="0" smtClean="0">
                <a:solidFill>
                  <a:srgbClr val="FFFF00"/>
                </a:solidFill>
              </a:rPr>
              <a:t>الارتقاء بتصنيفها وترتيبها النسبي، ليس بين نظائرها العربية ، وإنما الدولية أيضًا</a:t>
            </a:r>
            <a:r>
              <a:rPr lang="ar-EG" b="1" dirty="0" smtClean="0"/>
              <a:t>.</a:t>
            </a:r>
            <a:endParaRPr lang="en-US" b="1" dirty="0" smtClean="0"/>
          </a:p>
          <a:p>
            <a:pPr algn="r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E961-085C-4242-ADDC-9D938C7A3D9C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09800"/>
            <a:ext cx="7772400" cy="1524000"/>
          </a:xfrm>
        </p:spPr>
        <p:txBody>
          <a:bodyPr/>
          <a:lstStyle/>
          <a:p>
            <a:r>
              <a:rPr lang="ar-EG" sz="6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شكرًا لحسن استماعكم</a:t>
            </a:r>
            <a:endParaRPr lang="ar-EG" sz="6000" b="1" dirty="0">
              <a:solidFill>
                <a:schemeClr val="tx2">
                  <a:lumMod val="60000"/>
                  <a:lumOff val="40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803C-9FF6-4589-9129-E294985A4E00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Ribbons">
  <a:themeElements>
    <a:clrScheme name="">
      <a:dk1>
        <a:srgbClr val="000022"/>
      </a:dk1>
      <a:lt1>
        <a:srgbClr val="FFFFFF"/>
      </a:lt1>
      <a:dk2>
        <a:srgbClr val="000066"/>
      </a:dk2>
      <a:lt2>
        <a:srgbClr val="FFCC00"/>
      </a:lt2>
      <a:accent1>
        <a:srgbClr val="666699"/>
      </a:accent1>
      <a:accent2>
        <a:srgbClr val="000048"/>
      </a:accent2>
      <a:accent3>
        <a:srgbClr val="AAAAB8"/>
      </a:accent3>
      <a:accent4>
        <a:srgbClr val="DADADA"/>
      </a:accent4>
      <a:accent5>
        <a:srgbClr val="B8B8CA"/>
      </a:accent5>
      <a:accent6>
        <a:srgbClr val="000040"/>
      </a:accent6>
      <a:hlink>
        <a:srgbClr val="66FF33"/>
      </a:hlink>
      <a:folHlink>
        <a:srgbClr val="66FF33"/>
      </a:folHlink>
    </a:clrScheme>
    <a:fontScheme name="Ribbon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Ribbons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2">
        <a:dk1>
          <a:srgbClr val="001600"/>
        </a:dk1>
        <a:lt1>
          <a:srgbClr val="669900"/>
        </a:lt1>
        <a:dk2>
          <a:srgbClr val="000000"/>
        </a:dk2>
        <a:lt2>
          <a:srgbClr val="006600"/>
        </a:lt2>
        <a:accent1>
          <a:srgbClr val="336600"/>
        </a:accent1>
        <a:accent2>
          <a:srgbClr val="89BA00"/>
        </a:accent2>
        <a:accent3>
          <a:srgbClr val="B8CAAA"/>
        </a:accent3>
        <a:accent4>
          <a:srgbClr val="001100"/>
        </a:accent4>
        <a:accent5>
          <a:srgbClr val="ADB8AA"/>
        </a:accent5>
        <a:accent6>
          <a:srgbClr val="7CA800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3">
        <a:dk1>
          <a:srgbClr val="000000"/>
        </a:dk1>
        <a:lt1>
          <a:srgbClr val="B2B2B2"/>
        </a:lt1>
        <a:dk2>
          <a:srgbClr val="000000"/>
        </a:dk2>
        <a:lt2>
          <a:srgbClr val="777777"/>
        </a:lt2>
        <a:accent1>
          <a:srgbClr val="CBCBCB"/>
        </a:accent1>
        <a:accent2>
          <a:srgbClr val="969696"/>
        </a:accent2>
        <a:accent3>
          <a:srgbClr val="D5D5D5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333333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4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5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6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896</TotalTime>
  <Words>2842</Words>
  <Application>Microsoft Office PowerPoint</Application>
  <PresentationFormat>On-screen Show (4:3)</PresentationFormat>
  <Paragraphs>423</Paragraphs>
  <Slides>41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Ribbons</vt:lpstr>
      <vt:lpstr>Bitmap Image</vt:lpstr>
      <vt:lpstr>  تصنيف مواقع الأرشيفات دراسة تقييمية للأرشيفات الوطنية العربية على الإنترنت  في ضوء أسلوب القياسات العنكبوتية (ويبومتريكس)  </vt:lpstr>
      <vt:lpstr>أهمية الدراســــــــة</vt:lpstr>
      <vt:lpstr>أهمية الدراســــــــة</vt:lpstr>
      <vt:lpstr>المواقع العنكبوتية للأرشيفات</vt:lpstr>
      <vt:lpstr>المواقع العنكبوتية للأرشيفات</vt:lpstr>
      <vt:lpstr> أهداف الدراسة </vt:lpstr>
      <vt:lpstr>مجتمع الدراسة</vt:lpstr>
      <vt:lpstr>مشكلات الدراســــــــة</vt:lpstr>
      <vt:lpstr>منهج الدراســــــــة</vt:lpstr>
      <vt:lpstr>منهج الدراســــــــة</vt:lpstr>
      <vt:lpstr>البحث المتقدم في جوجل</vt:lpstr>
      <vt:lpstr>واجهة محرك بحث  "مستكشف الروابط" Link Explorer </vt:lpstr>
      <vt:lpstr>منهج الدراســــــــة</vt:lpstr>
      <vt:lpstr>الدراسات السابقة</vt:lpstr>
      <vt:lpstr>Slide 15</vt:lpstr>
      <vt:lpstr>السمات العامة لمواقع الأرشيفات الوطنية  </vt:lpstr>
      <vt:lpstr>مواقع الأرشيفات الوطنية العربية محل الدراسة</vt:lpstr>
      <vt:lpstr>السمات العامة لمواقع الأرشيفات الوطنية  </vt:lpstr>
      <vt:lpstr>حجم صفحات مواقع الأرشيفات الوطنية</vt:lpstr>
      <vt:lpstr>حجم صفحات مواقع الأرشيفات الوطنية</vt:lpstr>
      <vt:lpstr>حجم مواقع الأرشيفات الوطنية العربية وفقا لعدد صفحات كل منها</vt:lpstr>
      <vt:lpstr>واجهة موقع "هيئة الوثائق والمحفوظات الوطنية" بسلطنة عُمان </vt:lpstr>
      <vt:lpstr>الملفات الثرية على مواقع الأرشيفات الوطنية</vt:lpstr>
      <vt:lpstr>الملفات الثرية على مواقع الأرشيفات الوطنية</vt:lpstr>
      <vt:lpstr> الروابط الفائقة لمواقع الأرشيفات الوطنية  </vt:lpstr>
      <vt:lpstr>الروابط الفائقة لمواقع الأرشيفات الوطنية</vt:lpstr>
      <vt:lpstr>الروابط الفائقة لمواقع الأرشيفات الوطنية</vt:lpstr>
      <vt:lpstr>معامل التأثير العنكبوتي البسيط SWIF</vt:lpstr>
      <vt:lpstr>تصنيف مواقع الأرشيفات الوطنية العربية  وفقا لمعامل التأثير العنكبوتي البسيط SWIF</vt:lpstr>
      <vt:lpstr>معامل التأثير العنكبوتي المنقح RWIF</vt:lpstr>
      <vt:lpstr>  تصنيف مواقع الأرشيفات الوطنية العربية  وفقا لمعامل التأثير العنكبوتي المنقح RWIF </vt:lpstr>
      <vt:lpstr>الخلاصــــــــــة</vt:lpstr>
      <vt:lpstr>التوصيات</vt:lpstr>
      <vt:lpstr>التوصيات</vt:lpstr>
      <vt:lpstr>التوصيات</vt:lpstr>
      <vt:lpstr>التوصيات</vt:lpstr>
      <vt:lpstr>التوصيات</vt:lpstr>
      <vt:lpstr>التوصيات</vt:lpstr>
      <vt:lpstr>التوصيات</vt:lpstr>
      <vt:lpstr>التوصيات</vt:lpstr>
      <vt:lpstr>شكرًا لحسن استماعكم</vt:lpstr>
    </vt:vector>
  </TitlesOfParts>
  <Company>Duke_Medical_Center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Access Resources: An Introduction to Public Library of Science and BioMed Central</dc:title>
  <dc:creator>Rick Peterson</dc:creator>
  <cp:lastModifiedBy>NEW</cp:lastModifiedBy>
  <cp:revision>75</cp:revision>
  <dcterms:created xsi:type="dcterms:W3CDTF">2005-03-23T21:09:07Z</dcterms:created>
  <dcterms:modified xsi:type="dcterms:W3CDTF">2019-04-05T12:22:51Z</dcterms:modified>
</cp:coreProperties>
</file>