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56" r:id="rId2"/>
    <p:sldId id="263" r:id="rId3"/>
    <p:sldId id="332" r:id="rId4"/>
    <p:sldId id="257" r:id="rId5"/>
    <p:sldId id="258" r:id="rId6"/>
    <p:sldId id="302" r:id="rId7"/>
    <p:sldId id="295" r:id="rId8"/>
    <p:sldId id="294" r:id="rId9"/>
    <p:sldId id="296" r:id="rId10"/>
    <p:sldId id="260" r:id="rId11"/>
    <p:sldId id="264" r:id="rId12"/>
    <p:sldId id="262" r:id="rId13"/>
    <p:sldId id="303" r:id="rId14"/>
    <p:sldId id="267" r:id="rId15"/>
    <p:sldId id="278" r:id="rId16"/>
    <p:sldId id="279" r:id="rId17"/>
    <p:sldId id="281" r:id="rId18"/>
    <p:sldId id="270" r:id="rId19"/>
    <p:sldId id="282" r:id="rId20"/>
    <p:sldId id="283" r:id="rId21"/>
    <p:sldId id="261" r:id="rId22"/>
    <p:sldId id="268" r:id="rId23"/>
    <p:sldId id="269" r:id="rId24"/>
    <p:sldId id="336" r:id="rId25"/>
    <p:sldId id="337" r:id="rId26"/>
    <p:sldId id="299" r:id="rId27"/>
    <p:sldId id="266" r:id="rId28"/>
    <p:sldId id="274" r:id="rId29"/>
    <p:sldId id="271" r:id="rId30"/>
    <p:sldId id="273" r:id="rId31"/>
    <p:sldId id="304" r:id="rId32"/>
    <p:sldId id="284" r:id="rId33"/>
    <p:sldId id="289" r:id="rId34"/>
    <p:sldId id="276" r:id="rId35"/>
    <p:sldId id="288" r:id="rId36"/>
    <p:sldId id="287" r:id="rId37"/>
    <p:sldId id="286" r:id="rId38"/>
    <p:sldId id="293" r:id="rId39"/>
    <p:sldId id="292" r:id="rId40"/>
    <p:sldId id="305" r:id="rId41"/>
    <p:sldId id="306" r:id="rId42"/>
    <p:sldId id="313" r:id="rId43"/>
    <p:sldId id="314" r:id="rId44"/>
    <p:sldId id="321" r:id="rId45"/>
    <p:sldId id="316" r:id="rId46"/>
    <p:sldId id="319" r:id="rId47"/>
    <p:sldId id="310" r:id="rId48"/>
    <p:sldId id="327" r:id="rId49"/>
    <p:sldId id="331" r:id="rId50"/>
    <p:sldId id="309" r:id="rId51"/>
    <p:sldId id="308" r:id="rId52"/>
    <p:sldId id="330" r:id="rId53"/>
    <p:sldId id="301" r:id="rId54"/>
    <p:sldId id="335" r:id="rId5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hrin Seibt" initials="KS" lastIdx="1" clrIdx="0">
    <p:extLst>
      <p:ext uri="{19B8F6BF-5375-455C-9EA6-DF929625EA0E}">
        <p15:presenceInfo xmlns="" xmlns:p15="http://schemas.microsoft.com/office/powerpoint/2012/main" userId="Kathrin Seib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2FD1"/>
    <a:srgbClr val="EABD16"/>
    <a:srgbClr val="00B050"/>
    <a:srgbClr val="1CADE4"/>
    <a:srgbClr val="34AC3F"/>
    <a:srgbClr val="E41C1C"/>
    <a:srgbClr val="1BE546"/>
    <a:srgbClr val="FFFFFF"/>
    <a:srgbClr val="45C751"/>
    <a:srgbClr val="42C21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34" autoAdjust="0"/>
    <p:restoredTop sz="99402" autoAdjust="0"/>
  </p:normalViewPr>
  <p:slideViewPr>
    <p:cSldViewPr snapToGrid="0">
      <p:cViewPr varScale="1">
        <p:scale>
          <a:sx n="84" d="100"/>
          <a:sy n="84" d="100"/>
        </p:scale>
        <p:origin x="-725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18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224260" y="0"/>
            <a:ext cx="97536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200" baseline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fld id="{D1FD1282-9DF4-4054-8213-586445C802E8}" type="datetimeFigureOut">
              <a:rPr lang="de-DE" smtClean="0"/>
              <a:pPr/>
              <a:t>04.02.2019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7DB4099-C8F2-4A7C-9ABE-C6961223283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862570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621" y="365760"/>
            <a:ext cx="10446891" cy="75184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2" y="1295401"/>
            <a:ext cx="10441621" cy="48847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0759442" y="1820864"/>
            <a:ext cx="1904999" cy="365125"/>
          </a:xfrm>
        </p:spPr>
        <p:txBody>
          <a:bodyPr/>
          <a:lstStyle/>
          <a:p>
            <a:fld id="{D1FD1282-9DF4-4054-8213-586445C802E8}" type="datetimeFigureOut">
              <a:rPr lang="de-DE" smtClean="0"/>
              <a:pPr/>
              <a:t>04.02.2019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9921240" y="4792664"/>
            <a:ext cx="3581400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54740" y="228601"/>
            <a:ext cx="914400" cy="593725"/>
          </a:xfrm>
        </p:spPr>
        <p:txBody>
          <a:bodyPr/>
          <a:lstStyle/>
          <a:p>
            <a:fld id="{C7DB4099-C8F2-4A7C-9ABE-C6961223283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304333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621" y="365760"/>
            <a:ext cx="10446891" cy="75184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0759442" y="1820864"/>
            <a:ext cx="1904999" cy="365125"/>
          </a:xfrm>
        </p:spPr>
        <p:txBody>
          <a:bodyPr/>
          <a:lstStyle/>
          <a:p>
            <a:fld id="{D1FD1282-9DF4-4054-8213-586445C802E8}" type="datetimeFigureOut">
              <a:rPr lang="de-DE" smtClean="0"/>
              <a:pPr/>
              <a:t>04.02.2019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9921240" y="4792664"/>
            <a:ext cx="3581400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54740" y="228601"/>
            <a:ext cx="914400" cy="593725"/>
          </a:xfrm>
        </p:spPr>
        <p:txBody>
          <a:bodyPr/>
          <a:lstStyle/>
          <a:p>
            <a:fld id="{C7DB4099-C8F2-4A7C-9ABE-C6961223283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08002" y="1295401"/>
            <a:ext cx="5148000" cy="48847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5801623" y="1295401"/>
            <a:ext cx="5148000" cy="48847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76661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1282-9DF4-4054-8213-586445C802E8}" type="datetimeFigureOut">
              <a:rPr lang="de-DE" smtClean="0"/>
              <a:pPr/>
              <a:t>04.02.2019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4099-C8F2-4A7C-9ABE-C6961223283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18905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200" b="1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1282-9DF4-4054-8213-586445C802E8}" type="datetimeFigureOut">
              <a:rPr lang="de-DE" smtClean="0"/>
              <a:pPr/>
              <a:t>04.02.2019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4099-C8F2-4A7C-9ABE-C6961223283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273552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933" y="365760"/>
            <a:ext cx="10429579" cy="1325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4933" y="1828802"/>
            <a:ext cx="503520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19312" y="1828802"/>
            <a:ext cx="503520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1282-9DF4-4054-8213-586445C802E8}" type="datetimeFigureOut">
              <a:rPr lang="de-DE" smtClean="0"/>
              <a:pPr/>
              <a:t>04.02.2019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4099-C8F2-4A7C-9ABE-C6961223283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27294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07621" y="365760"/>
            <a:ext cx="10446891" cy="1325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622" y="1717185"/>
            <a:ext cx="5035973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622" y="2507550"/>
            <a:ext cx="5035973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911688" y="1717185"/>
            <a:ext cx="5042825" cy="73152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18539" y="2507550"/>
            <a:ext cx="5035973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1282-9DF4-4054-8213-586445C802E8}" type="datetimeFigureOut">
              <a:rPr lang="de-DE" smtClean="0"/>
              <a:pPr/>
              <a:t>04.02.2019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4099-C8F2-4A7C-9ABE-C6961223283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175307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1282-9DF4-4054-8213-586445C802E8}" type="datetimeFigureOut">
              <a:rPr lang="de-DE" smtClean="0"/>
              <a:pPr/>
              <a:t>04.02.2019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4099-C8F2-4A7C-9ABE-C6961223283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879395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1282-9DF4-4054-8213-586445C802E8}" type="datetimeFigureOut">
              <a:rPr lang="de-DE" smtClean="0"/>
              <a:pPr/>
              <a:t>04.02.2019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4099-C8F2-4A7C-9ABE-C6961223283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059635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2"/>
            <a:ext cx="32004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7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6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1282-9DF4-4054-8213-586445C802E8}" type="datetimeFigureOut">
              <a:rPr lang="de-DE" smtClean="0"/>
              <a:pPr/>
              <a:t>04.02.2019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4099-C8F2-4A7C-9ABE-C6961223283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831412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" y="5105400"/>
            <a:ext cx="11223812" cy="175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2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91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1282-9DF4-4054-8213-586445C802E8}" type="datetimeFigureOut">
              <a:rPr lang="de-DE" smtClean="0"/>
              <a:pPr/>
              <a:t>04.02.2019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4099-C8F2-4A7C-9ABE-C6961223283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264256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1282-9DF4-4054-8213-586445C802E8}" type="datetimeFigureOut">
              <a:rPr lang="de-DE" smtClean="0"/>
              <a:pPr/>
              <a:t>04.02.2019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4099-C8F2-4A7C-9ABE-C6961223283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630389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1" y="381000"/>
            <a:ext cx="2476500" cy="5897562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1" y="381000"/>
            <a:ext cx="7734300" cy="5897562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1282-9DF4-4054-8213-586445C802E8}" type="datetimeFigureOut">
              <a:rPr lang="de-DE" smtClean="0"/>
              <a:pPr/>
              <a:t>04.02.2019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4099-C8F2-4A7C-9ABE-C6961223283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799611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24260" y="0"/>
            <a:ext cx="97536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7621" y="365760"/>
            <a:ext cx="10446891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2" y="1828802"/>
            <a:ext cx="10441621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59442" y="998538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D1FD1282-9DF4-4054-8213-586445C802E8}" type="datetimeFigureOut">
              <a:rPr lang="de-DE" smtClean="0"/>
              <a:pPr/>
              <a:t>04.02.2019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21240" y="4046538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54740" y="6172202"/>
            <a:ext cx="9144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C7DB4099-C8F2-4A7C-9ABE-C6961223283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34157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98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-7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10" Type="http://schemas.openxmlformats.org/officeDocument/2006/relationships/image" Target="../media/image14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Relationship Id="rId9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12" Type="http://schemas.openxmlformats.org/officeDocument/2006/relationships/image" Target="../media/image32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11" Type="http://schemas.openxmlformats.org/officeDocument/2006/relationships/image" Target="../media/image31.emf"/><Relationship Id="rId5" Type="http://schemas.openxmlformats.org/officeDocument/2006/relationships/image" Target="../media/image25.emf"/><Relationship Id="rId10" Type="http://schemas.openxmlformats.org/officeDocument/2006/relationships/image" Target="../media/image30.emf"/><Relationship Id="rId4" Type="http://schemas.openxmlformats.org/officeDocument/2006/relationships/image" Target="../media/image24.emf"/><Relationship Id="rId9" Type="http://schemas.openxmlformats.org/officeDocument/2006/relationships/image" Target="../media/image2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olbio-dresden/flexidot" TargetMode="Externa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1.png"/><Relationship Id="rId4" Type="http://schemas.openxmlformats.org/officeDocument/2006/relationships/image" Target="../media/image9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61872" y="5491592"/>
            <a:ext cx="9418320" cy="1000648"/>
          </a:xfrm>
        </p:spPr>
        <p:txBody>
          <a:bodyPr/>
          <a:lstStyle/>
          <a:p>
            <a:r>
              <a:rPr lang="de-DE" b="1" dirty="0" smtClean="0"/>
              <a:t>FlexiDot</a:t>
            </a:r>
            <a:r>
              <a:rPr lang="de-DE" dirty="0" smtClean="0"/>
              <a:t> – a </a:t>
            </a:r>
            <a:r>
              <a:rPr lang="de-DE" dirty="0" err="1" smtClean="0"/>
              <a:t>customizable</a:t>
            </a:r>
            <a:r>
              <a:rPr lang="de-DE" dirty="0" smtClean="0"/>
              <a:t> dotplot </a:t>
            </a:r>
            <a:r>
              <a:rPr lang="de-DE" dirty="0" err="1" smtClean="0"/>
              <a:t>suite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sequence</a:t>
            </a:r>
            <a:r>
              <a:rPr lang="de-DE" dirty="0" smtClean="0"/>
              <a:t> </a:t>
            </a:r>
            <a:r>
              <a:rPr lang="de-DE" dirty="0" err="1" smtClean="0"/>
              <a:t>investigation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comparison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25553" t="-25553" r="-25553" b="-25553"/>
          <a:stretch/>
        </p:blipFill>
        <p:spPr>
          <a:xfrm>
            <a:off x="7841108" y="-37248"/>
            <a:ext cx="3277868" cy="2730188"/>
          </a:xfrm>
          <a:prstGeom prst="rect">
            <a:avLst/>
          </a:prstGeom>
          <a:solidFill>
            <a:schemeClr val="tx1"/>
          </a:solidFill>
          <a:effectLst>
            <a:softEdge rad="635000"/>
          </a:effec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0315" y="475091"/>
            <a:ext cx="5889901" cy="50165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2649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Bildschirmausschnit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848" y="518706"/>
            <a:ext cx="3943900" cy="5820587"/>
          </a:xfrm>
          <a:prstGeom prst="rect">
            <a:avLst/>
          </a:prstGeom>
        </p:spPr>
      </p:pic>
      <p:pic>
        <p:nvPicPr>
          <p:cNvPr id="13" name="Grafik 12" descr="Bildschirmausschnit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6" y="2311447"/>
            <a:ext cx="6425522" cy="369215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Dotplots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3" y="1295401"/>
            <a:ext cx="4978398" cy="4884738"/>
          </a:xfrm>
        </p:spPr>
        <p:txBody>
          <a:bodyPr/>
          <a:lstStyle/>
          <a:p>
            <a:r>
              <a:rPr lang="en-US" dirty="0" smtClean="0"/>
              <a:t>introduced in 1970 as “</a:t>
            </a:r>
            <a:r>
              <a:rPr lang="en-US" b="1" dirty="0" smtClean="0"/>
              <a:t>sequence diagrams</a:t>
            </a:r>
            <a:r>
              <a:rPr lang="en-US" dirty="0" smtClean="0"/>
              <a:t>” by Gibbs </a:t>
            </a:r>
            <a:r>
              <a:rPr lang="en-US" dirty="0"/>
              <a:t>and </a:t>
            </a:r>
            <a:r>
              <a:rPr lang="en-US" dirty="0" smtClean="0"/>
              <a:t>McIntyre</a:t>
            </a:r>
          </a:p>
          <a:p>
            <a:pPr lvl="1"/>
            <a:endParaRPr lang="en-US" dirty="0"/>
          </a:p>
          <a:p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83545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Dotplots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3" y="1295401"/>
            <a:ext cx="4978398" cy="4884738"/>
          </a:xfrm>
        </p:spPr>
        <p:txBody>
          <a:bodyPr/>
          <a:lstStyle/>
          <a:p>
            <a:r>
              <a:rPr lang="en-US" dirty="0" smtClean="0"/>
              <a:t>introduced in 1970 as “</a:t>
            </a:r>
            <a:r>
              <a:rPr lang="en-US" b="1" dirty="0" smtClean="0"/>
              <a:t>sequence diagrams</a:t>
            </a:r>
            <a:r>
              <a:rPr lang="en-US" dirty="0" smtClean="0"/>
              <a:t>” by Gibbs </a:t>
            </a:r>
            <a:r>
              <a:rPr lang="en-US" dirty="0"/>
              <a:t>and </a:t>
            </a:r>
            <a:r>
              <a:rPr lang="en-US" dirty="0" smtClean="0"/>
              <a:t>McIntyre</a:t>
            </a:r>
          </a:p>
          <a:p>
            <a:r>
              <a:rPr lang="en-US" dirty="0" smtClean="0"/>
              <a:t>still used in publications nowadays 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application fields:</a:t>
            </a:r>
          </a:p>
          <a:p>
            <a:pPr lvl="1"/>
            <a:r>
              <a:rPr lang="en-US" dirty="0" smtClean="0"/>
              <a:t>identification of structural motifs (e.g. direct or inverted repeats)</a:t>
            </a:r>
          </a:p>
          <a:p>
            <a:pPr lvl="1"/>
            <a:r>
              <a:rPr lang="en-US" dirty="0" smtClean="0"/>
              <a:t>comparison of sequences to find modular similarities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particularly powerful for repetitive sequences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de-DE" dirty="0"/>
          </a:p>
        </p:txBody>
      </p:sp>
      <p:pic>
        <p:nvPicPr>
          <p:cNvPr id="6" name="Grafik 5" descr="Bildschirmausschnit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812" y="43780"/>
            <a:ext cx="5249008" cy="6535062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6500388" y="6550223"/>
            <a:ext cx="4725090" cy="3077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lvl="1"/>
            <a:r>
              <a:rPr lang="de-DE" sz="1400" dirty="0" err="1" smtClean="0"/>
              <a:t>Hosaka</a:t>
            </a:r>
            <a:r>
              <a:rPr lang="de-DE" sz="1400" dirty="0" smtClean="0"/>
              <a:t> et al., 2017. Nature Communications, 8: 2161</a:t>
            </a:r>
            <a:endParaRPr lang="en-US" sz="1400" dirty="0" smtClean="0"/>
          </a:p>
        </p:txBody>
      </p:sp>
      <p:sp>
        <p:nvSpPr>
          <p:cNvPr id="12" name="Rechteck 11"/>
          <p:cNvSpPr/>
          <p:nvPr/>
        </p:nvSpPr>
        <p:spPr>
          <a:xfrm>
            <a:off x="507621" y="5823279"/>
            <a:ext cx="48125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But how do </a:t>
            </a:r>
            <a:r>
              <a:rPr lang="en-US" sz="2800" dirty="0" err="1" smtClean="0">
                <a:solidFill>
                  <a:schemeClr val="accent1"/>
                </a:solidFill>
              </a:rPr>
              <a:t>dotplots</a:t>
            </a:r>
            <a:r>
              <a:rPr lang="en-US" sz="2800" dirty="0" smtClean="0">
                <a:solidFill>
                  <a:schemeClr val="accent1"/>
                </a:solidFill>
              </a:rPr>
              <a:t> work?</a:t>
            </a:r>
            <a:endParaRPr lang="de-DE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545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Dotplot </a:t>
            </a:r>
            <a:r>
              <a:rPr lang="de-DE" dirty="0" err="1" smtClean="0"/>
              <a:t>Calculation</a:t>
            </a:r>
            <a:r>
              <a:rPr lang="de-DE" dirty="0" smtClean="0"/>
              <a:t> (1)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2" y="1295401"/>
            <a:ext cx="5620653" cy="4884738"/>
          </a:xfrm>
        </p:spPr>
        <p:txBody>
          <a:bodyPr/>
          <a:lstStyle/>
          <a:p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 smtClean="0"/>
              <a:t>input</a:t>
            </a:r>
            <a:r>
              <a:rPr lang="de-DE" dirty="0" smtClean="0"/>
              <a:t> </a:t>
            </a:r>
            <a:r>
              <a:rPr lang="de-DE" dirty="0" err="1" smtClean="0"/>
              <a:t>sequences</a:t>
            </a:r>
            <a:r>
              <a:rPr lang="de-DE" dirty="0" smtClean="0"/>
              <a:t> (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identical</a:t>
            </a:r>
            <a:r>
              <a:rPr lang="de-DE" dirty="0" smtClean="0"/>
              <a:t>)</a:t>
            </a:r>
          </a:p>
          <a:p>
            <a:pPr lvl="1"/>
            <a:r>
              <a:rPr lang="de-DE" dirty="0" err="1" smtClean="0"/>
              <a:t>put</a:t>
            </a:r>
            <a:r>
              <a:rPr lang="de-DE" dirty="0" smtClean="0"/>
              <a:t> seq1 horizontal</a:t>
            </a:r>
          </a:p>
          <a:p>
            <a:pPr lvl="1"/>
            <a:r>
              <a:rPr lang="de-DE" dirty="0" err="1" smtClean="0"/>
              <a:t>put</a:t>
            </a:r>
            <a:r>
              <a:rPr lang="de-DE" dirty="0" smtClean="0"/>
              <a:t> seq2 </a:t>
            </a:r>
            <a:r>
              <a:rPr lang="de-DE" dirty="0" err="1" smtClean="0"/>
              <a:t>vertical</a:t>
            </a:r>
            <a:endParaRPr lang="de-DE" dirty="0" smtClean="0"/>
          </a:p>
          <a:p>
            <a:r>
              <a:rPr lang="de-DE" dirty="0" err="1" smtClean="0"/>
              <a:t>compare</a:t>
            </a:r>
            <a:r>
              <a:rPr lang="de-DE" dirty="0" smtClean="0"/>
              <a:t> </a:t>
            </a:r>
            <a:r>
              <a:rPr lang="de-DE" dirty="0" err="1" smtClean="0"/>
              <a:t>each</a:t>
            </a:r>
            <a:r>
              <a:rPr lang="de-DE" dirty="0" smtClean="0"/>
              <a:t> </a:t>
            </a:r>
            <a:r>
              <a:rPr lang="de-DE" dirty="0" err="1" smtClean="0"/>
              <a:t>residue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fill</a:t>
            </a:r>
            <a:r>
              <a:rPr lang="de-DE" dirty="0" smtClean="0"/>
              <a:t> </a:t>
            </a:r>
            <a:r>
              <a:rPr lang="de-DE" dirty="0" err="1" smtClean="0"/>
              <a:t>matrix</a:t>
            </a:r>
            <a:endParaRPr lang="de-DE" dirty="0" smtClean="0"/>
          </a:p>
          <a:p>
            <a:r>
              <a:rPr lang="de-DE" dirty="0" err="1" smtClean="0"/>
              <a:t>use</a:t>
            </a:r>
            <a:r>
              <a:rPr lang="de-DE" dirty="0" smtClean="0"/>
              <a:t> a </a:t>
            </a:r>
            <a:r>
              <a:rPr lang="de-DE" b="1" dirty="0" smtClean="0"/>
              <a:t>wordsize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filter </a:t>
            </a:r>
            <a:r>
              <a:rPr lang="de-DE" dirty="0" err="1" smtClean="0"/>
              <a:t>significant</a:t>
            </a:r>
            <a:r>
              <a:rPr lang="de-DE" dirty="0" smtClean="0"/>
              <a:t> </a:t>
            </a:r>
            <a:r>
              <a:rPr lang="de-DE" dirty="0" err="1" smtClean="0"/>
              <a:t>matches</a:t>
            </a:r>
            <a:endParaRPr lang="de-DE" dirty="0" smtClean="0"/>
          </a:p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feld 8"/>
          <p:cNvSpPr txBox="1"/>
          <p:nvPr/>
        </p:nvSpPr>
        <p:spPr>
          <a:xfrm>
            <a:off x="9457507" y="5753100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dirty="0" smtClean="0"/>
              <a:t>wordsize 5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="" xmlns:p14="http://schemas.microsoft.com/office/powerpoint/2010/main" val="422206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Dotplot </a:t>
            </a:r>
            <a:r>
              <a:rPr lang="de-DE" dirty="0" err="1"/>
              <a:t>Calculation</a:t>
            </a:r>
            <a:r>
              <a:rPr lang="de-DE" dirty="0"/>
              <a:t> </a:t>
            </a:r>
            <a:r>
              <a:rPr lang="de-DE" dirty="0" smtClean="0"/>
              <a:t>(2)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2" y="1295401"/>
            <a:ext cx="5620653" cy="4884738"/>
          </a:xfrm>
        </p:spPr>
        <p:txBody>
          <a:bodyPr/>
          <a:lstStyle/>
          <a:p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 smtClean="0"/>
              <a:t>input</a:t>
            </a:r>
            <a:r>
              <a:rPr lang="de-DE" dirty="0" smtClean="0"/>
              <a:t> </a:t>
            </a:r>
            <a:r>
              <a:rPr lang="de-DE" dirty="0" err="1" smtClean="0"/>
              <a:t>sequences</a:t>
            </a:r>
            <a:r>
              <a:rPr lang="de-DE" dirty="0" smtClean="0"/>
              <a:t> (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identical</a:t>
            </a:r>
            <a:r>
              <a:rPr lang="de-DE" dirty="0" smtClean="0"/>
              <a:t>)</a:t>
            </a:r>
          </a:p>
          <a:p>
            <a:pPr lvl="1"/>
            <a:r>
              <a:rPr lang="de-DE" dirty="0" err="1" smtClean="0"/>
              <a:t>put</a:t>
            </a:r>
            <a:r>
              <a:rPr lang="de-DE" dirty="0" smtClean="0"/>
              <a:t> seq1 horizontal</a:t>
            </a:r>
          </a:p>
          <a:p>
            <a:pPr lvl="1"/>
            <a:r>
              <a:rPr lang="de-DE" dirty="0" err="1" smtClean="0"/>
              <a:t>put</a:t>
            </a:r>
            <a:r>
              <a:rPr lang="de-DE" dirty="0" smtClean="0"/>
              <a:t> seq2 </a:t>
            </a:r>
            <a:r>
              <a:rPr lang="de-DE" dirty="0" err="1" smtClean="0"/>
              <a:t>vertical</a:t>
            </a:r>
            <a:endParaRPr lang="de-DE" dirty="0" smtClean="0"/>
          </a:p>
          <a:p>
            <a:r>
              <a:rPr lang="de-DE" dirty="0" err="1" smtClean="0"/>
              <a:t>compare</a:t>
            </a:r>
            <a:r>
              <a:rPr lang="de-DE" dirty="0" smtClean="0"/>
              <a:t> </a:t>
            </a:r>
            <a:r>
              <a:rPr lang="de-DE" dirty="0" err="1" smtClean="0"/>
              <a:t>each</a:t>
            </a:r>
            <a:r>
              <a:rPr lang="de-DE" dirty="0" smtClean="0"/>
              <a:t> </a:t>
            </a:r>
            <a:r>
              <a:rPr lang="de-DE" dirty="0" err="1" smtClean="0"/>
              <a:t>residue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fill</a:t>
            </a:r>
            <a:r>
              <a:rPr lang="de-DE" dirty="0" smtClean="0"/>
              <a:t> </a:t>
            </a:r>
            <a:r>
              <a:rPr lang="de-DE" dirty="0" err="1" smtClean="0"/>
              <a:t>matrix</a:t>
            </a:r>
            <a:endParaRPr lang="de-DE" dirty="0" smtClean="0"/>
          </a:p>
          <a:p>
            <a:r>
              <a:rPr lang="de-DE" dirty="0" err="1" smtClean="0"/>
              <a:t>use</a:t>
            </a:r>
            <a:r>
              <a:rPr lang="de-DE" dirty="0" smtClean="0"/>
              <a:t> a </a:t>
            </a:r>
            <a:r>
              <a:rPr lang="de-DE" b="1" dirty="0" err="1" smtClean="0"/>
              <a:t>wordsize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filter</a:t>
            </a:r>
            <a:r>
              <a:rPr lang="de-DE" dirty="0" smtClean="0"/>
              <a:t> </a:t>
            </a:r>
            <a:r>
              <a:rPr lang="de-DE" dirty="0" err="1" smtClean="0"/>
              <a:t>significant</a:t>
            </a:r>
            <a:r>
              <a:rPr lang="de-DE" dirty="0" smtClean="0"/>
              <a:t> </a:t>
            </a:r>
            <a:r>
              <a:rPr lang="de-DE" dirty="0" err="1" smtClean="0"/>
              <a:t>matches</a:t>
            </a:r>
            <a:endParaRPr lang="de-DE" dirty="0" smtClean="0"/>
          </a:p>
          <a:p>
            <a:endParaRPr lang="de-DE" sz="700" dirty="0"/>
          </a:p>
          <a:p>
            <a:r>
              <a:rPr lang="de-DE" dirty="0" smtClean="0"/>
              <a:t>but: also </a:t>
            </a:r>
            <a:r>
              <a:rPr lang="de-DE" b="1" dirty="0" err="1" smtClean="0"/>
              <a:t>reverse</a:t>
            </a:r>
            <a:r>
              <a:rPr lang="de-DE" b="1" dirty="0" smtClean="0"/>
              <a:t> </a:t>
            </a:r>
            <a:r>
              <a:rPr lang="de-DE" b="1" dirty="0" err="1" smtClean="0"/>
              <a:t>complementary</a:t>
            </a:r>
            <a:r>
              <a:rPr lang="de-DE" b="1" dirty="0" smtClean="0"/>
              <a:t> </a:t>
            </a:r>
            <a:r>
              <a:rPr lang="de-DE" dirty="0" err="1" smtClean="0"/>
              <a:t>matches</a:t>
            </a:r>
            <a:r>
              <a:rPr lang="de-DE" dirty="0" smtClean="0"/>
              <a:t> </a:t>
            </a:r>
          </a:p>
          <a:p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9457505" y="5753100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dirty="0" smtClean="0"/>
              <a:t>wordsize 5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="" xmlns:p14="http://schemas.microsoft.com/office/powerpoint/2010/main" val="225223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61167" y="863599"/>
            <a:ext cx="4569751" cy="488950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5" name="Grafik 2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461167" y="1117600"/>
            <a:ext cx="4569751" cy="46355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Dotplot </a:t>
            </a:r>
            <a:r>
              <a:rPr lang="de-DE" dirty="0" err="1"/>
              <a:t>Calculation</a:t>
            </a:r>
            <a:r>
              <a:rPr lang="de-DE" dirty="0"/>
              <a:t> </a:t>
            </a:r>
            <a:r>
              <a:rPr lang="de-DE" dirty="0" smtClean="0"/>
              <a:t>(3)</a:t>
            </a:r>
            <a:endParaRPr lang="de-DE" dirty="0"/>
          </a:p>
        </p:txBody>
      </p:sp>
      <p:sp>
        <p:nvSpPr>
          <p:cNvPr id="5" name="Inhaltsplatzhalter 2"/>
          <p:cNvSpPr txBox="1">
            <a:spLocks/>
          </p:cNvSpPr>
          <p:nvPr/>
        </p:nvSpPr>
        <p:spPr>
          <a:xfrm>
            <a:off x="508002" y="1295401"/>
            <a:ext cx="5620653" cy="4884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 spc="1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 smtClean="0"/>
              <a:t>input</a:t>
            </a:r>
            <a:r>
              <a:rPr lang="de-DE" dirty="0" smtClean="0"/>
              <a:t> </a:t>
            </a:r>
            <a:r>
              <a:rPr lang="de-DE" dirty="0" err="1" smtClean="0"/>
              <a:t>sequences</a:t>
            </a:r>
            <a:r>
              <a:rPr lang="de-DE" dirty="0" smtClean="0"/>
              <a:t> (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identical</a:t>
            </a:r>
            <a:r>
              <a:rPr lang="de-DE" dirty="0" smtClean="0"/>
              <a:t>)</a:t>
            </a:r>
          </a:p>
          <a:p>
            <a:pPr lvl="1"/>
            <a:r>
              <a:rPr lang="de-DE" dirty="0" err="1" smtClean="0"/>
              <a:t>put</a:t>
            </a:r>
            <a:r>
              <a:rPr lang="de-DE" dirty="0" smtClean="0"/>
              <a:t> seq1 horizontal</a:t>
            </a:r>
          </a:p>
          <a:p>
            <a:pPr lvl="1"/>
            <a:r>
              <a:rPr lang="de-DE" dirty="0" err="1" smtClean="0"/>
              <a:t>put</a:t>
            </a:r>
            <a:r>
              <a:rPr lang="de-DE" dirty="0" smtClean="0"/>
              <a:t> seq2 </a:t>
            </a:r>
            <a:r>
              <a:rPr lang="de-DE" dirty="0" err="1" smtClean="0"/>
              <a:t>vertical</a:t>
            </a:r>
            <a:endParaRPr lang="de-DE" dirty="0" smtClean="0"/>
          </a:p>
          <a:p>
            <a:r>
              <a:rPr lang="de-DE" dirty="0" err="1" smtClean="0"/>
              <a:t>compare</a:t>
            </a:r>
            <a:r>
              <a:rPr lang="de-DE" dirty="0" smtClean="0"/>
              <a:t> </a:t>
            </a:r>
            <a:r>
              <a:rPr lang="de-DE" dirty="0" err="1" smtClean="0"/>
              <a:t>each</a:t>
            </a:r>
            <a:r>
              <a:rPr lang="de-DE" dirty="0" smtClean="0"/>
              <a:t> </a:t>
            </a:r>
            <a:r>
              <a:rPr lang="de-DE" dirty="0" err="1" smtClean="0"/>
              <a:t>residue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fill</a:t>
            </a:r>
            <a:r>
              <a:rPr lang="de-DE" dirty="0" smtClean="0"/>
              <a:t> </a:t>
            </a:r>
            <a:r>
              <a:rPr lang="de-DE" dirty="0" err="1" smtClean="0"/>
              <a:t>matrix</a:t>
            </a:r>
            <a:endParaRPr lang="de-DE" dirty="0" smtClean="0"/>
          </a:p>
          <a:p>
            <a:r>
              <a:rPr lang="de-DE" dirty="0" err="1" smtClean="0"/>
              <a:t>use</a:t>
            </a:r>
            <a:r>
              <a:rPr lang="de-DE" dirty="0" smtClean="0"/>
              <a:t> a </a:t>
            </a:r>
            <a:r>
              <a:rPr lang="de-DE" b="1" dirty="0" err="1" smtClean="0"/>
              <a:t>wordsize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filter</a:t>
            </a:r>
            <a:r>
              <a:rPr lang="de-DE" dirty="0" smtClean="0"/>
              <a:t> </a:t>
            </a:r>
            <a:r>
              <a:rPr lang="de-DE" dirty="0" err="1" smtClean="0"/>
              <a:t>significant</a:t>
            </a:r>
            <a:r>
              <a:rPr lang="de-DE" dirty="0" smtClean="0"/>
              <a:t> </a:t>
            </a:r>
            <a:r>
              <a:rPr lang="de-DE" dirty="0" err="1" smtClean="0"/>
              <a:t>matches</a:t>
            </a:r>
            <a:endParaRPr lang="de-DE" dirty="0" smtClean="0"/>
          </a:p>
          <a:p>
            <a:endParaRPr lang="de-DE" sz="700" dirty="0" smtClean="0"/>
          </a:p>
          <a:p>
            <a:r>
              <a:rPr lang="de-DE" dirty="0" smtClean="0"/>
              <a:t>but: also </a:t>
            </a:r>
            <a:r>
              <a:rPr lang="de-DE" b="1" dirty="0" err="1" smtClean="0"/>
              <a:t>reverse</a:t>
            </a:r>
            <a:r>
              <a:rPr lang="de-DE" b="1" dirty="0" smtClean="0"/>
              <a:t> </a:t>
            </a:r>
            <a:r>
              <a:rPr lang="de-DE" b="1" dirty="0" err="1" smtClean="0"/>
              <a:t>complementary</a:t>
            </a:r>
            <a:r>
              <a:rPr lang="de-DE" b="1" dirty="0" smtClean="0"/>
              <a:t> </a:t>
            </a:r>
            <a:r>
              <a:rPr lang="de-DE" dirty="0" err="1" smtClean="0"/>
              <a:t>matches</a:t>
            </a:r>
            <a:r>
              <a:rPr lang="de-DE" dirty="0" smtClean="0"/>
              <a:t> </a:t>
            </a:r>
          </a:p>
          <a:p>
            <a:endParaRPr lang="de-DE" sz="700" dirty="0"/>
          </a:p>
          <a:p>
            <a:r>
              <a:rPr lang="de-DE" dirty="0" smtClean="0"/>
              <a:t>also: </a:t>
            </a:r>
            <a:r>
              <a:rPr lang="de-DE" dirty="0" err="1" smtClean="0"/>
              <a:t>ambiguities</a:t>
            </a:r>
            <a:endParaRPr lang="de-DE" dirty="0" smtClean="0"/>
          </a:p>
          <a:p>
            <a:endParaRPr lang="de-DE" sz="700" dirty="0"/>
          </a:p>
          <a:p>
            <a:r>
              <a:rPr lang="de-DE" dirty="0" smtClean="0"/>
              <a:t>…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mismatches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457505" y="5753100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dirty="0" smtClean="0"/>
              <a:t>wordsize 5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4815157" y="5822435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K = G </a:t>
            </a:r>
            <a:r>
              <a:rPr lang="de-DE" dirty="0" err="1" smtClean="0"/>
              <a:t>or</a:t>
            </a:r>
            <a:r>
              <a:rPr lang="de-DE" dirty="0" smtClean="0"/>
              <a:t> T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4815157" y="6261102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W = A </a:t>
            </a:r>
            <a:r>
              <a:rPr lang="de-DE" dirty="0" err="1" smtClean="0"/>
              <a:t>or</a:t>
            </a:r>
            <a:r>
              <a:rPr lang="de-DE" dirty="0" smtClean="0"/>
              <a:t> T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6461167" y="5822435"/>
            <a:ext cx="2162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rc</a:t>
            </a:r>
            <a:r>
              <a:rPr lang="de-DE" dirty="0" smtClean="0"/>
              <a:t>(K) = C </a:t>
            </a:r>
            <a:r>
              <a:rPr lang="de-DE" dirty="0" err="1" smtClean="0"/>
              <a:t>or</a:t>
            </a:r>
            <a:r>
              <a:rPr lang="de-DE" dirty="0" smtClean="0"/>
              <a:t> A = M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6461167" y="6261102"/>
            <a:ext cx="2167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rc</a:t>
            </a:r>
            <a:r>
              <a:rPr lang="de-DE" dirty="0" smtClean="0"/>
              <a:t>(W) = A </a:t>
            </a:r>
            <a:r>
              <a:rPr lang="de-DE" dirty="0" err="1" smtClean="0"/>
              <a:t>or</a:t>
            </a:r>
            <a:r>
              <a:rPr lang="de-DE" dirty="0" smtClean="0"/>
              <a:t> T = W</a:t>
            </a:r>
          </a:p>
        </p:txBody>
      </p:sp>
      <p:cxnSp>
        <p:nvCxnSpPr>
          <p:cNvPr id="33" name="Gerade Verbindung mit Pfeil 32"/>
          <p:cNvCxnSpPr/>
          <p:nvPr/>
        </p:nvCxnSpPr>
        <p:spPr>
          <a:xfrm flipV="1">
            <a:off x="5609793" y="4604858"/>
            <a:ext cx="1000641" cy="0"/>
          </a:xfrm>
          <a:prstGeom prst="straightConnector1">
            <a:avLst/>
          </a:prstGeom>
          <a:ln w="508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/>
          <p:nvPr/>
        </p:nvCxnSpPr>
        <p:spPr>
          <a:xfrm flipV="1">
            <a:off x="5609793" y="2560158"/>
            <a:ext cx="1000641" cy="0"/>
          </a:xfrm>
          <a:prstGeom prst="straightConnector1">
            <a:avLst/>
          </a:prstGeom>
          <a:ln w="508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9773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Test </a:t>
            </a:r>
            <a:r>
              <a:rPr lang="de-DE" dirty="0" err="1" smtClean="0"/>
              <a:t>sequences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sequences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benchmarking</a:t>
            </a:r>
            <a:r>
              <a:rPr lang="de-DE" dirty="0"/>
              <a:t> </a:t>
            </a:r>
            <a:endParaRPr lang="de-DE" dirty="0" smtClean="0"/>
          </a:p>
          <a:p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65427149"/>
              </p:ext>
            </p:extLst>
          </p:nvPr>
        </p:nvGraphicFramePr>
        <p:xfrm>
          <a:off x="459928" y="1890114"/>
          <a:ext cx="10537132" cy="4043198"/>
        </p:xfrm>
        <a:graphic>
          <a:graphicData uri="http://schemas.openxmlformats.org/drawingml/2006/table">
            <a:tbl>
              <a:tblPr firstRow="1" firstCol="1" bandRow="1"/>
              <a:tblGrid>
                <a:gridCol w="809253"/>
                <a:gridCol w="5284019"/>
                <a:gridCol w="4443860"/>
              </a:tblGrid>
              <a:tr h="1672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Title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Sequence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Description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3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Seq1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CGAACCGATATAATCAGTGACAGGATATCGAGTAAAGTGACAGGATATCGAGTAAAGTGACAGGATATCGAGTAAAATGAGCTATAGGACAGTGACGTGACTTAGAGG</a:t>
                      </a: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tandem repeat</a:t>
                      </a:r>
                      <a:endParaRPr lang="de-DE" sz="1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2770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Seq2</a:t>
                      </a:r>
                      <a:endParaRPr lang="de-DE" sz="1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CGAACCGATATAATCAGTGACAGGATATCGAGTAAAGTGACAGGATATCGAGTAAAGTGACAGGATATCGAGTAAAATGAGCTATAGGACAGTGATTACTCGATATCCTGTCACTTTACTCGATATCCTGTCACTTTACTCGATATCCTGTCACTTTACTCGATATCCTGTCACTTTACTCGATATCCTGTCACTTTCGTGACTTAGAGG</a:t>
                      </a:r>
                      <a:endParaRPr lang="de-DE" sz="18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tandem repeat structures in forward and reverse orientation (reverse complement of Seq3)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2126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Seq3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CCTCTAAGTCACGAAAGTGACAGGATATCGAGTAAAGTGACAGGATATCGAGTAAAGTGACAGGATATCGAGTAAAGTGACAGGATATCGAGTAAAGTGACAGGATATCGAGTAATCACTGTCCTATAGCTCATTTTACTCGATATCCTGTCACTTTACTCGATATCCTGTCACTTTACTCGATATCCTGTCACTGATTATATCGGTTCG</a:t>
                      </a:r>
                      <a:endParaRPr lang="de-DE" sz="18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tandem repeat structures in reverse and forward orientation (reverse complement of Seq2)</a:t>
                      </a:r>
                      <a:endParaRPr lang="de-DE" sz="1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743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Seq4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CCTCTAAGTCACGDAAGTGACSGGATATCGAGTAAAGTGNCAGGATATNGAGYAAAGVGACAGGAKATCGAGTHAAGTGACAGGATATCGAGTAAAGTGACAGGATBSCGAHTAATCAVTGVCCTATAGRRCATTTTACTCGATATCCVGTYACTTTBSTCGATATCCTGKCACTTMACTCGATATCCTGTCACTGATTATATCGGTTCG</a:t>
                      </a:r>
                      <a:endParaRPr lang="de-DE" sz="18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tandem repeat structures in reverse and forward orientation with mismatches and sequence ambiguities (diverged, ambiguous Seq3)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4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Seq5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CCAAAGTGACAGGATATCGAGTCCGG</a:t>
                      </a:r>
                      <a:endParaRPr lang="de-DE" sz="18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monomeric sequence motif from repeats in Seq1 to Seq4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4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Seq6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AATCAGTGACAGGATATCCTGTCACTGATT</a:t>
                      </a:r>
                      <a:endParaRPr lang="de-DE" sz="18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inverted repeat derived from repeat monomer (Seq4)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hteck 3"/>
          <p:cNvSpPr/>
          <p:nvPr/>
        </p:nvSpPr>
        <p:spPr>
          <a:xfrm>
            <a:off x="6622473" y="1764145"/>
            <a:ext cx="4470400" cy="4341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078658" y="2805656"/>
            <a:ext cx="3894684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indent="-18288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de-DE" sz="2000" spc="1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usually</a:t>
            </a:r>
            <a:r>
              <a:rPr lang="de-DE" sz="2000" spc="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de-DE" sz="2000" spc="1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structural</a:t>
            </a:r>
            <a:r>
              <a:rPr lang="de-DE" sz="2000" spc="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2000" spc="1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features</a:t>
            </a:r>
            <a:r>
              <a:rPr lang="de-DE" sz="2000" spc="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2000" spc="1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of</a:t>
            </a:r>
            <a:r>
              <a:rPr lang="de-DE" sz="2000" spc="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2000" spc="1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sequences</a:t>
            </a:r>
            <a:r>
              <a:rPr lang="de-DE" sz="2000" spc="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2000" spc="1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unknown</a:t>
            </a:r>
            <a:endParaRPr lang="de-DE" sz="2000" spc="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de-DE" sz="2000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here</a:t>
            </a:r>
            <a:r>
              <a:rPr lang="de-DE" sz="2000" spc="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de-DE" sz="2000" spc="1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artificial</a:t>
            </a:r>
            <a:r>
              <a:rPr lang="de-DE" sz="2000" spc="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2000" spc="1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sequences</a:t>
            </a:r>
            <a:r>
              <a:rPr lang="de-DE" sz="2000" spc="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2000" spc="1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</a:t>
            </a:r>
            <a:r>
              <a:rPr lang="de-DE" sz="2000" spc="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2000" spc="1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known</a:t>
            </a:r>
            <a:r>
              <a:rPr lang="de-DE" sz="2000" spc="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2000" spc="1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structural</a:t>
            </a:r>
            <a:r>
              <a:rPr lang="de-DE" sz="2000" spc="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2000" spc="1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motifs</a:t>
            </a:r>
            <a:endParaRPr lang="de-DE" sz="2000" spc="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362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Test </a:t>
            </a:r>
            <a:r>
              <a:rPr lang="de-DE" dirty="0" err="1"/>
              <a:t>sequences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sequences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benchmarking</a:t>
            </a:r>
            <a:r>
              <a:rPr lang="de-DE" dirty="0"/>
              <a:t> 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41384656"/>
              </p:ext>
            </p:extLst>
          </p:nvPr>
        </p:nvGraphicFramePr>
        <p:xfrm>
          <a:off x="459928" y="1890114"/>
          <a:ext cx="10537132" cy="4043198"/>
        </p:xfrm>
        <a:graphic>
          <a:graphicData uri="http://schemas.openxmlformats.org/drawingml/2006/table">
            <a:tbl>
              <a:tblPr firstRow="1" firstCol="1" bandRow="1"/>
              <a:tblGrid>
                <a:gridCol w="809253"/>
                <a:gridCol w="5284019"/>
                <a:gridCol w="4443860"/>
              </a:tblGrid>
              <a:tr h="1672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Title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Sequence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Description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3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Seq1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CGAACCGATATAATC</a:t>
                      </a:r>
                      <a:r>
                        <a:rPr lang="de-DE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AGTGACAGGATATCGAGTAA</a:t>
                      </a:r>
                      <a:r>
                        <a:rPr lang="de-DE" sz="1200" b="1" dirty="0" smtClean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AGTGACAGGATATCGAGTAA</a:t>
                      </a:r>
                      <a:r>
                        <a:rPr lang="de-DE" sz="1200" b="1" dirty="0" smtClean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AGTGACAGGATATCGAGTAA</a:t>
                      </a:r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AATGAGCTATAGGACAGTGACGTGACTTAGAGG</a:t>
                      </a:r>
                      <a:endParaRPr lang="de-DE" sz="1200" dirty="0" smtClean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tandem repeat</a:t>
                      </a:r>
                      <a:endParaRPr lang="de-DE" sz="1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2770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Seq2</a:t>
                      </a:r>
                      <a:endParaRPr lang="de-DE" sz="1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CGAACCGATATAATCAGTGACAGGATATCGAGTAAAGTGACAGGATATCGAGTAAAGTGACAGGATATCGAGTAAAATGAGCTATAGGACAGTGATTACTCGATATCCTGTCACTTTACTCGATATCCTGTCACTTTACTCGATATCCTGTCACTTTACTCGATATCCTGTCACTTTACTCGATATCCTGTCACTTTCGTGACTTAGAGG</a:t>
                      </a:r>
                      <a:endParaRPr lang="de-DE" sz="18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tandem repeat structures in forward and reverse orientation (reverse complement of Seq3)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2126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Seq3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CCTCTAAGTCACGAAAGTGACAGGATATCGAGTAAAGTGACAGGATATCGAGTAAAGTGACAGGATATCGAGTAAAGTGACAGGATATCGAGTAAAGTGACAGGATATCGAGTAATCACTGTCCTATAGCTCATTTTACTCGATATCCTGTCACTTTACTCGATATCCTGTCACTTTACTCGATATCCTGTCACTGATTATATCGGTTCG</a:t>
                      </a:r>
                      <a:endParaRPr lang="de-DE" sz="18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tandem repeat structures in reverse and forward orientation (reverse complement of Seq2)</a:t>
                      </a:r>
                      <a:endParaRPr lang="de-DE" sz="1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743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Seq4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CCTCTAAGTCACGDAAGTGACSGGATATCGAGTAAAGTGNCAGGATATNGAGYAAAGVGACAGGAKATCGAGTHAAGTGACAGGATATCGAGTAAAGTGACAGGATBSCGAHTAATCAVTGVCCTATAGRRCATTTTACTCGATATCCVGTYACTTTBSTCGATATCCTGKCACTTMACTCGATATCCTGTCACTGATTATATCGGTTCG</a:t>
                      </a:r>
                      <a:endParaRPr lang="de-DE" sz="18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tandem repeat structures in reverse and forward orientation with mismatches and sequence ambiguities (diverged, ambiguous Seq3)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4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Seq5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CCAAAGTGACAGGATATCGAGTCCGG</a:t>
                      </a:r>
                      <a:endParaRPr lang="de-DE" sz="18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monomeric sequence motif from repeats in Seq1 to Seq4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4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Seq6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AATCAGTGACAGGATATCCTGTCACTGATT</a:t>
                      </a:r>
                      <a:endParaRPr lang="de-DE" sz="18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inverted repeat derived from repeat monomer (Seq4)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2083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20408581"/>
              </p:ext>
            </p:extLst>
          </p:nvPr>
        </p:nvGraphicFramePr>
        <p:xfrm>
          <a:off x="459928" y="1890114"/>
          <a:ext cx="10537132" cy="4043198"/>
        </p:xfrm>
        <a:graphic>
          <a:graphicData uri="http://schemas.openxmlformats.org/drawingml/2006/table">
            <a:tbl>
              <a:tblPr firstRow="1" firstCol="1" bandRow="1"/>
              <a:tblGrid>
                <a:gridCol w="809253"/>
                <a:gridCol w="5284019"/>
                <a:gridCol w="4443860"/>
              </a:tblGrid>
              <a:tr h="1672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Title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Sequence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Description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3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Seq1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CGAACCGATATAATC</a:t>
                      </a:r>
                      <a:r>
                        <a:rPr lang="de-DE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AGTGACAGGATATCGAGTAA</a:t>
                      </a:r>
                      <a:r>
                        <a:rPr lang="de-DE" sz="1200" b="1" dirty="0" smtClean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AGTGACAGGATATCGAGTAA</a:t>
                      </a:r>
                      <a:r>
                        <a:rPr lang="de-DE" sz="1200" b="1" dirty="0" smtClean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AGTGACAGGATATCGAGTAA</a:t>
                      </a:r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AATGAGCTATAGGACAGTGACGTGACTTAGAGG</a:t>
                      </a:r>
                      <a:endParaRPr lang="de-DE" sz="1200" dirty="0" smtClean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tandem repeat</a:t>
                      </a:r>
                      <a:endParaRPr lang="de-DE" sz="1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2770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Seq2</a:t>
                      </a:r>
                      <a:endParaRPr lang="de-DE" sz="1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kern="0" dirty="0" smtClean="0">
                          <a:solidFill>
                            <a:prstClr val="white">
                              <a:lumMod val="75000"/>
                            </a:prst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CGAACCGATATAATC</a:t>
                      </a:r>
                      <a:r>
                        <a:rPr lang="de-DE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AGTGACAGGATATCGAGTAA</a:t>
                      </a:r>
                      <a:r>
                        <a:rPr lang="de-DE" sz="1200" b="1" dirty="0" smtClean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AGTGACAGGATATCGAGTAA</a:t>
                      </a:r>
                      <a:r>
                        <a:rPr lang="de-DE" sz="1200" b="1" dirty="0" smtClean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AGTGACAGGATATCGAGTAA</a:t>
                      </a:r>
                      <a:r>
                        <a:rPr lang="de-DE" sz="1200" kern="0" dirty="0" smtClean="0">
                          <a:solidFill>
                            <a:prstClr val="black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AATGAGCTATAGGACAGTGA</a:t>
                      </a:r>
                      <a:r>
                        <a:rPr lang="de-DE" sz="1200" b="1" kern="0" dirty="0" smtClean="0">
                          <a:solidFill>
                            <a:srgbClr val="A7EA52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TTACTCGATATCCTGTCACT</a:t>
                      </a:r>
                      <a:r>
                        <a:rPr lang="de-DE" sz="1200" b="1" kern="0" dirty="0" smtClean="0">
                          <a:solidFill>
                            <a:srgbClr val="8FE428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TTACTCGATATCCTGTCACT</a:t>
                      </a:r>
                      <a:r>
                        <a:rPr lang="de-DE" sz="1200" b="1" kern="0" dirty="0" smtClean="0">
                          <a:solidFill>
                            <a:srgbClr val="A7EA52">
                              <a:lumMod val="75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TTACTCGATATCCTGTCACT</a:t>
                      </a:r>
                      <a:r>
                        <a:rPr lang="de-DE" sz="1200" b="1" kern="0" dirty="0" smtClean="0">
                          <a:solidFill>
                            <a:srgbClr val="70B917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TTACTCGATATCCTGTCACT</a:t>
                      </a:r>
                      <a:r>
                        <a:rPr lang="de-DE" sz="1200" b="1" kern="0" dirty="0" smtClean="0">
                          <a:solidFill>
                            <a:srgbClr val="61A014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TTACTCGATATCCTGTCACT</a:t>
                      </a:r>
                      <a:r>
                        <a:rPr lang="de-DE" sz="1200" b="1" kern="0" dirty="0" smtClean="0">
                          <a:solidFill>
                            <a:srgbClr val="A7EA52">
                              <a:lumMod val="50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TT</a:t>
                      </a:r>
                      <a:r>
                        <a:rPr lang="de-DE" sz="1200" kern="0" dirty="0" smtClean="0">
                          <a:solidFill>
                            <a:prstClr val="white">
                              <a:lumMod val="75000"/>
                            </a:prst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CGTGACTTAGAGG</a:t>
                      </a:r>
                      <a:endParaRPr lang="de-DE" sz="1200" kern="0" dirty="0" smtClean="0">
                        <a:solidFill>
                          <a:prstClr val="white">
                            <a:lumMod val="75000"/>
                          </a:prstClr>
                        </a:solidFill>
                        <a:latin typeface="Calibri" panose="020F0502020204030204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tandem repeat structures in forward and reverse orientation (reverse complement of Seq3)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2126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Seq3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kern="0" dirty="0" smtClean="0">
                          <a:solidFill>
                            <a:prstClr val="white">
                              <a:lumMod val="75000"/>
                            </a:prst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CCTCTAAGTCACG</a:t>
                      </a:r>
                      <a:r>
                        <a:rPr lang="de-DE" sz="1200" b="1" kern="0" dirty="0" smtClean="0">
                          <a:solidFill>
                            <a:srgbClr val="A7EA52">
                              <a:lumMod val="50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AA</a:t>
                      </a:r>
                      <a:r>
                        <a:rPr lang="de-DE" sz="1200" b="1" kern="0" dirty="0" smtClean="0">
                          <a:solidFill>
                            <a:srgbClr val="61A014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AGTGACAGGATATCGAGTAA</a:t>
                      </a:r>
                      <a:r>
                        <a:rPr lang="de-DE" sz="1200" b="1" kern="0" dirty="0" smtClean="0">
                          <a:solidFill>
                            <a:srgbClr val="70B917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AGTGACAGGATATCGAGTAA</a:t>
                      </a:r>
                      <a:r>
                        <a:rPr lang="de-DE" sz="1200" b="1" kern="0" dirty="0" smtClean="0">
                          <a:solidFill>
                            <a:srgbClr val="A7EA52">
                              <a:lumMod val="75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AGTGACAGGATATCGAGTAA</a:t>
                      </a:r>
                      <a:r>
                        <a:rPr lang="de-DE" sz="1200" b="1" kern="0" dirty="0" smtClean="0">
                          <a:solidFill>
                            <a:srgbClr val="8FE428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AGTGACAGGATATCGAGTAA</a:t>
                      </a:r>
                      <a:r>
                        <a:rPr lang="de-DE" sz="1200" b="1" kern="0" dirty="0" smtClean="0">
                          <a:solidFill>
                            <a:srgbClr val="A7EA52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AGTGACAGGATATCGAGTAA</a:t>
                      </a:r>
                      <a:r>
                        <a:rPr lang="de-DE" sz="1200" kern="0" dirty="0" smtClean="0">
                          <a:solidFill>
                            <a:srgbClr val="CC0000">
                              <a:lumMod val="50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TCACTGTCCTATAGCTCATT</a:t>
                      </a:r>
                      <a:r>
                        <a:rPr lang="de-DE" sz="1200" b="1" kern="0" dirty="0" smtClean="0">
                          <a:solidFill>
                            <a:srgbClr val="2683C6">
                              <a:lumMod val="40000"/>
                              <a:lumOff val="60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TTACTCGATATCCTGTCACT</a:t>
                      </a:r>
                      <a:r>
                        <a:rPr lang="de-DE" sz="1200" b="1" kern="0" dirty="0" smtClean="0">
                          <a:solidFill>
                            <a:srgbClr val="2683C6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TTACTCGATATCCTGTCACT</a:t>
                      </a:r>
                      <a:r>
                        <a:rPr lang="de-DE" sz="1200" b="1" kern="0" dirty="0" smtClean="0">
                          <a:solidFill>
                            <a:srgbClr val="2683C6">
                              <a:lumMod val="50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TTACTCGATATCCTGTCACT</a:t>
                      </a:r>
                      <a:r>
                        <a:rPr lang="de-DE" sz="1200" kern="0" dirty="0" smtClean="0">
                          <a:solidFill>
                            <a:prstClr val="white">
                              <a:lumMod val="75000"/>
                            </a:prst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GATTATATCGGTTCG</a:t>
                      </a:r>
                      <a:endParaRPr lang="de-DE" sz="1200" kern="0" dirty="0" smtClean="0">
                        <a:solidFill>
                          <a:prstClr val="white">
                            <a:lumMod val="75000"/>
                          </a:prstClr>
                        </a:solidFill>
                        <a:latin typeface="Calibri" panose="020F0502020204030204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tandem repeat structures in reverse and forward orientation (reverse complement of Seq2)</a:t>
                      </a:r>
                      <a:endParaRPr lang="de-DE" sz="1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743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Seq4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kern="0" dirty="0" smtClean="0">
                          <a:solidFill>
                            <a:prstClr val="white">
                              <a:lumMod val="75000"/>
                            </a:prst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CCTCTAAGTCACG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D</a:t>
                      </a:r>
                      <a:r>
                        <a:rPr lang="de-DE" sz="1200" b="1" kern="0" dirty="0" smtClean="0">
                          <a:solidFill>
                            <a:srgbClr val="A7EA52">
                              <a:lumMod val="50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de-DE" sz="1200" b="1" kern="0" dirty="0" smtClean="0">
                          <a:solidFill>
                            <a:srgbClr val="61A014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S</a:t>
                      </a:r>
                      <a:r>
                        <a:rPr lang="de-DE" sz="1200" b="1" kern="0" dirty="0" smtClean="0">
                          <a:solidFill>
                            <a:srgbClr val="61A014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GGATATCGAGTAA</a:t>
                      </a:r>
                      <a:r>
                        <a:rPr lang="de-DE" sz="1200" b="1" kern="0" dirty="0" smtClean="0">
                          <a:solidFill>
                            <a:srgbClr val="70B917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de-DE" sz="1200" b="1" kern="0" dirty="0" smtClean="0">
                          <a:solidFill>
                            <a:srgbClr val="70B917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CAGGATAT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de-DE" sz="1200" b="1" kern="0" dirty="0" smtClean="0">
                          <a:solidFill>
                            <a:srgbClr val="70B917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GAG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Y</a:t>
                      </a:r>
                      <a:r>
                        <a:rPr lang="de-DE" sz="1200" b="1" kern="0" dirty="0" smtClean="0">
                          <a:solidFill>
                            <a:srgbClr val="70B917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AA</a:t>
                      </a:r>
                    </a:p>
                    <a:p>
                      <a:r>
                        <a:rPr lang="de-DE" sz="1200" b="1" kern="0" dirty="0" smtClean="0">
                          <a:solidFill>
                            <a:srgbClr val="A7EA52">
                              <a:lumMod val="75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V</a:t>
                      </a:r>
                      <a:r>
                        <a:rPr lang="de-DE" sz="1200" b="1" kern="0" dirty="0" smtClean="0">
                          <a:solidFill>
                            <a:srgbClr val="A7EA52">
                              <a:lumMod val="75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GACAGGA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K</a:t>
                      </a:r>
                      <a:r>
                        <a:rPr lang="de-DE" sz="1200" b="1" kern="0" dirty="0" smtClean="0">
                          <a:solidFill>
                            <a:srgbClr val="A7EA52">
                              <a:lumMod val="75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ATCGAGT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H</a:t>
                      </a:r>
                      <a:r>
                        <a:rPr lang="de-DE" sz="1200" b="1" kern="0" dirty="0" smtClean="0">
                          <a:solidFill>
                            <a:srgbClr val="A7EA52">
                              <a:lumMod val="75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de-DE" sz="1200" b="1" kern="0" dirty="0" smtClean="0">
                          <a:solidFill>
                            <a:srgbClr val="8FE428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AGTGACAGGATATCGAGTAA</a:t>
                      </a:r>
                      <a:r>
                        <a:rPr lang="de-DE" sz="1200" b="1" kern="0" dirty="0" smtClean="0">
                          <a:solidFill>
                            <a:srgbClr val="A7EA52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BS</a:t>
                      </a:r>
                      <a:r>
                        <a:rPr lang="de-DE" sz="1200" b="1" kern="0" dirty="0" smtClean="0">
                          <a:solidFill>
                            <a:srgbClr val="A7EA52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CGA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H</a:t>
                      </a:r>
                      <a:r>
                        <a:rPr lang="de-DE" sz="1200" b="1" kern="0" dirty="0" smtClean="0">
                          <a:solidFill>
                            <a:srgbClr val="A7EA52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TAA</a:t>
                      </a:r>
                      <a:r>
                        <a:rPr lang="de-DE" sz="1200" kern="0" dirty="0" smtClean="0">
                          <a:solidFill>
                            <a:srgbClr val="CC0000">
                              <a:lumMod val="50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TCA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V</a:t>
                      </a:r>
                      <a:r>
                        <a:rPr lang="de-DE" sz="1200" kern="0" dirty="0" smtClean="0">
                          <a:solidFill>
                            <a:srgbClr val="CC0000">
                              <a:lumMod val="50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TG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V</a:t>
                      </a:r>
                      <a:r>
                        <a:rPr lang="de-DE" sz="1200" kern="0" dirty="0" smtClean="0">
                          <a:solidFill>
                            <a:srgbClr val="CC0000">
                              <a:lumMod val="50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CCTATAG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RR</a:t>
                      </a:r>
                      <a:r>
                        <a:rPr lang="de-DE" sz="1200" kern="0" dirty="0" smtClean="0">
                          <a:solidFill>
                            <a:srgbClr val="CC0000">
                              <a:lumMod val="50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CATT</a:t>
                      </a:r>
                      <a:r>
                        <a:rPr lang="de-DE" sz="1200" b="1" kern="0" dirty="0" smtClean="0">
                          <a:solidFill>
                            <a:srgbClr val="2683C6">
                              <a:lumMod val="40000"/>
                              <a:lumOff val="60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TTACTCGATATCC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V</a:t>
                      </a:r>
                      <a:r>
                        <a:rPr lang="de-DE" sz="1200" b="1" kern="0" dirty="0" smtClean="0">
                          <a:solidFill>
                            <a:srgbClr val="2683C6">
                              <a:lumMod val="40000"/>
                              <a:lumOff val="60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GT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Y</a:t>
                      </a:r>
                      <a:r>
                        <a:rPr lang="de-DE" sz="1200" b="1" kern="0" dirty="0" smtClean="0">
                          <a:solidFill>
                            <a:srgbClr val="2683C6">
                              <a:lumMod val="40000"/>
                              <a:lumOff val="60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ACT</a:t>
                      </a:r>
                      <a:r>
                        <a:rPr lang="de-DE" sz="1200" b="1" kern="0" dirty="0" smtClean="0">
                          <a:solidFill>
                            <a:srgbClr val="2683C6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TT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BS</a:t>
                      </a:r>
                      <a:r>
                        <a:rPr lang="de-DE" sz="1200" b="1" kern="0" dirty="0" smtClean="0">
                          <a:solidFill>
                            <a:srgbClr val="2683C6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TCGATATCCTG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K</a:t>
                      </a:r>
                      <a:r>
                        <a:rPr lang="de-DE" sz="1200" b="1" kern="0" dirty="0" smtClean="0">
                          <a:solidFill>
                            <a:srgbClr val="2683C6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CACT</a:t>
                      </a:r>
                      <a:r>
                        <a:rPr lang="de-DE" sz="1200" b="1" kern="0" dirty="0" smtClean="0">
                          <a:solidFill>
                            <a:srgbClr val="2683C6">
                              <a:lumMod val="50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T</a:t>
                      </a:r>
                      <a:r>
                        <a:rPr lang="de-DE" sz="1200" b="1" u="sng" kern="0" dirty="0" smtClean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M</a:t>
                      </a:r>
                      <a:r>
                        <a:rPr lang="de-DE" sz="1200" b="1" kern="0" dirty="0" smtClean="0">
                          <a:solidFill>
                            <a:srgbClr val="2683C6">
                              <a:lumMod val="50000"/>
                            </a:srgb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ACTCGATATCCTGTCACT</a:t>
                      </a:r>
                      <a:r>
                        <a:rPr lang="de-DE" sz="1200" kern="0" dirty="0" smtClean="0">
                          <a:solidFill>
                            <a:prstClr val="white">
                              <a:lumMod val="75000"/>
                            </a:prstClr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GATTATATCGGTTCG</a:t>
                      </a: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tandem repeat structures in reverse and forward orientation with mismatches and sequence ambiguities (diverged, ambiguous Seq3)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4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Seq5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kern="0" dirty="0" smtClean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CC</a:t>
                      </a:r>
                      <a:r>
                        <a:rPr lang="de-DE" sz="1200" b="1" kern="0" dirty="0" smtClean="0">
                          <a:solidFill>
                            <a:schemeClr val="accent3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AA</a:t>
                      </a:r>
                      <a:r>
                        <a:rPr lang="de-DE" sz="1200" b="1" u="sng" kern="0" dirty="0" smtClean="0">
                          <a:solidFill>
                            <a:schemeClr val="accent3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AGTGACAGGATAT</a:t>
                      </a:r>
                      <a:r>
                        <a:rPr lang="de-DE" sz="1200" b="1" kern="0" dirty="0" smtClean="0">
                          <a:solidFill>
                            <a:schemeClr val="accent3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CGAGT</a:t>
                      </a:r>
                      <a:r>
                        <a:rPr lang="de-DE" sz="1200" kern="0" dirty="0" smtClean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CCGG</a:t>
                      </a:r>
                      <a:endParaRPr lang="de-DE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monomeric sequence motif from repeats in Seq1 to Seq4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4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de-DE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Seq6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1" kern="0" dirty="0" smtClean="0">
                          <a:solidFill>
                            <a:schemeClr val="accent3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AATC</a:t>
                      </a:r>
                      <a:r>
                        <a:rPr lang="de-DE" sz="1200" b="1" u="sng" kern="0" dirty="0" smtClean="0">
                          <a:solidFill>
                            <a:schemeClr val="accent3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AGTGACAGGAT</a:t>
                      </a:r>
                      <a:r>
                        <a:rPr lang="de-DE" sz="1200" b="1" u="sng" kern="0" dirty="0" smtClean="0">
                          <a:solidFill>
                            <a:srgbClr val="7030A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AT</a:t>
                      </a:r>
                      <a:r>
                        <a:rPr lang="de-DE" sz="1200" b="1" kern="0" dirty="0" smtClean="0">
                          <a:solidFill>
                            <a:srgbClr val="7030A0"/>
                          </a:solidFill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CCTGTCACTGATT</a:t>
                      </a: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inverted repeat derived from repeat monomer (Seq4)</a:t>
                      </a:r>
                      <a:endParaRPr lang="de-DE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6976" marR="1069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hteck 5"/>
          <p:cNvSpPr/>
          <p:nvPr/>
        </p:nvSpPr>
        <p:spPr>
          <a:xfrm>
            <a:off x="249382" y="2724726"/>
            <a:ext cx="10747678" cy="1597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249382" y="5303520"/>
            <a:ext cx="10747678" cy="590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Test </a:t>
            </a:r>
            <a:r>
              <a:rPr lang="de-DE" dirty="0" err="1"/>
              <a:t>sequences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sequences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benchmarking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400952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Common dotplot </a:t>
            </a:r>
            <a:r>
              <a:rPr lang="de-DE" dirty="0" err="1" smtClean="0"/>
              <a:t>tools</a:t>
            </a:r>
            <a:r>
              <a:rPr lang="de-DE" dirty="0" smtClean="0"/>
              <a:t> (1)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2" y="1295401"/>
            <a:ext cx="6064247" cy="4884738"/>
          </a:xfrm>
        </p:spPr>
        <p:txBody>
          <a:bodyPr/>
          <a:lstStyle/>
          <a:p>
            <a:r>
              <a:rPr lang="de-DE" dirty="0" err="1" smtClean="0"/>
              <a:t>test</a:t>
            </a:r>
            <a:r>
              <a:rPr lang="de-DE" dirty="0" smtClean="0"/>
              <a:t> </a:t>
            </a:r>
            <a:r>
              <a:rPr lang="de-DE" dirty="0" err="1" smtClean="0"/>
              <a:t>sequence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b="1" dirty="0" err="1" smtClean="0"/>
              <a:t>ambiguities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b="1" dirty="0" smtClean="0"/>
              <a:t>repetitive</a:t>
            </a:r>
            <a:r>
              <a:rPr lang="de-DE" dirty="0" smtClean="0"/>
              <a:t> </a:t>
            </a:r>
            <a:r>
              <a:rPr lang="de-DE" dirty="0" err="1" smtClean="0"/>
              <a:t>motivs</a:t>
            </a:r>
            <a:r>
              <a:rPr lang="de-DE" dirty="0" smtClean="0"/>
              <a:t> in </a:t>
            </a:r>
            <a:r>
              <a:rPr lang="de-DE" dirty="0" err="1" smtClean="0"/>
              <a:t>forward</a:t>
            </a:r>
            <a:r>
              <a:rPr lang="de-DE" dirty="0" smtClean="0"/>
              <a:t> &amp; </a:t>
            </a:r>
            <a:r>
              <a:rPr lang="de-DE" b="1" dirty="0" err="1" smtClean="0"/>
              <a:t>reverse</a:t>
            </a:r>
            <a:r>
              <a:rPr lang="de-DE" b="1" dirty="0" smtClean="0"/>
              <a:t> </a:t>
            </a:r>
            <a:r>
              <a:rPr lang="de-DE" b="1" dirty="0" err="1" smtClean="0"/>
              <a:t>complementary</a:t>
            </a:r>
            <a:r>
              <a:rPr lang="de-DE" b="1" dirty="0" smtClean="0"/>
              <a:t> </a:t>
            </a:r>
            <a:r>
              <a:rPr lang="de-DE" dirty="0" err="1" smtClean="0"/>
              <a:t>orientation</a:t>
            </a:r>
            <a:endParaRPr lang="de-DE" dirty="0"/>
          </a:p>
          <a:p>
            <a:pPr lvl="1"/>
            <a:r>
              <a:rPr lang="de-DE" dirty="0" err="1" smtClean="0"/>
              <a:t>controverse</a:t>
            </a:r>
            <a:r>
              <a:rPr lang="de-DE" dirty="0" smtClean="0"/>
              <a:t> </a:t>
            </a:r>
            <a:r>
              <a:rPr lang="de-DE" dirty="0" err="1" smtClean="0"/>
              <a:t>match</a:t>
            </a:r>
            <a:r>
              <a:rPr lang="de-DE" dirty="0" smtClean="0"/>
              <a:t> </a:t>
            </a:r>
            <a:r>
              <a:rPr lang="de-DE" dirty="0" err="1" smtClean="0"/>
              <a:t>lengths</a:t>
            </a:r>
            <a:endParaRPr lang="de-DE" dirty="0"/>
          </a:p>
          <a:p>
            <a:pPr lvl="1"/>
            <a:r>
              <a:rPr lang="de-DE" dirty="0" err="1" smtClean="0"/>
              <a:t>missing</a:t>
            </a:r>
            <a:r>
              <a:rPr lang="de-DE" dirty="0" smtClean="0"/>
              <a:t> </a:t>
            </a:r>
            <a:r>
              <a:rPr lang="de-DE" dirty="0" err="1" smtClean="0"/>
              <a:t>reverse</a:t>
            </a:r>
            <a:r>
              <a:rPr lang="de-DE" dirty="0" smtClean="0"/>
              <a:t> </a:t>
            </a:r>
            <a:r>
              <a:rPr lang="de-DE" dirty="0" err="1" smtClean="0"/>
              <a:t>complementary</a:t>
            </a:r>
            <a:r>
              <a:rPr lang="de-DE" dirty="0" smtClean="0"/>
              <a:t> </a:t>
            </a:r>
            <a:r>
              <a:rPr lang="de-DE" dirty="0" err="1" smtClean="0"/>
              <a:t>matches</a:t>
            </a:r>
            <a:endParaRPr lang="de-DE" dirty="0" smtClean="0"/>
          </a:p>
          <a:p>
            <a:pPr lvl="1"/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suitable</a:t>
            </a:r>
            <a:r>
              <a:rPr lang="de-DE" dirty="0" smtClean="0"/>
              <a:t> </a:t>
            </a:r>
            <a:r>
              <a:rPr lang="de-DE" dirty="0" err="1" smtClean="0"/>
              <a:t>output</a:t>
            </a:r>
            <a:r>
              <a:rPr lang="de-DE" dirty="0" smtClean="0"/>
              <a:t> </a:t>
            </a:r>
            <a:r>
              <a:rPr lang="de-DE" dirty="0" err="1" smtClean="0"/>
              <a:t>format</a:t>
            </a:r>
            <a:endParaRPr lang="de-DE" dirty="0" smtClean="0"/>
          </a:p>
          <a:p>
            <a:pPr lvl="1"/>
            <a:r>
              <a:rPr lang="de-DE" dirty="0" smtClean="0"/>
              <a:t>lack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reproducibility</a:t>
            </a:r>
            <a:endParaRPr lang="de-DE" dirty="0"/>
          </a:p>
        </p:txBody>
      </p:sp>
      <p:grpSp>
        <p:nvGrpSpPr>
          <p:cNvPr id="14" name="Gruppieren 13"/>
          <p:cNvGrpSpPr/>
          <p:nvPr/>
        </p:nvGrpSpPr>
        <p:grpSpPr>
          <a:xfrm>
            <a:off x="6646986" y="204790"/>
            <a:ext cx="4632402" cy="6496050"/>
            <a:chOff x="6797598" y="204790"/>
            <a:chExt cx="4632402" cy="649605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155" t="30471" r="49472" b="6556"/>
            <a:stretch/>
          </p:blipFill>
          <p:spPr bwMode="auto">
            <a:xfrm>
              <a:off x="8293892" y="204790"/>
              <a:ext cx="3136108" cy="324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7958" t="31578" b="6558"/>
            <a:stretch/>
          </p:blipFill>
          <p:spPr bwMode="auto">
            <a:xfrm>
              <a:off x="8370092" y="3509965"/>
              <a:ext cx="2843213" cy="3190875"/>
            </a:xfrm>
            <a:prstGeom prst="rect">
              <a:avLst/>
            </a:prstGeom>
            <a:solidFill>
              <a:schemeClr val="bg1"/>
            </a:solidFill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hteck 3"/>
            <p:cNvSpPr/>
            <p:nvPr/>
          </p:nvSpPr>
          <p:spPr>
            <a:xfrm>
              <a:off x="6797598" y="945081"/>
              <a:ext cx="1547218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de-DE" dirty="0" err="1" smtClean="0"/>
                <a:t>Dotmatcher</a:t>
              </a:r>
              <a:endParaRPr lang="de-DE" dirty="0"/>
            </a:p>
          </p:txBody>
        </p:sp>
        <p:sp>
          <p:nvSpPr>
            <p:cNvPr id="10" name="Rechteck 9"/>
            <p:cNvSpPr/>
            <p:nvPr/>
          </p:nvSpPr>
          <p:spPr>
            <a:xfrm>
              <a:off x="7129420" y="2528371"/>
              <a:ext cx="883575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de-DE" dirty="0" smtClean="0"/>
                <a:t>Dotter</a:t>
              </a:r>
              <a:endParaRPr lang="de-DE" dirty="0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7090146" y="4193940"/>
              <a:ext cx="962123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de-DE" dirty="0" err="1" smtClean="0"/>
                <a:t>Dottup</a:t>
              </a:r>
              <a:endParaRPr lang="de-DE" dirty="0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7031636" y="5802359"/>
              <a:ext cx="1079142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de-DE" dirty="0" smtClean="0"/>
                <a:t>Gepard</a:t>
              </a:r>
              <a:endParaRPr lang="de-DE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405978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8609" t="51184"/>
          <a:stretch/>
        </p:blipFill>
        <p:spPr bwMode="auto">
          <a:xfrm>
            <a:off x="7839596" y="140399"/>
            <a:ext cx="3519488" cy="3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Common dotplot </a:t>
            </a:r>
            <a:r>
              <a:rPr lang="de-DE" dirty="0" err="1"/>
              <a:t>tools</a:t>
            </a:r>
            <a:r>
              <a:rPr lang="de-DE" dirty="0"/>
              <a:t> </a:t>
            </a:r>
            <a:r>
              <a:rPr lang="de-DE" dirty="0" smtClean="0"/>
              <a:t>(2)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3" y="1295401"/>
            <a:ext cx="5187948" cy="4884738"/>
          </a:xfrm>
        </p:spPr>
        <p:txBody>
          <a:bodyPr/>
          <a:lstStyle/>
          <a:p>
            <a:r>
              <a:rPr lang="de-DE" dirty="0" smtClean="0"/>
              <a:t>also </a:t>
            </a:r>
            <a:r>
              <a:rPr lang="de-DE" dirty="0" err="1" smtClean="0"/>
              <a:t>for</a:t>
            </a:r>
            <a:r>
              <a:rPr lang="de-DE" dirty="0" smtClean="0"/>
              <a:t> all-</a:t>
            </a:r>
            <a:r>
              <a:rPr lang="de-DE" dirty="0" err="1" smtClean="0"/>
              <a:t>against</a:t>
            </a:r>
            <a:r>
              <a:rPr lang="de-DE" dirty="0" smtClean="0"/>
              <a:t> all </a:t>
            </a:r>
            <a:r>
              <a:rPr lang="de-DE" dirty="0" err="1" smtClean="0"/>
              <a:t>comparisons</a:t>
            </a:r>
            <a:endParaRPr lang="de-DE" dirty="0" smtClean="0"/>
          </a:p>
          <a:p>
            <a:pPr lvl="1"/>
            <a:r>
              <a:rPr lang="de-DE" dirty="0" err="1" smtClean="0"/>
              <a:t>missing</a:t>
            </a:r>
            <a:r>
              <a:rPr lang="de-DE" dirty="0" smtClean="0"/>
              <a:t> </a:t>
            </a:r>
            <a:r>
              <a:rPr lang="de-DE" dirty="0" err="1" smtClean="0"/>
              <a:t>reverse</a:t>
            </a:r>
            <a:r>
              <a:rPr lang="de-DE" dirty="0" smtClean="0"/>
              <a:t> </a:t>
            </a:r>
            <a:r>
              <a:rPr lang="de-DE" dirty="0" err="1" smtClean="0"/>
              <a:t>complementary</a:t>
            </a:r>
            <a:r>
              <a:rPr lang="de-DE" dirty="0" smtClean="0"/>
              <a:t> </a:t>
            </a:r>
            <a:r>
              <a:rPr lang="de-DE" dirty="0" err="1" smtClean="0"/>
              <a:t>matches</a:t>
            </a:r>
            <a:endParaRPr lang="de-DE" dirty="0" smtClean="0"/>
          </a:p>
          <a:p>
            <a:pPr lvl="1"/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suitable</a:t>
            </a:r>
            <a:r>
              <a:rPr lang="de-DE" dirty="0" smtClean="0"/>
              <a:t> </a:t>
            </a:r>
            <a:r>
              <a:rPr lang="de-DE" dirty="0" err="1" smtClean="0"/>
              <a:t>output</a:t>
            </a:r>
            <a:r>
              <a:rPr lang="de-DE" dirty="0" smtClean="0"/>
              <a:t> </a:t>
            </a:r>
            <a:r>
              <a:rPr lang="de-DE" dirty="0" err="1" smtClean="0"/>
              <a:t>formats</a:t>
            </a:r>
            <a:endParaRPr lang="de-DE" dirty="0" smtClean="0"/>
          </a:p>
          <a:p>
            <a:pPr lvl="1"/>
            <a:r>
              <a:rPr lang="de-DE" dirty="0" smtClean="0"/>
              <a:t>lack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reproducibility</a:t>
            </a:r>
            <a:endParaRPr lang="de-DE" dirty="0" smtClean="0"/>
          </a:p>
          <a:p>
            <a:pPr lvl="1"/>
            <a:r>
              <a:rPr lang="de-DE" dirty="0" err="1" smtClean="0"/>
              <a:t>missing</a:t>
            </a:r>
            <a:r>
              <a:rPr lang="de-DE" dirty="0" smtClean="0"/>
              <a:t> </a:t>
            </a:r>
            <a:r>
              <a:rPr lang="de-DE" dirty="0" err="1" smtClean="0"/>
              <a:t>sequence</a:t>
            </a:r>
            <a:r>
              <a:rPr lang="de-DE" dirty="0" smtClean="0"/>
              <a:t> </a:t>
            </a:r>
            <a:r>
              <a:rPr lang="de-DE" dirty="0" err="1" smtClean="0"/>
              <a:t>boundaries</a:t>
            </a:r>
            <a:endParaRPr lang="de-DE" dirty="0" smtClean="0"/>
          </a:p>
          <a:p>
            <a:pPr lvl="1"/>
            <a:r>
              <a:rPr lang="de-DE" dirty="0" err="1" smtClean="0"/>
              <a:t>missing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r>
              <a:rPr lang="de-DE" dirty="0" smtClean="0"/>
              <a:t> on </a:t>
            </a:r>
            <a:r>
              <a:rPr lang="de-DE" dirty="0" err="1" smtClean="0"/>
              <a:t>match</a:t>
            </a:r>
            <a:r>
              <a:rPr lang="de-DE" dirty="0" smtClean="0"/>
              <a:t> </a:t>
            </a:r>
            <a:r>
              <a:rPr lang="de-DE" dirty="0" err="1" smtClean="0"/>
              <a:t>quality</a:t>
            </a:r>
            <a:endParaRPr lang="de-DE" dirty="0" smtClean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726" t="50348" r="53338"/>
          <a:stretch/>
        </p:blipFill>
        <p:spPr bwMode="auto">
          <a:xfrm>
            <a:off x="4729163" y="3503617"/>
            <a:ext cx="2803528" cy="339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004" b="51677"/>
          <a:stretch/>
        </p:blipFill>
        <p:spPr bwMode="auto">
          <a:xfrm>
            <a:off x="7848600" y="3478911"/>
            <a:ext cx="3492498" cy="330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hteck 16"/>
          <p:cNvSpPr/>
          <p:nvPr/>
        </p:nvSpPr>
        <p:spPr>
          <a:xfrm>
            <a:off x="6819151" y="1660845"/>
            <a:ext cx="102944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de-DE" dirty="0" err="1"/>
              <a:t>Polydot</a:t>
            </a:r>
            <a:endParaRPr lang="de-DE" dirty="0"/>
          </a:p>
        </p:txBody>
      </p:sp>
      <p:sp>
        <p:nvSpPr>
          <p:cNvPr id="18" name="Rechteck 17"/>
          <p:cNvSpPr/>
          <p:nvPr/>
        </p:nvSpPr>
        <p:spPr>
          <a:xfrm>
            <a:off x="6912438" y="3134285"/>
            <a:ext cx="88357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de-DE" dirty="0"/>
              <a:t>Dotter</a:t>
            </a:r>
          </a:p>
        </p:txBody>
      </p:sp>
      <p:sp>
        <p:nvSpPr>
          <p:cNvPr id="19" name="Rechteck 18"/>
          <p:cNvSpPr/>
          <p:nvPr/>
        </p:nvSpPr>
        <p:spPr>
          <a:xfrm>
            <a:off x="5319715" y="3141150"/>
            <a:ext cx="107914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de-DE" dirty="0"/>
              <a:t>Gepard</a:t>
            </a:r>
          </a:p>
        </p:txBody>
      </p:sp>
    </p:spTree>
    <p:extLst>
      <p:ext uri="{BB962C8B-B14F-4D97-AF65-F5344CB8AC3E}">
        <p14:creationId xmlns="" xmlns:p14="http://schemas.microsoft.com/office/powerpoint/2010/main" val="423289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different </a:t>
            </a:r>
            <a:r>
              <a:rPr lang="de-DE" dirty="0" err="1" smtClean="0"/>
              <a:t>running</a:t>
            </a:r>
            <a:r>
              <a:rPr lang="de-DE" dirty="0" smtClean="0"/>
              <a:t> </a:t>
            </a:r>
            <a:r>
              <a:rPr lang="de-DE" dirty="0" err="1" smtClean="0"/>
              <a:t>modes</a:t>
            </a:r>
            <a:endParaRPr lang="de-DE" dirty="0" smtClean="0"/>
          </a:p>
          <a:p>
            <a:pPr lvl="1"/>
            <a:r>
              <a:rPr lang="de-DE" dirty="0" err="1" smtClean="0"/>
              <a:t>self-dotplots</a:t>
            </a:r>
            <a:endParaRPr lang="de-DE" dirty="0" smtClean="0"/>
          </a:p>
          <a:p>
            <a:pPr lvl="1"/>
            <a:r>
              <a:rPr lang="de-DE" dirty="0" err="1" smtClean="0"/>
              <a:t>pairwise</a:t>
            </a:r>
            <a:r>
              <a:rPr lang="de-DE" dirty="0" smtClean="0"/>
              <a:t> </a:t>
            </a:r>
            <a:r>
              <a:rPr lang="de-DE" dirty="0" err="1" smtClean="0"/>
              <a:t>dotplots</a:t>
            </a:r>
            <a:endParaRPr lang="de-DE" dirty="0" smtClean="0"/>
          </a:p>
          <a:p>
            <a:pPr lvl="1"/>
            <a:r>
              <a:rPr lang="de-DE" dirty="0" smtClean="0"/>
              <a:t>all-</a:t>
            </a:r>
            <a:r>
              <a:rPr lang="de-DE" dirty="0" err="1" smtClean="0"/>
              <a:t>against</a:t>
            </a:r>
            <a:r>
              <a:rPr lang="de-DE" dirty="0" smtClean="0"/>
              <a:t>-all </a:t>
            </a:r>
            <a:r>
              <a:rPr lang="de-DE" dirty="0" err="1" smtClean="0"/>
              <a:t>dotplots</a:t>
            </a:r>
            <a:endParaRPr lang="de-DE" dirty="0" smtClean="0"/>
          </a:p>
          <a:p>
            <a:r>
              <a:rPr lang="de-DE" dirty="0" err="1" smtClean="0"/>
              <a:t>varying</a:t>
            </a:r>
            <a:r>
              <a:rPr lang="de-DE" dirty="0" smtClean="0"/>
              <a:t> </a:t>
            </a:r>
            <a:r>
              <a:rPr lang="de-DE" dirty="0" err="1" smtClean="0"/>
              <a:t>matching</a:t>
            </a:r>
            <a:r>
              <a:rPr lang="de-DE" dirty="0" smtClean="0"/>
              <a:t> </a:t>
            </a:r>
            <a:r>
              <a:rPr lang="de-DE" dirty="0" err="1" smtClean="0"/>
              <a:t>stringencies</a:t>
            </a:r>
            <a:endParaRPr lang="de-DE" dirty="0" smtClean="0"/>
          </a:p>
          <a:p>
            <a:pPr lvl="1"/>
            <a:r>
              <a:rPr lang="de-DE" dirty="0" err="1" smtClean="0"/>
              <a:t>ambiguity</a:t>
            </a:r>
            <a:r>
              <a:rPr lang="de-DE" dirty="0" smtClean="0"/>
              <a:t> </a:t>
            </a:r>
            <a:r>
              <a:rPr lang="de-DE" dirty="0" err="1" smtClean="0"/>
              <a:t>handling</a:t>
            </a:r>
            <a:endParaRPr lang="de-DE" dirty="0" smtClean="0"/>
          </a:p>
          <a:p>
            <a:pPr lvl="1"/>
            <a:r>
              <a:rPr lang="de-DE" dirty="0" err="1" smtClean="0"/>
              <a:t>substitutions</a:t>
            </a:r>
            <a:endParaRPr lang="de-DE" dirty="0" smtClean="0"/>
          </a:p>
          <a:p>
            <a:r>
              <a:rPr lang="de-DE" dirty="0" err="1" smtClean="0"/>
              <a:t>reproducibility</a:t>
            </a:r>
            <a:endParaRPr lang="de-DE" dirty="0" smtClean="0"/>
          </a:p>
          <a:p>
            <a:r>
              <a:rPr lang="de-DE" dirty="0" err="1" smtClean="0"/>
              <a:t>shading</a:t>
            </a:r>
            <a:r>
              <a:rPr lang="de-DE" dirty="0" smtClean="0"/>
              <a:t> </a:t>
            </a:r>
            <a:r>
              <a:rPr lang="de-DE" dirty="0" err="1" smtClean="0"/>
              <a:t>options</a:t>
            </a:r>
            <a:endParaRPr lang="de-DE" dirty="0" smtClean="0"/>
          </a:p>
          <a:p>
            <a:r>
              <a:rPr lang="de-DE" dirty="0" smtClean="0"/>
              <a:t>high-resolution </a:t>
            </a:r>
            <a:r>
              <a:rPr lang="de-DE" dirty="0" err="1" smtClean="0"/>
              <a:t>output</a:t>
            </a:r>
            <a:r>
              <a:rPr lang="de-DE" dirty="0" smtClean="0"/>
              <a:t> </a:t>
            </a:r>
            <a:r>
              <a:rPr lang="de-DE" dirty="0" err="1" smtClean="0"/>
              <a:t>formats</a:t>
            </a:r>
            <a:endParaRPr lang="de-DE" dirty="0" smtClean="0"/>
          </a:p>
          <a:p>
            <a:r>
              <a:rPr lang="en-US" dirty="0" smtClean="0"/>
              <a:t>cross-platform applicability</a:t>
            </a:r>
            <a:endParaRPr lang="de-DE" dirty="0" smtClean="0"/>
          </a:p>
          <a:p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98720" y="826989"/>
            <a:ext cx="5984240" cy="5155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Aim</a:t>
            </a:r>
            <a:r>
              <a:rPr lang="de-DE" dirty="0" smtClean="0"/>
              <a:t>: </a:t>
            </a:r>
            <a:r>
              <a:rPr lang="de-DE" dirty="0" err="1" smtClean="0"/>
              <a:t>Customizable</a:t>
            </a:r>
            <a:r>
              <a:rPr lang="de-DE" dirty="0" smtClean="0"/>
              <a:t> dotplot </a:t>
            </a:r>
            <a:r>
              <a:rPr lang="de-DE" dirty="0" err="1" smtClean="0"/>
              <a:t>tool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808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2" y="1295401"/>
            <a:ext cx="4261222" cy="4884738"/>
          </a:xfrm>
        </p:spPr>
        <p:txBody>
          <a:bodyPr/>
          <a:lstStyle/>
          <a:p>
            <a:r>
              <a:rPr lang="de-DE" dirty="0" err="1"/>
              <a:t>s</a:t>
            </a:r>
            <a:r>
              <a:rPr lang="de-DE" dirty="0" err="1" smtClean="0"/>
              <a:t>elf-dotplots</a:t>
            </a:r>
            <a:endParaRPr lang="de-DE" dirty="0" smtClean="0"/>
          </a:p>
          <a:p>
            <a:pPr lvl="1"/>
            <a:r>
              <a:rPr lang="de-DE" dirty="0" smtClean="0"/>
              <a:t>1-by-1 </a:t>
            </a:r>
            <a:r>
              <a:rPr lang="de-DE" dirty="0" err="1" smtClean="0"/>
              <a:t>guide</a:t>
            </a:r>
            <a:r>
              <a:rPr lang="de-DE" dirty="0" smtClean="0"/>
              <a:t> </a:t>
            </a:r>
            <a:r>
              <a:rPr lang="de-DE" dirty="0" err="1" smtClean="0"/>
              <a:t>through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sequences</a:t>
            </a:r>
            <a:endParaRPr lang="de-DE" dirty="0" smtClean="0"/>
          </a:p>
          <a:p>
            <a:pPr lvl="1"/>
            <a:r>
              <a:rPr lang="de-DE" dirty="0" err="1" smtClean="0"/>
              <a:t>annotation-based</a:t>
            </a:r>
            <a:r>
              <a:rPr lang="de-DE" dirty="0" smtClean="0"/>
              <a:t> </a:t>
            </a:r>
            <a:r>
              <a:rPr lang="de-DE" dirty="0" err="1" smtClean="0"/>
              <a:t>shading</a:t>
            </a:r>
            <a:endParaRPr lang="de-DE" dirty="0" smtClean="0"/>
          </a:p>
          <a:p>
            <a:pPr lvl="1"/>
            <a:endParaRPr lang="de-DE" dirty="0" smtClean="0"/>
          </a:p>
          <a:p>
            <a:r>
              <a:rPr lang="de-DE" dirty="0" err="1" smtClean="0"/>
              <a:t>pairwise</a:t>
            </a:r>
            <a:r>
              <a:rPr lang="de-DE" dirty="0" smtClean="0"/>
              <a:t> </a:t>
            </a:r>
            <a:r>
              <a:rPr lang="de-DE" dirty="0" err="1" smtClean="0"/>
              <a:t>dotplots</a:t>
            </a:r>
            <a:endParaRPr lang="de-DE" dirty="0" smtClean="0"/>
          </a:p>
          <a:p>
            <a:pPr lvl="1"/>
            <a:r>
              <a:rPr lang="de-DE" dirty="0" err="1" smtClean="0"/>
              <a:t>comparison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alignments</a:t>
            </a:r>
            <a:endParaRPr lang="de-DE" dirty="0" smtClean="0"/>
          </a:p>
          <a:p>
            <a:pPr lvl="1"/>
            <a:r>
              <a:rPr lang="de-DE" dirty="0" err="1" smtClean="0"/>
              <a:t>matching</a:t>
            </a:r>
            <a:r>
              <a:rPr lang="de-DE" dirty="0" smtClean="0"/>
              <a:t> </a:t>
            </a:r>
            <a:r>
              <a:rPr lang="de-DE" dirty="0" err="1" smtClean="0"/>
              <a:t>stringency</a:t>
            </a:r>
            <a:endParaRPr lang="de-DE" dirty="0" smtClean="0"/>
          </a:p>
          <a:p>
            <a:pPr lvl="1"/>
            <a:r>
              <a:rPr lang="de-DE" dirty="0" err="1" smtClean="0"/>
              <a:t>collage</a:t>
            </a:r>
            <a:r>
              <a:rPr lang="de-DE" dirty="0" smtClean="0"/>
              <a:t> </a:t>
            </a:r>
            <a:r>
              <a:rPr lang="de-DE" dirty="0" err="1" smtClean="0"/>
              <a:t>output</a:t>
            </a:r>
            <a:endParaRPr lang="de-DE" dirty="0" smtClean="0"/>
          </a:p>
          <a:p>
            <a:pPr lvl="1"/>
            <a:endParaRPr lang="de-DE" dirty="0" smtClean="0"/>
          </a:p>
          <a:p>
            <a:r>
              <a:rPr lang="de-DE" dirty="0" smtClean="0"/>
              <a:t>all-</a:t>
            </a:r>
            <a:r>
              <a:rPr lang="de-DE" dirty="0" err="1" smtClean="0"/>
              <a:t>against</a:t>
            </a:r>
            <a:r>
              <a:rPr lang="de-DE" dirty="0" smtClean="0"/>
              <a:t>-all </a:t>
            </a:r>
            <a:r>
              <a:rPr lang="de-DE" dirty="0" err="1" smtClean="0"/>
              <a:t>dotplots</a:t>
            </a:r>
            <a:endParaRPr lang="de-DE" dirty="0" smtClean="0"/>
          </a:p>
          <a:p>
            <a:pPr lvl="1"/>
            <a:r>
              <a:rPr lang="de-DE" dirty="0" err="1" smtClean="0"/>
              <a:t>shading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match</a:t>
            </a:r>
            <a:r>
              <a:rPr lang="de-DE" dirty="0" smtClean="0"/>
              <a:t> </a:t>
            </a:r>
            <a:r>
              <a:rPr lang="de-DE" dirty="0" err="1" smtClean="0"/>
              <a:t>quality</a:t>
            </a:r>
            <a:r>
              <a:rPr lang="de-DE" dirty="0" smtClean="0"/>
              <a:t> &amp; </a:t>
            </a:r>
            <a:r>
              <a:rPr lang="de-DE" dirty="0" err="1" smtClean="0"/>
              <a:t>shading</a:t>
            </a:r>
            <a:r>
              <a:rPr lang="de-DE" dirty="0" smtClean="0"/>
              <a:t> </a:t>
            </a:r>
            <a:r>
              <a:rPr lang="de-DE" dirty="0" err="1" smtClean="0"/>
              <a:t>parameters</a:t>
            </a:r>
            <a:endParaRPr lang="de-DE" dirty="0" smtClean="0"/>
          </a:p>
          <a:p>
            <a:pPr lvl="1"/>
            <a:r>
              <a:rPr lang="de-DE" dirty="0" smtClean="0"/>
              <a:t>user-matrix </a:t>
            </a:r>
            <a:r>
              <a:rPr lang="de-DE" dirty="0" err="1" smtClean="0"/>
              <a:t>shading</a:t>
            </a:r>
            <a:endParaRPr lang="de-DE" dirty="0" smtClean="0"/>
          </a:p>
        </p:txBody>
      </p:sp>
      <p:sp>
        <p:nvSpPr>
          <p:cNvPr id="8" name="Inhaltsplatzhalter 7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98720" y="826989"/>
            <a:ext cx="5984240" cy="5155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Detailed</a:t>
            </a:r>
            <a:r>
              <a:rPr lang="de-DE" dirty="0" smtClean="0"/>
              <a:t> </a:t>
            </a:r>
            <a:r>
              <a:rPr lang="de-DE" dirty="0" err="1" smtClean="0"/>
              <a:t>introduction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Flexidot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93562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696" y="1275850"/>
            <a:ext cx="6512927" cy="432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Mode 0: </a:t>
            </a:r>
            <a:r>
              <a:rPr lang="de-DE" dirty="0" err="1" smtClean="0"/>
              <a:t>Self</a:t>
            </a:r>
            <a:r>
              <a:rPr lang="de-DE" dirty="0" smtClean="0"/>
              <a:t>-Dotplot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508003" y="1287784"/>
            <a:ext cx="3242422" cy="4884738"/>
          </a:xfrm>
        </p:spPr>
        <p:txBody>
          <a:bodyPr/>
          <a:lstStyle/>
          <a:p>
            <a:r>
              <a:rPr lang="de-DE" dirty="0" err="1" smtClean="0"/>
              <a:t>identification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internal </a:t>
            </a:r>
            <a:r>
              <a:rPr lang="de-DE" dirty="0" err="1" smtClean="0"/>
              <a:t>structures</a:t>
            </a:r>
            <a:endParaRPr lang="de-DE" dirty="0" smtClean="0"/>
          </a:p>
          <a:p>
            <a:r>
              <a:rPr lang="de-DE" dirty="0" err="1" smtClean="0"/>
              <a:t>direct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inverted</a:t>
            </a:r>
            <a:r>
              <a:rPr lang="de-DE" dirty="0" smtClean="0"/>
              <a:t> </a:t>
            </a:r>
            <a:r>
              <a:rPr lang="de-DE" dirty="0" err="1" smtClean="0"/>
              <a:t>repeats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333331" y="3358790"/>
            <a:ext cx="292915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&gt;Seq1</a:t>
            </a:r>
          </a:p>
          <a:p>
            <a:r>
              <a:rPr lang="de-DE" dirty="0" smtClean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CGAACCGATATAATC</a:t>
            </a:r>
          </a:p>
          <a:p>
            <a:r>
              <a:rPr lang="de-DE" b="1" dirty="0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  <a:endParaRPr lang="de-DE" b="1" dirty="0" smtClean="0">
              <a:solidFill>
                <a:schemeClr val="accent2">
                  <a:lumMod val="40000"/>
                  <a:lumOff val="60000"/>
                </a:schemeClr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b="1" dirty="0" smtClean="0">
                <a:solidFill>
                  <a:schemeClr val="accent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dirty="0" smtClean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AATGAGCTATAGGACAGTGACGTGACTTAGAGG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6722829" y="1226050"/>
            <a:ext cx="2023533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8912429" y="1226050"/>
            <a:ext cx="2023533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6722829" y="3485650"/>
            <a:ext cx="2023533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8912429" y="3485650"/>
            <a:ext cx="2023533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4436696" y="3386050"/>
            <a:ext cx="2023533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9" name="Gerade Verbindung mit Pfeil 18"/>
          <p:cNvCxnSpPr/>
          <p:nvPr/>
        </p:nvCxnSpPr>
        <p:spPr>
          <a:xfrm flipH="1" flipV="1">
            <a:off x="922866" y="5439462"/>
            <a:ext cx="0" cy="79473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hteck 20"/>
          <p:cNvSpPr/>
          <p:nvPr/>
        </p:nvSpPr>
        <p:spPr>
          <a:xfrm>
            <a:off x="936477" y="5652165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inverted</a:t>
            </a:r>
            <a:r>
              <a:rPr lang="de-DE" dirty="0" smtClean="0"/>
              <a:t> </a:t>
            </a:r>
            <a:r>
              <a:rPr lang="de-DE" dirty="0" err="1" smtClean="0"/>
              <a:t>array</a:t>
            </a:r>
            <a:endParaRPr lang="de-DE" dirty="0"/>
          </a:p>
        </p:txBody>
      </p:sp>
      <p:sp>
        <p:nvSpPr>
          <p:cNvPr id="23" name="Rechteck 22"/>
          <p:cNvSpPr/>
          <p:nvPr/>
        </p:nvSpPr>
        <p:spPr>
          <a:xfrm>
            <a:off x="4580574" y="3945219"/>
            <a:ext cx="556915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inherent</a:t>
            </a:r>
            <a:r>
              <a:rPr lang="de-DE" dirty="0" smtClean="0"/>
              <a:t> </a:t>
            </a:r>
            <a:r>
              <a:rPr lang="de-DE" dirty="0" err="1" smtClean="0"/>
              <a:t>symmetry</a:t>
            </a:r>
            <a:r>
              <a:rPr lang="de-DE" dirty="0" smtClean="0"/>
              <a:t> </a:t>
            </a:r>
          </a:p>
          <a:p>
            <a:endParaRPr lang="de-DE" dirty="0" smtClean="0"/>
          </a:p>
          <a:p>
            <a:r>
              <a:rPr lang="de-DE" dirty="0" smtClean="0"/>
              <a:t>3 </a:t>
            </a:r>
            <a:r>
              <a:rPr lang="de-DE" dirty="0" err="1" smtClean="0"/>
              <a:t>monomers</a:t>
            </a:r>
            <a:r>
              <a:rPr lang="de-DE" dirty="0" smtClean="0"/>
              <a:t>       </a:t>
            </a:r>
            <a:r>
              <a:rPr lang="de-DE" sz="1000" dirty="0" smtClean="0"/>
              <a:t> </a:t>
            </a:r>
            <a:r>
              <a:rPr lang="de-DE" dirty="0" smtClean="0"/>
              <a:t>= 3 parallel </a:t>
            </a:r>
            <a:r>
              <a:rPr lang="de-DE" dirty="0" err="1" smtClean="0"/>
              <a:t>lines</a:t>
            </a:r>
            <a:r>
              <a:rPr lang="de-DE" dirty="0" smtClean="0"/>
              <a:t> (incl. diagonal)</a:t>
            </a:r>
          </a:p>
          <a:p>
            <a:endParaRPr lang="de-DE" dirty="0" smtClean="0"/>
          </a:p>
          <a:p>
            <a:r>
              <a:rPr lang="de-DE" dirty="0" smtClean="0"/>
              <a:t>20 bp monomer = </a:t>
            </a:r>
            <a:r>
              <a:rPr lang="de-DE" dirty="0" err="1" smtClean="0"/>
              <a:t>distance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parallel </a:t>
            </a:r>
            <a:r>
              <a:rPr lang="de-DE" dirty="0" err="1" smtClean="0"/>
              <a:t>lines</a:t>
            </a:r>
            <a:endParaRPr lang="de-DE" dirty="0"/>
          </a:p>
        </p:txBody>
      </p:sp>
      <p:grpSp>
        <p:nvGrpSpPr>
          <p:cNvPr id="33" name="Gruppieren 32"/>
          <p:cNvGrpSpPr/>
          <p:nvPr/>
        </p:nvGrpSpPr>
        <p:grpSpPr>
          <a:xfrm>
            <a:off x="6015228" y="1929792"/>
            <a:ext cx="864525" cy="363058"/>
            <a:chOff x="6015228" y="1929792"/>
            <a:chExt cx="864525" cy="363058"/>
          </a:xfrm>
        </p:grpSpPr>
        <p:cxnSp>
          <p:nvCxnSpPr>
            <p:cNvPr id="29" name="Gerade Verbindung mit Pfeil 28"/>
            <p:cNvCxnSpPr/>
            <p:nvPr/>
          </p:nvCxnSpPr>
          <p:spPr>
            <a:xfrm>
              <a:off x="6879753" y="1929792"/>
              <a:ext cx="0" cy="363058"/>
            </a:xfrm>
            <a:prstGeom prst="straightConnector1">
              <a:avLst/>
            </a:prstGeom>
            <a:ln w="34925">
              <a:solidFill>
                <a:srgbClr val="FF0000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/>
            <p:cNvCxnSpPr/>
            <p:nvPr/>
          </p:nvCxnSpPr>
          <p:spPr>
            <a:xfrm flipH="1" flipV="1">
              <a:off x="6015228" y="1965960"/>
              <a:ext cx="77114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r Verbinder 31"/>
            <p:cNvCxnSpPr/>
            <p:nvPr/>
          </p:nvCxnSpPr>
          <p:spPr>
            <a:xfrm flipH="1" flipV="1">
              <a:off x="6015228" y="2247900"/>
              <a:ext cx="77114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Gerader Verbinder 21"/>
          <p:cNvCxnSpPr/>
          <p:nvPr/>
        </p:nvCxnSpPr>
        <p:spPr>
          <a:xfrm rot="18900000">
            <a:off x="5690443" y="818473"/>
            <a:ext cx="0" cy="2880000"/>
          </a:xfrm>
          <a:prstGeom prst="line">
            <a:avLst/>
          </a:prstGeom>
          <a:ln w="38100">
            <a:solidFill>
              <a:srgbClr val="1CADE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uppieren 36"/>
          <p:cNvGrpSpPr/>
          <p:nvPr/>
        </p:nvGrpSpPr>
        <p:grpSpPr>
          <a:xfrm>
            <a:off x="5175742" y="1712860"/>
            <a:ext cx="743857" cy="276999"/>
            <a:chOff x="5206222" y="1750960"/>
            <a:chExt cx="743857" cy="276999"/>
          </a:xfrm>
        </p:grpSpPr>
        <p:sp>
          <p:nvSpPr>
            <p:cNvPr id="34" name="Textfeld 33"/>
            <p:cNvSpPr txBox="1"/>
            <p:nvPr/>
          </p:nvSpPr>
          <p:spPr>
            <a:xfrm>
              <a:off x="5206222" y="1750960"/>
              <a:ext cx="200943" cy="276999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none" lIns="36000" tIns="0" rIns="36000" bIns="0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1</a:t>
              </a:r>
              <a:endParaRPr lang="de-DE" dirty="0">
                <a:solidFill>
                  <a:srgbClr val="FF0000"/>
                </a:solidFill>
              </a:endParaRPr>
            </a:p>
          </p:txBody>
        </p:sp>
        <p:sp>
          <p:nvSpPr>
            <p:cNvPr id="35" name="Textfeld 34"/>
            <p:cNvSpPr txBox="1"/>
            <p:nvPr/>
          </p:nvSpPr>
          <p:spPr>
            <a:xfrm>
              <a:off x="5477679" y="1750960"/>
              <a:ext cx="200943" cy="276999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none" lIns="36000" tIns="0" rIns="36000" bIns="0" rtlCol="0">
              <a:spAutoFit/>
            </a:bodyPr>
            <a:lstStyle/>
            <a:p>
              <a:r>
                <a:rPr lang="de-DE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36" name="Textfeld 35"/>
            <p:cNvSpPr txBox="1"/>
            <p:nvPr/>
          </p:nvSpPr>
          <p:spPr>
            <a:xfrm>
              <a:off x="5749136" y="1750960"/>
              <a:ext cx="200943" cy="276999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none" lIns="36000" tIns="0" rIns="36000" bIns="0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3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Rechteck 2"/>
          <p:cNvSpPr/>
          <p:nvPr/>
        </p:nvSpPr>
        <p:spPr>
          <a:xfrm>
            <a:off x="9742577" y="6488668"/>
            <a:ext cx="1460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wordsize</a:t>
            </a:r>
            <a:r>
              <a:rPr lang="de-DE" dirty="0" smtClean="0"/>
              <a:t> 10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66153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696" y="1275850"/>
            <a:ext cx="6512927" cy="432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Mode 0: </a:t>
            </a:r>
            <a:r>
              <a:rPr lang="de-DE" dirty="0" err="1" smtClean="0"/>
              <a:t>Self</a:t>
            </a:r>
            <a:r>
              <a:rPr lang="de-DE" dirty="0" smtClean="0"/>
              <a:t>-Dotplot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508003" y="1287784"/>
            <a:ext cx="3242422" cy="4884738"/>
          </a:xfrm>
        </p:spPr>
        <p:txBody>
          <a:bodyPr/>
          <a:lstStyle/>
          <a:p>
            <a:r>
              <a:rPr lang="de-DE" dirty="0" err="1" smtClean="0"/>
              <a:t>identification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internal </a:t>
            </a:r>
            <a:r>
              <a:rPr lang="de-DE" dirty="0" err="1" smtClean="0"/>
              <a:t>structures</a:t>
            </a:r>
            <a:endParaRPr lang="de-DE" dirty="0" smtClean="0"/>
          </a:p>
          <a:p>
            <a:r>
              <a:rPr lang="de-DE" dirty="0" err="1" smtClean="0"/>
              <a:t>direct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inverted</a:t>
            </a:r>
            <a:r>
              <a:rPr lang="de-DE" dirty="0" smtClean="0"/>
              <a:t> </a:t>
            </a:r>
            <a:r>
              <a:rPr lang="de-DE" dirty="0" err="1" smtClean="0"/>
              <a:t>repeats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8912429" y="1226050"/>
            <a:ext cx="2023533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6722829" y="3485650"/>
            <a:ext cx="2023533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8912429" y="3485650"/>
            <a:ext cx="2023533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4436696" y="3386050"/>
            <a:ext cx="2023533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" name="Gerade Verbindung mit Pfeil 3"/>
          <p:cNvCxnSpPr/>
          <p:nvPr/>
        </p:nvCxnSpPr>
        <p:spPr>
          <a:xfrm flipV="1">
            <a:off x="2458156" y="3295202"/>
            <a:ext cx="1608667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hteck 21"/>
          <p:cNvSpPr/>
          <p:nvPr/>
        </p:nvSpPr>
        <p:spPr>
          <a:xfrm>
            <a:off x="2005574" y="2812682"/>
            <a:ext cx="2513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reverse</a:t>
            </a:r>
            <a:r>
              <a:rPr lang="de-DE" dirty="0" smtClean="0"/>
              <a:t> </a:t>
            </a:r>
            <a:r>
              <a:rPr lang="de-DE" dirty="0" err="1" smtClean="0"/>
              <a:t>complement</a:t>
            </a:r>
            <a:endParaRPr lang="de-DE" dirty="0"/>
          </a:p>
        </p:txBody>
      </p:sp>
      <p:sp>
        <p:nvSpPr>
          <p:cNvPr id="25" name="Rechteck 24"/>
          <p:cNvSpPr/>
          <p:nvPr/>
        </p:nvSpPr>
        <p:spPr>
          <a:xfrm>
            <a:off x="333331" y="3358790"/>
            <a:ext cx="292915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&gt;Seq2</a:t>
            </a:r>
          </a:p>
          <a:p>
            <a:r>
              <a:rPr lang="de-DE" kern="0" dirty="0" smtClean="0">
                <a:solidFill>
                  <a:prstClr val="white">
                    <a:lumMod val="75000"/>
                  </a:prst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CGAACCGATATAATC</a:t>
            </a:r>
            <a:endParaRPr lang="de-DE" b="1" kern="0" dirty="0" smtClean="0">
              <a:solidFill>
                <a:srgbClr val="2683C6">
                  <a:lumMod val="40000"/>
                  <a:lumOff val="60000"/>
                </a:srgbClr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b="1" kern="0" dirty="0">
                <a:solidFill>
                  <a:srgbClr val="2683C6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 </a:t>
            </a:r>
            <a:r>
              <a:rPr lang="de-DE" b="1" kern="0" dirty="0" err="1" smtClean="0">
                <a:solidFill>
                  <a:srgbClr val="2683C6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  <a:endParaRPr lang="de-DE" b="1" kern="0" dirty="0" smtClean="0">
              <a:solidFill>
                <a:srgbClr val="2683C6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b="1" kern="0" dirty="0">
                <a:solidFill>
                  <a:srgbClr val="2683C6">
                    <a:lumMod val="40000"/>
                    <a:lumOff val="6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  <a:endParaRPr lang="de-DE" b="1" kern="0" dirty="0" smtClean="0">
              <a:solidFill>
                <a:srgbClr val="2683C6">
                  <a:lumMod val="50000"/>
                </a:srgbClr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kern="0" dirty="0" smtClean="0">
                <a:solidFill>
                  <a:prstClr val="black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AATGAGCTATAGGACAGTGA</a:t>
            </a:r>
          </a:p>
          <a:p>
            <a:r>
              <a:rPr lang="de-DE" b="1" kern="0" dirty="0">
                <a:solidFill>
                  <a:srgbClr val="A7EA5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</a:p>
          <a:p>
            <a:r>
              <a:rPr lang="de-DE" b="1" kern="0" dirty="0">
                <a:solidFill>
                  <a:srgbClr val="8FE428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</a:p>
          <a:p>
            <a:r>
              <a:rPr lang="de-DE" b="1" kern="0" dirty="0">
                <a:solidFill>
                  <a:srgbClr val="A7EA52">
                    <a:lumMod val="75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</a:p>
          <a:p>
            <a:r>
              <a:rPr lang="de-DE" b="1" kern="0" dirty="0">
                <a:solidFill>
                  <a:srgbClr val="70B917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</a:p>
          <a:p>
            <a:r>
              <a:rPr lang="de-DE" b="1" kern="0" dirty="0">
                <a:solidFill>
                  <a:srgbClr val="61A014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</a:p>
          <a:p>
            <a:r>
              <a:rPr lang="de-DE" b="1" kern="0" dirty="0" smtClean="0">
                <a:solidFill>
                  <a:srgbClr val="A7EA52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</a:t>
            </a:r>
            <a:r>
              <a:rPr lang="de-DE" kern="0" dirty="0" smtClean="0">
                <a:solidFill>
                  <a:prstClr val="white">
                    <a:lumMod val="75000"/>
                  </a:prst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CGTGACTTAGAGG</a:t>
            </a:r>
            <a:endParaRPr lang="de-DE" kern="0" dirty="0" smtClean="0">
              <a:solidFill>
                <a:prstClr val="white">
                  <a:lumMod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222702" y="3386050"/>
            <a:ext cx="292915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de-DE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Seq</a:t>
            </a:r>
            <a:r>
              <a:rPr lang="de-DE" kern="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3</a:t>
            </a:r>
            <a:endParaRPr lang="de-DE" kern="0" dirty="0" smtClean="0">
              <a:solidFill>
                <a:srgbClr val="000000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kern="0" dirty="0" smtClean="0">
                <a:solidFill>
                  <a:prstClr val="white">
                    <a:lumMod val="75000"/>
                  </a:prst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CCTCTAAGTCACG</a:t>
            </a:r>
            <a:r>
              <a:rPr lang="de-DE" b="1" kern="0" dirty="0" smtClean="0">
                <a:solidFill>
                  <a:srgbClr val="A7EA52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AA</a:t>
            </a:r>
          </a:p>
          <a:p>
            <a:r>
              <a:rPr lang="de-DE" b="1" kern="0" dirty="0" smtClean="0">
                <a:solidFill>
                  <a:srgbClr val="61A014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b="1" kern="0" dirty="0">
                <a:solidFill>
                  <a:srgbClr val="70B917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b="1" kern="0" dirty="0" smtClean="0">
                <a:solidFill>
                  <a:srgbClr val="A7EA52">
                    <a:lumMod val="75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b="1" kern="0" dirty="0">
                <a:solidFill>
                  <a:srgbClr val="8FE428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b="1" kern="0" dirty="0">
                <a:solidFill>
                  <a:srgbClr val="A7EA5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kern="0" dirty="0" smtClean="0">
                <a:solidFill>
                  <a:srgbClr val="CC0000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TCACTGTCCTATAGCTCATT</a:t>
            </a:r>
          </a:p>
          <a:p>
            <a:r>
              <a:rPr lang="de-DE" b="1" kern="0" dirty="0">
                <a:solidFill>
                  <a:srgbClr val="2683C6">
                    <a:lumMod val="40000"/>
                    <a:lumOff val="6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  <a:endParaRPr lang="de-DE" b="1" kern="0" dirty="0" smtClean="0">
              <a:solidFill>
                <a:srgbClr val="2683C6">
                  <a:lumMod val="50000"/>
                </a:srgbClr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b="1" kern="0" dirty="0" smtClean="0">
                <a:solidFill>
                  <a:srgbClr val="2683C6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</a:p>
          <a:p>
            <a:r>
              <a:rPr lang="de-DE" b="1" kern="0" dirty="0">
                <a:solidFill>
                  <a:srgbClr val="2683C6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 </a:t>
            </a:r>
            <a:endParaRPr lang="de-DE" b="1" kern="0" dirty="0" smtClean="0">
              <a:solidFill>
                <a:srgbClr val="2683C6">
                  <a:lumMod val="40000"/>
                  <a:lumOff val="60000"/>
                </a:srgbClr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kern="0" dirty="0" smtClean="0">
                <a:solidFill>
                  <a:prstClr val="white">
                    <a:lumMod val="75000"/>
                  </a:prst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GATTATATCGGTTCG</a:t>
            </a:r>
            <a:endParaRPr lang="de-DE" kern="0" dirty="0" smtClean="0">
              <a:solidFill>
                <a:prstClr val="white">
                  <a:lumMod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6194036" y="3386050"/>
            <a:ext cx="292915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de-DE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Seq</a:t>
            </a:r>
            <a:r>
              <a:rPr lang="de-DE" kern="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3</a:t>
            </a:r>
            <a:endParaRPr lang="de-DE" kern="0" dirty="0" smtClean="0">
              <a:solidFill>
                <a:srgbClr val="000000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kern="0" dirty="0" smtClean="0">
                <a:solidFill>
                  <a:prstClr val="white">
                    <a:lumMod val="75000"/>
                  </a:prst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CCTCTAAGTCACG</a:t>
            </a:r>
            <a:r>
              <a:rPr lang="de-DE" b="1" kern="0" dirty="0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AA</a:t>
            </a:r>
          </a:p>
          <a:p>
            <a:r>
              <a:rPr lang="de-DE" b="1" kern="0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b="1" kern="0" dirty="0">
                <a:solidFill>
                  <a:srgbClr val="2273B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b="1" kern="0" dirty="0" smtClean="0">
                <a:solidFill>
                  <a:schemeClr val="accent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b="1" kern="0" dirty="0">
                <a:solidFill>
                  <a:srgbClr val="3E97DA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b="1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kern="0" dirty="0" smtClean="0">
                <a:solidFill>
                  <a:srgbClr val="CC0000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TCACTGTCCTATAGCTCATT</a:t>
            </a:r>
          </a:p>
          <a:p>
            <a:r>
              <a:rPr lang="de-DE" b="1" kern="0" dirty="0">
                <a:solidFill>
                  <a:srgbClr val="8FE428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  <a:endParaRPr lang="de-DE" b="1" kern="0" dirty="0">
              <a:solidFill>
                <a:srgbClr val="A7EA52">
                  <a:lumMod val="50000"/>
                </a:srgbClr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b="1" kern="0" dirty="0" smtClean="0">
                <a:solidFill>
                  <a:srgbClr val="70B917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  <a:endParaRPr lang="de-DE" b="1" kern="0" dirty="0">
              <a:solidFill>
                <a:srgbClr val="8FE428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b="1" kern="0" dirty="0" smtClean="0">
                <a:solidFill>
                  <a:srgbClr val="A7EA52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</a:p>
          <a:p>
            <a:r>
              <a:rPr lang="de-DE" kern="0" dirty="0" smtClean="0">
                <a:solidFill>
                  <a:prstClr val="white">
                    <a:lumMod val="75000"/>
                  </a:prst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GATTATATCGGTTCG</a:t>
            </a:r>
            <a:endParaRPr lang="de-DE" kern="0" dirty="0" smtClean="0">
              <a:solidFill>
                <a:prstClr val="white">
                  <a:lumMod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9742577" y="6488668"/>
            <a:ext cx="1460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wordsize</a:t>
            </a:r>
            <a:r>
              <a:rPr lang="de-DE" dirty="0" smtClean="0"/>
              <a:t> 10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76952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2" grpId="0"/>
      <p:bldP spid="26" grpId="0"/>
      <p:bldP spid="26" grpId="1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/>
        </p:nvSpPr>
        <p:spPr>
          <a:xfrm>
            <a:off x="333331" y="3358790"/>
            <a:ext cx="292915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kern="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&gt;Seq3</a:t>
            </a:r>
          </a:p>
          <a:p>
            <a:r>
              <a:rPr lang="de-DE" kern="0" dirty="0">
                <a:solidFill>
                  <a:prstClr val="white">
                    <a:lumMod val="75000"/>
                  </a:prst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CCTCTAAGTCACG</a:t>
            </a:r>
            <a:r>
              <a:rPr lang="de-DE" b="1" kern="0" dirty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AA</a:t>
            </a:r>
          </a:p>
          <a:p>
            <a:r>
              <a:rPr lang="de-DE" b="1" kern="0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b="1" kern="0" dirty="0">
                <a:solidFill>
                  <a:srgbClr val="2273B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b="1" kern="0" dirty="0">
                <a:solidFill>
                  <a:schemeClr val="accent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b="1" kern="0" dirty="0">
                <a:solidFill>
                  <a:srgbClr val="3E97DA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b="1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kern="0" dirty="0">
                <a:solidFill>
                  <a:srgbClr val="CC0000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TCACTGTCCTATAGCTCATT</a:t>
            </a:r>
          </a:p>
          <a:p>
            <a:r>
              <a:rPr lang="de-DE" b="1" kern="0" dirty="0" smtClean="0">
                <a:solidFill>
                  <a:srgbClr val="8FE428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 </a:t>
            </a:r>
            <a:r>
              <a:rPr lang="de-DE" b="1" kern="0" dirty="0" err="1" smtClean="0">
                <a:solidFill>
                  <a:srgbClr val="70B917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  <a:endParaRPr lang="de-DE" b="1" kern="0" dirty="0">
              <a:solidFill>
                <a:srgbClr val="70B917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b="1" kern="0" dirty="0">
                <a:solidFill>
                  <a:srgbClr val="A7EA52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  <a:endParaRPr lang="de-DE" b="1" kern="0" dirty="0">
              <a:solidFill>
                <a:srgbClr val="8FE428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kern="0" dirty="0">
                <a:solidFill>
                  <a:prstClr val="white">
                    <a:lumMod val="75000"/>
                  </a:prst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GATTATATCGGTTCG</a:t>
            </a:r>
            <a:endParaRPr lang="de-DE" kern="0" dirty="0">
              <a:solidFill>
                <a:prstClr val="white">
                  <a:lumMod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33331" y="3358790"/>
            <a:ext cx="292915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kern="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de-DE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Seq</a:t>
            </a:r>
            <a:r>
              <a:rPr lang="de-DE" kern="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4</a:t>
            </a:r>
          </a:p>
          <a:p>
            <a:r>
              <a:rPr lang="de-DE" kern="0" dirty="0" smtClean="0">
                <a:solidFill>
                  <a:prstClr val="white">
                    <a:lumMod val="75000"/>
                  </a:prst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CCTCTAAGTCACG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D</a:t>
            </a:r>
            <a:r>
              <a:rPr lang="de-DE" b="1" kern="0" dirty="0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</a:t>
            </a:r>
            <a:endParaRPr lang="de-DE" b="1" kern="0" dirty="0">
              <a:solidFill>
                <a:schemeClr val="accent2">
                  <a:lumMod val="50000"/>
                </a:schemeClr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b="1" kern="0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</a:t>
            </a:r>
            <a:r>
              <a:rPr lang="de-DE" b="1" u="sng" kern="0" dirty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S</a:t>
            </a:r>
            <a:r>
              <a:rPr lang="de-DE" b="1" kern="0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GGATATCGAGTAA</a:t>
            </a:r>
            <a:endParaRPr lang="de-DE" b="1" kern="0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b="1" kern="0" dirty="0" smtClean="0">
                <a:solidFill>
                  <a:srgbClr val="2273B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N</a:t>
            </a:r>
            <a:r>
              <a:rPr lang="de-DE" b="1" kern="0" dirty="0" smtClean="0">
                <a:solidFill>
                  <a:srgbClr val="2273B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CAGGATAT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N</a:t>
            </a:r>
            <a:r>
              <a:rPr lang="de-DE" b="1" kern="0" dirty="0" smtClean="0">
                <a:solidFill>
                  <a:srgbClr val="2273B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GAG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Y</a:t>
            </a:r>
            <a:r>
              <a:rPr lang="de-DE" b="1" kern="0" dirty="0" smtClean="0">
                <a:solidFill>
                  <a:srgbClr val="2273B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AA</a:t>
            </a:r>
            <a:endParaRPr lang="de-DE" b="1" kern="0" dirty="0">
              <a:solidFill>
                <a:srgbClr val="2273B0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b="1" kern="0" dirty="0" smtClean="0">
                <a:solidFill>
                  <a:schemeClr val="accent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V</a:t>
            </a:r>
            <a:r>
              <a:rPr lang="de-DE" b="1" kern="0" dirty="0" smtClean="0">
                <a:solidFill>
                  <a:schemeClr val="accent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GACAGGA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K</a:t>
            </a:r>
            <a:r>
              <a:rPr lang="de-DE" b="1" kern="0" dirty="0" smtClean="0">
                <a:solidFill>
                  <a:schemeClr val="accent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ATCGAGT</a:t>
            </a:r>
            <a:r>
              <a:rPr lang="de-DE" b="1" u="sng" kern="0" dirty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H</a:t>
            </a:r>
            <a:r>
              <a:rPr lang="de-DE" b="1" kern="0" dirty="0" smtClean="0">
                <a:solidFill>
                  <a:schemeClr val="accent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</a:t>
            </a:r>
            <a:endParaRPr lang="de-DE" b="1" kern="0" dirty="0">
              <a:solidFill>
                <a:schemeClr val="accent2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b="1" kern="0" dirty="0">
                <a:solidFill>
                  <a:srgbClr val="3E97DA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r>
              <a:rPr lang="de-DE" b="1" kern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BS</a:t>
            </a:r>
            <a:r>
              <a:rPr lang="de-DE" b="1" kern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CGA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H</a:t>
            </a:r>
            <a:r>
              <a:rPr lang="de-DE" b="1" kern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TAA</a:t>
            </a:r>
            <a:endParaRPr lang="de-DE" b="1" kern="0" dirty="0">
              <a:solidFill>
                <a:schemeClr val="accent2">
                  <a:lumMod val="60000"/>
                  <a:lumOff val="40000"/>
                </a:schemeClr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kern="0" dirty="0" smtClean="0">
                <a:solidFill>
                  <a:srgbClr val="CC0000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TCA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V</a:t>
            </a:r>
            <a:r>
              <a:rPr lang="de-DE" kern="0" dirty="0" smtClean="0">
                <a:solidFill>
                  <a:srgbClr val="CC0000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TG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V</a:t>
            </a:r>
            <a:r>
              <a:rPr lang="de-DE" kern="0" dirty="0" smtClean="0">
                <a:solidFill>
                  <a:srgbClr val="CC0000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CCTATAG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RR</a:t>
            </a:r>
            <a:r>
              <a:rPr lang="de-DE" kern="0" dirty="0" smtClean="0">
                <a:solidFill>
                  <a:srgbClr val="CC0000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CATT</a:t>
            </a:r>
            <a:endParaRPr lang="de-DE" kern="0" dirty="0">
              <a:solidFill>
                <a:srgbClr val="CC0000">
                  <a:lumMod val="50000"/>
                </a:srgbClr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b="1" kern="0" dirty="0">
                <a:solidFill>
                  <a:srgbClr val="8FE428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V</a:t>
            </a:r>
            <a:r>
              <a:rPr lang="de-DE" b="1" kern="0" dirty="0">
                <a:solidFill>
                  <a:srgbClr val="8FE428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GT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Y</a:t>
            </a:r>
            <a:r>
              <a:rPr lang="de-DE" b="1" kern="0" dirty="0">
                <a:solidFill>
                  <a:srgbClr val="8FE428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ACT</a:t>
            </a:r>
          </a:p>
          <a:p>
            <a:r>
              <a:rPr lang="de-DE" b="1" kern="0" dirty="0" smtClean="0">
                <a:solidFill>
                  <a:srgbClr val="70B917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BS</a:t>
            </a:r>
            <a:r>
              <a:rPr lang="de-DE" b="1" kern="0" dirty="0" smtClean="0">
                <a:solidFill>
                  <a:srgbClr val="70B917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TCGATATCCTG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K</a:t>
            </a:r>
            <a:r>
              <a:rPr lang="de-DE" b="1" kern="0" dirty="0" smtClean="0">
                <a:solidFill>
                  <a:srgbClr val="70B917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CACT</a:t>
            </a:r>
            <a:endParaRPr lang="de-DE" b="1" kern="0" dirty="0">
              <a:solidFill>
                <a:srgbClr val="70B917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b="1" kern="0" dirty="0">
                <a:solidFill>
                  <a:srgbClr val="A7EA52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</a:t>
            </a:r>
            <a:r>
              <a:rPr lang="de-DE" b="1" u="sng" kern="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M</a:t>
            </a:r>
            <a:r>
              <a:rPr lang="de-DE" b="1" kern="0" dirty="0">
                <a:solidFill>
                  <a:srgbClr val="A7EA52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ACTCGATATCCTGTCACT</a:t>
            </a:r>
          </a:p>
          <a:p>
            <a:r>
              <a:rPr lang="de-DE" kern="0" dirty="0">
                <a:solidFill>
                  <a:prstClr val="white">
                    <a:lumMod val="75000"/>
                  </a:prst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GATTATATCGGTTCG</a:t>
            </a:r>
            <a:endParaRPr lang="de-DE" kern="0" dirty="0">
              <a:solidFill>
                <a:prstClr val="white">
                  <a:lumMod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696" y="1275850"/>
            <a:ext cx="6512927" cy="432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Mode 0: </a:t>
            </a:r>
            <a:r>
              <a:rPr lang="de-DE" dirty="0" err="1" smtClean="0"/>
              <a:t>Self</a:t>
            </a:r>
            <a:r>
              <a:rPr lang="de-DE" dirty="0" smtClean="0"/>
              <a:t>-Dotplot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508003" y="1287784"/>
            <a:ext cx="3242422" cy="4884738"/>
          </a:xfrm>
        </p:spPr>
        <p:txBody>
          <a:bodyPr/>
          <a:lstStyle/>
          <a:p>
            <a:r>
              <a:rPr lang="de-DE" dirty="0" err="1" smtClean="0"/>
              <a:t>identification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internal </a:t>
            </a:r>
            <a:r>
              <a:rPr lang="de-DE" dirty="0" err="1" smtClean="0"/>
              <a:t>structures</a:t>
            </a:r>
            <a:endParaRPr lang="de-DE" dirty="0" smtClean="0"/>
          </a:p>
          <a:p>
            <a:r>
              <a:rPr lang="de-DE" dirty="0" err="1" smtClean="0"/>
              <a:t>direct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inverted</a:t>
            </a:r>
            <a:r>
              <a:rPr lang="de-DE" dirty="0" smtClean="0"/>
              <a:t> </a:t>
            </a:r>
            <a:r>
              <a:rPr lang="de-DE" dirty="0" err="1" smtClean="0"/>
              <a:t>repeats</a:t>
            </a:r>
            <a:endParaRPr lang="de-DE" dirty="0"/>
          </a:p>
        </p:txBody>
      </p:sp>
      <p:sp>
        <p:nvSpPr>
          <p:cNvPr id="12" name="Rechteck 11"/>
          <p:cNvSpPr/>
          <p:nvPr/>
        </p:nvSpPr>
        <p:spPr>
          <a:xfrm>
            <a:off x="6722829" y="3485650"/>
            <a:ext cx="2023533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8912429" y="3485650"/>
            <a:ext cx="2023533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4436696" y="3386050"/>
            <a:ext cx="2023533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4" name="Gerade Verbindung mit Pfeil 23"/>
          <p:cNvCxnSpPr/>
          <p:nvPr/>
        </p:nvCxnSpPr>
        <p:spPr>
          <a:xfrm flipH="1" flipV="1">
            <a:off x="3501063" y="5943504"/>
            <a:ext cx="1608667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hteck 24"/>
          <p:cNvSpPr/>
          <p:nvPr/>
        </p:nvSpPr>
        <p:spPr>
          <a:xfrm>
            <a:off x="3250460" y="5460984"/>
            <a:ext cx="2109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dirty="0" err="1"/>
              <a:t>insert</a:t>
            </a:r>
            <a:r>
              <a:rPr lang="de-DE" dirty="0"/>
              <a:t> </a:t>
            </a:r>
            <a:r>
              <a:rPr lang="de-DE" dirty="0" err="1"/>
              <a:t>ambiguities</a:t>
            </a:r>
            <a:endParaRPr lang="de-DE" dirty="0"/>
          </a:p>
        </p:txBody>
      </p:sp>
      <p:sp>
        <p:nvSpPr>
          <p:cNvPr id="15" name="Rechteck 14"/>
          <p:cNvSpPr/>
          <p:nvPr/>
        </p:nvSpPr>
        <p:spPr>
          <a:xfrm>
            <a:off x="9742577" y="6488668"/>
            <a:ext cx="1460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wordsize</a:t>
            </a:r>
            <a:r>
              <a:rPr lang="de-DE" dirty="0" smtClean="0"/>
              <a:t> 10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418695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/>
      <p:bldP spid="14" grpId="0" animBg="1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696" y="1275850"/>
            <a:ext cx="6512927" cy="432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Mode 0: </a:t>
            </a:r>
            <a:r>
              <a:rPr lang="de-DE" dirty="0" err="1" smtClean="0"/>
              <a:t>Self</a:t>
            </a:r>
            <a:r>
              <a:rPr lang="de-DE" dirty="0" smtClean="0"/>
              <a:t>-Dotplot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508003" y="1287784"/>
            <a:ext cx="3242422" cy="4884738"/>
          </a:xfrm>
        </p:spPr>
        <p:txBody>
          <a:bodyPr/>
          <a:lstStyle/>
          <a:p>
            <a:r>
              <a:rPr lang="de-DE" dirty="0" err="1" smtClean="0"/>
              <a:t>identification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internal </a:t>
            </a:r>
            <a:r>
              <a:rPr lang="de-DE" dirty="0" err="1" smtClean="0"/>
              <a:t>structures</a:t>
            </a:r>
            <a:endParaRPr lang="de-DE" dirty="0" smtClean="0"/>
          </a:p>
          <a:p>
            <a:r>
              <a:rPr lang="de-DE" dirty="0" err="1" smtClean="0"/>
              <a:t>direct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inverted</a:t>
            </a:r>
            <a:r>
              <a:rPr lang="de-DE" dirty="0" smtClean="0"/>
              <a:t> </a:t>
            </a:r>
            <a:r>
              <a:rPr lang="de-DE" dirty="0" err="1" smtClean="0"/>
              <a:t>repeats</a:t>
            </a:r>
            <a:endParaRPr lang="de-DE" dirty="0"/>
          </a:p>
        </p:txBody>
      </p:sp>
      <p:sp>
        <p:nvSpPr>
          <p:cNvPr id="12" name="Rechteck 11"/>
          <p:cNvSpPr/>
          <p:nvPr/>
        </p:nvSpPr>
        <p:spPr>
          <a:xfrm>
            <a:off x="6722829" y="3485650"/>
            <a:ext cx="2023533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8912429" y="3485650"/>
            <a:ext cx="2023533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1862696" y="3251184"/>
            <a:ext cx="2175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dirty="0" smtClean="0"/>
              <a:t>monomer/</a:t>
            </a:r>
            <a:r>
              <a:rPr lang="de-DE" dirty="0" err="1" smtClean="0"/>
              <a:t>subunit</a:t>
            </a:r>
            <a:endParaRPr lang="de-DE" dirty="0"/>
          </a:p>
        </p:txBody>
      </p:sp>
      <p:cxnSp>
        <p:nvCxnSpPr>
          <p:cNvPr id="14" name="Gerade Verbindung mit Pfeil 13"/>
          <p:cNvCxnSpPr/>
          <p:nvPr/>
        </p:nvCxnSpPr>
        <p:spPr>
          <a:xfrm flipH="1">
            <a:off x="1762832" y="2941319"/>
            <a:ext cx="0" cy="79473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eck 14"/>
          <p:cNvSpPr/>
          <p:nvPr/>
        </p:nvSpPr>
        <p:spPr>
          <a:xfrm>
            <a:off x="333331" y="3358790"/>
            <a:ext cx="292915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kern="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&gt;Seq5</a:t>
            </a:r>
          </a:p>
          <a:p>
            <a:r>
              <a:rPr lang="de-DE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CC</a:t>
            </a:r>
          </a:p>
          <a:p>
            <a:r>
              <a:rPr lang="de-DE" b="1" kern="0" dirty="0" smtClean="0">
                <a:solidFill>
                  <a:schemeClr val="accent3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AAAGTGACAGGATATCGAGT</a:t>
            </a:r>
          </a:p>
          <a:p>
            <a:r>
              <a:rPr lang="de-DE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CCGG</a:t>
            </a:r>
            <a:endParaRPr lang="de-DE" kern="0" dirty="0">
              <a:solidFill>
                <a:srgbClr val="000000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endParaRPr lang="de-DE" kern="0" dirty="0">
              <a:solidFill>
                <a:srgbClr val="000000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de-DE" kern="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&gt;Seq6</a:t>
            </a:r>
          </a:p>
          <a:p>
            <a:r>
              <a:rPr lang="de-DE" b="1" kern="0" dirty="0" smtClean="0">
                <a:solidFill>
                  <a:schemeClr val="accent3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AATC</a:t>
            </a:r>
            <a:r>
              <a:rPr lang="de-DE" b="1" u="sng" kern="0" dirty="0" smtClean="0">
                <a:solidFill>
                  <a:schemeClr val="accent3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</a:t>
            </a:r>
          </a:p>
          <a:p>
            <a:r>
              <a:rPr lang="de-DE" b="1" u="sng" kern="0" dirty="0" smtClean="0">
                <a:solidFill>
                  <a:srgbClr val="7030A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AT</a:t>
            </a:r>
            <a:r>
              <a:rPr lang="de-DE" b="1" kern="0" dirty="0" smtClean="0">
                <a:solidFill>
                  <a:srgbClr val="7030A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CCTGTCACTGATT</a:t>
            </a:r>
            <a:endParaRPr lang="de-DE" kern="0" dirty="0" smtClean="0">
              <a:solidFill>
                <a:srgbClr val="000000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endParaRPr lang="de-DE" kern="0" dirty="0">
              <a:solidFill>
                <a:srgbClr val="000000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endParaRPr lang="de-DE" kern="0" dirty="0">
              <a:solidFill>
                <a:srgbClr val="000000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</p:txBody>
      </p:sp>
      <p:cxnSp>
        <p:nvCxnSpPr>
          <p:cNvPr id="4" name="Gerader Verbinder 3"/>
          <p:cNvCxnSpPr/>
          <p:nvPr/>
        </p:nvCxnSpPr>
        <p:spPr>
          <a:xfrm>
            <a:off x="692150" y="4178300"/>
            <a:ext cx="17907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Rechteck 18"/>
          <p:cNvSpPr/>
          <p:nvPr/>
        </p:nvSpPr>
        <p:spPr>
          <a:xfrm>
            <a:off x="1862696" y="4250187"/>
            <a:ext cx="14782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dirty="0" err="1" smtClean="0"/>
              <a:t>derived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palindrom</a:t>
            </a:r>
            <a:r>
              <a:rPr lang="de-DE" dirty="0" err="1"/>
              <a:t>e</a:t>
            </a:r>
            <a:endParaRPr lang="de-DE" dirty="0"/>
          </a:p>
        </p:txBody>
      </p:sp>
      <p:cxnSp>
        <p:nvCxnSpPr>
          <p:cNvPr id="20" name="Gerade Verbindung mit Pfeil 19"/>
          <p:cNvCxnSpPr/>
          <p:nvPr/>
        </p:nvCxnSpPr>
        <p:spPr>
          <a:xfrm flipH="1">
            <a:off x="1762832" y="4227322"/>
            <a:ext cx="0" cy="79473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eck 15"/>
          <p:cNvSpPr/>
          <p:nvPr/>
        </p:nvSpPr>
        <p:spPr>
          <a:xfrm>
            <a:off x="9742577" y="6488668"/>
            <a:ext cx="1460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wordsize</a:t>
            </a:r>
            <a:r>
              <a:rPr lang="de-DE" dirty="0" smtClean="0"/>
              <a:t> 10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2719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3" y="1295401"/>
            <a:ext cx="7895018" cy="4884738"/>
          </a:xfrm>
        </p:spPr>
        <p:txBody>
          <a:bodyPr>
            <a:normAutofit/>
          </a:bodyPr>
          <a:lstStyle/>
          <a:p>
            <a:r>
              <a:rPr lang="de-DE" dirty="0" err="1" smtClean="0"/>
              <a:t>integration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annotations</a:t>
            </a:r>
            <a:r>
              <a:rPr lang="de-DE" dirty="0" smtClean="0"/>
              <a:t> in </a:t>
            </a:r>
            <a:r>
              <a:rPr lang="de-DE" dirty="0" err="1" smtClean="0"/>
              <a:t>standard</a:t>
            </a:r>
            <a:r>
              <a:rPr lang="de-DE" dirty="0" smtClean="0"/>
              <a:t> </a:t>
            </a:r>
            <a:r>
              <a:rPr lang="de-DE" dirty="0" err="1" smtClean="0"/>
              <a:t>gff</a:t>
            </a:r>
            <a:r>
              <a:rPr lang="de-DE" dirty="0" smtClean="0"/>
              <a:t> </a:t>
            </a:r>
            <a:r>
              <a:rPr lang="de-DE" dirty="0" err="1" smtClean="0"/>
              <a:t>format</a:t>
            </a:r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pPr lvl="1"/>
            <a:endParaRPr lang="de-DE" dirty="0"/>
          </a:p>
          <a:p>
            <a:pPr lvl="1"/>
            <a:endParaRPr lang="de-DE" dirty="0" smtClean="0"/>
          </a:p>
          <a:p>
            <a:pPr lvl="3"/>
            <a:endParaRPr lang="de-DE" sz="500" dirty="0" smtClean="0"/>
          </a:p>
          <a:p>
            <a:r>
              <a:rPr lang="de-DE" dirty="0" err="1" smtClean="0"/>
              <a:t>formatting</a:t>
            </a:r>
            <a:r>
              <a:rPr lang="de-DE" dirty="0" smtClean="0"/>
              <a:t> </a:t>
            </a:r>
            <a:r>
              <a:rPr lang="de-DE" dirty="0" err="1" smtClean="0"/>
              <a:t>customizable</a:t>
            </a:r>
            <a:endParaRPr lang="de-DE" dirty="0" smtClean="0"/>
          </a:p>
          <a:p>
            <a:pPr lvl="1"/>
            <a:r>
              <a:rPr lang="de-DE" dirty="0" err="1" smtClean="0"/>
              <a:t>color</a:t>
            </a:r>
            <a:endParaRPr lang="de-DE" dirty="0" smtClean="0"/>
          </a:p>
          <a:p>
            <a:pPr lvl="1"/>
            <a:r>
              <a:rPr lang="de-DE" dirty="0" err="1" smtClean="0"/>
              <a:t>transparency</a:t>
            </a:r>
            <a:endParaRPr lang="de-DE" dirty="0" smtClean="0"/>
          </a:p>
          <a:p>
            <a:pPr lvl="1"/>
            <a:r>
              <a:rPr lang="de-DE" dirty="0" smtClean="0"/>
              <a:t>zoom</a:t>
            </a:r>
          </a:p>
          <a:p>
            <a:pPr lvl="1"/>
            <a:r>
              <a:rPr lang="de-DE" dirty="0" err="1" smtClean="0"/>
              <a:t>orientation-dependent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shading</a:t>
            </a:r>
            <a:endParaRPr lang="de-DE" dirty="0" smtClean="0"/>
          </a:p>
          <a:p>
            <a:r>
              <a:rPr lang="de-DE" dirty="0" err="1" smtClean="0"/>
              <a:t>order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annotation</a:t>
            </a:r>
            <a:r>
              <a:rPr lang="de-DE" dirty="0" smtClean="0"/>
              <a:t> </a:t>
            </a:r>
            <a:r>
              <a:rPr lang="de-DE" dirty="0" err="1" smtClean="0"/>
              <a:t>matters</a:t>
            </a:r>
            <a:endParaRPr lang="de-DE" dirty="0"/>
          </a:p>
        </p:txBody>
      </p:sp>
      <p:sp>
        <p:nvSpPr>
          <p:cNvPr id="21" name="Textfeld 20"/>
          <p:cNvSpPr txBox="1"/>
          <p:nvPr/>
        </p:nvSpPr>
        <p:spPr>
          <a:xfrm>
            <a:off x="660737" y="1775333"/>
            <a:ext cx="7742284" cy="16004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>
              <a:tabLst>
                <a:tab pos="628650" algn="l"/>
                <a:tab pos="2781300" algn="l"/>
                <a:tab pos="4305300" algn="l"/>
                <a:tab pos="4848225" algn="l"/>
                <a:tab pos="5295900" algn="l"/>
                <a:tab pos="5829300" algn="l"/>
                <a:tab pos="6191250" algn="l"/>
                <a:tab pos="6724650" algn="l"/>
                <a:tab pos="7529513" algn="l"/>
                <a:tab pos="7804150" algn="l"/>
              </a:tabLst>
            </a:pPr>
            <a:r>
              <a:rPr lang="de-DE" sz="1400" u="sng" spc="-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de-DE" sz="1400" u="sng" spc="-15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Seq</a:t>
            </a:r>
            <a:r>
              <a:rPr lang="de-DE" sz="1400" u="sng" spc="-15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de-DE" sz="1400" u="sng" spc="-15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source</a:t>
            </a:r>
            <a:r>
              <a:rPr lang="de-DE" sz="1400" u="sng" spc="-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type	</a:t>
            </a:r>
            <a:r>
              <a:rPr lang="de-DE" sz="1400" u="sng" spc="-15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de-DE" sz="1400" u="sng" spc="-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de-DE" sz="1400" u="sng" spc="-15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stop</a:t>
            </a:r>
            <a:r>
              <a:rPr lang="de-DE" sz="1400" u="sng" spc="-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score	</a:t>
            </a:r>
            <a:r>
              <a:rPr lang="de-DE" sz="1400" u="sng" spc="-15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ori</a:t>
            </a:r>
            <a:r>
              <a:rPr lang="de-DE" sz="1400" u="sng" spc="-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de-DE" sz="1400" u="sng" spc="-15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frame</a:t>
            </a:r>
            <a:r>
              <a:rPr lang="de-DE" sz="1400" u="sng" spc="-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de-DE" sz="1400" u="sng" spc="-15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info</a:t>
            </a:r>
            <a:r>
              <a:rPr lang="de-DE" sz="1400" u="sng" spc="-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pPr>
              <a:tabLst>
                <a:tab pos="628650" algn="l"/>
                <a:tab pos="2781300" algn="l"/>
                <a:tab pos="4305300" algn="l"/>
                <a:tab pos="4848225" algn="l"/>
                <a:tab pos="5295900" algn="l"/>
                <a:tab pos="5829300" algn="l"/>
                <a:tab pos="6191250" algn="l"/>
                <a:tab pos="6724650" algn="l"/>
                <a:tab pos="7804150" algn="l"/>
              </a:tabLst>
            </a:pPr>
            <a:r>
              <a:rPr lang="de-DE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Seq2</a:t>
            </a: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de-DE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manual_annotations</a:t>
            </a: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Spacer1	1	15	.	-	.	ID=0001</a:t>
            </a:r>
          </a:p>
          <a:p>
            <a:pPr>
              <a:tabLst>
                <a:tab pos="628650" algn="l"/>
                <a:tab pos="2781300" algn="l"/>
                <a:tab pos="4305300" algn="l"/>
                <a:tab pos="4848225" algn="l"/>
                <a:tab pos="5295900" algn="l"/>
                <a:tab pos="5829300" algn="l"/>
                <a:tab pos="6191250" algn="l"/>
                <a:tab pos="6724650" algn="l"/>
                <a:tab pos="7804150" algn="l"/>
              </a:tabLst>
            </a:pP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Seq2	</a:t>
            </a:r>
            <a:r>
              <a:rPr lang="de-DE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manual_annotations</a:t>
            </a: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de-DE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repeat_region</a:t>
            </a: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16	76	.	+	.	</a:t>
            </a:r>
            <a:r>
              <a:rPr lang="de-DE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ID=0002</a:t>
            </a:r>
            <a:endParaRPr lang="de-DE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tabLst>
                <a:tab pos="628650" algn="l"/>
                <a:tab pos="2781300" algn="l"/>
                <a:tab pos="4305300" algn="l"/>
                <a:tab pos="4848225" algn="l"/>
                <a:tab pos="5295900" algn="l"/>
                <a:tab pos="5829300" algn="l"/>
                <a:tab pos="6191250" algn="l"/>
                <a:tab pos="6724650" algn="l"/>
                <a:tab pos="7804150" algn="l"/>
              </a:tabLst>
            </a:pP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Seq2	</a:t>
            </a:r>
            <a:r>
              <a:rPr lang="de-DE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manual_annotations</a:t>
            </a: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Spacer2	77	95	.	+	.	</a:t>
            </a:r>
            <a:r>
              <a:rPr lang="de-DE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ID=0003</a:t>
            </a:r>
            <a:endParaRPr lang="de-DE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tabLst>
                <a:tab pos="628650" algn="l"/>
                <a:tab pos="2781300" algn="l"/>
                <a:tab pos="4305300" algn="l"/>
                <a:tab pos="4848225" algn="l"/>
                <a:tab pos="5295900" algn="l"/>
                <a:tab pos="5829300" algn="l"/>
                <a:tab pos="6191250" algn="l"/>
                <a:tab pos="6724650" algn="l"/>
                <a:tab pos="7804150" algn="l"/>
              </a:tabLst>
            </a:pP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Seq2	</a:t>
            </a:r>
            <a:r>
              <a:rPr lang="de-DE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manual_annotations</a:t>
            </a: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de-DE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SpacerZoom</a:t>
            </a: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77	95	.	+	.	</a:t>
            </a:r>
            <a:r>
              <a:rPr lang="de-DE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ID=0004</a:t>
            </a:r>
            <a:endParaRPr lang="de-DE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tabLst>
                <a:tab pos="628650" algn="l"/>
                <a:tab pos="2781300" algn="l"/>
                <a:tab pos="4305300" algn="l"/>
                <a:tab pos="4848225" algn="l"/>
                <a:tab pos="5295900" algn="l"/>
                <a:tab pos="5829300" algn="l"/>
                <a:tab pos="6191250" algn="l"/>
                <a:tab pos="6724650" algn="l"/>
                <a:tab pos="7804150" algn="l"/>
              </a:tabLst>
            </a:pP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Seq2	</a:t>
            </a:r>
            <a:r>
              <a:rPr lang="de-DE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manual_annotations</a:t>
            </a: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de-DE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repeat_region</a:t>
            </a: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96	197	.	-	.	</a:t>
            </a:r>
            <a:r>
              <a:rPr lang="de-DE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ID=0005</a:t>
            </a:r>
            <a:endParaRPr lang="de-DE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tabLst>
                <a:tab pos="628650" algn="l"/>
                <a:tab pos="2781300" algn="l"/>
                <a:tab pos="4305300" algn="l"/>
                <a:tab pos="4848225" algn="l"/>
                <a:tab pos="5295900" algn="l"/>
                <a:tab pos="5829300" algn="l"/>
                <a:tab pos="6191250" algn="l"/>
                <a:tab pos="6724650" algn="l"/>
                <a:tab pos="7804150" algn="l"/>
              </a:tabLst>
            </a:pP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Seq2	</a:t>
            </a:r>
            <a:r>
              <a:rPr lang="de-DE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manual_annotations</a:t>
            </a: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Spacer3	198	210	.	+	.	</a:t>
            </a:r>
            <a:r>
              <a:rPr lang="de-DE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ID=0006</a:t>
            </a:r>
            <a:endParaRPr lang="de-DE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Mode 0: </a:t>
            </a:r>
            <a:r>
              <a:rPr lang="de-DE" dirty="0" err="1" smtClean="0"/>
              <a:t>Self</a:t>
            </a:r>
            <a:r>
              <a:rPr lang="de-DE" dirty="0" smtClean="0"/>
              <a:t>-Dotplot - </a:t>
            </a:r>
            <a:r>
              <a:rPr lang="de-DE" dirty="0" err="1" smtClean="0"/>
              <a:t>Shading</a:t>
            </a:r>
            <a:endParaRPr lang="de-DE" dirty="0"/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974" y="20134"/>
            <a:ext cx="2160000" cy="2197121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974" y="20134"/>
            <a:ext cx="2160000" cy="2197121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974" y="2320832"/>
            <a:ext cx="2160000" cy="2197121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974" y="4621530"/>
            <a:ext cx="2160000" cy="2197121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3889" t="66814" r="10444" b="28889"/>
          <a:stretch/>
        </p:blipFill>
        <p:spPr>
          <a:xfrm>
            <a:off x="3936369" y="6064116"/>
            <a:ext cx="4596830" cy="553720"/>
          </a:xfrm>
          <a:prstGeom prst="rect">
            <a:avLst/>
          </a:prstGeom>
        </p:spPr>
      </p:pic>
      <p:sp>
        <p:nvSpPr>
          <p:cNvPr id="22" name="Rechteck 21"/>
          <p:cNvSpPr/>
          <p:nvPr/>
        </p:nvSpPr>
        <p:spPr>
          <a:xfrm>
            <a:off x="4011903" y="6357940"/>
            <a:ext cx="1689650" cy="1762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7213599" y="6338302"/>
            <a:ext cx="1262449" cy="1762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Textfeld 24"/>
          <p:cNvSpPr txBox="1"/>
          <p:nvPr/>
        </p:nvSpPr>
        <p:spPr>
          <a:xfrm>
            <a:off x="3956918" y="3566417"/>
            <a:ext cx="4446103" cy="14496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tabLst>
                <a:tab pos="628650" algn="l"/>
                <a:tab pos="1884363" algn="l"/>
                <a:tab pos="2779713" algn="l"/>
                <a:tab pos="3500438" algn="l"/>
                <a:tab pos="4210050" algn="l"/>
                <a:tab pos="5919788" algn="l"/>
                <a:tab pos="6280150" algn="l"/>
                <a:tab pos="6640513" algn="l"/>
                <a:tab pos="7085013" algn="l"/>
                <a:tab pos="7443788" algn="l"/>
                <a:tab pos="7804150" algn="l"/>
              </a:tabLst>
            </a:pPr>
            <a:r>
              <a:rPr lang="de-DE" sz="1400" u="sng" spc="-50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de-DE" sz="1400" u="sng" spc="-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annotation_type</a:t>
            </a:r>
            <a:r>
              <a:rPr lang="de-DE" sz="1400" u="sng" spc="-5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de-DE" sz="1400" u="sng" spc="-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color</a:t>
            </a:r>
            <a:r>
              <a:rPr lang="de-DE" sz="1400" u="sng" spc="-5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de-DE" sz="1400" u="sng" spc="-5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alpha</a:t>
            </a:r>
            <a:r>
              <a:rPr lang="de-DE" sz="1400" u="sng" spc="-5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de-DE" sz="1400" u="sng" spc="-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zoom	</a:t>
            </a:r>
            <a:endParaRPr lang="de-DE" sz="1400" u="sng" spc="-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90000"/>
              </a:lnSpc>
              <a:tabLst>
                <a:tab pos="628650" algn="l"/>
                <a:tab pos="1884363" algn="l"/>
                <a:tab pos="2779713" algn="l"/>
                <a:tab pos="3500438" algn="l"/>
                <a:tab pos="5919788" algn="l"/>
                <a:tab pos="6280150" algn="l"/>
                <a:tab pos="6640513" algn="l"/>
                <a:tab pos="7085013" algn="l"/>
                <a:tab pos="7443788" algn="l"/>
                <a:tab pos="7804150" algn="l"/>
              </a:tabLst>
            </a:pPr>
            <a:r>
              <a:rPr lang="de-DE" sz="1400" spc="-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repeat_region</a:t>
            </a:r>
            <a:r>
              <a:rPr lang="de-DE" sz="1400" spc="-50" dirty="0">
                <a:latin typeface="Courier New" panose="02070309020205020404" pitchFamily="49" charset="0"/>
                <a:cs typeface="Courier New" panose="02070309020205020404" pitchFamily="49" charset="0"/>
              </a:rPr>
              <a:t>	#2dd0f0	1	0</a:t>
            </a:r>
          </a:p>
          <a:p>
            <a:pPr>
              <a:lnSpc>
                <a:spcPct val="90000"/>
              </a:lnSpc>
              <a:tabLst>
                <a:tab pos="628650" algn="l"/>
                <a:tab pos="1884363" algn="l"/>
                <a:tab pos="2779713" algn="l"/>
                <a:tab pos="3500438" algn="l"/>
                <a:tab pos="5919788" algn="l"/>
                <a:tab pos="6280150" algn="l"/>
                <a:tab pos="6640513" algn="l"/>
                <a:tab pos="7085013" algn="l"/>
                <a:tab pos="7443788" algn="l"/>
                <a:tab pos="7804150" algn="l"/>
              </a:tabLst>
            </a:pPr>
            <a:r>
              <a:rPr lang="de-DE" sz="1400" spc="-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repeat_region_rev</a:t>
            </a:r>
            <a:r>
              <a:rPr lang="de-DE" sz="1400" spc="-50" dirty="0">
                <a:latin typeface="Courier New" panose="02070309020205020404" pitchFamily="49" charset="0"/>
                <a:cs typeface="Courier New" panose="02070309020205020404" pitchFamily="49" charset="0"/>
              </a:rPr>
              <a:t>	#2E8B57	0.6	0</a:t>
            </a:r>
          </a:p>
          <a:p>
            <a:pPr>
              <a:lnSpc>
                <a:spcPct val="90000"/>
              </a:lnSpc>
              <a:tabLst>
                <a:tab pos="628650" algn="l"/>
                <a:tab pos="1884363" algn="l"/>
                <a:tab pos="2779713" algn="l"/>
                <a:tab pos="3500438" algn="l"/>
                <a:tab pos="5919788" algn="l"/>
                <a:tab pos="6280150" algn="l"/>
                <a:tab pos="6640513" algn="l"/>
                <a:tab pos="7085013" algn="l"/>
                <a:tab pos="7443788" algn="l"/>
                <a:tab pos="7804150" algn="l"/>
              </a:tabLst>
            </a:pPr>
            <a:r>
              <a:rPr lang="de-DE" sz="1400" spc="-50" dirty="0">
                <a:latin typeface="Courier New" panose="02070309020205020404" pitchFamily="49" charset="0"/>
                <a:cs typeface="Courier New" panose="02070309020205020404" pitchFamily="49" charset="0"/>
              </a:rPr>
              <a:t>spacer1	</a:t>
            </a:r>
            <a:r>
              <a:rPr lang="de-DE" sz="1400" spc="-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black</a:t>
            </a:r>
            <a:r>
              <a:rPr lang="de-DE" sz="1400" spc="-50" dirty="0">
                <a:latin typeface="Courier New" panose="02070309020205020404" pitchFamily="49" charset="0"/>
                <a:cs typeface="Courier New" panose="02070309020205020404" pitchFamily="49" charset="0"/>
              </a:rPr>
              <a:t>	0.15	0</a:t>
            </a:r>
          </a:p>
          <a:p>
            <a:pPr>
              <a:lnSpc>
                <a:spcPct val="90000"/>
              </a:lnSpc>
              <a:tabLst>
                <a:tab pos="628650" algn="l"/>
                <a:tab pos="1884363" algn="l"/>
                <a:tab pos="2779713" algn="l"/>
                <a:tab pos="3500438" algn="l"/>
                <a:tab pos="5919788" algn="l"/>
                <a:tab pos="6280150" algn="l"/>
                <a:tab pos="6640513" algn="l"/>
                <a:tab pos="7085013" algn="l"/>
                <a:tab pos="7443788" algn="l"/>
                <a:tab pos="7804150" algn="l"/>
              </a:tabLst>
            </a:pPr>
            <a:r>
              <a:rPr lang="de-DE" sz="1400" spc="-50" dirty="0">
                <a:latin typeface="Courier New" panose="02070309020205020404" pitchFamily="49" charset="0"/>
                <a:cs typeface="Courier New" panose="02070309020205020404" pitchFamily="49" charset="0"/>
              </a:rPr>
              <a:t>Spacer2	</a:t>
            </a:r>
            <a:r>
              <a:rPr lang="de-DE" sz="1400" spc="-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black</a:t>
            </a:r>
            <a:r>
              <a:rPr lang="de-DE" sz="1400" spc="-50" dirty="0">
                <a:latin typeface="Courier New" panose="02070309020205020404" pitchFamily="49" charset="0"/>
                <a:cs typeface="Courier New" panose="02070309020205020404" pitchFamily="49" charset="0"/>
              </a:rPr>
              <a:t>	0.5	0</a:t>
            </a:r>
          </a:p>
          <a:p>
            <a:pPr>
              <a:lnSpc>
                <a:spcPct val="90000"/>
              </a:lnSpc>
              <a:tabLst>
                <a:tab pos="628650" algn="l"/>
                <a:tab pos="1884363" algn="l"/>
                <a:tab pos="2779713" algn="l"/>
                <a:tab pos="3500438" algn="l"/>
                <a:tab pos="5919788" algn="l"/>
                <a:tab pos="6280150" algn="l"/>
                <a:tab pos="6640513" algn="l"/>
                <a:tab pos="7085013" algn="l"/>
                <a:tab pos="7443788" algn="l"/>
                <a:tab pos="7804150" algn="l"/>
              </a:tabLst>
            </a:pPr>
            <a:r>
              <a:rPr lang="de-DE" sz="1400" spc="-50" dirty="0">
                <a:latin typeface="Courier New" panose="02070309020205020404" pitchFamily="49" charset="0"/>
                <a:cs typeface="Courier New" panose="02070309020205020404" pitchFamily="49" charset="0"/>
              </a:rPr>
              <a:t>SPACER3	</a:t>
            </a:r>
            <a:r>
              <a:rPr lang="de-DE" sz="1400" spc="-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black</a:t>
            </a:r>
            <a:r>
              <a:rPr lang="de-DE" sz="1400" spc="-50" dirty="0">
                <a:latin typeface="Courier New" panose="02070309020205020404" pitchFamily="49" charset="0"/>
                <a:cs typeface="Courier New" panose="02070309020205020404" pitchFamily="49" charset="0"/>
              </a:rPr>
              <a:t>	0.7	0</a:t>
            </a:r>
          </a:p>
          <a:p>
            <a:pPr>
              <a:lnSpc>
                <a:spcPct val="90000"/>
              </a:lnSpc>
              <a:tabLst>
                <a:tab pos="628650" algn="l"/>
                <a:tab pos="1884363" algn="l"/>
                <a:tab pos="2779713" algn="l"/>
                <a:tab pos="3500438" algn="l"/>
                <a:tab pos="5919788" algn="l"/>
                <a:tab pos="6280150" algn="l"/>
                <a:tab pos="6640513" algn="l"/>
                <a:tab pos="7085013" algn="l"/>
                <a:tab pos="7443788" algn="l"/>
                <a:tab pos="7804150" algn="l"/>
              </a:tabLst>
            </a:pPr>
            <a:r>
              <a:rPr lang="de-DE" sz="1400" spc="-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SpacerZoom</a:t>
            </a:r>
            <a:r>
              <a:rPr lang="de-DE" sz="1400" spc="-50" dirty="0">
                <a:latin typeface="Courier New" panose="02070309020205020404" pitchFamily="49" charset="0"/>
                <a:cs typeface="Courier New" panose="02070309020205020404" pitchFamily="49" charset="0"/>
              </a:rPr>
              <a:t>	#b41a31	0.5	8</a:t>
            </a:r>
          </a:p>
        </p:txBody>
      </p:sp>
      <p:sp>
        <p:nvSpPr>
          <p:cNvPr id="14" name="Rechteck 13"/>
          <p:cNvSpPr/>
          <p:nvPr/>
        </p:nvSpPr>
        <p:spPr>
          <a:xfrm>
            <a:off x="3956918" y="4777524"/>
            <a:ext cx="4446103" cy="190500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3956918" y="4004893"/>
            <a:ext cx="4446103" cy="190500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14474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 animBg="1"/>
      <p:bldP spid="14" grpId="1" animBg="1"/>
      <p:bldP spid="1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Mode 1: </a:t>
            </a:r>
            <a:r>
              <a:rPr lang="de-DE" dirty="0" err="1" smtClean="0"/>
              <a:t>Pairwise</a:t>
            </a:r>
            <a:r>
              <a:rPr lang="de-DE" dirty="0" smtClean="0"/>
              <a:t> Dotplot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508002" y="1287784"/>
            <a:ext cx="9347197" cy="401316"/>
          </a:xfrm>
        </p:spPr>
        <p:txBody>
          <a:bodyPr/>
          <a:lstStyle/>
          <a:p>
            <a:r>
              <a:rPr lang="de-DE" dirty="0" err="1" smtClean="0"/>
              <a:t>alignment</a:t>
            </a:r>
            <a:r>
              <a:rPr lang="de-DE" dirty="0" smtClean="0"/>
              <a:t> not optimal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comparison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repetitive </a:t>
            </a:r>
            <a:r>
              <a:rPr lang="de-DE" dirty="0" err="1" smtClean="0"/>
              <a:t>sequences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507621" y="1784771"/>
            <a:ext cx="2607081" cy="4974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de-DE" spc="-14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&gt;Seq1</a:t>
            </a:r>
          </a:p>
          <a:p>
            <a:pPr>
              <a:lnSpc>
                <a:spcPct val="90000"/>
              </a:lnSpc>
            </a:pPr>
            <a:r>
              <a:rPr lang="de-DE" spc="-14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CGAACCGATATAATC</a:t>
            </a:r>
          </a:p>
          <a:p>
            <a:pPr>
              <a:lnSpc>
                <a:spcPct val="90000"/>
              </a:lnSpc>
            </a:pPr>
            <a:r>
              <a:rPr lang="de-DE" b="1" spc="-140" dirty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  <a:endParaRPr lang="de-DE" b="1" spc="-140" dirty="0">
              <a:solidFill>
                <a:schemeClr val="accent2">
                  <a:lumMod val="50000"/>
                </a:schemeClr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de-DE" b="1" spc="-140" dirty="0">
                <a:solidFill>
                  <a:schemeClr val="accent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pPr>
              <a:lnSpc>
                <a:spcPct val="90000"/>
              </a:lnSpc>
            </a:pPr>
            <a:r>
              <a:rPr lang="de-DE" b="1" kern="0" spc="-140" dirty="0">
                <a:solidFill>
                  <a:srgbClr val="2683C6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  <a:endParaRPr lang="de-DE" b="1" spc="-140" dirty="0">
              <a:solidFill>
                <a:schemeClr val="accent2">
                  <a:lumMod val="40000"/>
                  <a:lumOff val="60000"/>
                </a:schemeClr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de-DE" spc="-140" dirty="0" smtClean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AATGAGCTATAGGACAGTGA</a:t>
            </a:r>
          </a:p>
          <a:p>
            <a:pPr>
              <a:lnSpc>
                <a:spcPct val="90000"/>
              </a:lnSpc>
            </a:pPr>
            <a:r>
              <a:rPr lang="de-DE" spc="-140" dirty="0" smtClean="0">
                <a:solidFill>
                  <a:srgbClr val="FFC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CGTGACTTAGAGG</a:t>
            </a:r>
          </a:p>
          <a:p>
            <a:pPr>
              <a:lnSpc>
                <a:spcPct val="90000"/>
              </a:lnSpc>
            </a:pPr>
            <a:endParaRPr lang="de-DE" sz="1050" spc="-140" dirty="0">
              <a:solidFill>
                <a:srgbClr val="000000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de-DE" kern="0" spc="-14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&gt;Seq2</a:t>
            </a:r>
          </a:p>
          <a:p>
            <a:pPr>
              <a:lnSpc>
                <a:spcPct val="90000"/>
              </a:lnSpc>
            </a:pPr>
            <a:r>
              <a:rPr lang="de-DE" kern="0" spc="-140" dirty="0">
                <a:solidFill>
                  <a:prstClr val="white">
                    <a:lumMod val="75000"/>
                  </a:prst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CGAACCGATATAATC</a:t>
            </a:r>
          </a:p>
          <a:p>
            <a:pPr>
              <a:lnSpc>
                <a:spcPct val="90000"/>
              </a:lnSpc>
            </a:pPr>
            <a:r>
              <a:rPr lang="de-DE" b="1" kern="0" spc="-140" dirty="0" smtClean="0">
                <a:solidFill>
                  <a:srgbClr val="2683C6">
                    <a:lumMod val="40000"/>
                    <a:lumOff val="6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  <a:r>
              <a:rPr lang="de-DE" b="1" kern="0" spc="-140" dirty="0" smtClean="0">
                <a:solidFill>
                  <a:srgbClr val="2683C6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pPr>
              <a:lnSpc>
                <a:spcPct val="90000"/>
              </a:lnSpc>
            </a:pPr>
            <a:r>
              <a:rPr lang="de-DE" b="1" kern="0" spc="-140" dirty="0" smtClean="0">
                <a:solidFill>
                  <a:srgbClr val="2683C6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  <a:endParaRPr lang="de-DE" b="1" kern="0" spc="-140" dirty="0">
              <a:solidFill>
                <a:srgbClr val="2683C6">
                  <a:lumMod val="50000"/>
                </a:srgbClr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de-DE" kern="0" spc="-140" dirty="0">
                <a:solidFill>
                  <a:prstClr val="black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AATGAGCTATAGGACAGTGA</a:t>
            </a:r>
          </a:p>
          <a:p>
            <a:pPr>
              <a:lnSpc>
                <a:spcPct val="90000"/>
              </a:lnSpc>
            </a:pPr>
            <a:r>
              <a:rPr lang="de-DE" b="1" kern="0" spc="-140" dirty="0">
                <a:solidFill>
                  <a:srgbClr val="A7EA5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</a:p>
          <a:p>
            <a:pPr>
              <a:lnSpc>
                <a:spcPct val="90000"/>
              </a:lnSpc>
            </a:pPr>
            <a:r>
              <a:rPr lang="de-DE" b="1" kern="0" spc="-140" dirty="0">
                <a:solidFill>
                  <a:srgbClr val="8FE428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</a:p>
          <a:p>
            <a:pPr>
              <a:lnSpc>
                <a:spcPct val="90000"/>
              </a:lnSpc>
            </a:pPr>
            <a:r>
              <a:rPr lang="de-DE" b="1" kern="0" spc="-140" dirty="0">
                <a:solidFill>
                  <a:srgbClr val="A7EA52">
                    <a:lumMod val="75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</a:p>
          <a:p>
            <a:pPr>
              <a:lnSpc>
                <a:spcPct val="90000"/>
              </a:lnSpc>
            </a:pPr>
            <a:r>
              <a:rPr lang="de-DE" b="1" kern="0" spc="-140" dirty="0">
                <a:solidFill>
                  <a:srgbClr val="70B917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</a:p>
          <a:p>
            <a:pPr>
              <a:lnSpc>
                <a:spcPct val="90000"/>
              </a:lnSpc>
            </a:pPr>
            <a:r>
              <a:rPr lang="de-DE" b="1" kern="0" spc="-140" dirty="0">
                <a:solidFill>
                  <a:srgbClr val="61A014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TTACTCGATATCCTGTCACT</a:t>
            </a:r>
          </a:p>
          <a:p>
            <a:pPr>
              <a:lnSpc>
                <a:spcPct val="90000"/>
              </a:lnSpc>
            </a:pPr>
            <a:r>
              <a:rPr lang="de-DE" b="1" kern="0" spc="-140" dirty="0">
                <a:solidFill>
                  <a:srgbClr val="A7EA52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</a:t>
            </a:r>
            <a:r>
              <a:rPr lang="de-DE" kern="0" spc="-140" dirty="0">
                <a:solidFill>
                  <a:prstClr val="white">
                    <a:lumMod val="75000"/>
                  </a:prst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CGTGACTTAGAGG</a:t>
            </a:r>
            <a:endParaRPr lang="de-DE" kern="0" spc="-140" dirty="0">
              <a:solidFill>
                <a:prstClr val="white">
                  <a:lumMod val="7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66" name="Gruppieren 65"/>
          <p:cNvGrpSpPr/>
          <p:nvPr/>
        </p:nvGrpSpPr>
        <p:grpSpPr>
          <a:xfrm>
            <a:off x="3275166" y="1784770"/>
            <a:ext cx="5425593" cy="1080000"/>
            <a:chOff x="3352800" y="1784770"/>
            <a:chExt cx="5425593" cy="1080000"/>
          </a:xfrm>
        </p:grpSpPr>
        <p:pic>
          <p:nvPicPr>
            <p:cNvPr id="51" name="Grafik 5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8393" y="1876283"/>
              <a:ext cx="5220000" cy="874350"/>
            </a:xfrm>
            <a:prstGeom prst="rect">
              <a:avLst/>
            </a:prstGeom>
          </p:spPr>
        </p:pic>
        <p:sp>
          <p:nvSpPr>
            <p:cNvPr id="61" name="Rechteck 60"/>
            <p:cNvSpPr/>
            <p:nvPr/>
          </p:nvSpPr>
          <p:spPr>
            <a:xfrm flipV="1">
              <a:off x="3352800" y="1784770"/>
              <a:ext cx="153825" cy="1080000"/>
            </a:xfrm>
            <a:prstGeom prst="rect">
              <a:avLst/>
            </a:pr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5" name="Gruppieren 64"/>
          <p:cNvGrpSpPr/>
          <p:nvPr/>
        </p:nvGrpSpPr>
        <p:grpSpPr>
          <a:xfrm>
            <a:off x="3275166" y="2949373"/>
            <a:ext cx="5425593" cy="3600000"/>
            <a:chOff x="3352800" y="2949373"/>
            <a:chExt cx="5425593" cy="3600000"/>
          </a:xfrm>
        </p:grpSpPr>
        <p:pic>
          <p:nvPicPr>
            <p:cNvPr id="59" name="Grafik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8393" y="4354808"/>
              <a:ext cx="5220000" cy="870000"/>
            </a:xfrm>
            <a:prstGeom prst="rect">
              <a:avLst/>
            </a:prstGeom>
          </p:spPr>
        </p:pic>
        <p:pic>
          <p:nvPicPr>
            <p:cNvPr id="60" name="Grafik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8393" y="5628984"/>
              <a:ext cx="5220000" cy="870000"/>
            </a:xfrm>
            <a:prstGeom prst="rect">
              <a:avLst/>
            </a:prstGeom>
          </p:spPr>
        </p:pic>
        <p:sp>
          <p:nvSpPr>
            <p:cNvPr id="35" name="Rechteck 34"/>
            <p:cNvSpPr/>
            <p:nvPr/>
          </p:nvSpPr>
          <p:spPr>
            <a:xfrm flipV="1">
              <a:off x="3352800" y="2949373"/>
              <a:ext cx="153825" cy="3600000"/>
            </a:xfrm>
            <a:prstGeom prst="rect">
              <a:avLst/>
            </a:prstGeom>
            <a:gradFill>
              <a:gsLst>
                <a:gs pos="0">
                  <a:srgbClr val="C6F193"/>
                </a:gs>
                <a:gs pos="100000">
                  <a:srgbClr val="78A44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64" name="Gruppieren 63"/>
            <p:cNvGrpSpPr/>
            <p:nvPr/>
          </p:nvGrpSpPr>
          <p:grpSpPr>
            <a:xfrm>
              <a:off x="3550150" y="3076283"/>
              <a:ext cx="5220000" cy="874350"/>
              <a:chOff x="3550150" y="3076283"/>
              <a:chExt cx="5220000" cy="874350"/>
            </a:xfrm>
          </p:grpSpPr>
          <p:pic>
            <p:nvPicPr>
              <p:cNvPr id="62" name="Grafik 6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50150" y="3076283"/>
                <a:ext cx="5220000" cy="874350"/>
              </a:xfrm>
              <a:prstGeom prst="rect">
                <a:avLst/>
              </a:prstGeom>
            </p:spPr>
          </p:pic>
          <p:pic>
            <p:nvPicPr>
              <p:cNvPr id="63" name="Grafik 6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23045"/>
              <a:stretch/>
            </p:blipFill>
            <p:spPr>
              <a:xfrm>
                <a:off x="4529251" y="3076283"/>
                <a:ext cx="4232655" cy="874350"/>
              </a:xfrm>
              <a:prstGeom prst="rect">
                <a:avLst/>
              </a:prstGeom>
            </p:spPr>
          </p:pic>
        </p:grpSp>
      </p:grpSp>
      <p:pic>
        <p:nvPicPr>
          <p:cNvPr id="69" name="Grafik 6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8283"/>
          <a:stretch/>
        </p:blipFill>
        <p:spPr>
          <a:xfrm>
            <a:off x="8899169" y="2235556"/>
            <a:ext cx="2320636" cy="3760114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 rot="-2700000">
            <a:off x="10178200" y="2336745"/>
            <a:ext cx="76200" cy="211547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 rot="2700000" flipV="1">
            <a:off x="10141904" y="3902599"/>
            <a:ext cx="76200" cy="1366148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 rot="2700000" flipV="1">
            <a:off x="10141904" y="4214545"/>
            <a:ext cx="76200" cy="1366148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 rot="2700000" flipV="1">
            <a:off x="10141904" y="4526491"/>
            <a:ext cx="76200" cy="1366148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/>
          <p:cNvGrpSpPr/>
          <p:nvPr/>
        </p:nvGrpSpPr>
        <p:grpSpPr>
          <a:xfrm>
            <a:off x="10353036" y="6595552"/>
            <a:ext cx="744228" cy="170184"/>
            <a:chOff x="7847961" y="6595552"/>
            <a:chExt cx="744228" cy="170184"/>
          </a:xfrm>
        </p:grpSpPr>
        <p:sp>
          <p:nvSpPr>
            <p:cNvPr id="6" name="Rechteck 5"/>
            <p:cNvSpPr/>
            <p:nvPr/>
          </p:nvSpPr>
          <p:spPr>
            <a:xfrm>
              <a:off x="7847961" y="6595552"/>
              <a:ext cx="170184" cy="170184"/>
            </a:xfrm>
            <a:prstGeom prst="rect">
              <a:avLst/>
            </a:prstGeom>
            <a:solidFill>
              <a:srgbClr val="FF787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smtClean="0">
                  <a:solidFill>
                    <a:schemeClr val="tx1"/>
                  </a:solidFill>
                  <a:latin typeface="Helvetica" panose="020B0604020202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  <a:endParaRPr lang="de-DE" sz="1200" dirty="0">
                <a:solidFill>
                  <a:schemeClr val="tx1"/>
                </a:solidFill>
                <a:latin typeface="Helvetica" panose="020B0604020202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Rechteck 21"/>
            <p:cNvSpPr/>
            <p:nvPr/>
          </p:nvSpPr>
          <p:spPr>
            <a:xfrm>
              <a:off x="8230657" y="6595552"/>
              <a:ext cx="170184" cy="170184"/>
            </a:xfrm>
            <a:prstGeom prst="rect">
              <a:avLst/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smtClean="0">
                  <a:solidFill>
                    <a:schemeClr val="tx1"/>
                  </a:solidFill>
                  <a:latin typeface="Helvetica" panose="020B0604020202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endParaRPr lang="de-DE" sz="1200" dirty="0">
                <a:solidFill>
                  <a:schemeClr val="tx1"/>
                </a:solidFill>
                <a:latin typeface="Helvetica" panose="020B0604020202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Rechteck 22"/>
            <p:cNvSpPr/>
            <p:nvPr/>
          </p:nvSpPr>
          <p:spPr>
            <a:xfrm>
              <a:off x="8039309" y="6595552"/>
              <a:ext cx="170184" cy="170184"/>
            </a:xfrm>
            <a:prstGeom prst="rect">
              <a:avLst/>
            </a:prstGeom>
            <a:solidFill>
              <a:srgbClr val="7878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smtClean="0">
                  <a:solidFill>
                    <a:schemeClr val="tx1"/>
                  </a:solidFill>
                  <a:latin typeface="Helvetica" panose="020B0604020202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  <a:endParaRPr lang="de-DE" sz="1200" dirty="0">
                <a:solidFill>
                  <a:schemeClr val="tx1"/>
                </a:solidFill>
                <a:latin typeface="Helvetica" panose="020B0604020202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Rechteck 23"/>
            <p:cNvSpPr/>
            <p:nvPr/>
          </p:nvSpPr>
          <p:spPr>
            <a:xfrm>
              <a:off x="8422005" y="6595552"/>
              <a:ext cx="170184" cy="170184"/>
            </a:xfrm>
            <a:prstGeom prst="rect">
              <a:avLst/>
            </a:prstGeom>
            <a:solidFill>
              <a:srgbClr val="FBE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>
                  <a:solidFill>
                    <a:schemeClr val="tx1"/>
                  </a:solidFill>
                  <a:latin typeface="Helvetica" panose="020B0604020202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54782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" grpId="0" animBg="1"/>
      <p:bldP spid="18" grpId="0" animBg="1"/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Mode 1: </a:t>
            </a:r>
            <a:r>
              <a:rPr lang="de-DE" dirty="0" err="1" smtClean="0"/>
              <a:t>Pairwise</a:t>
            </a:r>
            <a:r>
              <a:rPr lang="de-DE" dirty="0" smtClean="0"/>
              <a:t> Dotplot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508002" y="1287784"/>
            <a:ext cx="9347197" cy="401316"/>
          </a:xfrm>
        </p:spPr>
        <p:txBody>
          <a:bodyPr/>
          <a:lstStyle/>
          <a:p>
            <a:r>
              <a:rPr lang="de-DE" dirty="0" err="1" smtClean="0"/>
              <a:t>alignment</a:t>
            </a:r>
            <a:r>
              <a:rPr lang="de-DE" dirty="0" smtClean="0"/>
              <a:t> not optimal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comparison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repetitive </a:t>
            </a:r>
            <a:r>
              <a:rPr lang="de-DE" dirty="0" err="1" smtClean="0"/>
              <a:t>sequences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507621" y="1784771"/>
            <a:ext cx="260708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de-DE" spc="-14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&gt;Seq1</a:t>
            </a:r>
          </a:p>
          <a:p>
            <a:pPr>
              <a:lnSpc>
                <a:spcPct val="90000"/>
              </a:lnSpc>
            </a:pPr>
            <a:r>
              <a:rPr lang="de-DE" spc="-14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CGAACCGATATAATC</a:t>
            </a:r>
          </a:p>
          <a:p>
            <a:pPr>
              <a:lnSpc>
                <a:spcPct val="90000"/>
              </a:lnSpc>
            </a:pPr>
            <a:r>
              <a:rPr lang="de-DE" b="1" spc="-140" dirty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pPr>
              <a:lnSpc>
                <a:spcPct val="90000"/>
              </a:lnSpc>
            </a:pPr>
            <a:r>
              <a:rPr lang="de-DE" b="1" spc="-140" dirty="0">
                <a:solidFill>
                  <a:schemeClr val="accent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pPr>
              <a:lnSpc>
                <a:spcPct val="90000"/>
              </a:lnSpc>
            </a:pPr>
            <a:r>
              <a:rPr lang="de-DE" b="1" spc="-140" dirty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pPr>
              <a:lnSpc>
                <a:spcPct val="90000"/>
              </a:lnSpc>
            </a:pPr>
            <a:r>
              <a:rPr lang="de-DE" spc="-140" dirty="0" smtClean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AATGAGCTATAGGACAGTGA</a:t>
            </a:r>
          </a:p>
          <a:p>
            <a:pPr>
              <a:lnSpc>
                <a:spcPct val="90000"/>
              </a:lnSpc>
            </a:pPr>
            <a:r>
              <a:rPr lang="de-DE" spc="-140" dirty="0" smtClean="0">
                <a:solidFill>
                  <a:srgbClr val="FFC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CGTGACTTAGAGG</a:t>
            </a:r>
          </a:p>
          <a:p>
            <a:pPr>
              <a:lnSpc>
                <a:spcPct val="90000"/>
              </a:lnSpc>
            </a:pPr>
            <a:endParaRPr lang="de-DE" sz="1050" spc="-140" dirty="0">
              <a:solidFill>
                <a:srgbClr val="000000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de-DE" kern="0" spc="-140" dirty="0" smtClean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&gt;Seq4</a:t>
            </a:r>
          </a:p>
          <a:p>
            <a:pPr>
              <a:lnSpc>
                <a:spcPct val="90000"/>
              </a:lnSpc>
            </a:pPr>
            <a:r>
              <a:rPr lang="de-DE" kern="0" spc="-140" dirty="0" smtClean="0">
                <a:solidFill>
                  <a:prstClr val="white">
                    <a:lumMod val="75000"/>
                  </a:prst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CCTCTAAGTCACG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D</a:t>
            </a:r>
            <a:r>
              <a:rPr lang="de-DE" b="1" kern="0" spc="-140" dirty="0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</a:t>
            </a:r>
          </a:p>
          <a:p>
            <a:pPr>
              <a:lnSpc>
                <a:spcPct val="90000"/>
              </a:lnSpc>
            </a:pPr>
            <a:r>
              <a:rPr lang="de-DE" b="1" kern="0" spc="-140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S</a:t>
            </a:r>
            <a:r>
              <a:rPr lang="de-DE" b="1" kern="0" spc="-140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GGATATCGAGTAA</a:t>
            </a:r>
          </a:p>
          <a:p>
            <a:pPr>
              <a:lnSpc>
                <a:spcPct val="90000"/>
              </a:lnSpc>
            </a:pPr>
            <a:r>
              <a:rPr lang="de-DE" b="1" kern="0" spc="-140" dirty="0" smtClean="0">
                <a:solidFill>
                  <a:srgbClr val="2273B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N</a:t>
            </a:r>
            <a:r>
              <a:rPr lang="de-DE" b="1" kern="0" spc="-140" dirty="0" smtClean="0">
                <a:solidFill>
                  <a:srgbClr val="2273B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CAGGATAT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N</a:t>
            </a:r>
            <a:r>
              <a:rPr lang="de-DE" b="1" kern="0" spc="-140" dirty="0" smtClean="0">
                <a:solidFill>
                  <a:srgbClr val="2273B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GAG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Y</a:t>
            </a:r>
            <a:r>
              <a:rPr lang="de-DE" b="1" kern="0" spc="-140" dirty="0" smtClean="0">
                <a:solidFill>
                  <a:srgbClr val="2273B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AA</a:t>
            </a:r>
          </a:p>
          <a:p>
            <a:pPr>
              <a:lnSpc>
                <a:spcPct val="90000"/>
              </a:lnSpc>
            </a:pPr>
            <a:r>
              <a:rPr lang="de-DE" b="1" kern="0" spc="-140" dirty="0" smtClean="0">
                <a:solidFill>
                  <a:schemeClr val="accent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V</a:t>
            </a:r>
            <a:r>
              <a:rPr lang="de-DE" b="1" kern="0" spc="-140" dirty="0" smtClean="0">
                <a:solidFill>
                  <a:schemeClr val="accent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GACAGGA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K</a:t>
            </a:r>
            <a:r>
              <a:rPr lang="de-DE" b="1" kern="0" spc="-140" dirty="0" smtClean="0">
                <a:solidFill>
                  <a:schemeClr val="accent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ATCGAGT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H</a:t>
            </a:r>
            <a:r>
              <a:rPr lang="de-DE" b="1" kern="0" spc="-140" dirty="0" smtClean="0">
                <a:solidFill>
                  <a:schemeClr val="accent2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</a:t>
            </a:r>
          </a:p>
          <a:p>
            <a:pPr>
              <a:lnSpc>
                <a:spcPct val="90000"/>
              </a:lnSpc>
            </a:pPr>
            <a:r>
              <a:rPr lang="de-DE" b="1" kern="0" spc="-140" dirty="0" smtClean="0">
                <a:solidFill>
                  <a:srgbClr val="3E97DA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AGTGACAGGATATCGAGTAA</a:t>
            </a:r>
          </a:p>
          <a:p>
            <a:pPr>
              <a:lnSpc>
                <a:spcPct val="90000"/>
              </a:lnSpc>
            </a:pPr>
            <a:r>
              <a:rPr lang="de-DE" b="1" kern="0" spc="-14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AGTGACAGGAT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BS</a:t>
            </a:r>
            <a:r>
              <a:rPr lang="de-DE" b="1" kern="0" spc="-14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CGA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H</a:t>
            </a:r>
            <a:r>
              <a:rPr lang="de-DE" b="1" kern="0" spc="-14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TAA</a:t>
            </a:r>
          </a:p>
          <a:p>
            <a:pPr>
              <a:lnSpc>
                <a:spcPct val="90000"/>
              </a:lnSpc>
            </a:pPr>
            <a:r>
              <a:rPr lang="de-DE" kern="0" spc="-140" dirty="0" smtClean="0">
                <a:solidFill>
                  <a:srgbClr val="CC0000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TCA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V</a:t>
            </a:r>
            <a:r>
              <a:rPr lang="de-DE" kern="0" spc="-140" dirty="0" smtClean="0">
                <a:solidFill>
                  <a:srgbClr val="CC0000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TG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V</a:t>
            </a:r>
            <a:r>
              <a:rPr lang="de-DE" kern="0" spc="-140" dirty="0" smtClean="0">
                <a:solidFill>
                  <a:srgbClr val="CC0000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CCTATAG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RR</a:t>
            </a:r>
            <a:r>
              <a:rPr lang="de-DE" kern="0" spc="-140" dirty="0" smtClean="0">
                <a:solidFill>
                  <a:srgbClr val="CC0000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CATT</a:t>
            </a:r>
          </a:p>
          <a:p>
            <a:pPr>
              <a:lnSpc>
                <a:spcPct val="90000"/>
              </a:lnSpc>
            </a:pPr>
            <a:r>
              <a:rPr lang="de-DE" b="1" kern="0" spc="-140" dirty="0" smtClean="0">
                <a:solidFill>
                  <a:srgbClr val="A7EA52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TTACTCGATATCC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V</a:t>
            </a:r>
            <a:r>
              <a:rPr lang="de-DE" b="1" kern="0" spc="-140" dirty="0" smtClean="0">
                <a:solidFill>
                  <a:srgbClr val="A7EA52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GT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Y</a:t>
            </a:r>
            <a:r>
              <a:rPr lang="de-DE" b="1" kern="0" spc="-140" dirty="0" smtClean="0">
                <a:solidFill>
                  <a:srgbClr val="A7EA52">
                    <a:lumMod val="50000"/>
                  </a:srgb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ACT</a:t>
            </a:r>
          </a:p>
          <a:p>
            <a:pPr>
              <a:lnSpc>
                <a:spcPct val="90000"/>
              </a:lnSpc>
            </a:pPr>
            <a:r>
              <a:rPr lang="de-DE" b="1" kern="0" spc="-140" dirty="0" smtClean="0">
                <a:solidFill>
                  <a:srgbClr val="70B917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TT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BS</a:t>
            </a:r>
            <a:r>
              <a:rPr lang="de-DE" b="1" kern="0" spc="-140" dirty="0" smtClean="0">
                <a:solidFill>
                  <a:srgbClr val="70B917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TCGATATCCTG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K</a:t>
            </a:r>
            <a:r>
              <a:rPr lang="de-DE" b="1" kern="0" spc="-140" dirty="0" smtClean="0">
                <a:solidFill>
                  <a:srgbClr val="70B917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CACT</a:t>
            </a:r>
          </a:p>
          <a:p>
            <a:pPr>
              <a:lnSpc>
                <a:spcPct val="90000"/>
              </a:lnSpc>
            </a:pPr>
            <a:r>
              <a:rPr lang="de-DE" b="1" kern="0" spc="-140" dirty="0" smtClean="0">
                <a:solidFill>
                  <a:srgbClr val="8FE428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T</a:t>
            </a:r>
            <a:r>
              <a:rPr lang="de-DE" b="1" u="sng" kern="0" spc="-140" dirty="0" smtClean="0">
                <a:solidFill>
                  <a:srgbClr val="C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M</a:t>
            </a:r>
            <a:r>
              <a:rPr lang="de-DE" b="1" kern="0" spc="-140" dirty="0" smtClean="0">
                <a:solidFill>
                  <a:srgbClr val="8FE428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ACTCGATATCCTGTCACT</a:t>
            </a:r>
          </a:p>
          <a:p>
            <a:pPr>
              <a:lnSpc>
                <a:spcPct val="90000"/>
              </a:lnSpc>
            </a:pPr>
            <a:r>
              <a:rPr lang="de-DE" kern="0" spc="-140" dirty="0" smtClean="0">
                <a:solidFill>
                  <a:prstClr val="white">
                    <a:lumMod val="75000"/>
                  </a:prstClr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GATTATATCGGTTCG</a:t>
            </a:r>
            <a:endParaRPr lang="de-DE" kern="0" spc="-140" dirty="0">
              <a:solidFill>
                <a:prstClr val="white">
                  <a:lumMod val="7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41" name="Gruppieren 40"/>
          <p:cNvGrpSpPr/>
          <p:nvPr/>
        </p:nvGrpSpPr>
        <p:grpSpPr>
          <a:xfrm>
            <a:off x="4086043" y="1784770"/>
            <a:ext cx="5689600" cy="3600000"/>
            <a:chOff x="3746500" y="1784770"/>
            <a:chExt cx="5689600" cy="3600000"/>
          </a:xfrm>
        </p:grpSpPr>
        <p:pic>
          <p:nvPicPr>
            <p:cNvPr id="29" name="Grafik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0501" y="1784771"/>
              <a:ext cx="5523075" cy="839107"/>
            </a:xfrm>
            <a:prstGeom prst="rect">
              <a:avLst/>
            </a:prstGeom>
          </p:spPr>
        </p:pic>
        <p:pic>
          <p:nvPicPr>
            <p:cNvPr id="32" name="Grafik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7977" y="4367876"/>
              <a:ext cx="5548123" cy="839107"/>
            </a:xfrm>
            <a:prstGeom prst="rect">
              <a:avLst/>
            </a:prstGeom>
          </p:spPr>
        </p:pic>
        <p:pic>
          <p:nvPicPr>
            <p:cNvPr id="33" name="Grafik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0501" y="3076324"/>
              <a:ext cx="5523075" cy="839107"/>
            </a:xfrm>
            <a:prstGeom prst="rect">
              <a:avLst/>
            </a:prstGeom>
          </p:spPr>
        </p:pic>
        <p:sp>
          <p:nvSpPr>
            <p:cNvPr id="35" name="Rechteck 34"/>
            <p:cNvSpPr/>
            <p:nvPr/>
          </p:nvSpPr>
          <p:spPr>
            <a:xfrm flipV="1">
              <a:off x="3746500" y="1784770"/>
              <a:ext cx="153825" cy="3600000"/>
            </a:xfrm>
            <a:prstGeom prst="rect">
              <a:avLst/>
            </a:pr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0" name="Gruppieren 39"/>
          <p:cNvGrpSpPr/>
          <p:nvPr/>
        </p:nvGrpSpPr>
        <p:grpSpPr>
          <a:xfrm>
            <a:off x="4086043" y="5469373"/>
            <a:ext cx="5664552" cy="1080000"/>
            <a:chOff x="3746500" y="5469373"/>
            <a:chExt cx="5664552" cy="1080000"/>
          </a:xfrm>
        </p:grpSpPr>
        <p:pic>
          <p:nvPicPr>
            <p:cNvPr id="31" name="Grafik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3025" y="5589820"/>
              <a:ext cx="5498027" cy="839107"/>
            </a:xfrm>
            <a:prstGeom prst="rect">
              <a:avLst/>
            </a:prstGeom>
          </p:spPr>
        </p:pic>
        <p:sp>
          <p:nvSpPr>
            <p:cNvPr id="36" name="Rechteck 35"/>
            <p:cNvSpPr/>
            <p:nvPr/>
          </p:nvSpPr>
          <p:spPr>
            <a:xfrm flipV="1">
              <a:off x="3746500" y="5469373"/>
              <a:ext cx="153825" cy="1080000"/>
            </a:xfrm>
            <a:prstGeom prst="rect">
              <a:avLst/>
            </a:prstGeom>
            <a:gradFill>
              <a:gsLst>
                <a:gs pos="0">
                  <a:srgbClr val="C6F193"/>
                </a:gs>
                <a:gs pos="100000">
                  <a:srgbClr val="78A44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" name="Gruppieren 17"/>
          <p:cNvGrpSpPr/>
          <p:nvPr/>
        </p:nvGrpSpPr>
        <p:grpSpPr>
          <a:xfrm>
            <a:off x="10353036" y="6595552"/>
            <a:ext cx="744228" cy="170184"/>
            <a:chOff x="7847961" y="6595552"/>
            <a:chExt cx="744228" cy="170184"/>
          </a:xfrm>
        </p:grpSpPr>
        <p:sp>
          <p:nvSpPr>
            <p:cNvPr id="19" name="Rechteck 18"/>
            <p:cNvSpPr/>
            <p:nvPr/>
          </p:nvSpPr>
          <p:spPr>
            <a:xfrm>
              <a:off x="7847961" y="6595552"/>
              <a:ext cx="170184" cy="170184"/>
            </a:xfrm>
            <a:prstGeom prst="rect">
              <a:avLst/>
            </a:prstGeom>
            <a:solidFill>
              <a:srgbClr val="FF787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smtClean="0">
                  <a:solidFill>
                    <a:schemeClr val="tx1"/>
                  </a:solidFill>
                  <a:latin typeface="Helvetica" panose="020B0604020202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  <a:endParaRPr lang="de-DE" sz="1200" dirty="0">
                <a:solidFill>
                  <a:schemeClr val="tx1"/>
                </a:solidFill>
                <a:latin typeface="Helvetica" panose="020B0604020202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Rechteck 19"/>
            <p:cNvSpPr/>
            <p:nvPr/>
          </p:nvSpPr>
          <p:spPr>
            <a:xfrm>
              <a:off x="8230657" y="6595552"/>
              <a:ext cx="170184" cy="170184"/>
            </a:xfrm>
            <a:prstGeom prst="rect">
              <a:avLst/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smtClean="0">
                  <a:solidFill>
                    <a:schemeClr val="tx1"/>
                  </a:solidFill>
                  <a:latin typeface="Helvetica" panose="020B0604020202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endParaRPr lang="de-DE" sz="1200" dirty="0">
                <a:solidFill>
                  <a:schemeClr val="tx1"/>
                </a:solidFill>
                <a:latin typeface="Helvetica" panose="020B0604020202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Rechteck 20"/>
            <p:cNvSpPr/>
            <p:nvPr/>
          </p:nvSpPr>
          <p:spPr>
            <a:xfrm>
              <a:off x="8039309" y="6595552"/>
              <a:ext cx="170184" cy="170184"/>
            </a:xfrm>
            <a:prstGeom prst="rect">
              <a:avLst/>
            </a:prstGeom>
            <a:solidFill>
              <a:srgbClr val="7878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smtClean="0">
                  <a:solidFill>
                    <a:schemeClr val="tx1"/>
                  </a:solidFill>
                  <a:latin typeface="Helvetica" panose="020B0604020202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  <a:endParaRPr lang="de-DE" sz="1200" dirty="0">
                <a:solidFill>
                  <a:schemeClr val="tx1"/>
                </a:solidFill>
                <a:latin typeface="Helvetica" panose="020B0604020202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Rechteck 21"/>
            <p:cNvSpPr/>
            <p:nvPr/>
          </p:nvSpPr>
          <p:spPr>
            <a:xfrm>
              <a:off x="8422005" y="6595552"/>
              <a:ext cx="170184" cy="170184"/>
            </a:xfrm>
            <a:prstGeom prst="rect">
              <a:avLst/>
            </a:prstGeom>
            <a:solidFill>
              <a:srgbClr val="FBE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>
                  <a:solidFill>
                    <a:schemeClr val="tx1"/>
                  </a:solidFill>
                  <a:latin typeface="Helvetica" panose="020B0604020202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</a:t>
              </a:r>
            </a:p>
          </p:txBody>
        </p:sp>
      </p:grpSp>
      <p:sp>
        <p:nvSpPr>
          <p:cNvPr id="23" name="Rechteck 22"/>
          <p:cNvSpPr/>
          <p:nvPr/>
        </p:nvSpPr>
        <p:spPr>
          <a:xfrm>
            <a:off x="3434505" y="3880044"/>
            <a:ext cx="7520007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/>
                </a:solidFill>
              </a:rPr>
              <a:t>How do ambiguities affect dotplot results?</a:t>
            </a:r>
            <a:endParaRPr lang="en-US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040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Matching</a:t>
            </a:r>
            <a:r>
              <a:rPr lang="de-DE" dirty="0" smtClean="0"/>
              <a:t> </a:t>
            </a:r>
            <a:r>
              <a:rPr lang="de-DE" dirty="0" err="1" smtClean="0"/>
              <a:t>stringency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  <a:tabLst>
                <a:tab pos="3136900" algn="l"/>
              </a:tabLst>
            </a:pPr>
            <a:r>
              <a:rPr lang="de-DE" b="1" dirty="0" smtClean="0"/>
              <a:t>stringent</a:t>
            </a:r>
            <a:r>
              <a:rPr lang="de-DE" dirty="0" smtClean="0"/>
              <a:t> </a:t>
            </a:r>
            <a:r>
              <a:rPr lang="de-DE" dirty="0" err="1" smtClean="0"/>
              <a:t>matching</a:t>
            </a:r>
            <a:r>
              <a:rPr lang="de-DE" dirty="0" smtClean="0"/>
              <a:t>:	</a:t>
            </a:r>
            <a:r>
              <a:rPr lang="de-DE" dirty="0" err="1" smtClean="0"/>
              <a:t>identical</a:t>
            </a:r>
            <a:r>
              <a:rPr lang="de-DE" dirty="0" smtClean="0"/>
              <a:t> </a:t>
            </a:r>
            <a:r>
              <a:rPr lang="de-DE" dirty="0" err="1" smtClean="0"/>
              <a:t>kmers</a:t>
            </a:r>
            <a:r>
              <a:rPr lang="de-DE" dirty="0" smtClean="0"/>
              <a:t> </a:t>
            </a:r>
            <a:r>
              <a:rPr lang="en-US" dirty="0"/>
              <a:t>≥</a:t>
            </a:r>
            <a:r>
              <a:rPr lang="de-DE" dirty="0" smtClean="0"/>
              <a:t> </a:t>
            </a:r>
            <a:r>
              <a:rPr lang="de-DE" dirty="0" err="1" smtClean="0"/>
              <a:t>wordsize</a:t>
            </a:r>
            <a:endParaRPr lang="de-DE" dirty="0" smtClean="0"/>
          </a:p>
          <a:p>
            <a:pPr marL="457200" indent="-457200">
              <a:buFont typeface="+mj-lt"/>
              <a:buAutoNum type="arabicPeriod"/>
              <a:tabLst>
                <a:tab pos="3136900" algn="l"/>
              </a:tabLst>
            </a:pPr>
            <a:r>
              <a:rPr lang="de-DE" b="1" dirty="0" err="1" smtClean="0"/>
              <a:t>ambiguity</a:t>
            </a:r>
            <a:r>
              <a:rPr lang="de-DE" dirty="0" smtClean="0"/>
              <a:t> </a:t>
            </a:r>
            <a:r>
              <a:rPr lang="de-DE" dirty="0" err="1" smtClean="0"/>
              <a:t>handling</a:t>
            </a:r>
            <a:r>
              <a:rPr lang="de-DE" dirty="0" smtClean="0"/>
              <a:t>:	</a:t>
            </a:r>
            <a:r>
              <a:rPr lang="de-DE" dirty="0" err="1" smtClean="0"/>
              <a:t>match</a:t>
            </a:r>
            <a:r>
              <a:rPr lang="de-DE" dirty="0" smtClean="0"/>
              <a:t> </a:t>
            </a:r>
            <a:r>
              <a:rPr lang="de-DE" dirty="0" err="1" smtClean="0"/>
              <a:t>ambiguous</a:t>
            </a:r>
            <a:r>
              <a:rPr lang="de-DE" dirty="0" smtClean="0"/>
              <a:t> </a:t>
            </a:r>
            <a:r>
              <a:rPr lang="de-DE" dirty="0" err="1" smtClean="0"/>
              <a:t>residues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corresponding</a:t>
            </a:r>
            <a:r>
              <a:rPr lang="de-DE" dirty="0" smtClean="0"/>
              <a:t> </a:t>
            </a:r>
            <a:r>
              <a:rPr lang="de-DE" dirty="0" err="1" smtClean="0"/>
              <a:t>residues</a:t>
            </a:r>
            <a:endParaRPr lang="de-DE" dirty="0" smtClean="0"/>
          </a:p>
          <a:p>
            <a:pPr marL="457200" indent="-457200">
              <a:buFont typeface="+mj-lt"/>
              <a:buAutoNum type="arabicPeriod"/>
              <a:tabLst>
                <a:tab pos="3136900" algn="l"/>
              </a:tabLst>
            </a:pPr>
            <a:r>
              <a:rPr lang="de-DE" b="1" dirty="0" err="1" smtClean="0"/>
              <a:t>mismatch</a:t>
            </a:r>
            <a:r>
              <a:rPr lang="de-DE" dirty="0" smtClean="0"/>
              <a:t> </a:t>
            </a:r>
            <a:r>
              <a:rPr lang="de-DE" dirty="0" err="1" smtClean="0"/>
              <a:t>toleration</a:t>
            </a:r>
            <a:r>
              <a:rPr lang="de-DE" dirty="0" smtClean="0"/>
              <a:t>:	</a:t>
            </a:r>
            <a:r>
              <a:rPr lang="de-DE" dirty="0" err="1" smtClean="0"/>
              <a:t>allow</a:t>
            </a:r>
            <a:r>
              <a:rPr lang="de-DE" dirty="0" smtClean="0"/>
              <a:t> </a:t>
            </a:r>
            <a:r>
              <a:rPr lang="de-DE" dirty="0" err="1" smtClean="0"/>
              <a:t>up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n </a:t>
            </a:r>
            <a:r>
              <a:rPr lang="de-DE" dirty="0" err="1" smtClean="0"/>
              <a:t>mismatches</a:t>
            </a:r>
            <a:r>
              <a:rPr lang="de-DE" dirty="0" smtClean="0"/>
              <a:t> </a:t>
            </a:r>
            <a:r>
              <a:rPr lang="de-DE" dirty="0" err="1" smtClean="0"/>
              <a:t>within</a:t>
            </a:r>
            <a:r>
              <a:rPr lang="de-DE" dirty="0" smtClean="0"/>
              <a:t> </a:t>
            </a:r>
            <a:r>
              <a:rPr lang="de-DE" dirty="0" err="1" smtClean="0"/>
              <a:t>kmer</a:t>
            </a:r>
            <a:endParaRPr lang="de-DE" dirty="0"/>
          </a:p>
        </p:txBody>
      </p:sp>
      <p:pic>
        <p:nvPicPr>
          <p:cNvPr id="6" name="Picture 2" descr="Fig-Suppl-MismatchesWobbl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515" y="2865440"/>
            <a:ext cx="7812594" cy="362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/>
        </p:nvSpPr>
        <p:spPr>
          <a:xfrm>
            <a:off x="2150829" y="4882650"/>
            <a:ext cx="2459271" cy="1297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4499176" y="3380081"/>
            <a:ext cx="2459271" cy="1297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4499176" y="4859235"/>
            <a:ext cx="2344971" cy="1297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6958447" y="4950120"/>
            <a:ext cx="2104284" cy="1297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6958447" y="3464511"/>
            <a:ext cx="2104283" cy="1297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1822515" y="2865440"/>
            <a:ext cx="7812594" cy="562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8948431" y="3380081"/>
            <a:ext cx="686678" cy="3109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05623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192" y="1117600"/>
            <a:ext cx="3315409" cy="5580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104" y="1117600"/>
            <a:ext cx="3315408" cy="558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smtClean="0"/>
              <a:t>Mode 1: </a:t>
            </a:r>
            <a:r>
              <a:rPr lang="de-DE" sz="3600" dirty="0" err="1" smtClean="0"/>
              <a:t>Pairwise</a:t>
            </a:r>
            <a:r>
              <a:rPr lang="de-DE" sz="3600" dirty="0" smtClean="0"/>
              <a:t> </a:t>
            </a:r>
            <a:r>
              <a:rPr lang="de-DE" sz="3600" dirty="0" err="1" smtClean="0"/>
              <a:t>dotplots</a:t>
            </a:r>
            <a:r>
              <a:rPr lang="de-DE" sz="3600" dirty="0" smtClean="0"/>
              <a:t> – </a:t>
            </a:r>
            <a:r>
              <a:rPr lang="de-DE" sz="3600" dirty="0" err="1" smtClean="0"/>
              <a:t>collage</a:t>
            </a:r>
            <a:r>
              <a:rPr lang="de-DE" sz="3600" dirty="0" smtClean="0"/>
              <a:t> </a:t>
            </a:r>
            <a:r>
              <a:rPr lang="de-DE" sz="3600" dirty="0" err="1" smtClean="0"/>
              <a:t>output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2" y="1295401"/>
            <a:ext cx="3102301" cy="4884738"/>
          </a:xfrm>
        </p:spPr>
        <p:txBody>
          <a:bodyPr/>
          <a:lstStyle/>
          <a:p>
            <a:r>
              <a:rPr lang="de-DE" dirty="0" err="1" smtClean="0"/>
              <a:t>pairwise</a:t>
            </a:r>
            <a:r>
              <a:rPr lang="de-DE" dirty="0" smtClean="0"/>
              <a:t> </a:t>
            </a:r>
            <a:r>
              <a:rPr lang="de-DE" dirty="0" err="1" smtClean="0"/>
              <a:t>comparison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 smtClean="0"/>
              <a:t>sequences</a:t>
            </a:r>
            <a:r>
              <a:rPr lang="de-DE" dirty="0" smtClean="0"/>
              <a:t> </a:t>
            </a:r>
            <a:r>
              <a:rPr lang="de-DE" dirty="0" err="1" smtClean="0"/>
              <a:t>each</a:t>
            </a:r>
            <a:endParaRPr lang="de-DE" dirty="0"/>
          </a:p>
          <a:p>
            <a:r>
              <a:rPr lang="de-DE" dirty="0" smtClean="0"/>
              <a:t>individual </a:t>
            </a:r>
            <a:r>
              <a:rPr lang="de-DE" dirty="0" err="1" smtClean="0"/>
              <a:t>file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/>
              <a:t> </a:t>
            </a:r>
            <a:r>
              <a:rPr lang="de-DE" dirty="0" err="1" smtClean="0"/>
              <a:t>collage</a:t>
            </a:r>
            <a:r>
              <a:rPr lang="de-DE" dirty="0" smtClean="0"/>
              <a:t> </a:t>
            </a:r>
            <a:r>
              <a:rPr lang="de-DE" dirty="0" err="1" smtClean="0"/>
              <a:t>output</a:t>
            </a:r>
            <a:endParaRPr lang="de-DE" dirty="0" smtClean="0"/>
          </a:p>
          <a:p>
            <a:endParaRPr lang="de-DE" dirty="0"/>
          </a:p>
          <a:p>
            <a:r>
              <a:rPr lang="de-DE" dirty="0" err="1" smtClean="0"/>
              <a:t>square</a:t>
            </a:r>
            <a:r>
              <a:rPr lang="de-DE" dirty="0" smtClean="0"/>
              <a:t> </a:t>
            </a:r>
            <a:r>
              <a:rPr lang="de-DE" dirty="0" err="1" smtClean="0"/>
              <a:t>format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= </a:t>
            </a:r>
            <a:r>
              <a:rPr lang="de-DE" dirty="0" err="1" smtClean="0"/>
              <a:t>maximum</a:t>
            </a:r>
            <a:r>
              <a:rPr lang="de-DE" dirty="0" smtClean="0"/>
              <a:t> </a:t>
            </a:r>
            <a:r>
              <a:rPr lang="de-DE" dirty="0" err="1" smtClean="0"/>
              <a:t>match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  </a:t>
            </a:r>
            <a:r>
              <a:rPr lang="de-DE" b="1" dirty="0" err="1" smtClean="0"/>
              <a:t>visibility</a:t>
            </a:r>
            <a:endParaRPr lang="de-DE" b="1" dirty="0" smtClean="0"/>
          </a:p>
          <a:p>
            <a:r>
              <a:rPr lang="de-DE" dirty="0" smtClean="0"/>
              <a:t>optional </a:t>
            </a:r>
            <a:r>
              <a:rPr lang="de-DE" b="1" dirty="0" err="1" smtClean="0"/>
              <a:t>scaling</a:t>
            </a:r>
            <a:r>
              <a:rPr lang="de-DE" b="1" dirty="0" smtClean="0"/>
              <a:t> </a:t>
            </a:r>
            <a:r>
              <a:rPr lang="de-DE" dirty="0" err="1" smtClean="0"/>
              <a:t>according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sequence</a:t>
            </a:r>
            <a:r>
              <a:rPr lang="de-DE" dirty="0" smtClean="0"/>
              <a:t> </a:t>
            </a:r>
            <a:r>
              <a:rPr lang="de-DE" dirty="0" err="1" smtClean="0"/>
              <a:t>length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7633776" y="1134852"/>
            <a:ext cx="3484180" cy="550391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89357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806" y="1258520"/>
            <a:ext cx="5040000" cy="504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smtClean="0"/>
              <a:t>Mode 2: All-</a:t>
            </a:r>
            <a:r>
              <a:rPr lang="de-DE" sz="3600" dirty="0" err="1" smtClean="0"/>
              <a:t>against</a:t>
            </a:r>
            <a:r>
              <a:rPr lang="de-DE" sz="3600" dirty="0" smtClean="0"/>
              <a:t>-all Dotplot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3" y="1295401"/>
            <a:ext cx="5206998" cy="4884738"/>
          </a:xfrm>
        </p:spPr>
        <p:txBody>
          <a:bodyPr/>
          <a:lstStyle/>
          <a:p>
            <a:endParaRPr lang="de-DE" dirty="0" smtClean="0"/>
          </a:p>
          <a:p>
            <a:r>
              <a:rPr lang="de-DE" dirty="0" err="1" smtClean="0"/>
              <a:t>combined</a:t>
            </a:r>
            <a:r>
              <a:rPr lang="de-DE" dirty="0" smtClean="0"/>
              <a:t> </a:t>
            </a:r>
            <a:r>
              <a:rPr lang="de-DE" dirty="0" err="1" smtClean="0"/>
              <a:t>image</a:t>
            </a:r>
            <a:endParaRPr lang="de-DE" dirty="0" smtClean="0"/>
          </a:p>
          <a:p>
            <a:pPr lvl="1"/>
            <a:r>
              <a:rPr lang="de-DE" dirty="0" err="1" smtClean="0">
                <a:solidFill>
                  <a:schemeClr val="accent1"/>
                </a:solidFill>
              </a:rPr>
              <a:t>self-dotplots</a:t>
            </a:r>
            <a:r>
              <a:rPr lang="de-DE" dirty="0" smtClean="0">
                <a:solidFill>
                  <a:schemeClr val="accent1"/>
                </a:solidFill>
              </a:rPr>
              <a:t> </a:t>
            </a:r>
            <a:r>
              <a:rPr lang="de-DE" dirty="0" smtClean="0"/>
              <a:t>on diagonal</a:t>
            </a:r>
          </a:p>
          <a:p>
            <a:pPr lvl="1"/>
            <a:r>
              <a:rPr lang="de-DE" dirty="0" err="1" smtClean="0"/>
              <a:t>pairwise</a:t>
            </a:r>
            <a:r>
              <a:rPr lang="de-DE" dirty="0" smtClean="0"/>
              <a:t> </a:t>
            </a:r>
            <a:r>
              <a:rPr lang="de-DE" dirty="0" err="1" smtClean="0"/>
              <a:t>dotplots</a:t>
            </a:r>
            <a:r>
              <a:rPr lang="de-DE" dirty="0" smtClean="0"/>
              <a:t> </a:t>
            </a:r>
            <a:r>
              <a:rPr lang="de-DE" dirty="0" err="1" smtClean="0"/>
              <a:t>above</a:t>
            </a:r>
            <a:r>
              <a:rPr lang="de-DE" dirty="0" smtClean="0"/>
              <a:t>/</a:t>
            </a:r>
            <a:r>
              <a:rPr lang="de-DE" dirty="0" err="1" smtClean="0"/>
              <a:t>below</a:t>
            </a:r>
            <a:r>
              <a:rPr lang="de-DE" dirty="0" smtClean="0"/>
              <a:t> diagonal</a:t>
            </a:r>
            <a:endParaRPr lang="de-DE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6481763" y="1921475"/>
            <a:ext cx="4125911" cy="4271817"/>
            <a:chOff x="6481763" y="1921475"/>
            <a:chExt cx="4125911" cy="4271817"/>
          </a:xfrm>
        </p:grpSpPr>
        <p:sp>
          <p:nvSpPr>
            <p:cNvPr id="4" name="Rechteck 3"/>
            <p:cNvSpPr/>
            <p:nvPr/>
          </p:nvSpPr>
          <p:spPr>
            <a:xfrm>
              <a:off x="6481763" y="1921475"/>
              <a:ext cx="538161" cy="55740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7050882" y="2509643"/>
              <a:ext cx="1052512" cy="109015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8133557" y="3636768"/>
              <a:ext cx="1052512" cy="109015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/>
            <p:cNvSpPr/>
            <p:nvPr/>
          </p:nvSpPr>
          <p:spPr>
            <a:xfrm>
              <a:off x="9216232" y="4760718"/>
              <a:ext cx="1052512" cy="109015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/>
            <p:cNvSpPr/>
            <p:nvPr/>
          </p:nvSpPr>
          <p:spPr>
            <a:xfrm>
              <a:off x="10299702" y="5882034"/>
              <a:ext cx="130174" cy="13482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/>
            <p:cNvSpPr/>
            <p:nvPr/>
          </p:nvSpPr>
          <p:spPr>
            <a:xfrm>
              <a:off x="10464801" y="6045310"/>
              <a:ext cx="142873" cy="147982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="" xmlns:p14="http://schemas.microsoft.com/office/powerpoint/2010/main" val="423422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0806" y="1258520"/>
            <a:ext cx="5040000" cy="504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Mode 2: All-</a:t>
            </a:r>
            <a:r>
              <a:rPr lang="de-DE" dirty="0" err="1" smtClean="0"/>
              <a:t>against</a:t>
            </a:r>
            <a:r>
              <a:rPr lang="de-DE" dirty="0" smtClean="0"/>
              <a:t>-all Dotplot – </a:t>
            </a:r>
            <a:r>
              <a:rPr lang="de-DE" dirty="0" err="1" smtClean="0"/>
              <a:t>Annotations</a:t>
            </a:r>
            <a:r>
              <a:rPr lang="de-DE" smtClean="0"/>
              <a:t>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3" y="1295401"/>
            <a:ext cx="5206998" cy="4884738"/>
          </a:xfrm>
        </p:spPr>
        <p:txBody>
          <a:bodyPr/>
          <a:lstStyle/>
          <a:p>
            <a:endParaRPr lang="de-DE" dirty="0" smtClean="0"/>
          </a:p>
          <a:p>
            <a:r>
              <a:rPr lang="de-DE" dirty="0" err="1" smtClean="0"/>
              <a:t>combined</a:t>
            </a:r>
            <a:r>
              <a:rPr lang="de-DE" dirty="0" smtClean="0"/>
              <a:t> </a:t>
            </a:r>
            <a:r>
              <a:rPr lang="de-DE" dirty="0" err="1" smtClean="0"/>
              <a:t>image</a:t>
            </a:r>
            <a:endParaRPr lang="de-DE" dirty="0" smtClean="0"/>
          </a:p>
          <a:p>
            <a:pPr lvl="1"/>
            <a:r>
              <a:rPr lang="de-DE" dirty="0" err="1" smtClean="0">
                <a:solidFill>
                  <a:schemeClr val="accent1"/>
                </a:solidFill>
              </a:rPr>
              <a:t>self-dotplots</a:t>
            </a:r>
            <a:r>
              <a:rPr lang="de-DE" dirty="0" smtClean="0">
                <a:solidFill>
                  <a:schemeClr val="accent1"/>
                </a:solidFill>
              </a:rPr>
              <a:t> </a:t>
            </a:r>
            <a:r>
              <a:rPr lang="de-DE" dirty="0" smtClean="0"/>
              <a:t>on diagonal</a:t>
            </a:r>
          </a:p>
          <a:p>
            <a:pPr lvl="1"/>
            <a:r>
              <a:rPr lang="de-DE" dirty="0" err="1" smtClean="0"/>
              <a:t>pairwise</a:t>
            </a:r>
            <a:r>
              <a:rPr lang="de-DE" dirty="0" smtClean="0"/>
              <a:t> </a:t>
            </a:r>
            <a:r>
              <a:rPr lang="de-DE" dirty="0" err="1" smtClean="0"/>
              <a:t>dotplots</a:t>
            </a:r>
            <a:r>
              <a:rPr lang="de-DE" dirty="0" smtClean="0"/>
              <a:t> </a:t>
            </a:r>
            <a:r>
              <a:rPr lang="de-DE" dirty="0" err="1" smtClean="0"/>
              <a:t>above</a:t>
            </a:r>
            <a:r>
              <a:rPr lang="de-DE" dirty="0" smtClean="0"/>
              <a:t>/</a:t>
            </a:r>
            <a:r>
              <a:rPr lang="de-DE" dirty="0" err="1" smtClean="0"/>
              <a:t>below</a:t>
            </a:r>
            <a:r>
              <a:rPr lang="de-DE" dirty="0" smtClean="0"/>
              <a:t> diagonal</a:t>
            </a:r>
          </a:p>
          <a:p>
            <a:pPr lvl="1"/>
            <a:endParaRPr lang="de-DE" dirty="0"/>
          </a:p>
          <a:p>
            <a:r>
              <a:rPr lang="de-DE" dirty="0" err="1" smtClean="0"/>
              <a:t>visualize</a:t>
            </a:r>
            <a:r>
              <a:rPr lang="de-DE" dirty="0" smtClean="0"/>
              <a:t> </a:t>
            </a:r>
            <a:r>
              <a:rPr lang="de-DE" dirty="0" err="1" smtClean="0"/>
              <a:t>structural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annotation</a:t>
            </a:r>
            <a:r>
              <a:rPr lang="de-DE" dirty="0" smtClean="0"/>
              <a:t> </a:t>
            </a:r>
            <a:r>
              <a:rPr lang="de-DE" dirty="0" err="1" smtClean="0"/>
              <a:t>shading</a:t>
            </a:r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0806" y="1258520"/>
            <a:ext cx="5040000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422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6208" y="1809533"/>
            <a:ext cx="4855660" cy="504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uppieren 20"/>
          <p:cNvGrpSpPr/>
          <p:nvPr/>
        </p:nvGrpSpPr>
        <p:grpSpPr>
          <a:xfrm>
            <a:off x="5451566" y="1258520"/>
            <a:ext cx="5712823" cy="5516749"/>
            <a:chOff x="5451566" y="1258520"/>
            <a:chExt cx="5712823" cy="5516749"/>
          </a:xfrm>
        </p:grpSpPr>
        <p:sp>
          <p:nvSpPr>
            <p:cNvPr id="10" name="Rechteck 9"/>
            <p:cNvSpPr/>
            <p:nvPr/>
          </p:nvSpPr>
          <p:spPr>
            <a:xfrm>
              <a:off x="5451566" y="5625737"/>
              <a:ext cx="5712823" cy="11495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0" name="Grafik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820806" y="1258520"/>
              <a:ext cx="5040000" cy="5040000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Mode 2: All-</a:t>
            </a:r>
            <a:r>
              <a:rPr lang="de-DE" dirty="0" err="1" smtClean="0"/>
              <a:t>against</a:t>
            </a:r>
            <a:r>
              <a:rPr lang="de-DE" dirty="0" smtClean="0"/>
              <a:t>-all </a:t>
            </a:r>
            <a:r>
              <a:rPr lang="de-DE" dirty="0" err="1" smtClean="0"/>
              <a:t>Dotplot</a:t>
            </a:r>
            <a:r>
              <a:rPr lang="de-DE" dirty="0" smtClean="0"/>
              <a:t> – </a:t>
            </a:r>
            <a:r>
              <a:rPr lang="de-DE" dirty="0" err="1" smtClean="0"/>
              <a:t>Representation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3" y="1295401"/>
            <a:ext cx="5206998" cy="4884738"/>
          </a:xfrm>
        </p:spPr>
        <p:txBody>
          <a:bodyPr/>
          <a:lstStyle/>
          <a:p>
            <a:endParaRPr lang="de-DE" dirty="0" smtClean="0"/>
          </a:p>
          <a:p>
            <a:r>
              <a:rPr lang="de-DE" dirty="0" err="1" smtClean="0"/>
              <a:t>combined</a:t>
            </a:r>
            <a:r>
              <a:rPr lang="de-DE" dirty="0" smtClean="0"/>
              <a:t> </a:t>
            </a:r>
            <a:r>
              <a:rPr lang="de-DE" dirty="0" err="1" smtClean="0"/>
              <a:t>image</a:t>
            </a:r>
            <a:endParaRPr lang="de-DE" dirty="0" smtClean="0"/>
          </a:p>
          <a:p>
            <a:pPr lvl="1"/>
            <a:r>
              <a:rPr lang="de-DE" dirty="0" err="1" smtClean="0">
                <a:solidFill>
                  <a:schemeClr val="accent1"/>
                </a:solidFill>
              </a:rPr>
              <a:t>self-dotplots</a:t>
            </a:r>
            <a:r>
              <a:rPr lang="de-DE" dirty="0" smtClean="0">
                <a:solidFill>
                  <a:schemeClr val="accent1"/>
                </a:solidFill>
              </a:rPr>
              <a:t> </a:t>
            </a:r>
            <a:r>
              <a:rPr lang="de-DE" dirty="0" smtClean="0"/>
              <a:t>on diagonal</a:t>
            </a:r>
          </a:p>
          <a:p>
            <a:pPr lvl="1"/>
            <a:r>
              <a:rPr lang="de-DE" dirty="0" err="1" smtClean="0"/>
              <a:t>pairwise</a:t>
            </a:r>
            <a:r>
              <a:rPr lang="de-DE" dirty="0" smtClean="0"/>
              <a:t> </a:t>
            </a:r>
            <a:r>
              <a:rPr lang="de-DE" dirty="0" err="1" smtClean="0"/>
              <a:t>dotplots</a:t>
            </a:r>
            <a:r>
              <a:rPr lang="de-DE" dirty="0" smtClean="0"/>
              <a:t> </a:t>
            </a:r>
            <a:r>
              <a:rPr lang="de-DE" dirty="0" err="1" smtClean="0"/>
              <a:t>above</a:t>
            </a:r>
            <a:r>
              <a:rPr lang="de-DE" dirty="0" smtClean="0"/>
              <a:t>/</a:t>
            </a:r>
            <a:r>
              <a:rPr lang="de-DE" dirty="0" err="1" smtClean="0"/>
              <a:t>below</a:t>
            </a:r>
            <a:r>
              <a:rPr lang="de-DE" dirty="0" smtClean="0"/>
              <a:t> diagonal</a:t>
            </a:r>
          </a:p>
          <a:p>
            <a:pPr lvl="1"/>
            <a:endParaRPr lang="de-DE" dirty="0"/>
          </a:p>
          <a:p>
            <a:r>
              <a:rPr lang="de-DE" dirty="0" err="1"/>
              <a:t>visualize</a:t>
            </a:r>
            <a:r>
              <a:rPr lang="de-DE" dirty="0"/>
              <a:t> </a:t>
            </a:r>
            <a:r>
              <a:rPr lang="de-DE" dirty="0" err="1"/>
              <a:t>structural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annotation</a:t>
            </a:r>
            <a:r>
              <a:rPr lang="de-DE" dirty="0"/>
              <a:t> </a:t>
            </a:r>
            <a:r>
              <a:rPr lang="de-DE" dirty="0" err="1"/>
              <a:t>shading</a:t>
            </a:r>
            <a:endParaRPr lang="de-DE" dirty="0"/>
          </a:p>
          <a:p>
            <a:pPr lvl="1"/>
            <a:endParaRPr lang="de-DE" dirty="0" smtClean="0"/>
          </a:p>
          <a:p>
            <a:r>
              <a:rPr lang="de-DE" dirty="0" err="1" smtClean="0"/>
              <a:t>modify</a:t>
            </a:r>
            <a:r>
              <a:rPr lang="de-DE" dirty="0" smtClean="0"/>
              <a:t> </a:t>
            </a:r>
            <a:r>
              <a:rPr lang="de-DE" dirty="0" err="1" smtClean="0"/>
              <a:t>representation</a:t>
            </a:r>
            <a:endParaRPr lang="de-DE" dirty="0" smtClean="0"/>
          </a:p>
          <a:p>
            <a:pPr lvl="1"/>
            <a:r>
              <a:rPr lang="de-DE" dirty="0" err="1" smtClean="0"/>
              <a:t>full</a:t>
            </a:r>
            <a:r>
              <a:rPr lang="de-DE" dirty="0" smtClean="0"/>
              <a:t> </a:t>
            </a:r>
            <a:r>
              <a:rPr lang="de-DE" dirty="0" err="1" smtClean="0"/>
              <a:t>diagram</a:t>
            </a:r>
            <a:endParaRPr lang="de-DE" dirty="0" smtClean="0"/>
          </a:p>
          <a:p>
            <a:pPr lvl="1"/>
            <a:r>
              <a:rPr lang="de-DE" dirty="0" err="1" smtClean="0"/>
              <a:t>triangular</a:t>
            </a:r>
            <a:r>
              <a:rPr lang="de-DE" dirty="0" smtClean="0"/>
              <a:t> </a:t>
            </a:r>
            <a:r>
              <a:rPr lang="de-DE" dirty="0" err="1" smtClean="0"/>
              <a:t>representation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xmlns="" val="423422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63" y="1258520"/>
            <a:ext cx="5040000" cy="504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806" y="1258520"/>
            <a:ext cx="5040000" cy="5040000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5820806" y="1177018"/>
            <a:ext cx="5370430" cy="550391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Mode 2: All-</a:t>
            </a:r>
            <a:r>
              <a:rPr lang="de-DE" dirty="0" err="1" smtClean="0"/>
              <a:t>against</a:t>
            </a:r>
            <a:r>
              <a:rPr lang="de-DE" dirty="0" smtClean="0"/>
              <a:t>-all </a:t>
            </a:r>
            <a:r>
              <a:rPr lang="de-DE" dirty="0" err="1" smtClean="0"/>
              <a:t>Dotplot</a:t>
            </a:r>
            <a:r>
              <a:rPr lang="de-DE" dirty="0" smtClean="0"/>
              <a:t> – </a:t>
            </a:r>
            <a:r>
              <a:rPr lang="de-DE" dirty="0" err="1" smtClean="0"/>
              <a:t>Ambiguities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2386837" y="6344855"/>
            <a:ext cx="1845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strict</a:t>
            </a:r>
            <a:r>
              <a:rPr lang="de-DE" dirty="0" smtClean="0"/>
              <a:t> </a:t>
            </a:r>
            <a:r>
              <a:rPr lang="de-DE" dirty="0" err="1" smtClean="0"/>
              <a:t>matching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7161637" y="6357938"/>
            <a:ext cx="2358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ambiguity</a:t>
            </a:r>
            <a:r>
              <a:rPr lang="de-DE" dirty="0" smtClean="0"/>
              <a:t> </a:t>
            </a:r>
            <a:r>
              <a:rPr lang="de-DE" dirty="0" err="1" smtClean="0"/>
              <a:t>handling</a:t>
            </a:r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>
            <a:off x="1955032" y="3516910"/>
            <a:ext cx="7810151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Which </a:t>
            </a:r>
            <a:r>
              <a:rPr lang="en-US" sz="2800" dirty="0">
                <a:solidFill>
                  <a:schemeClr val="accent1"/>
                </a:solidFill>
              </a:rPr>
              <a:t>sequence show significant </a:t>
            </a:r>
            <a:r>
              <a:rPr lang="en-US" sz="2800" dirty="0" smtClean="0">
                <a:solidFill>
                  <a:schemeClr val="accent1"/>
                </a:solidFill>
              </a:rPr>
              <a:t>matches?</a:t>
            </a:r>
            <a:endParaRPr lang="en-US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378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6" grpId="0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Match </a:t>
            </a:r>
            <a:r>
              <a:rPr lang="de-DE" dirty="0" err="1" smtClean="0"/>
              <a:t>quantification</a:t>
            </a:r>
            <a:r>
              <a:rPr lang="de-DE" dirty="0" smtClean="0"/>
              <a:t>: LCS</a:t>
            </a:r>
            <a:endParaRPr lang="de-DE" dirty="0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82334369"/>
              </p:ext>
            </p:extLst>
          </p:nvPr>
        </p:nvGraphicFramePr>
        <p:xfrm>
          <a:off x="806224" y="1302287"/>
          <a:ext cx="9487374" cy="5035528"/>
        </p:xfrm>
        <a:graphic>
          <a:graphicData uri="http://schemas.openxmlformats.org/drawingml/2006/table">
            <a:tbl>
              <a:tblPr firstRow="1" firstCol="1" bandRow="1"/>
              <a:tblGrid>
                <a:gridCol w="801581"/>
                <a:gridCol w="724360"/>
                <a:gridCol w="1051736"/>
                <a:gridCol w="1051736"/>
                <a:gridCol w="1246421"/>
                <a:gridCol w="1671683"/>
                <a:gridCol w="1268174"/>
                <a:gridCol w="1671683"/>
              </a:tblGrid>
              <a:tr h="2349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#seq1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len_seq1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len_seq2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len_lcs_for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%_min_seq_len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len_lcs_rev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%_min_seq_len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dirty="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Seq1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5.556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b="1" u="sng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87.963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56.481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56.481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87.963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44.444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30.556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76.923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23.077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29.048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29.048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b="1" u="sng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22.857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22.857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76.923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76.923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29.048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22.857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22.857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76.923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76.923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16.19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76.923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69.231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23.077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53.846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53.846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hteck 2"/>
          <p:cNvSpPr/>
          <p:nvPr/>
        </p:nvSpPr>
        <p:spPr>
          <a:xfrm>
            <a:off x="5549911" y="6424922"/>
            <a:ext cx="5415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/>
              <a:t>LCS = </a:t>
            </a:r>
            <a:r>
              <a:rPr lang="de-DE" dirty="0" err="1" smtClean="0"/>
              <a:t>longest</a:t>
            </a:r>
            <a:r>
              <a:rPr lang="de-DE" dirty="0" smtClean="0"/>
              <a:t> </a:t>
            </a:r>
            <a:r>
              <a:rPr lang="de-DE" dirty="0" err="1" smtClean="0"/>
              <a:t>common</a:t>
            </a:r>
            <a:r>
              <a:rPr lang="de-DE" dirty="0" smtClean="0"/>
              <a:t> </a:t>
            </a:r>
            <a:r>
              <a:rPr lang="de-DE" dirty="0" err="1" smtClean="0"/>
              <a:t>subsequence</a:t>
            </a:r>
            <a:r>
              <a:rPr lang="de-DE" dirty="0" smtClean="0"/>
              <a:t>/</a:t>
            </a:r>
            <a:r>
              <a:rPr lang="de-DE" dirty="0" err="1" smtClean="0"/>
              <a:t>substring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7353300" y="1228725"/>
            <a:ext cx="2940298" cy="51961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45450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LCS </a:t>
            </a:r>
            <a:r>
              <a:rPr lang="de-DE" dirty="0" err="1" smtClean="0"/>
              <a:t>Shading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2" y="1295401"/>
            <a:ext cx="4004147" cy="4884738"/>
          </a:xfrm>
        </p:spPr>
        <p:txBody>
          <a:bodyPr/>
          <a:lstStyle/>
          <a:p>
            <a:r>
              <a:rPr lang="de-DE" dirty="0" err="1" smtClean="0"/>
              <a:t>represent</a:t>
            </a:r>
            <a:r>
              <a:rPr lang="de-DE" dirty="0" smtClean="0"/>
              <a:t> </a:t>
            </a:r>
            <a:r>
              <a:rPr lang="de-DE" dirty="0" err="1" smtClean="0"/>
              <a:t>best</a:t>
            </a:r>
            <a:r>
              <a:rPr lang="de-DE" dirty="0" smtClean="0"/>
              <a:t> </a:t>
            </a:r>
            <a:r>
              <a:rPr lang="de-DE" dirty="0" err="1" smtClean="0"/>
              <a:t>match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shading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149" y="0"/>
            <a:ext cx="6858000" cy="68580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2499" t="66667" r="10278" b="28750"/>
          <a:stretch/>
        </p:blipFill>
        <p:spPr>
          <a:xfrm>
            <a:off x="290750" y="6156329"/>
            <a:ext cx="4438650" cy="546548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>
            <a:off x="632438" y="3429000"/>
            <a:ext cx="3879711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/>
                </a:solidFill>
              </a:rPr>
              <a:t>Problem</a:t>
            </a:r>
            <a:r>
              <a:rPr lang="en-US" sz="2800" dirty="0">
                <a:solidFill>
                  <a:schemeClr val="accent1"/>
                </a:solidFill>
              </a:rPr>
              <a:t>: </a:t>
            </a:r>
            <a:r>
              <a:rPr lang="en-US" sz="2800" dirty="0" smtClean="0">
                <a:solidFill>
                  <a:schemeClr val="accent1"/>
                </a:solidFill>
              </a:rPr>
              <a:t>Different </a:t>
            </a:r>
            <a:r>
              <a:rPr lang="en-US" sz="2800" dirty="0">
                <a:solidFill>
                  <a:schemeClr val="accent1"/>
                </a:solidFill>
              </a:rPr>
              <a:t>lengths of input sequences</a:t>
            </a:r>
          </a:p>
        </p:txBody>
      </p:sp>
    </p:spTree>
    <p:extLst>
      <p:ext uri="{BB962C8B-B14F-4D97-AF65-F5344CB8AC3E}">
        <p14:creationId xmlns="" xmlns:p14="http://schemas.microsoft.com/office/powerpoint/2010/main" val="294816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LCS </a:t>
            </a:r>
            <a:r>
              <a:rPr lang="de-DE" dirty="0" err="1" smtClean="0"/>
              <a:t>Shading</a:t>
            </a:r>
            <a:r>
              <a:rPr lang="de-DE" dirty="0" smtClean="0"/>
              <a:t> – Reference 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7886099" y="6106212"/>
            <a:ext cx="1471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longest</a:t>
            </a:r>
            <a:r>
              <a:rPr lang="de-DE" dirty="0" smtClean="0"/>
              <a:t> LCS</a:t>
            </a:r>
            <a:endParaRPr lang="de-DE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6115209" y="1144929"/>
            <a:ext cx="4608000" cy="4915240"/>
            <a:chOff x="318564" y="1368428"/>
            <a:chExt cx="4608000" cy="4915240"/>
          </a:xfrm>
        </p:grpSpPr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564" y="1368428"/>
              <a:ext cx="4608000" cy="4608000"/>
            </a:xfrm>
            <a:prstGeom prst="rect">
              <a:avLst/>
            </a:prstGeom>
          </p:spPr>
        </p:pic>
        <p:pic>
          <p:nvPicPr>
            <p:cNvPr id="13" name="Grafik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2499" t="66667" r="10278" b="28750"/>
            <a:stretch/>
          </p:blipFill>
          <p:spPr>
            <a:xfrm>
              <a:off x="1296180" y="5956793"/>
              <a:ext cx="2654869" cy="326875"/>
            </a:xfrm>
            <a:prstGeom prst="rect">
              <a:avLst/>
            </a:prstGeom>
          </p:spPr>
        </p:pic>
      </p:grpSp>
      <p:grpSp>
        <p:nvGrpSpPr>
          <p:cNvPr id="18" name="Gruppieren 17"/>
          <p:cNvGrpSpPr/>
          <p:nvPr/>
        </p:nvGrpSpPr>
        <p:grpSpPr>
          <a:xfrm>
            <a:off x="622037" y="1144929"/>
            <a:ext cx="4608000" cy="5359444"/>
            <a:chOff x="5731066" y="1294358"/>
            <a:chExt cx="4608000" cy="5359444"/>
          </a:xfrm>
        </p:grpSpPr>
        <p:sp>
          <p:nvSpPr>
            <p:cNvPr id="12" name="Rechteck 11"/>
            <p:cNvSpPr/>
            <p:nvPr/>
          </p:nvSpPr>
          <p:spPr>
            <a:xfrm>
              <a:off x="6765199" y="6284470"/>
              <a:ext cx="27318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dirty="0" err="1" smtClean="0"/>
                <a:t>maximally</a:t>
              </a:r>
              <a:r>
                <a:rPr lang="de-DE" dirty="0" smtClean="0"/>
                <a:t> </a:t>
              </a:r>
              <a:r>
                <a:rPr lang="de-DE" dirty="0" err="1" smtClean="0"/>
                <a:t>possible</a:t>
              </a:r>
              <a:r>
                <a:rPr lang="de-DE" dirty="0" smtClean="0"/>
                <a:t> LCS</a:t>
              </a:r>
              <a:endParaRPr lang="de-DE" dirty="0"/>
            </a:p>
          </p:txBody>
        </p:sp>
        <p:grpSp>
          <p:nvGrpSpPr>
            <p:cNvPr id="17" name="Gruppieren 16"/>
            <p:cNvGrpSpPr/>
            <p:nvPr/>
          </p:nvGrpSpPr>
          <p:grpSpPr>
            <a:xfrm>
              <a:off x="5731066" y="1294358"/>
              <a:ext cx="4608000" cy="4916740"/>
              <a:chOff x="5731066" y="1366928"/>
              <a:chExt cx="4608000" cy="4916740"/>
            </a:xfrm>
          </p:grpSpPr>
          <p:pic>
            <p:nvPicPr>
              <p:cNvPr id="15" name="Inhaltsplatzhalter 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31066" y="1366928"/>
                <a:ext cx="4608000" cy="4608000"/>
              </a:xfrm>
              <a:prstGeom prst="rect">
                <a:avLst/>
              </a:prstGeom>
            </p:spPr>
          </p:pic>
          <p:pic>
            <p:nvPicPr>
              <p:cNvPr id="16" name="Grafik 1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55278" t="66760" r="10278" b="28889"/>
              <a:stretch/>
            </p:blipFill>
            <p:spPr>
              <a:xfrm>
                <a:off x="6808536" y="5973340"/>
                <a:ext cx="2456661" cy="310328"/>
              </a:xfrm>
              <a:prstGeom prst="rect">
                <a:avLst/>
              </a:prstGeom>
            </p:spPr>
          </p:pic>
        </p:grpSp>
      </p:grpSp>
      <p:sp>
        <p:nvSpPr>
          <p:cNvPr id="20" name="Rechteck 19"/>
          <p:cNvSpPr/>
          <p:nvPr/>
        </p:nvSpPr>
        <p:spPr>
          <a:xfrm>
            <a:off x="161925" y="6135041"/>
            <a:ext cx="1092517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/>
                </a:solidFill>
              </a:rPr>
              <a:t>Alternative: Intervals to compare different sequence data set</a:t>
            </a:r>
            <a:endParaRPr lang="en-US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119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/>
          <p:cNvSpPr/>
          <p:nvPr/>
        </p:nvSpPr>
        <p:spPr>
          <a:xfrm>
            <a:off x="3690013" y="6292774"/>
            <a:ext cx="3743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dirty="0" err="1" smtClean="0"/>
              <a:t>shorter</a:t>
            </a:r>
            <a:r>
              <a:rPr lang="de-DE" dirty="0" smtClean="0"/>
              <a:t> </a:t>
            </a:r>
            <a:r>
              <a:rPr lang="de-DE" dirty="0" err="1" smtClean="0"/>
              <a:t>intervals</a:t>
            </a:r>
            <a:r>
              <a:rPr lang="de-DE" dirty="0" smtClean="0"/>
              <a:t> = </a:t>
            </a:r>
            <a:r>
              <a:rPr lang="de-DE" dirty="0" err="1" smtClean="0"/>
              <a:t>darker</a:t>
            </a:r>
            <a:r>
              <a:rPr lang="de-DE" dirty="0" smtClean="0"/>
              <a:t> </a:t>
            </a:r>
            <a:r>
              <a:rPr lang="de-DE" dirty="0" err="1" smtClean="0"/>
              <a:t>shades</a:t>
            </a:r>
            <a:endParaRPr lang="de-DE" dirty="0" smtClean="0"/>
          </a:p>
        </p:txBody>
      </p:sp>
      <p:sp>
        <p:nvSpPr>
          <p:cNvPr id="21" name="Rechteck 20"/>
          <p:cNvSpPr/>
          <p:nvPr/>
        </p:nvSpPr>
        <p:spPr>
          <a:xfrm>
            <a:off x="1088571" y="6135041"/>
            <a:ext cx="928499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/>
                </a:solidFill>
              </a:rPr>
              <a:t>But: Longest match reverse complementary</a:t>
            </a:r>
            <a:endParaRPr lang="en-US" sz="2800" dirty="0">
              <a:solidFill>
                <a:schemeClr val="accent1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2634" t="66747" r="10187" b="28833"/>
          <a:stretch/>
        </p:blipFill>
        <p:spPr>
          <a:xfrm>
            <a:off x="7093344" y="5743496"/>
            <a:ext cx="2651730" cy="315249"/>
          </a:xfr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37" y="1144929"/>
            <a:ext cx="4608000" cy="4608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209" y="1144929"/>
            <a:ext cx="4608000" cy="460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LCS </a:t>
            </a:r>
            <a:r>
              <a:rPr lang="de-DE" dirty="0" err="1" smtClean="0"/>
              <a:t>Shading</a:t>
            </a:r>
            <a:r>
              <a:rPr lang="de-DE" dirty="0" smtClean="0"/>
              <a:t> – </a:t>
            </a:r>
            <a:r>
              <a:rPr lang="de-DE" dirty="0" err="1" smtClean="0"/>
              <a:t>Intervals</a:t>
            </a:r>
            <a:r>
              <a:rPr lang="de-DE" dirty="0" smtClean="0"/>
              <a:t> 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136" t="66764" r="10327" b="28926"/>
          <a:stretch/>
        </p:blipFill>
        <p:spPr>
          <a:xfrm>
            <a:off x="1516082" y="5751341"/>
            <a:ext cx="2819911" cy="3074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366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Match </a:t>
            </a:r>
            <a:r>
              <a:rPr lang="de-DE" dirty="0" err="1" smtClean="0"/>
              <a:t>quantification</a:t>
            </a:r>
            <a:r>
              <a:rPr lang="de-DE" dirty="0" smtClean="0"/>
              <a:t>: LCS</a:t>
            </a:r>
            <a:endParaRPr lang="de-DE" dirty="0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/>
          </p:nvPr>
        </p:nvGraphicFramePr>
        <p:xfrm>
          <a:off x="806224" y="1302287"/>
          <a:ext cx="9487374" cy="5035528"/>
        </p:xfrm>
        <a:graphic>
          <a:graphicData uri="http://schemas.openxmlformats.org/drawingml/2006/table">
            <a:tbl>
              <a:tblPr firstRow="1" firstCol="1" bandRow="1"/>
              <a:tblGrid>
                <a:gridCol w="801581"/>
                <a:gridCol w="724360"/>
                <a:gridCol w="1051736"/>
                <a:gridCol w="1051736"/>
                <a:gridCol w="1246421"/>
                <a:gridCol w="1671683"/>
                <a:gridCol w="1268174"/>
                <a:gridCol w="1671683"/>
              </a:tblGrid>
              <a:tr h="2349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#seq1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len_seq1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len_seq2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len_lcs_for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%_min_seq_len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len_lcs_rev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%_min_seq_len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dirty="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Seq1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5.556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b="1" u="sng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87.963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56.481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56.481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87.963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44.444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30.556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76.923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23.077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29.048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29.048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b="1" u="sng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22.857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22.857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76.923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76.923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Seq2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29.048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22.857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22.857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76.923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76.923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Seq3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16.19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76.923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69.231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23.077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Seq5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53.846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53.846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Seq6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2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500" dirty="0">
                          <a:solidFill>
                            <a:srgbClr val="A6A6A6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de-DE" sz="2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7464" marR="117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hteck 2"/>
          <p:cNvSpPr/>
          <p:nvPr/>
        </p:nvSpPr>
        <p:spPr>
          <a:xfrm>
            <a:off x="5549911" y="6424922"/>
            <a:ext cx="5415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/>
              <a:t>LCS = </a:t>
            </a:r>
            <a:r>
              <a:rPr lang="de-DE" dirty="0" err="1" smtClean="0"/>
              <a:t>longest</a:t>
            </a:r>
            <a:r>
              <a:rPr lang="de-DE" dirty="0" smtClean="0"/>
              <a:t> </a:t>
            </a:r>
            <a:r>
              <a:rPr lang="de-DE" dirty="0" err="1" smtClean="0"/>
              <a:t>common</a:t>
            </a:r>
            <a:r>
              <a:rPr lang="de-DE" dirty="0" smtClean="0"/>
              <a:t> </a:t>
            </a:r>
            <a:r>
              <a:rPr lang="de-DE" dirty="0" err="1" smtClean="0"/>
              <a:t>subsequence</a:t>
            </a:r>
            <a:r>
              <a:rPr lang="de-DE" dirty="0" smtClean="0"/>
              <a:t>/</a:t>
            </a:r>
            <a:r>
              <a:rPr lang="de-DE" dirty="0" err="1" smtClean="0"/>
              <a:t>substring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75140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37" y="1144929"/>
            <a:ext cx="4608000" cy="460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LCS </a:t>
            </a:r>
            <a:r>
              <a:rPr lang="de-DE" dirty="0" err="1" smtClean="0"/>
              <a:t>Shading</a:t>
            </a:r>
            <a:r>
              <a:rPr lang="de-DE" dirty="0" smtClean="0"/>
              <a:t> – Orientation (1)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2458805" y="6262954"/>
            <a:ext cx="1053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forward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7155724" y="6262954"/>
            <a:ext cx="286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reverse</a:t>
            </a:r>
            <a:r>
              <a:rPr lang="de-DE" dirty="0" smtClean="0"/>
              <a:t> </a:t>
            </a:r>
            <a:r>
              <a:rPr lang="de-DE" dirty="0" err="1" smtClean="0"/>
              <a:t>complementary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209" y="1144929"/>
            <a:ext cx="4608000" cy="4608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000" t="66666" r="10209" b="30070"/>
          <a:stretch/>
        </p:blipFill>
        <p:spPr>
          <a:xfrm>
            <a:off x="3780605" y="5743496"/>
            <a:ext cx="3784036" cy="3103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7227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430" y="1215030"/>
            <a:ext cx="5070603" cy="5070601"/>
          </a:xfrm>
          <a:prstGeom prst="rect">
            <a:avLst/>
          </a:prstGeom>
        </p:spPr>
      </p:pic>
      <p:grpSp>
        <p:nvGrpSpPr>
          <p:cNvPr id="14" name="Gruppieren 13"/>
          <p:cNvGrpSpPr/>
          <p:nvPr/>
        </p:nvGrpSpPr>
        <p:grpSpPr>
          <a:xfrm>
            <a:off x="3821146" y="1215030"/>
            <a:ext cx="7350558" cy="5593821"/>
            <a:chOff x="-10466" y="-3028"/>
            <a:chExt cx="9946034" cy="7568997"/>
          </a:xfrm>
        </p:grpSpPr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8495" y="-3028"/>
              <a:ext cx="6861028" cy="6861028"/>
            </a:xfrm>
            <a:prstGeom prst="rect">
              <a:avLst/>
            </a:prstGeom>
          </p:spPr>
        </p:pic>
        <p:grpSp>
          <p:nvGrpSpPr>
            <p:cNvPr id="16" name="Gruppieren 15"/>
            <p:cNvGrpSpPr/>
            <p:nvPr/>
          </p:nvGrpSpPr>
          <p:grpSpPr>
            <a:xfrm>
              <a:off x="-10466" y="863665"/>
              <a:ext cx="9946034" cy="6702304"/>
              <a:chOff x="-10466" y="863665"/>
              <a:chExt cx="9946034" cy="6702304"/>
            </a:xfrm>
          </p:grpSpPr>
          <p:sp>
            <p:nvSpPr>
              <p:cNvPr id="17" name="Freihandform 16"/>
              <p:cNvSpPr/>
              <p:nvPr/>
            </p:nvSpPr>
            <p:spPr>
              <a:xfrm>
                <a:off x="2271696" y="863665"/>
                <a:ext cx="5661026" cy="5841958"/>
              </a:xfrm>
              <a:custGeom>
                <a:avLst/>
                <a:gdLst>
                  <a:gd name="connsiteX0" fmla="*/ 123825 w 5635625"/>
                  <a:gd name="connsiteY0" fmla="*/ 971550 h 6800850"/>
                  <a:gd name="connsiteX1" fmla="*/ 860425 w 5635625"/>
                  <a:gd name="connsiteY1" fmla="*/ 971550 h 6800850"/>
                  <a:gd name="connsiteX2" fmla="*/ 854075 w 5635625"/>
                  <a:gd name="connsiteY2" fmla="*/ 1790700 h 6800850"/>
                  <a:gd name="connsiteX3" fmla="*/ 2314575 w 5635625"/>
                  <a:gd name="connsiteY3" fmla="*/ 1778000 h 6800850"/>
                  <a:gd name="connsiteX4" fmla="*/ 2320925 w 5635625"/>
                  <a:gd name="connsiteY4" fmla="*/ 3340100 h 6800850"/>
                  <a:gd name="connsiteX5" fmla="*/ 3781425 w 5635625"/>
                  <a:gd name="connsiteY5" fmla="*/ 3333750 h 6800850"/>
                  <a:gd name="connsiteX6" fmla="*/ 3781425 w 5635625"/>
                  <a:gd name="connsiteY6" fmla="*/ 4870450 h 6800850"/>
                  <a:gd name="connsiteX7" fmla="*/ 5229225 w 5635625"/>
                  <a:gd name="connsiteY7" fmla="*/ 4876800 h 6800850"/>
                  <a:gd name="connsiteX8" fmla="*/ 5229225 w 5635625"/>
                  <a:gd name="connsiteY8" fmla="*/ 6419850 h 6800850"/>
                  <a:gd name="connsiteX9" fmla="*/ 5445125 w 5635625"/>
                  <a:gd name="connsiteY9" fmla="*/ 6419850 h 6800850"/>
                  <a:gd name="connsiteX10" fmla="*/ 5451475 w 5635625"/>
                  <a:gd name="connsiteY10" fmla="*/ 6642100 h 6800850"/>
                  <a:gd name="connsiteX11" fmla="*/ 5635625 w 5635625"/>
                  <a:gd name="connsiteY11" fmla="*/ 6635750 h 6800850"/>
                  <a:gd name="connsiteX12" fmla="*/ 5635625 w 5635625"/>
                  <a:gd name="connsiteY12" fmla="*/ 6800850 h 6800850"/>
                  <a:gd name="connsiteX13" fmla="*/ 117475 w 5635625"/>
                  <a:gd name="connsiteY13" fmla="*/ 6800850 h 6800850"/>
                  <a:gd name="connsiteX14" fmla="*/ 123825 w 5635625"/>
                  <a:gd name="connsiteY14" fmla="*/ 971550 h 6800850"/>
                  <a:gd name="connsiteX0" fmla="*/ 123825 w 5635625"/>
                  <a:gd name="connsiteY0" fmla="*/ 971550 h 6800850"/>
                  <a:gd name="connsiteX1" fmla="*/ 860425 w 5635625"/>
                  <a:gd name="connsiteY1" fmla="*/ 971550 h 6800850"/>
                  <a:gd name="connsiteX2" fmla="*/ 854075 w 5635625"/>
                  <a:gd name="connsiteY2" fmla="*/ 1790700 h 6800850"/>
                  <a:gd name="connsiteX3" fmla="*/ 2314575 w 5635625"/>
                  <a:gd name="connsiteY3" fmla="*/ 1778000 h 6800850"/>
                  <a:gd name="connsiteX4" fmla="*/ 2320925 w 5635625"/>
                  <a:gd name="connsiteY4" fmla="*/ 3340100 h 6800850"/>
                  <a:gd name="connsiteX5" fmla="*/ 3781425 w 5635625"/>
                  <a:gd name="connsiteY5" fmla="*/ 3333750 h 6800850"/>
                  <a:gd name="connsiteX6" fmla="*/ 3781425 w 5635625"/>
                  <a:gd name="connsiteY6" fmla="*/ 4870450 h 6800850"/>
                  <a:gd name="connsiteX7" fmla="*/ 5229225 w 5635625"/>
                  <a:gd name="connsiteY7" fmla="*/ 4876800 h 6800850"/>
                  <a:gd name="connsiteX8" fmla="*/ 5229225 w 5635625"/>
                  <a:gd name="connsiteY8" fmla="*/ 6419850 h 6800850"/>
                  <a:gd name="connsiteX9" fmla="*/ 5445125 w 5635625"/>
                  <a:gd name="connsiteY9" fmla="*/ 6419850 h 6800850"/>
                  <a:gd name="connsiteX10" fmla="*/ 5451475 w 5635625"/>
                  <a:gd name="connsiteY10" fmla="*/ 6642100 h 6800850"/>
                  <a:gd name="connsiteX11" fmla="*/ 5635625 w 5635625"/>
                  <a:gd name="connsiteY11" fmla="*/ 6635750 h 6800850"/>
                  <a:gd name="connsiteX12" fmla="*/ 5635625 w 5635625"/>
                  <a:gd name="connsiteY12" fmla="*/ 6800850 h 6800850"/>
                  <a:gd name="connsiteX13" fmla="*/ 117475 w 5635625"/>
                  <a:gd name="connsiteY13" fmla="*/ 6800850 h 6800850"/>
                  <a:gd name="connsiteX14" fmla="*/ 123825 w 5635625"/>
                  <a:gd name="connsiteY14" fmla="*/ 971550 h 6800850"/>
                  <a:gd name="connsiteX0" fmla="*/ 6350 w 5518150"/>
                  <a:gd name="connsiteY0" fmla="*/ 971550 h 6800850"/>
                  <a:gd name="connsiteX1" fmla="*/ 742950 w 5518150"/>
                  <a:gd name="connsiteY1" fmla="*/ 971550 h 6800850"/>
                  <a:gd name="connsiteX2" fmla="*/ 736600 w 5518150"/>
                  <a:gd name="connsiteY2" fmla="*/ 1790700 h 6800850"/>
                  <a:gd name="connsiteX3" fmla="*/ 2197100 w 5518150"/>
                  <a:gd name="connsiteY3" fmla="*/ 1778000 h 6800850"/>
                  <a:gd name="connsiteX4" fmla="*/ 2203450 w 5518150"/>
                  <a:gd name="connsiteY4" fmla="*/ 3340100 h 6800850"/>
                  <a:gd name="connsiteX5" fmla="*/ 3663950 w 5518150"/>
                  <a:gd name="connsiteY5" fmla="*/ 3333750 h 6800850"/>
                  <a:gd name="connsiteX6" fmla="*/ 3663950 w 5518150"/>
                  <a:gd name="connsiteY6" fmla="*/ 4870450 h 6800850"/>
                  <a:gd name="connsiteX7" fmla="*/ 5111750 w 5518150"/>
                  <a:gd name="connsiteY7" fmla="*/ 4876800 h 6800850"/>
                  <a:gd name="connsiteX8" fmla="*/ 5111750 w 5518150"/>
                  <a:gd name="connsiteY8" fmla="*/ 6419850 h 6800850"/>
                  <a:gd name="connsiteX9" fmla="*/ 5327650 w 5518150"/>
                  <a:gd name="connsiteY9" fmla="*/ 6419850 h 6800850"/>
                  <a:gd name="connsiteX10" fmla="*/ 5334000 w 5518150"/>
                  <a:gd name="connsiteY10" fmla="*/ 6642100 h 6800850"/>
                  <a:gd name="connsiteX11" fmla="*/ 5518150 w 5518150"/>
                  <a:gd name="connsiteY11" fmla="*/ 6635750 h 6800850"/>
                  <a:gd name="connsiteX12" fmla="*/ 5518150 w 5518150"/>
                  <a:gd name="connsiteY12" fmla="*/ 6800850 h 6800850"/>
                  <a:gd name="connsiteX13" fmla="*/ 0 w 5518150"/>
                  <a:gd name="connsiteY13" fmla="*/ 6800850 h 6800850"/>
                  <a:gd name="connsiteX14" fmla="*/ 6350 w 5518150"/>
                  <a:gd name="connsiteY14" fmla="*/ 971550 h 6800850"/>
                  <a:gd name="connsiteX0" fmla="*/ 6350 w 5518150"/>
                  <a:gd name="connsiteY0" fmla="*/ 0 h 5829300"/>
                  <a:gd name="connsiteX1" fmla="*/ 742950 w 5518150"/>
                  <a:gd name="connsiteY1" fmla="*/ 0 h 5829300"/>
                  <a:gd name="connsiteX2" fmla="*/ 736600 w 5518150"/>
                  <a:gd name="connsiteY2" fmla="*/ 819150 h 5829300"/>
                  <a:gd name="connsiteX3" fmla="*/ 2197100 w 5518150"/>
                  <a:gd name="connsiteY3" fmla="*/ 806450 h 5829300"/>
                  <a:gd name="connsiteX4" fmla="*/ 2203450 w 5518150"/>
                  <a:gd name="connsiteY4" fmla="*/ 2368550 h 5829300"/>
                  <a:gd name="connsiteX5" fmla="*/ 3663950 w 5518150"/>
                  <a:gd name="connsiteY5" fmla="*/ 2362200 h 5829300"/>
                  <a:gd name="connsiteX6" fmla="*/ 3663950 w 5518150"/>
                  <a:gd name="connsiteY6" fmla="*/ 3898900 h 5829300"/>
                  <a:gd name="connsiteX7" fmla="*/ 5111750 w 5518150"/>
                  <a:gd name="connsiteY7" fmla="*/ 3905250 h 5829300"/>
                  <a:gd name="connsiteX8" fmla="*/ 5111750 w 5518150"/>
                  <a:gd name="connsiteY8" fmla="*/ 5448300 h 5829300"/>
                  <a:gd name="connsiteX9" fmla="*/ 5327650 w 5518150"/>
                  <a:gd name="connsiteY9" fmla="*/ 5448300 h 5829300"/>
                  <a:gd name="connsiteX10" fmla="*/ 5334000 w 5518150"/>
                  <a:gd name="connsiteY10" fmla="*/ 5670550 h 5829300"/>
                  <a:gd name="connsiteX11" fmla="*/ 5518150 w 5518150"/>
                  <a:gd name="connsiteY11" fmla="*/ 5664200 h 5829300"/>
                  <a:gd name="connsiteX12" fmla="*/ 5518150 w 5518150"/>
                  <a:gd name="connsiteY12" fmla="*/ 5829300 h 5829300"/>
                  <a:gd name="connsiteX13" fmla="*/ 0 w 5518150"/>
                  <a:gd name="connsiteY13" fmla="*/ 5829300 h 5829300"/>
                  <a:gd name="connsiteX14" fmla="*/ 6350 w 5518150"/>
                  <a:gd name="connsiteY14" fmla="*/ 0 h 5829300"/>
                  <a:gd name="connsiteX0" fmla="*/ 6350 w 5518150"/>
                  <a:gd name="connsiteY0" fmla="*/ 12658 h 5841958"/>
                  <a:gd name="connsiteX1" fmla="*/ 742950 w 5518150"/>
                  <a:gd name="connsiteY1" fmla="*/ 12658 h 5841958"/>
                  <a:gd name="connsiteX2" fmla="*/ 736600 w 5518150"/>
                  <a:gd name="connsiteY2" fmla="*/ 831808 h 5841958"/>
                  <a:gd name="connsiteX3" fmla="*/ 2197100 w 5518150"/>
                  <a:gd name="connsiteY3" fmla="*/ 819108 h 5841958"/>
                  <a:gd name="connsiteX4" fmla="*/ 2203450 w 5518150"/>
                  <a:gd name="connsiteY4" fmla="*/ 2381208 h 5841958"/>
                  <a:gd name="connsiteX5" fmla="*/ 3663950 w 5518150"/>
                  <a:gd name="connsiteY5" fmla="*/ 2374858 h 5841958"/>
                  <a:gd name="connsiteX6" fmla="*/ 3663950 w 5518150"/>
                  <a:gd name="connsiteY6" fmla="*/ 3911558 h 5841958"/>
                  <a:gd name="connsiteX7" fmla="*/ 5111750 w 5518150"/>
                  <a:gd name="connsiteY7" fmla="*/ 3917908 h 5841958"/>
                  <a:gd name="connsiteX8" fmla="*/ 5111750 w 5518150"/>
                  <a:gd name="connsiteY8" fmla="*/ 5460958 h 5841958"/>
                  <a:gd name="connsiteX9" fmla="*/ 5327650 w 5518150"/>
                  <a:gd name="connsiteY9" fmla="*/ 5460958 h 5841958"/>
                  <a:gd name="connsiteX10" fmla="*/ 5334000 w 5518150"/>
                  <a:gd name="connsiteY10" fmla="*/ 5683208 h 5841958"/>
                  <a:gd name="connsiteX11" fmla="*/ 5518150 w 5518150"/>
                  <a:gd name="connsiteY11" fmla="*/ 5676858 h 5841958"/>
                  <a:gd name="connsiteX12" fmla="*/ 5518150 w 5518150"/>
                  <a:gd name="connsiteY12" fmla="*/ 5841958 h 5841958"/>
                  <a:gd name="connsiteX13" fmla="*/ 0 w 5518150"/>
                  <a:gd name="connsiteY13" fmla="*/ 5841958 h 5841958"/>
                  <a:gd name="connsiteX14" fmla="*/ 6350 w 5518150"/>
                  <a:gd name="connsiteY14" fmla="*/ 12658 h 5841958"/>
                  <a:gd name="connsiteX0" fmla="*/ 6350 w 5518150"/>
                  <a:gd name="connsiteY0" fmla="*/ 12658 h 5841958"/>
                  <a:gd name="connsiteX1" fmla="*/ 742950 w 5518150"/>
                  <a:gd name="connsiteY1" fmla="*/ 12658 h 5841958"/>
                  <a:gd name="connsiteX2" fmla="*/ 736600 w 5518150"/>
                  <a:gd name="connsiteY2" fmla="*/ 831808 h 5841958"/>
                  <a:gd name="connsiteX3" fmla="*/ 2197100 w 5518150"/>
                  <a:gd name="connsiteY3" fmla="*/ 819108 h 5841958"/>
                  <a:gd name="connsiteX4" fmla="*/ 2203450 w 5518150"/>
                  <a:gd name="connsiteY4" fmla="*/ 2381208 h 5841958"/>
                  <a:gd name="connsiteX5" fmla="*/ 3663950 w 5518150"/>
                  <a:gd name="connsiteY5" fmla="*/ 2374858 h 5841958"/>
                  <a:gd name="connsiteX6" fmla="*/ 3663950 w 5518150"/>
                  <a:gd name="connsiteY6" fmla="*/ 3911558 h 5841958"/>
                  <a:gd name="connsiteX7" fmla="*/ 5111750 w 5518150"/>
                  <a:gd name="connsiteY7" fmla="*/ 3917908 h 5841958"/>
                  <a:gd name="connsiteX8" fmla="*/ 5111750 w 5518150"/>
                  <a:gd name="connsiteY8" fmla="*/ 5460958 h 5841958"/>
                  <a:gd name="connsiteX9" fmla="*/ 5327650 w 5518150"/>
                  <a:gd name="connsiteY9" fmla="*/ 5460958 h 5841958"/>
                  <a:gd name="connsiteX10" fmla="*/ 5334000 w 5518150"/>
                  <a:gd name="connsiteY10" fmla="*/ 5683208 h 5841958"/>
                  <a:gd name="connsiteX11" fmla="*/ 5518150 w 5518150"/>
                  <a:gd name="connsiteY11" fmla="*/ 5676858 h 5841958"/>
                  <a:gd name="connsiteX12" fmla="*/ 5518150 w 5518150"/>
                  <a:gd name="connsiteY12" fmla="*/ 5841958 h 5841958"/>
                  <a:gd name="connsiteX13" fmla="*/ 0 w 5518150"/>
                  <a:gd name="connsiteY13" fmla="*/ 5841958 h 5841958"/>
                  <a:gd name="connsiteX14" fmla="*/ 6350 w 5518150"/>
                  <a:gd name="connsiteY14" fmla="*/ 12658 h 5841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518150" h="5841958">
                    <a:moveTo>
                      <a:pt x="6350" y="12658"/>
                    </a:moveTo>
                    <a:cubicBezTo>
                      <a:pt x="738219" y="0"/>
                      <a:pt x="497417" y="12658"/>
                      <a:pt x="742950" y="12658"/>
                    </a:cubicBezTo>
                    <a:cubicBezTo>
                      <a:pt x="740833" y="285708"/>
                      <a:pt x="738717" y="558758"/>
                      <a:pt x="736600" y="831808"/>
                    </a:cubicBezTo>
                    <a:lnTo>
                      <a:pt x="2197100" y="819108"/>
                    </a:lnTo>
                    <a:cubicBezTo>
                      <a:pt x="2199217" y="1339808"/>
                      <a:pt x="2201333" y="1860508"/>
                      <a:pt x="2203450" y="2381208"/>
                    </a:cubicBezTo>
                    <a:lnTo>
                      <a:pt x="3663950" y="2374858"/>
                    </a:lnTo>
                    <a:lnTo>
                      <a:pt x="3663950" y="3911558"/>
                    </a:lnTo>
                    <a:lnTo>
                      <a:pt x="5111750" y="3917908"/>
                    </a:lnTo>
                    <a:lnTo>
                      <a:pt x="5111750" y="5460958"/>
                    </a:lnTo>
                    <a:lnTo>
                      <a:pt x="5327650" y="5460958"/>
                    </a:lnTo>
                    <a:lnTo>
                      <a:pt x="5334000" y="5683208"/>
                    </a:lnTo>
                    <a:lnTo>
                      <a:pt x="5518150" y="5676858"/>
                    </a:lnTo>
                    <a:lnTo>
                      <a:pt x="5518150" y="5841958"/>
                    </a:lnTo>
                    <a:lnTo>
                      <a:pt x="0" y="5841958"/>
                    </a:lnTo>
                    <a:cubicBezTo>
                      <a:pt x="2117" y="3898858"/>
                      <a:pt x="1621" y="1017574"/>
                      <a:pt x="6350" y="12658"/>
                    </a:cubicBezTo>
                    <a:close/>
                  </a:path>
                </a:pathLst>
              </a:custGeom>
              <a:noFill/>
              <a:ln w="762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8" name="Freihandform 17"/>
              <p:cNvSpPr/>
              <p:nvPr/>
            </p:nvSpPr>
            <p:spPr>
              <a:xfrm>
                <a:off x="3066448" y="873170"/>
                <a:ext cx="4883154" cy="5635603"/>
              </a:xfrm>
              <a:custGeom>
                <a:avLst/>
                <a:gdLst>
                  <a:gd name="connsiteX0" fmla="*/ 123825 w 5635625"/>
                  <a:gd name="connsiteY0" fmla="*/ 971550 h 6800850"/>
                  <a:gd name="connsiteX1" fmla="*/ 860425 w 5635625"/>
                  <a:gd name="connsiteY1" fmla="*/ 971550 h 6800850"/>
                  <a:gd name="connsiteX2" fmla="*/ 854075 w 5635625"/>
                  <a:gd name="connsiteY2" fmla="*/ 1790700 h 6800850"/>
                  <a:gd name="connsiteX3" fmla="*/ 2314575 w 5635625"/>
                  <a:gd name="connsiteY3" fmla="*/ 1778000 h 6800850"/>
                  <a:gd name="connsiteX4" fmla="*/ 2320925 w 5635625"/>
                  <a:gd name="connsiteY4" fmla="*/ 3340100 h 6800850"/>
                  <a:gd name="connsiteX5" fmla="*/ 3781425 w 5635625"/>
                  <a:gd name="connsiteY5" fmla="*/ 3333750 h 6800850"/>
                  <a:gd name="connsiteX6" fmla="*/ 3781425 w 5635625"/>
                  <a:gd name="connsiteY6" fmla="*/ 4870450 h 6800850"/>
                  <a:gd name="connsiteX7" fmla="*/ 5229225 w 5635625"/>
                  <a:gd name="connsiteY7" fmla="*/ 4876800 h 6800850"/>
                  <a:gd name="connsiteX8" fmla="*/ 5229225 w 5635625"/>
                  <a:gd name="connsiteY8" fmla="*/ 6419850 h 6800850"/>
                  <a:gd name="connsiteX9" fmla="*/ 5445125 w 5635625"/>
                  <a:gd name="connsiteY9" fmla="*/ 6419850 h 6800850"/>
                  <a:gd name="connsiteX10" fmla="*/ 5451475 w 5635625"/>
                  <a:gd name="connsiteY10" fmla="*/ 6642100 h 6800850"/>
                  <a:gd name="connsiteX11" fmla="*/ 5635625 w 5635625"/>
                  <a:gd name="connsiteY11" fmla="*/ 6635750 h 6800850"/>
                  <a:gd name="connsiteX12" fmla="*/ 5635625 w 5635625"/>
                  <a:gd name="connsiteY12" fmla="*/ 6800850 h 6800850"/>
                  <a:gd name="connsiteX13" fmla="*/ 117475 w 5635625"/>
                  <a:gd name="connsiteY13" fmla="*/ 6800850 h 6800850"/>
                  <a:gd name="connsiteX14" fmla="*/ 123825 w 5635625"/>
                  <a:gd name="connsiteY14" fmla="*/ 971550 h 6800850"/>
                  <a:gd name="connsiteX0" fmla="*/ 123825 w 5635625"/>
                  <a:gd name="connsiteY0" fmla="*/ 971550 h 6800850"/>
                  <a:gd name="connsiteX1" fmla="*/ 860425 w 5635625"/>
                  <a:gd name="connsiteY1" fmla="*/ 971550 h 6800850"/>
                  <a:gd name="connsiteX2" fmla="*/ 854075 w 5635625"/>
                  <a:gd name="connsiteY2" fmla="*/ 1790700 h 6800850"/>
                  <a:gd name="connsiteX3" fmla="*/ 2314575 w 5635625"/>
                  <a:gd name="connsiteY3" fmla="*/ 1778000 h 6800850"/>
                  <a:gd name="connsiteX4" fmla="*/ 2320925 w 5635625"/>
                  <a:gd name="connsiteY4" fmla="*/ 3340100 h 6800850"/>
                  <a:gd name="connsiteX5" fmla="*/ 3781425 w 5635625"/>
                  <a:gd name="connsiteY5" fmla="*/ 3333750 h 6800850"/>
                  <a:gd name="connsiteX6" fmla="*/ 3781425 w 5635625"/>
                  <a:gd name="connsiteY6" fmla="*/ 4870450 h 6800850"/>
                  <a:gd name="connsiteX7" fmla="*/ 5229225 w 5635625"/>
                  <a:gd name="connsiteY7" fmla="*/ 4876800 h 6800850"/>
                  <a:gd name="connsiteX8" fmla="*/ 5229225 w 5635625"/>
                  <a:gd name="connsiteY8" fmla="*/ 6419850 h 6800850"/>
                  <a:gd name="connsiteX9" fmla="*/ 5445125 w 5635625"/>
                  <a:gd name="connsiteY9" fmla="*/ 6419850 h 6800850"/>
                  <a:gd name="connsiteX10" fmla="*/ 5451475 w 5635625"/>
                  <a:gd name="connsiteY10" fmla="*/ 6642100 h 6800850"/>
                  <a:gd name="connsiteX11" fmla="*/ 5635625 w 5635625"/>
                  <a:gd name="connsiteY11" fmla="*/ 6635750 h 6800850"/>
                  <a:gd name="connsiteX12" fmla="*/ 5635625 w 5635625"/>
                  <a:gd name="connsiteY12" fmla="*/ 6800850 h 6800850"/>
                  <a:gd name="connsiteX13" fmla="*/ 117475 w 5635625"/>
                  <a:gd name="connsiteY13" fmla="*/ 6800850 h 6800850"/>
                  <a:gd name="connsiteX14" fmla="*/ 123825 w 5635625"/>
                  <a:gd name="connsiteY14" fmla="*/ 971550 h 6800850"/>
                  <a:gd name="connsiteX0" fmla="*/ 6350 w 5518150"/>
                  <a:gd name="connsiteY0" fmla="*/ 971550 h 6800850"/>
                  <a:gd name="connsiteX1" fmla="*/ 742950 w 5518150"/>
                  <a:gd name="connsiteY1" fmla="*/ 971550 h 6800850"/>
                  <a:gd name="connsiteX2" fmla="*/ 736600 w 5518150"/>
                  <a:gd name="connsiteY2" fmla="*/ 1790700 h 6800850"/>
                  <a:gd name="connsiteX3" fmla="*/ 2197100 w 5518150"/>
                  <a:gd name="connsiteY3" fmla="*/ 1778000 h 6800850"/>
                  <a:gd name="connsiteX4" fmla="*/ 2203450 w 5518150"/>
                  <a:gd name="connsiteY4" fmla="*/ 3340100 h 6800850"/>
                  <a:gd name="connsiteX5" fmla="*/ 3663950 w 5518150"/>
                  <a:gd name="connsiteY5" fmla="*/ 3333750 h 6800850"/>
                  <a:gd name="connsiteX6" fmla="*/ 3663950 w 5518150"/>
                  <a:gd name="connsiteY6" fmla="*/ 4870450 h 6800850"/>
                  <a:gd name="connsiteX7" fmla="*/ 5111750 w 5518150"/>
                  <a:gd name="connsiteY7" fmla="*/ 4876800 h 6800850"/>
                  <a:gd name="connsiteX8" fmla="*/ 5111750 w 5518150"/>
                  <a:gd name="connsiteY8" fmla="*/ 6419850 h 6800850"/>
                  <a:gd name="connsiteX9" fmla="*/ 5327650 w 5518150"/>
                  <a:gd name="connsiteY9" fmla="*/ 6419850 h 6800850"/>
                  <a:gd name="connsiteX10" fmla="*/ 5334000 w 5518150"/>
                  <a:gd name="connsiteY10" fmla="*/ 6642100 h 6800850"/>
                  <a:gd name="connsiteX11" fmla="*/ 5518150 w 5518150"/>
                  <a:gd name="connsiteY11" fmla="*/ 6635750 h 6800850"/>
                  <a:gd name="connsiteX12" fmla="*/ 5518150 w 5518150"/>
                  <a:gd name="connsiteY12" fmla="*/ 6800850 h 6800850"/>
                  <a:gd name="connsiteX13" fmla="*/ 0 w 5518150"/>
                  <a:gd name="connsiteY13" fmla="*/ 6800850 h 6800850"/>
                  <a:gd name="connsiteX14" fmla="*/ 6350 w 5518150"/>
                  <a:gd name="connsiteY14" fmla="*/ 971550 h 6800850"/>
                  <a:gd name="connsiteX0" fmla="*/ 6350 w 5518150"/>
                  <a:gd name="connsiteY0" fmla="*/ 0 h 5829300"/>
                  <a:gd name="connsiteX1" fmla="*/ 742950 w 5518150"/>
                  <a:gd name="connsiteY1" fmla="*/ 0 h 5829300"/>
                  <a:gd name="connsiteX2" fmla="*/ 736600 w 5518150"/>
                  <a:gd name="connsiteY2" fmla="*/ 819150 h 5829300"/>
                  <a:gd name="connsiteX3" fmla="*/ 2197100 w 5518150"/>
                  <a:gd name="connsiteY3" fmla="*/ 806450 h 5829300"/>
                  <a:gd name="connsiteX4" fmla="*/ 2203450 w 5518150"/>
                  <a:gd name="connsiteY4" fmla="*/ 2368550 h 5829300"/>
                  <a:gd name="connsiteX5" fmla="*/ 3663950 w 5518150"/>
                  <a:gd name="connsiteY5" fmla="*/ 2362200 h 5829300"/>
                  <a:gd name="connsiteX6" fmla="*/ 3663950 w 5518150"/>
                  <a:gd name="connsiteY6" fmla="*/ 3898900 h 5829300"/>
                  <a:gd name="connsiteX7" fmla="*/ 5111750 w 5518150"/>
                  <a:gd name="connsiteY7" fmla="*/ 3905250 h 5829300"/>
                  <a:gd name="connsiteX8" fmla="*/ 5111750 w 5518150"/>
                  <a:gd name="connsiteY8" fmla="*/ 5448300 h 5829300"/>
                  <a:gd name="connsiteX9" fmla="*/ 5327650 w 5518150"/>
                  <a:gd name="connsiteY9" fmla="*/ 5448300 h 5829300"/>
                  <a:gd name="connsiteX10" fmla="*/ 5334000 w 5518150"/>
                  <a:gd name="connsiteY10" fmla="*/ 5670550 h 5829300"/>
                  <a:gd name="connsiteX11" fmla="*/ 5518150 w 5518150"/>
                  <a:gd name="connsiteY11" fmla="*/ 5664200 h 5829300"/>
                  <a:gd name="connsiteX12" fmla="*/ 5518150 w 5518150"/>
                  <a:gd name="connsiteY12" fmla="*/ 5829300 h 5829300"/>
                  <a:gd name="connsiteX13" fmla="*/ 0 w 5518150"/>
                  <a:gd name="connsiteY13" fmla="*/ 5829300 h 5829300"/>
                  <a:gd name="connsiteX14" fmla="*/ 6350 w 5518150"/>
                  <a:gd name="connsiteY14" fmla="*/ 0 h 5829300"/>
                  <a:gd name="connsiteX0" fmla="*/ 6350 w 5518150"/>
                  <a:gd name="connsiteY0" fmla="*/ 12658 h 5841958"/>
                  <a:gd name="connsiteX1" fmla="*/ 742950 w 5518150"/>
                  <a:gd name="connsiteY1" fmla="*/ 12658 h 5841958"/>
                  <a:gd name="connsiteX2" fmla="*/ 736600 w 5518150"/>
                  <a:gd name="connsiteY2" fmla="*/ 831808 h 5841958"/>
                  <a:gd name="connsiteX3" fmla="*/ 2197100 w 5518150"/>
                  <a:gd name="connsiteY3" fmla="*/ 819108 h 5841958"/>
                  <a:gd name="connsiteX4" fmla="*/ 2203450 w 5518150"/>
                  <a:gd name="connsiteY4" fmla="*/ 2381208 h 5841958"/>
                  <a:gd name="connsiteX5" fmla="*/ 3663950 w 5518150"/>
                  <a:gd name="connsiteY5" fmla="*/ 2374858 h 5841958"/>
                  <a:gd name="connsiteX6" fmla="*/ 3663950 w 5518150"/>
                  <a:gd name="connsiteY6" fmla="*/ 3911558 h 5841958"/>
                  <a:gd name="connsiteX7" fmla="*/ 5111750 w 5518150"/>
                  <a:gd name="connsiteY7" fmla="*/ 3917908 h 5841958"/>
                  <a:gd name="connsiteX8" fmla="*/ 5111750 w 5518150"/>
                  <a:gd name="connsiteY8" fmla="*/ 5460958 h 5841958"/>
                  <a:gd name="connsiteX9" fmla="*/ 5327650 w 5518150"/>
                  <a:gd name="connsiteY9" fmla="*/ 5460958 h 5841958"/>
                  <a:gd name="connsiteX10" fmla="*/ 5334000 w 5518150"/>
                  <a:gd name="connsiteY10" fmla="*/ 5683208 h 5841958"/>
                  <a:gd name="connsiteX11" fmla="*/ 5518150 w 5518150"/>
                  <a:gd name="connsiteY11" fmla="*/ 5676858 h 5841958"/>
                  <a:gd name="connsiteX12" fmla="*/ 5518150 w 5518150"/>
                  <a:gd name="connsiteY12" fmla="*/ 5841958 h 5841958"/>
                  <a:gd name="connsiteX13" fmla="*/ 0 w 5518150"/>
                  <a:gd name="connsiteY13" fmla="*/ 5841958 h 5841958"/>
                  <a:gd name="connsiteX14" fmla="*/ 6350 w 5518150"/>
                  <a:gd name="connsiteY14" fmla="*/ 12658 h 5841958"/>
                  <a:gd name="connsiteX0" fmla="*/ 6350 w 5518150"/>
                  <a:gd name="connsiteY0" fmla="*/ 12658 h 5841958"/>
                  <a:gd name="connsiteX1" fmla="*/ 742950 w 5518150"/>
                  <a:gd name="connsiteY1" fmla="*/ 12658 h 5841958"/>
                  <a:gd name="connsiteX2" fmla="*/ 736600 w 5518150"/>
                  <a:gd name="connsiteY2" fmla="*/ 831808 h 5841958"/>
                  <a:gd name="connsiteX3" fmla="*/ 2197100 w 5518150"/>
                  <a:gd name="connsiteY3" fmla="*/ 819108 h 5841958"/>
                  <a:gd name="connsiteX4" fmla="*/ 2203450 w 5518150"/>
                  <a:gd name="connsiteY4" fmla="*/ 2381208 h 5841958"/>
                  <a:gd name="connsiteX5" fmla="*/ 3663950 w 5518150"/>
                  <a:gd name="connsiteY5" fmla="*/ 2374858 h 5841958"/>
                  <a:gd name="connsiteX6" fmla="*/ 3663950 w 5518150"/>
                  <a:gd name="connsiteY6" fmla="*/ 3911558 h 5841958"/>
                  <a:gd name="connsiteX7" fmla="*/ 5111750 w 5518150"/>
                  <a:gd name="connsiteY7" fmla="*/ 3917908 h 5841958"/>
                  <a:gd name="connsiteX8" fmla="*/ 5111750 w 5518150"/>
                  <a:gd name="connsiteY8" fmla="*/ 5460958 h 5841958"/>
                  <a:gd name="connsiteX9" fmla="*/ 5327650 w 5518150"/>
                  <a:gd name="connsiteY9" fmla="*/ 5460958 h 5841958"/>
                  <a:gd name="connsiteX10" fmla="*/ 5334000 w 5518150"/>
                  <a:gd name="connsiteY10" fmla="*/ 5683208 h 5841958"/>
                  <a:gd name="connsiteX11" fmla="*/ 5518150 w 5518150"/>
                  <a:gd name="connsiteY11" fmla="*/ 5676858 h 5841958"/>
                  <a:gd name="connsiteX12" fmla="*/ 5518150 w 5518150"/>
                  <a:gd name="connsiteY12" fmla="*/ 5841958 h 5841958"/>
                  <a:gd name="connsiteX13" fmla="*/ 0 w 5518150"/>
                  <a:gd name="connsiteY13" fmla="*/ 5841958 h 5841958"/>
                  <a:gd name="connsiteX14" fmla="*/ 6350 w 5518150"/>
                  <a:gd name="connsiteY14" fmla="*/ 12658 h 5841958"/>
                  <a:gd name="connsiteX0" fmla="*/ 5364168 w 6096037"/>
                  <a:gd name="connsiteY0" fmla="*/ 12658 h 5841958"/>
                  <a:gd name="connsiteX1" fmla="*/ 742950 w 6096037"/>
                  <a:gd name="connsiteY1" fmla="*/ 12658 h 5841958"/>
                  <a:gd name="connsiteX2" fmla="*/ 736600 w 6096037"/>
                  <a:gd name="connsiteY2" fmla="*/ 831808 h 5841958"/>
                  <a:gd name="connsiteX3" fmla="*/ 2197100 w 6096037"/>
                  <a:gd name="connsiteY3" fmla="*/ 819108 h 5841958"/>
                  <a:gd name="connsiteX4" fmla="*/ 2203450 w 6096037"/>
                  <a:gd name="connsiteY4" fmla="*/ 2381208 h 5841958"/>
                  <a:gd name="connsiteX5" fmla="*/ 3663950 w 6096037"/>
                  <a:gd name="connsiteY5" fmla="*/ 2374858 h 5841958"/>
                  <a:gd name="connsiteX6" fmla="*/ 3663950 w 6096037"/>
                  <a:gd name="connsiteY6" fmla="*/ 3911558 h 5841958"/>
                  <a:gd name="connsiteX7" fmla="*/ 5111750 w 6096037"/>
                  <a:gd name="connsiteY7" fmla="*/ 3917908 h 5841958"/>
                  <a:gd name="connsiteX8" fmla="*/ 5111750 w 6096037"/>
                  <a:gd name="connsiteY8" fmla="*/ 5460958 h 5841958"/>
                  <a:gd name="connsiteX9" fmla="*/ 5327650 w 6096037"/>
                  <a:gd name="connsiteY9" fmla="*/ 5460958 h 5841958"/>
                  <a:gd name="connsiteX10" fmla="*/ 5334000 w 6096037"/>
                  <a:gd name="connsiteY10" fmla="*/ 5683208 h 5841958"/>
                  <a:gd name="connsiteX11" fmla="*/ 5518150 w 6096037"/>
                  <a:gd name="connsiteY11" fmla="*/ 5676858 h 5841958"/>
                  <a:gd name="connsiteX12" fmla="*/ 5518150 w 6096037"/>
                  <a:gd name="connsiteY12" fmla="*/ 5841958 h 5841958"/>
                  <a:gd name="connsiteX13" fmla="*/ 0 w 6096037"/>
                  <a:gd name="connsiteY13" fmla="*/ 5841958 h 5841958"/>
                  <a:gd name="connsiteX14" fmla="*/ 5364168 w 6096037"/>
                  <a:gd name="connsiteY14" fmla="*/ 12658 h 5841958"/>
                  <a:gd name="connsiteX0" fmla="*/ 4866751 w 5598620"/>
                  <a:gd name="connsiteY0" fmla="*/ 12658 h 5841958"/>
                  <a:gd name="connsiteX1" fmla="*/ 245533 w 5598620"/>
                  <a:gd name="connsiteY1" fmla="*/ 12658 h 5841958"/>
                  <a:gd name="connsiteX2" fmla="*/ 239183 w 5598620"/>
                  <a:gd name="connsiteY2" fmla="*/ 831808 h 5841958"/>
                  <a:gd name="connsiteX3" fmla="*/ 1699683 w 5598620"/>
                  <a:gd name="connsiteY3" fmla="*/ 819108 h 5841958"/>
                  <a:gd name="connsiteX4" fmla="*/ 1706033 w 5598620"/>
                  <a:gd name="connsiteY4" fmla="*/ 2381208 h 5841958"/>
                  <a:gd name="connsiteX5" fmla="*/ 3166533 w 5598620"/>
                  <a:gd name="connsiteY5" fmla="*/ 2374858 h 5841958"/>
                  <a:gd name="connsiteX6" fmla="*/ 3166533 w 5598620"/>
                  <a:gd name="connsiteY6" fmla="*/ 3911558 h 5841958"/>
                  <a:gd name="connsiteX7" fmla="*/ 4614333 w 5598620"/>
                  <a:gd name="connsiteY7" fmla="*/ 3917908 h 5841958"/>
                  <a:gd name="connsiteX8" fmla="*/ 4614333 w 5598620"/>
                  <a:gd name="connsiteY8" fmla="*/ 5460958 h 5841958"/>
                  <a:gd name="connsiteX9" fmla="*/ 4830233 w 5598620"/>
                  <a:gd name="connsiteY9" fmla="*/ 5460958 h 5841958"/>
                  <a:gd name="connsiteX10" fmla="*/ 4836583 w 5598620"/>
                  <a:gd name="connsiteY10" fmla="*/ 5683208 h 5841958"/>
                  <a:gd name="connsiteX11" fmla="*/ 5020733 w 5598620"/>
                  <a:gd name="connsiteY11" fmla="*/ 5676858 h 5841958"/>
                  <a:gd name="connsiteX12" fmla="*/ 5020733 w 5598620"/>
                  <a:gd name="connsiteY12" fmla="*/ 5841958 h 5841958"/>
                  <a:gd name="connsiteX13" fmla="*/ 5003277 w 5598620"/>
                  <a:gd name="connsiteY13" fmla="*/ 5841958 h 5841958"/>
                  <a:gd name="connsiteX14" fmla="*/ 4866751 w 5598620"/>
                  <a:gd name="connsiteY14" fmla="*/ 12658 h 5841958"/>
                  <a:gd name="connsiteX0" fmla="*/ 5009595 w 5741464"/>
                  <a:gd name="connsiteY0" fmla="*/ 12658 h 5841958"/>
                  <a:gd name="connsiteX1" fmla="*/ 245533 w 5741464"/>
                  <a:gd name="connsiteY1" fmla="*/ 12658 h 5841958"/>
                  <a:gd name="connsiteX2" fmla="*/ 239183 w 5741464"/>
                  <a:gd name="connsiteY2" fmla="*/ 831808 h 5841958"/>
                  <a:gd name="connsiteX3" fmla="*/ 1699683 w 5741464"/>
                  <a:gd name="connsiteY3" fmla="*/ 819108 h 5841958"/>
                  <a:gd name="connsiteX4" fmla="*/ 1706033 w 5741464"/>
                  <a:gd name="connsiteY4" fmla="*/ 2381208 h 5841958"/>
                  <a:gd name="connsiteX5" fmla="*/ 3166533 w 5741464"/>
                  <a:gd name="connsiteY5" fmla="*/ 2374858 h 5841958"/>
                  <a:gd name="connsiteX6" fmla="*/ 3166533 w 5741464"/>
                  <a:gd name="connsiteY6" fmla="*/ 3911558 h 5841958"/>
                  <a:gd name="connsiteX7" fmla="*/ 4614333 w 5741464"/>
                  <a:gd name="connsiteY7" fmla="*/ 3917908 h 5841958"/>
                  <a:gd name="connsiteX8" fmla="*/ 4614333 w 5741464"/>
                  <a:gd name="connsiteY8" fmla="*/ 5460958 h 5841958"/>
                  <a:gd name="connsiteX9" fmla="*/ 4830233 w 5741464"/>
                  <a:gd name="connsiteY9" fmla="*/ 5460958 h 5841958"/>
                  <a:gd name="connsiteX10" fmla="*/ 4836583 w 5741464"/>
                  <a:gd name="connsiteY10" fmla="*/ 5683208 h 5841958"/>
                  <a:gd name="connsiteX11" fmla="*/ 5020733 w 5741464"/>
                  <a:gd name="connsiteY11" fmla="*/ 5676858 h 5841958"/>
                  <a:gd name="connsiteX12" fmla="*/ 5020733 w 5741464"/>
                  <a:gd name="connsiteY12" fmla="*/ 5841958 h 5841958"/>
                  <a:gd name="connsiteX13" fmla="*/ 5003277 w 5741464"/>
                  <a:gd name="connsiteY13" fmla="*/ 5841958 h 5841958"/>
                  <a:gd name="connsiteX14" fmla="*/ 5009595 w 5741464"/>
                  <a:gd name="connsiteY14" fmla="*/ 12658 h 5841958"/>
                  <a:gd name="connsiteX0" fmla="*/ 4770412 w 4781550"/>
                  <a:gd name="connsiteY0" fmla="*/ 0 h 5829300"/>
                  <a:gd name="connsiteX1" fmla="*/ 6350 w 4781550"/>
                  <a:gd name="connsiteY1" fmla="*/ 0 h 5829300"/>
                  <a:gd name="connsiteX2" fmla="*/ 0 w 4781550"/>
                  <a:gd name="connsiteY2" fmla="*/ 819150 h 5829300"/>
                  <a:gd name="connsiteX3" fmla="*/ 1460500 w 4781550"/>
                  <a:gd name="connsiteY3" fmla="*/ 806450 h 5829300"/>
                  <a:gd name="connsiteX4" fmla="*/ 1466850 w 4781550"/>
                  <a:gd name="connsiteY4" fmla="*/ 2368550 h 5829300"/>
                  <a:gd name="connsiteX5" fmla="*/ 2927350 w 4781550"/>
                  <a:gd name="connsiteY5" fmla="*/ 2362200 h 5829300"/>
                  <a:gd name="connsiteX6" fmla="*/ 2927350 w 4781550"/>
                  <a:gd name="connsiteY6" fmla="*/ 3898900 h 5829300"/>
                  <a:gd name="connsiteX7" fmla="*/ 4375150 w 4781550"/>
                  <a:gd name="connsiteY7" fmla="*/ 3905250 h 5829300"/>
                  <a:gd name="connsiteX8" fmla="*/ 4375150 w 4781550"/>
                  <a:gd name="connsiteY8" fmla="*/ 5448300 h 5829300"/>
                  <a:gd name="connsiteX9" fmla="*/ 4591050 w 4781550"/>
                  <a:gd name="connsiteY9" fmla="*/ 5448300 h 5829300"/>
                  <a:gd name="connsiteX10" fmla="*/ 4597400 w 4781550"/>
                  <a:gd name="connsiteY10" fmla="*/ 5670550 h 5829300"/>
                  <a:gd name="connsiteX11" fmla="*/ 4781550 w 4781550"/>
                  <a:gd name="connsiteY11" fmla="*/ 5664200 h 5829300"/>
                  <a:gd name="connsiteX12" fmla="*/ 4781550 w 4781550"/>
                  <a:gd name="connsiteY12" fmla="*/ 5829300 h 5829300"/>
                  <a:gd name="connsiteX13" fmla="*/ 4764094 w 4781550"/>
                  <a:gd name="connsiteY13" fmla="*/ 5829300 h 5829300"/>
                  <a:gd name="connsiteX14" fmla="*/ 4770412 w 4781550"/>
                  <a:gd name="connsiteY14" fmla="*/ 0 h 5829300"/>
                  <a:gd name="connsiteX0" fmla="*/ 4770412 w 4781550"/>
                  <a:gd name="connsiteY0" fmla="*/ 0 h 5829300"/>
                  <a:gd name="connsiteX1" fmla="*/ 6350 w 4781550"/>
                  <a:gd name="connsiteY1" fmla="*/ 0 h 5829300"/>
                  <a:gd name="connsiteX2" fmla="*/ 0 w 4781550"/>
                  <a:gd name="connsiteY2" fmla="*/ 819150 h 5829300"/>
                  <a:gd name="connsiteX3" fmla="*/ 1460500 w 4781550"/>
                  <a:gd name="connsiteY3" fmla="*/ 806450 h 5829300"/>
                  <a:gd name="connsiteX4" fmla="*/ 1466850 w 4781550"/>
                  <a:gd name="connsiteY4" fmla="*/ 2368550 h 5829300"/>
                  <a:gd name="connsiteX5" fmla="*/ 2927350 w 4781550"/>
                  <a:gd name="connsiteY5" fmla="*/ 2362200 h 5829300"/>
                  <a:gd name="connsiteX6" fmla="*/ 2927350 w 4781550"/>
                  <a:gd name="connsiteY6" fmla="*/ 3898900 h 5829300"/>
                  <a:gd name="connsiteX7" fmla="*/ 4375150 w 4781550"/>
                  <a:gd name="connsiteY7" fmla="*/ 3905250 h 5829300"/>
                  <a:gd name="connsiteX8" fmla="*/ 4375150 w 4781550"/>
                  <a:gd name="connsiteY8" fmla="*/ 5448300 h 5829300"/>
                  <a:gd name="connsiteX9" fmla="*/ 4591050 w 4781550"/>
                  <a:gd name="connsiteY9" fmla="*/ 5448300 h 5829300"/>
                  <a:gd name="connsiteX10" fmla="*/ 4597400 w 4781550"/>
                  <a:gd name="connsiteY10" fmla="*/ 5670550 h 5829300"/>
                  <a:gd name="connsiteX11" fmla="*/ 4781550 w 4781550"/>
                  <a:gd name="connsiteY11" fmla="*/ 5664200 h 5829300"/>
                  <a:gd name="connsiteX12" fmla="*/ 4781550 w 4781550"/>
                  <a:gd name="connsiteY12" fmla="*/ 5829300 h 5829300"/>
                  <a:gd name="connsiteX13" fmla="*/ 4770412 w 4781550"/>
                  <a:gd name="connsiteY13" fmla="*/ 0 h 5829300"/>
                  <a:gd name="connsiteX0" fmla="*/ 4770412 w 4781550"/>
                  <a:gd name="connsiteY0" fmla="*/ 0 h 5670550"/>
                  <a:gd name="connsiteX1" fmla="*/ 6350 w 4781550"/>
                  <a:gd name="connsiteY1" fmla="*/ 0 h 5670550"/>
                  <a:gd name="connsiteX2" fmla="*/ 0 w 4781550"/>
                  <a:gd name="connsiteY2" fmla="*/ 819150 h 5670550"/>
                  <a:gd name="connsiteX3" fmla="*/ 1460500 w 4781550"/>
                  <a:gd name="connsiteY3" fmla="*/ 806450 h 5670550"/>
                  <a:gd name="connsiteX4" fmla="*/ 1466850 w 4781550"/>
                  <a:gd name="connsiteY4" fmla="*/ 2368550 h 5670550"/>
                  <a:gd name="connsiteX5" fmla="*/ 2927350 w 4781550"/>
                  <a:gd name="connsiteY5" fmla="*/ 2362200 h 5670550"/>
                  <a:gd name="connsiteX6" fmla="*/ 2927350 w 4781550"/>
                  <a:gd name="connsiteY6" fmla="*/ 3898900 h 5670550"/>
                  <a:gd name="connsiteX7" fmla="*/ 4375150 w 4781550"/>
                  <a:gd name="connsiteY7" fmla="*/ 3905250 h 5670550"/>
                  <a:gd name="connsiteX8" fmla="*/ 4375150 w 4781550"/>
                  <a:gd name="connsiteY8" fmla="*/ 5448300 h 5670550"/>
                  <a:gd name="connsiteX9" fmla="*/ 4591050 w 4781550"/>
                  <a:gd name="connsiteY9" fmla="*/ 5448300 h 5670550"/>
                  <a:gd name="connsiteX10" fmla="*/ 4597400 w 4781550"/>
                  <a:gd name="connsiteY10" fmla="*/ 5670550 h 5670550"/>
                  <a:gd name="connsiteX11" fmla="*/ 4781550 w 4781550"/>
                  <a:gd name="connsiteY11" fmla="*/ 5664200 h 5670550"/>
                  <a:gd name="connsiteX12" fmla="*/ 4770412 w 4781550"/>
                  <a:gd name="connsiteY12" fmla="*/ 0 h 5670550"/>
                  <a:gd name="connsiteX0" fmla="*/ 4770412 w 4781550"/>
                  <a:gd name="connsiteY0" fmla="*/ 0 h 5670550"/>
                  <a:gd name="connsiteX1" fmla="*/ 6350 w 4781550"/>
                  <a:gd name="connsiteY1" fmla="*/ 0 h 5670550"/>
                  <a:gd name="connsiteX2" fmla="*/ 0 w 4781550"/>
                  <a:gd name="connsiteY2" fmla="*/ 819150 h 5670550"/>
                  <a:gd name="connsiteX3" fmla="*/ 1460500 w 4781550"/>
                  <a:gd name="connsiteY3" fmla="*/ 806450 h 5670550"/>
                  <a:gd name="connsiteX4" fmla="*/ 1466850 w 4781550"/>
                  <a:gd name="connsiteY4" fmla="*/ 2368550 h 5670550"/>
                  <a:gd name="connsiteX5" fmla="*/ 2927350 w 4781550"/>
                  <a:gd name="connsiteY5" fmla="*/ 2362200 h 5670550"/>
                  <a:gd name="connsiteX6" fmla="*/ 2927350 w 4781550"/>
                  <a:gd name="connsiteY6" fmla="*/ 3898900 h 5670550"/>
                  <a:gd name="connsiteX7" fmla="*/ 4375150 w 4781550"/>
                  <a:gd name="connsiteY7" fmla="*/ 3905250 h 5670550"/>
                  <a:gd name="connsiteX8" fmla="*/ 4375150 w 4781550"/>
                  <a:gd name="connsiteY8" fmla="*/ 5448300 h 5670550"/>
                  <a:gd name="connsiteX9" fmla="*/ 4591050 w 4781550"/>
                  <a:gd name="connsiteY9" fmla="*/ 5448300 h 5670550"/>
                  <a:gd name="connsiteX10" fmla="*/ 4597400 w 4781550"/>
                  <a:gd name="connsiteY10" fmla="*/ 5670550 h 5670550"/>
                  <a:gd name="connsiteX11" fmla="*/ 4781550 w 4781550"/>
                  <a:gd name="connsiteY11" fmla="*/ 5664200 h 5670550"/>
                  <a:gd name="connsiteX12" fmla="*/ 4770412 w 4781550"/>
                  <a:gd name="connsiteY12" fmla="*/ 0 h 5670550"/>
                  <a:gd name="connsiteX0" fmla="*/ 4770412 w 4781550"/>
                  <a:gd name="connsiteY0" fmla="*/ 0 h 5670550"/>
                  <a:gd name="connsiteX1" fmla="*/ 6350 w 4781550"/>
                  <a:gd name="connsiteY1" fmla="*/ 0 h 5670550"/>
                  <a:gd name="connsiteX2" fmla="*/ 0 w 4781550"/>
                  <a:gd name="connsiteY2" fmla="*/ 819150 h 5670550"/>
                  <a:gd name="connsiteX3" fmla="*/ 1460500 w 4781550"/>
                  <a:gd name="connsiteY3" fmla="*/ 663550 h 5670550"/>
                  <a:gd name="connsiteX4" fmla="*/ 1466850 w 4781550"/>
                  <a:gd name="connsiteY4" fmla="*/ 2368550 h 5670550"/>
                  <a:gd name="connsiteX5" fmla="*/ 2927350 w 4781550"/>
                  <a:gd name="connsiteY5" fmla="*/ 2362200 h 5670550"/>
                  <a:gd name="connsiteX6" fmla="*/ 2927350 w 4781550"/>
                  <a:gd name="connsiteY6" fmla="*/ 3898900 h 5670550"/>
                  <a:gd name="connsiteX7" fmla="*/ 4375150 w 4781550"/>
                  <a:gd name="connsiteY7" fmla="*/ 3905250 h 5670550"/>
                  <a:gd name="connsiteX8" fmla="*/ 4375150 w 4781550"/>
                  <a:gd name="connsiteY8" fmla="*/ 5448300 h 5670550"/>
                  <a:gd name="connsiteX9" fmla="*/ 4591050 w 4781550"/>
                  <a:gd name="connsiteY9" fmla="*/ 5448300 h 5670550"/>
                  <a:gd name="connsiteX10" fmla="*/ 4597400 w 4781550"/>
                  <a:gd name="connsiteY10" fmla="*/ 5670550 h 5670550"/>
                  <a:gd name="connsiteX11" fmla="*/ 4781550 w 4781550"/>
                  <a:gd name="connsiteY11" fmla="*/ 5664200 h 5670550"/>
                  <a:gd name="connsiteX12" fmla="*/ 4770412 w 4781550"/>
                  <a:gd name="connsiteY12" fmla="*/ 0 h 5670550"/>
                  <a:gd name="connsiteX0" fmla="*/ 4770412 w 4781550"/>
                  <a:gd name="connsiteY0" fmla="*/ 0 h 5670550"/>
                  <a:gd name="connsiteX1" fmla="*/ 6350 w 4781550"/>
                  <a:gd name="connsiteY1" fmla="*/ 0 h 5670550"/>
                  <a:gd name="connsiteX2" fmla="*/ 0 w 4781550"/>
                  <a:gd name="connsiteY2" fmla="*/ 676250 h 5670550"/>
                  <a:gd name="connsiteX3" fmla="*/ 1460500 w 4781550"/>
                  <a:gd name="connsiteY3" fmla="*/ 663550 h 5670550"/>
                  <a:gd name="connsiteX4" fmla="*/ 1466850 w 4781550"/>
                  <a:gd name="connsiteY4" fmla="*/ 2368550 h 5670550"/>
                  <a:gd name="connsiteX5" fmla="*/ 2927350 w 4781550"/>
                  <a:gd name="connsiteY5" fmla="*/ 2362200 h 5670550"/>
                  <a:gd name="connsiteX6" fmla="*/ 2927350 w 4781550"/>
                  <a:gd name="connsiteY6" fmla="*/ 3898900 h 5670550"/>
                  <a:gd name="connsiteX7" fmla="*/ 4375150 w 4781550"/>
                  <a:gd name="connsiteY7" fmla="*/ 3905250 h 5670550"/>
                  <a:gd name="connsiteX8" fmla="*/ 4375150 w 4781550"/>
                  <a:gd name="connsiteY8" fmla="*/ 5448300 h 5670550"/>
                  <a:gd name="connsiteX9" fmla="*/ 4591050 w 4781550"/>
                  <a:gd name="connsiteY9" fmla="*/ 5448300 h 5670550"/>
                  <a:gd name="connsiteX10" fmla="*/ 4597400 w 4781550"/>
                  <a:gd name="connsiteY10" fmla="*/ 5670550 h 5670550"/>
                  <a:gd name="connsiteX11" fmla="*/ 4781550 w 4781550"/>
                  <a:gd name="connsiteY11" fmla="*/ 5664200 h 5670550"/>
                  <a:gd name="connsiteX12" fmla="*/ 4770412 w 4781550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9062 w 4790112"/>
                  <a:gd name="connsiteY3" fmla="*/ 663550 h 5670550"/>
                  <a:gd name="connsiteX4" fmla="*/ 1475412 w 4790112"/>
                  <a:gd name="connsiteY4" fmla="*/ 2368550 h 5670550"/>
                  <a:gd name="connsiteX5" fmla="*/ 2935912 w 4790112"/>
                  <a:gd name="connsiteY5" fmla="*/ 2362200 h 5670550"/>
                  <a:gd name="connsiteX6" fmla="*/ 2935912 w 4790112"/>
                  <a:gd name="connsiteY6" fmla="*/ 3898900 h 5670550"/>
                  <a:gd name="connsiteX7" fmla="*/ 4383712 w 4790112"/>
                  <a:gd name="connsiteY7" fmla="*/ 390525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41440 w 4790112"/>
                  <a:gd name="connsiteY3" fmla="*/ 753098 h 5670550"/>
                  <a:gd name="connsiteX4" fmla="*/ 1475412 w 4790112"/>
                  <a:gd name="connsiteY4" fmla="*/ 2368550 h 5670550"/>
                  <a:gd name="connsiteX5" fmla="*/ 2935912 w 4790112"/>
                  <a:gd name="connsiteY5" fmla="*/ 2362200 h 5670550"/>
                  <a:gd name="connsiteX6" fmla="*/ 2935912 w 4790112"/>
                  <a:gd name="connsiteY6" fmla="*/ 3898900 h 5670550"/>
                  <a:gd name="connsiteX7" fmla="*/ 4383712 w 4790112"/>
                  <a:gd name="connsiteY7" fmla="*/ 390525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5412 w 4790112"/>
                  <a:gd name="connsiteY4" fmla="*/ 2368550 h 5670550"/>
                  <a:gd name="connsiteX5" fmla="*/ 2935912 w 4790112"/>
                  <a:gd name="connsiteY5" fmla="*/ 2362200 h 5670550"/>
                  <a:gd name="connsiteX6" fmla="*/ 2935912 w 4790112"/>
                  <a:gd name="connsiteY6" fmla="*/ 3898900 h 5670550"/>
                  <a:gd name="connsiteX7" fmla="*/ 4383712 w 4790112"/>
                  <a:gd name="connsiteY7" fmla="*/ 390525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5412 w 4790112"/>
                  <a:gd name="connsiteY4" fmla="*/ 2368550 h 5670550"/>
                  <a:gd name="connsiteX5" fmla="*/ 2935912 w 4790112"/>
                  <a:gd name="connsiteY5" fmla="*/ 2362200 h 5670550"/>
                  <a:gd name="connsiteX6" fmla="*/ 2935912 w 4790112"/>
                  <a:gd name="connsiteY6" fmla="*/ 3898900 h 5670550"/>
                  <a:gd name="connsiteX7" fmla="*/ 4383712 w 4790112"/>
                  <a:gd name="connsiteY7" fmla="*/ 390525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35912 w 4790112"/>
                  <a:gd name="connsiteY5" fmla="*/ 2362200 h 5670550"/>
                  <a:gd name="connsiteX6" fmla="*/ 2935912 w 4790112"/>
                  <a:gd name="connsiteY6" fmla="*/ 3898900 h 5670550"/>
                  <a:gd name="connsiteX7" fmla="*/ 4383712 w 4790112"/>
                  <a:gd name="connsiteY7" fmla="*/ 390525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04470 w 4790112"/>
                  <a:gd name="connsiteY5" fmla="*/ 2294574 h 5670550"/>
                  <a:gd name="connsiteX6" fmla="*/ 2935912 w 4790112"/>
                  <a:gd name="connsiteY6" fmla="*/ 3898900 h 5670550"/>
                  <a:gd name="connsiteX7" fmla="*/ 4383712 w 4790112"/>
                  <a:gd name="connsiteY7" fmla="*/ 390525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04470 w 4790112"/>
                  <a:gd name="connsiteY5" fmla="*/ 2294574 h 5670550"/>
                  <a:gd name="connsiteX6" fmla="*/ 2933587 w 4790112"/>
                  <a:gd name="connsiteY6" fmla="*/ 2285026 h 5670550"/>
                  <a:gd name="connsiteX7" fmla="*/ 2935912 w 4790112"/>
                  <a:gd name="connsiteY7" fmla="*/ 3898900 h 5670550"/>
                  <a:gd name="connsiteX8" fmla="*/ 4383712 w 4790112"/>
                  <a:gd name="connsiteY8" fmla="*/ 3905250 h 5670550"/>
                  <a:gd name="connsiteX9" fmla="*/ 4383712 w 4790112"/>
                  <a:gd name="connsiteY9" fmla="*/ 5448300 h 5670550"/>
                  <a:gd name="connsiteX10" fmla="*/ 4599612 w 4790112"/>
                  <a:gd name="connsiteY10" fmla="*/ 5448300 h 5670550"/>
                  <a:gd name="connsiteX11" fmla="*/ 4605962 w 4790112"/>
                  <a:gd name="connsiteY11" fmla="*/ 5670550 h 5670550"/>
                  <a:gd name="connsiteX12" fmla="*/ 4790112 w 4790112"/>
                  <a:gd name="connsiteY12" fmla="*/ 5664200 h 5670550"/>
                  <a:gd name="connsiteX13" fmla="*/ 4778974 w 4790112"/>
                  <a:gd name="connsiteY13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04470 w 4790112"/>
                  <a:gd name="connsiteY5" fmla="*/ 2294574 h 5670550"/>
                  <a:gd name="connsiteX6" fmla="*/ 2935912 w 4790112"/>
                  <a:gd name="connsiteY6" fmla="*/ 3898900 h 5670550"/>
                  <a:gd name="connsiteX7" fmla="*/ 4383712 w 4790112"/>
                  <a:gd name="connsiteY7" fmla="*/ 390525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26368 w 4790112"/>
                  <a:gd name="connsiteY5" fmla="*/ 2290766 h 5670550"/>
                  <a:gd name="connsiteX6" fmla="*/ 2935912 w 4790112"/>
                  <a:gd name="connsiteY6" fmla="*/ 3898900 h 5670550"/>
                  <a:gd name="connsiteX7" fmla="*/ 4383712 w 4790112"/>
                  <a:gd name="connsiteY7" fmla="*/ 390525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26368 w 4790112"/>
                  <a:gd name="connsiteY5" fmla="*/ 2290766 h 5670550"/>
                  <a:gd name="connsiteX6" fmla="*/ 2935912 w 4790112"/>
                  <a:gd name="connsiteY6" fmla="*/ 3898900 h 5670550"/>
                  <a:gd name="connsiteX7" fmla="*/ 4376072 w 4790112"/>
                  <a:gd name="connsiteY7" fmla="*/ 3820468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26368 w 4790112"/>
                  <a:gd name="connsiteY5" fmla="*/ 2290766 h 5670550"/>
                  <a:gd name="connsiteX6" fmla="*/ 2934950 w 4790112"/>
                  <a:gd name="connsiteY6" fmla="*/ 3829358 h 5670550"/>
                  <a:gd name="connsiteX7" fmla="*/ 4376072 w 4790112"/>
                  <a:gd name="connsiteY7" fmla="*/ 3820468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26368 w 4790112"/>
                  <a:gd name="connsiteY5" fmla="*/ 2290766 h 5670550"/>
                  <a:gd name="connsiteX6" fmla="*/ 2934950 w 4790112"/>
                  <a:gd name="connsiteY6" fmla="*/ 3829358 h 5670550"/>
                  <a:gd name="connsiteX7" fmla="*/ 4376072 w 4790112"/>
                  <a:gd name="connsiteY7" fmla="*/ 396332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26368 w 4790112"/>
                  <a:gd name="connsiteY5" fmla="*/ 2290766 h 5670550"/>
                  <a:gd name="connsiteX6" fmla="*/ 2934950 w 4790112"/>
                  <a:gd name="connsiteY6" fmla="*/ 3829358 h 5670550"/>
                  <a:gd name="connsiteX7" fmla="*/ 4386530 w 4790112"/>
                  <a:gd name="connsiteY7" fmla="*/ 383758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26368 w 4790112"/>
                  <a:gd name="connsiteY5" fmla="*/ 2290766 h 5670550"/>
                  <a:gd name="connsiteX6" fmla="*/ 2934950 w 4790112"/>
                  <a:gd name="connsiteY6" fmla="*/ 3829358 h 5670550"/>
                  <a:gd name="connsiteX7" fmla="*/ 4386530 w 4790112"/>
                  <a:gd name="connsiteY7" fmla="*/ 383758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10949 w 4790112"/>
                  <a:gd name="connsiteY10" fmla="*/ 5469232 h 5670550"/>
                  <a:gd name="connsiteX11" fmla="*/ 4605962 w 4790112"/>
                  <a:gd name="connsiteY11" fmla="*/ 5670550 h 5670550"/>
                  <a:gd name="connsiteX12" fmla="*/ 4790112 w 4790112"/>
                  <a:gd name="connsiteY12" fmla="*/ 5664200 h 5670550"/>
                  <a:gd name="connsiteX13" fmla="*/ 4778974 w 4790112"/>
                  <a:gd name="connsiteY13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26368 w 4790112"/>
                  <a:gd name="connsiteY5" fmla="*/ 2290766 h 5670550"/>
                  <a:gd name="connsiteX6" fmla="*/ 2934950 w 4790112"/>
                  <a:gd name="connsiteY6" fmla="*/ 3829358 h 5670550"/>
                  <a:gd name="connsiteX7" fmla="*/ 4386530 w 4790112"/>
                  <a:gd name="connsiteY7" fmla="*/ 383758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26368 w 4790112"/>
                  <a:gd name="connsiteY5" fmla="*/ 2290766 h 5670550"/>
                  <a:gd name="connsiteX6" fmla="*/ 2934950 w 4790112"/>
                  <a:gd name="connsiteY6" fmla="*/ 3829358 h 5670550"/>
                  <a:gd name="connsiteX7" fmla="*/ 4386530 w 4790112"/>
                  <a:gd name="connsiteY7" fmla="*/ 383758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86175 w 4790112"/>
                  <a:gd name="connsiteY10" fmla="*/ 5435874 h 5670550"/>
                  <a:gd name="connsiteX11" fmla="*/ 4605962 w 4790112"/>
                  <a:gd name="connsiteY11" fmla="*/ 5670550 h 5670550"/>
                  <a:gd name="connsiteX12" fmla="*/ 4790112 w 4790112"/>
                  <a:gd name="connsiteY12" fmla="*/ 5664200 h 5670550"/>
                  <a:gd name="connsiteX13" fmla="*/ 4778974 w 4790112"/>
                  <a:gd name="connsiteY13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26368 w 4790112"/>
                  <a:gd name="connsiteY5" fmla="*/ 2290766 h 5670550"/>
                  <a:gd name="connsiteX6" fmla="*/ 2934950 w 4790112"/>
                  <a:gd name="connsiteY6" fmla="*/ 3829358 h 5670550"/>
                  <a:gd name="connsiteX7" fmla="*/ 4386530 w 4790112"/>
                  <a:gd name="connsiteY7" fmla="*/ 383758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26368 w 4790112"/>
                  <a:gd name="connsiteY5" fmla="*/ 2290766 h 5670550"/>
                  <a:gd name="connsiteX6" fmla="*/ 2934950 w 4790112"/>
                  <a:gd name="connsiteY6" fmla="*/ 3829358 h 5670550"/>
                  <a:gd name="connsiteX7" fmla="*/ 4386530 w 4790112"/>
                  <a:gd name="connsiteY7" fmla="*/ 383758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732869 w 4790112"/>
                  <a:gd name="connsiteY10" fmla="*/ 5362552 h 5670550"/>
                  <a:gd name="connsiteX11" fmla="*/ 4605962 w 4790112"/>
                  <a:gd name="connsiteY11" fmla="*/ 5670550 h 5670550"/>
                  <a:gd name="connsiteX12" fmla="*/ 4790112 w 4790112"/>
                  <a:gd name="connsiteY12" fmla="*/ 5664200 h 5670550"/>
                  <a:gd name="connsiteX13" fmla="*/ 4778974 w 4790112"/>
                  <a:gd name="connsiteY13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26368 w 4790112"/>
                  <a:gd name="connsiteY5" fmla="*/ 2290766 h 5670550"/>
                  <a:gd name="connsiteX6" fmla="*/ 2934950 w 4790112"/>
                  <a:gd name="connsiteY6" fmla="*/ 3829358 h 5670550"/>
                  <a:gd name="connsiteX7" fmla="*/ 4386530 w 4790112"/>
                  <a:gd name="connsiteY7" fmla="*/ 3837580 h 5670550"/>
                  <a:gd name="connsiteX8" fmla="*/ 4383712 w 4790112"/>
                  <a:gd name="connsiteY8" fmla="*/ 5448300 h 5670550"/>
                  <a:gd name="connsiteX9" fmla="*/ 4599612 w 4790112"/>
                  <a:gd name="connsiteY9" fmla="*/ 5448300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26368 w 4790112"/>
                  <a:gd name="connsiteY5" fmla="*/ 2290766 h 5670550"/>
                  <a:gd name="connsiteX6" fmla="*/ 2934950 w 4790112"/>
                  <a:gd name="connsiteY6" fmla="*/ 3829358 h 5670550"/>
                  <a:gd name="connsiteX7" fmla="*/ 4386530 w 4790112"/>
                  <a:gd name="connsiteY7" fmla="*/ 3837580 h 5670550"/>
                  <a:gd name="connsiteX8" fmla="*/ 4383712 w 4790112"/>
                  <a:gd name="connsiteY8" fmla="*/ 5448300 h 5670550"/>
                  <a:gd name="connsiteX9" fmla="*/ 4616736 w 4790112"/>
                  <a:gd name="connsiteY9" fmla="*/ 5399702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26368 w 4790112"/>
                  <a:gd name="connsiteY5" fmla="*/ 2290766 h 5670550"/>
                  <a:gd name="connsiteX6" fmla="*/ 2934950 w 4790112"/>
                  <a:gd name="connsiteY6" fmla="*/ 3829358 h 5670550"/>
                  <a:gd name="connsiteX7" fmla="*/ 4386530 w 4790112"/>
                  <a:gd name="connsiteY7" fmla="*/ 3837580 h 5670550"/>
                  <a:gd name="connsiteX8" fmla="*/ 4394170 w 4790112"/>
                  <a:gd name="connsiteY8" fmla="*/ 5384462 h 5670550"/>
                  <a:gd name="connsiteX9" fmla="*/ 4616736 w 4790112"/>
                  <a:gd name="connsiteY9" fmla="*/ 5399702 h 5670550"/>
                  <a:gd name="connsiteX10" fmla="*/ 4605962 w 4790112"/>
                  <a:gd name="connsiteY10" fmla="*/ 5670550 h 5670550"/>
                  <a:gd name="connsiteX11" fmla="*/ 4790112 w 4790112"/>
                  <a:gd name="connsiteY11" fmla="*/ 5664200 h 5670550"/>
                  <a:gd name="connsiteX12" fmla="*/ 4778974 w 4790112"/>
                  <a:gd name="connsiteY12" fmla="*/ 0 h 5670550"/>
                  <a:gd name="connsiteX0" fmla="*/ 4778974 w 4790112"/>
                  <a:gd name="connsiteY0" fmla="*/ 0 h 5670550"/>
                  <a:gd name="connsiteX1" fmla="*/ 14912 w 4790112"/>
                  <a:gd name="connsiteY1" fmla="*/ 0 h 5670550"/>
                  <a:gd name="connsiteX2" fmla="*/ 0 w 4790112"/>
                  <a:gd name="connsiteY2" fmla="*/ 742938 h 5670550"/>
                  <a:gd name="connsiteX3" fmla="*/ 1462396 w 4790112"/>
                  <a:gd name="connsiteY3" fmla="*/ 733108 h 5670550"/>
                  <a:gd name="connsiteX4" fmla="*/ 1478270 w 4790112"/>
                  <a:gd name="connsiteY4" fmla="*/ 2290446 h 5670550"/>
                  <a:gd name="connsiteX5" fmla="*/ 2926368 w 4790112"/>
                  <a:gd name="connsiteY5" fmla="*/ 2290766 h 5670550"/>
                  <a:gd name="connsiteX6" fmla="*/ 2934950 w 4790112"/>
                  <a:gd name="connsiteY6" fmla="*/ 3829358 h 5670550"/>
                  <a:gd name="connsiteX7" fmla="*/ 4386530 w 4790112"/>
                  <a:gd name="connsiteY7" fmla="*/ 3837580 h 5670550"/>
                  <a:gd name="connsiteX8" fmla="*/ 4394170 w 4790112"/>
                  <a:gd name="connsiteY8" fmla="*/ 5384462 h 5670550"/>
                  <a:gd name="connsiteX9" fmla="*/ 4382329 w 4790112"/>
                  <a:gd name="connsiteY9" fmla="*/ 5400632 h 5670550"/>
                  <a:gd name="connsiteX10" fmla="*/ 4616736 w 4790112"/>
                  <a:gd name="connsiteY10" fmla="*/ 5399702 h 5670550"/>
                  <a:gd name="connsiteX11" fmla="*/ 4605962 w 4790112"/>
                  <a:gd name="connsiteY11" fmla="*/ 5670550 h 5670550"/>
                  <a:gd name="connsiteX12" fmla="*/ 4790112 w 4790112"/>
                  <a:gd name="connsiteY12" fmla="*/ 5664200 h 5670550"/>
                  <a:gd name="connsiteX13" fmla="*/ 4778974 w 4790112"/>
                  <a:gd name="connsiteY13" fmla="*/ 0 h 5670550"/>
                  <a:gd name="connsiteX0" fmla="*/ 4778974 w 4790112"/>
                  <a:gd name="connsiteY0" fmla="*/ 0 h 5664200"/>
                  <a:gd name="connsiteX1" fmla="*/ 14912 w 4790112"/>
                  <a:gd name="connsiteY1" fmla="*/ 0 h 5664200"/>
                  <a:gd name="connsiteX2" fmla="*/ 0 w 4790112"/>
                  <a:gd name="connsiteY2" fmla="*/ 742938 h 5664200"/>
                  <a:gd name="connsiteX3" fmla="*/ 1462396 w 4790112"/>
                  <a:gd name="connsiteY3" fmla="*/ 733108 h 5664200"/>
                  <a:gd name="connsiteX4" fmla="*/ 1478270 w 4790112"/>
                  <a:gd name="connsiteY4" fmla="*/ 2290446 h 5664200"/>
                  <a:gd name="connsiteX5" fmla="*/ 2926368 w 4790112"/>
                  <a:gd name="connsiteY5" fmla="*/ 2290766 h 5664200"/>
                  <a:gd name="connsiteX6" fmla="*/ 2934950 w 4790112"/>
                  <a:gd name="connsiteY6" fmla="*/ 3829358 h 5664200"/>
                  <a:gd name="connsiteX7" fmla="*/ 4386530 w 4790112"/>
                  <a:gd name="connsiteY7" fmla="*/ 3837580 h 5664200"/>
                  <a:gd name="connsiteX8" fmla="*/ 4394170 w 4790112"/>
                  <a:gd name="connsiteY8" fmla="*/ 5384462 h 5664200"/>
                  <a:gd name="connsiteX9" fmla="*/ 4382329 w 4790112"/>
                  <a:gd name="connsiteY9" fmla="*/ 5400632 h 5664200"/>
                  <a:gd name="connsiteX10" fmla="*/ 4616736 w 4790112"/>
                  <a:gd name="connsiteY10" fmla="*/ 5399702 h 5664200"/>
                  <a:gd name="connsiteX11" fmla="*/ 4617053 w 4790112"/>
                  <a:gd name="connsiteY11" fmla="*/ 5635603 h 5664200"/>
                  <a:gd name="connsiteX12" fmla="*/ 4790112 w 4790112"/>
                  <a:gd name="connsiteY12" fmla="*/ 5664200 h 5664200"/>
                  <a:gd name="connsiteX13" fmla="*/ 4778974 w 4790112"/>
                  <a:gd name="connsiteY13" fmla="*/ 0 h 5664200"/>
                  <a:gd name="connsiteX0" fmla="*/ 4778974 w 4791677"/>
                  <a:gd name="connsiteY0" fmla="*/ 0 h 5635603"/>
                  <a:gd name="connsiteX1" fmla="*/ 14912 w 4791677"/>
                  <a:gd name="connsiteY1" fmla="*/ 0 h 5635603"/>
                  <a:gd name="connsiteX2" fmla="*/ 0 w 4791677"/>
                  <a:gd name="connsiteY2" fmla="*/ 742938 h 5635603"/>
                  <a:gd name="connsiteX3" fmla="*/ 1462396 w 4791677"/>
                  <a:gd name="connsiteY3" fmla="*/ 733108 h 5635603"/>
                  <a:gd name="connsiteX4" fmla="*/ 1478270 w 4791677"/>
                  <a:gd name="connsiteY4" fmla="*/ 2290446 h 5635603"/>
                  <a:gd name="connsiteX5" fmla="*/ 2926368 w 4791677"/>
                  <a:gd name="connsiteY5" fmla="*/ 2290766 h 5635603"/>
                  <a:gd name="connsiteX6" fmla="*/ 2934950 w 4791677"/>
                  <a:gd name="connsiteY6" fmla="*/ 3829358 h 5635603"/>
                  <a:gd name="connsiteX7" fmla="*/ 4386530 w 4791677"/>
                  <a:gd name="connsiteY7" fmla="*/ 3837580 h 5635603"/>
                  <a:gd name="connsiteX8" fmla="*/ 4394170 w 4791677"/>
                  <a:gd name="connsiteY8" fmla="*/ 5384462 h 5635603"/>
                  <a:gd name="connsiteX9" fmla="*/ 4382329 w 4791677"/>
                  <a:gd name="connsiteY9" fmla="*/ 5400632 h 5635603"/>
                  <a:gd name="connsiteX10" fmla="*/ 4616736 w 4791677"/>
                  <a:gd name="connsiteY10" fmla="*/ 5399702 h 5635603"/>
                  <a:gd name="connsiteX11" fmla="*/ 4617053 w 4791677"/>
                  <a:gd name="connsiteY11" fmla="*/ 5635603 h 5635603"/>
                  <a:gd name="connsiteX12" fmla="*/ 4791677 w 4791677"/>
                  <a:gd name="connsiteY12" fmla="*/ 5632428 h 5635603"/>
                  <a:gd name="connsiteX13" fmla="*/ 4778974 w 4791677"/>
                  <a:gd name="connsiteY13" fmla="*/ 0 h 5635603"/>
                  <a:gd name="connsiteX0" fmla="*/ 4756197 w 4791677"/>
                  <a:gd name="connsiteY0" fmla="*/ 23301 h 5635603"/>
                  <a:gd name="connsiteX1" fmla="*/ 14912 w 4791677"/>
                  <a:gd name="connsiteY1" fmla="*/ 0 h 5635603"/>
                  <a:gd name="connsiteX2" fmla="*/ 0 w 4791677"/>
                  <a:gd name="connsiteY2" fmla="*/ 742938 h 5635603"/>
                  <a:gd name="connsiteX3" fmla="*/ 1462396 w 4791677"/>
                  <a:gd name="connsiteY3" fmla="*/ 733108 h 5635603"/>
                  <a:gd name="connsiteX4" fmla="*/ 1478270 w 4791677"/>
                  <a:gd name="connsiteY4" fmla="*/ 2290446 h 5635603"/>
                  <a:gd name="connsiteX5" fmla="*/ 2926368 w 4791677"/>
                  <a:gd name="connsiteY5" fmla="*/ 2290766 h 5635603"/>
                  <a:gd name="connsiteX6" fmla="*/ 2934950 w 4791677"/>
                  <a:gd name="connsiteY6" fmla="*/ 3829358 h 5635603"/>
                  <a:gd name="connsiteX7" fmla="*/ 4386530 w 4791677"/>
                  <a:gd name="connsiteY7" fmla="*/ 3837580 h 5635603"/>
                  <a:gd name="connsiteX8" fmla="*/ 4394170 w 4791677"/>
                  <a:gd name="connsiteY8" fmla="*/ 5384462 h 5635603"/>
                  <a:gd name="connsiteX9" fmla="*/ 4382329 w 4791677"/>
                  <a:gd name="connsiteY9" fmla="*/ 5400632 h 5635603"/>
                  <a:gd name="connsiteX10" fmla="*/ 4616736 w 4791677"/>
                  <a:gd name="connsiteY10" fmla="*/ 5399702 h 5635603"/>
                  <a:gd name="connsiteX11" fmla="*/ 4617053 w 4791677"/>
                  <a:gd name="connsiteY11" fmla="*/ 5635603 h 5635603"/>
                  <a:gd name="connsiteX12" fmla="*/ 4791677 w 4791677"/>
                  <a:gd name="connsiteY12" fmla="*/ 5632428 h 5635603"/>
                  <a:gd name="connsiteX13" fmla="*/ 4756197 w 4791677"/>
                  <a:gd name="connsiteY13" fmla="*/ 23301 h 5635603"/>
                  <a:gd name="connsiteX0" fmla="*/ 4756197 w 4759910"/>
                  <a:gd name="connsiteY0" fmla="*/ 23301 h 5684794"/>
                  <a:gd name="connsiteX1" fmla="*/ 14912 w 4759910"/>
                  <a:gd name="connsiteY1" fmla="*/ 0 h 5684794"/>
                  <a:gd name="connsiteX2" fmla="*/ 0 w 4759910"/>
                  <a:gd name="connsiteY2" fmla="*/ 742938 h 5684794"/>
                  <a:gd name="connsiteX3" fmla="*/ 1462396 w 4759910"/>
                  <a:gd name="connsiteY3" fmla="*/ 733108 h 5684794"/>
                  <a:gd name="connsiteX4" fmla="*/ 1478270 w 4759910"/>
                  <a:gd name="connsiteY4" fmla="*/ 2290446 h 5684794"/>
                  <a:gd name="connsiteX5" fmla="*/ 2926368 w 4759910"/>
                  <a:gd name="connsiteY5" fmla="*/ 2290766 h 5684794"/>
                  <a:gd name="connsiteX6" fmla="*/ 2934950 w 4759910"/>
                  <a:gd name="connsiteY6" fmla="*/ 3829358 h 5684794"/>
                  <a:gd name="connsiteX7" fmla="*/ 4386530 w 4759910"/>
                  <a:gd name="connsiteY7" fmla="*/ 3837580 h 5684794"/>
                  <a:gd name="connsiteX8" fmla="*/ 4394170 w 4759910"/>
                  <a:gd name="connsiteY8" fmla="*/ 5384462 h 5684794"/>
                  <a:gd name="connsiteX9" fmla="*/ 4382329 w 4759910"/>
                  <a:gd name="connsiteY9" fmla="*/ 5400632 h 5684794"/>
                  <a:gd name="connsiteX10" fmla="*/ 4616736 w 4759910"/>
                  <a:gd name="connsiteY10" fmla="*/ 5399702 h 5684794"/>
                  <a:gd name="connsiteX11" fmla="*/ 4617053 w 4759910"/>
                  <a:gd name="connsiteY11" fmla="*/ 5635603 h 5684794"/>
                  <a:gd name="connsiteX12" fmla="*/ 4751967 w 4759910"/>
                  <a:gd name="connsiteY12" fmla="*/ 5684794 h 5684794"/>
                  <a:gd name="connsiteX13" fmla="*/ 4756197 w 4759910"/>
                  <a:gd name="connsiteY13" fmla="*/ 23301 h 5684794"/>
                  <a:gd name="connsiteX0" fmla="*/ 4756197 w 4759910"/>
                  <a:gd name="connsiteY0" fmla="*/ 23301 h 5646672"/>
                  <a:gd name="connsiteX1" fmla="*/ 14912 w 4759910"/>
                  <a:gd name="connsiteY1" fmla="*/ 0 h 5646672"/>
                  <a:gd name="connsiteX2" fmla="*/ 0 w 4759910"/>
                  <a:gd name="connsiteY2" fmla="*/ 742938 h 5646672"/>
                  <a:gd name="connsiteX3" fmla="*/ 1462396 w 4759910"/>
                  <a:gd name="connsiteY3" fmla="*/ 733108 h 5646672"/>
                  <a:gd name="connsiteX4" fmla="*/ 1478270 w 4759910"/>
                  <a:gd name="connsiteY4" fmla="*/ 2290446 h 5646672"/>
                  <a:gd name="connsiteX5" fmla="*/ 2926368 w 4759910"/>
                  <a:gd name="connsiteY5" fmla="*/ 2290766 h 5646672"/>
                  <a:gd name="connsiteX6" fmla="*/ 2934950 w 4759910"/>
                  <a:gd name="connsiteY6" fmla="*/ 3829358 h 5646672"/>
                  <a:gd name="connsiteX7" fmla="*/ 4386530 w 4759910"/>
                  <a:gd name="connsiteY7" fmla="*/ 3837580 h 5646672"/>
                  <a:gd name="connsiteX8" fmla="*/ 4394170 w 4759910"/>
                  <a:gd name="connsiteY8" fmla="*/ 5384462 h 5646672"/>
                  <a:gd name="connsiteX9" fmla="*/ 4382329 w 4759910"/>
                  <a:gd name="connsiteY9" fmla="*/ 5400632 h 5646672"/>
                  <a:gd name="connsiteX10" fmla="*/ 4616736 w 4759910"/>
                  <a:gd name="connsiteY10" fmla="*/ 5399702 h 5646672"/>
                  <a:gd name="connsiteX11" fmla="*/ 4617053 w 4759910"/>
                  <a:gd name="connsiteY11" fmla="*/ 5635603 h 5646672"/>
                  <a:gd name="connsiteX12" fmla="*/ 4747182 w 4759910"/>
                  <a:gd name="connsiteY12" fmla="*/ 5646672 h 5646672"/>
                  <a:gd name="connsiteX13" fmla="*/ 4756197 w 4759910"/>
                  <a:gd name="connsiteY13" fmla="*/ 23301 h 5646672"/>
                  <a:gd name="connsiteX0" fmla="*/ 4756197 w 4759910"/>
                  <a:gd name="connsiteY0" fmla="*/ 23301 h 5635603"/>
                  <a:gd name="connsiteX1" fmla="*/ 14912 w 4759910"/>
                  <a:gd name="connsiteY1" fmla="*/ 0 h 5635603"/>
                  <a:gd name="connsiteX2" fmla="*/ 0 w 4759910"/>
                  <a:gd name="connsiteY2" fmla="*/ 742938 h 5635603"/>
                  <a:gd name="connsiteX3" fmla="*/ 1462396 w 4759910"/>
                  <a:gd name="connsiteY3" fmla="*/ 733108 h 5635603"/>
                  <a:gd name="connsiteX4" fmla="*/ 1478270 w 4759910"/>
                  <a:gd name="connsiteY4" fmla="*/ 2290446 h 5635603"/>
                  <a:gd name="connsiteX5" fmla="*/ 2926368 w 4759910"/>
                  <a:gd name="connsiteY5" fmla="*/ 2290766 h 5635603"/>
                  <a:gd name="connsiteX6" fmla="*/ 2934950 w 4759910"/>
                  <a:gd name="connsiteY6" fmla="*/ 3829358 h 5635603"/>
                  <a:gd name="connsiteX7" fmla="*/ 4386530 w 4759910"/>
                  <a:gd name="connsiteY7" fmla="*/ 3837580 h 5635603"/>
                  <a:gd name="connsiteX8" fmla="*/ 4394170 w 4759910"/>
                  <a:gd name="connsiteY8" fmla="*/ 5384462 h 5635603"/>
                  <a:gd name="connsiteX9" fmla="*/ 4382329 w 4759910"/>
                  <a:gd name="connsiteY9" fmla="*/ 5400632 h 5635603"/>
                  <a:gd name="connsiteX10" fmla="*/ 4616736 w 4759910"/>
                  <a:gd name="connsiteY10" fmla="*/ 5399702 h 5635603"/>
                  <a:gd name="connsiteX11" fmla="*/ 4617053 w 4759910"/>
                  <a:gd name="connsiteY11" fmla="*/ 5635603 h 5635603"/>
                  <a:gd name="connsiteX12" fmla="*/ 4747160 w 4759910"/>
                  <a:gd name="connsiteY12" fmla="*/ 5632363 h 5635603"/>
                  <a:gd name="connsiteX13" fmla="*/ 4756197 w 4759910"/>
                  <a:gd name="connsiteY13" fmla="*/ 23301 h 5635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759910" h="5635603">
                    <a:moveTo>
                      <a:pt x="4756197" y="23301"/>
                    </a:moveTo>
                    <a:lnTo>
                      <a:pt x="14912" y="0"/>
                    </a:lnTo>
                    <a:cubicBezTo>
                      <a:pt x="12795" y="273050"/>
                      <a:pt x="2117" y="469888"/>
                      <a:pt x="0" y="742938"/>
                    </a:cubicBezTo>
                    <a:cubicBezTo>
                      <a:pt x="487465" y="739661"/>
                      <a:pt x="342475" y="731635"/>
                      <a:pt x="1462396" y="733108"/>
                    </a:cubicBezTo>
                    <a:cubicBezTo>
                      <a:pt x="1464513" y="1253808"/>
                      <a:pt x="1476153" y="1769746"/>
                      <a:pt x="1478270" y="2290446"/>
                    </a:cubicBezTo>
                    <a:lnTo>
                      <a:pt x="2926368" y="2290766"/>
                    </a:lnTo>
                    <a:cubicBezTo>
                      <a:pt x="2929549" y="2826811"/>
                      <a:pt x="2931769" y="3293313"/>
                      <a:pt x="2934950" y="3829358"/>
                    </a:cubicBezTo>
                    <a:lnTo>
                      <a:pt x="4386530" y="3837580"/>
                    </a:lnTo>
                    <a:cubicBezTo>
                      <a:pt x="4389077" y="4380191"/>
                      <a:pt x="4391623" y="4841851"/>
                      <a:pt x="4394170" y="5384462"/>
                    </a:cubicBezTo>
                    <a:lnTo>
                      <a:pt x="4382329" y="5400632"/>
                    </a:lnTo>
                    <a:lnTo>
                      <a:pt x="4616736" y="5399702"/>
                    </a:lnTo>
                    <a:cubicBezTo>
                      <a:pt x="4616842" y="5478336"/>
                      <a:pt x="4616947" y="5556969"/>
                      <a:pt x="4617053" y="5635603"/>
                    </a:cubicBezTo>
                    <a:lnTo>
                      <a:pt x="4747160" y="5632363"/>
                    </a:lnTo>
                    <a:cubicBezTo>
                      <a:pt x="4743447" y="3744296"/>
                      <a:pt x="4759910" y="1911368"/>
                      <a:pt x="4756197" y="23301"/>
                    </a:cubicBezTo>
                    <a:close/>
                  </a:path>
                </a:pathLst>
              </a:custGeom>
              <a:noFill/>
              <a:ln w="76200">
                <a:solidFill>
                  <a:srgbClr val="E41A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" name="Textfeld 18"/>
              <p:cNvSpPr txBox="1"/>
              <p:nvPr/>
            </p:nvSpPr>
            <p:spPr>
              <a:xfrm>
                <a:off x="7035509" y="6858000"/>
                <a:ext cx="2900059" cy="707969"/>
              </a:xfrm>
              <a:prstGeom prst="rect">
                <a:avLst/>
              </a:prstGeom>
              <a:solidFill>
                <a:srgbClr val="E41A1C">
                  <a:alpha val="50196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latin typeface="Helvetica" pitchFamily="2" charset="0"/>
                  </a:rPr>
                  <a:t>shading according to longest forward diagonal</a:t>
                </a:r>
                <a:endParaRPr lang="en-US" sz="1400" dirty="0">
                  <a:latin typeface="Helvetica" pitchFamily="2" charset="0"/>
                </a:endParaRPr>
              </a:p>
            </p:txBody>
          </p:sp>
          <p:sp>
            <p:nvSpPr>
              <p:cNvPr id="20" name="Textfeld 19"/>
              <p:cNvSpPr txBox="1"/>
              <p:nvPr/>
            </p:nvSpPr>
            <p:spPr>
              <a:xfrm>
                <a:off x="-10466" y="6858000"/>
                <a:ext cx="3139325" cy="707969"/>
              </a:xfrm>
              <a:prstGeom prst="rect">
                <a:avLst/>
              </a:prstGeom>
              <a:solidFill>
                <a:srgbClr val="00B050">
                  <a:alpha val="50196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latin typeface="Helvetica" pitchFamily="2" charset="0"/>
                  </a:rPr>
                  <a:t>shading according to longest reverse diagonal</a:t>
                </a:r>
                <a:endParaRPr lang="en-US" sz="1400" dirty="0">
                  <a:latin typeface="Helvetica" pitchFamily="2" charset="0"/>
                </a:endParaRPr>
              </a:p>
            </p:txBody>
          </p:sp>
        </p:grp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LCS </a:t>
            </a:r>
            <a:r>
              <a:rPr lang="de-DE" dirty="0" err="1" smtClean="0"/>
              <a:t>Shading</a:t>
            </a:r>
            <a:r>
              <a:rPr lang="de-DE" dirty="0" smtClean="0"/>
              <a:t> – Orientation (2)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3" y="1295401"/>
            <a:ext cx="3930648" cy="4884738"/>
          </a:xfrm>
        </p:spPr>
        <p:txBody>
          <a:bodyPr/>
          <a:lstStyle/>
          <a:p>
            <a:r>
              <a:rPr lang="de-DE" dirty="0" err="1" smtClean="0"/>
              <a:t>represent</a:t>
            </a:r>
            <a:r>
              <a:rPr lang="de-DE" dirty="0" smtClean="0"/>
              <a:t> </a:t>
            </a:r>
            <a:r>
              <a:rPr lang="de-DE" dirty="0" err="1" smtClean="0"/>
              <a:t>best</a:t>
            </a:r>
            <a:r>
              <a:rPr lang="de-DE" dirty="0" smtClean="0"/>
              <a:t> </a:t>
            </a:r>
            <a:r>
              <a:rPr lang="de-DE" dirty="0" err="1" smtClean="0"/>
              <a:t>forward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best</a:t>
            </a:r>
            <a:r>
              <a:rPr lang="de-DE" dirty="0" smtClean="0"/>
              <a:t> </a:t>
            </a:r>
            <a:r>
              <a:rPr lang="de-DE" dirty="0" err="1" smtClean="0"/>
              <a:t>reverse</a:t>
            </a:r>
            <a:r>
              <a:rPr lang="de-DE" dirty="0" smtClean="0"/>
              <a:t> </a:t>
            </a:r>
            <a:r>
              <a:rPr lang="de-DE" dirty="0" err="1" smtClean="0"/>
              <a:t>match</a:t>
            </a:r>
            <a:endParaRPr lang="de-DE" dirty="0" smtClean="0"/>
          </a:p>
          <a:p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both</a:t>
            </a:r>
            <a:r>
              <a:rPr lang="de-DE" dirty="0" smtClean="0"/>
              <a:t> </a:t>
            </a:r>
            <a:r>
              <a:rPr lang="de-DE" dirty="0" err="1" smtClean="0"/>
              <a:t>triangles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asymmetric</a:t>
            </a:r>
            <a:r>
              <a:rPr lang="de-DE" dirty="0" smtClean="0"/>
              <a:t> </a:t>
            </a:r>
            <a:r>
              <a:rPr lang="de-DE" dirty="0" err="1" smtClean="0"/>
              <a:t>shading</a:t>
            </a:r>
            <a:endParaRPr lang="de-DE" dirty="0" smtClean="0"/>
          </a:p>
        </p:txBody>
      </p:sp>
      <p:sp>
        <p:nvSpPr>
          <p:cNvPr id="6" name="Rechteck 5"/>
          <p:cNvSpPr/>
          <p:nvPr/>
        </p:nvSpPr>
        <p:spPr>
          <a:xfrm>
            <a:off x="6460063" y="6357940"/>
            <a:ext cx="2076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both</a:t>
            </a:r>
            <a:r>
              <a:rPr lang="de-DE" dirty="0" smtClean="0"/>
              <a:t> </a:t>
            </a:r>
            <a:r>
              <a:rPr lang="de-DE" dirty="0" err="1" smtClean="0"/>
              <a:t>orientations</a:t>
            </a:r>
            <a:endParaRPr lang="de-DE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325220" y="3335277"/>
            <a:ext cx="4537209" cy="2505851"/>
            <a:chOff x="507621" y="3525777"/>
            <a:chExt cx="4537209" cy="2505851"/>
          </a:xfrm>
        </p:grpSpPr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21" y="3525777"/>
              <a:ext cx="2133962" cy="2133962"/>
            </a:xfrm>
            <a:prstGeom prst="rect">
              <a:avLst/>
            </a:prstGeom>
          </p:spPr>
        </p:pic>
        <p:pic>
          <p:nvPicPr>
            <p:cNvPr id="22" name="Grafik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0934" y="3525777"/>
              <a:ext cx="2133962" cy="2133962"/>
            </a:xfrm>
            <a:prstGeom prst="rect">
              <a:avLst/>
            </a:prstGeom>
          </p:spPr>
        </p:pic>
        <p:sp>
          <p:nvSpPr>
            <p:cNvPr id="4" name="Rechteck 3"/>
            <p:cNvSpPr/>
            <p:nvPr/>
          </p:nvSpPr>
          <p:spPr>
            <a:xfrm>
              <a:off x="1047855" y="5652874"/>
              <a:ext cx="1053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dirty="0" err="1" smtClean="0"/>
                <a:t>forward</a:t>
              </a:r>
              <a:endParaRPr lang="de-DE" dirty="0"/>
            </a:p>
          </p:txBody>
        </p:sp>
        <p:sp>
          <p:nvSpPr>
            <p:cNvPr id="27" name="Rechteck 26"/>
            <p:cNvSpPr/>
            <p:nvPr/>
          </p:nvSpPr>
          <p:spPr>
            <a:xfrm>
              <a:off x="2531000" y="5662296"/>
              <a:ext cx="25138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dirty="0" err="1" smtClean="0"/>
                <a:t>reverse</a:t>
              </a:r>
              <a:r>
                <a:rPr lang="de-DE" dirty="0" smtClean="0"/>
                <a:t> </a:t>
              </a:r>
              <a:r>
                <a:rPr lang="de-DE" dirty="0" err="1" smtClean="0"/>
                <a:t>complement</a:t>
              </a:r>
              <a:endParaRPr lang="de-DE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87945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209" y="1144929"/>
            <a:ext cx="4608000" cy="460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Matrix </a:t>
            </a:r>
            <a:r>
              <a:rPr lang="de-DE" dirty="0" err="1" smtClean="0"/>
              <a:t>Shading</a:t>
            </a:r>
            <a:endParaRPr lang="de-DE" dirty="0"/>
          </a:p>
        </p:txBody>
      </p:sp>
      <p:sp>
        <p:nvSpPr>
          <p:cNvPr id="17" name="Inhaltsplatzhalter 16"/>
          <p:cNvSpPr>
            <a:spLocks noGrp="1"/>
          </p:cNvSpPr>
          <p:nvPr>
            <p:ph idx="1"/>
          </p:nvPr>
        </p:nvSpPr>
        <p:spPr>
          <a:xfrm>
            <a:off x="508002" y="1295401"/>
            <a:ext cx="5330823" cy="4884738"/>
          </a:xfrm>
        </p:spPr>
        <p:txBody>
          <a:bodyPr/>
          <a:lstStyle/>
          <a:p>
            <a:r>
              <a:rPr lang="de-DE" dirty="0" err="1" smtClean="0"/>
              <a:t>redundancy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plotted</a:t>
            </a:r>
            <a:r>
              <a:rPr lang="de-DE" dirty="0" smtClean="0"/>
              <a:t> </a:t>
            </a:r>
            <a:r>
              <a:rPr lang="de-DE" dirty="0" err="1" smtClean="0"/>
              <a:t>images</a:t>
            </a:r>
            <a:r>
              <a:rPr lang="de-DE" dirty="0" smtClean="0"/>
              <a:t> due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symmetry</a:t>
            </a:r>
            <a:r>
              <a:rPr lang="de-DE" dirty="0" smtClean="0"/>
              <a:t> (top </a:t>
            </a:r>
            <a:r>
              <a:rPr lang="de-DE" dirty="0" err="1" smtClean="0"/>
              <a:t>right</a:t>
            </a:r>
            <a:r>
              <a:rPr lang="de-DE" dirty="0" smtClean="0"/>
              <a:t>  = </a:t>
            </a:r>
            <a:r>
              <a:rPr lang="de-DE" dirty="0" err="1" smtClean="0"/>
              <a:t>bottom</a:t>
            </a:r>
            <a:r>
              <a:rPr lang="de-DE" dirty="0" smtClean="0"/>
              <a:t> </a:t>
            </a:r>
            <a:r>
              <a:rPr lang="de-DE" dirty="0" err="1" smtClean="0"/>
              <a:t>left</a:t>
            </a:r>
            <a:r>
              <a:rPr lang="de-DE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 err="1" smtClean="0"/>
              <a:t>add</a:t>
            </a:r>
            <a:r>
              <a:rPr lang="de-DE" dirty="0" smtClean="0"/>
              <a:t> additional </a:t>
            </a:r>
            <a:r>
              <a:rPr lang="de-DE" dirty="0" err="1" smtClean="0"/>
              <a:t>custom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endParaRPr lang="de-DE" dirty="0" smtClean="0"/>
          </a:p>
          <a:p>
            <a:r>
              <a:rPr lang="de-DE" dirty="0" err="1" smtClean="0"/>
              <a:t>often</a:t>
            </a:r>
            <a:r>
              <a:rPr lang="de-DE" dirty="0" smtClean="0"/>
              <a:t>: also </a:t>
            </a:r>
            <a:r>
              <a:rPr lang="de-DE" dirty="0" err="1" smtClean="0"/>
              <a:t>alignment</a:t>
            </a:r>
            <a:r>
              <a:rPr lang="de-DE" dirty="0" smtClean="0"/>
              <a:t> </a:t>
            </a:r>
            <a:r>
              <a:rPr lang="de-DE" dirty="0" err="1" smtClean="0"/>
              <a:t>available</a:t>
            </a:r>
            <a:endParaRPr lang="de-DE" dirty="0" smtClean="0"/>
          </a:p>
          <a:p>
            <a:pPr lvl="1"/>
            <a:r>
              <a:rPr lang="de-DE" dirty="0" err="1" smtClean="0"/>
              <a:t>tab-delimited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comma-separated</a:t>
            </a:r>
            <a:r>
              <a:rPr lang="de-DE" dirty="0" smtClean="0"/>
              <a:t> </a:t>
            </a:r>
            <a:r>
              <a:rPr lang="de-DE" dirty="0" err="1" smtClean="0"/>
              <a:t>matrix</a:t>
            </a:r>
            <a:r>
              <a:rPr lang="de-DE" dirty="0" smtClean="0"/>
              <a:t> </a:t>
            </a:r>
            <a:r>
              <a:rPr lang="de-DE" dirty="0" err="1" smtClean="0"/>
              <a:t>file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pairwise</a:t>
            </a:r>
            <a:r>
              <a:rPr lang="de-DE" dirty="0" smtClean="0"/>
              <a:t> </a:t>
            </a:r>
            <a:r>
              <a:rPr lang="de-DE" dirty="0" err="1" smtClean="0"/>
              <a:t>identities</a:t>
            </a:r>
            <a:r>
              <a:rPr lang="de-DE" dirty="0" smtClean="0"/>
              <a:t>/</a:t>
            </a:r>
            <a:r>
              <a:rPr lang="de-DE" dirty="0" err="1" smtClean="0"/>
              <a:t>distances</a:t>
            </a:r>
            <a:endParaRPr lang="de-DE" dirty="0" smtClean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209" y="1144929"/>
            <a:ext cx="4608000" cy="46080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657384" y="4560820"/>
            <a:ext cx="4447291" cy="16004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>
              <a:tabLst>
                <a:tab pos="628650" algn="l"/>
                <a:tab pos="1260475" algn="l"/>
                <a:tab pos="1876425" algn="l"/>
                <a:tab pos="2506663" algn="l"/>
                <a:tab pos="3136900" algn="l"/>
                <a:tab pos="3768725" algn="l"/>
                <a:tab pos="4398963" algn="l"/>
                <a:tab pos="5561013" algn="l"/>
                <a:tab pos="5919788" algn="l"/>
                <a:tab pos="6280150" algn="l"/>
                <a:tab pos="6640513" algn="l"/>
                <a:tab pos="7085013" algn="l"/>
                <a:tab pos="7443788" algn="l"/>
                <a:tab pos="7804150" algn="l"/>
              </a:tabLst>
            </a:pP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Seq1	Seq2	Seq3	Seq4	Seq5	Seq6</a:t>
            </a:r>
          </a:p>
          <a:p>
            <a:pPr>
              <a:tabLst>
                <a:tab pos="628650" algn="l"/>
                <a:tab pos="1260475" algn="l"/>
                <a:tab pos="1876425" algn="l"/>
                <a:tab pos="2506663" algn="l"/>
                <a:tab pos="3136900" algn="l"/>
                <a:tab pos="3768725" algn="l"/>
                <a:tab pos="4398963" algn="l"/>
                <a:tab pos="5561013" algn="l"/>
                <a:tab pos="5919788" algn="l"/>
                <a:tab pos="6280150" algn="l"/>
                <a:tab pos="6640513" algn="l"/>
                <a:tab pos="7085013" algn="l"/>
                <a:tab pos="7443788" algn="l"/>
                <a:tab pos="7804150" algn="l"/>
              </a:tabLst>
            </a:pP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Seq1	100					</a:t>
            </a:r>
          </a:p>
          <a:p>
            <a:pPr>
              <a:tabLst>
                <a:tab pos="628650" algn="l"/>
                <a:tab pos="1260475" algn="l"/>
                <a:tab pos="1876425" algn="l"/>
                <a:tab pos="2506663" algn="l"/>
                <a:tab pos="3136900" algn="l"/>
                <a:tab pos="3768725" algn="l"/>
                <a:tab pos="4398963" algn="l"/>
                <a:tab pos="5561013" algn="l"/>
                <a:tab pos="5919788" algn="l"/>
                <a:tab pos="6280150" algn="l"/>
                <a:tab pos="6640513" algn="l"/>
                <a:tab pos="7085013" algn="l"/>
                <a:tab pos="7443788" algn="l"/>
                <a:tab pos="7804150" algn="l"/>
              </a:tabLst>
            </a:pP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Seq2	51	100				</a:t>
            </a:r>
          </a:p>
          <a:p>
            <a:pPr>
              <a:tabLst>
                <a:tab pos="628650" algn="l"/>
                <a:tab pos="1260475" algn="l"/>
                <a:tab pos="1876425" algn="l"/>
                <a:tab pos="2506663" algn="l"/>
                <a:tab pos="3136900" algn="l"/>
                <a:tab pos="3768725" algn="l"/>
                <a:tab pos="4398963" algn="l"/>
                <a:tab pos="5561013" algn="l"/>
                <a:tab pos="5919788" algn="l"/>
                <a:tab pos="6280150" algn="l"/>
                <a:tab pos="6640513" algn="l"/>
                <a:tab pos="7085013" algn="l"/>
                <a:tab pos="7443788" algn="l"/>
                <a:tab pos="7804150" algn="l"/>
              </a:tabLst>
            </a:pP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Seq3	37	100	100			</a:t>
            </a:r>
          </a:p>
          <a:p>
            <a:pPr>
              <a:tabLst>
                <a:tab pos="628650" algn="l"/>
                <a:tab pos="1260475" algn="l"/>
                <a:tab pos="1876425" algn="l"/>
                <a:tab pos="2506663" algn="l"/>
                <a:tab pos="3136900" algn="l"/>
                <a:tab pos="3768725" algn="l"/>
                <a:tab pos="4398963" algn="l"/>
                <a:tab pos="5561013" algn="l"/>
                <a:tab pos="5919788" algn="l"/>
                <a:tab pos="6280150" algn="l"/>
                <a:tab pos="6640513" algn="l"/>
                <a:tab pos="7085013" algn="l"/>
                <a:tab pos="7443788" algn="l"/>
                <a:tab pos="7804150" algn="l"/>
              </a:tabLst>
            </a:pP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Seq4	35	62	92	100		</a:t>
            </a:r>
          </a:p>
          <a:p>
            <a:pPr>
              <a:tabLst>
                <a:tab pos="628650" algn="l"/>
                <a:tab pos="1260475" algn="l"/>
                <a:tab pos="1876425" algn="l"/>
                <a:tab pos="2506663" algn="l"/>
                <a:tab pos="3136900" algn="l"/>
                <a:tab pos="3768725" algn="l"/>
                <a:tab pos="4398963" algn="l"/>
                <a:tab pos="5561013" algn="l"/>
                <a:tab pos="5919788" algn="l"/>
                <a:tab pos="6280150" algn="l"/>
                <a:tab pos="6640513" algn="l"/>
                <a:tab pos="7085013" algn="l"/>
                <a:tab pos="7443788" algn="l"/>
                <a:tab pos="7804150" algn="l"/>
              </a:tabLst>
            </a:pP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Seq5	81	81	81	78	100	</a:t>
            </a:r>
          </a:p>
          <a:p>
            <a:pPr>
              <a:tabLst>
                <a:tab pos="628650" algn="l"/>
                <a:tab pos="1260475" algn="l"/>
                <a:tab pos="1876425" algn="l"/>
                <a:tab pos="2506663" algn="l"/>
                <a:tab pos="3136900" algn="l"/>
                <a:tab pos="3768725" algn="l"/>
                <a:tab pos="4398963" algn="l"/>
                <a:tab pos="5561013" algn="l"/>
                <a:tab pos="5919788" algn="l"/>
                <a:tab pos="6280150" algn="l"/>
                <a:tab pos="6640513" algn="l"/>
                <a:tab pos="7085013" algn="l"/>
                <a:tab pos="7443788" algn="l"/>
                <a:tab pos="7804150" algn="l"/>
              </a:tabLst>
            </a:pPr>
            <a:r>
              <a:rPr lang="de-DE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Seq6	25	11	11	10	65	100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0334" t="66882" r="10407" b="27748"/>
          <a:stretch/>
        </p:blipFill>
        <p:spPr>
          <a:xfrm>
            <a:off x="6730109" y="6259643"/>
            <a:ext cx="3378201" cy="3683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5630" t="66645" r="10296" b="27799"/>
          <a:stretch/>
        </p:blipFill>
        <p:spPr>
          <a:xfrm>
            <a:off x="6907909" y="5780258"/>
            <a:ext cx="3022601" cy="381000"/>
          </a:xfrm>
          <a:prstGeom prst="rect">
            <a:avLst/>
          </a:prstGeom>
        </p:spPr>
      </p:pic>
      <p:grpSp>
        <p:nvGrpSpPr>
          <p:cNvPr id="25" name="Gruppieren 24"/>
          <p:cNvGrpSpPr/>
          <p:nvPr/>
        </p:nvGrpSpPr>
        <p:grpSpPr>
          <a:xfrm>
            <a:off x="5255037" y="62340"/>
            <a:ext cx="3313047" cy="7200000"/>
            <a:chOff x="5255037" y="62340"/>
            <a:chExt cx="3313047" cy="7200000"/>
          </a:xfrm>
        </p:grpSpPr>
        <p:cxnSp>
          <p:nvCxnSpPr>
            <p:cNvPr id="22" name="Gerader Verbinder 21"/>
            <p:cNvCxnSpPr/>
            <p:nvPr/>
          </p:nvCxnSpPr>
          <p:spPr>
            <a:xfrm rot="18960000">
              <a:off x="8568084" y="62340"/>
              <a:ext cx="0" cy="7200000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feld 23"/>
            <p:cNvSpPr txBox="1"/>
            <p:nvPr/>
          </p:nvSpPr>
          <p:spPr>
            <a:xfrm>
              <a:off x="5255037" y="727739"/>
              <a:ext cx="17203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 smtClean="0"/>
                <a:t>symmetry</a:t>
              </a:r>
              <a:r>
                <a:rPr lang="de-DE" dirty="0" smtClean="0"/>
                <a:t> </a:t>
              </a:r>
              <a:r>
                <a:rPr lang="de-DE" dirty="0" err="1" smtClean="0"/>
                <a:t>axis</a:t>
              </a:r>
              <a:endParaRPr lang="de-DE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2488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Matrix </a:t>
            </a:r>
            <a:r>
              <a:rPr lang="de-DE" dirty="0" err="1" smtClean="0"/>
              <a:t>Shading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209" y="1144929"/>
            <a:ext cx="4608000" cy="460800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0334" t="66882" r="10407" b="27748"/>
          <a:stretch/>
        </p:blipFill>
        <p:spPr>
          <a:xfrm>
            <a:off x="6730109" y="6259643"/>
            <a:ext cx="3378201" cy="3683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5630" t="66645" r="10296" b="27799"/>
          <a:stretch/>
        </p:blipFill>
        <p:spPr>
          <a:xfrm>
            <a:off x="6907909" y="5780258"/>
            <a:ext cx="3022601" cy="381000"/>
          </a:xfrm>
          <a:prstGeom prst="rect">
            <a:avLst/>
          </a:prstGeom>
        </p:spPr>
      </p:pic>
      <p:sp>
        <p:nvSpPr>
          <p:cNvPr id="12" name="Inhaltsplatzhalter 16"/>
          <p:cNvSpPr>
            <a:spLocks noGrp="1"/>
          </p:cNvSpPr>
          <p:nvPr>
            <p:ph idx="1"/>
          </p:nvPr>
        </p:nvSpPr>
        <p:spPr>
          <a:xfrm>
            <a:off x="508002" y="1295401"/>
            <a:ext cx="5330823" cy="4884738"/>
          </a:xfrm>
        </p:spPr>
        <p:txBody>
          <a:bodyPr/>
          <a:lstStyle/>
          <a:p>
            <a:r>
              <a:rPr lang="de-DE" dirty="0" err="1" smtClean="0"/>
              <a:t>redundancy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plotted</a:t>
            </a:r>
            <a:r>
              <a:rPr lang="de-DE" dirty="0" smtClean="0"/>
              <a:t> </a:t>
            </a:r>
            <a:r>
              <a:rPr lang="de-DE" dirty="0" err="1" smtClean="0"/>
              <a:t>images</a:t>
            </a:r>
            <a:r>
              <a:rPr lang="de-DE" dirty="0" smtClean="0"/>
              <a:t> due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symmetry</a:t>
            </a:r>
            <a:r>
              <a:rPr lang="de-DE" dirty="0" smtClean="0"/>
              <a:t> (top </a:t>
            </a:r>
            <a:r>
              <a:rPr lang="de-DE" dirty="0" err="1" smtClean="0"/>
              <a:t>right</a:t>
            </a:r>
            <a:r>
              <a:rPr lang="de-DE" dirty="0" smtClean="0"/>
              <a:t>  = </a:t>
            </a:r>
            <a:r>
              <a:rPr lang="de-DE" dirty="0" err="1" smtClean="0"/>
              <a:t>bottom</a:t>
            </a:r>
            <a:r>
              <a:rPr lang="de-DE" dirty="0" smtClean="0"/>
              <a:t> </a:t>
            </a:r>
            <a:r>
              <a:rPr lang="de-DE" dirty="0" err="1" smtClean="0"/>
              <a:t>left</a:t>
            </a:r>
            <a:r>
              <a:rPr lang="de-DE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 err="1" smtClean="0"/>
              <a:t>add</a:t>
            </a:r>
            <a:r>
              <a:rPr lang="de-DE" dirty="0" smtClean="0"/>
              <a:t> additional </a:t>
            </a:r>
            <a:r>
              <a:rPr lang="de-DE" dirty="0" err="1" smtClean="0"/>
              <a:t>custom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endParaRPr lang="de-DE" dirty="0" smtClean="0"/>
          </a:p>
          <a:p>
            <a:r>
              <a:rPr lang="de-DE" dirty="0" err="1" smtClean="0"/>
              <a:t>often</a:t>
            </a:r>
            <a:r>
              <a:rPr lang="de-DE" dirty="0" smtClean="0"/>
              <a:t>: also </a:t>
            </a:r>
            <a:r>
              <a:rPr lang="de-DE" dirty="0" err="1" smtClean="0"/>
              <a:t>alignment</a:t>
            </a:r>
            <a:r>
              <a:rPr lang="de-DE" dirty="0" smtClean="0"/>
              <a:t> </a:t>
            </a:r>
            <a:r>
              <a:rPr lang="de-DE" dirty="0" err="1" smtClean="0"/>
              <a:t>available</a:t>
            </a:r>
            <a:endParaRPr lang="de-DE" dirty="0" smtClean="0"/>
          </a:p>
          <a:p>
            <a:pPr lvl="1"/>
            <a:r>
              <a:rPr lang="de-DE" dirty="0" err="1" smtClean="0"/>
              <a:t>tab-delimited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comma-separated</a:t>
            </a:r>
            <a:r>
              <a:rPr lang="de-DE" dirty="0" smtClean="0"/>
              <a:t> </a:t>
            </a:r>
            <a:r>
              <a:rPr lang="de-DE" dirty="0" err="1" smtClean="0"/>
              <a:t>matrix</a:t>
            </a:r>
            <a:r>
              <a:rPr lang="de-DE" dirty="0" smtClean="0"/>
              <a:t> </a:t>
            </a:r>
            <a:r>
              <a:rPr lang="de-DE" dirty="0" err="1" smtClean="0"/>
              <a:t>file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pairwise</a:t>
            </a:r>
            <a:r>
              <a:rPr lang="de-DE" dirty="0" smtClean="0"/>
              <a:t> </a:t>
            </a:r>
            <a:r>
              <a:rPr lang="de-DE" dirty="0" err="1" smtClean="0"/>
              <a:t>identities</a:t>
            </a:r>
            <a:r>
              <a:rPr lang="de-DE" dirty="0" smtClean="0"/>
              <a:t>/</a:t>
            </a:r>
            <a:r>
              <a:rPr lang="de-DE" dirty="0" err="1" smtClean="0"/>
              <a:t>distances</a:t>
            </a:r>
            <a:endParaRPr lang="de-DE" dirty="0" smtClean="0"/>
          </a:p>
          <a:p>
            <a:pPr lvl="1"/>
            <a:endParaRPr lang="de-DE" dirty="0"/>
          </a:p>
          <a:p>
            <a:r>
              <a:rPr lang="de-DE" dirty="0" smtClean="0"/>
              <a:t>optional: </a:t>
            </a:r>
            <a:r>
              <a:rPr lang="de-DE" dirty="0" err="1" smtClean="0"/>
              <a:t>display</a:t>
            </a:r>
            <a:r>
              <a:rPr lang="de-DE" dirty="0" smtClean="0"/>
              <a:t> </a:t>
            </a:r>
            <a:r>
              <a:rPr lang="de-DE" dirty="0" err="1" smtClean="0"/>
              <a:t>custom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endParaRPr lang="de-DE" dirty="0" smtClean="0"/>
          </a:p>
          <a:p>
            <a:pPr lvl="1"/>
            <a:r>
              <a:rPr lang="de-DE" dirty="0" err="1" smtClean="0"/>
              <a:t>numbers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209" y="1144929"/>
            <a:ext cx="4608000" cy="4608000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171450" y="6135041"/>
            <a:ext cx="1102042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/>
                </a:solidFill>
              </a:rPr>
              <a:t>But: Longest match can be forward or reverse complementary</a:t>
            </a:r>
            <a:endParaRPr lang="en-US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561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37" y="1144929"/>
            <a:ext cx="4608000" cy="460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Matrix </a:t>
            </a:r>
            <a:r>
              <a:rPr lang="de-DE" dirty="0" err="1" smtClean="0"/>
              <a:t>Shading</a:t>
            </a:r>
            <a:r>
              <a:rPr lang="de-DE" dirty="0" smtClean="0"/>
              <a:t> vs. </a:t>
            </a:r>
            <a:r>
              <a:rPr lang="de-DE" dirty="0" err="1" smtClean="0"/>
              <a:t>overall</a:t>
            </a:r>
            <a:r>
              <a:rPr lang="de-DE" dirty="0" smtClean="0"/>
              <a:t> LCS</a:t>
            </a:r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209" y="1144929"/>
            <a:ext cx="4608000" cy="460800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0334" t="66882" r="10407" b="27748"/>
          <a:stretch/>
        </p:blipFill>
        <p:spPr>
          <a:xfrm>
            <a:off x="6730109" y="6259643"/>
            <a:ext cx="3378201" cy="3683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5630" t="66645" r="10296" b="27799"/>
          <a:stretch/>
        </p:blipFill>
        <p:spPr>
          <a:xfrm>
            <a:off x="6907909" y="5780258"/>
            <a:ext cx="3022601" cy="381000"/>
          </a:xfrm>
          <a:prstGeom prst="rect">
            <a:avLst/>
          </a:prstGeom>
        </p:spPr>
      </p:pic>
      <p:sp>
        <p:nvSpPr>
          <p:cNvPr id="9" name="Inhaltsplatzhalter 16"/>
          <p:cNvSpPr>
            <a:spLocks noGrp="1"/>
          </p:cNvSpPr>
          <p:nvPr>
            <p:ph idx="1"/>
          </p:nvPr>
        </p:nvSpPr>
        <p:spPr>
          <a:xfrm>
            <a:off x="508002" y="5895804"/>
            <a:ext cx="5330823" cy="875014"/>
          </a:xfrm>
        </p:spPr>
        <p:txBody>
          <a:bodyPr>
            <a:normAutofit/>
          </a:bodyPr>
          <a:lstStyle/>
          <a:p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best</a:t>
            </a:r>
            <a:r>
              <a:rPr lang="de-DE" dirty="0" smtClean="0"/>
              <a:t> </a:t>
            </a:r>
            <a:r>
              <a:rPr lang="de-DE" dirty="0" err="1" smtClean="0"/>
              <a:t>overall</a:t>
            </a:r>
            <a:r>
              <a:rPr lang="de-DE" dirty="0" smtClean="0"/>
              <a:t> LCS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shading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(</a:t>
            </a:r>
            <a:r>
              <a:rPr lang="de-DE" dirty="0" err="1" smtClean="0"/>
              <a:t>independent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orientation</a:t>
            </a:r>
            <a:r>
              <a:rPr lang="de-DE" dirty="0" smtClean="0"/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23784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FlexiDot </a:t>
            </a:r>
            <a:r>
              <a:rPr lang="de-DE" dirty="0" err="1" smtClean="0"/>
              <a:t>summary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2" y="1295401"/>
            <a:ext cx="5148000" cy="4583650"/>
          </a:xfrm>
        </p:spPr>
        <p:txBody>
          <a:bodyPr>
            <a:normAutofit lnSpcReduction="10000"/>
          </a:bodyPr>
          <a:lstStyle/>
          <a:p>
            <a:r>
              <a:rPr lang="de-DE" dirty="0" err="1" smtClean="0"/>
              <a:t>custom</a:t>
            </a:r>
            <a:r>
              <a:rPr lang="de-DE" dirty="0" smtClean="0"/>
              <a:t> dotplot </a:t>
            </a:r>
            <a:r>
              <a:rPr lang="de-DE" dirty="0" err="1" smtClean="0"/>
              <a:t>images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/>
              <a:t>standard</a:t>
            </a:r>
            <a:r>
              <a:rPr lang="de-DE" dirty="0"/>
              <a:t> </a:t>
            </a:r>
            <a:r>
              <a:rPr lang="de-DE" dirty="0" err="1"/>
              <a:t>input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formats</a:t>
            </a:r>
            <a:endParaRPr lang="de-DE" dirty="0"/>
          </a:p>
          <a:p>
            <a:pPr lvl="1"/>
            <a:r>
              <a:rPr lang="de-DE" dirty="0" err="1" smtClean="0"/>
              <a:t>fasta</a:t>
            </a:r>
            <a:r>
              <a:rPr lang="de-DE" dirty="0" smtClean="0"/>
              <a:t> </a:t>
            </a:r>
            <a:r>
              <a:rPr lang="de-DE" dirty="0" err="1" smtClean="0"/>
              <a:t>file</a:t>
            </a:r>
            <a:r>
              <a:rPr lang="de-DE" dirty="0" smtClean="0"/>
              <a:t>(s)</a:t>
            </a:r>
          </a:p>
          <a:p>
            <a:pPr lvl="1"/>
            <a:r>
              <a:rPr lang="de-DE" dirty="0" err="1" smtClean="0"/>
              <a:t>gff</a:t>
            </a:r>
            <a:r>
              <a:rPr lang="de-DE" dirty="0"/>
              <a:t> </a:t>
            </a:r>
            <a:r>
              <a:rPr lang="de-DE" dirty="0" err="1" smtClean="0"/>
              <a:t>annotation</a:t>
            </a:r>
            <a:r>
              <a:rPr lang="de-DE" dirty="0" smtClean="0"/>
              <a:t> </a:t>
            </a:r>
            <a:r>
              <a:rPr lang="de-DE" dirty="0" err="1" smtClean="0"/>
              <a:t>files</a:t>
            </a:r>
            <a:endParaRPr lang="de-DE" dirty="0" smtClean="0"/>
          </a:p>
          <a:p>
            <a:pPr lvl="1"/>
            <a:r>
              <a:rPr lang="de-DE" dirty="0" err="1" smtClean="0"/>
              <a:t>tabular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tables</a:t>
            </a:r>
            <a:endParaRPr lang="de-DE" dirty="0" smtClean="0"/>
          </a:p>
          <a:p>
            <a:r>
              <a:rPr lang="de-DE" dirty="0" smtClean="0"/>
              <a:t>3 </a:t>
            </a:r>
            <a:r>
              <a:rPr lang="de-DE" dirty="0" err="1" smtClean="0"/>
              <a:t>plotting</a:t>
            </a:r>
            <a:r>
              <a:rPr lang="de-DE" dirty="0" smtClean="0"/>
              <a:t> </a:t>
            </a:r>
            <a:r>
              <a:rPr lang="de-DE" dirty="0" err="1" smtClean="0"/>
              <a:t>modes</a:t>
            </a:r>
            <a:endParaRPr lang="de-DE" dirty="0" smtClean="0"/>
          </a:p>
          <a:p>
            <a:pPr lvl="1"/>
            <a:r>
              <a:rPr lang="de-DE" dirty="0" err="1" smtClean="0"/>
              <a:t>self</a:t>
            </a:r>
            <a:r>
              <a:rPr lang="de-DE" dirty="0" smtClean="0"/>
              <a:t>-dotplot</a:t>
            </a:r>
          </a:p>
          <a:p>
            <a:pPr lvl="1"/>
            <a:r>
              <a:rPr lang="de-DE" dirty="0" err="1" smtClean="0"/>
              <a:t>pairwise</a:t>
            </a:r>
            <a:r>
              <a:rPr lang="de-DE" dirty="0" smtClean="0"/>
              <a:t> dotplot</a:t>
            </a:r>
          </a:p>
          <a:p>
            <a:pPr lvl="1"/>
            <a:r>
              <a:rPr lang="de-DE" dirty="0" smtClean="0"/>
              <a:t>all-</a:t>
            </a:r>
            <a:r>
              <a:rPr lang="de-DE" dirty="0" err="1" smtClean="0"/>
              <a:t>against</a:t>
            </a:r>
            <a:r>
              <a:rPr lang="de-DE" dirty="0" smtClean="0"/>
              <a:t>-all dotplot</a:t>
            </a:r>
          </a:p>
          <a:p>
            <a:r>
              <a:rPr lang="de-DE" dirty="0" err="1" smtClean="0"/>
              <a:t>adjustable</a:t>
            </a:r>
            <a:r>
              <a:rPr lang="de-DE" dirty="0" smtClean="0"/>
              <a:t> </a:t>
            </a:r>
            <a:r>
              <a:rPr lang="de-DE" dirty="0" err="1" smtClean="0"/>
              <a:t>matching</a:t>
            </a:r>
            <a:r>
              <a:rPr lang="de-DE" dirty="0" smtClean="0"/>
              <a:t> </a:t>
            </a:r>
            <a:r>
              <a:rPr lang="de-DE" dirty="0" err="1" smtClean="0"/>
              <a:t>stringency</a:t>
            </a:r>
            <a:endParaRPr lang="de-DE" dirty="0" smtClean="0"/>
          </a:p>
          <a:p>
            <a:pPr lvl="1"/>
            <a:r>
              <a:rPr lang="de-DE" dirty="0" err="1" smtClean="0"/>
              <a:t>exact</a:t>
            </a:r>
            <a:r>
              <a:rPr lang="de-DE" dirty="0" smtClean="0"/>
              <a:t> </a:t>
            </a:r>
            <a:r>
              <a:rPr lang="de-DE" dirty="0" err="1" smtClean="0"/>
              <a:t>matching</a:t>
            </a:r>
            <a:endParaRPr lang="de-DE" dirty="0" smtClean="0"/>
          </a:p>
          <a:p>
            <a:pPr lvl="1"/>
            <a:r>
              <a:rPr lang="de-DE" dirty="0" smtClean="0"/>
              <a:t>wobble </a:t>
            </a:r>
            <a:r>
              <a:rPr lang="de-DE" dirty="0" err="1" smtClean="0"/>
              <a:t>handling</a:t>
            </a:r>
            <a:endParaRPr lang="de-DE" dirty="0" smtClean="0"/>
          </a:p>
          <a:p>
            <a:pPr lvl="1"/>
            <a:r>
              <a:rPr lang="de-DE" dirty="0" err="1" smtClean="0"/>
              <a:t>error</a:t>
            </a:r>
            <a:r>
              <a:rPr lang="de-DE" dirty="0" smtClean="0"/>
              <a:t> </a:t>
            </a:r>
            <a:r>
              <a:rPr lang="de-DE" dirty="0" err="1" smtClean="0"/>
              <a:t>handling</a:t>
            </a:r>
            <a:endParaRPr lang="de-DE" dirty="0"/>
          </a:p>
          <a:p>
            <a:pPr lvl="1"/>
            <a:endParaRPr lang="de-DE" dirty="0" smtClean="0"/>
          </a:p>
          <a:p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3"/>
          </p:nvPr>
        </p:nvSpPr>
        <p:spPr>
          <a:xfrm>
            <a:off x="5801623" y="1295401"/>
            <a:ext cx="5148000" cy="4583650"/>
          </a:xfrm>
        </p:spPr>
        <p:txBody>
          <a:bodyPr>
            <a:normAutofit lnSpcReduction="10000"/>
          </a:bodyPr>
          <a:lstStyle/>
          <a:p>
            <a:r>
              <a:rPr lang="de-DE" dirty="0" err="1" smtClean="0"/>
              <a:t>variety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output</a:t>
            </a:r>
            <a:r>
              <a:rPr lang="de-DE" dirty="0" smtClean="0"/>
              <a:t> </a:t>
            </a:r>
            <a:r>
              <a:rPr lang="de-DE" dirty="0" err="1" smtClean="0"/>
              <a:t>formats</a:t>
            </a:r>
            <a:endParaRPr lang="de-DE" dirty="0" smtClean="0"/>
          </a:p>
          <a:p>
            <a:pPr lvl="1"/>
            <a:r>
              <a:rPr lang="de-DE" dirty="0" err="1" smtClean="0"/>
              <a:t>raster</a:t>
            </a:r>
            <a:r>
              <a:rPr lang="de-DE" dirty="0" smtClean="0"/>
              <a:t> </a:t>
            </a:r>
            <a:r>
              <a:rPr lang="de-DE" dirty="0" err="1" smtClean="0"/>
              <a:t>graphics</a:t>
            </a:r>
            <a:r>
              <a:rPr lang="de-DE" dirty="0" smtClean="0"/>
              <a:t> (PNG)</a:t>
            </a:r>
          </a:p>
          <a:p>
            <a:pPr lvl="1"/>
            <a:r>
              <a:rPr lang="de-DE" dirty="0" err="1" smtClean="0"/>
              <a:t>vector</a:t>
            </a:r>
            <a:r>
              <a:rPr lang="de-DE" dirty="0" smtClean="0"/>
              <a:t> </a:t>
            </a:r>
            <a:r>
              <a:rPr lang="de-DE" dirty="0" err="1" smtClean="0"/>
              <a:t>graphics</a:t>
            </a:r>
            <a:r>
              <a:rPr lang="de-DE" dirty="0" smtClean="0"/>
              <a:t> (PDF, SVG)</a:t>
            </a:r>
          </a:p>
          <a:p>
            <a:r>
              <a:rPr lang="de-DE" dirty="0" err="1"/>
              <a:t>shading</a:t>
            </a:r>
            <a:r>
              <a:rPr lang="de-DE" dirty="0"/>
              <a:t> </a:t>
            </a:r>
            <a:r>
              <a:rPr lang="de-DE" dirty="0" err="1"/>
              <a:t>options</a:t>
            </a:r>
            <a:endParaRPr lang="de-DE" dirty="0"/>
          </a:p>
          <a:p>
            <a:pPr lvl="1"/>
            <a:r>
              <a:rPr lang="de-DE" dirty="0" err="1"/>
              <a:t>annotation-based</a:t>
            </a:r>
            <a:r>
              <a:rPr lang="de-DE" dirty="0"/>
              <a:t> </a:t>
            </a:r>
            <a:r>
              <a:rPr lang="de-DE" dirty="0" err="1"/>
              <a:t>shadings</a:t>
            </a:r>
            <a:endParaRPr lang="de-DE" dirty="0"/>
          </a:p>
          <a:p>
            <a:pPr lvl="1"/>
            <a:r>
              <a:rPr lang="de-DE" dirty="0"/>
              <a:t>LCS </a:t>
            </a:r>
            <a:r>
              <a:rPr lang="de-DE" dirty="0" err="1"/>
              <a:t>shading</a:t>
            </a:r>
            <a:endParaRPr lang="de-DE" dirty="0"/>
          </a:p>
          <a:p>
            <a:pPr lvl="1"/>
            <a:r>
              <a:rPr lang="de-DE" dirty="0" err="1"/>
              <a:t>matrix</a:t>
            </a:r>
            <a:r>
              <a:rPr lang="de-DE" dirty="0"/>
              <a:t> </a:t>
            </a:r>
            <a:r>
              <a:rPr lang="de-DE" dirty="0" err="1"/>
              <a:t>options</a:t>
            </a:r>
            <a:r>
              <a:rPr lang="de-DE" dirty="0"/>
              <a:t> (e.g. </a:t>
            </a:r>
            <a:r>
              <a:rPr lang="de-DE" dirty="0" err="1"/>
              <a:t>identities</a:t>
            </a:r>
            <a:r>
              <a:rPr lang="de-DE" dirty="0"/>
              <a:t>)</a:t>
            </a:r>
          </a:p>
          <a:p>
            <a:r>
              <a:rPr lang="de-DE" dirty="0" err="1" smtClean="0"/>
              <a:t>custom</a:t>
            </a:r>
            <a:r>
              <a:rPr lang="de-DE" dirty="0" smtClean="0"/>
              <a:t> </a:t>
            </a:r>
            <a:r>
              <a:rPr lang="de-DE" dirty="0" err="1"/>
              <a:t>formatting</a:t>
            </a:r>
            <a:endParaRPr lang="de-DE" dirty="0"/>
          </a:p>
          <a:p>
            <a:pPr lvl="1"/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width</a:t>
            </a:r>
            <a:endParaRPr lang="de-DE" dirty="0"/>
          </a:p>
          <a:p>
            <a:pPr lvl="1"/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colors</a:t>
            </a:r>
            <a:endParaRPr lang="de-DE" dirty="0"/>
          </a:p>
          <a:p>
            <a:pPr lvl="1"/>
            <a:r>
              <a:rPr lang="de-DE" dirty="0" err="1"/>
              <a:t>font</a:t>
            </a:r>
            <a:r>
              <a:rPr lang="de-DE" dirty="0"/>
              <a:t> </a:t>
            </a:r>
            <a:r>
              <a:rPr lang="de-DE" dirty="0" err="1"/>
              <a:t>sizes</a:t>
            </a:r>
            <a:endParaRPr lang="de-DE" dirty="0"/>
          </a:p>
          <a:p>
            <a:pPr lvl="1"/>
            <a:r>
              <a:rPr lang="de-DE" dirty="0" err="1"/>
              <a:t>plot</a:t>
            </a:r>
            <a:r>
              <a:rPr lang="de-DE" dirty="0"/>
              <a:t> </a:t>
            </a:r>
            <a:r>
              <a:rPr lang="de-DE" dirty="0" err="1" smtClean="0"/>
              <a:t>size</a:t>
            </a:r>
            <a:endParaRPr lang="de-DE" dirty="0" smtClean="0"/>
          </a:p>
          <a:p>
            <a:pPr lvl="1"/>
            <a:r>
              <a:rPr lang="de-DE" dirty="0" err="1" smtClean="0"/>
              <a:t>collage</a:t>
            </a:r>
            <a:r>
              <a:rPr lang="de-DE" dirty="0" smtClean="0"/>
              <a:t> </a:t>
            </a:r>
            <a:r>
              <a:rPr lang="de-DE" dirty="0" err="1" smtClean="0"/>
              <a:t>output</a:t>
            </a:r>
            <a:r>
              <a:rPr lang="de-DE" dirty="0" smtClean="0"/>
              <a:t> </a:t>
            </a:r>
          </a:p>
          <a:p>
            <a:pPr lvl="1"/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5879051"/>
            <a:ext cx="12192000" cy="9789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75056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2360" y="452956"/>
            <a:ext cx="6299200" cy="611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FlexiDot </a:t>
            </a:r>
            <a:r>
              <a:rPr lang="de-DE" dirty="0" err="1" smtClean="0"/>
              <a:t>access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2" y="2046800"/>
            <a:ext cx="5148000" cy="4884738"/>
          </a:xfrm>
        </p:spPr>
        <p:txBody>
          <a:bodyPr/>
          <a:lstStyle/>
          <a:p>
            <a:r>
              <a:rPr lang="de-DE" dirty="0" err="1" smtClean="0"/>
              <a:t>freely</a:t>
            </a:r>
            <a:r>
              <a:rPr lang="de-DE" dirty="0" smtClean="0"/>
              <a:t> </a:t>
            </a:r>
            <a:r>
              <a:rPr lang="de-DE" dirty="0" err="1" smtClean="0"/>
              <a:t>available</a:t>
            </a:r>
            <a:r>
              <a:rPr lang="de-DE" dirty="0" smtClean="0"/>
              <a:t> at </a:t>
            </a:r>
            <a:r>
              <a:rPr lang="de-DE" dirty="0" err="1" smtClean="0"/>
              <a:t>github</a:t>
            </a:r>
            <a:endParaRPr lang="de-DE" dirty="0" smtClean="0"/>
          </a:p>
          <a:p>
            <a:pPr lvl="1"/>
            <a:r>
              <a:rPr lang="de-DE" dirty="0" err="1" smtClean="0"/>
              <a:t>short</a:t>
            </a:r>
            <a:r>
              <a:rPr lang="de-DE" dirty="0" smtClean="0"/>
              <a:t> </a:t>
            </a:r>
            <a:r>
              <a:rPr lang="de-DE" dirty="0" err="1" smtClean="0"/>
              <a:t>explanation</a:t>
            </a:r>
            <a:endParaRPr lang="de-DE" dirty="0" smtClean="0"/>
          </a:p>
          <a:p>
            <a:pPr lvl="1"/>
            <a:r>
              <a:rPr lang="de-DE" dirty="0" smtClean="0"/>
              <a:t>FlexiDot </a:t>
            </a:r>
            <a:r>
              <a:rPr lang="de-DE" dirty="0" err="1" smtClean="0"/>
              <a:t>tool</a:t>
            </a:r>
            <a:endParaRPr lang="de-DE" dirty="0" smtClean="0"/>
          </a:p>
          <a:p>
            <a:pPr lvl="1"/>
            <a:r>
              <a:rPr lang="de-DE" dirty="0" err="1" smtClean="0"/>
              <a:t>detailed</a:t>
            </a:r>
            <a:r>
              <a:rPr lang="de-DE" dirty="0" smtClean="0"/>
              <a:t> </a:t>
            </a:r>
            <a:r>
              <a:rPr lang="de-DE" dirty="0" err="1" smtClean="0"/>
              <a:t>manual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examples</a:t>
            </a:r>
            <a:endParaRPr lang="de-DE" dirty="0"/>
          </a:p>
          <a:p>
            <a:pPr lvl="1"/>
            <a:r>
              <a:rPr lang="de-DE" dirty="0" err="1" smtClean="0"/>
              <a:t>command</a:t>
            </a:r>
            <a:r>
              <a:rPr lang="de-DE" dirty="0" smtClean="0"/>
              <a:t> </a:t>
            </a:r>
            <a:r>
              <a:rPr lang="de-DE" dirty="0" err="1" smtClean="0"/>
              <a:t>cheat</a:t>
            </a:r>
            <a:r>
              <a:rPr lang="de-DE" dirty="0" smtClean="0"/>
              <a:t>-sheet</a:t>
            </a:r>
          </a:p>
          <a:p>
            <a:pPr lvl="1"/>
            <a:r>
              <a:rPr lang="de-DE" dirty="0" err="1" smtClean="0"/>
              <a:t>exemplary</a:t>
            </a:r>
            <a:r>
              <a:rPr lang="de-DE" dirty="0" smtClean="0"/>
              <a:t> </a:t>
            </a:r>
            <a:r>
              <a:rPr lang="de-DE" dirty="0" err="1" smtClean="0"/>
              <a:t>input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&amp; </a:t>
            </a:r>
            <a:r>
              <a:rPr lang="de-DE" dirty="0" err="1" smtClean="0"/>
              <a:t>images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Inhaltsplatzhalter 3"/>
          <p:cNvSpPr>
            <a:spLocks noGrp="1"/>
          </p:cNvSpPr>
          <p:nvPr>
            <p:ph idx="13"/>
          </p:nvPr>
        </p:nvSpPr>
        <p:spPr>
          <a:xfrm>
            <a:off x="508002" y="1222973"/>
            <a:ext cx="5148000" cy="886484"/>
          </a:xfrm>
        </p:spPr>
        <p:txBody>
          <a:bodyPr/>
          <a:lstStyle/>
          <a:p>
            <a:r>
              <a:rPr lang="de-DE" dirty="0">
                <a:hlinkClick r:id="rId3"/>
              </a:rPr>
              <a:t>https://</a:t>
            </a:r>
            <a:r>
              <a:rPr lang="de-DE" dirty="0" smtClean="0">
                <a:hlinkClick r:id="rId3"/>
              </a:rPr>
              <a:t>github.com/molbio-dresden/flexidot</a:t>
            </a:r>
            <a:r>
              <a:rPr lang="de-DE" dirty="0" smtClean="0"/>
              <a:t> </a:t>
            </a:r>
            <a:endParaRPr lang="de-DE" dirty="0"/>
          </a:p>
        </p:txBody>
      </p:sp>
      <p:pic>
        <p:nvPicPr>
          <p:cNvPr id="9" name="Grafik 8" descr="Bildschirmausschnitt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2082"/>
          <a:stretch/>
        </p:blipFill>
        <p:spPr>
          <a:xfrm>
            <a:off x="1252715" y="4239919"/>
            <a:ext cx="2935480" cy="2298224"/>
          </a:xfrm>
          <a:prstGeom prst="rect">
            <a:avLst/>
          </a:prstGeom>
        </p:spPr>
      </p:pic>
      <p:sp>
        <p:nvSpPr>
          <p:cNvPr id="10" name="Pfeil nach rechts 9"/>
          <p:cNvSpPr/>
          <p:nvPr/>
        </p:nvSpPr>
        <p:spPr>
          <a:xfrm>
            <a:off x="629343" y="6284496"/>
            <a:ext cx="451821" cy="150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feil nach rechts 10"/>
          <p:cNvSpPr/>
          <p:nvPr/>
        </p:nvSpPr>
        <p:spPr>
          <a:xfrm>
            <a:off x="629343" y="4883288"/>
            <a:ext cx="451821" cy="150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Pfeil nach rechts 11"/>
          <p:cNvSpPr/>
          <p:nvPr/>
        </p:nvSpPr>
        <p:spPr>
          <a:xfrm>
            <a:off x="629343" y="5233590"/>
            <a:ext cx="451821" cy="150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Pfeil nach rechts 12"/>
          <p:cNvSpPr/>
          <p:nvPr/>
        </p:nvSpPr>
        <p:spPr>
          <a:xfrm>
            <a:off x="629343" y="5583892"/>
            <a:ext cx="451821" cy="150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Pfeil nach rechts 13"/>
          <p:cNvSpPr/>
          <p:nvPr/>
        </p:nvSpPr>
        <p:spPr>
          <a:xfrm>
            <a:off x="629343" y="5934194"/>
            <a:ext cx="451821" cy="150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51753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…</a:t>
            </a:r>
            <a:r>
              <a:rPr lang="de-DE" dirty="0" err="1" smtClean="0"/>
              <a:t>wide</a:t>
            </a:r>
            <a:r>
              <a:rPr lang="de-DE" dirty="0" smtClean="0"/>
              <a:t> </a:t>
            </a:r>
            <a:r>
              <a:rPr lang="de-DE" dirty="0" err="1" smtClean="0"/>
              <a:t>range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application</a:t>
            </a:r>
            <a:r>
              <a:rPr lang="de-DE" dirty="0" smtClean="0"/>
              <a:t> </a:t>
            </a:r>
            <a:r>
              <a:rPr lang="de-DE" dirty="0" err="1" smtClean="0"/>
              <a:t>fields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05" y="1295400"/>
            <a:ext cx="8683978" cy="4884738"/>
          </a:xfrm>
        </p:spPr>
      </p:pic>
      <p:sp>
        <p:nvSpPr>
          <p:cNvPr id="5" name="Rechteck 4"/>
          <p:cNvSpPr/>
          <p:nvPr/>
        </p:nvSpPr>
        <p:spPr>
          <a:xfrm>
            <a:off x="7953811" y="6611779"/>
            <a:ext cx="3281668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lvl="1" algn="r"/>
            <a:r>
              <a:rPr lang="de-DE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http://fanaru.com/cat/image/214053-cat-cat.jpg</a:t>
            </a:r>
          </a:p>
        </p:txBody>
      </p:sp>
    </p:spTree>
    <p:extLst>
      <p:ext uri="{BB962C8B-B14F-4D97-AF65-F5344CB8AC3E}">
        <p14:creationId xmlns="" xmlns:p14="http://schemas.microsoft.com/office/powerpoint/2010/main" val="338801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use cases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74838" y="1251751"/>
            <a:ext cx="10441621" cy="183767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Identification of tandem repeat characteristics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Transposable element characterization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Usefulness for amino acid dotplots</a:t>
            </a:r>
            <a:endParaRPr lang="en-US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5879051"/>
            <a:ext cx="12192000" cy="978949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1047566" y="3249958"/>
            <a:ext cx="839827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evaluation of </a:t>
            </a:r>
            <a:r>
              <a:rPr lang="en-US" b="1" dirty="0" smtClean="0"/>
              <a:t>tandem repeat higher order structures </a:t>
            </a:r>
            <a:r>
              <a:rPr lang="en-US" dirty="0" smtClean="0"/>
              <a:t>of error-prone long reads</a:t>
            </a:r>
          </a:p>
          <a:p>
            <a:pPr marL="177800" indent="-17780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combined depiction of </a:t>
            </a:r>
            <a:r>
              <a:rPr lang="en-US" b="1" dirty="0" smtClean="0"/>
              <a:t>sequence structure and functional annotations</a:t>
            </a:r>
            <a:r>
              <a:rPr lang="en-US" dirty="0" smtClean="0"/>
              <a:t>,</a:t>
            </a:r>
          </a:p>
          <a:p>
            <a:pPr marL="177800" indent="-177800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/>
              <a:t>identification of conserved motifs in related sequences</a:t>
            </a:r>
            <a:r>
              <a:rPr lang="en-US" dirty="0" smtClean="0"/>
              <a:t>, </a:t>
            </a:r>
          </a:p>
          <a:p>
            <a:pPr marL="177800" indent="-17780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gene or repeat comparisons using </a:t>
            </a:r>
            <a:r>
              <a:rPr lang="en-US" b="1" dirty="0" smtClean="0"/>
              <a:t>degenerated consensus sequences</a:t>
            </a:r>
          </a:p>
          <a:p>
            <a:pPr marL="177800" indent="-177800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/>
              <a:t>analysis of terminal or internal inverted or direct repeats</a:t>
            </a:r>
            <a:endParaRPr lang="en-US" dirty="0"/>
          </a:p>
        </p:txBody>
      </p:sp>
      <p:sp>
        <p:nvSpPr>
          <p:cNvPr id="6" name="Pfeil nach unten 5"/>
          <p:cNvSpPr/>
          <p:nvPr/>
        </p:nvSpPr>
        <p:spPr>
          <a:xfrm>
            <a:off x="4971495" y="2654419"/>
            <a:ext cx="381740" cy="6214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(1) Tandem repeat characteristics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0" y="6550223"/>
            <a:ext cx="8876148" cy="3077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FISH image: Sarah Thompson, Dartmouth University;   </a:t>
            </a:r>
            <a:r>
              <a:rPr lang="de-DE" sz="1400" dirty="0" err="1" smtClean="0"/>
              <a:t>Plohl</a:t>
            </a:r>
            <a:r>
              <a:rPr lang="de-DE" sz="1400" dirty="0" smtClean="0"/>
              <a:t> et al. 2012. Genome Dynamics, 7: 126-152.</a:t>
            </a:r>
            <a:endParaRPr lang="en-US" sz="1400" dirty="0"/>
          </a:p>
        </p:txBody>
      </p:sp>
      <p:sp>
        <p:nvSpPr>
          <p:cNvPr id="28" name="Abgerundetes Rechteck 27"/>
          <p:cNvSpPr/>
          <p:nvPr/>
        </p:nvSpPr>
        <p:spPr>
          <a:xfrm>
            <a:off x="423569" y="1407934"/>
            <a:ext cx="304800" cy="31608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bgerundetes Rechteck 29"/>
          <p:cNvSpPr/>
          <p:nvPr/>
        </p:nvSpPr>
        <p:spPr>
          <a:xfrm>
            <a:off x="855369" y="1407934"/>
            <a:ext cx="304800" cy="31608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bgerundetes Rechteck 30"/>
          <p:cNvSpPr/>
          <p:nvPr/>
        </p:nvSpPr>
        <p:spPr>
          <a:xfrm>
            <a:off x="377022" y="2692426"/>
            <a:ext cx="397895" cy="279408"/>
          </a:xfrm>
          <a:prstGeom prst="roundRect">
            <a:avLst/>
          </a:prstGeom>
          <a:solidFill>
            <a:srgbClr val="D12FD1"/>
          </a:solidFill>
          <a:ln>
            <a:solidFill>
              <a:srgbClr val="B428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bgerundetes Rechteck 31"/>
          <p:cNvSpPr/>
          <p:nvPr/>
        </p:nvSpPr>
        <p:spPr>
          <a:xfrm>
            <a:off x="808822" y="2692426"/>
            <a:ext cx="397895" cy="279408"/>
          </a:xfrm>
          <a:prstGeom prst="roundRect">
            <a:avLst/>
          </a:prstGeom>
          <a:solidFill>
            <a:srgbClr val="D12FD1"/>
          </a:solidFill>
          <a:ln>
            <a:solidFill>
              <a:srgbClr val="B428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feld 39"/>
          <p:cNvSpPr txBox="1"/>
          <p:nvPr/>
        </p:nvSpPr>
        <p:spPr>
          <a:xfrm>
            <a:off x="183441" y="4772705"/>
            <a:ext cx="51810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D12FD1"/>
                </a:solidFill>
              </a:rPr>
              <a:t>Alpha </a:t>
            </a:r>
            <a:r>
              <a:rPr lang="en-US" dirty="0" smtClean="0">
                <a:solidFill>
                  <a:srgbClr val="D12FD1"/>
                </a:solidFill>
              </a:rPr>
              <a:t>satellite on centromeres of human chromosomes,</a:t>
            </a:r>
            <a:r>
              <a:rPr lang="de-DE" dirty="0" smtClean="0">
                <a:solidFill>
                  <a:srgbClr val="D12FD1"/>
                </a:solidFill>
              </a:rPr>
              <a:t> </a:t>
            </a:r>
            <a:r>
              <a:rPr lang="de-DE" dirty="0" err="1" smtClean="0">
                <a:solidFill>
                  <a:srgbClr val="D12FD1"/>
                </a:solidFill>
              </a:rPr>
              <a:t>here</a:t>
            </a:r>
            <a:r>
              <a:rPr lang="de-DE" dirty="0" smtClean="0">
                <a:solidFill>
                  <a:srgbClr val="D12FD1"/>
                </a:solidFill>
              </a:rPr>
              <a:t> </a:t>
            </a:r>
            <a:r>
              <a:rPr lang="de-DE" dirty="0" err="1" smtClean="0">
                <a:solidFill>
                  <a:srgbClr val="D12FD1"/>
                </a:solidFill>
              </a:rPr>
              <a:t>chromosome</a:t>
            </a:r>
            <a:r>
              <a:rPr lang="de-DE" dirty="0" smtClean="0">
                <a:solidFill>
                  <a:srgbClr val="D12FD1"/>
                </a:solidFill>
              </a:rPr>
              <a:t> 7 (</a:t>
            </a:r>
            <a:r>
              <a:rPr lang="de-DE" dirty="0" err="1" smtClean="0">
                <a:solidFill>
                  <a:srgbClr val="D12FD1"/>
                </a:solidFill>
              </a:rPr>
              <a:t>green</a:t>
            </a:r>
            <a:r>
              <a:rPr lang="de-DE" dirty="0" smtClean="0">
                <a:solidFill>
                  <a:srgbClr val="D12FD1"/>
                </a:solidFill>
              </a:rPr>
              <a:t>) </a:t>
            </a:r>
            <a:r>
              <a:rPr lang="de-DE" dirty="0" err="1" smtClean="0">
                <a:solidFill>
                  <a:srgbClr val="D12FD1"/>
                </a:solidFill>
              </a:rPr>
              <a:t>and</a:t>
            </a:r>
            <a:r>
              <a:rPr lang="de-DE" dirty="0" smtClean="0">
                <a:solidFill>
                  <a:srgbClr val="D12FD1"/>
                </a:solidFill>
              </a:rPr>
              <a:t> </a:t>
            </a:r>
            <a:r>
              <a:rPr lang="de-DE" dirty="0" err="1" smtClean="0">
                <a:solidFill>
                  <a:srgbClr val="D12FD1"/>
                </a:solidFill>
              </a:rPr>
              <a:t>chromosome</a:t>
            </a:r>
            <a:r>
              <a:rPr lang="de-DE" dirty="0" smtClean="0">
                <a:solidFill>
                  <a:srgbClr val="D12FD1"/>
                </a:solidFill>
              </a:rPr>
              <a:t> 8 (</a:t>
            </a:r>
            <a:r>
              <a:rPr lang="de-DE" dirty="0" err="1" smtClean="0">
                <a:solidFill>
                  <a:srgbClr val="D12FD1"/>
                </a:solidFill>
              </a:rPr>
              <a:t>red</a:t>
            </a:r>
            <a:r>
              <a:rPr lang="de-DE" dirty="0" smtClean="0">
                <a:solidFill>
                  <a:srgbClr val="D12FD1"/>
                </a:solidFill>
              </a:rPr>
              <a:t>).</a:t>
            </a:r>
            <a:endParaRPr lang="en-US" dirty="0" smtClean="0">
              <a:solidFill>
                <a:srgbClr val="D12FD1"/>
              </a:solidFill>
            </a:endParaRPr>
          </a:p>
        </p:txBody>
      </p:sp>
      <p:pic>
        <p:nvPicPr>
          <p:cNvPr id="27650" name="Picture 2" descr="https://pngimage.net/wp-content/uploads/2018/06/human-png-black-4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1107271" y="251011"/>
            <a:ext cx="1084729" cy="2590800"/>
          </a:xfrm>
          <a:prstGeom prst="rect">
            <a:avLst/>
          </a:prstGeom>
          <a:noFill/>
        </p:spPr>
      </p:pic>
      <p:pic>
        <p:nvPicPr>
          <p:cNvPr id="27652" name="Picture 4" descr="https://geiselmed.dartmouth.edu/compton/wp-content/uploads/sites/30/2017/12/chromosome_spre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2303" y="1406433"/>
            <a:ext cx="3095625" cy="3162301"/>
          </a:xfrm>
          <a:prstGeom prst="rect">
            <a:avLst/>
          </a:prstGeom>
          <a:noFill/>
        </p:spPr>
      </p:pic>
      <p:cxnSp>
        <p:nvCxnSpPr>
          <p:cNvPr id="22" name="Gerade Verbindung 21"/>
          <p:cNvCxnSpPr/>
          <p:nvPr/>
        </p:nvCxnSpPr>
        <p:spPr>
          <a:xfrm>
            <a:off x="1295400" y="2834640"/>
            <a:ext cx="1528482" cy="96822"/>
          </a:xfrm>
          <a:prstGeom prst="line">
            <a:avLst/>
          </a:prstGeom>
          <a:ln w="19050">
            <a:solidFill>
              <a:srgbClr val="D12FD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>
            <a:off x="1290918" y="2832849"/>
            <a:ext cx="2796988" cy="17930"/>
          </a:xfrm>
          <a:prstGeom prst="line">
            <a:avLst/>
          </a:prstGeom>
          <a:ln w="19050">
            <a:solidFill>
              <a:srgbClr val="D12FD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>
            <a:off x="1290918" y="2832849"/>
            <a:ext cx="2689411" cy="735106"/>
          </a:xfrm>
          <a:prstGeom prst="line">
            <a:avLst/>
          </a:prstGeom>
          <a:ln w="19050">
            <a:solidFill>
              <a:srgbClr val="D12FD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/>
          <p:nvPr/>
        </p:nvCxnSpPr>
        <p:spPr>
          <a:xfrm>
            <a:off x="1292860" y="2839720"/>
            <a:ext cx="2409564" cy="1059929"/>
          </a:xfrm>
          <a:prstGeom prst="line">
            <a:avLst/>
          </a:prstGeom>
          <a:ln w="19050">
            <a:solidFill>
              <a:srgbClr val="D12FD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3378" y="1984936"/>
            <a:ext cx="5031812" cy="2251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Textfeld 55"/>
          <p:cNvSpPr txBox="1"/>
          <p:nvPr/>
        </p:nvSpPr>
        <p:spPr>
          <a:xfrm>
            <a:off x="5842561" y="4772705"/>
            <a:ext cx="51810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Different monomeric alpha satellite variants are often repeated to form </a:t>
            </a:r>
            <a:r>
              <a:rPr lang="de-DE" dirty="0" err="1" smtClean="0"/>
              <a:t>higher</a:t>
            </a:r>
            <a:r>
              <a:rPr lang="de-DE" dirty="0" smtClean="0"/>
              <a:t> order </a:t>
            </a:r>
            <a:r>
              <a:rPr lang="de-DE" dirty="0" err="1" smtClean="0"/>
              <a:t>arrangements</a:t>
            </a:r>
            <a:r>
              <a:rPr lang="de-DE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en 13"/>
          <p:cNvGrpSpPr/>
          <p:nvPr/>
        </p:nvGrpSpPr>
        <p:grpSpPr>
          <a:xfrm>
            <a:off x="184770" y="2275839"/>
            <a:ext cx="8573150" cy="4145879"/>
            <a:chOff x="581342" y="2254250"/>
            <a:chExt cx="7951505" cy="3982720"/>
          </a:xfrm>
        </p:grpSpPr>
        <p:pic>
          <p:nvPicPr>
            <p:cNvPr id="1026" name="Picture 2" descr="D:\01_MolBioPflanzen\2_Paper\2018_Flexidot_Bioinformatics_CLOSED\02_application_cases\SMRT_Alpha_sat_human\Selfdotplots_wordsize9-001.png"/>
            <p:cNvPicPr>
              <a:picLocks noChangeAspect="1" noChangeArrowheads="1"/>
            </p:cNvPicPr>
            <p:nvPr/>
          </p:nvPicPr>
          <p:blipFill>
            <a:blip r:embed="rId2" cstate="print"/>
            <a:srcRect b="33765"/>
            <a:stretch>
              <a:fillRect/>
            </a:stretch>
          </p:blipFill>
          <p:spPr bwMode="auto">
            <a:xfrm>
              <a:off x="581342" y="2290761"/>
              <a:ext cx="5957888" cy="3946209"/>
            </a:xfrm>
            <a:prstGeom prst="rect">
              <a:avLst/>
            </a:prstGeom>
            <a:noFill/>
          </p:spPr>
        </p:pic>
        <p:grpSp>
          <p:nvGrpSpPr>
            <p:cNvPr id="13" name="Gruppieren 12"/>
            <p:cNvGrpSpPr/>
            <p:nvPr/>
          </p:nvGrpSpPr>
          <p:grpSpPr>
            <a:xfrm>
              <a:off x="6598637" y="2254250"/>
              <a:ext cx="1934210" cy="3926840"/>
              <a:chOff x="5828030" y="2254250"/>
              <a:chExt cx="1934210" cy="3926840"/>
            </a:xfrm>
          </p:grpSpPr>
          <p:pic>
            <p:nvPicPr>
              <p:cNvPr id="11" name="Picture 2" descr="D:\01_MolBioPflanzen\2_Paper\2018_Flexidot_Bioinformatics_CLOSED\02_application_cases\SMRT_Alpha_sat_human\Selfdotplots_wordsize9-001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34516" t="68963" r="34447"/>
              <a:stretch>
                <a:fillRect/>
              </a:stretch>
            </p:blipFill>
            <p:spPr bwMode="auto">
              <a:xfrm>
                <a:off x="5913120" y="2254250"/>
                <a:ext cx="1849120" cy="1849120"/>
              </a:xfrm>
              <a:prstGeom prst="rect">
                <a:avLst/>
              </a:prstGeom>
              <a:noFill/>
            </p:spPr>
          </p:pic>
          <p:pic>
            <p:nvPicPr>
              <p:cNvPr id="12" name="Picture 2" descr="D:\01_MolBioPflanzen\2_Paper\2018_Flexidot_Bioinformatics_CLOSED\02_application_cases\SMRT_Alpha_sat_human\Selfdotplots_wordsize9-001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67258" t="68963" r="1023"/>
              <a:stretch>
                <a:fillRect/>
              </a:stretch>
            </p:blipFill>
            <p:spPr bwMode="auto">
              <a:xfrm>
                <a:off x="5828030" y="4331970"/>
                <a:ext cx="1889760" cy="1849120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35" name="Rechteck 34"/>
          <p:cNvSpPr/>
          <p:nvPr/>
        </p:nvSpPr>
        <p:spPr>
          <a:xfrm>
            <a:off x="6725920" y="4460240"/>
            <a:ext cx="2092960" cy="1879600"/>
          </a:xfrm>
          <a:prstGeom prst="rect">
            <a:avLst/>
          </a:prstGeom>
          <a:gradFill flip="none" rotWithShape="1">
            <a:gsLst>
              <a:gs pos="0">
                <a:srgbClr val="D12FD1">
                  <a:alpha val="25000"/>
                </a:srgbClr>
              </a:gs>
              <a:gs pos="100000">
                <a:srgbClr val="00B050">
                  <a:alpha val="25000"/>
                </a:srgbClr>
              </a:gs>
            </a:gsLst>
            <a:lin ang="16200000" scaled="1"/>
            <a:tileRect/>
          </a:gradFill>
          <a:ln w="19050">
            <a:solidFill>
              <a:srgbClr val="D12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Rechteck 38"/>
          <p:cNvSpPr/>
          <p:nvPr/>
        </p:nvSpPr>
        <p:spPr>
          <a:xfrm>
            <a:off x="6725920" y="4460240"/>
            <a:ext cx="2092960" cy="1879600"/>
          </a:xfrm>
          <a:prstGeom prst="rect">
            <a:avLst/>
          </a:prstGeom>
          <a:solidFill>
            <a:srgbClr val="D12FD1">
              <a:alpha val="25098"/>
            </a:srgbClr>
          </a:solidFill>
          <a:ln w="19050">
            <a:solidFill>
              <a:srgbClr val="D12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/>
          <p:cNvSpPr/>
          <p:nvPr/>
        </p:nvSpPr>
        <p:spPr>
          <a:xfrm>
            <a:off x="9123680" y="2733040"/>
            <a:ext cx="2001520" cy="914400"/>
          </a:xfrm>
          <a:prstGeom prst="rect">
            <a:avLst/>
          </a:prstGeom>
          <a:solidFill>
            <a:srgbClr val="1CADE4">
              <a:alpha val="25098"/>
            </a:srgbClr>
          </a:solidFill>
          <a:ln w="19050">
            <a:solidFill>
              <a:srgbClr val="1CAD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Rechteck 35"/>
          <p:cNvSpPr/>
          <p:nvPr/>
        </p:nvSpPr>
        <p:spPr>
          <a:xfrm>
            <a:off x="9123680" y="3709440"/>
            <a:ext cx="2001520" cy="576000"/>
          </a:xfrm>
          <a:prstGeom prst="rect">
            <a:avLst/>
          </a:prstGeom>
          <a:solidFill>
            <a:srgbClr val="D12FD1">
              <a:alpha val="25098"/>
            </a:srgbClr>
          </a:solidFill>
          <a:ln w="19050">
            <a:solidFill>
              <a:srgbClr val="D12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/>
          <p:cNvSpPr/>
          <p:nvPr/>
        </p:nvSpPr>
        <p:spPr>
          <a:xfrm>
            <a:off x="9123680" y="4347440"/>
            <a:ext cx="2001520" cy="518160"/>
          </a:xfrm>
          <a:prstGeom prst="rect">
            <a:avLst/>
          </a:prstGeom>
          <a:solidFill>
            <a:srgbClr val="00B050">
              <a:alpha val="25098"/>
            </a:srgbClr>
          </a:solidFill>
          <a:ln w="19050">
            <a:solidFill>
              <a:srgbClr val="34AC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Rechteck 37"/>
          <p:cNvSpPr/>
          <p:nvPr/>
        </p:nvSpPr>
        <p:spPr>
          <a:xfrm>
            <a:off x="9123680" y="4927600"/>
            <a:ext cx="2001520" cy="576000"/>
          </a:xfrm>
          <a:prstGeom prst="rect">
            <a:avLst/>
          </a:prstGeom>
          <a:solidFill>
            <a:srgbClr val="EABD16">
              <a:alpha val="25098"/>
            </a:srgbClr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7621" y="365760"/>
            <a:ext cx="10446891" cy="1325562"/>
          </a:xfrm>
        </p:spPr>
        <p:txBody>
          <a:bodyPr>
            <a:normAutofit/>
          </a:bodyPr>
          <a:lstStyle/>
          <a:p>
            <a:r>
              <a:rPr lang="en-US" dirty="0" smtClean="0"/>
              <a:t>Higher-order arrangement of the alpha satellite within its array?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507621" y="1777299"/>
            <a:ext cx="10262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Long reads (</a:t>
            </a:r>
            <a:r>
              <a:rPr lang="en-US" dirty="0" err="1" smtClean="0"/>
              <a:t>PacBio</a:t>
            </a:r>
            <a:r>
              <a:rPr lang="en-US" dirty="0" smtClean="0"/>
              <a:t> SMRT reads from human) allow assessment of higher order structure </a:t>
            </a:r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1175998" y="6211669"/>
            <a:ext cx="10160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self dotplot with wordsize 9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5" name="Inhaltsplatzhalter 17"/>
          <p:cNvSpPr txBox="1">
            <a:spLocks/>
          </p:cNvSpPr>
          <p:nvPr/>
        </p:nvSpPr>
        <p:spPr>
          <a:xfrm>
            <a:off x="9083043" y="2727961"/>
            <a:ext cx="2377437" cy="2951479"/>
          </a:xfrm>
          <a:prstGeom prst="rect">
            <a:avLst/>
          </a:prstGeom>
        </p:spPr>
        <p:txBody>
          <a:bodyPr/>
          <a:lstStyle/>
          <a:p>
            <a:pPr marL="182880" marR="0" lvl="0" indent="-182880" algn="l" defTabSz="914400" rtl="0" eaLnBrk="1" fontAlgn="auto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b="0" i="0" u="none" strike="noStrike" kern="1200" cap="none" spc="1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 arrangements (parallel lines)</a:t>
            </a:r>
          </a:p>
          <a:p>
            <a:pPr marL="182880" indent="-18288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pc="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Higher order arrangements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n-US" spc="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Inversions</a:t>
            </a:r>
          </a:p>
          <a:p>
            <a:pPr marL="182880" marR="0" lvl="0" indent="-182880" algn="l" defTabSz="914400" rtl="0" eaLnBrk="1" fontAlgn="auto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b="0" i="0" u="none" strike="noStrike" kern="1200" cap="none" spc="1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Short arrays, interspersions</a:t>
            </a:r>
            <a:endParaRPr kumimoji="0" lang="en-US" b="0" i="0" u="none" strike="noStrike" kern="1200" cap="none" spc="1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132080" y="2275840"/>
            <a:ext cx="2092960" cy="1879600"/>
          </a:xfrm>
          <a:prstGeom prst="rect">
            <a:avLst/>
          </a:prstGeom>
          <a:solidFill>
            <a:srgbClr val="1CADE4">
              <a:alpha val="25098"/>
            </a:srgbClr>
          </a:solidFill>
          <a:ln w="19050">
            <a:solidFill>
              <a:srgbClr val="1CAD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/>
          <p:cNvSpPr/>
          <p:nvPr/>
        </p:nvSpPr>
        <p:spPr>
          <a:xfrm>
            <a:off x="2330027" y="2275840"/>
            <a:ext cx="2092960" cy="1879600"/>
          </a:xfrm>
          <a:prstGeom prst="rect">
            <a:avLst/>
          </a:prstGeom>
          <a:solidFill>
            <a:srgbClr val="D12FD1">
              <a:alpha val="25098"/>
            </a:srgbClr>
          </a:solidFill>
          <a:ln w="19050">
            <a:solidFill>
              <a:srgbClr val="D12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Rechteck 28"/>
          <p:cNvSpPr/>
          <p:nvPr/>
        </p:nvSpPr>
        <p:spPr>
          <a:xfrm>
            <a:off x="4527974" y="2275840"/>
            <a:ext cx="2092960" cy="1879600"/>
          </a:xfrm>
          <a:prstGeom prst="rect">
            <a:avLst/>
          </a:prstGeom>
          <a:solidFill>
            <a:srgbClr val="D12FD1">
              <a:alpha val="25098"/>
            </a:srgbClr>
          </a:solidFill>
          <a:ln w="19050">
            <a:solidFill>
              <a:srgbClr val="D12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Rechteck 29"/>
          <p:cNvSpPr/>
          <p:nvPr/>
        </p:nvSpPr>
        <p:spPr>
          <a:xfrm>
            <a:off x="6725920" y="2275840"/>
            <a:ext cx="2092960" cy="1879600"/>
          </a:xfrm>
          <a:prstGeom prst="rect">
            <a:avLst/>
          </a:prstGeom>
          <a:solidFill>
            <a:srgbClr val="00B050">
              <a:alpha val="25098"/>
            </a:srgbClr>
          </a:solidFill>
          <a:ln w="19050">
            <a:solidFill>
              <a:srgbClr val="34AC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 31"/>
          <p:cNvSpPr/>
          <p:nvPr/>
        </p:nvSpPr>
        <p:spPr>
          <a:xfrm>
            <a:off x="132080" y="4460240"/>
            <a:ext cx="2092960" cy="1879600"/>
          </a:xfrm>
          <a:prstGeom prst="rect">
            <a:avLst/>
          </a:prstGeom>
          <a:solidFill>
            <a:srgbClr val="EABD16">
              <a:alpha val="25098"/>
            </a:srgbClr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Rechteck 32"/>
          <p:cNvSpPr/>
          <p:nvPr/>
        </p:nvSpPr>
        <p:spPr>
          <a:xfrm>
            <a:off x="2330027" y="4460240"/>
            <a:ext cx="2092960" cy="1879600"/>
          </a:xfrm>
          <a:prstGeom prst="rect">
            <a:avLst/>
          </a:prstGeom>
          <a:solidFill>
            <a:srgbClr val="EABD16">
              <a:alpha val="25098"/>
            </a:srgbClr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Rechteck 33"/>
          <p:cNvSpPr/>
          <p:nvPr/>
        </p:nvSpPr>
        <p:spPr>
          <a:xfrm>
            <a:off x="4527974" y="4460240"/>
            <a:ext cx="2092960" cy="1879600"/>
          </a:xfrm>
          <a:prstGeom prst="rect">
            <a:avLst/>
          </a:prstGeom>
          <a:solidFill>
            <a:srgbClr val="00B050">
              <a:alpha val="25098"/>
            </a:srgbClr>
          </a:solidFill>
          <a:ln w="19050">
            <a:solidFill>
              <a:srgbClr val="34AC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0" name="Picture 2" descr="https://pngimage.net/wp-content/uploads/2018/06/human-png-black-4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1107271" y="251011"/>
            <a:ext cx="1084729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9" grpId="0" animBg="1"/>
      <p:bldP spid="39" grpId="1" animBg="1"/>
      <p:bldP spid="26" grpId="0" animBg="1"/>
      <p:bldP spid="36" grpId="0" animBg="1"/>
      <p:bldP spid="37" grpId="0" animBg="1"/>
      <p:bldP spid="38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Tandem repeat characteristics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idx="1"/>
          </p:nvPr>
        </p:nvSpPr>
        <p:spPr>
          <a:xfrm>
            <a:off x="7396483" y="1427481"/>
            <a:ext cx="3891277" cy="4884738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tx2"/>
                </a:solidFill>
              </a:rPr>
              <a:t>Takeaway message:</a:t>
            </a:r>
          </a:p>
          <a:p>
            <a:r>
              <a:rPr lang="en-US" dirty="0" smtClean="0"/>
              <a:t>visualization of monomeric variants of tandem repeats</a:t>
            </a:r>
          </a:p>
          <a:p>
            <a:r>
              <a:rPr lang="en-US" dirty="0" smtClean="0"/>
              <a:t>easy assessment of higher order arrangements by </a:t>
            </a:r>
            <a:r>
              <a:rPr lang="en-US" dirty="0" err="1" smtClean="0"/>
              <a:t>dotplot</a:t>
            </a:r>
            <a:r>
              <a:rPr lang="en-US" dirty="0" smtClean="0"/>
              <a:t> analysis of long reads (</a:t>
            </a:r>
            <a:r>
              <a:rPr lang="en-US" dirty="0" err="1" smtClean="0"/>
              <a:t>PacBio</a:t>
            </a:r>
            <a:r>
              <a:rPr lang="en-US" dirty="0" smtClean="0"/>
              <a:t> or Oxford </a:t>
            </a:r>
            <a:r>
              <a:rPr lang="en-US" dirty="0" err="1" smtClean="0"/>
              <a:t>Nanopore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satellite DNA arrays</a:t>
            </a:r>
          </a:p>
          <a:p>
            <a:pPr lvl="1"/>
            <a:r>
              <a:rPr lang="en-US" dirty="0" smtClean="0"/>
              <a:t>ribosomal DNA arrays</a:t>
            </a:r>
          </a:p>
          <a:p>
            <a:endParaRPr lang="en-US" dirty="0"/>
          </a:p>
        </p:txBody>
      </p:sp>
      <p:grpSp>
        <p:nvGrpSpPr>
          <p:cNvPr id="16" name="Gruppieren 15"/>
          <p:cNvGrpSpPr/>
          <p:nvPr/>
        </p:nvGrpSpPr>
        <p:grpSpPr>
          <a:xfrm>
            <a:off x="482601" y="1534159"/>
            <a:ext cx="6629400" cy="4714739"/>
            <a:chOff x="4699000" y="2281511"/>
            <a:chExt cx="6932475" cy="4800508"/>
          </a:xfrm>
        </p:grpSpPr>
        <p:grpSp>
          <p:nvGrpSpPr>
            <p:cNvPr id="25" name="Gruppieren 24"/>
            <p:cNvGrpSpPr/>
            <p:nvPr/>
          </p:nvGrpSpPr>
          <p:grpSpPr>
            <a:xfrm>
              <a:off x="4699000" y="2281511"/>
              <a:ext cx="6932475" cy="4466418"/>
              <a:chOff x="4699000" y="2281511"/>
              <a:chExt cx="6932475" cy="4466418"/>
            </a:xfrm>
          </p:grpSpPr>
          <p:pic>
            <p:nvPicPr>
              <p:cNvPr id="19" name="Grafik 18" descr="Selfdotplots_wordsize9_collage-012.pn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699000" y="2281511"/>
                <a:ext cx="6932475" cy="4136222"/>
              </a:xfrm>
              <a:prstGeom prst="rect">
                <a:avLst/>
              </a:prstGeom>
            </p:spPr>
          </p:pic>
          <p:sp>
            <p:nvSpPr>
              <p:cNvPr id="20" name="Textfeld 19"/>
              <p:cNvSpPr txBox="1"/>
              <p:nvPr/>
            </p:nvSpPr>
            <p:spPr>
              <a:xfrm>
                <a:off x="4961464" y="6378597"/>
                <a:ext cx="62709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pEV</a:t>
                </a:r>
                <a:endParaRPr lang="en-US" dirty="0"/>
              </a:p>
            </p:txBody>
          </p:sp>
        </p:grpSp>
        <p:grpSp>
          <p:nvGrpSpPr>
            <p:cNvPr id="47" name="Gruppieren 46"/>
            <p:cNvGrpSpPr/>
            <p:nvPr/>
          </p:nvGrpSpPr>
          <p:grpSpPr>
            <a:xfrm>
              <a:off x="4699000" y="2281511"/>
              <a:ext cx="5529631" cy="4800508"/>
              <a:chOff x="4699000" y="2281511"/>
              <a:chExt cx="5529631" cy="4800508"/>
            </a:xfrm>
          </p:grpSpPr>
          <p:pic>
            <p:nvPicPr>
              <p:cNvPr id="45" name="Grafik 44" descr="Selfdotplots_wordsize9-001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699000" y="2281511"/>
                <a:ext cx="4136400" cy="4136400"/>
              </a:xfrm>
              <a:prstGeom prst="rect">
                <a:avLst/>
              </a:prstGeom>
            </p:spPr>
          </p:pic>
          <p:sp>
            <p:nvSpPr>
              <p:cNvPr id="46" name="Textfeld 45"/>
              <p:cNvSpPr txBox="1"/>
              <p:nvPr/>
            </p:nvSpPr>
            <p:spPr>
              <a:xfrm>
                <a:off x="4904738" y="6435688"/>
                <a:ext cx="5323893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Other tandem repeats can also be analyzed, </a:t>
                </a:r>
              </a:p>
              <a:p>
                <a:r>
                  <a:rPr lang="en-US" dirty="0" smtClean="0"/>
                  <a:t>here: pike 5S rDNA                   </a:t>
                </a:r>
                <a:endParaRPr lang="en-US" dirty="0"/>
              </a:p>
            </p:txBody>
          </p:sp>
        </p:grpSp>
      </p:grpSp>
      <p:sp>
        <p:nvSpPr>
          <p:cNvPr id="17" name="Rechteck 16"/>
          <p:cNvSpPr/>
          <p:nvPr/>
        </p:nvSpPr>
        <p:spPr>
          <a:xfrm>
            <a:off x="0" y="6550223"/>
            <a:ext cx="5500224" cy="3077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400" dirty="0" smtClean="0"/>
              <a:t>Pike </a:t>
            </a:r>
            <a:r>
              <a:rPr lang="de-DE" sz="1400" dirty="0" err="1" smtClean="0"/>
              <a:t>example</a:t>
            </a:r>
            <a:r>
              <a:rPr lang="de-DE" sz="1400" dirty="0" smtClean="0"/>
              <a:t>: </a:t>
            </a:r>
            <a:r>
              <a:rPr lang="de-DE" sz="1400" dirty="0" err="1" smtClean="0"/>
              <a:t>Symonová</a:t>
            </a:r>
            <a:r>
              <a:rPr lang="de-DE" sz="1400" dirty="0" smtClean="0"/>
              <a:t> et al. 2017. BMC </a:t>
            </a:r>
            <a:r>
              <a:rPr lang="de-DE" sz="1400" dirty="0" err="1" smtClean="0"/>
              <a:t>Genomics</a:t>
            </a:r>
            <a:r>
              <a:rPr lang="de-DE" sz="1400" dirty="0" smtClean="0"/>
              <a:t>, 18: 391.</a:t>
            </a:r>
          </a:p>
        </p:txBody>
      </p:sp>
      <p:pic>
        <p:nvPicPr>
          <p:cNvPr id="22" name="Picture 2" descr="https://pngimage.net/wp-content/uploads/2018/06/human-png-black-4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1107271" y="251011"/>
            <a:ext cx="1084729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7621" y="365760"/>
            <a:ext cx="10446891" cy="7518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(2) Transposable element characterization: </a:t>
            </a:r>
            <a:br>
              <a:rPr lang="en-US" dirty="0" smtClean="0"/>
            </a:br>
            <a:r>
              <a:rPr lang="en-US" dirty="0" smtClean="0"/>
              <a:t>Can dotplots and annotation be combined? 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076" y="1657561"/>
            <a:ext cx="7708545" cy="319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1455" y="4106618"/>
            <a:ext cx="7352887" cy="2418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25720" flipH="1">
            <a:off x="10968024" y="-296462"/>
            <a:ext cx="1236947" cy="185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feld 13"/>
          <p:cNvSpPr txBox="1"/>
          <p:nvPr/>
        </p:nvSpPr>
        <p:spPr>
          <a:xfrm>
            <a:off x="507621" y="1207363"/>
            <a:ext cx="6114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Example:  Beetle LTR retrotransposon from sugar beet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0" y="6550223"/>
            <a:ext cx="8810425" cy="3077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Weber und Schmidt 2009. Chromosome Research, 17:379-396;   </a:t>
            </a:r>
            <a:r>
              <a:rPr lang="de-DE" sz="1400" dirty="0" smtClean="0"/>
              <a:t>Weber et al. 2013. Mobile DNA, 4: 8.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7621" y="365760"/>
            <a:ext cx="10446891" cy="7518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Transposable element characterization: </a:t>
            </a:r>
            <a:br>
              <a:rPr lang="en-US" dirty="0" smtClean="0"/>
            </a:br>
            <a:r>
              <a:rPr lang="en-US" dirty="0" smtClean="0"/>
              <a:t>Can dotplots and annotation be combined? </a:t>
            </a:r>
            <a:endParaRPr lang="en-US" dirty="0"/>
          </a:p>
        </p:txBody>
      </p:sp>
      <p:pic>
        <p:nvPicPr>
          <p:cNvPr id="4" name="Inhaltsplatzhalter 3" descr="Beetle1_good_schem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66162" y="1561744"/>
            <a:ext cx="4526328" cy="4723648"/>
          </a:xfrm>
        </p:spPr>
      </p:pic>
      <p:sp>
        <p:nvSpPr>
          <p:cNvPr id="6" name="Textfeld 5"/>
          <p:cNvSpPr txBox="1"/>
          <p:nvPr/>
        </p:nvSpPr>
        <p:spPr>
          <a:xfrm>
            <a:off x="7831570" y="1615747"/>
            <a:ext cx="1748201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LTRs visible by parallel diagonals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7831570" y="4227263"/>
            <a:ext cx="1853954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Integrase</a:t>
            </a:r>
            <a:r>
              <a:rPr lang="en-US" dirty="0" smtClean="0"/>
              <a:t> continues in 3’LTR as visible by shading overlap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25720" flipH="1">
            <a:off x="10968024" y="-296462"/>
            <a:ext cx="1236947" cy="185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feld 9"/>
          <p:cNvSpPr txBox="1"/>
          <p:nvPr/>
        </p:nvSpPr>
        <p:spPr>
          <a:xfrm>
            <a:off x="507621" y="1207363"/>
            <a:ext cx="4264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Example:  Beetle LTR retrotransposon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0" y="6550223"/>
            <a:ext cx="8810425" cy="3077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Weber und Schmidt 2009. Chromosome Research, 17:379-396;   </a:t>
            </a:r>
            <a:r>
              <a:rPr lang="de-DE" sz="1400" dirty="0" smtClean="0"/>
              <a:t>Weber et al. 2013. Mobile DNA, 4: 8.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7621" y="365760"/>
            <a:ext cx="10446891" cy="7518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Transposable element characterization: </a:t>
            </a:r>
            <a:br>
              <a:rPr lang="en-US" dirty="0" smtClean="0"/>
            </a:br>
            <a:r>
              <a:rPr lang="en-US" dirty="0" smtClean="0"/>
              <a:t>Can repeat families be compared?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87" y="1806305"/>
            <a:ext cx="9525144" cy="3245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feld 5"/>
          <p:cNvSpPr txBox="1"/>
          <p:nvPr/>
        </p:nvSpPr>
        <p:spPr>
          <a:xfrm>
            <a:off x="507621" y="1207363"/>
            <a:ext cx="4264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Example:  Beetle LTR retrotransposon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25720" flipH="1">
            <a:off x="10968024" y="-296462"/>
            <a:ext cx="1236947" cy="185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feld 8"/>
          <p:cNvSpPr txBox="1"/>
          <p:nvPr/>
        </p:nvSpPr>
        <p:spPr>
          <a:xfrm>
            <a:off x="0" y="6550223"/>
            <a:ext cx="3288080" cy="3077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400" dirty="0" smtClean="0"/>
              <a:t>Weber et al. 2013. Mobile DNA, 4: 8.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Z:\media\toheitka\DATA\01_MolBioPflanzen\2_Paper\2018_KMS1_TH_Flexidot\02_application_cases\polydot_Beetle\Beetle_dotplot_for_tree\for_tree-Polydotplot_CustomMatrix_Shading_Legend_max80%_n4.png"/>
          <p:cNvPicPr>
            <a:picLocks noChangeAspect="1" noChangeArrowheads="1"/>
          </p:cNvPicPr>
          <p:nvPr/>
        </p:nvPicPr>
        <p:blipFill>
          <a:blip r:embed="rId2" cstate="print"/>
          <a:srcRect l="68750" t="39584" r="10416" b="48958"/>
          <a:stretch>
            <a:fillRect/>
          </a:stretch>
        </p:blipFill>
        <p:spPr bwMode="auto">
          <a:xfrm>
            <a:off x="8895073" y="3976646"/>
            <a:ext cx="1818422" cy="1000132"/>
          </a:xfrm>
          <a:prstGeom prst="rect">
            <a:avLst/>
          </a:prstGeom>
          <a:noFill/>
        </p:spPr>
      </p:pic>
      <p:pic>
        <p:nvPicPr>
          <p:cNvPr id="6" name="Picture 9" descr="Z:\media\toheitka\DATA\01_MolBioPflanzen\2_Paper\2018_KMS1_TH_Flexidot\02_application_cases\polydot_Beetle\Beetle_dotplot_for_tree\for_tree-Polydotplot_LCS_Shading_Legend_max134bp_n4.png"/>
          <p:cNvPicPr>
            <a:picLocks noChangeAspect="1" noChangeArrowheads="1"/>
          </p:cNvPicPr>
          <p:nvPr/>
        </p:nvPicPr>
        <p:blipFill>
          <a:blip r:embed="rId3" cstate="print"/>
          <a:srcRect l="66667" t="39583" r="10416" b="47917"/>
          <a:stretch>
            <a:fillRect/>
          </a:stretch>
        </p:blipFill>
        <p:spPr bwMode="auto">
          <a:xfrm>
            <a:off x="8912853" y="5398647"/>
            <a:ext cx="2000264" cy="1091053"/>
          </a:xfrm>
          <a:prstGeom prst="rect">
            <a:avLst/>
          </a:prstGeom>
          <a:noFill/>
        </p:spPr>
      </p:pic>
      <p:grpSp>
        <p:nvGrpSpPr>
          <p:cNvPr id="25" name="Gruppieren 24"/>
          <p:cNvGrpSpPr/>
          <p:nvPr/>
        </p:nvGrpSpPr>
        <p:grpSpPr>
          <a:xfrm>
            <a:off x="0" y="0"/>
            <a:ext cx="7297764" cy="6858000"/>
            <a:chOff x="2246286" y="0"/>
            <a:chExt cx="7297764" cy="6858000"/>
          </a:xfrm>
        </p:grpSpPr>
        <p:grpSp>
          <p:nvGrpSpPr>
            <p:cNvPr id="24" name="Gruppieren 23"/>
            <p:cNvGrpSpPr/>
            <p:nvPr/>
          </p:nvGrpSpPr>
          <p:grpSpPr>
            <a:xfrm>
              <a:off x="2328836" y="0"/>
              <a:ext cx="7215214" cy="6858000"/>
              <a:chOff x="2090711" y="0"/>
              <a:chExt cx="7215214" cy="6858000"/>
            </a:xfrm>
          </p:grpSpPr>
          <p:pic>
            <p:nvPicPr>
              <p:cNvPr id="4" name="Picture 7" descr="Z:\media\toheitka\DATA\01_MolBioPflanzen\2_Paper\2018_KMS1_TH_Flexidot\02_application_cases\polydot_Beetle\Beetle_dotplot_for_tree\for_tree-Polydotplot_wordsize10_S1_matrix_4shades_ref0_ori0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447925" y="0"/>
                <a:ext cx="6858000" cy="6858000"/>
              </a:xfrm>
              <a:prstGeom prst="rect">
                <a:avLst/>
              </a:prstGeom>
              <a:noFill/>
            </p:spPr>
          </p:pic>
          <p:grpSp>
            <p:nvGrpSpPr>
              <p:cNvPr id="7" name="Gruppieren 6"/>
              <p:cNvGrpSpPr/>
              <p:nvPr/>
            </p:nvGrpSpPr>
            <p:grpSpPr>
              <a:xfrm>
                <a:off x="2090711" y="1233472"/>
                <a:ext cx="376240" cy="5112000"/>
                <a:chOff x="-2944813" y="2427288"/>
                <a:chExt cx="5084763" cy="1838325"/>
              </a:xfrm>
            </p:grpSpPr>
            <p:sp>
              <p:nvSpPr>
                <p:cNvPr id="8" name="Freeform 15"/>
                <p:cNvSpPr>
                  <a:spLocks/>
                </p:cNvSpPr>
                <p:nvPr/>
              </p:nvSpPr>
              <p:spPr bwMode="auto">
                <a:xfrm>
                  <a:off x="1123950" y="2427288"/>
                  <a:ext cx="1016000" cy="146050"/>
                </a:xfrm>
                <a:custGeom>
                  <a:avLst/>
                  <a:gdLst/>
                  <a:ahLst/>
                  <a:cxnLst>
                    <a:cxn ang="0">
                      <a:pos x="0" y="92"/>
                    </a:cxn>
                    <a:cxn ang="0">
                      <a:pos x="0" y="0"/>
                    </a:cxn>
                    <a:cxn ang="0">
                      <a:pos x="640" y="0"/>
                    </a:cxn>
                  </a:cxnLst>
                  <a:rect l="0" t="0" r="r" b="b"/>
                  <a:pathLst>
                    <a:path w="640" h="92">
                      <a:moveTo>
                        <a:pt x="0" y="92"/>
                      </a:moveTo>
                      <a:lnTo>
                        <a:pt x="0" y="0"/>
                      </a:lnTo>
                      <a:lnTo>
                        <a:pt x="640" y="0"/>
                      </a:lnTo>
                    </a:path>
                  </a:pathLst>
                </a:custGeom>
                <a:noFill/>
                <a:ln w="19050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" name="Freeform 17"/>
                <p:cNvSpPr>
                  <a:spLocks/>
                </p:cNvSpPr>
                <p:nvPr/>
              </p:nvSpPr>
              <p:spPr bwMode="auto">
                <a:xfrm>
                  <a:off x="1123952" y="2548886"/>
                  <a:ext cx="1015998" cy="1460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92"/>
                    </a:cxn>
                    <a:cxn ang="0">
                      <a:pos x="640" y="92"/>
                    </a:cxn>
                  </a:cxnLst>
                  <a:rect l="0" t="0" r="r" b="b"/>
                  <a:pathLst>
                    <a:path w="640" h="92">
                      <a:moveTo>
                        <a:pt x="0" y="0"/>
                      </a:moveTo>
                      <a:lnTo>
                        <a:pt x="0" y="92"/>
                      </a:lnTo>
                      <a:lnTo>
                        <a:pt x="640" y="92"/>
                      </a:lnTo>
                    </a:path>
                  </a:pathLst>
                </a:custGeom>
                <a:noFill/>
                <a:ln w="19050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" name="Freeform 18"/>
                <p:cNvSpPr>
                  <a:spLocks/>
                </p:cNvSpPr>
                <p:nvPr/>
              </p:nvSpPr>
              <p:spPr bwMode="auto">
                <a:xfrm>
                  <a:off x="106362" y="2581275"/>
                  <a:ext cx="1017588" cy="222250"/>
                </a:xfrm>
                <a:custGeom>
                  <a:avLst/>
                  <a:gdLst/>
                  <a:ahLst/>
                  <a:cxnLst>
                    <a:cxn ang="0">
                      <a:pos x="0" y="140"/>
                    </a:cxn>
                    <a:cxn ang="0">
                      <a:pos x="0" y="0"/>
                    </a:cxn>
                    <a:cxn ang="0">
                      <a:pos x="641" y="0"/>
                    </a:cxn>
                  </a:cxnLst>
                  <a:rect l="0" t="0" r="r" b="b"/>
                  <a:pathLst>
                    <a:path w="641" h="140">
                      <a:moveTo>
                        <a:pt x="0" y="140"/>
                      </a:moveTo>
                      <a:lnTo>
                        <a:pt x="0" y="0"/>
                      </a:lnTo>
                      <a:lnTo>
                        <a:pt x="641" y="0"/>
                      </a:lnTo>
                    </a:path>
                  </a:pathLst>
                </a:custGeom>
                <a:noFill/>
                <a:ln w="19050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" name="Freeform 20"/>
                <p:cNvSpPr>
                  <a:spLocks/>
                </p:cNvSpPr>
                <p:nvPr/>
              </p:nvSpPr>
              <p:spPr bwMode="auto">
                <a:xfrm>
                  <a:off x="106363" y="2771696"/>
                  <a:ext cx="2033587" cy="2238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41"/>
                    </a:cxn>
                    <a:cxn ang="0">
                      <a:pos x="1281" y="141"/>
                    </a:cxn>
                  </a:cxnLst>
                  <a:rect l="0" t="0" r="r" b="b"/>
                  <a:pathLst>
                    <a:path w="1281" h="141">
                      <a:moveTo>
                        <a:pt x="0" y="0"/>
                      </a:moveTo>
                      <a:lnTo>
                        <a:pt x="0" y="141"/>
                      </a:lnTo>
                      <a:lnTo>
                        <a:pt x="1281" y="141"/>
                      </a:lnTo>
                    </a:path>
                  </a:pathLst>
                </a:custGeom>
                <a:noFill/>
                <a:ln w="19050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" name="Freeform 21"/>
                <p:cNvSpPr>
                  <a:spLocks/>
                </p:cNvSpPr>
                <p:nvPr/>
              </p:nvSpPr>
              <p:spPr bwMode="auto">
                <a:xfrm>
                  <a:off x="-911225" y="2809875"/>
                  <a:ext cx="1017588" cy="338138"/>
                </a:xfrm>
                <a:custGeom>
                  <a:avLst/>
                  <a:gdLst/>
                  <a:ahLst/>
                  <a:cxnLst>
                    <a:cxn ang="0">
                      <a:pos x="0" y="213"/>
                    </a:cxn>
                    <a:cxn ang="0">
                      <a:pos x="0" y="0"/>
                    </a:cxn>
                    <a:cxn ang="0">
                      <a:pos x="641" y="0"/>
                    </a:cxn>
                  </a:cxnLst>
                  <a:rect l="0" t="0" r="r" b="b"/>
                  <a:pathLst>
                    <a:path w="641" h="213">
                      <a:moveTo>
                        <a:pt x="0" y="213"/>
                      </a:moveTo>
                      <a:lnTo>
                        <a:pt x="0" y="0"/>
                      </a:lnTo>
                      <a:lnTo>
                        <a:pt x="641" y="0"/>
                      </a:lnTo>
                    </a:path>
                  </a:pathLst>
                </a:custGeom>
                <a:noFill/>
                <a:ln w="19050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" name="Freeform 23"/>
                <p:cNvSpPr>
                  <a:spLocks/>
                </p:cNvSpPr>
                <p:nvPr/>
              </p:nvSpPr>
              <p:spPr bwMode="auto">
                <a:xfrm>
                  <a:off x="1123952" y="3315622"/>
                  <a:ext cx="1015998" cy="181243"/>
                </a:xfrm>
                <a:custGeom>
                  <a:avLst/>
                  <a:gdLst/>
                  <a:ahLst/>
                  <a:cxnLst>
                    <a:cxn ang="0">
                      <a:pos x="0" y="93"/>
                    </a:cxn>
                    <a:cxn ang="0">
                      <a:pos x="0" y="0"/>
                    </a:cxn>
                    <a:cxn ang="0">
                      <a:pos x="640" y="0"/>
                    </a:cxn>
                  </a:cxnLst>
                  <a:rect l="0" t="0" r="r" b="b"/>
                  <a:pathLst>
                    <a:path w="640" h="93">
                      <a:moveTo>
                        <a:pt x="0" y="93"/>
                      </a:moveTo>
                      <a:lnTo>
                        <a:pt x="0" y="0"/>
                      </a:lnTo>
                      <a:lnTo>
                        <a:pt x="640" y="0"/>
                      </a:lnTo>
                    </a:path>
                  </a:pathLst>
                </a:custGeom>
                <a:noFill/>
                <a:ln w="19050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Freeform 25"/>
                <p:cNvSpPr>
                  <a:spLocks/>
                </p:cNvSpPr>
                <p:nvPr/>
              </p:nvSpPr>
              <p:spPr bwMode="auto">
                <a:xfrm>
                  <a:off x="1123952" y="3487420"/>
                  <a:ext cx="1015998" cy="1460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92"/>
                    </a:cxn>
                    <a:cxn ang="0">
                      <a:pos x="640" y="92"/>
                    </a:cxn>
                  </a:cxnLst>
                  <a:rect l="0" t="0" r="r" b="b"/>
                  <a:pathLst>
                    <a:path w="640" h="92">
                      <a:moveTo>
                        <a:pt x="0" y="0"/>
                      </a:moveTo>
                      <a:lnTo>
                        <a:pt x="0" y="92"/>
                      </a:lnTo>
                      <a:lnTo>
                        <a:pt x="640" y="92"/>
                      </a:lnTo>
                    </a:path>
                  </a:pathLst>
                </a:custGeom>
                <a:noFill/>
                <a:ln w="19050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Freeform 26"/>
                <p:cNvSpPr>
                  <a:spLocks/>
                </p:cNvSpPr>
                <p:nvPr/>
              </p:nvSpPr>
              <p:spPr bwMode="auto">
                <a:xfrm>
                  <a:off x="-911219" y="3139752"/>
                  <a:ext cx="2035176" cy="3381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13"/>
                    </a:cxn>
                    <a:cxn ang="0">
                      <a:pos x="1282" y="213"/>
                    </a:cxn>
                  </a:cxnLst>
                  <a:rect l="0" t="0" r="r" b="b"/>
                  <a:pathLst>
                    <a:path w="1282" h="213">
                      <a:moveTo>
                        <a:pt x="0" y="0"/>
                      </a:moveTo>
                      <a:lnTo>
                        <a:pt x="0" y="213"/>
                      </a:lnTo>
                      <a:lnTo>
                        <a:pt x="1282" y="213"/>
                      </a:lnTo>
                    </a:path>
                  </a:pathLst>
                </a:custGeom>
                <a:noFill/>
                <a:ln w="19050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 27"/>
                <p:cNvSpPr>
                  <a:spLocks/>
                </p:cNvSpPr>
                <p:nvPr/>
              </p:nvSpPr>
              <p:spPr bwMode="auto">
                <a:xfrm>
                  <a:off x="-1927225" y="3155950"/>
                  <a:ext cx="1016000" cy="395288"/>
                </a:xfrm>
                <a:custGeom>
                  <a:avLst/>
                  <a:gdLst/>
                  <a:ahLst/>
                  <a:cxnLst>
                    <a:cxn ang="0">
                      <a:pos x="0" y="249"/>
                    </a:cxn>
                    <a:cxn ang="0">
                      <a:pos x="0" y="0"/>
                    </a:cxn>
                    <a:cxn ang="0">
                      <a:pos x="640" y="0"/>
                    </a:cxn>
                  </a:cxnLst>
                  <a:rect l="0" t="0" r="r" b="b"/>
                  <a:pathLst>
                    <a:path w="640" h="249">
                      <a:moveTo>
                        <a:pt x="0" y="249"/>
                      </a:moveTo>
                      <a:lnTo>
                        <a:pt x="0" y="0"/>
                      </a:lnTo>
                      <a:lnTo>
                        <a:pt x="640" y="0"/>
                      </a:lnTo>
                    </a:path>
                  </a:pathLst>
                </a:custGeom>
                <a:noFill/>
                <a:ln w="19050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Freeform 29"/>
                <p:cNvSpPr>
                  <a:spLocks/>
                </p:cNvSpPr>
                <p:nvPr/>
              </p:nvSpPr>
              <p:spPr bwMode="auto">
                <a:xfrm>
                  <a:off x="-1927224" y="3557088"/>
                  <a:ext cx="4067174" cy="395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49"/>
                    </a:cxn>
                    <a:cxn ang="0">
                      <a:pos x="2562" y="249"/>
                    </a:cxn>
                  </a:cxnLst>
                  <a:rect l="0" t="0" r="r" b="b"/>
                  <a:pathLst>
                    <a:path w="2562" h="249">
                      <a:moveTo>
                        <a:pt x="0" y="0"/>
                      </a:moveTo>
                      <a:lnTo>
                        <a:pt x="0" y="249"/>
                      </a:lnTo>
                      <a:lnTo>
                        <a:pt x="2562" y="249"/>
                      </a:lnTo>
                    </a:path>
                  </a:pathLst>
                </a:custGeom>
                <a:noFill/>
                <a:ln w="19050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Freeform 30"/>
                <p:cNvSpPr>
                  <a:spLocks/>
                </p:cNvSpPr>
                <p:nvPr/>
              </p:nvSpPr>
              <p:spPr bwMode="auto">
                <a:xfrm>
                  <a:off x="-2944813" y="3557588"/>
                  <a:ext cx="1017588" cy="388379"/>
                </a:xfrm>
                <a:custGeom>
                  <a:avLst/>
                  <a:gdLst/>
                  <a:ahLst/>
                  <a:cxnLst>
                    <a:cxn ang="0">
                      <a:pos x="0" y="219"/>
                    </a:cxn>
                    <a:cxn ang="0">
                      <a:pos x="0" y="0"/>
                    </a:cxn>
                    <a:cxn ang="0">
                      <a:pos x="641" y="0"/>
                    </a:cxn>
                  </a:cxnLst>
                  <a:rect l="0" t="0" r="r" b="b"/>
                  <a:pathLst>
                    <a:path w="641" h="219">
                      <a:moveTo>
                        <a:pt x="0" y="219"/>
                      </a:moveTo>
                      <a:lnTo>
                        <a:pt x="0" y="0"/>
                      </a:lnTo>
                      <a:lnTo>
                        <a:pt x="641" y="0"/>
                      </a:lnTo>
                    </a:path>
                  </a:pathLst>
                </a:custGeom>
                <a:noFill/>
                <a:ln w="19050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" name="Freeform 32"/>
                <p:cNvSpPr>
                  <a:spLocks/>
                </p:cNvSpPr>
                <p:nvPr/>
              </p:nvSpPr>
              <p:spPr bwMode="auto">
                <a:xfrm>
                  <a:off x="-2944813" y="3917950"/>
                  <a:ext cx="5084763" cy="3476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19"/>
                    </a:cxn>
                    <a:cxn ang="0">
                      <a:pos x="3203" y="219"/>
                    </a:cxn>
                  </a:cxnLst>
                  <a:rect l="0" t="0" r="r" b="b"/>
                  <a:pathLst>
                    <a:path w="3203" h="219">
                      <a:moveTo>
                        <a:pt x="0" y="0"/>
                      </a:moveTo>
                      <a:lnTo>
                        <a:pt x="0" y="219"/>
                      </a:lnTo>
                      <a:lnTo>
                        <a:pt x="3203" y="219"/>
                      </a:lnTo>
                    </a:path>
                  </a:pathLst>
                </a:custGeom>
                <a:noFill/>
                <a:ln w="19050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0" name="Freeform 23"/>
            <p:cNvSpPr>
              <a:spLocks/>
            </p:cNvSpPr>
            <p:nvPr/>
          </p:nvSpPr>
          <p:spPr bwMode="auto">
            <a:xfrm>
              <a:off x="2246286" y="5357826"/>
              <a:ext cx="75177" cy="0"/>
            </a:xfrm>
            <a:custGeom>
              <a:avLst/>
              <a:gdLst/>
              <a:ahLst/>
              <a:cxnLst>
                <a:cxn ang="0">
                  <a:pos x="0" y="93"/>
                </a:cxn>
                <a:cxn ang="0">
                  <a:pos x="0" y="0"/>
                </a:cxn>
                <a:cxn ang="0">
                  <a:pos x="640" y="0"/>
                </a:cxn>
              </a:cxnLst>
              <a:rect l="0" t="0" r="r" b="b"/>
              <a:pathLst>
                <a:path w="640" h="93">
                  <a:moveTo>
                    <a:pt x="0" y="93"/>
                  </a:moveTo>
                  <a:lnTo>
                    <a:pt x="0" y="0"/>
                  </a:lnTo>
                  <a:lnTo>
                    <a:pt x="640" y="0"/>
                  </a:lnTo>
                </a:path>
              </a:pathLst>
            </a:custGeom>
            <a:noFill/>
            <a:ln w="190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925720" flipH="1">
            <a:off x="10968024" y="-296462"/>
            <a:ext cx="1236947" cy="185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Textfeld 30"/>
          <p:cNvSpPr txBox="1"/>
          <p:nvPr/>
        </p:nvSpPr>
        <p:spPr>
          <a:xfrm>
            <a:off x="7562000" y="965225"/>
            <a:ext cx="3471760" cy="22467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880" indent="-18288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2000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Beetle1 and Beetle7 share largest similarity</a:t>
            </a:r>
          </a:p>
          <a:p>
            <a:pPr marL="182880" indent="-18288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2000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LTRs visible in self dotplots</a:t>
            </a:r>
          </a:p>
          <a:p>
            <a:pPr marL="182880" indent="-18288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2000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highest similarity in coding region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7551840" y="171043"/>
            <a:ext cx="2912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Example:  Beetle LTR </a:t>
            </a:r>
          </a:p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retrotransposon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7924800" y="6550223"/>
            <a:ext cx="3288080" cy="3077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400" dirty="0" smtClean="0"/>
              <a:t>Weber et al. 2013. Mobile DNA, 4: 8.</a:t>
            </a:r>
            <a:endParaRPr lang="en-US" sz="1400" dirty="0"/>
          </a:p>
        </p:txBody>
      </p:sp>
      <p:sp>
        <p:nvSpPr>
          <p:cNvPr id="28" name="Textfeld 27"/>
          <p:cNvSpPr txBox="1"/>
          <p:nvPr/>
        </p:nvSpPr>
        <p:spPr>
          <a:xfrm>
            <a:off x="8933600" y="3708425"/>
            <a:ext cx="2384640" cy="386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880" indent="-18288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</a:pPr>
            <a:r>
              <a:rPr lang="en-US" sz="16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Similarity shading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8933600" y="5140985"/>
            <a:ext cx="2384640" cy="386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880" indent="-18288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</a:pPr>
            <a:r>
              <a:rPr lang="en-US" sz="16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LCS shading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(3) </a:t>
            </a:r>
            <a:r>
              <a:rPr lang="en-US" dirty="0" err="1" smtClean="0"/>
              <a:t>FlexiDot</a:t>
            </a:r>
            <a:r>
              <a:rPr lang="en-US" dirty="0" smtClean="0"/>
              <a:t> amino acid </a:t>
            </a:r>
            <a:r>
              <a:rPr lang="en-US" dirty="0" err="1" smtClean="0"/>
              <a:t>dotplots</a:t>
            </a:r>
            <a:endParaRPr lang="en-US" dirty="0"/>
          </a:p>
        </p:txBody>
      </p:sp>
      <p:sp>
        <p:nvSpPr>
          <p:cNvPr id="5" name="Rechteck 4"/>
          <p:cNvSpPr/>
          <p:nvPr/>
        </p:nvSpPr>
        <p:spPr>
          <a:xfrm>
            <a:off x="508002" y="3522841"/>
            <a:ext cx="8839201" cy="1782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880" indent="-18288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similarity of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filamin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proteins </a:t>
            </a:r>
          </a:p>
          <a:p>
            <a:pPr marL="182880" indent="-18288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nucleotide-binding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leucine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-rich repeat proteins</a:t>
            </a:r>
            <a:r>
              <a:rPr lang="en-US" sz="2000" spc="1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508002" y="3022601"/>
            <a:ext cx="2763518" cy="543559"/>
          </a:xfrm>
        </p:spPr>
        <p:txBody>
          <a:bodyPr/>
          <a:lstStyle/>
          <a:p>
            <a:pPr>
              <a:buNone/>
            </a:pPr>
            <a:r>
              <a:rPr lang="de-DE" b="1" dirty="0" err="1" smtClean="0">
                <a:solidFill>
                  <a:schemeClr val="tx2"/>
                </a:solidFill>
              </a:rPr>
              <a:t>Two</a:t>
            </a:r>
            <a:r>
              <a:rPr lang="de-DE" b="1" dirty="0" smtClean="0">
                <a:solidFill>
                  <a:schemeClr val="tx2"/>
                </a:solidFill>
              </a:rPr>
              <a:t> </a:t>
            </a:r>
            <a:r>
              <a:rPr lang="de-DE" b="1" dirty="0" err="1" smtClean="0">
                <a:solidFill>
                  <a:schemeClr val="tx2"/>
                </a:solidFill>
              </a:rPr>
              <a:t>examples</a:t>
            </a:r>
            <a:r>
              <a:rPr lang="de-DE" b="1" dirty="0" smtClean="0">
                <a:solidFill>
                  <a:schemeClr val="tx2"/>
                </a:solidFill>
              </a:rPr>
              <a:t>:</a:t>
            </a:r>
            <a:endParaRPr lang="de-DE" b="1" dirty="0">
              <a:solidFill>
                <a:schemeClr val="tx2"/>
              </a:solidFill>
            </a:endParaRPr>
          </a:p>
        </p:txBody>
      </p:sp>
      <p:sp>
        <p:nvSpPr>
          <p:cNvPr id="8" name="Inhaltsplatzhalter 6"/>
          <p:cNvSpPr txBox="1">
            <a:spLocks/>
          </p:cNvSpPr>
          <p:nvPr/>
        </p:nvSpPr>
        <p:spPr>
          <a:xfrm>
            <a:off x="508002" y="1295401"/>
            <a:ext cx="9397998" cy="1894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1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FlexiDot</a:t>
            </a:r>
            <a:r>
              <a:rPr kumimoji="0" lang="en-US" sz="2000" b="0" i="0" u="none" strike="noStrike" kern="1200" cap="none" spc="1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also supports amino acid </a:t>
            </a:r>
            <a:r>
              <a:rPr kumimoji="0" lang="en-US" sz="2000" b="0" i="0" u="none" strike="noStrike" kern="1200" cap="none" spc="1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dotplots</a:t>
            </a:r>
            <a:endParaRPr kumimoji="0" lang="en-US" sz="2000" b="0" i="0" u="none" strike="noStrike" kern="1200" cap="none" spc="1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1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proteins, shorter </a:t>
            </a:r>
            <a:r>
              <a:rPr kumimoji="0" lang="en-US" sz="2000" b="0" i="0" u="none" strike="noStrike" kern="1200" cap="none" spc="1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wordsizes</a:t>
            </a:r>
            <a:r>
              <a:rPr kumimoji="0" lang="en-US" sz="2000" b="0" i="0" u="none" strike="noStrike" kern="1200" cap="none" spc="1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toleration of mismatches is recommended</a:t>
            </a:r>
            <a:endParaRPr kumimoji="0" lang="en-US" sz="2000" b="0" i="0" u="none" strike="noStrike" kern="1200" cap="none" spc="1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5879051"/>
            <a:ext cx="12192000" cy="9789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FlexiDot amino acid </a:t>
            </a:r>
            <a:r>
              <a:rPr lang="en-US" dirty="0" err="1" smtClean="0"/>
              <a:t>dotplots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sz="3100" dirty="0" smtClean="0"/>
              <a:t>Similarity of eight </a:t>
            </a:r>
            <a:r>
              <a:rPr lang="en-US" sz="3100" dirty="0" err="1" smtClean="0"/>
              <a:t>filamin</a:t>
            </a:r>
            <a:r>
              <a:rPr lang="en-US" sz="3100" dirty="0" smtClean="0"/>
              <a:t> proteins</a:t>
            </a:r>
            <a:endParaRPr lang="en-US" sz="31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247" y="3319250"/>
            <a:ext cx="10409276" cy="2132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hteck 6"/>
          <p:cNvSpPr/>
          <p:nvPr/>
        </p:nvSpPr>
        <p:spPr>
          <a:xfrm>
            <a:off x="571128" y="1653401"/>
            <a:ext cx="10015592" cy="1782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880" indent="-18288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2000" spc="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eukaryotic proteins belonging to the </a:t>
            </a:r>
            <a:r>
              <a:rPr lang="en-US" sz="2000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actin</a:t>
            </a:r>
            <a:r>
              <a:rPr lang="en-US" sz="2000" spc="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-binding proteins </a:t>
            </a:r>
          </a:p>
          <a:p>
            <a:pPr marL="182880" indent="-18288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2000" spc="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contain a variable number of repeat modules (</a:t>
            </a:r>
            <a:r>
              <a:rPr lang="en-US" sz="2000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filamin</a:t>
            </a:r>
            <a:r>
              <a:rPr lang="en-US" sz="2000" spc="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domains)</a:t>
            </a:r>
          </a:p>
          <a:p>
            <a:pPr marL="182880" indent="-18288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2000" spc="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download of eight </a:t>
            </a:r>
            <a:r>
              <a:rPr lang="en-US" sz="2000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filamin</a:t>
            </a:r>
            <a:r>
              <a:rPr lang="en-US" sz="2000" spc="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protein sequences from the PFAM database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media\toheitka\DATA\01_MolBioPflanzen\1_TUD_Cloud\Shared\Super-SINE-Publikation\dotplots\#test_datasets\filamins\Filamins-Polydotplot_wordsize10_S5_4shades_ref0_ori0.png"/>
          <p:cNvPicPr>
            <a:picLocks noChangeAspect="1" noChangeArrowheads="1"/>
          </p:cNvPicPr>
          <p:nvPr/>
        </p:nvPicPr>
        <p:blipFill>
          <a:blip r:embed="rId2" cstate="print"/>
          <a:srcRect b="1041"/>
          <a:stretch>
            <a:fillRect/>
          </a:stretch>
        </p:blipFill>
        <p:spPr bwMode="auto">
          <a:xfrm>
            <a:off x="122555" y="0"/>
            <a:ext cx="693017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 descr="Z:\media\toheitka\DATA\01_MolBioPflanzen\1_TUD_Cloud\Shared\Super-SINE-Publikation\dotplots\#test_datasets\filamins\Filamins-Polydotplot_LCS_Shading_Legend_max576aa_n4.png"/>
          <p:cNvPicPr>
            <a:picLocks noChangeAspect="1" noChangeArrowheads="1"/>
          </p:cNvPicPr>
          <p:nvPr/>
        </p:nvPicPr>
        <p:blipFill>
          <a:blip r:embed="rId3" cstate="print"/>
          <a:srcRect l="73178" t="39602" r="10416" b="48177"/>
          <a:stretch>
            <a:fillRect/>
          </a:stretch>
        </p:blipFill>
        <p:spPr bwMode="auto">
          <a:xfrm>
            <a:off x="9415149" y="5481629"/>
            <a:ext cx="1643074" cy="1173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 l="59602" r="1934"/>
          <a:stretch>
            <a:fillRect/>
          </a:stretch>
        </p:blipFill>
        <p:spPr bwMode="auto">
          <a:xfrm>
            <a:off x="7514159" y="1420219"/>
            <a:ext cx="3480047" cy="185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7457061" y="538480"/>
            <a:ext cx="364781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Example: Similarity of eight </a:t>
            </a:r>
          </a:p>
          <a:p>
            <a:pPr marR="0" lvl="0" indent="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filamin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proteins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9411120" y="5213778"/>
            <a:ext cx="2384640" cy="386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880" indent="-18288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</a:pPr>
            <a:r>
              <a:rPr lang="en-US" sz="16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LCS shading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FlexiDot amino acid </a:t>
            </a:r>
            <a:r>
              <a:rPr lang="en-US" dirty="0" err="1" smtClean="0"/>
              <a:t>dotplots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sz="3100" dirty="0" smtClean="0"/>
              <a:t>Six nucleotide-binding </a:t>
            </a:r>
            <a:r>
              <a:rPr lang="en-US" sz="3100" dirty="0" err="1" smtClean="0"/>
              <a:t>leucine</a:t>
            </a:r>
            <a:r>
              <a:rPr lang="en-US" sz="3100" dirty="0" smtClean="0"/>
              <a:t>-rich repeat proteins</a:t>
            </a:r>
            <a:endParaRPr lang="en-US" dirty="0"/>
          </a:p>
        </p:txBody>
      </p:sp>
      <p:grpSp>
        <p:nvGrpSpPr>
          <p:cNvPr id="11" name="Gruppieren 10"/>
          <p:cNvGrpSpPr/>
          <p:nvPr/>
        </p:nvGrpSpPr>
        <p:grpSpPr>
          <a:xfrm>
            <a:off x="393352" y="1204853"/>
            <a:ext cx="8358217" cy="5538847"/>
            <a:chOff x="357158" y="585728"/>
            <a:chExt cx="7719006" cy="4784798"/>
          </a:xfrm>
        </p:grpSpPr>
        <p:pic>
          <p:nvPicPr>
            <p:cNvPr id="4" name="Picture 11" descr="Z:\media\toheitka\DATA\01_MolBioPflanzen\2_Paper\2018_KMS1_TH_Flexidot\02_application_cases\polydot_aa_NB-LRR_proteins\MEGA_k5_wn_Uy_S2-Polydotplot_wordsize5_matrix_4shades_ref0_ori0.png"/>
            <p:cNvPicPr>
              <a:picLocks noChangeAspect="1" noChangeArrowheads="1"/>
            </p:cNvPicPr>
            <p:nvPr/>
          </p:nvPicPr>
          <p:blipFill>
            <a:blip r:embed="rId2" cstate="print"/>
            <a:srcRect l="8578"/>
            <a:stretch>
              <a:fillRect/>
            </a:stretch>
          </p:blipFill>
          <p:spPr bwMode="auto">
            <a:xfrm>
              <a:off x="4357686" y="585728"/>
              <a:ext cx="3643338" cy="3985200"/>
            </a:xfrm>
            <a:prstGeom prst="rect">
              <a:avLst/>
            </a:prstGeom>
            <a:noFill/>
          </p:spPr>
        </p:pic>
        <p:pic>
          <p:nvPicPr>
            <p:cNvPr id="5" name="Picture 2" descr="Z:\media\toheitka\DATA\01_MolBioPflanzen\2_Paper\2018_KMS1_TH_Flexidot\02_application_cases\polydot_aa_NB-LRR_proteins\MEGA_k5_wn_Un_S0-Polydotplot_wordsize5_matrix_4shades_ref0_ori0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7158" y="586808"/>
              <a:ext cx="3985200" cy="3985200"/>
            </a:xfrm>
            <a:prstGeom prst="rect">
              <a:avLst/>
            </a:prstGeom>
            <a:noFill/>
          </p:spPr>
        </p:pic>
        <p:sp>
          <p:nvSpPr>
            <p:cNvPr id="6" name="Textfeld 5"/>
            <p:cNvSpPr txBox="1"/>
            <p:nvPr/>
          </p:nvSpPr>
          <p:spPr>
            <a:xfrm>
              <a:off x="785786" y="605348"/>
              <a:ext cx="387574" cy="4587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4429124" y="605348"/>
              <a:ext cx="387574" cy="4587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pic>
          <p:nvPicPr>
            <p:cNvPr id="8" name="Picture 9" descr="Z:\media\toheitka\DATA\01_MolBioPflanzen\2_Paper\2018_KMS1_TH_Flexidot\02_application_cases\polydot_aa_NB-LRR_proteins\MEGA_k5_wn_Un_S0-Polydotplot_LCS_Shading_Legend_max17aa_n4.png"/>
            <p:cNvPicPr>
              <a:picLocks noChangeAspect="1" noChangeArrowheads="1"/>
            </p:cNvPicPr>
            <p:nvPr/>
          </p:nvPicPr>
          <p:blipFill>
            <a:blip r:embed="rId4" cstate="print"/>
            <a:srcRect l="35417" t="66667" r="10416" b="26042"/>
            <a:stretch>
              <a:fillRect/>
            </a:stretch>
          </p:blipFill>
          <p:spPr bwMode="auto">
            <a:xfrm>
              <a:off x="605340" y="4552958"/>
              <a:ext cx="3714776" cy="500066"/>
            </a:xfrm>
            <a:prstGeom prst="rect">
              <a:avLst/>
            </a:prstGeom>
            <a:noFill/>
          </p:spPr>
        </p:pic>
        <p:pic>
          <p:nvPicPr>
            <p:cNvPr id="9" name="Picture 10" descr="Z:\media\toheitka\DATA\01_MolBioPflanzen\2_Paper\2018_KMS1_TH_Flexidot\02_application_cases\polydot_aa_NB-LRR_proteins\MEGA_k5_wn_Uy_S2-Polydotplot_LCS_Shading_Legend_max61aa_n4.png"/>
            <p:cNvPicPr>
              <a:picLocks noChangeAspect="1" noChangeArrowheads="1"/>
            </p:cNvPicPr>
            <p:nvPr/>
          </p:nvPicPr>
          <p:blipFill>
            <a:blip r:embed="rId5" cstate="print"/>
            <a:srcRect l="34869" t="66667" r="10416" b="28125"/>
            <a:stretch>
              <a:fillRect/>
            </a:stretch>
          </p:blipFill>
          <p:spPr bwMode="auto">
            <a:xfrm>
              <a:off x="4323818" y="4552958"/>
              <a:ext cx="3752346" cy="357190"/>
            </a:xfrm>
            <a:prstGeom prst="rect">
              <a:avLst/>
            </a:prstGeom>
            <a:noFill/>
          </p:spPr>
        </p:pic>
        <p:pic>
          <p:nvPicPr>
            <p:cNvPr id="10" name="Picture 8" descr="Z:\media\toheitka\DATA\01_MolBioPflanzen\2_Paper\2018_KMS1_TH_Flexidot\02_application_cases\polydot_aa_NB-LRR_proteins\MEGA_k5_wn_Un_S0-Polydotplot_CustomMatrix_Shading_Legend_max65%_n4.png"/>
            <p:cNvPicPr>
              <a:picLocks noChangeAspect="1" noChangeArrowheads="1"/>
            </p:cNvPicPr>
            <p:nvPr/>
          </p:nvPicPr>
          <p:blipFill>
            <a:blip r:embed="rId6" cstate="print"/>
            <a:srcRect l="34375" t="66667" r="10416" b="27083"/>
            <a:stretch>
              <a:fillRect/>
            </a:stretch>
          </p:blipFill>
          <p:spPr bwMode="auto">
            <a:xfrm>
              <a:off x="2445794" y="4941898"/>
              <a:ext cx="3786214" cy="428628"/>
            </a:xfrm>
            <a:prstGeom prst="rect">
              <a:avLst/>
            </a:prstGeom>
            <a:noFill/>
          </p:spPr>
        </p:pic>
      </p:grpSp>
      <p:sp>
        <p:nvSpPr>
          <p:cNvPr id="15" name="Rechteck 14"/>
          <p:cNvSpPr/>
          <p:nvPr/>
        </p:nvSpPr>
        <p:spPr>
          <a:xfrm>
            <a:off x="6810588" y="6237687"/>
            <a:ext cx="22724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wordsize 5 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2 allowed mismatches 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335280" y="6237687"/>
            <a:ext cx="203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wordsize 5 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0 allowed mismatches 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Inhaltsplatzhalter 17"/>
          <p:cNvSpPr txBox="1">
            <a:spLocks/>
          </p:cNvSpPr>
          <p:nvPr/>
        </p:nvSpPr>
        <p:spPr>
          <a:xfrm>
            <a:off x="8859523" y="2433321"/>
            <a:ext cx="2336797" cy="2890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b="0" i="0" u="none" strike="noStrike" kern="1200" cap="none" spc="1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visualization of protein similarity</a:t>
            </a:r>
          </a:p>
          <a:p>
            <a:pPr marL="182880" marR="0" lvl="0" indent="-182880" algn="l" defTabSz="914400" rtl="0" eaLnBrk="1" fontAlgn="auto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b="0" i="0" u="none" strike="noStrike" kern="1200" cap="none" spc="1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relaxed</a:t>
            </a:r>
            <a:r>
              <a:rPr kumimoji="0" lang="en-US" b="0" i="0" u="none" strike="noStrike" kern="1200" cap="none" spc="10" normalizeH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parameters recommended for protein comparisons</a:t>
            </a:r>
            <a:endParaRPr kumimoji="0" lang="en-US" b="0" i="0" u="none" strike="noStrike" kern="1200" cap="none" spc="1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</a:t>
            </a:r>
            <a:r>
              <a:rPr lang="en-US" dirty="0" err="1" smtClean="0"/>
              <a:t>FlexiDot’s</a:t>
            </a:r>
            <a:r>
              <a:rPr lang="en-US" dirty="0" smtClean="0"/>
              <a:t> application spectrum 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508002" y="1295401"/>
            <a:ext cx="10739118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spcBef>
                <a:spcPts val="1200"/>
              </a:spcBef>
              <a:spcAft>
                <a:spcPts val="800"/>
              </a:spcAft>
              <a:buFont typeface="Arial" pitchFamily="34" charset="0"/>
              <a:buChar char="•"/>
            </a:pPr>
            <a:r>
              <a:rPr lang="en-US" dirty="0" smtClean="0"/>
              <a:t>evaluation of </a:t>
            </a:r>
            <a:r>
              <a:rPr lang="en-US" b="1" dirty="0" smtClean="0"/>
              <a:t>tandem repeat higher order structures </a:t>
            </a:r>
            <a:r>
              <a:rPr lang="en-US" dirty="0" smtClean="0"/>
              <a:t>of error-prone long reads </a:t>
            </a:r>
            <a:br>
              <a:rPr lang="en-US" dirty="0" smtClean="0"/>
            </a:br>
            <a:r>
              <a:rPr lang="en-US" dirty="0" smtClean="0">
                <a:sym typeface="Symbol"/>
              </a:rPr>
              <a:t> collage of self dotplots</a:t>
            </a:r>
            <a:endParaRPr lang="en-US" dirty="0" smtClean="0"/>
          </a:p>
          <a:p>
            <a:pPr marL="177800" indent="-177800">
              <a:spcBef>
                <a:spcPts val="1200"/>
              </a:spcBef>
              <a:spcAft>
                <a:spcPts val="800"/>
              </a:spcAft>
            </a:pPr>
            <a:r>
              <a:rPr lang="en-US" dirty="0" smtClean="0"/>
              <a:t>combined depiction of </a:t>
            </a:r>
            <a:r>
              <a:rPr lang="en-US" b="1" dirty="0" smtClean="0"/>
              <a:t>sequence structure and functional annotations </a:t>
            </a:r>
            <a:br>
              <a:rPr lang="en-US" b="1" dirty="0" smtClean="0"/>
            </a:br>
            <a:r>
              <a:rPr lang="en-US" dirty="0" smtClean="0">
                <a:sym typeface="Symbol"/>
              </a:rPr>
              <a:t>  (collage of) self dotplots</a:t>
            </a:r>
            <a:endParaRPr lang="en-US" dirty="0" smtClean="0"/>
          </a:p>
          <a:p>
            <a:pPr marL="177800" indent="-177800">
              <a:spcBef>
                <a:spcPts val="1200"/>
              </a:spcBef>
              <a:spcAft>
                <a:spcPts val="800"/>
              </a:spcAft>
            </a:pPr>
            <a:r>
              <a:rPr lang="en-US" dirty="0" smtClean="0"/>
              <a:t>identification of </a:t>
            </a:r>
            <a:r>
              <a:rPr lang="en-US" b="1" dirty="0" smtClean="0"/>
              <a:t>conserved motifs </a:t>
            </a:r>
            <a:r>
              <a:rPr lang="en-US" dirty="0" smtClean="0"/>
              <a:t>and</a:t>
            </a:r>
            <a:r>
              <a:rPr lang="en-US" b="1" dirty="0" smtClean="0"/>
              <a:t> modular similarity </a:t>
            </a:r>
            <a:r>
              <a:rPr lang="en-US" dirty="0" smtClean="0"/>
              <a:t>in related sequences</a:t>
            </a:r>
            <a:br>
              <a:rPr lang="en-US" dirty="0" smtClean="0"/>
            </a:br>
            <a:r>
              <a:rPr lang="en-US" dirty="0" smtClean="0">
                <a:sym typeface="Symbol"/>
              </a:rPr>
              <a:t>  all-against-all </a:t>
            </a:r>
            <a:r>
              <a:rPr lang="en-US" dirty="0" err="1" smtClean="0">
                <a:sym typeface="Symbol"/>
              </a:rPr>
              <a:t>polydotplot</a:t>
            </a:r>
            <a:endParaRPr lang="en-US" dirty="0" smtClean="0"/>
          </a:p>
          <a:p>
            <a:pPr marL="177800" indent="-177800">
              <a:spcBef>
                <a:spcPts val="1200"/>
              </a:spcBef>
              <a:spcAft>
                <a:spcPts val="800"/>
              </a:spcAft>
            </a:pPr>
            <a:r>
              <a:rPr lang="en-US" dirty="0" smtClean="0"/>
              <a:t>gene or repeat comparisons using </a:t>
            </a:r>
            <a:r>
              <a:rPr lang="en-US" b="1" dirty="0" smtClean="0"/>
              <a:t>degenerated consensus sequences</a:t>
            </a:r>
            <a:br>
              <a:rPr lang="en-US" b="1" dirty="0" smtClean="0"/>
            </a:br>
            <a:r>
              <a:rPr lang="en-US" dirty="0" smtClean="0">
                <a:sym typeface="Symbol"/>
              </a:rPr>
              <a:t>  all-against-all </a:t>
            </a:r>
            <a:r>
              <a:rPr lang="en-US" dirty="0" err="1" smtClean="0">
                <a:sym typeface="Symbol"/>
              </a:rPr>
              <a:t>polydotplot</a:t>
            </a:r>
            <a:endParaRPr lang="en-US" b="1" dirty="0" smtClean="0"/>
          </a:p>
          <a:p>
            <a:pPr marL="177800" indent="-177800">
              <a:spcBef>
                <a:spcPts val="1200"/>
              </a:spcBef>
              <a:spcAft>
                <a:spcPts val="800"/>
              </a:spcAft>
            </a:pPr>
            <a:r>
              <a:rPr lang="en-US" b="1" dirty="0" smtClean="0"/>
              <a:t>analysis of terminal or internal inverted or direct repeats</a:t>
            </a:r>
            <a:r>
              <a:rPr lang="en-US" dirty="0" smtClean="0"/>
              <a:t>, e.g. for transposable element annotation</a:t>
            </a:r>
            <a:br>
              <a:rPr lang="en-US" dirty="0" smtClean="0"/>
            </a:br>
            <a:r>
              <a:rPr lang="en-US" dirty="0" smtClean="0">
                <a:sym typeface="Symbol"/>
              </a:rPr>
              <a:t>  collage of self </a:t>
            </a:r>
            <a:r>
              <a:rPr lang="en-US" dirty="0" err="1" smtClean="0">
                <a:sym typeface="Symbol"/>
              </a:rPr>
              <a:t>dotplots</a:t>
            </a:r>
            <a:endParaRPr lang="en-US" dirty="0" smtClean="0">
              <a:sym typeface="Symbol"/>
            </a:endParaRPr>
          </a:p>
          <a:p>
            <a:pPr marL="177800" indent="-177800">
              <a:spcBef>
                <a:spcPts val="1200"/>
              </a:spcBef>
              <a:spcAft>
                <a:spcPts val="800"/>
              </a:spcAft>
            </a:pPr>
            <a:r>
              <a:rPr lang="en-US" dirty="0" smtClean="0">
                <a:sym typeface="Symbol"/>
              </a:rPr>
              <a:t>comparison of </a:t>
            </a:r>
            <a:r>
              <a:rPr lang="en-US" b="1" dirty="0" err="1" smtClean="0">
                <a:sym typeface="Symbol"/>
              </a:rPr>
              <a:t>orthologous</a:t>
            </a:r>
            <a:r>
              <a:rPr lang="en-US" b="1" dirty="0" smtClean="0">
                <a:sym typeface="Symbol"/>
              </a:rPr>
              <a:t> loci</a:t>
            </a:r>
            <a:r>
              <a:rPr lang="en-US" dirty="0" smtClean="0">
                <a:sym typeface="Symbol"/>
              </a:rPr>
              <a:t/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  </a:t>
            </a:r>
            <a:r>
              <a:rPr lang="en-US" dirty="0" err="1" smtClean="0">
                <a:sym typeface="Symbol"/>
              </a:rPr>
              <a:t>pairwise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dotplots</a:t>
            </a:r>
            <a:r>
              <a:rPr lang="en-US" dirty="0" smtClean="0">
                <a:sym typeface="Symbol"/>
              </a:rPr>
              <a:t> or all-against-all </a:t>
            </a:r>
            <a:r>
              <a:rPr lang="en-US" dirty="0" err="1" smtClean="0">
                <a:sym typeface="Symbol"/>
              </a:rPr>
              <a:t>polydotplot</a:t>
            </a:r>
            <a:endParaRPr lang="en-US" dirty="0" smtClean="0">
              <a:sym typeface="Symbo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8411"/>
          <a:stretch>
            <a:fillRect/>
          </a:stretch>
        </p:blipFill>
        <p:spPr>
          <a:xfrm>
            <a:off x="9525" y="5614891"/>
            <a:ext cx="11166475" cy="97894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…</a:t>
            </a:r>
            <a:r>
              <a:rPr lang="de-DE" dirty="0" err="1" smtClean="0"/>
              <a:t>questions</a:t>
            </a:r>
            <a:r>
              <a:rPr lang="de-DE" dirty="0" smtClean="0"/>
              <a:t>?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798" y="604832"/>
            <a:ext cx="9421812" cy="6265874"/>
          </a:xfrm>
        </p:spPr>
      </p:pic>
      <p:sp>
        <p:nvSpPr>
          <p:cNvPr id="5" name="Rechteck 4"/>
          <p:cNvSpPr/>
          <p:nvPr/>
        </p:nvSpPr>
        <p:spPr>
          <a:xfrm>
            <a:off x="0" y="6611779"/>
            <a:ext cx="9299341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lvl="1" algn="r"/>
            <a:r>
              <a:rPr lang="de-DE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https://pixel.parall.ax/parallax-agency/image/upload/w_1096,h_500,c_fill/expose/merrion/images/a25292d53b_2018-04-03-17-32-48_3543_2066.jpg</a:t>
            </a:r>
          </a:p>
        </p:txBody>
      </p:sp>
    </p:spTree>
    <p:extLst>
      <p:ext uri="{BB962C8B-B14F-4D97-AF65-F5344CB8AC3E}">
        <p14:creationId xmlns="" xmlns:p14="http://schemas.microsoft.com/office/powerpoint/2010/main" val="28729504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References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2" y="1295401"/>
            <a:ext cx="10441621" cy="5298439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de-DE" u="sng" dirty="0" err="1" smtClean="0"/>
              <a:t>Dotplot</a:t>
            </a:r>
            <a:r>
              <a:rPr lang="de-DE" u="sng" dirty="0" smtClean="0"/>
              <a:t> </a:t>
            </a:r>
            <a:r>
              <a:rPr lang="de-DE" u="sng" dirty="0" err="1" smtClean="0"/>
              <a:t>tools</a:t>
            </a:r>
            <a:endParaRPr lang="de-DE" u="sng" dirty="0" smtClean="0"/>
          </a:p>
          <a:p>
            <a:r>
              <a:rPr lang="de-DE" b="1" dirty="0" smtClean="0"/>
              <a:t>Seibt KM, Schmidt T, </a:t>
            </a:r>
            <a:r>
              <a:rPr lang="de-DE" b="1" dirty="0" err="1" smtClean="0"/>
              <a:t>Heitkam</a:t>
            </a:r>
            <a:r>
              <a:rPr lang="de-DE" b="1" dirty="0" smtClean="0"/>
              <a:t> T. 2018. </a:t>
            </a:r>
            <a:r>
              <a:rPr lang="de-DE" dirty="0" err="1" smtClean="0"/>
              <a:t>FlexiDot</a:t>
            </a:r>
            <a:r>
              <a:rPr lang="de-DE" dirty="0" smtClean="0"/>
              <a:t>:</a:t>
            </a:r>
            <a:r>
              <a:rPr lang="de-DE" b="1" dirty="0" smtClean="0"/>
              <a:t> </a:t>
            </a:r>
            <a:r>
              <a:rPr lang="de-DE" dirty="0" err="1" smtClean="0"/>
              <a:t>Highly</a:t>
            </a:r>
            <a:r>
              <a:rPr lang="de-DE" dirty="0" smtClean="0"/>
              <a:t> </a:t>
            </a:r>
            <a:r>
              <a:rPr lang="de-DE" dirty="0" err="1" smtClean="0"/>
              <a:t>customizable</a:t>
            </a:r>
            <a:r>
              <a:rPr lang="de-DE" dirty="0" smtClean="0"/>
              <a:t>, </a:t>
            </a:r>
            <a:r>
              <a:rPr lang="de-DE" dirty="0" err="1" smtClean="0"/>
              <a:t>ambiguity-aware</a:t>
            </a:r>
            <a:r>
              <a:rPr lang="de-DE" dirty="0" smtClean="0"/>
              <a:t> </a:t>
            </a:r>
            <a:r>
              <a:rPr lang="de-DE" dirty="0" err="1" smtClean="0"/>
              <a:t>dotplots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visual</a:t>
            </a:r>
            <a:r>
              <a:rPr lang="de-DE" dirty="0" smtClean="0"/>
              <a:t> </a:t>
            </a:r>
            <a:r>
              <a:rPr lang="de-DE" dirty="0" err="1" smtClean="0"/>
              <a:t>sequence</a:t>
            </a:r>
            <a:r>
              <a:rPr lang="de-DE" dirty="0" smtClean="0"/>
              <a:t> </a:t>
            </a:r>
            <a:r>
              <a:rPr lang="de-DE" dirty="0" err="1" smtClean="0"/>
              <a:t>analyses</a:t>
            </a:r>
            <a:r>
              <a:rPr lang="de-DE" dirty="0" smtClean="0"/>
              <a:t>.</a:t>
            </a:r>
            <a:r>
              <a:rPr lang="de-DE" b="1" dirty="0" smtClean="0"/>
              <a:t> </a:t>
            </a:r>
            <a:r>
              <a:rPr lang="de-DE" b="1" i="1" dirty="0" err="1" smtClean="0"/>
              <a:t>Bioinformatics</a:t>
            </a:r>
            <a:r>
              <a:rPr lang="de-DE" b="1" i="1" dirty="0" smtClean="0"/>
              <a:t>, 34: 3575–3577.</a:t>
            </a:r>
          </a:p>
          <a:p>
            <a:r>
              <a:rPr lang="de-DE" b="1" dirty="0" smtClean="0"/>
              <a:t>Krumsiek J, Arnold R, </a:t>
            </a:r>
            <a:r>
              <a:rPr lang="de-DE" b="1" dirty="0" err="1" smtClean="0"/>
              <a:t>Rattei</a:t>
            </a:r>
            <a:r>
              <a:rPr lang="de-DE" b="1" dirty="0" smtClean="0"/>
              <a:t> T. 2007</a:t>
            </a:r>
            <a:r>
              <a:rPr lang="de-DE" dirty="0" smtClean="0"/>
              <a:t>. Gepard: a rapid </a:t>
            </a:r>
            <a:r>
              <a:rPr lang="de-DE" dirty="0" err="1" smtClean="0"/>
              <a:t>and</a:t>
            </a:r>
            <a:r>
              <a:rPr lang="de-DE" dirty="0" smtClean="0"/>
              <a:t> sensitive </a:t>
            </a:r>
            <a:r>
              <a:rPr lang="de-DE" dirty="0" err="1" smtClean="0"/>
              <a:t>tool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creating</a:t>
            </a:r>
            <a:r>
              <a:rPr lang="de-DE" dirty="0" smtClean="0"/>
              <a:t> </a:t>
            </a:r>
            <a:r>
              <a:rPr lang="de-DE" dirty="0" err="1" smtClean="0"/>
              <a:t>dotplots</a:t>
            </a:r>
            <a:r>
              <a:rPr lang="de-DE" dirty="0" smtClean="0"/>
              <a:t> on </a:t>
            </a:r>
            <a:r>
              <a:rPr lang="de-DE" dirty="0" err="1" smtClean="0"/>
              <a:t>genome</a:t>
            </a:r>
            <a:r>
              <a:rPr lang="de-DE" dirty="0" smtClean="0"/>
              <a:t> </a:t>
            </a:r>
            <a:r>
              <a:rPr lang="de-DE" dirty="0" err="1" smtClean="0"/>
              <a:t>scale</a:t>
            </a:r>
            <a:r>
              <a:rPr lang="de-DE" dirty="0" smtClean="0"/>
              <a:t>. </a:t>
            </a:r>
            <a:r>
              <a:rPr lang="de-DE" b="1" i="1" dirty="0" err="1" smtClean="0"/>
              <a:t>Bioinformatics</a:t>
            </a:r>
            <a:r>
              <a:rPr lang="de-DE" b="1" i="1" dirty="0" smtClean="0"/>
              <a:t>, 23: 1026-1028.</a:t>
            </a:r>
            <a:endParaRPr lang="de-DE" dirty="0" smtClean="0"/>
          </a:p>
          <a:p>
            <a:r>
              <a:rPr lang="de-DE" b="1" dirty="0" smtClean="0"/>
              <a:t>Rice P, </a:t>
            </a:r>
            <a:r>
              <a:rPr lang="de-DE" b="1" dirty="0" err="1" smtClean="0"/>
              <a:t>Longden</a:t>
            </a:r>
            <a:r>
              <a:rPr lang="de-DE" b="1" dirty="0" smtClean="0"/>
              <a:t> I, </a:t>
            </a:r>
            <a:r>
              <a:rPr lang="de-DE" b="1" dirty="0" err="1" smtClean="0"/>
              <a:t>Bleasby</a:t>
            </a:r>
            <a:r>
              <a:rPr lang="de-DE" b="1" dirty="0" smtClean="0"/>
              <a:t> A. 2000. </a:t>
            </a:r>
            <a:r>
              <a:rPr lang="de-DE" dirty="0" smtClean="0"/>
              <a:t>EMBOSS: </a:t>
            </a:r>
            <a:r>
              <a:rPr lang="de-DE" dirty="0" err="1" smtClean="0"/>
              <a:t>the</a:t>
            </a:r>
            <a:r>
              <a:rPr lang="de-DE" dirty="0" smtClean="0"/>
              <a:t> European </a:t>
            </a:r>
            <a:r>
              <a:rPr lang="de-DE" dirty="0" err="1" smtClean="0"/>
              <a:t>Molecular</a:t>
            </a:r>
            <a:r>
              <a:rPr lang="de-DE" dirty="0" smtClean="0"/>
              <a:t> </a:t>
            </a:r>
            <a:r>
              <a:rPr lang="de-DE" dirty="0" err="1" smtClean="0"/>
              <a:t>Biology</a:t>
            </a:r>
            <a:r>
              <a:rPr lang="de-DE" dirty="0" smtClean="0"/>
              <a:t> Open Software Suite. </a:t>
            </a:r>
            <a:r>
              <a:rPr lang="de-DE" b="1" i="1" dirty="0" smtClean="0"/>
              <a:t>Trends Genet, 16: 276-277.</a:t>
            </a:r>
          </a:p>
          <a:p>
            <a:r>
              <a:rPr lang="de-DE" b="1" dirty="0" smtClean="0"/>
              <a:t>Sonnhammer EL, </a:t>
            </a:r>
            <a:r>
              <a:rPr lang="de-DE" b="1" dirty="0" err="1" smtClean="0"/>
              <a:t>Durbin</a:t>
            </a:r>
            <a:r>
              <a:rPr lang="de-DE" b="1" dirty="0" smtClean="0"/>
              <a:t> R. 1995. </a:t>
            </a:r>
            <a:r>
              <a:rPr lang="de-DE" dirty="0" smtClean="0"/>
              <a:t>A </a:t>
            </a:r>
            <a:r>
              <a:rPr lang="de-DE" dirty="0" err="1" smtClean="0"/>
              <a:t>dot-matrix</a:t>
            </a:r>
            <a:r>
              <a:rPr lang="de-DE" dirty="0" smtClean="0"/>
              <a:t> </a:t>
            </a:r>
            <a:r>
              <a:rPr lang="de-DE" dirty="0" err="1" smtClean="0"/>
              <a:t>program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dynamic</a:t>
            </a:r>
            <a:r>
              <a:rPr lang="de-DE" dirty="0" smtClean="0"/>
              <a:t> </a:t>
            </a:r>
            <a:r>
              <a:rPr lang="de-DE" dirty="0" err="1" smtClean="0"/>
              <a:t>threshold</a:t>
            </a:r>
            <a:r>
              <a:rPr lang="de-DE" dirty="0" smtClean="0"/>
              <a:t> </a:t>
            </a:r>
            <a:r>
              <a:rPr lang="de-DE" dirty="0" err="1" smtClean="0"/>
              <a:t>control</a:t>
            </a:r>
            <a:r>
              <a:rPr lang="de-DE" dirty="0" smtClean="0"/>
              <a:t> </a:t>
            </a:r>
            <a:r>
              <a:rPr lang="de-DE" dirty="0" err="1" smtClean="0"/>
              <a:t>suited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genomic</a:t>
            </a:r>
            <a:r>
              <a:rPr lang="de-DE" dirty="0" smtClean="0"/>
              <a:t> DNA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protein</a:t>
            </a:r>
            <a:r>
              <a:rPr lang="de-DE" dirty="0" smtClean="0"/>
              <a:t> </a:t>
            </a:r>
            <a:r>
              <a:rPr lang="de-DE" dirty="0" err="1" smtClean="0"/>
              <a:t>sequence</a:t>
            </a:r>
            <a:r>
              <a:rPr lang="de-DE" dirty="0" smtClean="0"/>
              <a:t> </a:t>
            </a:r>
            <a:r>
              <a:rPr lang="de-DE" dirty="0" err="1" smtClean="0"/>
              <a:t>analysis</a:t>
            </a:r>
            <a:r>
              <a:rPr lang="de-DE" dirty="0" smtClean="0"/>
              <a:t>. </a:t>
            </a:r>
            <a:r>
              <a:rPr lang="de-DE" b="1" i="1" dirty="0" smtClean="0"/>
              <a:t>Gene, 167: GC1-10.</a:t>
            </a:r>
          </a:p>
          <a:p>
            <a:pPr>
              <a:buNone/>
            </a:pPr>
            <a:r>
              <a:rPr lang="de-DE" u="sng" dirty="0" smtClean="0"/>
              <a:t>Data </a:t>
            </a:r>
            <a:r>
              <a:rPr lang="de-DE" u="sng" dirty="0" err="1" smtClean="0"/>
              <a:t>sets</a:t>
            </a:r>
            <a:r>
              <a:rPr lang="de-DE" u="sng" dirty="0" smtClean="0"/>
              <a:t> &amp; </a:t>
            </a:r>
            <a:r>
              <a:rPr lang="de-DE" u="sng" dirty="0" err="1" smtClean="0"/>
              <a:t>publications</a:t>
            </a:r>
            <a:endParaRPr lang="de-DE" u="sng" dirty="0" smtClean="0"/>
          </a:p>
          <a:p>
            <a:r>
              <a:rPr lang="de-DE" b="1" dirty="0" err="1" smtClean="0"/>
              <a:t>Hosaka</a:t>
            </a:r>
            <a:r>
              <a:rPr lang="de-DE" b="1" dirty="0" smtClean="0"/>
              <a:t> A, Saito R, </a:t>
            </a:r>
            <a:r>
              <a:rPr lang="de-DE" b="1" dirty="0" err="1" smtClean="0"/>
              <a:t>Takashima</a:t>
            </a:r>
            <a:r>
              <a:rPr lang="de-DE" b="1" dirty="0" smtClean="0"/>
              <a:t> K, Sasaki T, Fu Y, </a:t>
            </a:r>
            <a:r>
              <a:rPr lang="de-DE" b="1" dirty="0" err="1" smtClean="0"/>
              <a:t>Kawabe</a:t>
            </a:r>
            <a:r>
              <a:rPr lang="de-DE" b="1" dirty="0" smtClean="0"/>
              <a:t> A, Ito T, </a:t>
            </a:r>
            <a:r>
              <a:rPr lang="de-DE" b="1" dirty="0" err="1" smtClean="0"/>
              <a:t>Toyoda</a:t>
            </a:r>
            <a:r>
              <a:rPr lang="de-DE" b="1" dirty="0" smtClean="0"/>
              <a:t> A, </a:t>
            </a:r>
            <a:r>
              <a:rPr lang="de-DE" b="1" dirty="0" err="1" smtClean="0"/>
              <a:t>Fujiyama</a:t>
            </a:r>
            <a:r>
              <a:rPr lang="de-DE" b="1" dirty="0" smtClean="0"/>
              <a:t> A, </a:t>
            </a:r>
            <a:r>
              <a:rPr lang="de-DE" b="1" dirty="0" err="1" smtClean="0"/>
              <a:t>Tarutani</a:t>
            </a:r>
            <a:r>
              <a:rPr lang="de-DE" b="1" dirty="0" smtClean="0"/>
              <a:t> Y, </a:t>
            </a:r>
            <a:r>
              <a:rPr lang="de-DE" b="1" dirty="0" err="1" smtClean="0"/>
              <a:t>Kakutani</a:t>
            </a:r>
            <a:r>
              <a:rPr lang="de-DE" b="1" dirty="0" smtClean="0"/>
              <a:t> T. 2017. </a:t>
            </a:r>
            <a:r>
              <a:rPr lang="de-DE" dirty="0" smtClean="0"/>
              <a:t>Evolution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sequence-specific</a:t>
            </a:r>
            <a:r>
              <a:rPr lang="de-DE" dirty="0" smtClean="0"/>
              <a:t> anti-</a:t>
            </a:r>
            <a:r>
              <a:rPr lang="de-DE" dirty="0" err="1" smtClean="0"/>
              <a:t>silencing</a:t>
            </a:r>
            <a:r>
              <a:rPr lang="de-DE" dirty="0" smtClean="0"/>
              <a:t> </a:t>
            </a:r>
            <a:r>
              <a:rPr lang="de-DE" dirty="0" err="1" smtClean="0"/>
              <a:t>systems</a:t>
            </a:r>
            <a:r>
              <a:rPr lang="de-DE" dirty="0" smtClean="0"/>
              <a:t> in </a:t>
            </a:r>
            <a:r>
              <a:rPr lang="de-DE" dirty="0" err="1" smtClean="0"/>
              <a:t>Arabidopsis</a:t>
            </a:r>
            <a:r>
              <a:rPr lang="de-DE" dirty="0" smtClean="0"/>
              <a:t>. </a:t>
            </a:r>
            <a:r>
              <a:rPr lang="de-DE" b="1" i="1" dirty="0" smtClean="0"/>
              <a:t>Nature Communications, 8: 2161.</a:t>
            </a:r>
            <a:r>
              <a:rPr lang="de-DE" b="1" dirty="0" smtClean="0"/>
              <a:t> </a:t>
            </a:r>
          </a:p>
          <a:p>
            <a:r>
              <a:rPr lang="de-DE" b="1" dirty="0" err="1" smtClean="0"/>
              <a:t>Plohl</a:t>
            </a:r>
            <a:r>
              <a:rPr lang="de-DE" b="1" dirty="0" smtClean="0"/>
              <a:t> M, Mestrovic N, </a:t>
            </a:r>
            <a:r>
              <a:rPr lang="de-DE" b="1" dirty="0" err="1" smtClean="0"/>
              <a:t>Mravinac</a:t>
            </a:r>
            <a:r>
              <a:rPr lang="de-DE" b="1" dirty="0" smtClean="0"/>
              <a:t> B. 2012. </a:t>
            </a:r>
            <a:r>
              <a:rPr lang="de-DE" dirty="0" err="1" smtClean="0"/>
              <a:t>Satellite</a:t>
            </a:r>
            <a:r>
              <a:rPr lang="de-DE" dirty="0" smtClean="0"/>
              <a:t> DNA </a:t>
            </a:r>
            <a:r>
              <a:rPr lang="de-DE" dirty="0" err="1" smtClean="0"/>
              <a:t>evolution</a:t>
            </a:r>
            <a:r>
              <a:rPr lang="de-DE" dirty="0" smtClean="0"/>
              <a:t>. </a:t>
            </a:r>
            <a:r>
              <a:rPr lang="de-DE" b="1" i="1" dirty="0" smtClean="0"/>
              <a:t>Genome Dynamics, 7: 126-152</a:t>
            </a:r>
            <a:endParaRPr lang="de-DE" b="1" dirty="0" smtClean="0"/>
          </a:p>
          <a:p>
            <a:r>
              <a:rPr lang="de-DE" b="1" dirty="0" err="1" smtClean="0"/>
              <a:t>Symonová</a:t>
            </a:r>
            <a:r>
              <a:rPr lang="de-DE" b="1" dirty="0" smtClean="0"/>
              <a:t> R, </a:t>
            </a:r>
            <a:r>
              <a:rPr lang="de-DE" b="1" dirty="0" err="1" smtClean="0"/>
              <a:t>Ocalewicz</a:t>
            </a:r>
            <a:r>
              <a:rPr lang="de-DE" b="1" dirty="0" smtClean="0"/>
              <a:t> K, </a:t>
            </a:r>
            <a:r>
              <a:rPr lang="de-DE" b="1" dirty="0" err="1" smtClean="0"/>
              <a:t>Kirtiklis</a:t>
            </a:r>
            <a:r>
              <a:rPr lang="de-DE" b="1" dirty="0" smtClean="0"/>
              <a:t> L, </a:t>
            </a:r>
            <a:r>
              <a:rPr lang="de-DE" b="1" dirty="0" err="1" smtClean="0"/>
              <a:t>Delmastro</a:t>
            </a:r>
            <a:r>
              <a:rPr lang="de-DE" b="1" dirty="0" smtClean="0"/>
              <a:t> GB, </a:t>
            </a:r>
            <a:r>
              <a:rPr lang="de-DE" b="1" dirty="0" err="1" smtClean="0"/>
              <a:t>Pelikánová</a:t>
            </a:r>
            <a:r>
              <a:rPr lang="de-DE" b="1" dirty="0" smtClean="0"/>
              <a:t> Š, Garcia S, </a:t>
            </a:r>
            <a:r>
              <a:rPr lang="de-DE" b="1" dirty="0" err="1" smtClean="0"/>
              <a:t>Kovařík</a:t>
            </a:r>
            <a:r>
              <a:rPr lang="de-DE" b="1" dirty="0" smtClean="0"/>
              <a:t> A. 2017. </a:t>
            </a:r>
            <a:r>
              <a:rPr lang="de-DE" dirty="0" smtClean="0"/>
              <a:t>Higher-order </a:t>
            </a:r>
            <a:r>
              <a:rPr lang="de-DE" dirty="0" err="1" smtClean="0"/>
              <a:t>organisation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extremely</a:t>
            </a:r>
            <a:r>
              <a:rPr lang="de-DE" dirty="0" smtClean="0"/>
              <a:t> </a:t>
            </a:r>
            <a:r>
              <a:rPr lang="de-DE" dirty="0" err="1" smtClean="0"/>
              <a:t>amplified</a:t>
            </a:r>
            <a:r>
              <a:rPr lang="de-DE" dirty="0" smtClean="0"/>
              <a:t>, </a:t>
            </a:r>
            <a:r>
              <a:rPr lang="de-DE" dirty="0" err="1" smtClean="0"/>
              <a:t>potentially</a:t>
            </a:r>
            <a:r>
              <a:rPr lang="de-DE" dirty="0" smtClean="0"/>
              <a:t> </a:t>
            </a:r>
            <a:r>
              <a:rPr lang="de-DE" dirty="0" err="1" smtClean="0"/>
              <a:t>functional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massively</a:t>
            </a:r>
            <a:r>
              <a:rPr lang="de-DE" dirty="0" smtClean="0"/>
              <a:t> methylated 5S rDNA in European </a:t>
            </a:r>
            <a:r>
              <a:rPr lang="de-DE" dirty="0" err="1" smtClean="0"/>
              <a:t>pikes</a:t>
            </a:r>
            <a:r>
              <a:rPr lang="de-DE" dirty="0" smtClean="0"/>
              <a:t> (</a:t>
            </a:r>
            <a:r>
              <a:rPr lang="de-DE" i="1" dirty="0" err="1" smtClean="0"/>
              <a:t>Esox</a:t>
            </a:r>
            <a:r>
              <a:rPr lang="de-DE" dirty="0" smtClean="0"/>
              <a:t> </a:t>
            </a:r>
            <a:r>
              <a:rPr lang="de-DE" dirty="0" err="1" smtClean="0"/>
              <a:t>sp</a:t>
            </a:r>
            <a:r>
              <a:rPr lang="de-DE" dirty="0" smtClean="0"/>
              <a:t>.). </a:t>
            </a:r>
            <a:r>
              <a:rPr lang="de-DE" b="1" i="1" dirty="0" smtClean="0"/>
              <a:t>BMC </a:t>
            </a:r>
            <a:r>
              <a:rPr lang="de-DE" b="1" i="1" dirty="0" err="1" smtClean="0"/>
              <a:t>Genomics</a:t>
            </a:r>
            <a:r>
              <a:rPr lang="de-DE" b="1" i="1" dirty="0" smtClean="0"/>
              <a:t>, 18: 391.</a:t>
            </a:r>
          </a:p>
          <a:p>
            <a:r>
              <a:rPr lang="de-DE" b="1" dirty="0" smtClean="0"/>
              <a:t>Weber B, Schmidt T. 2009. </a:t>
            </a:r>
            <a:r>
              <a:rPr lang="de-DE" dirty="0" err="1" smtClean="0"/>
              <a:t>Nested</a:t>
            </a:r>
            <a:r>
              <a:rPr lang="de-DE" dirty="0" smtClean="0"/>
              <a:t> Ty3-</a:t>
            </a:r>
            <a:r>
              <a:rPr lang="de-DE" i="1" dirty="0" smtClean="0"/>
              <a:t>gypsy </a:t>
            </a:r>
            <a:r>
              <a:rPr lang="de-DE" dirty="0" smtClean="0"/>
              <a:t>retrotransposons </a:t>
            </a:r>
            <a:r>
              <a:rPr lang="de-DE" dirty="0" err="1" smtClean="0"/>
              <a:t>of</a:t>
            </a:r>
            <a:r>
              <a:rPr lang="de-DE" dirty="0" smtClean="0"/>
              <a:t> a </a:t>
            </a:r>
            <a:r>
              <a:rPr lang="de-DE" dirty="0" err="1" smtClean="0"/>
              <a:t>single</a:t>
            </a:r>
            <a:r>
              <a:rPr lang="de-DE" dirty="0" smtClean="0"/>
              <a:t> </a:t>
            </a:r>
            <a:r>
              <a:rPr lang="de-DE" i="1" dirty="0" smtClean="0"/>
              <a:t>Beta </a:t>
            </a:r>
            <a:r>
              <a:rPr lang="de-DE" i="1" dirty="0" err="1" smtClean="0"/>
              <a:t>procumbens</a:t>
            </a:r>
            <a:r>
              <a:rPr lang="de-DE" i="1" dirty="0" smtClean="0"/>
              <a:t> </a:t>
            </a:r>
            <a:r>
              <a:rPr lang="de-DE" dirty="0" smtClean="0"/>
              <a:t>centromere </a:t>
            </a:r>
            <a:r>
              <a:rPr lang="de-DE" dirty="0" err="1" smtClean="0"/>
              <a:t>contain</a:t>
            </a:r>
            <a:r>
              <a:rPr lang="de-DE" dirty="0" smtClean="0"/>
              <a:t> a putative </a:t>
            </a:r>
            <a:r>
              <a:rPr lang="de-DE" dirty="0" err="1" smtClean="0"/>
              <a:t>chromodomain</a:t>
            </a:r>
            <a:r>
              <a:rPr lang="de-DE" i="1" dirty="0" smtClean="0"/>
              <a:t>. </a:t>
            </a:r>
            <a:r>
              <a:rPr lang="de-DE" b="1" i="1" dirty="0" err="1" smtClean="0"/>
              <a:t>Chromosome</a:t>
            </a:r>
            <a:r>
              <a:rPr lang="de-DE" b="1" i="1" dirty="0" smtClean="0"/>
              <a:t> Res, 17: 379–396.</a:t>
            </a:r>
          </a:p>
          <a:p>
            <a:r>
              <a:rPr lang="de-DE" b="1" dirty="0" smtClean="0"/>
              <a:t>Weber B, </a:t>
            </a:r>
            <a:r>
              <a:rPr lang="de-DE" b="1" dirty="0" err="1" smtClean="0"/>
              <a:t>Heitkam</a:t>
            </a:r>
            <a:r>
              <a:rPr lang="de-DE" b="1" dirty="0" smtClean="0"/>
              <a:t> T, </a:t>
            </a:r>
            <a:r>
              <a:rPr lang="de-DE" b="1" dirty="0" err="1" smtClean="0"/>
              <a:t>Holtgräwe</a:t>
            </a:r>
            <a:r>
              <a:rPr lang="de-DE" b="1" dirty="0" smtClean="0"/>
              <a:t> D, </a:t>
            </a:r>
            <a:r>
              <a:rPr lang="de-DE" b="1" dirty="0" err="1" smtClean="0"/>
              <a:t>Weisshaar</a:t>
            </a:r>
            <a:r>
              <a:rPr lang="de-DE" b="1" dirty="0" smtClean="0"/>
              <a:t> B, </a:t>
            </a:r>
            <a:r>
              <a:rPr lang="de-DE" b="1" dirty="0" err="1" smtClean="0"/>
              <a:t>Minoche</a:t>
            </a:r>
            <a:r>
              <a:rPr lang="de-DE" b="1" dirty="0" smtClean="0"/>
              <a:t> AE, Dohm JC, Himmelbauer H, Schmidt T. 2013. </a:t>
            </a:r>
            <a:r>
              <a:rPr lang="de-DE" dirty="0" err="1" smtClean="0"/>
              <a:t>Highly</a:t>
            </a:r>
            <a:r>
              <a:rPr lang="de-DE" dirty="0" smtClean="0"/>
              <a:t> diverse </a:t>
            </a:r>
            <a:r>
              <a:rPr lang="de-DE" dirty="0" err="1" smtClean="0"/>
              <a:t>chromoviruses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i="1" dirty="0" smtClean="0"/>
              <a:t>Beta </a:t>
            </a:r>
            <a:r>
              <a:rPr lang="de-DE" i="1" dirty="0" err="1" smtClean="0"/>
              <a:t>vulgaris</a:t>
            </a:r>
            <a:r>
              <a:rPr lang="de-DE" i="1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classified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chromodomains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chromosomal</a:t>
            </a:r>
            <a:r>
              <a:rPr lang="de-DE" dirty="0" smtClean="0"/>
              <a:t> </a:t>
            </a:r>
            <a:r>
              <a:rPr lang="de-DE" dirty="0" err="1" smtClean="0"/>
              <a:t>integration</a:t>
            </a:r>
            <a:r>
              <a:rPr lang="de-DE" i="1" dirty="0" smtClean="0"/>
              <a:t>. </a:t>
            </a:r>
            <a:r>
              <a:rPr lang="de-DE" b="1" i="1" dirty="0" smtClean="0"/>
              <a:t>Mobile DNA, 4: 8.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-Lecture">
  <a:themeElements>
    <a:clrScheme name="Blau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lue-Lecture" id="{9124C8FF-1A5E-4B7B-B4B5-8A21549B22A6}" vid="{92DF45EF-0643-4EC4-AF9E-E7520746F3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Blue-Lecture</Template>
  <TotalTime>0</TotalTime>
  <Words>2528</Words>
  <Application>Microsoft Office PowerPoint</Application>
  <PresentationFormat>Benutzerdefiniert</PresentationFormat>
  <Paragraphs>918</Paragraphs>
  <Slides>54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54</vt:i4>
      </vt:variant>
    </vt:vector>
  </HeadingPairs>
  <TitlesOfParts>
    <vt:vector size="55" baseType="lpstr">
      <vt:lpstr>Blue-Lecture</vt:lpstr>
      <vt:lpstr>Folie 1</vt:lpstr>
      <vt:lpstr>Dotplots</vt:lpstr>
      <vt:lpstr>Dotplots</vt:lpstr>
      <vt:lpstr>Dotplot Calculation (1)</vt:lpstr>
      <vt:lpstr>Dotplot Calculation (2)</vt:lpstr>
      <vt:lpstr>Dotplot Calculation (3)</vt:lpstr>
      <vt:lpstr>Test sequences</vt:lpstr>
      <vt:lpstr>Test sequences</vt:lpstr>
      <vt:lpstr>Test sequences</vt:lpstr>
      <vt:lpstr>Common dotplot tools (1)</vt:lpstr>
      <vt:lpstr>Common dotplot tools (2)</vt:lpstr>
      <vt:lpstr>Aim: Customizable dotplot tool</vt:lpstr>
      <vt:lpstr>Detailed introduction to Flexidot</vt:lpstr>
      <vt:lpstr>Mode 0: Self-Dotplot</vt:lpstr>
      <vt:lpstr>Mode 0: Self-Dotplot</vt:lpstr>
      <vt:lpstr>Mode 0: Self-Dotplot</vt:lpstr>
      <vt:lpstr>Mode 0: Self-Dotplot</vt:lpstr>
      <vt:lpstr>Mode 0: Self-Dotplot - Shading</vt:lpstr>
      <vt:lpstr>Mode 1: Pairwise Dotplot</vt:lpstr>
      <vt:lpstr>Mode 1: Pairwise Dotplot</vt:lpstr>
      <vt:lpstr>Matching stringency</vt:lpstr>
      <vt:lpstr>Mode 1: Pairwise dotplots – collage output</vt:lpstr>
      <vt:lpstr>Mode 2: All-against-all Dotplot</vt:lpstr>
      <vt:lpstr>Mode 2: All-against-all Dotplot – Annotations </vt:lpstr>
      <vt:lpstr>Mode 2: All-against-all Dotplot – Representation </vt:lpstr>
      <vt:lpstr>Mode 2: All-against-all Dotplot – Ambiguities</vt:lpstr>
      <vt:lpstr>Match quantification: LCS</vt:lpstr>
      <vt:lpstr>LCS Shading</vt:lpstr>
      <vt:lpstr>LCS Shading – Reference </vt:lpstr>
      <vt:lpstr>LCS Shading – Intervals </vt:lpstr>
      <vt:lpstr>Match quantification: LCS</vt:lpstr>
      <vt:lpstr>LCS Shading – Orientation (1)</vt:lpstr>
      <vt:lpstr>LCS Shading – Orientation (2)</vt:lpstr>
      <vt:lpstr>Matrix Shading</vt:lpstr>
      <vt:lpstr>Matrix Shading</vt:lpstr>
      <vt:lpstr>Matrix Shading vs. overall LCS</vt:lpstr>
      <vt:lpstr>FlexiDot summary</vt:lpstr>
      <vt:lpstr>FlexiDot access</vt:lpstr>
      <vt:lpstr>…wide range of application fields</vt:lpstr>
      <vt:lpstr>Application use cases</vt:lpstr>
      <vt:lpstr>(1) Tandem repeat characteristics</vt:lpstr>
      <vt:lpstr>Higher-order arrangement of the alpha satellite within its array?</vt:lpstr>
      <vt:lpstr>Tandem repeat characteristics</vt:lpstr>
      <vt:lpstr>(2) Transposable element characterization:  Can dotplots and annotation be combined? </vt:lpstr>
      <vt:lpstr>Transposable element characterization:  Can dotplots and annotation be combined? </vt:lpstr>
      <vt:lpstr>Transposable element characterization:  Can repeat families be compared?</vt:lpstr>
      <vt:lpstr>Folie 47</vt:lpstr>
      <vt:lpstr>(3) FlexiDot amino acid dotplots</vt:lpstr>
      <vt:lpstr>FlexiDot amino acid dotplots:  Similarity of eight filamin proteins</vt:lpstr>
      <vt:lpstr>Folie 50</vt:lpstr>
      <vt:lpstr>FlexiDot amino acid dotplots:  Six nucleotide-binding leucine-rich repeat proteins</vt:lpstr>
      <vt:lpstr>Summary: FlexiDot’s application spectrum </vt:lpstr>
      <vt:lpstr>…questions?</vt:lpstr>
      <vt:lpstr>References</vt:lpstr>
    </vt:vector>
  </TitlesOfParts>
  <Company>TU Dresden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FlexiDot</dc:title>
  <dc:creator>Kathrin Seibt</dc:creator>
  <cp:lastModifiedBy>toheitka</cp:lastModifiedBy>
  <cp:revision>131</cp:revision>
  <dcterms:created xsi:type="dcterms:W3CDTF">2018-03-21T18:24:35Z</dcterms:created>
  <dcterms:modified xsi:type="dcterms:W3CDTF">2019-02-04T14:58:42Z</dcterms:modified>
</cp:coreProperties>
</file>