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 id="2147483667"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44"/>
  </p:normalViewPr>
  <p:slideViewPr>
    <p:cSldViewPr snapToGrid="0" snapToObjects="1">
      <p:cViewPr varScale="1">
        <p:scale>
          <a:sx n="113" d="100"/>
          <a:sy n="113" d="100"/>
        </p:scale>
        <p:origin x="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870964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4e8c83f943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4e8c83f943_2_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405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e8c83f943_6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g4e8c83f943_6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266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4e8c83f943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4e8c83f943_2_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400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4e9794040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g4e9794040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7567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e97940407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4e97940407_0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3168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4e97940407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4e97940407_1_5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2093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4e8c83f943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4e8c83f943_2_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7637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4e97940407_0_42:notes"/>
          <p:cNvSpPr txBox="1">
            <a:spLocks noGrp="1"/>
          </p:cNvSpPr>
          <p:nvPr>
            <p:ph type="body" idx="1"/>
          </p:nvPr>
        </p:nvSpPr>
        <p:spPr>
          <a:xfrm>
            <a:off x="685800" y="4343374"/>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g4e97940407_0_42:notes"/>
          <p:cNvSpPr>
            <a:spLocks noGrp="1" noRot="1" noChangeAspect="1"/>
          </p:cNvSpPr>
          <p:nvPr>
            <p:ph type="sldImg" idx="2"/>
          </p:nvPr>
        </p:nvSpPr>
        <p:spPr>
          <a:xfrm>
            <a:off x="834176" y="685791"/>
            <a:ext cx="5190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4596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e97940407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4e97940407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903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4e8c83f943_7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4e8c83f943_7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1710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e97940407_1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4e97940407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1088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4e97940407_1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4e97940407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9084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4e97940407_1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4e97940407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7279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4e97940407_1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4e97940407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5359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e8c83f943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e8c83f943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3406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4e8c83f94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g4e8c83f943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5352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4e97940407_1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g4e97940407_1_6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6243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4e97940407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4e97940407_1_8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1221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4e8c83f943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4e8c83f94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006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4e8c83f943_5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4e8c83f943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5581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4e8c83f943_5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4e8c83f943_5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300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4e97940407_1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4e97940407_1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5888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e97940407_1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4e97940407_1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4787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4e8c83f943_6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4e8c83f943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6838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4e97940407_1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4e97940407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1169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4e8c83f943_7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g4e8c83f943_7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8827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4e97940407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4e9794040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51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24439" y="683423"/>
            <a:ext cx="6695100" cy="1217400"/>
          </a:xfrm>
          <a:prstGeom prst="rect">
            <a:avLst/>
          </a:prstGeom>
          <a:noFill/>
          <a:ln>
            <a:noFill/>
          </a:ln>
        </p:spPr>
        <p:txBody>
          <a:bodyPr spcFirstLastPara="1" wrap="square" lIns="0" tIns="0" rIns="0" bIns="0" anchor="t" anchorCtr="0"/>
          <a:lstStyle>
            <a:lvl1pPr lvl="0" algn="l" rtl="0">
              <a:spcBef>
                <a:spcPts val="0"/>
              </a:spcBef>
              <a:spcAft>
                <a:spcPts val="0"/>
              </a:spcAft>
              <a:buSzPts val="1000"/>
              <a:buNone/>
              <a:defRPr sz="3200" b="0" i="0">
                <a:solidFill>
                  <a:schemeClr val="dk1"/>
                </a:solidFill>
                <a:latin typeface="Calibri"/>
                <a:ea typeface="Calibri"/>
                <a:cs typeface="Calibri"/>
                <a:sym typeface="Calibri"/>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52" name="Google Shape;52;p13"/>
          <p:cNvSpPr txBox="1">
            <a:spLocks noGrp="1"/>
          </p:cNvSpPr>
          <p:nvPr>
            <p:ph type="body" idx="1"/>
          </p:nvPr>
        </p:nvSpPr>
        <p:spPr>
          <a:xfrm>
            <a:off x="1224439" y="683423"/>
            <a:ext cx="6695100" cy="1217400"/>
          </a:xfrm>
          <a:prstGeom prst="rect">
            <a:avLst/>
          </a:prstGeom>
          <a:noFill/>
          <a:ln>
            <a:noFill/>
          </a:ln>
        </p:spPr>
        <p:txBody>
          <a:bodyPr spcFirstLastPara="1" wrap="square" lIns="0" tIns="0" rIns="0" bIns="0" anchor="t" anchorCtr="0"/>
          <a:lstStyle>
            <a:lvl1pPr marL="457200" lvl="0" indent="-228600" algn="l" rtl="0">
              <a:spcBef>
                <a:spcPts val="0"/>
              </a:spcBef>
              <a:spcAft>
                <a:spcPts val="0"/>
              </a:spcAft>
              <a:buSzPts val="1000"/>
              <a:buNone/>
              <a:defRPr sz="3200" b="0" i="0">
                <a:solidFill>
                  <a:schemeClr val="dk1"/>
                </a:solidFill>
                <a:latin typeface="Calibri"/>
                <a:ea typeface="Calibri"/>
                <a:cs typeface="Calibri"/>
                <a:sym typeface="Calibri"/>
              </a:defRPr>
            </a:lvl1pPr>
            <a:lvl2pPr marL="914400" lvl="1" indent="-228600" algn="l" rtl="0">
              <a:spcBef>
                <a:spcPts val="1600"/>
              </a:spcBef>
              <a:spcAft>
                <a:spcPts val="0"/>
              </a:spcAft>
              <a:buSzPts val="1000"/>
              <a:buNone/>
              <a:defRPr sz="1000"/>
            </a:lvl2pPr>
            <a:lvl3pPr marL="1371600" lvl="2" indent="-228600" algn="l" rtl="0">
              <a:spcBef>
                <a:spcPts val="1600"/>
              </a:spcBef>
              <a:spcAft>
                <a:spcPts val="0"/>
              </a:spcAft>
              <a:buSzPts val="1000"/>
              <a:buNone/>
              <a:defRPr sz="1000"/>
            </a:lvl3pPr>
            <a:lvl4pPr marL="1828800" lvl="3" indent="-228600" algn="l" rtl="0">
              <a:spcBef>
                <a:spcPts val="1600"/>
              </a:spcBef>
              <a:spcAft>
                <a:spcPts val="0"/>
              </a:spcAft>
              <a:buSzPts val="1000"/>
              <a:buNone/>
              <a:defRPr sz="1000"/>
            </a:lvl4pPr>
            <a:lvl5pPr marL="2286000" lvl="4" indent="-228600" algn="l" rtl="0">
              <a:spcBef>
                <a:spcPts val="1600"/>
              </a:spcBef>
              <a:spcAft>
                <a:spcPts val="0"/>
              </a:spcAft>
              <a:buSzPts val="1000"/>
              <a:buNone/>
              <a:defRPr sz="1000"/>
            </a:lvl5pPr>
            <a:lvl6pPr marL="2743200" lvl="5" indent="-228600" algn="l" rtl="0">
              <a:spcBef>
                <a:spcPts val="1600"/>
              </a:spcBef>
              <a:spcAft>
                <a:spcPts val="0"/>
              </a:spcAft>
              <a:buSzPts val="1000"/>
              <a:buNone/>
              <a:defRPr sz="1000"/>
            </a:lvl6pPr>
            <a:lvl7pPr marL="3200400" lvl="6" indent="-228600" algn="l" rtl="0">
              <a:spcBef>
                <a:spcPts val="1600"/>
              </a:spcBef>
              <a:spcAft>
                <a:spcPts val="0"/>
              </a:spcAft>
              <a:buSzPts val="1000"/>
              <a:buNone/>
              <a:defRPr sz="1000"/>
            </a:lvl7pPr>
            <a:lvl8pPr marL="3657600" lvl="7" indent="-228600" algn="l" rtl="0">
              <a:spcBef>
                <a:spcPts val="1600"/>
              </a:spcBef>
              <a:spcAft>
                <a:spcPts val="0"/>
              </a:spcAft>
              <a:buSzPts val="1000"/>
              <a:buNone/>
              <a:defRPr sz="1000"/>
            </a:lvl8pPr>
            <a:lvl9pPr marL="4114800" lvl="8" indent="-228600" algn="l" rtl="0">
              <a:spcBef>
                <a:spcPts val="1600"/>
              </a:spcBef>
              <a:spcAft>
                <a:spcPts val="1600"/>
              </a:spcAft>
              <a:buSzPts val="1000"/>
              <a:buNone/>
              <a:defRPr sz="1000"/>
            </a:lvl9pPr>
          </a:lstStyle>
          <a:p>
            <a:endParaRPr/>
          </a:p>
        </p:txBody>
      </p:sp>
      <p:sp>
        <p:nvSpPr>
          <p:cNvPr id="53" name="Google Shape;53;p13"/>
          <p:cNvSpPr txBox="1">
            <a:spLocks noGrp="1"/>
          </p:cNvSpPr>
          <p:nvPr>
            <p:ph type="ftr" idx="11"/>
          </p:nvPr>
        </p:nvSpPr>
        <p:spPr>
          <a:xfrm>
            <a:off x="3108960" y="4213810"/>
            <a:ext cx="2926200" cy="226500"/>
          </a:xfrm>
          <a:prstGeom prst="rect">
            <a:avLst/>
          </a:prstGeom>
          <a:noFill/>
          <a:ln>
            <a:noFill/>
          </a:ln>
        </p:spPr>
        <p:txBody>
          <a:bodyPr spcFirstLastPara="1" wrap="square" lIns="0" tIns="0" rIns="0" bIns="0" anchor="t" anchorCtr="0"/>
          <a:lstStyle>
            <a:lvl1pPr lvl="0" algn="ctr" rtl="0">
              <a:spcBef>
                <a:spcPts val="0"/>
              </a:spcBef>
              <a:spcAft>
                <a:spcPts val="0"/>
              </a:spcAft>
              <a:buSzPts val="1000"/>
              <a:buNone/>
              <a:defRPr sz="1000">
                <a:solidFill>
                  <a:srgbClr val="888888"/>
                </a:solidFill>
              </a:defRPr>
            </a:lvl1pPr>
            <a:lvl2pPr lvl="1" algn="l" rtl="0">
              <a:spcBef>
                <a:spcPts val="0"/>
              </a:spcBef>
              <a:spcAft>
                <a:spcPts val="0"/>
              </a:spcAft>
              <a:buSzPts val="1000"/>
              <a:buNone/>
              <a:defRPr sz="1000"/>
            </a:lvl2pPr>
            <a:lvl3pPr lvl="2" algn="l" rtl="0">
              <a:spcBef>
                <a:spcPts val="0"/>
              </a:spcBef>
              <a:spcAft>
                <a:spcPts val="0"/>
              </a:spcAft>
              <a:buSzPts val="1000"/>
              <a:buNone/>
              <a:defRPr sz="1000"/>
            </a:lvl3pPr>
            <a:lvl4pPr lvl="3" algn="l" rtl="0">
              <a:spcBef>
                <a:spcPts val="0"/>
              </a:spcBef>
              <a:spcAft>
                <a:spcPts val="0"/>
              </a:spcAft>
              <a:buSzPts val="1000"/>
              <a:buNone/>
              <a:defRPr sz="1000"/>
            </a:lvl4pPr>
            <a:lvl5pPr lvl="4" algn="l" rtl="0">
              <a:spcBef>
                <a:spcPts val="0"/>
              </a:spcBef>
              <a:spcAft>
                <a:spcPts val="0"/>
              </a:spcAft>
              <a:buSzPts val="1000"/>
              <a:buNone/>
              <a:defRPr sz="1000"/>
            </a:lvl5pPr>
            <a:lvl6pPr lvl="5" algn="l" rtl="0">
              <a:spcBef>
                <a:spcPts val="0"/>
              </a:spcBef>
              <a:spcAft>
                <a:spcPts val="0"/>
              </a:spcAft>
              <a:buSzPts val="1000"/>
              <a:buNone/>
              <a:defRPr sz="1000"/>
            </a:lvl6pPr>
            <a:lvl7pPr lvl="6" algn="l" rtl="0">
              <a:spcBef>
                <a:spcPts val="0"/>
              </a:spcBef>
              <a:spcAft>
                <a:spcPts val="0"/>
              </a:spcAft>
              <a:buSzPts val="1000"/>
              <a:buNone/>
              <a:defRPr sz="1000"/>
            </a:lvl7pPr>
            <a:lvl8pPr lvl="7" algn="l" rtl="0">
              <a:spcBef>
                <a:spcPts val="0"/>
              </a:spcBef>
              <a:spcAft>
                <a:spcPts val="0"/>
              </a:spcAft>
              <a:buSzPts val="1000"/>
              <a:buNone/>
              <a:defRPr sz="1000"/>
            </a:lvl8pPr>
            <a:lvl9pPr lvl="8" algn="l" rtl="0">
              <a:spcBef>
                <a:spcPts val="0"/>
              </a:spcBef>
              <a:spcAft>
                <a:spcPts val="0"/>
              </a:spcAft>
              <a:buSzPts val="1000"/>
              <a:buNone/>
              <a:defRPr sz="1000"/>
            </a:lvl9pPr>
          </a:lstStyle>
          <a:p>
            <a:endParaRPr/>
          </a:p>
        </p:txBody>
      </p:sp>
      <p:sp>
        <p:nvSpPr>
          <p:cNvPr id="54" name="Google Shape;54;p13"/>
          <p:cNvSpPr txBox="1">
            <a:spLocks noGrp="1"/>
          </p:cNvSpPr>
          <p:nvPr>
            <p:ph type="dt" idx="10"/>
          </p:nvPr>
        </p:nvSpPr>
        <p:spPr>
          <a:xfrm>
            <a:off x="457200" y="4213810"/>
            <a:ext cx="2103000" cy="226500"/>
          </a:xfrm>
          <a:prstGeom prst="rect">
            <a:avLst/>
          </a:prstGeom>
          <a:noFill/>
          <a:ln>
            <a:noFill/>
          </a:ln>
        </p:spPr>
        <p:txBody>
          <a:bodyPr spcFirstLastPara="1" wrap="square" lIns="0" tIns="0" rIns="0" bIns="0" anchor="t" anchorCtr="0"/>
          <a:lstStyle>
            <a:lvl1pPr lvl="0" algn="l" rtl="0">
              <a:spcBef>
                <a:spcPts val="0"/>
              </a:spcBef>
              <a:spcAft>
                <a:spcPts val="0"/>
              </a:spcAft>
              <a:buSzPts val="1000"/>
              <a:buNone/>
              <a:defRPr sz="1000">
                <a:solidFill>
                  <a:srgbClr val="888888"/>
                </a:solidFill>
              </a:defRPr>
            </a:lvl1pPr>
            <a:lvl2pPr lvl="1" algn="l" rtl="0">
              <a:spcBef>
                <a:spcPts val="0"/>
              </a:spcBef>
              <a:spcAft>
                <a:spcPts val="0"/>
              </a:spcAft>
              <a:buSzPts val="1000"/>
              <a:buNone/>
              <a:defRPr sz="1000"/>
            </a:lvl2pPr>
            <a:lvl3pPr lvl="2" algn="l" rtl="0">
              <a:spcBef>
                <a:spcPts val="0"/>
              </a:spcBef>
              <a:spcAft>
                <a:spcPts val="0"/>
              </a:spcAft>
              <a:buSzPts val="1000"/>
              <a:buNone/>
              <a:defRPr sz="1000"/>
            </a:lvl3pPr>
            <a:lvl4pPr lvl="3" algn="l" rtl="0">
              <a:spcBef>
                <a:spcPts val="0"/>
              </a:spcBef>
              <a:spcAft>
                <a:spcPts val="0"/>
              </a:spcAft>
              <a:buSzPts val="1000"/>
              <a:buNone/>
              <a:defRPr sz="1000"/>
            </a:lvl4pPr>
            <a:lvl5pPr lvl="4" algn="l" rtl="0">
              <a:spcBef>
                <a:spcPts val="0"/>
              </a:spcBef>
              <a:spcAft>
                <a:spcPts val="0"/>
              </a:spcAft>
              <a:buSzPts val="1000"/>
              <a:buNone/>
              <a:defRPr sz="1000"/>
            </a:lvl5pPr>
            <a:lvl6pPr lvl="5" algn="l" rtl="0">
              <a:spcBef>
                <a:spcPts val="0"/>
              </a:spcBef>
              <a:spcAft>
                <a:spcPts val="0"/>
              </a:spcAft>
              <a:buSzPts val="1000"/>
              <a:buNone/>
              <a:defRPr sz="1000"/>
            </a:lvl6pPr>
            <a:lvl7pPr lvl="6" algn="l" rtl="0">
              <a:spcBef>
                <a:spcPts val="0"/>
              </a:spcBef>
              <a:spcAft>
                <a:spcPts val="0"/>
              </a:spcAft>
              <a:buSzPts val="1000"/>
              <a:buNone/>
              <a:defRPr sz="1000"/>
            </a:lvl7pPr>
            <a:lvl8pPr lvl="7" algn="l" rtl="0">
              <a:spcBef>
                <a:spcPts val="0"/>
              </a:spcBef>
              <a:spcAft>
                <a:spcPts val="0"/>
              </a:spcAft>
              <a:buSzPts val="1000"/>
              <a:buNone/>
              <a:defRPr sz="1000"/>
            </a:lvl8pPr>
            <a:lvl9pPr lvl="8" algn="l" rtl="0">
              <a:spcBef>
                <a:spcPts val="0"/>
              </a:spcBef>
              <a:spcAft>
                <a:spcPts val="0"/>
              </a:spcAft>
              <a:buSzPts val="1000"/>
              <a:buNone/>
              <a:defRPr sz="1000"/>
            </a:lvl9pPr>
          </a:lstStyle>
          <a:p>
            <a:endParaRPr/>
          </a:p>
        </p:txBody>
      </p:sp>
      <p:sp>
        <p:nvSpPr>
          <p:cNvPr id="55" name="Google Shape;55;p13"/>
          <p:cNvSpPr txBox="1">
            <a:spLocks noGrp="1"/>
          </p:cNvSpPr>
          <p:nvPr>
            <p:ph type="sldNum" idx="12"/>
          </p:nvPr>
        </p:nvSpPr>
        <p:spPr>
          <a:xfrm>
            <a:off x="6583680" y="4213810"/>
            <a:ext cx="2103000" cy="226500"/>
          </a:xfrm>
          <a:prstGeom prst="rect">
            <a:avLst/>
          </a:prstGeom>
          <a:noFill/>
          <a:ln>
            <a:noFill/>
          </a:ln>
        </p:spPr>
        <p:txBody>
          <a:bodyPr spcFirstLastPara="1" wrap="square" lIns="0" tIns="0" rIns="0" bIns="0" anchor="t" anchorCtr="0">
            <a:noAutofit/>
          </a:bodyPr>
          <a:lstStyle>
            <a:lvl1pPr marL="0" lvl="0" indent="0" algn="r" rtl="0">
              <a:spcBef>
                <a:spcPts val="0"/>
              </a:spcBef>
              <a:buNone/>
              <a:defRPr sz="1000">
                <a:solidFill>
                  <a:srgbClr val="888888"/>
                </a:solidFill>
              </a:defRPr>
            </a:lvl1pPr>
            <a:lvl2pPr marL="0" lvl="1" indent="0" algn="r" rtl="0">
              <a:spcBef>
                <a:spcPts val="0"/>
              </a:spcBef>
              <a:buNone/>
              <a:defRPr sz="1000">
                <a:solidFill>
                  <a:srgbClr val="888888"/>
                </a:solidFill>
              </a:defRPr>
            </a:lvl2pPr>
            <a:lvl3pPr marL="0" lvl="2" indent="0" algn="r" rtl="0">
              <a:spcBef>
                <a:spcPts val="0"/>
              </a:spcBef>
              <a:buNone/>
              <a:defRPr sz="1000">
                <a:solidFill>
                  <a:srgbClr val="888888"/>
                </a:solidFill>
              </a:defRPr>
            </a:lvl3pPr>
            <a:lvl4pPr marL="0" lvl="3" indent="0" algn="r" rtl="0">
              <a:spcBef>
                <a:spcPts val="0"/>
              </a:spcBef>
              <a:buNone/>
              <a:defRPr sz="1000">
                <a:solidFill>
                  <a:srgbClr val="888888"/>
                </a:solidFill>
              </a:defRPr>
            </a:lvl4pPr>
            <a:lvl5pPr marL="0" lvl="4" indent="0" algn="r" rtl="0">
              <a:spcBef>
                <a:spcPts val="0"/>
              </a:spcBef>
              <a:buNone/>
              <a:defRPr sz="1000">
                <a:solidFill>
                  <a:srgbClr val="888888"/>
                </a:solidFill>
              </a:defRPr>
            </a:lvl5pPr>
            <a:lvl6pPr marL="0" lvl="5" indent="0" algn="r" rtl="0">
              <a:spcBef>
                <a:spcPts val="0"/>
              </a:spcBef>
              <a:buNone/>
              <a:defRPr sz="1000">
                <a:solidFill>
                  <a:srgbClr val="888888"/>
                </a:solidFill>
              </a:defRPr>
            </a:lvl6pPr>
            <a:lvl7pPr marL="0" lvl="6" indent="0" algn="r" rtl="0">
              <a:spcBef>
                <a:spcPts val="0"/>
              </a:spcBef>
              <a:buNone/>
              <a:defRPr sz="1000">
                <a:solidFill>
                  <a:srgbClr val="888888"/>
                </a:solidFill>
              </a:defRPr>
            </a:lvl7pPr>
            <a:lvl8pPr marL="0" lvl="7" indent="0" algn="r" rtl="0">
              <a:spcBef>
                <a:spcPts val="0"/>
              </a:spcBef>
              <a:buNone/>
              <a:defRPr sz="1000">
                <a:solidFill>
                  <a:srgbClr val="888888"/>
                </a:solidFill>
              </a:defRPr>
            </a:lvl8pPr>
            <a:lvl9pPr marL="0" lvl="8" indent="0" algn="r" rtl="0">
              <a:spcBef>
                <a:spcPts val="0"/>
              </a:spcBef>
              <a:buNone/>
              <a:defRPr sz="1000">
                <a:solidFill>
                  <a:srgbClr val="888888"/>
                </a:solidFill>
              </a:defRPr>
            </a:lvl9pPr>
          </a:lstStyle>
          <a:p>
            <a:pPr marL="0" lvl="0" indent="0" algn="r" rtl="0">
              <a:spcBef>
                <a:spcPts val="0"/>
              </a:spcBef>
              <a:spcAft>
                <a:spcPts val="0"/>
              </a:spcAft>
              <a:buNone/>
            </a:pPr>
            <a:fld id="{00000000-1234-1234-1234-123412341234}" type="slidenum">
              <a:rPr lang="en"/>
              <a:t>‹#›</a:t>
            </a:fld>
            <a:endParaRPr sz="1300" b="0" i="0" u="none" strike="noStrike" cap="none">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56"/>
        <p:cNvGrpSpPr/>
        <p:nvPr/>
      </p:nvGrpSpPr>
      <p:grpSpPr>
        <a:xfrm>
          <a:off x="0" y="0"/>
          <a:ext cx="0" cy="0"/>
          <a:chOff x="0" y="0"/>
          <a:chExt cx="0" cy="0"/>
        </a:xfrm>
      </p:grpSpPr>
      <p:sp>
        <p:nvSpPr>
          <p:cNvPr id="57" name="Google Shape;57;p14"/>
          <p:cNvSpPr txBox="1">
            <a:spLocks noGrp="1"/>
          </p:cNvSpPr>
          <p:nvPr>
            <p:ph type="ftr" idx="11"/>
          </p:nvPr>
        </p:nvSpPr>
        <p:spPr>
          <a:xfrm>
            <a:off x="3108960" y="4213810"/>
            <a:ext cx="2926200" cy="226500"/>
          </a:xfrm>
          <a:prstGeom prst="rect">
            <a:avLst/>
          </a:prstGeom>
          <a:noFill/>
          <a:ln>
            <a:noFill/>
          </a:ln>
        </p:spPr>
        <p:txBody>
          <a:bodyPr spcFirstLastPara="1" wrap="square" lIns="0" tIns="0" rIns="0" bIns="0" anchor="t" anchorCtr="0"/>
          <a:lstStyle>
            <a:lvl1pPr lvl="0" algn="ctr" rtl="0">
              <a:spcBef>
                <a:spcPts val="0"/>
              </a:spcBef>
              <a:spcAft>
                <a:spcPts val="0"/>
              </a:spcAft>
              <a:buSzPts val="1000"/>
              <a:buNone/>
              <a:defRPr sz="1000">
                <a:solidFill>
                  <a:srgbClr val="888888"/>
                </a:solidFill>
              </a:defRPr>
            </a:lvl1pPr>
            <a:lvl2pPr lvl="1" algn="l" rtl="0">
              <a:spcBef>
                <a:spcPts val="0"/>
              </a:spcBef>
              <a:spcAft>
                <a:spcPts val="0"/>
              </a:spcAft>
              <a:buSzPts val="1000"/>
              <a:buNone/>
              <a:defRPr sz="1000"/>
            </a:lvl2pPr>
            <a:lvl3pPr lvl="2" algn="l" rtl="0">
              <a:spcBef>
                <a:spcPts val="0"/>
              </a:spcBef>
              <a:spcAft>
                <a:spcPts val="0"/>
              </a:spcAft>
              <a:buSzPts val="1000"/>
              <a:buNone/>
              <a:defRPr sz="1000"/>
            </a:lvl3pPr>
            <a:lvl4pPr lvl="3" algn="l" rtl="0">
              <a:spcBef>
                <a:spcPts val="0"/>
              </a:spcBef>
              <a:spcAft>
                <a:spcPts val="0"/>
              </a:spcAft>
              <a:buSzPts val="1000"/>
              <a:buNone/>
              <a:defRPr sz="1000"/>
            </a:lvl4pPr>
            <a:lvl5pPr lvl="4" algn="l" rtl="0">
              <a:spcBef>
                <a:spcPts val="0"/>
              </a:spcBef>
              <a:spcAft>
                <a:spcPts val="0"/>
              </a:spcAft>
              <a:buSzPts val="1000"/>
              <a:buNone/>
              <a:defRPr sz="1000"/>
            </a:lvl5pPr>
            <a:lvl6pPr lvl="5" algn="l" rtl="0">
              <a:spcBef>
                <a:spcPts val="0"/>
              </a:spcBef>
              <a:spcAft>
                <a:spcPts val="0"/>
              </a:spcAft>
              <a:buSzPts val="1000"/>
              <a:buNone/>
              <a:defRPr sz="1000"/>
            </a:lvl6pPr>
            <a:lvl7pPr lvl="6" algn="l" rtl="0">
              <a:spcBef>
                <a:spcPts val="0"/>
              </a:spcBef>
              <a:spcAft>
                <a:spcPts val="0"/>
              </a:spcAft>
              <a:buSzPts val="1000"/>
              <a:buNone/>
              <a:defRPr sz="1000"/>
            </a:lvl7pPr>
            <a:lvl8pPr lvl="7" algn="l" rtl="0">
              <a:spcBef>
                <a:spcPts val="0"/>
              </a:spcBef>
              <a:spcAft>
                <a:spcPts val="0"/>
              </a:spcAft>
              <a:buSzPts val="1000"/>
              <a:buNone/>
              <a:defRPr sz="1000"/>
            </a:lvl8pPr>
            <a:lvl9pPr lvl="8" algn="l" rtl="0">
              <a:spcBef>
                <a:spcPts val="0"/>
              </a:spcBef>
              <a:spcAft>
                <a:spcPts val="0"/>
              </a:spcAft>
              <a:buSzPts val="1000"/>
              <a:buNone/>
              <a:defRPr sz="1000"/>
            </a:lvl9pPr>
          </a:lstStyle>
          <a:p>
            <a:endParaRPr/>
          </a:p>
        </p:txBody>
      </p:sp>
      <p:sp>
        <p:nvSpPr>
          <p:cNvPr id="58" name="Google Shape;58;p14"/>
          <p:cNvSpPr txBox="1">
            <a:spLocks noGrp="1"/>
          </p:cNvSpPr>
          <p:nvPr>
            <p:ph type="dt" idx="10"/>
          </p:nvPr>
        </p:nvSpPr>
        <p:spPr>
          <a:xfrm>
            <a:off x="457200" y="4213810"/>
            <a:ext cx="2103000" cy="226500"/>
          </a:xfrm>
          <a:prstGeom prst="rect">
            <a:avLst/>
          </a:prstGeom>
          <a:noFill/>
          <a:ln>
            <a:noFill/>
          </a:ln>
        </p:spPr>
        <p:txBody>
          <a:bodyPr spcFirstLastPara="1" wrap="square" lIns="0" tIns="0" rIns="0" bIns="0" anchor="t" anchorCtr="0"/>
          <a:lstStyle>
            <a:lvl1pPr lvl="0" algn="l" rtl="0">
              <a:spcBef>
                <a:spcPts val="0"/>
              </a:spcBef>
              <a:spcAft>
                <a:spcPts val="0"/>
              </a:spcAft>
              <a:buSzPts val="1000"/>
              <a:buNone/>
              <a:defRPr sz="1000">
                <a:solidFill>
                  <a:srgbClr val="888888"/>
                </a:solidFill>
              </a:defRPr>
            </a:lvl1pPr>
            <a:lvl2pPr lvl="1" algn="l" rtl="0">
              <a:spcBef>
                <a:spcPts val="0"/>
              </a:spcBef>
              <a:spcAft>
                <a:spcPts val="0"/>
              </a:spcAft>
              <a:buSzPts val="1000"/>
              <a:buNone/>
              <a:defRPr sz="1000"/>
            </a:lvl2pPr>
            <a:lvl3pPr lvl="2" algn="l" rtl="0">
              <a:spcBef>
                <a:spcPts val="0"/>
              </a:spcBef>
              <a:spcAft>
                <a:spcPts val="0"/>
              </a:spcAft>
              <a:buSzPts val="1000"/>
              <a:buNone/>
              <a:defRPr sz="1000"/>
            </a:lvl3pPr>
            <a:lvl4pPr lvl="3" algn="l" rtl="0">
              <a:spcBef>
                <a:spcPts val="0"/>
              </a:spcBef>
              <a:spcAft>
                <a:spcPts val="0"/>
              </a:spcAft>
              <a:buSzPts val="1000"/>
              <a:buNone/>
              <a:defRPr sz="1000"/>
            </a:lvl4pPr>
            <a:lvl5pPr lvl="4" algn="l" rtl="0">
              <a:spcBef>
                <a:spcPts val="0"/>
              </a:spcBef>
              <a:spcAft>
                <a:spcPts val="0"/>
              </a:spcAft>
              <a:buSzPts val="1000"/>
              <a:buNone/>
              <a:defRPr sz="1000"/>
            </a:lvl5pPr>
            <a:lvl6pPr lvl="5" algn="l" rtl="0">
              <a:spcBef>
                <a:spcPts val="0"/>
              </a:spcBef>
              <a:spcAft>
                <a:spcPts val="0"/>
              </a:spcAft>
              <a:buSzPts val="1000"/>
              <a:buNone/>
              <a:defRPr sz="1000"/>
            </a:lvl6pPr>
            <a:lvl7pPr lvl="6" algn="l" rtl="0">
              <a:spcBef>
                <a:spcPts val="0"/>
              </a:spcBef>
              <a:spcAft>
                <a:spcPts val="0"/>
              </a:spcAft>
              <a:buSzPts val="1000"/>
              <a:buNone/>
              <a:defRPr sz="1000"/>
            </a:lvl7pPr>
            <a:lvl8pPr lvl="7" algn="l" rtl="0">
              <a:spcBef>
                <a:spcPts val="0"/>
              </a:spcBef>
              <a:spcAft>
                <a:spcPts val="0"/>
              </a:spcAft>
              <a:buSzPts val="1000"/>
              <a:buNone/>
              <a:defRPr sz="1000"/>
            </a:lvl8pPr>
            <a:lvl9pPr lvl="8" algn="l" rtl="0">
              <a:spcBef>
                <a:spcPts val="0"/>
              </a:spcBef>
              <a:spcAft>
                <a:spcPts val="0"/>
              </a:spcAft>
              <a:buSzPts val="1000"/>
              <a:buNone/>
              <a:defRPr sz="1000"/>
            </a:lvl9pPr>
          </a:lstStyle>
          <a:p>
            <a:endParaRPr/>
          </a:p>
        </p:txBody>
      </p:sp>
      <p:sp>
        <p:nvSpPr>
          <p:cNvPr id="59" name="Google Shape;59;p14"/>
          <p:cNvSpPr txBox="1">
            <a:spLocks noGrp="1"/>
          </p:cNvSpPr>
          <p:nvPr>
            <p:ph type="sldNum" idx="12"/>
          </p:nvPr>
        </p:nvSpPr>
        <p:spPr>
          <a:xfrm>
            <a:off x="6583680" y="4213810"/>
            <a:ext cx="2103000" cy="226500"/>
          </a:xfrm>
          <a:prstGeom prst="rect">
            <a:avLst/>
          </a:prstGeom>
          <a:noFill/>
          <a:ln>
            <a:noFill/>
          </a:ln>
        </p:spPr>
        <p:txBody>
          <a:bodyPr spcFirstLastPara="1" wrap="square" lIns="0" tIns="0" rIns="0" bIns="0" anchor="t" anchorCtr="0">
            <a:noAutofit/>
          </a:bodyPr>
          <a:lstStyle>
            <a:lvl1pPr marL="0" lvl="0" indent="0" algn="r" rtl="0">
              <a:spcBef>
                <a:spcPts val="0"/>
              </a:spcBef>
              <a:buNone/>
              <a:defRPr sz="1000">
                <a:solidFill>
                  <a:srgbClr val="888888"/>
                </a:solidFill>
              </a:defRPr>
            </a:lvl1pPr>
            <a:lvl2pPr marL="0" lvl="1" indent="0" algn="r" rtl="0">
              <a:spcBef>
                <a:spcPts val="0"/>
              </a:spcBef>
              <a:buNone/>
              <a:defRPr sz="1000">
                <a:solidFill>
                  <a:srgbClr val="888888"/>
                </a:solidFill>
              </a:defRPr>
            </a:lvl2pPr>
            <a:lvl3pPr marL="0" lvl="2" indent="0" algn="r" rtl="0">
              <a:spcBef>
                <a:spcPts val="0"/>
              </a:spcBef>
              <a:buNone/>
              <a:defRPr sz="1000">
                <a:solidFill>
                  <a:srgbClr val="888888"/>
                </a:solidFill>
              </a:defRPr>
            </a:lvl3pPr>
            <a:lvl4pPr marL="0" lvl="3" indent="0" algn="r" rtl="0">
              <a:spcBef>
                <a:spcPts val="0"/>
              </a:spcBef>
              <a:buNone/>
              <a:defRPr sz="1000">
                <a:solidFill>
                  <a:srgbClr val="888888"/>
                </a:solidFill>
              </a:defRPr>
            </a:lvl4pPr>
            <a:lvl5pPr marL="0" lvl="4" indent="0" algn="r" rtl="0">
              <a:spcBef>
                <a:spcPts val="0"/>
              </a:spcBef>
              <a:buNone/>
              <a:defRPr sz="1000">
                <a:solidFill>
                  <a:srgbClr val="888888"/>
                </a:solidFill>
              </a:defRPr>
            </a:lvl5pPr>
            <a:lvl6pPr marL="0" lvl="5" indent="0" algn="r" rtl="0">
              <a:spcBef>
                <a:spcPts val="0"/>
              </a:spcBef>
              <a:buNone/>
              <a:defRPr sz="1000">
                <a:solidFill>
                  <a:srgbClr val="888888"/>
                </a:solidFill>
              </a:defRPr>
            </a:lvl6pPr>
            <a:lvl7pPr marL="0" lvl="6" indent="0" algn="r" rtl="0">
              <a:spcBef>
                <a:spcPts val="0"/>
              </a:spcBef>
              <a:buNone/>
              <a:defRPr sz="1000">
                <a:solidFill>
                  <a:srgbClr val="888888"/>
                </a:solidFill>
              </a:defRPr>
            </a:lvl7pPr>
            <a:lvl8pPr marL="0" lvl="7" indent="0" algn="r" rtl="0">
              <a:spcBef>
                <a:spcPts val="0"/>
              </a:spcBef>
              <a:buNone/>
              <a:defRPr sz="1000">
                <a:solidFill>
                  <a:srgbClr val="888888"/>
                </a:solidFill>
              </a:defRPr>
            </a:lvl8pPr>
            <a:lvl9pPr marL="0" lvl="8" indent="0" algn="r" rtl="0">
              <a:spcBef>
                <a:spcPts val="0"/>
              </a:spcBef>
              <a:buNone/>
              <a:defRPr sz="1000">
                <a:solidFill>
                  <a:srgbClr val="888888"/>
                </a:solidFill>
              </a:defRPr>
            </a:lvl9pPr>
          </a:lstStyle>
          <a:p>
            <a:pPr marL="0" lvl="0" indent="0" algn="r" rtl="0">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1224439" y="683423"/>
            <a:ext cx="6695100" cy="1217400"/>
          </a:xfrm>
          <a:prstGeom prst="rect">
            <a:avLst/>
          </a:prstGeom>
          <a:noFill/>
          <a:ln>
            <a:noFill/>
          </a:ln>
        </p:spPr>
        <p:txBody>
          <a:bodyPr spcFirstLastPara="1" wrap="square" lIns="0" tIns="0" rIns="0" bIns="0" anchor="t" anchorCtr="0"/>
          <a:lstStyle>
            <a:lvl1pPr lvl="0" algn="l" rtl="0">
              <a:spcBef>
                <a:spcPts val="0"/>
              </a:spcBef>
              <a:spcAft>
                <a:spcPts val="0"/>
              </a:spcAft>
              <a:buSzPts val="1000"/>
              <a:buNone/>
              <a:defRPr sz="3200" b="0" i="0">
                <a:solidFill>
                  <a:schemeClr val="dk1"/>
                </a:solidFill>
                <a:latin typeface="Calibri"/>
                <a:ea typeface="Calibri"/>
                <a:cs typeface="Calibri"/>
                <a:sym typeface="Calibri"/>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62" name="Google Shape;62;p15"/>
          <p:cNvSpPr txBox="1">
            <a:spLocks noGrp="1"/>
          </p:cNvSpPr>
          <p:nvPr>
            <p:ph type="body" idx="1"/>
          </p:nvPr>
        </p:nvSpPr>
        <p:spPr>
          <a:xfrm>
            <a:off x="687704" y="1181242"/>
            <a:ext cx="3632400" cy="2642700"/>
          </a:xfrm>
          <a:prstGeom prst="rect">
            <a:avLst/>
          </a:prstGeom>
          <a:noFill/>
          <a:ln>
            <a:noFill/>
          </a:ln>
        </p:spPr>
        <p:txBody>
          <a:bodyPr spcFirstLastPara="1" wrap="square" lIns="0" tIns="0" rIns="0" bIns="0" anchor="t" anchorCtr="0"/>
          <a:lstStyle>
            <a:lvl1pPr marL="457200" lvl="0" indent="-228600" algn="l" rtl="0">
              <a:spcBef>
                <a:spcPts val="0"/>
              </a:spcBef>
              <a:spcAft>
                <a:spcPts val="0"/>
              </a:spcAft>
              <a:buSzPts val="1000"/>
              <a:buNone/>
              <a:defRPr sz="1300" b="0" i="0">
                <a:solidFill>
                  <a:schemeClr val="dk1"/>
                </a:solidFill>
                <a:latin typeface="Calibri"/>
                <a:ea typeface="Calibri"/>
                <a:cs typeface="Calibri"/>
                <a:sym typeface="Calibri"/>
              </a:defRPr>
            </a:lvl1pPr>
            <a:lvl2pPr marL="914400" lvl="1" indent="-228600" algn="l" rtl="0">
              <a:spcBef>
                <a:spcPts val="1600"/>
              </a:spcBef>
              <a:spcAft>
                <a:spcPts val="0"/>
              </a:spcAft>
              <a:buSzPts val="1000"/>
              <a:buNone/>
              <a:defRPr sz="1000"/>
            </a:lvl2pPr>
            <a:lvl3pPr marL="1371600" lvl="2" indent="-228600" algn="l" rtl="0">
              <a:spcBef>
                <a:spcPts val="1600"/>
              </a:spcBef>
              <a:spcAft>
                <a:spcPts val="0"/>
              </a:spcAft>
              <a:buSzPts val="1000"/>
              <a:buNone/>
              <a:defRPr sz="1000"/>
            </a:lvl3pPr>
            <a:lvl4pPr marL="1828800" lvl="3" indent="-228600" algn="l" rtl="0">
              <a:spcBef>
                <a:spcPts val="1600"/>
              </a:spcBef>
              <a:spcAft>
                <a:spcPts val="0"/>
              </a:spcAft>
              <a:buSzPts val="1000"/>
              <a:buNone/>
              <a:defRPr sz="1000"/>
            </a:lvl4pPr>
            <a:lvl5pPr marL="2286000" lvl="4" indent="-228600" algn="l" rtl="0">
              <a:spcBef>
                <a:spcPts val="1600"/>
              </a:spcBef>
              <a:spcAft>
                <a:spcPts val="0"/>
              </a:spcAft>
              <a:buSzPts val="1000"/>
              <a:buNone/>
              <a:defRPr sz="1000"/>
            </a:lvl5pPr>
            <a:lvl6pPr marL="2743200" lvl="5" indent="-228600" algn="l" rtl="0">
              <a:spcBef>
                <a:spcPts val="1600"/>
              </a:spcBef>
              <a:spcAft>
                <a:spcPts val="0"/>
              </a:spcAft>
              <a:buSzPts val="1000"/>
              <a:buNone/>
              <a:defRPr sz="1000"/>
            </a:lvl6pPr>
            <a:lvl7pPr marL="3200400" lvl="6" indent="-228600" algn="l" rtl="0">
              <a:spcBef>
                <a:spcPts val="1600"/>
              </a:spcBef>
              <a:spcAft>
                <a:spcPts val="0"/>
              </a:spcAft>
              <a:buSzPts val="1000"/>
              <a:buNone/>
              <a:defRPr sz="1000"/>
            </a:lvl7pPr>
            <a:lvl8pPr marL="3657600" lvl="7" indent="-228600" algn="l" rtl="0">
              <a:spcBef>
                <a:spcPts val="1600"/>
              </a:spcBef>
              <a:spcAft>
                <a:spcPts val="0"/>
              </a:spcAft>
              <a:buSzPts val="1000"/>
              <a:buNone/>
              <a:defRPr sz="1000"/>
            </a:lvl8pPr>
            <a:lvl9pPr marL="4114800" lvl="8" indent="-228600" algn="l" rtl="0">
              <a:spcBef>
                <a:spcPts val="1600"/>
              </a:spcBef>
              <a:spcAft>
                <a:spcPts val="1600"/>
              </a:spcAft>
              <a:buSzPts val="1000"/>
              <a:buNone/>
              <a:defRPr sz="1000"/>
            </a:lvl9pPr>
          </a:lstStyle>
          <a:p>
            <a:endParaRPr/>
          </a:p>
        </p:txBody>
      </p:sp>
      <p:sp>
        <p:nvSpPr>
          <p:cNvPr id="63" name="Google Shape;63;p15"/>
          <p:cNvSpPr txBox="1">
            <a:spLocks noGrp="1"/>
          </p:cNvSpPr>
          <p:nvPr>
            <p:ph type="body" idx="2"/>
          </p:nvPr>
        </p:nvSpPr>
        <p:spPr>
          <a:xfrm>
            <a:off x="4750594" y="1181242"/>
            <a:ext cx="3480000" cy="2727300"/>
          </a:xfrm>
          <a:prstGeom prst="rect">
            <a:avLst/>
          </a:prstGeom>
          <a:noFill/>
          <a:ln>
            <a:noFill/>
          </a:ln>
        </p:spPr>
        <p:txBody>
          <a:bodyPr spcFirstLastPara="1" wrap="square" lIns="0" tIns="0" rIns="0" bIns="0" anchor="t" anchorCtr="0"/>
          <a:lstStyle>
            <a:lvl1pPr marL="457200" lvl="0" indent="-228600" algn="l" rtl="0">
              <a:spcBef>
                <a:spcPts val="0"/>
              </a:spcBef>
              <a:spcAft>
                <a:spcPts val="0"/>
              </a:spcAft>
              <a:buSzPts val="1000"/>
              <a:buNone/>
              <a:defRPr sz="1300" b="0" i="0">
                <a:solidFill>
                  <a:schemeClr val="dk1"/>
                </a:solidFill>
                <a:latin typeface="Calibri"/>
                <a:ea typeface="Calibri"/>
                <a:cs typeface="Calibri"/>
                <a:sym typeface="Calibri"/>
              </a:defRPr>
            </a:lvl1pPr>
            <a:lvl2pPr marL="914400" lvl="1" indent="-228600" algn="l" rtl="0">
              <a:spcBef>
                <a:spcPts val="1600"/>
              </a:spcBef>
              <a:spcAft>
                <a:spcPts val="0"/>
              </a:spcAft>
              <a:buSzPts val="1000"/>
              <a:buNone/>
              <a:defRPr sz="1000"/>
            </a:lvl2pPr>
            <a:lvl3pPr marL="1371600" lvl="2" indent="-228600" algn="l" rtl="0">
              <a:spcBef>
                <a:spcPts val="1600"/>
              </a:spcBef>
              <a:spcAft>
                <a:spcPts val="0"/>
              </a:spcAft>
              <a:buSzPts val="1000"/>
              <a:buNone/>
              <a:defRPr sz="1000"/>
            </a:lvl3pPr>
            <a:lvl4pPr marL="1828800" lvl="3" indent="-228600" algn="l" rtl="0">
              <a:spcBef>
                <a:spcPts val="1600"/>
              </a:spcBef>
              <a:spcAft>
                <a:spcPts val="0"/>
              </a:spcAft>
              <a:buSzPts val="1000"/>
              <a:buNone/>
              <a:defRPr sz="1000"/>
            </a:lvl4pPr>
            <a:lvl5pPr marL="2286000" lvl="4" indent="-228600" algn="l" rtl="0">
              <a:spcBef>
                <a:spcPts val="1600"/>
              </a:spcBef>
              <a:spcAft>
                <a:spcPts val="0"/>
              </a:spcAft>
              <a:buSzPts val="1000"/>
              <a:buNone/>
              <a:defRPr sz="1000"/>
            </a:lvl5pPr>
            <a:lvl6pPr marL="2743200" lvl="5" indent="-228600" algn="l" rtl="0">
              <a:spcBef>
                <a:spcPts val="1600"/>
              </a:spcBef>
              <a:spcAft>
                <a:spcPts val="0"/>
              </a:spcAft>
              <a:buSzPts val="1000"/>
              <a:buNone/>
              <a:defRPr sz="1000"/>
            </a:lvl6pPr>
            <a:lvl7pPr marL="3200400" lvl="6" indent="-228600" algn="l" rtl="0">
              <a:spcBef>
                <a:spcPts val="1600"/>
              </a:spcBef>
              <a:spcAft>
                <a:spcPts val="0"/>
              </a:spcAft>
              <a:buSzPts val="1000"/>
              <a:buNone/>
              <a:defRPr sz="1000"/>
            </a:lvl7pPr>
            <a:lvl8pPr marL="3657600" lvl="7" indent="-228600" algn="l" rtl="0">
              <a:spcBef>
                <a:spcPts val="1600"/>
              </a:spcBef>
              <a:spcAft>
                <a:spcPts val="0"/>
              </a:spcAft>
              <a:buSzPts val="1000"/>
              <a:buNone/>
              <a:defRPr sz="1000"/>
            </a:lvl8pPr>
            <a:lvl9pPr marL="4114800" lvl="8" indent="-228600" algn="l" rtl="0">
              <a:spcBef>
                <a:spcPts val="1600"/>
              </a:spcBef>
              <a:spcAft>
                <a:spcPts val="1600"/>
              </a:spcAft>
              <a:buSzPts val="1000"/>
              <a:buNone/>
              <a:defRPr sz="1000"/>
            </a:lvl9pPr>
          </a:lstStyle>
          <a:p>
            <a:endParaRPr/>
          </a:p>
        </p:txBody>
      </p:sp>
      <p:sp>
        <p:nvSpPr>
          <p:cNvPr id="64" name="Google Shape;64;p15"/>
          <p:cNvSpPr txBox="1">
            <a:spLocks noGrp="1"/>
          </p:cNvSpPr>
          <p:nvPr>
            <p:ph type="ftr" idx="11"/>
          </p:nvPr>
        </p:nvSpPr>
        <p:spPr>
          <a:xfrm>
            <a:off x="3108960" y="4213810"/>
            <a:ext cx="2926200" cy="226500"/>
          </a:xfrm>
          <a:prstGeom prst="rect">
            <a:avLst/>
          </a:prstGeom>
          <a:noFill/>
          <a:ln>
            <a:noFill/>
          </a:ln>
        </p:spPr>
        <p:txBody>
          <a:bodyPr spcFirstLastPara="1" wrap="square" lIns="0" tIns="0" rIns="0" bIns="0" anchor="t" anchorCtr="0"/>
          <a:lstStyle>
            <a:lvl1pPr lvl="0" algn="ctr" rtl="0">
              <a:spcBef>
                <a:spcPts val="0"/>
              </a:spcBef>
              <a:spcAft>
                <a:spcPts val="0"/>
              </a:spcAft>
              <a:buSzPts val="1000"/>
              <a:buNone/>
              <a:defRPr sz="1000">
                <a:solidFill>
                  <a:srgbClr val="888888"/>
                </a:solidFill>
              </a:defRPr>
            </a:lvl1pPr>
            <a:lvl2pPr lvl="1" algn="l" rtl="0">
              <a:spcBef>
                <a:spcPts val="0"/>
              </a:spcBef>
              <a:spcAft>
                <a:spcPts val="0"/>
              </a:spcAft>
              <a:buSzPts val="1000"/>
              <a:buNone/>
              <a:defRPr sz="1000"/>
            </a:lvl2pPr>
            <a:lvl3pPr lvl="2" algn="l" rtl="0">
              <a:spcBef>
                <a:spcPts val="0"/>
              </a:spcBef>
              <a:spcAft>
                <a:spcPts val="0"/>
              </a:spcAft>
              <a:buSzPts val="1000"/>
              <a:buNone/>
              <a:defRPr sz="1000"/>
            </a:lvl3pPr>
            <a:lvl4pPr lvl="3" algn="l" rtl="0">
              <a:spcBef>
                <a:spcPts val="0"/>
              </a:spcBef>
              <a:spcAft>
                <a:spcPts val="0"/>
              </a:spcAft>
              <a:buSzPts val="1000"/>
              <a:buNone/>
              <a:defRPr sz="1000"/>
            </a:lvl4pPr>
            <a:lvl5pPr lvl="4" algn="l" rtl="0">
              <a:spcBef>
                <a:spcPts val="0"/>
              </a:spcBef>
              <a:spcAft>
                <a:spcPts val="0"/>
              </a:spcAft>
              <a:buSzPts val="1000"/>
              <a:buNone/>
              <a:defRPr sz="1000"/>
            </a:lvl5pPr>
            <a:lvl6pPr lvl="5" algn="l" rtl="0">
              <a:spcBef>
                <a:spcPts val="0"/>
              </a:spcBef>
              <a:spcAft>
                <a:spcPts val="0"/>
              </a:spcAft>
              <a:buSzPts val="1000"/>
              <a:buNone/>
              <a:defRPr sz="1000"/>
            </a:lvl6pPr>
            <a:lvl7pPr lvl="6" algn="l" rtl="0">
              <a:spcBef>
                <a:spcPts val="0"/>
              </a:spcBef>
              <a:spcAft>
                <a:spcPts val="0"/>
              </a:spcAft>
              <a:buSzPts val="1000"/>
              <a:buNone/>
              <a:defRPr sz="1000"/>
            </a:lvl7pPr>
            <a:lvl8pPr lvl="7" algn="l" rtl="0">
              <a:spcBef>
                <a:spcPts val="0"/>
              </a:spcBef>
              <a:spcAft>
                <a:spcPts val="0"/>
              </a:spcAft>
              <a:buSzPts val="1000"/>
              <a:buNone/>
              <a:defRPr sz="1000"/>
            </a:lvl8pPr>
            <a:lvl9pPr lvl="8" algn="l" rtl="0">
              <a:spcBef>
                <a:spcPts val="0"/>
              </a:spcBef>
              <a:spcAft>
                <a:spcPts val="0"/>
              </a:spcAft>
              <a:buSzPts val="1000"/>
              <a:buNone/>
              <a:defRPr sz="1000"/>
            </a:lvl9pPr>
          </a:lstStyle>
          <a:p>
            <a:endParaRPr/>
          </a:p>
        </p:txBody>
      </p:sp>
      <p:sp>
        <p:nvSpPr>
          <p:cNvPr id="65" name="Google Shape;65;p15"/>
          <p:cNvSpPr txBox="1">
            <a:spLocks noGrp="1"/>
          </p:cNvSpPr>
          <p:nvPr>
            <p:ph type="dt" idx="10"/>
          </p:nvPr>
        </p:nvSpPr>
        <p:spPr>
          <a:xfrm>
            <a:off x="457200" y="4213810"/>
            <a:ext cx="2103000" cy="226500"/>
          </a:xfrm>
          <a:prstGeom prst="rect">
            <a:avLst/>
          </a:prstGeom>
          <a:noFill/>
          <a:ln>
            <a:noFill/>
          </a:ln>
        </p:spPr>
        <p:txBody>
          <a:bodyPr spcFirstLastPara="1" wrap="square" lIns="0" tIns="0" rIns="0" bIns="0" anchor="t" anchorCtr="0"/>
          <a:lstStyle>
            <a:lvl1pPr lvl="0" algn="l" rtl="0">
              <a:spcBef>
                <a:spcPts val="0"/>
              </a:spcBef>
              <a:spcAft>
                <a:spcPts val="0"/>
              </a:spcAft>
              <a:buSzPts val="1000"/>
              <a:buNone/>
              <a:defRPr sz="1000">
                <a:solidFill>
                  <a:srgbClr val="888888"/>
                </a:solidFill>
              </a:defRPr>
            </a:lvl1pPr>
            <a:lvl2pPr lvl="1" algn="l" rtl="0">
              <a:spcBef>
                <a:spcPts val="0"/>
              </a:spcBef>
              <a:spcAft>
                <a:spcPts val="0"/>
              </a:spcAft>
              <a:buSzPts val="1000"/>
              <a:buNone/>
              <a:defRPr sz="1000"/>
            </a:lvl2pPr>
            <a:lvl3pPr lvl="2" algn="l" rtl="0">
              <a:spcBef>
                <a:spcPts val="0"/>
              </a:spcBef>
              <a:spcAft>
                <a:spcPts val="0"/>
              </a:spcAft>
              <a:buSzPts val="1000"/>
              <a:buNone/>
              <a:defRPr sz="1000"/>
            </a:lvl3pPr>
            <a:lvl4pPr lvl="3" algn="l" rtl="0">
              <a:spcBef>
                <a:spcPts val="0"/>
              </a:spcBef>
              <a:spcAft>
                <a:spcPts val="0"/>
              </a:spcAft>
              <a:buSzPts val="1000"/>
              <a:buNone/>
              <a:defRPr sz="1000"/>
            </a:lvl4pPr>
            <a:lvl5pPr lvl="4" algn="l" rtl="0">
              <a:spcBef>
                <a:spcPts val="0"/>
              </a:spcBef>
              <a:spcAft>
                <a:spcPts val="0"/>
              </a:spcAft>
              <a:buSzPts val="1000"/>
              <a:buNone/>
              <a:defRPr sz="1000"/>
            </a:lvl5pPr>
            <a:lvl6pPr lvl="5" algn="l" rtl="0">
              <a:spcBef>
                <a:spcPts val="0"/>
              </a:spcBef>
              <a:spcAft>
                <a:spcPts val="0"/>
              </a:spcAft>
              <a:buSzPts val="1000"/>
              <a:buNone/>
              <a:defRPr sz="1000"/>
            </a:lvl6pPr>
            <a:lvl7pPr lvl="6" algn="l" rtl="0">
              <a:spcBef>
                <a:spcPts val="0"/>
              </a:spcBef>
              <a:spcAft>
                <a:spcPts val="0"/>
              </a:spcAft>
              <a:buSzPts val="1000"/>
              <a:buNone/>
              <a:defRPr sz="1000"/>
            </a:lvl7pPr>
            <a:lvl8pPr lvl="7" algn="l" rtl="0">
              <a:spcBef>
                <a:spcPts val="0"/>
              </a:spcBef>
              <a:spcAft>
                <a:spcPts val="0"/>
              </a:spcAft>
              <a:buSzPts val="1000"/>
              <a:buNone/>
              <a:defRPr sz="1000"/>
            </a:lvl8pPr>
            <a:lvl9pPr lvl="8" algn="l" rtl="0">
              <a:spcBef>
                <a:spcPts val="0"/>
              </a:spcBef>
              <a:spcAft>
                <a:spcPts val="0"/>
              </a:spcAft>
              <a:buSzPts val="1000"/>
              <a:buNone/>
              <a:defRPr sz="1000"/>
            </a:lvl9pPr>
          </a:lstStyle>
          <a:p>
            <a:endParaRPr/>
          </a:p>
        </p:txBody>
      </p:sp>
      <p:sp>
        <p:nvSpPr>
          <p:cNvPr id="66" name="Google Shape;66;p15"/>
          <p:cNvSpPr txBox="1">
            <a:spLocks noGrp="1"/>
          </p:cNvSpPr>
          <p:nvPr>
            <p:ph type="sldNum" idx="12"/>
          </p:nvPr>
        </p:nvSpPr>
        <p:spPr>
          <a:xfrm>
            <a:off x="6583680" y="4213810"/>
            <a:ext cx="2103000" cy="226500"/>
          </a:xfrm>
          <a:prstGeom prst="rect">
            <a:avLst/>
          </a:prstGeom>
          <a:noFill/>
          <a:ln>
            <a:noFill/>
          </a:ln>
        </p:spPr>
        <p:txBody>
          <a:bodyPr spcFirstLastPara="1" wrap="square" lIns="0" tIns="0" rIns="0" bIns="0" anchor="t" anchorCtr="0">
            <a:noAutofit/>
          </a:bodyPr>
          <a:lstStyle>
            <a:lvl1pPr marL="0" lvl="0" indent="0" algn="r" rtl="0">
              <a:spcBef>
                <a:spcPts val="0"/>
              </a:spcBef>
              <a:buNone/>
              <a:defRPr sz="1000">
                <a:solidFill>
                  <a:srgbClr val="888888"/>
                </a:solidFill>
              </a:defRPr>
            </a:lvl1pPr>
            <a:lvl2pPr marL="0" lvl="1" indent="0" algn="r" rtl="0">
              <a:spcBef>
                <a:spcPts val="0"/>
              </a:spcBef>
              <a:buNone/>
              <a:defRPr sz="1000">
                <a:solidFill>
                  <a:srgbClr val="888888"/>
                </a:solidFill>
              </a:defRPr>
            </a:lvl2pPr>
            <a:lvl3pPr marL="0" lvl="2" indent="0" algn="r" rtl="0">
              <a:spcBef>
                <a:spcPts val="0"/>
              </a:spcBef>
              <a:buNone/>
              <a:defRPr sz="1000">
                <a:solidFill>
                  <a:srgbClr val="888888"/>
                </a:solidFill>
              </a:defRPr>
            </a:lvl3pPr>
            <a:lvl4pPr marL="0" lvl="3" indent="0" algn="r" rtl="0">
              <a:spcBef>
                <a:spcPts val="0"/>
              </a:spcBef>
              <a:buNone/>
              <a:defRPr sz="1000">
                <a:solidFill>
                  <a:srgbClr val="888888"/>
                </a:solidFill>
              </a:defRPr>
            </a:lvl4pPr>
            <a:lvl5pPr marL="0" lvl="4" indent="0" algn="r" rtl="0">
              <a:spcBef>
                <a:spcPts val="0"/>
              </a:spcBef>
              <a:buNone/>
              <a:defRPr sz="1000">
                <a:solidFill>
                  <a:srgbClr val="888888"/>
                </a:solidFill>
              </a:defRPr>
            </a:lvl5pPr>
            <a:lvl6pPr marL="0" lvl="5" indent="0" algn="r" rtl="0">
              <a:spcBef>
                <a:spcPts val="0"/>
              </a:spcBef>
              <a:buNone/>
              <a:defRPr sz="1000">
                <a:solidFill>
                  <a:srgbClr val="888888"/>
                </a:solidFill>
              </a:defRPr>
            </a:lvl6pPr>
            <a:lvl7pPr marL="0" lvl="6" indent="0" algn="r" rtl="0">
              <a:spcBef>
                <a:spcPts val="0"/>
              </a:spcBef>
              <a:buNone/>
              <a:defRPr sz="1000">
                <a:solidFill>
                  <a:srgbClr val="888888"/>
                </a:solidFill>
              </a:defRPr>
            </a:lvl7pPr>
            <a:lvl8pPr marL="0" lvl="7" indent="0" algn="r" rtl="0">
              <a:spcBef>
                <a:spcPts val="0"/>
              </a:spcBef>
              <a:buNone/>
              <a:defRPr sz="1000">
                <a:solidFill>
                  <a:srgbClr val="888888"/>
                </a:solidFill>
              </a:defRPr>
            </a:lvl8pPr>
            <a:lvl9pPr marL="0" lvl="8" indent="0" algn="r" rtl="0">
              <a:spcBef>
                <a:spcPts val="0"/>
              </a:spcBef>
              <a:buNone/>
              <a:defRPr sz="1000">
                <a:solidFill>
                  <a:srgbClr val="888888"/>
                </a:solidFill>
              </a:defRPr>
            </a:lvl9pPr>
          </a:lstStyle>
          <a:p>
            <a:pPr marL="0" lvl="0" indent="0" algn="r" rtl="0">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3"/>
        <p:cNvGrpSpPr/>
        <p:nvPr/>
      </p:nvGrpSpPr>
      <p:grpSpPr>
        <a:xfrm>
          <a:off x="0" y="0"/>
          <a:ext cx="0" cy="0"/>
          <a:chOff x="0" y="0"/>
          <a:chExt cx="0" cy="0"/>
        </a:xfrm>
      </p:grpSpPr>
      <p:pic>
        <p:nvPicPr>
          <p:cNvPr id="74" name="Google Shape;74;p17"/>
          <p:cNvPicPr preferRelativeResize="0"/>
          <p:nvPr/>
        </p:nvPicPr>
        <p:blipFill rotWithShape="1">
          <a:blip r:embed="rId2">
            <a:alphaModFix/>
          </a:blip>
          <a:srcRect/>
          <a:stretch/>
        </p:blipFill>
        <p:spPr>
          <a:xfrm>
            <a:off x="-20624" y="0"/>
            <a:ext cx="9159848" cy="5157788"/>
          </a:xfrm>
          <a:prstGeom prst="rect">
            <a:avLst/>
          </a:prstGeom>
          <a:noFill/>
          <a:ln>
            <a:noFill/>
          </a:ln>
        </p:spPr>
      </p:pic>
      <p:sp>
        <p:nvSpPr>
          <p:cNvPr id="75" name="Google Shape;75;p17"/>
          <p:cNvSpPr txBox="1">
            <a:spLocks noGrp="1"/>
          </p:cNvSpPr>
          <p:nvPr>
            <p:ph type="title"/>
          </p:nvPr>
        </p:nvSpPr>
        <p:spPr>
          <a:xfrm>
            <a:off x="0" y="1626394"/>
            <a:ext cx="9139224" cy="952499"/>
          </a:xfrm>
          <a:prstGeom prst="rect">
            <a:avLst/>
          </a:prstGeom>
          <a:noFill/>
          <a:ln>
            <a:noFill/>
          </a:ln>
        </p:spPr>
        <p:txBody>
          <a:bodyPr spcFirstLastPara="1" wrap="square" lIns="68575" tIns="34275" rIns="68575" bIns="34275" anchor="t" anchorCtr="0"/>
          <a:lstStyle>
            <a:lvl1pPr lvl="0" algn="ctr">
              <a:spcBef>
                <a:spcPts val="0"/>
              </a:spcBef>
              <a:spcAft>
                <a:spcPts val="0"/>
              </a:spcAft>
              <a:buClr>
                <a:srgbClr val="003744"/>
              </a:buClr>
              <a:buSzPts val="3600"/>
              <a:buFont typeface="Arial"/>
              <a:buNone/>
              <a:defRPr sz="3600" b="1" i="0">
                <a:solidFill>
                  <a:srgbClr val="003744"/>
                </a:solidFill>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0" y="3072100"/>
            <a:ext cx="9139224" cy="381689"/>
          </a:xfrm>
          <a:prstGeom prst="rect">
            <a:avLst/>
          </a:prstGeom>
          <a:noFill/>
          <a:ln>
            <a:noFill/>
          </a:ln>
        </p:spPr>
        <p:txBody>
          <a:bodyPr spcFirstLastPara="1" wrap="square" lIns="68575" tIns="34275" rIns="68575" bIns="34275" anchor="t" anchorCtr="0"/>
          <a:lstStyle>
            <a:lvl1pPr marL="457200" lvl="0" indent="-228600" algn="ctr">
              <a:spcBef>
                <a:spcPts val="400"/>
              </a:spcBef>
              <a:spcAft>
                <a:spcPts val="0"/>
              </a:spcAft>
              <a:buClr>
                <a:srgbClr val="0083BA"/>
              </a:buClr>
              <a:buSzPts val="1800"/>
              <a:buNone/>
              <a:defRPr b="0" i="0">
                <a:solidFill>
                  <a:srgbClr val="0083BA"/>
                </a:solidFill>
                <a:latin typeface="Arial"/>
                <a:ea typeface="Arial"/>
                <a:cs typeface="Arial"/>
                <a:sym typeface="Arial"/>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erior Slide 2">
  <p:cSld name="Interior Slide 2">
    <p:spTree>
      <p:nvGrpSpPr>
        <p:cNvPr id="1" name="Shape 77"/>
        <p:cNvGrpSpPr/>
        <p:nvPr/>
      </p:nvGrpSpPr>
      <p:grpSpPr>
        <a:xfrm>
          <a:off x="0" y="0"/>
          <a:ext cx="0" cy="0"/>
          <a:chOff x="0" y="0"/>
          <a:chExt cx="0" cy="0"/>
        </a:xfrm>
      </p:grpSpPr>
      <p:pic>
        <p:nvPicPr>
          <p:cNvPr id="78" name="Google Shape;78;p18"/>
          <p:cNvPicPr preferRelativeResize="0"/>
          <p:nvPr/>
        </p:nvPicPr>
        <p:blipFill rotWithShape="1">
          <a:blip r:embed="rId2">
            <a:alphaModFix/>
          </a:blip>
          <a:srcRect/>
          <a:stretch/>
        </p:blipFill>
        <p:spPr>
          <a:xfrm>
            <a:off x="7380" y="1806"/>
            <a:ext cx="9128648" cy="5140219"/>
          </a:xfrm>
          <a:prstGeom prst="rect">
            <a:avLst/>
          </a:prstGeom>
          <a:noFill/>
          <a:ln>
            <a:noFill/>
          </a:ln>
        </p:spPr>
      </p:pic>
      <p:sp>
        <p:nvSpPr>
          <p:cNvPr id="79" name="Google Shape;79;p18"/>
          <p:cNvSpPr txBox="1">
            <a:spLocks noGrp="1"/>
          </p:cNvSpPr>
          <p:nvPr>
            <p:ph type="body" idx="1"/>
          </p:nvPr>
        </p:nvSpPr>
        <p:spPr>
          <a:xfrm>
            <a:off x="1479013" y="1501666"/>
            <a:ext cx="7378547" cy="3224570"/>
          </a:xfrm>
          <a:prstGeom prst="rect">
            <a:avLst/>
          </a:prstGeom>
          <a:noFill/>
          <a:ln>
            <a:noFill/>
          </a:ln>
        </p:spPr>
        <p:txBody>
          <a:bodyPr spcFirstLastPara="1" wrap="square" lIns="68575" tIns="34275" rIns="68575" bIns="34275" anchor="t" anchorCtr="0"/>
          <a:lstStyle>
            <a:lvl1pPr marL="457200" lvl="0" indent="-228600" algn="l">
              <a:spcBef>
                <a:spcPts val="300"/>
              </a:spcBef>
              <a:spcAft>
                <a:spcPts val="0"/>
              </a:spcAft>
              <a:buClr>
                <a:schemeClr val="dk1"/>
              </a:buClr>
              <a:buSzPts val="1500"/>
              <a:buNone/>
              <a:defRPr sz="1500">
                <a:latin typeface="Arial"/>
                <a:ea typeface="Arial"/>
                <a:cs typeface="Arial"/>
                <a:sym typeface="Arial"/>
              </a:defRPr>
            </a:lvl1pPr>
            <a:lvl2pPr marL="914400" lvl="1" indent="-228600" algn="l">
              <a:spcBef>
                <a:spcPts val="300"/>
              </a:spcBef>
              <a:spcAft>
                <a:spcPts val="0"/>
              </a:spcAft>
              <a:buClr>
                <a:schemeClr val="dk1"/>
              </a:buClr>
              <a:buSzPts val="1600"/>
              <a:buNone/>
              <a:defRPr/>
            </a:lvl2pPr>
            <a:lvl3pPr marL="1371600" lvl="2" indent="-304800" algn="l">
              <a:spcBef>
                <a:spcPts val="200"/>
              </a:spcBef>
              <a:spcAft>
                <a:spcPts val="0"/>
              </a:spcAft>
              <a:buClr>
                <a:schemeClr val="dk1"/>
              </a:buClr>
              <a:buSzPts val="1200"/>
              <a:buChar char="•"/>
              <a:defRPr sz="1200">
                <a:latin typeface="Arial"/>
                <a:ea typeface="Arial"/>
                <a:cs typeface="Arial"/>
                <a:sym typeface="Arial"/>
              </a:defRPr>
            </a:lvl3pPr>
            <a:lvl4pPr marL="1828800" lvl="3" indent="-298450" algn="l">
              <a:spcBef>
                <a:spcPts val="200"/>
              </a:spcBef>
              <a:spcAft>
                <a:spcPts val="0"/>
              </a:spcAft>
              <a:buClr>
                <a:schemeClr val="dk1"/>
              </a:buClr>
              <a:buSzPts val="1100"/>
              <a:buChar char="–"/>
              <a:defRPr sz="1100">
                <a:latin typeface="Arial"/>
                <a:ea typeface="Arial"/>
                <a:cs typeface="Arial"/>
                <a:sym typeface="Arial"/>
              </a:defRPr>
            </a:lvl4pPr>
            <a:lvl5pPr marL="2286000" lvl="4" indent="-285750" algn="l">
              <a:spcBef>
                <a:spcPts val="200"/>
              </a:spcBef>
              <a:spcAft>
                <a:spcPts val="0"/>
              </a:spcAft>
              <a:buClr>
                <a:schemeClr val="dk1"/>
              </a:buClr>
              <a:buSzPts val="900"/>
              <a:buChar char="»"/>
              <a:defRPr sz="900">
                <a:latin typeface="Arial"/>
                <a:ea typeface="Arial"/>
                <a:cs typeface="Arial"/>
                <a:sym typeface="Arial"/>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80" name="Google Shape;80;p18"/>
          <p:cNvSpPr txBox="1">
            <a:spLocks noGrp="1"/>
          </p:cNvSpPr>
          <p:nvPr>
            <p:ph type="body" idx="2"/>
          </p:nvPr>
        </p:nvSpPr>
        <p:spPr>
          <a:xfrm>
            <a:off x="1479013" y="697706"/>
            <a:ext cx="7378547" cy="614773"/>
          </a:xfrm>
          <a:prstGeom prst="rect">
            <a:avLst/>
          </a:prstGeom>
          <a:noFill/>
          <a:ln>
            <a:noFill/>
          </a:ln>
        </p:spPr>
        <p:txBody>
          <a:bodyPr spcFirstLastPara="1" wrap="square" lIns="68575" tIns="34275" rIns="68575" bIns="34275" anchor="t" anchorCtr="0"/>
          <a:lstStyle>
            <a:lvl1pPr marL="457200" lvl="0" indent="-228600" algn="l">
              <a:spcBef>
                <a:spcPts val="500"/>
              </a:spcBef>
              <a:spcAft>
                <a:spcPts val="0"/>
              </a:spcAft>
              <a:buClr>
                <a:srgbClr val="0083BA"/>
              </a:buClr>
              <a:buSzPts val="2400"/>
              <a:buNone/>
              <a:defRPr sz="2400">
                <a:solidFill>
                  <a:srgbClr val="0083BA"/>
                </a:solidFill>
                <a:latin typeface="Arial"/>
                <a:ea typeface="Arial"/>
                <a:cs typeface="Arial"/>
                <a:sym typeface="Arial"/>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nterior Slide">
  <p:cSld name="Interior Slide">
    <p:spTree>
      <p:nvGrpSpPr>
        <p:cNvPr id="1" name="Shape 81"/>
        <p:cNvGrpSpPr/>
        <p:nvPr/>
      </p:nvGrpSpPr>
      <p:grpSpPr>
        <a:xfrm>
          <a:off x="0" y="0"/>
          <a:ext cx="0" cy="0"/>
          <a:chOff x="0" y="0"/>
          <a:chExt cx="0" cy="0"/>
        </a:xfrm>
      </p:grpSpPr>
      <p:pic>
        <p:nvPicPr>
          <p:cNvPr id="82" name="Google Shape;82;p19"/>
          <p:cNvPicPr preferRelativeResize="0"/>
          <p:nvPr/>
        </p:nvPicPr>
        <p:blipFill rotWithShape="1">
          <a:blip r:embed="rId2">
            <a:alphaModFix/>
          </a:blip>
          <a:srcRect/>
          <a:stretch/>
        </p:blipFill>
        <p:spPr>
          <a:xfrm>
            <a:off x="7379" y="1806"/>
            <a:ext cx="9128649" cy="5140220"/>
          </a:xfrm>
          <a:prstGeom prst="rect">
            <a:avLst/>
          </a:prstGeom>
          <a:noFill/>
          <a:ln>
            <a:noFill/>
          </a:ln>
        </p:spPr>
      </p:pic>
      <p:sp>
        <p:nvSpPr>
          <p:cNvPr id="83" name="Google Shape;83;p19"/>
          <p:cNvSpPr txBox="1">
            <a:spLocks noGrp="1"/>
          </p:cNvSpPr>
          <p:nvPr>
            <p:ph type="body" idx="1"/>
          </p:nvPr>
        </p:nvSpPr>
        <p:spPr>
          <a:xfrm>
            <a:off x="590549" y="533401"/>
            <a:ext cx="8085233" cy="465740"/>
          </a:xfrm>
          <a:prstGeom prst="rect">
            <a:avLst/>
          </a:prstGeom>
          <a:noFill/>
          <a:ln>
            <a:noFill/>
          </a:ln>
        </p:spPr>
        <p:txBody>
          <a:bodyPr spcFirstLastPara="1" wrap="square" lIns="68575" tIns="34275" rIns="68575" bIns="34275" anchor="t" anchorCtr="0"/>
          <a:lstStyle>
            <a:lvl1pPr marL="457200" lvl="0" indent="-228600" algn="l">
              <a:spcBef>
                <a:spcPts val="500"/>
              </a:spcBef>
              <a:spcAft>
                <a:spcPts val="0"/>
              </a:spcAft>
              <a:buClr>
                <a:srgbClr val="0083BA"/>
              </a:buClr>
              <a:buSzPts val="2400"/>
              <a:buNone/>
              <a:defRPr sz="2400">
                <a:solidFill>
                  <a:srgbClr val="0083BA"/>
                </a:solidFill>
                <a:latin typeface="Arial"/>
                <a:ea typeface="Arial"/>
                <a:cs typeface="Arial"/>
                <a:sym typeface="Arial"/>
              </a:defRPr>
            </a:lvl1pPr>
            <a:lvl2pPr marL="914400" lvl="1" indent="-330200" algn="l">
              <a:spcBef>
                <a:spcPts val="300"/>
              </a:spcBef>
              <a:spcAft>
                <a:spcPts val="0"/>
              </a:spcAft>
              <a:buClr>
                <a:schemeClr val="dk1"/>
              </a:buClr>
              <a:buSzPts val="1600"/>
              <a:buChar char="–"/>
              <a:defRPr>
                <a:latin typeface="PT Sans"/>
                <a:ea typeface="PT Sans"/>
                <a:cs typeface="PT Sans"/>
                <a:sym typeface="PT Sans"/>
              </a:defRPr>
            </a:lvl2pPr>
            <a:lvl3pPr marL="1371600" lvl="2" indent="-317500" algn="l">
              <a:spcBef>
                <a:spcPts val="300"/>
              </a:spcBef>
              <a:spcAft>
                <a:spcPts val="0"/>
              </a:spcAft>
              <a:buClr>
                <a:schemeClr val="dk1"/>
              </a:buClr>
              <a:buSzPts val="1400"/>
              <a:buChar char="•"/>
              <a:defRPr>
                <a:latin typeface="PT Sans"/>
                <a:ea typeface="PT Sans"/>
                <a:cs typeface="PT Sans"/>
                <a:sym typeface="PT Sans"/>
              </a:defRPr>
            </a:lvl3pPr>
            <a:lvl4pPr marL="1828800" lvl="3" indent="-298450" algn="l">
              <a:spcBef>
                <a:spcPts val="200"/>
              </a:spcBef>
              <a:spcAft>
                <a:spcPts val="0"/>
              </a:spcAft>
              <a:buClr>
                <a:schemeClr val="dk1"/>
              </a:buClr>
              <a:buSzPts val="1100"/>
              <a:buChar char="–"/>
              <a:defRPr>
                <a:latin typeface="PT Sans"/>
                <a:ea typeface="PT Sans"/>
                <a:cs typeface="PT Sans"/>
                <a:sym typeface="PT Sans"/>
              </a:defRPr>
            </a:lvl4pPr>
            <a:lvl5pPr marL="2286000" lvl="4" indent="-298450" algn="l">
              <a:spcBef>
                <a:spcPts val="200"/>
              </a:spcBef>
              <a:spcAft>
                <a:spcPts val="0"/>
              </a:spcAft>
              <a:buClr>
                <a:schemeClr val="dk1"/>
              </a:buClr>
              <a:buSzPts val="1100"/>
              <a:buChar char="»"/>
              <a:defRPr>
                <a:latin typeface="PT Sans"/>
                <a:ea typeface="PT Sans"/>
                <a:cs typeface="PT Sans"/>
                <a:sym typeface="PT Sans"/>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84" name="Google Shape;84;p19"/>
          <p:cNvSpPr txBox="1">
            <a:spLocks noGrp="1"/>
          </p:cNvSpPr>
          <p:nvPr>
            <p:ph type="body" idx="2"/>
          </p:nvPr>
        </p:nvSpPr>
        <p:spPr>
          <a:xfrm>
            <a:off x="590550" y="1158559"/>
            <a:ext cx="8085233" cy="2584421"/>
          </a:xfrm>
          <a:prstGeom prst="rect">
            <a:avLst/>
          </a:prstGeom>
          <a:noFill/>
          <a:ln>
            <a:noFill/>
          </a:ln>
        </p:spPr>
        <p:txBody>
          <a:bodyPr spcFirstLastPara="1" wrap="square" lIns="68575" tIns="34275" rIns="68575" bIns="34275" anchor="t" anchorCtr="0"/>
          <a:lstStyle>
            <a:lvl1pPr marL="457200" lvl="0" indent="-228600" algn="l">
              <a:spcBef>
                <a:spcPts val="300"/>
              </a:spcBef>
              <a:spcAft>
                <a:spcPts val="0"/>
              </a:spcAft>
              <a:buClr>
                <a:srgbClr val="003744"/>
              </a:buClr>
              <a:buSzPts val="1500"/>
              <a:buFont typeface="Arial"/>
              <a:buNone/>
              <a:defRPr sz="1500">
                <a:solidFill>
                  <a:srgbClr val="003744"/>
                </a:solidFill>
                <a:latin typeface="Arial"/>
                <a:ea typeface="Arial"/>
                <a:cs typeface="Arial"/>
                <a:sym typeface="Arial"/>
              </a:defRPr>
            </a:lvl1pPr>
            <a:lvl2pPr marL="914400" lvl="1" indent="-228600" algn="l">
              <a:spcBef>
                <a:spcPts val="300"/>
              </a:spcBef>
              <a:spcAft>
                <a:spcPts val="0"/>
              </a:spcAft>
              <a:buClr>
                <a:schemeClr val="dk1"/>
              </a:buClr>
              <a:buSzPts val="1600"/>
              <a:buNone/>
              <a:defRPr/>
            </a:lvl2pPr>
            <a:lvl3pPr marL="1371600" lvl="2" indent="-304800" algn="l">
              <a:spcBef>
                <a:spcPts val="200"/>
              </a:spcBef>
              <a:spcAft>
                <a:spcPts val="0"/>
              </a:spcAft>
              <a:buClr>
                <a:srgbClr val="003744"/>
              </a:buClr>
              <a:buSzPts val="1200"/>
              <a:buChar char="•"/>
              <a:defRPr sz="1200">
                <a:solidFill>
                  <a:srgbClr val="003744"/>
                </a:solidFill>
                <a:latin typeface="Arial"/>
                <a:ea typeface="Arial"/>
                <a:cs typeface="Arial"/>
                <a:sym typeface="Arial"/>
              </a:defRPr>
            </a:lvl3pPr>
            <a:lvl4pPr marL="1828800" lvl="3" indent="-298450" algn="l">
              <a:spcBef>
                <a:spcPts val="200"/>
              </a:spcBef>
              <a:spcAft>
                <a:spcPts val="0"/>
              </a:spcAft>
              <a:buClr>
                <a:srgbClr val="003744"/>
              </a:buClr>
              <a:buSzPts val="1100"/>
              <a:buChar char="–"/>
              <a:defRPr sz="1100">
                <a:solidFill>
                  <a:srgbClr val="003744"/>
                </a:solidFill>
                <a:latin typeface="Arial"/>
                <a:ea typeface="Arial"/>
                <a:cs typeface="Arial"/>
                <a:sym typeface="Arial"/>
              </a:defRPr>
            </a:lvl4pPr>
            <a:lvl5pPr marL="2286000" lvl="4" indent="-285750" algn="l">
              <a:spcBef>
                <a:spcPts val="200"/>
              </a:spcBef>
              <a:spcAft>
                <a:spcPts val="0"/>
              </a:spcAft>
              <a:buClr>
                <a:srgbClr val="003744"/>
              </a:buClr>
              <a:buSzPts val="900"/>
              <a:buChar char="»"/>
              <a:defRPr sz="900">
                <a:solidFill>
                  <a:srgbClr val="003744"/>
                </a:solidFill>
                <a:latin typeface="Arial"/>
                <a:ea typeface="Arial"/>
                <a:cs typeface="Arial"/>
                <a:sym typeface="Arial"/>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Interior Slide 2">
  <p:cSld name="1_Interior Slide 2">
    <p:spTree>
      <p:nvGrpSpPr>
        <p:cNvPr id="1" name="Shape 85"/>
        <p:cNvGrpSpPr/>
        <p:nvPr/>
      </p:nvGrpSpPr>
      <p:grpSpPr>
        <a:xfrm>
          <a:off x="0" y="0"/>
          <a:ext cx="0" cy="0"/>
          <a:chOff x="0" y="0"/>
          <a:chExt cx="0" cy="0"/>
        </a:xfrm>
      </p:grpSpPr>
      <p:sp>
        <p:nvSpPr>
          <p:cNvPr id="86" name="Google Shape;86;p20"/>
          <p:cNvSpPr txBox="1">
            <a:spLocks noGrp="1"/>
          </p:cNvSpPr>
          <p:nvPr>
            <p:ph type="body" idx="1"/>
          </p:nvPr>
        </p:nvSpPr>
        <p:spPr>
          <a:xfrm>
            <a:off x="577075" y="1501666"/>
            <a:ext cx="8280485" cy="3224570"/>
          </a:xfrm>
          <a:prstGeom prst="rect">
            <a:avLst/>
          </a:prstGeom>
          <a:noFill/>
          <a:ln>
            <a:noFill/>
          </a:ln>
        </p:spPr>
        <p:txBody>
          <a:bodyPr spcFirstLastPara="1" wrap="square" lIns="68575" tIns="34275" rIns="68575" bIns="34275" anchor="t" anchorCtr="0"/>
          <a:lstStyle>
            <a:lvl1pPr marL="457200" lvl="0" indent="-228600" algn="l">
              <a:spcBef>
                <a:spcPts val="300"/>
              </a:spcBef>
              <a:spcAft>
                <a:spcPts val="0"/>
              </a:spcAft>
              <a:buClr>
                <a:schemeClr val="dk1"/>
              </a:buClr>
              <a:buSzPts val="1500"/>
              <a:buNone/>
              <a:defRPr sz="1500">
                <a:latin typeface="Arial"/>
                <a:ea typeface="Arial"/>
                <a:cs typeface="Arial"/>
                <a:sym typeface="Arial"/>
              </a:defRPr>
            </a:lvl1pPr>
            <a:lvl2pPr marL="914400" lvl="1" indent="-228600" algn="l">
              <a:spcBef>
                <a:spcPts val="300"/>
              </a:spcBef>
              <a:spcAft>
                <a:spcPts val="0"/>
              </a:spcAft>
              <a:buClr>
                <a:schemeClr val="dk1"/>
              </a:buClr>
              <a:buSzPts val="1600"/>
              <a:buNone/>
              <a:defRPr/>
            </a:lvl2pPr>
            <a:lvl3pPr marL="1371600" lvl="2" indent="-304800" algn="l">
              <a:spcBef>
                <a:spcPts val="200"/>
              </a:spcBef>
              <a:spcAft>
                <a:spcPts val="0"/>
              </a:spcAft>
              <a:buClr>
                <a:schemeClr val="dk1"/>
              </a:buClr>
              <a:buSzPts val="1200"/>
              <a:buChar char="•"/>
              <a:defRPr sz="1200">
                <a:latin typeface="Arial"/>
                <a:ea typeface="Arial"/>
                <a:cs typeface="Arial"/>
                <a:sym typeface="Arial"/>
              </a:defRPr>
            </a:lvl3pPr>
            <a:lvl4pPr marL="1828800" lvl="3" indent="-298450" algn="l">
              <a:spcBef>
                <a:spcPts val="200"/>
              </a:spcBef>
              <a:spcAft>
                <a:spcPts val="0"/>
              </a:spcAft>
              <a:buClr>
                <a:schemeClr val="dk1"/>
              </a:buClr>
              <a:buSzPts val="1100"/>
              <a:buChar char="–"/>
              <a:defRPr sz="1100">
                <a:latin typeface="Arial"/>
                <a:ea typeface="Arial"/>
                <a:cs typeface="Arial"/>
                <a:sym typeface="Arial"/>
              </a:defRPr>
            </a:lvl4pPr>
            <a:lvl5pPr marL="2286000" lvl="4" indent="-285750" algn="l">
              <a:spcBef>
                <a:spcPts val="200"/>
              </a:spcBef>
              <a:spcAft>
                <a:spcPts val="0"/>
              </a:spcAft>
              <a:buClr>
                <a:schemeClr val="dk1"/>
              </a:buClr>
              <a:buSzPts val="900"/>
              <a:buChar char="»"/>
              <a:defRPr sz="900">
                <a:latin typeface="Arial"/>
                <a:ea typeface="Arial"/>
                <a:cs typeface="Arial"/>
                <a:sym typeface="Arial"/>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87" name="Google Shape;87;p20"/>
          <p:cNvSpPr txBox="1">
            <a:spLocks noGrp="1"/>
          </p:cNvSpPr>
          <p:nvPr>
            <p:ph type="body" idx="2"/>
          </p:nvPr>
        </p:nvSpPr>
        <p:spPr>
          <a:xfrm>
            <a:off x="577075" y="697706"/>
            <a:ext cx="8280485" cy="614773"/>
          </a:xfrm>
          <a:prstGeom prst="rect">
            <a:avLst/>
          </a:prstGeom>
          <a:noFill/>
          <a:ln>
            <a:noFill/>
          </a:ln>
        </p:spPr>
        <p:txBody>
          <a:bodyPr spcFirstLastPara="1" wrap="square" lIns="68575" tIns="34275" rIns="68575" bIns="34275" anchor="t" anchorCtr="0"/>
          <a:lstStyle>
            <a:lvl1pPr marL="457200" lvl="0" indent="-228600" algn="l">
              <a:spcBef>
                <a:spcPts val="500"/>
              </a:spcBef>
              <a:spcAft>
                <a:spcPts val="0"/>
              </a:spcAft>
              <a:buClr>
                <a:srgbClr val="0083BA"/>
              </a:buClr>
              <a:buSzPts val="2400"/>
              <a:buNone/>
              <a:defRPr sz="2400">
                <a:solidFill>
                  <a:srgbClr val="0083BA"/>
                </a:solidFill>
                <a:latin typeface="Arial"/>
                <a:ea typeface="Arial"/>
                <a:cs typeface="Arial"/>
                <a:sym typeface="Arial"/>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205979"/>
            <a:ext cx="8229600" cy="85725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Clr>
                <a:schemeClr val="dk1"/>
              </a:buClr>
              <a:buSzPts val="2500"/>
              <a:buFont typeface="Calibri"/>
              <a:buNone/>
              <a:defRPr sz="25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9" name="Google Shape;69;p16"/>
          <p:cNvSpPr txBox="1">
            <a:spLocks noGrp="1"/>
          </p:cNvSpPr>
          <p:nvPr>
            <p:ph type="body" idx="1"/>
          </p:nvPr>
        </p:nvSpPr>
        <p:spPr>
          <a:xfrm>
            <a:off x="457200" y="1200154"/>
            <a:ext cx="8229600" cy="3394472"/>
          </a:xfrm>
          <a:prstGeom prst="rect">
            <a:avLst/>
          </a:prstGeom>
          <a:noFill/>
          <a:ln>
            <a:noFill/>
          </a:ln>
        </p:spPr>
        <p:txBody>
          <a:bodyPr spcFirstLastPara="1" wrap="square" lIns="68575" tIns="34275" rIns="68575" bIns="34275" anchor="t" anchorCtr="0"/>
          <a:lstStyle>
            <a:lvl1pPr marL="457200" marR="0" lvl="0"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2pPr>
            <a:lvl3pPr marL="1371600" marR="0" lvl="2"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298450" algn="l" rtl="0">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4pPr>
            <a:lvl5pPr marL="2286000" marR="0" lvl="4" indent="-298450" algn="l" rtl="0">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5pPr>
            <a:lvl6pPr marL="2743200" marR="0" lvl="5" indent="-298450" algn="l" rtl="0">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6pPr>
            <a:lvl7pPr marL="3200400" marR="0" lvl="6" indent="-298450" algn="l" rtl="0">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7pPr>
            <a:lvl8pPr marL="3657600" marR="0" lvl="7" indent="-298450" algn="l" rtl="0">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8pPr>
            <a:lvl9pPr marL="4114800" marR="0" lvl="8" indent="-298450" algn="l" rtl="0">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9pPr>
          </a:lstStyle>
          <a:p>
            <a:endParaRPr/>
          </a:p>
        </p:txBody>
      </p:sp>
      <p:sp>
        <p:nvSpPr>
          <p:cNvPr id="70" name="Google Shape;70;p16"/>
          <p:cNvSpPr txBox="1">
            <a:spLocks noGrp="1"/>
          </p:cNvSpPr>
          <p:nvPr>
            <p:ph type="dt" idx="10"/>
          </p:nvPr>
        </p:nvSpPr>
        <p:spPr>
          <a:xfrm>
            <a:off x="457200" y="4767268"/>
            <a:ext cx="2133600" cy="273844"/>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700" b="0" i="0" u="none" strike="noStrike" cap="none">
                <a:solidFill>
                  <a:srgbClr val="888E9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1" name="Google Shape;71;p16"/>
          <p:cNvSpPr txBox="1">
            <a:spLocks noGrp="1"/>
          </p:cNvSpPr>
          <p:nvPr>
            <p:ph type="ftr" idx="11"/>
          </p:nvPr>
        </p:nvSpPr>
        <p:spPr>
          <a:xfrm>
            <a:off x="3124200" y="4767268"/>
            <a:ext cx="2895600" cy="273844"/>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700" b="0" i="0" u="none" strike="noStrike" cap="none">
                <a:solidFill>
                  <a:srgbClr val="888E9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2" name="Google Shape;72;p16"/>
          <p:cNvSpPr txBox="1">
            <a:spLocks noGrp="1"/>
          </p:cNvSpPr>
          <p:nvPr>
            <p:ph type="sldNum" idx="12"/>
          </p:nvPr>
        </p:nvSpPr>
        <p:spPr>
          <a:xfrm>
            <a:off x="6553200" y="4767268"/>
            <a:ext cx="21336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700" b="0" i="0" u="none" strike="noStrike" cap="none">
                <a:solidFill>
                  <a:srgbClr val="888E91"/>
                </a:solidFill>
                <a:latin typeface="Calibri"/>
                <a:ea typeface="Calibri"/>
                <a:cs typeface="Calibri"/>
                <a:sym typeface="Calibri"/>
              </a:defRPr>
            </a:lvl1pPr>
            <a:lvl2pPr marL="0" marR="0" lvl="1" indent="0" algn="r" rtl="0">
              <a:spcBef>
                <a:spcPts val="0"/>
              </a:spcBef>
              <a:buNone/>
              <a:defRPr sz="700" b="0" i="0" u="none" strike="noStrike" cap="none">
                <a:solidFill>
                  <a:srgbClr val="888E91"/>
                </a:solidFill>
                <a:latin typeface="Calibri"/>
                <a:ea typeface="Calibri"/>
                <a:cs typeface="Calibri"/>
                <a:sym typeface="Calibri"/>
              </a:defRPr>
            </a:lvl2pPr>
            <a:lvl3pPr marL="0" marR="0" lvl="2" indent="0" algn="r" rtl="0">
              <a:spcBef>
                <a:spcPts val="0"/>
              </a:spcBef>
              <a:buNone/>
              <a:defRPr sz="700" b="0" i="0" u="none" strike="noStrike" cap="none">
                <a:solidFill>
                  <a:srgbClr val="888E91"/>
                </a:solidFill>
                <a:latin typeface="Calibri"/>
                <a:ea typeface="Calibri"/>
                <a:cs typeface="Calibri"/>
                <a:sym typeface="Calibri"/>
              </a:defRPr>
            </a:lvl3pPr>
            <a:lvl4pPr marL="0" marR="0" lvl="3" indent="0" algn="r" rtl="0">
              <a:spcBef>
                <a:spcPts val="0"/>
              </a:spcBef>
              <a:buNone/>
              <a:defRPr sz="700" b="0" i="0" u="none" strike="noStrike" cap="none">
                <a:solidFill>
                  <a:srgbClr val="888E91"/>
                </a:solidFill>
                <a:latin typeface="Calibri"/>
                <a:ea typeface="Calibri"/>
                <a:cs typeface="Calibri"/>
                <a:sym typeface="Calibri"/>
              </a:defRPr>
            </a:lvl4pPr>
            <a:lvl5pPr marL="0" marR="0" lvl="4" indent="0" algn="r" rtl="0">
              <a:spcBef>
                <a:spcPts val="0"/>
              </a:spcBef>
              <a:buNone/>
              <a:defRPr sz="700" b="0" i="0" u="none" strike="noStrike" cap="none">
                <a:solidFill>
                  <a:srgbClr val="888E91"/>
                </a:solidFill>
                <a:latin typeface="Calibri"/>
                <a:ea typeface="Calibri"/>
                <a:cs typeface="Calibri"/>
                <a:sym typeface="Calibri"/>
              </a:defRPr>
            </a:lvl5pPr>
            <a:lvl6pPr marL="0" marR="0" lvl="5" indent="0" algn="r" rtl="0">
              <a:spcBef>
                <a:spcPts val="0"/>
              </a:spcBef>
              <a:buNone/>
              <a:defRPr sz="700" b="0" i="0" u="none" strike="noStrike" cap="none">
                <a:solidFill>
                  <a:srgbClr val="888E91"/>
                </a:solidFill>
                <a:latin typeface="Calibri"/>
                <a:ea typeface="Calibri"/>
                <a:cs typeface="Calibri"/>
                <a:sym typeface="Calibri"/>
              </a:defRPr>
            </a:lvl6pPr>
            <a:lvl7pPr marL="0" marR="0" lvl="6" indent="0" algn="r" rtl="0">
              <a:spcBef>
                <a:spcPts val="0"/>
              </a:spcBef>
              <a:buNone/>
              <a:defRPr sz="700" b="0" i="0" u="none" strike="noStrike" cap="none">
                <a:solidFill>
                  <a:srgbClr val="888E91"/>
                </a:solidFill>
                <a:latin typeface="Calibri"/>
                <a:ea typeface="Calibri"/>
                <a:cs typeface="Calibri"/>
                <a:sym typeface="Calibri"/>
              </a:defRPr>
            </a:lvl7pPr>
            <a:lvl8pPr marL="0" marR="0" lvl="7" indent="0" algn="r" rtl="0">
              <a:spcBef>
                <a:spcPts val="0"/>
              </a:spcBef>
              <a:buNone/>
              <a:defRPr sz="700" b="0" i="0" u="none" strike="noStrike" cap="none">
                <a:solidFill>
                  <a:srgbClr val="888E91"/>
                </a:solidFill>
                <a:latin typeface="Calibri"/>
                <a:ea typeface="Calibri"/>
                <a:cs typeface="Calibri"/>
                <a:sym typeface="Calibri"/>
              </a:defRPr>
            </a:lvl8pPr>
            <a:lvl9pPr marL="0" marR="0" lvl="8" indent="0" algn="r" rtl="0">
              <a:spcBef>
                <a:spcPts val="0"/>
              </a:spcBef>
              <a:buNone/>
              <a:defRPr sz="700" b="0" i="0" u="none" strike="noStrike" cap="none">
                <a:solidFill>
                  <a:srgbClr val="888E9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7.png"/><Relationship Id="rId6" Type="http://schemas.openxmlformats.org/officeDocument/2006/relationships/hyperlink" Target="mailto:mwitt@purdue.edu" TargetMode="External"/><Relationship Id="rId7" Type="http://schemas.openxmlformats.org/officeDocument/2006/relationships/hyperlink" Target="http://www.lib.purdue.edu/research/witt" TargetMode="External"/><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hyperlink" Target="https://repositoryfinder.datacite.or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copdess.org/enabling-fair-data-project/" TargetMode="External"/><Relationship Id="rId4" Type="http://schemas.openxmlformats.org/officeDocument/2006/relationships/hyperlink" Target="https://doi.org/10.1029/2018EO109301" TargetMode="External"/><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www.copdess.org/enabling-fair-data-project/commitment-to-enabling-fair-data-in-the-earth-space-and-environmental-sciences/" TargetMode="External"/><Relationship Id="rId4" Type="http://schemas.openxmlformats.org/officeDocument/2006/relationships/hyperlink" Target="http://www.copdess.org/enabling-fair-data-project/author-guidelines/" TargetMode="External"/><Relationship Id="rId5" Type="http://schemas.openxmlformats.org/officeDocument/2006/relationships/hyperlink" Target="http://dmtclearinghouse.esipfed.org/" TargetMode="External"/><Relationship Id="rId6" Type="http://schemas.openxmlformats.org/officeDocument/2006/relationships/hyperlink" Target="https://doi.org/10.5281/zenodo.1445838" TargetMode="External"/><Relationship Id="rId7" Type="http://schemas.openxmlformats.org/officeDocument/2006/relationships/hyperlink" Target="https://www.coretrustseal.org/event/agu-2017-trustworthy-data-repositories-to-increase-the-visibility-and-value-of-your-research-data/" TargetMode="External"/><Relationship Id="rId8" Type="http://schemas.openxmlformats.org/officeDocument/2006/relationships/hyperlink" Target="https://bit.ly/2F0FTiX" TargetMode="External"/><Relationship Id="rId9" Type="http://schemas.openxmlformats.org/officeDocument/2006/relationships/image" Target="../media/image8.jpg"/><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copdess.org/enabling-fair-data-project/" TargetMode="External"/><Relationship Id="rId4" Type="http://schemas.openxmlformats.org/officeDocument/2006/relationships/hyperlink" Target="https://doi.org/10.1029/2018EO109301" TargetMode="External"/><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hyperlink" Target="http://doi.org/10.5281/zenodo.1432515"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www.dfg.de/download/pdf/dfg_im_profil/gremien/fachkollegien/fk-wahl2015/2015_fachsystematik_2016_2019_en.pdf" TargetMode="External"/><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doi.org/10.2312/re3.008" TargetMode="External"/><Relationship Id="rId4" Type="http://schemas.openxmlformats.org/officeDocument/2006/relationships/image" Target="../media/image14.jpg"/><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http://re3data.org" TargetMode="External"/><Relationship Id="rId4" Type="http://schemas.openxmlformats.org/officeDocument/2006/relationships/image" Target="../media/image5.png"/><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1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1"/>
          <p:cNvSpPr txBox="1">
            <a:spLocks noGrp="1"/>
          </p:cNvSpPr>
          <p:nvPr>
            <p:ph type="title"/>
          </p:nvPr>
        </p:nvSpPr>
        <p:spPr>
          <a:xfrm>
            <a:off x="0" y="1626394"/>
            <a:ext cx="9139224" cy="952499"/>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rgbClr val="003744"/>
              </a:buClr>
              <a:buSzPts val="3600"/>
              <a:buFont typeface="Arial"/>
              <a:buNone/>
            </a:pPr>
            <a:r>
              <a:rPr lang="en" sz="2800">
                <a:latin typeface="Georgia"/>
                <a:ea typeface="Georgia"/>
                <a:cs typeface="Georgia"/>
                <a:sym typeface="Georgia"/>
              </a:rPr>
              <a:t>Connecting Researchers to Data Repositories in the Earth, Space, and Environmental Sciences</a:t>
            </a:r>
            <a:endParaRPr sz="2800">
              <a:latin typeface="Georgia"/>
              <a:ea typeface="Georgia"/>
              <a:cs typeface="Georgia"/>
              <a:sym typeface="Georgia"/>
            </a:endParaRPr>
          </a:p>
        </p:txBody>
      </p:sp>
      <p:sp>
        <p:nvSpPr>
          <p:cNvPr id="93" name="Google Shape;93;p21"/>
          <p:cNvSpPr txBox="1">
            <a:spLocks noGrp="1"/>
          </p:cNvSpPr>
          <p:nvPr>
            <p:ph type="body" idx="1"/>
          </p:nvPr>
        </p:nvSpPr>
        <p:spPr>
          <a:xfrm>
            <a:off x="0" y="2767300"/>
            <a:ext cx="9139200" cy="381600"/>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rgbClr val="0083BA"/>
              </a:buClr>
              <a:buSzPts val="1800"/>
              <a:buNone/>
            </a:pPr>
            <a:r>
              <a:rPr lang="en" sz="1400" i="1"/>
              <a:t>15th Italian Research Conference on Digital Libraries </a:t>
            </a:r>
            <a:endParaRPr sz="1400" i="1"/>
          </a:p>
          <a:p>
            <a:pPr marL="0" lvl="0" indent="0" algn="ctr" rtl="0">
              <a:spcBef>
                <a:spcPts val="0"/>
              </a:spcBef>
              <a:spcAft>
                <a:spcPts val="0"/>
              </a:spcAft>
              <a:buClr>
                <a:srgbClr val="0083BA"/>
              </a:buClr>
              <a:buSzPts val="1800"/>
              <a:buNone/>
            </a:pPr>
            <a:r>
              <a:rPr lang="en" sz="1400" i="1"/>
              <a:t>Area della Ricerca del CNR di Pisa, Istituto di Scienza e Tecnologie dell’Informazione</a:t>
            </a:r>
            <a:endParaRPr sz="1400" i="1"/>
          </a:p>
          <a:p>
            <a:pPr marL="0" lvl="0" indent="0" algn="ctr" rtl="0">
              <a:spcBef>
                <a:spcPts val="0"/>
              </a:spcBef>
              <a:spcAft>
                <a:spcPts val="0"/>
              </a:spcAft>
              <a:buClr>
                <a:srgbClr val="0083BA"/>
              </a:buClr>
              <a:buSzPts val="1800"/>
              <a:buNone/>
            </a:pPr>
            <a:r>
              <a:rPr lang="en" sz="1400" i="1"/>
              <a:t>February 1, 2019</a:t>
            </a:r>
            <a:endParaRPr sz="1400" i="1"/>
          </a:p>
          <a:p>
            <a:pPr marL="0" lvl="0" indent="0" algn="ctr" rtl="0">
              <a:spcBef>
                <a:spcPts val="0"/>
              </a:spcBef>
              <a:spcAft>
                <a:spcPts val="0"/>
              </a:spcAft>
              <a:buClr>
                <a:srgbClr val="0083BA"/>
              </a:buClr>
              <a:buSzPts val="1800"/>
              <a:buNone/>
            </a:pPr>
            <a:endParaRPr sz="800"/>
          </a:p>
          <a:p>
            <a:pPr marL="0" lvl="0" indent="0" algn="ctr" rtl="0">
              <a:spcBef>
                <a:spcPts val="0"/>
              </a:spcBef>
              <a:spcAft>
                <a:spcPts val="0"/>
              </a:spcAft>
              <a:buClr>
                <a:srgbClr val="0083BA"/>
              </a:buClr>
              <a:buSzPts val="1800"/>
              <a:buNone/>
            </a:pPr>
            <a:r>
              <a:rPr lang="en" sz="1400"/>
              <a:t>Michael Witt, Associate Professor, Purdue Libraries and School of Information Studies, USA</a:t>
            </a:r>
            <a:endParaRPr sz="1400"/>
          </a:p>
          <a:p>
            <a:pPr marL="0" lvl="0" indent="0" algn="ctr" rtl="0">
              <a:spcBef>
                <a:spcPts val="0"/>
              </a:spcBef>
              <a:spcAft>
                <a:spcPts val="0"/>
              </a:spcAft>
              <a:buClr>
                <a:srgbClr val="0083BA"/>
              </a:buClr>
              <a:buSzPts val="1800"/>
              <a:buNone/>
            </a:pPr>
            <a:endParaRPr sz="1400"/>
          </a:p>
        </p:txBody>
      </p:sp>
      <p:pic>
        <p:nvPicPr>
          <p:cNvPr id="94" name="Google Shape;94;p21"/>
          <p:cNvPicPr preferRelativeResize="0"/>
          <p:nvPr/>
        </p:nvPicPr>
        <p:blipFill>
          <a:blip r:embed="rId3">
            <a:alphaModFix/>
          </a:blip>
          <a:stretch>
            <a:fillRect/>
          </a:stretch>
        </p:blipFill>
        <p:spPr>
          <a:xfrm>
            <a:off x="7467475" y="79525"/>
            <a:ext cx="1613873" cy="48202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2"/>
          <p:cNvPicPr preferRelativeResize="0"/>
          <p:nvPr/>
        </p:nvPicPr>
        <p:blipFill>
          <a:blip r:embed="rId3">
            <a:alphaModFix/>
          </a:blip>
          <a:stretch>
            <a:fillRect/>
          </a:stretch>
        </p:blipFill>
        <p:spPr>
          <a:xfrm>
            <a:off x="155225" y="1450225"/>
            <a:ext cx="3389685" cy="1112625"/>
          </a:xfrm>
          <a:prstGeom prst="rect">
            <a:avLst/>
          </a:prstGeom>
          <a:noFill/>
          <a:ln>
            <a:noFill/>
          </a:ln>
        </p:spPr>
      </p:pic>
      <p:pic>
        <p:nvPicPr>
          <p:cNvPr id="100" name="Google Shape;100;p22"/>
          <p:cNvPicPr preferRelativeResize="0"/>
          <p:nvPr/>
        </p:nvPicPr>
        <p:blipFill>
          <a:blip r:embed="rId4">
            <a:alphaModFix/>
          </a:blip>
          <a:stretch>
            <a:fillRect/>
          </a:stretch>
        </p:blipFill>
        <p:spPr>
          <a:xfrm>
            <a:off x="231425" y="326825"/>
            <a:ext cx="2936399" cy="1112625"/>
          </a:xfrm>
          <a:prstGeom prst="rect">
            <a:avLst/>
          </a:prstGeom>
          <a:noFill/>
          <a:ln>
            <a:noFill/>
          </a:ln>
        </p:spPr>
      </p:pic>
      <p:pic>
        <p:nvPicPr>
          <p:cNvPr id="101" name="Google Shape;101;p22"/>
          <p:cNvPicPr preferRelativeResize="0"/>
          <p:nvPr/>
        </p:nvPicPr>
        <p:blipFill>
          <a:blip r:embed="rId5">
            <a:alphaModFix/>
          </a:blip>
          <a:stretch>
            <a:fillRect/>
          </a:stretch>
        </p:blipFill>
        <p:spPr>
          <a:xfrm>
            <a:off x="231425" y="2592975"/>
            <a:ext cx="3601356" cy="1005025"/>
          </a:xfrm>
          <a:prstGeom prst="rect">
            <a:avLst/>
          </a:prstGeom>
          <a:noFill/>
          <a:ln>
            <a:noFill/>
          </a:ln>
        </p:spPr>
      </p:pic>
      <p:sp>
        <p:nvSpPr>
          <p:cNvPr id="102" name="Google Shape;102;p22"/>
          <p:cNvSpPr txBox="1"/>
          <p:nvPr/>
        </p:nvSpPr>
        <p:spPr>
          <a:xfrm>
            <a:off x="4303775" y="174425"/>
            <a:ext cx="4802100" cy="349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Georgia"/>
                <a:ea typeface="Georgia"/>
                <a:cs typeface="Georgia"/>
                <a:sym typeface="Georgia"/>
              </a:rPr>
              <a:t>Michael Witt, Purdue University</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Shelley Stall, American Geophysical Union</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Ruth Duerr, Ronin Institute</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Raymond Plante, NIST</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Martin Fenner, DataCite</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Robin Dasler, DataCite</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Trisha Cruse, DataCite</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Sophie Hou, UCAR/NCAR</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Robert Ulrich, Karlsruhe Institute of Technology</a:t>
            </a:r>
            <a:endParaRPr>
              <a:latin typeface="Georgia"/>
              <a:ea typeface="Georgia"/>
              <a:cs typeface="Georgia"/>
              <a:sym typeface="Georgia"/>
            </a:endParaRPr>
          </a:p>
          <a:p>
            <a:pPr marL="0" lvl="0" indent="0" algn="l" rtl="0">
              <a:spcBef>
                <a:spcPts val="0"/>
              </a:spcBef>
              <a:spcAft>
                <a:spcPts val="0"/>
              </a:spcAft>
              <a:buNone/>
            </a:pPr>
            <a:r>
              <a:rPr lang="en">
                <a:latin typeface="Georgia"/>
                <a:ea typeface="Georgia"/>
                <a:cs typeface="Georgia"/>
                <a:sym typeface="Georgia"/>
              </a:rPr>
              <a:t>Danie Kinkade, Woods Hole Oceanographic Institution</a:t>
            </a:r>
            <a:endParaRPr>
              <a:latin typeface="Georgia"/>
              <a:ea typeface="Georgia"/>
              <a:cs typeface="Georgia"/>
              <a:sym typeface="Georgia"/>
            </a:endParaRPr>
          </a:p>
          <a:p>
            <a:pPr marL="0" lvl="0" indent="0" algn="l" rtl="0">
              <a:spcBef>
                <a:spcPts val="0"/>
              </a:spcBef>
              <a:spcAft>
                <a:spcPts val="0"/>
              </a:spcAft>
              <a:buNone/>
            </a:pPr>
            <a:endParaRPr sz="800">
              <a:latin typeface="Georgia"/>
              <a:ea typeface="Georgia"/>
              <a:cs typeface="Georgia"/>
              <a:sym typeface="Georgia"/>
            </a:endParaRPr>
          </a:p>
          <a:p>
            <a:pPr marL="0" lvl="0" indent="0" algn="l" rtl="0">
              <a:spcBef>
                <a:spcPts val="0"/>
              </a:spcBef>
              <a:spcAft>
                <a:spcPts val="0"/>
              </a:spcAft>
              <a:buNone/>
            </a:pPr>
            <a:endParaRPr sz="1600">
              <a:latin typeface="Georgia"/>
              <a:ea typeface="Georgia"/>
              <a:cs typeface="Georgia"/>
              <a:sym typeface="Georgia"/>
            </a:endParaRPr>
          </a:p>
          <a:p>
            <a:pPr marL="0" lvl="0" indent="0" algn="l" rtl="0">
              <a:spcBef>
                <a:spcPts val="0"/>
              </a:spcBef>
              <a:spcAft>
                <a:spcPts val="0"/>
              </a:spcAft>
              <a:buNone/>
            </a:pPr>
            <a:r>
              <a:rPr lang="en">
                <a:solidFill>
                  <a:srgbClr val="434343"/>
                </a:solidFill>
                <a:latin typeface="Georgia"/>
                <a:ea typeface="Georgia"/>
                <a:cs typeface="Georgia"/>
                <a:sym typeface="Georgia"/>
              </a:rPr>
              <a:t>Corresponding author:</a:t>
            </a:r>
            <a:endParaRPr>
              <a:solidFill>
                <a:srgbClr val="434343"/>
              </a:solidFill>
              <a:latin typeface="Georgia"/>
              <a:ea typeface="Georgia"/>
              <a:cs typeface="Georgia"/>
              <a:sym typeface="Georgia"/>
            </a:endParaRPr>
          </a:p>
          <a:p>
            <a:pPr marL="0" lvl="0" indent="0" algn="l" rtl="0">
              <a:spcBef>
                <a:spcPts val="0"/>
              </a:spcBef>
              <a:spcAft>
                <a:spcPts val="0"/>
              </a:spcAft>
              <a:buNone/>
            </a:pPr>
            <a:endParaRPr>
              <a:solidFill>
                <a:srgbClr val="434343"/>
              </a:solidFill>
              <a:latin typeface="Georgia"/>
              <a:ea typeface="Georgia"/>
              <a:cs typeface="Georgia"/>
              <a:sym typeface="Georgia"/>
            </a:endParaRPr>
          </a:p>
          <a:p>
            <a:pPr marL="0" lvl="0" indent="0" algn="l" rtl="0">
              <a:spcBef>
                <a:spcPts val="0"/>
              </a:spcBef>
              <a:spcAft>
                <a:spcPts val="0"/>
              </a:spcAft>
              <a:buNone/>
            </a:pPr>
            <a:r>
              <a:rPr lang="en">
                <a:solidFill>
                  <a:srgbClr val="434343"/>
                </a:solidFill>
                <a:latin typeface="Georgia"/>
                <a:ea typeface="Georgia"/>
                <a:cs typeface="Georgia"/>
                <a:sym typeface="Georgia"/>
              </a:rPr>
              <a:t>Michael Witt,</a:t>
            </a:r>
            <a:r>
              <a:rPr lang="en">
                <a:latin typeface="Georgia"/>
                <a:ea typeface="Georgia"/>
                <a:cs typeface="Georgia"/>
                <a:sym typeface="Georgia"/>
              </a:rPr>
              <a:t> </a:t>
            </a:r>
            <a:r>
              <a:rPr lang="en" u="sng">
                <a:solidFill>
                  <a:schemeClr val="hlink"/>
                </a:solidFill>
                <a:latin typeface="Georgia"/>
                <a:ea typeface="Georgia"/>
                <a:cs typeface="Georgia"/>
                <a:sym typeface="Georgia"/>
                <a:hlinkClick r:id="rId6"/>
              </a:rPr>
              <a:t>mwitt@purdue.edu</a:t>
            </a:r>
            <a:endParaRPr>
              <a:latin typeface="Georgia"/>
              <a:ea typeface="Georgia"/>
              <a:cs typeface="Georgia"/>
              <a:sym typeface="Georgia"/>
            </a:endParaRPr>
          </a:p>
          <a:p>
            <a:pPr marL="0" lvl="0" indent="0" algn="l" rtl="0">
              <a:spcBef>
                <a:spcPts val="0"/>
              </a:spcBef>
              <a:spcAft>
                <a:spcPts val="0"/>
              </a:spcAft>
              <a:buNone/>
            </a:pPr>
            <a:r>
              <a:rPr lang="en" u="sng">
                <a:solidFill>
                  <a:schemeClr val="hlink"/>
                </a:solidFill>
                <a:latin typeface="Georgia"/>
                <a:ea typeface="Georgia"/>
                <a:cs typeface="Georgia"/>
                <a:sym typeface="Georgia"/>
                <a:hlinkClick r:id="rId7"/>
              </a:rPr>
              <a:t>http://www.lib.purdue.edu/research/witt</a:t>
            </a:r>
            <a:endParaRPr>
              <a:latin typeface="Georgia"/>
              <a:ea typeface="Georgia"/>
              <a:cs typeface="Georgia"/>
              <a:sym typeface="Georgia"/>
            </a:endParaRPr>
          </a:p>
          <a:p>
            <a:pPr marL="0" lvl="0" indent="0" algn="l" rtl="0">
              <a:spcBef>
                <a:spcPts val="0"/>
              </a:spcBef>
              <a:spcAft>
                <a:spcPts val="0"/>
              </a:spcAft>
              <a:buNone/>
            </a:pPr>
            <a:endParaRPr>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3"/>
          <p:cNvSpPr txBox="1">
            <a:spLocks noGrp="1"/>
          </p:cNvSpPr>
          <p:nvPr>
            <p:ph type="body" idx="1"/>
          </p:nvPr>
        </p:nvSpPr>
        <p:spPr>
          <a:xfrm>
            <a:off x="1479013" y="1501666"/>
            <a:ext cx="7378547" cy="3224570"/>
          </a:xfrm>
          <a:prstGeom prst="rect">
            <a:avLst/>
          </a:prstGeom>
          <a:noFill/>
          <a:ln>
            <a:noFill/>
          </a:ln>
        </p:spPr>
        <p:txBody>
          <a:bodyPr spcFirstLastPara="1" wrap="square" lIns="68575" tIns="34275" rIns="68575" bIns="34275" anchor="t" anchorCtr="0">
            <a:noAutofit/>
          </a:bodyPr>
          <a:lstStyle/>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Enabling FAIR Data Project</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Repository Finder use case</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Social part</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Technical part</a:t>
            </a:r>
            <a:endParaRPr sz="3000">
              <a:latin typeface="Georgia"/>
              <a:ea typeface="Georgia"/>
              <a:cs typeface="Georgia"/>
              <a:sym typeface="Georgia"/>
            </a:endParaRPr>
          </a:p>
          <a:p>
            <a:pPr marL="0" lvl="0" indent="0" algn="l" rtl="0">
              <a:spcBef>
                <a:spcPts val="0"/>
              </a:spcBef>
              <a:spcAft>
                <a:spcPts val="0"/>
              </a:spcAft>
              <a:buNone/>
            </a:pPr>
            <a:endParaRPr sz="3000">
              <a:latin typeface="Georgia"/>
              <a:ea typeface="Georgia"/>
              <a:cs typeface="Georgia"/>
              <a:sym typeface="Georgia"/>
            </a:endParaRPr>
          </a:p>
          <a:p>
            <a:pPr marL="0" lvl="0" indent="0" algn="l" rtl="0">
              <a:spcBef>
                <a:spcPts val="0"/>
              </a:spcBef>
              <a:spcAft>
                <a:spcPts val="0"/>
              </a:spcAft>
              <a:buNone/>
            </a:pPr>
            <a:endParaRPr sz="3000">
              <a:latin typeface="Georgia"/>
              <a:ea typeface="Georgia"/>
              <a:cs typeface="Georgia"/>
              <a:sym typeface="Georgia"/>
            </a:endParaRPr>
          </a:p>
          <a:p>
            <a:pPr marL="0" lvl="0" indent="0" algn="l" rtl="0">
              <a:spcBef>
                <a:spcPts val="0"/>
              </a:spcBef>
              <a:spcAft>
                <a:spcPts val="0"/>
              </a:spcAft>
              <a:buNone/>
            </a:pPr>
            <a:r>
              <a:rPr lang="en" sz="2600">
                <a:latin typeface="Georgia"/>
                <a:ea typeface="Georgia"/>
                <a:cs typeface="Georgia"/>
                <a:sym typeface="Georgia"/>
              </a:rPr>
              <a:t>Skip ahead: </a:t>
            </a:r>
            <a:r>
              <a:rPr lang="en" sz="2600" u="sng">
                <a:solidFill>
                  <a:schemeClr val="hlink"/>
                </a:solidFill>
                <a:latin typeface="Georgia"/>
                <a:ea typeface="Georgia"/>
                <a:cs typeface="Georgia"/>
                <a:sym typeface="Georgia"/>
                <a:hlinkClick r:id="rId3"/>
              </a:rPr>
              <a:t>https://repositoryfinder.datacite.org</a:t>
            </a:r>
            <a:endParaRPr sz="2600">
              <a:latin typeface="Georgia"/>
              <a:ea typeface="Georgia"/>
              <a:cs typeface="Georgia"/>
              <a:sym typeface="Georgia"/>
            </a:endParaRPr>
          </a:p>
        </p:txBody>
      </p:sp>
      <p:sp>
        <p:nvSpPr>
          <p:cNvPr id="108" name="Google Shape;108;p23"/>
          <p:cNvSpPr txBox="1">
            <a:spLocks noGrp="1"/>
          </p:cNvSpPr>
          <p:nvPr>
            <p:ph type="body" idx="2"/>
          </p:nvPr>
        </p:nvSpPr>
        <p:spPr>
          <a:xfrm>
            <a:off x="1479013" y="697706"/>
            <a:ext cx="7378547" cy="614773"/>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Outline</a:t>
            </a:r>
            <a:endParaRPr sz="3000">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4"/>
          <p:cNvSpPr txBox="1">
            <a:spLocks noGrp="1"/>
          </p:cNvSpPr>
          <p:nvPr>
            <p:ph type="body" idx="1"/>
          </p:nvPr>
        </p:nvSpPr>
        <p:spPr>
          <a:xfrm>
            <a:off x="1479013" y="1456510"/>
            <a:ext cx="7378500" cy="322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None/>
            </a:pPr>
            <a:r>
              <a:rPr lang="en" sz="1800" dirty="0">
                <a:latin typeface="Georgia"/>
                <a:ea typeface="Georgia"/>
                <a:cs typeface="Georgia"/>
                <a:sym typeface="Georgia"/>
              </a:rPr>
              <a:t>Project website: </a:t>
            </a:r>
            <a:r>
              <a:rPr lang="en" sz="1800" u="sng" dirty="0">
                <a:solidFill>
                  <a:schemeClr val="hlink"/>
                </a:solidFill>
                <a:latin typeface="Georgia"/>
                <a:ea typeface="Georgia"/>
                <a:cs typeface="Georgia"/>
                <a:sym typeface="Georgia"/>
                <a:hlinkClick r:id="rId3"/>
              </a:rPr>
              <a:t>https://copdess.org/enabling-fair-data-project</a:t>
            </a:r>
            <a:endParaRPr sz="1800" dirty="0">
              <a:latin typeface="Georgia"/>
              <a:ea typeface="Georgia"/>
              <a:cs typeface="Georgia"/>
              <a:sym typeface="Georgia"/>
            </a:endParaRPr>
          </a:p>
          <a:p>
            <a:pPr marL="0" lvl="0" indent="0" algn="l" rtl="0">
              <a:spcBef>
                <a:spcPts val="0"/>
              </a:spcBef>
              <a:spcAft>
                <a:spcPts val="0"/>
              </a:spcAft>
              <a:buNone/>
            </a:pPr>
            <a:r>
              <a:rPr lang="en" sz="1800" dirty="0">
                <a:latin typeface="Georgia"/>
                <a:ea typeface="Georgia"/>
                <a:cs typeface="Georgia"/>
                <a:sym typeface="Georgia"/>
              </a:rPr>
              <a:t>~1-year project launched November 2017</a:t>
            </a:r>
            <a:endParaRPr sz="1800" dirty="0">
              <a:latin typeface="Georgia"/>
              <a:ea typeface="Georgia"/>
              <a:cs typeface="Georgia"/>
              <a:sym typeface="Georgia"/>
            </a:endParaRPr>
          </a:p>
          <a:p>
            <a:pPr marL="0" lvl="0" indent="0" algn="l" rtl="0">
              <a:spcBef>
                <a:spcPts val="0"/>
              </a:spcBef>
              <a:spcAft>
                <a:spcPts val="0"/>
              </a:spcAft>
              <a:buNone/>
            </a:pPr>
            <a:endParaRPr sz="800" dirty="0">
              <a:latin typeface="Georgia"/>
              <a:ea typeface="Georgia"/>
              <a:cs typeface="Georgia"/>
              <a:sym typeface="Georgia"/>
            </a:endParaRPr>
          </a:p>
          <a:p>
            <a:pPr marL="0" lvl="0" indent="0" algn="l" rtl="0">
              <a:spcBef>
                <a:spcPts val="0"/>
              </a:spcBef>
              <a:spcAft>
                <a:spcPts val="0"/>
              </a:spcAft>
              <a:buNone/>
            </a:pPr>
            <a:r>
              <a:rPr lang="en" sz="1800" dirty="0">
                <a:latin typeface="Georgia"/>
                <a:ea typeface="Georgia"/>
                <a:cs typeface="Georgia"/>
                <a:sym typeface="Georgia"/>
              </a:rPr>
              <a:t>Six working groups (TAGs)  formed &amp; pursued mutual interests around:</a:t>
            </a:r>
            <a:endParaRPr sz="1800" dirty="0">
              <a:latin typeface="Georgia"/>
              <a:ea typeface="Georgia"/>
              <a:cs typeface="Georgia"/>
              <a:sym typeface="Georgia"/>
            </a:endParaRPr>
          </a:p>
          <a:p>
            <a:pPr marL="0" lvl="0" indent="0" algn="l" rtl="0">
              <a:spcBef>
                <a:spcPts val="0"/>
              </a:spcBef>
              <a:spcAft>
                <a:spcPts val="0"/>
              </a:spcAft>
              <a:buNone/>
            </a:pPr>
            <a:endParaRPr sz="800" dirty="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dirty="0">
                <a:latin typeface="Georgia"/>
                <a:ea typeface="Georgia"/>
                <a:cs typeface="Georgia"/>
                <a:sym typeface="Georgia"/>
              </a:rPr>
              <a:t>Data repository guidance</a:t>
            </a:r>
            <a:endParaRPr sz="1800" dirty="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dirty="0">
                <a:latin typeface="Georgia"/>
                <a:ea typeface="Georgia"/>
                <a:cs typeface="Georgia"/>
                <a:sym typeface="Georgia"/>
              </a:rPr>
              <a:t>Publishers in the domain</a:t>
            </a:r>
            <a:endParaRPr sz="1800" dirty="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dirty="0">
                <a:latin typeface="Georgia"/>
                <a:ea typeface="Georgia"/>
                <a:cs typeface="Georgia"/>
                <a:sym typeface="Georgia"/>
              </a:rPr>
              <a:t>Resources and training</a:t>
            </a:r>
            <a:endParaRPr sz="1800" dirty="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dirty="0">
                <a:latin typeface="Georgia"/>
                <a:ea typeface="Georgia"/>
                <a:cs typeface="Georgia"/>
                <a:sym typeface="Georgia"/>
              </a:rPr>
              <a:t>Data and Digital Object Identifier Workflows and Handoffs</a:t>
            </a:r>
            <a:endParaRPr sz="1800" dirty="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dirty="0">
                <a:latin typeface="Georgia"/>
                <a:ea typeface="Georgia"/>
                <a:cs typeface="Georgia"/>
                <a:sym typeface="Georgia"/>
              </a:rPr>
              <a:t>Culture Change Through Credit</a:t>
            </a:r>
            <a:endParaRPr sz="1800" dirty="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dirty="0">
                <a:latin typeface="Georgia"/>
                <a:ea typeface="Georgia"/>
                <a:cs typeface="Georgia"/>
                <a:sym typeface="Georgia"/>
              </a:rPr>
              <a:t>Key Elements of Active Data Management Plans</a:t>
            </a:r>
            <a:endParaRPr sz="1800" dirty="0">
              <a:latin typeface="Georgia"/>
              <a:ea typeface="Georgia"/>
              <a:cs typeface="Georgia"/>
              <a:sym typeface="Georgia"/>
            </a:endParaRPr>
          </a:p>
        </p:txBody>
      </p:sp>
      <p:sp>
        <p:nvSpPr>
          <p:cNvPr id="114" name="Google Shape;114;p24"/>
          <p:cNvSpPr txBox="1">
            <a:spLocks noGrp="1"/>
          </p:cNvSpPr>
          <p:nvPr>
            <p:ph type="body" idx="2"/>
          </p:nvPr>
        </p:nvSpPr>
        <p:spPr>
          <a:xfrm>
            <a:off x="1479013" y="697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AGU: Enabling FAIR Data Project</a:t>
            </a:r>
            <a:endParaRPr sz="3000">
              <a:latin typeface="Georgia"/>
              <a:ea typeface="Georgia"/>
              <a:cs typeface="Georgia"/>
              <a:sym typeface="Georgia"/>
            </a:endParaRPr>
          </a:p>
        </p:txBody>
      </p:sp>
      <p:sp>
        <p:nvSpPr>
          <p:cNvPr id="115" name="Google Shape;115;p24"/>
          <p:cNvSpPr txBox="1"/>
          <p:nvPr/>
        </p:nvSpPr>
        <p:spPr>
          <a:xfrm>
            <a:off x="2172025" y="4558200"/>
            <a:ext cx="6685500" cy="418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i="1">
                <a:solidFill>
                  <a:srgbClr val="999999"/>
                </a:solidFill>
                <a:latin typeface="Georgia"/>
                <a:ea typeface="Georgia"/>
                <a:cs typeface="Georgia"/>
                <a:sym typeface="Georgia"/>
              </a:rPr>
              <a:t>Stall, S., et al. (2018), Advancing FAIR data in Earth, space, and environmental science, Eos, 99, </a:t>
            </a:r>
            <a:r>
              <a:rPr lang="en" sz="1200" i="1" u="sng">
                <a:solidFill>
                  <a:schemeClr val="hlink"/>
                </a:solidFill>
                <a:latin typeface="Georgia"/>
                <a:ea typeface="Georgia"/>
                <a:cs typeface="Georgia"/>
                <a:sym typeface="Georgia"/>
                <a:hlinkClick r:id="rId4"/>
              </a:rPr>
              <a:t>https://doi.org/10.1029/2018EO109301</a:t>
            </a:r>
            <a:r>
              <a:rPr lang="en" sz="1200" i="1">
                <a:solidFill>
                  <a:srgbClr val="999999"/>
                </a:solidFill>
                <a:latin typeface="Georgia"/>
                <a:ea typeface="Georgia"/>
                <a:cs typeface="Georgia"/>
                <a:sym typeface="Georgia"/>
              </a:rPr>
              <a:t>. Published on 05 November 2018.</a:t>
            </a:r>
            <a:endParaRPr sz="1200" i="1">
              <a:solidFill>
                <a:srgbClr val="999999"/>
              </a:solidFill>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5"/>
          <p:cNvSpPr txBox="1">
            <a:spLocks noGrp="1"/>
          </p:cNvSpPr>
          <p:nvPr>
            <p:ph type="body" idx="1"/>
          </p:nvPr>
        </p:nvSpPr>
        <p:spPr>
          <a:xfrm>
            <a:off x="1479025" y="1501675"/>
            <a:ext cx="5014200" cy="3224700"/>
          </a:xfrm>
          <a:prstGeom prst="rect">
            <a:avLst/>
          </a:prstGeom>
          <a:noFill/>
          <a:ln>
            <a:noFill/>
          </a:ln>
        </p:spPr>
        <p:txBody>
          <a:bodyPr spcFirstLastPara="1" wrap="square" lIns="68575" tIns="34275" rIns="68575" bIns="34275" anchor="t" anchorCtr="0">
            <a:noAutofit/>
          </a:bodyPr>
          <a:lstStyle/>
          <a:p>
            <a:pPr marL="457200" lvl="0" indent="-342900" algn="l" rtl="0">
              <a:spcBef>
                <a:spcPts val="0"/>
              </a:spcBef>
              <a:spcAft>
                <a:spcPts val="0"/>
              </a:spcAft>
              <a:buSzPts val="1800"/>
              <a:buFont typeface="Georgia"/>
              <a:buChar char="●"/>
            </a:pPr>
            <a:r>
              <a:rPr lang="en" sz="1800" u="sng">
                <a:solidFill>
                  <a:schemeClr val="hlink"/>
                </a:solidFill>
                <a:latin typeface="Georgia"/>
                <a:ea typeface="Georgia"/>
                <a:cs typeface="Georgia"/>
                <a:sym typeface="Georgia"/>
                <a:hlinkClick r:id="rId3"/>
              </a:rPr>
              <a:t>Commitment Statement in the Earth, Space, and Environment Sciences</a:t>
            </a:r>
            <a:endParaRPr sz="1800">
              <a:latin typeface="Georgia"/>
              <a:ea typeface="Georgia"/>
              <a:cs typeface="Georgia"/>
              <a:sym typeface="Georgia"/>
            </a:endParaRPr>
          </a:p>
          <a:p>
            <a:pPr marL="457200" lvl="0" indent="0" algn="l" rtl="0">
              <a:spcBef>
                <a:spcPts val="0"/>
              </a:spcBef>
              <a:spcAft>
                <a:spcPts val="0"/>
              </a:spcAft>
              <a:buNone/>
            </a:pPr>
            <a:endParaRPr sz="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u="sng">
                <a:solidFill>
                  <a:schemeClr val="hlink"/>
                </a:solidFill>
                <a:latin typeface="Georgia"/>
                <a:ea typeface="Georgia"/>
                <a:cs typeface="Georgia"/>
                <a:sym typeface="Georgia"/>
                <a:hlinkClick r:id="rId4"/>
              </a:rPr>
              <a:t>Publisher Guidelines for Authors</a:t>
            </a:r>
            <a:endParaRPr sz="1800">
              <a:latin typeface="Georgia"/>
              <a:ea typeface="Georgia"/>
              <a:cs typeface="Georgia"/>
              <a:sym typeface="Georgia"/>
            </a:endParaRPr>
          </a:p>
          <a:p>
            <a:pPr marL="457200" lvl="0" indent="0" algn="l" rtl="0">
              <a:spcBef>
                <a:spcPts val="0"/>
              </a:spcBef>
              <a:spcAft>
                <a:spcPts val="0"/>
              </a:spcAft>
              <a:buNone/>
            </a:pPr>
            <a:endParaRPr sz="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u="sng">
                <a:solidFill>
                  <a:schemeClr val="hlink"/>
                </a:solidFill>
                <a:latin typeface="Georgia"/>
                <a:ea typeface="Georgia"/>
                <a:cs typeface="Georgia"/>
                <a:sym typeface="Georgia"/>
                <a:hlinkClick r:id="rId5"/>
              </a:rPr>
              <a:t>Data Management Training Clearinghouse</a:t>
            </a:r>
            <a:endParaRPr sz="1800">
              <a:latin typeface="Georgia"/>
              <a:ea typeface="Georgia"/>
              <a:cs typeface="Georgia"/>
              <a:sym typeface="Georgia"/>
            </a:endParaRPr>
          </a:p>
          <a:p>
            <a:pPr marL="457200" lvl="0" indent="0" algn="l" rtl="0">
              <a:spcBef>
                <a:spcPts val="0"/>
              </a:spcBef>
              <a:spcAft>
                <a:spcPts val="0"/>
              </a:spcAft>
              <a:buNone/>
            </a:pPr>
            <a:endParaRPr sz="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u="sng">
                <a:solidFill>
                  <a:schemeClr val="hlink"/>
                </a:solidFill>
                <a:latin typeface="Georgia"/>
                <a:ea typeface="Georgia"/>
                <a:cs typeface="Georgia"/>
                <a:sym typeface="Georgia"/>
                <a:hlinkClick r:id="rId6"/>
              </a:rPr>
              <a:t>Workflow Recommendations Between Publishers and Data Repositories</a:t>
            </a:r>
            <a:endParaRPr sz="1800">
              <a:latin typeface="Georgia"/>
              <a:ea typeface="Georgia"/>
              <a:cs typeface="Georgia"/>
              <a:sym typeface="Georgia"/>
            </a:endParaRPr>
          </a:p>
          <a:p>
            <a:pPr marL="457200" lvl="0" indent="0" algn="l" rtl="0">
              <a:spcBef>
                <a:spcPts val="0"/>
              </a:spcBef>
              <a:spcAft>
                <a:spcPts val="0"/>
              </a:spcAft>
              <a:buNone/>
            </a:pPr>
            <a:endParaRPr sz="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u="sng">
                <a:solidFill>
                  <a:schemeClr val="hlink"/>
                </a:solidFill>
                <a:latin typeface="Georgia"/>
                <a:ea typeface="Georgia"/>
                <a:cs typeface="Georgia"/>
                <a:sym typeface="Georgia"/>
                <a:hlinkClick r:id="rId7"/>
              </a:rPr>
              <a:t>CoreTrustSeal Certification Cohort</a:t>
            </a:r>
            <a:endParaRPr sz="1800">
              <a:latin typeface="Georgia"/>
              <a:ea typeface="Georgia"/>
              <a:cs typeface="Georgia"/>
              <a:sym typeface="Georgia"/>
            </a:endParaRPr>
          </a:p>
        </p:txBody>
      </p:sp>
      <p:sp>
        <p:nvSpPr>
          <p:cNvPr id="121" name="Google Shape;121;p25"/>
          <p:cNvSpPr txBox="1">
            <a:spLocks noGrp="1"/>
          </p:cNvSpPr>
          <p:nvPr>
            <p:ph type="body" idx="2"/>
          </p:nvPr>
        </p:nvSpPr>
        <p:spPr>
          <a:xfrm>
            <a:off x="1479013" y="697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Outputs from the larger project included...</a:t>
            </a:r>
            <a:endParaRPr sz="3000">
              <a:latin typeface="Georgia"/>
              <a:ea typeface="Georgia"/>
              <a:cs typeface="Georgia"/>
              <a:sym typeface="Georgia"/>
            </a:endParaRPr>
          </a:p>
        </p:txBody>
      </p:sp>
      <p:sp>
        <p:nvSpPr>
          <p:cNvPr id="122" name="Google Shape;122;p25"/>
          <p:cNvSpPr txBox="1"/>
          <p:nvPr/>
        </p:nvSpPr>
        <p:spPr>
          <a:xfrm>
            <a:off x="1479025" y="4558200"/>
            <a:ext cx="7378500" cy="418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i="1">
                <a:solidFill>
                  <a:srgbClr val="999999"/>
                </a:solidFill>
                <a:latin typeface="Georgia"/>
                <a:ea typeface="Georgia"/>
                <a:cs typeface="Georgia"/>
                <a:sym typeface="Georgia"/>
              </a:rPr>
              <a:t>Stall, S. et al. (2018), Data Sharing and Citations: New Author Guidelines Promoting Open and FAIR Data in the Earth, Space, and Environmental Sciences. Science Editor 41(3). </a:t>
            </a:r>
            <a:r>
              <a:rPr lang="en" sz="1200" i="1" u="sng">
                <a:solidFill>
                  <a:schemeClr val="hlink"/>
                </a:solidFill>
                <a:latin typeface="Georgia"/>
                <a:ea typeface="Georgia"/>
                <a:cs typeface="Georgia"/>
                <a:sym typeface="Georgia"/>
                <a:hlinkClick r:id="rId8"/>
              </a:rPr>
              <a:t>https://bit.ly/2F0FTiX</a:t>
            </a:r>
            <a:r>
              <a:rPr lang="en" sz="1200" i="1">
                <a:solidFill>
                  <a:srgbClr val="999999"/>
                </a:solidFill>
                <a:latin typeface="Georgia"/>
                <a:ea typeface="Georgia"/>
                <a:cs typeface="Georgia"/>
                <a:sym typeface="Georgia"/>
              </a:rPr>
              <a:t>.</a:t>
            </a:r>
            <a:endParaRPr sz="1200" i="1">
              <a:solidFill>
                <a:srgbClr val="999999"/>
              </a:solidFill>
              <a:latin typeface="Georgia"/>
              <a:ea typeface="Georgia"/>
              <a:cs typeface="Georgia"/>
              <a:sym typeface="Georgia"/>
            </a:endParaRPr>
          </a:p>
          <a:p>
            <a:pPr marL="0" lvl="0" indent="0" algn="r" rtl="0">
              <a:spcBef>
                <a:spcPts val="0"/>
              </a:spcBef>
              <a:spcAft>
                <a:spcPts val="0"/>
              </a:spcAft>
              <a:buNone/>
            </a:pPr>
            <a:endParaRPr sz="1200" i="1">
              <a:solidFill>
                <a:srgbClr val="999999"/>
              </a:solidFill>
              <a:latin typeface="Georgia"/>
              <a:ea typeface="Georgia"/>
              <a:cs typeface="Georgia"/>
              <a:sym typeface="Georgia"/>
            </a:endParaRPr>
          </a:p>
        </p:txBody>
      </p:sp>
      <p:pic>
        <p:nvPicPr>
          <p:cNvPr id="123" name="Google Shape;123;p25"/>
          <p:cNvPicPr preferRelativeResize="0"/>
          <p:nvPr/>
        </p:nvPicPr>
        <p:blipFill>
          <a:blip r:embed="rId9">
            <a:alphaModFix/>
          </a:blip>
          <a:stretch>
            <a:fillRect/>
          </a:stretch>
        </p:blipFill>
        <p:spPr>
          <a:xfrm rot="21">
            <a:off x="6819329" y="1654088"/>
            <a:ext cx="1697668" cy="2182727"/>
          </a:xfrm>
          <a:prstGeom prst="rect">
            <a:avLst/>
          </a:prstGeom>
          <a:noFill/>
          <a:ln>
            <a:noFill/>
          </a:ln>
          <a:effectLst>
            <a:outerShdw blurRad="300038" dist="276225" dir="7320000" algn="bl" rotWithShape="0">
              <a:srgbClr val="000000">
                <a:alpha val="32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6"/>
          <p:cNvSpPr txBox="1">
            <a:spLocks noGrp="1"/>
          </p:cNvSpPr>
          <p:nvPr>
            <p:ph type="body" idx="1"/>
          </p:nvPr>
        </p:nvSpPr>
        <p:spPr>
          <a:xfrm>
            <a:off x="1479013" y="1501666"/>
            <a:ext cx="7378500" cy="322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None/>
            </a:pPr>
            <a:r>
              <a:rPr lang="en" sz="1800">
                <a:latin typeface="Georgia"/>
                <a:ea typeface="Georgia"/>
                <a:cs typeface="Georgia"/>
                <a:sym typeface="Georgia"/>
              </a:rPr>
              <a:t>Project website: </a:t>
            </a:r>
            <a:r>
              <a:rPr lang="en" sz="1800" u="sng">
                <a:solidFill>
                  <a:schemeClr val="hlink"/>
                </a:solidFill>
                <a:latin typeface="Georgia"/>
                <a:ea typeface="Georgia"/>
                <a:cs typeface="Georgia"/>
                <a:sym typeface="Georgia"/>
                <a:hlinkClick r:id="rId3"/>
              </a:rPr>
              <a:t>https://copdess.org/enabling-fair-data-project</a:t>
            </a:r>
            <a:endParaRPr sz="1800">
              <a:latin typeface="Georgia"/>
              <a:ea typeface="Georgia"/>
              <a:cs typeface="Georgia"/>
              <a:sym typeface="Georgia"/>
            </a:endParaRPr>
          </a:p>
          <a:p>
            <a:pPr marL="0" lvl="0" indent="0" algn="l" rtl="0">
              <a:spcBef>
                <a:spcPts val="0"/>
              </a:spcBef>
              <a:spcAft>
                <a:spcPts val="0"/>
              </a:spcAft>
              <a:buNone/>
            </a:pPr>
            <a:endParaRPr sz="1800">
              <a:latin typeface="Georgia"/>
              <a:ea typeface="Georgia"/>
              <a:cs typeface="Georgia"/>
              <a:sym typeface="Georgia"/>
            </a:endParaRPr>
          </a:p>
          <a:p>
            <a:pPr marL="0" lvl="0" indent="0" algn="l" rtl="0">
              <a:spcBef>
                <a:spcPts val="0"/>
              </a:spcBef>
              <a:spcAft>
                <a:spcPts val="0"/>
              </a:spcAft>
              <a:buNone/>
            </a:pPr>
            <a:r>
              <a:rPr lang="en" sz="1800">
                <a:latin typeface="Georgia"/>
                <a:ea typeface="Georgia"/>
                <a:cs typeface="Georgia"/>
                <a:sym typeface="Georgia"/>
              </a:rPr>
              <a:t>Six working groups (TAGs)  formed &amp; pursued mutual interests around:</a:t>
            </a:r>
            <a:endParaRPr sz="1800">
              <a:latin typeface="Georgia"/>
              <a:ea typeface="Georgia"/>
              <a:cs typeface="Georgia"/>
              <a:sym typeface="Georgia"/>
            </a:endParaRPr>
          </a:p>
          <a:p>
            <a:pPr marL="0" lvl="0" indent="0" algn="l" rtl="0">
              <a:spcBef>
                <a:spcPts val="0"/>
              </a:spcBef>
              <a:spcAft>
                <a:spcPts val="0"/>
              </a:spcAft>
              <a:buNone/>
            </a:pPr>
            <a:endParaRPr sz="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b="1">
                <a:latin typeface="Georgia"/>
                <a:ea typeface="Georgia"/>
                <a:cs typeface="Georgia"/>
                <a:sym typeface="Georgia"/>
              </a:rPr>
              <a:t>Data repository guidance</a:t>
            </a:r>
            <a:endParaRPr sz="1800" b="1">
              <a:latin typeface="Georgia"/>
              <a:ea typeface="Georgia"/>
              <a:cs typeface="Georgia"/>
              <a:sym typeface="Georgia"/>
            </a:endParaRPr>
          </a:p>
          <a:p>
            <a:pPr marL="457200" lvl="0" indent="-342900" algn="l" rtl="0">
              <a:spcBef>
                <a:spcPts val="0"/>
              </a:spcBef>
              <a:spcAft>
                <a:spcPts val="0"/>
              </a:spcAft>
              <a:buClr>
                <a:srgbClr val="999999"/>
              </a:buClr>
              <a:buSzPts val="1800"/>
              <a:buFont typeface="Georgia"/>
              <a:buAutoNum type="arabicPeriod"/>
            </a:pPr>
            <a:r>
              <a:rPr lang="en" sz="1800">
                <a:solidFill>
                  <a:srgbClr val="999999"/>
                </a:solidFill>
                <a:latin typeface="Georgia"/>
                <a:ea typeface="Georgia"/>
                <a:cs typeface="Georgia"/>
                <a:sym typeface="Georgia"/>
              </a:rPr>
              <a:t>Publishers in the domain</a:t>
            </a:r>
            <a:endParaRPr sz="1800">
              <a:solidFill>
                <a:srgbClr val="999999"/>
              </a:solidFill>
              <a:latin typeface="Georgia"/>
              <a:ea typeface="Georgia"/>
              <a:cs typeface="Georgia"/>
              <a:sym typeface="Georgia"/>
            </a:endParaRPr>
          </a:p>
          <a:p>
            <a:pPr marL="457200" lvl="0" indent="-342900" algn="l" rtl="0">
              <a:spcBef>
                <a:spcPts val="0"/>
              </a:spcBef>
              <a:spcAft>
                <a:spcPts val="0"/>
              </a:spcAft>
              <a:buClr>
                <a:srgbClr val="999999"/>
              </a:buClr>
              <a:buSzPts val="1800"/>
              <a:buFont typeface="Georgia"/>
              <a:buAutoNum type="arabicPeriod"/>
            </a:pPr>
            <a:r>
              <a:rPr lang="en" sz="1800">
                <a:solidFill>
                  <a:srgbClr val="999999"/>
                </a:solidFill>
                <a:latin typeface="Georgia"/>
                <a:ea typeface="Georgia"/>
                <a:cs typeface="Georgia"/>
                <a:sym typeface="Georgia"/>
              </a:rPr>
              <a:t>Resources and training</a:t>
            </a:r>
            <a:endParaRPr sz="1800">
              <a:solidFill>
                <a:srgbClr val="999999"/>
              </a:solidFill>
              <a:latin typeface="Georgia"/>
              <a:ea typeface="Georgia"/>
              <a:cs typeface="Georgia"/>
              <a:sym typeface="Georgia"/>
            </a:endParaRPr>
          </a:p>
          <a:p>
            <a:pPr marL="457200" lvl="0" indent="-342900" algn="l" rtl="0">
              <a:spcBef>
                <a:spcPts val="0"/>
              </a:spcBef>
              <a:spcAft>
                <a:spcPts val="0"/>
              </a:spcAft>
              <a:buClr>
                <a:srgbClr val="999999"/>
              </a:buClr>
              <a:buSzPts val="1800"/>
              <a:buFont typeface="Georgia"/>
              <a:buAutoNum type="arabicPeriod"/>
            </a:pPr>
            <a:r>
              <a:rPr lang="en" sz="1800">
                <a:solidFill>
                  <a:srgbClr val="999999"/>
                </a:solidFill>
                <a:latin typeface="Georgia"/>
                <a:ea typeface="Georgia"/>
                <a:cs typeface="Georgia"/>
                <a:sym typeface="Georgia"/>
              </a:rPr>
              <a:t>Data and Digital Object Identifier Workflows and Handoffs</a:t>
            </a:r>
            <a:endParaRPr sz="1800">
              <a:solidFill>
                <a:srgbClr val="999999"/>
              </a:solidFill>
              <a:latin typeface="Georgia"/>
              <a:ea typeface="Georgia"/>
              <a:cs typeface="Georgia"/>
              <a:sym typeface="Georgia"/>
            </a:endParaRPr>
          </a:p>
          <a:p>
            <a:pPr marL="457200" lvl="0" indent="-342900" algn="l" rtl="0">
              <a:spcBef>
                <a:spcPts val="0"/>
              </a:spcBef>
              <a:spcAft>
                <a:spcPts val="0"/>
              </a:spcAft>
              <a:buClr>
                <a:srgbClr val="999999"/>
              </a:buClr>
              <a:buSzPts val="1800"/>
              <a:buFont typeface="Georgia"/>
              <a:buAutoNum type="arabicPeriod"/>
            </a:pPr>
            <a:r>
              <a:rPr lang="en" sz="1800">
                <a:solidFill>
                  <a:srgbClr val="999999"/>
                </a:solidFill>
                <a:latin typeface="Georgia"/>
                <a:ea typeface="Georgia"/>
                <a:cs typeface="Georgia"/>
                <a:sym typeface="Georgia"/>
              </a:rPr>
              <a:t>Culture Change Through Credit</a:t>
            </a:r>
            <a:endParaRPr sz="1800">
              <a:solidFill>
                <a:srgbClr val="999999"/>
              </a:solidFill>
              <a:latin typeface="Georgia"/>
              <a:ea typeface="Georgia"/>
              <a:cs typeface="Georgia"/>
              <a:sym typeface="Georgia"/>
            </a:endParaRPr>
          </a:p>
          <a:p>
            <a:pPr marL="457200" lvl="0" indent="-342900" algn="l" rtl="0">
              <a:spcBef>
                <a:spcPts val="0"/>
              </a:spcBef>
              <a:spcAft>
                <a:spcPts val="0"/>
              </a:spcAft>
              <a:buClr>
                <a:srgbClr val="999999"/>
              </a:buClr>
              <a:buSzPts val="1800"/>
              <a:buFont typeface="Georgia"/>
              <a:buAutoNum type="arabicPeriod"/>
            </a:pPr>
            <a:r>
              <a:rPr lang="en" sz="1800">
                <a:solidFill>
                  <a:srgbClr val="999999"/>
                </a:solidFill>
                <a:latin typeface="Georgia"/>
                <a:ea typeface="Georgia"/>
                <a:cs typeface="Georgia"/>
                <a:sym typeface="Georgia"/>
              </a:rPr>
              <a:t>Key Elements of Active Data Management Plans</a:t>
            </a:r>
            <a:endParaRPr sz="1800">
              <a:solidFill>
                <a:srgbClr val="999999"/>
              </a:solidFill>
              <a:latin typeface="Georgia"/>
              <a:ea typeface="Georgia"/>
              <a:cs typeface="Georgia"/>
              <a:sym typeface="Georgia"/>
            </a:endParaRPr>
          </a:p>
        </p:txBody>
      </p:sp>
      <p:sp>
        <p:nvSpPr>
          <p:cNvPr id="129" name="Google Shape;129;p26"/>
          <p:cNvSpPr txBox="1">
            <a:spLocks noGrp="1"/>
          </p:cNvSpPr>
          <p:nvPr>
            <p:ph type="body" idx="2"/>
          </p:nvPr>
        </p:nvSpPr>
        <p:spPr>
          <a:xfrm>
            <a:off x="1479013" y="697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AGU: Enabling FAIR Data Project</a:t>
            </a:r>
            <a:endParaRPr sz="3000">
              <a:latin typeface="Georgia"/>
              <a:ea typeface="Georgia"/>
              <a:cs typeface="Georgia"/>
              <a:sym typeface="Georgia"/>
            </a:endParaRPr>
          </a:p>
        </p:txBody>
      </p:sp>
      <p:sp>
        <p:nvSpPr>
          <p:cNvPr id="130" name="Google Shape;130;p26"/>
          <p:cNvSpPr txBox="1"/>
          <p:nvPr/>
        </p:nvSpPr>
        <p:spPr>
          <a:xfrm>
            <a:off x="2172025" y="4558200"/>
            <a:ext cx="6685500" cy="418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i="1">
                <a:solidFill>
                  <a:srgbClr val="999999"/>
                </a:solidFill>
                <a:latin typeface="Georgia"/>
                <a:ea typeface="Georgia"/>
                <a:cs typeface="Georgia"/>
                <a:sym typeface="Georgia"/>
              </a:rPr>
              <a:t>Stall, S., et al. (2018), Advancing FAIR data in Earth, space, and environmental science, Eos, 99, </a:t>
            </a:r>
            <a:r>
              <a:rPr lang="en" sz="1200" i="1" u="sng">
                <a:solidFill>
                  <a:schemeClr val="hlink"/>
                </a:solidFill>
                <a:latin typeface="Georgia"/>
                <a:ea typeface="Georgia"/>
                <a:cs typeface="Georgia"/>
                <a:sym typeface="Georgia"/>
                <a:hlinkClick r:id="rId4"/>
              </a:rPr>
              <a:t>https://doi.org/10.1029/2018EO109301</a:t>
            </a:r>
            <a:r>
              <a:rPr lang="en" sz="1200" i="1">
                <a:solidFill>
                  <a:srgbClr val="999999"/>
                </a:solidFill>
                <a:latin typeface="Georgia"/>
                <a:ea typeface="Georgia"/>
                <a:cs typeface="Georgia"/>
                <a:sym typeface="Georgia"/>
              </a:rPr>
              <a:t>. Published on 05 November 2018.</a:t>
            </a:r>
            <a:endParaRPr sz="1200" i="1">
              <a:solidFill>
                <a:srgbClr val="999999"/>
              </a:solidFill>
              <a:latin typeface="Georgia"/>
              <a:ea typeface="Georgia"/>
              <a:cs typeface="Georgia"/>
              <a:sym typeface="Georgia"/>
            </a:endParaRPr>
          </a:p>
        </p:txBody>
      </p:sp>
      <p:sp>
        <p:nvSpPr>
          <p:cNvPr id="131" name="Google Shape;131;p26"/>
          <p:cNvSpPr/>
          <p:nvPr/>
        </p:nvSpPr>
        <p:spPr>
          <a:xfrm rot="-1880666">
            <a:off x="4824244" y="1095766"/>
            <a:ext cx="3445911" cy="1293676"/>
          </a:xfrm>
          <a:prstGeom prst="leftArrow">
            <a:avLst>
              <a:gd name="adj1" fmla="val 50000"/>
              <a:gd name="adj2" fmla="val 50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7"/>
          <p:cNvSpPr txBox="1">
            <a:spLocks noGrp="1"/>
          </p:cNvSpPr>
          <p:nvPr>
            <p:ph type="body" idx="1"/>
          </p:nvPr>
        </p:nvSpPr>
        <p:spPr>
          <a:xfrm>
            <a:off x="590549" y="533401"/>
            <a:ext cx="8085233" cy="46574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Motivating Use Case:</a:t>
            </a:r>
            <a:endParaRPr sz="3000">
              <a:latin typeface="Georgia"/>
              <a:ea typeface="Georgia"/>
              <a:cs typeface="Georgia"/>
              <a:sym typeface="Georgia"/>
            </a:endParaRPr>
          </a:p>
          <a:p>
            <a:pPr marL="0" lvl="0" indent="0" algn="l" rtl="0">
              <a:spcBef>
                <a:spcPts val="0"/>
              </a:spcBef>
              <a:spcAft>
                <a:spcPts val="0"/>
              </a:spcAft>
              <a:buClr>
                <a:srgbClr val="0083BA"/>
              </a:buClr>
              <a:buSzPts val="2400"/>
              <a:buNone/>
            </a:pPr>
            <a:endParaRPr sz="1100"/>
          </a:p>
        </p:txBody>
      </p:sp>
      <p:sp>
        <p:nvSpPr>
          <p:cNvPr id="137" name="Google Shape;137;p27"/>
          <p:cNvSpPr txBox="1">
            <a:spLocks noGrp="1"/>
          </p:cNvSpPr>
          <p:nvPr>
            <p:ph type="body" idx="2"/>
          </p:nvPr>
        </p:nvSpPr>
        <p:spPr>
          <a:xfrm>
            <a:off x="590550" y="1234759"/>
            <a:ext cx="8085300" cy="25845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3744"/>
              </a:buClr>
              <a:buSzPts val="1500"/>
              <a:buFont typeface="Arial"/>
              <a:buNone/>
            </a:pPr>
            <a:r>
              <a:rPr lang="en" sz="3000">
                <a:latin typeface="Georgia"/>
                <a:ea typeface="Georgia"/>
                <a:cs typeface="Georgia"/>
                <a:sym typeface="Georgia"/>
              </a:rPr>
              <a:t>A researcher producing data in the domain of Earth, space, or environmental sciences needs to identify appropriate repositories where he or she can deposit their data.</a:t>
            </a:r>
            <a:endParaRPr sz="3000">
              <a:latin typeface="Georgia"/>
              <a:ea typeface="Georgia"/>
              <a:cs typeface="Georgia"/>
              <a:sym typeface="Georgia"/>
            </a:endParaRPr>
          </a:p>
          <a:p>
            <a:pPr marL="0" lvl="0" indent="0" algn="l" rtl="0">
              <a:spcBef>
                <a:spcPts val="0"/>
              </a:spcBef>
              <a:spcAft>
                <a:spcPts val="0"/>
              </a:spcAft>
              <a:buClr>
                <a:srgbClr val="003744"/>
              </a:buClr>
              <a:buSzPts val="1500"/>
              <a:buFont typeface="Arial"/>
              <a:buNone/>
            </a:pPr>
            <a:endParaRPr sz="1100"/>
          </a:p>
        </p:txBody>
      </p:sp>
      <p:pic>
        <p:nvPicPr>
          <p:cNvPr id="138" name="Google Shape;138;p27"/>
          <p:cNvPicPr preferRelativeResize="0"/>
          <p:nvPr/>
        </p:nvPicPr>
        <p:blipFill>
          <a:blip r:embed="rId3">
            <a:alphaModFix/>
          </a:blip>
          <a:stretch>
            <a:fillRect/>
          </a:stretch>
        </p:blipFill>
        <p:spPr>
          <a:xfrm>
            <a:off x="6421150" y="2679225"/>
            <a:ext cx="2405100" cy="2441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8"/>
          <p:cNvPicPr preferRelativeResize="0"/>
          <p:nvPr/>
        </p:nvPicPr>
        <p:blipFill rotWithShape="1">
          <a:blip r:embed="rId3">
            <a:alphaModFix/>
          </a:blip>
          <a:srcRect/>
          <a:stretch/>
        </p:blipFill>
        <p:spPr>
          <a:xfrm>
            <a:off x="-3" y="0"/>
            <a:ext cx="6604788" cy="5143500"/>
          </a:xfrm>
          <a:prstGeom prst="rect">
            <a:avLst/>
          </a:prstGeom>
          <a:noFill/>
          <a:ln>
            <a:noFill/>
          </a:ln>
        </p:spPr>
      </p:pic>
      <p:pic>
        <p:nvPicPr>
          <p:cNvPr id="144" name="Google Shape;144;p28"/>
          <p:cNvPicPr preferRelativeResize="0"/>
          <p:nvPr/>
        </p:nvPicPr>
        <p:blipFill rotWithShape="1">
          <a:blip r:embed="rId4">
            <a:alphaModFix/>
          </a:blip>
          <a:srcRect/>
          <a:stretch/>
        </p:blipFill>
        <p:spPr>
          <a:xfrm rot="-2108992">
            <a:off x="2181735" y="461025"/>
            <a:ext cx="6648060" cy="5143499"/>
          </a:xfrm>
          <a:prstGeom prst="rect">
            <a:avLst/>
          </a:prstGeom>
          <a:noFill/>
          <a:ln>
            <a:noFill/>
          </a:ln>
        </p:spPr>
      </p:pic>
      <p:pic>
        <p:nvPicPr>
          <p:cNvPr id="145" name="Google Shape;145;p28"/>
          <p:cNvPicPr preferRelativeResize="0"/>
          <p:nvPr/>
        </p:nvPicPr>
        <p:blipFill>
          <a:blip r:embed="rId5">
            <a:alphaModFix/>
          </a:blip>
          <a:stretch>
            <a:fillRect/>
          </a:stretch>
        </p:blipFill>
        <p:spPr>
          <a:xfrm>
            <a:off x="2344625" y="1704475"/>
            <a:ext cx="4775999" cy="2417300"/>
          </a:xfrm>
          <a:prstGeom prst="rect">
            <a:avLst/>
          </a:prstGeom>
          <a:noFill/>
          <a:ln>
            <a:noFill/>
          </a:ln>
          <a:effectLst>
            <a:outerShdw blurRad="371475" dist="285750" dir="762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p:nvPr/>
        </p:nvSpPr>
        <p:spPr>
          <a:xfrm>
            <a:off x="2062925" y="426944"/>
            <a:ext cx="0" cy="4084130"/>
          </a:xfrm>
          <a:custGeom>
            <a:avLst/>
            <a:gdLst/>
            <a:ahLst/>
            <a:cxnLst/>
            <a:rect l="l" t="t" r="r" b="b"/>
            <a:pathLst>
              <a:path w="120000" h="6188075" extrusionOk="0">
                <a:moveTo>
                  <a:pt x="0" y="0"/>
                </a:moveTo>
                <a:lnTo>
                  <a:pt x="0" y="6187732"/>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151" name="Google Shape;151;p29"/>
          <p:cNvSpPr/>
          <p:nvPr/>
        </p:nvSpPr>
        <p:spPr>
          <a:xfrm>
            <a:off x="8467629" y="426944"/>
            <a:ext cx="0" cy="4084130"/>
          </a:xfrm>
          <a:custGeom>
            <a:avLst/>
            <a:gdLst/>
            <a:ahLst/>
            <a:cxnLst/>
            <a:rect l="l" t="t" r="r" b="b"/>
            <a:pathLst>
              <a:path w="120000" h="6188075" extrusionOk="0">
                <a:moveTo>
                  <a:pt x="0" y="0"/>
                </a:moveTo>
                <a:lnTo>
                  <a:pt x="0" y="6187732"/>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152" name="Google Shape;152;p29"/>
          <p:cNvSpPr/>
          <p:nvPr/>
        </p:nvSpPr>
        <p:spPr>
          <a:xfrm>
            <a:off x="2058162" y="431139"/>
            <a:ext cx="6414611" cy="0"/>
          </a:xfrm>
          <a:custGeom>
            <a:avLst/>
            <a:gdLst/>
            <a:ahLst/>
            <a:cxnLst/>
            <a:rect l="l" t="t" r="r" b="b"/>
            <a:pathLst>
              <a:path w="8552815" h="120000" extrusionOk="0">
                <a:moveTo>
                  <a:pt x="0" y="0"/>
                </a:moveTo>
                <a:lnTo>
                  <a:pt x="8552307" y="0"/>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153" name="Google Shape;153;p29"/>
          <p:cNvSpPr/>
          <p:nvPr/>
        </p:nvSpPr>
        <p:spPr>
          <a:xfrm>
            <a:off x="2058162" y="4510891"/>
            <a:ext cx="6414611" cy="0"/>
          </a:xfrm>
          <a:custGeom>
            <a:avLst/>
            <a:gdLst/>
            <a:ahLst/>
            <a:cxnLst/>
            <a:rect l="l" t="t" r="r" b="b"/>
            <a:pathLst>
              <a:path w="8552815" h="120000" extrusionOk="0">
                <a:moveTo>
                  <a:pt x="0" y="0"/>
                </a:moveTo>
                <a:lnTo>
                  <a:pt x="8552307" y="0"/>
                </a:lnTo>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154" name="Google Shape;154;p29"/>
          <p:cNvSpPr txBox="1"/>
          <p:nvPr/>
        </p:nvSpPr>
        <p:spPr>
          <a:xfrm>
            <a:off x="2253425" y="539307"/>
            <a:ext cx="6253500" cy="38055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 sz="1600">
                <a:solidFill>
                  <a:schemeClr val="dk1"/>
                </a:solidFill>
                <a:latin typeface="Georgia"/>
                <a:ea typeface="Georgia"/>
                <a:cs typeface="Georgia"/>
                <a:sym typeface="Georgia"/>
              </a:rPr>
              <a:t>When selecting a repository to deposit their data, researchers in</a:t>
            </a:r>
            <a:endParaRPr sz="1600">
              <a:solidFill>
                <a:schemeClr val="dk1"/>
              </a:solidFill>
              <a:latin typeface="Georgia"/>
              <a:ea typeface="Georgia"/>
              <a:cs typeface="Georgia"/>
              <a:sym typeface="Georgia"/>
            </a:endParaRPr>
          </a:p>
          <a:p>
            <a:pPr marL="12700" marR="0" lvl="0" indent="0" algn="l" rtl="0">
              <a:lnSpc>
                <a:spcPct val="100000"/>
              </a:lnSpc>
              <a:spcBef>
                <a:spcPts val="0"/>
              </a:spcBef>
              <a:spcAft>
                <a:spcPts val="0"/>
              </a:spcAft>
              <a:buNone/>
            </a:pPr>
            <a:r>
              <a:rPr lang="en" sz="1600">
                <a:solidFill>
                  <a:schemeClr val="dk1"/>
                </a:solidFill>
                <a:latin typeface="Georgia"/>
                <a:ea typeface="Georgia"/>
                <a:cs typeface="Georgia"/>
                <a:sym typeface="Georgia"/>
              </a:rPr>
              <a:t>the Earth, space and environmental sciences should:</a:t>
            </a:r>
            <a:endParaRPr sz="1600">
              <a:solidFill>
                <a:schemeClr val="dk1"/>
              </a:solidFill>
              <a:latin typeface="Georgia"/>
              <a:ea typeface="Georgia"/>
              <a:cs typeface="Georgia"/>
              <a:sym typeface="Georgia"/>
            </a:endParaRPr>
          </a:p>
          <a:p>
            <a:pPr marL="342900" marR="571500" lvl="0" indent="-330200" algn="l" rtl="0">
              <a:lnSpc>
                <a:spcPct val="100000"/>
              </a:lnSpc>
              <a:spcBef>
                <a:spcPts val="1100"/>
              </a:spcBef>
              <a:spcAft>
                <a:spcPts val="0"/>
              </a:spcAft>
              <a:buClr>
                <a:schemeClr val="dk1"/>
              </a:buClr>
              <a:buSzPts val="1600"/>
              <a:buFont typeface="Georgia"/>
              <a:buAutoNum type="arabicPeriod"/>
            </a:pPr>
            <a:r>
              <a:rPr lang="en" sz="1600">
                <a:solidFill>
                  <a:schemeClr val="dk1"/>
                </a:solidFill>
                <a:latin typeface="Georgia"/>
                <a:ea typeface="Georgia"/>
                <a:cs typeface="Georgia"/>
                <a:sym typeface="Georgia"/>
              </a:rPr>
              <a:t>Follow the mandate or recommendation of their funder /  publisher / journal / institution / etc.</a:t>
            </a:r>
            <a:endParaRPr sz="1600">
              <a:solidFill>
                <a:schemeClr val="dk1"/>
              </a:solidFill>
              <a:latin typeface="Georgia"/>
              <a:ea typeface="Georgia"/>
              <a:cs typeface="Georgia"/>
              <a:sym typeface="Georgia"/>
            </a:endParaRPr>
          </a:p>
          <a:p>
            <a:pPr marL="342900" marR="749300" lvl="0" indent="-330200" algn="l" rtl="0">
              <a:lnSpc>
                <a:spcPct val="100000"/>
              </a:lnSpc>
              <a:spcBef>
                <a:spcPts val="0"/>
              </a:spcBef>
              <a:spcAft>
                <a:spcPts val="0"/>
              </a:spcAft>
              <a:buClr>
                <a:schemeClr val="dk1"/>
              </a:buClr>
              <a:buSzPts val="1600"/>
              <a:buFont typeface="Georgia"/>
              <a:buAutoNum type="arabicPeriod"/>
            </a:pPr>
            <a:r>
              <a:rPr lang="en" sz="1600">
                <a:solidFill>
                  <a:schemeClr val="dk1"/>
                </a:solidFill>
                <a:latin typeface="Georgia"/>
                <a:ea typeface="Georgia"/>
                <a:cs typeface="Georgia"/>
                <a:sym typeface="Georgia"/>
              </a:rPr>
              <a:t>Use a domain repository that adheres to norms of their  research community*</a:t>
            </a:r>
            <a:endParaRPr sz="1600">
              <a:solidFill>
                <a:schemeClr val="dk1"/>
              </a:solidFill>
              <a:latin typeface="Georgia"/>
              <a:ea typeface="Georgia"/>
              <a:cs typeface="Georgia"/>
              <a:sym typeface="Georgia"/>
            </a:endParaRPr>
          </a:p>
          <a:p>
            <a:pPr marL="342900" marR="0" lvl="0" indent="-330200" algn="l" rtl="0">
              <a:lnSpc>
                <a:spcPct val="100000"/>
              </a:lnSpc>
              <a:spcBef>
                <a:spcPts val="0"/>
              </a:spcBef>
              <a:spcAft>
                <a:spcPts val="0"/>
              </a:spcAft>
              <a:buClr>
                <a:schemeClr val="dk1"/>
              </a:buClr>
              <a:buSzPts val="1600"/>
              <a:buFont typeface="Georgia"/>
              <a:buAutoNum type="arabicPeriod"/>
            </a:pPr>
            <a:r>
              <a:rPr lang="en" sz="1600">
                <a:solidFill>
                  <a:schemeClr val="dk1"/>
                </a:solidFill>
                <a:latin typeface="Georgia"/>
                <a:ea typeface="Georgia"/>
                <a:cs typeface="Georgia"/>
                <a:sym typeface="Georgia"/>
              </a:rPr>
              <a:t>Use a certified repository*%</a:t>
            </a:r>
            <a:endParaRPr sz="1600">
              <a:solidFill>
                <a:schemeClr val="dk1"/>
              </a:solidFill>
              <a:latin typeface="Georgia"/>
              <a:ea typeface="Georgia"/>
              <a:cs typeface="Georgia"/>
              <a:sym typeface="Georgia"/>
            </a:endParaRPr>
          </a:p>
          <a:p>
            <a:pPr marL="342900" marR="0" lvl="0" indent="-330200" algn="l" rtl="0">
              <a:lnSpc>
                <a:spcPct val="100000"/>
              </a:lnSpc>
              <a:spcBef>
                <a:spcPts val="0"/>
              </a:spcBef>
              <a:spcAft>
                <a:spcPts val="0"/>
              </a:spcAft>
              <a:buClr>
                <a:schemeClr val="dk1"/>
              </a:buClr>
              <a:buSzPts val="1600"/>
              <a:buFont typeface="Georgia"/>
              <a:buAutoNum type="arabicPeriod"/>
            </a:pPr>
            <a:r>
              <a:rPr lang="en" sz="1600">
                <a:solidFill>
                  <a:schemeClr val="dk1"/>
                </a:solidFill>
                <a:latin typeface="Georgia"/>
                <a:ea typeface="Georgia"/>
                <a:cs typeface="Georgia"/>
                <a:sym typeface="Georgia"/>
              </a:rPr>
              <a:t>Use the repository with the highest level of curation*</a:t>
            </a:r>
            <a:endParaRPr sz="1600">
              <a:solidFill>
                <a:schemeClr val="dk1"/>
              </a:solidFill>
              <a:latin typeface="Georgia"/>
              <a:ea typeface="Georgia"/>
              <a:cs typeface="Georgia"/>
              <a:sym typeface="Georgia"/>
            </a:endParaRPr>
          </a:p>
          <a:p>
            <a:pPr marL="342900" marR="0" lvl="0" indent="-330200" algn="l" rtl="0">
              <a:lnSpc>
                <a:spcPct val="100000"/>
              </a:lnSpc>
              <a:spcBef>
                <a:spcPts val="0"/>
              </a:spcBef>
              <a:spcAft>
                <a:spcPts val="0"/>
              </a:spcAft>
              <a:buClr>
                <a:schemeClr val="dk1"/>
              </a:buClr>
              <a:buSzPts val="1600"/>
              <a:buFont typeface="Georgia"/>
              <a:buAutoNum type="arabicPeriod"/>
            </a:pPr>
            <a:r>
              <a:rPr lang="en" sz="1600">
                <a:solidFill>
                  <a:schemeClr val="dk1"/>
                </a:solidFill>
                <a:latin typeface="Georgia"/>
                <a:ea typeface="Georgia"/>
                <a:cs typeface="Georgia"/>
                <a:sym typeface="Georgia"/>
              </a:rPr>
              <a:t>Use an institutional repository*</a:t>
            </a:r>
            <a:endParaRPr sz="1600">
              <a:solidFill>
                <a:schemeClr val="dk1"/>
              </a:solidFill>
              <a:latin typeface="Georgia"/>
              <a:ea typeface="Georgia"/>
              <a:cs typeface="Georgia"/>
              <a:sym typeface="Georgia"/>
            </a:endParaRPr>
          </a:p>
          <a:p>
            <a:pPr marL="342900" marR="0" lvl="0" indent="-330200" algn="l" rtl="0">
              <a:lnSpc>
                <a:spcPct val="100000"/>
              </a:lnSpc>
              <a:spcBef>
                <a:spcPts val="0"/>
              </a:spcBef>
              <a:spcAft>
                <a:spcPts val="0"/>
              </a:spcAft>
              <a:buClr>
                <a:schemeClr val="dk1"/>
              </a:buClr>
              <a:buSzPts val="1600"/>
              <a:buFont typeface="Georgia"/>
              <a:buAutoNum type="arabicPeriod"/>
            </a:pPr>
            <a:r>
              <a:rPr lang="en" sz="1600">
                <a:solidFill>
                  <a:schemeClr val="dk1"/>
                </a:solidFill>
                <a:latin typeface="Georgia"/>
                <a:ea typeface="Georgia"/>
                <a:cs typeface="Georgia"/>
                <a:sym typeface="Georgia"/>
              </a:rPr>
              <a:t>Use a general repository</a:t>
            </a:r>
            <a:endParaRPr sz="1600">
              <a:solidFill>
                <a:schemeClr val="dk1"/>
              </a:solidFill>
              <a:latin typeface="Georgia"/>
              <a:ea typeface="Georgia"/>
              <a:cs typeface="Georgia"/>
              <a:sym typeface="Georgia"/>
            </a:endParaRPr>
          </a:p>
          <a:p>
            <a:pPr marL="12700" marR="0" lvl="0" indent="0" algn="l" rtl="0">
              <a:lnSpc>
                <a:spcPct val="100000"/>
              </a:lnSpc>
              <a:spcBef>
                <a:spcPts val="1200"/>
              </a:spcBef>
              <a:spcAft>
                <a:spcPts val="0"/>
              </a:spcAft>
              <a:buNone/>
            </a:pPr>
            <a:r>
              <a:rPr lang="en" sz="1600">
                <a:solidFill>
                  <a:schemeClr val="dk1"/>
                </a:solidFill>
                <a:latin typeface="Georgia"/>
                <a:ea typeface="Georgia"/>
                <a:cs typeface="Georgia"/>
                <a:sym typeface="Georgia"/>
              </a:rPr>
              <a:t>* that will take their data based on the repository’s terms of use or</a:t>
            </a:r>
            <a:endParaRPr sz="1600">
              <a:solidFill>
                <a:schemeClr val="dk1"/>
              </a:solidFill>
              <a:latin typeface="Georgia"/>
              <a:ea typeface="Georgia"/>
              <a:cs typeface="Georgia"/>
              <a:sym typeface="Georgia"/>
            </a:endParaRPr>
          </a:p>
          <a:p>
            <a:pPr marL="12700" marR="0" lvl="0" indent="0" algn="l" rtl="0">
              <a:lnSpc>
                <a:spcPct val="100000"/>
              </a:lnSpc>
              <a:spcBef>
                <a:spcPts val="0"/>
              </a:spcBef>
              <a:spcAft>
                <a:spcPts val="0"/>
              </a:spcAft>
              <a:buNone/>
            </a:pPr>
            <a:r>
              <a:rPr lang="en" sz="1600">
                <a:solidFill>
                  <a:schemeClr val="dk1"/>
                </a:solidFill>
                <a:latin typeface="Georgia"/>
                <a:ea typeface="Georgia"/>
                <a:cs typeface="Georgia"/>
                <a:sym typeface="Georgia"/>
              </a:rPr>
              <a:t>direct interaction between the researcher and the repository staff</a:t>
            </a:r>
            <a:endParaRPr sz="1600">
              <a:solidFill>
                <a:schemeClr val="dk1"/>
              </a:solidFill>
              <a:latin typeface="Georgia"/>
              <a:ea typeface="Georgia"/>
              <a:cs typeface="Georgia"/>
              <a:sym typeface="Georgia"/>
            </a:endParaRPr>
          </a:p>
          <a:p>
            <a:pPr marL="12700" marR="0" lvl="0" indent="0" algn="l" rtl="0">
              <a:lnSpc>
                <a:spcPct val="100000"/>
              </a:lnSpc>
              <a:spcBef>
                <a:spcPts val="1100"/>
              </a:spcBef>
              <a:spcAft>
                <a:spcPts val="0"/>
              </a:spcAft>
              <a:buNone/>
            </a:pPr>
            <a:r>
              <a:rPr lang="en" sz="1600">
                <a:solidFill>
                  <a:schemeClr val="dk1"/>
                </a:solidFill>
                <a:latin typeface="Georgia"/>
                <a:ea typeface="Georgia"/>
                <a:cs typeface="Georgia"/>
                <a:sym typeface="Georgia"/>
              </a:rPr>
              <a:t>% leveraging this opportunity to encourage/facilitate repositories</a:t>
            </a:r>
            <a:endParaRPr sz="1600">
              <a:solidFill>
                <a:schemeClr val="dk1"/>
              </a:solidFill>
              <a:latin typeface="Georgia"/>
              <a:ea typeface="Georgia"/>
              <a:cs typeface="Georgia"/>
              <a:sym typeface="Georgia"/>
            </a:endParaRPr>
          </a:p>
          <a:p>
            <a:pPr marL="12700" marR="0" lvl="0" indent="0" algn="l" rtl="0">
              <a:lnSpc>
                <a:spcPct val="100000"/>
              </a:lnSpc>
              <a:spcBef>
                <a:spcPts val="0"/>
              </a:spcBef>
              <a:spcAft>
                <a:spcPts val="0"/>
              </a:spcAft>
              <a:buNone/>
            </a:pPr>
            <a:r>
              <a:rPr lang="en" sz="1600">
                <a:solidFill>
                  <a:schemeClr val="dk1"/>
                </a:solidFill>
                <a:latin typeface="Georgia"/>
                <a:ea typeface="Georgia"/>
                <a:cs typeface="Georgia"/>
                <a:sym typeface="Georgia"/>
              </a:rPr>
              <a:t>who are are not certified to pursue certification, e.g., CoreTrustSeal</a:t>
            </a:r>
            <a:endParaRPr sz="1600">
              <a:solidFill>
                <a:schemeClr val="dk1"/>
              </a:solidFill>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body" idx="1"/>
          </p:nvPr>
        </p:nvSpPr>
        <p:spPr>
          <a:xfrm>
            <a:off x="1479013" y="1273066"/>
            <a:ext cx="7378500" cy="3224700"/>
          </a:xfrm>
          <a:prstGeom prst="rect">
            <a:avLst/>
          </a:prstGeom>
        </p:spPr>
        <p:txBody>
          <a:bodyPr spcFirstLastPara="1" wrap="square" lIns="68575" tIns="34275" rIns="68575" bIns="34275" anchor="t" anchorCtr="0">
            <a:noAutofit/>
          </a:bodyPr>
          <a:lstStyle/>
          <a:p>
            <a:pPr marL="457200" lvl="0" indent="-342900" algn="l" rtl="0">
              <a:spcBef>
                <a:spcPts val="300"/>
              </a:spcBef>
              <a:spcAft>
                <a:spcPts val="0"/>
              </a:spcAft>
              <a:buSzPts val="1800"/>
              <a:buFont typeface="Georgia"/>
              <a:buAutoNum type="arabicPeriod"/>
            </a:pPr>
            <a:r>
              <a:rPr lang="en" sz="1800">
                <a:latin typeface="Georgia"/>
                <a:ea typeface="Georgia"/>
                <a:cs typeface="Georgia"/>
                <a:sym typeface="Georgia"/>
              </a:rPr>
              <a:t>Ag Data Commons (USDA)</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Alabama Geological Survey</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BCO-DMO</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Dash (CDL)</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Deep Carbon Observatory</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Interdisciplinary Earth Data Alliance (IEDA)</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Helmholtz Centre Potsdam GFZ</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PANGAEA</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Socioeconomic Data and Applications Center (NASA)</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Research Data Archive (NCAR)</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VTechData</a:t>
            </a:r>
            <a:endParaRPr sz="1800">
              <a:latin typeface="Georgia"/>
              <a:ea typeface="Georgia"/>
              <a:cs typeface="Georgia"/>
              <a:sym typeface="Georgia"/>
            </a:endParaRPr>
          </a:p>
        </p:txBody>
      </p:sp>
      <p:sp>
        <p:nvSpPr>
          <p:cNvPr id="160" name="Google Shape;160;p30"/>
          <p:cNvSpPr txBox="1">
            <a:spLocks noGrp="1"/>
          </p:cNvSpPr>
          <p:nvPr>
            <p:ph type="body" idx="2"/>
          </p:nvPr>
        </p:nvSpPr>
        <p:spPr>
          <a:xfrm>
            <a:off x="1479013" y="621506"/>
            <a:ext cx="7378500" cy="614700"/>
          </a:xfrm>
          <a:prstGeom prst="rect">
            <a:avLst/>
          </a:prstGeom>
        </p:spPr>
        <p:txBody>
          <a:bodyPr spcFirstLastPara="1" wrap="square" lIns="68575" tIns="34275" rIns="68575" bIns="34275" anchor="t" anchorCtr="0">
            <a:noAutofit/>
          </a:bodyPr>
          <a:lstStyle/>
          <a:p>
            <a:pPr marL="0" lvl="0" indent="0" algn="l" rtl="0">
              <a:spcBef>
                <a:spcPts val="500"/>
              </a:spcBef>
              <a:spcAft>
                <a:spcPts val="0"/>
              </a:spcAft>
              <a:buNone/>
            </a:pPr>
            <a:r>
              <a:rPr lang="en" sz="3000">
                <a:latin typeface="Georgia"/>
                <a:ea typeface="Georgia"/>
                <a:cs typeface="Georgia"/>
                <a:sym typeface="Georgia"/>
              </a:rPr>
              <a:t>Interviews with 11 domain data facilities</a:t>
            </a:r>
            <a:endParaRPr sz="3000">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p:cNvSpPr txBox="1">
            <a:spLocks noGrp="1"/>
          </p:cNvSpPr>
          <p:nvPr>
            <p:ph type="body" idx="1"/>
          </p:nvPr>
        </p:nvSpPr>
        <p:spPr>
          <a:xfrm>
            <a:off x="1479013" y="1349266"/>
            <a:ext cx="7378500" cy="3224700"/>
          </a:xfrm>
          <a:prstGeom prst="rect">
            <a:avLst/>
          </a:prstGeom>
        </p:spPr>
        <p:txBody>
          <a:bodyPr spcFirstLastPara="1" wrap="square" lIns="68575" tIns="34275" rIns="68575" bIns="34275" anchor="t" anchorCtr="0">
            <a:noAutofit/>
          </a:bodyPr>
          <a:lstStyle/>
          <a:p>
            <a:pPr marL="457200" lvl="0" indent="-342900" algn="l" rtl="0">
              <a:spcBef>
                <a:spcPts val="300"/>
              </a:spcBef>
              <a:spcAft>
                <a:spcPts val="0"/>
              </a:spcAft>
              <a:buSzPts val="1800"/>
              <a:buFont typeface="Georgia"/>
              <a:buChar char="●"/>
            </a:pPr>
            <a:r>
              <a:rPr lang="en" sz="1800">
                <a:latin typeface="Georgia"/>
                <a:ea typeface="Georgia"/>
                <a:cs typeface="Georgia"/>
                <a:sym typeface="Georgia"/>
              </a:rPr>
              <a:t>How do you as a repository manager conceive of FAIR as it relates to your data facility and the services and data you provide?</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What have you currently implemented?</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What do you have definite plans to implement?</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What do you not have plans to implement?</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1 hour each, informal - discussion to inform design of the tool, convenience sample, not a formal research methodology</a:t>
            </a: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p:txBody>
      </p:sp>
      <p:sp>
        <p:nvSpPr>
          <p:cNvPr id="166" name="Google Shape;166;p31"/>
          <p:cNvSpPr txBox="1">
            <a:spLocks noGrp="1"/>
          </p:cNvSpPr>
          <p:nvPr>
            <p:ph type="body" idx="2"/>
          </p:nvPr>
        </p:nvSpPr>
        <p:spPr>
          <a:xfrm>
            <a:off x="1479013" y="621506"/>
            <a:ext cx="7378500" cy="614700"/>
          </a:xfrm>
          <a:prstGeom prst="rect">
            <a:avLst/>
          </a:prstGeom>
        </p:spPr>
        <p:txBody>
          <a:bodyPr spcFirstLastPara="1" wrap="square" lIns="68575" tIns="34275" rIns="68575" bIns="34275" anchor="t" anchorCtr="0">
            <a:noAutofit/>
          </a:bodyPr>
          <a:lstStyle/>
          <a:p>
            <a:pPr marL="0" lvl="0" indent="0" algn="l" rtl="0">
              <a:spcBef>
                <a:spcPts val="500"/>
              </a:spcBef>
              <a:spcAft>
                <a:spcPts val="0"/>
              </a:spcAft>
              <a:buNone/>
            </a:pPr>
            <a:r>
              <a:rPr lang="en" sz="3000">
                <a:latin typeface="Georgia"/>
                <a:ea typeface="Georgia"/>
                <a:cs typeface="Georgia"/>
                <a:sym typeface="Georgia"/>
              </a:rPr>
              <a:t>Taking the temperature of data facilities</a:t>
            </a:r>
            <a:endParaRPr sz="3000">
              <a:latin typeface="Georgia"/>
              <a:ea typeface="Georgia"/>
              <a:cs typeface="Georgia"/>
              <a:sym typeface="Georgia"/>
            </a:endParaRPr>
          </a:p>
        </p:txBody>
      </p:sp>
      <p:sp>
        <p:nvSpPr>
          <p:cNvPr id="167" name="Google Shape;167;p31"/>
          <p:cNvSpPr txBox="1"/>
          <p:nvPr/>
        </p:nvSpPr>
        <p:spPr>
          <a:xfrm>
            <a:off x="1707625" y="4379575"/>
            <a:ext cx="7378500" cy="673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i="1">
                <a:solidFill>
                  <a:srgbClr val="999999"/>
                </a:solidFill>
                <a:latin typeface="Georgia"/>
                <a:ea typeface="Georgia"/>
                <a:cs typeface="Georgia"/>
                <a:sym typeface="Georgia"/>
              </a:rPr>
              <a:t>Raymond Plante, &amp; Michael Witt. (2018, September 21). Interview Questions to Assess Current Plans and Implementations of the FAIR Principles by Data Repositories in Earth, Space, and Environmental Sciences. </a:t>
            </a:r>
            <a:r>
              <a:rPr lang="en" sz="1200" i="1" u="sng">
                <a:solidFill>
                  <a:schemeClr val="hlink"/>
                </a:solidFill>
                <a:latin typeface="Georgia"/>
                <a:ea typeface="Georgia"/>
                <a:cs typeface="Georgia"/>
                <a:sym typeface="Georgia"/>
                <a:hlinkClick r:id="rId3"/>
              </a:rPr>
              <a:t>http://doi.org/10.5281/zenodo.1432515</a:t>
            </a:r>
            <a:r>
              <a:rPr lang="en" sz="1200" i="1">
                <a:solidFill>
                  <a:srgbClr val="999999"/>
                </a:solidFill>
                <a:latin typeface="Georgia"/>
                <a:ea typeface="Georgia"/>
                <a:cs typeface="Georgia"/>
                <a:sym typeface="Georgia"/>
              </a:rPr>
              <a:t>.</a:t>
            </a:r>
            <a:endParaRPr sz="1200" i="1">
              <a:solidFill>
                <a:srgbClr val="999999"/>
              </a:solidFill>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2"/>
          <p:cNvSpPr txBox="1">
            <a:spLocks noGrp="1"/>
          </p:cNvSpPr>
          <p:nvPr>
            <p:ph type="body" idx="1"/>
          </p:nvPr>
        </p:nvSpPr>
        <p:spPr>
          <a:xfrm>
            <a:off x="1479013" y="1349266"/>
            <a:ext cx="7378500" cy="3224700"/>
          </a:xfrm>
          <a:prstGeom prst="rect">
            <a:avLst/>
          </a:prstGeom>
        </p:spPr>
        <p:txBody>
          <a:bodyPr spcFirstLastPara="1" wrap="square" lIns="68575" tIns="34275" rIns="68575" bIns="34275" anchor="t" anchorCtr="0">
            <a:noAutofit/>
          </a:bodyPr>
          <a:lstStyle/>
          <a:p>
            <a:pPr marL="457200" lvl="0" indent="-342900" algn="l" rtl="0">
              <a:spcBef>
                <a:spcPts val="300"/>
              </a:spcBef>
              <a:spcAft>
                <a:spcPts val="0"/>
              </a:spcAft>
              <a:buSzPts val="1800"/>
              <a:buFont typeface="Georgia"/>
              <a:buChar char="●"/>
            </a:pPr>
            <a:r>
              <a:rPr lang="en" sz="1800">
                <a:latin typeface="Georgia"/>
                <a:ea typeface="Georgia"/>
                <a:cs typeface="Georgia"/>
                <a:sym typeface="Georgia"/>
              </a:rPr>
              <a:t>Not many facilities had a trustworthy repository certification; those that didn’t were interested in pursuing</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assigned DOIs to datasets</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presented human-readable metadata for browsing</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link (or attempt) to link datasets to related literature</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but one provided metadata for export or harvest (xml, json, rdf)</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provide geolocation metadata</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Many provide temporal metadata</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provide landing pages for datasets</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Two embed META tags; three embed JSON-LD</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were registered in re3data</a:t>
            </a: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p:txBody>
      </p:sp>
      <p:sp>
        <p:nvSpPr>
          <p:cNvPr id="173" name="Google Shape;173;p32"/>
          <p:cNvSpPr txBox="1">
            <a:spLocks noGrp="1"/>
          </p:cNvSpPr>
          <p:nvPr>
            <p:ph type="body" idx="2"/>
          </p:nvPr>
        </p:nvSpPr>
        <p:spPr>
          <a:xfrm>
            <a:off x="1479013" y="621506"/>
            <a:ext cx="7378500" cy="614700"/>
          </a:xfrm>
          <a:prstGeom prst="rect">
            <a:avLst/>
          </a:prstGeom>
        </p:spPr>
        <p:txBody>
          <a:bodyPr spcFirstLastPara="1" wrap="square" lIns="68575" tIns="34275" rIns="68575" bIns="34275" anchor="t" anchorCtr="0">
            <a:noAutofit/>
          </a:bodyPr>
          <a:lstStyle/>
          <a:p>
            <a:pPr marL="0" lvl="0" indent="0" algn="l" rtl="0">
              <a:spcBef>
                <a:spcPts val="500"/>
              </a:spcBef>
              <a:spcAft>
                <a:spcPts val="0"/>
              </a:spcAft>
              <a:buNone/>
            </a:pPr>
            <a:r>
              <a:rPr lang="en" sz="3000">
                <a:latin typeface="Georgia"/>
                <a:ea typeface="Georgia"/>
                <a:cs typeface="Georgia"/>
                <a:sym typeface="Georgia"/>
              </a:rPr>
              <a:t>Informal responses (n=11)</a:t>
            </a:r>
            <a:endParaRPr sz="3000">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3"/>
          <p:cNvSpPr txBox="1">
            <a:spLocks noGrp="1"/>
          </p:cNvSpPr>
          <p:nvPr>
            <p:ph type="body" idx="1"/>
          </p:nvPr>
        </p:nvSpPr>
        <p:spPr>
          <a:xfrm>
            <a:off x="1479013" y="1349266"/>
            <a:ext cx="7378500" cy="3224700"/>
          </a:xfrm>
          <a:prstGeom prst="rect">
            <a:avLst/>
          </a:prstGeom>
        </p:spPr>
        <p:txBody>
          <a:bodyPr spcFirstLastPara="1" wrap="square" lIns="68575" tIns="34275" rIns="68575" bIns="34275" anchor="t" anchorCtr="0">
            <a:noAutofit/>
          </a:bodyPr>
          <a:lstStyle/>
          <a:p>
            <a:pPr marL="457200" lvl="0" indent="-342900" algn="l" rtl="0">
              <a:spcBef>
                <a:spcPts val="300"/>
              </a:spcBef>
              <a:spcAft>
                <a:spcPts val="0"/>
              </a:spcAft>
              <a:buSzPts val="1800"/>
              <a:buFont typeface="Georgia"/>
              <a:buChar char="●"/>
            </a:pPr>
            <a:r>
              <a:rPr lang="en" sz="1800">
                <a:latin typeface="Georgia"/>
                <a:ea typeface="Georgia"/>
                <a:cs typeface="Georgia"/>
                <a:sym typeface="Georgia"/>
              </a:rPr>
              <a:t>All provide additional consultation services around data beyond repository</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 few provide explicit machine-readable citations (all did through DOIs although many didn’t realize it)</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Some provide links from datasets to other, related datasets</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All ascribe open licenses to data</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Most capture some manner of provenance, but not always exposed to user</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Most directly support peer-review </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Just the process of conducting these interviews raised awareness and local discussions at facilities about the FAIR Principles</a:t>
            </a: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p:txBody>
      </p:sp>
      <p:sp>
        <p:nvSpPr>
          <p:cNvPr id="179" name="Google Shape;179;p33"/>
          <p:cNvSpPr txBox="1">
            <a:spLocks noGrp="1"/>
          </p:cNvSpPr>
          <p:nvPr>
            <p:ph type="body" idx="2"/>
          </p:nvPr>
        </p:nvSpPr>
        <p:spPr>
          <a:xfrm>
            <a:off x="1479013" y="621506"/>
            <a:ext cx="7378500" cy="614700"/>
          </a:xfrm>
          <a:prstGeom prst="rect">
            <a:avLst/>
          </a:prstGeom>
        </p:spPr>
        <p:txBody>
          <a:bodyPr spcFirstLastPara="1" wrap="square" lIns="68575" tIns="34275" rIns="68575" bIns="34275" anchor="t" anchorCtr="0">
            <a:noAutofit/>
          </a:bodyPr>
          <a:lstStyle/>
          <a:p>
            <a:pPr marL="0" lvl="0" indent="0" algn="l" rtl="0">
              <a:spcBef>
                <a:spcPts val="500"/>
              </a:spcBef>
              <a:spcAft>
                <a:spcPts val="0"/>
              </a:spcAft>
              <a:buNone/>
            </a:pPr>
            <a:r>
              <a:rPr lang="en" sz="3000">
                <a:latin typeface="Georgia"/>
                <a:ea typeface="Georgia"/>
                <a:cs typeface="Georgia"/>
                <a:sym typeface="Georgia"/>
              </a:rPr>
              <a:t>Informal responses (con’t)</a:t>
            </a:r>
            <a:endParaRPr sz="3000">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4"/>
          <p:cNvSpPr txBox="1">
            <a:spLocks noGrp="1"/>
          </p:cNvSpPr>
          <p:nvPr>
            <p:ph type="body" idx="1"/>
          </p:nvPr>
        </p:nvSpPr>
        <p:spPr>
          <a:xfrm>
            <a:off x="1479013" y="1349266"/>
            <a:ext cx="7378500" cy="3224700"/>
          </a:xfrm>
          <a:prstGeom prst="rect">
            <a:avLst/>
          </a:prstGeom>
        </p:spPr>
        <p:txBody>
          <a:bodyPr spcFirstLastPara="1" wrap="square" lIns="68575" tIns="34275" rIns="68575" bIns="34275" anchor="t" anchorCtr="0">
            <a:noAutofit/>
          </a:bodyPr>
          <a:lstStyle/>
          <a:p>
            <a:pPr marL="457200" lvl="0" indent="-342900" algn="l" rtl="0">
              <a:spcBef>
                <a:spcPts val="300"/>
              </a:spcBef>
              <a:spcAft>
                <a:spcPts val="0"/>
              </a:spcAft>
              <a:buSzPts val="1800"/>
              <a:buFont typeface="Georgia"/>
              <a:buChar char="●"/>
            </a:pPr>
            <a:r>
              <a:rPr lang="en" sz="1800">
                <a:latin typeface="Georgia"/>
                <a:ea typeface="Georgia"/>
                <a:cs typeface="Georgia"/>
                <a:sym typeface="Georgia"/>
              </a:rPr>
              <a:t>Accept deposit of data</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Provide open access to data</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Issue PIDs to datasets</a:t>
            </a:r>
            <a:endParaRPr sz="1800">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strike="sngStrike">
                <a:latin typeface="Georgia"/>
                <a:ea typeface="Georgia"/>
                <a:cs typeface="Georgia"/>
                <a:sym typeface="Georgia"/>
              </a:rPr>
              <a:t>Be certified as trustworthy via CTS, DSA, WDS, ISO 16363</a:t>
            </a:r>
            <a:endParaRPr sz="1800" strike="sngStrike">
              <a:latin typeface="Georgia"/>
              <a:ea typeface="Georgia"/>
              <a:cs typeface="Georgia"/>
              <a:sym typeface="Georgia"/>
            </a:endParaRPr>
          </a:p>
          <a:p>
            <a:pPr marL="457200" lvl="0" indent="-342900" algn="l" rtl="0">
              <a:spcBef>
                <a:spcPts val="0"/>
              </a:spcBef>
              <a:spcAft>
                <a:spcPts val="0"/>
              </a:spcAft>
              <a:buSzPts val="1800"/>
              <a:buFont typeface="Georgia"/>
              <a:buChar char="●"/>
            </a:pPr>
            <a:r>
              <a:rPr lang="en" sz="1800">
                <a:latin typeface="Georgia"/>
                <a:ea typeface="Georgia"/>
                <a:cs typeface="Georgia"/>
                <a:sym typeface="Georgia"/>
              </a:rPr>
              <a:t>Reside in Earth, space, and environmental sciences domain</a:t>
            </a: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a:p>
            <a:pPr marL="0" lvl="0" indent="0" algn="l" rtl="0">
              <a:spcBef>
                <a:spcPts val="300"/>
              </a:spcBef>
              <a:spcAft>
                <a:spcPts val="0"/>
              </a:spcAft>
              <a:buNone/>
            </a:pPr>
            <a:endParaRPr sz="1800">
              <a:latin typeface="Georgia"/>
              <a:ea typeface="Georgia"/>
              <a:cs typeface="Georgia"/>
              <a:sym typeface="Georgia"/>
            </a:endParaRPr>
          </a:p>
        </p:txBody>
      </p:sp>
      <p:sp>
        <p:nvSpPr>
          <p:cNvPr id="185" name="Google Shape;185;p34"/>
          <p:cNvSpPr txBox="1">
            <a:spLocks noGrp="1"/>
          </p:cNvSpPr>
          <p:nvPr>
            <p:ph type="body" idx="2"/>
          </p:nvPr>
        </p:nvSpPr>
        <p:spPr>
          <a:xfrm>
            <a:off x="1479013" y="621506"/>
            <a:ext cx="7378500" cy="614700"/>
          </a:xfrm>
          <a:prstGeom prst="rect">
            <a:avLst/>
          </a:prstGeom>
        </p:spPr>
        <p:txBody>
          <a:bodyPr spcFirstLastPara="1" wrap="square" lIns="68575" tIns="34275" rIns="68575" bIns="34275" anchor="t" anchorCtr="0">
            <a:noAutofit/>
          </a:bodyPr>
          <a:lstStyle/>
          <a:p>
            <a:pPr marL="0" lvl="0" indent="0" algn="l" rtl="0">
              <a:spcBef>
                <a:spcPts val="500"/>
              </a:spcBef>
              <a:spcAft>
                <a:spcPts val="0"/>
              </a:spcAft>
              <a:buNone/>
            </a:pPr>
            <a:r>
              <a:rPr lang="en" sz="3000">
                <a:latin typeface="Georgia"/>
                <a:ea typeface="Georgia"/>
                <a:cs typeface="Georgia"/>
                <a:sym typeface="Georgia"/>
              </a:rPr>
              <a:t>Community criteria for data facilities</a:t>
            </a:r>
            <a:endParaRPr sz="3000">
              <a:latin typeface="Georgia"/>
              <a:ea typeface="Georgia"/>
              <a:cs typeface="Georgia"/>
              <a:sym typeface="Georgia"/>
            </a:endParaRPr>
          </a:p>
        </p:txBody>
      </p:sp>
      <p:pic>
        <p:nvPicPr>
          <p:cNvPr id="186" name="Google Shape;186;p34"/>
          <p:cNvPicPr preferRelativeResize="0"/>
          <p:nvPr/>
        </p:nvPicPr>
        <p:blipFill>
          <a:blip r:embed="rId3">
            <a:alphaModFix/>
          </a:blip>
          <a:stretch>
            <a:fillRect/>
          </a:stretch>
        </p:blipFill>
        <p:spPr>
          <a:xfrm>
            <a:off x="1473475" y="2855700"/>
            <a:ext cx="7594324" cy="1832625"/>
          </a:xfrm>
          <a:prstGeom prst="rect">
            <a:avLst/>
          </a:prstGeom>
          <a:noFill/>
          <a:ln>
            <a:noFill/>
          </a:ln>
        </p:spPr>
      </p:pic>
      <p:sp>
        <p:nvSpPr>
          <p:cNvPr id="187" name="Google Shape;187;p34"/>
          <p:cNvSpPr txBox="1"/>
          <p:nvPr/>
        </p:nvSpPr>
        <p:spPr>
          <a:xfrm>
            <a:off x="1121875" y="4726375"/>
            <a:ext cx="7788000" cy="418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u="sng">
                <a:solidFill>
                  <a:schemeClr val="accent1"/>
                </a:solidFill>
                <a:hlinkClick r:id="rId4"/>
              </a:rPr>
              <a:t>http://www.dfg.de/download/pdf/dfg_im_profil/gremien/fachkollegien/fk-wahl2015/2015_fachsystematik_2016_2019_en.pdf</a:t>
            </a:r>
            <a:endParaRPr sz="1000" i="1"/>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body" idx="2"/>
          </p:nvPr>
        </p:nvSpPr>
        <p:spPr>
          <a:xfrm>
            <a:off x="1479013" y="621506"/>
            <a:ext cx="7378500" cy="614700"/>
          </a:xfrm>
          <a:prstGeom prst="rect">
            <a:avLst/>
          </a:prstGeom>
        </p:spPr>
        <p:txBody>
          <a:bodyPr spcFirstLastPara="1" wrap="square" lIns="68575" tIns="34275" rIns="68575" bIns="34275" anchor="t" anchorCtr="0">
            <a:noAutofit/>
          </a:bodyPr>
          <a:lstStyle/>
          <a:p>
            <a:pPr marL="0" lvl="0" indent="0" algn="l" rtl="0">
              <a:spcBef>
                <a:spcPts val="500"/>
              </a:spcBef>
              <a:spcAft>
                <a:spcPts val="0"/>
              </a:spcAft>
              <a:buNone/>
            </a:pPr>
            <a:r>
              <a:rPr lang="en" sz="3000">
                <a:latin typeface="Georgia"/>
                <a:ea typeface="Georgia"/>
                <a:cs typeface="Georgia"/>
                <a:sym typeface="Georgia"/>
              </a:rPr>
              <a:t>re3data.org</a:t>
            </a:r>
            <a:endParaRPr sz="3000">
              <a:latin typeface="Georgia"/>
              <a:ea typeface="Georgia"/>
              <a:cs typeface="Georgia"/>
              <a:sym typeface="Georgia"/>
            </a:endParaRPr>
          </a:p>
        </p:txBody>
      </p:sp>
      <p:pic>
        <p:nvPicPr>
          <p:cNvPr id="193" name="Google Shape;193;p35">
            <a:hlinkClick r:id="rId3"/>
          </p:cNvPr>
          <p:cNvPicPr preferRelativeResize="0"/>
          <p:nvPr/>
        </p:nvPicPr>
        <p:blipFill rotWithShape="1">
          <a:blip r:embed="rId4">
            <a:alphaModFix/>
          </a:blip>
          <a:srcRect/>
          <a:stretch/>
        </p:blipFill>
        <p:spPr>
          <a:xfrm rot="-629478">
            <a:off x="2954889" y="1194843"/>
            <a:ext cx="2371473" cy="3444281"/>
          </a:xfrm>
          <a:prstGeom prst="rect">
            <a:avLst/>
          </a:prstGeom>
          <a:noFill/>
          <a:ln>
            <a:noFill/>
          </a:ln>
          <a:effectLst>
            <a:outerShdw blurRad="50800" dist="38100" algn="l" rotWithShape="0">
              <a:srgbClr val="000000">
                <a:alpha val="40000"/>
              </a:srgbClr>
            </a:outerShdw>
          </a:effectLst>
        </p:spPr>
      </p:pic>
      <p:sp>
        <p:nvSpPr>
          <p:cNvPr id="194" name="Google Shape;194;p35"/>
          <p:cNvSpPr/>
          <p:nvPr/>
        </p:nvSpPr>
        <p:spPr>
          <a:xfrm>
            <a:off x="5708402" y="1594500"/>
            <a:ext cx="1396602" cy="1569618"/>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34275" tIns="34275" rIns="34275" bIns="34275" anchor="t" anchorCtr="0">
            <a:noAutofit/>
          </a:bodyPr>
          <a:lstStyle/>
          <a:p>
            <a:pPr marL="0" lvl="0" indent="0" algn="l" rtl="0">
              <a:spcBef>
                <a:spcPts val="0"/>
              </a:spcBef>
              <a:spcAft>
                <a:spcPts val="0"/>
              </a:spcAft>
              <a:buNone/>
            </a:pPr>
            <a:r>
              <a:rPr lang="en" sz="9750" b="1">
                <a:solidFill>
                  <a:srgbClr val="95C14B"/>
                </a:solidFill>
                <a:latin typeface="Cabin"/>
                <a:ea typeface="Cabin"/>
                <a:cs typeface="Cabin"/>
                <a:sym typeface="Cabin"/>
              </a:rPr>
              <a:t>41</a:t>
            </a:r>
            <a:endParaRPr/>
          </a:p>
        </p:txBody>
      </p:sp>
      <p:sp>
        <p:nvSpPr>
          <p:cNvPr id="195" name="Google Shape;195;p35"/>
          <p:cNvSpPr/>
          <p:nvPr/>
        </p:nvSpPr>
        <p:spPr>
          <a:xfrm>
            <a:off x="7139301" y="2183113"/>
            <a:ext cx="1396602" cy="392400"/>
          </a:xfrm>
          <a:custGeom>
            <a:avLst/>
            <a:gdLst/>
            <a:ahLst/>
            <a:cxnLst/>
            <a:rect l="l" t="t" r="r" b="b"/>
            <a:pathLst>
              <a:path w="21600" h="21599" extrusionOk="0">
                <a:moveTo>
                  <a:pt x="0" y="0"/>
                </a:moveTo>
                <a:lnTo>
                  <a:pt x="21600" y="0"/>
                </a:lnTo>
                <a:lnTo>
                  <a:pt x="21600" y="21599"/>
                </a:lnTo>
                <a:lnTo>
                  <a:pt x="0" y="21599"/>
                </a:lnTo>
                <a:lnTo>
                  <a:pt x="0" y="0"/>
                </a:lnTo>
                <a:close/>
              </a:path>
            </a:pathLst>
          </a:custGeom>
          <a:noFill/>
          <a:ln>
            <a:noFill/>
          </a:ln>
        </p:spPr>
        <p:txBody>
          <a:bodyPr spcFirstLastPara="1" wrap="square" lIns="34275" tIns="34275" rIns="34275" bIns="34275" anchor="t" anchorCtr="0">
            <a:noAutofit/>
          </a:bodyPr>
          <a:lstStyle/>
          <a:p>
            <a:pPr marL="0" marR="0" lvl="0" indent="0" algn="l" rtl="0">
              <a:lnSpc>
                <a:spcPct val="100000"/>
              </a:lnSpc>
              <a:spcBef>
                <a:spcPts val="0"/>
              </a:spcBef>
              <a:spcAft>
                <a:spcPts val="0"/>
              </a:spcAft>
              <a:buNone/>
            </a:pPr>
            <a:r>
              <a:rPr lang="en" sz="2100">
                <a:latin typeface="Georgia"/>
                <a:ea typeface="Georgia"/>
                <a:cs typeface="Georgia"/>
                <a:sym typeface="Georgia"/>
              </a:rPr>
              <a:t>attributes</a:t>
            </a:r>
            <a:endParaRPr>
              <a:latin typeface="Georgia"/>
              <a:ea typeface="Georgia"/>
              <a:cs typeface="Georgia"/>
              <a:sym typeface="Georgia"/>
            </a:endParaRPr>
          </a:p>
        </p:txBody>
      </p:sp>
      <p:sp>
        <p:nvSpPr>
          <p:cNvPr id="196" name="Google Shape;196;p35"/>
          <p:cNvSpPr/>
          <p:nvPr/>
        </p:nvSpPr>
        <p:spPr>
          <a:xfrm>
            <a:off x="7932259" y="3909510"/>
            <a:ext cx="1396602" cy="81945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34275" tIns="34275" rIns="34275" bIns="34275" anchor="t" anchorCtr="0">
            <a:noAutofit/>
          </a:bodyPr>
          <a:lstStyle/>
          <a:p>
            <a:pPr marL="0" marR="0" lvl="0" indent="0" algn="l" rtl="0">
              <a:lnSpc>
                <a:spcPct val="100000"/>
              </a:lnSpc>
              <a:spcBef>
                <a:spcPts val="0"/>
              </a:spcBef>
              <a:spcAft>
                <a:spcPts val="0"/>
              </a:spcAft>
              <a:buNone/>
            </a:pPr>
            <a:r>
              <a:rPr lang="en" sz="4875" b="1" i="0" u="none" strike="noStrike" cap="none">
                <a:solidFill>
                  <a:srgbClr val="95C14B"/>
                </a:solidFill>
                <a:latin typeface="Cabin"/>
                <a:ea typeface="Cabin"/>
                <a:cs typeface="Cabin"/>
                <a:sym typeface="Cabin"/>
              </a:rPr>
              <a:t>3.0</a:t>
            </a:r>
            <a:endParaRPr/>
          </a:p>
        </p:txBody>
      </p:sp>
      <p:sp>
        <p:nvSpPr>
          <p:cNvPr id="197" name="Google Shape;197;p35"/>
          <p:cNvSpPr/>
          <p:nvPr/>
        </p:nvSpPr>
        <p:spPr>
          <a:xfrm>
            <a:off x="5959450" y="4223825"/>
            <a:ext cx="2008476" cy="392400"/>
          </a:xfrm>
          <a:custGeom>
            <a:avLst/>
            <a:gdLst/>
            <a:ahLst/>
            <a:cxnLst/>
            <a:rect l="l" t="t" r="r" b="b"/>
            <a:pathLst>
              <a:path w="21600" h="21599" extrusionOk="0">
                <a:moveTo>
                  <a:pt x="0" y="0"/>
                </a:moveTo>
                <a:lnTo>
                  <a:pt x="21600" y="0"/>
                </a:lnTo>
                <a:lnTo>
                  <a:pt x="21600" y="21599"/>
                </a:lnTo>
                <a:lnTo>
                  <a:pt x="0" y="21599"/>
                </a:lnTo>
                <a:lnTo>
                  <a:pt x="0" y="0"/>
                </a:lnTo>
                <a:close/>
              </a:path>
            </a:pathLst>
          </a:custGeom>
          <a:noFill/>
          <a:ln>
            <a:noFill/>
          </a:ln>
        </p:spPr>
        <p:txBody>
          <a:bodyPr spcFirstLastPara="1" wrap="square" lIns="34275" tIns="34275" rIns="34275" bIns="34275" anchor="t" anchorCtr="0">
            <a:noAutofit/>
          </a:bodyPr>
          <a:lstStyle/>
          <a:p>
            <a:pPr marL="0" marR="0" lvl="0" indent="0" algn="l" rtl="0">
              <a:lnSpc>
                <a:spcPct val="100000"/>
              </a:lnSpc>
              <a:spcBef>
                <a:spcPts val="0"/>
              </a:spcBef>
              <a:spcAft>
                <a:spcPts val="0"/>
              </a:spcAft>
              <a:buNone/>
            </a:pPr>
            <a:r>
              <a:rPr lang="en" sz="2100">
                <a:latin typeface="Georgia"/>
                <a:ea typeface="Georgia"/>
                <a:cs typeface="Georgia"/>
                <a:sym typeface="Georgia"/>
              </a:rPr>
              <a:t>Schema v</a:t>
            </a:r>
            <a:r>
              <a:rPr lang="en" sz="2100" i="0" u="none" strike="noStrike" cap="none">
                <a:solidFill>
                  <a:srgbClr val="000000"/>
                </a:solidFill>
                <a:latin typeface="Georgia"/>
                <a:ea typeface="Georgia"/>
                <a:cs typeface="Georgia"/>
                <a:sym typeface="Georgia"/>
              </a:rPr>
              <a:t>ersion</a:t>
            </a:r>
            <a:endParaRPr>
              <a:latin typeface="Georgia"/>
              <a:ea typeface="Georgia"/>
              <a:cs typeface="Georgia"/>
              <a:sym typeface="Georgia"/>
            </a:endParaRPr>
          </a:p>
        </p:txBody>
      </p:sp>
      <p:sp>
        <p:nvSpPr>
          <p:cNvPr id="198" name="Google Shape;198;p35"/>
          <p:cNvSpPr/>
          <p:nvPr/>
        </p:nvSpPr>
        <p:spPr>
          <a:xfrm>
            <a:off x="6177445" y="3041501"/>
            <a:ext cx="2834892" cy="103869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34275" tIns="34275" rIns="34275" bIns="34275" anchor="t" anchorCtr="0">
            <a:noAutofit/>
          </a:bodyPr>
          <a:lstStyle/>
          <a:p>
            <a:pPr marL="0" marR="0" lvl="0" indent="0" algn="l" rtl="0">
              <a:lnSpc>
                <a:spcPct val="100000"/>
              </a:lnSpc>
              <a:spcBef>
                <a:spcPts val="0"/>
              </a:spcBef>
              <a:spcAft>
                <a:spcPts val="0"/>
              </a:spcAft>
              <a:buNone/>
            </a:pPr>
            <a:r>
              <a:rPr lang="en" sz="2100" i="0" u="none" strike="noStrike" cap="none">
                <a:solidFill>
                  <a:srgbClr val="000000"/>
                </a:solidFill>
                <a:latin typeface="Georgia"/>
                <a:ea typeface="Georgia"/>
                <a:cs typeface="Georgia"/>
                <a:sym typeface="Georgia"/>
              </a:rPr>
              <a:t>Based on analyses, </a:t>
            </a:r>
            <a:br>
              <a:rPr lang="en" sz="2100" i="0" u="none" strike="noStrike" cap="none">
                <a:solidFill>
                  <a:srgbClr val="000000"/>
                </a:solidFill>
                <a:latin typeface="Georgia"/>
                <a:ea typeface="Georgia"/>
                <a:cs typeface="Georgia"/>
                <a:sym typeface="Georgia"/>
              </a:rPr>
            </a:br>
            <a:r>
              <a:rPr lang="en" sz="2100" i="0" u="none" strike="noStrike" cap="none">
                <a:solidFill>
                  <a:srgbClr val="000000"/>
                </a:solidFill>
                <a:latin typeface="Georgia"/>
                <a:ea typeface="Georgia"/>
                <a:cs typeface="Georgia"/>
                <a:sym typeface="Georgia"/>
              </a:rPr>
              <a:t>community input, and experience</a:t>
            </a:r>
            <a:endParaRPr>
              <a:latin typeface="Georgia"/>
              <a:ea typeface="Georgia"/>
              <a:cs typeface="Georgia"/>
              <a:sym typeface="Georgia"/>
            </a:endParaRPr>
          </a:p>
        </p:txBody>
      </p:sp>
      <p:sp>
        <p:nvSpPr>
          <p:cNvPr id="199" name="Google Shape;199;p35"/>
          <p:cNvSpPr/>
          <p:nvPr/>
        </p:nvSpPr>
        <p:spPr>
          <a:xfrm>
            <a:off x="5567850" y="4655550"/>
            <a:ext cx="3327900" cy="323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750" b="0" i="0" u="none" strike="noStrike" cap="none">
                <a:solidFill>
                  <a:srgbClr val="7F7F7F"/>
                </a:solidFill>
                <a:latin typeface="Arial"/>
                <a:ea typeface="Arial"/>
                <a:cs typeface="Arial"/>
                <a:sym typeface="Arial"/>
              </a:rPr>
              <a:t>Rücknagel, J.</a:t>
            </a:r>
            <a:r>
              <a:rPr lang="en" sz="750" b="0" i="0" u="none" strike="noStrike" cap="none">
                <a:solidFill>
                  <a:srgbClr val="7F7F7F"/>
                </a:solidFill>
                <a:latin typeface="Cabin"/>
                <a:ea typeface="Cabin"/>
                <a:cs typeface="Cabin"/>
                <a:sym typeface="Cabin"/>
              </a:rPr>
              <a:t>, et al. </a:t>
            </a:r>
            <a:r>
              <a:rPr lang="en" sz="750" b="0" i="0" u="none" strike="noStrike" cap="none">
                <a:solidFill>
                  <a:srgbClr val="7F7F7F"/>
                </a:solidFill>
                <a:latin typeface="Arial"/>
                <a:ea typeface="Arial"/>
                <a:cs typeface="Arial"/>
                <a:sym typeface="Arial"/>
              </a:rPr>
              <a:t>(2015): Metadata Schema for the Description of Research Data Repositories: version 3.0. </a:t>
            </a:r>
            <a:r>
              <a:rPr lang="en" sz="750" b="0" i="0" u="sng" strike="noStrike" cap="none">
                <a:solidFill>
                  <a:schemeClr val="hlink"/>
                </a:solidFill>
                <a:latin typeface="Arial"/>
                <a:ea typeface="Arial"/>
                <a:cs typeface="Arial"/>
                <a:sym typeface="Arial"/>
                <a:hlinkClick r:id="rId3"/>
              </a:rPr>
              <a:t>http://doi.org/10.2312/re3.008</a:t>
            </a:r>
            <a:r>
              <a:rPr lang="en" sz="750" b="0" i="0" u="none" strike="noStrike" cap="none">
                <a:solidFill>
                  <a:srgbClr val="7F7F7F"/>
                </a:solidFill>
                <a:latin typeface="Arial"/>
                <a:ea typeface="Arial"/>
                <a:cs typeface="Arial"/>
                <a:sym typeface="Arial"/>
              </a:rPr>
              <a:t>.</a:t>
            </a:r>
            <a:endParaRPr sz="750" b="0" i="0" u="none" strike="noStrike" cap="none">
              <a:solidFill>
                <a:srgbClr val="7F7F7F"/>
              </a:solidFill>
              <a:latin typeface="Cabin"/>
              <a:ea typeface="Cabin"/>
              <a:cs typeface="Cabin"/>
              <a:sym typeface="Cabin"/>
            </a:endParaRPr>
          </a:p>
        </p:txBody>
      </p:sp>
      <p:sp>
        <p:nvSpPr>
          <p:cNvPr id="200" name="Google Shape;200;p35"/>
          <p:cNvSpPr/>
          <p:nvPr/>
        </p:nvSpPr>
        <p:spPr>
          <a:xfrm>
            <a:off x="4929500" y="659125"/>
            <a:ext cx="1905012" cy="819466"/>
          </a:xfrm>
          <a:custGeom>
            <a:avLst/>
            <a:gdLst/>
            <a:ahLst/>
            <a:cxnLst/>
            <a:rect l="l" t="t" r="r" b="b"/>
            <a:pathLst>
              <a:path w="21600" h="21599" extrusionOk="0">
                <a:moveTo>
                  <a:pt x="0" y="0"/>
                </a:moveTo>
                <a:lnTo>
                  <a:pt x="21600" y="0"/>
                </a:lnTo>
                <a:lnTo>
                  <a:pt x="21600" y="21599"/>
                </a:lnTo>
                <a:lnTo>
                  <a:pt x="0" y="21599"/>
                </a:lnTo>
                <a:lnTo>
                  <a:pt x="0" y="0"/>
                </a:lnTo>
                <a:close/>
              </a:path>
            </a:pathLst>
          </a:custGeom>
          <a:noFill/>
          <a:ln>
            <a:noFill/>
          </a:ln>
        </p:spPr>
        <p:txBody>
          <a:bodyPr spcFirstLastPara="1" wrap="square" lIns="34275" tIns="34275" rIns="34275" bIns="34275" anchor="t" anchorCtr="0">
            <a:noAutofit/>
          </a:bodyPr>
          <a:lstStyle/>
          <a:p>
            <a:pPr marL="0" marR="0" lvl="0" indent="0" algn="r" rtl="0">
              <a:lnSpc>
                <a:spcPct val="100000"/>
              </a:lnSpc>
              <a:spcBef>
                <a:spcPts val="0"/>
              </a:spcBef>
              <a:spcAft>
                <a:spcPts val="0"/>
              </a:spcAft>
              <a:buNone/>
            </a:pPr>
            <a:r>
              <a:rPr lang="en" sz="2100">
                <a:latin typeface="Georgia"/>
                <a:ea typeface="Georgia"/>
                <a:cs typeface="Georgia"/>
                <a:sym typeface="Georgia"/>
              </a:rPr>
              <a:t>Data repositories catalogued</a:t>
            </a:r>
            <a:endParaRPr>
              <a:latin typeface="Georgia"/>
              <a:ea typeface="Georgia"/>
              <a:cs typeface="Georgia"/>
              <a:sym typeface="Georgia"/>
            </a:endParaRPr>
          </a:p>
        </p:txBody>
      </p:sp>
      <p:sp>
        <p:nvSpPr>
          <p:cNvPr id="201" name="Google Shape;201;p35"/>
          <p:cNvSpPr/>
          <p:nvPr/>
        </p:nvSpPr>
        <p:spPr>
          <a:xfrm>
            <a:off x="7063100" y="685800"/>
            <a:ext cx="1851930" cy="947484"/>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34275" tIns="34275" rIns="34275" bIns="34275" anchor="t" anchorCtr="0">
            <a:noAutofit/>
          </a:bodyPr>
          <a:lstStyle/>
          <a:p>
            <a:pPr marL="0" lvl="0" indent="0" algn="l" rtl="0">
              <a:spcBef>
                <a:spcPts val="0"/>
              </a:spcBef>
              <a:spcAft>
                <a:spcPts val="0"/>
              </a:spcAft>
              <a:buNone/>
            </a:pPr>
            <a:r>
              <a:rPr lang="en" sz="6000" b="1">
                <a:solidFill>
                  <a:srgbClr val="95C14B"/>
                </a:solidFill>
                <a:latin typeface="Cabin"/>
                <a:ea typeface="Cabin"/>
                <a:cs typeface="Cabin"/>
                <a:sym typeface="Cabin"/>
              </a:rPr>
              <a:t>2,261</a:t>
            </a:r>
            <a:endParaRPr sz="60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6"/>
          <p:cNvSpPr txBox="1">
            <a:spLocks noGrp="1"/>
          </p:cNvSpPr>
          <p:nvPr>
            <p:ph type="body" idx="1"/>
          </p:nvPr>
        </p:nvSpPr>
        <p:spPr>
          <a:xfrm>
            <a:off x="1479013" y="1501666"/>
            <a:ext cx="7378500" cy="3224700"/>
          </a:xfrm>
          <a:prstGeom prst="rect">
            <a:avLst/>
          </a:prstGeom>
          <a:noFill/>
          <a:ln>
            <a:noFill/>
          </a:ln>
        </p:spPr>
        <p:txBody>
          <a:bodyPr spcFirstLastPara="1" wrap="square" lIns="68575" tIns="34275" rIns="68575" bIns="34275" anchor="t" anchorCtr="0">
            <a:noAutofit/>
          </a:bodyPr>
          <a:lstStyle/>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type = disciplinary</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subjectID = geosciences + astronomy</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dataUploadType = open, restricted</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dataAccessType = open</a:t>
            </a:r>
            <a:endParaRPr sz="3000">
              <a:latin typeface="Georgia"/>
              <a:ea typeface="Georgia"/>
              <a:cs typeface="Georgia"/>
              <a:sym typeface="Georgia"/>
            </a:endParaRPr>
          </a:p>
          <a:p>
            <a:pPr marL="457200" lvl="0" indent="-419100" algn="l" rtl="0">
              <a:spcBef>
                <a:spcPts val="0"/>
              </a:spcBef>
              <a:spcAft>
                <a:spcPts val="0"/>
              </a:spcAft>
              <a:buSzPts val="3000"/>
              <a:buFont typeface="Georgia"/>
              <a:buAutoNum type="arabicPeriod"/>
            </a:pPr>
            <a:r>
              <a:rPr lang="en" sz="3000">
                <a:latin typeface="Georgia"/>
                <a:ea typeface="Georgia"/>
                <a:cs typeface="Georgia"/>
                <a:sym typeface="Georgia"/>
              </a:rPr>
              <a:t>pidSystem = true</a:t>
            </a:r>
            <a:endParaRPr sz="3000">
              <a:latin typeface="Georgia"/>
              <a:ea typeface="Georgia"/>
              <a:cs typeface="Georgia"/>
              <a:sym typeface="Georgia"/>
            </a:endParaRPr>
          </a:p>
        </p:txBody>
      </p:sp>
      <p:sp>
        <p:nvSpPr>
          <p:cNvPr id="207" name="Google Shape;207;p36"/>
          <p:cNvSpPr txBox="1">
            <a:spLocks noGrp="1"/>
          </p:cNvSpPr>
          <p:nvPr>
            <p:ph type="body" idx="2"/>
          </p:nvPr>
        </p:nvSpPr>
        <p:spPr>
          <a:xfrm>
            <a:off x="1479013" y="697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re3data attribute mapping</a:t>
            </a:r>
            <a:endParaRPr sz="3000">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7"/>
          <p:cNvSpPr txBox="1">
            <a:spLocks noGrp="1"/>
          </p:cNvSpPr>
          <p:nvPr>
            <p:ph type="body" idx="1"/>
          </p:nvPr>
        </p:nvSpPr>
        <p:spPr>
          <a:xfrm>
            <a:off x="1479013" y="1501666"/>
            <a:ext cx="7378500" cy="3224700"/>
          </a:xfrm>
          <a:prstGeom prst="rect">
            <a:avLst/>
          </a:prstGeom>
          <a:noFill/>
          <a:ln>
            <a:noFill/>
          </a:ln>
        </p:spPr>
        <p:txBody>
          <a:bodyPr spcFirstLastPara="1" wrap="square" lIns="68575" tIns="34275" rIns="68575" bIns="34275" anchor="t" anchorCtr="0">
            <a:noAutofit/>
          </a:bodyPr>
          <a:lstStyle/>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Ruby on Rails application developed and hosted by DataCite provides user interface for repository suggestions</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Using Elasticsearch API</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Exposed by the </a:t>
            </a:r>
            <a:r>
              <a:rPr lang="en" sz="2400" u="sng">
                <a:solidFill>
                  <a:schemeClr val="hlink"/>
                </a:solidFill>
                <a:latin typeface="Georgia"/>
                <a:ea typeface="Georgia"/>
                <a:cs typeface="Georgia"/>
                <a:sym typeface="Georgia"/>
                <a:hlinkClick r:id="rId3"/>
              </a:rPr>
              <a:t>re3data</a:t>
            </a:r>
            <a:r>
              <a:rPr lang="en" sz="2400">
                <a:latin typeface="Georgia"/>
                <a:ea typeface="Georgia"/>
                <a:cs typeface="Georgia"/>
                <a:sym typeface="Georgia"/>
              </a:rPr>
              <a:t> registry of research data repositories</a:t>
            </a:r>
            <a:endParaRPr sz="2400">
              <a:latin typeface="Georgia"/>
              <a:ea typeface="Georgia"/>
              <a:cs typeface="Georgia"/>
              <a:sym typeface="Georgia"/>
            </a:endParaRPr>
          </a:p>
          <a:p>
            <a:pPr marL="0" lvl="0" indent="0" algn="l" rtl="0">
              <a:spcBef>
                <a:spcPts val="0"/>
              </a:spcBef>
              <a:spcAft>
                <a:spcPts val="0"/>
              </a:spcAft>
              <a:buNone/>
            </a:pPr>
            <a:endParaRPr sz="1200">
              <a:latin typeface="Georgia"/>
              <a:ea typeface="Georgia"/>
              <a:cs typeface="Georgia"/>
              <a:sym typeface="Georgia"/>
            </a:endParaRPr>
          </a:p>
          <a:p>
            <a:pPr marL="0" lvl="0" indent="0" algn="l" rtl="0">
              <a:spcBef>
                <a:spcPts val="0"/>
              </a:spcBef>
              <a:spcAft>
                <a:spcPts val="0"/>
              </a:spcAft>
              <a:buNone/>
            </a:pPr>
            <a:r>
              <a:rPr lang="en" sz="2400">
                <a:latin typeface="Georgia"/>
                <a:ea typeface="Georgia"/>
                <a:cs typeface="Georgia"/>
                <a:sym typeface="Georgia"/>
              </a:rPr>
              <a:t>Links to source code in conference paper.</a:t>
            </a:r>
            <a:endParaRPr sz="2400">
              <a:latin typeface="Georgia"/>
              <a:ea typeface="Georgia"/>
              <a:cs typeface="Georgia"/>
              <a:sym typeface="Georgia"/>
            </a:endParaRPr>
          </a:p>
          <a:p>
            <a:pPr marL="0" lvl="0" indent="0" algn="l" rtl="0">
              <a:spcBef>
                <a:spcPts val="0"/>
              </a:spcBef>
              <a:spcAft>
                <a:spcPts val="0"/>
              </a:spcAft>
              <a:buNone/>
            </a:pPr>
            <a:endParaRPr sz="2400">
              <a:latin typeface="Georgia"/>
              <a:ea typeface="Georgia"/>
              <a:cs typeface="Georgia"/>
              <a:sym typeface="Georgia"/>
            </a:endParaRPr>
          </a:p>
          <a:p>
            <a:pPr marL="0" lvl="0" indent="0" algn="l" rtl="0">
              <a:spcBef>
                <a:spcPts val="0"/>
              </a:spcBef>
              <a:spcAft>
                <a:spcPts val="0"/>
              </a:spcAft>
              <a:buNone/>
            </a:pPr>
            <a:endParaRPr sz="1800">
              <a:latin typeface="Georgia"/>
              <a:ea typeface="Georgia"/>
              <a:cs typeface="Georgia"/>
              <a:sym typeface="Georgia"/>
            </a:endParaRPr>
          </a:p>
          <a:p>
            <a:pPr marL="0" lvl="0" indent="0" algn="l" rtl="0">
              <a:spcBef>
                <a:spcPts val="0"/>
              </a:spcBef>
              <a:spcAft>
                <a:spcPts val="0"/>
              </a:spcAft>
              <a:buNone/>
            </a:pPr>
            <a:endParaRPr sz="1800">
              <a:latin typeface="Georgia"/>
              <a:ea typeface="Georgia"/>
              <a:cs typeface="Georgia"/>
              <a:sym typeface="Georgia"/>
            </a:endParaRPr>
          </a:p>
        </p:txBody>
      </p:sp>
      <p:sp>
        <p:nvSpPr>
          <p:cNvPr id="213" name="Google Shape;213;p37"/>
          <p:cNvSpPr txBox="1">
            <a:spLocks noGrp="1"/>
          </p:cNvSpPr>
          <p:nvPr>
            <p:ph type="body" idx="2"/>
          </p:nvPr>
        </p:nvSpPr>
        <p:spPr>
          <a:xfrm>
            <a:off x="1479013" y="697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Repository Finder tool</a:t>
            </a:r>
            <a:endParaRPr sz="3000">
              <a:latin typeface="Georgia"/>
              <a:ea typeface="Georgia"/>
              <a:cs typeface="Georgia"/>
              <a:sym typeface="Georgia"/>
            </a:endParaRPr>
          </a:p>
        </p:txBody>
      </p:sp>
      <p:pic>
        <p:nvPicPr>
          <p:cNvPr id="214" name="Google Shape;214;p37"/>
          <p:cNvPicPr preferRelativeResize="0"/>
          <p:nvPr/>
        </p:nvPicPr>
        <p:blipFill>
          <a:blip r:embed="rId4">
            <a:alphaModFix/>
          </a:blip>
          <a:stretch>
            <a:fillRect/>
          </a:stretch>
        </p:blipFill>
        <p:spPr>
          <a:xfrm>
            <a:off x="5725327" y="424400"/>
            <a:ext cx="2866077" cy="940750"/>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8"/>
          <p:cNvSpPr txBox="1">
            <a:spLocks noGrp="1"/>
          </p:cNvSpPr>
          <p:nvPr>
            <p:ph type="body" idx="1"/>
          </p:nvPr>
        </p:nvSpPr>
        <p:spPr>
          <a:xfrm>
            <a:off x="1479013" y="1501666"/>
            <a:ext cx="7378500" cy="3224700"/>
          </a:xfrm>
          <a:prstGeom prst="rect">
            <a:avLst/>
          </a:prstGeom>
          <a:noFill/>
          <a:ln>
            <a:noFill/>
          </a:ln>
        </p:spPr>
        <p:txBody>
          <a:bodyPr spcFirstLastPara="1" wrap="square" lIns="68575" tIns="34275" rIns="68575" bIns="34275" anchor="t" anchorCtr="0">
            <a:noAutofit/>
          </a:bodyPr>
          <a:lstStyle/>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Calls every other Friday for 3 months</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Wireframe in Balsamiq</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Three dev sprints ⇒ functional prototype</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Usability sessions with ESIP Usability Cluster (two sessions) and DeveloperTown (30-minute virtual tool task sessions with 24 subjects)</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Metadata work session of re3data editorial team at KIT</a:t>
            </a:r>
            <a:endParaRPr sz="2400">
              <a:latin typeface="Georgia"/>
              <a:ea typeface="Georgia"/>
              <a:cs typeface="Georgia"/>
              <a:sym typeface="Georgia"/>
            </a:endParaRPr>
          </a:p>
          <a:p>
            <a:pPr marL="457200" lvl="0" indent="-381000" algn="l" rtl="0">
              <a:spcBef>
                <a:spcPts val="0"/>
              </a:spcBef>
              <a:spcAft>
                <a:spcPts val="0"/>
              </a:spcAft>
              <a:buSzPts val="2400"/>
              <a:buFont typeface="Georgia"/>
              <a:buAutoNum type="arabicPeriod"/>
            </a:pPr>
            <a:r>
              <a:rPr lang="en" sz="2400">
                <a:latin typeface="Georgia"/>
                <a:ea typeface="Georgia"/>
                <a:cs typeface="Georgia"/>
                <a:sym typeface="Georgia"/>
              </a:rPr>
              <a:t>Final dev sprint ⇒ initial release in October 2018</a:t>
            </a:r>
            <a:endParaRPr sz="2400">
              <a:latin typeface="Georgia"/>
              <a:ea typeface="Georgia"/>
              <a:cs typeface="Georgia"/>
              <a:sym typeface="Georgia"/>
            </a:endParaRPr>
          </a:p>
          <a:p>
            <a:pPr marL="0" lvl="0" indent="0" algn="l" rtl="0">
              <a:spcBef>
                <a:spcPts val="0"/>
              </a:spcBef>
              <a:spcAft>
                <a:spcPts val="0"/>
              </a:spcAft>
              <a:buNone/>
            </a:pPr>
            <a:endParaRPr sz="2400">
              <a:latin typeface="Georgia"/>
              <a:ea typeface="Georgia"/>
              <a:cs typeface="Georgia"/>
              <a:sym typeface="Georgia"/>
            </a:endParaRPr>
          </a:p>
          <a:p>
            <a:pPr marL="0" lvl="0" indent="0" algn="l" rtl="0">
              <a:spcBef>
                <a:spcPts val="0"/>
              </a:spcBef>
              <a:spcAft>
                <a:spcPts val="0"/>
              </a:spcAft>
              <a:buNone/>
            </a:pPr>
            <a:endParaRPr sz="1800">
              <a:latin typeface="Georgia"/>
              <a:ea typeface="Georgia"/>
              <a:cs typeface="Georgia"/>
              <a:sym typeface="Georgia"/>
            </a:endParaRPr>
          </a:p>
          <a:p>
            <a:pPr marL="0" lvl="0" indent="0" algn="l" rtl="0">
              <a:spcBef>
                <a:spcPts val="0"/>
              </a:spcBef>
              <a:spcAft>
                <a:spcPts val="0"/>
              </a:spcAft>
              <a:buNone/>
            </a:pPr>
            <a:endParaRPr sz="1800">
              <a:latin typeface="Georgia"/>
              <a:ea typeface="Georgia"/>
              <a:cs typeface="Georgia"/>
              <a:sym typeface="Georgia"/>
            </a:endParaRPr>
          </a:p>
        </p:txBody>
      </p:sp>
      <p:sp>
        <p:nvSpPr>
          <p:cNvPr id="220" name="Google Shape;220;p38"/>
          <p:cNvSpPr txBox="1">
            <a:spLocks noGrp="1"/>
          </p:cNvSpPr>
          <p:nvPr>
            <p:ph type="body" idx="2"/>
          </p:nvPr>
        </p:nvSpPr>
        <p:spPr>
          <a:xfrm>
            <a:off x="1479013" y="697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sz="3000">
                <a:latin typeface="Georgia"/>
                <a:ea typeface="Georgia"/>
                <a:cs typeface="Georgia"/>
                <a:sym typeface="Georgia"/>
              </a:rPr>
              <a:t>Process</a:t>
            </a:r>
            <a:endParaRPr sz="3000">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9"/>
          <p:cNvPicPr preferRelativeResize="0"/>
          <p:nvPr/>
        </p:nvPicPr>
        <p:blipFill>
          <a:blip r:embed="rId3">
            <a:alphaModFix/>
          </a:blip>
          <a:stretch>
            <a:fillRect/>
          </a:stretch>
        </p:blipFill>
        <p:spPr>
          <a:xfrm>
            <a:off x="0" y="0"/>
            <a:ext cx="9143999" cy="5119599"/>
          </a:xfrm>
          <a:prstGeom prst="rect">
            <a:avLst/>
          </a:prstGeom>
          <a:noFill/>
          <a:ln>
            <a:noFill/>
          </a:ln>
        </p:spPr>
      </p:pic>
      <p:sp>
        <p:nvSpPr>
          <p:cNvPr id="226" name="Google Shape;226;p39"/>
          <p:cNvSpPr/>
          <p:nvPr/>
        </p:nvSpPr>
        <p:spPr>
          <a:xfrm>
            <a:off x="806875" y="3519975"/>
            <a:ext cx="1114200" cy="601800"/>
          </a:xfrm>
          <a:prstGeom prst="rightArrow">
            <a:avLst>
              <a:gd name="adj1" fmla="val 50000"/>
              <a:gd name="adj2" fmla="val 50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40"/>
          <p:cNvPicPr preferRelativeResize="0"/>
          <p:nvPr/>
        </p:nvPicPr>
        <p:blipFill>
          <a:blip r:embed="rId3">
            <a:alphaModFix/>
          </a:blip>
          <a:stretch>
            <a:fillRect/>
          </a:stretch>
        </p:blipFill>
        <p:spPr>
          <a:xfrm>
            <a:off x="0" y="0"/>
            <a:ext cx="9143998" cy="5143500"/>
          </a:xfrm>
          <a:prstGeom prst="rect">
            <a:avLst/>
          </a:prstGeom>
          <a:noFill/>
          <a:ln>
            <a:noFill/>
          </a:ln>
        </p:spPr>
      </p:pic>
      <p:sp>
        <p:nvSpPr>
          <p:cNvPr id="232" name="Google Shape;232;p40"/>
          <p:cNvSpPr/>
          <p:nvPr/>
        </p:nvSpPr>
        <p:spPr>
          <a:xfrm>
            <a:off x="1037400" y="702500"/>
            <a:ext cx="1114200" cy="601800"/>
          </a:xfrm>
          <a:prstGeom prst="rightArrow">
            <a:avLst>
              <a:gd name="adj1" fmla="val 50000"/>
              <a:gd name="adj2" fmla="val 50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41"/>
          <p:cNvPicPr preferRelativeResize="0"/>
          <p:nvPr/>
        </p:nvPicPr>
        <p:blipFill>
          <a:blip r:embed="rId3">
            <a:alphaModFix/>
          </a:blip>
          <a:stretch>
            <a:fillRect/>
          </a:stretch>
        </p:blipFill>
        <p:spPr>
          <a:xfrm>
            <a:off x="0" y="0"/>
            <a:ext cx="9143998" cy="5143501"/>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42"/>
          <p:cNvPicPr preferRelativeResize="0"/>
          <p:nvPr/>
        </p:nvPicPr>
        <p:blipFill>
          <a:blip r:embed="rId3">
            <a:alphaModFix/>
          </a:blip>
          <a:stretch>
            <a:fillRect/>
          </a:stretch>
        </p:blipFill>
        <p:spPr>
          <a:xfrm>
            <a:off x="0" y="0"/>
            <a:ext cx="9144000" cy="4819654"/>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43"/>
          <p:cNvPicPr preferRelativeResize="0"/>
          <p:nvPr/>
        </p:nvPicPr>
        <p:blipFill>
          <a:blip r:embed="rId3">
            <a:alphaModFix/>
          </a:blip>
          <a:stretch>
            <a:fillRect/>
          </a:stretch>
        </p:blipFill>
        <p:spPr>
          <a:xfrm>
            <a:off x="0" y="0"/>
            <a:ext cx="9143999" cy="5119599"/>
          </a:xfrm>
          <a:prstGeom prst="rect">
            <a:avLst/>
          </a:prstGeom>
          <a:noFill/>
          <a:ln>
            <a:noFill/>
          </a:ln>
        </p:spPr>
      </p:pic>
      <p:sp>
        <p:nvSpPr>
          <p:cNvPr id="248" name="Google Shape;248;p43"/>
          <p:cNvSpPr/>
          <p:nvPr/>
        </p:nvSpPr>
        <p:spPr>
          <a:xfrm>
            <a:off x="781275" y="4314650"/>
            <a:ext cx="1114200" cy="601800"/>
          </a:xfrm>
          <a:prstGeom prst="rightArrow">
            <a:avLst>
              <a:gd name="adj1" fmla="val 50000"/>
              <a:gd name="adj2" fmla="val 50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44"/>
          <p:cNvPicPr preferRelativeResize="0"/>
          <p:nvPr/>
        </p:nvPicPr>
        <p:blipFill>
          <a:blip r:embed="rId3">
            <a:alphaModFix/>
          </a:blip>
          <a:stretch>
            <a:fillRect/>
          </a:stretch>
        </p:blipFill>
        <p:spPr>
          <a:xfrm>
            <a:off x="0" y="0"/>
            <a:ext cx="9143997" cy="5197001"/>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5"/>
          <p:cNvPicPr preferRelativeResize="0"/>
          <p:nvPr/>
        </p:nvPicPr>
        <p:blipFill>
          <a:blip r:embed="rId3">
            <a:alphaModFix/>
          </a:blip>
          <a:stretch>
            <a:fillRect/>
          </a:stretch>
        </p:blipFill>
        <p:spPr>
          <a:xfrm>
            <a:off x="0" y="0"/>
            <a:ext cx="9144003" cy="5025195"/>
          </a:xfrm>
          <a:prstGeom prst="rect">
            <a:avLst/>
          </a:prstGeom>
          <a:noFill/>
          <a:ln>
            <a:noFill/>
          </a:ln>
        </p:spPr>
      </p:pic>
      <p:pic>
        <p:nvPicPr>
          <p:cNvPr id="259" name="Google Shape;259;p45"/>
          <p:cNvPicPr preferRelativeResize="0"/>
          <p:nvPr/>
        </p:nvPicPr>
        <p:blipFill>
          <a:blip r:embed="rId4">
            <a:alphaModFix/>
          </a:blip>
          <a:stretch>
            <a:fillRect/>
          </a:stretch>
        </p:blipFill>
        <p:spPr>
          <a:xfrm>
            <a:off x="594588" y="2008600"/>
            <a:ext cx="8107226" cy="1374625"/>
          </a:xfrm>
          <a:prstGeom prst="rect">
            <a:avLst/>
          </a:prstGeom>
          <a:noFill/>
          <a:ln>
            <a:noFill/>
          </a:ln>
          <a:effectLst>
            <a:outerShdw blurRad="342900" dist="200025" dir="732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6"/>
          <p:cNvSpPr txBox="1">
            <a:spLocks noGrp="1"/>
          </p:cNvSpPr>
          <p:nvPr>
            <p:ph type="body" idx="1"/>
          </p:nvPr>
        </p:nvSpPr>
        <p:spPr>
          <a:xfrm>
            <a:off x="1479025" y="663469"/>
            <a:ext cx="7378500" cy="951000"/>
          </a:xfrm>
          <a:prstGeom prst="rect">
            <a:avLst/>
          </a:prstGeom>
          <a:noFill/>
          <a:ln>
            <a:noFill/>
          </a:ln>
        </p:spPr>
        <p:txBody>
          <a:bodyPr spcFirstLastPara="1" wrap="square" lIns="68575" tIns="34275" rIns="68575" bIns="34275" anchor="t" anchorCtr="0">
            <a:noAutofit/>
          </a:bodyPr>
          <a:lstStyle/>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Built an initial repository suggestion tool to connect researchers to data repositories</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Began to rally the Earth, space, and environmental sciences research community around the FAIR Principles</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Raised more awareness of FAIR among data facilities</a:t>
            </a:r>
            <a:endParaRPr sz="1800">
              <a:latin typeface="Georgia"/>
              <a:ea typeface="Georgia"/>
              <a:cs typeface="Georgia"/>
              <a:sym typeface="Georgia"/>
            </a:endParaRPr>
          </a:p>
        </p:txBody>
      </p:sp>
      <p:sp>
        <p:nvSpPr>
          <p:cNvPr id="265" name="Google Shape;265;p46"/>
          <p:cNvSpPr txBox="1">
            <a:spLocks noGrp="1"/>
          </p:cNvSpPr>
          <p:nvPr>
            <p:ph type="body" idx="2"/>
          </p:nvPr>
        </p:nvSpPr>
        <p:spPr>
          <a:xfrm>
            <a:off x="1479013" y="2405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a:latin typeface="Georgia"/>
                <a:ea typeface="Georgia"/>
                <a:cs typeface="Georgia"/>
                <a:sym typeface="Georgia"/>
              </a:rPr>
              <a:t>What we did:</a:t>
            </a:r>
            <a:endParaRPr>
              <a:latin typeface="Georgia"/>
              <a:ea typeface="Georgia"/>
              <a:cs typeface="Georgia"/>
              <a:sym typeface="Georgia"/>
            </a:endParaRPr>
          </a:p>
        </p:txBody>
      </p:sp>
      <p:sp>
        <p:nvSpPr>
          <p:cNvPr id="266" name="Google Shape;266;p46"/>
          <p:cNvSpPr txBox="1">
            <a:spLocks noGrp="1"/>
          </p:cNvSpPr>
          <p:nvPr>
            <p:ph type="body" idx="1"/>
          </p:nvPr>
        </p:nvSpPr>
        <p:spPr>
          <a:xfrm>
            <a:off x="1479025" y="2644669"/>
            <a:ext cx="7378500" cy="951000"/>
          </a:xfrm>
          <a:prstGeom prst="rect">
            <a:avLst/>
          </a:prstGeom>
          <a:noFill/>
          <a:ln>
            <a:noFill/>
          </a:ln>
        </p:spPr>
        <p:txBody>
          <a:bodyPr spcFirstLastPara="1" wrap="square" lIns="68575" tIns="34275" rIns="68575" bIns="34275" anchor="t" anchorCtr="0">
            <a:noAutofit/>
          </a:bodyPr>
          <a:lstStyle/>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Build a fully comprehensive, international consensus</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Address other compelling use cases (e.g., funders, publishers)</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Define robust metrics for what is “FAIR” and what isn’t</a:t>
            </a:r>
            <a:endParaRPr sz="1800">
              <a:latin typeface="Georgia"/>
              <a:ea typeface="Georgia"/>
              <a:cs typeface="Georgia"/>
              <a:sym typeface="Georgia"/>
            </a:endParaRPr>
          </a:p>
        </p:txBody>
      </p:sp>
      <p:sp>
        <p:nvSpPr>
          <p:cNvPr id="267" name="Google Shape;267;p46"/>
          <p:cNvSpPr txBox="1">
            <a:spLocks noGrp="1"/>
          </p:cNvSpPr>
          <p:nvPr>
            <p:ph type="body" idx="2"/>
          </p:nvPr>
        </p:nvSpPr>
        <p:spPr>
          <a:xfrm>
            <a:off x="1479013" y="22217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a:latin typeface="Georgia"/>
                <a:ea typeface="Georgia"/>
                <a:cs typeface="Georgia"/>
                <a:sym typeface="Georgia"/>
              </a:rPr>
              <a:t>What we didn’t do:</a:t>
            </a:r>
            <a:endParaRPr>
              <a:latin typeface="Georgia"/>
              <a:ea typeface="Georgia"/>
              <a:cs typeface="Georgia"/>
              <a:sym typeface="Georgia"/>
            </a:endParaRPr>
          </a:p>
        </p:txBody>
      </p:sp>
      <p:sp>
        <p:nvSpPr>
          <p:cNvPr id="268" name="Google Shape;268;p46"/>
          <p:cNvSpPr txBox="1">
            <a:spLocks noGrp="1"/>
          </p:cNvSpPr>
          <p:nvPr>
            <p:ph type="body" idx="1"/>
          </p:nvPr>
        </p:nvSpPr>
        <p:spPr>
          <a:xfrm>
            <a:off x="1479025" y="4016269"/>
            <a:ext cx="7378500" cy="951000"/>
          </a:xfrm>
          <a:prstGeom prst="rect">
            <a:avLst/>
          </a:prstGeom>
          <a:noFill/>
          <a:ln>
            <a:noFill/>
          </a:ln>
        </p:spPr>
        <p:txBody>
          <a:bodyPr spcFirstLastPara="1" wrap="square" lIns="68575" tIns="34275" rIns="68575" bIns="34275" anchor="t" anchorCtr="0">
            <a:noAutofit/>
          </a:bodyPr>
          <a:lstStyle/>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Better metadata (there’s always better metadata)</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Extend approach to other domains</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Refine / improve / extend the tool</a:t>
            </a:r>
            <a:endParaRPr sz="1800">
              <a:latin typeface="Georgia"/>
              <a:ea typeface="Georgia"/>
              <a:cs typeface="Georgia"/>
              <a:sym typeface="Georgia"/>
            </a:endParaRPr>
          </a:p>
        </p:txBody>
      </p:sp>
      <p:sp>
        <p:nvSpPr>
          <p:cNvPr id="269" name="Google Shape;269;p46"/>
          <p:cNvSpPr txBox="1">
            <a:spLocks noGrp="1"/>
          </p:cNvSpPr>
          <p:nvPr>
            <p:ph type="body" idx="2"/>
          </p:nvPr>
        </p:nvSpPr>
        <p:spPr>
          <a:xfrm>
            <a:off x="1479013" y="3593306"/>
            <a:ext cx="7378500" cy="614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rgbClr val="0083BA"/>
              </a:buClr>
              <a:buSzPts val="2400"/>
              <a:buNone/>
            </a:pPr>
            <a:r>
              <a:rPr lang="en">
                <a:latin typeface="Georgia"/>
                <a:ea typeface="Georgia"/>
                <a:cs typeface="Georgia"/>
                <a:sym typeface="Georgia"/>
              </a:rPr>
              <a:t>What we’d like to do in the future:</a:t>
            </a:r>
            <a:endParaRPr>
              <a:latin typeface="Georgia"/>
              <a:ea typeface="Georgia"/>
              <a:cs typeface="Georgia"/>
              <a:sym typeface="Georgi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47"/>
          <p:cNvPicPr preferRelativeResize="0"/>
          <p:nvPr/>
        </p:nvPicPr>
        <p:blipFill>
          <a:blip r:embed="rId3">
            <a:alphaModFix/>
          </a:blip>
          <a:stretch>
            <a:fillRect/>
          </a:stretch>
        </p:blipFill>
        <p:spPr>
          <a:xfrm>
            <a:off x="0" y="0"/>
            <a:ext cx="9144001" cy="5143500"/>
          </a:xfrm>
          <a:prstGeom prst="rect">
            <a:avLst/>
          </a:prstGeom>
          <a:noFill/>
          <a:ln>
            <a:noFill/>
          </a:ln>
        </p:spPr>
      </p:pic>
      <p:sp>
        <p:nvSpPr>
          <p:cNvPr id="275" name="Google Shape;275;p47"/>
          <p:cNvSpPr txBox="1"/>
          <p:nvPr/>
        </p:nvSpPr>
        <p:spPr>
          <a:xfrm rot="4533151">
            <a:off x="-1507106" y="2101644"/>
            <a:ext cx="5200559" cy="130456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a:solidFill>
                  <a:srgbClr val="FFFFFF"/>
                </a:solidFill>
                <a:highlight>
                  <a:srgbClr val="000000"/>
                </a:highlight>
                <a:latin typeface="Georgia"/>
                <a:ea typeface="Georgia"/>
                <a:cs typeface="Georgia"/>
                <a:sym typeface="Georgia"/>
              </a:rPr>
              <a:t>Molte grazie...</a:t>
            </a:r>
            <a:endParaRPr sz="6000">
              <a:solidFill>
                <a:srgbClr val="FFFFFF"/>
              </a:solidFill>
              <a:highlight>
                <a:srgbClr val="000000"/>
              </a:highlight>
              <a:latin typeface="Georgia"/>
              <a:ea typeface="Georgia"/>
              <a:cs typeface="Georgia"/>
              <a:sym typeface="Georgi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entennial">
  <a:themeElements>
    <a:clrScheme name="Centennial 1">
      <a:dk1>
        <a:srgbClr val="003744"/>
      </a:dk1>
      <a:lt1>
        <a:srgbClr val="FFFFFF"/>
      </a:lt1>
      <a:dk2>
        <a:srgbClr val="003744"/>
      </a:dk2>
      <a:lt2>
        <a:srgbClr val="FFFFFF"/>
      </a:lt2>
      <a:accent1>
        <a:srgbClr val="0082B9"/>
      </a:accent1>
      <a:accent2>
        <a:srgbClr val="003744"/>
      </a:accent2>
      <a:accent3>
        <a:srgbClr val="C44124"/>
      </a:accent3>
      <a:accent4>
        <a:srgbClr val="83528E"/>
      </a:accent4>
      <a:accent5>
        <a:srgbClr val="CC922A"/>
      </a:accent5>
      <a:accent6>
        <a:srgbClr val="71A03E"/>
      </a:accent6>
      <a:hlink>
        <a:srgbClr val="0082B9"/>
      </a:hlink>
      <a:folHlink>
        <a:srgbClr val="8352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1176</Words>
  <Application>Microsoft Macintosh PowerPoint</Application>
  <PresentationFormat>On-screen Show (16:9)</PresentationFormat>
  <Paragraphs>168</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Calibri</vt:lpstr>
      <vt:lpstr>PT Sans</vt:lpstr>
      <vt:lpstr>Arial</vt:lpstr>
      <vt:lpstr>Georgia</vt:lpstr>
      <vt:lpstr>Cabin</vt:lpstr>
      <vt:lpstr>Simple Light</vt:lpstr>
      <vt:lpstr>Centennial</vt:lpstr>
      <vt:lpstr>Connecting Researchers to Data Repositories in the Earth, Space, and Environmental Sciences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https://ircdl2019.isti.cnr.it</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Researchers to Data Repositories in the Earth, Space, and Environmental Sciences</dc:title>
  <dc:subject>IRCDL 2019</dc:subject>
  <dc:creator>Michael Witt, Shelley Stall, Ruth Duerr, Raymond Plante, Martin Fenner, Robin Dasler, Patricia Cruse, Sophie Hou, Robert Ulrich, Danie Kinkade</dc:creator>
  <cp:keywords>Research data management,􏰀 FAIR principles,􏰀 Geosciences, Repositories, Data facilities, Recommender systems</cp:keywords>
  <dc:description>The Repository Finder tool was developed to help researchers in the domain of Earth, space, and environmental sciences to identify appropriate repositories where they can deposit their research data and to promote practices that implement the FAIR Principles, encouraging progress toward sharing data that are findable, accessible, interoperable, and reusable. Requirements for the design of the tool were gathered through a series of workshops and working groups as a part of the Enabling FAIR Data initiative led by the American Geophysical Union that included the development of a decision tree that researchers may follow in selecting a data repository, interviews with domain repository managers, and usability testing. The tool is hosted on the web by DataCite and enables a researcher to query all data repositories by keyword or to view a list of domain repositories that accept data for deposit, support open access, and provide persistent identifiers. Metadata records from the re3data.org registry of research data repositories and the returned results highlight repositories that have achieved trustworthy digital repository certification through a formal procedure such as the CoreTrust Seal.</dc:description>
  <cp:lastModifiedBy>Microsoft Office User</cp:lastModifiedBy>
  <cp:revision>2</cp:revision>
  <dcterms:modified xsi:type="dcterms:W3CDTF">2019-02-01T09:10:03Z</dcterms:modified>
  <cp:category/>
</cp:coreProperties>
</file>