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notesSlides/notesSlide7.xml" ContentType="application/vnd.openxmlformats-officedocument.presentationml.notesSlide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1"/>
  </p:notesMasterIdLst>
  <p:handoutMasterIdLst>
    <p:handoutMasterId r:id="rId152"/>
  </p:handoutMasterIdLst>
  <p:sldIdLst>
    <p:sldId id="256" r:id="rId2"/>
    <p:sldId id="320" r:id="rId3"/>
    <p:sldId id="321" r:id="rId4"/>
    <p:sldId id="258" r:id="rId5"/>
    <p:sldId id="322" r:id="rId6"/>
    <p:sldId id="260" r:id="rId7"/>
    <p:sldId id="261" r:id="rId8"/>
    <p:sldId id="262" r:id="rId9"/>
    <p:sldId id="439" r:id="rId10"/>
    <p:sldId id="440" r:id="rId11"/>
    <p:sldId id="444" r:id="rId12"/>
    <p:sldId id="441" r:id="rId13"/>
    <p:sldId id="442" r:id="rId14"/>
    <p:sldId id="443" r:id="rId15"/>
    <p:sldId id="438" r:id="rId16"/>
    <p:sldId id="263" r:id="rId17"/>
    <p:sldId id="383" r:id="rId18"/>
    <p:sldId id="331" r:id="rId19"/>
    <p:sldId id="323" r:id="rId20"/>
    <p:sldId id="264" r:id="rId21"/>
    <p:sldId id="265" r:id="rId22"/>
    <p:sldId id="266" r:id="rId23"/>
    <p:sldId id="382" r:id="rId24"/>
    <p:sldId id="388" r:id="rId25"/>
    <p:sldId id="385" r:id="rId26"/>
    <p:sldId id="386" r:id="rId27"/>
    <p:sldId id="387" r:id="rId28"/>
    <p:sldId id="324" r:id="rId29"/>
    <p:sldId id="393" r:id="rId30"/>
    <p:sldId id="391" r:id="rId31"/>
    <p:sldId id="394" r:id="rId32"/>
    <p:sldId id="392" r:id="rId33"/>
    <p:sldId id="395" r:id="rId34"/>
    <p:sldId id="396" r:id="rId35"/>
    <p:sldId id="397" r:id="rId36"/>
    <p:sldId id="400" r:id="rId37"/>
    <p:sldId id="403" r:id="rId38"/>
    <p:sldId id="401" r:id="rId39"/>
    <p:sldId id="402" r:id="rId40"/>
    <p:sldId id="399" r:id="rId41"/>
    <p:sldId id="404" r:id="rId42"/>
    <p:sldId id="406" r:id="rId43"/>
    <p:sldId id="407" r:id="rId44"/>
    <p:sldId id="398" r:id="rId45"/>
    <p:sldId id="408" r:id="rId46"/>
    <p:sldId id="409" r:id="rId47"/>
    <p:sldId id="410" r:id="rId48"/>
    <p:sldId id="411" r:id="rId49"/>
    <p:sldId id="416" r:id="rId50"/>
    <p:sldId id="418" r:id="rId51"/>
    <p:sldId id="419" r:id="rId52"/>
    <p:sldId id="420" r:id="rId53"/>
    <p:sldId id="421" r:id="rId54"/>
    <p:sldId id="422" r:id="rId55"/>
    <p:sldId id="423" r:id="rId56"/>
    <p:sldId id="424" r:id="rId57"/>
    <p:sldId id="425" r:id="rId58"/>
    <p:sldId id="426" r:id="rId59"/>
    <p:sldId id="427" r:id="rId60"/>
    <p:sldId id="428" r:id="rId61"/>
    <p:sldId id="429" r:id="rId62"/>
    <p:sldId id="430" r:id="rId63"/>
    <p:sldId id="431" r:id="rId64"/>
    <p:sldId id="432" r:id="rId65"/>
    <p:sldId id="272" r:id="rId66"/>
    <p:sldId id="273" r:id="rId67"/>
    <p:sldId id="435" r:id="rId68"/>
    <p:sldId id="436" r:id="rId69"/>
    <p:sldId id="433" r:id="rId70"/>
    <p:sldId id="437" r:id="rId71"/>
    <p:sldId id="276" r:id="rId72"/>
    <p:sldId id="277" r:id="rId73"/>
    <p:sldId id="278" r:id="rId74"/>
    <p:sldId id="279" r:id="rId75"/>
    <p:sldId id="280" r:id="rId76"/>
    <p:sldId id="281" r:id="rId77"/>
    <p:sldId id="282" r:id="rId78"/>
    <p:sldId id="283" r:id="rId79"/>
    <p:sldId id="267" r:id="rId80"/>
    <p:sldId id="284" r:id="rId81"/>
    <p:sldId id="445" r:id="rId82"/>
    <p:sldId id="446" r:id="rId83"/>
    <p:sldId id="447" r:id="rId84"/>
    <p:sldId id="448" r:id="rId85"/>
    <p:sldId id="461" r:id="rId86"/>
    <p:sldId id="450" r:id="rId87"/>
    <p:sldId id="451" r:id="rId88"/>
    <p:sldId id="452" r:id="rId89"/>
    <p:sldId id="453" r:id="rId90"/>
    <p:sldId id="454" r:id="rId91"/>
    <p:sldId id="455" r:id="rId92"/>
    <p:sldId id="456" r:id="rId93"/>
    <p:sldId id="463" r:id="rId94"/>
    <p:sldId id="457" r:id="rId95"/>
    <p:sldId id="464" r:id="rId96"/>
    <p:sldId id="458" r:id="rId97"/>
    <p:sldId id="465" r:id="rId98"/>
    <p:sldId id="459" r:id="rId99"/>
    <p:sldId id="460" r:id="rId100"/>
    <p:sldId id="325" r:id="rId101"/>
    <p:sldId id="285" r:id="rId102"/>
    <p:sldId id="286" r:id="rId103"/>
    <p:sldId id="287" r:id="rId104"/>
    <p:sldId id="288" r:id="rId105"/>
    <p:sldId id="289" r:id="rId106"/>
    <p:sldId id="290" r:id="rId107"/>
    <p:sldId id="291" r:id="rId108"/>
    <p:sldId id="292" r:id="rId109"/>
    <p:sldId id="293" r:id="rId110"/>
    <p:sldId id="294" r:id="rId111"/>
    <p:sldId id="295" r:id="rId112"/>
    <p:sldId id="296" r:id="rId113"/>
    <p:sldId id="327" r:id="rId114"/>
    <p:sldId id="297" r:id="rId115"/>
    <p:sldId id="371" r:id="rId116"/>
    <p:sldId id="373" r:id="rId117"/>
    <p:sldId id="372" r:id="rId118"/>
    <p:sldId id="375" r:id="rId119"/>
    <p:sldId id="376" r:id="rId120"/>
    <p:sldId id="377" r:id="rId121"/>
    <p:sldId id="378" r:id="rId122"/>
    <p:sldId id="379" r:id="rId123"/>
    <p:sldId id="380" r:id="rId124"/>
    <p:sldId id="381" r:id="rId125"/>
    <p:sldId id="332" r:id="rId126"/>
    <p:sldId id="336" r:id="rId127"/>
    <p:sldId id="345" r:id="rId128"/>
    <p:sldId id="346" r:id="rId129"/>
    <p:sldId id="344" r:id="rId130"/>
    <p:sldId id="337" r:id="rId131"/>
    <p:sldId id="348" r:id="rId132"/>
    <p:sldId id="349" r:id="rId133"/>
    <p:sldId id="350" r:id="rId134"/>
    <p:sldId id="338" r:id="rId135"/>
    <p:sldId id="351" r:id="rId136"/>
    <p:sldId id="352" r:id="rId137"/>
    <p:sldId id="353" r:id="rId138"/>
    <p:sldId id="354" r:id="rId139"/>
    <p:sldId id="355" r:id="rId140"/>
    <p:sldId id="358" r:id="rId141"/>
    <p:sldId id="356" r:id="rId142"/>
    <p:sldId id="361" r:id="rId143"/>
    <p:sldId id="357" r:id="rId144"/>
    <p:sldId id="362" r:id="rId145"/>
    <p:sldId id="363" r:id="rId146"/>
    <p:sldId id="364" r:id="rId147"/>
    <p:sldId id="365" r:id="rId148"/>
    <p:sldId id="366" r:id="rId149"/>
    <p:sldId id="367" r:id="rId150"/>
  </p:sldIdLst>
  <p:sldSz cx="12192000" cy="6858000"/>
  <p:notesSz cx="6858000" cy="9144000"/>
  <p:custDataLst>
    <p:tags r:id="rId15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379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FFFF"/>
    <a:srgbClr val="5B9BD5"/>
    <a:srgbClr val="FFC000"/>
    <a:srgbClr val="C55A11"/>
    <a:srgbClr val="2F5597"/>
    <a:srgbClr val="70AD47"/>
    <a:srgbClr val="000000"/>
    <a:srgbClr val="CC00CC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F6992B-7C37-4B13-8820-6326FAC481E9}" v="23" dt="2026-06-25T09:51:49.0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5083" autoAdjust="0"/>
  </p:normalViewPr>
  <p:slideViewPr>
    <p:cSldViewPr snapToGrid="0" showGuides="1">
      <p:cViewPr varScale="1">
        <p:scale>
          <a:sx n="154" d="100"/>
          <a:sy n="154" d="100"/>
        </p:scale>
        <p:origin x="174" y="252"/>
      </p:cViewPr>
      <p:guideLst>
        <p:guide orient="horz" pos="2296"/>
        <p:guide pos="3795"/>
      </p:guideLst>
    </p:cSldViewPr>
  </p:slideViewPr>
  <p:outlineViewPr>
    <p:cViewPr>
      <p:scale>
        <a:sx n="33" d="100"/>
        <a:sy n="33" d="100"/>
      </p:scale>
      <p:origin x="0" y="-26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57"/>
    </p:cViewPr>
  </p:sorterViewPr>
  <p:notesViewPr>
    <p:cSldViewPr snapToGrid="0" showGuides="1">
      <p:cViewPr varScale="1">
        <p:scale>
          <a:sx n="86" d="100"/>
          <a:sy n="86" d="100"/>
        </p:scale>
        <p:origin x="2622" y="3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microsoft.com/office/2015/10/relationships/revisionInfo" Target="revisionInfo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viewProps" Target="view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notesMaster" Target="notesMasters/notesMaster1.xml"/><Relationship Id="rId156" Type="http://schemas.openxmlformats.org/officeDocument/2006/relationships/theme" Target="theme/theme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tags" Target="tags/tag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presProps" Target="presProp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yer, Quirin" userId="c27dd20e-90ad-4983-9598-3678a6a92520" providerId="ADAL" clId="{F9B2B480-2DB4-45FF-98D3-D0EC11DCE496}"/>
    <pc:docChg chg="undo custSel delSld modSld modMainMaster">
      <pc:chgData name="Meyer, Quirin" userId="c27dd20e-90ad-4983-9598-3678a6a92520" providerId="ADAL" clId="{F9B2B480-2DB4-45FF-98D3-D0EC11DCE496}" dt="2026-06-25T09:56:47.893" v="159" actId="20577"/>
      <pc:docMkLst>
        <pc:docMk/>
      </pc:docMkLst>
      <pc:sldChg chg="addSp delSp modSp mod">
        <pc:chgData name="Meyer, Quirin" userId="c27dd20e-90ad-4983-9598-3678a6a92520" providerId="ADAL" clId="{F9B2B480-2DB4-45FF-98D3-D0EC11DCE496}" dt="2026-06-25T09:51:49.033" v="157"/>
        <pc:sldMkLst>
          <pc:docMk/>
          <pc:sldMk cId="4211289322" sldId="256"/>
        </pc:sldMkLst>
        <pc:spChg chg="add del mod">
          <ac:chgData name="Meyer, Quirin" userId="c27dd20e-90ad-4983-9598-3678a6a92520" providerId="ADAL" clId="{F9B2B480-2DB4-45FF-98D3-D0EC11DCE496}" dt="2026-06-25T09:51:48.636" v="156" actId="478"/>
          <ac:spMkLst>
            <pc:docMk/>
            <pc:sldMk cId="4211289322" sldId="256"/>
            <ac:spMk id="2" creationId="{AA772A12-72D9-9917-EEF1-779937921EAA}"/>
          </ac:spMkLst>
        </pc:spChg>
        <pc:spChg chg="add del mod">
          <ac:chgData name="Meyer, Quirin" userId="c27dd20e-90ad-4983-9598-3678a6a92520" providerId="ADAL" clId="{F9B2B480-2DB4-45FF-98D3-D0EC11DCE496}" dt="2026-06-25T09:51:48.636" v="156" actId="478"/>
          <ac:spMkLst>
            <pc:docMk/>
            <pc:sldMk cId="4211289322" sldId="256"/>
            <ac:spMk id="3" creationId="{2D964367-E434-5FB4-0469-220201943F3A}"/>
          </ac:spMkLst>
        </pc:spChg>
        <pc:spChg chg="mod">
          <ac:chgData name="Meyer, Quirin" userId="c27dd20e-90ad-4983-9598-3678a6a92520" providerId="ADAL" clId="{F9B2B480-2DB4-45FF-98D3-D0EC11DCE496}" dt="2026-06-25T09:27:12.673" v="153" actId="6549"/>
          <ac:spMkLst>
            <pc:docMk/>
            <pc:sldMk cId="4211289322" sldId="256"/>
            <ac:spMk id="4" creationId="{00000000-0000-0000-0000-000000000000}"/>
          </ac:spMkLst>
        </pc:spChg>
        <pc:spChg chg="add mod">
          <ac:chgData name="Meyer, Quirin" userId="c27dd20e-90ad-4983-9598-3678a6a92520" providerId="ADAL" clId="{F9B2B480-2DB4-45FF-98D3-D0EC11DCE496}" dt="2026-06-25T09:51:49.033" v="157"/>
          <ac:spMkLst>
            <pc:docMk/>
            <pc:sldMk cId="4211289322" sldId="256"/>
            <ac:spMk id="6" creationId="{9648DE93-412D-B5E8-818A-61894F41C404}"/>
          </ac:spMkLst>
        </pc:spChg>
        <pc:spChg chg="add mod">
          <ac:chgData name="Meyer, Quirin" userId="c27dd20e-90ad-4983-9598-3678a6a92520" providerId="ADAL" clId="{F9B2B480-2DB4-45FF-98D3-D0EC11DCE496}" dt="2026-06-25T09:51:49.033" v="157"/>
          <ac:spMkLst>
            <pc:docMk/>
            <pc:sldMk cId="4211289322" sldId="256"/>
            <ac:spMk id="7" creationId="{9D33D51D-804B-51E2-AFDF-168016114788}"/>
          </ac:spMkLst>
        </pc:spChg>
      </pc:sldChg>
      <pc:sldChg chg="addSp delSp modSp mod">
        <pc:chgData name="Meyer, Quirin" userId="c27dd20e-90ad-4983-9598-3678a6a92520" providerId="ADAL" clId="{F9B2B480-2DB4-45FF-98D3-D0EC11DCE496}" dt="2026-06-25T08:28:12.149" v="146"/>
        <pc:sldMkLst>
          <pc:docMk/>
          <pc:sldMk cId="2299949294" sldId="258"/>
        </pc:sldMkLst>
        <pc:spChg chg="add mod">
          <ac:chgData name="Meyer, Quirin" userId="c27dd20e-90ad-4983-9598-3678a6a92520" providerId="ADAL" clId="{F9B2B480-2DB4-45FF-98D3-D0EC11DCE496}" dt="2026-06-25T08:20:29.659" v="45"/>
          <ac:spMkLst>
            <pc:docMk/>
            <pc:sldMk cId="2299949294" sldId="258"/>
            <ac:spMk id="4" creationId="{8BC90DF0-E8A3-DFC6-EF3B-EB4F0EABEC10}"/>
          </ac:spMkLst>
        </pc:spChg>
        <pc:spChg chg="add mod">
          <ac:chgData name="Meyer, Quirin" userId="c27dd20e-90ad-4983-9598-3678a6a92520" providerId="ADAL" clId="{F9B2B480-2DB4-45FF-98D3-D0EC11DCE496}" dt="2026-06-25T08:23:39.386" v="88" actId="1035"/>
          <ac:spMkLst>
            <pc:docMk/>
            <pc:sldMk cId="2299949294" sldId="258"/>
            <ac:spMk id="9" creationId="{F6F4990F-0C9C-B959-5C51-8F2D1D8CF3D1}"/>
          </ac:spMkLst>
        </pc:spChg>
        <pc:spChg chg="add mod">
          <ac:chgData name="Meyer, Quirin" userId="c27dd20e-90ad-4983-9598-3678a6a92520" providerId="ADAL" clId="{F9B2B480-2DB4-45FF-98D3-D0EC11DCE496}" dt="2026-06-25T08:25:40.538" v="103" actId="14100"/>
          <ac:spMkLst>
            <pc:docMk/>
            <pc:sldMk cId="2299949294" sldId="258"/>
            <ac:spMk id="11" creationId="{27D246AD-6051-E5AB-2334-366392B24C3D}"/>
          </ac:spMkLst>
        </pc:spChg>
        <pc:spChg chg="add mod">
          <ac:chgData name="Meyer, Quirin" userId="c27dd20e-90ad-4983-9598-3678a6a92520" providerId="ADAL" clId="{F9B2B480-2DB4-45FF-98D3-D0EC11DCE496}" dt="2026-06-25T08:28:12.149" v="146"/>
          <ac:spMkLst>
            <pc:docMk/>
            <pc:sldMk cId="2299949294" sldId="258"/>
            <ac:spMk id="17" creationId="{19612663-E5FC-95F0-348B-F6C99C03CBDB}"/>
          </ac:spMkLst>
        </pc:spChg>
        <pc:picChg chg="add mod ord">
          <ac:chgData name="Meyer, Quirin" userId="c27dd20e-90ad-4983-9598-3678a6a92520" providerId="ADAL" clId="{F9B2B480-2DB4-45FF-98D3-D0EC11DCE496}" dt="2026-06-25T08:27:25.039" v="104" actId="14100"/>
          <ac:picMkLst>
            <pc:docMk/>
            <pc:sldMk cId="2299949294" sldId="258"/>
            <ac:picMk id="6" creationId="{44D86680-E208-F68B-6E02-13642836EA1B}"/>
          </ac:picMkLst>
        </pc:picChg>
        <pc:picChg chg="del">
          <ac:chgData name="Meyer, Quirin" userId="c27dd20e-90ad-4983-9598-3678a6a92520" providerId="ADAL" clId="{F9B2B480-2DB4-45FF-98D3-D0EC11DCE496}" dt="2026-06-25T08:21:46.538" v="46" actId="478"/>
          <ac:picMkLst>
            <pc:docMk/>
            <pc:sldMk cId="2299949294" sldId="258"/>
            <ac:picMk id="8" creationId="{00000000-0000-0000-0000-000000000000}"/>
          </ac:picMkLst>
        </pc:picChg>
        <pc:picChg chg="add mod">
          <ac:chgData name="Meyer, Quirin" userId="c27dd20e-90ad-4983-9598-3678a6a92520" providerId="ADAL" clId="{F9B2B480-2DB4-45FF-98D3-D0EC11DCE496}" dt="2026-06-25T08:25:34.959" v="101" actId="1076"/>
          <ac:picMkLst>
            <pc:docMk/>
            <pc:sldMk cId="2299949294" sldId="258"/>
            <ac:picMk id="13" creationId="{15FE590C-EAF1-EC19-E4E3-BBA6976730C9}"/>
          </ac:picMkLst>
        </pc:picChg>
        <pc:picChg chg="add mod">
          <ac:chgData name="Meyer, Quirin" userId="c27dd20e-90ad-4983-9598-3678a6a92520" providerId="ADAL" clId="{F9B2B480-2DB4-45FF-98D3-D0EC11DCE496}" dt="2026-06-25T08:27:49.366" v="111" actId="1076"/>
          <ac:picMkLst>
            <pc:docMk/>
            <pc:sldMk cId="2299949294" sldId="258"/>
            <ac:picMk id="15" creationId="{8223999F-B15C-B306-F93B-30433A9BFCA4}"/>
          </ac:picMkLst>
        </pc:picChg>
        <pc:picChg chg="del">
          <ac:chgData name="Meyer, Quirin" userId="c27dd20e-90ad-4983-9598-3678a6a92520" providerId="ADAL" clId="{F9B2B480-2DB4-45FF-98D3-D0EC11DCE496}" dt="2026-06-25T08:25:21.865" v="91" actId="478"/>
          <ac:picMkLst>
            <pc:docMk/>
            <pc:sldMk cId="2299949294" sldId="258"/>
            <ac:picMk id="1026" creationId="{00000000-0000-0000-0000-000000000000}"/>
          </ac:picMkLst>
        </pc:picChg>
      </pc:sldChg>
      <pc:sldChg chg="delSp mod">
        <pc:chgData name="Meyer, Quirin" userId="c27dd20e-90ad-4983-9598-3678a6a92520" providerId="ADAL" clId="{F9B2B480-2DB4-45FF-98D3-D0EC11DCE496}" dt="2026-06-25T08:28:44.345" v="149" actId="478"/>
        <pc:sldMkLst>
          <pc:docMk/>
          <pc:sldMk cId="4210736141" sldId="296"/>
        </pc:sldMkLst>
        <pc:picChg chg="del">
          <ac:chgData name="Meyer, Quirin" userId="c27dd20e-90ad-4983-9598-3678a6a92520" providerId="ADAL" clId="{F9B2B480-2DB4-45FF-98D3-D0EC11DCE496}" dt="2026-06-25T08:28:44.345" v="149" actId="478"/>
          <ac:picMkLst>
            <pc:docMk/>
            <pc:sldMk cId="4210736141" sldId="296"/>
            <ac:picMk id="10" creationId="{00000000-0000-0000-0000-000000000000}"/>
          </ac:picMkLst>
        </pc:picChg>
      </pc:sldChg>
      <pc:sldChg chg="del">
        <pc:chgData name="Meyer, Quirin" userId="c27dd20e-90ad-4983-9598-3678a6a92520" providerId="ADAL" clId="{F9B2B480-2DB4-45FF-98D3-D0EC11DCE496}" dt="2026-06-25T08:28:27.574" v="148" actId="47"/>
        <pc:sldMkLst>
          <pc:docMk/>
          <pc:sldMk cId="2710212099" sldId="299"/>
        </pc:sldMkLst>
      </pc:sldChg>
      <pc:sldChg chg="del">
        <pc:chgData name="Meyer, Quirin" userId="c27dd20e-90ad-4983-9598-3678a6a92520" providerId="ADAL" clId="{F9B2B480-2DB4-45FF-98D3-D0EC11DCE496}" dt="2026-06-25T08:28:25.772" v="147" actId="47"/>
        <pc:sldMkLst>
          <pc:docMk/>
          <pc:sldMk cId="466617438" sldId="307"/>
        </pc:sldMkLst>
      </pc:sldChg>
      <pc:sldMasterChg chg="modSp mod">
        <pc:chgData name="Meyer, Quirin" userId="c27dd20e-90ad-4983-9598-3678a6a92520" providerId="ADAL" clId="{F9B2B480-2DB4-45FF-98D3-D0EC11DCE496}" dt="2026-06-25T09:56:47.893" v="159" actId="20577"/>
        <pc:sldMasterMkLst>
          <pc:docMk/>
          <pc:sldMasterMk cId="332776734" sldId="2147483648"/>
        </pc:sldMasterMkLst>
        <pc:spChg chg="mod">
          <ac:chgData name="Meyer, Quirin" userId="c27dd20e-90ad-4983-9598-3678a6a92520" providerId="ADAL" clId="{F9B2B480-2DB4-45FF-98D3-D0EC11DCE496}" dt="2026-06-25T09:56:47.893" v="159" actId="20577"/>
          <ac:spMkLst>
            <pc:docMk/>
            <pc:sldMasterMk cId="332776734" sldId="2147483648"/>
            <ac:spMk id="9" creationId="{14C5AF69-E8D1-412D-A6B6-43FFAB0F432E}"/>
          </ac:spMkLst>
        </pc:spChg>
        <pc:spChg chg="mod">
          <ac:chgData name="Meyer, Quirin" userId="c27dd20e-90ad-4983-9598-3678a6a92520" providerId="ADAL" clId="{F9B2B480-2DB4-45FF-98D3-D0EC11DCE496}" dt="2026-06-25T09:56:47.886" v="158" actId="20577"/>
          <ac:spMkLst>
            <pc:docMk/>
            <pc:sldMasterMk cId="332776734" sldId="2147483648"/>
            <ac:spMk id="15" creationId="{00000000-0000-0000-0000-000000000000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C570F0D4-471A-423A-A0C5-37730D33DA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EF8BC75-7DF3-4046-B085-4964082F6A4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23BDB4-7B05-4F6E-8CB1-37F8707C3593}" type="datetimeFigureOut">
              <a:rPr lang="de-DE" smtClean="0"/>
              <a:t>25.06.2026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5351128-DDC9-42C8-AD9B-6298CD1582E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7C25CEB-586A-4A16-873C-B11B095F74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E55F4A-24A0-4347-A433-D8ED62BC161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72074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DC0BB-703A-4C6D-80D0-8125A1AA54DA}" type="datetimeFigureOut">
              <a:rPr lang="en-US" smtClean="0"/>
              <a:t>6/25/2026</a:t>
            </a:fld>
            <a:endParaRPr lang="en-US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FB266-8344-4CFE-80B0-2D503D43F307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771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FB266-8344-4CFE-80B0-2D503D43F3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3673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FB266-8344-4CFE-80B0-2D503D43F307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610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FB266-8344-4CFE-80B0-2D503D43F307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3730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FB266-8344-4CFE-80B0-2D503D43F307}" type="slidenum">
              <a:rPr lang="en-US" smtClean="0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9704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FB266-8344-4CFE-80B0-2D503D43F307}" type="slidenum">
              <a:rPr lang="en-US" smtClean="0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3952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FB266-8344-4CFE-80B0-2D503D43F307}" type="slidenum">
              <a:rPr lang="en-US" smtClean="0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8333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FB266-8344-4CFE-80B0-2D503D43F307}" type="slidenum">
              <a:rPr lang="en-US" smtClean="0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0880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FB266-8344-4CFE-80B0-2D503D43F307}" type="slidenum">
              <a:rPr lang="en-US" smtClean="0"/>
              <a:t>127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5499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FB266-8344-4CFE-80B0-2D503D43F307}" type="slidenum">
              <a:rPr lang="en-US" smtClean="0"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619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FB266-8344-4CFE-80B0-2D503D43F307}" type="slidenum">
              <a:rPr lang="en-US" smtClean="0"/>
              <a:t>129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9554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FB266-8344-4CFE-80B0-2D503D43F307}" type="slidenum">
              <a:rPr lang="en-US" smtClean="0"/>
              <a:t>131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899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FB266-8344-4CFE-80B0-2D503D43F30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5449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FB266-8344-4CFE-80B0-2D503D43F307}" type="slidenum">
              <a:rPr lang="en-US" smtClean="0"/>
              <a:t>132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196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FB266-8344-4CFE-80B0-2D503D43F30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708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FB266-8344-4CFE-80B0-2D503D43F30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574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FB266-8344-4CFE-80B0-2D503D43F30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34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FB266-8344-4CFE-80B0-2D503D43F30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154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FB266-8344-4CFE-80B0-2D503D43F307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5138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FB266-8344-4CFE-80B0-2D503D43F307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027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FB266-8344-4CFE-80B0-2D503D43F307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454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16050" y="4403034"/>
            <a:ext cx="9359900" cy="8547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416052" y="1727912"/>
            <a:ext cx="9359900" cy="2386175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1D06985-249E-4F4E-BC1A-B114AEC328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799" y="401722"/>
            <a:ext cx="3742401" cy="92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376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514351" y="1266825"/>
            <a:ext cx="11163302" cy="521499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Font typeface="Wingdings" panose="05000000000000000000" pitchFamily="2" charset="2"/>
              <a:buChar char="§"/>
              <a:defRPr sz="2400"/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5pPr>
          </a:lstStyle>
          <a:p>
            <a:pPr lvl="0"/>
            <a:r>
              <a:rPr lang="de-DE" noProof="0"/>
              <a:t>Formatvorlagen des Textmasters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6" name="Titel 12">
            <a:extLst>
              <a:ext uri="{FF2B5EF4-FFF2-40B4-BE49-F238E27FC236}">
                <a16:creationId xmlns:a16="http://schemas.microsoft.com/office/drawing/2014/main" id="{80F94099-4576-45C9-A039-3DA92257F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956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514351" y="1266825"/>
            <a:ext cx="5391152" cy="521499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Font typeface="Wingdings" panose="05000000000000000000" pitchFamily="2" charset="2"/>
              <a:buChar char="§"/>
              <a:defRPr sz="2400"/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5pPr>
          </a:lstStyle>
          <a:p>
            <a:pPr lvl="0"/>
            <a:r>
              <a:rPr lang="de-DE" noProof="0"/>
              <a:t>Formatvorlagen des Textmasters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13" name="Titel 12"/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Inhaltsplatzhalter 2"/>
          <p:cNvSpPr>
            <a:spLocks noGrp="1"/>
          </p:cNvSpPr>
          <p:nvPr>
            <p:ph idx="10"/>
          </p:nvPr>
        </p:nvSpPr>
        <p:spPr>
          <a:xfrm>
            <a:off x="6096000" y="1266825"/>
            <a:ext cx="5391152" cy="521499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Font typeface="Wingdings" panose="05000000000000000000" pitchFamily="2" charset="2"/>
              <a:buChar char="§"/>
              <a:defRPr sz="2400"/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400"/>
            </a:lvl5pPr>
          </a:lstStyle>
          <a:p>
            <a:pPr lvl="0"/>
            <a:r>
              <a:rPr lang="de-DE" noProof="0"/>
              <a:t>Formatvorlagen des Textmasters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154974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nhaltsplatzhalter 2"/>
          <p:cNvSpPr>
            <a:spLocks noGrp="1"/>
          </p:cNvSpPr>
          <p:nvPr>
            <p:ph idx="1"/>
          </p:nvPr>
        </p:nvSpPr>
        <p:spPr>
          <a:xfrm>
            <a:off x="514351" y="1266825"/>
            <a:ext cx="5581649" cy="523398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Font typeface="Wingdings" panose="05000000000000000000" pitchFamily="2" charset="2"/>
              <a:buChar char="§"/>
              <a:defRPr sz="2400"/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000"/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000"/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000"/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000"/>
            </a:lvl5pPr>
          </a:lstStyle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13" name="Titel 12"/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974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2"/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12" name="Inhaltsplatzhalter 2"/>
          <p:cNvSpPr>
            <a:spLocks noGrp="1"/>
          </p:cNvSpPr>
          <p:nvPr>
            <p:ph idx="1"/>
          </p:nvPr>
        </p:nvSpPr>
        <p:spPr>
          <a:xfrm>
            <a:off x="6286501" y="1266825"/>
            <a:ext cx="5391152" cy="523398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50000"/>
              </a:lnSpc>
              <a:buFont typeface="Wingdings" panose="05000000000000000000" pitchFamily="2" charset="2"/>
              <a:buChar char="§"/>
              <a:defRPr sz="2400"/>
            </a:lvl1pPr>
            <a:lvl2pPr marL="6858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000"/>
            </a:lvl2pPr>
            <a:lvl3pPr marL="11430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000"/>
            </a:lvl3pPr>
            <a:lvl4pPr marL="16002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000"/>
            </a:lvl4pPr>
            <a:lvl5pPr marL="2057400" indent="-228600">
              <a:lnSpc>
                <a:spcPct val="130000"/>
              </a:lnSpc>
              <a:buFont typeface="Wingdings" panose="05000000000000000000" pitchFamily="2" charset="2"/>
              <a:buChar char="§"/>
              <a:defRPr sz="2000"/>
            </a:lvl5pPr>
          </a:lstStyle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36840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2"/>
          <p:cNvSpPr>
            <a:spLocks noGrp="1"/>
          </p:cNvSpPr>
          <p:nvPr>
            <p:ph type="title"/>
          </p:nvPr>
        </p:nvSpPr>
        <p:spPr>
          <a:xfrm>
            <a:off x="514351" y="365126"/>
            <a:ext cx="11163302" cy="463549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583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/>
          <p:cNvSpPr txBox="1"/>
          <p:nvPr userDrawn="1"/>
        </p:nvSpPr>
        <p:spPr>
          <a:xfrm>
            <a:off x="11651530" y="6583900"/>
            <a:ext cx="5404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D08DFCC-AEBF-412E-A9FC-F8B541023A35}" type="slidenum">
              <a:rPr lang="de-DE" sz="1200" smtClean="0">
                <a:solidFill>
                  <a:schemeClr val="bg1">
                    <a:lumMod val="50000"/>
                  </a:schemeClr>
                </a:solidFill>
              </a:rPr>
              <a:pPr algn="r"/>
              <a:t>‹Nr.›</a:t>
            </a:fld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Textfeld 14"/>
          <p:cNvSpPr txBox="1"/>
          <p:nvPr userDrawn="1"/>
        </p:nvSpPr>
        <p:spPr>
          <a:xfrm>
            <a:off x="0" y="6581001"/>
            <a:ext cx="52966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chemeClr val="bg1">
                    <a:lumMod val="50000"/>
                  </a:schemeClr>
                </a:solidFill>
              </a:rPr>
              <a:t>03LineRasterization.pptx © 2017 - 2026 by Q. Meyer, Updated: 2026-Jun-25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extfeld 14">
            <a:extLst>
              <a:ext uri="{FF2B5EF4-FFF2-40B4-BE49-F238E27FC236}">
                <a16:creationId xmlns:a16="http://schemas.microsoft.com/office/drawing/2014/main" id="{14C5AF69-E8D1-412D-A6B6-43FFAB0F432E}"/>
              </a:ext>
            </a:extLst>
          </p:cNvPr>
          <p:cNvSpPr txBox="1"/>
          <p:nvPr userDrawn="1"/>
        </p:nvSpPr>
        <p:spPr>
          <a:xfrm>
            <a:off x="4234686" y="6587891"/>
            <a:ext cx="7416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200">
                <a:solidFill>
                  <a:schemeClr val="bg1">
                    <a:lumMod val="50000"/>
                  </a:schemeClr>
                </a:solidFill>
              </a:rPr>
              <a:t>CG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7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  <p:sldLayoutId id="2147483656" r:id="rId6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5281/zenodo.20843656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s/_rels/slide100.xml.rels><?xml version="1.0" encoding="UTF-8" standalone="yes"?>
<Relationships xmlns="http://schemas.openxmlformats.org/package/2006/relationships"><Relationship Id="rId13" Type="http://schemas.openxmlformats.org/officeDocument/2006/relationships/tags" Target="../tags/tag132.xml"/><Relationship Id="rId18" Type="http://schemas.openxmlformats.org/officeDocument/2006/relationships/tags" Target="../tags/tag137.xml"/><Relationship Id="rId26" Type="http://schemas.openxmlformats.org/officeDocument/2006/relationships/slide" Target="slide134.xml"/><Relationship Id="rId3" Type="http://schemas.openxmlformats.org/officeDocument/2006/relationships/tags" Target="../tags/tag122.xml"/><Relationship Id="rId21" Type="http://schemas.openxmlformats.org/officeDocument/2006/relationships/tags" Target="../tags/tag140.xml"/><Relationship Id="rId34" Type="http://schemas.openxmlformats.org/officeDocument/2006/relationships/slide" Target="slide5.xml"/><Relationship Id="rId7" Type="http://schemas.openxmlformats.org/officeDocument/2006/relationships/tags" Target="../tags/tag126.xml"/><Relationship Id="rId12" Type="http://schemas.openxmlformats.org/officeDocument/2006/relationships/tags" Target="../tags/tag131.xml"/><Relationship Id="rId17" Type="http://schemas.openxmlformats.org/officeDocument/2006/relationships/tags" Target="../tags/tag136.xml"/><Relationship Id="rId25" Type="http://schemas.openxmlformats.org/officeDocument/2006/relationships/slideLayout" Target="../slideLayouts/slideLayout5.xml"/><Relationship Id="rId33" Type="http://schemas.openxmlformats.org/officeDocument/2006/relationships/slide" Target="slide18.xml"/><Relationship Id="rId2" Type="http://schemas.openxmlformats.org/officeDocument/2006/relationships/tags" Target="../tags/tag121.xml"/><Relationship Id="rId16" Type="http://schemas.openxmlformats.org/officeDocument/2006/relationships/tags" Target="../tags/tag135.xml"/><Relationship Id="rId20" Type="http://schemas.openxmlformats.org/officeDocument/2006/relationships/tags" Target="../tags/tag139.xml"/><Relationship Id="rId29" Type="http://schemas.openxmlformats.org/officeDocument/2006/relationships/slide" Target="slide113.xml"/><Relationship Id="rId1" Type="http://schemas.openxmlformats.org/officeDocument/2006/relationships/tags" Target="../tags/tag120.xml"/><Relationship Id="rId6" Type="http://schemas.openxmlformats.org/officeDocument/2006/relationships/tags" Target="../tags/tag125.xml"/><Relationship Id="rId11" Type="http://schemas.openxmlformats.org/officeDocument/2006/relationships/tags" Target="../tags/tag130.xml"/><Relationship Id="rId24" Type="http://schemas.openxmlformats.org/officeDocument/2006/relationships/tags" Target="../tags/tag143.xml"/><Relationship Id="rId32" Type="http://schemas.openxmlformats.org/officeDocument/2006/relationships/slide" Target="slide19.xml"/><Relationship Id="rId5" Type="http://schemas.openxmlformats.org/officeDocument/2006/relationships/tags" Target="../tags/tag124.xml"/><Relationship Id="rId15" Type="http://schemas.openxmlformats.org/officeDocument/2006/relationships/tags" Target="../tags/tag134.xml"/><Relationship Id="rId23" Type="http://schemas.openxmlformats.org/officeDocument/2006/relationships/tags" Target="../tags/tag142.xml"/><Relationship Id="rId28" Type="http://schemas.openxmlformats.org/officeDocument/2006/relationships/slide" Target="slide115.xml"/><Relationship Id="rId10" Type="http://schemas.openxmlformats.org/officeDocument/2006/relationships/tags" Target="../tags/tag129.xml"/><Relationship Id="rId19" Type="http://schemas.openxmlformats.org/officeDocument/2006/relationships/tags" Target="../tags/tag138.xml"/><Relationship Id="rId31" Type="http://schemas.openxmlformats.org/officeDocument/2006/relationships/slide" Target="slide28.xml"/><Relationship Id="rId4" Type="http://schemas.openxmlformats.org/officeDocument/2006/relationships/tags" Target="../tags/tag123.xml"/><Relationship Id="rId9" Type="http://schemas.openxmlformats.org/officeDocument/2006/relationships/tags" Target="../tags/tag128.xml"/><Relationship Id="rId14" Type="http://schemas.openxmlformats.org/officeDocument/2006/relationships/tags" Target="../tags/tag133.xml"/><Relationship Id="rId22" Type="http://schemas.openxmlformats.org/officeDocument/2006/relationships/tags" Target="../tags/tag141.xml"/><Relationship Id="rId27" Type="http://schemas.openxmlformats.org/officeDocument/2006/relationships/slide" Target="slide125.xml"/><Relationship Id="rId30" Type="http://schemas.openxmlformats.org/officeDocument/2006/relationships/slide" Target="slide100.xml"/><Relationship Id="rId35" Type="http://schemas.openxmlformats.org/officeDocument/2006/relationships/slide" Target="slide3.xml"/><Relationship Id="rId8" Type="http://schemas.openxmlformats.org/officeDocument/2006/relationships/tags" Target="../tags/tag12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0.png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0.png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480.png"/><Relationship Id="rId3" Type="http://schemas.openxmlformats.org/officeDocument/2006/relationships/image" Target="../media/image380.png"/><Relationship Id="rId7" Type="http://schemas.openxmlformats.org/officeDocument/2006/relationships/image" Target="../media/image510.png"/><Relationship Id="rId12" Type="http://schemas.openxmlformats.org/officeDocument/2006/relationships/image" Target="../media/image47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0.png"/><Relationship Id="rId11" Type="http://schemas.openxmlformats.org/officeDocument/2006/relationships/image" Target="../media/image460.png"/><Relationship Id="rId5" Type="http://schemas.openxmlformats.org/officeDocument/2006/relationships/image" Target="../media/image160.png"/><Relationship Id="rId10" Type="http://schemas.openxmlformats.org/officeDocument/2006/relationships/image" Target="../media/image450.png"/><Relationship Id="rId4" Type="http://schemas.openxmlformats.org/officeDocument/2006/relationships/image" Target="../media/image351.png"/><Relationship Id="rId9" Type="http://schemas.openxmlformats.org/officeDocument/2006/relationships/image" Target="../media/image440.pn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0.png"/><Relationship Id="rId3" Type="http://schemas.openxmlformats.org/officeDocument/2006/relationships/image" Target="../media/image370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0.png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410.png"/><Relationship Id="rId3" Type="http://schemas.openxmlformats.org/officeDocument/2006/relationships/image" Target="../media/image400.png"/><Relationship Id="rId7" Type="http://schemas.openxmlformats.org/officeDocument/2006/relationships/image" Target="../media/image510.png"/><Relationship Id="rId12" Type="http://schemas.openxmlformats.org/officeDocument/2006/relationships/image" Target="../media/image57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0.png"/><Relationship Id="rId11" Type="http://schemas.openxmlformats.org/officeDocument/2006/relationships/image" Target="../media/image560.png"/><Relationship Id="rId5" Type="http://schemas.openxmlformats.org/officeDocument/2006/relationships/image" Target="../media/image160.png"/><Relationship Id="rId10" Type="http://schemas.openxmlformats.org/officeDocument/2006/relationships/image" Target="../media/image550.png"/><Relationship Id="rId4" Type="http://schemas.openxmlformats.org/officeDocument/2006/relationships/image" Target="../media/image530.png"/><Relationship Id="rId9" Type="http://schemas.openxmlformats.org/officeDocument/2006/relationships/image" Target="../media/image540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0.png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0.png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7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4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3.xml.rels><?xml version="1.0" encoding="UTF-8" standalone="yes"?>
<Relationships xmlns="http://schemas.openxmlformats.org/package/2006/relationships"><Relationship Id="rId13" Type="http://schemas.openxmlformats.org/officeDocument/2006/relationships/tags" Target="../tags/tag156.xml"/><Relationship Id="rId18" Type="http://schemas.openxmlformats.org/officeDocument/2006/relationships/tags" Target="../tags/tag161.xml"/><Relationship Id="rId26" Type="http://schemas.openxmlformats.org/officeDocument/2006/relationships/slide" Target="slide134.xml"/><Relationship Id="rId3" Type="http://schemas.openxmlformats.org/officeDocument/2006/relationships/tags" Target="../tags/tag146.xml"/><Relationship Id="rId21" Type="http://schemas.openxmlformats.org/officeDocument/2006/relationships/tags" Target="../tags/tag164.xml"/><Relationship Id="rId34" Type="http://schemas.openxmlformats.org/officeDocument/2006/relationships/slide" Target="slide5.xml"/><Relationship Id="rId7" Type="http://schemas.openxmlformats.org/officeDocument/2006/relationships/tags" Target="../tags/tag150.xml"/><Relationship Id="rId12" Type="http://schemas.openxmlformats.org/officeDocument/2006/relationships/tags" Target="../tags/tag155.xml"/><Relationship Id="rId17" Type="http://schemas.openxmlformats.org/officeDocument/2006/relationships/tags" Target="../tags/tag160.xml"/><Relationship Id="rId25" Type="http://schemas.openxmlformats.org/officeDocument/2006/relationships/slideLayout" Target="../slideLayouts/slideLayout5.xml"/><Relationship Id="rId33" Type="http://schemas.openxmlformats.org/officeDocument/2006/relationships/slide" Target="slide18.xml"/><Relationship Id="rId2" Type="http://schemas.openxmlformats.org/officeDocument/2006/relationships/tags" Target="../tags/tag145.xml"/><Relationship Id="rId16" Type="http://schemas.openxmlformats.org/officeDocument/2006/relationships/tags" Target="../tags/tag159.xml"/><Relationship Id="rId20" Type="http://schemas.openxmlformats.org/officeDocument/2006/relationships/tags" Target="../tags/tag163.xml"/><Relationship Id="rId29" Type="http://schemas.openxmlformats.org/officeDocument/2006/relationships/slide" Target="slide113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tags" Target="../tags/tag154.xml"/><Relationship Id="rId24" Type="http://schemas.openxmlformats.org/officeDocument/2006/relationships/tags" Target="../tags/tag167.xml"/><Relationship Id="rId32" Type="http://schemas.openxmlformats.org/officeDocument/2006/relationships/slide" Target="slide19.xml"/><Relationship Id="rId5" Type="http://schemas.openxmlformats.org/officeDocument/2006/relationships/tags" Target="../tags/tag148.xml"/><Relationship Id="rId15" Type="http://schemas.openxmlformats.org/officeDocument/2006/relationships/tags" Target="../tags/tag158.xml"/><Relationship Id="rId23" Type="http://schemas.openxmlformats.org/officeDocument/2006/relationships/tags" Target="../tags/tag166.xml"/><Relationship Id="rId28" Type="http://schemas.openxmlformats.org/officeDocument/2006/relationships/slide" Target="slide115.xml"/><Relationship Id="rId10" Type="http://schemas.openxmlformats.org/officeDocument/2006/relationships/tags" Target="../tags/tag153.xml"/><Relationship Id="rId19" Type="http://schemas.openxmlformats.org/officeDocument/2006/relationships/tags" Target="../tags/tag162.xml"/><Relationship Id="rId31" Type="http://schemas.openxmlformats.org/officeDocument/2006/relationships/slide" Target="slide28.xml"/><Relationship Id="rId4" Type="http://schemas.openxmlformats.org/officeDocument/2006/relationships/tags" Target="../tags/tag147.xml"/><Relationship Id="rId9" Type="http://schemas.openxmlformats.org/officeDocument/2006/relationships/tags" Target="../tags/tag152.xml"/><Relationship Id="rId14" Type="http://schemas.openxmlformats.org/officeDocument/2006/relationships/tags" Target="../tags/tag157.xml"/><Relationship Id="rId22" Type="http://schemas.openxmlformats.org/officeDocument/2006/relationships/tags" Target="../tags/tag165.xml"/><Relationship Id="rId27" Type="http://schemas.openxmlformats.org/officeDocument/2006/relationships/slide" Target="slide125.xml"/><Relationship Id="rId30" Type="http://schemas.openxmlformats.org/officeDocument/2006/relationships/slide" Target="slide100.xml"/><Relationship Id="rId35" Type="http://schemas.openxmlformats.org/officeDocument/2006/relationships/slide" Target="slide3.xml"/><Relationship Id="rId8" Type="http://schemas.openxmlformats.org/officeDocument/2006/relationships/tags" Target="../tags/tag151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tags" Target="../tags/tag180.xml"/><Relationship Id="rId18" Type="http://schemas.openxmlformats.org/officeDocument/2006/relationships/slide" Target="slide134.xml"/><Relationship Id="rId3" Type="http://schemas.openxmlformats.org/officeDocument/2006/relationships/tags" Target="../tags/tag170.xml"/><Relationship Id="rId21" Type="http://schemas.openxmlformats.org/officeDocument/2006/relationships/slide" Target="slide18.xml"/><Relationship Id="rId7" Type="http://schemas.openxmlformats.org/officeDocument/2006/relationships/tags" Target="../tags/tag174.xml"/><Relationship Id="rId12" Type="http://schemas.openxmlformats.org/officeDocument/2006/relationships/tags" Target="../tags/tag179.xml"/><Relationship Id="rId17" Type="http://schemas.openxmlformats.org/officeDocument/2006/relationships/slideLayout" Target="../slideLayouts/slideLayout5.xml"/><Relationship Id="rId2" Type="http://schemas.openxmlformats.org/officeDocument/2006/relationships/tags" Target="../tags/tag169.xml"/><Relationship Id="rId16" Type="http://schemas.openxmlformats.org/officeDocument/2006/relationships/tags" Target="../tags/tag183.xml"/><Relationship Id="rId20" Type="http://schemas.openxmlformats.org/officeDocument/2006/relationships/slide" Target="slide115.xml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tags" Target="../tags/tag178.xml"/><Relationship Id="rId5" Type="http://schemas.openxmlformats.org/officeDocument/2006/relationships/tags" Target="../tags/tag172.xml"/><Relationship Id="rId15" Type="http://schemas.openxmlformats.org/officeDocument/2006/relationships/tags" Target="../tags/tag182.xml"/><Relationship Id="rId23" Type="http://schemas.openxmlformats.org/officeDocument/2006/relationships/slide" Target="slide3.xml"/><Relationship Id="rId10" Type="http://schemas.openxmlformats.org/officeDocument/2006/relationships/tags" Target="../tags/tag177.xml"/><Relationship Id="rId19" Type="http://schemas.openxmlformats.org/officeDocument/2006/relationships/slide" Target="slide125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tags" Target="../tags/tag181.xml"/><Relationship Id="rId22" Type="http://schemas.openxmlformats.org/officeDocument/2006/relationships/slide" Target="slide5.xml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0.png"/><Relationship Id="rId9" Type="http://schemas.openxmlformats.org/officeDocument/2006/relationships/image" Target="../media/image491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7" Type="http://schemas.openxmlformats.org/officeDocument/2006/relationships/image" Target="../media/image6.png"/><Relationship Id="rId2" Type="http://schemas.openxmlformats.org/officeDocument/2006/relationships/image" Target="../media/image50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0.png"/><Relationship Id="rId9" Type="http://schemas.openxmlformats.org/officeDocument/2006/relationships/image" Target="../media/image511.png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7" Type="http://schemas.openxmlformats.org/officeDocument/2006/relationships/image" Target="../media/image6.png"/><Relationship Id="rId2" Type="http://schemas.openxmlformats.org/officeDocument/2006/relationships/image" Target="../media/image5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0.png"/><Relationship Id="rId9" Type="http://schemas.openxmlformats.org/officeDocument/2006/relationships/image" Target="../media/image491.png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7" Type="http://schemas.openxmlformats.org/officeDocument/2006/relationships/image" Target="../media/image6.png"/><Relationship Id="rId2" Type="http://schemas.openxmlformats.org/officeDocument/2006/relationships/image" Target="../media/image27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0.png"/><Relationship Id="rId11" Type="http://schemas.openxmlformats.org/officeDocument/2006/relationships/image" Target="../media/image601.png"/><Relationship Id="rId10" Type="http://schemas.openxmlformats.org/officeDocument/2006/relationships/image" Target="../media/image591.png"/><Relationship Id="rId9" Type="http://schemas.openxmlformats.org/officeDocument/2006/relationships/image" Target="../media/image49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0.png"/><Relationship Id="rId7" Type="http://schemas.openxmlformats.org/officeDocument/2006/relationships/image" Target="../media/image6.png"/><Relationship Id="rId12" Type="http://schemas.openxmlformats.org/officeDocument/2006/relationships/image" Target="../media/image64.png"/><Relationship Id="rId2" Type="http://schemas.openxmlformats.org/officeDocument/2006/relationships/image" Target="../media/image28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0.png"/><Relationship Id="rId11" Type="http://schemas.openxmlformats.org/officeDocument/2006/relationships/image" Target="../media/image63.png"/><Relationship Id="rId10" Type="http://schemas.openxmlformats.org/officeDocument/2006/relationships/image" Target="../media/image621.png"/><Relationship Id="rId9" Type="http://schemas.openxmlformats.org/officeDocument/2006/relationships/image" Target="../media/image511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tags" Target="../tags/tag191.xml"/><Relationship Id="rId13" Type="http://schemas.openxmlformats.org/officeDocument/2006/relationships/tags" Target="../tags/tag196.xml"/><Relationship Id="rId18" Type="http://schemas.openxmlformats.org/officeDocument/2006/relationships/tags" Target="../tags/tag201.xml"/><Relationship Id="rId26" Type="http://schemas.openxmlformats.org/officeDocument/2006/relationships/slide" Target="slide115.xml"/><Relationship Id="rId3" Type="http://schemas.openxmlformats.org/officeDocument/2006/relationships/tags" Target="../tags/tag186.xml"/><Relationship Id="rId21" Type="http://schemas.openxmlformats.org/officeDocument/2006/relationships/slideLayout" Target="../slideLayouts/slideLayout5.xml"/><Relationship Id="rId7" Type="http://schemas.openxmlformats.org/officeDocument/2006/relationships/tags" Target="../tags/tag190.xml"/><Relationship Id="rId12" Type="http://schemas.openxmlformats.org/officeDocument/2006/relationships/tags" Target="../tags/tag195.xml"/><Relationship Id="rId17" Type="http://schemas.openxmlformats.org/officeDocument/2006/relationships/tags" Target="../tags/tag200.xml"/><Relationship Id="rId25" Type="http://schemas.openxmlformats.org/officeDocument/2006/relationships/slide" Target="slide125.xml"/><Relationship Id="rId2" Type="http://schemas.openxmlformats.org/officeDocument/2006/relationships/tags" Target="../tags/tag185.xml"/><Relationship Id="rId16" Type="http://schemas.openxmlformats.org/officeDocument/2006/relationships/tags" Target="../tags/tag199.xml"/><Relationship Id="rId20" Type="http://schemas.openxmlformats.org/officeDocument/2006/relationships/tags" Target="../tags/tag203.xml"/><Relationship Id="rId29" Type="http://schemas.openxmlformats.org/officeDocument/2006/relationships/slide" Target="slide3.xml"/><Relationship Id="rId1" Type="http://schemas.openxmlformats.org/officeDocument/2006/relationships/tags" Target="../tags/tag184.xml"/><Relationship Id="rId6" Type="http://schemas.openxmlformats.org/officeDocument/2006/relationships/tags" Target="../tags/tag189.xml"/><Relationship Id="rId11" Type="http://schemas.openxmlformats.org/officeDocument/2006/relationships/tags" Target="../tags/tag194.xml"/><Relationship Id="rId24" Type="http://schemas.openxmlformats.org/officeDocument/2006/relationships/slide" Target="slide126.xml"/><Relationship Id="rId5" Type="http://schemas.openxmlformats.org/officeDocument/2006/relationships/tags" Target="../tags/tag188.xml"/><Relationship Id="rId15" Type="http://schemas.openxmlformats.org/officeDocument/2006/relationships/tags" Target="../tags/tag198.xml"/><Relationship Id="rId23" Type="http://schemas.openxmlformats.org/officeDocument/2006/relationships/slide" Target="slide130.xml"/><Relationship Id="rId28" Type="http://schemas.openxmlformats.org/officeDocument/2006/relationships/slide" Target="slide5.xml"/><Relationship Id="rId10" Type="http://schemas.openxmlformats.org/officeDocument/2006/relationships/tags" Target="../tags/tag193.xml"/><Relationship Id="rId19" Type="http://schemas.openxmlformats.org/officeDocument/2006/relationships/tags" Target="../tags/tag202.xml"/><Relationship Id="rId4" Type="http://schemas.openxmlformats.org/officeDocument/2006/relationships/tags" Target="../tags/tag187.xml"/><Relationship Id="rId9" Type="http://schemas.openxmlformats.org/officeDocument/2006/relationships/tags" Target="../tags/tag192.xml"/><Relationship Id="rId14" Type="http://schemas.openxmlformats.org/officeDocument/2006/relationships/tags" Target="../tags/tag197.xml"/><Relationship Id="rId22" Type="http://schemas.openxmlformats.org/officeDocument/2006/relationships/slide" Target="slide134.xml"/><Relationship Id="rId27" Type="http://schemas.openxmlformats.org/officeDocument/2006/relationships/slide" Target="slide18.xml"/></Relationships>
</file>

<file path=ppt/slides/_rels/slide126.xml.rels><?xml version="1.0" encoding="UTF-8" standalone="yes"?>
<Relationships xmlns="http://schemas.openxmlformats.org/package/2006/relationships"><Relationship Id="rId8" Type="http://schemas.openxmlformats.org/officeDocument/2006/relationships/tags" Target="../tags/tag211.xml"/><Relationship Id="rId13" Type="http://schemas.openxmlformats.org/officeDocument/2006/relationships/tags" Target="../tags/tag216.xml"/><Relationship Id="rId18" Type="http://schemas.openxmlformats.org/officeDocument/2006/relationships/tags" Target="../tags/tag221.xml"/><Relationship Id="rId26" Type="http://schemas.openxmlformats.org/officeDocument/2006/relationships/slide" Target="slide115.xml"/><Relationship Id="rId3" Type="http://schemas.openxmlformats.org/officeDocument/2006/relationships/tags" Target="../tags/tag206.xml"/><Relationship Id="rId21" Type="http://schemas.openxmlformats.org/officeDocument/2006/relationships/slideLayout" Target="../slideLayouts/slideLayout5.xml"/><Relationship Id="rId7" Type="http://schemas.openxmlformats.org/officeDocument/2006/relationships/tags" Target="../tags/tag210.xml"/><Relationship Id="rId12" Type="http://schemas.openxmlformats.org/officeDocument/2006/relationships/tags" Target="../tags/tag215.xml"/><Relationship Id="rId17" Type="http://schemas.openxmlformats.org/officeDocument/2006/relationships/tags" Target="../tags/tag220.xml"/><Relationship Id="rId25" Type="http://schemas.openxmlformats.org/officeDocument/2006/relationships/slide" Target="slide125.xml"/><Relationship Id="rId2" Type="http://schemas.openxmlformats.org/officeDocument/2006/relationships/tags" Target="../tags/tag205.xml"/><Relationship Id="rId16" Type="http://schemas.openxmlformats.org/officeDocument/2006/relationships/tags" Target="../tags/tag219.xml"/><Relationship Id="rId20" Type="http://schemas.openxmlformats.org/officeDocument/2006/relationships/tags" Target="../tags/tag223.xml"/><Relationship Id="rId29" Type="http://schemas.openxmlformats.org/officeDocument/2006/relationships/slide" Target="slide3.xml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11" Type="http://schemas.openxmlformats.org/officeDocument/2006/relationships/tags" Target="../tags/tag214.xml"/><Relationship Id="rId24" Type="http://schemas.openxmlformats.org/officeDocument/2006/relationships/slide" Target="slide126.xml"/><Relationship Id="rId5" Type="http://schemas.openxmlformats.org/officeDocument/2006/relationships/tags" Target="../tags/tag208.xml"/><Relationship Id="rId15" Type="http://schemas.openxmlformats.org/officeDocument/2006/relationships/tags" Target="../tags/tag218.xml"/><Relationship Id="rId23" Type="http://schemas.openxmlformats.org/officeDocument/2006/relationships/slide" Target="slide130.xml"/><Relationship Id="rId28" Type="http://schemas.openxmlformats.org/officeDocument/2006/relationships/slide" Target="slide5.xml"/><Relationship Id="rId10" Type="http://schemas.openxmlformats.org/officeDocument/2006/relationships/tags" Target="../tags/tag213.xml"/><Relationship Id="rId19" Type="http://schemas.openxmlformats.org/officeDocument/2006/relationships/tags" Target="../tags/tag222.xml"/><Relationship Id="rId4" Type="http://schemas.openxmlformats.org/officeDocument/2006/relationships/tags" Target="../tags/tag207.xml"/><Relationship Id="rId9" Type="http://schemas.openxmlformats.org/officeDocument/2006/relationships/tags" Target="../tags/tag212.xml"/><Relationship Id="rId14" Type="http://schemas.openxmlformats.org/officeDocument/2006/relationships/tags" Target="../tags/tag217.xml"/><Relationship Id="rId22" Type="http://schemas.openxmlformats.org/officeDocument/2006/relationships/slide" Target="slide134.xml"/><Relationship Id="rId27" Type="http://schemas.openxmlformats.org/officeDocument/2006/relationships/slide" Target="slide18.xml"/></Relationships>
</file>

<file path=ppt/slides/_rels/slide127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11" Type="http://schemas.openxmlformats.org/officeDocument/2006/relationships/image" Target="../media/image82.png"/><Relationship Id="rId6" Type="http://schemas.openxmlformats.org/officeDocument/2006/relationships/image" Target="../media/image510.png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0.png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129.xml.rels><?xml version="1.0" encoding="UTF-8" standalone="yes"?>
<Relationships xmlns="http://schemas.openxmlformats.org/package/2006/relationships"><Relationship Id="rId17" Type="http://schemas.openxmlformats.org/officeDocument/2006/relationships/image" Target="../media/image7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20" Type="http://schemas.openxmlformats.org/officeDocument/2006/relationships/image" Target="../media/image8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0.png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510.png"/><Relationship Id="rId4" Type="http://schemas.openxmlformats.org/officeDocument/2006/relationships/image" Target="../media/image18.png"/></Relationships>
</file>

<file path=ppt/slides/_rels/slide130.xml.rels><?xml version="1.0" encoding="UTF-8" standalone="yes"?>
<Relationships xmlns="http://schemas.openxmlformats.org/package/2006/relationships"><Relationship Id="rId8" Type="http://schemas.openxmlformats.org/officeDocument/2006/relationships/tags" Target="../tags/tag231.xml"/><Relationship Id="rId13" Type="http://schemas.openxmlformats.org/officeDocument/2006/relationships/tags" Target="../tags/tag236.xml"/><Relationship Id="rId18" Type="http://schemas.openxmlformats.org/officeDocument/2006/relationships/tags" Target="../tags/tag241.xml"/><Relationship Id="rId26" Type="http://schemas.openxmlformats.org/officeDocument/2006/relationships/slide" Target="slide115.xml"/><Relationship Id="rId3" Type="http://schemas.openxmlformats.org/officeDocument/2006/relationships/tags" Target="../tags/tag226.xml"/><Relationship Id="rId21" Type="http://schemas.openxmlformats.org/officeDocument/2006/relationships/slideLayout" Target="../slideLayouts/slideLayout5.xml"/><Relationship Id="rId7" Type="http://schemas.openxmlformats.org/officeDocument/2006/relationships/tags" Target="../tags/tag230.xml"/><Relationship Id="rId12" Type="http://schemas.openxmlformats.org/officeDocument/2006/relationships/tags" Target="../tags/tag235.xml"/><Relationship Id="rId17" Type="http://schemas.openxmlformats.org/officeDocument/2006/relationships/tags" Target="../tags/tag240.xml"/><Relationship Id="rId25" Type="http://schemas.openxmlformats.org/officeDocument/2006/relationships/slide" Target="slide125.xml"/><Relationship Id="rId2" Type="http://schemas.openxmlformats.org/officeDocument/2006/relationships/tags" Target="../tags/tag225.xml"/><Relationship Id="rId16" Type="http://schemas.openxmlformats.org/officeDocument/2006/relationships/tags" Target="../tags/tag239.xml"/><Relationship Id="rId20" Type="http://schemas.openxmlformats.org/officeDocument/2006/relationships/tags" Target="../tags/tag243.xml"/><Relationship Id="rId29" Type="http://schemas.openxmlformats.org/officeDocument/2006/relationships/slide" Target="slide3.xml"/><Relationship Id="rId1" Type="http://schemas.openxmlformats.org/officeDocument/2006/relationships/tags" Target="../tags/tag224.xml"/><Relationship Id="rId6" Type="http://schemas.openxmlformats.org/officeDocument/2006/relationships/tags" Target="../tags/tag229.xml"/><Relationship Id="rId11" Type="http://schemas.openxmlformats.org/officeDocument/2006/relationships/tags" Target="../tags/tag234.xml"/><Relationship Id="rId24" Type="http://schemas.openxmlformats.org/officeDocument/2006/relationships/slide" Target="slide126.xml"/><Relationship Id="rId5" Type="http://schemas.openxmlformats.org/officeDocument/2006/relationships/tags" Target="../tags/tag228.xml"/><Relationship Id="rId15" Type="http://schemas.openxmlformats.org/officeDocument/2006/relationships/tags" Target="../tags/tag238.xml"/><Relationship Id="rId23" Type="http://schemas.openxmlformats.org/officeDocument/2006/relationships/slide" Target="slide130.xml"/><Relationship Id="rId28" Type="http://schemas.openxmlformats.org/officeDocument/2006/relationships/slide" Target="slide5.xml"/><Relationship Id="rId10" Type="http://schemas.openxmlformats.org/officeDocument/2006/relationships/tags" Target="../tags/tag233.xml"/><Relationship Id="rId19" Type="http://schemas.openxmlformats.org/officeDocument/2006/relationships/tags" Target="../tags/tag242.xml"/><Relationship Id="rId4" Type="http://schemas.openxmlformats.org/officeDocument/2006/relationships/tags" Target="../tags/tag227.xml"/><Relationship Id="rId9" Type="http://schemas.openxmlformats.org/officeDocument/2006/relationships/tags" Target="../tags/tag232.xml"/><Relationship Id="rId14" Type="http://schemas.openxmlformats.org/officeDocument/2006/relationships/tags" Target="../tags/tag237.xml"/><Relationship Id="rId22" Type="http://schemas.openxmlformats.org/officeDocument/2006/relationships/slide" Target="slide134.xml"/><Relationship Id="rId27" Type="http://schemas.openxmlformats.org/officeDocument/2006/relationships/slide" Target="slide18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0.png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0.png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1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7" Type="http://schemas.openxmlformats.org/officeDocument/2006/relationships/image" Target="../media/image6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0.png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134.xml.rels><?xml version="1.0" encoding="UTF-8" standalone="yes"?>
<Relationships xmlns="http://schemas.openxmlformats.org/package/2006/relationships"><Relationship Id="rId8" Type="http://schemas.openxmlformats.org/officeDocument/2006/relationships/tags" Target="../tags/tag251.xml"/><Relationship Id="rId13" Type="http://schemas.openxmlformats.org/officeDocument/2006/relationships/tags" Target="../tags/tag256.xml"/><Relationship Id="rId18" Type="http://schemas.openxmlformats.org/officeDocument/2006/relationships/slide" Target="slide134.xml"/><Relationship Id="rId3" Type="http://schemas.openxmlformats.org/officeDocument/2006/relationships/tags" Target="../tags/tag246.xml"/><Relationship Id="rId21" Type="http://schemas.openxmlformats.org/officeDocument/2006/relationships/slide" Target="slide18.xml"/><Relationship Id="rId7" Type="http://schemas.openxmlformats.org/officeDocument/2006/relationships/tags" Target="../tags/tag250.xml"/><Relationship Id="rId12" Type="http://schemas.openxmlformats.org/officeDocument/2006/relationships/tags" Target="../tags/tag255.xml"/><Relationship Id="rId17" Type="http://schemas.openxmlformats.org/officeDocument/2006/relationships/slideLayout" Target="../slideLayouts/slideLayout5.xml"/><Relationship Id="rId2" Type="http://schemas.openxmlformats.org/officeDocument/2006/relationships/tags" Target="../tags/tag245.xml"/><Relationship Id="rId16" Type="http://schemas.openxmlformats.org/officeDocument/2006/relationships/tags" Target="../tags/tag259.xml"/><Relationship Id="rId20" Type="http://schemas.openxmlformats.org/officeDocument/2006/relationships/slide" Target="slide115.xml"/><Relationship Id="rId1" Type="http://schemas.openxmlformats.org/officeDocument/2006/relationships/tags" Target="../tags/tag244.xml"/><Relationship Id="rId6" Type="http://schemas.openxmlformats.org/officeDocument/2006/relationships/tags" Target="../tags/tag249.xml"/><Relationship Id="rId11" Type="http://schemas.openxmlformats.org/officeDocument/2006/relationships/tags" Target="../tags/tag254.xml"/><Relationship Id="rId5" Type="http://schemas.openxmlformats.org/officeDocument/2006/relationships/tags" Target="../tags/tag248.xml"/><Relationship Id="rId15" Type="http://schemas.openxmlformats.org/officeDocument/2006/relationships/tags" Target="../tags/tag258.xml"/><Relationship Id="rId23" Type="http://schemas.openxmlformats.org/officeDocument/2006/relationships/slide" Target="slide3.xml"/><Relationship Id="rId10" Type="http://schemas.openxmlformats.org/officeDocument/2006/relationships/tags" Target="../tags/tag253.xml"/><Relationship Id="rId19" Type="http://schemas.openxmlformats.org/officeDocument/2006/relationships/slide" Target="slide125.xml"/><Relationship Id="rId4" Type="http://schemas.openxmlformats.org/officeDocument/2006/relationships/tags" Target="../tags/tag247.xml"/><Relationship Id="rId9" Type="http://schemas.openxmlformats.org/officeDocument/2006/relationships/tags" Target="../tags/tag252.xml"/><Relationship Id="rId14" Type="http://schemas.openxmlformats.org/officeDocument/2006/relationships/tags" Target="../tags/tag257.xml"/><Relationship Id="rId22" Type="http://schemas.openxmlformats.org/officeDocument/2006/relationships/slide" Target="slide5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0.png"/><Relationship Id="rId7" Type="http://schemas.openxmlformats.org/officeDocument/2006/relationships/image" Target="../media/image630.png"/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0.png"/><Relationship Id="rId5" Type="http://schemas.openxmlformats.org/officeDocument/2006/relationships/image" Target="../media/image610.png"/><Relationship Id="rId4" Type="http://schemas.openxmlformats.org/officeDocument/2006/relationships/image" Target="../media/image600.png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0.png"/><Relationship Id="rId3" Type="http://schemas.openxmlformats.org/officeDocument/2006/relationships/image" Target="../media/image580.png"/><Relationship Id="rId7" Type="http://schemas.openxmlformats.org/officeDocument/2006/relationships/image" Target="../media/image620.png"/><Relationship Id="rId2" Type="http://schemas.openxmlformats.org/officeDocument/2006/relationships/image" Target="../media/image2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0.png"/><Relationship Id="rId5" Type="http://schemas.openxmlformats.org/officeDocument/2006/relationships/image" Target="../media/image600.png"/><Relationship Id="rId4" Type="http://schemas.openxmlformats.org/officeDocument/2006/relationships/image" Target="../media/image590.png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0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0.png"/><Relationship Id="rId2" Type="http://schemas.openxmlformats.org/officeDocument/2006/relationships/image" Target="../media/image6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0.png"/><Relationship Id="rId5" Type="http://schemas.openxmlformats.org/officeDocument/2006/relationships/image" Target="../media/image680.png"/><Relationship Id="rId4" Type="http://schemas.openxmlformats.org/officeDocument/2006/relationships/image" Target="../media/image590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1.png"/><Relationship Id="rId2" Type="http://schemas.openxmlformats.org/officeDocument/2006/relationships/image" Target="../media/image7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0.png"/><Relationship Id="rId5" Type="http://schemas.openxmlformats.org/officeDocument/2006/relationships/image" Target="../media/image720.png"/><Relationship Id="rId4" Type="http://schemas.openxmlformats.org/officeDocument/2006/relationships/image" Target="../media/image590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1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0.png"/><Relationship Id="rId5" Type="http://schemas.openxmlformats.org/officeDocument/2006/relationships/image" Target="../media/image720.png"/><Relationship Id="rId4" Type="http://schemas.openxmlformats.org/officeDocument/2006/relationships/image" Target="../media/image590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20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0.png"/><Relationship Id="rId5" Type="http://schemas.openxmlformats.org/officeDocument/2006/relationships/image" Target="../media/image76.png"/><Relationship Id="rId4" Type="http://schemas.openxmlformats.org/officeDocument/2006/relationships/image" Target="../media/image720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7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0.png"/><Relationship Id="rId5" Type="http://schemas.openxmlformats.org/officeDocument/2006/relationships/image" Target="../media/image150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0.png"/><Relationship Id="rId5" Type="http://schemas.openxmlformats.org/officeDocument/2006/relationships/image" Target="../media/image171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tags" Target="../tags/tag60.xml"/><Relationship Id="rId18" Type="http://schemas.openxmlformats.org/officeDocument/2006/relationships/tags" Target="../tags/tag65.xml"/><Relationship Id="rId26" Type="http://schemas.openxmlformats.org/officeDocument/2006/relationships/slide" Target="slide134.xml"/><Relationship Id="rId3" Type="http://schemas.openxmlformats.org/officeDocument/2006/relationships/tags" Target="../tags/tag50.xml"/><Relationship Id="rId21" Type="http://schemas.openxmlformats.org/officeDocument/2006/relationships/tags" Target="../tags/tag68.xml"/><Relationship Id="rId34" Type="http://schemas.openxmlformats.org/officeDocument/2006/relationships/slide" Target="slide5.xml"/><Relationship Id="rId7" Type="http://schemas.openxmlformats.org/officeDocument/2006/relationships/tags" Target="../tags/tag54.xml"/><Relationship Id="rId12" Type="http://schemas.openxmlformats.org/officeDocument/2006/relationships/tags" Target="../tags/tag59.xml"/><Relationship Id="rId17" Type="http://schemas.openxmlformats.org/officeDocument/2006/relationships/tags" Target="../tags/tag64.xml"/><Relationship Id="rId25" Type="http://schemas.openxmlformats.org/officeDocument/2006/relationships/slideLayout" Target="../slideLayouts/slideLayout5.xml"/><Relationship Id="rId33" Type="http://schemas.openxmlformats.org/officeDocument/2006/relationships/slide" Target="slide18.xml"/><Relationship Id="rId2" Type="http://schemas.openxmlformats.org/officeDocument/2006/relationships/tags" Target="../tags/tag49.xml"/><Relationship Id="rId16" Type="http://schemas.openxmlformats.org/officeDocument/2006/relationships/tags" Target="../tags/tag63.xml"/><Relationship Id="rId20" Type="http://schemas.openxmlformats.org/officeDocument/2006/relationships/tags" Target="../tags/tag67.xml"/><Relationship Id="rId29" Type="http://schemas.openxmlformats.org/officeDocument/2006/relationships/slide" Target="slide113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11" Type="http://schemas.openxmlformats.org/officeDocument/2006/relationships/tags" Target="../tags/tag58.xml"/><Relationship Id="rId24" Type="http://schemas.openxmlformats.org/officeDocument/2006/relationships/tags" Target="../tags/tag71.xml"/><Relationship Id="rId32" Type="http://schemas.openxmlformats.org/officeDocument/2006/relationships/slide" Target="slide19.xml"/><Relationship Id="rId5" Type="http://schemas.openxmlformats.org/officeDocument/2006/relationships/tags" Target="../tags/tag52.xml"/><Relationship Id="rId15" Type="http://schemas.openxmlformats.org/officeDocument/2006/relationships/tags" Target="../tags/tag62.xml"/><Relationship Id="rId23" Type="http://schemas.openxmlformats.org/officeDocument/2006/relationships/tags" Target="../tags/tag70.xml"/><Relationship Id="rId28" Type="http://schemas.openxmlformats.org/officeDocument/2006/relationships/slide" Target="slide115.xml"/><Relationship Id="rId10" Type="http://schemas.openxmlformats.org/officeDocument/2006/relationships/tags" Target="../tags/tag57.xml"/><Relationship Id="rId19" Type="http://schemas.openxmlformats.org/officeDocument/2006/relationships/tags" Target="../tags/tag66.xml"/><Relationship Id="rId31" Type="http://schemas.openxmlformats.org/officeDocument/2006/relationships/slide" Target="slide28.xml"/><Relationship Id="rId4" Type="http://schemas.openxmlformats.org/officeDocument/2006/relationships/tags" Target="../tags/tag51.xml"/><Relationship Id="rId9" Type="http://schemas.openxmlformats.org/officeDocument/2006/relationships/tags" Target="../tags/tag56.xml"/><Relationship Id="rId14" Type="http://schemas.openxmlformats.org/officeDocument/2006/relationships/tags" Target="../tags/tag61.xml"/><Relationship Id="rId22" Type="http://schemas.openxmlformats.org/officeDocument/2006/relationships/tags" Target="../tags/tag69.xml"/><Relationship Id="rId27" Type="http://schemas.openxmlformats.org/officeDocument/2006/relationships/slide" Target="slide125.xml"/><Relationship Id="rId30" Type="http://schemas.openxmlformats.org/officeDocument/2006/relationships/slide" Target="slide100.xml"/><Relationship Id="rId35" Type="http://schemas.openxmlformats.org/officeDocument/2006/relationships/slide" Target="slide3.xml"/><Relationship Id="rId8" Type="http://schemas.openxmlformats.org/officeDocument/2006/relationships/tags" Target="../tags/tag55.xml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tags" Target="../tags/tag84.xml"/><Relationship Id="rId18" Type="http://schemas.openxmlformats.org/officeDocument/2006/relationships/tags" Target="../tags/tag89.xml"/><Relationship Id="rId26" Type="http://schemas.openxmlformats.org/officeDocument/2006/relationships/slide" Target="slide134.xml"/><Relationship Id="rId3" Type="http://schemas.openxmlformats.org/officeDocument/2006/relationships/tags" Target="../tags/tag74.xml"/><Relationship Id="rId21" Type="http://schemas.openxmlformats.org/officeDocument/2006/relationships/tags" Target="../tags/tag92.xml"/><Relationship Id="rId34" Type="http://schemas.openxmlformats.org/officeDocument/2006/relationships/slide" Target="slide5.xml"/><Relationship Id="rId7" Type="http://schemas.openxmlformats.org/officeDocument/2006/relationships/tags" Target="../tags/tag78.xml"/><Relationship Id="rId12" Type="http://schemas.openxmlformats.org/officeDocument/2006/relationships/tags" Target="../tags/tag83.xml"/><Relationship Id="rId17" Type="http://schemas.openxmlformats.org/officeDocument/2006/relationships/tags" Target="../tags/tag88.xml"/><Relationship Id="rId25" Type="http://schemas.openxmlformats.org/officeDocument/2006/relationships/slideLayout" Target="../slideLayouts/slideLayout5.xml"/><Relationship Id="rId33" Type="http://schemas.openxmlformats.org/officeDocument/2006/relationships/slide" Target="slide18.xml"/><Relationship Id="rId2" Type="http://schemas.openxmlformats.org/officeDocument/2006/relationships/tags" Target="../tags/tag73.xml"/><Relationship Id="rId16" Type="http://schemas.openxmlformats.org/officeDocument/2006/relationships/tags" Target="../tags/tag87.xml"/><Relationship Id="rId20" Type="http://schemas.openxmlformats.org/officeDocument/2006/relationships/tags" Target="../tags/tag91.xml"/><Relationship Id="rId29" Type="http://schemas.openxmlformats.org/officeDocument/2006/relationships/slide" Target="slide113.xml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11" Type="http://schemas.openxmlformats.org/officeDocument/2006/relationships/tags" Target="../tags/tag82.xml"/><Relationship Id="rId24" Type="http://schemas.openxmlformats.org/officeDocument/2006/relationships/tags" Target="../tags/tag95.xml"/><Relationship Id="rId32" Type="http://schemas.openxmlformats.org/officeDocument/2006/relationships/slide" Target="slide19.xml"/><Relationship Id="rId5" Type="http://schemas.openxmlformats.org/officeDocument/2006/relationships/tags" Target="../tags/tag76.xml"/><Relationship Id="rId15" Type="http://schemas.openxmlformats.org/officeDocument/2006/relationships/tags" Target="../tags/tag86.xml"/><Relationship Id="rId23" Type="http://schemas.openxmlformats.org/officeDocument/2006/relationships/tags" Target="../tags/tag94.xml"/><Relationship Id="rId28" Type="http://schemas.openxmlformats.org/officeDocument/2006/relationships/slide" Target="slide115.xml"/><Relationship Id="rId10" Type="http://schemas.openxmlformats.org/officeDocument/2006/relationships/tags" Target="../tags/tag81.xml"/><Relationship Id="rId19" Type="http://schemas.openxmlformats.org/officeDocument/2006/relationships/tags" Target="../tags/tag90.xml"/><Relationship Id="rId31" Type="http://schemas.openxmlformats.org/officeDocument/2006/relationships/slide" Target="slide28.xml"/><Relationship Id="rId4" Type="http://schemas.openxmlformats.org/officeDocument/2006/relationships/tags" Target="../tags/tag75.xml"/><Relationship Id="rId9" Type="http://schemas.openxmlformats.org/officeDocument/2006/relationships/tags" Target="../tags/tag80.xml"/><Relationship Id="rId14" Type="http://schemas.openxmlformats.org/officeDocument/2006/relationships/tags" Target="../tags/tag85.xml"/><Relationship Id="rId22" Type="http://schemas.openxmlformats.org/officeDocument/2006/relationships/tags" Target="../tags/tag93.xml"/><Relationship Id="rId27" Type="http://schemas.openxmlformats.org/officeDocument/2006/relationships/slide" Target="slide125.xml"/><Relationship Id="rId30" Type="http://schemas.openxmlformats.org/officeDocument/2006/relationships/slide" Target="slide100.xml"/><Relationship Id="rId35" Type="http://schemas.openxmlformats.org/officeDocument/2006/relationships/slide" Target="slide3.xml"/><Relationship Id="rId8" Type="http://schemas.openxmlformats.org/officeDocument/2006/relationships/tags" Target="../tags/tag7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slide" Target="slide115.xml"/><Relationship Id="rId3" Type="http://schemas.openxmlformats.org/officeDocument/2006/relationships/tags" Target="../tags/tag4.xml"/><Relationship Id="rId21" Type="http://schemas.openxmlformats.org/officeDocument/2006/relationships/slide" Target="slide3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slide" Target="slide125.xml"/><Relationship Id="rId2" Type="http://schemas.openxmlformats.org/officeDocument/2006/relationships/tags" Target="../tags/tag3.xml"/><Relationship Id="rId16" Type="http://schemas.openxmlformats.org/officeDocument/2006/relationships/slide" Target="slide134.xml"/><Relationship Id="rId20" Type="http://schemas.openxmlformats.org/officeDocument/2006/relationships/slide" Target="slide5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slideLayout" Target="../slideLayouts/slideLayout5.xml"/><Relationship Id="rId10" Type="http://schemas.openxmlformats.org/officeDocument/2006/relationships/tags" Target="../tags/tag11.xml"/><Relationship Id="rId19" Type="http://schemas.openxmlformats.org/officeDocument/2006/relationships/slide" Target="slide18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90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0.png"/><Relationship Id="rId5" Type="http://schemas.openxmlformats.org/officeDocument/2006/relationships/image" Target="../media/image170.png"/><Relationship Id="rId4" Type="http://schemas.openxmlformats.org/officeDocument/2006/relationships/image" Target="../media/image16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2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tags" Target="../tags/tag108.xml"/><Relationship Id="rId18" Type="http://schemas.openxmlformats.org/officeDocument/2006/relationships/tags" Target="../tags/tag113.xml"/><Relationship Id="rId26" Type="http://schemas.openxmlformats.org/officeDocument/2006/relationships/slide" Target="slide134.xml"/><Relationship Id="rId3" Type="http://schemas.openxmlformats.org/officeDocument/2006/relationships/tags" Target="../tags/tag98.xml"/><Relationship Id="rId21" Type="http://schemas.openxmlformats.org/officeDocument/2006/relationships/tags" Target="../tags/tag116.xml"/><Relationship Id="rId34" Type="http://schemas.openxmlformats.org/officeDocument/2006/relationships/slide" Target="slide5.xml"/><Relationship Id="rId7" Type="http://schemas.openxmlformats.org/officeDocument/2006/relationships/tags" Target="../tags/tag102.xml"/><Relationship Id="rId12" Type="http://schemas.openxmlformats.org/officeDocument/2006/relationships/tags" Target="../tags/tag107.xml"/><Relationship Id="rId17" Type="http://schemas.openxmlformats.org/officeDocument/2006/relationships/tags" Target="../tags/tag112.xml"/><Relationship Id="rId25" Type="http://schemas.openxmlformats.org/officeDocument/2006/relationships/slideLayout" Target="../slideLayouts/slideLayout5.xml"/><Relationship Id="rId33" Type="http://schemas.openxmlformats.org/officeDocument/2006/relationships/slide" Target="slide18.xml"/><Relationship Id="rId2" Type="http://schemas.openxmlformats.org/officeDocument/2006/relationships/tags" Target="../tags/tag97.xml"/><Relationship Id="rId16" Type="http://schemas.openxmlformats.org/officeDocument/2006/relationships/tags" Target="../tags/tag111.xml"/><Relationship Id="rId20" Type="http://schemas.openxmlformats.org/officeDocument/2006/relationships/tags" Target="../tags/tag115.xml"/><Relationship Id="rId29" Type="http://schemas.openxmlformats.org/officeDocument/2006/relationships/slide" Target="slide113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11" Type="http://schemas.openxmlformats.org/officeDocument/2006/relationships/tags" Target="../tags/tag106.xml"/><Relationship Id="rId24" Type="http://schemas.openxmlformats.org/officeDocument/2006/relationships/tags" Target="../tags/tag119.xml"/><Relationship Id="rId32" Type="http://schemas.openxmlformats.org/officeDocument/2006/relationships/slide" Target="slide19.xml"/><Relationship Id="rId5" Type="http://schemas.openxmlformats.org/officeDocument/2006/relationships/tags" Target="../tags/tag100.xml"/><Relationship Id="rId15" Type="http://schemas.openxmlformats.org/officeDocument/2006/relationships/tags" Target="../tags/tag110.xml"/><Relationship Id="rId23" Type="http://schemas.openxmlformats.org/officeDocument/2006/relationships/tags" Target="../tags/tag118.xml"/><Relationship Id="rId28" Type="http://schemas.openxmlformats.org/officeDocument/2006/relationships/slide" Target="slide115.xml"/><Relationship Id="rId10" Type="http://schemas.openxmlformats.org/officeDocument/2006/relationships/tags" Target="../tags/tag105.xml"/><Relationship Id="rId19" Type="http://schemas.openxmlformats.org/officeDocument/2006/relationships/tags" Target="../tags/tag114.xml"/><Relationship Id="rId31" Type="http://schemas.openxmlformats.org/officeDocument/2006/relationships/slide" Target="slide28.xml"/><Relationship Id="rId4" Type="http://schemas.openxmlformats.org/officeDocument/2006/relationships/tags" Target="../tags/tag99.xml"/><Relationship Id="rId9" Type="http://schemas.openxmlformats.org/officeDocument/2006/relationships/tags" Target="../tags/tag104.xml"/><Relationship Id="rId14" Type="http://schemas.openxmlformats.org/officeDocument/2006/relationships/tags" Target="../tags/tag109.xml"/><Relationship Id="rId22" Type="http://schemas.openxmlformats.org/officeDocument/2006/relationships/tags" Target="../tags/tag117.xml"/><Relationship Id="rId27" Type="http://schemas.openxmlformats.org/officeDocument/2006/relationships/slide" Target="slide125.xml"/><Relationship Id="rId30" Type="http://schemas.openxmlformats.org/officeDocument/2006/relationships/slide" Target="slide100.xml"/><Relationship Id="rId35" Type="http://schemas.openxmlformats.org/officeDocument/2006/relationships/slide" Target="slide3.xml"/><Relationship Id="rId8" Type="http://schemas.openxmlformats.org/officeDocument/2006/relationships/tags" Target="../tags/tag103.xml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tags" Target="../tags/tag28.xml"/><Relationship Id="rId18" Type="http://schemas.openxmlformats.org/officeDocument/2006/relationships/slide" Target="slide134.xml"/><Relationship Id="rId3" Type="http://schemas.openxmlformats.org/officeDocument/2006/relationships/tags" Target="../tags/tag18.xml"/><Relationship Id="rId21" Type="http://schemas.openxmlformats.org/officeDocument/2006/relationships/slide" Target="slide18.xml"/><Relationship Id="rId7" Type="http://schemas.openxmlformats.org/officeDocument/2006/relationships/tags" Target="../tags/tag22.xml"/><Relationship Id="rId12" Type="http://schemas.openxmlformats.org/officeDocument/2006/relationships/tags" Target="../tags/tag27.xml"/><Relationship Id="rId17" Type="http://schemas.openxmlformats.org/officeDocument/2006/relationships/slideLayout" Target="../slideLayouts/slideLayout5.xml"/><Relationship Id="rId2" Type="http://schemas.openxmlformats.org/officeDocument/2006/relationships/tags" Target="../tags/tag17.xml"/><Relationship Id="rId16" Type="http://schemas.openxmlformats.org/officeDocument/2006/relationships/tags" Target="../tags/tag31.xml"/><Relationship Id="rId20" Type="http://schemas.openxmlformats.org/officeDocument/2006/relationships/slide" Target="slide115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tags" Target="../tags/tag26.xml"/><Relationship Id="rId5" Type="http://schemas.openxmlformats.org/officeDocument/2006/relationships/tags" Target="../tags/tag20.xml"/><Relationship Id="rId15" Type="http://schemas.openxmlformats.org/officeDocument/2006/relationships/tags" Target="../tags/tag30.xml"/><Relationship Id="rId23" Type="http://schemas.openxmlformats.org/officeDocument/2006/relationships/slide" Target="slide3.xml"/><Relationship Id="rId10" Type="http://schemas.openxmlformats.org/officeDocument/2006/relationships/tags" Target="../tags/tag25.xml"/><Relationship Id="rId19" Type="http://schemas.openxmlformats.org/officeDocument/2006/relationships/slide" Target="slide125.xml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tags" Target="../tags/tag29.xml"/><Relationship Id="rId22" Type="http://schemas.openxmlformats.org/officeDocument/2006/relationships/slide" Target="slide5.xml"/></Relationships>
</file>

<file path=ppt/slides/_rels/slide30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31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32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33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34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35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5" Type="http://schemas.openxmlformats.org/officeDocument/2006/relationships/image" Target="../media/image36.png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9.png"/><Relationship Id="rId7" Type="http://schemas.openxmlformats.org/officeDocument/2006/relationships/image" Target="../media/image4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5" Type="http://schemas.openxmlformats.org/officeDocument/2006/relationships/image" Target="../media/image36.png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hyperlink" Target="https://commons.wikimedia.org/w/index.php?curid=8302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aplibre.org/" TargetMode="External"/><Relationship Id="rId5" Type="http://schemas.openxmlformats.org/officeDocument/2006/relationships/hyperlink" Target="https://karte.openstreetmap.de/#map=17/50.26494/10.9" TargetMode="External"/><Relationship Id="rId10" Type="http://schemas.openxmlformats.org/officeDocument/2006/relationships/hyperlink" Target="https://commons.wikimedia.org/wiki/File:Cessna_172_line_drawing_oblique.svg" TargetMode="External"/><Relationship Id="rId4" Type="http://schemas.openxmlformats.org/officeDocument/2006/relationships/hyperlink" Target="https://commons.wikimedia.org/wiki/File:Cad_mouse_1.svg" TargetMode="External"/><Relationship Id="rId9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45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46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47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48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49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9.xml"/><Relationship Id="rId13" Type="http://schemas.openxmlformats.org/officeDocument/2006/relationships/tags" Target="../tags/tag44.xml"/><Relationship Id="rId18" Type="http://schemas.openxmlformats.org/officeDocument/2006/relationships/slide" Target="slide134.xml"/><Relationship Id="rId3" Type="http://schemas.openxmlformats.org/officeDocument/2006/relationships/tags" Target="../tags/tag34.xml"/><Relationship Id="rId21" Type="http://schemas.openxmlformats.org/officeDocument/2006/relationships/slide" Target="slide18.xml"/><Relationship Id="rId7" Type="http://schemas.openxmlformats.org/officeDocument/2006/relationships/tags" Target="../tags/tag38.xml"/><Relationship Id="rId12" Type="http://schemas.openxmlformats.org/officeDocument/2006/relationships/tags" Target="../tags/tag43.xml"/><Relationship Id="rId17" Type="http://schemas.openxmlformats.org/officeDocument/2006/relationships/slideLayout" Target="../slideLayouts/slideLayout5.xml"/><Relationship Id="rId2" Type="http://schemas.openxmlformats.org/officeDocument/2006/relationships/tags" Target="../tags/tag33.xml"/><Relationship Id="rId16" Type="http://schemas.openxmlformats.org/officeDocument/2006/relationships/tags" Target="../tags/tag47.xml"/><Relationship Id="rId20" Type="http://schemas.openxmlformats.org/officeDocument/2006/relationships/slide" Target="slide115.xml"/><Relationship Id="rId1" Type="http://schemas.openxmlformats.org/officeDocument/2006/relationships/tags" Target="../tags/tag32.xml"/><Relationship Id="rId6" Type="http://schemas.openxmlformats.org/officeDocument/2006/relationships/tags" Target="../tags/tag37.xml"/><Relationship Id="rId11" Type="http://schemas.openxmlformats.org/officeDocument/2006/relationships/tags" Target="../tags/tag42.xml"/><Relationship Id="rId5" Type="http://schemas.openxmlformats.org/officeDocument/2006/relationships/tags" Target="../tags/tag36.xml"/><Relationship Id="rId15" Type="http://schemas.openxmlformats.org/officeDocument/2006/relationships/tags" Target="../tags/tag46.xml"/><Relationship Id="rId23" Type="http://schemas.openxmlformats.org/officeDocument/2006/relationships/slide" Target="slide3.xml"/><Relationship Id="rId10" Type="http://schemas.openxmlformats.org/officeDocument/2006/relationships/tags" Target="../tags/tag41.xml"/><Relationship Id="rId19" Type="http://schemas.openxmlformats.org/officeDocument/2006/relationships/slide" Target="slide125.xml"/><Relationship Id="rId4" Type="http://schemas.openxmlformats.org/officeDocument/2006/relationships/tags" Target="../tags/tag35.xml"/><Relationship Id="rId9" Type="http://schemas.openxmlformats.org/officeDocument/2006/relationships/tags" Target="../tags/tag40.xml"/><Relationship Id="rId14" Type="http://schemas.openxmlformats.org/officeDocument/2006/relationships/tags" Target="../tags/tag45.xml"/><Relationship Id="rId22" Type="http://schemas.openxmlformats.org/officeDocument/2006/relationships/slide" Target="slide5.xml"/></Relationships>
</file>

<file path=ppt/slides/_rels/slide50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51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52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53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54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55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56.xml.rels><?xml version="1.0" encoding="UTF-8" standalone="yes"?>
<Relationships xmlns="http://schemas.openxmlformats.org/package/2006/relationships"><Relationship Id="rId7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1.png"/><Relationship Id="rId5" Type="http://schemas.openxmlformats.org/officeDocument/2006/relationships/image" Target="../media/image211.png"/><Relationship Id="rId4" Type="http://schemas.openxmlformats.org/officeDocument/2006/relationships/image" Target="../media/image20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image" Target="../media/image7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0.png"/><Relationship Id="rId4" Type="http://schemas.openxmlformats.org/officeDocument/2006/relationships/image" Target="../media/image710.png"/><Relationship Id="rId9" Type="http://schemas.openxmlformats.org/officeDocument/2006/relationships/image" Target="../media/image11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0.png"/><Relationship Id="rId5" Type="http://schemas.openxmlformats.org/officeDocument/2006/relationships/image" Target="../media/image240.png"/><Relationship Id="rId4" Type="http://schemas.openxmlformats.org/officeDocument/2006/relationships/image" Target="../media/image241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0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0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Prof. Dr.-</a:t>
            </a:r>
            <a:r>
              <a:rPr lang="en-US" dirty="0" err="1"/>
              <a:t>Ing</a:t>
            </a:r>
            <a:r>
              <a:rPr lang="en-US" dirty="0"/>
              <a:t>. Quirin Meyer</a:t>
            </a:r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/>
              <a:t>Computer Graphics </a:t>
            </a:r>
            <a:br>
              <a:rPr lang="en-US" b="1" dirty="0"/>
            </a:br>
            <a:r>
              <a:rPr lang="en-US" b="1" dirty="0"/>
              <a:t>– </a:t>
            </a:r>
            <a:br>
              <a:rPr lang="en-US" b="1" dirty="0"/>
            </a:br>
            <a:r>
              <a:rPr lang="en-US" b="1" dirty="0"/>
              <a:t>Line Rasterization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48DE93-412D-B5E8-818A-61894F41C4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54" y="5647780"/>
            <a:ext cx="52070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100" dirty="0"/>
              <a:t>This presentation is licensed under CC BY-NC 4.0, except where otherwise indicated. Third-party materials, in particular images, are individually attributed and licensed and are not covered by the license above. Their use is subject to the respective license terms indicated</a:t>
            </a: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9D33D51D-804B-51E2-AFDF-168016114788}"/>
              </a:ext>
            </a:extLst>
          </p:cNvPr>
          <p:cNvSpPr txBox="1"/>
          <p:nvPr/>
        </p:nvSpPr>
        <p:spPr>
          <a:xfrm>
            <a:off x="7861639" y="5647780"/>
            <a:ext cx="3864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dirty="0"/>
              <a:t>If you use these materials, please cite the complete series:</a:t>
            </a:r>
          </a:p>
          <a:p>
            <a:endParaRPr lang="en-US" sz="1100" dirty="0"/>
          </a:p>
          <a:p>
            <a:r>
              <a:rPr lang="en-US" sz="1100" dirty="0"/>
              <a:t>Meyer, Quirin (2026), </a:t>
            </a:r>
            <a:r>
              <a:rPr lang="en-US" sz="1100" i="1" dirty="0"/>
              <a:t>Lecture Slides: Computer Graphics</a:t>
            </a:r>
            <a:r>
              <a:rPr lang="en-US" sz="1100" dirty="0"/>
              <a:t>. </a:t>
            </a:r>
            <a:r>
              <a:rPr lang="en-US" sz="1100" dirty="0">
                <a:hlinkClick r:id="rId2"/>
              </a:rPr>
              <a:t>https://doi.org/10.5281/zenodo.20843656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21128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E4F8F0C3-DED5-4452-A40F-994D34CE41EB}"/>
              </a:ext>
            </a:extLst>
          </p:cNvPr>
          <p:cNvGrpSpPr/>
          <p:nvPr/>
        </p:nvGrpSpPr>
        <p:grpSpPr>
          <a:xfrm>
            <a:off x="6573447" y="1475223"/>
            <a:ext cx="4853026" cy="4828757"/>
            <a:chOff x="6573447" y="1475223"/>
            <a:chExt cx="4853026" cy="4828757"/>
          </a:xfrm>
        </p:grpSpPr>
        <p:cxnSp>
          <p:nvCxnSpPr>
            <p:cNvPr id="20" name="y axis">
              <a:extLst>
                <a:ext uri="{FF2B5EF4-FFF2-40B4-BE49-F238E27FC236}">
                  <a16:creationId xmlns:a16="http://schemas.microsoft.com/office/drawing/2014/main" id="{6A858CB8-16E9-4C99-8BE7-956E5AD2D1D1}"/>
                </a:ext>
              </a:extLst>
            </p:cNvPr>
            <p:cNvCxnSpPr/>
            <p:nvPr/>
          </p:nvCxnSpPr>
          <p:spPr>
            <a:xfrm flipV="1">
              <a:off x="7509169" y="1890883"/>
              <a:ext cx="0" cy="3546622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x axis">
              <a:extLst>
                <a:ext uri="{FF2B5EF4-FFF2-40B4-BE49-F238E27FC236}">
                  <a16:creationId xmlns:a16="http://schemas.microsoft.com/office/drawing/2014/main" id="{BA38354A-68DC-4517-81ED-337D8028C60E}"/>
                </a:ext>
              </a:extLst>
            </p:cNvPr>
            <p:cNvCxnSpPr/>
            <p:nvPr/>
          </p:nvCxnSpPr>
          <p:spPr>
            <a:xfrm>
              <a:off x="6573447" y="5437505"/>
              <a:ext cx="945081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y axis">
              <a:extLst>
                <a:ext uri="{FF2B5EF4-FFF2-40B4-BE49-F238E27FC236}">
                  <a16:creationId xmlns:a16="http://schemas.microsoft.com/office/drawing/2014/main" id="{6F419DDA-4851-4551-BF85-1C53F283F9E9}"/>
                </a:ext>
              </a:extLst>
            </p:cNvPr>
            <p:cNvCxnSpPr/>
            <p:nvPr/>
          </p:nvCxnSpPr>
          <p:spPr>
            <a:xfrm flipV="1">
              <a:off x="7509169" y="5437505"/>
              <a:ext cx="0" cy="866475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x axis">
              <a:extLst>
                <a:ext uri="{FF2B5EF4-FFF2-40B4-BE49-F238E27FC236}">
                  <a16:creationId xmlns:a16="http://schemas.microsoft.com/office/drawing/2014/main" id="{4736EAD3-8186-431C-9F44-A9A85A7FCC2C}"/>
                </a:ext>
              </a:extLst>
            </p:cNvPr>
            <p:cNvCxnSpPr/>
            <p:nvPr/>
          </p:nvCxnSpPr>
          <p:spPr>
            <a:xfrm flipV="1">
              <a:off x="7518528" y="5437505"/>
              <a:ext cx="354210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x axis label">
                  <a:extLst>
                    <a:ext uri="{FF2B5EF4-FFF2-40B4-BE49-F238E27FC236}">
                      <a16:creationId xmlns:a16="http://schemas.microsoft.com/office/drawing/2014/main" id="{F395B2B5-66A5-48C5-868E-953E1031D2BF}"/>
                    </a:ext>
                  </a:extLst>
                </p:cNvPr>
                <p:cNvSpPr txBox="1"/>
                <p:nvPr/>
              </p:nvSpPr>
              <p:spPr>
                <a:xfrm>
                  <a:off x="11061693" y="5235533"/>
                  <a:ext cx="364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x axis label">
                  <a:extLst>
                    <a:ext uri="{FF2B5EF4-FFF2-40B4-BE49-F238E27FC236}">
                      <a16:creationId xmlns:a16="http://schemas.microsoft.com/office/drawing/2014/main" id="{F395B2B5-66A5-48C5-868E-953E1031D2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61693" y="5235533"/>
                  <a:ext cx="364780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y axis label">
                  <a:extLst>
                    <a:ext uri="{FF2B5EF4-FFF2-40B4-BE49-F238E27FC236}">
                      <a16:creationId xmlns:a16="http://schemas.microsoft.com/office/drawing/2014/main" id="{51FA9599-9033-4B88-A966-BC37DFCDE423}"/>
                    </a:ext>
                  </a:extLst>
                </p:cNvPr>
                <p:cNvSpPr txBox="1"/>
                <p:nvPr/>
              </p:nvSpPr>
              <p:spPr>
                <a:xfrm>
                  <a:off x="7331720" y="1475223"/>
                  <a:ext cx="3681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8" name="y axis label">
                  <a:extLst>
                    <a:ext uri="{FF2B5EF4-FFF2-40B4-BE49-F238E27FC236}">
                      <a16:creationId xmlns:a16="http://schemas.microsoft.com/office/drawing/2014/main" id="{51FA9599-9033-4B88-A966-BC37DFCDE4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31720" y="1475223"/>
                  <a:ext cx="368178" cy="369332"/>
                </a:xfrm>
                <a:prstGeom prst="rect">
                  <a:avLst/>
                </a:prstGeom>
                <a:blipFill>
                  <a:blip r:embed="rId3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Inhaltsplatzhalter 8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00000"/>
                  </a:lnSpc>
                </a:pPr>
                <a:r>
                  <a:rPr lang="en-US" dirty="0"/>
                  <a:t>Line is defined by two points:</a:t>
                </a:r>
                <a:br>
                  <a:rPr lang="en-US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Assumptions: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sz="1900" dirty="0"/>
                  <a:t>Line through origin:	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1900" i="1" dirty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19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900" i="1" dirty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endParaRPr lang="en-US" sz="1900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en-US" sz="1900" dirty="0"/>
                  <a:t>No vertical lines: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de-DE" sz="19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1900" i="1">
                        <a:latin typeface="Cambria Math" panose="02040503050406030204" pitchFamily="18" charset="0"/>
                      </a:rPr>
                      <m:t>≠</m:t>
                    </m:r>
                    <m:r>
                      <a:rPr lang="de-DE" sz="1900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1900" i="1" dirty="0">
                  <a:latin typeface="Cambria Math" panose="02040503050406030204" pitchFamily="18" charset="0"/>
                </a:endParaRPr>
              </a:p>
              <a:p>
                <a:pPr marL="457200" lvl="1" indent="0">
                  <a:lnSpc>
                    <a:spcPct val="100000"/>
                  </a:lnSpc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9" name="Inhaltsplatzhalter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419" t="-8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Definition: Line as a Simplified Linear Function</a:t>
            </a:r>
          </a:p>
        </p:txBody>
      </p:sp>
      <p:cxnSp>
        <p:nvCxnSpPr>
          <p:cNvPr id="17" name="Line">
            <a:extLst>
              <a:ext uri="{FF2B5EF4-FFF2-40B4-BE49-F238E27FC236}">
                <a16:creationId xmlns:a16="http://schemas.microsoft.com/office/drawing/2014/main" id="{F65375D1-290F-4B2D-9CC0-4A4A2F8213C6}"/>
              </a:ext>
            </a:extLst>
          </p:cNvPr>
          <p:cNvCxnSpPr>
            <a:cxnSpLocks/>
          </p:cNvCxnSpPr>
          <p:nvPr/>
        </p:nvCxnSpPr>
        <p:spPr>
          <a:xfrm flipV="1">
            <a:off x="7509168" y="2975294"/>
            <a:ext cx="0" cy="2462212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oint [4 3]">
            <a:extLst>
              <a:ext uri="{FF2B5EF4-FFF2-40B4-BE49-F238E27FC236}">
                <a16:creationId xmlns:a16="http://schemas.microsoft.com/office/drawing/2014/main" id="{933AA4C9-A239-4438-8518-A1F7CE999CA2}"/>
              </a:ext>
            </a:extLst>
          </p:cNvPr>
          <p:cNvSpPr/>
          <p:nvPr/>
        </p:nvSpPr>
        <p:spPr>
          <a:xfrm>
            <a:off x="7390106" y="2793978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[4 3]">
                <a:extLst>
                  <a:ext uri="{FF2B5EF4-FFF2-40B4-BE49-F238E27FC236}">
                    <a16:creationId xmlns:a16="http://schemas.microsoft.com/office/drawing/2014/main" id="{1480AFF3-DEAC-4E06-935B-69BCFE82D8F6}"/>
                  </a:ext>
                </a:extLst>
              </p:cNvPr>
              <p:cNvSpPr txBox="1"/>
              <p:nvPr/>
            </p:nvSpPr>
            <p:spPr>
              <a:xfrm>
                <a:off x="6446034" y="2257756"/>
                <a:ext cx="423834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[4 3]">
                <a:extLst>
                  <a:ext uri="{FF2B5EF4-FFF2-40B4-BE49-F238E27FC236}">
                    <a16:creationId xmlns:a16="http://schemas.microsoft.com/office/drawing/2014/main" id="{1480AFF3-DEAC-4E06-935B-69BCFE82D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034" y="2257756"/>
                <a:ext cx="423834" cy="5162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Point [0 0]">
            <a:extLst>
              <a:ext uri="{FF2B5EF4-FFF2-40B4-BE49-F238E27FC236}">
                <a16:creationId xmlns:a16="http://schemas.microsoft.com/office/drawing/2014/main" id="{EBF794F9-F4A6-4297-9413-8871618E2C84}"/>
              </a:ext>
            </a:extLst>
          </p:cNvPr>
          <p:cNvSpPr/>
          <p:nvPr/>
        </p:nvSpPr>
        <p:spPr>
          <a:xfrm>
            <a:off x="7390106" y="5318443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[0 0]">
                <a:extLst>
                  <a:ext uri="{FF2B5EF4-FFF2-40B4-BE49-F238E27FC236}">
                    <a16:creationId xmlns:a16="http://schemas.microsoft.com/office/drawing/2014/main" id="{4392C323-A1B1-43D9-A3C0-A7C138BA96E4}"/>
                  </a:ext>
                </a:extLst>
              </p:cNvPr>
              <p:cNvSpPr txBox="1"/>
              <p:nvPr/>
            </p:nvSpPr>
            <p:spPr>
              <a:xfrm>
                <a:off x="6072092" y="5462579"/>
                <a:ext cx="1002710" cy="508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de-DE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de-DE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[0 0]">
                <a:extLst>
                  <a:ext uri="{FF2B5EF4-FFF2-40B4-BE49-F238E27FC236}">
                    <a16:creationId xmlns:a16="http://schemas.microsoft.com/office/drawing/2014/main" id="{4392C323-A1B1-43D9-A3C0-A7C138BA96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2092" y="5462579"/>
                <a:ext cx="1002710" cy="5088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82981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eck 32">
            <a:hlinkClick r:id="rId26" action="ppaction://hlinksldjump"/>
            <a:extLst>
              <a:ext uri="{FF2B5EF4-FFF2-40B4-BE49-F238E27FC236}">
                <a16:creationId xmlns:a16="http://schemas.microsoft.com/office/drawing/2014/main" id="{960C466B-7378-4CBE-8584-3BEA9B933A2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84982" y="5776628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Clipping</a:t>
            </a:r>
          </a:p>
        </p:txBody>
      </p:sp>
      <p:sp>
        <p:nvSpPr>
          <p:cNvPr id="32" name="Rechteck 31">
            <a:hlinkClick r:id="rId26" action="ppaction://hlinksldjump"/>
            <a:extLst>
              <a:ext uri="{FF2B5EF4-FFF2-40B4-BE49-F238E27FC236}">
                <a16:creationId xmlns:a16="http://schemas.microsoft.com/office/drawing/2014/main" id="{13CFA00D-088E-4368-9B19-60053E4F6FA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5776628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6" name="Rechteck 25">
            <a:hlinkClick r:id="rId27" action="ppaction://hlinksldjump"/>
            <a:extLst>
              <a:ext uri="{FF2B5EF4-FFF2-40B4-BE49-F238E27FC236}">
                <a16:creationId xmlns:a16="http://schemas.microsoft.com/office/drawing/2014/main" id="{B5D545CC-CEE9-44D9-B8EF-BB8713659C0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84982" y="5325633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Antialiasing</a:t>
            </a:r>
          </a:p>
        </p:txBody>
      </p:sp>
      <p:sp>
        <p:nvSpPr>
          <p:cNvPr id="25" name="Rechteck 24">
            <a:hlinkClick r:id="rId27" action="ppaction://hlinksldjump"/>
            <a:extLst>
              <a:ext uri="{FF2B5EF4-FFF2-40B4-BE49-F238E27FC236}">
                <a16:creationId xmlns:a16="http://schemas.microsoft.com/office/drawing/2014/main" id="{4EF8E23E-DF6D-4A02-A70A-3F473BB881D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5325633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4" name="Rechteck 23">
            <a:hlinkClick r:id="rId28" action="ppaction://hlinksldjump"/>
            <a:extLst>
              <a:ext uri="{FF2B5EF4-FFF2-40B4-BE49-F238E27FC236}">
                <a16:creationId xmlns:a16="http://schemas.microsoft.com/office/drawing/2014/main" id="{A8D0DDC6-AB61-46FE-9095-30BEF133725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84982" y="487463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Attribute Interpolation</a:t>
            </a:r>
          </a:p>
        </p:txBody>
      </p:sp>
      <p:sp>
        <p:nvSpPr>
          <p:cNvPr id="23" name="Rechteck 22">
            <a:hlinkClick r:id="rId28" action="ppaction://hlinksldjump"/>
            <a:extLst>
              <a:ext uri="{FF2B5EF4-FFF2-40B4-BE49-F238E27FC236}">
                <a16:creationId xmlns:a16="http://schemas.microsoft.com/office/drawing/2014/main" id="{DE0238C0-9F46-4694-A009-3A992C573059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487463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Rechteck 21">
            <a:hlinkClick r:id="rId29" action="ppaction://hlinksldjump"/>
            <a:extLst>
              <a:ext uri="{FF2B5EF4-FFF2-40B4-BE49-F238E27FC236}">
                <a16:creationId xmlns:a16="http://schemas.microsoft.com/office/drawing/2014/main" id="{10186E3D-51AB-494F-8064-0EB5C9F6299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255614" y="4423644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Summary</a:t>
            </a:r>
          </a:p>
        </p:txBody>
      </p:sp>
      <p:sp>
        <p:nvSpPr>
          <p:cNvPr id="21" name="Rechteck 20">
            <a:hlinkClick r:id="rId29" action="ppaction://hlinksldjump"/>
            <a:extLst>
              <a:ext uri="{FF2B5EF4-FFF2-40B4-BE49-F238E27FC236}">
                <a16:creationId xmlns:a16="http://schemas.microsoft.com/office/drawing/2014/main" id="{5E6658AC-7D93-47C7-9860-59B480708CFF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84982" y="442364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3.4</a:t>
            </a:r>
          </a:p>
        </p:txBody>
      </p: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484C5D67-EE40-48EE-BF7E-F7BAEE854941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14349" y="3972649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4278EE02-7906-4D6D-BE21-567065419215}"/>
              </a:ext>
            </a:extLst>
          </p:cNvPr>
          <p:cNvCxnSpPr/>
          <p:nvPr>
            <p:custDataLst>
              <p:tags r:id="rId11"/>
            </p:custDataLst>
          </p:nvPr>
        </p:nvCxnSpPr>
        <p:spPr>
          <a:xfrm>
            <a:off x="514349" y="4361871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eck 17">
            <a:hlinkClick r:id="rId30" action="ppaction://hlinksldjump"/>
            <a:extLst>
              <a:ext uri="{FF2B5EF4-FFF2-40B4-BE49-F238E27FC236}">
                <a16:creationId xmlns:a16="http://schemas.microsoft.com/office/drawing/2014/main" id="{C0812768-0113-4DCD-8A04-DC4C7DD81137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1255614" y="3972649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Signed Distance Function Sample</a:t>
            </a:r>
          </a:p>
        </p:txBody>
      </p:sp>
      <p:sp>
        <p:nvSpPr>
          <p:cNvPr id="17" name="Rechteck 16">
            <a:hlinkClick r:id="rId30" action="ppaction://hlinksldjump"/>
            <a:extLst>
              <a:ext uri="{FF2B5EF4-FFF2-40B4-BE49-F238E27FC236}">
                <a16:creationId xmlns:a16="http://schemas.microsoft.com/office/drawing/2014/main" id="{C3799DFA-309A-4760-AE5B-73FAD3E20BC2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84982" y="397264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3.3</a:t>
            </a:r>
          </a:p>
        </p:txBody>
      </p:sp>
      <p:sp>
        <p:nvSpPr>
          <p:cNvPr id="16" name="Rechteck 15">
            <a:hlinkClick r:id="rId31" action="ppaction://hlinksldjump"/>
            <a:extLst>
              <a:ext uri="{FF2B5EF4-FFF2-40B4-BE49-F238E27FC236}">
                <a16:creationId xmlns:a16="http://schemas.microsoft.com/office/drawing/2014/main" id="{5C3349C5-36B9-4E47-9D7D-9EBA5ECEC8B1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1255614" y="3521654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Bresenham</a:t>
            </a:r>
          </a:p>
        </p:txBody>
      </p:sp>
      <p:sp>
        <p:nvSpPr>
          <p:cNvPr id="15" name="Rechteck 14">
            <a:hlinkClick r:id="rId31" action="ppaction://hlinksldjump"/>
            <a:extLst>
              <a:ext uri="{FF2B5EF4-FFF2-40B4-BE49-F238E27FC236}">
                <a16:creationId xmlns:a16="http://schemas.microsoft.com/office/drawing/2014/main" id="{04C01E85-4CC0-4EF4-81E4-F6718044F9F5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884982" y="352165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3.2</a:t>
            </a:r>
          </a:p>
        </p:txBody>
      </p:sp>
      <p:sp>
        <p:nvSpPr>
          <p:cNvPr id="14" name="Rechteck 13">
            <a:hlinkClick r:id="rId32" action="ppaction://hlinksldjump"/>
            <a:extLst>
              <a:ext uri="{FF2B5EF4-FFF2-40B4-BE49-F238E27FC236}">
                <a16:creationId xmlns:a16="http://schemas.microsoft.com/office/drawing/2014/main" id="{77C69500-5E02-4A16-B256-1D88F4F616D5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1255614" y="3070659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Naïve Linear Function Sampling</a:t>
            </a:r>
          </a:p>
        </p:txBody>
      </p:sp>
      <p:sp>
        <p:nvSpPr>
          <p:cNvPr id="13" name="Rechteck 12">
            <a:hlinkClick r:id="rId32" action="ppaction://hlinksldjump"/>
            <a:extLst>
              <a:ext uri="{FF2B5EF4-FFF2-40B4-BE49-F238E27FC236}">
                <a16:creationId xmlns:a16="http://schemas.microsoft.com/office/drawing/2014/main" id="{8565DB4A-B780-4798-887F-5AD2DE46763C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884982" y="307065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3.1</a:t>
            </a:r>
          </a:p>
        </p:txBody>
      </p:sp>
      <p:sp>
        <p:nvSpPr>
          <p:cNvPr id="12" name="Rechteck 11">
            <a:hlinkClick r:id="rId33" action="ppaction://hlinksldjump"/>
            <a:extLst>
              <a:ext uri="{FF2B5EF4-FFF2-40B4-BE49-F238E27FC236}">
                <a16:creationId xmlns:a16="http://schemas.microsoft.com/office/drawing/2014/main" id="{DC0F1D24-8066-42DE-92CB-A5794CF216DF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884982" y="2619664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Base Algorithms</a:t>
            </a:r>
          </a:p>
        </p:txBody>
      </p:sp>
      <p:sp>
        <p:nvSpPr>
          <p:cNvPr id="11" name="Rechteck 10">
            <a:hlinkClick r:id="rId33" action="ppaction://hlinksldjump"/>
            <a:extLst>
              <a:ext uri="{FF2B5EF4-FFF2-40B4-BE49-F238E27FC236}">
                <a16:creationId xmlns:a16="http://schemas.microsoft.com/office/drawing/2014/main" id="{91AD041D-E117-438E-B7DE-BBFC702ACD94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2619664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Rechteck 9">
            <a:hlinkClick r:id="rId34" action="ppaction://hlinksldjump"/>
            <a:extLst>
              <a:ext uri="{FF2B5EF4-FFF2-40B4-BE49-F238E27FC236}">
                <a16:creationId xmlns:a16="http://schemas.microsoft.com/office/drawing/2014/main" id="{5640ED5F-7620-4C5C-9A49-219D39468181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884982" y="2168670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Line Definition</a:t>
            </a:r>
          </a:p>
        </p:txBody>
      </p:sp>
      <p:sp>
        <p:nvSpPr>
          <p:cNvPr id="9" name="Rechteck 8">
            <a:hlinkClick r:id="rId34" action="ppaction://hlinksldjump"/>
            <a:extLst>
              <a:ext uri="{FF2B5EF4-FFF2-40B4-BE49-F238E27FC236}">
                <a16:creationId xmlns:a16="http://schemas.microsoft.com/office/drawing/2014/main" id="{12DCE2A6-1723-4A94-8369-985B5C825D16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14349" y="2168670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" name="Rechteck 7">
            <a:hlinkClick r:id="rId35" action="ppaction://hlinksldjump"/>
            <a:extLst>
              <a:ext uri="{FF2B5EF4-FFF2-40B4-BE49-F238E27FC236}">
                <a16:creationId xmlns:a16="http://schemas.microsoft.com/office/drawing/2014/main" id="{55D81754-C89F-4435-9978-5CAB8B798283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884982" y="1717675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Introduction</a:t>
            </a:r>
          </a:p>
        </p:txBody>
      </p:sp>
      <p:sp>
        <p:nvSpPr>
          <p:cNvPr id="7" name="Rechteck 6">
            <a:hlinkClick r:id="rId35" action="ppaction://hlinksldjump"/>
            <a:extLst>
              <a:ext uri="{FF2B5EF4-FFF2-40B4-BE49-F238E27FC236}">
                <a16:creationId xmlns:a16="http://schemas.microsoft.com/office/drawing/2014/main" id="{78BA6BF1-709D-4055-A224-3E8BA3E54575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514349" y="1717675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6E0B6C1C-70D8-4C02-B19C-0FDBF5221A37}"/>
              </a:ext>
            </a:extLst>
          </p:cNvPr>
          <p:cNvSpPr>
            <a:spLocks noGrp="1"/>
          </p:cNvSpPr>
          <p:nvPr>
            <p:ph type="title"/>
            <p:custDataLst>
              <p:tags r:id="rId24"/>
            </p:custDataLst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24303236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Inhaltsplatzhalter 227"/>
              <p:cNvSpPr>
                <a:spLocks noGrp="1"/>
              </p:cNvSpPr>
              <p:nvPr>
                <p:ph idx="1"/>
              </p:nvPr>
            </p:nvSpPr>
            <p:spPr>
              <a:xfrm>
                <a:off x="514351" y="1266825"/>
                <a:ext cx="6362040" cy="5233988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i="1" dirty="0">
                    <a:solidFill>
                      <a:schemeClr val="accent5"/>
                    </a:solidFill>
                  </a:rPr>
                  <a:t>Distance Function: </a:t>
                </a:r>
                <a:r>
                  <a:rPr lang="en-US" dirty="0"/>
                  <a:t>Signed perpendicular Distance to a line through origin</a:t>
                </a:r>
                <a:r>
                  <a:rPr lang="en-US" dirty="0">
                    <a:latin typeface="Cambria Math" panose="02040503050406030204" pitchFamily="18" charset="0"/>
                  </a:rPr>
                  <a:t>:</a:t>
                </a:r>
                <a:br>
                  <a:rPr lang="en-US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Sup>
                              <m:sSub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rad>
                      </m:den>
                    </m:f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r>
                  <a:rPr lang="en-US" b="0" dirty="0"/>
                  <a:t>Point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is on the line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b="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28" name="Inhaltsplatzhalter 22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51" y="1266825"/>
                <a:ext cx="6362040" cy="5233988"/>
              </a:xfrm>
              <a:prstGeom prst="rect">
                <a:avLst/>
              </a:prstGeom>
              <a:blipFill>
                <a:blip r:embed="rId3"/>
                <a:stretch>
                  <a:fillRect l="-1245" t="-8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el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Algorithm 3: Sample the Distance Function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10" name="Gruppieren 109"/>
          <p:cNvGrpSpPr/>
          <p:nvPr/>
        </p:nvGrpSpPr>
        <p:grpSpPr>
          <a:xfrm>
            <a:off x="6537682" y="1475223"/>
            <a:ext cx="4888791" cy="4817192"/>
            <a:chOff x="6239264" y="1748748"/>
            <a:chExt cx="4888791" cy="4817192"/>
          </a:xfrm>
        </p:grpSpPr>
        <p:grpSp>
          <p:nvGrpSpPr>
            <p:cNvPr id="111" name="Point Labels"/>
            <p:cNvGrpSpPr/>
            <p:nvPr/>
          </p:nvGrpSpPr>
          <p:grpSpPr>
            <a:xfrm>
              <a:off x="6239264" y="2522906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6" name="[4 3]"/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76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7" name="[0 0]"/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77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13" name="axis labels"/>
            <p:cNvGrpSpPr/>
            <p:nvPr/>
          </p:nvGrpSpPr>
          <p:grpSpPr>
            <a:xfrm>
              <a:off x="6534808" y="2690021"/>
              <a:ext cx="3668756" cy="3875919"/>
              <a:chOff x="6620895" y="2671293"/>
              <a:chExt cx="3668756" cy="3875919"/>
            </a:xfrm>
          </p:grpSpPr>
          <p:sp>
            <p:nvSpPr>
              <p:cNvPr id="161" name="Textfeld 160"/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162" name="Textfeld 161"/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163" name="Textfeld 162"/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164" name="Textfeld 163"/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165" name="Textfeld 164"/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166" name="Textfeld 165"/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167" name="Textfeld 166"/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168" name="Textfeld 167"/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169" name="Textfeld 168"/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170" name="Textfeld 169"/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14" name="X Ticks"/>
            <p:cNvGrpSpPr/>
            <p:nvPr/>
          </p:nvGrpSpPr>
          <p:grpSpPr>
            <a:xfrm>
              <a:off x="7921043" y="5531002"/>
              <a:ext cx="2130877" cy="360000"/>
              <a:chOff x="8007130" y="5512274"/>
              <a:chExt cx="2130877" cy="360000"/>
            </a:xfrm>
          </p:grpSpPr>
          <p:cxnSp>
            <p:nvCxnSpPr>
              <p:cNvPr id="157" name="Gerader Verbinder 156"/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Gerader Verbinder 157"/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Gerader Verbinder 158"/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Gerader Verbinder 159"/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5" name="Y Ticks"/>
            <p:cNvGrpSpPr/>
            <p:nvPr/>
          </p:nvGrpSpPr>
          <p:grpSpPr>
            <a:xfrm>
              <a:off x="7030751" y="2874674"/>
              <a:ext cx="360000" cy="2130901"/>
              <a:chOff x="7116838" y="2855946"/>
              <a:chExt cx="360000" cy="2130901"/>
            </a:xfrm>
          </p:grpSpPr>
          <p:cxnSp>
            <p:nvCxnSpPr>
              <p:cNvPr id="153" name="Gerader Verbinder 152"/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Gerader Verbinder 153"/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Gerader Verbinder 154"/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Gerader Verbinder 155"/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6" name="Axis"/>
            <p:cNvGrpSpPr/>
            <p:nvPr/>
          </p:nvGrpSpPr>
          <p:grpSpPr>
            <a:xfrm>
              <a:off x="7033302" y="1748748"/>
              <a:ext cx="4094753" cy="4129642"/>
              <a:chOff x="7119389" y="1730020"/>
              <a:chExt cx="4094753" cy="4129642"/>
            </a:xfrm>
          </p:grpSpPr>
          <p:cxnSp>
            <p:nvCxnSpPr>
              <p:cNvPr id="149" name="x axis"/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y axis"/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1" name="x axis label"/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51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2" name="y axis label"/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52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4918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17" name="Gruppieren 116"/>
            <p:cNvGrpSpPr/>
            <p:nvPr/>
          </p:nvGrpSpPr>
          <p:grpSpPr>
            <a:xfrm>
              <a:off x="6851786" y="2522906"/>
              <a:ext cx="3561865" cy="3547954"/>
              <a:chOff x="6851786" y="2522906"/>
              <a:chExt cx="3561865" cy="3547954"/>
            </a:xfrm>
          </p:grpSpPr>
          <p:cxnSp>
            <p:nvCxnSpPr>
              <p:cNvPr id="122" name="Gerader Verbinder 121"/>
              <p:cNvCxnSpPr/>
              <p:nvPr/>
            </p:nvCxnSpPr>
            <p:spPr>
              <a:xfrm flipV="1">
                <a:off x="6851788" y="5365460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Gerader Verbinder 122"/>
              <p:cNvCxnSpPr/>
              <p:nvPr/>
            </p:nvCxnSpPr>
            <p:spPr>
              <a:xfrm>
                <a:off x="756208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Gerader Verbinder 123"/>
              <p:cNvCxnSpPr/>
              <p:nvPr/>
            </p:nvCxnSpPr>
            <p:spPr>
              <a:xfrm>
                <a:off x="8272373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Gerader Verbinder 124"/>
              <p:cNvCxnSpPr/>
              <p:nvPr/>
            </p:nvCxnSpPr>
            <p:spPr>
              <a:xfrm>
                <a:off x="9692957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Gerader Verbinder 129"/>
              <p:cNvCxnSpPr/>
              <p:nvPr/>
            </p:nvCxnSpPr>
            <p:spPr>
              <a:xfrm>
                <a:off x="1040325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Gerader Verbinder 139"/>
              <p:cNvCxnSpPr/>
              <p:nvPr/>
            </p:nvCxnSpPr>
            <p:spPr>
              <a:xfrm flipV="1">
                <a:off x="6851788" y="394487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Gerader Verbinder 140"/>
              <p:cNvCxnSpPr/>
              <p:nvPr/>
            </p:nvCxnSpPr>
            <p:spPr>
              <a:xfrm flipV="1">
                <a:off x="6851787" y="3234560"/>
                <a:ext cx="3551462" cy="26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Gerader Verbinder 141"/>
              <p:cNvCxnSpPr/>
              <p:nvPr/>
            </p:nvCxnSpPr>
            <p:spPr>
              <a:xfrm flipV="1">
                <a:off x="6851788" y="2524294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Gerader Verbinder 142"/>
              <p:cNvCxnSpPr/>
              <p:nvPr/>
            </p:nvCxnSpPr>
            <p:spPr>
              <a:xfrm flipV="1">
                <a:off x="6851786" y="465516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Gerader Verbinder 145"/>
              <p:cNvCxnSpPr/>
              <p:nvPr/>
            </p:nvCxnSpPr>
            <p:spPr>
              <a:xfrm>
                <a:off x="6851786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Gerader Verbinder 146"/>
              <p:cNvCxnSpPr/>
              <p:nvPr/>
            </p:nvCxnSpPr>
            <p:spPr>
              <a:xfrm flipV="1">
                <a:off x="6862189" y="605648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Gerader Verbinder 147"/>
              <p:cNvCxnSpPr/>
              <p:nvPr/>
            </p:nvCxnSpPr>
            <p:spPr>
              <a:xfrm>
                <a:off x="8982665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8" name="Gruppieren 117"/>
            <p:cNvGrpSpPr/>
            <p:nvPr/>
          </p:nvGrpSpPr>
          <p:grpSpPr>
            <a:xfrm>
              <a:off x="7091259" y="3470670"/>
              <a:ext cx="3075907" cy="2342116"/>
              <a:chOff x="7091259" y="3470670"/>
              <a:chExt cx="3075907" cy="2342116"/>
            </a:xfrm>
          </p:grpSpPr>
          <p:cxnSp>
            <p:nvCxnSpPr>
              <p:cNvPr id="119" name="Line"/>
              <p:cNvCxnSpPr>
                <a:stCxn id="120" idx="7"/>
                <a:endCxn id="121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0" name="Point [0 0]"/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21" name="Point [4 3]"/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8818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Inhaltsplatzhalter 227"/>
              <p:cNvSpPr>
                <a:spLocks noGrp="1"/>
              </p:cNvSpPr>
              <p:nvPr>
                <p:ph idx="1"/>
              </p:nvPr>
            </p:nvSpPr>
            <p:spPr>
              <a:xfrm>
                <a:off x="514351" y="1266825"/>
                <a:ext cx="6362040" cy="5233988"/>
              </a:xfrm>
              <a:prstGeom prst="rect">
                <a:avLst/>
              </a:prstGeom>
            </p:spPr>
            <p:txBody>
              <a:bodyPr>
                <a:normAutofit/>
              </a:bodyPr>
              <a:lstStyle/>
              <a:p>
                <a:pPr>
                  <a:lnSpc>
                    <a:spcPct val="100000"/>
                  </a:lnSpc>
                </a:pPr>
                <a:r>
                  <a:rPr lang="en-US" i="1" dirty="0">
                    <a:solidFill>
                      <a:schemeClr val="accent5"/>
                    </a:solidFill>
                  </a:rPr>
                  <a:t>Distance Function: </a:t>
                </a:r>
                <a:r>
                  <a:rPr lang="en-US" dirty="0"/>
                  <a:t>Signed perpendicular Distance to a line through origin</a:t>
                </a:r>
                <a:r>
                  <a:rPr lang="en-US" dirty="0">
                    <a:latin typeface="Cambria Math" panose="02040503050406030204" pitchFamily="18" charset="0"/>
                  </a:rPr>
                  <a:t>:</a:t>
                </a:r>
                <a:br>
                  <a:rPr lang="en-US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−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rad>
                      </m:den>
                    </m:f>
                  </m:oMath>
                </a14:m>
                <a:endParaRPr lang="en-US" i="1" dirty="0">
                  <a:solidFill>
                    <a:schemeClr val="accent5"/>
                  </a:solidFill>
                </a:endParaRPr>
              </a:p>
              <a:p>
                <a:r>
                  <a:rPr lang="en-US" sz="2200" i="1" dirty="0">
                    <a:solidFill>
                      <a:schemeClr val="accent5"/>
                    </a:solidFill>
                  </a:rPr>
                  <a:t>Example</a:t>
                </a:r>
                <a:r>
                  <a:rPr lang="en-US" sz="2200" dirty="0"/>
                  <a:t>: Line through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["/>
                        <m:endChr m:val="]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br>
                  <a:rPr lang="en-US" sz="2200" dirty="0"/>
                </a:b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−3⋅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2000" b="0" i="0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2200" dirty="0"/>
              </a:p>
              <a:p>
                <a:pPr marL="0" indent="0">
                  <a:buNone/>
                </a:pPr>
                <a:endParaRPr lang="en-US" sz="2200" dirty="0"/>
              </a:p>
            </p:txBody>
          </p:sp>
        </mc:Choice>
        <mc:Fallback xmlns="">
          <p:sp>
            <p:nvSpPr>
              <p:cNvPr id="228" name="Inhaltsplatzhalter 22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51" y="1266825"/>
                <a:ext cx="6362040" cy="5233988"/>
              </a:xfrm>
              <a:prstGeom prst="rect">
                <a:avLst/>
              </a:prstGeom>
              <a:blipFill>
                <a:blip r:embed="rId3"/>
                <a:stretch>
                  <a:fillRect l="-1245" t="-8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el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Algorithm 3: Sample the Distance Function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6537682" y="1475223"/>
            <a:ext cx="4888791" cy="4817192"/>
            <a:chOff x="6239264" y="1748748"/>
            <a:chExt cx="4888791" cy="4817192"/>
          </a:xfrm>
        </p:grpSpPr>
        <p:grpSp>
          <p:nvGrpSpPr>
            <p:cNvPr id="6" name="Point Labels"/>
            <p:cNvGrpSpPr/>
            <p:nvPr/>
          </p:nvGrpSpPr>
          <p:grpSpPr>
            <a:xfrm>
              <a:off x="6239264" y="2522906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7" name="[4 3]"/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57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8" name="[0 0]"/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58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9" name="axis labels"/>
            <p:cNvGrpSpPr/>
            <p:nvPr/>
          </p:nvGrpSpPr>
          <p:grpSpPr>
            <a:xfrm>
              <a:off x="6534808" y="2690021"/>
              <a:ext cx="3668756" cy="3875919"/>
              <a:chOff x="6620895" y="2671293"/>
              <a:chExt cx="3668756" cy="3875919"/>
            </a:xfrm>
          </p:grpSpPr>
          <p:sp>
            <p:nvSpPr>
              <p:cNvPr id="42" name="Textfeld 41"/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3" name="Textfeld 42"/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4" name="Textfeld 43"/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5" name="Textfeld 44"/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6" name="Textfeld 45"/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7" name="Textfeld 46"/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8" name="Textfeld 47"/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9" name="Textfeld 48"/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0" name="Textfeld 49"/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1" name="Textfeld 50"/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0" name="X Ticks"/>
            <p:cNvGrpSpPr/>
            <p:nvPr/>
          </p:nvGrpSpPr>
          <p:grpSpPr>
            <a:xfrm>
              <a:off x="7921043" y="5531002"/>
              <a:ext cx="2130877" cy="360000"/>
              <a:chOff x="8007130" y="5512274"/>
              <a:chExt cx="2130877" cy="360000"/>
            </a:xfrm>
          </p:grpSpPr>
          <p:cxnSp>
            <p:nvCxnSpPr>
              <p:cNvPr id="38" name="Gerader Verbinder 37"/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/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Gerader Verbinder 39"/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/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Y Ticks"/>
            <p:cNvGrpSpPr/>
            <p:nvPr/>
          </p:nvGrpSpPr>
          <p:grpSpPr>
            <a:xfrm>
              <a:off x="7030751" y="2874674"/>
              <a:ext cx="360000" cy="2130901"/>
              <a:chOff x="7116838" y="2855946"/>
              <a:chExt cx="360000" cy="2130901"/>
            </a:xfrm>
          </p:grpSpPr>
          <p:cxnSp>
            <p:nvCxnSpPr>
              <p:cNvPr id="34" name="Gerader Verbinder 33"/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Gerader Verbinder 34"/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r Verbinder 35"/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/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Axis"/>
            <p:cNvGrpSpPr/>
            <p:nvPr/>
          </p:nvGrpSpPr>
          <p:grpSpPr>
            <a:xfrm>
              <a:off x="7033302" y="1748748"/>
              <a:ext cx="4094753" cy="4129642"/>
              <a:chOff x="7119389" y="1730020"/>
              <a:chExt cx="4094753" cy="4129642"/>
            </a:xfrm>
          </p:grpSpPr>
          <p:cxnSp>
            <p:nvCxnSpPr>
              <p:cNvPr id="30" name="x axis"/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y axis"/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x axis label"/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2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3" name="y axis label"/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3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4918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3" name="Gruppieren 12"/>
            <p:cNvGrpSpPr/>
            <p:nvPr/>
          </p:nvGrpSpPr>
          <p:grpSpPr>
            <a:xfrm>
              <a:off x="6851786" y="2522906"/>
              <a:ext cx="3561865" cy="3547954"/>
              <a:chOff x="6851786" y="2522906"/>
              <a:chExt cx="3561865" cy="3547954"/>
            </a:xfrm>
          </p:grpSpPr>
          <p:cxnSp>
            <p:nvCxnSpPr>
              <p:cNvPr id="18" name="Gerader Verbinder 17"/>
              <p:cNvCxnSpPr/>
              <p:nvPr/>
            </p:nvCxnSpPr>
            <p:spPr>
              <a:xfrm flipV="1">
                <a:off x="6851788" y="5365460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Gerader Verbinder 18"/>
              <p:cNvCxnSpPr/>
              <p:nvPr/>
            </p:nvCxnSpPr>
            <p:spPr>
              <a:xfrm>
                <a:off x="756208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Gerader Verbinder 19"/>
              <p:cNvCxnSpPr/>
              <p:nvPr/>
            </p:nvCxnSpPr>
            <p:spPr>
              <a:xfrm>
                <a:off x="8272373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Gerader Verbinder 20"/>
              <p:cNvCxnSpPr/>
              <p:nvPr/>
            </p:nvCxnSpPr>
            <p:spPr>
              <a:xfrm>
                <a:off x="9692957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Gerader Verbinder 21"/>
              <p:cNvCxnSpPr/>
              <p:nvPr/>
            </p:nvCxnSpPr>
            <p:spPr>
              <a:xfrm>
                <a:off x="1040325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Gerader Verbinder 22"/>
              <p:cNvCxnSpPr/>
              <p:nvPr/>
            </p:nvCxnSpPr>
            <p:spPr>
              <a:xfrm flipV="1">
                <a:off x="6851788" y="394487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Gerader Verbinder 23"/>
              <p:cNvCxnSpPr/>
              <p:nvPr/>
            </p:nvCxnSpPr>
            <p:spPr>
              <a:xfrm flipV="1">
                <a:off x="6851787" y="3234560"/>
                <a:ext cx="3551462" cy="26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Gerader Verbinder 24"/>
              <p:cNvCxnSpPr/>
              <p:nvPr/>
            </p:nvCxnSpPr>
            <p:spPr>
              <a:xfrm flipV="1">
                <a:off x="6851788" y="2524294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Gerader Verbinder 25"/>
              <p:cNvCxnSpPr/>
              <p:nvPr/>
            </p:nvCxnSpPr>
            <p:spPr>
              <a:xfrm flipV="1">
                <a:off x="6851786" y="465516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r Verbinder 26"/>
              <p:cNvCxnSpPr/>
              <p:nvPr/>
            </p:nvCxnSpPr>
            <p:spPr>
              <a:xfrm>
                <a:off x="6851786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/>
              <p:cNvCxnSpPr/>
              <p:nvPr/>
            </p:nvCxnSpPr>
            <p:spPr>
              <a:xfrm flipV="1">
                <a:off x="6862189" y="605648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/>
              <p:cNvCxnSpPr/>
              <p:nvPr/>
            </p:nvCxnSpPr>
            <p:spPr>
              <a:xfrm>
                <a:off x="8982665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uppieren 13"/>
            <p:cNvGrpSpPr/>
            <p:nvPr/>
          </p:nvGrpSpPr>
          <p:grpSpPr>
            <a:xfrm>
              <a:off x="7091259" y="3470670"/>
              <a:ext cx="3075907" cy="2342116"/>
              <a:chOff x="7091259" y="3470670"/>
              <a:chExt cx="3075907" cy="2342116"/>
            </a:xfrm>
          </p:grpSpPr>
          <p:cxnSp>
            <p:nvCxnSpPr>
              <p:cNvPr id="15" name="Line"/>
              <p:cNvCxnSpPr>
                <a:stCxn id="16" idx="7"/>
                <a:endCxn id="17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Point [0 0]"/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Point [4 3]"/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400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9" name="Tabelle 128"/>
              <p:cNvGraphicFramePr>
                <a:graphicFrameLocks noGrp="1"/>
              </p:cNvGraphicFramePr>
              <p:nvPr/>
            </p:nvGraphicFramePr>
            <p:xfrm>
              <a:off x="508912" y="3670369"/>
              <a:ext cx="5522275" cy="118649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8020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9" name="Tabelle 12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81773496"/>
                  </p:ext>
                </p:extLst>
              </p:nvPr>
            </p:nvGraphicFramePr>
            <p:xfrm>
              <a:off x="508912" y="3670369"/>
              <a:ext cx="5522275" cy="1157034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802069"/>
                    <a:gridCol w="786701"/>
                    <a:gridCol w="786701"/>
                    <a:gridCol w="786701"/>
                    <a:gridCol w="786701"/>
                    <a:gridCol w="786701"/>
                    <a:gridCol w="786701"/>
                  </a:tblGrid>
                  <a:tr h="55016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1111" r="-587879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2326" t="-1111" r="-501550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02326" t="-1111" r="-401550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02326" t="-1111" r="-301550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9231" t="-1111" r="-199231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03101" t="-1111" r="-100775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03101" t="-1111" r="-775" b="-112222"/>
                          </a:stretch>
                        </a:blipFill>
                      </a:tcPr>
                    </a:tc>
                  </a:tr>
                  <a:tr h="6068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t="-91000" r="-587879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02326" t="-91000" r="-501550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02326" t="-91000" r="-401550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02326" t="-91000" r="-301550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9231" t="-91000" r="-199231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503101" t="-91000" r="-100775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03101" t="-91000" r="-775" b="-10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Inhaltsplatzhalter 227"/>
              <p:cNvSpPr>
                <a:spLocks noGrp="1"/>
              </p:cNvSpPr>
              <p:nvPr>
                <p:ph idx="1"/>
              </p:nvPr>
            </p:nvSpPr>
            <p:spPr>
              <a:xfrm>
                <a:off x="514351" y="1266825"/>
                <a:ext cx="6362040" cy="5233988"/>
              </a:xfrm>
              <a:prstGeom prst="rect">
                <a:avLst/>
              </a:prstGeom>
            </p:spPr>
            <p:txBody>
              <a:bodyPr>
                <a:normAutofit/>
              </a:bodyPr>
              <a:lstStyle/>
              <a:p>
                <a:r>
                  <a:rPr lang="en-US" i="1" dirty="0">
                    <a:solidFill>
                      <a:schemeClr val="accent5"/>
                    </a:solidFill>
                  </a:rPr>
                  <a:t>Example</a:t>
                </a:r>
                <a:r>
                  <a:rPr lang="en-US" dirty="0"/>
                  <a:t>:</a:t>
                </a:r>
                <a:br>
                  <a:rPr lang="en-US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4⋅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−3⋅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2200" dirty="0"/>
              </a:p>
              <a:p>
                <a:pPr marL="0" indent="0">
                  <a:buNone/>
                </a:pPr>
                <a:endParaRPr lang="en-US" sz="2200" dirty="0"/>
              </a:p>
            </p:txBody>
          </p:sp>
        </mc:Choice>
        <mc:Fallback xmlns="">
          <p:sp>
            <p:nvSpPr>
              <p:cNvPr id="228" name="Inhaltsplatzhalter 22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51" y="1266825"/>
                <a:ext cx="6362040" cy="5233988"/>
              </a:xfrm>
              <a:prstGeom prst="rect">
                <a:avLst/>
              </a:prstGeom>
              <a:blipFill>
                <a:blip r:embed="rId4"/>
                <a:stretch>
                  <a:fillRect l="-124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el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Algorithm 3: Sample the Distance Function</a:t>
            </a:r>
          </a:p>
        </p:txBody>
      </p:sp>
      <p:grpSp>
        <p:nvGrpSpPr>
          <p:cNvPr id="43" name="Gruppieren 42"/>
          <p:cNvGrpSpPr/>
          <p:nvPr/>
        </p:nvGrpSpPr>
        <p:grpSpPr>
          <a:xfrm>
            <a:off x="6537682" y="1475223"/>
            <a:ext cx="4888791" cy="4817192"/>
            <a:chOff x="6239264" y="1748748"/>
            <a:chExt cx="4888791" cy="4817192"/>
          </a:xfrm>
        </p:grpSpPr>
        <p:grpSp>
          <p:nvGrpSpPr>
            <p:cNvPr id="44" name="Point Labels"/>
            <p:cNvGrpSpPr/>
            <p:nvPr/>
          </p:nvGrpSpPr>
          <p:grpSpPr>
            <a:xfrm>
              <a:off x="6239264" y="2522906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6" name="[4 3]"/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96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7" name="[0 0]"/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97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6" name="axis labels"/>
            <p:cNvGrpSpPr/>
            <p:nvPr/>
          </p:nvGrpSpPr>
          <p:grpSpPr>
            <a:xfrm>
              <a:off x="6534808" y="2690021"/>
              <a:ext cx="3668756" cy="3875919"/>
              <a:chOff x="6620895" y="2671293"/>
              <a:chExt cx="3668756" cy="3875919"/>
            </a:xfrm>
          </p:grpSpPr>
          <p:sp>
            <p:nvSpPr>
              <p:cNvPr id="79" name="Textfeld 78"/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80" name="Textfeld 79"/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81" name="Textfeld 80"/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82" name="Textfeld 81"/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83" name="Textfeld 82"/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84" name="Textfeld 83"/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86" name="Textfeld 85"/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87" name="Textfeld 86"/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89" name="Textfeld 88"/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90" name="Textfeld 89"/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47" name="X Ticks"/>
            <p:cNvGrpSpPr/>
            <p:nvPr/>
          </p:nvGrpSpPr>
          <p:grpSpPr>
            <a:xfrm>
              <a:off x="7921043" y="5531002"/>
              <a:ext cx="2130877" cy="360000"/>
              <a:chOff x="8007130" y="5512274"/>
              <a:chExt cx="2130877" cy="360000"/>
            </a:xfrm>
          </p:grpSpPr>
          <p:cxnSp>
            <p:nvCxnSpPr>
              <p:cNvPr id="75" name="Gerader Verbinder 74"/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/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Gerader Verbinder 76"/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Gerader Verbinder 77"/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Y Ticks"/>
            <p:cNvGrpSpPr/>
            <p:nvPr/>
          </p:nvGrpSpPr>
          <p:grpSpPr>
            <a:xfrm>
              <a:off x="7030751" y="2874674"/>
              <a:ext cx="360000" cy="2130901"/>
              <a:chOff x="7116838" y="2855946"/>
              <a:chExt cx="360000" cy="2130901"/>
            </a:xfrm>
          </p:grpSpPr>
          <p:cxnSp>
            <p:nvCxnSpPr>
              <p:cNvPr id="71" name="Gerader Verbinder 70"/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/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Gerader Verbinder 72"/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Gerader Verbinder 73"/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Axis"/>
            <p:cNvGrpSpPr/>
            <p:nvPr/>
          </p:nvGrpSpPr>
          <p:grpSpPr>
            <a:xfrm>
              <a:off x="7033302" y="1748748"/>
              <a:ext cx="4094753" cy="4129642"/>
              <a:chOff x="7119389" y="1730020"/>
              <a:chExt cx="4094753" cy="4129642"/>
            </a:xfrm>
          </p:grpSpPr>
          <p:cxnSp>
            <p:nvCxnSpPr>
              <p:cNvPr id="67" name="x axis"/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y axis"/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x axis label"/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69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0" name="y axis label"/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70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b="-4918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0" name="Gruppieren 49"/>
            <p:cNvGrpSpPr/>
            <p:nvPr/>
          </p:nvGrpSpPr>
          <p:grpSpPr>
            <a:xfrm>
              <a:off x="6851786" y="2522906"/>
              <a:ext cx="3561865" cy="3547954"/>
              <a:chOff x="6851786" y="2522906"/>
              <a:chExt cx="3561865" cy="3547954"/>
            </a:xfrm>
          </p:grpSpPr>
          <p:cxnSp>
            <p:nvCxnSpPr>
              <p:cNvPr id="55" name="Gerader Verbinder 54"/>
              <p:cNvCxnSpPr/>
              <p:nvPr/>
            </p:nvCxnSpPr>
            <p:spPr>
              <a:xfrm flipV="1">
                <a:off x="6851788" y="5365460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Gerader Verbinder 55"/>
              <p:cNvCxnSpPr/>
              <p:nvPr/>
            </p:nvCxnSpPr>
            <p:spPr>
              <a:xfrm>
                <a:off x="756208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/>
              <p:cNvCxnSpPr/>
              <p:nvPr/>
            </p:nvCxnSpPr>
            <p:spPr>
              <a:xfrm>
                <a:off x="8272373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Gerader Verbinder 57"/>
              <p:cNvCxnSpPr/>
              <p:nvPr/>
            </p:nvCxnSpPr>
            <p:spPr>
              <a:xfrm>
                <a:off x="9692957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Gerader Verbinder 58"/>
              <p:cNvCxnSpPr/>
              <p:nvPr/>
            </p:nvCxnSpPr>
            <p:spPr>
              <a:xfrm>
                <a:off x="1040325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Gerader Verbinder 59"/>
              <p:cNvCxnSpPr/>
              <p:nvPr/>
            </p:nvCxnSpPr>
            <p:spPr>
              <a:xfrm flipV="1">
                <a:off x="6851788" y="394487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Gerader Verbinder 60"/>
              <p:cNvCxnSpPr/>
              <p:nvPr/>
            </p:nvCxnSpPr>
            <p:spPr>
              <a:xfrm flipV="1">
                <a:off x="6851787" y="3234560"/>
                <a:ext cx="3551462" cy="26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/>
              <p:cNvCxnSpPr/>
              <p:nvPr/>
            </p:nvCxnSpPr>
            <p:spPr>
              <a:xfrm flipV="1">
                <a:off x="6851788" y="2524294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Gerader Verbinder 62"/>
              <p:cNvCxnSpPr/>
              <p:nvPr/>
            </p:nvCxnSpPr>
            <p:spPr>
              <a:xfrm flipV="1">
                <a:off x="6851786" y="465516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/>
              <p:cNvCxnSpPr/>
              <p:nvPr/>
            </p:nvCxnSpPr>
            <p:spPr>
              <a:xfrm>
                <a:off x="6851786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Gerader Verbinder 64"/>
              <p:cNvCxnSpPr/>
              <p:nvPr/>
            </p:nvCxnSpPr>
            <p:spPr>
              <a:xfrm flipV="1">
                <a:off x="6862189" y="605648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Gerader Verbinder 65"/>
              <p:cNvCxnSpPr/>
              <p:nvPr/>
            </p:nvCxnSpPr>
            <p:spPr>
              <a:xfrm>
                <a:off x="8982665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uppieren 50"/>
            <p:cNvGrpSpPr/>
            <p:nvPr/>
          </p:nvGrpSpPr>
          <p:grpSpPr>
            <a:xfrm>
              <a:off x="7091259" y="3470670"/>
              <a:ext cx="3075907" cy="2342116"/>
              <a:chOff x="7091259" y="3470670"/>
              <a:chExt cx="3075907" cy="2342116"/>
            </a:xfrm>
          </p:grpSpPr>
          <p:cxnSp>
            <p:nvCxnSpPr>
              <p:cNvPr id="52" name="Line"/>
              <p:cNvCxnSpPr>
                <a:stCxn id="53" idx="7"/>
                <a:endCxn id="54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Point [0 0]"/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Point [4 3]"/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03" name="Kreuz 113"/>
          <p:cNvSpPr/>
          <p:nvPr/>
        </p:nvSpPr>
        <p:spPr>
          <a:xfrm rot="2700000">
            <a:off x="7399319" y="5279734"/>
            <a:ext cx="214785" cy="342754"/>
          </a:xfrm>
          <a:custGeom>
            <a:avLst/>
            <a:gdLst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213101 h 348985"/>
              <a:gd name="connsiteX10" fmla="*/ 0 w 348985"/>
              <a:gd name="connsiteY10" fmla="*/ 213101 h 348985"/>
              <a:gd name="connsiteX11" fmla="*/ 0 w 348985"/>
              <a:gd name="connsiteY11" fmla="*/ 135884 h 348985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348985 w 348985"/>
              <a:gd name="connsiteY6" fmla="*/ 213101 h 213101"/>
              <a:gd name="connsiteX7" fmla="*/ 213101 w 348985"/>
              <a:gd name="connsiteY7" fmla="*/ 213101 h 213101"/>
              <a:gd name="connsiteX8" fmla="*/ 135884 w 348985"/>
              <a:gd name="connsiteY8" fmla="*/ 213101 h 213101"/>
              <a:gd name="connsiteX9" fmla="*/ 0 w 348985"/>
              <a:gd name="connsiteY9" fmla="*/ 213101 h 213101"/>
              <a:gd name="connsiteX10" fmla="*/ 0 w 348985"/>
              <a:gd name="connsiteY10" fmla="*/ 135884 h 213101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213101 w 348985"/>
              <a:gd name="connsiteY6" fmla="*/ 213101 h 213101"/>
              <a:gd name="connsiteX7" fmla="*/ 135884 w 348985"/>
              <a:gd name="connsiteY7" fmla="*/ 213101 h 213101"/>
              <a:gd name="connsiteX8" fmla="*/ 0 w 348985"/>
              <a:gd name="connsiteY8" fmla="*/ 213101 h 213101"/>
              <a:gd name="connsiteX9" fmla="*/ 0 w 348985"/>
              <a:gd name="connsiteY9" fmla="*/ 135884 h 213101"/>
              <a:gd name="connsiteX0" fmla="*/ 0 w 213101"/>
              <a:gd name="connsiteY0" fmla="*/ 135884 h 213101"/>
              <a:gd name="connsiteX1" fmla="*/ 135884 w 213101"/>
              <a:gd name="connsiteY1" fmla="*/ 135884 h 213101"/>
              <a:gd name="connsiteX2" fmla="*/ 135884 w 213101"/>
              <a:gd name="connsiteY2" fmla="*/ 0 h 213101"/>
              <a:gd name="connsiteX3" fmla="*/ 213101 w 213101"/>
              <a:gd name="connsiteY3" fmla="*/ 0 h 213101"/>
              <a:gd name="connsiteX4" fmla="*/ 213101 w 213101"/>
              <a:gd name="connsiteY4" fmla="*/ 135884 h 213101"/>
              <a:gd name="connsiteX5" fmla="*/ 213101 w 213101"/>
              <a:gd name="connsiteY5" fmla="*/ 213101 h 213101"/>
              <a:gd name="connsiteX6" fmla="*/ 135884 w 213101"/>
              <a:gd name="connsiteY6" fmla="*/ 213101 h 213101"/>
              <a:gd name="connsiteX7" fmla="*/ 0 w 213101"/>
              <a:gd name="connsiteY7" fmla="*/ 213101 h 213101"/>
              <a:gd name="connsiteX8" fmla="*/ 0 w 213101"/>
              <a:gd name="connsiteY8" fmla="*/ 135884 h 213101"/>
              <a:gd name="connsiteX0" fmla="*/ 0 w 213101"/>
              <a:gd name="connsiteY0" fmla="*/ 260485 h 337702"/>
              <a:gd name="connsiteX1" fmla="*/ 135884 w 213101"/>
              <a:gd name="connsiteY1" fmla="*/ 260485 h 337702"/>
              <a:gd name="connsiteX2" fmla="*/ 129149 w 213101"/>
              <a:gd name="connsiteY2" fmla="*/ 0 h 337702"/>
              <a:gd name="connsiteX3" fmla="*/ 213101 w 213101"/>
              <a:gd name="connsiteY3" fmla="*/ 124601 h 337702"/>
              <a:gd name="connsiteX4" fmla="*/ 213101 w 213101"/>
              <a:gd name="connsiteY4" fmla="*/ 260485 h 337702"/>
              <a:gd name="connsiteX5" fmla="*/ 213101 w 213101"/>
              <a:gd name="connsiteY5" fmla="*/ 337702 h 337702"/>
              <a:gd name="connsiteX6" fmla="*/ 135884 w 213101"/>
              <a:gd name="connsiteY6" fmla="*/ 337702 h 337702"/>
              <a:gd name="connsiteX7" fmla="*/ 0 w 213101"/>
              <a:gd name="connsiteY7" fmla="*/ 337702 h 337702"/>
              <a:gd name="connsiteX8" fmla="*/ 0 w 213101"/>
              <a:gd name="connsiteY8" fmla="*/ 260485 h 337702"/>
              <a:gd name="connsiteX0" fmla="*/ 0 w 214785"/>
              <a:gd name="connsiteY0" fmla="*/ 265537 h 342754"/>
              <a:gd name="connsiteX1" fmla="*/ 135884 w 214785"/>
              <a:gd name="connsiteY1" fmla="*/ 265537 h 342754"/>
              <a:gd name="connsiteX2" fmla="*/ 129149 w 214785"/>
              <a:gd name="connsiteY2" fmla="*/ 5052 h 342754"/>
              <a:gd name="connsiteX3" fmla="*/ 214785 w 214785"/>
              <a:gd name="connsiteY3" fmla="*/ 0 h 342754"/>
              <a:gd name="connsiteX4" fmla="*/ 213101 w 214785"/>
              <a:gd name="connsiteY4" fmla="*/ 265537 h 342754"/>
              <a:gd name="connsiteX5" fmla="*/ 213101 w 214785"/>
              <a:gd name="connsiteY5" fmla="*/ 342754 h 342754"/>
              <a:gd name="connsiteX6" fmla="*/ 135884 w 214785"/>
              <a:gd name="connsiteY6" fmla="*/ 342754 h 342754"/>
              <a:gd name="connsiteX7" fmla="*/ 0 w 214785"/>
              <a:gd name="connsiteY7" fmla="*/ 342754 h 342754"/>
              <a:gd name="connsiteX8" fmla="*/ 0 w 214785"/>
              <a:gd name="connsiteY8" fmla="*/ 265537 h 34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785" h="342754">
                <a:moveTo>
                  <a:pt x="0" y="265537"/>
                </a:moveTo>
                <a:lnTo>
                  <a:pt x="135884" y="265537"/>
                </a:lnTo>
                <a:lnTo>
                  <a:pt x="129149" y="5052"/>
                </a:lnTo>
                <a:lnTo>
                  <a:pt x="214785" y="0"/>
                </a:lnTo>
                <a:cubicBezTo>
                  <a:pt x="214224" y="88512"/>
                  <a:pt x="213662" y="177025"/>
                  <a:pt x="213101" y="265537"/>
                </a:cubicBezTo>
                <a:lnTo>
                  <a:pt x="213101" y="342754"/>
                </a:lnTo>
                <a:lnTo>
                  <a:pt x="135884" y="342754"/>
                </a:lnTo>
                <a:lnTo>
                  <a:pt x="0" y="342754"/>
                </a:lnTo>
                <a:lnTo>
                  <a:pt x="0" y="26553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7" name="Kreuz 113"/>
          <p:cNvSpPr/>
          <p:nvPr/>
        </p:nvSpPr>
        <p:spPr>
          <a:xfrm rot="2700000">
            <a:off x="10243764" y="3153725"/>
            <a:ext cx="214785" cy="342754"/>
          </a:xfrm>
          <a:custGeom>
            <a:avLst/>
            <a:gdLst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213101 h 348985"/>
              <a:gd name="connsiteX10" fmla="*/ 0 w 348985"/>
              <a:gd name="connsiteY10" fmla="*/ 213101 h 348985"/>
              <a:gd name="connsiteX11" fmla="*/ 0 w 348985"/>
              <a:gd name="connsiteY11" fmla="*/ 135884 h 348985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348985 w 348985"/>
              <a:gd name="connsiteY6" fmla="*/ 213101 h 213101"/>
              <a:gd name="connsiteX7" fmla="*/ 213101 w 348985"/>
              <a:gd name="connsiteY7" fmla="*/ 213101 h 213101"/>
              <a:gd name="connsiteX8" fmla="*/ 135884 w 348985"/>
              <a:gd name="connsiteY8" fmla="*/ 213101 h 213101"/>
              <a:gd name="connsiteX9" fmla="*/ 0 w 348985"/>
              <a:gd name="connsiteY9" fmla="*/ 213101 h 213101"/>
              <a:gd name="connsiteX10" fmla="*/ 0 w 348985"/>
              <a:gd name="connsiteY10" fmla="*/ 135884 h 213101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213101 w 348985"/>
              <a:gd name="connsiteY6" fmla="*/ 213101 h 213101"/>
              <a:gd name="connsiteX7" fmla="*/ 135884 w 348985"/>
              <a:gd name="connsiteY7" fmla="*/ 213101 h 213101"/>
              <a:gd name="connsiteX8" fmla="*/ 0 w 348985"/>
              <a:gd name="connsiteY8" fmla="*/ 213101 h 213101"/>
              <a:gd name="connsiteX9" fmla="*/ 0 w 348985"/>
              <a:gd name="connsiteY9" fmla="*/ 135884 h 213101"/>
              <a:gd name="connsiteX0" fmla="*/ 0 w 213101"/>
              <a:gd name="connsiteY0" fmla="*/ 135884 h 213101"/>
              <a:gd name="connsiteX1" fmla="*/ 135884 w 213101"/>
              <a:gd name="connsiteY1" fmla="*/ 135884 h 213101"/>
              <a:gd name="connsiteX2" fmla="*/ 135884 w 213101"/>
              <a:gd name="connsiteY2" fmla="*/ 0 h 213101"/>
              <a:gd name="connsiteX3" fmla="*/ 213101 w 213101"/>
              <a:gd name="connsiteY3" fmla="*/ 0 h 213101"/>
              <a:gd name="connsiteX4" fmla="*/ 213101 w 213101"/>
              <a:gd name="connsiteY4" fmla="*/ 135884 h 213101"/>
              <a:gd name="connsiteX5" fmla="*/ 213101 w 213101"/>
              <a:gd name="connsiteY5" fmla="*/ 213101 h 213101"/>
              <a:gd name="connsiteX6" fmla="*/ 135884 w 213101"/>
              <a:gd name="connsiteY6" fmla="*/ 213101 h 213101"/>
              <a:gd name="connsiteX7" fmla="*/ 0 w 213101"/>
              <a:gd name="connsiteY7" fmla="*/ 213101 h 213101"/>
              <a:gd name="connsiteX8" fmla="*/ 0 w 213101"/>
              <a:gd name="connsiteY8" fmla="*/ 135884 h 213101"/>
              <a:gd name="connsiteX0" fmla="*/ 0 w 213101"/>
              <a:gd name="connsiteY0" fmla="*/ 260485 h 337702"/>
              <a:gd name="connsiteX1" fmla="*/ 135884 w 213101"/>
              <a:gd name="connsiteY1" fmla="*/ 260485 h 337702"/>
              <a:gd name="connsiteX2" fmla="*/ 129149 w 213101"/>
              <a:gd name="connsiteY2" fmla="*/ 0 h 337702"/>
              <a:gd name="connsiteX3" fmla="*/ 213101 w 213101"/>
              <a:gd name="connsiteY3" fmla="*/ 124601 h 337702"/>
              <a:gd name="connsiteX4" fmla="*/ 213101 w 213101"/>
              <a:gd name="connsiteY4" fmla="*/ 260485 h 337702"/>
              <a:gd name="connsiteX5" fmla="*/ 213101 w 213101"/>
              <a:gd name="connsiteY5" fmla="*/ 337702 h 337702"/>
              <a:gd name="connsiteX6" fmla="*/ 135884 w 213101"/>
              <a:gd name="connsiteY6" fmla="*/ 337702 h 337702"/>
              <a:gd name="connsiteX7" fmla="*/ 0 w 213101"/>
              <a:gd name="connsiteY7" fmla="*/ 337702 h 337702"/>
              <a:gd name="connsiteX8" fmla="*/ 0 w 213101"/>
              <a:gd name="connsiteY8" fmla="*/ 260485 h 337702"/>
              <a:gd name="connsiteX0" fmla="*/ 0 w 214785"/>
              <a:gd name="connsiteY0" fmla="*/ 265537 h 342754"/>
              <a:gd name="connsiteX1" fmla="*/ 135884 w 214785"/>
              <a:gd name="connsiteY1" fmla="*/ 265537 h 342754"/>
              <a:gd name="connsiteX2" fmla="*/ 129149 w 214785"/>
              <a:gd name="connsiteY2" fmla="*/ 5052 h 342754"/>
              <a:gd name="connsiteX3" fmla="*/ 214785 w 214785"/>
              <a:gd name="connsiteY3" fmla="*/ 0 h 342754"/>
              <a:gd name="connsiteX4" fmla="*/ 213101 w 214785"/>
              <a:gd name="connsiteY4" fmla="*/ 265537 h 342754"/>
              <a:gd name="connsiteX5" fmla="*/ 213101 w 214785"/>
              <a:gd name="connsiteY5" fmla="*/ 342754 h 342754"/>
              <a:gd name="connsiteX6" fmla="*/ 135884 w 214785"/>
              <a:gd name="connsiteY6" fmla="*/ 342754 h 342754"/>
              <a:gd name="connsiteX7" fmla="*/ 0 w 214785"/>
              <a:gd name="connsiteY7" fmla="*/ 342754 h 342754"/>
              <a:gd name="connsiteX8" fmla="*/ 0 w 214785"/>
              <a:gd name="connsiteY8" fmla="*/ 265537 h 34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785" h="342754">
                <a:moveTo>
                  <a:pt x="0" y="265537"/>
                </a:moveTo>
                <a:lnTo>
                  <a:pt x="135884" y="265537"/>
                </a:lnTo>
                <a:lnTo>
                  <a:pt x="129149" y="5052"/>
                </a:lnTo>
                <a:lnTo>
                  <a:pt x="214785" y="0"/>
                </a:lnTo>
                <a:cubicBezTo>
                  <a:pt x="214224" y="88512"/>
                  <a:pt x="213662" y="177025"/>
                  <a:pt x="213101" y="265537"/>
                </a:cubicBezTo>
                <a:lnTo>
                  <a:pt x="213101" y="342754"/>
                </a:lnTo>
                <a:lnTo>
                  <a:pt x="135884" y="342754"/>
                </a:lnTo>
                <a:lnTo>
                  <a:pt x="0" y="342754"/>
                </a:lnTo>
                <a:lnTo>
                  <a:pt x="0" y="26553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8" name="Kreuz 117"/>
          <p:cNvSpPr/>
          <p:nvPr/>
        </p:nvSpPr>
        <p:spPr>
          <a:xfrm rot="2700000">
            <a:off x="8752803" y="4568170"/>
            <a:ext cx="348985" cy="348985"/>
          </a:xfrm>
          <a:prstGeom prst="plus">
            <a:avLst>
              <a:gd name="adj" fmla="val 38937"/>
            </a:avLst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1" name="Kreuz 120"/>
          <p:cNvSpPr/>
          <p:nvPr/>
        </p:nvSpPr>
        <p:spPr>
          <a:xfrm rot="2700000">
            <a:off x="8104042" y="4568170"/>
            <a:ext cx="348985" cy="348985"/>
          </a:xfrm>
          <a:prstGeom prst="plus">
            <a:avLst>
              <a:gd name="adj" fmla="val 38937"/>
            </a:avLst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2" name="Kreuz 121"/>
          <p:cNvSpPr/>
          <p:nvPr/>
        </p:nvSpPr>
        <p:spPr>
          <a:xfrm rot="2700000">
            <a:off x="8752803" y="3860901"/>
            <a:ext cx="348985" cy="348985"/>
          </a:xfrm>
          <a:prstGeom prst="plus">
            <a:avLst>
              <a:gd name="adj" fmla="val 38937"/>
            </a:avLst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3" name="Tabelle 122"/>
              <p:cNvGraphicFramePr>
                <a:graphicFrameLocks noGrp="1"/>
              </p:cNvGraphicFramePr>
              <p:nvPr/>
            </p:nvGraphicFramePr>
            <p:xfrm>
              <a:off x="508912" y="3670369"/>
              <a:ext cx="5522275" cy="118649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8020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bg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3" name="Tabelle 12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50601402"/>
                  </p:ext>
                </p:extLst>
              </p:nvPr>
            </p:nvGraphicFramePr>
            <p:xfrm>
              <a:off x="508912" y="3670369"/>
              <a:ext cx="5522275" cy="1157034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802069"/>
                    <a:gridCol w="786701"/>
                    <a:gridCol w="786701"/>
                    <a:gridCol w="786701"/>
                    <a:gridCol w="786701"/>
                    <a:gridCol w="786701"/>
                    <a:gridCol w="786701"/>
                  </a:tblGrid>
                  <a:tr h="55016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t="-1111" r="-587879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102326" t="-1111" r="-501550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202326" t="-1111" r="-401550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302326" t="-1111" r="-301550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399231" t="-1111" r="-199231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503101" t="-1111" r="-100775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603101" t="-1111" r="-775" b="-112222"/>
                          </a:stretch>
                        </a:blipFill>
                      </a:tcPr>
                    </a:tc>
                  </a:tr>
                  <a:tr h="6068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t="-91000" r="-587879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102326" t="-91000" r="-501550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202326" t="-91000" r="-401550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302326" t="-91000" r="-301550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399231" t="-91000" r="-199231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503101" t="-91000" r="-100775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603101" t="-91000" r="-775" b="-10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4" name="Tabelle 123"/>
              <p:cNvGraphicFramePr>
                <a:graphicFrameLocks noGrp="1"/>
              </p:cNvGraphicFramePr>
              <p:nvPr/>
            </p:nvGraphicFramePr>
            <p:xfrm>
              <a:off x="508912" y="3670369"/>
              <a:ext cx="5522275" cy="118649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8020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4" name="Tabelle 12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1589857"/>
                  </p:ext>
                </p:extLst>
              </p:nvPr>
            </p:nvGraphicFramePr>
            <p:xfrm>
              <a:off x="508912" y="3670369"/>
              <a:ext cx="5522275" cy="1157034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802069"/>
                    <a:gridCol w="786701"/>
                    <a:gridCol w="786701"/>
                    <a:gridCol w="786701"/>
                    <a:gridCol w="786701"/>
                    <a:gridCol w="786701"/>
                    <a:gridCol w="786701"/>
                  </a:tblGrid>
                  <a:tr h="55016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t="-1111" r="-587879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102326" t="-1111" r="-501550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202326" t="-1111" r="-401550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302326" t="-1111" r="-301550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399231" t="-1111" r="-199231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503101" t="-1111" r="-100775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603101" t="-1111" r="-775" b="-112222"/>
                          </a:stretch>
                        </a:blipFill>
                      </a:tcPr>
                    </a:tc>
                  </a:tr>
                  <a:tr h="6068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t="-91000" r="-587879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102326" t="-91000" r="-501550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202326" t="-91000" r="-401550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302326" t="-91000" r="-301550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399231" t="-91000" r="-199231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503101" t="-91000" r="-100775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603101" t="-91000" r="-775" b="-10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5" name="Tabelle 124"/>
              <p:cNvGraphicFramePr>
                <a:graphicFrameLocks noGrp="1"/>
              </p:cNvGraphicFramePr>
              <p:nvPr/>
            </p:nvGraphicFramePr>
            <p:xfrm>
              <a:off x="508912" y="3670369"/>
              <a:ext cx="5522275" cy="118649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8020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5" name="Tabelle 12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55099744"/>
                  </p:ext>
                </p:extLst>
              </p:nvPr>
            </p:nvGraphicFramePr>
            <p:xfrm>
              <a:off x="508912" y="3670369"/>
              <a:ext cx="5522275" cy="1157034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802069"/>
                    <a:gridCol w="786701"/>
                    <a:gridCol w="786701"/>
                    <a:gridCol w="786701"/>
                    <a:gridCol w="786701"/>
                    <a:gridCol w="786701"/>
                    <a:gridCol w="786701"/>
                  </a:tblGrid>
                  <a:tr h="55016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t="-1111" r="-587879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102326" t="-1111" r="-501550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202326" t="-1111" r="-401550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302326" t="-1111" r="-301550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399231" t="-1111" r="-199231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503101" t="-1111" r="-100775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603101" t="-1111" r="-775" b="-112222"/>
                          </a:stretch>
                        </a:blipFill>
                      </a:tcPr>
                    </a:tc>
                  </a:tr>
                  <a:tr h="6068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t="-91000" r="-587879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102326" t="-91000" r="-501550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202326" t="-91000" r="-401550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302326" t="-91000" r="-301550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399231" t="-91000" r="-199231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503101" t="-91000" r="-100775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603101" t="-91000" r="-775" b="-10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6" name="Tabelle 125"/>
              <p:cNvGraphicFramePr>
                <a:graphicFrameLocks noGrp="1"/>
              </p:cNvGraphicFramePr>
              <p:nvPr/>
            </p:nvGraphicFramePr>
            <p:xfrm>
              <a:off x="508912" y="3670369"/>
              <a:ext cx="5522275" cy="118649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8020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6" name="Tabelle 12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01962123"/>
                  </p:ext>
                </p:extLst>
              </p:nvPr>
            </p:nvGraphicFramePr>
            <p:xfrm>
              <a:off x="508912" y="3670369"/>
              <a:ext cx="5522275" cy="1157034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802069"/>
                    <a:gridCol w="786701"/>
                    <a:gridCol w="786701"/>
                    <a:gridCol w="786701"/>
                    <a:gridCol w="786701"/>
                    <a:gridCol w="786701"/>
                    <a:gridCol w="786701"/>
                  </a:tblGrid>
                  <a:tr h="55016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t="-1111" r="-587879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102326" t="-1111" r="-501550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202326" t="-1111" r="-401550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302326" t="-1111" r="-301550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399231" t="-1111" r="-199231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503101" t="-1111" r="-100775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603101" t="-1111" r="-775" b="-112222"/>
                          </a:stretch>
                        </a:blipFill>
                      </a:tcPr>
                    </a:tc>
                  </a:tr>
                  <a:tr h="6068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t="-91000" r="-587879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102326" t="-91000" r="-501550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202326" t="-91000" r="-401550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302326" t="-91000" r="-301550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399231" t="-91000" r="-199231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503101" t="-91000" r="-100775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603101" t="-91000" r="-775" b="-10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7" name="Tabelle 126"/>
              <p:cNvGraphicFramePr>
                <a:graphicFrameLocks noGrp="1"/>
              </p:cNvGraphicFramePr>
              <p:nvPr/>
            </p:nvGraphicFramePr>
            <p:xfrm>
              <a:off x="508912" y="3670369"/>
              <a:ext cx="5522275" cy="118649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80206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  <a:gridCol w="786701">
                      <a:extLst>
                        <a:ext uri="{9D8B030D-6E8A-4147-A177-3AD203B41FA5}">
                          <a16:colId xmlns:a16="http://schemas.microsoft.com/office/drawing/2014/main" val="2000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solidFill>
                                          <a:schemeClr val="bg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solidFill>
                                              <a:schemeClr val="bg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27" name="Tabelle 12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52901969"/>
                  </p:ext>
                </p:extLst>
              </p:nvPr>
            </p:nvGraphicFramePr>
            <p:xfrm>
              <a:off x="508912" y="3670369"/>
              <a:ext cx="5522275" cy="1157034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802069"/>
                    <a:gridCol w="786701"/>
                    <a:gridCol w="786701"/>
                    <a:gridCol w="786701"/>
                    <a:gridCol w="786701"/>
                    <a:gridCol w="786701"/>
                    <a:gridCol w="786701"/>
                  </a:tblGrid>
                  <a:tr h="55016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3"/>
                          <a:stretch>
                            <a:fillRect t="-1111" r="-587879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3"/>
                          <a:stretch>
                            <a:fillRect l="-102326" t="-1111" r="-501550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3"/>
                          <a:stretch>
                            <a:fillRect l="-202326" t="-1111" r="-401550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3"/>
                          <a:stretch>
                            <a:fillRect l="-302326" t="-1111" r="-301550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3"/>
                          <a:stretch>
                            <a:fillRect l="-399231" t="-1111" r="-199231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3"/>
                          <a:stretch>
                            <a:fillRect l="-503101" t="-1111" r="-100775" b="-11222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3"/>
                          <a:stretch>
                            <a:fillRect l="-603101" t="-1111" r="-775" b="-112222"/>
                          </a:stretch>
                        </a:blipFill>
                      </a:tcPr>
                    </a:tc>
                  </a:tr>
                  <a:tr h="60687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3"/>
                          <a:stretch>
                            <a:fillRect t="-91000" r="-587879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3"/>
                          <a:stretch>
                            <a:fillRect l="-102326" t="-91000" r="-501550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3"/>
                          <a:stretch>
                            <a:fillRect l="-202326" t="-91000" r="-401550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3"/>
                          <a:stretch>
                            <a:fillRect l="-302326" t="-91000" r="-301550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3"/>
                          <a:stretch>
                            <a:fillRect l="-399231" t="-91000" r="-199231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3"/>
                          <a:stretch>
                            <a:fillRect l="-503101" t="-91000" r="-100775" b="-1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3"/>
                          <a:stretch>
                            <a:fillRect l="-603101" t="-91000" r="-775" b="-100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90452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  <p:bldP spid="117" grpId="0" animBg="1"/>
      <p:bldP spid="118" grpId="0" animBg="1"/>
      <p:bldP spid="121" grpId="0" animBg="1"/>
      <p:bldP spid="122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Rechteck 103"/>
          <p:cNvSpPr>
            <a:spLocks/>
          </p:cNvSpPr>
          <p:nvPr/>
        </p:nvSpPr>
        <p:spPr>
          <a:xfrm rot="19380000">
            <a:off x="7221232" y="4103950"/>
            <a:ext cx="3409405" cy="56823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Inhaltsplatzhalter 227"/>
              <p:cNvSpPr>
                <a:spLocks noGrp="1"/>
              </p:cNvSpPr>
              <p:nvPr>
                <p:ph idx="1"/>
              </p:nvPr>
            </p:nvSpPr>
            <p:spPr>
              <a:xfrm>
                <a:off x="514351" y="1266825"/>
                <a:ext cx="6108438" cy="5233988"/>
              </a:xfrm>
              <a:prstGeom prst="rect">
                <a:avLst/>
              </a:prstGeom>
            </p:spPr>
            <p:txBody>
              <a:bodyPr>
                <a:normAutofit/>
              </a:bodyPr>
              <a:lstStyle/>
              <a:p>
                <a:r>
                  <a:rPr lang="en-US" dirty="0"/>
                  <a:t>Set Pixel, if: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Θ</m:t>
                    </m:r>
                  </m:oMath>
                </a14:m>
                <a:endParaRPr lang="en-US" b="0" dirty="0"/>
              </a:p>
              <a:p>
                <a:pPr marL="0" indent="0">
                  <a:buNone/>
                </a:pPr>
                <a:r>
                  <a:rPr lang="en-US" dirty="0"/>
                  <a:t>with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Θ</m:t>
                    </m:r>
                  </m:oMath>
                </a14:m>
                <a:r>
                  <a:rPr lang="en-US" b="0" dirty="0"/>
                  <a:t> as distance to the line.</a:t>
                </a:r>
              </a:p>
              <a:p>
                <a:r>
                  <a:rPr lang="en-US" i="1" dirty="0">
                    <a:solidFill>
                      <a:schemeClr val="accent5"/>
                    </a:solidFill>
                  </a:rPr>
                  <a:t>Example</a:t>
                </a:r>
                <a:r>
                  <a:rPr lang="en-US" dirty="0"/>
                  <a:t>: Line through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mit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4⋅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−3⋅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⋅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28" name="Inhaltsplatzhalter 22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51" y="1266825"/>
                <a:ext cx="6108438" cy="5233988"/>
              </a:xfrm>
              <a:prstGeom prst="rect">
                <a:avLst/>
              </a:prstGeom>
              <a:blipFill>
                <a:blip r:embed="rId3"/>
                <a:stretch>
                  <a:fillRect l="-149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3: Sample the Distance Function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3" name="Gruppieren 42"/>
          <p:cNvGrpSpPr/>
          <p:nvPr/>
        </p:nvGrpSpPr>
        <p:grpSpPr>
          <a:xfrm>
            <a:off x="6537682" y="1475223"/>
            <a:ext cx="4888791" cy="4817192"/>
            <a:chOff x="6239264" y="1748748"/>
            <a:chExt cx="4888791" cy="4817192"/>
          </a:xfrm>
        </p:grpSpPr>
        <p:grpSp>
          <p:nvGrpSpPr>
            <p:cNvPr id="44" name="Point Labels"/>
            <p:cNvGrpSpPr/>
            <p:nvPr/>
          </p:nvGrpSpPr>
          <p:grpSpPr>
            <a:xfrm>
              <a:off x="6239264" y="2522906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6" name="[4 3]"/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96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7" name="[0 0]"/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97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6" name="axis labels"/>
            <p:cNvGrpSpPr/>
            <p:nvPr/>
          </p:nvGrpSpPr>
          <p:grpSpPr>
            <a:xfrm>
              <a:off x="6534808" y="2690021"/>
              <a:ext cx="3668756" cy="3875919"/>
              <a:chOff x="6620895" y="2671293"/>
              <a:chExt cx="3668756" cy="3875919"/>
            </a:xfrm>
          </p:grpSpPr>
          <p:sp>
            <p:nvSpPr>
              <p:cNvPr id="79" name="Textfeld 78"/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80" name="Textfeld 79"/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81" name="Textfeld 80"/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82" name="Textfeld 81"/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83" name="Textfeld 82"/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84" name="Textfeld 83"/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86" name="Textfeld 85"/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87" name="Textfeld 86"/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89" name="Textfeld 88"/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90" name="Textfeld 89"/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47" name="X Ticks"/>
            <p:cNvGrpSpPr/>
            <p:nvPr/>
          </p:nvGrpSpPr>
          <p:grpSpPr>
            <a:xfrm>
              <a:off x="7921043" y="5531002"/>
              <a:ext cx="2130877" cy="360000"/>
              <a:chOff x="8007130" y="5512274"/>
              <a:chExt cx="2130877" cy="360000"/>
            </a:xfrm>
          </p:grpSpPr>
          <p:cxnSp>
            <p:nvCxnSpPr>
              <p:cNvPr id="75" name="Gerader Verbinder 74"/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r Verbinder 75"/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Gerader Verbinder 76"/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Gerader Verbinder 77"/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Y Ticks"/>
            <p:cNvGrpSpPr/>
            <p:nvPr/>
          </p:nvGrpSpPr>
          <p:grpSpPr>
            <a:xfrm>
              <a:off x="7030751" y="2874674"/>
              <a:ext cx="360000" cy="2130901"/>
              <a:chOff x="7116838" y="2855946"/>
              <a:chExt cx="360000" cy="2130901"/>
            </a:xfrm>
          </p:grpSpPr>
          <p:cxnSp>
            <p:nvCxnSpPr>
              <p:cNvPr id="71" name="Gerader Verbinder 70"/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Gerader Verbinder 71"/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Gerader Verbinder 72"/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Gerader Verbinder 73"/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Axis"/>
            <p:cNvGrpSpPr/>
            <p:nvPr/>
          </p:nvGrpSpPr>
          <p:grpSpPr>
            <a:xfrm>
              <a:off x="7033302" y="1748748"/>
              <a:ext cx="4094753" cy="4129642"/>
              <a:chOff x="7119389" y="1730020"/>
              <a:chExt cx="4094753" cy="4129642"/>
            </a:xfrm>
          </p:grpSpPr>
          <p:cxnSp>
            <p:nvCxnSpPr>
              <p:cNvPr id="67" name="x axis"/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y axis"/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x axis label"/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69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0" name="y axis label"/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70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4918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0" name="Gruppieren 49"/>
            <p:cNvGrpSpPr/>
            <p:nvPr/>
          </p:nvGrpSpPr>
          <p:grpSpPr>
            <a:xfrm>
              <a:off x="6851786" y="2522906"/>
              <a:ext cx="3561865" cy="3547954"/>
              <a:chOff x="6851786" y="2522906"/>
              <a:chExt cx="3561865" cy="3547954"/>
            </a:xfrm>
          </p:grpSpPr>
          <p:cxnSp>
            <p:nvCxnSpPr>
              <p:cNvPr id="55" name="Gerader Verbinder 54"/>
              <p:cNvCxnSpPr/>
              <p:nvPr/>
            </p:nvCxnSpPr>
            <p:spPr>
              <a:xfrm flipV="1">
                <a:off x="6851788" y="5365460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Gerader Verbinder 55"/>
              <p:cNvCxnSpPr/>
              <p:nvPr/>
            </p:nvCxnSpPr>
            <p:spPr>
              <a:xfrm>
                <a:off x="756208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/>
              <p:cNvCxnSpPr/>
              <p:nvPr/>
            </p:nvCxnSpPr>
            <p:spPr>
              <a:xfrm>
                <a:off x="8272373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Gerader Verbinder 57"/>
              <p:cNvCxnSpPr/>
              <p:nvPr/>
            </p:nvCxnSpPr>
            <p:spPr>
              <a:xfrm>
                <a:off x="9692957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Gerader Verbinder 58"/>
              <p:cNvCxnSpPr/>
              <p:nvPr/>
            </p:nvCxnSpPr>
            <p:spPr>
              <a:xfrm>
                <a:off x="1040325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Gerader Verbinder 59"/>
              <p:cNvCxnSpPr/>
              <p:nvPr/>
            </p:nvCxnSpPr>
            <p:spPr>
              <a:xfrm flipV="1">
                <a:off x="6851788" y="394487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Gerader Verbinder 60"/>
              <p:cNvCxnSpPr/>
              <p:nvPr/>
            </p:nvCxnSpPr>
            <p:spPr>
              <a:xfrm flipV="1">
                <a:off x="6851787" y="3234560"/>
                <a:ext cx="3551462" cy="26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/>
              <p:cNvCxnSpPr/>
              <p:nvPr/>
            </p:nvCxnSpPr>
            <p:spPr>
              <a:xfrm flipV="1">
                <a:off x="6851788" y="2524294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Gerader Verbinder 62"/>
              <p:cNvCxnSpPr/>
              <p:nvPr/>
            </p:nvCxnSpPr>
            <p:spPr>
              <a:xfrm flipV="1">
                <a:off x="6851786" y="465516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/>
              <p:cNvCxnSpPr/>
              <p:nvPr/>
            </p:nvCxnSpPr>
            <p:spPr>
              <a:xfrm>
                <a:off x="6851786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Gerader Verbinder 64"/>
              <p:cNvCxnSpPr/>
              <p:nvPr/>
            </p:nvCxnSpPr>
            <p:spPr>
              <a:xfrm flipV="1">
                <a:off x="6862189" y="605648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Gerader Verbinder 65"/>
              <p:cNvCxnSpPr/>
              <p:nvPr/>
            </p:nvCxnSpPr>
            <p:spPr>
              <a:xfrm>
                <a:off x="8982665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uppieren 50"/>
            <p:cNvGrpSpPr/>
            <p:nvPr/>
          </p:nvGrpSpPr>
          <p:grpSpPr>
            <a:xfrm>
              <a:off x="7091259" y="3470670"/>
              <a:ext cx="3075907" cy="2342116"/>
              <a:chOff x="7091259" y="3470670"/>
              <a:chExt cx="3075907" cy="2342116"/>
            </a:xfrm>
          </p:grpSpPr>
          <p:cxnSp>
            <p:nvCxnSpPr>
              <p:cNvPr id="52" name="Line"/>
              <p:cNvCxnSpPr>
                <a:stCxn id="53" idx="7"/>
                <a:endCxn id="54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Point [0 0]"/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Point [4 3]"/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105" name="Geschweifte Klammer rechts 104"/>
          <p:cNvSpPr/>
          <p:nvPr/>
        </p:nvSpPr>
        <p:spPr>
          <a:xfrm rot="19415952">
            <a:off x="10138425" y="2940506"/>
            <a:ext cx="636768" cy="258484"/>
          </a:xfrm>
          <a:prstGeom prst="rightBrace">
            <a:avLst>
              <a:gd name="adj1" fmla="val 32854"/>
              <a:gd name="adj2" fmla="val 47709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x axis label"/>
              <p:cNvSpPr txBox="1"/>
              <p:nvPr/>
            </p:nvSpPr>
            <p:spPr>
              <a:xfrm>
                <a:off x="10780936" y="2437618"/>
                <a:ext cx="551753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Θ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6" name="x axis label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0936" y="2437618"/>
                <a:ext cx="551753" cy="61093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869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 animBg="1"/>
      <p:bldP spid="105" grpId="0" animBg="1"/>
      <p:bldP spid="106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hteck 102"/>
          <p:cNvSpPr>
            <a:spLocks/>
          </p:cNvSpPr>
          <p:nvPr/>
        </p:nvSpPr>
        <p:spPr>
          <a:xfrm rot="19380000">
            <a:off x="7221232" y="4103950"/>
            <a:ext cx="3409405" cy="56823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Inhaltsplatzhalter 227"/>
              <p:cNvSpPr>
                <a:spLocks noGrp="1"/>
              </p:cNvSpPr>
              <p:nvPr>
                <p:ph idx="1"/>
              </p:nvPr>
            </p:nvSpPr>
            <p:spPr>
              <a:xfrm>
                <a:off x="514351" y="1266825"/>
                <a:ext cx="6108438" cy="5233988"/>
              </a:xfrm>
              <a:prstGeom prst="rect">
                <a:avLst/>
              </a:prstGeom>
            </p:spPr>
            <p:txBody>
              <a:bodyPr>
                <a:normAutofit/>
              </a:bodyPr>
              <a:lstStyle/>
              <a:p>
                <a:r>
                  <a:rPr lang="en-US" i="1" dirty="0">
                    <a:solidFill>
                      <a:schemeClr val="accent5"/>
                    </a:solidFill>
                  </a:rPr>
                  <a:t>Example</a:t>
                </a:r>
                <a:r>
                  <a:rPr lang="en-US" dirty="0"/>
                  <a:t>: Line through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>
                        <a:latin typeface="Cambria Math" panose="02040503050406030204" pitchFamily="18" charset="0"/>
                      </a:rPr>
                      <m:t>0,4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4⋅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−3⋅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≤0,4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28" name="Inhaltsplatzhalter 22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51" y="1266825"/>
                <a:ext cx="6108438" cy="5233988"/>
              </a:xfrm>
              <a:prstGeom prst="rect">
                <a:avLst/>
              </a:prstGeom>
              <a:blipFill>
                <a:blip r:embed="rId3"/>
                <a:stretch>
                  <a:fillRect l="-129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3: Sample the Distance Function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5" name="Tabelle 84"/>
              <p:cNvGraphicFramePr>
                <a:graphicFrameLocks noGrp="1"/>
              </p:cNvGraphicFramePr>
              <p:nvPr/>
            </p:nvGraphicFramePr>
            <p:xfrm>
              <a:off x="514351" y="3893888"/>
              <a:ext cx="5523427" cy="2958841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148036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6674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19049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0,2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  <a:p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=0,4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=−0.4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−0,4</m:t>
                                </m:r>
                              </m:oMath>
                            </m:oMathPara>
                          </a14:m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</m:oMath>
                            </m:oMathPara>
                          </a14:m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0,4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5" name="Tabelle 8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99375519"/>
                  </p:ext>
                </p:extLst>
              </p:nvPr>
            </p:nvGraphicFramePr>
            <p:xfrm>
              <a:off x="514351" y="3893888"/>
              <a:ext cx="5523427" cy="2929377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1480361"/>
                    <a:gridCol w="666746"/>
                    <a:gridCol w="844080"/>
                    <a:gridCol w="844080"/>
                    <a:gridCol w="844080"/>
                    <a:gridCol w="844080"/>
                  </a:tblGrid>
                  <a:tr h="55016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t="-1099" r="-273663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20909" t="-1099" r="-504545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55797" t="-1099" r="-302174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53237" t="-1099" r="-200000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56522" t="-1099" r="-101449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552518" t="-1099" r="-719" b="-430769"/>
                          </a:stretch>
                        </a:blipFill>
                      </a:tcPr>
                    </a:tc>
                  </a:tr>
                  <a:tr h="119049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t="-47179" r="-273663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20909" t="-47179" r="-504545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55797" t="-47179" r="-302174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53237" t="-47179" r="-200000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56522" t="-47179" r="-101449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552518" t="-47179" r="-719" b="-101026"/>
                          </a:stretch>
                        </a:blipFill>
                      </a:tcPr>
                    </a:tc>
                  </a:tr>
                  <a:tr h="1188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t="-146429" r="-273663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20909" t="-146429" r="-504545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255797" t="-146429" r="-302174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353237" t="-146429" r="-200000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456522" t="-146429" r="-101449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4"/>
                          <a:stretch>
                            <a:fillRect l="-552518" t="-146429" r="-719" b="-51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grpSp>
        <p:nvGrpSpPr>
          <p:cNvPr id="44" name="Gruppieren 43"/>
          <p:cNvGrpSpPr/>
          <p:nvPr/>
        </p:nvGrpSpPr>
        <p:grpSpPr>
          <a:xfrm>
            <a:off x="6537682" y="1475223"/>
            <a:ext cx="4888791" cy="4817192"/>
            <a:chOff x="6239264" y="1748748"/>
            <a:chExt cx="4888791" cy="4817192"/>
          </a:xfrm>
        </p:grpSpPr>
        <p:grpSp>
          <p:nvGrpSpPr>
            <p:cNvPr id="45" name="Point Labels"/>
            <p:cNvGrpSpPr/>
            <p:nvPr/>
          </p:nvGrpSpPr>
          <p:grpSpPr>
            <a:xfrm>
              <a:off x="6239264" y="2522906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6" name="[4 3]"/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96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7" name="[0 0]"/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97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7" name="axis labels"/>
            <p:cNvGrpSpPr/>
            <p:nvPr/>
          </p:nvGrpSpPr>
          <p:grpSpPr>
            <a:xfrm>
              <a:off x="6534808" y="2690021"/>
              <a:ext cx="3668756" cy="3875919"/>
              <a:chOff x="6620895" y="2671293"/>
              <a:chExt cx="3668756" cy="3875919"/>
            </a:xfrm>
          </p:grpSpPr>
          <p:sp>
            <p:nvSpPr>
              <p:cNvPr id="80" name="Textfeld 79"/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81" name="Textfeld 80"/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82" name="Textfeld 81"/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83" name="Textfeld 82"/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84" name="Textfeld 83"/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86" name="Textfeld 85"/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87" name="Textfeld 86"/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88" name="Textfeld 87"/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89" name="Textfeld 88"/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90" name="Textfeld 89"/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48" name="X Ticks"/>
            <p:cNvGrpSpPr/>
            <p:nvPr/>
          </p:nvGrpSpPr>
          <p:grpSpPr>
            <a:xfrm>
              <a:off x="7921043" y="5531002"/>
              <a:ext cx="2130877" cy="360000"/>
              <a:chOff x="8007130" y="5512274"/>
              <a:chExt cx="2130877" cy="360000"/>
            </a:xfrm>
          </p:grpSpPr>
          <p:cxnSp>
            <p:nvCxnSpPr>
              <p:cNvPr id="76" name="Gerader Verbinder 75"/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Gerader Verbinder 76"/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Gerader Verbinder 77"/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Gerader Verbinder 78"/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Y Ticks"/>
            <p:cNvGrpSpPr/>
            <p:nvPr/>
          </p:nvGrpSpPr>
          <p:grpSpPr>
            <a:xfrm>
              <a:off x="7030751" y="2874674"/>
              <a:ext cx="360000" cy="2130901"/>
              <a:chOff x="7116838" y="2855946"/>
              <a:chExt cx="360000" cy="2130901"/>
            </a:xfrm>
          </p:grpSpPr>
          <p:cxnSp>
            <p:nvCxnSpPr>
              <p:cNvPr id="72" name="Gerader Verbinder 71"/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Gerader Verbinder 72"/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Gerader Verbinder 73"/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Gerader Verbinder 74"/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0" name="Axis"/>
            <p:cNvGrpSpPr/>
            <p:nvPr/>
          </p:nvGrpSpPr>
          <p:grpSpPr>
            <a:xfrm>
              <a:off x="7033302" y="1748748"/>
              <a:ext cx="4094753" cy="4129642"/>
              <a:chOff x="7119389" y="1730020"/>
              <a:chExt cx="4094753" cy="4129642"/>
            </a:xfrm>
          </p:grpSpPr>
          <p:cxnSp>
            <p:nvCxnSpPr>
              <p:cNvPr id="68" name="x axis"/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y axis"/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0" name="x axis label"/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70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1" name="y axis label"/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71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b="-4918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1" name="Gruppieren 50"/>
            <p:cNvGrpSpPr/>
            <p:nvPr/>
          </p:nvGrpSpPr>
          <p:grpSpPr>
            <a:xfrm>
              <a:off x="6851786" y="2522906"/>
              <a:ext cx="3561865" cy="3547954"/>
              <a:chOff x="6851786" y="2522906"/>
              <a:chExt cx="3561865" cy="3547954"/>
            </a:xfrm>
          </p:grpSpPr>
          <p:cxnSp>
            <p:nvCxnSpPr>
              <p:cNvPr id="56" name="Gerader Verbinder 55"/>
              <p:cNvCxnSpPr/>
              <p:nvPr/>
            </p:nvCxnSpPr>
            <p:spPr>
              <a:xfrm flipV="1">
                <a:off x="6851788" y="5365460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r Verbinder 56"/>
              <p:cNvCxnSpPr/>
              <p:nvPr/>
            </p:nvCxnSpPr>
            <p:spPr>
              <a:xfrm>
                <a:off x="756208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Gerader Verbinder 57"/>
              <p:cNvCxnSpPr/>
              <p:nvPr/>
            </p:nvCxnSpPr>
            <p:spPr>
              <a:xfrm>
                <a:off x="8272373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Gerader Verbinder 58"/>
              <p:cNvCxnSpPr/>
              <p:nvPr/>
            </p:nvCxnSpPr>
            <p:spPr>
              <a:xfrm>
                <a:off x="9692957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Gerader Verbinder 59"/>
              <p:cNvCxnSpPr/>
              <p:nvPr/>
            </p:nvCxnSpPr>
            <p:spPr>
              <a:xfrm>
                <a:off x="1040325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Gerader Verbinder 60"/>
              <p:cNvCxnSpPr/>
              <p:nvPr/>
            </p:nvCxnSpPr>
            <p:spPr>
              <a:xfrm flipV="1">
                <a:off x="6851788" y="394487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Gerader Verbinder 61"/>
              <p:cNvCxnSpPr/>
              <p:nvPr/>
            </p:nvCxnSpPr>
            <p:spPr>
              <a:xfrm flipV="1">
                <a:off x="6851787" y="3234560"/>
                <a:ext cx="3551462" cy="26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Gerader Verbinder 62"/>
              <p:cNvCxnSpPr/>
              <p:nvPr/>
            </p:nvCxnSpPr>
            <p:spPr>
              <a:xfrm flipV="1">
                <a:off x="6851788" y="2524294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Gerader Verbinder 63"/>
              <p:cNvCxnSpPr/>
              <p:nvPr/>
            </p:nvCxnSpPr>
            <p:spPr>
              <a:xfrm flipV="1">
                <a:off x="6851786" y="465516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Gerader Verbinder 64"/>
              <p:cNvCxnSpPr/>
              <p:nvPr/>
            </p:nvCxnSpPr>
            <p:spPr>
              <a:xfrm>
                <a:off x="6851786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Gerader Verbinder 65"/>
              <p:cNvCxnSpPr/>
              <p:nvPr/>
            </p:nvCxnSpPr>
            <p:spPr>
              <a:xfrm flipV="1">
                <a:off x="6862189" y="605648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Gerader Verbinder 66"/>
              <p:cNvCxnSpPr/>
              <p:nvPr/>
            </p:nvCxnSpPr>
            <p:spPr>
              <a:xfrm>
                <a:off x="8982665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uppieren 51"/>
            <p:cNvGrpSpPr/>
            <p:nvPr/>
          </p:nvGrpSpPr>
          <p:grpSpPr>
            <a:xfrm>
              <a:off x="7091259" y="3470670"/>
              <a:ext cx="3075907" cy="2342116"/>
              <a:chOff x="7091259" y="3470670"/>
              <a:chExt cx="3075907" cy="2342116"/>
            </a:xfrm>
          </p:grpSpPr>
          <p:cxnSp>
            <p:nvCxnSpPr>
              <p:cNvPr id="53" name="Line"/>
              <p:cNvCxnSpPr>
                <a:stCxn id="54" idx="7"/>
                <a:endCxn id="55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Point [0 0]"/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Point [4 3]"/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98" name="Kreuz 113"/>
          <p:cNvSpPr/>
          <p:nvPr/>
        </p:nvSpPr>
        <p:spPr>
          <a:xfrm rot="2700000">
            <a:off x="7399319" y="5279734"/>
            <a:ext cx="214785" cy="342754"/>
          </a:xfrm>
          <a:custGeom>
            <a:avLst/>
            <a:gdLst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213101 h 348985"/>
              <a:gd name="connsiteX10" fmla="*/ 0 w 348985"/>
              <a:gd name="connsiteY10" fmla="*/ 213101 h 348985"/>
              <a:gd name="connsiteX11" fmla="*/ 0 w 348985"/>
              <a:gd name="connsiteY11" fmla="*/ 135884 h 348985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348985 w 348985"/>
              <a:gd name="connsiteY6" fmla="*/ 213101 h 213101"/>
              <a:gd name="connsiteX7" fmla="*/ 213101 w 348985"/>
              <a:gd name="connsiteY7" fmla="*/ 213101 h 213101"/>
              <a:gd name="connsiteX8" fmla="*/ 135884 w 348985"/>
              <a:gd name="connsiteY8" fmla="*/ 213101 h 213101"/>
              <a:gd name="connsiteX9" fmla="*/ 0 w 348985"/>
              <a:gd name="connsiteY9" fmla="*/ 213101 h 213101"/>
              <a:gd name="connsiteX10" fmla="*/ 0 w 348985"/>
              <a:gd name="connsiteY10" fmla="*/ 135884 h 213101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213101 w 348985"/>
              <a:gd name="connsiteY6" fmla="*/ 213101 h 213101"/>
              <a:gd name="connsiteX7" fmla="*/ 135884 w 348985"/>
              <a:gd name="connsiteY7" fmla="*/ 213101 h 213101"/>
              <a:gd name="connsiteX8" fmla="*/ 0 w 348985"/>
              <a:gd name="connsiteY8" fmla="*/ 213101 h 213101"/>
              <a:gd name="connsiteX9" fmla="*/ 0 w 348985"/>
              <a:gd name="connsiteY9" fmla="*/ 135884 h 213101"/>
              <a:gd name="connsiteX0" fmla="*/ 0 w 213101"/>
              <a:gd name="connsiteY0" fmla="*/ 135884 h 213101"/>
              <a:gd name="connsiteX1" fmla="*/ 135884 w 213101"/>
              <a:gd name="connsiteY1" fmla="*/ 135884 h 213101"/>
              <a:gd name="connsiteX2" fmla="*/ 135884 w 213101"/>
              <a:gd name="connsiteY2" fmla="*/ 0 h 213101"/>
              <a:gd name="connsiteX3" fmla="*/ 213101 w 213101"/>
              <a:gd name="connsiteY3" fmla="*/ 0 h 213101"/>
              <a:gd name="connsiteX4" fmla="*/ 213101 w 213101"/>
              <a:gd name="connsiteY4" fmla="*/ 135884 h 213101"/>
              <a:gd name="connsiteX5" fmla="*/ 213101 w 213101"/>
              <a:gd name="connsiteY5" fmla="*/ 213101 h 213101"/>
              <a:gd name="connsiteX6" fmla="*/ 135884 w 213101"/>
              <a:gd name="connsiteY6" fmla="*/ 213101 h 213101"/>
              <a:gd name="connsiteX7" fmla="*/ 0 w 213101"/>
              <a:gd name="connsiteY7" fmla="*/ 213101 h 213101"/>
              <a:gd name="connsiteX8" fmla="*/ 0 w 213101"/>
              <a:gd name="connsiteY8" fmla="*/ 135884 h 213101"/>
              <a:gd name="connsiteX0" fmla="*/ 0 w 213101"/>
              <a:gd name="connsiteY0" fmla="*/ 260485 h 337702"/>
              <a:gd name="connsiteX1" fmla="*/ 135884 w 213101"/>
              <a:gd name="connsiteY1" fmla="*/ 260485 h 337702"/>
              <a:gd name="connsiteX2" fmla="*/ 129149 w 213101"/>
              <a:gd name="connsiteY2" fmla="*/ 0 h 337702"/>
              <a:gd name="connsiteX3" fmla="*/ 213101 w 213101"/>
              <a:gd name="connsiteY3" fmla="*/ 124601 h 337702"/>
              <a:gd name="connsiteX4" fmla="*/ 213101 w 213101"/>
              <a:gd name="connsiteY4" fmla="*/ 260485 h 337702"/>
              <a:gd name="connsiteX5" fmla="*/ 213101 w 213101"/>
              <a:gd name="connsiteY5" fmla="*/ 337702 h 337702"/>
              <a:gd name="connsiteX6" fmla="*/ 135884 w 213101"/>
              <a:gd name="connsiteY6" fmla="*/ 337702 h 337702"/>
              <a:gd name="connsiteX7" fmla="*/ 0 w 213101"/>
              <a:gd name="connsiteY7" fmla="*/ 337702 h 337702"/>
              <a:gd name="connsiteX8" fmla="*/ 0 w 213101"/>
              <a:gd name="connsiteY8" fmla="*/ 260485 h 337702"/>
              <a:gd name="connsiteX0" fmla="*/ 0 w 214785"/>
              <a:gd name="connsiteY0" fmla="*/ 265537 h 342754"/>
              <a:gd name="connsiteX1" fmla="*/ 135884 w 214785"/>
              <a:gd name="connsiteY1" fmla="*/ 265537 h 342754"/>
              <a:gd name="connsiteX2" fmla="*/ 129149 w 214785"/>
              <a:gd name="connsiteY2" fmla="*/ 5052 h 342754"/>
              <a:gd name="connsiteX3" fmla="*/ 214785 w 214785"/>
              <a:gd name="connsiteY3" fmla="*/ 0 h 342754"/>
              <a:gd name="connsiteX4" fmla="*/ 213101 w 214785"/>
              <a:gd name="connsiteY4" fmla="*/ 265537 h 342754"/>
              <a:gd name="connsiteX5" fmla="*/ 213101 w 214785"/>
              <a:gd name="connsiteY5" fmla="*/ 342754 h 342754"/>
              <a:gd name="connsiteX6" fmla="*/ 135884 w 214785"/>
              <a:gd name="connsiteY6" fmla="*/ 342754 h 342754"/>
              <a:gd name="connsiteX7" fmla="*/ 0 w 214785"/>
              <a:gd name="connsiteY7" fmla="*/ 342754 h 342754"/>
              <a:gd name="connsiteX8" fmla="*/ 0 w 214785"/>
              <a:gd name="connsiteY8" fmla="*/ 265537 h 34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785" h="342754">
                <a:moveTo>
                  <a:pt x="0" y="265537"/>
                </a:moveTo>
                <a:lnTo>
                  <a:pt x="135884" y="265537"/>
                </a:lnTo>
                <a:lnTo>
                  <a:pt x="129149" y="5052"/>
                </a:lnTo>
                <a:lnTo>
                  <a:pt x="214785" y="0"/>
                </a:lnTo>
                <a:cubicBezTo>
                  <a:pt x="214224" y="88512"/>
                  <a:pt x="213662" y="177025"/>
                  <a:pt x="213101" y="265537"/>
                </a:cubicBezTo>
                <a:lnTo>
                  <a:pt x="213101" y="342754"/>
                </a:lnTo>
                <a:lnTo>
                  <a:pt x="135884" y="342754"/>
                </a:lnTo>
                <a:lnTo>
                  <a:pt x="0" y="342754"/>
                </a:lnTo>
                <a:lnTo>
                  <a:pt x="0" y="26553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9" name="Kreuz 113"/>
          <p:cNvSpPr/>
          <p:nvPr/>
        </p:nvSpPr>
        <p:spPr>
          <a:xfrm rot="2700000">
            <a:off x="10243764" y="3153725"/>
            <a:ext cx="214785" cy="342754"/>
          </a:xfrm>
          <a:custGeom>
            <a:avLst/>
            <a:gdLst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213101 h 348985"/>
              <a:gd name="connsiteX10" fmla="*/ 0 w 348985"/>
              <a:gd name="connsiteY10" fmla="*/ 213101 h 348985"/>
              <a:gd name="connsiteX11" fmla="*/ 0 w 348985"/>
              <a:gd name="connsiteY11" fmla="*/ 135884 h 348985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348985 w 348985"/>
              <a:gd name="connsiteY6" fmla="*/ 213101 h 213101"/>
              <a:gd name="connsiteX7" fmla="*/ 213101 w 348985"/>
              <a:gd name="connsiteY7" fmla="*/ 213101 h 213101"/>
              <a:gd name="connsiteX8" fmla="*/ 135884 w 348985"/>
              <a:gd name="connsiteY8" fmla="*/ 213101 h 213101"/>
              <a:gd name="connsiteX9" fmla="*/ 0 w 348985"/>
              <a:gd name="connsiteY9" fmla="*/ 213101 h 213101"/>
              <a:gd name="connsiteX10" fmla="*/ 0 w 348985"/>
              <a:gd name="connsiteY10" fmla="*/ 135884 h 213101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213101 w 348985"/>
              <a:gd name="connsiteY6" fmla="*/ 213101 h 213101"/>
              <a:gd name="connsiteX7" fmla="*/ 135884 w 348985"/>
              <a:gd name="connsiteY7" fmla="*/ 213101 h 213101"/>
              <a:gd name="connsiteX8" fmla="*/ 0 w 348985"/>
              <a:gd name="connsiteY8" fmla="*/ 213101 h 213101"/>
              <a:gd name="connsiteX9" fmla="*/ 0 w 348985"/>
              <a:gd name="connsiteY9" fmla="*/ 135884 h 213101"/>
              <a:gd name="connsiteX0" fmla="*/ 0 w 213101"/>
              <a:gd name="connsiteY0" fmla="*/ 135884 h 213101"/>
              <a:gd name="connsiteX1" fmla="*/ 135884 w 213101"/>
              <a:gd name="connsiteY1" fmla="*/ 135884 h 213101"/>
              <a:gd name="connsiteX2" fmla="*/ 135884 w 213101"/>
              <a:gd name="connsiteY2" fmla="*/ 0 h 213101"/>
              <a:gd name="connsiteX3" fmla="*/ 213101 w 213101"/>
              <a:gd name="connsiteY3" fmla="*/ 0 h 213101"/>
              <a:gd name="connsiteX4" fmla="*/ 213101 w 213101"/>
              <a:gd name="connsiteY4" fmla="*/ 135884 h 213101"/>
              <a:gd name="connsiteX5" fmla="*/ 213101 w 213101"/>
              <a:gd name="connsiteY5" fmla="*/ 213101 h 213101"/>
              <a:gd name="connsiteX6" fmla="*/ 135884 w 213101"/>
              <a:gd name="connsiteY6" fmla="*/ 213101 h 213101"/>
              <a:gd name="connsiteX7" fmla="*/ 0 w 213101"/>
              <a:gd name="connsiteY7" fmla="*/ 213101 h 213101"/>
              <a:gd name="connsiteX8" fmla="*/ 0 w 213101"/>
              <a:gd name="connsiteY8" fmla="*/ 135884 h 213101"/>
              <a:gd name="connsiteX0" fmla="*/ 0 w 213101"/>
              <a:gd name="connsiteY0" fmla="*/ 260485 h 337702"/>
              <a:gd name="connsiteX1" fmla="*/ 135884 w 213101"/>
              <a:gd name="connsiteY1" fmla="*/ 260485 h 337702"/>
              <a:gd name="connsiteX2" fmla="*/ 129149 w 213101"/>
              <a:gd name="connsiteY2" fmla="*/ 0 h 337702"/>
              <a:gd name="connsiteX3" fmla="*/ 213101 w 213101"/>
              <a:gd name="connsiteY3" fmla="*/ 124601 h 337702"/>
              <a:gd name="connsiteX4" fmla="*/ 213101 w 213101"/>
              <a:gd name="connsiteY4" fmla="*/ 260485 h 337702"/>
              <a:gd name="connsiteX5" fmla="*/ 213101 w 213101"/>
              <a:gd name="connsiteY5" fmla="*/ 337702 h 337702"/>
              <a:gd name="connsiteX6" fmla="*/ 135884 w 213101"/>
              <a:gd name="connsiteY6" fmla="*/ 337702 h 337702"/>
              <a:gd name="connsiteX7" fmla="*/ 0 w 213101"/>
              <a:gd name="connsiteY7" fmla="*/ 337702 h 337702"/>
              <a:gd name="connsiteX8" fmla="*/ 0 w 213101"/>
              <a:gd name="connsiteY8" fmla="*/ 260485 h 337702"/>
              <a:gd name="connsiteX0" fmla="*/ 0 w 214785"/>
              <a:gd name="connsiteY0" fmla="*/ 265537 h 342754"/>
              <a:gd name="connsiteX1" fmla="*/ 135884 w 214785"/>
              <a:gd name="connsiteY1" fmla="*/ 265537 h 342754"/>
              <a:gd name="connsiteX2" fmla="*/ 129149 w 214785"/>
              <a:gd name="connsiteY2" fmla="*/ 5052 h 342754"/>
              <a:gd name="connsiteX3" fmla="*/ 214785 w 214785"/>
              <a:gd name="connsiteY3" fmla="*/ 0 h 342754"/>
              <a:gd name="connsiteX4" fmla="*/ 213101 w 214785"/>
              <a:gd name="connsiteY4" fmla="*/ 265537 h 342754"/>
              <a:gd name="connsiteX5" fmla="*/ 213101 w 214785"/>
              <a:gd name="connsiteY5" fmla="*/ 342754 h 342754"/>
              <a:gd name="connsiteX6" fmla="*/ 135884 w 214785"/>
              <a:gd name="connsiteY6" fmla="*/ 342754 h 342754"/>
              <a:gd name="connsiteX7" fmla="*/ 0 w 214785"/>
              <a:gd name="connsiteY7" fmla="*/ 342754 h 342754"/>
              <a:gd name="connsiteX8" fmla="*/ 0 w 214785"/>
              <a:gd name="connsiteY8" fmla="*/ 265537 h 34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785" h="342754">
                <a:moveTo>
                  <a:pt x="0" y="265537"/>
                </a:moveTo>
                <a:lnTo>
                  <a:pt x="135884" y="265537"/>
                </a:lnTo>
                <a:lnTo>
                  <a:pt x="129149" y="5052"/>
                </a:lnTo>
                <a:lnTo>
                  <a:pt x="214785" y="0"/>
                </a:lnTo>
                <a:cubicBezTo>
                  <a:pt x="214224" y="88512"/>
                  <a:pt x="213662" y="177025"/>
                  <a:pt x="213101" y="265537"/>
                </a:cubicBezTo>
                <a:lnTo>
                  <a:pt x="213101" y="342754"/>
                </a:lnTo>
                <a:lnTo>
                  <a:pt x="135884" y="342754"/>
                </a:lnTo>
                <a:lnTo>
                  <a:pt x="0" y="342754"/>
                </a:lnTo>
                <a:lnTo>
                  <a:pt x="0" y="26553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0" name="Kreuz 99"/>
          <p:cNvSpPr/>
          <p:nvPr/>
        </p:nvSpPr>
        <p:spPr>
          <a:xfrm rot="2700000">
            <a:off x="8752803" y="4568170"/>
            <a:ext cx="348985" cy="348985"/>
          </a:xfrm>
          <a:prstGeom prst="plus">
            <a:avLst>
              <a:gd name="adj" fmla="val 38937"/>
            </a:avLst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1" name="Kreuz 113"/>
          <p:cNvSpPr/>
          <p:nvPr/>
        </p:nvSpPr>
        <p:spPr>
          <a:xfrm rot="2700000">
            <a:off x="8171142" y="4490387"/>
            <a:ext cx="214785" cy="342754"/>
          </a:xfrm>
          <a:custGeom>
            <a:avLst/>
            <a:gdLst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213101 h 348985"/>
              <a:gd name="connsiteX10" fmla="*/ 0 w 348985"/>
              <a:gd name="connsiteY10" fmla="*/ 213101 h 348985"/>
              <a:gd name="connsiteX11" fmla="*/ 0 w 348985"/>
              <a:gd name="connsiteY11" fmla="*/ 135884 h 348985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348985 w 348985"/>
              <a:gd name="connsiteY6" fmla="*/ 213101 h 213101"/>
              <a:gd name="connsiteX7" fmla="*/ 213101 w 348985"/>
              <a:gd name="connsiteY7" fmla="*/ 213101 h 213101"/>
              <a:gd name="connsiteX8" fmla="*/ 135884 w 348985"/>
              <a:gd name="connsiteY8" fmla="*/ 213101 h 213101"/>
              <a:gd name="connsiteX9" fmla="*/ 0 w 348985"/>
              <a:gd name="connsiteY9" fmla="*/ 213101 h 213101"/>
              <a:gd name="connsiteX10" fmla="*/ 0 w 348985"/>
              <a:gd name="connsiteY10" fmla="*/ 135884 h 213101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213101 w 348985"/>
              <a:gd name="connsiteY6" fmla="*/ 213101 h 213101"/>
              <a:gd name="connsiteX7" fmla="*/ 135884 w 348985"/>
              <a:gd name="connsiteY7" fmla="*/ 213101 h 213101"/>
              <a:gd name="connsiteX8" fmla="*/ 0 w 348985"/>
              <a:gd name="connsiteY8" fmla="*/ 213101 h 213101"/>
              <a:gd name="connsiteX9" fmla="*/ 0 w 348985"/>
              <a:gd name="connsiteY9" fmla="*/ 135884 h 213101"/>
              <a:gd name="connsiteX0" fmla="*/ 0 w 213101"/>
              <a:gd name="connsiteY0" fmla="*/ 135884 h 213101"/>
              <a:gd name="connsiteX1" fmla="*/ 135884 w 213101"/>
              <a:gd name="connsiteY1" fmla="*/ 135884 h 213101"/>
              <a:gd name="connsiteX2" fmla="*/ 135884 w 213101"/>
              <a:gd name="connsiteY2" fmla="*/ 0 h 213101"/>
              <a:gd name="connsiteX3" fmla="*/ 213101 w 213101"/>
              <a:gd name="connsiteY3" fmla="*/ 0 h 213101"/>
              <a:gd name="connsiteX4" fmla="*/ 213101 w 213101"/>
              <a:gd name="connsiteY4" fmla="*/ 135884 h 213101"/>
              <a:gd name="connsiteX5" fmla="*/ 213101 w 213101"/>
              <a:gd name="connsiteY5" fmla="*/ 213101 h 213101"/>
              <a:gd name="connsiteX6" fmla="*/ 135884 w 213101"/>
              <a:gd name="connsiteY6" fmla="*/ 213101 h 213101"/>
              <a:gd name="connsiteX7" fmla="*/ 0 w 213101"/>
              <a:gd name="connsiteY7" fmla="*/ 213101 h 213101"/>
              <a:gd name="connsiteX8" fmla="*/ 0 w 213101"/>
              <a:gd name="connsiteY8" fmla="*/ 135884 h 213101"/>
              <a:gd name="connsiteX0" fmla="*/ 0 w 213101"/>
              <a:gd name="connsiteY0" fmla="*/ 260485 h 337702"/>
              <a:gd name="connsiteX1" fmla="*/ 135884 w 213101"/>
              <a:gd name="connsiteY1" fmla="*/ 260485 h 337702"/>
              <a:gd name="connsiteX2" fmla="*/ 129149 w 213101"/>
              <a:gd name="connsiteY2" fmla="*/ 0 h 337702"/>
              <a:gd name="connsiteX3" fmla="*/ 213101 w 213101"/>
              <a:gd name="connsiteY3" fmla="*/ 124601 h 337702"/>
              <a:gd name="connsiteX4" fmla="*/ 213101 w 213101"/>
              <a:gd name="connsiteY4" fmla="*/ 260485 h 337702"/>
              <a:gd name="connsiteX5" fmla="*/ 213101 w 213101"/>
              <a:gd name="connsiteY5" fmla="*/ 337702 h 337702"/>
              <a:gd name="connsiteX6" fmla="*/ 135884 w 213101"/>
              <a:gd name="connsiteY6" fmla="*/ 337702 h 337702"/>
              <a:gd name="connsiteX7" fmla="*/ 0 w 213101"/>
              <a:gd name="connsiteY7" fmla="*/ 337702 h 337702"/>
              <a:gd name="connsiteX8" fmla="*/ 0 w 213101"/>
              <a:gd name="connsiteY8" fmla="*/ 260485 h 337702"/>
              <a:gd name="connsiteX0" fmla="*/ 0 w 214785"/>
              <a:gd name="connsiteY0" fmla="*/ 265537 h 342754"/>
              <a:gd name="connsiteX1" fmla="*/ 135884 w 214785"/>
              <a:gd name="connsiteY1" fmla="*/ 265537 h 342754"/>
              <a:gd name="connsiteX2" fmla="*/ 129149 w 214785"/>
              <a:gd name="connsiteY2" fmla="*/ 5052 h 342754"/>
              <a:gd name="connsiteX3" fmla="*/ 214785 w 214785"/>
              <a:gd name="connsiteY3" fmla="*/ 0 h 342754"/>
              <a:gd name="connsiteX4" fmla="*/ 213101 w 214785"/>
              <a:gd name="connsiteY4" fmla="*/ 265537 h 342754"/>
              <a:gd name="connsiteX5" fmla="*/ 213101 w 214785"/>
              <a:gd name="connsiteY5" fmla="*/ 342754 h 342754"/>
              <a:gd name="connsiteX6" fmla="*/ 135884 w 214785"/>
              <a:gd name="connsiteY6" fmla="*/ 342754 h 342754"/>
              <a:gd name="connsiteX7" fmla="*/ 0 w 214785"/>
              <a:gd name="connsiteY7" fmla="*/ 342754 h 342754"/>
              <a:gd name="connsiteX8" fmla="*/ 0 w 214785"/>
              <a:gd name="connsiteY8" fmla="*/ 265537 h 34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785" h="342754">
                <a:moveTo>
                  <a:pt x="0" y="265537"/>
                </a:moveTo>
                <a:lnTo>
                  <a:pt x="135884" y="265537"/>
                </a:lnTo>
                <a:lnTo>
                  <a:pt x="129149" y="5052"/>
                </a:lnTo>
                <a:lnTo>
                  <a:pt x="214785" y="0"/>
                </a:lnTo>
                <a:cubicBezTo>
                  <a:pt x="214224" y="88512"/>
                  <a:pt x="213662" y="177025"/>
                  <a:pt x="213101" y="265537"/>
                </a:cubicBezTo>
                <a:lnTo>
                  <a:pt x="213101" y="342754"/>
                </a:lnTo>
                <a:lnTo>
                  <a:pt x="135884" y="342754"/>
                </a:lnTo>
                <a:lnTo>
                  <a:pt x="0" y="342754"/>
                </a:lnTo>
                <a:lnTo>
                  <a:pt x="0" y="26553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2" name="Kreuz 113"/>
          <p:cNvSpPr/>
          <p:nvPr/>
        </p:nvSpPr>
        <p:spPr>
          <a:xfrm rot="2700000">
            <a:off x="8819903" y="3864016"/>
            <a:ext cx="214785" cy="342754"/>
          </a:xfrm>
          <a:custGeom>
            <a:avLst/>
            <a:gdLst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213101 h 348985"/>
              <a:gd name="connsiteX10" fmla="*/ 0 w 348985"/>
              <a:gd name="connsiteY10" fmla="*/ 213101 h 348985"/>
              <a:gd name="connsiteX11" fmla="*/ 0 w 348985"/>
              <a:gd name="connsiteY11" fmla="*/ 135884 h 348985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348985 w 348985"/>
              <a:gd name="connsiteY6" fmla="*/ 213101 h 213101"/>
              <a:gd name="connsiteX7" fmla="*/ 213101 w 348985"/>
              <a:gd name="connsiteY7" fmla="*/ 213101 h 213101"/>
              <a:gd name="connsiteX8" fmla="*/ 135884 w 348985"/>
              <a:gd name="connsiteY8" fmla="*/ 213101 h 213101"/>
              <a:gd name="connsiteX9" fmla="*/ 0 w 348985"/>
              <a:gd name="connsiteY9" fmla="*/ 213101 h 213101"/>
              <a:gd name="connsiteX10" fmla="*/ 0 w 348985"/>
              <a:gd name="connsiteY10" fmla="*/ 135884 h 213101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213101 w 348985"/>
              <a:gd name="connsiteY6" fmla="*/ 213101 h 213101"/>
              <a:gd name="connsiteX7" fmla="*/ 135884 w 348985"/>
              <a:gd name="connsiteY7" fmla="*/ 213101 h 213101"/>
              <a:gd name="connsiteX8" fmla="*/ 0 w 348985"/>
              <a:gd name="connsiteY8" fmla="*/ 213101 h 213101"/>
              <a:gd name="connsiteX9" fmla="*/ 0 w 348985"/>
              <a:gd name="connsiteY9" fmla="*/ 135884 h 213101"/>
              <a:gd name="connsiteX0" fmla="*/ 0 w 213101"/>
              <a:gd name="connsiteY0" fmla="*/ 135884 h 213101"/>
              <a:gd name="connsiteX1" fmla="*/ 135884 w 213101"/>
              <a:gd name="connsiteY1" fmla="*/ 135884 h 213101"/>
              <a:gd name="connsiteX2" fmla="*/ 135884 w 213101"/>
              <a:gd name="connsiteY2" fmla="*/ 0 h 213101"/>
              <a:gd name="connsiteX3" fmla="*/ 213101 w 213101"/>
              <a:gd name="connsiteY3" fmla="*/ 0 h 213101"/>
              <a:gd name="connsiteX4" fmla="*/ 213101 w 213101"/>
              <a:gd name="connsiteY4" fmla="*/ 135884 h 213101"/>
              <a:gd name="connsiteX5" fmla="*/ 213101 w 213101"/>
              <a:gd name="connsiteY5" fmla="*/ 213101 h 213101"/>
              <a:gd name="connsiteX6" fmla="*/ 135884 w 213101"/>
              <a:gd name="connsiteY6" fmla="*/ 213101 h 213101"/>
              <a:gd name="connsiteX7" fmla="*/ 0 w 213101"/>
              <a:gd name="connsiteY7" fmla="*/ 213101 h 213101"/>
              <a:gd name="connsiteX8" fmla="*/ 0 w 213101"/>
              <a:gd name="connsiteY8" fmla="*/ 135884 h 213101"/>
              <a:gd name="connsiteX0" fmla="*/ 0 w 213101"/>
              <a:gd name="connsiteY0" fmla="*/ 260485 h 337702"/>
              <a:gd name="connsiteX1" fmla="*/ 135884 w 213101"/>
              <a:gd name="connsiteY1" fmla="*/ 260485 h 337702"/>
              <a:gd name="connsiteX2" fmla="*/ 129149 w 213101"/>
              <a:gd name="connsiteY2" fmla="*/ 0 h 337702"/>
              <a:gd name="connsiteX3" fmla="*/ 213101 w 213101"/>
              <a:gd name="connsiteY3" fmla="*/ 124601 h 337702"/>
              <a:gd name="connsiteX4" fmla="*/ 213101 w 213101"/>
              <a:gd name="connsiteY4" fmla="*/ 260485 h 337702"/>
              <a:gd name="connsiteX5" fmla="*/ 213101 w 213101"/>
              <a:gd name="connsiteY5" fmla="*/ 337702 h 337702"/>
              <a:gd name="connsiteX6" fmla="*/ 135884 w 213101"/>
              <a:gd name="connsiteY6" fmla="*/ 337702 h 337702"/>
              <a:gd name="connsiteX7" fmla="*/ 0 w 213101"/>
              <a:gd name="connsiteY7" fmla="*/ 337702 h 337702"/>
              <a:gd name="connsiteX8" fmla="*/ 0 w 213101"/>
              <a:gd name="connsiteY8" fmla="*/ 260485 h 337702"/>
              <a:gd name="connsiteX0" fmla="*/ 0 w 214785"/>
              <a:gd name="connsiteY0" fmla="*/ 265537 h 342754"/>
              <a:gd name="connsiteX1" fmla="*/ 135884 w 214785"/>
              <a:gd name="connsiteY1" fmla="*/ 265537 h 342754"/>
              <a:gd name="connsiteX2" fmla="*/ 129149 w 214785"/>
              <a:gd name="connsiteY2" fmla="*/ 5052 h 342754"/>
              <a:gd name="connsiteX3" fmla="*/ 214785 w 214785"/>
              <a:gd name="connsiteY3" fmla="*/ 0 h 342754"/>
              <a:gd name="connsiteX4" fmla="*/ 213101 w 214785"/>
              <a:gd name="connsiteY4" fmla="*/ 265537 h 342754"/>
              <a:gd name="connsiteX5" fmla="*/ 213101 w 214785"/>
              <a:gd name="connsiteY5" fmla="*/ 342754 h 342754"/>
              <a:gd name="connsiteX6" fmla="*/ 135884 w 214785"/>
              <a:gd name="connsiteY6" fmla="*/ 342754 h 342754"/>
              <a:gd name="connsiteX7" fmla="*/ 0 w 214785"/>
              <a:gd name="connsiteY7" fmla="*/ 342754 h 342754"/>
              <a:gd name="connsiteX8" fmla="*/ 0 w 214785"/>
              <a:gd name="connsiteY8" fmla="*/ 265537 h 34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785" h="342754">
                <a:moveTo>
                  <a:pt x="0" y="265537"/>
                </a:moveTo>
                <a:lnTo>
                  <a:pt x="135884" y="265537"/>
                </a:lnTo>
                <a:lnTo>
                  <a:pt x="129149" y="5052"/>
                </a:lnTo>
                <a:lnTo>
                  <a:pt x="214785" y="0"/>
                </a:lnTo>
                <a:cubicBezTo>
                  <a:pt x="214224" y="88512"/>
                  <a:pt x="213662" y="177025"/>
                  <a:pt x="213101" y="265537"/>
                </a:cubicBezTo>
                <a:lnTo>
                  <a:pt x="213101" y="342754"/>
                </a:lnTo>
                <a:lnTo>
                  <a:pt x="135884" y="342754"/>
                </a:lnTo>
                <a:lnTo>
                  <a:pt x="0" y="342754"/>
                </a:lnTo>
                <a:lnTo>
                  <a:pt x="0" y="26553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9" name="Tabelle 108"/>
              <p:cNvGraphicFramePr>
                <a:graphicFrameLocks noGrp="1"/>
              </p:cNvGraphicFramePr>
              <p:nvPr/>
            </p:nvGraphicFramePr>
            <p:xfrm>
              <a:off x="514351" y="3893888"/>
              <a:ext cx="5523427" cy="2958841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148036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6674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19049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0,2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  <a:p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=0,4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=−0.4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−0,4</m:t>
                                </m:r>
                              </m:oMath>
                            </m:oMathPara>
                          </a14:m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</m:oMath>
                            </m:oMathPara>
                          </a14:m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0,4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9" name="Tabelle 108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63233432"/>
                  </p:ext>
                </p:extLst>
              </p:nvPr>
            </p:nvGraphicFramePr>
            <p:xfrm>
              <a:off x="514351" y="3893888"/>
              <a:ext cx="5523427" cy="2929377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1480361"/>
                    <a:gridCol w="666746"/>
                    <a:gridCol w="844080"/>
                    <a:gridCol w="844080"/>
                    <a:gridCol w="844080"/>
                    <a:gridCol w="844080"/>
                  </a:tblGrid>
                  <a:tr h="55016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t="-1099" r="-273663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220909" t="-1099" r="-504545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255797" t="-1099" r="-302174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353237" t="-1099" r="-200000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456522" t="-1099" r="-101449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552518" t="-1099" r="-719" b="-430769"/>
                          </a:stretch>
                        </a:blipFill>
                      </a:tcPr>
                    </a:tc>
                  </a:tr>
                  <a:tr h="119049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t="-47179" r="-273663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220909" t="-47179" r="-504545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255797" t="-47179" r="-302174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353237" t="-47179" r="-200000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456522" t="-47179" r="-101449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552518" t="-47179" r="-719" b="-101026"/>
                          </a:stretch>
                        </a:blipFill>
                      </a:tcPr>
                    </a:tc>
                  </a:tr>
                  <a:tr h="1188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t="-146429" r="-273663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220909" t="-146429" r="-504545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255797" t="-146429" r="-302174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353237" t="-146429" r="-200000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456522" t="-146429" r="-101449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9"/>
                          <a:stretch>
                            <a:fillRect l="-552518" t="-146429" r="-719" b="-51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0" name="Tabelle 109"/>
              <p:cNvGraphicFramePr>
                <a:graphicFrameLocks noGrp="1"/>
              </p:cNvGraphicFramePr>
              <p:nvPr/>
            </p:nvGraphicFramePr>
            <p:xfrm>
              <a:off x="514351" y="3893888"/>
              <a:ext cx="5523427" cy="2958841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148036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6674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19049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0,2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  <a:p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=0,4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=−0.4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−0,4</m:t>
                                </m:r>
                              </m:oMath>
                            </m:oMathPara>
                          </a14:m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</m:oMath>
                            </m:oMathPara>
                          </a14:m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0,4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0" name="Tabelle 109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81393461"/>
                  </p:ext>
                </p:extLst>
              </p:nvPr>
            </p:nvGraphicFramePr>
            <p:xfrm>
              <a:off x="514351" y="3893888"/>
              <a:ext cx="5523427" cy="2929377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1480361"/>
                    <a:gridCol w="666746"/>
                    <a:gridCol w="844080"/>
                    <a:gridCol w="844080"/>
                    <a:gridCol w="844080"/>
                    <a:gridCol w="844080"/>
                  </a:tblGrid>
                  <a:tr h="55016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t="-1099" r="-273663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220909" t="-1099" r="-504545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255797" t="-1099" r="-302174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353237" t="-1099" r="-200000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456522" t="-1099" r="-101449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552518" t="-1099" r="-719" b="-430769"/>
                          </a:stretch>
                        </a:blipFill>
                      </a:tcPr>
                    </a:tc>
                  </a:tr>
                  <a:tr h="119049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t="-47179" r="-273663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220909" t="-47179" r="-504545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255797" t="-47179" r="-302174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353237" t="-47179" r="-200000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456522" t="-47179" r="-101449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552518" t="-47179" r="-719" b="-101026"/>
                          </a:stretch>
                        </a:blipFill>
                      </a:tcPr>
                    </a:tc>
                  </a:tr>
                  <a:tr h="1188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t="-146429" r="-273663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220909" t="-146429" r="-504545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255797" t="-146429" r="-302174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353237" t="-146429" r="-200000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456522" t="-146429" r="-101449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0"/>
                          <a:stretch>
                            <a:fillRect l="-552518" t="-146429" r="-719" b="-51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1" name="Tabelle 110"/>
              <p:cNvGraphicFramePr>
                <a:graphicFrameLocks noGrp="1"/>
              </p:cNvGraphicFramePr>
              <p:nvPr/>
            </p:nvGraphicFramePr>
            <p:xfrm>
              <a:off x="514351" y="3893888"/>
              <a:ext cx="5523427" cy="2958841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148036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6674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19049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0,2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en-US" b="0" i="0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=0,4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=−0.4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−0,4</m:t>
                                </m:r>
                              </m:oMath>
                            </m:oMathPara>
                          </a14:m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</m:oMath>
                            </m:oMathPara>
                          </a14:m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0,4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1" name="Tabelle 11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95322616"/>
                  </p:ext>
                </p:extLst>
              </p:nvPr>
            </p:nvGraphicFramePr>
            <p:xfrm>
              <a:off x="514351" y="3893888"/>
              <a:ext cx="5523427" cy="2929377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1480361"/>
                    <a:gridCol w="666746"/>
                    <a:gridCol w="844080"/>
                    <a:gridCol w="844080"/>
                    <a:gridCol w="844080"/>
                    <a:gridCol w="844080"/>
                  </a:tblGrid>
                  <a:tr h="55016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t="-1099" r="-273663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220909" t="-1099" r="-504545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255797" t="-1099" r="-302174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353237" t="-1099" r="-200000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456522" t="-1099" r="-101449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552518" t="-1099" r="-719" b="-430769"/>
                          </a:stretch>
                        </a:blipFill>
                      </a:tcPr>
                    </a:tc>
                  </a:tr>
                  <a:tr h="119049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t="-47179" r="-273663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220909" t="-47179" r="-504545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255797" t="-47179" r="-302174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353237" t="-47179" r="-200000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456522" t="-47179" r="-101449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552518" t="-47179" r="-719" b="-101026"/>
                          </a:stretch>
                        </a:blipFill>
                      </a:tcPr>
                    </a:tc>
                  </a:tr>
                  <a:tr h="1188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t="-146429" r="-273663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220909" t="-146429" r="-504545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255797" t="-146429" r="-302174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353237" t="-146429" r="-200000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456522" t="-146429" r="-101449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1"/>
                          <a:stretch>
                            <a:fillRect l="-552518" t="-146429" r="-719" b="-51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2" name="Tabelle 111"/>
              <p:cNvGraphicFramePr>
                <a:graphicFrameLocks noGrp="1"/>
              </p:cNvGraphicFramePr>
              <p:nvPr/>
            </p:nvGraphicFramePr>
            <p:xfrm>
              <a:off x="514351" y="3893888"/>
              <a:ext cx="5523427" cy="2958841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148036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6674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19049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0,2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=0,4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2">
                                            <a:lumMod val="9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2">
                                        <a:lumMod val="9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=−0.4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2">
                                <a:lumMod val="90000"/>
                              </a:schemeClr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−0,4</m:t>
                                </m:r>
                              </m:oMath>
                            </m:oMathPara>
                          </a14:m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</m:oMath>
                            </m:oMathPara>
                          </a14:m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0,4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2" name="Tabelle 11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43289279"/>
                  </p:ext>
                </p:extLst>
              </p:nvPr>
            </p:nvGraphicFramePr>
            <p:xfrm>
              <a:off x="514351" y="3893888"/>
              <a:ext cx="5523427" cy="2929377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1480361"/>
                    <a:gridCol w="666746"/>
                    <a:gridCol w="844080"/>
                    <a:gridCol w="844080"/>
                    <a:gridCol w="844080"/>
                    <a:gridCol w="844080"/>
                  </a:tblGrid>
                  <a:tr h="55016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t="-1099" r="-273663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220909" t="-1099" r="-504545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255797" t="-1099" r="-302174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353237" t="-1099" r="-200000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456522" t="-1099" r="-101449" b="-43076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552518" t="-1099" r="-719" b="-430769"/>
                          </a:stretch>
                        </a:blipFill>
                      </a:tcPr>
                    </a:tc>
                  </a:tr>
                  <a:tr h="119049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t="-47179" r="-273663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220909" t="-47179" r="-504545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255797" t="-47179" r="-302174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353237" t="-47179" r="-200000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456522" t="-47179" r="-101449" b="-1010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552518" t="-47179" r="-719" b="-101026"/>
                          </a:stretch>
                        </a:blipFill>
                      </a:tcPr>
                    </a:tc>
                  </a:tr>
                  <a:tr h="1188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t="-146429" r="-273663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220909" t="-146429" r="-504545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255797" t="-146429" r="-302174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353237" t="-146429" r="-200000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456522" t="-146429" r="-101449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12"/>
                          <a:stretch>
                            <a:fillRect l="-552518" t="-146429" r="-719" b="-51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3" name="Tabelle 1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31388332"/>
                  </p:ext>
                </p:extLst>
              </p:nvPr>
            </p:nvGraphicFramePr>
            <p:xfrm>
              <a:off x="514351" y="3893888"/>
              <a:ext cx="5523427" cy="2958841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148036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6674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4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3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eqArr>
                                      <m:eqArr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eqArr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e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e>
                                    </m:eqArr>
                                  </m:e>
                                </m:d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190493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0.2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tx1"/>
                            </a:solidFill>
                          </a:endParaRPr>
                        </a:p>
                        <a:p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en-US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=0.4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=−0.4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2">
                            <a:lumMod val="9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−0.4</m:t>
                                </m:r>
                              </m:oMath>
                            </m:oMathPara>
                          </a14:m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</m:oMath>
                            </m:oMathPara>
                          </a14:m>
                          <a:endParaRPr lang="en-US" b="0" i="1" dirty="0">
                            <a:latin typeface="Cambria Math" panose="02040503050406030204" pitchFamily="18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0.4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3" name="Tabelle 1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631388332"/>
                  </p:ext>
                </p:extLst>
              </p:nvPr>
            </p:nvGraphicFramePr>
            <p:xfrm>
              <a:off x="514351" y="3893888"/>
              <a:ext cx="5523427" cy="2958841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148036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666746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844080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57962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13"/>
                          <a:stretch>
                            <a:fillRect t="-1053" r="-273663" b="-413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13"/>
                          <a:stretch>
                            <a:fillRect l="-220909" t="-1053" r="-504545" b="-413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13"/>
                          <a:stretch>
                            <a:fillRect l="-255797" t="-1053" r="-302174" b="-413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13"/>
                          <a:stretch>
                            <a:fillRect l="-353237" t="-1053" r="-200000" b="-413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13"/>
                          <a:stretch>
                            <a:fillRect l="-456522" t="-1053" r="-101449" b="-4136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13"/>
                          <a:stretch>
                            <a:fillRect l="-552518" t="-1053" r="-719" b="-41368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190493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13"/>
                          <a:stretch>
                            <a:fillRect t="-48980" r="-273663" b="-100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13"/>
                          <a:stretch>
                            <a:fillRect l="-220909" t="-48980" r="-504545" b="-100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13"/>
                          <a:stretch>
                            <a:fillRect l="-255797" t="-48980" r="-302174" b="-100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13"/>
                          <a:stretch>
                            <a:fillRect l="-353237" t="-48980" r="-200000" b="-100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13"/>
                          <a:stretch>
                            <a:fillRect l="-456522" t="-48980" r="-101449" b="-100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13"/>
                          <a:stretch>
                            <a:fillRect l="-552518" t="-48980" r="-719" b="-10051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18872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13"/>
                          <a:stretch>
                            <a:fillRect t="-148980" r="-273663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13"/>
                          <a:stretch>
                            <a:fillRect l="-220909" t="-148980" r="-504545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13"/>
                          <a:stretch>
                            <a:fillRect l="-255797" t="-148980" r="-302174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13"/>
                          <a:stretch>
                            <a:fillRect l="-353237" t="-148980" r="-200000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13"/>
                          <a:stretch>
                            <a:fillRect l="-456522" t="-148980" r="-101449" b="-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13"/>
                          <a:stretch>
                            <a:fillRect l="-552518" t="-148980" r="-719" b="-51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26391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 animBg="1"/>
      <p:bldP spid="101" grpId="0" animBg="1"/>
      <p:bldP spid="102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hteck 85"/>
          <p:cNvSpPr>
            <a:spLocks/>
          </p:cNvSpPr>
          <p:nvPr/>
        </p:nvSpPr>
        <p:spPr>
          <a:xfrm rot="19380000">
            <a:off x="7221232" y="4103950"/>
            <a:ext cx="3409405" cy="56823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Inhaltsplatzhalter 4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Determine </a:t>
                </a:r>
                <a:r>
                  <a:rPr lang="en-US" i="1" dirty="0">
                    <a:solidFill>
                      <a:schemeClr val="accent4">
                        <a:lumMod val="75000"/>
                      </a:schemeClr>
                    </a:solidFill>
                  </a:rPr>
                  <a:t>Bounding Rectangular</a:t>
                </a:r>
                <a:endParaRPr lang="en-US" dirty="0"/>
              </a:p>
              <a:p>
                <a:r>
                  <a:rPr lang="en-US" dirty="0"/>
                  <a:t>For each pixel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within </a:t>
                </a:r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</a:rPr>
                  <a:t>Bounding Rectangular</a:t>
                </a:r>
                <a:r>
                  <a:rPr lang="en-US" dirty="0"/>
                  <a:t>, set Pixel </a:t>
                </a:r>
                <a:br>
                  <a:rPr lang="en-US" dirty="0"/>
                </a:b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Θ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5" name="Inhaltsplatzhalt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4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3: Sample the Distance Function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86173" y="3210427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[4 3]"/>
              <p:cNvSpPr txBox="1"/>
              <p:nvPr/>
            </p:nvSpPr>
            <p:spPr>
              <a:xfrm>
                <a:off x="10027781" y="2249381"/>
                <a:ext cx="656782" cy="7496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0" name="[4 3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7781" y="2249381"/>
                <a:ext cx="656782" cy="7496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[0 0]"/>
              <p:cNvSpPr txBox="1"/>
              <p:nvPr/>
            </p:nvSpPr>
            <p:spPr>
              <a:xfrm>
                <a:off x="6537682" y="5537873"/>
                <a:ext cx="656782" cy="7496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1" name="[0 0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682" y="5537873"/>
                <a:ext cx="656782" cy="7496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feld 44"/>
          <p:cNvSpPr txBox="1"/>
          <p:nvPr/>
        </p:nvSpPr>
        <p:spPr>
          <a:xfrm>
            <a:off x="7364165" y="5923083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8067817" y="5923083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8778110" y="5923083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48" name="Textfeld 47"/>
          <p:cNvSpPr txBox="1"/>
          <p:nvPr/>
        </p:nvSpPr>
        <p:spPr>
          <a:xfrm>
            <a:off x="9501845" y="5923083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49" name="Textfeld 48"/>
          <p:cNvSpPr txBox="1"/>
          <p:nvPr/>
        </p:nvSpPr>
        <p:spPr>
          <a:xfrm>
            <a:off x="10198694" y="5923083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50" name="Textfeld 49"/>
          <p:cNvSpPr txBox="1"/>
          <p:nvPr/>
        </p:nvSpPr>
        <p:spPr>
          <a:xfrm>
            <a:off x="6833226" y="5252811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51" name="Textfeld 50"/>
          <p:cNvSpPr txBox="1"/>
          <p:nvPr/>
        </p:nvSpPr>
        <p:spPr>
          <a:xfrm>
            <a:off x="6833226" y="4547384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52" name="Textfeld 51"/>
          <p:cNvSpPr txBox="1"/>
          <p:nvPr/>
        </p:nvSpPr>
        <p:spPr>
          <a:xfrm>
            <a:off x="6833226" y="383709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3" name="Textfeld 52"/>
          <p:cNvSpPr txBox="1"/>
          <p:nvPr/>
        </p:nvSpPr>
        <p:spPr>
          <a:xfrm>
            <a:off x="6833226" y="312680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54" name="Textfeld 53"/>
          <p:cNvSpPr txBox="1"/>
          <p:nvPr/>
        </p:nvSpPr>
        <p:spPr>
          <a:xfrm>
            <a:off x="6833226" y="2416496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4</a:t>
            </a:r>
          </a:p>
        </p:txBody>
      </p:sp>
      <p:cxnSp>
        <p:nvCxnSpPr>
          <p:cNvPr id="41" name="Gerader Verbinder 40"/>
          <p:cNvCxnSpPr/>
          <p:nvPr/>
        </p:nvCxnSpPr>
        <p:spPr>
          <a:xfrm>
            <a:off x="8219461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r Verbinder 41"/>
          <p:cNvCxnSpPr/>
          <p:nvPr/>
        </p:nvCxnSpPr>
        <p:spPr>
          <a:xfrm>
            <a:off x="8929754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r Verbinder 42"/>
          <p:cNvCxnSpPr/>
          <p:nvPr/>
        </p:nvCxnSpPr>
        <p:spPr>
          <a:xfrm>
            <a:off x="10350338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r Verbinder 43"/>
          <p:cNvCxnSpPr/>
          <p:nvPr/>
        </p:nvCxnSpPr>
        <p:spPr>
          <a:xfrm>
            <a:off x="9640046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r Verbinder 36"/>
          <p:cNvCxnSpPr/>
          <p:nvPr/>
        </p:nvCxnSpPr>
        <p:spPr>
          <a:xfrm flipV="1">
            <a:off x="7329169" y="3311467"/>
            <a:ext cx="360000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r Verbinder 37"/>
          <p:cNvCxnSpPr/>
          <p:nvPr/>
        </p:nvCxnSpPr>
        <p:spPr>
          <a:xfrm flipV="1">
            <a:off x="7329169" y="2601149"/>
            <a:ext cx="360000" cy="2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r Verbinder 38"/>
          <p:cNvCxnSpPr/>
          <p:nvPr/>
        </p:nvCxnSpPr>
        <p:spPr>
          <a:xfrm flipV="1">
            <a:off x="7329169" y="4021757"/>
            <a:ext cx="360000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r Verbinder 39"/>
          <p:cNvCxnSpPr/>
          <p:nvPr/>
        </p:nvCxnSpPr>
        <p:spPr>
          <a:xfrm flipV="1">
            <a:off x="7329169" y="4732049"/>
            <a:ext cx="360000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x axis"/>
          <p:cNvCxnSpPr/>
          <p:nvPr/>
        </p:nvCxnSpPr>
        <p:spPr>
          <a:xfrm flipV="1">
            <a:off x="7518528" y="5437505"/>
            <a:ext cx="3542103" cy="1"/>
          </a:xfrm>
          <a:prstGeom prst="line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y axis"/>
          <p:cNvCxnSpPr/>
          <p:nvPr/>
        </p:nvCxnSpPr>
        <p:spPr>
          <a:xfrm flipV="1">
            <a:off x="7509169" y="1890882"/>
            <a:ext cx="0" cy="3546623"/>
          </a:xfrm>
          <a:prstGeom prst="line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x axis label"/>
              <p:cNvSpPr txBox="1"/>
              <p:nvPr/>
            </p:nvSpPr>
            <p:spPr>
              <a:xfrm>
                <a:off x="11061693" y="5235533"/>
                <a:ext cx="364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x axis label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1693" y="5235533"/>
                <a:ext cx="36478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y axis label"/>
              <p:cNvSpPr txBox="1"/>
              <p:nvPr/>
            </p:nvSpPr>
            <p:spPr>
              <a:xfrm>
                <a:off x="7331720" y="1475223"/>
                <a:ext cx="3681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y axis label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1720" y="1475223"/>
                <a:ext cx="368178" cy="369332"/>
              </a:xfrm>
              <a:prstGeom prst="rect">
                <a:avLst/>
              </a:prstGeom>
              <a:blipFill>
                <a:blip r:embed="rId7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Gerader Verbinder 20"/>
          <p:cNvCxnSpPr/>
          <p:nvPr/>
        </p:nvCxnSpPr>
        <p:spPr>
          <a:xfrm flipV="1">
            <a:off x="7150206" y="5091935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1"/>
          <p:cNvCxnSpPr/>
          <p:nvPr/>
        </p:nvCxnSpPr>
        <p:spPr>
          <a:xfrm>
            <a:off x="7860498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/>
          <p:cNvCxnSpPr/>
          <p:nvPr/>
        </p:nvCxnSpPr>
        <p:spPr>
          <a:xfrm>
            <a:off x="8570791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/>
          <p:cNvCxnSpPr/>
          <p:nvPr/>
        </p:nvCxnSpPr>
        <p:spPr>
          <a:xfrm>
            <a:off x="9991375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/>
          <p:cNvCxnSpPr/>
          <p:nvPr/>
        </p:nvCxnSpPr>
        <p:spPr>
          <a:xfrm>
            <a:off x="10701668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/>
          <p:cNvCxnSpPr/>
          <p:nvPr/>
        </p:nvCxnSpPr>
        <p:spPr>
          <a:xfrm flipV="1">
            <a:off x="7150206" y="367135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/>
          <p:cNvCxnSpPr/>
          <p:nvPr/>
        </p:nvCxnSpPr>
        <p:spPr>
          <a:xfrm flipV="1">
            <a:off x="7150205" y="2961035"/>
            <a:ext cx="3551462" cy="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7"/>
          <p:cNvCxnSpPr/>
          <p:nvPr/>
        </p:nvCxnSpPr>
        <p:spPr>
          <a:xfrm flipV="1">
            <a:off x="7259941" y="2250647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/>
          <p:cNvCxnSpPr/>
          <p:nvPr/>
        </p:nvCxnSpPr>
        <p:spPr>
          <a:xfrm flipV="1">
            <a:off x="7150204" y="438164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/>
          <p:cNvCxnSpPr/>
          <p:nvPr/>
        </p:nvCxnSpPr>
        <p:spPr>
          <a:xfrm>
            <a:off x="7150204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r Verbinder 30"/>
          <p:cNvCxnSpPr/>
          <p:nvPr/>
        </p:nvCxnSpPr>
        <p:spPr>
          <a:xfrm flipV="1">
            <a:off x="7160607" y="578296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r Verbinder 31"/>
          <p:cNvCxnSpPr/>
          <p:nvPr/>
        </p:nvCxnSpPr>
        <p:spPr>
          <a:xfrm>
            <a:off x="9281083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Line"/>
          <p:cNvCxnSpPr>
            <a:stCxn id="19" idx="7"/>
            <a:endCxn id="20" idx="3"/>
          </p:cNvCxnSpPr>
          <p:nvPr/>
        </p:nvCxnSpPr>
        <p:spPr>
          <a:xfrm flipV="1">
            <a:off x="7592929" y="3400397"/>
            <a:ext cx="2669403" cy="1935612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oint [4 3]"/>
          <p:cNvSpPr/>
          <p:nvPr/>
        </p:nvSpPr>
        <p:spPr>
          <a:xfrm>
            <a:off x="10227459" y="3197145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Point [0 0]"/>
          <p:cNvSpPr/>
          <p:nvPr/>
        </p:nvSpPr>
        <p:spPr>
          <a:xfrm>
            <a:off x="7389677" y="5301136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6" name="Kreuz 65"/>
          <p:cNvSpPr/>
          <p:nvPr/>
        </p:nvSpPr>
        <p:spPr>
          <a:xfrm rot="2700000">
            <a:off x="7332219" y="3150610"/>
            <a:ext cx="348985" cy="348985"/>
          </a:xfrm>
          <a:prstGeom prst="plus">
            <a:avLst>
              <a:gd name="adj" fmla="val 38937"/>
            </a:avLst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7" name="Kreuz 66"/>
          <p:cNvSpPr/>
          <p:nvPr/>
        </p:nvSpPr>
        <p:spPr>
          <a:xfrm rot="2700000">
            <a:off x="7332219" y="3860901"/>
            <a:ext cx="348985" cy="348985"/>
          </a:xfrm>
          <a:prstGeom prst="plus">
            <a:avLst>
              <a:gd name="adj" fmla="val 38937"/>
            </a:avLst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8" name="Kreuz 67"/>
          <p:cNvSpPr/>
          <p:nvPr/>
        </p:nvSpPr>
        <p:spPr>
          <a:xfrm rot="2700000">
            <a:off x="7332219" y="4568170"/>
            <a:ext cx="348985" cy="348985"/>
          </a:xfrm>
          <a:prstGeom prst="plus">
            <a:avLst>
              <a:gd name="adj" fmla="val 38937"/>
            </a:avLst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9" name="Kreuz 113"/>
          <p:cNvSpPr/>
          <p:nvPr/>
        </p:nvSpPr>
        <p:spPr>
          <a:xfrm rot="2700000">
            <a:off x="7399319" y="5279734"/>
            <a:ext cx="214785" cy="342754"/>
          </a:xfrm>
          <a:custGeom>
            <a:avLst/>
            <a:gdLst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213101 h 348985"/>
              <a:gd name="connsiteX10" fmla="*/ 0 w 348985"/>
              <a:gd name="connsiteY10" fmla="*/ 213101 h 348985"/>
              <a:gd name="connsiteX11" fmla="*/ 0 w 348985"/>
              <a:gd name="connsiteY11" fmla="*/ 135884 h 348985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348985 w 348985"/>
              <a:gd name="connsiteY6" fmla="*/ 213101 h 213101"/>
              <a:gd name="connsiteX7" fmla="*/ 213101 w 348985"/>
              <a:gd name="connsiteY7" fmla="*/ 213101 h 213101"/>
              <a:gd name="connsiteX8" fmla="*/ 135884 w 348985"/>
              <a:gd name="connsiteY8" fmla="*/ 213101 h 213101"/>
              <a:gd name="connsiteX9" fmla="*/ 0 w 348985"/>
              <a:gd name="connsiteY9" fmla="*/ 213101 h 213101"/>
              <a:gd name="connsiteX10" fmla="*/ 0 w 348985"/>
              <a:gd name="connsiteY10" fmla="*/ 135884 h 213101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213101 w 348985"/>
              <a:gd name="connsiteY6" fmla="*/ 213101 h 213101"/>
              <a:gd name="connsiteX7" fmla="*/ 135884 w 348985"/>
              <a:gd name="connsiteY7" fmla="*/ 213101 h 213101"/>
              <a:gd name="connsiteX8" fmla="*/ 0 w 348985"/>
              <a:gd name="connsiteY8" fmla="*/ 213101 h 213101"/>
              <a:gd name="connsiteX9" fmla="*/ 0 w 348985"/>
              <a:gd name="connsiteY9" fmla="*/ 135884 h 213101"/>
              <a:gd name="connsiteX0" fmla="*/ 0 w 213101"/>
              <a:gd name="connsiteY0" fmla="*/ 135884 h 213101"/>
              <a:gd name="connsiteX1" fmla="*/ 135884 w 213101"/>
              <a:gd name="connsiteY1" fmla="*/ 135884 h 213101"/>
              <a:gd name="connsiteX2" fmla="*/ 135884 w 213101"/>
              <a:gd name="connsiteY2" fmla="*/ 0 h 213101"/>
              <a:gd name="connsiteX3" fmla="*/ 213101 w 213101"/>
              <a:gd name="connsiteY3" fmla="*/ 0 h 213101"/>
              <a:gd name="connsiteX4" fmla="*/ 213101 w 213101"/>
              <a:gd name="connsiteY4" fmla="*/ 135884 h 213101"/>
              <a:gd name="connsiteX5" fmla="*/ 213101 w 213101"/>
              <a:gd name="connsiteY5" fmla="*/ 213101 h 213101"/>
              <a:gd name="connsiteX6" fmla="*/ 135884 w 213101"/>
              <a:gd name="connsiteY6" fmla="*/ 213101 h 213101"/>
              <a:gd name="connsiteX7" fmla="*/ 0 w 213101"/>
              <a:gd name="connsiteY7" fmla="*/ 213101 h 213101"/>
              <a:gd name="connsiteX8" fmla="*/ 0 w 213101"/>
              <a:gd name="connsiteY8" fmla="*/ 135884 h 213101"/>
              <a:gd name="connsiteX0" fmla="*/ 0 w 213101"/>
              <a:gd name="connsiteY0" fmla="*/ 260485 h 337702"/>
              <a:gd name="connsiteX1" fmla="*/ 135884 w 213101"/>
              <a:gd name="connsiteY1" fmla="*/ 260485 h 337702"/>
              <a:gd name="connsiteX2" fmla="*/ 129149 w 213101"/>
              <a:gd name="connsiteY2" fmla="*/ 0 h 337702"/>
              <a:gd name="connsiteX3" fmla="*/ 213101 w 213101"/>
              <a:gd name="connsiteY3" fmla="*/ 124601 h 337702"/>
              <a:gd name="connsiteX4" fmla="*/ 213101 w 213101"/>
              <a:gd name="connsiteY4" fmla="*/ 260485 h 337702"/>
              <a:gd name="connsiteX5" fmla="*/ 213101 w 213101"/>
              <a:gd name="connsiteY5" fmla="*/ 337702 h 337702"/>
              <a:gd name="connsiteX6" fmla="*/ 135884 w 213101"/>
              <a:gd name="connsiteY6" fmla="*/ 337702 h 337702"/>
              <a:gd name="connsiteX7" fmla="*/ 0 w 213101"/>
              <a:gd name="connsiteY7" fmla="*/ 337702 h 337702"/>
              <a:gd name="connsiteX8" fmla="*/ 0 w 213101"/>
              <a:gd name="connsiteY8" fmla="*/ 260485 h 337702"/>
              <a:gd name="connsiteX0" fmla="*/ 0 w 214785"/>
              <a:gd name="connsiteY0" fmla="*/ 265537 h 342754"/>
              <a:gd name="connsiteX1" fmla="*/ 135884 w 214785"/>
              <a:gd name="connsiteY1" fmla="*/ 265537 h 342754"/>
              <a:gd name="connsiteX2" fmla="*/ 129149 w 214785"/>
              <a:gd name="connsiteY2" fmla="*/ 5052 h 342754"/>
              <a:gd name="connsiteX3" fmla="*/ 214785 w 214785"/>
              <a:gd name="connsiteY3" fmla="*/ 0 h 342754"/>
              <a:gd name="connsiteX4" fmla="*/ 213101 w 214785"/>
              <a:gd name="connsiteY4" fmla="*/ 265537 h 342754"/>
              <a:gd name="connsiteX5" fmla="*/ 213101 w 214785"/>
              <a:gd name="connsiteY5" fmla="*/ 342754 h 342754"/>
              <a:gd name="connsiteX6" fmla="*/ 135884 w 214785"/>
              <a:gd name="connsiteY6" fmla="*/ 342754 h 342754"/>
              <a:gd name="connsiteX7" fmla="*/ 0 w 214785"/>
              <a:gd name="connsiteY7" fmla="*/ 342754 h 342754"/>
              <a:gd name="connsiteX8" fmla="*/ 0 w 214785"/>
              <a:gd name="connsiteY8" fmla="*/ 265537 h 34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785" h="342754">
                <a:moveTo>
                  <a:pt x="0" y="265537"/>
                </a:moveTo>
                <a:lnTo>
                  <a:pt x="135884" y="265537"/>
                </a:lnTo>
                <a:lnTo>
                  <a:pt x="129149" y="5052"/>
                </a:lnTo>
                <a:lnTo>
                  <a:pt x="214785" y="0"/>
                </a:lnTo>
                <a:cubicBezTo>
                  <a:pt x="214224" y="88512"/>
                  <a:pt x="213662" y="177025"/>
                  <a:pt x="213101" y="265537"/>
                </a:cubicBezTo>
                <a:lnTo>
                  <a:pt x="213101" y="342754"/>
                </a:lnTo>
                <a:lnTo>
                  <a:pt x="135884" y="342754"/>
                </a:lnTo>
                <a:lnTo>
                  <a:pt x="0" y="342754"/>
                </a:lnTo>
                <a:lnTo>
                  <a:pt x="0" y="26553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0" name="Kreuz 69"/>
          <p:cNvSpPr/>
          <p:nvPr/>
        </p:nvSpPr>
        <p:spPr>
          <a:xfrm rot="2700000">
            <a:off x="8044969" y="3150610"/>
            <a:ext cx="348985" cy="348985"/>
          </a:xfrm>
          <a:prstGeom prst="plus">
            <a:avLst>
              <a:gd name="adj" fmla="val 38937"/>
            </a:avLst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1" name="Kreuz 70"/>
          <p:cNvSpPr/>
          <p:nvPr/>
        </p:nvSpPr>
        <p:spPr>
          <a:xfrm rot="2700000">
            <a:off x="8044969" y="3860901"/>
            <a:ext cx="348985" cy="348985"/>
          </a:xfrm>
          <a:prstGeom prst="plus">
            <a:avLst>
              <a:gd name="adj" fmla="val 38937"/>
            </a:avLst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2" name="Kreuz 71"/>
          <p:cNvSpPr/>
          <p:nvPr/>
        </p:nvSpPr>
        <p:spPr>
          <a:xfrm rot="2700000">
            <a:off x="8044969" y="5262985"/>
            <a:ext cx="348985" cy="348985"/>
          </a:xfrm>
          <a:prstGeom prst="plus">
            <a:avLst>
              <a:gd name="adj" fmla="val 38937"/>
            </a:avLst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3" name="Kreuz 72"/>
          <p:cNvSpPr/>
          <p:nvPr/>
        </p:nvSpPr>
        <p:spPr>
          <a:xfrm rot="2700000">
            <a:off x="8752803" y="5276619"/>
            <a:ext cx="348985" cy="348985"/>
          </a:xfrm>
          <a:prstGeom prst="plus">
            <a:avLst>
              <a:gd name="adj" fmla="val 38937"/>
            </a:avLst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5" name="Kreuz 74"/>
          <p:cNvSpPr/>
          <p:nvPr/>
        </p:nvSpPr>
        <p:spPr>
          <a:xfrm rot="2700000">
            <a:off x="9476538" y="5276619"/>
            <a:ext cx="348985" cy="348985"/>
          </a:xfrm>
          <a:prstGeom prst="plus">
            <a:avLst>
              <a:gd name="adj" fmla="val 38937"/>
            </a:avLst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6" name="Kreuz 75"/>
          <p:cNvSpPr/>
          <p:nvPr/>
        </p:nvSpPr>
        <p:spPr>
          <a:xfrm rot="2700000">
            <a:off x="9476538" y="4606578"/>
            <a:ext cx="348985" cy="348985"/>
          </a:xfrm>
          <a:prstGeom prst="plus">
            <a:avLst>
              <a:gd name="adj" fmla="val 38937"/>
            </a:avLst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7" name="Kreuz 76"/>
          <p:cNvSpPr/>
          <p:nvPr/>
        </p:nvSpPr>
        <p:spPr>
          <a:xfrm rot="2700000">
            <a:off x="10176664" y="5276619"/>
            <a:ext cx="348985" cy="348985"/>
          </a:xfrm>
          <a:prstGeom prst="plus">
            <a:avLst>
              <a:gd name="adj" fmla="val 38937"/>
            </a:avLst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8" name="Kreuz 77"/>
          <p:cNvSpPr/>
          <p:nvPr/>
        </p:nvSpPr>
        <p:spPr>
          <a:xfrm rot="2700000">
            <a:off x="10176664" y="4586326"/>
            <a:ext cx="348985" cy="348985"/>
          </a:xfrm>
          <a:prstGeom prst="plus">
            <a:avLst>
              <a:gd name="adj" fmla="val 38937"/>
            </a:avLst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9" name="Kreuz 78"/>
          <p:cNvSpPr/>
          <p:nvPr/>
        </p:nvSpPr>
        <p:spPr>
          <a:xfrm rot="2700000">
            <a:off x="10176664" y="3860901"/>
            <a:ext cx="348985" cy="348985"/>
          </a:xfrm>
          <a:prstGeom prst="plus">
            <a:avLst>
              <a:gd name="adj" fmla="val 38937"/>
            </a:avLst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0" name="Kreuz 79"/>
          <p:cNvSpPr/>
          <p:nvPr/>
        </p:nvSpPr>
        <p:spPr>
          <a:xfrm rot="2700000">
            <a:off x="8752803" y="3150610"/>
            <a:ext cx="348985" cy="348985"/>
          </a:xfrm>
          <a:prstGeom prst="plus">
            <a:avLst>
              <a:gd name="adj" fmla="val 38937"/>
            </a:avLst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1" name="Kreuz 80"/>
          <p:cNvSpPr/>
          <p:nvPr/>
        </p:nvSpPr>
        <p:spPr>
          <a:xfrm rot="2700000">
            <a:off x="9476538" y="3150610"/>
            <a:ext cx="348985" cy="348985"/>
          </a:xfrm>
          <a:prstGeom prst="plus">
            <a:avLst>
              <a:gd name="adj" fmla="val 38937"/>
            </a:avLst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2" name="Kreuz 113"/>
          <p:cNvSpPr/>
          <p:nvPr/>
        </p:nvSpPr>
        <p:spPr>
          <a:xfrm rot="2700000">
            <a:off x="8171142" y="4490387"/>
            <a:ext cx="214785" cy="342754"/>
          </a:xfrm>
          <a:custGeom>
            <a:avLst/>
            <a:gdLst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213101 h 348985"/>
              <a:gd name="connsiteX10" fmla="*/ 0 w 348985"/>
              <a:gd name="connsiteY10" fmla="*/ 213101 h 348985"/>
              <a:gd name="connsiteX11" fmla="*/ 0 w 348985"/>
              <a:gd name="connsiteY11" fmla="*/ 135884 h 348985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348985 w 348985"/>
              <a:gd name="connsiteY6" fmla="*/ 213101 h 213101"/>
              <a:gd name="connsiteX7" fmla="*/ 213101 w 348985"/>
              <a:gd name="connsiteY7" fmla="*/ 213101 h 213101"/>
              <a:gd name="connsiteX8" fmla="*/ 135884 w 348985"/>
              <a:gd name="connsiteY8" fmla="*/ 213101 h 213101"/>
              <a:gd name="connsiteX9" fmla="*/ 0 w 348985"/>
              <a:gd name="connsiteY9" fmla="*/ 213101 h 213101"/>
              <a:gd name="connsiteX10" fmla="*/ 0 w 348985"/>
              <a:gd name="connsiteY10" fmla="*/ 135884 h 213101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213101 w 348985"/>
              <a:gd name="connsiteY6" fmla="*/ 213101 h 213101"/>
              <a:gd name="connsiteX7" fmla="*/ 135884 w 348985"/>
              <a:gd name="connsiteY7" fmla="*/ 213101 h 213101"/>
              <a:gd name="connsiteX8" fmla="*/ 0 w 348985"/>
              <a:gd name="connsiteY8" fmla="*/ 213101 h 213101"/>
              <a:gd name="connsiteX9" fmla="*/ 0 w 348985"/>
              <a:gd name="connsiteY9" fmla="*/ 135884 h 213101"/>
              <a:gd name="connsiteX0" fmla="*/ 0 w 213101"/>
              <a:gd name="connsiteY0" fmla="*/ 135884 h 213101"/>
              <a:gd name="connsiteX1" fmla="*/ 135884 w 213101"/>
              <a:gd name="connsiteY1" fmla="*/ 135884 h 213101"/>
              <a:gd name="connsiteX2" fmla="*/ 135884 w 213101"/>
              <a:gd name="connsiteY2" fmla="*/ 0 h 213101"/>
              <a:gd name="connsiteX3" fmla="*/ 213101 w 213101"/>
              <a:gd name="connsiteY3" fmla="*/ 0 h 213101"/>
              <a:gd name="connsiteX4" fmla="*/ 213101 w 213101"/>
              <a:gd name="connsiteY4" fmla="*/ 135884 h 213101"/>
              <a:gd name="connsiteX5" fmla="*/ 213101 w 213101"/>
              <a:gd name="connsiteY5" fmla="*/ 213101 h 213101"/>
              <a:gd name="connsiteX6" fmla="*/ 135884 w 213101"/>
              <a:gd name="connsiteY6" fmla="*/ 213101 h 213101"/>
              <a:gd name="connsiteX7" fmla="*/ 0 w 213101"/>
              <a:gd name="connsiteY7" fmla="*/ 213101 h 213101"/>
              <a:gd name="connsiteX8" fmla="*/ 0 w 213101"/>
              <a:gd name="connsiteY8" fmla="*/ 135884 h 213101"/>
              <a:gd name="connsiteX0" fmla="*/ 0 w 213101"/>
              <a:gd name="connsiteY0" fmla="*/ 260485 h 337702"/>
              <a:gd name="connsiteX1" fmla="*/ 135884 w 213101"/>
              <a:gd name="connsiteY1" fmla="*/ 260485 h 337702"/>
              <a:gd name="connsiteX2" fmla="*/ 129149 w 213101"/>
              <a:gd name="connsiteY2" fmla="*/ 0 h 337702"/>
              <a:gd name="connsiteX3" fmla="*/ 213101 w 213101"/>
              <a:gd name="connsiteY3" fmla="*/ 124601 h 337702"/>
              <a:gd name="connsiteX4" fmla="*/ 213101 w 213101"/>
              <a:gd name="connsiteY4" fmla="*/ 260485 h 337702"/>
              <a:gd name="connsiteX5" fmla="*/ 213101 w 213101"/>
              <a:gd name="connsiteY5" fmla="*/ 337702 h 337702"/>
              <a:gd name="connsiteX6" fmla="*/ 135884 w 213101"/>
              <a:gd name="connsiteY6" fmla="*/ 337702 h 337702"/>
              <a:gd name="connsiteX7" fmla="*/ 0 w 213101"/>
              <a:gd name="connsiteY7" fmla="*/ 337702 h 337702"/>
              <a:gd name="connsiteX8" fmla="*/ 0 w 213101"/>
              <a:gd name="connsiteY8" fmla="*/ 260485 h 337702"/>
              <a:gd name="connsiteX0" fmla="*/ 0 w 214785"/>
              <a:gd name="connsiteY0" fmla="*/ 265537 h 342754"/>
              <a:gd name="connsiteX1" fmla="*/ 135884 w 214785"/>
              <a:gd name="connsiteY1" fmla="*/ 265537 h 342754"/>
              <a:gd name="connsiteX2" fmla="*/ 129149 w 214785"/>
              <a:gd name="connsiteY2" fmla="*/ 5052 h 342754"/>
              <a:gd name="connsiteX3" fmla="*/ 214785 w 214785"/>
              <a:gd name="connsiteY3" fmla="*/ 0 h 342754"/>
              <a:gd name="connsiteX4" fmla="*/ 213101 w 214785"/>
              <a:gd name="connsiteY4" fmla="*/ 265537 h 342754"/>
              <a:gd name="connsiteX5" fmla="*/ 213101 w 214785"/>
              <a:gd name="connsiteY5" fmla="*/ 342754 h 342754"/>
              <a:gd name="connsiteX6" fmla="*/ 135884 w 214785"/>
              <a:gd name="connsiteY6" fmla="*/ 342754 h 342754"/>
              <a:gd name="connsiteX7" fmla="*/ 0 w 214785"/>
              <a:gd name="connsiteY7" fmla="*/ 342754 h 342754"/>
              <a:gd name="connsiteX8" fmla="*/ 0 w 214785"/>
              <a:gd name="connsiteY8" fmla="*/ 265537 h 34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785" h="342754">
                <a:moveTo>
                  <a:pt x="0" y="265537"/>
                </a:moveTo>
                <a:lnTo>
                  <a:pt x="135884" y="265537"/>
                </a:lnTo>
                <a:lnTo>
                  <a:pt x="129149" y="5052"/>
                </a:lnTo>
                <a:lnTo>
                  <a:pt x="214785" y="0"/>
                </a:lnTo>
                <a:cubicBezTo>
                  <a:pt x="214224" y="88512"/>
                  <a:pt x="213662" y="177025"/>
                  <a:pt x="213101" y="265537"/>
                </a:cubicBezTo>
                <a:lnTo>
                  <a:pt x="213101" y="342754"/>
                </a:lnTo>
                <a:lnTo>
                  <a:pt x="135884" y="342754"/>
                </a:lnTo>
                <a:lnTo>
                  <a:pt x="0" y="342754"/>
                </a:lnTo>
                <a:lnTo>
                  <a:pt x="0" y="26553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5" name="Kreuz 113"/>
          <p:cNvSpPr/>
          <p:nvPr/>
        </p:nvSpPr>
        <p:spPr>
          <a:xfrm rot="2700000">
            <a:off x="10243764" y="3153725"/>
            <a:ext cx="214785" cy="342754"/>
          </a:xfrm>
          <a:custGeom>
            <a:avLst/>
            <a:gdLst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213101 h 348985"/>
              <a:gd name="connsiteX10" fmla="*/ 0 w 348985"/>
              <a:gd name="connsiteY10" fmla="*/ 213101 h 348985"/>
              <a:gd name="connsiteX11" fmla="*/ 0 w 348985"/>
              <a:gd name="connsiteY11" fmla="*/ 135884 h 348985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348985 w 348985"/>
              <a:gd name="connsiteY6" fmla="*/ 213101 h 213101"/>
              <a:gd name="connsiteX7" fmla="*/ 213101 w 348985"/>
              <a:gd name="connsiteY7" fmla="*/ 213101 h 213101"/>
              <a:gd name="connsiteX8" fmla="*/ 135884 w 348985"/>
              <a:gd name="connsiteY8" fmla="*/ 213101 h 213101"/>
              <a:gd name="connsiteX9" fmla="*/ 0 w 348985"/>
              <a:gd name="connsiteY9" fmla="*/ 213101 h 213101"/>
              <a:gd name="connsiteX10" fmla="*/ 0 w 348985"/>
              <a:gd name="connsiteY10" fmla="*/ 135884 h 213101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213101 w 348985"/>
              <a:gd name="connsiteY6" fmla="*/ 213101 h 213101"/>
              <a:gd name="connsiteX7" fmla="*/ 135884 w 348985"/>
              <a:gd name="connsiteY7" fmla="*/ 213101 h 213101"/>
              <a:gd name="connsiteX8" fmla="*/ 0 w 348985"/>
              <a:gd name="connsiteY8" fmla="*/ 213101 h 213101"/>
              <a:gd name="connsiteX9" fmla="*/ 0 w 348985"/>
              <a:gd name="connsiteY9" fmla="*/ 135884 h 213101"/>
              <a:gd name="connsiteX0" fmla="*/ 0 w 213101"/>
              <a:gd name="connsiteY0" fmla="*/ 135884 h 213101"/>
              <a:gd name="connsiteX1" fmla="*/ 135884 w 213101"/>
              <a:gd name="connsiteY1" fmla="*/ 135884 h 213101"/>
              <a:gd name="connsiteX2" fmla="*/ 135884 w 213101"/>
              <a:gd name="connsiteY2" fmla="*/ 0 h 213101"/>
              <a:gd name="connsiteX3" fmla="*/ 213101 w 213101"/>
              <a:gd name="connsiteY3" fmla="*/ 0 h 213101"/>
              <a:gd name="connsiteX4" fmla="*/ 213101 w 213101"/>
              <a:gd name="connsiteY4" fmla="*/ 135884 h 213101"/>
              <a:gd name="connsiteX5" fmla="*/ 213101 w 213101"/>
              <a:gd name="connsiteY5" fmla="*/ 213101 h 213101"/>
              <a:gd name="connsiteX6" fmla="*/ 135884 w 213101"/>
              <a:gd name="connsiteY6" fmla="*/ 213101 h 213101"/>
              <a:gd name="connsiteX7" fmla="*/ 0 w 213101"/>
              <a:gd name="connsiteY7" fmla="*/ 213101 h 213101"/>
              <a:gd name="connsiteX8" fmla="*/ 0 w 213101"/>
              <a:gd name="connsiteY8" fmla="*/ 135884 h 213101"/>
              <a:gd name="connsiteX0" fmla="*/ 0 w 213101"/>
              <a:gd name="connsiteY0" fmla="*/ 260485 h 337702"/>
              <a:gd name="connsiteX1" fmla="*/ 135884 w 213101"/>
              <a:gd name="connsiteY1" fmla="*/ 260485 h 337702"/>
              <a:gd name="connsiteX2" fmla="*/ 129149 w 213101"/>
              <a:gd name="connsiteY2" fmla="*/ 0 h 337702"/>
              <a:gd name="connsiteX3" fmla="*/ 213101 w 213101"/>
              <a:gd name="connsiteY3" fmla="*/ 124601 h 337702"/>
              <a:gd name="connsiteX4" fmla="*/ 213101 w 213101"/>
              <a:gd name="connsiteY4" fmla="*/ 260485 h 337702"/>
              <a:gd name="connsiteX5" fmla="*/ 213101 w 213101"/>
              <a:gd name="connsiteY5" fmla="*/ 337702 h 337702"/>
              <a:gd name="connsiteX6" fmla="*/ 135884 w 213101"/>
              <a:gd name="connsiteY6" fmla="*/ 337702 h 337702"/>
              <a:gd name="connsiteX7" fmla="*/ 0 w 213101"/>
              <a:gd name="connsiteY7" fmla="*/ 337702 h 337702"/>
              <a:gd name="connsiteX8" fmla="*/ 0 w 213101"/>
              <a:gd name="connsiteY8" fmla="*/ 260485 h 337702"/>
              <a:gd name="connsiteX0" fmla="*/ 0 w 214785"/>
              <a:gd name="connsiteY0" fmla="*/ 265537 h 342754"/>
              <a:gd name="connsiteX1" fmla="*/ 135884 w 214785"/>
              <a:gd name="connsiteY1" fmla="*/ 265537 h 342754"/>
              <a:gd name="connsiteX2" fmla="*/ 129149 w 214785"/>
              <a:gd name="connsiteY2" fmla="*/ 5052 h 342754"/>
              <a:gd name="connsiteX3" fmla="*/ 214785 w 214785"/>
              <a:gd name="connsiteY3" fmla="*/ 0 h 342754"/>
              <a:gd name="connsiteX4" fmla="*/ 213101 w 214785"/>
              <a:gd name="connsiteY4" fmla="*/ 265537 h 342754"/>
              <a:gd name="connsiteX5" fmla="*/ 213101 w 214785"/>
              <a:gd name="connsiteY5" fmla="*/ 342754 h 342754"/>
              <a:gd name="connsiteX6" fmla="*/ 135884 w 214785"/>
              <a:gd name="connsiteY6" fmla="*/ 342754 h 342754"/>
              <a:gd name="connsiteX7" fmla="*/ 0 w 214785"/>
              <a:gd name="connsiteY7" fmla="*/ 342754 h 342754"/>
              <a:gd name="connsiteX8" fmla="*/ 0 w 214785"/>
              <a:gd name="connsiteY8" fmla="*/ 265537 h 34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785" h="342754">
                <a:moveTo>
                  <a:pt x="0" y="265537"/>
                </a:moveTo>
                <a:lnTo>
                  <a:pt x="135884" y="265537"/>
                </a:lnTo>
                <a:lnTo>
                  <a:pt x="129149" y="5052"/>
                </a:lnTo>
                <a:lnTo>
                  <a:pt x="214785" y="0"/>
                </a:lnTo>
                <a:cubicBezTo>
                  <a:pt x="214224" y="88512"/>
                  <a:pt x="213662" y="177025"/>
                  <a:pt x="213101" y="265537"/>
                </a:cubicBezTo>
                <a:lnTo>
                  <a:pt x="213101" y="342754"/>
                </a:lnTo>
                <a:lnTo>
                  <a:pt x="135884" y="342754"/>
                </a:lnTo>
                <a:lnTo>
                  <a:pt x="0" y="342754"/>
                </a:lnTo>
                <a:lnTo>
                  <a:pt x="0" y="26553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4" name="Kreuz 73"/>
          <p:cNvSpPr/>
          <p:nvPr/>
        </p:nvSpPr>
        <p:spPr>
          <a:xfrm rot="2700000">
            <a:off x="8752803" y="4568170"/>
            <a:ext cx="348985" cy="348985"/>
          </a:xfrm>
          <a:prstGeom prst="plus">
            <a:avLst>
              <a:gd name="adj" fmla="val 38937"/>
            </a:avLst>
          </a:prstGeom>
          <a:solidFill>
            <a:srgbClr val="FF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Kreuz 113"/>
          <p:cNvSpPr/>
          <p:nvPr/>
        </p:nvSpPr>
        <p:spPr>
          <a:xfrm rot="2700000">
            <a:off x="8819903" y="3864016"/>
            <a:ext cx="214785" cy="342754"/>
          </a:xfrm>
          <a:custGeom>
            <a:avLst/>
            <a:gdLst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213101 h 348985"/>
              <a:gd name="connsiteX10" fmla="*/ 0 w 348985"/>
              <a:gd name="connsiteY10" fmla="*/ 213101 h 348985"/>
              <a:gd name="connsiteX11" fmla="*/ 0 w 348985"/>
              <a:gd name="connsiteY11" fmla="*/ 135884 h 348985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348985 w 348985"/>
              <a:gd name="connsiteY6" fmla="*/ 213101 h 213101"/>
              <a:gd name="connsiteX7" fmla="*/ 213101 w 348985"/>
              <a:gd name="connsiteY7" fmla="*/ 213101 h 213101"/>
              <a:gd name="connsiteX8" fmla="*/ 135884 w 348985"/>
              <a:gd name="connsiteY8" fmla="*/ 213101 h 213101"/>
              <a:gd name="connsiteX9" fmla="*/ 0 w 348985"/>
              <a:gd name="connsiteY9" fmla="*/ 213101 h 213101"/>
              <a:gd name="connsiteX10" fmla="*/ 0 w 348985"/>
              <a:gd name="connsiteY10" fmla="*/ 135884 h 213101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213101 w 348985"/>
              <a:gd name="connsiteY6" fmla="*/ 213101 h 213101"/>
              <a:gd name="connsiteX7" fmla="*/ 135884 w 348985"/>
              <a:gd name="connsiteY7" fmla="*/ 213101 h 213101"/>
              <a:gd name="connsiteX8" fmla="*/ 0 w 348985"/>
              <a:gd name="connsiteY8" fmla="*/ 213101 h 213101"/>
              <a:gd name="connsiteX9" fmla="*/ 0 w 348985"/>
              <a:gd name="connsiteY9" fmla="*/ 135884 h 213101"/>
              <a:gd name="connsiteX0" fmla="*/ 0 w 213101"/>
              <a:gd name="connsiteY0" fmla="*/ 135884 h 213101"/>
              <a:gd name="connsiteX1" fmla="*/ 135884 w 213101"/>
              <a:gd name="connsiteY1" fmla="*/ 135884 h 213101"/>
              <a:gd name="connsiteX2" fmla="*/ 135884 w 213101"/>
              <a:gd name="connsiteY2" fmla="*/ 0 h 213101"/>
              <a:gd name="connsiteX3" fmla="*/ 213101 w 213101"/>
              <a:gd name="connsiteY3" fmla="*/ 0 h 213101"/>
              <a:gd name="connsiteX4" fmla="*/ 213101 w 213101"/>
              <a:gd name="connsiteY4" fmla="*/ 135884 h 213101"/>
              <a:gd name="connsiteX5" fmla="*/ 213101 w 213101"/>
              <a:gd name="connsiteY5" fmla="*/ 213101 h 213101"/>
              <a:gd name="connsiteX6" fmla="*/ 135884 w 213101"/>
              <a:gd name="connsiteY6" fmla="*/ 213101 h 213101"/>
              <a:gd name="connsiteX7" fmla="*/ 0 w 213101"/>
              <a:gd name="connsiteY7" fmla="*/ 213101 h 213101"/>
              <a:gd name="connsiteX8" fmla="*/ 0 w 213101"/>
              <a:gd name="connsiteY8" fmla="*/ 135884 h 213101"/>
              <a:gd name="connsiteX0" fmla="*/ 0 w 213101"/>
              <a:gd name="connsiteY0" fmla="*/ 260485 h 337702"/>
              <a:gd name="connsiteX1" fmla="*/ 135884 w 213101"/>
              <a:gd name="connsiteY1" fmla="*/ 260485 h 337702"/>
              <a:gd name="connsiteX2" fmla="*/ 129149 w 213101"/>
              <a:gd name="connsiteY2" fmla="*/ 0 h 337702"/>
              <a:gd name="connsiteX3" fmla="*/ 213101 w 213101"/>
              <a:gd name="connsiteY3" fmla="*/ 124601 h 337702"/>
              <a:gd name="connsiteX4" fmla="*/ 213101 w 213101"/>
              <a:gd name="connsiteY4" fmla="*/ 260485 h 337702"/>
              <a:gd name="connsiteX5" fmla="*/ 213101 w 213101"/>
              <a:gd name="connsiteY5" fmla="*/ 337702 h 337702"/>
              <a:gd name="connsiteX6" fmla="*/ 135884 w 213101"/>
              <a:gd name="connsiteY6" fmla="*/ 337702 h 337702"/>
              <a:gd name="connsiteX7" fmla="*/ 0 w 213101"/>
              <a:gd name="connsiteY7" fmla="*/ 337702 h 337702"/>
              <a:gd name="connsiteX8" fmla="*/ 0 w 213101"/>
              <a:gd name="connsiteY8" fmla="*/ 260485 h 337702"/>
              <a:gd name="connsiteX0" fmla="*/ 0 w 214785"/>
              <a:gd name="connsiteY0" fmla="*/ 265537 h 342754"/>
              <a:gd name="connsiteX1" fmla="*/ 135884 w 214785"/>
              <a:gd name="connsiteY1" fmla="*/ 265537 h 342754"/>
              <a:gd name="connsiteX2" fmla="*/ 129149 w 214785"/>
              <a:gd name="connsiteY2" fmla="*/ 5052 h 342754"/>
              <a:gd name="connsiteX3" fmla="*/ 214785 w 214785"/>
              <a:gd name="connsiteY3" fmla="*/ 0 h 342754"/>
              <a:gd name="connsiteX4" fmla="*/ 213101 w 214785"/>
              <a:gd name="connsiteY4" fmla="*/ 265537 h 342754"/>
              <a:gd name="connsiteX5" fmla="*/ 213101 w 214785"/>
              <a:gd name="connsiteY5" fmla="*/ 342754 h 342754"/>
              <a:gd name="connsiteX6" fmla="*/ 135884 w 214785"/>
              <a:gd name="connsiteY6" fmla="*/ 342754 h 342754"/>
              <a:gd name="connsiteX7" fmla="*/ 0 w 214785"/>
              <a:gd name="connsiteY7" fmla="*/ 342754 h 342754"/>
              <a:gd name="connsiteX8" fmla="*/ 0 w 214785"/>
              <a:gd name="connsiteY8" fmla="*/ 265537 h 34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785" h="342754">
                <a:moveTo>
                  <a:pt x="0" y="265537"/>
                </a:moveTo>
                <a:lnTo>
                  <a:pt x="135884" y="265537"/>
                </a:lnTo>
                <a:lnTo>
                  <a:pt x="129149" y="5052"/>
                </a:lnTo>
                <a:lnTo>
                  <a:pt x="214785" y="0"/>
                </a:lnTo>
                <a:cubicBezTo>
                  <a:pt x="214224" y="88512"/>
                  <a:pt x="213662" y="177025"/>
                  <a:pt x="213101" y="265537"/>
                </a:cubicBezTo>
                <a:lnTo>
                  <a:pt x="213101" y="342754"/>
                </a:lnTo>
                <a:lnTo>
                  <a:pt x="135884" y="342754"/>
                </a:lnTo>
                <a:lnTo>
                  <a:pt x="0" y="342754"/>
                </a:lnTo>
                <a:lnTo>
                  <a:pt x="0" y="26553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4" name="Kreuz 113"/>
          <p:cNvSpPr/>
          <p:nvPr/>
        </p:nvSpPr>
        <p:spPr>
          <a:xfrm rot="2700000">
            <a:off x="9543637" y="3864016"/>
            <a:ext cx="214785" cy="342754"/>
          </a:xfrm>
          <a:custGeom>
            <a:avLst/>
            <a:gdLst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213101 h 348985"/>
              <a:gd name="connsiteX10" fmla="*/ 0 w 348985"/>
              <a:gd name="connsiteY10" fmla="*/ 213101 h 348985"/>
              <a:gd name="connsiteX11" fmla="*/ 0 w 348985"/>
              <a:gd name="connsiteY11" fmla="*/ 135884 h 348985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348985 w 348985"/>
              <a:gd name="connsiteY6" fmla="*/ 213101 h 213101"/>
              <a:gd name="connsiteX7" fmla="*/ 213101 w 348985"/>
              <a:gd name="connsiteY7" fmla="*/ 213101 h 213101"/>
              <a:gd name="connsiteX8" fmla="*/ 135884 w 348985"/>
              <a:gd name="connsiteY8" fmla="*/ 213101 h 213101"/>
              <a:gd name="connsiteX9" fmla="*/ 0 w 348985"/>
              <a:gd name="connsiteY9" fmla="*/ 213101 h 213101"/>
              <a:gd name="connsiteX10" fmla="*/ 0 w 348985"/>
              <a:gd name="connsiteY10" fmla="*/ 135884 h 213101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213101 w 348985"/>
              <a:gd name="connsiteY6" fmla="*/ 213101 h 213101"/>
              <a:gd name="connsiteX7" fmla="*/ 135884 w 348985"/>
              <a:gd name="connsiteY7" fmla="*/ 213101 h 213101"/>
              <a:gd name="connsiteX8" fmla="*/ 0 w 348985"/>
              <a:gd name="connsiteY8" fmla="*/ 213101 h 213101"/>
              <a:gd name="connsiteX9" fmla="*/ 0 w 348985"/>
              <a:gd name="connsiteY9" fmla="*/ 135884 h 213101"/>
              <a:gd name="connsiteX0" fmla="*/ 0 w 213101"/>
              <a:gd name="connsiteY0" fmla="*/ 135884 h 213101"/>
              <a:gd name="connsiteX1" fmla="*/ 135884 w 213101"/>
              <a:gd name="connsiteY1" fmla="*/ 135884 h 213101"/>
              <a:gd name="connsiteX2" fmla="*/ 135884 w 213101"/>
              <a:gd name="connsiteY2" fmla="*/ 0 h 213101"/>
              <a:gd name="connsiteX3" fmla="*/ 213101 w 213101"/>
              <a:gd name="connsiteY3" fmla="*/ 0 h 213101"/>
              <a:gd name="connsiteX4" fmla="*/ 213101 w 213101"/>
              <a:gd name="connsiteY4" fmla="*/ 135884 h 213101"/>
              <a:gd name="connsiteX5" fmla="*/ 213101 w 213101"/>
              <a:gd name="connsiteY5" fmla="*/ 213101 h 213101"/>
              <a:gd name="connsiteX6" fmla="*/ 135884 w 213101"/>
              <a:gd name="connsiteY6" fmla="*/ 213101 h 213101"/>
              <a:gd name="connsiteX7" fmla="*/ 0 w 213101"/>
              <a:gd name="connsiteY7" fmla="*/ 213101 h 213101"/>
              <a:gd name="connsiteX8" fmla="*/ 0 w 213101"/>
              <a:gd name="connsiteY8" fmla="*/ 135884 h 213101"/>
              <a:gd name="connsiteX0" fmla="*/ 0 w 213101"/>
              <a:gd name="connsiteY0" fmla="*/ 260485 h 337702"/>
              <a:gd name="connsiteX1" fmla="*/ 135884 w 213101"/>
              <a:gd name="connsiteY1" fmla="*/ 260485 h 337702"/>
              <a:gd name="connsiteX2" fmla="*/ 129149 w 213101"/>
              <a:gd name="connsiteY2" fmla="*/ 0 h 337702"/>
              <a:gd name="connsiteX3" fmla="*/ 213101 w 213101"/>
              <a:gd name="connsiteY3" fmla="*/ 124601 h 337702"/>
              <a:gd name="connsiteX4" fmla="*/ 213101 w 213101"/>
              <a:gd name="connsiteY4" fmla="*/ 260485 h 337702"/>
              <a:gd name="connsiteX5" fmla="*/ 213101 w 213101"/>
              <a:gd name="connsiteY5" fmla="*/ 337702 h 337702"/>
              <a:gd name="connsiteX6" fmla="*/ 135884 w 213101"/>
              <a:gd name="connsiteY6" fmla="*/ 337702 h 337702"/>
              <a:gd name="connsiteX7" fmla="*/ 0 w 213101"/>
              <a:gd name="connsiteY7" fmla="*/ 337702 h 337702"/>
              <a:gd name="connsiteX8" fmla="*/ 0 w 213101"/>
              <a:gd name="connsiteY8" fmla="*/ 260485 h 337702"/>
              <a:gd name="connsiteX0" fmla="*/ 0 w 214785"/>
              <a:gd name="connsiteY0" fmla="*/ 265537 h 342754"/>
              <a:gd name="connsiteX1" fmla="*/ 135884 w 214785"/>
              <a:gd name="connsiteY1" fmla="*/ 265537 h 342754"/>
              <a:gd name="connsiteX2" fmla="*/ 129149 w 214785"/>
              <a:gd name="connsiteY2" fmla="*/ 5052 h 342754"/>
              <a:gd name="connsiteX3" fmla="*/ 214785 w 214785"/>
              <a:gd name="connsiteY3" fmla="*/ 0 h 342754"/>
              <a:gd name="connsiteX4" fmla="*/ 213101 w 214785"/>
              <a:gd name="connsiteY4" fmla="*/ 265537 h 342754"/>
              <a:gd name="connsiteX5" fmla="*/ 213101 w 214785"/>
              <a:gd name="connsiteY5" fmla="*/ 342754 h 342754"/>
              <a:gd name="connsiteX6" fmla="*/ 135884 w 214785"/>
              <a:gd name="connsiteY6" fmla="*/ 342754 h 342754"/>
              <a:gd name="connsiteX7" fmla="*/ 0 w 214785"/>
              <a:gd name="connsiteY7" fmla="*/ 342754 h 342754"/>
              <a:gd name="connsiteX8" fmla="*/ 0 w 214785"/>
              <a:gd name="connsiteY8" fmla="*/ 265537 h 34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785" h="342754">
                <a:moveTo>
                  <a:pt x="0" y="265537"/>
                </a:moveTo>
                <a:lnTo>
                  <a:pt x="135884" y="265537"/>
                </a:lnTo>
                <a:lnTo>
                  <a:pt x="129149" y="5052"/>
                </a:lnTo>
                <a:lnTo>
                  <a:pt x="214785" y="0"/>
                </a:lnTo>
                <a:cubicBezTo>
                  <a:pt x="214224" y="88512"/>
                  <a:pt x="213662" y="177025"/>
                  <a:pt x="213101" y="265537"/>
                </a:cubicBezTo>
                <a:lnTo>
                  <a:pt x="213101" y="342754"/>
                </a:lnTo>
                <a:lnTo>
                  <a:pt x="135884" y="342754"/>
                </a:lnTo>
                <a:lnTo>
                  <a:pt x="0" y="342754"/>
                </a:lnTo>
                <a:lnTo>
                  <a:pt x="0" y="26553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3" name="Rechteck 92"/>
          <p:cNvSpPr/>
          <p:nvPr/>
        </p:nvSpPr>
        <p:spPr>
          <a:xfrm>
            <a:off x="7503460" y="3301635"/>
            <a:ext cx="2831810" cy="2126036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1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4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6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7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8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9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1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2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3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4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8" grpId="0" animBg="1"/>
      <p:bldP spid="70" grpId="0" animBg="1"/>
      <p:bldP spid="71" grpId="0" animBg="1"/>
      <p:bldP spid="72" grpId="0" animBg="1"/>
      <p:bldP spid="73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4" grpId="0" animBg="1"/>
      <p:bldP spid="93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hteck 95"/>
          <p:cNvSpPr/>
          <p:nvPr/>
        </p:nvSpPr>
        <p:spPr>
          <a:xfrm>
            <a:off x="7150204" y="5082304"/>
            <a:ext cx="710294" cy="710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Rechteck 96"/>
          <p:cNvSpPr/>
          <p:nvPr/>
        </p:nvSpPr>
        <p:spPr>
          <a:xfrm>
            <a:off x="8570790" y="3671353"/>
            <a:ext cx="710294" cy="710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Rechteck 97"/>
          <p:cNvSpPr/>
          <p:nvPr/>
        </p:nvSpPr>
        <p:spPr>
          <a:xfrm>
            <a:off x="7860497" y="4381644"/>
            <a:ext cx="710294" cy="710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9" name="Rechteck 98"/>
          <p:cNvSpPr/>
          <p:nvPr/>
        </p:nvSpPr>
        <p:spPr>
          <a:xfrm>
            <a:off x="9281082" y="3671353"/>
            <a:ext cx="710294" cy="710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0" name="Rechteck 99"/>
          <p:cNvSpPr/>
          <p:nvPr/>
        </p:nvSpPr>
        <p:spPr>
          <a:xfrm>
            <a:off x="9991375" y="2961062"/>
            <a:ext cx="710294" cy="710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Inhaltsplatzhalter 4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Determine </a:t>
                </a:r>
                <a:r>
                  <a:rPr lang="en-US" i="1" dirty="0">
                    <a:solidFill>
                      <a:schemeClr val="accent4">
                        <a:lumMod val="75000"/>
                      </a:schemeClr>
                    </a:solidFill>
                  </a:rPr>
                  <a:t>Bounding Rectangular</a:t>
                </a:r>
                <a:endParaRPr lang="en-US" dirty="0"/>
              </a:p>
              <a:p>
                <a:r>
                  <a:rPr lang="en-US" dirty="0"/>
                  <a:t>For each pixel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within </a:t>
                </a:r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</a:rPr>
                  <a:t>Bounding Rectangular</a:t>
                </a:r>
                <a:r>
                  <a:rPr lang="en-US" dirty="0"/>
                  <a:t>, set Pixel</a:t>
                </a:r>
                <a:br>
                  <a:rPr lang="en-US" dirty="0"/>
                </a:b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Θ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Inhaltsplatzhalt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4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3: Sample the Distance Function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86173" y="3210427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[4 3]"/>
              <p:cNvSpPr txBox="1"/>
              <p:nvPr/>
            </p:nvSpPr>
            <p:spPr>
              <a:xfrm>
                <a:off x="10027781" y="2249381"/>
                <a:ext cx="656782" cy="7496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0" name="[4 3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7781" y="2249381"/>
                <a:ext cx="656782" cy="7496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[0 0]"/>
              <p:cNvSpPr txBox="1"/>
              <p:nvPr/>
            </p:nvSpPr>
            <p:spPr>
              <a:xfrm>
                <a:off x="6537682" y="5537873"/>
                <a:ext cx="656782" cy="7496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1" name="[0 0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682" y="5537873"/>
                <a:ext cx="656782" cy="7496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feld 44"/>
          <p:cNvSpPr txBox="1"/>
          <p:nvPr/>
        </p:nvSpPr>
        <p:spPr>
          <a:xfrm>
            <a:off x="7364165" y="5923083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8067817" y="5923083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8778110" y="5923083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48" name="Textfeld 47"/>
          <p:cNvSpPr txBox="1"/>
          <p:nvPr/>
        </p:nvSpPr>
        <p:spPr>
          <a:xfrm>
            <a:off x="9501845" y="5923083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49" name="Textfeld 48"/>
          <p:cNvSpPr txBox="1"/>
          <p:nvPr/>
        </p:nvSpPr>
        <p:spPr>
          <a:xfrm>
            <a:off x="10198694" y="5923083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50" name="Textfeld 49"/>
          <p:cNvSpPr txBox="1"/>
          <p:nvPr/>
        </p:nvSpPr>
        <p:spPr>
          <a:xfrm>
            <a:off x="6833226" y="5252811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51" name="Textfeld 50"/>
          <p:cNvSpPr txBox="1"/>
          <p:nvPr/>
        </p:nvSpPr>
        <p:spPr>
          <a:xfrm>
            <a:off x="6833226" y="4547384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52" name="Textfeld 51"/>
          <p:cNvSpPr txBox="1"/>
          <p:nvPr/>
        </p:nvSpPr>
        <p:spPr>
          <a:xfrm>
            <a:off x="6833226" y="383709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3" name="Textfeld 52"/>
          <p:cNvSpPr txBox="1"/>
          <p:nvPr/>
        </p:nvSpPr>
        <p:spPr>
          <a:xfrm>
            <a:off x="6833226" y="3126802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54" name="Textfeld 53"/>
          <p:cNvSpPr txBox="1"/>
          <p:nvPr/>
        </p:nvSpPr>
        <p:spPr>
          <a:xfrm>
            <a:off x="6833226" y="2416496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4</a:t>
            </a:r>
          </a:p>
        </p:txBody>
      </p:sp>
      <p:cxnSp>
        <p:nvCxnSpPr>
          <p:cNvPr id="41" name="Gerader Verbinder 40"/>
          <p:cNvCxnSpPr/>
          <p:nvPr/>
        </p:nvCxnSpPr>
        <p:spPr>
          <a:xfrm>
            <a:off x="8219461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r Verbinder 41"/>
          <p:cNvCxnSpPr/>
          <p:nvPr/>
        </p:nvCxnSpPr>
        <p:spPr>
          <a:xfrm>
            <a:off x="8929754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r Verbinder 42"/>
          <p:cNvCxnSpPr/>
          <p:nvPr/>
        </p:nvCxnSpPr>
        <p:spPr>
          <a:xfrm>
            <a:off x="10350338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r Verbinder 43"/>
          <p:cNvCxnSpPr/>
          <p:nvPr/>
        </p:nvCxnSpPr>
        <p:spPr>
          <a:xfrm>
            <a:off x="9640046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r Verbinder 36"/>
          <p:cNvCxnSpPr/>
          <p:nvPr/>
        </p:nvCxnSpPr>
        <p:spPr>
          <a:xfrm flipV="1">
            <a:off x="7329169" y="3311467"/>
            <a:ext cx="360000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Gerader Verbinder 37"/>
          <p:cNvCxnSpPr/>
          <p:nvPr/>
        </p:nvCxnSpPr>
        <p:spPr>
          <a:xfrm flipV="1">
            <a:off x="7329169" y="2601149"/>
            <a:ext cx="360000" cy="2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r Verbinder 38"/>
          <p:cNvCxnSpPr/>
          <p:nvPr/>
        </p:nvCxnSpPr>
        <p:spPr>
          <a:xfrm flipV="1">
            <a:off x="7329169" y="4021757"/>
            <a:ext cx="360000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Gerader Verbinder 39"/>
          <p:cNvCxnSpPr/>
          <p:nvPr/>
        </p:nvCxnSpPr>
        <p:spPr>
          <a:xfrm flipV="1">
            <a:off x="7329169" y="4732049"/>
            <a:ext cx="360000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x axis"/>
          <p:cNvCxnSpPr/>
          <p:nvPr/>
        </p:nvCxnSpPr>
        <p:spPr>
          <a:xfrm flipV="1">
            <a:off x="7518528" y="5437505"/>
            <a:ext cx="3542103" cy="1"/>
          </a:xfrm>
          <a:prstGeom prst="line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y axis"/>
          <p:cNvCxnSpPr/>
          <p:nvPr/>
        </p:nvCxnSpPr>
        <p:spPr>
          <a:xfrm flipV="1">
            <a:off x="7509169" y="1890882"/>
            <a:ext cx="0" cy="3546623"/>
          </a:xfrm>
          <a:prstGeom prst="line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x axis label"/>
              <p:cNvSpPr txBox="1"/>
              <p:nvPr/>
            </p:nvSpPr>
            <p:spPr>
              <a:xfrm>
                <a:off x="11061693" y="5235533"/>
                <a:ext cx="364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5" name="x axis label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1693" y="5235533"/>
                <a:ext cx="36478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y axis label"/>
              <p:cNvSpPr txBox="1"/>
              <p:nvPr/>
            </p:nvSpPr>
            <p:spPr>
              <a:xfrm>
                <a:off x="7331720" y="1475223"/>
                <a:ext cx="3681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y axis label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1720" y="1475223"/>
                <a:ext cx="368178" cy="369332"/>
              </a:xfrm>
              <a:prstGeom prst="rect">
                <a:avLst/>
              </a:prstGeom>
              <a:blipFill>
                <a:blip r:embed="rId7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Gerader Verbinder 20"/>
          <p:cNvCxnSpPr/>
          <p:nvPr/>
        </p:nvCxnSpPr>
        <p:spPr>
          <a:xfrm flipV="1">
            <a:off x="7150206" y="5091935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r Verbinder 21"/>
          <p:cNvCxnSpPr/>
          <p:nvPr/>
        </p:nvCxnSpPr>
        <p:spPr>
          <a:xfrm>
            <a:off x="7860498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/>
          <p:cNvCxnSpPr/>
          <p:nvPr/>
        </p:nvCxnSpPr>
        <p:spPr>
          <a:xfrm>
            <a:off x="8570791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/>
          <p:cNvCxnSpPr/>
          <p:nvPr/>
        </p:nvCxnSpPr>
        <p:spPr>
          <a:xfrm>
            <a:off x="9991375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/>
          <p:cNvCxnSpPr/>
          <p:nvPr/>
        </p:nvCxnSpPr>
        <p:spPr>
          <a:xfrm>
            <a:off x="10701668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/>
          <p:cNvCxnSpPr/>
          <p:nvPr/>
        </p:nvCxnSpPr>
        <p:spPr>
          <a:xfrm flipV="1">
            <a:off x="7150206" y="367135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/>
          <p:cNvCxnSpPr/>
          <p:nvPr/>
        </p:nvCxnSpPr>
        <p:spPr>
          <a:xfrm flipV="1">
            <a:off x="7150205" y="2961035"/>
            <a:ext cx="3551462" cy="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r Verbinder 27"/>
          <p:cNvCxnSpPr/>
          <p:nvPr/>
        </p:nvCxnSpPr>
        <p:spPr>
          <a:xfrm flipV="1">
            <a:off x="7259941" y="2250647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8"/>
          <p:cNvCxnSpPr/>
          <p:nvPr/>
        </p:nvCxnSpPr>
        <p:spPr>
          <a:xfrm flipV="1">
            <a:off x="7150204" y="438164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r Verbinder 29"/>
          <p:cNvCxnSpPr/>
          <p:nvPr/>
        </p:nvCxnSpPr>
        <p:spPr>
          <a:xfrm>
            <a:off x="7150204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r Verbinder 30"/>
          <p:cNvCxnSpPr/>
          <p:nvPr/>
        </p:nvCxnSpPr>
        <p:spPr>
          <a:xfrm flipV="1">
            <a:off x="7160607" y="578296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r Verbinder 31"/>
          <p:cNvCxnSpPr/>
          <p:nvPr/>
        </p:nvCxnSpPr>
        <p:spPr>
          <a:xfrm>
            <a:off x="9281083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Line"/>
          <p:cNvCxnSpPr>
            <a:stCxn id="19" idx="7"/>
            <a:endCxn id="20" idx="3"/>
          </p:cNvCxnSpPr>
          <p:nvPr/>
        </p:nvCxnSpPr>
        <p:spPr>
          <a:xfrm flipV="1">
            <a:off x="7592929" y="3400397"/>
            <a:ext cx="2669403" cy="1935612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oint [4 3]"/>
          <p:cNvSpPr/>
          <p:nvPr/>
        </p:nvSpPr>
        <p:spPr>
          <a:xfrm>
            <a:off x="10227459" y="3197145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Point [0 0]"/>
          <p:cNvSpPr/>
          <p:nvPr/>
        </p:nvSpPr>
        <p:spPr>
          <a:xfrm>
            <a:off x="7389677" y="5301136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9" name="Kreuz 113"/>
          <p:cNvSpPr/>
          <p:nvPr/>
        </p:nvSpPr>
        <p:spPr>
          <a:xfrm rot="2700000">
            <a:off x="7399319" y="5279734"/>
            <a:ext cx="214785" cy="342754"/>
          </a:xfrm>
          <a:custGeom>
            <a:avLst/>
            <a:gdLst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213101 h 348985"/>
              <a:gd name="connsiteX10" fmla="*/ 0 w 348985"/>
              <a:gd name="connsiteY10" fmla="*/ 213101 h 348985"/>
              <a:gd name="connsiteX11" fmla="*/ 0 w 348985"/>
              <a:gd name="connsiteY11" fmla="*/ 135884 h 348985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348985 w 348985"/>
              <a:gd name="connsiteY6" fmla="*/ 213101 h 213101"/>
              <a:gd name="connsiteX7" fmla="*/ 213101 w 348985"/>
              <a:gd name="connsiteY7" fmla="*/ 213101 h 213101"/>
              <a:gd name="connsiteX8" fmla="*/ 135884 w 348985"/>
              <a:gd name="connsiteY8" fmla="*/ 213101 h 213101"/>
              <a:gd name="connsiteX9" fmla="*/ 0 w 348985"/>
              <a:gd name="connsiteY9" fmla="*/ 213101 h 213101"/>
              <a:gd name="connsiteX10" fmla="*/ 0 w 348985"/>
              <a:gd name="connsiteY10" fmla="*/ 135884 h 213101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213101 w 348985"/>
              <a:gd name="connsiteY6" fmla="*/ 213101 h 213101"/>
              <a:gd name="connsiteX7" fmla="*/ 135884 w 348985"/>
              <a:gd name="connsiteY7" fmla="*/ 213101 h 213101"/>
              <a:gd name="connsiteX8" fmla="*/ 0 w 348985"/>
              <a:gd name="connsiteY8" fmla="*/ 213101 h 213101"/>
              <a:gd name="connsiteX9" fmla="*/ 0 w 348985"/>
              <a:gd name="connsiteY9" fmla="*/ 135884 h 213101"/>
              <a:gd name="connsiteX0" fmla="*/ 0 w 213101"/>
              <a:gd name="connsiteY0" fmla="*/ 135884 h 213101"/>
              <a:gd name="connsiteX1" fmla="*/ 135884 w 213101"/>
              <a:gd name="connsiteY1" fmla="*/ 135884 h 213101"/>
              <a:gd name="connsiteX2" fmla="*/ 135884 w 213101"/>
              <a:gd name="connsiteY2" fmla="*/ 0 h 213101"/>
              <a:gd name="connsiteX3" fmla="*/ 213101 w 213101"/>
              <a:gd name="connsiteY3" fmla="*/ 0 h 213101"/>
              <a:gd name="connsiteX4" fmla="*/ 213101 w 213101"/>
              <a:gd name="connsiteY4" fmla="*/ 135884 h 213101"/>
              <a:gd name="connsiteX5" fmla="*/ 213101 w 213101"/>
              <a:gd name="connsiteY5" fmla="*/ 213101 h 213101"/>
              <a:gd name="connsiteX6" fmla="*/ 135884 w 213101"/>
              <a:gd name="connsiteY6" fmla="*/ 213101 h 213101"/>
              <a:gd name="connsiteX7" fmla="*/ 0 w 213101"/>
              <a:gd name="connsiteY7" fmla="*/ 213101 h 213101"/>
              <a:gd name="connsiteX8" fmla="*/ 0 w 213101"/>
              <a:gd name="connsiteY8" fmla="*/ 135884 h 213101"/>
              <a:gd name="connsiteX0" fmla="*/ 0 w 213101"/>
              <a:gd name="connsiteY0" fmla="*/ 260485 h 337702"/>
              <a:gd name="connsiteX1" fmla="*/ 135884 w 213101"/>
              <a:gd name="connsiteY1" fmla="*/ 260485 h 337702"/>
              <a:gd name="connsiteX2" fmla="*/ 129149 w 213101"/>
              <a:gd name="connsiteY2" fmla="*/ 0 h 337702"/>
              <a:gd name="connsiteX3" fmla="*/ 213101 w 213101"/>
              <a:gd name="connsiteY3" fmla="*/ 124601 h 337702"/>
              <a:gd name="connsiteX4" fmla="*/ 213101 w 213101"/>
              <a:gd name="connsiteY4" fmla="*/ 260485 h 337702"/>
              <a:gd name="connsiteX5" fmla="*/ 213101 w 213101"/>
              <a:gd name="connsiteY5" fmla="*/ 337702 h 337702"/>
              <a:gd name="connsiteX6" fmla="*/ 135884 w 213101"/>
              <a:gd name="connsiteY6" fmla="*/ 337702 h 337702"/>
              <a:gd name="connsiteX7" fmla="*/ 0 w 213101"/>
              <a:gd name="connsiteY7" fmla="*/ 337702 h 337702"/>
              <a:gd name="connsiteX8" fmla="*/ 0 w 213101"/>
              <a:gd name="connsiteY8" fmla="*/ 260485 h 337702"/>
              <a:gd name="connsiteX0" fmla="*/ 0 w 214785"/>
              <a:gd name="connsiteY0" fmla="*/ 265537 h 342754"/>
              <a:gd name="connsiteX1" fmla="*/ 135884 w 214785"/>
              <a:gd name="connsiteY1" fmla="*/ 265537 h 342754"/>
              <a:gd name="connsiteX2" fmla="*/ 129149 w 214785"/>
              <a:gd name="connsiteY2" fmla="*/ 5052 h 342754"/>
              <a:gd name="connsiteX3" fmla="*/ 214785 w 214785"/>
              <a:gd name="connsiteY3" fmla="*/ 0 h 342754"/>
              <a:gd name="connsiteX4" fmla="*/ 213101 w 214785"/>
              <a:gd name="connsiteY4" fmla="*/ 265537 h 342754"/>
              <a:gd name="connsiteX5" fmla="*/ 213101 w 214785"/>
              <a:gd name="connsiteY5" fmla="*/ 342754 h 342754"/>
              <a:gd name="connsiteX6" fmla="*/ 135884 w 214785"/>
              <a:gd name="connsiteY6" fmla="*/ 342754 h 342754"/>
              <a:gd name="connsiteX7" fmla="*/ 0 w 214785"/>
              <a:gd name="connsiteY7" fmla="*/ 342754 h 342754"/>
              <a:gd name="connsiteX8" fmla="*/ 0 w 214785"/>
              <a:gd name="connsiteY8" fmla="*/ 265537 h 34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785" h="342754">
                <a:moveTo>
                  <a:pt x="0" y="265537"/>
                </a:moveTo>
                <a:lnTo>
                  <a:pt x="135884" y="265537"/>
                </a:lnTo>
                <a:lnTo>
                  <a:pt x="129149" y="5052"/>
                </a:lnTo>
                <a:lnTo>
                  <a:pt x="214785" y="0"/>
                </a:lnTo>
                <a:cubicBezTo>
                  <a:pt x="214224" y="88512"/>
                  <a:pt x="213662" y="177025"/>
                  <a:pt x="213101" y="265537"/>
                </a:cubicBezTo>
                <a:lnTo>
                  <a:pt x="213101" y="342754"/>
                </a:lnTo>
                <a:lnTo>
                  <a:pt x="135884" y="342754"/>
                </a:lnTo>
                <a:lnTo>
                  <a:pt x="0" y="342754"/>
                </a:lnTo>
                <a:lnTo>
                  <a:pt x="0" y="26553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2" name="Kreuz 113"/>
          <p:cNvSpPr/>
          <p:nvPr/>
        </p:nvSpPr>
        <p:spPr>
          <a:xfrm rot="2700000">
            <a:off x="8171142" y="4490387"/>
            <a:ext cx="214785" cy="342754"/>
          </a:xfrm>
          <a:custGeom>
            <a:avLst/>
            <a:gdLst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213101 h 348985"/>
              <a:gd name="connsiteX10" fmla="*/ 0 w 348985"/>
              <a:gd name="connsiteY10" fmla="*/ 213101 h 348985"/>
              <a:gd name="connsiteX11" fmla="*/ 0 w 348985"/>
              <a:gd name="connsiteY11" fmla="*/ 135884 h 348985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348985 w 348985"/>
              <a:gd name="connsiteY6" fmla="*/ 213101 h 213101"/>
              <a:gd name="connsiteX7" fmla="*/ 213101 w 348985"/>
              <a:gd name="connsiteY7" fmla="*/ 213101 h 213101"/>
              <a:gd name="connsiteX8" fmla="*/ 135884 w 348985"/>
              <a:gd name="connsiteY8" fmla="*/ 213101 h 213101"/>
              <a:gd name="connsiteX9" fmla="*/ 0 w 348985"/>
              <a:gd name="connsiteY9" fmla="*/ 213101 h 213101"/>
              <a:gd name="connsiteX10" fmla="*/ 0 w 348985"/>
              <a:gd name="connsiteY10" fmla="*/ 135884 h 213101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213101 w 348985"/>
              <a:gd name="connsiteY6" fmla="*/ 213101 h 213101"/>
              <a:gd name="connsiteX7" fmla="*/ 135884 w 348985"/>
              <a:gd name="connsiteY7" fmla="*/ 213101 h 213101"/>
              <a:gd name="connsiteX8" fmla="*/ 0 w 348985"/>
              <a:gd name="connsiteY8" fmla="*/ 213101 h 213101"/>
              <a:gd name="connsiteX9" fmla="*/ 0 w 348985"/>
              <a:gd name="connsiteY9" fmla="*/ 135884 h 213101"/>
              <a:gd name="connsiteX0" fmla="*/ 0 w 213101"/>
              <a:gd name="connsiteY0" fmla="*/ 135884 h 213101"/>
              <a:gd name="connsiteX1" fmla="*/ 135884 w 213101"/>
              <a:gd name="connsiteY1" fmla="*/ 135884 h 213101"/>
              <a:gd name="connsiteX2" fmla="*/ 135884 w 213101"/>
              <a:gd name="connsiteY2" fmla="*/ 0 h 213101"/>
              <a:gd name="connsiteX3" fmla="*/ 213101 w 213101"/>
              <a:gd name="connsiteY3" fmla="*/ 0 h 213101"/>
              <a:gd name="connsiteX4" fmla="*/ 213101 w 213101"/>
              <a:gd name="connsiteY4" fmla="*/ 135884 h 213101"/>
              <a:gd name="connsiteX5" fmla="*/ 213101 w 213101"/>
              <a:gd name="connsiteY5" fmla="*/ 213101 h 213101"/>
              <a:gd name="connsiteX6" fmla="*/ 135884 w 213101"/>
              <a:gd name="connsiteY6" fmla="*/ 213101 h 213101"/>
              <a:gd name="connsiteX7" fmla="*/ 0 w 213101"/>
              <a:gd name="connsiteY7" fmla="*/ 213101 h 213101"/>
              <a:gd name="connsiteX8" fmla="*/ 0 w 213101"/>
              <a:gd name="connsiteY8" fmla="*/ 135884 h 213101"/>
              <a:gd name="connsiteX0" fmla="*/ 0 w 213101"/>
              <a:gd name="connsiteY0" fmla="*/ 260485 h 337702"/>
              <a:gd name="connsiteX1" fmla="*/ 135884 w 213101"/>
              <a:gd name="connsiteY1" fmla="*/ 260485 h 337702"/>
              <a:gd name="connsiteX2" fmla="*/ 129149 w 213101"/>
              <a:gd name="connsiteY2" fmla="*/ 0 h 337702"/>
              <a:gd name="connsiteX3" fmla="*/ 213101 w 213101"/>
              <a:gd name="connsiteY3" fmla="*/ 124601 h 337702"/>
              <a:gd name="connsiteX4" fmla="*/ 213101 w 213101"/>
              <a:gd name="connsiteY4" fmla="*/ 260485 h 337702"/>
              <a:gd name="connsiteX5" fmla="*/ 213101 w 213101"/>
              <a:gd name="connsiteY5" fmla="*/ 337702 h 337702"/>
              <a:gd name="connsiteX6" fmla="*/ 135884 w 213101"/>
              <a:gd name="connsiteY6" fmla="*/ 337702 h 337702"/>
              <a:gd name="connsiteX7" fmla="*/ 0 w 213101"/>
              <a:gd name="connsiteY7" fmla="*/ 337702 h 337702"/>
              <a:gd name="connsiteX8" fmla="*/ 0 w 213101"/>
              <a:gd name="connsiteY8" fmla="*/ 260485 h 337702"/>
              <a:gd name="connsiteX0" fmla="*/ 0 w 214785"/>
              <a:gd name="connsiteY0" fmla="*/ 265537 h 342754"/>
              <a:gd name="connsiteX1" fmla="*/ 135884 w 214785"/>
              <a:gd name="connsiteY1" fmla="*/ 265537 h 342754"/>
              <a:gd name="connsiteX2" fmla="*/ 129149 w 214785"/>
              <a:gd name="connsiteY2" fmla="*/ 5052 h 342754"/>
              <a:gd name="connsiteX3" fmla="*/ 214785 w 214785"/>
              <a:gd name="connsiteY3" fmla="*/ 0 h 342754"/>
              <a:gd name="connsiteX4" fmla="*/ 213101 w 214785"/>
              <a:gd name="connsiteY4" fmla="*/ 265537 h 342754"/>
              <a:gd name="connsiteX5" fmla="*/ 213101 w 214785"/>
              <a:gd name="connsiteY5" fmla="*/ 342754 h 342754"/>
              <a:gd name="connsiteX6" fmla="*/ 135884 w 214785"/>
              <a:gd name="connsiteY6" fmla="*/ 342754 h 342754"/>
              <a:gd name="connsiteX7" fmla="*/ 0 w 214785"/>
              <a:gd name="connsiteY7" fmla="*/ 342754 h 342754"/>
              <a:gd name="connsiteX8" fmla="*/ 0 w 214785"/>
              <a:gd name="connsiteY8" fmla="*/ 265537 h 34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785" h="342754">
                <a:moveTo>
                  <a:pt x="0" y="265537"/>
                </a:moveTo>
                <a:lnTo>
                  <a:pt x="135884" y="265537"/>
                </a:lnTo>
                <a:lnTo>
                  <a:pt x="129149" y="5052"/>
                </a:lnTo>
                <a:lnTo>
                  <a:pt x="214785" y="0"/>
                </a:lnTo>
                <a:cubicBezTo>
                  <a:pt x="214224" y="88512"/>
                  <a:pt x="213662" y="177025"/>
                  <a:pt x="213101" y="265537"/>
                </a:cubicBezTo>
                <a:lnTo>
                  <a:pt x="213101" y="342754"/>
                </a:lnTo>
                <a:lnTo>
                  <a:pt x="135884" y="342754"/>
                </a:lnTo>
                <a:lnTo>
                  <a:pt x="0" y="342754"/>
                </a:lnTo>
                <a:lnTo>
                  <a:pt x="0" y="26553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5" name="Kreuz 113"/>
          <p:cNvSpPr/>
          <p:nvPr/>
        </p:nvSpPr>
        <p:spPr>
          <a:xfrm rot="2700000">
            <a:off x="10243764" y="3153725"/>
            <a:ext cx="214785" cy="342754"/>
          </a:xfrm>
          <a:custGeom>
            <a:avLst/>
            <a:gdLst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213101 h 348985"/>
              <a:gd name="connsiteX10" fmla="*/ 0 w 348985"/>
              <a:gd name="connsiteY10" fmla="*/ 213101 h 348985"/>
              <a:gd name="connsiteX11" fmla="*/ 0 w 348985"/>
              <a:gd name="connsiteY11" fmla="*/ 135884 h 348985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348985 w 348985"/>
              <a:gd name="connsiteY6" fmla="*/ 213101 h 213101"/>
              <a:gd name="connsiteX7" fmla="*/ 213101 w 348985"/>
              <a:gd name="connsiteY7" fmla="*/ 213101 h 213101"/>
              <a:gd name="connsiteX8" fmla="*/ 135884 w 348985"/>
              <a:gd name="connsiteY8" fmla="*/ 213101 h 213101"/>
              <a:gd name="connsiteX9" fmla="*/ 0 w 348985"/>
              <a:gd name="connsiteY9" fmla="*/ 213101 h 213101"/>
              <a:gd name="connsiteX10" fmla="*/ 0 w 348985"/>
              <a:gd name="connsiteY10" fmla="*/ 135884 h 213101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213101 w 348985"/>
              <a:gd name="connsiteY6" fmla="*/ 213101 h 213101"/>
              <a:gd name="connsiteX7" fmla="*/ 135884 w 348985"/>
              <a:gd name="connsiteY7" fmla="*/ 213101 h 213101"/>
              <a:gd name="connsiteX8" fmla="*/ 0 w 348985"/>
              <a:gd name="connsiteY8" fmla="*/ 213101 h 213101"/>
              <a:gd name="connsiteX9" fmla="*/ 0 w 348985"/>
              <a:gd name="connsiteY9" fmla="*/ 135884 h 213101"/>
              <a:gd name="connsiteX0" fmla="*/ 0 w 213101"/>
              <a:gd name="connsiteY0" fmla="*/ 135884 h 213101"/>
              <a:gd name="connsiteX1" fmla="*/ 135884 w 213101"/>
              <a:gd name="connsiteY1" fmla="*/ 135884 h 213101"/>
              <a:gd name="connsiteX2" fmla="*/ 135884 w 213101"/>
              <a:gd name="connsiteY2" fmla="*/ 0 h 213101"/>
              <a:gd name="connsiteX3" fmla="*/ 213101 w 213101"/>
              <a:gd name="connsiteY3" fmla="*/ 0 h 213101"/>
              <a:gd name="connsiteX4" fmla="*/ 213101 w 213101"/>
              <a:gd name="connsiteY4" fmla="*/ 135884 h 213101"/>
              <a:gd name="connsiteX5" fmla="*/ 213101 w 213101"/>
              <a:gd name="connsiteY5" fmla="*/ 213101 h 213101"/>
              <a:gd name="connsiteX6" fmla="*/ 135884 w 213101"/>
              <a:gd name="connsiteY6" fmla="*/ 213101 h 213101"/>
              <a:gd name="connsiteX7" fmla="*/ 0 w 213101"/>
              <a:gd name="connsiteY7" fmla="*/ 213101 h 213101"/>
              <a:gd name="connsiteX8" fmla="*/ 0 w 213101"/>
              <a:gd name="connsiteY8" fmla="*/ 135884 h 213101"/>
              <a:gd name="connsiteX0" fmla="*/ 0 w 213101"/>
              <a:gd name="connsiteY0" fmla="*/ 260485 h 337702"/>
              <a:gd name="connsiteX1" fmla="*/ 135884 w 213101"/>
              <a:gd name="connsiteY1" fmla="*/ 260485 h 337702"/>
              <a:gd name="connsiteX2" fmla="*/ 129149 w 213101"/>
              <a:gd name="connsiteY2" fmla="*/ 0 h 337702"/>
              <a:gd name="connsiteX3" fmla="*/ 213101 w 213101"/>
              <a:gd name="connsiteY3" fmla="*/ 124601 h 337702"/>
              <a:gd name="connsiteX4" fmla="*/ 213101 w 213101"/>
              <a:gd name="connsiteY4" fmla="*/ 260485 h 337702"/>
              <a:gd name="connsiteX5" fmla="*/ 213101 w 213101"/>
              <a:gd name="connsiteY5" fmla="*/ 337702 h 337702"/>
              <a:gd name="connsiteX6" fmla="*/ 135884 w 213101"/>
              <a:gd name="connsiteY6" fmla="*/ 337702 h 337702"/>
              <a:gd name="connsiteX7" fmla="*/ 0 w 213101"/>
              <a:gd name="connsiteY7" fmla="*/ 337702 h 337702"/>
              <a:gd name="connsiteX8" fmla="*/ 0 w 213101"/>
              <a:gd name="connsiteY8" fmla="*/ 260485 h 337702"/>
              <a:gd name="connsiteX0" fmla="*/ 0 w 214785"/>
              <a:gd name="connsiteY0" fmla="*/ 265537 h 342754"/>
              <a:gd name="connsiteX1" fmla="*/ 135884 w 214785"/>
              <a:gd name="connsiteY1" fmla="*/ 265537 h 342754"/>
              <a:gd name="connsiteX2" fmla="*/ 129149 w 214785"/>
              <a:gd name="connsiteY2" fmla="*/ 5052 h 342754"/>
              <a:gd name="connsiteX3" fmla="*/ 214785 w 214785"/>
              <a:gd name="connsiteY3" fmla="*/ 0 h 342754"/>
              <a:gd name="connsiteX4" fmla="*/ 213101 w 214785"/>
              <a:gd name="connsiteY4" fmla="*/ 265537 h 342754"/>
              <a:gd name="connsiteX5" fmla="*/ 213101 w 214785"/>
              <a:gd name="connsiteY5" fmla="*/ 342754 h 342754"/>
              <a:gd name="connsiteX6" fmla="*/ 135884 w 214785"/>
              <a:gd name="connsiteY6" fmla="*/ 342754 h 342754"/>
              <a:gd name="connsiteX7" fmla="*/ 0 w 214785"/>
              <a:gd name="connsiteY7" fmla="*/ 342754 h 342754"/>
              <a:gd name="connsiteX8" fmla="*/ 0 w 214785"/>
              <a:gd name="connsiteY8" fmla="*/ 265537 h 34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785" h="342754">
                <a:moveTo>
                  <a:pt x="0" y="265537"/>
                </a:moveTo>
                <a:lnTo>
                  <a:pt x="135884" y="265537"/>
                </a:lnTo>
                <a:lnTo>
                  <a:pt x="129149" y="5052"/>
                </a:lnTo>
                <a:lnTo>
                  <a:pt x="214785" y="0"/>
                </a:lnTo>
                <a:cubicBezTo>
                  <a:pt x="214224" y="88512"/>
                  <a:pt x="213662" y="177025"/>
                  <a:pt x="213101" y="265537"/>
                </a:cubicBezTo>
                <a:lnTo>
                  <a:pt x="213101" y="342754"/>
                </a:lnTo>
                <a:lnTo>
                  <a:pt x="135884" y="342754"/>
                </a:lnTo>
                <a:lnTo>
                  <a:pt x="0" y="342754"/>
                </a:lnTo>
                <a:lnTo>
                  <a:pt x="0" y="26553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3" name="Kreuz 113"/>
          <p:cNvSpPr/>
          <p:nvPr/>
        </p:nvSpPr>
        <p:spPr>
          <a:xfrm rot="2700000">
            <a:off x="8819903" y="3864016"/>
            <a:ext cx="214785" cy="342754"/>
          </a:xfrm>
          <a:custGeom>
            <a:avLst/>
            <a:gdLst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213101 h 348985"/>
              <a:gd name="connsiteX10" fmla="*/ 0 w 348985"/>
              <a:gd name="connsiteY10" fmla="*/ 213101 h 348985"/>
              <a:gd name="connsiteX11" fmla="*/ 0 w 348985"/>
              <a:gd name="connsiteY11" fmla="*/ 135884 h 348985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348985 w 348985"/>
              <a:gd name="connsiteY6" fmla="*/ 213101 h 213101"/>
              <a:gd name="connsiteX7" fmla="*/ 213101 w 348985"/>
              <a:gd name="connsiteY7" fmla="*/ 213101 h 213101"/>
              <a:gd name="connsiteX8" fmla="*/ 135884 w 348985"/>
              <a:gd name="connsiteY8" fmla="*/ 213101 h 213101"/>
              <a:gd name="connsiteX9" fmla="*/ 0 w 348985"/>
              <a:gd name="connsiteY9" fmla="*/ 213101 h 213101"/>
              <a:gd name="connsiteX10" fmla="*/ 0 w 348985"/>
              <a:gd name="connsiteY10" fmla="*/ 135884 h 213101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213101 w 348985"/>
              <a:gd name="connsiteY6" fmla="*/ 213101 h 213101"/>
              <a:gd name="connsiteX7" fmla="*/ 135884 w 348985"/>
              <a:gd name="connsiteY7" fmla="*/ 213101 h 213101"/>
              <a:gd name="connsiteX8" fmla="*/ 0 w 348985"/>
              <a:gd name="connsiteY8" fmla="*/ 213101 h 213101"/>
              <a:gd name="connsiteX9" fmla="*/ 0 w 348985"/>
              <a:gd name="connsiteY9" fmla="*/ 135884 h 213101"/>
              <a:gd name="connsiteX0" fmla="*/ 0 w 213101"/>
              <a:gd name="connsiteY0" fmla="*/ 135884 h 213101"/>
              <a:gd name="connsiteX1" fmla="*/ 135884 w 213101"/>
              <a:gd name="connsiteY1" fmla="*/ 135884 h 213101"/>
              <a:gd name="connsiteX2" fmla="*/ 135884 w 213101"/>
              <a:gd name="connsiteY2" fmla="*/ 0 h 213101"/>
              <a:gd name="connsiteX3" fmla="*/ 213101 w 213101"/>
              <a:gd name="connsiteY3" fmla="*/ 0 h 213101"/>
              <a:gd name="connsiteX4" fmla="*/ 213101 w 213101"/>
              <a:gd name="connsiteY4" fmla="*/ 135884 h 213101"/>
              <a:gd name="connsiteX5" fmla="*/ 213101 w 213101"/>
              <a:gd name="connsiteY5" fmla="*/ 213101 h 213101"/>
              <a:gd name="connsiteX6" fmla="*/ 135884 w 213101"/>
              <a:gd name="connsiteY6" fmla="*/ 213101 h 213101"/>
              <a:gd name="connsiteX7" fmla="*/ 0 w 213101"/>
              <a:gd name="connsiteY7" fmla="*/ 213101 h 213101"/>
              <a:gd name="connsiteX8" fmla="*/ 0 w 213101"/>
              <a:gd name="connsiteY8" fmla="*/ 135884 h 213101"/>
              <a:gd name="connsiteX0" fmla="*/ 0 w 213101"/>
              <a:gd name="connsiteY0" fmla="*/ 260485 h 337702"/>
              <a:gd name="connsiteX1" fmla="*/ 135884 w 213101"/>
              <a:gd name="connsiteY1" fmla="*/ 260485 h 337702"/>
              <a:gd name="connsiteX2" fmla="*/ 129149 w 213101"/>
              <a:gd name="connsiteY2" fmla="*/ 0 h 337702"/>
              <a:gd name="connsiteX3" fmla="*/ 213101 w 213101"/>
              <a:gd name="connsiteY3" fmla="*/ 124601 h 337702"/>
              <a:gd name="connsiteX4" fmla="*/ 213101 w 213101"/>
              <a:gd name="connsiteY4" fmla="*/ 260485 h 337702"/>
              <a:gd name="connsiteX5" fmla="*/ 213101 w 213101"/>
              <a:gd name="connsiteY5" fmla="*/ 337702 h 337702"/>
              <a:gd name="connsiteX6" fmla="*/ 135884 w 213101"/>
              <a:gd name="connsiteY6" fmla="*/ 337702 h 337702"/>
              <a:gd name="connsiteX7" fmla="*/ 0 w 213101"/>
              <a:gd name="connsiteY7" fmla="*/ 337702 h 337702"/>
              <a:gd name="connsiteX8" fmla="*/ 0 w 213101"/>
              <a:gd name="connsiteY8" fmla="*/ 260485 h 337702"/>
              <a:gd name="connsiteX0" fmla="*/ 0 w 214785"/>
              <a:gd name="connsiteY0" fmla="*/ 265537 h 342754"/>
              <a:gd name="connsiteX1" fmla="*/ 135884 w 214785"/>
              <a:gd name="connsiteY1" fmla="*/ 265537 h 342754"/>
              <a:gd name="connsiteX2" fmla="*/ 129149 w 214785"/>
              <a:gd name="connsiteY2" fmla="*/ 5052 h 342754"/>
              <a:gd name="connsiteX3" fmla="*/ 214785 w 214785"/>
              <a:gd name="connsiteY3" fmla="*/ 0 h 342754"/>
              <a:gd name="connsiteX4" fmla="*/ 213101 w 214785"/>
              <a:gd name="connsiteY4" fmla="*/ 265537 h 342754"/>
              <a:gd name="connsiteX5" fmla="*/ 213101 w 214785"/>
              <a:gd name="connsiteY5" fmla="*/ 342754 h 342754"/>
              <a:gd name="connsiteX6" fmla="*/ 135884 w 214785"/>
              <a:gd name="connsiteY6" fmla="*/ 342754 h 342754"/>
              <a:gd name="connsiteX7" fmla="*/ 0 w 214785"/>
              <a:gd name="connsiteY7" fmla="*/ 342754 h 342754"/>
              <a:gd name="connsiteX8" fmla="*/ 0 w 214785"/>
              <a:gd name="connsiteY8" fmla="*/ 265537 h 34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785" h="342754">
                <a:moveTo>
                  <a:pt x="0" y="265537"/>
                </a:moveTo>
                <a:lnTo>
                  <a:pt x="135884" y="265537"/>
                </a:lnTo>
                <a:lnTo>
                  <a:pt x="129149" y="5052"/>
                </a:lnTo>
                <a:lnTo>
                  <a:pt x="214785" y="0"/>
                </a:lnTo>
                <a:cubicBezTo>
                  <a:pt x="214224" y="88512"/>
                  <a:pt x="213662" y="177025"/>
                  <a:pt x="213101" y="265537"/>
                </a:cubicBezTo>
                <a:lnTo>
                  <a:pt x="213101" y="342754"/>
                </a:lnTo>
                <a:lnTo>
                  <a:pt x="135884" y="342754"/>
                </a:lnTo>
                <a:lnTo>
                  <a:pt x="0" y="342754"/>
                </a:lnTo>
                <a:lnTo>
                  <a:pt x="0" y="26553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4" name="Kreuz 113"/>
          <p:cNvSpPr/>
          <p:nvPr/>
        </p:nvSpPr>
        <p:spPr>
          <a:xfrm rot="2700000">
            <a:off x="9543637" y="3864016"/>
            <a:ext cx="214785" cy="342754"/>
          </a:xfrm>
          <a:custGeom>
            <a:avLst/>
            <a:gdLst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348985 h 348985"/>
              <a:gd name="connsiteX10" fmla="*/ 135884 w 348985"/>
              <a:gd name="connsiteY10" fmla="*/ 213101 h 348985"/>
              <a:gd name="connsiteX11" fmla="*/ 0 w 348985"/>
              <a:gd name="connsiteY11" fmla="*/ 213101 h 348985"/>
              <a:gd name="connsiteX12" fmla="*/ 0 w 348985"/>
              <a:gd name="connsiteY12" fmla="*/ 135884 h 348985"/>
              <a:gd name="connsiteX0" fmla="*/ 0 w 348985"/>
              <a:gd name="connsiteY0" fmla="*/ 135884 h 348985"/>
              <a:gd name="connsiteX1" fmla="*/ 135884 w 348985"/>
              <a:gd name="connsiteY1" fmla="*/ 135884 h 348985"/>
              <a:gd name="connsiteX2" fmla="*/ 135884 w 348985"/>
              <a:gd name="connsiteY2" fmla="*/ 0 h 348985"/>
              <a:gd name="connsiteX3" fmla="*/ 213101 w 348985"/>
              <a:gd name="connsiteY3" fmla="*/ 0 h 348985"/>
              <a:gd name="connsiteX4" fmla="*/ 213101 w 348985"/>
              <a:gd name="connsiteY4" fmla="*/ 135884 h 348985"/>
              <a:gd name="connsiteX5" fmla="*/ 348985 w 348985"/>
              <a:gd name="connsiteY5" fmla="*/ 135884 h 348985"/>
              <a:gd name="connsiteX6" fmla="*/ 348985 w 348985"/>
              <a:gd name="connsiteY6" fmla="*/ 213101 h 348985"/>
              <a:gd name="connsiteX7" fmla="*/ 213101 w 348985"/>
              <a:gd name="connsiteY7" fmla="*/ 213101 h 348985"/>
              <a:gd name="connsiteX8" fmla="*/ 213101 w 348985"/>
              <a:gd name="connsiteY8" fmla="*/ 348985 h 348985"/>
              <a:gd name="connsiteX9" fmla="*/ 135884 w 348985"/>
              <a:gd name="connsiteY9" fmla="*/ 213101 h 348985"/>
              <a:gd name="connsiteX10" fmla="*/ 0 w 348985"/>
              <a:gd name="connsiteY10" fmla="*/ 213101 h 348985"/>
              <a:gd name="connsiteX11" fmla="*/ 0 w 348985"/>
              <a:gd name="connsiteY11" fmla="*/ 135884 h 348985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348985 w 348985"/>
              <a:gd name="connsiteY6" fmla="*/ 213101 h 213101"/>
              <a:gd name="connsiteX7" fmla="*/ 213101 w 348985"/>
              <a:gd name="connsiteY7" fmla="*/ 213101 h 213101"/>
              <a:gd name="connsiteX8" fmla="*/ 135884 w 348985"/>
              <a:gd name="connsiteY8" fmla="*/ 213101 h 213101"/>
              <a:gd name="connsiteX9" fmla="*/ 0 w 348985"/>
              <a:gd name="connsiteY9" fmla="*/ 213101 h 213101"/>
              <a:gd name="connsiteX10" fmla="*/ 0 w 348985"/>
              <a:gd name="connsiteY10" fmla="*/ 135884 h 213101"/>
              <a:gd name="connsiteX0" fmla="*/ 0 w 348985"/>
              <a:gd name="connsiteY0" fmla="*/ 135884 h 213101"/>
              <a:gd name="connsiteX1" fmla="*/ 135884 w 348985"/>
              <a:gd name="connsiteY1" fmla="*/ 135884 h 213101"/>
              <a:gd name="connsiteX2" fmla="*/ 135884 w 348985"/>
              <a:gd name="connsiteY2" fmla="*/ 0 h 213101"/>
              <a:gd name="connsiteX3" fmla="*/ 213101 w 348985"/>
              <a:gd name="connsiteY3" fmla="*/ 0 h 213101"/>
              <a:gd name="connsiteX4" fmla="*/ 213101 w 348985"/>
              <a:gd name="connsiteY4" fmla="*/ 135884 h 213101"/>
              <a:gd name="connsiteX5" fmla="*/ 348985 w 348985"/>
              <a:gd name="connsiteY5" fmla="*/ 135884 h 213101"/>
              <a:gd name="connsiteX6" fmla="*/ 213101 w 348985"/>
              <a:gd name="connsiteY6" fmla="*/ 213101 h 213101"/>
              <a:gd name="connsiteX7" fmla="*/ 135884 w 348985"/>
              <a:gd name="connsiteY7" fmla="*/ 213101 h 213101"/>
              <a:gd name="connsiteX8" fmla="*/ 0 w 348985"/>
              <a:gd name="connsiteY8" fmla="*/ 213101 h 213101"/>
              <a:gd name="connsiteX9" fmla="*/ 0 w 348985"/>
              <a:gd name="connsiteY9" fmla="*/ 135884 h 213101"/>
              <a:gd name="connsiteX0" fmla="*/ 0 w 213101"/>
              <a:gd name="connsiteY0" fmla="*/ 135884 h 213101"/>
              <a:gd name="connsiteX1" fmla="*/ 135884 w 213101"/>
              <a:gd name="connsiteY1" fmla="*/ 135884 h 213101"/>
              <a:gd name="connsiteX2" fmla="*/ 135884 w 213101"/>
              <a:gd name="connsiteY2" fmla="*/ 0 h 213101"/>
              <a:gd name="connsiteX3" fmla="*/ 213101 w 213101"/>
              <a:gd name="connsiteY3" fmla="*/ 0 h 213101"/>
              <a:gd name="connsiteX4" fmla="*/ 213101 w 213101"/>
              <a:gd name="connsiteY4" fmla="*/ 135884 h 213101"/>
              <a:gd name="connsiteX5" fmla="*/ 213101 w 213101"/>
              <a:gd name="connsiteY5" fmla="*/ 213101 h 213101"/>
              <a:gd name="connsiteX6" fmla="*/ 135884 w 213101"/>
              <a:gd name="connsiteY6" fmla="*/ 213101 h 213101"/>
              <a:gd name="connsiteX7" fmla="*/ 0 w 213101"/>
              <a:gd name="connsiteY7" fmla="*/ 213101 h 213101"/>
              <a:gd name="connsiteX8" fmla="*/ 0 w 213101"/>
              <a:gd name="connsiteY8" fmla="*/ 135884 h 213101"/>
              <a:gd name="connsiteX0" fmla="*/ 0 w 213101"/>
              <a:gd name="connsiteY0" fmla="*/ 260485 h 337702"/>
              <a:gd name="connsiteX1" fmla="*/ 135884 w 213101"/>
              <a:gd name="connsiteY1" fmla="*/ 260485 h 337702"/>
              <a:gd name="connsiteX2" fmla="*/ 129149 w 213101"/>
              <a:gd name="connsiteY2" fmla="*/ 0 h 337702"/>
              <a:gd name="connsiteX3" fmla="*/ 213101 w 213101"/>
              <a:gd name="connsiteY3" fmla="*/ 124601 h 337702"/>
              <a:gd name="connsiteX4" fmla="*/ 213101 w 213101"/>
              <a:gd name="connsiteY4" fmla="*/ 260485 h 337702"/>
              <a:gd name="connsiteX5" fmla="*/ 213101 w 213101"/>
              <a:gd name="connsiteY5" fmla="*/ 337702 h 337702"/>
              <a:gd name="connsiteX6" fmla="*/ 135884 w 213101"/>
              <a:gd name="connsiteY6" fmla="*/ 337702 h 337702"/>
              <a:gd name="connsiteX7" fmla="*/ 0 w 213101"/>
              <a:gd name="connsiteY7" fmla="*/ 337702 h 337702"/>
              <a:gd name="connsiteX8" fmla="*/ 0 w 213101"/>
              <a:gd name="connsiteY8" fmla="*/ 260485 h 337702"/>
              <a:gd name="connsiteX0" fmla="*/ 0 w 214785"/>
              <a:gd name="connsiteY0" fmla="*/ 265537 h 342754"/>
              <a:gd name="connsiteX1" fmla="*/ 135884 w 214785"/>
              <a:gd name="connsiteY1" fmla="*/ 265537 h 342754"/>
              <a:gd name="connsiteX2" fmla="*/ 129149 w 214785"/>
              <a:gd name="connsiteY2" fmla="*/ 5052 h 342754"/>
              <a:gd name="connsiteX3" fmla="*/ 214785 w 214785"/>
              <a:gd name="connsiteY3" fmla="*/ 0 h 342754"/>
              <a:gd name="connsiteX4" fmla="*/ 213101 w 214785"/>
              <a:gd name="connsiteY4" fmla="*/ 265537 h 342754"/>
              <a:gd name="connsiteX5" fmla="*/ 213101 w 214785"/>
              <a:gd name="connsiteY5" fmla="*/ 342754 h 342754"/>
              <a:gd name="connsiteX6" fmla="*/ 135884 w 214785"/>
              <a:gd name="connsiteY6" fmla="*/ 342754 h 342754"/>
              <a:gd name="connsiteX7" fmla="*/ 0 w 214785"/>
              <a:gd name="connsiteY7" fmla="*/ 342754 h 342754"/>
              <a:gd name="connsiteX8" fmla="*/ 0 w 214785"/>
              <a:gd name="connsiteY8" fmla="*/ 265537 h 342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4785" h="342754">
                <a:moveTo>
                  <a:pt x="0" y="265537"/>
                </a:moveTo>
                <a:lnTo>
                  <a:pt x="135884" y="265537"/>
                </a:lnTo>
                <a:lnTo>
                  <a:pt x="129149" y="5052"/>
                </a:lnTo>
                <a:lnTo>
                  <a:pt x="214785" y="0"/>
                </a:lnTo>
                <a:cubicBezTo>
                  <a:pt x="214224" y="88512"/>
                  <a:pt x="213662" y="177025"/>
                  <a:pt x="213101" y="265537"/>
                </a:cubicBezTo>
                <a:lnTo>
                  <a:pt x="213101" y="342754"/>
                </a:lnTo>
                <a:lnTo>
                  <a:pt x="135884" y="342754"/>
                </a:lnTo>
                <a:lnTo>
                  <a:pt x="0" y="342754"/>
                </a:lnTo>
                <a:lnTo>
                  <a:pt x="0" y="26553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3" name="Rechteck 92"/>
          <p:cNvSpPr/>
          <p:nvPr/>
        </p:nvSpPr>
        <p:spPr>
          <a:xfrm>
            <a:off x="7503460" y="3301635"/>
            <a:ext cx="2831810" cy="2126036"/>
          </a:xfrm>
          <a:prstGeom prst="rect">
            <a:avLst/>
          </a:prstGeom>
          <a:noFill/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73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animBg="1"/>
      <p:bldP spid="97" grpId="0" animBg="1"/>
      <p:bldP spid="98" grpId="0" animBg="1"/>
      <p:bldP spid="99" grpId="0" animBg="1"/>
      <p:bldP spid="100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/>
        </p:nvSpPr>
        <p:spPr>
          <a:xfrm>
            <a:off x="784623" y="2021786"/>
            <a:ext cx="3463915" cy="77016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Rechteck 14"/>
          <p:cNvSpPr/>
          <p:nvPr/>
        </p:nvSpPr>
        <p:spPr>
          <a:xfrm>
            <a:off x="3744686" y="2943879"/>
            <a:ext cx="1281402" cy="3503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Rechteck 16"/>
          <p:cNvSpPr/>
          <p:nvPr/>
        </p:nvSpPr>
        <p:spPr>
          <a:xfrm>
            <a:off x="6324599" y="3505885"/>
            <a:ext cx="5401467" cy="56548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Rechteck 15"/>
          <p:cNvSpPr/>
          <p:nvPr/>
        </p:nvSpPr>
        <p:spPr>
          <a:xfrm>
            <a:off x="777989" y="3409262"/>
            <a:ext cx="3082811" cy="72037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Rechteck 13"/>
          <p:cNvSpPr/>
          <p:nvPr/>
        </p:nvSpPr>
        <p:spPr>
          <a:xfrm>
            <a:off x="6324599" y="4071371"/>
            <a:ext cx="5401467" cy="28508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Rechteck 12"/>
          <p:cNvSpPr/>
          <p:nvPr/>
        </p:nvSpPr>
        <p:spPr>
          <a:xfrm>
            <a:off x="1739348" y="4858498"/>
            <a:ext cx="3190461" cy="14487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Rechteck 11"/>
          <p:cNvSpPr/>
          <p:nvPr/>
        </p:nvSpPr>
        <p:spPr>
          <a:xfrm>
            <a:off x="6324599" y="2957788"/>
            <a:ext cx="5401467" cy="5480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Rechteck 10"/>
          <p:cNvSpPr/>
          <p:nvPr/>
        </p:nvSpPr>
        <p:spPr>
          <a:xfrm>
            <a:off x="6324599" y="2183530"/>
            <a:ext cx="5401467" cy="5361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Inhaltsplatzhalter 227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Determine Bounding Rectangular</a:t>
                </a:r>
              </a:p>
              <a:p>
                <a:r>
                  <a:rPr lang="en-US" dirty="0"/>
                  <a:t>For each pixel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within </a:t>
                </a:r>
                <a:r>
                  <a:rPr lang="en-US" dirty="0" err="1"/>
                  <a:t>Boundingrectangular</a:t>
                </a:r>
                <a:r>
                  <a:rPr lang="en-US" dirty="0"/>
                  <a:t>, set Pixel</a:t>
                </a:r>
                <a:br>
                  <a:rPr lang="en-US" dirty="0"/>
                </a:b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sty m:val="p"/>
                      </m:rPr>
                      <a:rPr lang="en-US">
                        <a:latin typeface="Cambria Math" panose="02040503050406030204" pitchFamily="18" charset="0"/>
                      </a:rPr>
                      <m:t>Θ</m:t>
                    </m:r>
                  </m:oMath>
                </a14:m>
                <a:endParaRPr lang="en-US" dirty="0"/>
              </a:p>
              <a:p>
                <a:r>
                  <a:rPr lang="en-US" dirty="0"/>
                  <a:t>Distance Function: 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−</m:t>
                        </m:r>
                        <m:sSub>
                          <m:sSubPr>
                            <m:ctrlPr>
                              <a:rPr lang="de-DE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Sup>
                              <m:sSubSupPr>
                                <m:ctrlP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  <m:sup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de-DE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Sup>
                              <m:sSubSupPr>
                                <m:ctrlP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sub>
                              <m:sup>
                                <m:r>
                                  <a:rPr lang="de-DE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rad>
                      </m:den>
                    </m:f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Inhaltsplatzhalter 22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4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3: Sample the Distance Function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6096000" y="989827"/>
            <a:ext cx="5883342" cy="397031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drawLineDistanceFunction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bx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by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anose="020B0609020204030204" pitchFamily="49" charset="0"/>
              </a:rPr>
              <a:t>Raster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&amp;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raster,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float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theta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x = 0; x &lt;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Consolas" panose="020B0609020204030204" pitchFamily="49" charset="0"/>
              </a:rPr>
              <a:t>bx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 x++)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y = 0; y &lt;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Consolas" panose="020B0609020204030204" pitchFamily="49" charset="0"/>
              </a:rPr>
              <a:t>by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 y++)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     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float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d = (bx * y - 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by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* x) /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sqrt(bx * bx + by * by);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     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(-0.5f * theta &lt; d &amp;&amp;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 &lt;= 0.5f * theta)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Consolas" panose="020B0609020204030204" pitchFamily="49" charset="0"/>
              </a:rPr>
              <a:t>raster.set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Consolas" panose="020B0609020204030204" pitchFamily="49" charset="0"/>
              </a:rPr>
              <a:t>(x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 y);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6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5" grpId="0" animBg="1"/>
      <p:bldP spid="17" grpId="0" animBg="1"/>
      <p:bldP spid="16" grpId="0" animBg="1"/>
      <p:bldP spid="14" grpId="0" animBg="1"/>
      <p:bldP spid="13" grpId="0" animBg="1"/>
      <p:bldP spid="12" grpId="0" animBg="1"/>
      <p:bldP spid="11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float</a:t>
            </a:r>
            <a:r>
              <a:rPr lang="en-US" dirty="0"/>
              <a:t>/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 </a:t>
            </a:r>
            <a:r>
              <a:rPr lang="en-US" dirty="0"/>
              <a:t>causes round-off errors.</a:t>
            </a:r>
          </a:p>
          <a:p>
            <a:pPr>
              <a:buFont typeface="Wingdings" panose="05000000000000000000" pitchFamily="2" charset="2"/>
              <a:buChar char=""/>
            </a:pPr>
            <a:r>
              <a:rPr lang="en-US" dirty="0"/>
              <a:t>Solution: Use exact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altLang="en-US" dirty="0"/>
              <a:t>computation</a:t>
            </a:r>
          </a:p>
          <a:p>
            <a:pPr>
              <a:buFont typeface="Wingdings" panose="05000000000000000000" pitchFamily="2" charset="2"/>
              <a:buChar char=""/>
            </a:pPr>
            <a:r>
              <a:rPr lang="en-US" altLang="en-US" dirty="0"/>
              <a:t>Transformation of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float</a:t>
            </a:r>
            <a:r>
              <a:rPr lang="en-US" altLang="en-US" dirty="0"/>
              <a:t> to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en-US" altLang="en-US" dirty="0"/>
              <a:t>follows the same principles as the </a:t>
            </a:r>
            <a:r>
              <a:rPr lang="en-US" altLang="en-US" dirty="0" err="1"/>
              <a:t>Bresenham</a:t>
            </a:r>
            <a:r>
              <a:rPr lang="en-US" altLang="en-US" dirty="0"/>
              <a:t> Algorithm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</a:t>
            </a:r>
          </a:p>
        </p:txBody>
      </p:sp>
    </p:spTree>
    <p:extLst>
      <p:ext uri="{BB962C8B-B14F-4D97-AF65-F5344CB8AC3E}">
        <p14:creationId xmlns:p14="http://schemas.microsoft.com/office/powerpoint/2010/main" val="2619907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F148FDD1-21A4-4093-9997-9CFAB0D0C043}"/>
              </a:ext>
            </a:extLst>
          </p:cNvPr>
          <p:cNvGrpSpPr/>
          <p:nvPr/>
        </p:nvGrpSpPr>
        <p:grpSpPr>
          <a:xfrm>
            <a:off x="6573447" y="1475223"/>
            <a:ext cx="4853026" cy="4828757"/>
            <a:chOff x="6573447" y="1475223"/>
            <a:chExt cx="4853026" cy="4828757"/>
          </a:xfrm>
        </p:grpSpPr>
        <p:cxnSp>
          <p:nvCxnSpPr>
            <p:cNvPr id="20" name="y axis">
              <a:extLst>
                <a:ext uri="{FF2B5EF4-FFF2-40B4-BE49-F238E27FC236}">
                  <a16:creationId xmlns:a16="http://schemas.microsoft.com/office/drawing/2014/main" id="{ACB29CC6-F5A5-4A07-AEFE-CD2CAA290AEF}"/>
                </a:ext>
              </a:extLst>
            </p:cNvPr>
            <p:cNvCxnSpPr/>
            <p:nvPr/>
          </p:nvCxnSpPr>
          <p:spPr>
            <a:xfrm flipV="1">
              <a:off x="7509169" y="1890883"/>
              <a:ext cx="0" cy="3546622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x axis">
              <a:extLst>
                <a:ext uri="{FF2B5EF4-FFF2-40B4-BE49-F238E27FC236}">
                  <a16:creationId xmlns:a16="http://schemas.microsoft.com/office/drawing/2014/main" id="{31507B75-387E-4437-B743-E1C22E833470}"/>
                </a:ext>
              </a:extLst>
            </p:cNvPr>
            <p:cNvCxnSpPr/>
            <p:nvPr/>
          </p:nvCxnSpPr>
          <p:spPr>
            <a:xfrm>
              <a:off x="6573447" y="5437505"/>
              <a:ext cx="945081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y axis">
              <a:extLst>
                <a:ext uri="{FF2B5EF4-FFF2-40B4-BE49-F238E27FC236}">
                  <a16:creationId xmlns:a16="http://schemas.microsoft.com/office/drawing/2014/main" id="{87A1C15D-66C8-4B7F-8853-103D6AA80CC2}"/>
                </a:ext>
              </a:extLst>
            </p:cNvPr>
            <p:cNvCxnSpPr/>
            <p:nvPr/>
          </p:nvCxnSpPr>
          <p:spPr>
            <a:xfrm flipV="1">
              <a:off x="7509169" y="5437505"/>
              <a:ext cx="0" cy="866475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x axis">
              <a:extLst>
                <a:ext uri="{FF2B5EF4-FFF2-40B4-BE49-F238E27FC236}">
                  <a16:creationId xmlns:a16="http://schemas.microsoft.com/office/drawing/2014/main" id="{050DC0EB-F777-444E-93C7-66333B7903B8}"/>
                </a:ext>
              </a:extLst>
            </p:cNvPr>
            <p:cNvCxnSpPr/>
            <p:nvPr/>
          </p:nvCxnSpPr>
          <p:spPr>
            <a:xfrm flipV="1">
              <a:off x="7518528" y="5437505"/>
              <a:ext cx="354210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x axis label">
                  <a:extLst>
                    <a:ext uri="{FF2B5EF4-FFF2-40B4-BE49-F238E27FC236}">
                      <a16:creationId xmlns:a16="http://schemas.microsoft.com/office/drawing/2014/main" id="{6F619C63-E7F5-4C45-9A10-2AF0AEFAE1DF}"/>
                    </a:ext>
                  </a:extLst>
                </p:cNvPr>
                <p:cNvSpPr txBox="1"/>
                <p:nvPr/>
              </p:nvSpPr>
              <p:spPr>
                <a:xfrm>
                  <a:off x="11061693" y="5235533"/>
                  <a:ext cx="364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5" name="x axis label">
                  <a:extLst>
                    <a:ext uri="{FF2B5EF4-FFF2-40B4-BE49-F238E27FC236}">
                      <a16:creationId xmlns:a16="http://schemas.microsoft.com/office/drawing/2014/main" id="{6F619C63-E7F5-4C45-9A10-2AF0AEFAE1D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61693" y="5235533"/>
                  <a:ext cx="364780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y axis label">
                  <a:extLst>
                    <a:ext uri="{FF2B5EF4-FFF2-40B4-BE49-F238E27FC236}">
                      <a16:creationId xmlns:a16="http://schemas.microsoft.com/office/drawing/2014/main" id="{824C335D-ECFC-4347-BE45-38E56DD9D202}"/>
                    </a:ext>
                  </a:extLst>
                </p:cNvPr>
                <p:cNvSpPr txBox="1"/>
                <p:nvPr/>
              </p:nvSpPr>
              <p:spPr>
                <a:xfrm>
                  <a:off x="7331720" y="1475223"/>
                  <a:ext cx="3681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6" name="y axis label">
                  <a:extLst>
                    <a:ext uri="{FF2B5EF4-FFF2-40B4-BE49-F238E27FC236}">
                      <a16:creationId xmlns:a16="http://schemas.microsoft.com/office/drawing/2014/main" id="{824C335D-ECFC-4347-BE45-38E56DD9D20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31720" y="1475223"/>
                  <a:ext cx="368178" cy="369332"/>
                </a:xfrm>
                <a:prstGeom prst="rect">
                  <a:avLst/>
                </a:prstGeom>
                <a:blipFill>
                  <a:blip r:embed="rId3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Inhaltsplatzhalter 8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00000"/>
                  </a:lnSpc>
                </a:pPr>
                <a:r>
                  <a:rPr lang="en-US" dirty="0"/>
                  <a:t>Line is defined by two points:</a:t>
                </a:r>
                <a:br>
                  <a:rPr lang="en-US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Assumptions: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sz="1900" dirty="0"/>
                  <a:t>Line through origin:	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1900" i="1" dirty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19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900" i="1" dirty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endParaRPr lang="en-US" sz="1900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en-US" sz="1900" dirty="0"/>
                  <a:t>No vertical lines: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de-DE" sz="19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1900" i="1">
                        <a:latin typeface="Cambria Math" panose="02040503050406030204" pitchFamily="18" charset="0"/>
                      </a:rPr>
                      <m:t>≠</m:t>
                    </m:r>
                    <m:r>
                      <a:rPr lang="de-DE" sz="1900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1900" i="1" dirty="0">
                  <a:latin typeface="Cambria Math" panose="02040503050406030204" pitchFamily="18" charset="0"/>
                </a:endParaRPr>
              </a:p>
              <a:p>
                <a:pPr marL="457200" lvl="1" indent="0">
                  <a:lnSpc>
                    <a:spcPct val="100000"/>
                  </a:lnSpc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9" name="Inhaltsplatzhalter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419" t="-8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Definition: Line as a Simplified Linear Function</a:t>
            </a:r>
          </a:p>
        </p:txBody>
      </p:sp>
      <p:cxnSp>
        <p:nvCxnSpPr>
          <p:cNvPr id="17" name="Line">
            <a:extLst>
              <a:ext uri="{FF2B5EF4-FFF2-40B4-BE49-F238E27FC236}">
                <a16:creationId xmlns:a16="http://schemas.microsoft.com/office/drawing/2014/main" id="{F65375D1-290F-4B2D-9CC0-4A4A2F8213C6}"/>
              </a:ext>
            </a:extLst>
          </p:cNvPr>
          <p:cNvCxnSpPr>
            <a:cxnSpLocks/>
          </p:cNvCxnSpPr>
          <p:nvPr/>
        </p:nvCxnSpPr>
        <p:spPr>
          <a:xfrm flipV="1">
            <a:off x="7509168" y="2975294"/>
            <a:ext cx="0" cy="246221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oint [4 3]">
            <a:extLst>
              <a:ext uri="{FF2B5EF4-FFF2-40B4-BE49-F238E27FC236}">
                <a16:creationId xmlns:a16="http://schemas.microsoft.com/office/drawing/2014/main" id="{933AA4C9-A239-4438-8518-A1F7CE999CA2}"/>
              </a:ext>
            </a:extLst>
          </p:cNvPr>
          <p:cNvSpPr/>
          <p:nvPr/>
        </p:nvSpPr>
        <p:spPr>
          <a:xfrm>
            <a:off x="7390106" y="2793978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[4 3]">
                <a:extLst>
                  <a:ext uri="{FF2B5EF4-FFF2-40B4-BE49-F238E27FC236}">
                    <a16:creationId xmlns:a16="http://schemas.microsoft.com/office/drawing/2014/main" id="{1480AFF3-DEAC-4E06-935B-69BCFE82D8F6}"/>
                  </a:ext>
                </a:extLst>
              </p:cNvPr>
              <p:cNvSpPr txBox="1"/>
              <p:nvPr/>
            </p:nvSpPr>
            <p:spPr>
              <a:xfrm>
                <a:off x="6446034" y="2257756"/>
                <a:ext cx="423834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[4 3]">
                <a:extLst>
                  <a:ext uri="{FF2B5EF4-FFF2-40B4-BE49-F238E27FC236}">
                    <a16:creationId xmlns:a16="http://schemas.microsoft.com/office/drawing/2014/main" id="{1480AFF3-DEAC-4E06-935B-69BCFE82D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034" y="2257756"/>
                <a:ext cx="423834" cy="5162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Point [0 0]">
            <a:extLst>
              <a:ext uri="{FF2B5EF4-FFF2-40B4-BE49-F238E27FC236}">
                <a16:creationId xmlns:a16="http://schemas.microsoft.com/office/drawing/2014/main" id="{EBF794F9-F4A6-4297-9413-8871618E2C84}"/>
              </a:ext>
            </a:extLst>
          </p:cNvPr>
          <p:cNvSpPr/>
          <p:nvPr/>
        </p:nvSpPr>
        <p:spPr>
          <a:xfrm>
            <a:off x="7390106" y="5318443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[0 0]">
                <a:extLst>
                  <a:ext uri="{FF2B5EF4-FFF2-40B4-BE49-F238E27FC236}">
                    <a16:creationId xmlns:a16="http://schemas.microsoft.com/office/drawing/2014/main" id="{4392C323-A1B1-43D9-A3C0-A7C138BA96E4}"/>
                  </a:ext>
                </a:extLst>
              </p:cNvPr>
              <p:cNvSpPr txBox="1"/>
              <p:nvPr/>
            </p:nvSpPr>
            <p:spPr>
              <a:xfrm>
                <a:off x="6072092" y="5462579"/>
                <a:ext cx="1002710" cy="508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de-DE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de-DE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[0 0]">
                <a:extLst>
                  <a:ext uri="{FF2B5EF4-FFF2-40B4-BE49-F238E27FC236}">
                    <a16:creationId xmlns:a16="http://schemas.microsoft.com/office/drawing/2014/main" id="{4392C323-A1B1-43D9-A3C0-A7C138BA96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2092" y="5462579"/>
                <a:ext cx="1002710" cy="5088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979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514350" y="4494219"/>
            <a:ext cx="5401467" cy="26806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Rechteck 9"/>
          <p:cNvSpPr/>
          <p:nvPr/>
        </p:nvSpPr>
        <p:spPr>
          <a:xfrm>
            <a:off x="514351" y="3644900"/>
            <a:ext cx="5401467" cy="5361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</a:t>
            </a:r>
          </a:p>
        </p:txBody>
      </p:sp>
      <p:sp>
        <p:nvSpPr>
          <p:cNvPr id="4" name="Rechteck 3"/>
          <p:cNvSpPr/>
          <p:nvPr/>
        </p:nvSpPr>
        <p:spPr>
          <a:xfrm>
            <a:off x="514351" y="1409934"/>
            <a:ext cx="558164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dx = 0,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xb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(2 * (dx –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&gt;=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xb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+=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dx +=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y, 255);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096000" y="1409934"/>
            <a:ext cx="5883342" cy="397031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void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drawLineDistanceFunction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bx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by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      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anose="020B0609020204030204" pitchFamily="49" charset="0"/>
              </a:rPr>
              <a:t>Raster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&amp;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raster,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float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nsolas" panose="020B0609020204030204" pitchFamily="49" charset="0"/>
              </a:rPr>
              <a:t>theta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x = 0; x &lt;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Consolas" panose="020B0609020204030204" pitchFamily="49" charset="0"/>
              </a:rPr>
              <a:t>bx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 x++)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y = 0; y &lt;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Consolas" panose="020B0609020204030204" pitchFamily="49" charset="0"/>
              </a:rPr>
              <a:t>by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 y++)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{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      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float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d = (bx * y - by * x) /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sqrt(bx * bx + by * by);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    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(-0.5f * theta &lt; d &amp;&amp;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d &lt;= 0.5f * theta)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    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Consolas" panose="020B0609020204030204" pitchFamily="49" charset="0"/>
              </a:rPr>
              <a:t>raster.set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Consolas" panose="020B0609020204030204" pitchFamily="49" charset="0"/>
              </a:rPr>
              <a:t>(x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 y, 255);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   }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692537" y="5647765"/>
            <a:ext cx="47218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Iteration x depends on iteration x - 1</a:t>
            </a:r>
          </a:p>
        </p:txBody>
      </p:sp>
      <p:sp>
        <p:nvSpPr>
          <p:cNvPr id="14" name="Textfeld 13"/>
          <p:cNvSpPr txBox="1"/>
          <p:nvPr/>
        </p:nvSpPr>
        <p:spPr>
          <a:xfrm>
            <a:off x="7114677" y="5647765"/>
            <a:ext cx="35860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Iterations are independent</a:t>
            </a:r>
          </a:p>
        </p:txBody>
      </p:sp>
    </p:spTree>
    <p:extLst>
      <p:ext uri="{BB962C8B-B14F-4D97-AF65-F5344CB8AC3E}">
        <p14:creationId xmlns:p14="http://schemas.microsoft.com/office/powerpoint/2010/main" val="424604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Graphics Processing Units (GPUs) are parallel computers</a:t>
            </a:r>
          </a:p>
          <a:p>
            <a:r>
              <a:rPr lang="en-US" dirty="0"/>
              <a:t>Programming with </a:t>
            </a:r>
            <a:r>
              <a:rPr lang="en-US" i="1" dirty="0" err="1">
                <a:solidFill>
                  <a:schemeClr val="accent6"/>
                </a:solidFill>
              </a:rPr>
              <a:t>Shaders</a:t>
            </a:r>
            <a:endParaRPr lang="en-US" i="1" dirty="0">
              <a:solidFill>
                <a:schemeClr val="accent6"/>
              </a:solidFill>
            </a:endParaRPr>
          </a:p>
          <a:p>
            <a:r>
              <a:rPr lang="en-US" dirty="0"/>
              <a:t>GPU calls </a:t>
            </a:r>
            <a:r>
              <a:rPr lang="en-US" dirty="0" err="1">
                <a:solidFill>
                  <a:schemeClr val="accent6"/>
                </a:solidFill>
              </a:rPr>
              <a:t>Shaders</a:t>
            </a:r>
            <a:r>
              <a:rPr lang="en-US" dirty="0"/>
              <a:t> and </a:t>
            </a:r>
            <a:r>
              <a:rPr lang="en-US" i="1" dirty="0" err="1"/>
              <a:t>parallelly</a:t>
            </a:r>
            <a:r>
              <a:rPr lang="en-US" dirty="0"/>
              <a:t> per pixel</a:t>
            </a:r>
          </a:p>
          <a:p>
            <a:r>
              <a:rPr lang="en-US" dirty="0"/>
              <a:t>Evaluate Distance Function per pixel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Application: Sampling the Distance Function</a:t>
            </a:r>
          </a:p>
        </p:txBody>
      </p:sp>
      <p:sp>
        <p:nvSpPr>
          <p:cNvPr id="6" name="Rechteck 5"/>
          <p:cNvSpPr/>
          <p:nvPr/>
        </p:nvSpPr>
        <p:spPr>
          <a:xfrm>
            <a:off x="7150204" y="2250769"/>
            <a:ext cx="710294" cy="71029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10001775" y="2250769"/>
            <a:ext cx="710294" cy="71029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hteck 7"/>
          <p:cNvSpPr/>
          <p:nvPr/>
        </p:nvSpPr>
        <p:spPr>
          <a:xfrm>
            <a:off x="7863097" y="2250769"/>
            <a:ext cx="710294" cy="710291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hteck 8"/>
          <p:cNvSpPr/>
          <p:nvPr/>
        </p:nvSpPr>
        <p:spPr>
          <a:xfrm>
            <a:off x="8575990" y="2250769"/>
            <a:ext cx="710294" cy="71029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hteck 9"/>
          <p:cNvSpPr/>
          <p:nvPr/>
        </p:nvSpPr>
        <p:spPr>
          <a:xfrm>
            <a:off x="9288883" y="2250769"/>
            <a:ext cx="710294" cy="71029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hteck 10"/>
          <p:cNvSpPr/>
          <p:nvPr/>
        </p:nvSpPr>
        <p:spPr>
          <a:xfrm>
            <a:off x="7150204" y="5072673"/>
            <a:ext cx="710294" cy="71029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hteck 11"/>
          <p:cNvSpPr/>
          <p:nvPr/>
        </p:nvSpPr>
        <p:spPr>
          <a:xfrm>
            <a:off x="10001775" y="5072673"/>
            <a:ext cx="710294" cy="71029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hteck 12"/>
          <p:cNvSpPr/>
          <p:nvPr/>
        </p:nvSpPr>
        <p:spPr>
          <a:xfrm>
            <a:off x="7863097" y="5072673"/>
            <a:ext cx="710294" cy="71029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hteck 13"/>
          <p:cNvSpPr/>
          <p:nvPr/>
        </p:nvSpPr>
        <p:spPr>
          <a:xfrm>
            <a:off x="8575990" y="5072673"/>
            <a:ext cx="710294" cy="710291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hteck 14"/>
          <p:cNvSpPr/>
          <p:nvPr/>
        </p:nvSpPr>
        <p:spPr>
          <a:xfrm>
            <a:off x="9288883" y="5072673"/>
            <a:ext cx="710294" cy="7102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hteck 15"/>
          <p:cNvSpPr/>
          <p:nvPr/>
        </p:nvSpPr>
        <p:spPr>
          <a:xfrm>
            <a:off x="7150204" y="2956245"/>
            <a:ext cx="710294" cy="710291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hteck 16"/>
          <p:cNvSpPr/>
          <p:nvPr/>
        </p:nvSpPr>
        <p:spPr>
          <a:xfrm>
            <a:off x="10001775" y="2956245"/>
            <a:ext cx="710294" cy="71029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hteck 17"/>
          <p:cNvSpPr/>
          <p:nvPr/>
        </p:nvSpPr>
        <p:spPr>
          <a:xfrm>
            <a:off x="7863097" y="2956245"/>
            <a:ext cx="710294" cy="71029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hteck 18"/>
          <p:cNvSpPr/>
          <p:nvPr/>
        </p:nvSpPr>
        <p:spPr>
          <a:xfrm>
            <a:off x="8575990" y="2956245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hteck 19"/>
          <p:cNvSpPr/>
          <p:nvPr/>
        </p:nvSpPr>
        <p:spPr>
          <a:xfrm>
            <a:off x="9288883" y="2956245"/>
            <a:ext cx="710294" cy="71029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hteck 20"/>
          <p:cNvSpPr/>
          <p:nvPr/>
        </p:nvSpPr>
        <p:spPr>
          <a:xfrm>
            <a:off x="7150204" y="3661721"/>
            <a:ext cx="710294" cy="710291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hteck 21"/>
          <p:cNvSpPr/>
          <p:nvPr/>
        </p:nvSpPr>
        <p:spPr>
          <a:xfrm>
            <a:off x="10001775" y="3661721"/>
            <a:ext cx="710294" cy="7102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hteck 22"/>
          <p:cNvSpPr/>
          <p:nvPr/>
        </p:nvSpPr>
        <p:spPr>
          <a:xfrm>
            <a:off x="7863097" y="3661721"/>
            <a:ext cx="710294" cy="7102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hteck 23"/>
          <p:cNvSpPr/>
          <p:nvPr/>
        </p:nvSpPr>
        <p:spPr>
          <a:xfrm>
            <a:off x="8575990" y="3661721"/>
            <a:ext cx="710294" cy="71029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hteck 24"/>
          <p:cNvSpPr/>
          <p:nvPr/>
        </p:nvSpPr>
        <p:spPr>
          <a:xfrm>
            <a:off x="9288883" y="3661721"/>
            <a:ext cx="710294" cy="71029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hteck 25"/>
          <p:cNvSpPr/>
          <p:nvPr/>
        </p:nvSpPr>
        <p:spPr>
          <a:xfrm>
            <a:off x="7150204" y="4367197"/>
            <a:ext cx="710294" cy="710291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hteck 26"/>
          <p:cNvSpPr/>
          <p:nvPr/>
        </p:nvSpPr>
        <p:spPr>
          <a:xfrm>
            <a:off x="10001775" y="4367197"/>
            <a:ext cx="710294" cy="71029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hteck 27"/>
          <p:cNvSpPr/>
          <p:nvPr/>
        </p:nvSpPr>
        <p:spPr>
          <a:xfrm>
            <a:off x="7863097" y="4367197"/>
            <a:ext cx="710294" cy="71029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hteck 28"/>
          <p:cNvSpPr/>
          <p:nvPr/>
        </p:nvSpPr>
        <p:spPr>
          <a:xfrm>
            <a:off x="8575990" y="4367197"/>
            <a:ext cx="710294" cy="7102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hteck 29"/>
          <p:cNvSpPr/>
          <p:nvPr/>
        </p:nvSpPr>
        <p:spPr>
          <a:xfrm>
            <a:off x="9288883" y="4367197"/>
            <a:ext cx="710294" cy="71029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6" name="Gruppieren 35"/>
          <p:cNvGrpSpPr/>
          <p:nvPr/>
        </p:nvGrpSpPr>
        <p:grpSpPr>
          <a:xfrm>
            <a:off x="7150204" y="2250769"/>
            <a:ext cx="3561865" cy="3532195"/>
            <a:chOff x="7150204" y="2250769"/>
            <a:chExt cx="3561865" cy="3532195"/>
          </a:xfrm>
        </p:grpSpPr>
        <p:cxnSp>
          <p:nvCxnSpPr>
            <p:cNvPr id="37" name="Gerader Verbinder 36"/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r Verbinder 37"/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r Verbinder 38"/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r Verbinder 39"/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Gerader Verbinder 40"/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Gerader Verbinder 41"/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uppieren 42"/>
          <p:cNvGrpSpPr/>
          <p:nvPr/>
        </p:nvGrpSpPr>
        <p:grpSpPr>
          <a:xfrm>
            <a:off x="7150204" y="2249381"/>
            <a:ext cx="3551464" cy="3547954"/>
            <a:chOff x="7150204" y="2249381"/>
            <a:chExt cx="3551464" cy="3547954"/>
          </a:xfrm>
        </p:grpSpPr>
        <p:cxnSp>
          <p:nvCxnSpPr>
            <p:cNvPr id="44" name="Gerader Verbinder 43"/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Gerader Verbinder 44"/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Gerader Verbinder 45"/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r Verbinder 46"/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Gerader Verbinder 47"/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Gerader Verbinder 48"/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Abgerundetes Rechteck 57"/>
          <p:cNvSpPr/>
          <p:nvPr/>
        </p:nvSpPr>
        <p:spPr>
          <a:xfrm>
            <a:off x="7136514" y="1266825"/>
            <a:ext cx="3575554" cy="687481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dirty="0" err="1"/>
              <a:t>Shader</a:t>
            </a:r>
            <a:r>
              <a:rPr lang="en-US" dirty="0"/>
              <a:t>(x, y)</a:t>
            </a:r>
          </a:p>
        </p:txBody>
      </p:sp>
      <p:grpSp>
        <p:nvGrpSpPr>
          <p:cNvPr id="106" name="Gruppieren 105"/>
          <p:cNvGrpSpPr/>
          <p:nvPr/>
        </p:nvGrpSpPr>
        <p:grpSpPr>
          <a:xfrm>
            <a:off x="6833226" y="1475223"/>
            <a:ext cx="4593247" cy="4817192"/>
            <a:chOff x="6534808" y="1748748"/>
            <a:chExt cx="4593247" cy="4817192"/>
          </a:xfrm>
        </p:grpSpPr>
        <p:grpSp>
          <p:nvGrpSpPr>
            <p:cNvPr id="107" name="axis labels"/>
            <p:cNvGrpSpPr/>
            <p:nvPr/>
          </p:nvGrpSpPr>
          <p:grpSpPr>
            <a:xfrm>
              <a:off x="6534808" y="2690021"/>
              <a:ext cx="3668756" cy="3875919"/>
              <a:chOff x="6620895" y="2671293"/>
              <a:chExt cx="3668756" cy="3875919"/>
            </a:xfrm>
          </p:grpSpPr>
          <p:sp>
            <p:nvSpPr>
              <p:cNvPr id="123" name="Textfeld 122"/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124" name="Textfeld 123"/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125" name="Textfeld 124"/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126" name="Textfeld 125"/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127" name="Textfeld 126"/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128" name="Textfeld 127"/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129" name="Textfeld 128"/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130" name="Textfeld 129"/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131" name="Textfeld 130"/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132" name="Textfeld 131"/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08" name="X Ticks"/>
            <p:cNvGrpSpPr/>
            <p:nvPr/>
          </p:nvGrpSpPr>
          <p:grpSpPr>
            <a:xfrm>
              <a:off x="7921043" y="5531002"/>
              <a:ext cx="2130877" cy="360000"/>
              <a:chOff x="8007130" y="5512274"/>
              <a:chExt cx="2130877" cy="360000"/>
            </a:xfrm>
          </p:grpSpPr>
          <p:cxnSp>
            <p:nvCxnSpPr>
              <p:cNvPr id="119" name="Gerader Verbinder 118"/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Gerader Verbinder 119"/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Gerader Verbinder 120"/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Gerader Verbinder 121"/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9" name="Y Ticks"/>
            <p:cNvGrpSpPr/>
            <p:nvPr/>
          </p:nvGrpSpPr>
          <p:grpSpPr>
            <a:xfrm>
              <a:off x="7030751" y="2874674"/>
              <a:ext cx="360000" cy="2130901"/>
              <a:chOff x="7116838" y="2855946"/>
              <a:chExt cx="360000" cy="2130901"/>
            </a:xfrm>
          </p:grpSpPr>
          <p:cxnSp>
            <p:nvCxnSpPr>
              <p:cNvPr id="115" name="Gerader Verbinder 114"/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Gerader Verbinder 115"/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Gerader Verbinder 116"/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Gerader Verbinder 117"/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0" name="Axis"/>
            <p:cNvGrpSpPr/>
            <p:nvPr/>
          </p:nvGrpSpPr>
          <p:grpSpPr>
            <a:xfrm>
              <a:off x="7033302" y="1748748"/>
              <a:ext cx="4094753" cy="4129642"/>
              <a:chOff x="7119389" y="1730020"/>
              <a:chExt cx="4094753" cy="4129642"/>
            </a:xfrm>
          </p:grpSpPr>
          <p:cxnSp>
            <p:nvCxnSpPr>
              <p:cNvPr id="111" name="x axis"/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y axis"/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3" name="x axis label"/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13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4" name="y axis label"/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14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b="-4918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cxnSp>
        <p:nvCxnSpPr>
          <p:cNvPr id="135" name="Gerade Verbindung mit Pfeil 134"/>
          <p:cNvCxnSpPr>
            <a:stCxn id="6" idx="0"/>
            <a:endCxn id="58" idx="2"/>
          </p:cNvCxnSpPr>
          <p:nvPr/>
        </p:nvCxnSpPr>
        <p:spPr>
          <a:xfrm flipV="1">
            <a:off x="7505351" y="1954306"/>
            <a:ext cx="1418940" cy="2964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9" name="Gerade Verbindung mit Pfeil 138"/>
          <p:cNvCxnSpPr>
            <a:stCxn id="8" idx="0"/>
            <a:endCxn id="58" idx="2"/>
          </p:cNvCxnSpPr>
          <p:nvPr/>
        </p:nvCxnSpPr>
        <p:spPr>
          <a:xfrm flipV="1">
            <a:off x="8218244" y="1954306"/>
            <a:ext cx="706047" cy="2964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2" name="Gerade Verbindung mit Pfeil 141"/>
          <p:cNvCxnSpPr>
            <a:stCxn id="9" idx="0"/>
            <a:endCxn id="58" idx="2"/>
          </p:cNvCxnSpPr>
          <p:nvPr/>
        </p:nvCxnSpPr>
        <p:spPr>
          <a:xfrm flipH="1" flipV="1">
            <a:off x="8924291" y="1954306"/>
            <a:ext cx="6846" cy="2964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5" name="Gerade Verbindung mit Pfeil 144"/>
          <p:cNvCxnSpPr>
            <a:stCxn id="10" idx="0"/>
            <a:endCxn id="58" idx="2"/>
          </p:cNvCxnSpPr>
          <p:nvPr/>
        </p:nvCxnSpPr>
        <p:spPr>
          <a:xfrm flipH="1" flipV="1">
            <a:off x="8924291" y="1954306"/>
            <a:ext cx="719739" cy="2964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8" name="Gerade Verbindung mit Pfeil 147"/>
          <p:cNvCxnSpPr>
            <a:stCxn id="7" idx="0"/>
            <a:endCxn id="58" idx="2"/>
          </p:cNvCxnSpPr>
          <p:nvPr/>
        </p:nvCxnSpPr>
        <p:spPr>
          <a:xfrm flipH="1" flipV="1">
            <a:off x="8924291" y="1954306"/>
            <a:ext cx="1432631" cy="2964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1" name="Gerade Verbindung mit Pfeil 150"/>
          <p:cNvCxnSpPr>
            <a:stCxn id="16" idx="0"/>
            <a:endCxn id="58" idx="2"/>
          </p:cNvCxnSpPr>
          <p:nvPr/>
        </p:nvCxnSpPr>
        <p:spPr>
          <a:xfrm flipV="1">
            <a:off x="7505351" y="1954306"/>
            <a:ext cx="1418940" cy="10019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4" name="Gerade Verbindung mit Pfeil 153"/>
          <p:cNvCxnSpPr>
            <a:stCxn id="18" idx="0"/>
            <a:endCxn id="58" idx="2"/>
          </p:cNvCxnSpPr>
          <p:nvPr/>
        </p:nvCxnSpPr>
        <p:spPr>
          <a:xfrm flipV="1">
            <a:off x="8218244" y="1954306"/>
            <a:ext cx="706047" cy="10019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7" name="Gerade Verbindung mit Pfeil 156"/>
          <p:cNvCxnSpPr>
            <a:stCxn id="9" idx="2"/>
            <a:endCxn id="58" idx="2"/>
          </p:cNvCxnSpPr>
          <p:nvPr/>
        </p:nvCxnSpPr>
        <p:spPr>
          <a:xfrm flipH="1" flipV="1">
            <a:off x="8924291" y="1954306"/>
            <a:ext cx="6846" cy="10067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0" name="Gerade Verbindung mit Pfeil 159"/>
          <p:cNvCxnSpPr>
            <a:stCxn id="10" idx="2"/>
            <a:endCxn id="58" idx="2"/>
          </p:cNvCxnSpPr>
          <p:nvPr/>
        </p:nvCxnSpPr>
        <p:spPr>
          <a:xfrm flipH="1" flipV="1">
            <a:off x="8924291" y="1954306"/>
            <a:ext cx="719739" cy="10067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3" name="Gerade Verbindung mit Pfeil 162"/>
          <p:cNvCxnSpPr>
            <a:stCxn id="7" idx="2"/>
            <a:endCxn id="58" idx="2"/>
          </p:cNvCxnSpPr>
          <p:nvPr/>
        </p:nvCxnSpPr>
        <p:spPr>
          <a:xfrm flipH="1" flipV="1">
            <a:off x="8924291" y="1954306"/>
            <a:ext cx="1432631" cy="100675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6" name="Gerade Verbindung mit Pfeil 165"/>
          <p:cNvCxnSpPr>
            <a:stCxn id="21" idx="0"/>
            <a:endCxn id="58" idx="2"/>
          </p:cNvCxnSpPr>
          <p:nvPr/>
        </p:nvCxnSpPr>
        <p:spPr>
          <a:xfrm flipV="1">
            <a:off x="7505351" y="1954306"/>
            <a:ext cx="1418940" cy="17074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9" name="Gerade Verbindung mit Pfeil 168"/>
          <p:cNvCxnSpPr>
            <a:stCxn id="23" idx="0"/>
            <a:endCxn id="58" idx="2"/>
          </p:cNvCxnSpPr>
          <p:nvPr/>
        </p:nvCxnSpPr>
        <p:spPr>
          <a:xfrm flipV="1">
            <a:off x="8218244" y="1954306"/>
            <a:ext cx="706047" cy="17074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2" name="Gerade Verbindung mit Pfeil 171"/>
          <p:cNvCxnSpPr>
            <a:stCxn id="19" idx="2"/>
            <a:endCxn id="58" idx="2"/>
          </p:cNvCxnSpPr>
          <p:nvPr/>
        </p:nvCxnSpPr>
        <p:spPr>
          <a:xfrm flipH="1" flipV="1">
            <a:off x="8924291" y="1954306"/>
            <a:ext cx="6846" cy="17122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5" name="Gerade Verbindung mit Pfeil 174"/>
          <p:cNvCxnSpPr>
            <a:stCxn id="25" idx="0"/>
            <a:endCxn id="58" idx="2"/>
          </p:cNvCxnSpPr>
          <p:nvPr/>
        </p:nvCxnSpPr>
        <p:spPr>
          <a:xfrm flipH="1" flipV="1">
            <a:off x="8924291" y="1954306"/>
            <a:ext cx="719739" cy="17074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8" name="Gerade Verbindung mit Pfeil 177"/>
          <p:cNvCxnSpPr>
            <a:stCxn id="22" idx="0"/>
            <a:endCxn id="58" idx="2"/>
          </p:cNvCxnSpPr>
          <p:nvPr/>
        </p:nvCxnSpPr>
        <p:spPr>
          <a:xfrm flipH="1" flipV="1">
            <a:off x="8924291" y="1954306"/>
            <a:ext cx="1432631" cy="17074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1" name="Gerade Verbindung mit Pfeil 180"/>
          <p:cNvCxnSpPr>
            <a:stCxn id="26" idx="0"/>
            <a:endCxn id="58" idx="2"/>
          </p:cNvCxnSpPr>
          <p:nvPr/>
        </p:nvCxnSpPr>
        <p:spPr>
          <a:xfrm flipV="1">
            <a:off x="7505351" y="1954306"/>
            <a:ext cx="1418940" cy="24128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4" name="Gerade Verbindung mit Pfeil 183"/>
          <p:cNvCxnSpPr>
            <a:stCxn id="23" idx="2"/>
            <a:endCxn id="58" idx="2"/>
          </p:cNvCxnSpPr>
          <p:nvPr/>
        </p:nvCxnSpPr>
        <p:spPr>
          <a:xfrm flipV="1">
            <a:off x="8218244" y="1954306"/>
            <a:ext cx="706047" cy="241770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7" name="Gerade Verbindung mit Pfeil 186"/>
          <p:cNvCxnSpPr>
            <a:stCxn id="29" idx="0"/>
            <a:endCxn id="58" idx="2"/>
          </p:cNvCxnSpPr>
          <p:nvPr/>
        </p:nvCxnSpPr>
        <p:spPr>
          <a:xfrm flipH="1" flipV="1">
            <a:off x="8924291" y="1954306"/>
            <a:ext cx="6846" cy="24128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1" name="Gerade Verbindung mit Pfeil 190"/>
          <p:cNvCxnSpPr>
            <a:stCxn id="30" idx="0"/>
            <a:endCxn id="58" idx="2"/>
          </p:cNvCxnSpPr>
          <p:nvPr/>
        </p:nvCxnSpPr>
        <p:spPr>
          <a:xfrm flipH="1" flipV="1">
            <a:off x="8924291" y="1954306"/>
            <a:ext cx="719739" cy="24128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4" name="Gerade Verbindung mit Pfeil 193"/>
          <p:cNvCxnSpPr>
            <a:stCxn id="27" idx="0"/>
            <a:endCxn id="58" idx="2"/>
          </p:cNvCxnSpPr>
          <p:nvPr/>
        </p:nvCxnSpPr>
        <p:spPr>
          <a:xfrm flipH="1" flipV="1">
            <a:off x="8924291" y="1954306"/>
            <a:ext cx="1432631" cy="241289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7" name="Gerade Verbindung mit Pfeil 196"/>
          <p:cNvCxnSpPr>
            <a:stCxn id="26" idx="2"/>
            <a:endCxn id="58" idx="2"/>
          </p:cNvCxnSpPr>
          <p:nvPr/>
        </p:nvCxnSpPr>
        <p:spPr>
          <a:xfrm flipV="1">
            <a:off x="7505351" y="1954306"/>
            <a:ext cx="1418940" cy="31231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0" name="Gerade Verbindung mit Pfeil 199"/>
          <p:cNvCxnSpPr>
            <a:stCxn id="28" idx="2"/>
            <a:endCxn id="58" idx="2"/>
          </p:cNvCxnSpPr>
          <p:nvPr/>
        </p:nvCxnSpPr>
        <p:spPr>
          <a:xfrm flipV="1">
            <a:off x="8218244" y="1954306"/>
            <a:ext cx="706047" cy="31231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3" name="Gerade Verbindung mit Pfeil 202"/>
          <p:cNvCxnSpPr>
            <a:stCxn id="14" idx="0"/>
            <a:endCxn id="58" idx="2"/>
          </p:cNvCxnSpPr>
          <p:nvPr/>
        </p:nvCxnSpPr>
        <p:spPr>
          <a:xfrm flipH="1" flipV="1">
            <a:off x="8924291" y="1954306"/>
            <a:ext cx="6846" cy="311836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6" name="Gerade Verbindung mit Pfeil 205"/>
          <p:cNvCxnSpPr>
            <a:stCxn id="15" idx="0"/>
            <a:endCxn id="58" idx="2"/>
          </p:cNvCxnSpPr>
          <p:nvPr/>
        </p:nvCxnSpPr>
        <p:spPr>
          <a:xfrm flipH="1" flipV="1">
            <a:off x="8924291" y="1954306"/>
            <a:ext cx="719739" cy="311836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9" name="Gerade Verbindung mit Pfeil 208"/>
          <p:cNvCxnSpPr>
            <a:stCxn id="27" idx="2"/>
            <a:endCxn id="58" idx="2"/>
          </p:cNvCxnSpPr>
          <p:nvPr/>
        </p:nvCxnSpPr>
        <p:spPr>
          <a:xfrm flipH="1" flipV="1">
            <a:off x="8924291" y="1954306"/>
            <a:ext cx="1432631" cy="312318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2700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0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5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50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000"/>
                            </p:stCondLst>
                            <p:childTnLst>
                              <p:par>
                                <p:cTn id="1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6500"/>
                            </p:stCondLst>
                            <p:childTnLst>
                              <p:par>
                                <p:cTn id="1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7500"/>
                            </p:stCondLst>
                            <p:childTnLst>
                              <p:par>
                                <p:cTn id="1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2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8000"/>
                            </p:stCondLst>
                            <p:childTnLst>
                              <p:par>
                                <p:cTn id="1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8500"/>
                            </p:stCondLst>
                            <p:childTnLst>
                              <p:par>
                                <p:cTn id="1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9000"/>
                            </p:stCondLst>
                            <p:childTnLst>
                              <p:par>
                                <p:cTn id="1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2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9500"/>
                            </p:stCondLst>
                            <p:childTnLst>
                              <p:par>
                                <p:cTn id="2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2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2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3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3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11500"/>
                            </p:stCondLst>
                            <p:childTnLst>
                              <p:par>
                                <p:cTn id="2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2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9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3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5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58" grpId="0" animBg="1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514351" y="1266825"/>
            <a:ext cx="5850620" cy="5233988"/>
          </a:xfrm>
        </p:spPr>
        <p:txBody>
          <a:bodyPr/>
          <a:lstStyle/>
          <a:p>
            <a:r>
              <a:rPr lang="en-US" dirty="0"/>
              <a:t>Road Rendering in Navigation Systems</a:t>
            </a:r>
          </a:p>
          <a:p>
            <a:r>
              <a:rPr lang="en-US" dirty="0"/>
              <a:t>Vector Graphics Rendering in GPUs</a:t>
            </a:r>
          </a:p>
          <a:p>
            <a:pPr marL="0" indent="0">
              <a:buNone/>
            </a:pPr>
            <a:endParaRPr lang="en-US" dirty="0"/>
          </a:p>
          <a:p>
            <a:endParaRPr lang="en-US" sz="1000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Application: Sampling the Distance Function</a:t>
            </a:r>
          </a:p>
        </p:txBody>
      </p:sp>
    </p:spTree>
    <p:extLst>
      <p:ext uri="{BB962C8B-B14F-4D97-AF65-F5344CB8AC3E}">
        <p14:creationId xmlns:p14="http://schemas.microsoft.com/office/powerpoint/2010/main" val="421073614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eck 32">
            <a:hlinkClick r:id="rId26" action="ppaction://hlinksldjump"/>
            <a:extLst>
              <a:ext uri="{FF2B5EF4-FFF2-40B4-BE49-F238E27FC236}">
                <a16:creationId xmlns:a16="http://schemas.microsoft.com/office/drawing/2014/main" id="{7ED58C4A-3977-4B0C-B63A-EC8E32BC0D7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84982" y="5776628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Clipping</a:t>
            </a:r>
          </a:p>
        </p:txBody>
      </p:sp>
      <p:sp>
        <p:nvSpPr>
          <p:cNvPr id="32" name="Rechteck 31">
            <a:hlinkClick r:id="rId26" action="ppaction://hlinksldjump"/>
            <a:extLst>
              <a:ext uri="{FF2B5EF4-FFF2-40B4-BE49-F238E27FC236}">
                <a16:creationId xmlns:a16="http://schemas.microsoft.com/office/drawing/2014/main" id="{56BCCE5D-37CA-4E9B-B1D3-F0D19832AA1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5776628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6" name="Rechteck 25">
            <a:hlinkClick r:id="rId27" action="ppaction://hlinksldjump"/>
            <a:extLst>
              <a:ext uri="{FF2B5EF4-FFF2-40B4-BE49-F238E27FC236}">
                <a16:creationId xmlns:a16="http://schemas.microsoft.com/office/drawing/2014/main" id="{24E981C9-B9E4-42B3-948A-B051E3DC730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84982" y="5325633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Antialiasing</a:t>
            </a:r>
          </a:p>
        </p:txBody>
      </p:sp>
      <p:sp>
        <p:nvSpPr>
          <p:cNvPr id="25" name="Rechteck 24">
            <a:hlinkClick r:id="rId27" action="ppaction://hlinksldjump"/>
            <a:extLst>
              <a:ext uri="{FF2B5EF4-FFF2-40B4-BE49-F238E27FC236}">
                <a16:creationId xmlns:a16="http://schemas.microsoft.com/office/drawing/2014/main" id="{4DC30340-4235-4958-B13C-FD0080B899F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5325633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4" name="Rechteck 23">
            <a:hlinkClick r:id="rId28" action="ppaction://hlinksldjump"/>
            <a:extLst>
              <a:ext uri="{FF2B5EF4-FFF2-40B4-BE49-F238E27FC236}">
                <a16:creationId xmlns:a16="http://schemas.microsoft.com/office/drawing/2014/main" id="{1BB37107-7280-4D98-BD6E-1D080D662D3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84982" y="487463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Attribute Interpolation</a:t>
            </a:r>
          </a:p>
        </p:txBody>
      </p:sp>
      <p:sp>
        <p:nvSpPr>
          <p:cNvPr id="23" name="Rechteck 22">
            <a:hlinkClick r:id="rId28" action="ppaction://hlinksldjump"/>
            <a:extLst>
              <a:ext uri="{FF2B5EF4-FFF2-40B4-BE49-F238E27FC236}">
                <a16:creationId xmlns:a16="http://schemas.microsoft.com/office/drawing/2014/main" id="{6550D061-7BBA-4702-A42C-E6722D933FF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487463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4</a:t>
            </a:r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2E413BDC-2D90-4CE8-A5FB-E31A42B6B7F5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14349" y="4423644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EDFAB96E-E816-4092-B2F2-E216D5E03CE6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514349" y="4812866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hteck 19">
            <a:hlinkClick r:id="rId29" action="ppaction://hlinksldjump"/>
            <a:extLst>
              <a:ext uri="{FF2B5EF4-FFF2-40B4-BE49-F238E27FC236}">
                <a16:creationId xmlns:a16="http://schemas.microsoft.com/office/drawing/2014/main" id="{A5419CAE-17EB-4667-87CA-129D672059BD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255614" y="4423644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Summary</a:t>
            </a:r>
          </a:p>
        </p:txBody>
      </p:sp>
      <p:sp>
        <p:nvSpPr>
          <p:cNvPr id="19" name="Rechteck 18">
            <a:hlinkClick r:id="rId29" action="ppaction://hlinksldjump"/>
            <a:extLst>
              <a:ext uri="{FF2B5EF4-FFF2-40B4-BE49-F238E27FC236}">
                <a16:creationId xmlns:a16="http://schemas.microsoft.com/office/drawing/2014/main" id="{0A58517D-1CF9-4FD1-AFCD-A63AA0483B61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884982" y="442364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3.4</a:t>
            </a:r>
          </a:p>
        </p:txBody>
      </p:sp>
      <p:sp>
        <p:nvSpPr>
          <p:cNvPr id="18" name="Rechteck 17">
            <a:hlinkClick r:id="rId30" action="ppaction://hlinksldjump"/>
            <a:extLst>
              <a:ext uri="{FF2B5EF4-FFF2-40B4-BE49-F238E27FC236}">
                <a16:creationId xmlns:a16="http://schemas.microsoft.com/office/drawing/2014/main" id="{2BEFCF9E-9CDA-44A9-985A-F6176AF53F73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1255614" y="3972649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Signed Distance Function Sample</a:t>
            </a:r>
          </a:p>
        </p:txBody>
      </p:sp>
      <p:sp>
        <p:nvSpPr>
          <p:cNvPr id="17" name="Rechteck 16">
            <a:hlinkClick r:id="rId30" action="ppaction://hlinksldjump"/>
            <a:extLst>
              <a:ext uri="{FF2B5EF4-FFF2-40B4-BE49-F238E27FC236}">
                <a16:creationId xmlns:a16="http://schemas.microsoft.com/office/drawing/2014/main" id="{0F258F27-E379-4F2C-9190-5C8A0091868A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84982" y="397264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3.3</a:t>
            </a:r>
          </a:p>
        </p:txBody>
      </p:sp>
      <p:sp>
        <p:nvSpPr>
          <p:cNvPr id="16" name="Rechteck 15">
            <a:hlinkClick r:id="rId31" action="ppaction://hlinksldjump"/>
            <a:extLst>
              <a:ext uri="{FF2B5EF4-FFF2-40B4-BE49-F238E27FC236}">
                <a16:creationId xmlns:a16="http://schemas.microsoft.com/office/drawing/2014/main" id="{CC1F96D2-5879-4607-92EE-722F06BE64A1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1255614" y="3521654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Bresenham</a:t>
            </a:r>
          </a:p>
        </p:txBody>
      </p:sp>
      <p:sp>
        <p:nvSpPr>
          <p:cNvPr id="15" name="Rechteck 14">
            <a:hlinkClick r:id="rId31" action="ppaction://hlinksldjump"/>
            <a:extLst>
              <a:ext uri="{FF2B5EF4-FFF2-40B4-BE49-F238E27FC236}">
                <a16:creationId xmlns:a16="http://schemas.microsoft.com/office/drawing/2014/main" id="{BD33BE59-1AAF-447B-B1DF-414785E1FF17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884982" y="352165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3.2</a:t>
            </a:r>
          </a:p>
        </p:txBody>
      </p:sp>
      <p:sp>
        <p:nvSpPr>
          <p:cNvPr id="14" name="Rechteck 13">
            <a:hlinkClick r:id="rId32" action="ppaction://hlinksldjump"/>
            <a:extLst>
              <a:ext uri="{FF2B5EF4-FFF2-40B4-BE49-F238E27FC236}">
                <a16:creationId xmlns:a16="http://schemas.microsoft.com/office/drawing/2014/main" id="{AE928158-EF43-4AC3-9A81-3AEEF37268A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1255614" y="3070659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Naïve Linear Function Sampling</a:t>
            </a:r>
          </a:p>
        </p:txBody>
      </p:sp>
      <p:sp>
        <p:nvSpPr>
          <p:cNvPr id="13" name="Rechteck 12">
            <a:hlinkClick r:id="rId32" action="ppaction://hlinksldjump"/>
            <a:extLst>
              <a:ext uri="{FF2B5EF4-FFF2-40B4-BE49-F238E27FC236}">
                <a16:creationId xmlns:a16="http://schemas.microsoft.com/office/drawing/2014/main" id="{E0C3A560-1B3C-42D0-8D0A-579AF3D36D1E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884982" y="307065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3.1</a:t>
            </a:r>
          </a:p>
        </p:txBody>
      </p:sp>
      <p:sp>
        <p:nvSpPr>
          <p:cNvPr id="12" name="Rechteck 11">
            <a:hlinkClick r:id="rId33" action="ppaction://hlinksldjump"/>
            <a:extLst>
              <a:ext uri="{FF2B5EF4-FFF2-40B4-BE49-F238E27FC236}">
                <a16:creationId xmlns:a16="http://schemas.microsoft.com/office/drawing/2014/main" id="{D17D3077-D910-43C1-9365-B536600F2107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884982" y="2619664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Base Algorithms</a:t>
            </a:r>
          </a:p>
        </p:txBody>
      </p:sp>
      <p:sp>
        <p:nvSpPr>
          <p:cNvPr id="11" name="Rechteck 10">
            <a:hlinkClick r:id="rId33" action="ppaction://hlinksldjump"/>
            <a:extLst>
              <a:ext uri="{FF2B5EF4-FFF2-40B4-BE49-F238E27FC236}">
                <a16:creationId xmlns:a16="http://schemas.microsoft.com/office/drawing/2014/main" id="{B66FDF35-F09A-419F-9BC0-8D49D4170471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2619664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Rechteck 9">
            <a:hlinkClick r:id="rId34" action="ppaction://hlinksldjump"/>
            <a:extLst>
              <a:ext uri="{FF2B5EF4-FFF2-40B4-BE49-F238E27FC236}">
                <a16:creationId xmlns:a16="http://schemas.microsoft.com/office/drawing/2014/main" id="{53E0229A-8168-4157-9F78-643C5EA098B7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884982" y="2168670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Line Definition</a:t>
            </a:r>
          </a:p>
        </p:txBody>
      </p:sp>
      <p:sp>
        <p:nvSpPr>
          <p:cNvPr id="9" name="Rechteck 8">
            <a:hlinkClick r:id="rId34" action="ppaction://hlinksldjump"/>
            <a:extLst>
              <a:ext uri="{FF2B5EF4-FFF2-40B4-BE49-F238E27FC236}">
                <a16:creationId xmlns:a16="http://schemas.microsoft.com/office/drawing/2014/main" id="{711F6CF4-0CFF-4AA3-834B-70061F0A0154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14349" y="2168670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" name="Rechteck 7">
            <a:hlinkClick r:id="rId35" action="ppaction://hlinksldjump"/>
            <a:extLst>
              <a:ext uri="{FF2B5EF4-FFF2-40B4-BE49-F238E27FC236}">
                <a16:creationId xmlns:a16="http://schemas.microsoft.com/office/drawing/2014/main" id="{CED52FF6-61E5-495B-901F-493249A83401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884982" y="1717675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Introduction</a:t>
            </a:r>
          </a:p>
        </p:txBody>
      </p:sp>
      <p:sp>
        <p:nvSpPr>
          <p:cNvPr id="7" name="Rechteck 6">
            <a:hlinkClick r:id="rId35" action="ppaction://hlinksldjump"/>
            <a:extLst>
              <a:ext uri="{FF2B5EF4-FFF2-40B4-BE49-F238E27FC236}">
                <a16:creationId xmlns:a16="http://schemas.microsoft.com/office/drawing/2014/main" id="{EDE4870A-9F71-4266-AC58-283E60489600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514349" y="1717675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A61F5E3-2C80-4A7A-BAFB-AD5338D60B0D}"/>
              </a:ext>
            </a:extLst>
          </p:cNvPr>
          <p:cNvSpPr>
            <a:spLocks noGrp="1"/>
          </p:cNvSpPr>
          <p:nvPr>
            <p:ph type="title"/>
            <p:custDataLst>
              <p:tags r:id="rId24"/>
            </p:custDataLst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841731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Three Line Rasterization Algorithms</a:t>
            </a:r>
          </a:p>
          <a:p>
            <a:pPr lvl="1"/>
            <a:r>
              <a:rPr lang="en-US" dirty="0"/>
              <a:t>Naïve Linear Function Sampling</a:t>
            </a:r>
          </a:p>
          <a:p>
            <a:pPr lvl="2"/>
            <a:r>
              <a:rPr lang="en-US" dirty="0"/>
              <a:t>Intuitive</a:t>
            </a:r>
          </a:p>
          <a:p>
            <a:pPr lvl="1"/>
            <a:r>
              <a:rPr lang="en-US" dirty="0" err="1"/>
              <a:t>Bresenham</a:t>
            </a:r>
            <a:endParaRPr lang="en-US" dirty="0"/>
          </a:p>
          <a:p>
            <a:pPr lvl="2"/>
            <a:r>
              <a:rPr lang="en-US" dirty="0"/>
              <a:t>Optimization of Naïve Linear Function Sampling</a:t>
            </a:r>
          </a:p>
          <a:p>
            <a:pPr lvl="2"/>
            <a:r>
              <a:rPr lang="en-US" dirty="0"/>
              <a:t>Serial</a:t>
            </a:r>
          </a:p>
          <a:p>
            <a:pPr lvl="2"/>
            <a:r>
              <a:rPr lang="en-US" dirty="0"/>
              <a:t>Only Integer Operations</a:t>
            </a:r>
          </a:p>
          <a:p>
            <a:pPr lvl="2"/>
            <a:r>
              <a:rPr lang="en-US" dirty="0"/>
              <a:t>Concepts apply to other Rasterization Techniques</a:t>
            </a:r>
          </a:p>
          <a:p>
            <a:pPr lvl="1"/>
            <a:r>
              <a:rPr lang="en-US" dirty="0"/>
              <a:t>Distance Function Sampling</a:t>
            </a:r>
          </a:p>
          <a:p>
            <a:pPr lvl="2"/>
            <a:r>
              <a:rPr lang="en-US" dirty="0"/>
              <a:t>Parallel</a:t>
            </a:r>
          </a:p>
          <a:p>
            <a:pPr lvl="2"/>
            <a:r>
              <a:rPr lang="en-US" dirty="0"/>
              <a:t>Basic principles for other GPU Algorithms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381135124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>
            <a:hlinkClick r:id="rId18" action="ppaction://hlinksldjump"/>
            <a:extLst>
              <a:ext uri="{FF2B5EF4-FFF2-40B4-BE49-F238E27FC236}">
                <a16:creationId xmlns:a16="http://schemas.microsoft.com/office/drawing/2014/main" id="{F693E1A1-C847-4D18-AA20-6DBA54210F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84982" y="397264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Clipping</a:t>
            </a:r>
          </a:p>
        </p:txBody>
      </p:sp>
      <p:sp>
        <p:nvSpPr>
          <p:cNvPr id="19" name="Rechteck 18">
            <a:hlinkClick r:id="rId18" action="ppaction://hlinksldjump"/>
            <a:extLst>
              <a:ext uri="{FF2B5EF4-FFF2-40B4-BE49-F238E27FC236}">
                <a16:creationId xmlns:a16="http://schemas.microsoft.com/office/drawing/2014/main" id="{8E2F45AD-7A15-4FB3-8237-2B519B3F2AF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397264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8" name="Rechteck 17">
            <a:hlinkClick r:id="rId19" action="ppaction://hlinksldjump"/>
            <a:extLst>
              <a:ext uri="{FF2B5EF4-FFF2-40B4-BE49-F238E27FC236}">
                <a16:creationId xmlns:a16="http://schemas.microsoft.com/office/drawing/2014/main" id="{5CCAC058-ED90-4867-B7AB-3028949C95E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84982" y="3521654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Antialiasing</a:t>
            </a:r>
          </a:p>
        </p:txBody>
      </p:sp>
      <p:sp>
        <p:nvSpPr>
          <p:cNvPr id="17" name="Rechteck 16">
            <a:hlinkClick r:id="rId19" action="ppaction://hlinksldjump"/>
            <a:extLst>
              <a:ext uri="{FF2B5EF4-FFF2-40B4-BE49-F238E27FC236}">
                <a16:creationId xmlns:a16="http://schemas.microsoft.com/office/drawing/2014/main" id="{5A9CE974-D2F0-4C61-8A58-6B85945CF7A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352165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5</a:t>
            </a:r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D61B2BD8-1F39-49F8-AEF4-D91A3148866E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514349" y="3070659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24D869F3-0C7E-40D0-BD86-E8B74F933C17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514349" y="3459881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hteck 13">
            <a:hlinkClick r:id="rId20" action="ppaction://hlinksldjump"/>
            <a:extLst>
              <a:ext uri="{FF2B5EF4-FFF2-40B4-BE49-F238E27FC236}">
                <a16:creationId xmlns:a16="http://schemas.microsoft.com/office/drawing/2014/main" id="{F248DB8D-2BA0-4FD5-B3CA-3C95C0BA5998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884982" y="307065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Attribute Interpolation</a:t>
            </a:r>
          </a:p>
        </p:txBody>
      </p:sp>
      <p:sp>
        <p:nvSpPr>
          <p:cNvPr id="13" name="Rechteck 12">
            <a:hlinkClick r:id="rId20" action="ppaction://hlinksldjump"/>
            <a:extLst>
              <a:ext uri="{FF2B5EF4-FFF2-40B4-BE49-F238E27FC236}">
                <a16:creationId xmlns:a16="http://schemas.microsoft.com/office/drawing/2014/main" id="{E03CAD8B-4861-4BFA-B9AC-82C296AEAC75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14349" y="307065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12" name="Rechteck 11">
            <a:hlinkClick r:id="rId21" action="ppaction://hlinksldjump"/>
            <a:extLst>
              <a:ext uri="{FF2B5EF4-FFF2-40B4-BE49-F238E27FC236}">
                <a16:creationId xmlns:a16="http://schemas.microsoft.com/office/drawing/2014/main" id="{377918AB-0221-4AD2-AE42-DAC118BBE72F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84982" y="2619664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Base Algorithms</a:t>
            </a:r>
          </a:p>
        </p:txBody>
      </p:sp>
      <p:sp>
        <p:nvSpPr>
          <p:cNvPr id="11" name="Rechteck 10">
            <a:hlinkClick r:id="rId21" action="ppaction://hlinksldjump"/>
            <a:extLst>
              <a:ext uri="{FF2B5EF4-FFF2-40B4-BE49-F238E27FC236}">
                <a16:creationId xmlns:a16="http://schemas.microsoft.com/office/drawing/2014/main" id="{0092EF47-CAEE-45A1-8ADD-3B6F4923CE08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14349" y="2619664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Rechteck 9">
            <a:hlinkClick r:id="rId22" action="ppaction://hlinksldjump"/>
            <a:extLst>
              <a:ext uri="{FF2B5EF4-FFF2-40B4-BE49-F238E27FC236}">
                <a16:creationId xmlns:a16="http://schemas.microsoft.com/office/drawing/2014/main" id="{AC35395A-FCC7-4B58-99A8-47FAACFD2890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84982" y="2168670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Line Definition</a:t>
            </a:r>
          </a:p>
        </p:txBody>
      </p:sp>
      <p:sp>
        <p:nvSpPr>
          <p:cNvPr id="9" name="Rechteck 8">
            <a:hlinkClick r:id="rId22" action="ppaction://hlinksldjump"/>
            <a:extLst>
              <a:ext uri="{FF2B5EF4-FFF2-40B4-BE49-F238E27FC236}">
                <a16:creationId xmlns:a16="http://schemas.microsoft.com/office/drawing/2014/main" id="{A5D5E9C8-535F-4354-B569-BA2D4603D614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4349" y="2168670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" name="Rechteck 7">
            <a:hlinkClick r:id="rId23" action="ppaction://hlinksldjump"/>
            <a:extLst>
              <a:ext uri="{FF2B5EF4-FFF2-40B4-BE49-F238E27FC236}">
                <a16:creationId xmlns:a16="http://schemas.microsoft.com/office/drawing/2014/main" id="{12061765-BEFB-43ED-9A7A-A7F9D687FE7F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84982" y="1717675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Introduction</a:t>
            </a:r>
          </a:p>
        </p:txBody>
      </p:sp>
      <p:sp>
        <p:nvSpPr>
          <p:cNvPr id="7" name="Rechteck 6">
            <a:hlinkClick r:id="rId23" action="ppaction://hlinksldjump"/>
            <a:extLst>
              <a:ext uri="{FF2B5EF4-FFF2-40B4-BE49-F238E27FC236}">
                <a16:creationId xmlns:a16="http://schemas.microsoft.com/office/drawing/2014/main" id="{50850475-0427-4A77-9F77-D63F5820E626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4349" y="1717675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DCFEBABC-5119-4020-BC7E-8C8A62E47643}"/>
              </a:ext>
            </a:extLst>
          </p:cNvPr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531656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Inhaltsplatzhalter 5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 far: Only decided whether </a:t>
            </a:r>
            <a:r>
              <a:rPr lang="en-US" b="1" dirty="0"/>
              <a:t>to set </a:t>
            </a:r>
            <a:r>
              <a:rPr lang="en-US" dirty="0"/>
              <a:t>or </a:t>
            </a:r>
            <a:r>
              <a:rPr lang="en-US" b="1" dirty="0"/>
              <a:t>not to set </a:t>
            </a:r>
            <a:r>
              <a:rPr lang="en-US" dirty="0"/>
              <a:t>a pixel</a:t>
            </a:r>
          </a:p>
          <a:p>
            <a:r>
              <a:rPr lang="en-US" dirty="0"/>
              <a:t>What color?</a:t>
            </a:r>
          </a:p>
          <a:p>
            <a:pPr lvl="1"/>
            <a:r>
              <a:rPr lang="en-US" dirty="0"/>
              <a:t>Option 1:</a:t>
            </a:r>
          </a:p>
          <a:p>
            <a:pPr lvl="2"/>
            <a:r>
              <a:rPr lang="en-US" dirty="0"/>
              <a:t>Define a color for the entire line</a:t>
            </a:r>
          </a:p>
          <a:p>
            <a:pPr lvl="1"/>
            <a:r>
              <a:rPr lang="en-US" b="1" dirty="0"/>
              <a:t>Option 2:</a:t>
            </a:r>
          </a:p>
          <a:p>
            <a:pPr lvl="2"/>
            <a:r>
              <a:rPr lang="en-US" dirty="0"/>
              <a:t>Define a color for each point  </a:t>
            </a:r>
          </a:p>
          <a:p>
            <a:pPr lvl="2"/>
            <a:r>
              <a:rPr lang="en-US" dirty="0"/>
              <a:t>Interpolate the between the two colors along the line</a:t>
            </a:r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7" name="Titel 5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Attribute Interpolation – Problem Description</a:t>
            </a:r>
            <a:endParaRPr lang="de-DE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6833226" y="1475223"/>
            <a:ext cx="4593247" cy="4817192"/>
            <a:chOff x="6534808" y="1748748"/>
            <a:chExt cx="4593247" cy="4817192"/>
          </a:xfrm>
        </p:grpSpPr>
        <p:grpSp>
          <p:nvGrpSpPr>
            <p:cNvPr id="6" name="Gruppieren 5"/>
            <p:cNvGrpSpPr/>
            <p:nvPr/>
          </p:nvGrpSpPr>
          <p:grpSpPr>
            <a:xfrm>
              <a:off x="6851786" y="3234587"/>
              <a:ext cx="3551465" cy="2831533"/>
              <a:chOff x="6851786" y="3234587"/>
              <a:chExt cx="3551465" cy="2831533"/>
            </a:xfrm>
          </p:grpSpPr>
          <p:sp>
            <p:nvSpPr>
              <p:cNvPr id="50" name="Rechteck 49"/>
              <p:cNvSpPr/>
              <p:nvPr/>
            </p:nvSpPr>
            <p:spPr>
              <a:xfrm>
                <a:off x="6851786" y="5355829"/>
                <a:ext cx="710294" cy="71029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hteck 50"/>
              <p:cNvSpPr/>
              <p:nvPr/>
            </p:nvSpPr>
            <p:spPr>
              <a:xfrm>
                <a:off x="8272372" y="3944878"/>
                <a:ext cx="710294" cy="71029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Rechteck 51"/>
              <p:cNvSpPr/>
              <p:nvPr/>
            </p:nvSpPr>
            <p:spPr>
              <a:xfrm>
                <a:off x="7562079" y="4655169"/>
                <a:ext cx="710294" cy="71029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Rechteck 52"/>
              <p:cNvSpPr/>
              <p:nvPr/>
            </p:nvSpPr>
            <p:spPr>
              <a:xfrm>
                <a:off x="8982664" y="3944878"/>
                <a:ext cx="710294" cy="71029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hteck 53"/>
              <p:cNvSpPr/>
              <p:nvPr/>
            </p:nvSpPr>
            <p:spPr>
              <a:xfrm>
                <a:off x="9692957" y="3234587"/>
                <a:ext cx="710294" cy="71029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axis labels"/>
            <p:cNvGrpSpPr/>
            <p:nvPr/>
          </p:nvGrpSpPr>
          <p:grpSpPr>
            <a:xfrm>
              <a:off x="6534808" y="2690021"/>
              <a:ext cx="3668756" cy="3875919"/>
              <a:chOff x="6620895" y="2671293"/>
              <a:chExt cx="3668756" cy="3875919"/>
            </a:xfrm>
          </p:grpSpPr>
          <p:sp>
            <p:nvSpPr>
              <p:cNvPr id="40" name="Textfeld 39"/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1" name="Textfeld 40"/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2" name="Textfeld 41"/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3" name="Textfeld 42"/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4" name="Textfeld 43"/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5" name="Textfeld 44"/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6" name="Textfeld 45"/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7" name="Textfeld 46"/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8" name="Textfeld 47"/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9" name="Textfeld 48"/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8" name="X Ticks"/>
            <p:cNvGrpSpPr/>
            <p:nvPr/>
          </p:nvGrpSpPr>
          <p:grpSpPr>
            <a:xfrm>
              <a:off x="7921043" y="5531002"/>
              <a:ext cx="2130877" cy="360000"/>
              <a:chOff x="8007130" y="5512274"/>
              <a:chExt cx="2130877" cy="360000"/>
            </a:xfrm>
          </p:grpSpPr>
          <p:cxnSp>
            <p:nvCxnSpPr>
              <p:cNvPr id="36" name="Gerader Verbinder 35"/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/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/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/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Y Ticks"/>
            <p:cNvGrpSpPr/>
            <p:nvPr/>
          </p:nvGrpSpPr>
          <p:grpSpPr>
            <a:xfrm>
              <a:off x="7030751" y="2874674"/>
              <a:ext cx="360000" cy="2130901"/>
              <a:chOff x="7116838" y="2855946"/>
              <a:chExt cx="360000" cy="2130901"/>
            </a:xfrm>
          </p:grpSpPr>
          <p:cxnSp>
            <p:nvCxnSpPr>
              <p:cNvPr id="32" name="Gerader Verbinder 31"/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Gerader Verbinder 32"/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Gerader Verbinder 33"/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Gerader Verbinder 34"/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Axis"/>
            <p:cNvGrpSpPr/>
            <p:nvPr/>
          </p:nvGrpSpPr>
          <p:grpSpPr>
            <a:xfrm>
              <a:off x="7033302" y="1748748"/>
              <a:ext cx="4094753" cy="4129642"/>
              <a:chOff x="7119389" y="1730020"/>
              <a:chExt cx="4094753" cy="4129642"/>
            </a:xfrm>
          </p:grpSpPr>
          <p:cxnSp>
            <p:nvCxnSpPr>
              <p:cNvPr id="28" name="x axis"/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y axis"/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x axis label"/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y axis label"/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4918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1" name="Gruppieren 10"/>
            <p:cNvGrpSpPr/>
            <p:nvPr/>
          </p:nvGrpSpPr>
          <p:grpSpPr>
            <a:xfrm>
              <a:off x="6851786" y="2522906"/>
              <a:ext cx="3561865" cy="3547954"/>
              <a:chOff x="6851786" y="2522906"/>
              <a:chExt cx="3561865" cy="3547954"/>
            </a:xfrm>
          </p:grpSpPr>
          <p:cxnSp>
            <p:nvCxnSpPr>
              <p:cNvPr id="16" name="Gerader Verbinder 15"/>
              <p:cNvCxnSpPr/>
              <p:nvPr/>
            </p:nvCxnSpPr>
            <p:spPr>
              <a:xfrm flipV="1">
                <a:off x="6851788" y="5365460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Gerader Verbinder 16"/>
              <p:cNvCxnSpPr/>
              <p:nvPr/>
            </p:nvCxnSpPr>
            <p:spPr>
              <a:xfrm>
                <a:off x="756208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Gerader Verbinder 17"/>
              <p:cNvCxnSpPr/>
              <p:nvPr/>
            </p:nvCxnSpPr>
            <p:spPr>
              <a:xfrm>
                <a:off x="8272373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Gerader Verbinder 18"/>
              <p:cNvCxnSpPr/>
              <p:nvPr/>
            </p:nvCxnSpPr>
            <p:spPr>
              <a:xfrm>
                <a:off x="9692957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Gerader Verbinder 19"/>
              <p:cNvCxnSpPr/>
              <p:nvPr/>
            </p:nvCxnSpPr>
            <p:spPr>
              <a:xfrm>
                <a:off x="1040325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Gerader Verbinder 20"/>
              <p:cNvCxnSpPr/>
              <p:nvPr/>
            </p:nvCxnSpPr>
            <p:spPr>
              <a:xfrm flipV="1">
                <a:off x="6851788" y="394487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Gerader Verbinder 21"/>
              <p:cNvCxnSpPr/>
              <p:nvPr/>
            </p:nvCxnSpPr>
            <p:spPr>
              <a:xfrm flipV="1">
                <a:off x="6851787" y="3234560"/>
                <a:ext cx="3551462" cy="26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Gerader Verbinder 22"/>
              <p:cNvCxnSpPr/>
              <p:nvPr/>
            </p:nvCxnSpPr>
            <p:spPr>
              <a:xfrm flipV="1">
                <a:off x="6851788" y="2524294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Gerader Verbinder 23"/>
              <p:cNvCxnSpPr/>
              <p:nvPr/>
            </p:nvCxnSpPr>
            <p:spPr>
              <a:xfrm flipV="1">
                <a:off x="6851786" y="465516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Gerader Verbinder 24"/>
              <p:cNvCxnSpPr/>
              <p:nvPr/>
            </p:nvCxnSpPr>
            <p:spPr>
              <a:xfrm>
                <a:off x="6851786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Gerader Verbinder 25"/>
              <p:cNvCxnSpPr/>
              <p:nvPr/>
            </p:nvCxnSpPr>
            <p:spPr>
              <a:xfrm flipV="1">
                <a:off x="6862189" y="605648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r Verbinder 26"/>
              <p:cNvCxnSpPr/>
              <p:nvPr/>
            </p:nvCxnSpPr>
            <p:spPr>
              <a:xfrm>
                <a:off x="8982665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uppieren 11"/>
            <p:cNvGrpSpPr/>
            <p:nvPr/>
          </p:nvGrpSpPr>
          <p:grpSpPr>
            <a:xfrm>
              <a:off x="7091259" y="3470670"/>
              <a:ext cx="3075907" cy="2342116"/>
              <a:chOff x="7091259" y="3470670"/>
              <a:chExt cx="3075907" cy="2342116"/>
            </a:xfrm>
          </p:grpSpPr>
          <p:cxnSp>
            <p:nvCxnSpPr>
              <p:cNvPr id="13" name="Line"/>
              <p:cNvCxnSpPr>
                <a:stCxn id="14" idx="7"/>
                <a:endCxn id="15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Point [0 0]"/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Point [4 3]"/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[4 3]"/>
              <p:cNvSpPr txBox="1"/>
              <p:nvPr/>
            </p:nvSpPr>
            <p:spPr>
              <a:xfrm>
                <a:off x="10227459" y="2659878"/>
                <a:ext cx="423834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9" name="[4 3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7459" y="2659878"/>
                <a:ext cx="423834" cy="5162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[0 0]"/>
              <p:cNvSpPr txBox="1"/>
              <p:nvPr/>
            </p:nvSpPr>
            <p:spPr>
              <a:xfrm>
                <a:off x="7024689" y="5437505"/>
                <a:ext cx="42941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0" name="[0 0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689" y="5437505"/>
                <a:ext cx="429413" cy="461665"/>
              </a:xfrm>
              <a:prstGeom prst="rect">
                <a:avLst/>
              </a:prstGeom>
              <a:blipFill>
                <a:blip r:embed="rId9"/>
                <a:stretch>
                  <a:fillRect t="-19737" r="-3239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36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uiExpand="1"/>
      <p:bldP spid="60" grpId="0" uiExpand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8" name="Inhaltsplatzhalter 57"/>
              <p:cNvSpPr>
                <a:spLocks noGrp="1"/>
              </p:cNvSpPr>
              <p:nvPr>
                <p:ph idx="1"/>
              </p:nvPr>
            </p:nvSpPr>
            <p:spPr>
              <a:xfrm>
                <a:off x="514351" y="1266825"/>
                <a:ext cx="6196517" cy="5233988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Define a color as an attribute for each point</a:t>
                </a: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dirty="0"/>
                  <a:t>: dark blue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/>
                  <a:t> light blue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End points obtain respective color</a:t>
                </a:r>
              </a:p>
              <a:p>
                <a:r>
                  <a:rPr lang="en-US" dirty="0"/>
                  <a:t>In-between points: Interpolate</a:t>
                </a:r>
              </a:p>
              <a:p>
                <a:pPr lvl="1"/>
                <a:r>
                  <a:rPr lang="en-US" dirty="0"/>
                  <a:t>Details next slide</a:t>
                </a:r>
              </a:p>
              <a:p>
                <a:pPr lvl="1"/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58" name="Inhaltsplatzhalter 5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51" y="1266825"/>
                <a:ext cx="6196517" cy="5233988"/>
              </a:xfrm>
              <a:blipFill>
                <a:blip r:embed="rId2"/>
                <a:stretch>
                  <a:fillRect l="-127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itel 5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Attribute Interpolation – Example</a:t>
            </a:r>
            <a:endParaRPr lang="de-DE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6833226" y="1475223"/>
            <a:ext cx="4593247" cy="4817192"/>
            <a:chOff x="6534808" y="1748748"/>
            <a:chExt cx="4593247" cy="4817192"/>
          </a:xfrm>
        </p:grpSpPr>
        <p:grpSp>
          <p:nvGrpSpPr>
            <p:cNvPr id="6" name="Gruppieren 5"/>
            <p:cNvGrpSpPr/>
            <p:nvPr/>
          </p:nvGrpSpPr>
          <p:grpSpPr>
            <a:xfrm>
              <a:off x="6851786" y="3234587"/>
              <a:ext cx="3551465" cy="2831533"/>
              <a:chOff x="6851786" y="3234587"/>
              <a:chExt cx="3551465" cy="2831533"/>
            </a:xfrm>
          </p:grpSpPr>
          <p:sp>
            <p:nvSpPr>
              <p:cNvPr id="50" name="Rechteck 49"/>
              <p:cNvSpPr/>
              <p:nvPr/>
            </p:nvSpPr>
            <p:spPr>
              <a:xfrm>
                <a:off x="6851786" y="5355829"/>
                <a:ext cx="710294" cy="71029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hteck 50"/>
              <p:cNvSpPr/>
              <p:nvPr/>
            </p:nvSpPr>
            <p:spPr>
              <a:xfrm>
                <a:off x="8272372" y="3944878"/>
                <a:ext cx="710294" cy="71029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Rechteck 51"/>
              <p:cNvSpPr/>
              <p:nvPr/>
            </p:nvSpPr>
            <p:spPr>
              <a:xfrm>
                <a:off x="7562079" y="4655169"/>
                <a:ext cx="710294" cy="710291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Rechteck 52"/>
              <p:cNvSpPr/>
              <p:nvPr/>
            </p:nvSpPr>
            <p:spPr>
              <a:xfrm>
                <a:off x="8982664" y="3944878"/>
                <a:ext cx="710294" cy="710291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hteck 53"/>
              <p:cNvSpPr/>
              <p:nvPr/>
            </p:nvSpPr>
            <p:spPr>
              <a:xfrm>
                <a:off x="9692957" y="3234587"/>
                <a:ext cx="710294" cy="710291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7" name="axis labels"/>
            <p:cNvGrpSpPr/>
            <p:nvPr/>
          </p:nvGrpSpPr>
          <p:grpSpPr>
            <a:xfrm>
              <a:off x="6534808" y="2690021"/>
              <a:ext cx="3668756" cy="3875919"/>
              <a:chOff x="6620895" y="2671293"/>
              <a:chExt cx="3668756" cy="3875919"/>
            </a:xfrm>
          </p:grpSpPr>
          <p:sp>
            <p:nvSpPr>
              <p:cNvPr id="40" name="Textfeld 39"/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1" name="Textfeld 40"/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2" name="Textfeld 41"/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3" name="Textfeld 42"/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4" name="Textfeld 43"/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5" name="Textfeld 44"/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6" name="Textfeld 45"/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7" name="Textfeld 46"/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8" name="Textfeld 47"/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9" name="Textfeld 48"/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8" name="X Ticks"/>
            <p:cNvGrpSpPr/>
            <p:nvPr/>
          </p:nvGrpSpPr>
          <p:grpSpPr>
            <a:xfrm>
              <a:off x="7921043" y="5531002"/>
              <a:ext cx="2130877" cy="360000"/>
              <a:chOff x="8007130" y="5512274"/>
              <a:chExt cx="2130877" cy="360000"/>
            </a:xfrm>
          </p:grpSpPr>
          <p:cxnSp>
            <p:nvCxnSpPr>
              <p:cNvPr id="36" name="Gerader Verbinder 35"/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/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/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/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Y Ticks"/>
            <p:cNvGrpSpPr/>
            <p:nvPr/>
          </p:nvGrpSpPr>
          <p:grpSpPr>
            <a:xfrm>
              <a:off x="7030751" y="2874674"/>
              <a:ext cx="360000" cy="2130901"/>
              <a:chOff x="7116838" y="2855946"/>
              <a:chExt cx="360000" cy="2130901"/>
            </a:xfrm>
          </p:grpSpPr>
          <p:cxnSp>
            <p:nvCxnSpPr>
              <p:cNvPr id="32" name="Gerader Verbinder 31"/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Gerader Verbinder 32"/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Gerader Verbinder 33"/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Gerader Verbinder 34"/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Axis"/>
            <p:cNvGrpSpPr/>
            <p:nvPr/>
          </p:nvGrpSpPr>
          <p:grpSpPr>
            <a:xfrm>
              <a:off x="7033302" y="1748748"/>
              <a:ext cx="4094753" cy="4129642"/>
              <a:chOff x="7119389" y="1730020"/>
              <a:chExt cx="4094753" cy="4129642"/>
            </a:xfrm>
          </p:grpSpPr>
          <p:cxnSp>
            <p:nvCxnSpPr>
              <p:cNvPr id="28" name="x axis"/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y axis"/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x axis label"/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" name="y axis label"/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4918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1" name="Gruppieren 10"/>
            <p:cNvGrpSpPr/>
            <p:nvPr/>
          </p:nvGrpSpPr>
          <p:grpSpPr>
            <a:xfrm>
              <a:off x="6851786" y="2522906"/>
              <a:ext cx="3561865" cy="3547954"/>
              <a:chOff x="6851786" y="2522906"/>
              <a:chExt cx="3561865" cy="3547954"/>
            </a:xfrm>
          </p:grpSpPr>
          <p:cxnSp>
            <p:nvCxnSpPr>
              <p:cNvPr id="16" name="Gerader Verbinder 15"/>
              <p:cNvCxnSpPr/>
              <p:nvPr/>
            </p:nvCxnSpPr>
            <p:spPr>
              <a:xfrm flipV="1">
                <a:off x="6851788" y="5365460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Gerader Verbinder 16"/>
              <p:cNvCxnSpPr/>
              <p:nvPr/>
            </p:nvCxnSpPr>
            <p:spPr>
              <a:xfrm>
                <a:off x="756208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Gerader Verbinder 17"/>
              <p:cNvCxnSpPr/>
              <p:nvPr/>
            </p:nvCxnSpPr>
            <p:spPr>
              <a:xfrm>
                <a:off x="8272373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Gerader Verbinder 18"/>
              <p:cNvCxnSpPr/>
              <p:nvPr/>
            </p:nvCxnSpPr>
            <p:spPr>
              <a:xfrm>
                <a:off x="9692957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Gerader Verbinder 19"/>
              <p:cNvCxnSpPr/>
              <p:nvPr/>
            </p:nvCxnSpPr>
            <p:spPr>
              <a:xfrm>
                <a:off x="1040325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Gerader Verbinder 20"/>
              <p:cNvCxnSpPr/>
              <p:nvPr/>
            </p:nvCxnSpPr>
            <p:spPr>
              <a:xfrm flipV="1">
                <a:off x="6851788" y="394487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Gerader Verbinder 21"/>
              <p:cNvCxnSpPr/>
              <p:nvPr/>
            </p:nvCxnSpPr>
            <p:spPr>
              <a:xfrm flipV="1">
                <a:off x="6851787" y="3234560"/>
                <a:ext cx="3551462" cy="26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Gerader Verbinder 22"/>
              <p:cNvCxnSpPr/>
              <p:nvPr/>
            </p:nvCxnSpPr>
            <p:spPr>
              <a:xfrm flipV="1">
                <a:off x="6851788" y="2524294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Gerader Verbinder 23"/>
              <p:cNvCxnSpPr/>
              <p:nvPr/>
            </p:nvCxnSpPr>
            <p:spPr>
              <a:xfrm flipV="1">
                <a:off x="6851786" y="465516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Gerader Verbinder 24"/>
              <p:cNvCxnSpPr/>
              <p:nvPr/>
            </p:nvCxnSpPr>
            <p:spPr>
              <a:xfrm>
                <a:off x="6851786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Gerader Verbinder 25"/>
              <p:cNvCxnSpPr/>
              <p:nvPr/>
            </p:nvCxnSpPr>
            <p:spPr>
              <a:xfrm flipV="1">
                <a:off x="6862189" y="605648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r Verbinder 26"/>
              <p:cNvCxnSpPr/>
              <p:nvPr/>
            </p:nvCxnSpPr>
            <p:spPr>
              <a:xfrm>
                <a:off x="8982665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uppieren 11"/>
            <p:cNvGrpSpPr/>
            <p:nvPr/>
          </p:nvGrpSpPr>
          <p:grpSpPr>
            <a:xfrm>
              <a:off x="7091259" y="3470670"/>
              <a:ext cx="3075907" cy="2342116"/>
              <a:chOff x="7091259" y="3470670"/>
              <a:chExt cx="3075907" cy="2342116"/>
            </a:xfrm>
          </p:grpSpPr>
          <p:cxnSp>
            <p:nvCxnSpPr>
              <p:cNvPr id="13" name="Line"/>
              <p:cNvCxnSpPr>
                <a:stCxn id="14" idx="7"/>
                <a:endCxn id="15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Point [0 0]"/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Point [4 3]"/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[4 3]"/>
              <p:cNvSpPr txBox="1"/>
              <p:nvPr/>
            </p:nvSpPr>
            <p:spPr>
              <a:xfrm>
                <a:off x="10227459" y="2659878"/>
                <a:ext cx="423834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9" name="[4 3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7459" y="2659878"/>
                <a:ext cx="423834" cy="5162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[0 0]"/>
              <p:cNvSpPr txBox="1"/>
              <p:nvPr/>
            </p:nvSpPr>
            <p:spPr>
              <a:xfrm>
                <a:off x="7024689" y="5437505"/>
                <a:ext cx="42941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0" name="[0 0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689" y="5437505"/>
                <a:ext cx="429413" cy="461665"/>
              </a:xfrm>
              <a:prstGeom prst="rect">
                <a:avLst/>
              </a:prstGeom>
              <a:blipFill>
                <a:blip r:embed="rId9"/>
                <a:stretch>
                  <a:fillRect t="-19737" r="-3239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Point [0 0]"/>
          <p:cNvSpPr/>
          <p:nvPr/>
        </p:nvSpPr>
        <p:spPr>
          <a:xfrm>
            <a:off x="2633900" y="3225460"/>
            <a:ext cx="238125" cy="238125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2" name="Point [4 3]"/>
          <p:cNvSpPr/>
          <p:nvPr/>
        </p:nvSpPr>
        <p:spPr>
          <a:xfrm>
            <a:off x="2633899" y="3733479"/>
            <a:ext cx="238125" cy="23812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36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uiExpand="1"/>
      <p:bldP spid="60" grpId="0" uiExpand="1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8" name="Inhaltsplatzhalter 57"/>
              <p:cNvSpPr>
                <a:spLocks noGrp="1"/>
              </p:cNvSpPr>
              <p:nvPr>
                <p:ph idx="1"/>
              </p:nvPr>
            </p:nvSpPr>
            <p:spPr>
              <a:xfrm>
                <a:off x="514351" y="1266825"/>
                <a:ext cx="6196517" cy="523398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Line representation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</m:acc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acc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⃗"/>
                              <m:ctrlP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acc>
                        <m:accPr>
                          <m:chr m:val="⃗"/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𝛼</m:t>
                      </m:r>
                      <m:acc>
                        <m:accPr>
                          <m:chr m:val="⃗"/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∈[0..1]</m:t>
                    </m:r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</m:acc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dirty="0"/>
                  <a:t> is a point on the line segment</a:t>
                </a:r>
              </a:p>
              <a:p>
                <a:r>
                  <a:rPr lang="en-US" b="0" dirty="0"/>
                  <a:t>Properties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</m:acc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</m:acc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</m:acc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</a:p>
              <a:p>
                <a:endParaRPr lang="en-US" dirty="0"/>
              </a:p>
              <a:p>
                <a:pPr lvl="1"/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58" name="Inhaltsplatzhalter 5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51" y="1266825"/>
                <a:ext cx="6196517" cy="5233988"/>
              </a:xfrm>
              <a:blipFill>
                <a:blip r:embed="rId2"/>
                <a:stretch>
                  <a:fillRect l="-1475" r="-108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itel 5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Attribute Interpolation – Another Line Representation</a:t>
            </a:r>
            <a:endParaRPr lang="de-DE" dirty="0"/>
          </a:p>
        </p:txBody>
      </p:sp>
      <p:grpSp>
        <p:nvGrpSpPr>
          <p:cNvPr id="7" name="axis labels"/>
          <p:cNvGrpSpPr/>
          <p:nvPr/>
        </p:nvGrpSpPr>
        <p:grpSpPr>
          <a:xfrm>
            <a:off x="6833226" y="2416496"/>
            <a:ext cx="3668756" cy="3875919"/>
            <a:chOff x="6620895" y="2671293"/>
            <a:chExt cx="3668756" cy="3875919"/>
          </a:xfrm>
        </p:grpSpPr>
        <p:sp>
          <p:nvSpPr>
            <p:cNvPr id="40" name="Textfeld 39"/>
            <p:cNvSpPr txBox="1"/>
            <p:nvPr/>
          </p:nvSpPr>
          <p:spPr>
            <a:xfrm>
              <a:off x="7151834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41" name="Textfeld 40"/>
            <p:cNvSpPr txBox="1"/>
            <p:nvPr/>
          </p:nvSpPr>
          <p:spPr>
            <a:xfrm>
              <a:off x="7855486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42" name="Textfeld 41"/>
            <p:cNvSpPr txBox="1"/>
            <p:nvPr/>
          </p:nvSpPr>
          <p:spPr>
            <a:xfrm>
              <a:off x="8565779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43" name="Textfeld 42"/>
            <p:cNvSpPr txBox="1"/>
            <p:nvPr/>
          </p:nvSpPr>
          <p:spPr>
            <a:xfrm>
              <a:off x="9289514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44" name="Textfeld 43"/>
            <p:cNvSpPr txBox="1"/>
            <p:nvPr/>
          </p:nvSpPr>
          <p:spPr>
            <a:xfrm>
              <a:off x="9986363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  <p:sp>
          <p:nvSpPr>
            <p:cNvPr id="45" name="Textfeld 44"/>
            <p:cNvSpPr txBox="1"/>
            <p:nvPr/>
          </p:nvSpPr>
          <p:spPr>
            <a:xfrm>
              <a:off x="6620895" y="5507608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46" name="Textfeld 45"/>
            <p:cNvSpPr txBox="1"/>
            <p:nvPr/>
          </p:nvSpPr>
          <p:spPr>
            <a:xfrm>
              <a:off x="6620895" y="4802181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47" name="Textfeld 46"/>
            <p:cNvSpPr txBox="1"/>
            <p:nvPr/>
          </p:nvSpPr>
          <p:spPr>
            <a:xfrm>
              <a:off x="6620895" y="4091889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48" name="Textfeld 47"/>
            <p:cNvSpPr txBox="1"/>
            <p:nvPr/>
          </p:nvSpPr>
          <p:spPr>
            <a:xfrm>
              <a:off x="6620895" y="3381599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49" name="Textfeld 48"/>
            <p:cNvSpPr txBox="1"/>
            <p:nvPr/>
          </p:nvSpPr>
          <p:spPr>
            <a:xfrm>
              <a:off x="6620895" y="2671293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</p:grpSp>
      <p:grpSp>
        <p:nvGrpSpPr>
          <p:cNvPr id="8" name="X Ticks"/>
          <p:cNvGrpSpPr/>
          <p:nvPr/>
        </p:nvGrpSpPr>
        <p:grpSpPr>
          <a:xfrm>
            <a:off x="8219461" y="5257477"/>
            <a:ext cx="2130877" cy="360000"/>
            <a:chOff x="8007130" y="5512274"/>
            <a:chExt cx="2130877" cy="360000"/>
          </a:xfrm>
        </p:grpSpPr>
        <p:cxnSp>
          <p:nvCxnSpPr>
            <p:cNvPr id="36" name="Gerader Verbinder 35"/>
            <p:cNvCxnSpPr/>
            <p:nvPr/>
          </p:nvCxnSpPr>
          <p:spPr>
            <a:xfrm>
              <a:off x="8007130" y="5512274"/>
              <a:ext cx="0" cy="360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r Verbinder 36"/>
            <p:cNvCxnSpPr/>
            <p:nvPr/>
          </p:nvCxnSpPr>
          <p:spPr>
            <a:xfrm>
              <a:off x="8717423" y="5512274"/>
              <a:ext cx="0" cy="360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r Verbinder 37"/>
            <p:cNvCxnSpPr/>
            <p:nvPr/>
          </p:nvCxnSpPr>
          <p:spPr>
            <a:xfrm>
              <a:off x="10138007" y="5512274"/>
              <a:ext cx="0" cy="360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r Verbinder 38"/>
            <p:cNvCxnSpPr/>
            <p:nvPr/>
          </p:nvCxnSpPr>
          <p:spPr>
            <a:xfrm>
              <a:off x="9427715" y="5512274"/>
              <a:ext cx="0" cy="360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Y Ticks"/>
          <p:cNvGrpSpPr/>
          <p:nvPr/>
        </p:nvGrpSpPr>
        <p:grpSpPr>
          <a:xfrm>
            <a:off x="7329169" y="2601149"/>
            <a:ext cx="360000" cy="2130901"/>
            <a:chOff x="7116838" y="2855946"/>
            <a:chExt cx="360000" cy="2130901"/>
          </a:xfrm>
        </p:grpSpPr>
        <p:cxnSp>
          <p:nvCxnSpPr>
            <p:cNvPr id="32" name="Gerader Verbinder 31"/>
            <p:cNvCxnSpPr/>
            <p:nvPr/>
          </p:nvCxnSpPr>
          <p:spPr>
            <a:xfrm flipV="1">
              <a:off x="7116838" y="3566264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r Verbinder 32"/>
            <p:cNvCxnSpPr/>
            <p:nvPr/>
          </p:nvCxnSpPr>
          <p:spPr>
            <a:xfrm flipV="1">
              <a:off x="7116838" y="2855946"/>
              <a:ext cx="360000" cy="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r Verbinder 33"/>
            <p:cNvCxnSpPr/>
            <p:nvPr/>
          </p:nvCxnSpPr>
          <p:spPr>
            <a:xfrm flipV="1">
              <a:off x="7116838" y="4276554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r Verbinder 34"/>
            <p:cNvCxnSpPr/>
            <p:nvPr/>
          </p:nvCxnSpPr>
          <p:spPr>
            <a:xfrm flipV="1">
              <a:off x="7116838" y="4986846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Axis"/>
          <p:cNvGrpSpPr/>
          <p:nvPr/>
        </p:nvGrpSpPr>
        <p:grpSpPr>
          <a:xfrm>
            <a:off x="7331720" y="1475223"/>
            <a:ext cx="4094753" cy="4129642"/>
            <a:chOff x="7119389" y="1730020"/>
            <a:chExt cx="4094753" cy="4129642"/>
          </a:xfrm>
        </p:grpSpPr>
        <p:cxnSp>
          <p:nvCxnSpPr>
            <p:cNvPr id="28" name="x axis"/>
            <p:cNvCxnSpPr/>
            <p:nvPr/>
          </p:nvCxnSpPr>
          <p:spPr>
            <a:xfrm flipV="1">
              <a:off x="7306197" y="5692302"/>
              <a:ext cx="354210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y axis"/>
            <p:cNvCxnSpPr/>
            <p:nvPr/>
          </p:nvCxnSpPr>
          <p:spPr>
            <a:xfrm flipV="1">
              <a:off x="7296838" y="2145679"/>
              <a:ext cx="0" cy="3546623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x axis label"/>
                <p:cNvSpPr txBox="1"/>
                <p:nvPr/>
              </p:nvSpPr>
              <p:spPr>
                <a:xfrm>
                  <a:off x="10849362" y="5490330"/>
                  <a:ext cx="364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7" name="x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49362" y="5490330"/>
                  <a:ext cx="364780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y axis label"/>
                <p:cNvSpPr txBox="1"/>
                <p:nvPr/>
              </p:nvSpPr>
              <p:spPr>
                <a:xfrm>
                  <a:off x="7119389" y="1730020"/>
                  <a:ext cx="3681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8" name="y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19389" y="1730020"/>
                  <a:ext cx="368178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Gruppieren 11"/>
          <p:cNvGrpSpPr/>
          <p:nvPr/>
        </p:nvGrpSpPr>
        <p:grpSpPr>
          <a:xfrm>
            <a:off x="7389677" y="3197145"/>
            <a:ext cx="3075907" cy="2342116"/>
            <a:chOff x="7091259" y="3470670"/>
            <a:chExt cx="3075907" cy="2342116"/>
          </a:xfrm>
        </p:grpSpPr>
        <p:cxnSp>
          <p:nvCxnSpPr>
            <p:cNvPr id="13" name="Line"/>
            <p:cNvCxnSpPr>
              <a:stCxn id="14" idx="7"/>
              <a:endCxn id="15" idx="3"/>
            </p:cNvCxnSpPr>
            <p:nvPr/>
          </p:nvCxnSpPr>
          <p:spPr>
            <a:xfrm flipV="1">
              <a:off x="7294511" y="3673922"/>
              <a:ext cx="2669403" cy="193561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Point [0 0]"/>
            <p:cNvSpPr/>
            <p:nvPr/>
          </p:nvSpPr>
          <p:spPr>
            <a:xfrm>
              <a:off x="7091259" y="5574661"/>
              <a:ext cx="238125" cy="238125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oint [4 3]"/>
            <p:cNvSpPr/>
            <p:nvPr/>
          </p:nvSpPr>
          <p:spPr>
            <a:xfrm>
              <a:off x="9929041" y="3470670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[4 3]"/>
              <p:cNvSpPr txBox="1"/>
              <p:nvPr/>
            </p:nvSpPr>
            <p:spPr>
              <a:xfrm>
                <a:off x="10227459" y="2659878"/>
                <a:ext cx="423834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9" name="[4 3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7459" y="2659878"/>
                <a:ext cx="423834" cy="5162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[0 0]"/>
              <p:cNvSpPr txBox="1"/>
              <p:nvPr/>
            </p:nvSpPr>
            <p:spPr>
              <a:xfrm>
                <a:off x="7024689" y="5437505"/>
                <a:ext cx="42941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[0 0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689" y="5437505"/>
                <a:ext cx="429413" cy="461665"/>
              </a:xfrm>
              <a:prstGeom prst="rect">
                <a:avLst/>
              </a:prstGeom>
              <a:blipFill>
                <a:blip r:embed="rId9"/>
                <a:stretch>
                  <a:fillRect t="-19737" r="-3239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1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uiExpand="1"/>
      <p:bldP spid="60" grpId="0" uiExpand="1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8" name="Inhaltsplatzhalter 57"/>
              <p:cNvSpPr>
                <a:spLocks noGrp="1"/>
              </p:cNvSpPr>
              <p:nvPr>
                <p:ph idx="1"/>
              </p:nvPr>
            </p:nvSpPr>
            <p:spPr>
              <a:xfrm>
                <a:off x="514350" y="1266825"/>
                <a:ext cx="7122807" cy="523398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000" i="1" smtClean="0">
                        <a:latin typeface="Cambria Math" panose="02040503050406030204" pitchFamily="18" charset="0"/>
                      </a:rPr>
                      <m:t>⋅100% </m:t>
                    </m:r>
                  </m:oMath>
                </a14:m>
                <a:r>
                  <a:rPr lang="en-US" sz="2000" dirty="0"/>
                  <a:t>tells us how much percent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</m:acc>
                    <m:r>
                      <a:rPr lang="en-US" sz="2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is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endParaRPr lang="en-US" sz="2000" b="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(1−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)⋅100% </m:t>
                    </m:r>
                  </m:oMath>
                </a14:m>
                <a:r>
                  <a:rPr lang="en-US" sz="2000" dirty="0"/>
                  <a:t>tells us how much percent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</m:acc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is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endParaRPr lang="en-US" sz="2000" dirty="0"/>
              </a:p>
              <a:p>
                <a:r>
                  <a:rPr lang="en-US" sz="2000" b="1" dirty="0"/>
                  <a:t>Example</a:t>
                </a:r>
              </a:p>
              <a:p>
                <a:pPr marL="72000" lvl="1"/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1600" dirty="0"/>
                  <a:t> </a:t>
                </a:r>
                <a:r>
                  <a:rPr lang="en-US" sz="1600" dirty="0"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6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𝑙</m:t>
                        </m:r>
                      </m:e>
                    </m:acc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1600" dirty="0"/>
                  <a:t> i.e., 		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100% </m:t>
                    </m:r>
                    <m:acc>
                      <m:accPr>
                        <m:chr m:val="⃗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1600" dirty="0"/>
                  <a:t>;	 	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0%</m:t>
                    </m:r>
                  </m:oMath>
                </a14:m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endParaRPr lang="en-US" sz="1600" dirty="0"/>
              </a:p>
              <a:p>
                <a:pPr marL="72000" lvl="1"/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1600" dirty="0"/>
                  <a:t> </a:t>
                </a:r>
                <a:r>
                  <a:rPr lang="en-US" sz="1600" dirty="0"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accPr>
                      <m:e>
                        <m:r>
                          <a:rPr lang="en-US" sz="1600" i="1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𝑙</m:t>
                        </m:r>
                      </m:e>
                    </m:acc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1600" dirty="0"/>
                  <a:t> i.e., 		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0% </m:t>
                    </m:r>
                    <m:acc>
                      <m:accPr>
                        <m:chr m:val="⃗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1600" dirty="0"/>
                  <a:t>;	 	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</a:rPr>
                      <m:t>100</m:t>
                    </m:r>
                    <m:r>
                      <a:rPr lang="en-US" sz="1600" i="1" dirty="0">
                        <a:latin typeface="Cambria Math" panose="02040503050406030204" pitchFamily="18" charset="0"/>
                      </a:rPr>
                      <m:t>% </m:t>
                    </m:r>
                    <m:acc>
                      <m:accPr>
                        <m:chr m:val="⃗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endParaRPr lang="en-US" sz="1600" dirty="0"/>
              </a:p>
              <a:p>
                <a:pPr marL="72000" lvl="1"/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1600" i="1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6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600" dirty="0">
                    <a:solidFill>
                      <a:schemeClr val="accent4">
                        <a:lumMod val="75000"/>
                      </a:schemeClr>
                    </a:solidFill>
                  </a:rPr>
                  <a:t> </a:t>
                </a:r>
                <a:r>
                  <a:rPr lang="en-US" sz="1600" dirty="0">
                    <a:solidFill>
                      <a:schemeClr val="accent4">
                        <a:lumMod val="75000"/>
                      </a:schemeClr>
                    </a:solidFill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600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accPr>
                      <m:e>
                        <m:r>
                          <a:rPr lang="en-US" sz="1600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𝑙</m:t>
                        </m:r>
                      </m:e>
                    </m:acc>
                    <m:d>
                      <m:dPr>
                        <m:ctrlPr>
                          <a:rPr lang="en-US" sz="1600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600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1600" b="0" i="1" smtClean="0">
                                <a:solidFill>
                                  <a:schemeClr val="accent4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1600" i="1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i="1" dirty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dirty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600" dirty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16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en-US" sz="1600" i="1" dirty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i="1" dirty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1600" i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1600" i="1" dirty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i="1" dirty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sz="1600" i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>
                    <a:solidFill>
                      <a:schemeClr val="accent4">
                        <a:lumMod val="75000"/>
                      </a:schemeClr>
                    </a:solidFill>
                  </a:rPr>
                  <a:t> i.e., 	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50% </m:t>
                    </m:r>
                    <m:acc>
                      <m:accPr>
                        <m:chr m:val="⃗"/>
                        <m:ctrlPr>
                          <a:rPr lang="en-US" sz="1600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1600" dirty="0">
                    <a:solidFill>
                      <a:schemeClr val="accent4">
                        <a:lumMod val="75000"/>
                      </a:schemeClr>
                    </a:solidFill>
                  </a:rPr>
                  <a:t>;	 	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50</m:t>
                    </m:r>
                    <m:r>
                      <a:rPr lang="en-US" sz="1600" i="1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en-US" sz="1600" dirty="0">
                    <a:solidFill>
                      <a:schemeClr val="accent4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600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endParaRPr lang="en-US" sz="1600" dirty="0"/>
              </a:p>
              <a:p>
                <a:pPr marL="72000" lvl="1"/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160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1600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1600" dirty="0">
                    <a:solidFill>
                      <a:schemeClr val="accent6"/>
                    </a:solidFill>
                  </a:rPr>
                  <a:t> </a:t>
                </a:r>
                <a:r>
                  <a:rPr lang="en-US" sz="1600" dirty="0">
                    <a:solidFill>
                      <a:schemeClr val="accent6"/>
                    </a:solidFill>
                    <a:sym typeface="Wingdings" panose="05000000000000000000" pitchFamily="2" charset="2"/>
                  </a:rPr>
                  <a:t>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6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accPr>
                      <m:e>
                        <m:r>
                          <a:rPr lang="en-US" sz="16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𝑙</m:t>
                        </m:r>
                      </m:e>
                    </m:acc>
                    <m:d>
                      <m:dPr>
                        <m:ctrlPr>
                          <a:rPr lang="en-US" sz="16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160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60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16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1600" i="1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600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0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1600" b="0" i="0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acc>
                      <m:accPr>
                        <m:chr m:val="⃗"/>
                        <m:ctrlPr>
                          <a:rPr lang="en-US" sz="1600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1600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1600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de-DE" sz="1600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acc>
                      <m:accPr>
                        <m:chr m:val="⃗"/>
                        <m:ctrlPr>
                          <a:rPr lang="en-US" sz="1600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1600" dirty="0">
                    <a:solidFill>
                      <a:schemeClr val="accent6"/>
                    </a:solidFill>
                  </a:rPr>
                  <a:t> i.e., 	</a:t>
                </a:r>
                <a14:m>
                  <m:oMath xmlns:m="http://schemas.openxmlformats.org/officeDocument/2006/math">
                    <m:r>
                      <a:rPr lang="de-DE" sz="1600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66</m:t>
                    </m:r>
                    <m:r>
                      <a:rPr lang="en-US" sz="160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.</m:t>
                    </m:r>
                    <m:acc>
                      <m:accPr>
                        <m:chr m:val="̅"/>
                        <m:ctrlPr>
                          <a:rPr lang="en-US" sz="160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1600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e>
                    </m:acc>
                    <m:r>
                      <a:rPr lang="en-US" sz="160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% </m:t>
                    </m:r>
                    <m:acc>
                      <m:accPr>
                        <m:chr m:val="⃗"/>
                        <m:ctrlPr>
                          <a:rPr lang="en-US" sz="16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1600" dirty="0">
                    <a:solidFill>
                      <a:schemeClr val="accent6"/>
                    </a:solidFill>
                  </a:rPr>
                  <a:t>	</a:t>
                </a:r>
                <a:r>
                  <a:rPr lang="en-US" sz="1600" dirty="0"/>
                  <a:t>	</a:t>
                </a:r>
                <a14:m>
                  <m:oMath xmlns:m="http://schemas.openxmlformats.org/officeDocument/2006/math">
                    <m:r>
                      <a:rPr lang="en-US" sz="1600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de-DE" sz="1600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1600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.</m:t>
                    </m:r>
                    <m:acc>
                      <m:accPr>
                        <m:chr m:val="̅"/>
                        <m:ctrlPr>
                          <a:rPr lang="en-US" sz="1600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1600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acc>
                    <m:r>
                      <a:rPr lang="en-US" sz="1600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% </m:t>
                    </m:r>
                    <m:acc>
                      <m:accPr>
                        <m:chr m:val="⃗"/>
                        <m:ctrlPr>
                          <a:rPr lang="en-US" sz="16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6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endParaRPr lang="en-US" sz="1600" i="1" dirty="0">
                  <a:solidFill>
                    <a:schemeClr val="accent6"/>
                  </a:solidFill>
                  <a:latin typeface="Cambria Math" panose="02040503050406030204" pitchFamily="18" charset="0"/>
                </a:endParaRPr>
              </a:p>
              <a:p>
                <a:pPr marL="72000"/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</a:p>
              <a:p>
                <a:endParaRPr lang="en-US" dirty="0"/>
              </a:p>
              <a:p>
                <a:pPr lvl="1"/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58" name="Inhaltsplatzhalter 5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50" y="1266825"/>
                <a:ext cx="7122807" cy="5233988"/>
              </a:xfrm>
              <a:blipFill>
                <a:blip r:embed="rId2"/>
                <a:stretch>
                  <a:fillRect l="-77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itel 5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Attribute Interpolation – Another Line Representation – Example</a:t>
            </a:r>
            <a:endParaRPr lang="de-DE" dirty="0"/>
          </a:p>
        </p:txBody>
      </p:sp>
      <p:grpSp>
        <p:nvGrpSpPr>
          <p:cNvPr id="7" name="axis labels"/>
          <p:cNvGrpSpPr/>
          <p:nvPr/>
        </p:nvGrpSpPr>
        <p:grpSpPr>
          <a:xfrm>
            <a:off x="6833226" y="2416496"/>
            <a:ext cx="3668756" cy="3875919"/>
            <a:chOff x="6620895" y="2671293"/>
            <a:chExt cx="3668756" cy="3875919"/>
          </a:xfrm>
        </p:grpSpPr>
        <p:sp>
          <p:nvSpPr>
            <p:cNvPr id="40" name="Textfeld 39"/>
            <p:cNvSpPr txBox="1"/>
            <p:nvPr/>
          </p:nvSpPr>
          <p:spPr>
            <a:xfrm>
              <a:off x="7151834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41" name="Textfeld 40"/>
            <p:cNvSpPr txBox="1"/>
            <p:nvPr/>
          </p:nvSpPr>
          <p:spPr>
            <a:xfrm>
              <a:off x="7855486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42" name="Textfeld 41"/>
            <p:cNvSpPr txBox="1"/>
            <p:nvPr/>
          </p:nvSpPr>
          <p:spPr>
            <a:xfrm>
              <a:off x="8565779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43" name="Textfeld 42"/>
            <p:cNvSpPr txBox="1"/>
            <p:nvPr/>
          </p:nvSpPr>
          <p:spPr>
            <a:xfrm>
              <a:off x="9289514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44" name="Textfeld 43"/>
            <p:cNvSpPr txBox="1"/>
            <p:nvPr/>
          </p:nvSpPr>
          <p:spPr>
            <a:xfrm>
              <a:off x="9986363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  <p:sp>
          <p:nvSpPr>
            <p:cNvPr id="45" name="Textfeld 44"/>
            <p:cNvSpPr txBox="1"/>
            <p:nvPr/>
          </p:nvSpPr>
          <p:spPr>
            <a:xfrm>
              <a:off x="6620895" y="5507608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46" name="Textfeld 45"/>
            <p:cNvSpPr txBox="1"/>
            <p:nvPr/>
          </p:nvSpPr>
          <p:spPr>
            <a:xfrm>
              <a:off x="6620895" y="4802181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47" name="Textfeld 46"/>
            <p:cNvSpPr txBox="1"/>
            <p:nvPr/>
          </p:nvSpPr>
          <p:spPr>
            <a:xfrm>
              <a:off x="6620895" y="4091889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48" name="Textfeld 47"/>
            <p:cNvSpPr txBox="1"/>
            <p:nvPr/>
          </p:nvSpPr>
          <p:spPr>
            <a:xfrm>
              <a:off x="6620895" y="3381599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49" name="Textfeld 48"/>
            <p:cNvSpPr txBox="1"/>
            <p:nvPr/>
          </p:nvSpPr>
          <p:spPr>
            <a:xfrm>
              <a:off x="6620895" y="2671293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</p:grpSp>
      <p:grpSp>
        <p:nvGrpSpPr>
          <p:cNvPr id="8" name="X Ticks"/>
          <p:cNvGrpSpPr/>
          <p:nvPr/>
        </p:nvGrpSpPr>
        <p:grpSpPr>
          <a:xfrm>
            <a:off x="8219461" y="5257477"/>
            <a:ext cx="2130877" cy="360000"/>
            <a:chOff x="8007130" y="5512274"/>
            <a:chExt cx="2130877" cy="360000"/>
          </a:xfrm>
        </p:grpSpPr>
        <p:cxnSp>
          <p:nvCxnSpPr>
            <p:cNvPr id="36" name="Gerader Verbinder 35"/>
            <p:cNvCxnSpPr/>
            <p:nvPr/>
          </p:nvCxnSpPr>
          <p:spPr>
            <a:xfrm>
              <a:off x="8007130" y="5512274"/>
              <a:ext cx="0" cy="360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r Verbinder 36"/>
            <p:cNvCxnSpPr/>
            <p:nvPr/>
          </p:nvCxnSpPr>
          <p:spPr>
            <a:xfrm>
              <a:off x="8717423" y="5512274"/>
              <a:ext cx="0" cy="360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Gerader Verbinder 37"/>
            <p:cNvCxnSpPr/>
            <p:nvPr/>
          </p:nvCxnSpPr>
          <p:spPr>
            <a:xfrm>
              <a:off x="10138007" y="5512274"/>
              <a:ext cx="0" cy="360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Gerader Verbinder 38"/>
            <p:cNvCxnSpPr/>
            <p:nvPr/>
          </p:nvCxnSpPr>
          <p:spPr>
            <a:xfrm>
              <a:off x="9427715" y="5512274"/>
              <a:ext cx="0" cy="360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Y Ticks"/>
          <p:cNvGrpSpPr/>
          <p:nvPr/>
        </p:nvGrpSpPr>
        <p:grpSpPr>
          <a:xfrm>
            <a:off x="7329169" y="2601149"/>
            <a:ext cx="360000" cy="2130901"/>
            <a:chOff x="7116838" y="2855946"/>
            <a:chExt cx="360000" cy="2130901"/>
          </a:xfrm>
        </p:grpSpPr>
        <p:cxnSp>
          <p:nvCxnSpPr>
            <p:cNvPr id="32" name="Gerader Verbinder 31"/>
            <p:cNvCxnSpPr/>
            <p:nvPr/>
          </p:nvCxnSpPr>
          <p:spPr>
            <a:xfrm flipV="1">
              <a:off x="7116838" y="3566264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r Verbinder 32"/>
            <p:cNvCxnSpPr/>
            <p:nvPr/>
          </p:nvCxnSpPr>
          <p:spPr>
            <a:xfrm flipV="1">
              <a:off x="7116838" y="2855946"/>
              <a:ext cx="360000" cy="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r Verbinder 33"/>
            <p:cNvCxnSpPr/>
            <p:nvPr/>
          </p:nvCxnSpPr>
          <p:spPr>
            <a:xfrm flipV="1">
              <a:off x="7116838" y="4276554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Gerader Verbinder 34"/>
            <p:cNvCxnSpPr/>
            <p:nvPr/>
          </p:nvCxnSpPr>
          <p:spPr>
            <a:xfrm flipV="1">
              <a:off x="7116838" y="4986846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Axis"/>
          <p:cNvGrpSpPr/>
          <p:nvPr/>
        </p:nvGrpSpPr>
        <p:grpSpPr>
          <a:xfrm>
            <a:off x="7331720" y="1475223"/>
            <a:ext cx="4094753" cy="4129642"/>
            <a:chOff x="7119389" y="1730020"/>
            <a:chExt cx="4094753" cy="4129642"/>
          </a:xfrm>
        </p:grpSpPr>
        <p:cxnSp>
          <p:nvCxnSpPr>
            <p:cNvPr id="28" name="x axis"/>
            <p:cNvCxnSpPr/>
            <p:nvPr/>
          </p:nvCxnSpPr>
          <p:spPr>
            <a:xfrm flipV="1">
              <a:off x="7306197" y="5692302"/>
              <a:ext cx="354210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y axis"/>
            <p:cNvCxnSpPr/>
            <p:nvPr/>
          </p:nvCxnSpPr>
          <p:spPr>
            <a:xfrm flipV="1">
              <a:off x="7296838" y="2145679"/>
              <a:ext cx="0" cy="3546623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x axis label"/>
                <p:cNvSpPr txBox="1"/>
                <p:nvPr/>
              </p:nvSpPr>
              <p:spPr>
                <a:xfrm>
                  <a:off x="10849362" y="5490330"/>
                  <a:ext cx="364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7" name="x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49362" y="5490330"/>
                  <a:ext cx="364780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y axis label"/>
                <p:cNvSpPr txBox="1"/>
                <p:nvPr/>
              </p:nvSpPr>
              <p:spPr>
                <a:xfrm>
                  <a:off x="7119389" y="1730020"/>
                  <a:ext cx="3681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8" name="y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19389" y="1730020"/>
                  <a:ext cx="368178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Gruppieren 11"/>
          <p:cNvGrpSpPr/>
          <p:nvPr/>
        </p:nvGrpSpPr>
        <p:grpSpPr>
          <a:xfrm>
            <a:off x="7389677" y="3197145"/>
            <a:ext cx="3075907" cy="2342116"/>
            <a:chOff x="7091259" y="3470670"/>
            <a:chExt cx="3075907" cy="2342116"/>
          </a:xfrm>
        </p:grpSpPr>
        <p:cxnSp>
          <p:nvCxnSpPr>
            <p:cNvPr id="13" name="Line"/>
            <p:cNvCxnSpPr>
              <a:stCxn id="14" idx="7"/>
              <a:endCxn id="15" idx="3"/>
            </p:cNvCxnSpPr>
            <p:nvPr/>
          </p:nvCxnSpPr>
          <p:spPr>
            <a:xfrm flipV="1">
              <a:off x="7294511" y="3673922"/>
              <a:ext cx="2669403" cy="193561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Point [0 0]"/>
            <p:cNvSpPr/>
            <p:nvPr/>
          </p:nvSpPr>
          <p:spPr>
            <a:xfrm>
              <a:off x="7091259" y="5574661"/>
              <a:ext cx="238125" cy="238125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Point [4 3]"/>
            <p:cNvSpPr/>
            <p:nvPr/>
          </p:nvSpPr>
          <p:spPr>
            <a:xfrm>
              <a:off x="9929041" y="3470670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[4 3]"/>
              <p:cNvSpPr txBox="1"/>
              <p:nvPr/>
            </p:nvSpPr>
            <p:spPr>
              <a:xfrm>
                <a:off x="10227459" y="2659878"/>
                <a:ext cx="423834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9" name="[4 3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7459" y="2659878"/>
                <a:ext cx="423834" cy="5162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[0 0]"/>
              <p:cNvSpPr txBox="1"/>
              <p:nvPr/>
            </p:nvSpPr>
            <p:spPr>
              <a:xfrm>
                <a:off x="7024689" y="5437505"/>
                <a:ext cx="42941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0" name="[0 0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689" y="5437505"/>
                <a:ext cx="429413" cy="461665"/>
              </a:xfrm>
              <a:prstGeom prst="rect">
                <a:avLst/>
              </a:prstGeom>
              <a:blipFill>
                <a:blip r:embed="rId9"/>
                <a:stretch>
                  <a:fillRect t="-19737" r="-3239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Point [0 0]"/>
          <p:cNvSpPr/>
          <p:nvPr/>
        </p:nvSpPr>
        <p:spPr>
          <a:xfrm rot="19464679">
            <a:off x="8805729" y="4248446"/>
            <a:ext cx="238125" cy="238125"/>
          </a:xfrm>
          <a:prstGeom prst="ellipse">
            <a:avLst/>
          </a:prstGeom>
          <a:solidFill>
            <a:schemeClr val="accent4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Point [0 0]"/>
          <p:cNvSpPr/>
          <p:nvPr/>
        </p:nvSpPr>
        <p:spPr>
          <a:xfrm rot="19464679">
            <a:off x="8108875" y="4755440"/>
            <a:ext cx="238125" cy="238125"/>
          </a:xfrm>
          <a:prstGeom prst="ellipse">
            <a:avLst/>
          </a:prstGeom>
          <a:solidFill>
            <a:schemeClr val="accent6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hteck 4"/>
              <p:cNvSpPr/>
              <p:nvPr/>
            </p:nvSpPr>
            <p:spPr>
              <a:xfrm>
                <a:off x="8371105" y="3469534"/>
                <a:ext cx="748538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</m:ctrlPr>
                        </m:accPr>
                        <m:e>
                          <m:r>
                            <a:rPr lang="en-US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  <m:t>𝑙</m:t>
                          </m:r>
                        </m:e>
                      </m:acc>
                      <m:d>
                        <m:dPr>
                          <m:ctrlPr>
                            <a:rPr lang="en-US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" name="Rechteck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1105" y="3469534"/>
                <a:ext cx="748538" cy="71468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hteck 5"/>
              <p:cNvSpPr/>
              <p:nvPr/>
            </p:nvSpPr>
            <p:spPr>
              <a:xfrm>
                <a:off x="7627802" y="3990885"/>
                <a:ext cx="748538" cy="71468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</m:ctrlPr>
                        </m:accPr>
                        <m:e>
                          <m: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  <m:t>𝑙</m:t>
                          </m:r>
                        </m:e>
                      </m:acc>
                      <m:d>
                        <m:dPr>
                          <m:ctrlPr>
                            <a:rPr lang="en-US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6" name="Rechteck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7802" y="3990885"/>
                <a:ext cx="748538" cy="71468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6868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uiExpand="1"/>
      <p:bldP spid="60" grpId="0" uiExpan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y axis">
            <a:extLst>
              <a:ext uri="{FF2B5EF4-FFF2-40B4-BE49-F238E27FC236}">
                <a16:creationId xmlns:a16="http://schemas.microsoft.com/office/drawing/2014/main" id="{C99A1DC3-2EFB-44F1-9DBE-86D1A947E284}"/>
              </a:ext>
            </a:extLst>
          </p:cNvPr>
          <p:cNvCxnSpPr/>
          <p:nvPr/>
        </p:nvCxnSpPr>
        <p:spPr>
          <a:xfrm flipV="1">
            <a:off x="7509169" y="5437505"/>
            <a:ext cx="0" cy="866475"/>
          </a:xfrm>
          <a:prstGeom prst="line">
            <a:avLst/>
          </a:prstGeom>
          <a:ln w="571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y axis"/>
          <p:cNvCxnSpPr/>
          <p:nvPr/>
        </p:nvCxnSpPr>
        <p:spPr>
          <a:xfrm flipV="1">
            <a:off x="7509169" y="1890883"/>
            <a:ext cx="0" cy="3546622"/>
          </a:xfrm>
          <a:prstGeom prst="line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x axis"/>
          <p:cNvCxnSpPr/>
          <p:nvPr/>
        </p:nvCxnSpPr>
        <p:spPr>
          <a:xfrm>
            <a:off x="6573447" y="5437505"/>
            <a:ext cx="945081" cy="1"/>
          </a:xfrm>
          <a:prstGeom prst="line">
            <a:avLst/>
          </a:prstGeom>
          <a:ln w="571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x axis"/>
          <p:cNvCxnSpPr/>
          <p:nvPr/>
        </p:nvCxnSpPr>
        <p:spPr>
          <a:xfrm flipV="1">
            <a:off x="7518528" y="5437505"/>
            <a:ext cx="3542103" cy="1"/>
          </a:xfrm>
          <a:prstGeom prst="line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Inhaltsplatzhalter 8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00000"/>
                  </a:lnSpc>
                </a:pPr>
                <a:r>
                  <a:rPr lang="en-US" dirty="0"/>
                  <a:t>Line is defined by two points:</a:t>
                </a:r>
                <a:br>
                  <a:rPr lang="en-US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Assumptions: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sz="1900" dirty="0"/>
                  <a:t>Line through origin:	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1900" i="1" dirty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19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900" i="1" dirty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endParaRPr lang="en-US" sz="1900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en-US" sz="1900" dirty="0"/>
                  <a:t>No vertical lines: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de-DE" sz="19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1900" i="1">
                        <a:latin typeface="Cambria Math" panose="02040503050406030204" pitchFamily="18" charset="0"/>
                      </a:rPr>
                      <m:t>≠</m:t>
                    </m:r>
                    <m:r>
                      <a:rPr lang="de-DE" sz="1900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de-DE" sz="1900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0≤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9" name="Inhaltsplatzhalter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19" t="-8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Definition: Line as a Simplified Linear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x axis label"/>
              <p:cNvSpPr txBox="1"/>
              <p:nvPr/>
            </p:nvSpPr>
            <p:spPr>
              <a:xfrm>
                <a:off x="11061693" y="5235533"/>
                <a:ext cx="364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x axis label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1693" y="5235533"/>
                <a:ext cx="36478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y axis label"/>
              <p:cNvSpPr txBox="1"/>
              <p:nvPr/>
            </p:nvSpPr>
            <p:spPr>
              <a:xfrm>
                <a:off x="7331720" y="1475223"/>
                <a:ext cx="3681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y axis label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1720" y="1475223"/>
                <a:ext cx="368178" cy="369332"/>
              </a:xfrm>
              <a:prstGeom prst="rect">
                <a:avLst/>
              </a:prstGeom>
              <a:blipFill>
                <a:blip r:embed="rId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[4 3]">
                <a:extLst>
                  <a:ext uri="{FF2B5EF4-FFF2-40B4-BE49-F238E27FC236}">
                    <a16:creationId xmlns:a16="http://schemas.microsoft.com/office/drawing/2014/main" id="{1480AFF3-DEAC-4E06-935B-69BCFE82D8F6}"/>
                  </a:ext>
                </a:extLst>
              </p:cNvPr>
              <p:cNvSpPr txBox="1"/>
              <p:nvPr/>
            </p:nvSpPr>
            <p:spPr>
              <a:xfrm>
                <a:off x="6446034" y="2257756"/>
                <a:ext cx="423834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[4 3]">
                <a:extLst>
                  <a:ext uri="{FF2B5EF4-FFF2-40B4-BE49-F238E27FC236}">
                    <a16:creationId xmlns:a16="http://schemas.microsoft.com/office/drawing/2014/main" id="{1480AFF3-DEAC-4E06-935B-69BCFE82D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034" y="2257756"/>
                <a:ext cx="423834" cy="5162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[0 0]">
                <a:extLst>
                  <a:ext uri="{FF2B5EF4-FFF2-40B4-BE49-F238E27FC236}">
                    <a16:creationId xmlns:a16="http://schemas.microsoft.com/office/drawing/2014/main" id="{4392C323-A1B1-43D9-A3C0-A7C138BA96E4}"/>
                  </a:ext>
                </a:extLst>
              </p:cNvPr>
              <p:cNvSpPr txBox="1"/>
              <p:nvPr/>
            </p:nvSpPr>
            <p:spPr>
              <a:xfrm>
                <a:off x="6072092" y="5462579"/>
                <a:ext cx="1002710" cy="508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de-DE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de-DE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[0 0]">
                <a:extLst>
                  <a:ext uri="{FF2B5EF4-FFF2-40B4-BE49-F238E27FC236}">
                    <a16:creationId xmlns:a16="http://schemas.microsoft.com/office/drawing/2014/main" id="{4392C323-A1B1-43D9-A3C0-A7C138BA96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2092" y="5462579"/>
                <a:ext cx="1002710" cy="5088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8C124A46-AB51-43EA-BE1A-D772831F2A97}"/>
              </a:ext>
            </a:extLst>
          </p:cNvPr>
          <p:cNvGrpSpPr/>
          <p:nvPr/>
        </p:nvGrpSpPr>
        <p:grpSpPr>
          <a:xfrm>
            <a:off x="7390106" y="2793978"/>
            <a:ext cx="238125" cy="5287054"/>
            <a:chOff x="7390106" y="2793978"/>
            <a:chExt cx="238125" cy="5287054"/>
          </a:xfrm>
        </p:grpSpPr>
        <p:cxnSp>
          <p:nvCxnSpPr>
            <p:cNvPr id="21" name="Line">
              <a:extLst>
                <a:ext uri="{FF2B5EF4-FFF2-40B4-BE49-F238E27FC236}">
                  <a16:creationId xmlns:a16="http://schemas.microsoft.com/office/drawing/2014/main" id="{D734BB96-8F3B-4B7A-A096-1BB4D72D8EE5}"/>
                </a:ext>
              </a:extLst>
            </p:cNvPr>
            <p:cNvCxnSpPr>
              <a:cxnSpLocks/>
              <a:endCxn id="22" idx="0"/>
            </p:cNvCxnSpPr>
            <p:nvPr/>
          </p:nvCxnSpPr>
          <p:spPr>
            <a:xfrm flipV="1">
              <a:off x="7509169" y="2793978"/>
              <a:ext cx="0" cy="276259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Point [4 3]">
              <a:extLst>
                <a:ext uri="{FF2B5EF4-FFF2-40B4-BE49-F238E27FC236}">
                  <a16:creationId xmlns:a16="http://schemas.microsoft.com/office/drawing/2014/main" id="{31EC1A6A-101B-46C4-B1A6-A011F98EDDA3}"/>
                </a:ext>
              </a:extLst>
            </p:cNvPr>
            <p:cNvSpPr/>
            <p:nvPr/>
          </p:nvSpPr>
          <p:spPr>
            <a:xfrm>
              <a:off x="7390106" y="2793978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Point [4 3]">
              <a:extLst>
                <a:ext uri="{FF2B5EF4-FFF2-40B4-BE49-F238E27FC236}">
                  <a16:creationId xmlns:a16="http://schemas.microsoft.com/office/drawing/2014/main" id="{98F96CFF-02B1-4B7F-944C-EB2537AF937E}"/>
                </a:ext>
              </a:extLst>
            </p:cNvPr>
            <p:cNvSpPr/>
            <p:nvPr/>
          </p:nvSpPr>
          <p:spPr>
            <a:xfrm>
              <a:off x="7390106" y="7842907"/>
              <a:ext cx="238125" cy="238125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571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6" name="Point [0 0]">
            <a:extLst>
              <a:ext uri="{FF2B5EF4-FFF2-40B4-BE49-F238E27FC236}">
                <a16:creationId xmlns:a16="http://schemas.microsoft.com/office/drawing/2014/main" id="{AAEE4C40-660B-497D-AE4B-A2BB9BFBEF5E}"/>
              </a:ext>
            </a:extLst>
          </p:cNvPr>
          <p:cNvSpPr/>
          <p:nvPr/>
        </p:nvSpPr>
        <p:spPr>
          <a:xfrm>
            <a:off x="7390106" y="5318443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13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Interpolation</a:t>
                </a:r>
              </a:p>
              <a:p>
                <a:r>
                  <a:rPr lang="en-US" dirty="0"/>
                  <a:t>Use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de-DE" dirty="0"/>
                  <a:t> </a:t>
                </a:r>
                <a:r>
                  <a:rPr lang="en-US" dirty="0"/>
                  <a:t>as a </a:t>
                </a:r>
                <a:r>
                  <a:rPr lang="en-US" b="1" dirty="0"/>
                  <a:t>weighting factor </a:t>
                </a:r>
                <a:r>
                  <a:rPr lang="en-US" dirty="0"/>
                  <a:t>for the colors	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We call </a:t>
                </a:r>
                <a14:m>
                  <m:oMath xmlns:m="http://schemas.openxmlformats.org/officeDocument/2006/math">
                    <m:r>
                      <m:rPr>
                        <m:lit/>
                      </m:rP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the </a:t>
                </a:r>
                <a:r>
                  <a:rPr lang="en-US" i="1" dirty="0" err="1"/>
                  <a:t>barycentric</a:t>
                </a:r>
                <a:r>
                  <a:rPr lang="en-US" i="1" dirty="0"/>
                  <a:t> coordinate </a:t>
                </a:r>
                <a:r>
                  <a:rPr lang="en-US" dirty="0"/>
                  <a:t>of the point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dirty="0"/>
                  <a:t> on the line</a:t>
                </a:r>
              </a:p>
              <a:p>
                <a:r>
                  <a:rPr lang="en-US" dirty="0"/>
                  <a:t>How to compute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?</a:t>
                </a:r>
              </a:p>
              <a:p>
                <a:pPr marL="0" indent="0">
                  <a:buNone/>
                </a:pPr>
                <a:r>
                  <a:rPr lang="en-US" dirty="0"/>
                  <a:t>Equate the two line representations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</m:mr>
                          </m:m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</m:acc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Inhaltsplatzhalt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638" r="-546" b="-116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Attribute Interpolation – </a:t>
            </a:r>
            <a:r>
              <a:rPr lang="en-US" dirty="0" err="1"/>
              <a:t>Barycentric</a:t>
            </a:r>
            <a:r>
              <a:rPr lang="en-US" dirty="0"/>
              <a:t> Coordinate</a:t>
            </a:r>
            <a:endParaRPr lang="de-DE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6833226" y="1475223"/>
            <a:ext cx="4593247" cy="4817192"/>
            <a:chOff x="6534808" y="1748748"/>
            <a:chExt cx="4593247" cy="4817192"/>
          </a:xfrm>
        </p:grpSpPr>
        <p:grpSp>
          <p:nvGrpSpPr>
            <p:cNvPr id="5" name="Gruppieren 4"/>
            <p:cNvGrpSpPr/>
            <p:nvPr/>
          </p:nvGrpSpPr>
          <p:grpSpPr>
            <a:xfrm>
              <a:off x="6851786" y="3234587"/>
              <a:ext cx="3551465" cy="2831533"/>
              <a:chOff x="6851786" y="3234587"/>
              <a:chExt cx="3551465" cy="2831533"/>
            </a:xfrm>
          </p:grpSpPr>
          <p:sp>
            <p:nvSpPr>
              <p:cNvPr id="49" name="Rechteck 48"/>
              <p:cNvSpPr/>
              <p:nvPr/>
            </p:nvSpPr>
            <p:spPr>
              <a:xfrm>
                <a:off x="6851786" y="5355829"/>
                <a:ext cx="710294" cy="710291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0" name="Rechteck 49"/>
              <p:cNvSpPr/>
              <p:nvPr/>
            </p:nvSpPr>
            <p:spPr>
              <a:xfrm>
                <a:off x="8272372" y="3944878"/>
                <a:ext cx="710294" cy="71029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1" name="Rechteck 50"/>
              <p:cNvSpPr/>
              <p:nvPr/>
            </p:nvSpPr>
            <p:spPr>
              <a:xfrm>
                <a:off x="7562079" y="4655169"/>
                <a:ext cx="710294" cy="710291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2" name="Rechteck 51"/>
              <p:cNvSpPr/>
              <p:nvPr/>
            </p:nvSpPr>
            <p:spPr>
              <a:xfrm>
                <a:off x="8982664" y="3944878"/>
                <a:ext cx="710294" cy="710291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Rechteck 52"/>
              <p:cNvSpPr/>
              <p:nvPr/>
            </p:nvSpPr>
            <p:spPr>
              <a:xfrm>
                <a:off x="9692957" y="3234587"/>
                <a:ext cx="710294" cy="710291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6" name="axis labels"/>
            <p:cNvGrpSpPr/>
            <p:nvPr/>
          </p:nvGrpSpPr>
          <p:grpSpPr>
            <a:xfrm>
              <a:off x="6534808" y="2690021"/>
              <a:ext cx="3668756" cy="3875919"/>
              <a:chOff x="6620895" y="2671293"/>
              <a:chExt cx="3668756" cy="3875919"/>
            </a:xfrm>
          </p:grpSpPr>
          <p:sp>
            <p:nvSpPr>
              <p:cNvPr id="39" name="Textfeld 38"/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0" name="Textfeld 39"/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1" name="Textfeld 40"/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2" name="Textfeld 41"/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3" name="Textfeld 42"/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4" name="Textfeld 43"/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/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/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/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/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7" name="X Ticks"/>
            <p:cNvGrpSpPr/>
            <p:nvPr/>
          </p:nvGrpSpPr>
          <p:grpSpPr>
            <a:xfrm>
              <a:off x="7921043" y="5531002"/>
              <a:ext cx="2130877" cy="360000"/>
              <a:chOff x="8007130" y="5512274"/>
              <a:chExt cx="2130877" cy="360000"/>
            </a:xfrm>
          </p:grpSpPr>
          <p:cxnSp>
            <p:nvCxnSpPr>
              <p:cNvPr id="35" name="Gerader Verbinder 34"/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r Verbinder 35"/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/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/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" name="Y Ticks"/>
            <p:cNvGrpSpPr/>
            <p:nvPr/>
          </p:nvGrpSpPr>
          <p:grpSpPr>
            <a:xfrm>
              <a:off x="7030751" y="2874674"/>
              <a:ext cx="360000" cy="2130901"/>
              <a:chOff x="7116838" y="2855946"/>
              <a:chExt cx="360000" cy="2130901"/>
            </a:xfrm>
          </p:grpSpPr>
          <p:cxnSp>
            <p:nvCxnSpPr>
              <p:cNvPr id="31" name="Gerader Verbinder 30"/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Gerader Verbinder 31"/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Gerader Verbinder 32"/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Gerader Verbinder 33"/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Axis"/>
            <p:cNvGrpSpPr/>
            <p:nvPr/>
          </p:nvGrpSpPr>
          <p:grpSpPr>
            <a:xfrm>
              <a:off x="7033302" y="1748748"/>
              <a:ext cx="4094753" cy="4129642"/>
              <a:chOff x="7119389" y="1730020"/>
              <a:chExt cx="4094753" cy="4129642"/>
            </a:xfrm>
          </p:grpSpPr>
          <p:cxnSp>
            <p:nvCxnSpPr>
              <p:cNvPr id="27" name="x axis"/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y axis"/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" name="x axis label"/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" name="y axis label"/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4918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" name="Gruppieren 9"/>
            <p:cNvGrpSpPr/>
            <p:nvPr/>
          </p:nvGrpSpPr>
          <p:grpSpPr>
            <a:xfrm>
              <a:off x="6851786" y="2522906"/>
              <a:ext cx="3561865" cy="3547954"/>
              <a:chOff x="6851786" y="2522906"/>
              <a:chExt cx="3561865" cy="3547954"/>
            </a:xfrm>
          </p:grpSpPr>
          <p:cxnSp>
            <p:nvCxnSpPr>
              <p:cNvPr id="15" name="Gerader Verbinder 14"/>
              <p:cNvCxnSpPr/>
              <p:nvPr/>
            </p:nvCxnSpPr>
            <p:spPr>
              <a:xfrm flipV="1">
                <a:off x="6851788" y="5365460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Gerader Verbinder 15"/>
              <p:cNvCxnSpPr/>
              <p:nvPr/>
            </p:nvCxnSpPr>
            <p:spPr>
              <a:xfrm>
                <a:off x="756208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Gerader Verbinder 16"/>
              <p:cNvCxnSpPr/>
              <p:nvPr/>
            </p:nvCxnSpPr>
            <p:spPr>
              <a:xfrm>
                <a:off x="8272373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Gerader Verbinder 17"/>
              <p:cNvCxnSpPr/>
              <p:nvPr/>
            </p:nvCxnSpPr>
            <p:spPr>
              <a:xfrm>
                <a:off x="9692957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Gerader Verbinder 18"/>
              <p:cNvCxnSpPr/>
              <p:nvPr/>
            </p:nvCxnSpPr>
            <p:spPr>
              <a:xfrm>
                <a:off x="1040325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Gerader Verbinder 19"/>
              <p:cNvCxnSpPr/>
              <p:nvPr/>
            </p:nvCxnSpPr>
            <p:spPr>
              <a:xfrm flipV="1">
                <a:off x="6851788" y="394487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Gerader Verbinder 20"/>
              <p:cNvCxnSpPr/>
              <p:nvPr/>
            </p:nvCxnSpPr>
            <p:spPr>
              <a:xfrm flipV="1">
                <a:off x="6851787" y="3234560"/>
                <a:ext cx="3551462" cy="26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Gerader Verbinder 21"/>
              <p:cNvCxnSpPr/>
              <p:nvPr/>
            </p:nvCxnSpPr>
            <p:spPr>
              <a:xfrm flipV="1">
                <a:off x="6851788" y="2524294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Gerader Verbinder 22"/>
              <p:cNvCxnSpPr/>
              <p:nvPr/>
            </p:nvCxnSpPr>
            <p:spPr>
              <a:xfrm flipV="1">
                <a:off x="6851786" y="465516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Gerader Verbinder 23"/>
              <p:cNvCxnSpPr/>
              <p:nvPr/>
            </p:nvCxnSpPr>
            <p:spPr>
              <a:xfrm>
                <a:off x="6851786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Gerader Verbinder 24"/>
              <p:cNvCxnSpPr/>
              <p:nvPr/>
            </p:nvCxnSpPr>
            <p:spPr>
              <a:xfrm flipV="1">
                <a:off x="6862189" y="605648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Gerader Verbinder 25"/>
              <p:cNvCxnSpPr/>
              <p:nvPr/>
            </p:nvCxnSpPr>
            <p:spPr>
              <a:xfrm>
                <a:off x="8982665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uppieren 10"/>
            <p:cNvGrpSpPr/>
            <p:nvPr/>
          </p:nvGrpSpPr>
          <p:grpSpPr>
            <a:xfrm>
              <a:off x="7091259" y="3470670"/>
              <a:ext cx="3075907" cy="2342116"/>
              <a:chOff x="7091259" y="3470670"/>
              <a:chExt cx="3075907" cy="2342116"/>
            </a:xfrm>
          </p:grpSpPr>
          <p:cxnSp>
            <p:nvCxnSpPr>
              <p:cNvPr id="12" name="Line"/>
              <p:cNvCxnSpPr>
                <a:stCxn id="13" idx="7"/>
                <a:endCxn id="14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Point [0 0]"/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Point [4 3]"/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[4 3]"/>
              <p:cNvSpPr txBox="1"/>
              <p:nvPr/>
            </p:nvSpPr>
            <p:spPr>
              <a:xfrm>
                <a:off x="10227459" y="2659878"/>
                <a:ext cx="423834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4" name="[4 3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7459" y="2659878"/>
                <a:ext cx="423834" cy="5162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[0 0]"/>
              <p:cNvSpPr txBox="1"/>
              <p:nvPr/>
            </p:nvSpPr>
            <p:spPr>
              <a:xfrm>
                <a:off x="7024689" y="5437505"/>
                <a:ext cx="42941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5" name="[0 0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689" y="5437505"/>
                <a:ext cx="429413" cy="461665"/>
              </a:xfrm>
              <a:prstGeom prst="rect">
                <a:avLst/>
              </a:prstGeom>
              <a:blipFill>
                <a:blip r:embed="rId9"/>
                <a:stretch>
                  <a:fillRect t="-19737" r="-3239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Gerader Verbinder 55"/>
          <p:cNvCxnSpPr/>
          <p:nvPr/>
        </p:nvCxnSpPr>
        <p:spPr>
          <a:xfrm flipV="1">
            <a:off x="8219461" y="4916716"/>
            <a:ext cx="0" cy="520790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r Verbinder 56"/>
          <p:cNvCxnSpPr/>
          <p:nvPr/>
        </p:nvCxnSpPr>
        <p:spPr>
          <a:xfrm flipH="1" flipV="1">
            <a:off x="8932900" y="4353794"/>
            <a:ext cx="1" cy="1083712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Gerader Verbinder 57"/>
          <p:cNvCxnSpPr/>
          <p:nvPr/>
        </p:nvCxnSpPr>
        <p:spPr>
          <a:xfrm flipH="1" flipV="1">
            <a:off x="9640045" y="3805466"/>
            <a:ext cx="1" cy="1632040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Point [0 0]"/>
          <p:cNvSpPr/>
          <p:nvPr/>
        </p:nvSpPr>
        <p:spPr>
          <a:xfrm rot="19464679">
            <a:off x="8108875" y="4755440"/>
            <a:ext cx="238125" cy="238125"/>
          </a:xfrm>
          <a:prstGeom prst="ellipse">
            <a:avLst/>
          </a:prstGeom>
          <a:solidFill>
            <a:schemeClr val="accent6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1" name="Point [0 0]"/>
          <p:cNvSpPr/>
          <p:nvPr/>
        </p:nvSpPr>
        <p:spPr>
          <a:xfrm rot="19464679">
            <a:off x="9520982" y="3730234"/>
            <a:ext cx="238125" cy="238125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Rechteck 61"/>
              <p:cNvSpPr/>
              <p:nvPr/>
            </p:nvSpPr>
            <p:spPr>
              <a:xfrm>
                <a:off x="7845353" y="4398882"/>
                <a:ext cx="47743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6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6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6">
                                  <a:lumMod val="40000"/>
                                  <a:lumOff val="60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62" name="Rechteck 6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5353" y="4398882"/>
                <a:ext cx="477438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Rechteck 162"/>
              <p:cNvSpPr/>
              <p:nvPr/>
            </p:nvSpPr>
            <p:spPr>
              <a:xfrm>
                <a:off x="8600392" y="3792643"/>
                <a:ext cx="48276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4">
                                  <a:lumMod val="60000"/>
                                  <a:lumOff val="40000"/>
                                </a:schemeClr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63" name="Rechteck 16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0392" y="3792643"/>
                <a:ext cx="48276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Rechteck 163"/>
              <p:cNvSpPr/>
              <p:nvPr/>
            </p:nvSpPr>
            <p:spPr>
              <a:xfrm>
                <a:off x="9319011" y="3256163"/>
                <a:ext cx="48276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sym typeface="Wingdings" panose="05000000000000000000" pitchFamily="2" charset="2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64" name="Rechteck 1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9011" y="3256163"/>
                <a:ext cx="482761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5" name="Point [0 0]"/>
          <p:cNvSpPr/>
          <p:nvPr/>
        </p:nvSpPr>
        <p:spPr>
          <a:xfrm rot="19464679">
            <a:off x="8805729" y="4248446"/>
            <a:ext cx="238125" cy="238125"/>
          </a:xfrm>
          <a:prstGeom prst="ellipse">
            <a:avLst/>
          </a:prstGeom>
          <a:solidFill>
            <a:schemeClr val="accent4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71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uiExpand="1"/>
      <p:bldP spid="55" grpId="0" uiExpand="1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</m:mr>
                          </m:m>
                        </m:e>
                      </m:d>
                      <m:r>
                        <a:rPr lang="en-US" i="1" dirty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i="1" dirty="0">
                          <a:latin typeface="Cambria Math" panose="02040503050406030204" pitchFamily="18" charset="0"/>
                        </a:rPr>
                        <m:t>⋅</m:t>
                      </m:r>
                      <m:acc>
                        <m:accPr>
                          <m:chr m:val="⃗"/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⃗"/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Solve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de-DE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       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b="0" dirty="0"/>
              </a:p>
              <a:p>
                <a:r>
                  <a:rPr lang="en-US" dirty="0"/>
                  <a:t>Pick the fraction with largest absolute denominator </a:t>
                </a:r>
              </a:p>
              <a:p>
                <a:r>
                  <a:rPr lang="en-US" dirty="0"/>
                  <a:t>Avoid division by zero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2" name="Inhaltsplatzhalt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itel 3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Attribute Interpolation – Compute Barycentric Coordinate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𝜶</m:t>
                    </m:r>
                  </m:oMath>
                </a14:m>
                <a:endParaRPr lang="de-DE" dirty="0"/>
              </a:p>
            </p:txBody>
          </p:sp>
        </mc:Choice>
        <mc:Fallback xmlns="">
          <p:sp>
            <p:nvSpPr>
              <p:cNvPr id="4" name="Titel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1365" t="-26316" b="-5921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937669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en-US" dirty="0"/>
                  <a:t>We do not have to interpolate just color</a:t>
                </a:r>
              </a:p>
              <a:p>
                <a:r>
                  <a:rPr lang="en-US" dirty="0"/>
                  <a:t>We can interpolate any </a:t>
                </a:r>
                <a:r>
                  <a:rPr lang="en-US" b="1" dirty="0"/>
                  <a:t>attribute </a:t>
                </a:r>
                <a:r>
                  <a:rPr lang="en-US" dirty="0"/>
                  <a:t>associate with the vertex</a:t>
                </a:r>
              </a:p>
              <a:p>
                <a:pPr lvl="1"/>
                <a:r>
                  <a:rPr lang="en-US" dirty="0"/>
                  <a:t>Any arbitrary 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dirty="0"/>
                  <a:t> of arbitrary dimension</a:t>
                </a:r>
              </a:p>
              <a:p>
                <a:r>
                  <a:rPr lang="en-US" dirty="0"/>
                  <a:t>Examples:</a:t>
                </a:r>
              </a:p>
              <a:p>
                <a:pPr lvl="1"/>
                <a:r>
                  <a:rPr lang="en-US" dirty="0"/>
                  <a:t>Color</a:t>
                </a:r>
              </a:p>
              <a:p>
                <a:pPr lvl="1"/>
                <a:r>
                  <a:rPr lang="en-US" dirty="0"/>
                  <a:t>Intensity</a:t>
                </a:r>
              </a:p>
              <a:p>
                <a:pPr lvl="1"/>
                <a:r>
                  <a:rPr lang="en-US" dirty="0"/>
                  <a:t>Temperature</a:t>
                </a:r>
              </a:p>
              <a:p>
                <a:pPr lvl="1"/>
                <a:r>
                  <a:rPr lang="en-US" dirty="0"/>
                  <a:t>Height</a:t>
                </a:r>
              </a:p>
              <a:p>
                <a:pPr lvl="1"/>
                <a:r>
                  <a:rPr lang="en-US" dirty="0"/>
                  <a:t>House-numbers</a:t>
                </a:r>
              </a:p>
              <a:p>
                <a:pPr lvl="2"/>
                <a:r>
                  <a:rPr lang="en-US" dirty="0"/>
                  <a:t>Line is road segment: </a:t>
                </a:r>
              </a:p>
              <a:p>
                <a:pPr lvl="2"/>
                <a:r>
                  <a:rPr lang="en-US" dirty="0"/>
                  <a:t>We define house-numbers at both ends of the road segment</a:t>
                </a:r>
              </a:p>
              <a:p>
                <a:pPr lvl="2"/>
                <a:r>
                  <a:rPr lang="en-US" dirty="0"/>
                  <a:t>We interpolate house numbers in between</a:t>
                </a:r>
              </a:p>
              <a:p>
                <a:pPr lvl="1"/>
                <a:endParaRPr lang="de-DE" dirty="0"/>
              </a:p>
            </p:txBody>
          </p:sp>
        </mc:Choice>
        <mc:Fallback xmlns="">
          <p:sp>
            <p:nvSpPr>
              <p:cNvPr id="2" name="Inhaltsplatzhalt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491" b="-11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Attribute Interpolation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9597239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∈[0..1]</m:t>
                    </m:r>
                  </m:oMath>
                </a14:m>
                <a:r>
                  <a:rPr lang="de-DE" dirty="0"/>
                  <a:t>: </a:t>
                </a:r>
                <a:r>
                  <a:rPr lang="en-US" dirty="0"/>
                  <a:t>interpolation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[0..1]</m:t>
                    </m:r>
                  </m:oMath>
                </a14:m>
                <a:r>
                  <a:rPr lang="de-DE" dirty="0"/>
                  <a:t>: </a:t>
                </a:r>
                <a:r>
                  <a:rPr lang="en-US" b="1" dirty="0"/>
                  <a:t>extrapolation</a:t>
                </a:r>
              </a:p>
              <a:p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</m:acc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lerp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;</m:t>
                        </m:r>
                        <m:acc>
                          <m:accPr>
                            <m:chr m:val="⃗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;</m:t>
                        </m:r>
                        <m:acc>
                          <m:accPr>
                            <m:chr m:val="⃗"/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acc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⋅</m:t>
                    </m:r>
                    <m:acc>
                      <m:accPr>
                        <m:chr m:val="⃗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⋅</m:t>
                    </m:r>
                    <m:acc>
                      <m:accPr>
                        <m:chr m:val="⃗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acc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⃗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</m:d>
                  </m:oMath>
                </a14:m>
                <a:endParaRPr lang="de-DE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dirty="0"/>
                  <a:t> 	</a:t>
                </a:r>
                <a:r>
                  <a:rPr lang="en-US" dirty="0">
                    <a:solidFill>
                      <a:schemeClr val="accent2"/>
                    </a:solidFill>
                  </a:rPr>
                  <a:t>linear</a:t>
                </a:r>
                <a:r>
                  <a:rPr lang="en-US" dirty="0"/>
                  <a:t> interpolation </a:t>
                </a:r>
              </a:p>
              <a:p>
                <a:pPr lvl="1"/>
                <a:r>
                  <a:rPr lang="en-US" dirty="0"/>
                  <a:t>Higher powers possible</a:t>
                </a:r>
              </a:p>
              <a:p>
                <a:pPr lvl="2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: </a:t>
                </a:r>
                <a:r>
                  <a:rPr lang="en-US" dirty="0">
                    <a:solidFill>
                      <a:schemeClr val="accent2"/>
                    </a:solidFill>
                  </a:rPr>
                  <a:t>quadratic</a:t>
                </a:r>
                <a:r>
                  <a:rPr lang="en-US" dirty="0"/>
                  <a:t> interpolation</a:t>
                </a:r>
              </a:p>
              <a:p>
                <a:pPr lvl="2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/>
                  <a:t>: </a:t>
                </a:r>
                <a:r>
                  <a:rPr lang="en-US" dirty="0">
                    <a:solidFill>
                      <a:schemeClr val="accent2"/>
                    </a:solidFill>
                  </a:rPr>
                  <a:t>cubic</a:t>
                </a:r>
                <a:r>
                  <a:rPr lang="en-US" dirty="0"/>
                  <a:t> interpolation</a:t>
                </a:r>
              </a:p>
              <a:p>
                <a:endParaRPr lang="en-US" b="1" dirty="0"/>
              </a:p>
            </p:txBody>
          </p:sp>
        </mc:Choice>
        <mc:Fallback xmlns="">
          <p:sp>
            <p:nvSpPr>
              <p:cNvPr id="2" name="Inhaltsplatzhalt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Interpolation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482528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dirty="0"/>
                  <a:t>Remember: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6000" b="0" i="0" dirty="0" smtClean="0">
                          <a:latin typeface="Cambria Math" panose="02040503050406030204" pitchFamily="18" charset="0"/>
                        </a:rPr>
                        <m:t>lerp</m:t>
                      </m:r>
                      <m:d>
                        <m:dPr>
                          <m:ctrlPr>
                            <a:rPr lang="en-US" sz="60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b="0" i="1" dirty="0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6000" b="0" i="1" dirty="0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acc>
                            <m:accPr>
                              <m:chr m:val="⃗"/>
                              <m:ctrlPr>
                                <a:rPr lang="en-US" sz="6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6000" b="0" i="1" dirty="0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acc>
                          <m:r>
                            <a:rPr lang="en-US" sz="6000" b="0" i="1" dirty="0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acc>
                            <m:accPr>
                              <m:chr m:val="⃗"/>
                              <m:ctrlPr>
                                <a:rPr lang="en-US" sz="60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6000" b="0" i="1" dirty="0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acc>
                        </m:e>
                      </m:d>
                      <m:r>
                        <a:rPr lang="en-US" sz="60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60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6000" i="1" dirty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US" sz="6000" i="1" dirty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acc>
                        <m:accPr>
                          <m:chr m:val="⃗"/>
                          <m:ctrlPr>
                            <a:rPr lang="en-US" sz="6000" i="1" dirty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6000" i="1" dirty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6000" i="1" dirty="0">
                          <a:latin typeface="Cambria Math" panose="02040503050406030204" pitchFamily="18" charset="0"/>
                        </a:rPr>
                        <m:t>𝛼</m:t>
                      </m:r>
                      <m:acc>
                        <m:accPr>
                          <m:chr m:val="⃗"/>
                          <m:ctrlPr>
                            <a:rPr lang="en-US" sz="6000" i="1" dirty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6000" i="1" dirty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dirty="0"/>
              </a:p>
              <a:p>
                <a:r>
                  <a:rPr lang="en-US" b="1" dirty="0"/>
                  <a:t>Linear Interpolation is everywhere in Computer Graphics</a:t>
                </a:r>
              </a:p>
              <a:p>
                <a:pPr lvl="1"/>
                <a:r>
                  <a:rPr lang="en-US" dirty="0"/>
                  <a:t>Geometric Modelling, Animation, Visualization, Surface Reconstruction,</a:t>
                </a:r>
              </a:p>
              <a:p>
                <a:pPr marL="0" indent="0">
                  <a:buNone/>
                </a:pPr>
                <a:r>
                  <a:rPr lang="en-US" b="1" dirty="0"/>
                  <a:t>	</a:t>
                </a:r>
                <a:endParaRPr lang="en-US" dirty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2" name="Inhaltsplatzhalt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Interpolation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3077732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hteck 42">
            <a:hlinkClick r:id="rId22" action="ppaction://hlinksldjump"/>
            <a:extLst>
              <a:ext uri="{FF2B5EF4-FFF2-40B4-BE49-F238E27FC236}">
                <a16:creationId xmlns:a16="http://schemas.microsoft.com/office/drawing/2014/main" id="{0D5433F2-6FFB-49EA-BBB1-78713A93048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84982" y="487463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Clipping</a:t>
            </a:r>
          </a:p>
        </p:txBody>
      </p:sp>
      <p:sp>
        <p:nvSpPr>
          <p:cNvPr id="42" name="Rechteck 41">
            <a:hlinkClick r:id="rId22" action="ppaction://hlinksldjump"/>
            <a:extLst>
              <a:ext uri="{FF2B5EF4-FFF2-40B4-BE49-F238E27FC236}">
                <a16:creationId xmlns:a16="http://schemas.microsoft.com/office/drawing/2014/main" id="{BD8FD344-8BEF-4F9B-90BD-41D340B73BD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487463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41" name="Rechteck 40">
            <a:hlinkClick r:id="rId23" action="ppaction://hlinksldjump"/>
            <a:extLst>
              <a:ext uri="{FF2B5EF4-FFF2-40B4-BE49-F238E27FC236}">
                <a16:creationId xmlns:a16="http://schemas.microsoft.com/office/drawing/2014/main" id="{5887112A-69F9-46AB-BC83-BA50600DA0E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255614" y="4423644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Wu Antialiasing</a:t>
            </a:r>
          </a:p>
        </p:txBody>
      </p:sp>
      <p:sp>
        <p:nvSpPr>
          <p:cNvPr id="40" name="Rechteck 39">
            <a:hlinkClick r:id="rId23" action="ppaction://hlinksldjump"/>
            <a:extLst>
              <a:ext uri="{FF2B5EF4-FFF2-40B4-BE49-F238E27FC236}">
                <a16:creationId xmlns:a16="http://schemas.microsoft.com/office/drawing/2014/main" id="{DC9EA12E-8425-4F59-AC75-69F62113472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84982" y="442364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5.2</a:t>
            </a:r>
          </a:p>
        </p:txBody>
      </p:sp>
      <p:sp>
        <p:nvSpPr>
          <p:cNvPr id="39" name="Rechteck 38">
            <a:hlinkClick r:id="rId24" action="ppaction://hlinksldjump"/>
            <a:extLst>
              <a:ext uri="{FF2B5EF4-FFF2-40B4-BE49-F238E27FC236}">
                <a16:creationId xmlns:a16="http://schemas.microsoft.com/office/drawing/2014/main" id="{597410E5-C2DA-4292-A61B-E18819ADF66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55614" y="3972649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Conservative Line Rasterization</a:t>
            </a:r>
          </a:p>
        </p:txBody>
      </p:sp>
      <p:sp>
        <p:nvSpPr>
          <p:cNvPr id="38" name="Rechteck 37">
            <a:hlinkClick r:id="rId24" action="ppaction://hlinksldjump"/>
            <a:extLst>
              <a:ext uri="{FF2B5EF4-FFF2-40B4-BE49-F238E27FC236}">
                <a16:creationId xmlns:a16="http://schemas.microsoft.com/office/drawing/2014/main" id="{D96ED4AB-3FFE-4A44-88CB-428B5453455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84982" y="397264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5.1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D33E4981-7D0C-4A9F-865F-091B40831EBD}"/>
              </a:ext>
            </a:extLst>
          </p:cNvPr>
          <p:cNvCxnSpPr/>
          <p:nvPr>
            <p:custDataLst>
              <p:tags r:id="rId8"/>
            </p:custDataLst>
          </p:nvPr>
        </p:nvCxnSpPr>
        <p:spPr>
          <a:xfrm>
            <a:off x="514349" y="3521654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B3C52659-F2A6-45D1-8E18-5C0B80887072}"/>
              </a:ext>
            </a:extLst>
          </p:cNvPr>
          <p:cNvCxnSpPr/>
          <p:nvPr>
            <p:custDataLst>
              <p:tags r:id="rId9"/>
            </p:custDataLst>
          </p:nvPr>
        </p:nvCxnSpPr>
        <p:spPr>
          <a:xfrm>
            <a:off x="514349" y="3910876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hteck 15">
            <a:hlinkClick r:id="rId25" action="ppaction://hlinksldjump"/>
            <a:extLst>
              <a:ext uri="{FF2B5EF4-FFF2-40B4-BE49-F238E27FC236}">
                <a16:creationId xmlns:a16="http://schemas.microsoft.com/office/drawing/2014/main" id="{61528EEB-B270-441D-BAF4-6AC830886022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84982" y="3521654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Antialiasing</a:t>
            </a:r>
          </a:p>
        </p:txBody>
      </p:sp>
      <p:sp>
        <p:nvSpPr>
          <p:cNvPr id="15" name="Rechteck 14">
            <a:hlinkClick r:id="rId25" action="ppaction://hlinksldjump"/>
            <a:extLst>
              <a:ext uri="{FF2B5EF4-FFF2-40B4-BE49-F238E27FC236}">
                <a16:creationId xmlns:a16="http://schemas.microsoft.com/office/drawing/2014/main" id="{0FE55313-A4EB-434A-82B6-931E5CD7E941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14349" y="352165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5</a:t>
            </a:r>
          </a:p>
        </p:txBody>
      </p:sp>
      <p:sp>
        <p:nvSpPr>
          <p:cNvPr id="14" name="Rechteck 13">
            <a:hlinkClick r:id="rId26" action="ppaction://hlinksldjump"/>
            <a:extLst>
              <a:ext uri="{FF2B5EF4-FFF2-40B4-BE49-F238E27FC236}">
                <a16:creationId xmlns:a16="http://schemas.microsoft.com/office/drawing/2014/main" id="{998A83F1-E029-4162-9A34-8ECBBADABE1C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84982" y="307065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Attribute Interpolation</a:t>
            </a:r>
          </a:p>
        </p:txBody>
      </p:sp>
      <p:sp>
        <p:nvSpPr>
          <p:cNvPr id="13" name="Rechteck 12">
            <a:hlinkClick r:id="rId26" action="ppaction://hlinksldjump"/>
            <a:extLst>
              <a:ext uri="{FF2B5EF4-FFF2-40B4-BE49-F238E27FC236}">
                <a16:creationId xmlns:a16="http://schemas.microsoft.com/office/drawing/2014/main" id="{601F691B-1FC2-4646-85BC-2E1C700A5688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4349" y="307065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2" name="Rechteck 11">
            <a:hlinkClick r:id="rId27" action="ppaction://hlinksldjump"/>
            <a:extLst>
              <a:ext uri="{FF2B5EF4-FFF2-40B4-BE49-F238E27FC236}">
                <a16:creationId xmlns:a16="http://schemas.microsoft.com/office/drawing/2014/main" id="{EC4F9E14-DE07-4878-BC3E-88E20A8E7A72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84982" y="2619664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Base Algorithms</a:t>
            </a:r>
          </a:p>
        </p:txBody>
      </p:sp>
      <p:sp>
        <p:nvSpPr>
          <p:cNvPr id="11" name="Rechteck 10">
            <a:hlinkClick r:id="rId27" action="ppaction://hlinksldjump"/>
            <a:extLst>
              <a:ext uri="{FF2B5EF4-FFF2-40B4-BE49-F238E27FC236}">
                <a16:creationId xmlns:a16="http://schemas.microsoft.com/office/drawing/2014/main" id="{EA421053-8F2E-4E4A-8638-A128C65FBCD8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4349" y="2619664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Rechteck 9">
            <a:hlinkClick r:id="rId28" action="ppaction://hlinksldjump"/>
            <a:extLst>
              <a:ext uri="{FF2B5EF4-FFF2-40B4-BE49-F238E27FC236}">
                <a16:creationId xmlns:a16="http://schemas.microsoft.com/office/drawing/2014/main" id="{4A67D823-BB00-473B-8302-4B0BFD7A89FF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884982" y="2168670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Line Definition</a:t>
            </a:r>
          </a:p>
        </p:txBody>
      </p:sp>
      <p:sp>
        <p:nvSpPr>
          <p:cNvPr id="9" name="Rechteck 8">
            <a:hlinkClick r:id="rId28" action="ppaction://hlinksldjump"/>
            <a:extLst>
              <a:ext uri="{FF2B5EF4-FFF2-40B4-BE49-F238E27FC236}">
                <a16:creationId xmlns:a16="http://schemas.microsoft.com/office/drawing/2014/main" id="{D46DA475-AC91-46B2-B54E-5F9CB175941E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514349" y="2168670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" name="Rechteck 7">
            <a:hlinkClick r:id="rId29" action="ppaction://hlinksldjump"/>
            <a:extLst>
              <a:ext uri="{FF2B5EF4-FFF2-40B4-BE49-F238E27FC236}">
                <a16:creationId xmlns:a16="http://schemas.microsoft.com/office/drawing/2014/main" id="{BE2F1529-E025-46DD-B117-47D27B126F07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884982" y="1717675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Introduction</a:t>
            </a:r>
          </a:p>
        </p:txBody>
      </p:sp>
      <p:sp>
        <p:nvSpPr>
          <p:cNvPr id="7" name="Rechteck 6">
            <a:hlinkClick r:id="rId29" action="ppaction://hlinksldjump"/>
            <a:extLst>
              <a:ext uri="{FF2B5EF4-FFF2-40B4-BE49-F238E27FC236}">
                <a16:creationId xmlns:a16="http://schemas.microsoft.com/office/drawing/2014/main" id="{DBEF2059-D714-47F3-A175-7B5D778D89E3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1717675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8879FFBC-F8BE-426B-AAC1-7AC303EF3EE9}"/>
              </a:ext>
            </a:extLst>
          </p:cNvPr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7133433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hteck 42">
            <a:hlinkClick r:id="rId22" action="ppaction://hlinksldjump"/>
            <a:extLst>
              <a:ext uri="{FF2B5EF4-FFF2-40B4-BE49-F238E27FC236}">
                <a16:creationId xmlns:a16="http://schemas.microsoft.com/office/drawing/2014/main" id="{5DACF79E-D4ED-4739-9E20-F7A0D3CAD84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84982" y="487463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Clipping</a:t>
            </a:r>
          </a:p>
        </p:txBody>
      </p:sp>
      <p:sp>
        <p:nvSpPr>
          <p:cNvPr id="42" name="Rechteck 41">
            <a:hlinkClick r:id="rId22" action="ppaction://hlinksldjump"/>
            <a:extLst>
              <a:ext uri="{FF2B5EF4-FFF2-40B4-BE49-F238E27FC236}">
                <a16:creationId xmlns:a16="http://schemas.microsoft.com/office/drawing/2014/main" id="{F32ACBD5-A51D-45E6-9EB4-C6EB3843216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487463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2" name="Rechteck 21">
            <a:hlinkClick r:id="rId23" action="ppaction://hlinksldjump"/>
            <a:extLst>
              <a:ext uri="{FF2B5EF4-FFF2-40B4-BE49-F238E27FC236}">
                <a16:creationId xmlns:a16="http://schemas.microsoft.com/office/drawing/2014/main" id="{96D2616D-9FED-44B9-82ED-62E0E2769ED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255614" y="4423644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Wu Antialiasing</a:t>
            </a:r>
          </a:p>
        </p:txBody>
      </p:sp>
      <p:sp>
        <p:nvSpPr>
          <p:cNvPr id="21" name="Rechteck 20">
            <a:hlinkClick r:id="rId23" action="ppaction://hlinksldjump"/>
            <a:extLst>
              <a:ext uri="{FF2B5EF4-FFF2-40B4-BE49-F238E27FC236}">
                <a16:creationId xmlns:a16="http://schemas.microsoft.com/office/drawing/2014/main" id="{44CD6AAD-0EBF-40E9-92CA-C65AB64136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84982" y="442364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5.2</a:t>
            </a:r>
          </a:p>
        </p:txBody>
      </p:sp>
      <p:cxnSp>
        <p:nvCxnSpPr>
          <p:cNvPr id="20" name="Gerader Verbinder 19">
            <a:extLst>
              <a:ext uri="{FF2B5EF4-FFF2-40B4-BE49-F238E27FC236}">
                <a16:creationId xmlns:a16="http://schemas.microsoft.com/office/drawing/2014/main" id="{EA440899-A890-4272-8D9B-6098798A61A4}"/>
              </a:ext>
            </a:extLst>
          </p:cNvPr>
          <p:cNvCxnSpPr/>
          <p:nvPr>
            <p:custDataLst>
              <p:tags r:id="rId6"/>
            </p:custDataLst>
          </p:nvPr>
        </p:nvCxnSpPr>
        <p:spPr>
          <a:xfrm>
            <a:off x="514349" y="3972649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75DEE731-9C83-4664-B123-5C1C19F11B14}"/>
              </a:ext>
            </a:extLst>
          </p:cNvPr>
          <p:cNvCxnSpPr/>
          <p:nvPr>
            <p:custDataLst>
              <p:tags r:id="rId7"/>
            </p:custDataLst>
          </p:nvPr>
        </p:nvCxnSpPr>
        <p:spPr>
          <a:xfrm>
            <a:off x="514349" y="4361871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eck 17">
            <a:hlinkClick r:id="rId24" action="ppaction://hlinksldjump"/>
            <a:extLst>
              <a:ext uri="{FF2B5EF4-FFF2-40B4-BE49-F238E27FC236}">
                <a16:creationId xmlns:a16="http://schemas.microsoft.com/office/drawing/2014/main" id="{2E7249A6-4D9B-44A5-AE9A-7A1CA20D51DC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255614" y="3972649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Conservative Line Rasterization</a:t>
            </a:r>
          </a:p>
        </p:txBody>
      </p:sp>
      <p:sp>
        <p:nvSpPr>
          <p:cNvPr id="17" name="Rechteck 16">
            <a:hlinkClick r:id="rId24" action="ppaction://hlinksldjump"/>
            <a:extLst>
              <a:ext uri="{FF2B5EF4-FFF2-40B4-BE49-F238E27FC236}">
                <a16:creationId xmlns:a16="http://schemas.microsoft.com/office/drawing/2014/main" id="{0FF6436B-97AC-441D-8C61-5B54A18FD9D4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84982" y="397264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5.1</a:t>
            </a:r>
          </a:p>
        </p:txBody>
      </p:sp>
      <p:sp>
        <p:nvSpPr>
          <p:cNvPr id="16" name="Rechteck 15">
            <a:hlinkClick r:id="rId25" action="ppaction://hlinksldjump"/>
            <a:extLst>
              <a:ext uri="{FF2B5EF4-FFF2-40B4-BE49-F238E27FC236}">
                <a16:creationId xmlns:a16="http://schemas.microsoft.com/office/drawing/2014/main" id="{F4C92703-3063-48CF-B913-C60CE259D452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84982" y="3521654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Antialiasing</a:t>
            </a:r>
          </a:p>
        </p:txBody>
      </p:sp>
      <p:sp>
        <p:nvSpPr>
          <p:cNvPr id="15" name="Rechteck 14">
            <a:hlinkClick r:id="rId25" action="ppaction://hlinksldjump"/>
            <a:extLst>
              <a:ext uri="{FF2B5EF4-FFF2-40B4-BE49-F238E27FC236}">
                <a16:creationId xmlns:a16="http://schemas.microsoft.com/office/drawing/2014/main" id="{13ED9E64-9A74-45FB-B70A-08470801468C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14349" y="352165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4" name="Rechteck 13">
            <a:hlinkClick r:id="rId26" action="ppaction://hlinksldjump"/>
            <a:extLst>
              <a:ext uri="{FF2B5EF4-FFF2-40B4-BE49-F238E27FC236}">
                <a16:creationId xmlns:a16="http://schemas.microsoft.com/office/drawing/2014/main" id="{DB2A00AC-AB93-402E-8614-C0A9D1D1059B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84982" y="307065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Attribute Interpolation</a:t>
            </a:r>
          </a:p>
        </p:txBody>
      </p:sp>
      <p:sp>
        <p:nvSpPr>
          <p:cNvPr id="13" name="Rechteck 12">
            <a:hlinkClick r:id="rId26" action="ppaction://hlinksldjump"/>
            <a:extLst>
              <a:ext uri="{FF2B5EF4-FFF2-40B4-BE49-F238E27FC236}">
                <a16:creationId xmlns:a16="http://schemas.microsoft.com/office/drawing/2014/main" id="{FD17548D-C604-4998-AC3D-1336B6456242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4349" y="307065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2" name="Rechteck 11">
            <a:hlinkClick r:id="rId27" action="ppaction://hlinksldjump"/>
            <a:extLst>
              <a:ext uri="{FF2B5EF4-FFF2-40B4-BE49-F238E27FC236}">
                <a16:creationId xmlns:a16="http://schemas.microsoft.com/office/drawing/2014/main" id="{257FA850-7214-4938-90BF-C2E0FABF5649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84982" y="2619664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Base Algorithms</a:t>
            </a:r>
          </a:p>
        </p:txBody>
      </p:sp>
      <p:sp>
        <p:nvSpPr>
          <p:cNvPr id="11" name="Rechteck 10">
            <a:hlinkClick r:id="rId27" action="ppaction://hlinksldjump"/>
            <a:extLst>
              <a:ext uri="{FF2B5EF4-FFF2-40B4-BE49-F238E27FC236}">
                <a16:creationId xmlns:a16="http://schemas.microsoft.com/office/drawing/2014/main" id="{E50FC4CA-D9A9-46A9-893A-D27B83C12649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4349" y="2619664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Rechteck 9">
            <a:hlinkClick r:id="rId28" action="ppaction://hlinksldjump"/>
            <a:extLst>
              <a:ext uri="{FF2B5EF4-FFF2-40B4-BE49-F238E27FC236}">
                <a16:creationId xmlns:a16="http://schemas.microsoft.com/office/drawing/2014/main" id="{A29A30E8-3F5A-4002-ACAA-F07FDC14D352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884982" y="2168670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Line Definition</a:t>
            </a:r>
          </a:p>
        </p:txBody>
      </p:sp>
      <p:sp>
        <p:nvSpPr>
          <p:cNvPr id="9" name="Rechteck 8">
            <a:hlinkClick r:id="rId28" action="ppaction://hlinksldjump"/>
            <a:extLst>
              <a:ext uri="{FF2B5EF4-FFF2-40B4-BE49-F238E27FC236}">
                <a16:creationId xmlns:a16="http://schemas.microsoft.com/office/drawing/2014/main" id="{9A7E5126-4A98-4528-9B3C-385BEEF9A2B5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514349" y="2168670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" name="Rechteck 7">
            <a:hlinkClick r:id="rId29" action="ppaction://hlinksldjump"/>
            <a:extLst>
              <a:ext uri="{FF2B5EF4-FFF2-40B4-BE49-F238E27FC236}">
                <a16:creationId xmlns:a16="http://schemas.microsoft.com/office/drawing/2014/main" id="{97F385AE-E37D-4112-AD64-4F7BB46C99AD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884982" y="1717675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Introduction</a:t>
            </a:r>
          </a:p>
        </p:txBody>
      </p:sp>
      <p:sp>
        <p:nvSpPr>
          <p:cNvPr id="7" name="Rechteck 6">
            <a:hlinkClick r:id="rId29" action="ppaction://hlinksldjump"/>
            <a:extLst>
              <a:ext uri="{FF2B5EF4-FFF2-40B4-BE49-F238E27FC236}">
                <a16:creationId xmlns:a16="http://schemas.microsoft.com/office/drawing/2014/main" id="{8768F028-5501-4CED-BFDA-10BC47ADE1D4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1717675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DCF967F-6439-4055-BE86-F5F7803027BE}"/>
              </a:ext>
            </a:extLst>
          </p:cNvPr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2874882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chteck 92"/>
          <p:cNvSpPr/>
          <p:nvPr/>
        </p:nvSpPr>
        <p:spPr>
          <a:xfrm>
            <a:off x="9275867" y="2959548"/>
            <a:ext cx="710294" cy="71029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Rechteck 86"/>
          <p:cNvSpPr/>
          <p:nvPr/>
        </p:nvSpPr>
        <p:spPr>
          <a:xfrm>
            <a:off x="8574607" y="4391553"/>
            <a:ext cx="710294" cy="71029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Rechteck 73"/>
          <p:cNvSpPr/>
          <p:nvPr/>
        </p:nvSpPr>
        <p:spPr>
          <a:xfrm>
            <a:off x="7860497" y="5082304"/>
            <a:ext cx="710294" cy="71029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Inhaltsplatzhalter 227"/>
              <p:cNvSpPr>
                <a:spLocks noGrp="1"/>
              </p:cNvSpPr>
              <p:nvPr>
                <p:ph idx="1"/>
              </p:nvPr>
            </p:nvSpPr>
            <p:spPr>
              <a:xfrm>
                <a:off x="514351" y="1266824"/>
                <a:ext cx="5581649" cy="529023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For one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, the line intersects up to two pixels</a:t>
                </a:r>
              </a:p>
              <a:p>
                <a:pPr lvl="1"/>
                <a:r>
                  <a:rPr lang="en-US" dirty="0" err="1"/>
                  <a:t>Bresenham</a:t>
                </a:r>
                <a:r>
                  <a:rPr lang="en-US" dirty="0"/>
                  <a:t> decides for the pixel closest to the line</a:t>
                </a:r>
              </a:p>
              <a:p>
                <a:r>
                  <a:rPr lang="en-US" b="1" dirty="0"/>
                  <a:t>Conservative Rasterization</a:t>
                </a:r>
                <a:r>
                  <a:rPr lang="en-US" dirty="0"/>
                  <a:t>: Cover all pixel the continuous primitive intersects</a:t>
                </a:r>
              </a:p>
              <a:p>
                <a:pPr lvl="1"/>
                <a:r>
                  <a:rPr lang="en-US" dirty="0"/>
                  <a:t>Regular </a:t>
                </a:r>
                <a:r>
                  <a:rPr lang="en-US" dirty="0" err="1"/>
                  <a:t>Bresenham</a:t>
                </a:r>
                <a:r>
                  <a:rPr lang="en-US" dirty="0"/>
                  <a:t>: </a:t>
                </a:r>
                <a:r>
                  <a:rPr lang="en-US" dirty="0">
                    <a:solidFill>
                      <a:schemeClr val="accent2"/>
                    </a:solidFill>
                  </a:rPr>
                  <a:t>Orange</a:t>
                </a:r>
                <a:r>
                  <a:rPr lang="en-US" dirty="0"/>
                  <a:t> Pixels</a:t>
                </a:r>
              </a:p>
              <a:p>
                <a:pPr lvl="1"/>
                <a:r>
                  <a:rPr lang="en-US" b="1" dirty="0"/>
                  <a:t>Conservative</a:t>
                </a:r>
                <a:r>
                  <a:rPr lang="en-US" dirty="0"/>
                  <a:t>: </a:t>
                </a:r>
                <a:r>
                  <a:rPr lang="en-US" dirty="0">
                    <a:solidFill>
                      <a:schemeClr val="accent2"/>
                    </a:solidFill>
                  </a:rPr>
                  <a:t>Orange</a:t>
                </a:r>
                <a:r>
                  <a:rPr lang="en-US" dirty="0"/>
                  <a:t> </a:t>
                </a:r>
                <a:r>
                  <a:rPr lang="en-US" b="1" dirty="0"/>
                  <a:t>and</a:t>
                </a:r>
                <a:r>
                  <a:rPr lang="en-US" dirty="0"/>
                  <a:t> </a:t>
                </a:r>
                <a:r>
                  <a:rPr lang="en-US" dirty="0">
                    <a:solidFill>
                      <a:srgbClr val="7030A0"/>
                    </a:solidFill>
                  </a:rPr>
                  <a:t>Violet</a:t>
                </a:r>
                <a:r>
                  <a:rPr lang="en-US" dirty="0"/>
                  <a:t> pixels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914400" lvl="2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28" name="Inhaltsplatzhalter 22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51" y="1266824"/>
                <a:ext cx="5581649" cy="5290233"/>
              </a:xfrm>
              <a:blipFill>
                <a:blip r:embed="rId11"/>
                <a:stretch>
                  <a:fillRect l="-141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Conservative Rasterization</a:t>
            </a:r>
          </a:p>
        </p:txBody>
      </p:sp>
      <p:grpSp>
        <p:nvGrpSpPr>
          <p:cNvPr id="42" name="Point Labels"/>
          <p:cNvGrpSpPr/>
          <p:nvPr/>
        </p:nvGrpSpPr>
        <p:grpSpPr>
          <a:xfrm>
            <a:off x="6537682" y="2249381"/>
            <a:ext cx="4146881" cy="4038121"/>
            <a:chOff x="6325351" y="2504178"/>
            <a:chExt cx="4146881" cy="40381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[4 3]"/>
                <p:cNvSpPr txBox="1"/>
                <p:nvPr/>
              </p:nvSpPr>
              <p:spPr>
                <a:xfrm>
                  <a:off x="9815450" y="2504178"/>
                  <a:ext cx="656782" cy="7496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00" name="[4 3]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15450" y="2504178"/>
                  <a:ext cx="656782" cy="7496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[0 0]"/>
                <p:cNvSpPr txBox="1"/>
                <p:nvPr/>
              </p:nvSpPr>
              <p:spPr>
                <a:xfrm>
                  <a:off x="6325351" y="5792670"/>
                  <a:ext cx="656782" cy="7496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01" name="[0 0]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25351" y="5792670"/>
                  <a:ext cx="656782" cy="7496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4" name="Rechteck 93"/>
          <p:cNvSpPr/>
          <p:nvPr/>
        </p:nvSpPr>
        <p:spPr>
          <a:xfrm>
            <a:off x="7150204" y="5082304"/>
            <a:ext cx="710294" cy="710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5" name="Rechteck 94"/>
          <p:cNvSpPr/>
          <p:nvPr/>
        </p:nvSpPr>
        <p:spPr>
          <a:xfrm>
            <a:off x="8570790" y="3671353"/>
            <a:ext cx="710294" cy="710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6" name="Rechteck 95"/>
          <p:cNvSpPr/>
          <p:nvPr/>
        </p:nvSpPr>
        <p:spPr>
          <a:xfrm>
            <a:off x="7860497" y="4381644"/>
            <a:ext cx="710294" cy="710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Rechteck 97"/>
          <p:cNvSpPr/>
          <p:nvPr/>
        </p:nvSpPr>
        <p:spPr>
          <a:xfrm>
            <a:off x="9281082" y="3671353"/>
            <a:ext cx="710294" cy="710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9" name="Rechteck 98"/>
          <p:cNvSpPr/>
          <p:nvPr/>
        </p:nvSpPr>
        <p:spPr>
          <a:xfrm>
            <a:off x="9991375" y="2961062"/>
            <a:ext cx="710294" cy="710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4" name="axis labels"/>
          <p:cNvGrpSpPr/>
          <p:nvPr/>
        </p:nvGrpSpPr>
        <p:grpSpPr>
          <a:xfrm>
            <a:off x="6833226" y="2416496"/>
            <a:ext cx="3668756" cy="3875919"/>
            <a:chOff x="6620895" y="2671293"/>
            <a:chExt cx="3668756" cy="3875919"/>
          </a:xfrm>
        </p:grpSpPr>
        <p:sp>
          <p:nvSpPr>
            <p:cNvPr id="82" name="Textfeld 81"/>
            <p:cNvSpPr txBox="1"/>
            <p:nvPr/>
          </p:nvSpPr>
          <p:spPr>
            <a:xfrm>
              <a:off x="7151834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83" name="Textfeld 82"/>
            <p:cNvSpPr txBox="1"/>
            <p:nvPr/>
          </p:nvSpPr>
          <p:spPr>
            <a:xfrm>
              <a:off x="7855486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84" name="Textfeld 83"/>
            <p:cNvSpPr txBox="1"/>
            <p:nvPr/>
          </p:nvSpPr>
          <p:spPr>
            <a:xfrm>
              <a:off x="8565779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85" name="Textfeld 84"/>
            <p:cNvSpPr txBox="1"/>
            <p:nvPr/>
          </p:nvSpPr>
          <p:spPr>
            <a:xfrm>
              <a:off x="9289514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86" name="Textfeld 85"/>
            <p:cNvSpPr txBox="1"/>
            <p:nvPr/>
          </p:nvSpPr>
          <p:spPr>
            <a:xfrm>
              <a:off x="9986363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  <p:sp>
          <p:nvSpPr>
            <p:cNvPr id="88" name="Textfeld 87"/>
            <p:cNvSpPr txBox="1"/>
            <p:nvPr/>
          </p:nvSpPr>
          <p:spPr>
            <a:xfrm>
              <a:off x="6620895" y="5507608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89" name="Textfeld 88"/>
            <p:cNvSpPr txBox="1"/>
            <p:nvPr/>
          </p:nvSpPr>
          <p:spPr>
            <a:xfrm>
              <a:off x="6620895" y="4802181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90" name="Textfeld 89"/>
            <p:cNvSpPr txBox="1"/>
            <p:nvPr/>
          </p:nvSpPr>
          <p:spPr>
            <a:xfrm>
              <a:off x="6620895" y="4091889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91" name="Textfeld 90"/>
            <p:cNvSpPr txBox="1"/>
            <p:nvPr/>
          </p:nvSpPr>
          <p:spPr>
            <a:xfrm>
              <a:off x="6620895" y="3381599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92" name="Textfeld 91"/>
            <p:cNvSpPr txBox="1"/>
            <p:nvPr/>
          </p:nvSpPr>
          <p:spPr>
            <a:xfrm>
              <a:off x="6620895" y="2671293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</p:grpSp>
      <p:cxnSp>
        <p:nvCxnSpPr>
          <p:cNvPr id="77" name="Gerader Verbinder 76"/>
          <p:cNvCxnSpPr/>
          <p:nvPr/>
        </p:nvCxnSpPr>
        <p:spPr>
          <a:xfrm>
            <a:off x="8219461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r Verbinder 77"/>
          <p:cNvCxnSpPr/>
          <p:nvPr/>
        </p:nvCxnSpPr>
        <p:spPr>
          <a:xfrm>
            <a:off x="8929754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r Verbinder 78"/>
          <p:cNvCxnSpPr/>
          <p:nvPr/>
        </p:nvCxnSpPr>
        <p:spPr>
          <a:xfrm>
            <a:off x="10350338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r Verbinder 80"/>
          <p:cNvCxnSpPr/>
          <p:nvPr/>
        </p:nvCxnSpPr>
        <p:spPr>
          <a:xfrm>
            <a:off x="9640046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Y Ticks"/>
          <p:cNvGrpSpPr/>
          <p:nvPr/>
        </p:nvGrpSpPr>
        <p:grpSpPr>
          <a:xfrm>
            <a:off x="7329169" y="2601149"/>
            <a:ext cx="360000" cy="2130901"/>
            <a:chOff x="7116838" y="2855946"/>
            <a:chExt cx="360000" cy="2130901"/>
          </a:xfrm>
        </p:grpSpPr>
        <p:cxnSp>
          <p:nvCxnSpPr>
            <p:cNvPr id="72" name="Gerader Verbinder 71"/>
            <p:cNvCxnSpPr/>
            <p:nvPr/>
          </p:nvCxnSpPr>
          <p:spPr>
            <a:xfrm flipV="1">
              <a:off x="7116838" y="3566264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r Verbinder 72"/>
            <p:cNvCxnSpPr/>
            <p:nvPr/>
          </p:nvCxnSpPr>
          <p:spPr>
            <a:xfrm flipV="1">
              <a:off x="7116838" y="2855946"/>
              <a:ext cx="360000" cy="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r Verbinder 74"/>
            <p:cNvCxnSpPr/>
            <p:nvPr/>
          </p:nvCxnSpPr>
          <p:spPr>
            <a:xfrm flipV="1">
              <a:off x="7116838" y="4276554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r Verbinder 75"/>
            <p:cNvCxnSpPr/>
            <p:nvPr/>
          </p:nvCxnSpPr>
          <p:spPr>
            <a:xfrm flipV="1">
              <a:off x="7116838" y="4986846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Axis"/>
          <p:cNvGrpSpPr/>
          <p:nvPr/>
        </p:nvGrpSpPr>
        <p:grpSpPr>
          <a:xfrm>
            <a:off x="7331720" y="1475223"/>
            <a:ext cx="4094753" cy="4129642"/>
            <a:chOff x="7119389" y="1730020"/>
            <a:chExt cx="4094753" cy="4129642"/>
          </a:xfrm>
        </p:grpSpPr>
        <p:cxnSp>
          <p:nvCxnSpPr>
            <p:cNvPr id="68" name="x axis"/>
            <p:cNvCxnSpPr/>
            <p:nvPr/>
          </p:nvCxnSpPr>
          <p:spPr>
            <a:xfrm flipV="1">
              <a:off x="7306197" y="5692302"/>
              <a:ext cx="354210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y axis"/>
            <p:cNvCxnSpPr/>
            <p:nvPr/>
          </p:nvCxnSpPr>
          <p:spPr>
            <a:xfrm flipV="1">
              <a:off x="7296838" y="2145679"/>
              <a:ext cx="0" cy="3546623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x axis label"/>
                <p:cNvSpPr txBox="1"/>
                <p:nvPr/>
              </p:nvSpPr>
              <p:spPr>
                <a:xfrm>
                  <a:off x="10849362" y="5490330"/>
                  <a:ext cx="364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0" name="x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49362" y="5490330"/>
                  <a:ext cx="364780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y axis label"/>
                <p:cNvSpPr txBox="1"/>
                <p:nvPr/>
              </p:nvSpPr>
              <p:spPr>
                <a:xfrm>
                  <a:off x="7119389" y="1730020"/>
                  <a:ext cx="3681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1" name="y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19389" y="1730020"/>
                  <a:ext cx="368178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1" name="Gerader Verbinder 50"/>
          <p:cNvCxnSpPr/>
          <p:nvPr/>
        </p:nvCxnSpPr>
        <p:spPr>
          <a:xfrm flipV="1">
            <a:off x="7150206" y="5091935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r Verbinder 51"/>
          <p:cNvCxnSpPr/>
          <p:nvPr/>
        </p:nvCxnSpPr>
        <p:spPr>
          <a:xfrm>
            <a:off x="7860498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r Verbinder 52"/>
          <p:cNvCxnSpPr/>
          <p:nvPr/>
        </p:nvCxnSpPr>
        <p:spPr>
          <a:xfrm>
            <a:off x="8570791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r Verbinder 53"/>
          <p:cNvCxnSpPr/>
          <p:nvPr/>
        </p:nvCxnSpPr>
        <p:spPr>
          <a:xfrm>
            <a:off x="9991375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r Verbinder 54"/>
          <p:cNvCxnSpPr/>
          <p:nvPr/>
        </p:nvCxnSpPr>
        <p:spPr>
          <a:xfrm>
            <a:off x="10701668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r Verbinder 56"/>
          <p:cNvCxnSpPr/>
          <p:nvPr/>
        </p:nvCxnSpPr>
        <p:spPr>
          <a:xfrm flipV="1">
            <a:off x="7150206" y="367135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r Verbinder 58"/>
          <p:cNvCxnSpPr/>
          <p:nvPr/>
        </p:nvCxnSpPr>
        <p:spPr>
          <a:xfrm flipV="1">
            <a:off x="7150205" y="2961035"/>
            <a:ext cx="3551462" cy="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r Verbinder 59"/>
          <p:cNvCxnSpPr/>
          <p:nvPr/>
        </p:nvCxnSpPr>
        <p:spPr>
          <a:xfrm flipV="1">
            <a:off x="7150206" y="2250769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r Verbinder 61"/>
          <p:cNvCxnSpPr/>
          <p:nvPr/>
        </p:nvCxnSpPr>
        <p:spPr>
          <a:xfrm flipV="1">
            <a:off x="7150204" y="438164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r Verbinder 62"/>
          <p:cNvCxnSpPr/>
          <p:nvPr/>
        </p:nvCxnSpPr>
        <p:spPr>
          <a:xfrm>
            <a:off x="7150204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r Verbinder 63"/>
          <p:cNvCxnSpPr/>
          <p:nvPr/>
        </p:nvCxnSpPr>
        <p:spPr>
          <a:xfrm flipV="1">
            <a:off x="7160607" y="578296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r Verbinder 64"/>
          <p:cNvCxnSpPr/>
          <p:nvPr/>
        </p:nvCxnSpPr>
        <p:spPr>
          <a:xfrm>
            <a:off x="9281083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ieren 3"/>
          <p:cNvGrpSpPr/>
          <p:nvPr/>
        </p:nvGrpSpPr>
        <p:grpSpPr>
          <a:xfrm>
            <a:off x="7389677" y="3197145"/>
            <a:ext cx="3075907" cy="2342116"/>
            <a:chOff x="7091259" y="3470670"/>
            <a:chExt cx="3075907" cy="2342116"/>
          </a:xfrm>
        </p:grpSpPr>
        <p:cxnSp>
          <p:nvCxnSpPr>
            <p:cNvPr id="45" name="Line"/>
            <p:cNvCxnSpPr>
              <a:stCxn id="67" idx="7"/>
              <a:endCxn id="102" idx="3"/>
            </p:cNvCxnSpPr>
            <p:nvPr/>
          </p:nvCxnSpPr>
          <p:spPr>
            <a:xfrm flipV="1">
              <a:off x="7294511" y="3673922"/>
              <a:ext cx="2669403" cy="1935612"/>
            </a:xfrm>
            <a:prstGeom prst="line">
              <a:avLst/>
            </a:prstGeom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Point [0 0]"/>
            <p:cNvSpPr/>
            <p:nvPr/>
          </p:nvSpPr>
          <p:spPr>
            <a:xfrm>
              <a:off x="7091259" y="5574661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2" name="Point [4 3]"/>
            <p:cNvSpPr/>
            <p:nvPr/>
          </p:nvSpPr>
          <p:spPr>
            <a:xfrm>
              <a:off x="9929041" y="3470670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1657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hteck 57"/>
          <p:cNvSpPr/>
          <p:nvPr/>
        </p:nvSpPr>
        <p:spPr>
          <a:xfrm>
            <a:off x="1254416" y="5611768"/>
            <a:ext cx="3096603" cy="8448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hteck 55"/>
          <p:cNvSpPr/>
          <p:nvPr/>
        </p:nvSpPr>
        <p:spPr>
          <a:xfrm>
            <a:off x="1254417" y="4664678"/>
            <a:ext cx="3096603" cy="8448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3" name="Rechteck 92"/>
          <p:cNvSpPr/>
          <p:nvPr/>
        </p:nvSpPr>
        <p:spPr>
          <a:xfrm>
            <a:off x="9275867" y="2959548"/>
            <a:ext cx="710294" cy="7102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Rechteck 86"/>
          <p:cNvSpPr/>
          <p:nvPr/>
        </p:nvSpPr>
        <p:spPr>
          <a:xfrm>
            <a:off x="8574607" y="4391553"/>
            <a:ext cx="710294" cy="7102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Rechteck 73"/>
          <p:cNvSpPr/>
          <p:nvPr/>
        </p:nvSpPr>
        <p:spPr>
          <a:xfrm>
            <a:off x="7860497" y="5082304"/>
            <a:ext cx="710294" cy="7102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Inhaltsplatzhalter 227"/>
              <p:cNvSpPr>
                <a:spLocks noGrp="1"/>
              </p:cNvSpPr>
              <p:nvPr>
                <p:ph idx="1"/>
              </p:nvPr>
            </p:nvSpPr>
            <p:spPr>
              <a:xfrm>
                <a:off x="514351" y="1266824"/>
                <a:ext cx="5581649" cy="529023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Algorithm: </a:t>
                </a:r>
                <a:br>
                  <a:rPr lang="en-US" dirty="0"/>
                </a:br>
                <a:r>
                  <a:rPr lang="en-US" dirty="0"/>
                  <a:t>Input: Line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Cambria Math" panose="02040503050406030204" pitchFamily="18" charset="0"/>
                      </a:rPr>
                      <m:t>setPixel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 pitchFamily="18" charset="0"/>
                      </a:rPr>
                      <m:t>setPixel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endParaRPr lang="en-US" dirty="0"/>
              </a:p>
              <a:p>
                <a:r>
                  <a:rPr lang="en-US" dirty="0"/>
                  <a:t>For each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+1 .. 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b="0" i="0" smtClean="0">
                        <a:latin typeface="Cambria Math" panose="02040503050406030204" pitchFamily="18" charset="0"/>
                      </a:rPr>
                      <m:t>setPixel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𝑟𝑑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d>
                      </m:e>
                    </m:d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Cambria Math" panose="02040503050406030204" pitchFamily="18" charset="0"/>
                      </a:rPr>
                      <m:t>setPixel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𝑟𝑑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914400" lvl="2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28" name="Inhaltsplatzhalter 22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51" y="1266824"/>
                <a:ext cx="5581649" cy="5290233"/>
              </a:xfrm>
              <a:blipFill>
                <a:blip r:embed="rId3"/>
                <a:stretch>
                  <a:fillRect l="-163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Conservative Rasterization</a:t>
            </a:r>
          </a:p>
        </p:txBody>
      </p:sp>
      <p:grpSp>
        <p:nvGrpSpPr>
          <p:cNvPr id="42" name="Point Labels"/>
          <p:cNvGrpSpPr/>
          <p:nvPr/>
        </p:nvGrpSpPr>
        <p:grpSpPr>
          <a:xfrm>
            <a:off x="6537682" y="2249381"/>
            <a:ext cx="4146881" cy="4038121"/>
            <a:chOff x="6325351" y="2504178"/>
            <a:chExt cx="4146881" cy="40381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[4 3]"/>
                <p:cNvSpPr txBox="1"/>
                <p:nvPr/>
              </p:nvSpPr>
              <p:spPr>
                <a:xfrm>
                  <a:off x="9815450" y="2504178"/>
                  <a:ext cx="656782" cy="7496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00" name="[4 3]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15450" y="2504178"/>
                  <a:ext cx="656782" cy="7496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[0 0]"/>
                <p:cNvSpPr txBox="1"/>
                <p:nvPr/>
              </p:nvSpPr>
              <p:spPr>
                <a:xfrm>
                  <a:off x="6325351" y="5792670"/>
                  <a:ext cx="656782" cy="7496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01" name="[0 0]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25351" y="5792670"/>
                  <a:ext cx="656782" cy="7496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4" name="Rechteck 93"/>
          <p:cNvSpPr/>
          <p:nvPr/>
        </p:nvSpPr>
        <p:spPr>
          <a:xfrm>
            <a:off x="7150204" y="5082304"/>
            <a:ext cx="710294" cy="71029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5" name="Rechteck 94"/>
          <p:cNvSpPr/>
          <p:nvPr/>
        </p:nvSpPr>
        <p:spPr>
          <a:xfrm>
            <a:off x="8570790" y="3671353"/>
            <a:ext cx="710294" cy="7102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6" name="Rechteck 95"/>
          <p:cNvSpPr/>
          <p:nvPr/>
        </p:nvSpPr>
        <p:spPr>
          <a:xfrm>
            <a:off x="7860497" y="4381644"/>
            <a:ext cx="710294" cy="7102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Rechteck 97"/>
          <p:cNvSpPr/>
          <p:nvPr/>
        </p:nvSpPr>
        <p:spPr>
          <a:xfrm>
            <a:off x="9281082" y="3671353"/>
            <a:ext cx="710294" cy="7102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9" name="Rechteck 98"/>
          <p:cNvSpPr/>
          <p:nvPr/>
        </p:nvSpPr>
        <p:spPr>
          <a:xfrm>
            <a:off x="9991375" y="2961062"/>
            <a:ext cx="710294" cy="71029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4" name="axis labels"/>
          <p:cNvGrpSpPr/>
          <p:nvPr/>
        </p:nvGrpSpPr>
        <p:grpSpPr>
          <a:xfrm>
            <a:off x="6833226" y="2416496"/>
            <a:ext cx="3668756" cy="3875919"/>
            <a:chOff x="6620895" y="2671293"/>
            <a:chExt cx="3668756" cy="3875919"/>
          </a:xfrm>
        </p:grpSpPr>
        <p:sp>
          <p:nvSpPr>
            <p:cNvPr id="82" name="Textfeld 81"/>
            <p:cNvSpPr txBox="1"/>
            <p:nvPr/>
          </p:nvSpPr>
          <p:spPr>
            <a:xfrm>
              <a:off x="7151834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83" name="Textfeld 82"/>
            <p:cNvSpPr txBox="1"/>
            <p:nvPr/>
          </p:nvSpPr>
          <p:spPr>
            <a:xfrm>
              <a:off x="7855486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84" name="Textfeld 83"/>
            <p:cNvSpPr txBox="1"/>
            <p:nvPr/>
          </p:nvSpPr>
          <p:spPr>
            <a:xfrm>
              <a:off x="8565779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85" name="Textfeld 84"/>
            <p:cNvSpPr txBox="1"/>
            <p:nvPr/>
          </p:nvSpPr>
          <p:spPr>
            <a:xfrm>
              <a:off x="9289514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86" name="Textfeld 85"/>
            <p:cNvSpPr txBox="1"/>
            <p:nvPr/>
          </p:nvSpPr>
          <p:spPr>
            <a:xfrm>
              <a:off x="9986363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  <p:sp>
          <p:nvSpPr>
            <p:cNvPr id="88" name="Textfeld 87"/>
            <p:cNvSpPr txBox="1"/>
            <p:nvPr/>
          </p:nvSpPr>
          <p:spPr>
            <a:xfrm>
              <a:off x="6620895" y="5507608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89" name="Textfeld 88"/>
            <p:cNvSpPr txBox="1"/>
            <p:nvPr/>
          </p:nvSpPr>
          <p:spPr>
            <a:xfrm>
              <a:off x="6620895" y="4802181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90" name="Textfeld 89"/>
            <p:cNvSpPr txBox="1"/>
            <p:nvPr/>
          </p:nvSpPr>
          <p:spPr>
            <a:xfrm>
              <a:off x="6620895" y="4091889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91" name="Textfeld 90"/>
            <p:cNvSpPr txBox="1"/>
            <p:nvPr/>
          </p:nvSpPr>
          <p:spPr>
            <a:xfrm>
              <a:off x="6620895" y="3381599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92" name="Textfeld 91"/>
            <p:cNvSpPr txBox="1"/>
            <p:nvPr/>
          </p:nvSpPr>
          <p:spPr>
            <a:xfrm>
              <a:off x="6620895" y="2671293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</p:grpSp>
      <p:cxnSp>
        <p:nvCxnSpPr>
          <p:cNvPr id="77" name="Gerader Verbinder 76"/>
          <p:cNvCxnSpPr/>
          <p:nvPr/>
        </p:nvCxnSpPr>
        <p:spPr>
          <a:xfrm>
            <a:off x="8219461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r Verbinder 77"/>
          <p:cNvCxnSpPr/>
          <p:nvPr/>
        </p:nvCxnSpPr>
        <p:spPr>
          <a:xfrm>
            <a:off x="8929754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r Verbinder 78"/>
          <p:cNvCxnSpPr/>
          <p:nvPr/>
        </p:nvCxnSpPr>
        <p:spPr>
          <a:xfrm>
            <a:off x="10350338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r Verbinder 80"/>
          <p:cNvCxnSpPr/>
          <p:nvPr/>
        </p:nvCxnSpPr>
        <p:spPr>
          <a:xfrm>
            <a:off x="9640046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Y Ticks"/>
          <p:cNvGrpSpPr/>
          <p:nvPr/>
        </p:nvGrpSpPr>
        <p:grpSpPr>
          <a:xfrm>
            <a:off x="7329169" y="2601149"/>
            <a:ext cx="360000" cy="2130901"/>
            <a:chOff x="7116838" y="2855946"/>
            <a:chExt cx="360000" cy="2130901"/>
          </a:xfrm>
        </p:grpSpPr>
        <p:cxnSp>
          <p:nvCxnSpPr>
            <p:cNvPr id="72" name="Gerader Verbinder 71"/>
            <p:cNvCxnSpPr/>
            <p:nvPr/>
          </p:nvCxnSpPr>
          <p:spPr>
            <a:xfrm flipV="1">
              <a:off x="7116838" y="3566264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r Verbinder 72"/>
            <p:cNvCxnSpPr/>
            <p:nvPr/>
          </p:nvCxnSpPr>
          <p:spPr>
            <a:xfrm flipV="1">
              <a:off x="7116838" y="2855946"/>
              <a:ext cx="360000" cy="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r Verbinder 74"/>
            <p:cNvCxnSpPr/>
            <p:nvPr/>
          </p:nvCxnSpPr>
          <p:spPr>
            <a:xfrm flipV="1">
              <a:off x="7116838" y="4276554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r Verbinder 75"/>
            <p:cNvCxnSpPr/>
            <p:nvPr/>
          </p:nvCxnSpPr>
          <p:spPr>
            <a:xfrm flipV="1">
              <a:off x="7116838" y="4986846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Axis"/>
          <p:cNvGrpSpPr/>
          <p:nvPr/>
        </p:nvGrpSpPr>
        <p:grpSpPr>
          <a:xfrm>
            <a:off x="7331720" y="1475223"/>
            <a:ext cx="4094753" cy="4129642"/>
            <a:chOff x="7119389" y="1730020"/>
            <a:chExt cx="4094753" cy="4129642"/>
          </a:xfrm>
        </p:grpSpPr>
        <p:cxnSp>
          <p:nvCxnSpPr>
            <p:cNvPr id="68" name="x axis"/>
            <p:cNvCxnSpPr/>
            <p:nvPr/>
          </p:nvCxnSpPr>
          <p:spPr>
            <a:xfrm flipV="1">
              <a:off x="7306197" y="5692302"/>
              <a:ext cx="354210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y axis"/>
            <p:cNvCxnSpPr/>
            <p:nvPr/>
          </p:nvCxnSpPr>
          <p:spPr>
            <a:xfrm flipV="1">
              <a:off x="7296838" y="2145679"/>
              <a:ext cx="0" cy="3546623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x axis label"/>
                <p:cNvSpPr txBox="1"/>
                <p:nvPr/>
              </p:nvSpPr>
              <p:spPr>
                <a:xfrm>
                  <a:off x="10849362" y="5490330"/>
                  <a:ext cx="364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0" name="x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49362" y="5490330"/>
                  <a:ext cx="364780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y axis label"/>
                <p:cNvSpPr txBox="1"/>
                <p:nvPr/>
              </p:nvSpPr>
              <p:spPr>
                <a:xfrm>
                  <a:off x="7119389" y="1730020"/>
                  <a:ext cx="3681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1" name="y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19389" y="1730020"/>
                  <a:ext cx="368178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1" name="Gerader Verbinder 50"/>
          <p:cNvCxnSpPr/>
          <p:nvPr/>
        </p:nvCxnSpPr>
        <p:spPr>
          <a:xfrm flipV="1">
            <a:off x="7150206" y="5091935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r Verbinder 51"/>
          <p:cNvCxnSpPr/>
          <p:nvPr/>
        </p:nvCxnSpPr>
        <p:spPr>
          <a:xfrm>
            <a:off x="7860498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r Verbinder 52"/>
          <p:cNvCxnSpPr/>
          <p:nvPr/>
        </p:nvCxnSpPr>
        <p:spPr>
          <a:xfrm>
            <a:off x="8570791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r Verbinder 53"/>
          <p:cNvCxnSpPr/>
          <p:nvPr/>
        </p:nvCxnSpPr>
        <p:spPr>
          <a:xfrm>
            <a:off x="9991375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r Verbinder 54"/>
          <p:cNvCxnSpPr/>
          <p:nvPr/>
        </p:nvCxnSpPr>
        <p:spPr>
          <a:xfrm>
            <a:off x="10701668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r Verbinder 56"/>
          <p:cNvCxnSpPr/>
          <p:nvPr/>
        </p:nvCxnSpPr>
        <p:spPr>
          <a:xfrm flipV="1">
            <a:off x="7150206" y="367135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r Verbinder 58"/>
          <p:cNvCxnSpPr/>
          <p:nvPr/>
        </p:nvCxnSpPr>
        <p:spPr>
          <a:xfrm flipV="1">
            <a:off x="7150205" y="2961035"/>
            <a:ext cx="3551462" cy="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r Verbinder 59"/>
          <p:cNvCxnSpPr/>
          <p:nvPr/>
        </p:nvCxnSpPr>
        <p:spPr>
          <a:xfrm flipV="1">
            <a:off x="7150206" y="2250769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r Verbinder 61"/>
          <p:cNvCxnSpPr/>
          <p:nvPr/>
        </p:nvCxnSpPr>
        <p:spPr>
          <a:xfrm flipV="1">
            <a:off x="7150204" y="438164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r Verbinder 62"/>
          <p:cNvCxnSpPr/>
          <p:nvPr/>
        </p:nvCxnSpPr>
        <p:spPr>
          <a:xfrm>
            <a:off x="7150204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r Verbinder 63"/>
          <p:cNvCxnSpPr/>
          <p:nvPr/>
        </p:nvCxnSpPr>
        <p:spPr>
          <a:xfrm flipV="1">
            <a:off x="7160607" y="578296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r Verbinder 64"/>
          <p:cNvCxnSpPr/>
          <p:nvPr/>
        </p:nvCxnSpPr>
        <p:spPr>
          <a:xfrm>
            <a:off x="9281083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ieren 3"/>
          <p:cNvGrpSpPr/>
          <p:nvPr/>
        </p:nvGrpSpPr>
        <p:grpSpPr>
          <a:xfrm>
            <a:off x="7389677" y="3197145"/>
            <a:ext cx="3075907" cy="2342116"/>
            <a:chOff x="7091259" y="3470670"/>
            <a:chExt cx="3075907" cy="2342116"/>
          </a:xfrm>
        </p:grpSpPr>
        <p:cxnSp>
          <p:nvCxnSpPr>
            <p:cNvPr id="45" name="Line"/>
            <p:cNvCxnSpPr>
              <a:stCxn id="67" idx="7"/>
              <a:endCxn id="102" idx="3"/>
            </p:cNvCxnSpPr>
            <p:nvPr/>
          </p:nvCxnSpPr>
          <p:spPr>
            <a:xfrm flipV="1">
              <a:off x="7294511" y="3673922"/>
              <a:ext cx="2669403" cy="1935612"/>
            </a:xfrm>
            <a:prstGeom prst="line">
              <a:avLst/>
            </a:prstGeom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Point [0 0]"/>
            <p:cNvSpPr/>
            <p:nvPr/>
          </p:nvSpPr>
          <p:spPr>
            <a:xfrm>
              <a:off x="7091259" y="5574661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2" name="Point [4 3]"/>
            <p:cNvSpPr/>
            <p:nvPr/>
          </p:nvSpPr>
          <p:spPr>
            <a:xfrm>
              <a:off x="9929041" y="3470670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2066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Inhaltsplatzhalter 227"/>
              <p:cNvSpPr>
                <a:spLocks noGrp="1"/>
              </p:cNvSpPr>
              <p:nvPr>
                <p:ph idx="1"/>
              </p:nvPr>
            </p:nvSpPr>
            <p:spPr>
              <a:xfrm>
                <a:off x="514351" y="1266825"/>
                <a:ext cx="5581649" cy="982556"/>
              </a:xfrm>
            </p:spPr>
            <p:txBody>
              <a:bodyPr/>
              <a:lstStyle/>
              <a:p>
                <a:r>
                  <a:rPr lang="en-US" dirty="0"/>
                  <a:t>Example: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28" name="Inhaltsplatzhalter 22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51" y="1266825"/>
                <a:ext cx="5581649" cy="982556"/>
              </a:xfrm>
              <a:blipFill>
                <a:blip r:embed="rId17"/>
                <a:stretch>
                  <a:fillRect l="-141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Conservative Rasterization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7" name="Tabelle 9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57035121"/>
                  </p:ext>
                </p:extLst>
              </p:nvPr>
            </p:nvGraphicFramePr>
            <p:xfrm>
              <a:off x="461474" y="4021757"/>
              <a:ext cx="4969129" cy="1863113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86576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2584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02584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25842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0258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602435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num>
                                  <m:den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67656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den>
                                </m:f>
                              </m:oMath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=0.375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den>
                                </m:f>
                              </m:oMath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=1.125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15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den>
                                </m:f>
                              </m:oMath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=1.875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den>
                                </m:f>
                              </m:oMath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3.375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rgbClr val="BFBFB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65909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𝑟𝑑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7" name="Tabelle 9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57035121"/>
                  </p:ext>
                </p:extLst>
              </p:nvPr>
            </p:nvGraphicFramePr>
            <p:xfrm>
              <a:off x="461474" y="4021757"/>
              <a:ext cx="4969129" cy="1863113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865761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102584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02584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25842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0258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610553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0"/>
                          <a:stretch>
                            <a:fillRect l="-84024" t="-990" r="-299408" b="-2118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0"/>
                          <a:stretch>
                            <a:fillRect l="-185119" t="-990" r="-201190" b="-2118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0"/>
                          <a:stretch>
                            <a:fillRect l="-283432" t="-990" r="-100000" b="-21188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0"/>
                          <a:stretch>
                            <a:fillRect l="-385714" t="-990" r="-595" b="-21188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86651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0"/>
                          <a:stretch>
                            <a:fillRect t="-69863" r="-475352" b="-465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0"/>
                          <a:stretch>
                            <a:fillRect l="-84024" t="-69863" r="-299408" b="-465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0"/>
                          <a:stretch>
                            <a:fillRect l="-185119" t="-69863" r="-201190" b="-465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0"/>
                          <a:stretch>
                            <a:fillRect l="-283432" t="-69863" r="-100000" b="-4657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0"/>
                          <a:stretch>
                            <a:fillRect l="-385714" t="-69863" r="-595" b="-4657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65909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0"/>
                          <a:stretch>
                            <a:fillRect t="-413333" r="-475352" b="-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0"/>
                          <a:stretch>
                            <a:fillRect l="-84024" t="-413333" r="-299408" b="-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0"/>
                          <a:stretch>
                            <a:fillRect l="-185119" t="-413333" r="-201190" b="-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0"/>
                          <a:stretch>
                            <a:fillRect l="-283432" t="-413333" r="-100000" b="-1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20"/>
                          <a:stretch>
                            <a:fillRect l="-385714" t="-413333" r="-595" b="-133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09" name="Rechteck 108"/>
          <p:cNvSpPr/>
          <p:nvPr/>
        </p:nvSpPr>
        <p:spPr>
          <a:xfrm>
            <a:off x="9275867" y="2959548"/>
            <a:ext cx="710294" cy="7102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0" name="Rechteck 109"/>
          <p:cNvSpPr/>
          <p:nvPr/>
        </p:nvSpPr>
        <p:spPr>
          <a:xfrm>
            <a:off x="8574607" y="4391553"/>
            <a:ext cx="710294" cy="7102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1" name="Rechteck 110"/>
          <p:cNvSpPr/>
          <p:nvPr/>
        </p:nvSpPr>
        <p:spPr>
          <a:xfrm>
            <a:off x="7860497" y="5082304"/>
            <a:ext cx="710294" cy="7102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2" name="Point Labels"/>
          <p:cNvGrpSpPr/>
          <p:nvPr/>
        </p:nvGrpSpPr>
        <p:grpSpPr>
          <a:xfrm>
            <a:off x="6537682" y="2249381"/>
            <a:ext cx="4146881" cy="4038121"/>
            <a:chOff x="6325351" y="2504178"/>
            <a:chExt cx="4146881" cy="40381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[4 3]"/>
                <p:cNvSpPr txBox="1"/>
                <p:nvPr/>
              </p:nvSpPr>
              <p:spPr>
                <a:xfrm>
                  <a:off x="9815450" y="2504178"/>
                  <a:ext cx="656782" cy="7496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18" name="[4 3]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15450" y="2504178"/>
                  <a:ext cx="656782" cy="7496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[0 0]"/>
                <p:cNvSpPr txBox="1"/>
                <p:nvPr/>
              </p:nvSpPr>
              <p:spPr>
                <a:xfrm>
                  <a:off x="6325351" y="5792670"/>
                  <a:ext cx="656782" cy="7496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19" name="[0 0]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25351" y="5792670"/>
                  <a:ext cx="656782" cy="7496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4" name="Rechteck 123"/>
          <p:cNvSpPr/>
          <p:nvPr/>
        </p:nvSpPr>
        <p:spPr>
          <a:xfrm>
            <a:off x="7150204" y="5082304"/>
            <a:ext cx="710294" cy="71029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5" name="Rechteck 124"/>
          <p:cNvSpPr/>
          <p:nvPr/>
        </p:nvSpPr>
        <p:spPr>
          <a:xfrm>
            <a:off x="8570790" y="3671353"/>
            <a:ext cx="710294" cy="7102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6" name="Rechteck 125"/>
          <p:cNvSpPr/>
          <p:nvPr/>
        </p:nvSpPr>
        <p:spPr>
          <a:xfrm>
            <a:off x="7860497" y="4381644"/>
            <a:ext cx="710294" cy="7102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7" name="Rechteck 126"/>
          <p:cNvSpPr/>
          <p:nvPr/>
        </p:nvSpPr>
        <p:spPr>
          <a:xfrm>
            <a:off x="9281082" y="3671353"/>
            <a:ext cx="710294" cy="7102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8" name="Rechteck 127"/>
          <p:cNvSpPr/>
          <p:nvPr/>
        </p:nvSpPr>
        <p:spPr>
          <a:xfrm>
            <a:off x="9991375" y="2961062"/>
            <a:ext cx="710294" cy="71029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9" name="axis labels"/>
          <p:cNvGrpSpPr/>
          <p:nvPr/>
        </p:nvGrpSpPr>
        <p:grpSpPr>
          <a:xfrm>
            <a:off x="6833226" y="2416496"/>
            <a:ext cx="3668756" cy="3875919"/>
            <a:chOff x="6620895" y="2671293"/>
            <a:chExt cx="3668756" cy="3875919"/>
          </a:xfrm>
        </p:grpSpPr>
        <p:sp>
          <p:nvSpPr>
            <p:cNvPr id="130" name="Textfeld 129"/>
            <p:cNvSpPr txBox="1"/>
            <p:nvPr/>
          </p:nvSpPr>
          <p:spPr>
            <a:xfrm>
              <a:off x="7151834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131" name="Textfeld 130"/>
            <p:cNvSpPr txBox="1"/>
            <p:nvPr/>
          </p:nvSpPr>
          <p:spPr>
            <a:xfrm>
              <a:off x="7855486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132" name="Textfeld 131"/>
            <p:cNvSpPr txBox="1"/>
            <p:nvPr/>
          </p:nvSpPr>
          <p:spPr>
            <a:xfrm>
              <a:off x="8565779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133" name="Textfeld 132"/>
            <p:cNvSpPr txBox="1"/>
            <p:nvPr/>
          </p:nvSpPr>
          <p:spPr>
            <a:xfrm>
              <a:off x="9289514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134" name="Textfeld 133"/>
            <p:cNvSpPr txBox="1"/>
            <p:nvPr/>
          </p:nvSpPr>
          <p:spPr>
            <a:xfrm>
              <a:off x="9986363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  <p:sp>
          <p:nvSpPr>
            <p:cNvPr id="135" name="Textfeld 134"/>
            <p:cNvSpPr txBox="1"/>
            <p:nvPr/>
          </p:nvSpPr>
          <p:spPr>
            <a:xfrm>
              <a:off x="6620895" y="5507608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136" name="Textfeld 135"/>
            <p:cNvSpPr txBox="1"/>
            <p:nvPr/>
          </p:nvSpPr>
          <p:spPr>
            <a:xfrm>
              <a:off x="6620895" y="4802181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137" name="Textfeld 136"/>
            <p:cNvSpPr txBox="1"/>
            <p:nvPr/>
          </p:nvSpPr>
          <p:spPr>
            <a:xfrm>
              <a:off x="6620895" y="4091889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138" name="Textfeld 137"/>
            <p:cNvSpPr txBox="1"/>
            <p:nvPr/>
          </p:nvSpPr>
          <p:spPr>
            <a:xfrm>
              <a:off x="6620895" y="3381599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139" name="Textfeld 138"/>
            <p:cNvSpPr txBox="1"/>
            <p:nvPr/>
          </p:nvSpPr>
          <p:spPr>
            <a:xfrm>
              <a:off x="6620895" y="2671293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</p:grpSp>
      <p:cxnSp>
        <p:nvCxnSpPr>
          <p:cNvPr id="140" name="Gerader Verbinder 139"/>
          <p:cNvCxnSpPr/>
          <p:nvPr/>
        </p:nvCxnSpPr>
        <p:spPr>
          <a:xfrm>
            <a:off x="8219461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Gerader Verbinder 140"/>
          <p:cNvCxnSpPr/>
          <p:nvPr/>
        </p:nvCxnSpPr>
        <p:spPr>
          <a:xfrm>
            <a:off x="8929754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Gerader Verbinder 141"/>
          <p:cNvCxnSpPr/>
          <p:nvPr/>
        </p:nvCxnSpPr>
        <p:spPr>
          <a:xfrm>
            <a:off x="10350338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Gerader Verbinder 142"/>
          <p:cNvCxnSpPr/>
          <p:nvPr/>
        </p:nvCxnSpPr>
        <p:spPr>
          <a:xfrm>
            <a:off x="9640046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4" name="Y Ticks"/>
          <p:cNvGrpSpPr/>
          <p:nvPr/>
        </p:nvGrpSpPr>
        <p:grpSpPr>
          <a:xfrm>
            <a:off x="7329169" y="2601149"/>
            <a:ext cx="360000" cy="2130901"/>
            <a:chOff x="7116838" y="2855946"/>
            <a:chExt cx="360000" cy="2130901"/>
          </a:xfrm>
        </p:grpSpPr>
        <p:cxnSp>
          <p:nvCxnSpPr>
            <p:cNvPr id="145" name="Gerader Verbinder 144"/>
            <p:cNvCxnSpPr/>
            <p:nvPr/>
          </p:nvCxnSpPr>
          <p:spPr>
            <a:xfrm flipV="1">
              <a:off x="7116838" y="3566264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Gerader Verbinder 145"/>
            <p:cNvCxnSpPr/>
            <p:nvPr/>
          </p:nvCxnSpPr>
          <p:spPr>
            <a:xfrm flipV="1">
              <a:off x="7116838" y="2855946"/>
              <a:ext cx="360000" cy="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Gerader Verbinder 146"/>
            <p:cNvCxnSpPr/>
            <p:nvPr/>
          </p:nvCxnSpPr>
          <p:spPr>
            <a:xfrm flipV="1">
              <a:off x="7116838" y="4276554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Gerader Verbinder 147"/>
            <p:cNvCxnSpPr/>
            <p:nvPr/>
          </p:nvCxnSpPr>
          <p:spPr>
            <a:xfrm flipV="1">
              <a:off x="7116838" y="4986846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9" name="Axis"/>
          <p:cNvGrpSpPr/>
          <p:nvPr/>
        </p:nvGrpSpPr>
        <p:grpSpPr>
          <a:xfrm>
            <a:off x="7331720" y="1475223"/>
            <a:ext cx="4094753" cy="4129642"/>
            <a:chOff x="7119389" y="1730020"/>
            <a:chExt cx="4094753" cy="4129642"/>
          </a:xfrm>
        </p:grpSpPr>
        <p:cxnSp>
          <p:nvCxnSpPr>
            <p:cNvPr id="150" name="x axis"/>
            <p:cNvCxnSpPr/>
            <p:nvPr/>
          </p:nvCxnSpPr>
          <p:spPr>
            <a:xfrm flipV="1">
              <a:off x="7306197" y="5692302"/>
              <a:ext cx="354210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y axis"/>
            <p:cNvCxnSpPr/>
            <p:nvPr/>
          </p:nvCxnSpPr>
          <p:spPr>
            <a:xfrm flipV="1">
              <a:off x="7296838" y="2145679"/>
              <a:ext cx="0" cy="3546623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2" name="x axis label"/>
                <p:cNvSpPr txBox="1"/>
                <p:nvPr/>
              </p:nvSpPr>
              <p:spPr>
                <a:xfrm>
                  <a:off x="10849362" y="5490330"/>
                  <a:ext cx="364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52" name="x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49362" y="5490330"/>
                  <a:ext cx="364780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3" name="y axis label"/>
                <p:cNvSpPr txBox="1"/>
                <p:nvPr/>
              </p:nvSpPr>
              <p:spPr>
                <a:xfrm>
                  <a:off x="7119389" y="1730020"/>
                  <a:ext cx="3681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53" name="y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19389" y="1730020"/>
                  <a:ext cx="368178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54" name="Gerader Verbinder 153"/>
          <p:cNvCxnSpPr/>
          <p:nvPr/>
        </p:nvCxnSpPr>
        <p:spPr>
          <a:xfrm flipV="1">
            <a:off x="7150206" y="5091935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Gerader Verbinder 154"/>
          <p:cNvCxnSpPr/>
          <p:nvPr/>
        </p:nvCxnSpPr>
        <p:spPr>
          <a:xfrm>
            <a:off x="7860498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Gerader Verbinder 155"/>
          <p:cNvCxnSpPr/>
          <p:nvPr/>
        </p:nvCxnSpPr>
        <p:spPr>
          <a:xfrm>
            <a:off x="8570791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Gerader Verbinder 156"/>
          <p:cNvCxnSpPr/>
          <p:nvPr/>
        </p:nvCxnSpPr>
        <p:spPr>
          <a:xfrm>
            <a:off x="9991375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Gerader Verbinder 157"/>
          <p:cNvCxnSpPr/>
          <p:nvPr/>
        </p:nvCxnSpPr>
        <p:spPr>
          <a:xfrm>
            <a:off x="10701668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Gerader Verbinder 158"/>
          <p:cNvCxnSpPr/>
          <p:nvPr/>
        </p:nvCxnSpPr>
        <p:spPr>
          <a:xfrm flipV="1">
            <a:off x="7150206" y="367135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Gerader Verbinder 159"/>
          <p:cNvCxnSpPr/>
          <p:nvPr/>
        </p:nvCxnSpPr>
        <p:spPr>
          <a:xfrm flipV="1">
            <a:off x="7150205" y="2961035"/>
            <a:ext cx="3551462" cy="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Gerader Verbinder 160"/>
          <p:cNvCxnSpPr/>
          <p:nvPr/>
        </p:nvCxnSpPr>
        <p:spPr>
          <a:xfrm flipV="1">
            <a:off x="7150206" y="2250769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Gerader Verbinder 161"/>
          <p:cNvCxnSpPr/>
          <p:nvPr/>
        </p:nvCxnSpPr>
        <p:spPr>
          <a:xfrm flipV="1">
            <a:off x="7150204" y="438164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Gerader Verbinder 162"/>
          <p:cNvCxnSpPr/>
          <p:nvPr/>
        </p:nvCxnSpPr>
        <p:spPr>
          <a:xfrm>
            <a:off x="7150204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Gerader Verbinder 163"/>
          <p:cNvCxnSpPr/>
          <p:nvPr/>
        </p:nvCxnSpPr>
        <p:spPr>
          <a:xfrm flipV="1">
            <a:off x="7160607" y="578296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Gerader Verbinder 164"/>
          <p:cNvCxnSpPr/>
          <p:nvPr/>
        </p:nvCxnSpPr>
        <p:spPr>
          <a:xfrm>
            <a:off x="9281083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6" name="Gruppieren 165"/>
          <p:cNvGrpSpPr/>
          <p:nvPr/>
        </p:nvGrpSpPr>
        <p:grpSpPr>
          <a:xfrm>
            <a:off x="7389677" y="3197145"/>
            <a:ext cx="3075907" cy="2342116"/>
            <a:chOff x="7091259" y="3470670"/>
            <a:chExt cx="3075907" cy="2342116"/>
          </a:xfrm>
        </p:grpSpPr>
        <p:cxnSp>
          <p:nvCxnSpPr>
            <p:cNvPr id="167" name="Line"/>
            <p:cNvCxnSpPr>
              <a:stCxn id="168" idx="7"/>
              <a:endCxn id="169" idx="3"/>
            </p:cNvCxnSpPr>
            <p:nvPr/>
          </p:nvCxnSpPr>
          <p:spPr>
            <a:xfrm flipV="1">
              <a:off x="7294511" y="3673922"/>
              <a:ext cx="2669403" cy="1935612"/>
            </a:xfrm>
            <a:prstGeom prst="line">
              <a:avLst/>
            </a:prstGeom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8" name="Point [0 0]"/>
            <p:cNvSpPr/>
            <p:nvPr/>
          </p:nvSpPr>
          <p:spPr>
            <a:xfrm>
              <a:off x="7091259" y="5574661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9" name="Point [4 3]"/>
            <p:cNvSpPr/>
            <p:nvPr/>
          </p:nvSpPr>
          <p:spPr>
            <a:xfrm>
              <a:off x="9929041" y="3470670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2906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D0F15C2F-A5D0-4060-8E2C-3F72F2623DCD}"/>
              </a:ext>
            </a:extLst>
          </p:cNvPr>
          <p:cNvGrpSpPr/>
          <p:nvPr/>
        </p:nvGrpSpPr>
        <p:grpSpPr>
          <a:xfrm>
            <a:off x="6573447" y="1475223"/>
            <a:ext cx="4853026" cy="4828757"/>
            <a:chOff x="6573447" y="1475223"/>
            <a:chExt cx="4853026" cy="4828757"/>
          </a:xfrm>
        </p:grpSpPr>
        <p:cxnSp>
          <p:nvCxnSpPr>
            <p:cNvPr id="29" name="y axis">
              <a:extLst>
                <a:ext uri="{FF2B5EF4-FFF2-40B4-BE49-F238E27FC236}">
                  <a16:creationId xmlns:a16="http://schemas.microsoft.com/office/drawing/2014/main" id="{37E727C0-7B90-4594-98B7-E9D36AF54250}"/>
                </a:ext>
              </a:extLst>
            </p:cNvPr>
            <p:cNvCxnSpPr/>
            <p:nvPr/>
          </p:nvCxnSpPr>
          <p:spPr>
            <a:xfrm flipV="1">
              <a:off x="7509169" y="1890883"/>
              <a:ext cx="0" cy="3546622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x axis">
              <a:extLst>
                <a:ext uri="{FF2B5EF4-FFF2-40B4-BE49-F238E27FC236}">
                  <a16:creationId xmlns:a16="http://schemas.microsoft.com/office/drawing/2014/main" id="{8986B776-69EE-4ACD-B996-2A7AD9AF23DA}"/>
                </a:ext>
              </a:extLst>
            </p:cNvPr>
            <p:cNvCxnSpPr/>
            <p:nvPr/>
          </p:nvCxnSpPr>
          <p:spPr>
            <a:xfrm>
              <a:off x="6573447" y="5437505"/>
              <a:ext cx="945081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y axis">
              <a:extLst>
                <a:ext uri="{FF2B5EF4-FFF2-40B4-BE49-F238E27FC236}">
                  <a16:creationId xmlns:a16="http://schemas.microsoft.com/office/drawing/2014/main" id="{B4D1F377-50BC-453E-91D7-FFB617D2613F}"/>
                </a:ext>
              </a:extLst>
            </p:cNvPr>
            <p:cNvCxnSpPr/>
            <p:nvPr/>
          </p:nvCxnSpPr>
          <p:spPr>
            <a:xfrm flipV="1">
              <a:off x="7509169" y="5437505"/>
              <a:ext cx="0" cy="866475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x axis">
              <a:extLst>
                <a:ext uri="{FF2B5EF4-FFF2-40B4-BE49-F238E27FC236}">
                  <a16:creationId xmlns:a16="http://schemas.microsoft.com/office/drawing/2014/main" id="{CF6220B1-2A95-47C0-A397-E2F85AB13E5A}"/>
                </a:ext>
              </a:extLst>
            </p:cNvPr>
            <p:cNvCxnSpPr/>
            <p:nvPr/>
          </p:nvCxnSpPr>
          <p:spPr>
            <a:xfrm flipV="1">
              <a:off x="7518528" y="5437505"/>
              <a:ext cx="354210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x axis label">
                  <a:extLst>
                    <a:ext uri="{FF2B5EF4-FFF2-40B4-BE49-F238E27FC236}">
                      <a16:creationId xmlns:a16="http://schemas.microsoft.com/office/drawing/2014/main" id="{56B5F316-472C-4846-A2F7-E8C74FF9607A}"/>
                    </a:ext>
                  </a:extLst>
                </p:cNvPr>
                <p:cNvSpPr txBox="1"/>
                <p:nvPr/>
              </p:nvSpPr>
              <p:spPr>
                <a:xfrm>
                  <a:off x="11061693" y="5235533"/>
                  <a:ext cx="364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8" name="x axis label">
                  <a:extLst>
                    <a:ext uri="{FF2B5EF4-FFF2-40B4-BE49-F238E27FC236}">
                      <a16:creationId xmlns:a16="http://schemas.microsoft.com/office/drawing/2014/main" id="{56B5F316-472C-4846-A2F7-E8C74FF960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61693" y="5235533"/>
                  <a:ext cx="364780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y axis label">
                  <a:extLst>
                    <a:ext uri="{FF2B5EF4-FFF2-40B4-BE49-F238E27FC236}">
                      <a16:creationId xmlns:a16="http://schemas.microsoft.com/office/drawing/2014/main" id="{79DCAD3A-AAF4-4C74-A0FF-9B30675BE408}"/>
                    </a:ext>
                  </a:extLst>
                </p:cNvPr>
                <p:cNvSpPr txBox="1"/>
                <p:nvPr/>
              </p:nvSpPr>
              <p:spPr>
                <a:xfrm>
                  <a:off x="7331720" y="1475223"/>
                  <a:ext cx="3681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2" name="y axis label">
                  <a:extLst>
                    <a:ext uri="{FF2B5EF4-FFF2-40B4-BE49-F238E27FC236}">
                      <a16:creationId xmlns:a16="http://schemas.microsoft.com/office/drawing/2014/main" id="{79DCAD3A-AAF4-4C74-A0FF-9B30675BE4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31720" y="1475223"/>
                  <a:ext cx="368178" cy="369332"/>
                </a:xfrm>
                <a:prstGeom prst="rect">
                  <a:avLst/>
                </a:prstGeom>
                <a:blipFill>
                  <a:blip r:embed="rId3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Inhaltsplatzhalter 8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00000"/>
                  </a:lnSpc>
                </a:pPr>
                <a:r>
                  <a:rPr lang="en-US" dirty="0"/>
                  <a:t>Line is defined by two points:</a:t>
                </a:r>
                <a:br>
                  <a:rPr lang="en-US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Assumptions: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sz="1900" dirty="0"/>
                  <a:t>Line through origin:	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1900" i="1" dirty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19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900" i="1" dirty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endParaRPr lang="en-US" sz="1900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en-US" sz="1900" dirty="0"/>
                  <a:t>No vertical lines: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de-DE" sz="19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1900" i="1">
                        <a:latin typeface="Cambria Math" panose="02040503050406030204" pitchFamily="18" charset="0"/>
                      </a:rPr>
                      <m:t>≠</m:t>
                    </m:r>
                    <m:r>
                      <a:rPr lang="de-DE" sz="1900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de-DE" sz="1900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0≤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9" name="Inhaltsplatzhalter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419" t="-8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Definition: Line as a Simplified Linear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x axis label"/>
              <p:cNvSpPr txBox="1"/>
              <p:nvPr/>
            </p:nvSpPr>
            <p:spPr>
              <a:xfrm>
                <a:off x="11061693" y="5235533"/>
                <a:ext cx="364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x axis label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1693" y="5235533"/>
                <a:ext cx="36478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[4 3]">
                <a:extLst>
                  <a:ext uri="{FF2B5EF4-FFF2-40B4-BE49-F238E27FC236}">
                    <a16:creationId xmlns:a16="http://schemas.microsoft.com/office/drawing/2014/main" id="{1480AFF3-DEAC-4E06-935B-69BCFE82D8F6}"/>
                  </a:ext>
                </a:extLst>
              </p:cNvPr>
              <p:cNvSpPr txBox="1"/>
              <p:nvPr/>
            </p:nvSpPr>
            <p:spPr>
              <a:xfrm>
                <a:off x="6446034" y="2257756"/>
                <a:ext cx="423834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[4 3]">
                <a:extLst>
                  <a:ext uri="{FF2B5EF4-FFF2-40B4-BE49-F238E27FC236}">
                    <a16:creationId xmlns:a16="http://schemas.microsoft.com/office/drawing/2014/main" id="{1480AFF3-DEAC-4E06-935B-69BCFE82D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034" y="2257756"/>
                <a:ext cx="423834" cy="5162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[0 0]">
                <a:extLst>
                  <a:ext uri="{FF2B5EF4-FFF2-40B4-BE49-F238E27FC236}">
                    <a16:creationId xmlns:a16="http://schemas.microsoft.com/office/drawing/2014/main" id="{4392C323-A1B1-43D9-A3C0-A7C138BA96E4}"/>
                  </a:ext>
                </a:extLst>
              </p:cNvPr>
              <p:cNvSpPr txBox="1"/>
              <p:nvPr/>
            </p:nvSpPr>
            <p:spPr>
              <a:xfrm>
                <a:off x="6072092" y="5462579"/>
                <a:ext cx="1002710" cy="508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de-DE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de-DE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[0 0]">
                <a:extLst>
                  <a:ext uri="{FF2B5EF4-FFF2-40B4-BE49-F238E27FC236}">
                    <a16:creationId xmlns:a16="http://schemas.microsoft.com/office/drawing/2014/main" id="{4392C323-A1B1-43D9-A3C0-A7C138BA96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2092" y="5462579"/>
                <a:ext cx="1002710" cy="50885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8C124A46-AB51-43EA-BE1A-D772831F2A97}"/>
              </a:ext>
            </a:extLst>
          </p:cNvPr>
          <p:cNvGrpSpPr/>
          <p:nvPr/>
        </p:nvGrpSpPr>
        <p:grpSpPr>
          <a:xfrm rot="2700000">
            <a:off x="7390106" y="2793978"/>
            <a:ext cx="238125" cy="5287054"/>
            <a:chOff x="7390106" y="2793978"/>
            <a:chExt cx="238125" cy="5287054"/>
          </a:xfrm>
        </p:grpSpPr>
        <p:cxnSp>
          <p:nvCxnSpPr>
            <p:cNvPr id="21" name="Line">
              <a:extLst>
                <a:ext uri="{FF2B5EF4-FFF2-40B4-BE49-F238E27FC236}">
                  <a16:creationId xmlns:a16="http://schemas.microsoft.com/office/drawing/2014/main" id="{D734BB96-8F3B-4B7A-A096-1BB4D72D8EE5}"/>
                </a:ext>
              </a:extLst>
            </p:cNvPr>
            <p:cNvCxnSpPr>
              <a:cxnSpLocks/>
              <a:endCxn id="22" idx="0"/>
            </p:cNvCxnSpPr>
            <p:nvPr/>
          </p:nvCxnSpPr>
          <p:spPr>
            <a:xfrm flipV="1">
              <a:off x="7509169" y="2793978"/>
              <a:ext cx="0" cy="2762590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Point [4 3]">
              <a:extLst>
                <a:ext uri="{FF2B5EF4-FFF2-40B4-BE49-F238E27FC236}">
                  <a16:creationId xmlns:a16="http://schemas.microsoft.com/office/drawing/2014/main" id="{31EC1A6A-101B-46C4-B1A6-A011F98EDDA3}"/>
                </a:ext>
              </a:extLst>
            </p:cNvPr>
            <p:cNvSpPr/>
            <p:nvPr/>
          </p:nvSpPr>
          <p:spPr>
            <a:xfrm>
              <a:off x="7390106" y="2793978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Point [4 3]">
              <a:extLst>
                <a:ext uri="{FF2B5EF4-FFF2-40B4-BE49-F238E27FC236}">
                  <a16:creationId xmlns:a16="http://schemas.microsoft.com/office/drawing/2014/main" id="{98F96CFF-02B1-4B7F-944C-EB2537AF937E}"/>
                </a:ext>
              </a:extLst>
            </p:cNvPr>
            <p:cNvSpPr/>
            <p:nvPr/>
          </p:nvSpPr>
          <p:spPr>
            <a:xfrm>
              <a:off x="7390106" y="7842907"/>
              <a:ext cx="238125" cy="238125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571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6" name="Point [0 0]">
            <a:extLst>
              <a:ext uri="{FF2B5EF4-FFF2-40B4-BE49-F238E27FC236}">
                <a16:creationId xmlns:a16="http://schemas.microsoft.com/office/drawing/2014/main" id="{AAEE4C40-660B-497D-AE4B-A2BB9BFBEF5E}"/>
              </a:ext>
            </a:extLst>
          </p:cNvPr>
          <p:cNvSpPr/>
          <p:nvPr/>
        </p:nvSpPr>
        <p:spPr>
          <a:xfrm>
            <a:off x="7390106" y="5318443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50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hteck 42">
            <a:hlinkClick r:id="rId22" action="ppaction://hlinksldjump"/>
            <a:extLst>
              <a:ext uri="{FF2B5EF4-FFF2-40B4-BE49-F238E27FC236}">
                <a16:creationId xmlns:a16="http://schemas.microsoft.com/office/drawing/2014/main" id="{F73233DB-E28F-4E0C-A547-7DE6C13A25A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84982" y="487463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Clipping</a:t>
            </a:r>
          </a:p>
        </p:txBody>
      </p:sp>
      <p:sp>
        <p:nvSpPr>
          <p:cNvPr id="42" name="Rechteck 41">
            <a:hlinkClick r:id="rId22" action="ppaction://hlinksldjump"/>
            <a:extLst>
              <a:ext uri="{FF2B5EF4-FFF2-40B4-BE49-F238E27FC236}">
                <a16:creationId xmlns:a16="http://schemas.microsoft.com/office/drawing/2014/main" id="{25435373-4CAB-481B-BC56-8E8DFAFF761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487463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6</a:t>
            </a:r>
          </a:p>
        </p:txBody>
      </p:sp>
      <p:cxnSp>
        <p:nvCxnSpPr>
          <p:cNvPr id="22" name="Gerader Verbinder 21">
            <a:extLst>
              <a:ext uri="{FF2B5EF4-FFF2-40B4-BE49-F238E27FC236}">
                <a16:creationId xmlns:a16="http://schemas.microsoft.com/office/drawing/2014/main" id="{F1290973-BF82-4B3D-A377-4A500D61C7F2}"/>
              </a:ext>
            </a:extLst>
          </p:cNvPr>
          <p:cNvCxnSpPr/>
          <p:nvPr>
            <p:custDataLst>
              <p:tags r:id="rId4"/>
            </p:custDataLst>
          </p:nvPr>
        </p:nvCxnSpPr>
        <p:spPr>
          <a:xfrm>
            <a:off x="514349" y="4423644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D5DD0ACE-1F07-4ADA-946A-45D9FEBC70BD}"/>
              </a:ext>
            </a:extLst>
          </p:cNvPr>
          <p:cNvCxnSpPr/>
          <p:nvPr>
            <p:custDataLst>
              <p:tags r:id="rId5"/>
            </p:custDataLst>
          </p:nvPr>
        </p:nvCxnSpPr>
        <p:spPr>
          <a:xfrm>
            <a:off x="514349" y="4812866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hteck 19">
            <a:hlinkClick r:id="rId23" action="ppaction://hlinksldjump"/>
            <a:extLst>
              <a:ext uri="{FF2B5EF4-FFF2-40B4-BE49-F238E27FC236}">
                <a16:creationId xmlns:a16="http://schemas.microsoft.com/office/drawing/2014/main" id="{F02999A9-DE57-4E39-9493-32DDC63619F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55614" y="4423644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Wu Antialiasing</a:t>
            </a:r>
          </a:p>
        </p:txBody>
      </p:sp>
      <p:sp>
        <p:nvSpPr>
          <p:cNvPr id="19" name="Rechteck 18">
            <a:hlinkClick r:id="rId23" action="ppaction://hlinksldjump"/>
            <a:extLst>
              <a:ext uri="{FF2B5EF4-FFF2-40B4-BE49-F238E27FC236}">
                <a16:creationId xmlns:a16="http://schemas.microsoft.com/office/drawing/2014/main" id="{86D9124E-B770-4D13-83FD-24FE7AC5B14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84982" y="442364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5.2</a:t>
            </a:r>
          </a:p>
        </p:txBody>
      </p:sp>
      <p:sp>
        <p:nvSpPr>
          <p:cNvPr id="18" name="Rechteck 17">
            <a:hlinkClick r:id="rId24" action="ppaction://hlinksldjump"/>
            <a:extLst>
              <a:ext uri="{FF2B5EF4-FFF2-40B4-BE49-F238E27FC236}">
                <a16:creationId xmlns:a16="http://schemas.microsoft.com/office/drawing/2014/main" id="{6E8E7B14-F4E8-4860-BCB7-4FB1BFB1800F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255614" y="3972649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Conservative Line Rasterization</a:t>
            </a:r>
          </a:p>
        </p:txBody>
      </p:sp>
      <p:sp>
        <p:nvSpPr>
          <p:cNvPr id="17" name="Rechteck 16">
            <a:hlinkClick r:id="rId24" action="ppaction://hlinksldjump"/>
            <a:extLst>
              <a:ext uri="{FF2B5EF4-FFF2-40B4-BE49-F238E27FC236}">
                <a16:creationId xmlns:a16="http://schemas.microsoft.com/office/drawing/2014/main" id="{9935A588-ADE2-421B-A8DD-4579AC69DE92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84982" y="397264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5.1</a:t>
            </a:r>
          </a:p>
        </p:txBody>
      </p:sp>
      <p:sp>
        <p:nvSpPr>
          <p:cNvPr id="16" name="Rechteck 15">
            <a:hlinkClick r:id="rId25" action="ppaction://hlinksldjump"/>
            <a:extLst>
              <a:ext uri="{FF2B5EF4-FFF2-40B4-BE49-F238E27FC236}">
                <a16:creationId xmlns:a16="http://schemas.microsoft.com/office/drawing/2014/main" id="{CAA014F2-C980-4D96-A3C9-BD11C379A011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84982" y="3521654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Antialiasing</a:t>
            </a:r>
          </a:p>
        </p:txBody>
      </p:sp>
      <p:sp>
        <p:nvSpPr>
          <p:cNvPr id="15" name="Rechteck 14">
            <a:hlinkClick r:id="rId25" action="ppaction://hlinksldjump"/>
            <a:extLst>
              <a:ext uri="{FF2B5EF4-FFF2-40B4-BE49-F238E27FC236}">
                <a16:creationId xmlns:a16="http://schemas.microsoft.com/office/drawing/2014/main" id="{3A3161DD-2FD7-4F1D-B085-E7E9A291124E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14349" y="352165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4" name="Rechteck 13">
            <a:hlinkClick r:id="rId26" action="ppaction://hlinksldjump"/>
            <a:extLst>
              <a:ext uri="{FF2B5EF4-FFF2-40B4-BE49-F238E27FC236}">
                <a16:creationId xmlns:a16="http://schemas.microsoft.com/office/drawing/2014/main" id="{FB233D0C-2BDA-4F72-8AE0-B8A9DCCA46B0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84982" y="307065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Attribute Interpolation</a:t>
            </a:r>
          </a:p>
        </p:txBody>
      </p:sp>
      <p:sp>
        <p:nvSpPr>
          <p:cNvPr id="13" name="Rechteck 12">
            <a:hlinkClick r:id="rId26" action="ppaction://hlinksldjump"/>
            <a:extLst>
              <a:ext uri="{FF2B5EF4-FFF2-40B4-BE49-F238E27FC236}">
                <a16:creationId xmlns:a16="http://schemas.microsoft.com/office/drawing/2014/main" id="{4E8C17FD-6264-4E03-97E7-28E14A88E271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4349" y="307065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2" name="Rechteck 11">
            <a:hlinkClick r:id="rId27" action="ppaction://hlinksldjump"/>
            <a:extLst>
              <a:ext uri="{FF2B5EF4-FFF2-40B4-BE49-F238E27FC236}">
                <a16:creationId xmlns:a16="http://schemas.microsoft.com/office/drawing/2014/main" id="{1BF4613D-EA9C-4AEC-B3EA-72C857005770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84982" y="2619664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Base Algorithms</a:t>
            </a:r>
          </a:p>
        </p:txBody>
      </p:sp>
      <p:sp>
        <p:nvSpPr>
          <p:cNvPr id="11" name="Rechteck 10">
            <a:hlinkClick r:id="rId27" action="ppaction://hlinksldjump"/>
            <a:extLst>
              <a:ext uri="{FF2B5EF4-FFF2-40B4-BE49-F238E27FC236}">
                <a16:creationId xmlns:a16="http://schemas.microsoft.com/office/drawing/2014/main" id="{68717C7C-F6F6-4086-8673-8F264348F3BE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4349" y="2619664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Rechteck 9">
            <a:hlinkClick r:id="rId28" action="ppaction://hlinksldjump"/>
            <a:extLst>
              <a:ext uri="{FF2B5EF4-FFF2-40B4-BE49-F238E27FC236}">
                <a16:creationId xmlns:a16="http://schemas.microsoft.com/office/drawing/2014/main" id="{C24AA026-D2B9-489A-BA5E-3C45616AF25F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884982" y="2168670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Line Definition</a:t>
            </a:r>
          </a:p>
        </p:txBody>
      </p:sp>
      <p:sp>
        <p:nvSpPr>
          <p:cNvPr id="9" name="Rechteck 8">
            <a:hlinkClick r:id="rId28" action="ppaction://hlinksldjump"/>
            <a:extLst>
              <a:ext uri="{FF2B5EF4-FFF2-40B4-BE49-F238E27FC236}">
                <a16:creationId xmlns:a16="http://schemas.microsoft.com/office/drawing/2014/main" id="{C00B218C-623A-47C6-A915-76A65CF02685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514349" y="2168670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" name="Rechteck 7">
            <a:hlinkClick r:id="rId29" action="ppaction://hlinksldjump"/>
            <a:extLst>
              <a:ext uri="{FF2B5EF4-FFF2-40B4-BE49-F238E27FC236}">
                <a16:creationId xmlns:a16="http://schemas.microsoft.com/office/drawing/2014/main" id="{C6F985C1-86AA-4840-83B2-6BF8AADEEEFA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884982" y="1717675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Introduction</a:t>
            </a:r>
          </a:p>
        </p:txBody>
      </p:sp>
      <p:sp>
        <p:nvSpPr>
          <p:cNvPr id="7" name="Rechteck 6">
            <a:hlinkClick r:id="rId29" action="ppaction://hlinksldjump"/>
            <a:extLst>
              <a:ext uri="{FF2B5EF4-FFF2-40B4-BE49-F238E27FC236}">
                <a16:creationId xmlns:a16="http://schemas.microsoft.com/office/drawing/2014/main" id="{22E07BA2-19CE-466A-9FE6-9F0268DECA2C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1717675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4E360F07-5BB8-4B49-BBEE-BB063D93BC49}"/>
              </a:ext>
            </a:extLst>
          </p:cNvPr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7816991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Inhaltsplatzhalter 227"/>
              <p:cNvSpPr>
                <a:spLocks noGrp="1"/>
              </p:cNvSpPr>
              <p:nvPr>
                <p:ph idx="1"/>
              </p:nvPr>
            </p:nvSpPr>
            <p:spPr>
              <a:xfrm>
                <a:off x="514351" y="1266824"/>
                <a:ext cx="5581649" cy="529023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Regular Line: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rd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Decides for exactly one pixel for each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  <a:p>
                <a:pPr lvl="2"/>
                <a:r>
                  <a:rPr lang="en-US" b="0" dirty="0"/>
                  <a:t>Round-up: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d>
                              <m:dPr>
                                <m:begChr m:val="⌈"/>
                                <m:endChr m:val="⌉"/>
                                <m:ctrlPr>
                                  <a:rPr lang="en-US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</m:d>
                          </m:e>
                        </m:d>
                      </m:e>
                      <m:sup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⊤</m:t>
                        </m:r>
                      </m:sup>
                    </m:sSup>
                  </m:oMath>
                </a14:m>
                <a:r>
                  <a:rPr lang="en-US" dirty="0"/>
                  <a:t> or</a:t>
                </a:r>
              </a:p>
              <a:p>
                <a:pPr lvl="2"/>
                <a:r>
                  <a:rPr lang="en-US" b="0" dirty="0"/>
                  <a:t>Round-down</a:t>
                </a:r>
                <a:r>
                  <a:rPr lang="en-US" dirty="0"/>
                  <a:t>: 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d>
                              <m:dPr>
                                <m:begChr m:val="⌊"/>
                                <m:endChr m:val="⌋"/>
                                <m:ctrlPr>
                                  <a:rPr lang="en-US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</m:d>
                          </m:e>
                        </m:d>
                      </m:e>
                      <m:sup>
                        <m:r>
                          <a:rPr lang="de-DE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⊤</m:t>
                        </m:r>
                      </m:sup>
                    </m:sSup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Set the pixel with the </a:t>
                </a:r>
                <a:r>
                  <a:rPr lang="en-US" b="1" dirty="0">
                    <a:solidFill>
                      <a:schemeClr val="accent2"/>
                    </a:solidFill>
                  </a:rPr>
                  <a:t>full color intensity</a:t>
                </a:r>
              </a:p>
              <a:p>
                <a:endParaRPr lang="en-US" b="1" dirty="0"/>
              </a:p>
              <a:p>
                <a:pPr lvl="1"/>
                <a:endParaRPr lang="en-US" b="1" dirty="0"/>
              </a:p>
              <a:p>
                <a:pPr marL="0" indent="0">
                  <a:buNone/>
                </a:pPr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marL="914400" lvl="2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28" name="Inhaltsplatzhalter 22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51" y="1266824"/>
                <a:ext cx="5581649" cy="5290233"/>
              </a:xfrm>
              <a:blipFill>
                <a:blip r:embed="rId3"/>
                <a:stretch>
                  <a:fillRect l="-14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Antialiasing</a:t>
            </a:r>
          </a:p>
        </p:txBody>
      </p:sp>
      <p:sp>
        <p:nvSpPr>
          <p:cNvPr id="56" name="Rechteck 55"/>
          <p:cNvSpPr/>
          <p:nvPr/>
        </p:nvSpPr>
        <p:spPr>
          <a:xfrm>
            <a:off x="9275867" y="2959548"/>
            <a:ext cx="710294" cy="7102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Rechteck 57"/>
          <p:cNvSpPr/>
          <p:nvPr/>
        </p:nvSpPr>
        <p:spPr>
          <a:xfrm>
            <a:off x="8574607" y="4391553"/>
            <a:ext cx="710294" cy="7102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hteck 60"/>
          <p:cNvSpPr/>
          <p:nvPr/>
        </p:nvSpPr>
        <p:spPr>
          <a:xfrm>
            <a:off x="7860497" y="5082304"/>
            <a:ext cx="710294" cy="7102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6" name="Point Labels"/>
          <p:cNvGrpSpPr/>
          <p:nvPr/>
        </p:nvGrpSpPr>
        <p:grpSpPr>
          <a:xfrm>
            <a:off x="6537682" y="2249381"/>
            <a:ext cx="4146881" cy="4038121"/>
            <a:chOff x="6325351" y="2504178"/>
            <a:chExt cx="4146881" cy="40381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[4 3]"/>
                <p:cNvSpPr txBox="1"/>
                <p:nvPr/>
              </p:nvSpPr>
              <p:spPr>
                <a:xfrm>
                  <a:off x="9815450" y="2504178"/>
                  <a:ext cx="656782" cy="7496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18" name="[4 3]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15450" y="2504178"/>
                  <a:ext cx="656782" cy="7496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[0 0]"/>
                <p:cNvSpPr txBox="1"/>
                <p:nvPr/>
              </p:nvSpPr>
              <p:spPr>
                <a:xfrm>
                  <a:off x="6325351" y="5792670"/>
                  <a:ext cx="656782" cy="7496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19" name="[0 0]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25351" y="5792670"/>
                  <a:ext cx="656782" cy="7496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7" name="Rechteck 86"/>
          <p:cNvSpPr/>
          <p:nvPr/>
        </p:nvSpPr>
        <p:spPr>
          <a:xfrm>
            <a:off x="7150204" y="5082304"/>
            <a:ext cx="710294" cy="71029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3" name="Rechteck 92"/>
          <p:cNvSpPr/>
          <p:nvPr/>
        </p:nvSpPr>
        <p:spPr>
          <a:xfrm>
            <a:off x="8570790" y="3671353"/>
            <a:ext cx="710294" cy="7102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7" name="Rechteck 96"/>
          <p:cNvSpPr/>
          <p:nvPr/>
        </p:nvSpPr>
        <p:spPr>
          <a:xfrm>
            <a:off x="7860497" y="4381644"/>
            <a:ext cx="710294" cy="7102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" name="Rechteck 102"/>
          <p:cNvSpPr/>
          <p:nvPr/>
        </p:nvSpPr>
        <p:spPr>
          <a:xfrm>
            <a:off x="9281082" y="3671353"/>
            <a:ext cx="710294" cy="71029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" name="Rechteck 103"/>
          <p:cNvSpPr/>
          <p:nvPr/>
        </p:nvSpPr>
        <p:spPr>
          <a:xfrm>
            <a:off x="9991375" y="2961062"/>
            <a:ext cx="710294" cy="71029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5" name="axis labels"/>
          <p:cNvGrpSpPr/>
          <p:nvPr/>
        </p:nvGrpSpPr>
        <p:grpSpPr>
          <a:xfrm>
            <a:off x="6833226" y="2416496"/>
            <a:ext cx="3668756" cy="3875919"/>
            <a:chOff x="6620895" y="2671293"/>
            <a:chExt cx="3668756" cy="3875919"/>
          </a:xfrm>
        </p:grpSpPr>
        <p:sp>
          <p:nvSpPr>
            <p:cNvPr id="106" name="Textfeld 105"/>
            <p:cNvSpPr txBox="1"/>
            <p:nvPr/>
          </p:nvSpPr>
          <p:spPr>
            <a:xfrm>
              <a:off x="7151834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107" name="Textfeld 106"/>
            <p:cNvSpPr txBox="1"/>
            <p:nvPr/>
          </p:nvSpPr>
          <p:spPr>
            <a:xfrm>
              <a:off x="7855486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108" name="Textfeld 107"/>
            <p:cNvSpPr txBox="1"/>
            <p:nvPr/>
          </p:nvSpPr>
          <p:spPr>
            <a:xfrm>
              <a:off x="8565779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109" name="Textfeld 108"/>
            <p:cNvSpPr txBox="1"/>
            <p:nvPr/>
          </p:nvSpPr>
          <p:spPr>
            <a:xfrm>
              <a:off x="9289514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110" name="Textfeld 109"/>
            <p:cNvSpPr txBox="1"/>
            <p:nvPr/>
          </p:nvSpPr>
          <p:spPr>
            <a:xfrm>
              <a:off x="9986363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  <p:sp>
          <p:nvSpPr>
            <p:cNvPr id="111" name="Textfeld 110"/>
            <p:cNvSpPr txBox="1"/>
            <p:nvPr/>
          </p:nvSpPr>
          <p:spPr>
            <a:xfrm>
              <a:off x="6620895" y="5507608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112" name="Textfeld 111"/>
            <p:cNvSpPr txBox="1"/>
            <p:nvPr/>
          </p:nvSpPr>
          <p:spPr>
            <a:xfrm>
              <a:off x="6620895" y="4802181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113" name="Textfeld 112"/>
            <p:cNvSpPr txBox="1"/>
            <p:nvPr/>
          </p:nvSpPr>
          <p:spPr>
            <a:xfrm>
              <a:off x="6620895" y="4091889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114" name="Textfeld 113"/>
            <p:cNvSpPr txBox="1"/>
            <p:nvPr/>
          </p:nvSpPr>
          <p:spPr>
            <a:xfrm>
              <a:off x="6620895" y="3381599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115" name="Textfeld 114"/>
            <p:cNvSpPr txBox="1"/>
            <p:nvPr/>
          </p:nvSpPr>
          <p:spPr>
            <a:xfrm>
              <a:off x="6620895" y="2671293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</p:grpSp>
      <p:cxnSp>
        <p:nvCxnSpPr>
          <p:cNvPr id="116" name="Gerader Verbinder 115"/>
          <p:cNvCxnSpPr/>
          <p:nvPr/>
        </p:nvCxnSpPr>
        <p:spPr>
          <a:xfrm>
            <a:off x="8219461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Gerader Verbinder 116"/>
          <p:cNvCxnSpPr/>
          <p:nvPr/>
        </p:nvCxnSpPr>
        <p:spPr>
          <a:xfrm>
            <a:off x="8929754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Gerader Verbinder 117"/>
          <p:cNvCxnSpPr/>
          <p:nvPr/>
        </p:nvCxnSpPr>
        <p:spPr>
          <a:xfrm>
            <a:off x="10350338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Gerader Verbinder 118"/>
          <p:cNvCxnSpPr/>
          <p:nvPr/>
        </p:nvCxnSpPr>
        <p:spPr>
          <a:xfrm>
            <a:off x="9640046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0" name="Y Ticks"/>
          <p:cNvGrpSpPr/>
          <p:nvPr/>
        </p:nvGrpSpPr>
        <p:grpSpPr>
          <a:xfrm>
            <a:off x="7329169" y="2601149"/>
            <a:ext cx="360000" cy="2130901"/>
            <a:chOff x="7116838" y="2855946"/>
            <a:chExt cx="360000" cy="2130901"/>
          </a:xfrm>
        </p:grpSpPr>
        <p:cxnSp>
          <p:nvCxnSpPr>
            <p:cNvPr id="121" name="Gerader Verbinder 120"/>
            <p:cNvCxnSpPr/>
            <p:nvPr/>
          </p:nvCxnSpPr>
          <p:spPr>
            <a:xfrm flipV="1">
              <a:off x="7116838" y="3566264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Gerader Verbinder 121"/>
            <p:cNvCxnSpPr/>
            <p:nvPr/>
          </p:nvCxnSpPr>
          <p:spPr>
            <a:xfrm flipV="1">
              <a:off x="7116838" y="2855946"/>
              <a:ext cx="360000" cy="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Gerader Verbinder 122"/>
            <p:cNvCxnSpPr/>
            <p:nvPr/>
          </p:nvCxnSpPr>
          <p:spPr>
            <a:xfrm flipV="1">
              <a:off x="7116838" y="4276554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Gerader Verbinder 123"/>
            <p:cNvCxnSpPr/>
            <p:nvPr/>
          </p:nvCxnSpPr>
          <p:spPr>
            <a:xfrm flipV="1">
              <a:off x="7116838" y="4986846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5" name="Axis"/>
          <p:cNvGrpSpPr/>
          <p:nvPr/>
        </p:nvGrpSpPr>
        <p:grpSpPr>
          <a:xfrm>
            <a:off x="7331720" y="1475223"/>
            <a:ext cx="4094753" cy="4129642"/>
            <a:chOff x="7119389" y="1730020"/>
            <a:chExt cx="4094753" cy="4129642"/>
          </a:xfrm>
        </p:grpSpPr>
        <p:cxnSp>
          <p:nvCxnSpPr>
            <p:cNvPr id="126" name="x axis"/>
            <p:cNvCxnSpPr/>
            <p:nvPr/>
          </p:nvCxnSpPr>
          <p:spPr>
            <a:xfrm flipV="1">
              <a:off x="7306197" y="5692302"/>
              <a:ext cx="354210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y axis"/>
            <p:cNvCxnSpPr/>
            <p:nvPr/>
          </p:nvCxnSpPr>
          <p:spPr>
            <a:xfrm flipV="1">
              <a:off x="7296838" y="2145679"/>
              <a:ext cx="0" cy="3546623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x axis label"/>
                <p:cNvSpPr txBox="1"/>
                <p:nvPr/>
              </p:nvSpPr>
              <p:spPr>
                <a:xfrm>
                  <a:off x="10849362" y="5490330"/>
                  <a:ext cx="364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52" name="x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49362" y="5490330"/>
                  <a:ext cx="364780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9" name="y axis label"/>
                <p:cNvSpPr txBox="1"/>
                <p:nvPr/>
              </p:nvSpPr>
              <p:spPr>
                <a:xfrm>
                  <a:off x="7119389" y="1730020"/>
                  <a:ext cx="3681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53" name="y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19389" y="1730020"/>
                  <a:ext cx="368178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30" name="Gerader Verbinder 129"/>
          <p:cNvCxnSpPr/>
          <p:nvPr/>
        </p:nvCxnSpPr>
        <p:spPr>
          <a:xfrm flipV="1">
            <a:off x="7150206" y="5091935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Gerader Verbinder 130"/>
          <p:cNvCxnSpPr/>
          <p:nvPr/>
        </p:nvCxnSpPr>
        <p:spPr>
          <a:xfrm>
            <a:off x="7860498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Gerader Verbinder 131"/>
          <p:cNvCxnSpPr/>
          <p:nvPr/>
        </p:nvCxnSpPr>
        <p:spPr>
          <a:xfrm>
            <a:off x="8570791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Gerader Verbinder 132"/>
          <p:cNvCxnSpPr/>
          <p:nvPr/>
        </p:nvCxnSpPr>
        <p:spPr>
          <a:xfrm>
            <a:off x="9991375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Gerader Verbinder 133"/>
          <p:cNvCxnSpPr/>
          <p:nvPr/>
        </p:nvCxnSpPr>
        <p:spPr>
          <a:xfrm>
            <a:off x="10701668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Gerader Verbinder 134"/>
          <p:cNvCxnSpPr/>
          <p:nvPr/>
        </p:nvCxnSpPr>
        <p:spPr>
          <a:xfrm flipV="1">
            <a:off x="7150206" y="367135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Gerader Verbinder 135"/>
          <p:cNvCxnSpPr/>
          <p:nvPr/>
        </p:nvCxnSpPr>
        <p:spPr>
          <a:xfrm flipV="1">
            <a:off x="7150205" y="2961035"/>
            <a:ext cx="3551462" cy="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Gerader Verbinder 136"/>
          <p:cNvCxnSpPr/>
          <p:nvPr/>
        </p:nvCxnSpPr>
        <p:spPr>
          <a:xfrm flipV="1">
            <a:off x="7150206" y="2250769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Gerader Verbinder 137"/>
          <p:cNvCxnSpPr/>
          <p:nvPr/>
        </p:nvCxnSpPr>
        <p:spPr>
          <a:xfrm flipV="1">
            <a:off x="7150204" y="438164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Gerader Verbinder 138"/>
          <p:cNvCxnSpPr/>
          <p:nvPr/>
        </p:nvCxnSpPr>
        <p:spPr>
          <a:xfrm>
            <a:off x="7150204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Gerader Verbinder 139"/>
          <p:cNvCxnSpPr/>
          <p:nvPr/>
        </p:nvCxnSpPr>
        <p:spPr>
          <a:xfrm flipV="1">
            <a:off x="7160607" y="578296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Gerader Verbinder 140"/>
          <p:cNvCxnSpPr/>
          <p:nvPr/>
        </p:nvCxnSpPr>
        <p:spPr>
          <a:xfrm>
            <a:off x="9281083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2" name="Gruppieren 141"/>
          <p:cNvGrpSpPr/>
          <p:nvPr/>
        </p:nvGrpSpPr>
        <p:grpSpPr>
          <a:xfrm>
            <a:off x="7389677" y="3197145"/>
            <a:ext cx="3075907" cy="2342116"/>
            <a:chOff x="7091259" y="3470670"/>
            <a:chExt cx="3075907" cy="2342116"/>
          </a:xfrm>
        </p:grpSpPr>
        <p:cxnSp>
          <p:nvCxnSpPr>
            <p:cNvPr id="143" name="Line"/>
            <p:cNvCxnSpPr>
              <a:stCxn id="144" idx="7"/>
              <a:endCxn id="145" idx="3"/>
            </p:cNvCxnSpPr>
            <p:nvPr/>
          </p:nvCxnSpPr>
          <p:spPr>
            <a:xfrm flipV="1">
              <a:off x="7294511" y="3673922"/>
              <a:ext cx="2669403" cy="1935612"/>
            </a:xfrm>
            <a:prstGeom prst="line">
              <a:avLst/>
            </a:prstGeom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Point [0 0]"/>
            <p:cNvSpPr/>
            <p:nvPr/>
          </p:nvSpPr>
          <p:spPr>
            <a:xfrm>
              <a:off x="7091259" y="5574661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5" name="Point [4 3]"/>
            <p:cNvSpPr/>
            <p:nvPr/>
          </p:nvSpPr>
          <p:spPr>
            <a:xfrm>
              <a:off x="9929041" y="3470670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86762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hteck 79"/>
          <p:cNvSpPr/>
          <p:nvPr/>
        </p:nvSpPr>
        <p:spPr>
          <a:xfrm>
            <a:off x="9290348" y="3491373"/>
            <a:ext cx="710294" cy="71029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Rechteck 73"/>
          <p:cNvSpPr/>
          <p:nvPr/>
        </p:nvSpPr>
        <p:spPr>
          <a:xfrm>
            <a:off x="7867274" y="4551993"/>
            <a:ext cx="710294" cy="71029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hteck 60"/>
          <p:cNvSpPr/>
          <p:nvPr/>
        </p:nvSpPr>
        <p:spPr>
          <a:xfrm>
            <a:off x="7150204" y="5082304"/>
            <a:ext cx="710294" cy="71029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6" name="Rechteck 65"/>
          <p:cNvSpPr/>
          <p:nvPr/>
        </p:nvSpPr>
        <p:spPr>
          <a:xfrm>
            <a:off x="9991375" y="2961062"/>
            <a:ext cx="710294" cy="71029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Rechteck 55"/>
          <p:cNvSpPr/>
          <p:nvPr/>
        </p:nvSpPr>
        <p:spPr>
          <a:xfrm>
            <a:off x="8570788" y="4021683"/>
            <a:ext cx="710294" cy="710291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Inhaltsplatzhalter 227"/>
              <p:cNvSpPr>
                <a:spLocks noGrp="1"/>
              </p:cNvSpPr>
              <p:nvPr>
                <p:ph idx="1"/>
              </p:nvPr>
            </p:nvSpPr>
            <p:spPr>
              <a:xfrm>
                <a:off x="514351" y="1266824"/>
                <a:ext cx="5581649" cy="529023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Ideally: </a:t>
                </a:r>
                <a:br>
                  <a:rPr lang="en-US" dirty="0"/>
                </a:br>
                <a:r>
                  <a:rPr lang="en-US" dirty="0"/>
                  <a:t>Set pixel with the </a:t>
                </a:r>
                <a:r>
                  <a:rPr lang="en-US" i="1" dirty="0"/>
                  <a:t>exact</a:t>
                </a:r>
                <a:r>
                  <a:rPr lang="en-US" dirty="0"/>
                  <a:t>, non-rounded fractional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 value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But we cannot set fractional pixels</a:t>
                </a:r>
              </a:p>
              <a:p>
                <a:r>
                  <a:rPr lang="en-US" dirty="0"/>
                  <a:t>Solution: </a:t>
                </a:r>
                <a:r>
                  <a:rPr lang="en-US" b="1" dirty="0"/>
                  <a:t>Antialiasing</a:t>
                </a:r>
                <a:br>
                  <a:rPr lang="en-US" b="1" dirty="0"/>
                </a:br>
                <a:r>
                  <a:rPr lang="en-US" dirty="0"/>
                  <a:t>Distribute the color intensity across (potentially) both pixels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pPr lvl="1"/>
                <a:endParaRPr lang="en-US" b="1" dirty="0"/>
              </a:p>
              <a:p>
                <a:pPr marL="914400" lvl="2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:endParaRPr lang="en-US" b="1" dirty="0"/>
              </a:p>
              <a:p>
                <a:pPr lvl="1"/>
                <a:endParaRPr lang="en-US" b="1" dirty="0"/>
              </a:p>
              <a:p>
                <a:pPr marL="0" indent="0">
                  <a:buNone/>
                </a:pPr>
                <a:endParaRPr lang="en-US" dirty="0"/>
              </a:p>
              <a:p>
                <a:pPr lvl="1"/>
                <a:endParaRPr lang="en-US" dirty="0"/>
              </a:p>
              <a:p>
                <a:pPr lvl="1"/>
                <a:endParaRPr lang="en-US" dirty="0"/>
              </a:p>
              <a:p>
                <a:pPr marL="914400" lvl="2" indent="0">
                  <a:buNone/>
                </a:pPr>
                <a:endParaRPr lang="en-US" dirty="0"/>
              </a:p>
              <a:p>
                <a:pPr marL="457200" lvl="1" indent="0">
                  <a:buNone/>
                </a:pP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28" name="Inhaltsplatzhalter 22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51" y="1266824"/>
                <a:ext cx="5581649" cy="5290233"/>
              </a:xfrm>
              <a:blipFill>
                <a:blip r:embed="rId3"/>
                <a:stretch>
                  <a:fillRect l="-141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Antialiasing</a:t>
            </a:r>
          </a:p>
        </p:txBody>
      </p:sp>
      <p:grpSp>
        <p:nvGrpSpPr>
          <p:cNvPr id="42" name="Point Labels"/>
          <p:cNvGrpSpPr/>
          <p:nvPr/>
        </p:nvGrpSpPr>
        <p:grpSpPr>
          <a:xfrm>
            <a:off x="6537682" y="2249381"/>
            <a:ext cx="4146881" cy="4038121"/>
            <a:chOff x="6325351" y="2504178"/>
            <a:chExt cx="4146881" cy="40381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[4 3]"/>
                <p:cNvSpPr txBox="1"/>
                <p:nvPr/>
              </p:nvSpPr>
              <p:spPr>
                <a:xfrm>
                  <a:off x="9815450" y="2504178"/>
                  <a:ext cx="656782" cy="7496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00" name="[4 3]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15450" y="2504178"/>
                  <a:ext cx="656782" cy="7496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[0 0]"/>
                <p:cNvSpPr txBox="1"/>
                <p:nvPr/>
              </p:nvSpPr>
              <p:spPr>
                <a:xfrm>
                  <a:off x="6325351" y="5792670"/>
                  <a:ext cx="656782" cy="7496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01" name="[0 0]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25351" y="5792670"/>
                  <a:ext cx="656782" cy="7496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4" name="axis labels"/>
          <p:cNvGrpSpPr/>
          <p:nvPr/>
        </p:nvGrpSpPr>
        <p:grpSpPr>
          <a:xfrm>
            <a:off x="6833226" y="2416496"/>
            <a:ext cx="3668756" cy="3875919"/>
            <a:chOff x="6620895" y="2671293"/>
            <a:chExt cx="3668756" cy="3875919"/>
          </a:xfrm>
        </p:grpSpPr>
        <p:sp>
          <p:nvSpPr>
            <p:cNvPr id="82" name="Textfeld 81"/>
            <p:cNvSpPr txBox="1"/>
            <p:nvPr/>
          </p:nvSpPr>
          <p:spPr>
            <a:xfrm>
              <a:off x="7151834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83" name="Textfeld 82"/>
            <p:cNvSpPr txBox="1"/>
            <p:nvPr/>
          </p:nvSpPr>
          <p:spPr>
            <a:xfrm>
              <a:off x="7855486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84" name="Textfeld 83"/>
            <p:cNvSpPr txBox="1"/>
            <p:nvPr/>
          </p:nvSpPr>
          <p:spPr>
            <a:xfrm>
              <a:off x="8565779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85" name="Textfeld 84"/>
            <p:cNvSpPr txBox="1"/>
            <p:nvPr/>
          </p:nvSpPr>
          <p:spPr>
            <a:xfrm>
              <a:off x="9289514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86" name="Textfeld 85"/>
            <p:cNvSpPr txBox="1"/>
            <p:nvPr/>
          </p:nvSpPr>
          <p:spPr>
            <a:xfrm>
              <a:off x="9986363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  <p:sp>
          <p:nvSpPr>
            <p:cNvPr id="88" name="Textfeld 87"/>
            <p:cNvSpPr txBox="1"/>
            <p:nvPr/>
          </p:nvSpPr>
          <p:spPr>
            <a:xfrm>
              <a:off x="6620895" y="5507608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89" name="Textfeld 88"/>
            <p:cNvSpPr txBox="1"/>
            <p:nvPr/>
          </p:nvSpPr>
          <p:spPr>
            <a:xfrm>
              <a:off x="6620895" y="4802181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90" name="Textfeld 89"/>
            <p:cNvSpPr txBox="1"/>
            <p:nvPr/>
          </p:nvSpPr>
          <p:spPr>
            <a:xfrm>
              <a:off x="6620895" y="4091889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91" name="Textfeld 90"/>
            <p:cNvSpPr txBox="1"/>
            <p:nvPr/>
          </p:nvSpPr>
          <p:spPr>
            <a:xfrm>
              <a:off x="6620895" y="3381599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92" name="Textfeld 91"/>
            <p:cNvSpPr txBox="1"/>
            <p:nvPr/>
          </p:nvSpPr>
          <p:spPr>
            <a:xfrm>
              <a:off x="6620895" y="2671293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</p:grpSp>
      <p:cxnSp>
        <p:nvCxnSpPr>
          <p:cNvPr id="77" name="Gerader Verbinder 76"/>
          <p:cNvCxnSpPr/>
          <p:nvPr/>
        </p:nvCxnSpPr>
        <p:spPr>
          <a:xfrm>
            <a:off x="8219461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r Verbinder 77"/>
          <p:cNvCxnSpPr/>
          <p:nvPr/>
        </p:nvCxnSpPr>
        <p:spPr>
          <a:xfrm>
            <a:off x="8929754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r Verbinder 78"/>
          <p:cNvCxnSpPr/>
          <p:nvPr/>
        </p:nvCxnSpPr>
        <p:spPr>
          <a:xfrm>
            <a:off x="10350338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r Verbinder 80"/>
          <p:cNvCxnSpPr/>
          <p:nvPr/>
        </p:nvCxnSpPr>
        <p:spPr>
          <a:xfrm>
            <a:off x="9640046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Y Ticks"/>
          <p:cNvGrpSpPr/>
          <p:nvPr/>
        </p:nvGrpSpPr>
        <p:grpSpPr>
          <a:xfrm>
            <a:off x="7329169" y="2601149"/>
            <a:ext cx="360000" cy="2130901"/>
            <a:chOff x="7116838" y="2855946"/>
            <a:chExt cx="360000" cy="2130901"/>
          </a:xfrm>
        </p:grpSpPr>
        <p:cxnSp>
          <p:nvCxnSpPr>
            <p:cNvPr id="72" name="Gerader Verbinder 71"/>
            <p:cNvCxnSpPr/>
            <p:nvPr/>
          </p:nvCxnSpPr>
          <p:spPr>
            <a:xfrm flipV="1">
              <a:off x="7116838" y="3566264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r Verbinder 72"/>
            <p:cNvCxnSpPr/>
            <p:nvPr/>
          </p:nvCxnSpPr>
          <p:spPr>
            <a:xfrm flipV="1">
              <a:off x="7116838" y="2855946"/>
              <a:ext cx="360000" cy="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r Verbinder 74"/>
            <p:cNvCxnSpPr/>
            <p:nvPr/>
          </p:nvCxnSpPr>
          <p:spPr>
            <a:xfrm flipV="1">
              <a:off x="7116838" y="4276554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r Verbinder 75"/>
            <p:cNvCxnSpPr/>
            <p:nvPr/>
          </p:nvCxnSpPr>
          <p:spPr>
            <a:xfrm flipV="1">
              <a:off x="7116838" y="4986846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Axis"/>
          <p:cNvGrpSpPr/>
          <p:nvPr/>
        </p:nvGrpSpPr>
        <p:grpSpPr>
          <a:xfrm>
            <a:off x="7331720" y="1475223"/>
            <a:ext cx="4094753" cy="4129642"/>
            <a:chOff x="7119389" y="1730020"/>
            <a:chExt cx="4094753" cy="4129642"/>
          </a:xfrm>
        </p:grpSpPr>
        <p:cxnSp>
          <p:nvCxnSpPr>
            <p:cNvPr id="68" name="x axis"/>
            <p:cNvCxnSpPr/>
            <p:nvPr/>
          </p:nvCxnSpPr>
          <p:spPr>
            <a:xfrm flipV="1">
              <a:off x="7306197" y="5692302"/>
              <a:ext cx="354210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y axis"/>
            <p:cNvCxnSpPr/>
            <p:nvPr/>
          </p:nvCxnSpPr>
          <p:spPr>
            <a:xfrm flipV="1">
              <a:off x="7296838" y="2145679"/>
              <a:ext cx="0" cy="3546623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x axis label"/>
                <p:cNvSpPr txBox="1"/>
                <p:nvPr/>
              </p:nvSpPr>
              <p:spPr>
                <a:xfrm>
                  <a:off x="10849362" y="5490330"/>
                  <a:ext cx="364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0" name="x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49362" y="5490330"/>
                  <a:ext cx="364780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y axis label"/>
                <p:cNvSpPr txBox="1"/>
                <p:nvPr/>
              </p:nvSpPr>
              <p:spPr>
                <a:xfrm>
                  <a:off x="7119389" y="1730020"/>
                  <a:ext cx="3681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1" name="y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19389" y="1730020"/>
                  <a:ext cx="368178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1" name="Gerader Verbinder 50"/>
          <p:cNvCxnSpPr/>
          <p:nvPr/>
        </p:nvCxnSpPr>
        <p:spPr>
          <a:xfrm flipV="1">
            <a:off x="7150206" y="5091935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r Verbinder 51"/>
          <p:cNvCxnSpPr/>
          <p:nvPr/>
        </p:nvCxnSpPr>
        <p:spPr>
          <a:xfrm>
            <a:off x="7860498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r Verbinder 52"/>
          <p:cNvCxnSpPr/>
          <p:nvPr/>
        </p:nvCxnSpPr>
        <p:spPr>
          <a:xfrm>
            <a:off x="8570791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r Verbinder 53"/>
          <p:cNvCxnSpPr/>
          <p:nvPr/>
        </p:nvCxnSpPr>
        <p:spPr>
          <a:xfrm>
            <a:off x="9991375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r Verbinder 54"/>
          <p:cNvCxnSpPr/>
          <p:nvPr/>
        </p:nvCxnSpPr>
        <p:spPr>
          <a:xfrm>
            <a:off x="10701668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r Verbinder 56"/>
          <p:cNvCxnSpPr/>
          <p:nvPr/>
        </p:nvCxnSpPr>
        <p:spPr>
          <a:xfrm flipV="1">
            <a:off x="7150206" y="367135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r Verbinder 58"/>
          <p:cNvCxnSpPr/>
          <p:nvPr/>
        </p:nvCxnSpPr>
        <p:spPr>
          <a:xfrm flipV="1">
            <a:off x="7150205" y="2961035"/>
            <a:ext cx="3551462" cy="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r Verbinder 59"/>
          <p:cNvCxnSpPr/>
          <p:nvPr/>
        </p:nvCxnSpPr>
        <p:spPr>
          <a:xfrm flipV="1">
            <a:off x="7150206" y="2250769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r Verbinder 61"/>
          <p:cNvCxnSpPr/>
          <p:nvPr/>
        </p:nvCxnSpPr>
        <p:spPr>
          <a:xfrm flipV="1">
            <a:off x="7150204" y="438164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r Verbinder 62"/>
          <p:cNvCxnSpPr/>
          <p:nvPr/>
        </p:nvCxnSpPr>
        <p:spPr>
          <a:xfrm>
            <a:off x="7150204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r Verbinder 63"/>
          <p:cNvCxnSpPr/>
          <p:nvPr/>
        </p:nvCxnSpPr>
        <p:spPr>
          <a:xfrm flipV="1">
            <a:off x="7160607" y="578296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r Verbinder 64"/>
          <p:cNvCxnSpPr/>
          <p:nvPr/>
        </p:nvCxnSpPr>
        <p:spPr>
          <a:xfrm>
            <a:off x="9281083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ieren 3"/>
          <p:cNvGrpSpPr/>
          <p:nvPr/>
        </p:nvGrpSpPr>
        <p:grpSpPr>
          <a:xfrm>
            <a:off x="7389677" y="3197145"/>
            <a:ext cx="3075907" cy="2342116"/>
            <a:chOff x="7091259" y="3470670"/>
            <a:chExt cx="3075907" cy="2342116"/>
          </a:xfrm>
        </p:grpSpPr>
        <p:cxnSp>
          <p:nvCxnSpPr>
            <p:cNvPr id="45" name="Line"/>
            <p:cNvCxnSpPr>
              <a:stCxn id="67" idx="7"/>
              <a:endCxn id="102" idx="3"/>
            </p:cNvCxnSpPr>
            <p:nvPr/>
          </p:nvCxnSpPr>
          <p:spPr>
            <a:xfrm flipV="1">
              <a:off x="7294511" y="3673922"/>
              <a:ext cx="2669403" cy="1935612"/>
            </a:xfrm>
            <a:prstGeom prst="line">
              <a:avLst/>
            </a:prstGeom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Point [0 0]"/>
            <p:cNvSpPr/>
            <p:nvPr/>
          </p:nvSpPr>
          <p:spPr>
            <a:xfrm>
              <a:off x="7091259" y="5574661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2" name="Point [4 3]"/>
            <p:cNvSpPr/>
            <p:nvPr/>
          </p:nvSpPr>
          <p:spPr>
            <a:xfrm>
              <a:off x="9929041" y="3470670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3373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chteck 115"/>
          <p:cNvSpPr/>
          <p:nvPr/>
        </p:nvSpPr>
        <p:spPr>
          <a:xfrm>
            <a:off x="9275867" y="2959548"/>
            <a:ext cx="710294" cy="7102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7" name="Rechteck 116"/>
          <p:cNvSpPr/>
          <p:nvPr/>
        </p:nvSpPr>
        <p:spPr>
          <a:xfrm>
            <a:off x="8574607" y="4391553"/>
            <a:ext cx="710294" cy="71029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8" name="Rechteck 117"/>
          <p:cNvSpPr/>
          <p:nvPr/>
        </p:nvSpPr>
        <p:spPr>
          <a:xfrm>
            <a:off x="7860497" y="5082304"/>
            <a:ext cx="710294" cy="7102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9" name="Rechteck 118"/>
          <p:cNvSpPr/>
          <p:nvPr/>
        </p:nvSpPr>
        <p:spPr>
          <a:xfrm>
            <a:off x="8570790" y="3671353"/>
            <a:ext cx="710294" cy="710291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0" name="Rechteck 119"/>
          <p:cNvSpPr/>
          <p:nvPr/>
        </p:nvSpPr>
        <p:spPr>
          <a:xfrm>
            <a:off x="7860497" y="4381644"/>
            <a:ext cx="710294" cy="710291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1" name="Rechteck 120"/>
          <p:cNvSpPr/>
          <p:nvPr/>
        </p:nvSpPr>
        <p:spPr>
          <a:xfrm>
            <a:off x="9281082" y="3671353"/>
            <a:ext cx="710294" cy="710291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How to distribute the intensity?</a:t>
                </a:r>
                <a:br>
                  <a:rPr lang="en-US" dirty="0"/>
                </a:br>
                <a:r>
                  <a:rPr lang="en-US" dirty="0"/>
                  <a:t>Proportionally to the distance between the pixel and the line, i.e.,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rd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Inhaltsplatzhalt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Antialiasing</a:t>
            </a:r>
            <a:endParaRPr lang="de-DE" dirty="0"/>
          </a:p>
        </p:txBody>
      </p:sp>
      <p:grpSp>
        <p:nvGrpSpPr>
          <p:cNvPr id="56" name="Point Labels"/>
          <p:cNvGrpSpPr/>
          <p:nvPr/>
        </p:nvGrpSpPr>
        <p:grpSpPr>
          <a:xfrm>
            <a:off x="6537682" y="2249381"/>
            <a:ext cx="4146881" cy="4038121"/>
            <a:chOff x="6325351" y="2504178"/>
            <a:chExt cx="4146881" cy="40381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7" name="[4 3]"/>
                <p:cNvSpPr txBox="1"/>
                <p:nvPr/>
              </p:nvSpPr>
              <p:spPr>
                <a:xfrm>
                  <a:off x="9815450" y="2504178"/>
                  <a:ext cx="656782" cy="7496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18" name="[4 3]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15450" y="2504178"/>
                  <a:ext cx="656782" cy="7496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[0 0]"/>
                <p:cNvSpPr txBox="1"/>
                <p:nvPr/>
              </p:nvSpPr>
              <p:spPr>
                <a:xfrm>
                  <a:off x="6325351" y="5792670"/>
                  <a:ext cx="656782" cy="7496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19" name="[0 0]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25351" y="5792670"/>
                  <a:ext cx="656782" cy="7496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9" name="Rechteck 58"/>
          <p:cNvSpPr/>
          <p:nvPr/>
        </p:nvSpPr>
        <p:spPr>
          <a:xfrm>
            <a:off x="7150204" y="5082304"/>
            <a:ext cx="710294" cy="7102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hteck 62"/>
          <p:cNvSpPr/>
          <p:nvPr/>
        </p:nvSpPr>
        <p:spPr>
          <a:xfrm>
            <a:off x="9991375" y="2961062"/>
            <a:ext cx="710294" cy="71029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4" name="axis labels"/>
          <p:cNvGrpSpPr/>
          <p:nvPr/>
        </p:nvGrpSpPr>
        <p:grpSpPr>
          <a:xfrm>
            <a:off x="6833226" y="2416496"/>
            <a:ext cx="3668756" cy="3875919"/>
            <a:chOff x="6620895" y="2671293"/>
            <a:chExt cx="3668756" cy="3875919"/>
          </a:xfrm>
        </p:grpSpPr>
        <p:sp>
          <p:nvSpPr>
            <p:cNvPr id="65" name="Textfeld 64"/>
            <p:cNvSpPr txBox="1"/>
            <p:nvPr/>
          </p:nvSpPr>
          <p:spPr>
            <a:xfrm>
              <a:off x="7151834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66" name="Textfeld 65"/>
            <p:cNvSpPr txBox="1"/>
            <p:nvPr/>
          </p:nvSpPr>
          <p:spPr>
            <a:xfrm>
              <a:off x="7855486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67" name="Textfeld 66"/>
            <p:cNvSpPr txBox="1"/>
            <p:nvPr/>
          </p:nvSpPr>
          <p:spPr>
            <a:xfrm>
              <a:off x="8565779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68" name="Textfeld 67"/>
            <p:cNvSpPr txBox="1"/>
            <p:nvPr/>
          </p:nvSpPr>
          <p:spPr>
            <a:xfrm>
              <a:off x="9289514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69" name="Textfeld 68"/>
            <p:cNvSpPr txBox="1"/>
            <p:nvPr/>
          </p:nvSpPr>
          <p:spPr>
            <a:xfrm>
              <a:off x="9986363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  <p:sp>
          <p:nvSpPr>
            <p:cNvPr id="70" name="Textfeld 69"/>
            <p:cNvSpPr txBox="1"/>
            <p:nvPr/>
          </p:nvSpPr>
          <p:spPr>
            <a:xfrm>
              <a:off x="6620895" y="5507608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71" name="Textfeld 70"/>
            <p:cNvSpPr txBox="1"/>
            <p:nvPr/>
          </p:nvSpPr>
          <p:spPr>
            <a:xfrm>
              <a:off x="6620895" y="4802181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72" name="Textfeld 71"/>
            <p:cNvSpPr txBox="1"/>
            <p:nvPr/>
          </p:nvSpPr>
          <p:spPr>
            <a:xfrm>
              <a:off x="6620895" y="4091889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73" name="Textfeld 72"/>
            <p:cNvSpPr txBox="1"/>
            <p:nvPr/>
          </p:nvSpPr>
          <p:spPr>
            <a:xfrm>
              <a:off x="6620895" y="3381599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74" name="Textfeld 73"/>
            <p:cNvSpPr txBox="1"/>
            <p:nvPr/>
          </p:nvSpPr>
          <p:spPr>
            <a:xfrm>
              <a:off x="6620895" y="2671293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</p:grpSp>
      <p:cxnSp>
        <p:nvCxnSpPr>
          <p:cNvPr id="75" name="Gerader Verbinder 74"/>
          <p:cNvCxnSpPr/>
          <p:nvPr/>
        </p:nvCxnSpPr>
        <p:spPr>
          <a:xfrm>
            <a:off x="8219461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Gerader Verbinder 75"/>
          <p:cNvCxnSpPr/>
          <p:nvPr/>
        </p:nvCxnSpPr>
        <p:spPr>
          <a:xfrm>
            <a:off x="8929754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r Verbinder 76"/>
          <p:cNvCxnSpPr/>
          <p:nvPr/>
        </p:nvCxnSpPr>
        <p:spPr>
          <a:xfrm>
            <a:off x="10350338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r Verbinder 77"/>
          <p:cNvCxnSpPr/>
          <p:nvPr/>
        </p:nvCxnSpPr>
        <p:spPr>
          <a:xfrm>
            <a:off x="9640046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Y Ticks"/>
          <p:cNvGrpSpPr/>
          <p:nvPr/>
        </p:nvGrpSpPr>
        <p:grpSpPr>
          <a:xfrm>
            <a:off x="7329169" y="2601149"/>
            <a:ext cx="360000" cy="2130901"/>
            <a:chOff x="7116838" y="2855946"/>
            <a:chExt cx="360000" cy="2130901"/>
          </a:xfrm>
        </p:grpSpPr>
        <p:cxnSp>
          <p:nvCxnSpPr>
            <p:cNvPr id="80" name="Gerader Verbinder 79"/>
            <p:cNvCxnSpPr/>
            <p:nvPr/>
          </p:nvCxnSpPr>
          <p:spPr>
            <a:xfrm flipV="1">
              <a:off x="7116838" y="3566264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Gerader Verbinder 80"/>
            <p:cNvCxnSpPr/>
            <p:nvPr/>
          </p:nvCxnSpPr>
          <p:spPr>
            <a:xfrm flipV="1">
              <a:off x="7116838" y="2855946"/>
              <a:ext cx="360000" cy="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Gerader Verbinder 81"/>
            <p:cNvCxnSpPr/>
            <p:nvPr/>
          </p:nvCxnSpPr>
          <p:spPr>
            <a:xfrm flipV="1">
              <a:off x="7116838" y="4276554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r Verbinder 82"/>
            <p:cNvCxnSpPr/>
            <p:nvPr/>
          </p:nvCxnSpPr>
          <p:spPr>
            <a:xfrm flipV="1">
              <a:off x="7116838" y="4986846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Axis"/>
          <p:cNvGrpSpPr/>
          <p:nvPr/>
        </p:nvGrpSpPr>
        <p:grpSpPr>
          <a:xfrm>
            <a:off x="7331720" y="1475223"/>
            <a:ext cx="4094753" cy="4129642"/>
            <a:chOff x="7119389" y="1730020"/>
            <a:chExt cx="4094753" cy="4129642"/>
          </a:xfrm>
        </p:grpSpPr>
        <p:cxnSp>
          <p:nvCxnSpPr>
            <p:cNvPr id="85" name="x axis"/>
            <p:cNvCxnSpPr/>
            <p:nvPr/>
          </p:nvCxnSpPr>
          <p:spPr>
            <a:xfrm flipV="1">
              <a:off x="7306197" y="5692302"/>
              <a:ext cx="354210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y axis"/>
            <p:cNvCxnSpPr/>
            <p:nvPr/>
          </p:nvCxnSpPr>
          <p:spPr>
            <a:xfrm flipV="1">
              <a:off x="7296838" y="2145679"/>
              <a:ext cx="0" cy="3546623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x axis label"/>
                <p:cNvSpPr txBox="1"/>
                <p:nvPr/>
              </p:nvSpPr>
              <p:spPr>
                <a:xfrm>
                  <a:off x="10849362" y="5490330"/>
                  <a:ext cx="364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52" name="x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49362" y="5490330"/>
                  <a:ext cx="364780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y axis label"/>
                <p:cNvSpPr txBox="1"/>
                <p:nvPr/>
              </p:nvSpPr>
              <p:spPr>
                <a:xfrm>
                  <a:off x="7119389" y="1730020"/>
                  <a:ext cx="3681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53" name="y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19389" y="1730020"/>
                  <a:ext cx="368178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89" name="Gerader Verbinder 88"/>
          <p:cNvCxnSpPr/>
          <p:nvPr/>
        </p:nvCxnSpPr>
        <p:spPr>
          <a:xfrm flipV="1">
            <a:off x="7150206" y="5091935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Gerader Verbinder 89"/>
          <p:cNvCxnSpPr/>
          <p:nvPr/>
        </p:nvCxnSpPr>
        <p:spPr>
          <a:xfrm>
            <a:off x="7860498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rader Verbinder 90"/>
          <p:cNvCxnSpPr/>
          <p:nvPr/>
        </p:nvCxnSpPr>
        <p:spPr>
          <a:xfrm>
            <a:off x="8570791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Gerader Verbinder 91"/>
          <p:cNvCxnSpPr/>
          <p:nvPr/>
        </p:nvCxnSpPr>
        <p:spPr>
          <a:xfrm>
            <a:off x="9991375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Gerader Verbinder 92"/>
          <p:cNvCxnSpPr/>
          <p:nvPr/>
        </p:nvCxnSpPr>
        <p:spPr>
          <a:xfrm>
            <a:off x="10701668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Gerader Verbinder 93"/>
          <p:cNvCxnSpPr/>
          <p:nvPr/>
        </p:nvCxnSpPr>
        <p:spPr>
          <a:xfrm flipV="1">
            <a:off x="7150206" y="367135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Gerader Verbinder 94"/>
          <p:cNvCxnSpPr/>
          <p:nvPr/>
        </p:nvCxnSpPr>
        <p:spPr>
          <a:xfrm flipV="1">
            <a:off x="7150205" y="2961035"/>
            <a:ext cx="3551462" cy="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Gerader Verbinder 95"/>
          <p:cNvCxnSpPr/>
          <p:nvPr/>
        </p:nvCxnSpPr>
        <p:spPr>
          <a:xfrm flipV="1">
            <a:off x="7150206" y="2250769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Gerader Verbinder 96"/>
          <p:cNvCxnSpPr/>
          <p:nvPr/>
        </p:nvCxnSpPr>
        <p:spPr>
          <a:xfrm flipV="1">
            <a:off x="7150204" y="438164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Gerader Verbinder 97"/>
          <p:cNvCxnSpPr/>
          <p:nvPr/>
        </p:nvCxnSpPr>
        <p:spPr>
          <a:xfrm>
            <a:off x="7150204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Gerader Verbinder 98"/>
          <p:cNvCxnSpPr/>
          <p:nvPr/>
        </p:nvCxnSpPr>
        <p:spPr>
          <a:xfrm flipV="1">
            <a:off x="7160607" y="578296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Gerader Verbinder 99"/>
          <p:cNvCxnSpPr/>
          <p:nvPr/>
        </p:nvCxnSpPr>
        <p:spPr>
          <a:xfrm>
            <a:off x="9281083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1" name="Gruppieren 100"/>
          <p:cNvGrpSpPr/>
          <p:nvPr/>
        </p:nvGrpSpPr>
        <p:grpSpPr>
          <a:xfrm>
            <a:off x="7389677" y="3197145"/>
            <a:ext cx="3075907" cy="2342116"/>
            <a:chOff x="7091259" y="3470670"/>
            <a:chExt cx="3075907" cy="2342116"/>
          </a:xfrm>
        </p:grpSpPr>
        <p:cxnSp>
          <p:nvCxnSpPr>
            <p:cNvPr id="102" name="Line"/>
            <p:cNvCxnSpPr>
              <a:stCxn id="103" idx="7"/>
              <a:endCxn id="104" idx="3"/>
            </p:cNvCxnSpPr>
            <p:nvPr/>
          </p:nvCxnSpPr>
          <p:spPr>
            <a:xfrm flipV="1">
              <a:off x="7294511" y="3673922"/>
              <a:ext cx="2669403" cy="1935612"/>
            </a:xfrm>
            <a:prstGeom prst="line">
              <a:avLst/>
            </a:prstGeom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Point [0 0]"/>
            <p:cNvSpPr/>
            <p:nvPr/>
          </p:nvSpPr>
          <p:spPr>
            <a:xfrm>
              <a:off x="7091259" y="5574661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4" name="Point [4 3]"/>
            <p:cNvSpPr/>
            <p:nvPr/>
          </p:nvSpPr>
          <p:spPr>
            <a:xfrm>
              <a:off x="9929041" y="3470670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4" name="Tabelle 1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2019015"/>
                  </p:ext>
                </p:extLst>
              </p:nvPr>
            </p:nvGraphicFramePr>
            <p:xfrm>
              <a:off x="574134" y="3766330"/>
              <a:ext cx="6145852" cy="263194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149853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2946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9002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6890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929463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929463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=2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=3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=4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=0.75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=1.5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=2.25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oMath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=3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solidFill>
                          <a:srgbClr val="BFBFB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rd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1−(</m:t>
                              </m:r>
                              <m:d>
                                <m:dPr>
                                  <m:begChr m:val="⌈"/>
                                  <m:endChr m:val="⌉"/>
                                  <m:ctrlP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oMath>
                          </a14:m>
                          <a:r>
                            <a:rPr lang="en-US" dirty="0"/>
                            <a:t>)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0.75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2261853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begChr m:val="⌈"/>
                                    <m:endChr m:val="⌉"/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0.25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0.75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10949607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4" name="Tabelle 11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2019015"/>
                  </p:ext>
                </p:extLst>
              </p:nvPr>
            </p:nvGraphicFramePr>
            <p:xfrm>
              <a:off x="574134" y="3766330"/>
              <a:ext cx="6145852" cy="263194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149853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92946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89002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68906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929463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929463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160784" t="-1639" r="-399346" b="-6163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273288" t="-1639" r="-318493" b="-6163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342767" t="-1639" r="-192453" b="-6163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463158" t="-1639" r="-101316" b="-61639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559477" t="-1639" r="-654" b="-6163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87934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t="-42759" r="-310569" b="-1593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160784" t="-42759" r="-399346" b="-1593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273288" t="-42759" r="-318493" b="-1593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342767" t="-42759" r="-192453" b="-1593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463158" t="-42759" r="-101316" b="-1593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559477" t="-42759" r="-654" b="-15931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t="-339344" r="-310569" b="-2786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160784" t="-339344" r="-399346" b="-2786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273288" t="-339344" r="-318493" b="-2786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342767" t="-339344" r="-192453" b="-2786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463158" t="-339344" r="-101316" b="-27868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559477" t="-339344" r="-654" b="-27868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t="-255238" r="-310569" b="-6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160784" t="-255238" r="-399346" b="-6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273288" t="-255238" r="-318493" b="-6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342767" t="-255238" r="-192453" b="-6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463158" t="-255238" r="-101316" b="-6190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559477" t="-255238" r="-654" b="-6190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61853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t="-611475" r="-310569" b="-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160784" t="-611475" r="-399346" b="-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273288" t="-611475" r="-318493" b="-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342767" t="-611475" r="-192453" b="-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463158" t="-611475" r="-101316" b="-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blipFill>
                          <a:blip r:embed="rId8"/>
                          <a:stretch>
                            <a:fillRect l="-559477" t="-611475" r="-654" b="-655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09496078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03546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erader Verbinder 34">
            <a:extLst>
              <a:ext uri="{FF2B5EF4-FFF2-40B4-BE49-F238E27FC236}">
                <a16:creationId xmlns:a16="http://schemas.microsoft.com/office/drawing/2014/main" id="{6932325F-7241-4894-8A75-F7FF00B2C32A}"/>
              </a:ext>
            </a:extLst>
          </p:cNvPr>
          <p:cNvCxnSpPr/>
          <p:nvPr>
            <p:custDataLst>
              <p:tags r:id="rId2"/>
            </p:custDataLst>
          </p:nvPr>
        </p:nvCxnSpPr>
        <p:spPr>
          <a:xfrm>
            <a:off x="514349" y="3972649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8681B1B1-05C4-4DC3-8719-8F49A96D872C}"/>
              </a:ext>
            </a:extLst>
          </p:cNvPr>
          <p:cNvCxnSpPr/>
          <p:nvPr>
            <p:custDataLst>
              <p:tags r:id="rId3"/>
            </p:custDataLst>
          </p:nvPr>
        </p:nvCxnSpPr>
        <p:spPr>
          <a:xfrm>
            <a:off x="514349" y="4361871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eck 17">
            <a:hlinkClick r:id="rId18" action="ppaction://hlinksldjump"/>
            <a:extLst>
              <a:ext uri="{FF2B5EF4-FFF2-40B4-BE49-F238E27FC236}">
                <a16:creationId xmlns:a16="http://schemas.microsoft.com/office/drawing/2014/main" id="{0AD7CA09-5768-4878-BC17-36A19FC60D1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84982" y="397264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Clipping</a:t>
            </a:r>
          </a:p>
        </p:txBody>
      </p:sp>
      <p:sp>
        <p:nvSpPr>
          <p:cNvPr id="17" name="Rechteck 16">
            <a:hlinkClick r:id="rId18" action="ppaction://hlinksldjump"/>
            <a:extLst>
              <a:ext uri="{FF2B5EF4-FFF2-40B4-BE49-F238E27FC236}">
                <a16:creationId xmlns:a16="http://schemas.microsoft.com/office/drawing/2014/main" id="{2D617DA4-5B0E-4569-A53C-371D444E542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397264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6</a:t>
            </a:r>
          </a:p>
        </p:txBody>
      </p:sp>
      <p:sp>
        <p:nvSpPr>
          <p:cNvPr id="16" name="Rechteck 15">
            <a:hlinkClick r:id="rId19" action="ppaction://hlinksldjump"/>
            <a:extLst>
              <a:ext uri="{FF2B5EF4-FFF2-40B4-BE49-F238E27FC236}">
                <a16:creationId xmlns:a16="http://schemas.microsoft.com/office/drawing/2014/main" id="{00BEA864-A4E2-47A6-91F0-30968A41458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84982" y="3521654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Antialiasing</a:t>
            </a:r>
          </a:p>
        </p:txBody>
      </p:sp>
      <p:sp>
        <p:nvSpPr>
          <p:cNvPr id="15" name="Rechteck 14">
            <a:hlinkClick r:id="rId19" action="ppaction://hlinksldjump"/>
            <a:extLst>
              <a:ext uri="{FF2B5EF4-FFF2-40B4-BE49-F238E27FC236}">
                <a16:creationId xmlns:a16="http://schemas.microsoft.com/office/drawing/2014/main" id="{3F4C47C6-C1FD-4B1D-A0B0-CBB7A312BDC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352165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4" name="Rechteck 13">
            <a:hlinkClick r:id="rId20" action="ppaction://hlinksldjump"/>
            <a:extLst>
              <a:ext uri="{FF2B5EF4-FFF2-40B4-BE49-F238E27FC236}">
                <a16:creationId xmlns:a16="http://schemas.microsoft.com/office/drawing/2014/main" id="{E74DC450-042E-4014-B0BE-14F11228D21A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884982" y="307065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Attribute Interpolation</a:t>
            </a:r>
          </a:p>
        </p:txBody>
      </p:sp>
      <p:sp>
        <p:nvSpPr>
          <p:cNvPr id="13" name="Rechteck 12">
            <a:hlinkClick r:id="rId20" action="ppaction://hlinksldjump"/>
            <a:extLst>
              <a:ext uri="{FF2B5EF4-FFF2-40B4-BE49-F238E27FC236}">
                <a16:creationId xmlns:a16="http://schemas.microsoft.com/office/drawing/2014/main" id="{4D6F17D4-89DC-4DA1-9159-92E43843D1A5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14349" y="307065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2" name="Rechteck 11">
            <a:hlinkClick r:id="rId21" action="ppaction://hlinksldjump"/>
            <a:extLst>
              <a:ext uri="{FF2B5EF4-FFF2-40B4-BE49-F238E27FC236}">
                <a16:creationId xmlns:a16="http://schemas.microsoft.com/office/drawing/2014/main" id="{49817118-2CBF-44B2-91B6-9DCA6E82C9D2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84982" y="2619664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Base Algorithms</a:t>
            </a:r>
          </a:p>
        </p:txBody>
      </p:sp>
      <p:sp>
        <p:nvSpPr>
          <p:cNvPr id="11" name="Rechteck 10">
            <a:hlinkClick r:id="rId21" action="ppaction://hlinksldjump"/>
            <a:extLst>
              <a:ext uri="{FF2B5EF4-FFF2-40B4-BE49-F238E27FC236}">
                <a16:creationId xmlns:a16="http://schemas.microsoft.com/office/drawing/2014/main" id="{1C7764ED-FCDA-4E91-86F1-BC8F90A471AF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14349" y="2619664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Rechteck 9">
            <a:hlinkClick r:id="rId22" action="ppaction://hlinksldjump"/>
            <a:extLst>
              <a:ext uri="{FF2B5EF4-FFF2-40B4-BE49-F238E27FC236}">
                <a16:creationId xmlns:a16="http://schemas.microsoft.com/office/drawing/2014/main" id="{3894C9F9-E9BB-42DD-B812-B3E7736F4D84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84982" y="2168670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Line Definition</a:t>
            </a:r>
          </a:p>
        </p:txBody>
      </p:sp>
      <p:sp>
        <p:nvSpPr>
          <p:cNvPr id="9" name="Rechteck 8">
            <a:hlinkClick r:id="rId22" action="ppaction://hlinksldjump"/>
            <a:extLst>
              <a:ext uri="{FF2B5EF4-FFF2-40B4-BE49-F238E27FC236}">
                <a16:creationId xmlns:a16="http://schemas.microsoft.com/office/drawing/2014/main" id="{08EDEA07-E963-4060-AB4D-C0E95FC06075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4349" y="2168670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" name="Rechteck 7">
            <a:hlinkClick r:id="rId23" action="ppaction://hlinksldjump"/>
            <a:extLst>
              <a:ext uri="{FF2B5EF4-FFF2-40B4-BE49-F238E27FC236}">
                <a16:creationId xmlns:a16="http://schemas.microsoft.com/office/drawing/2014/main" id="{983F4C27-E9F4-487F-B520-09A90337488C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84982" y="1717675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Introduction</a:t>
            </a:r>
          </a:p>
        </p:txBody>
      </p:sp>
      <p:sp>
        <p:nvSpPr>
          <p:cNvPr id="7" name="Rechteck 6">
            <a:hlinkClick r:id="rId23" action="ppaction://hlinksldjump"/>
            <a:extLst>
              <a:ext uri="{FF2B5EF4-FFF2-40B4-BE49-F238E27FC236}">
                <a16:creationId xmlns:a16="http://schemas.microsoft.com/office/drawing/2014/main" id="{8B2E17C7-99C1-4C40-9487-BDF714CE5112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4349" y="1717675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D727CC9-3F4D-4D88-BAC8-51743E068717}"/>
              </a:ext>
            </a:extLst>
          </p:cNvPr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984586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Problem: </a:t>
            </a:r>
            <a:r>
              <a:rPr lang="en-US" dirty="0"/>
              <a:t>Line (partially) outside the viewing window</a:t>
            </a:r>
          </a:p>
          <a:p>
            <a:pPr lvl="1"/>
            <a:r>
              <a:rPr lang="en-US" dirty="0"/>
              <a:t>Pixel-address computation is undefined or wrong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Clipping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3922094" y="3691890"/>
            <a:ext cx="4048425" cy="222504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cxnSp>
        <p:nvCxnSpPr>
          <p:cNvPr id="6" name="Gerader Verbinder 5"/>
          <p:cNvCxnSpPr/>
          <p:nvPr/>
        </p:nvCxnSpPr>
        <p:spPr>
          <a:xfrm flipV="1">
            <a:off x="3409148" y="3451146"/>
            <a:ext cx="1615440" cy="88392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3922094" y="5547598"/>
            <a:ext cx="81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Screen</a:t>
            </a:r>
            <a:endParaRPr lang="de-DE" dirty="0"/>
          </a:p>
        </p:txBody>
      </p:sp>
      <p:cxnSp>
        <p:nvCxnSpPr>
          <p:cNvPr id="16" name="Gerader Verbinder 15"/>
          <p:cNvCxnSpPr/>
          <p:nvPr/>
        </p:nvCxnSpPr>
        <p:spPr>
          <a:xfrm>
            <a:off x="7002380" y="3534966"/>
            <a:ext cx="1696651" cy="86939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/>
          <p:cNvCxnSpPr/>
          <p:nvPr/>
        </p:nvCxnSpPr>
        <p:spPr>
          <a:xfrm>
            <a:off x="5789799" y="3904923"/>
            <a:ext cx="1696651" cy="86939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/>
          <p:cNvCxnSpPr/>
          <p:nvPr/>
        </p:nvCxnSpPr>
        <p:spPr>
          <a:xfrm>
            <a:off x="8206740" y="4943772"/>
            <a:ext cx="1719711" cy="8370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/>
          <p:cNvCxnSpPr/>
          <p:nvPr/>
        </p:nvCxnSpPr>
        <p:spPr>
          <a:xfrm flipV="1">
            <a:off x="1856874" y="4804410"/>
            <a:ext cx="1653939" cy="56489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/>
          <p:cNvCxnSpPr/>
          <p:nvPr/>
        </p:nvCxnSpPr>
        <p:spPr>
          <a:xfrm flipV="1">
            <a:off x="2683843" y="4839220"/>
            <a:ext cx="1653939" cy="56489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/>
          <p:cNvCxnSpPr/>
          <p:nvPr/>
        </p:nvCxnSpPr>
        <p:spPr>
          <a:xfrm flipV="1">
            <a:off x="6794631" y="5552152"/>
            <a:ext cx="1653939" cy="56489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/>
          <p:cNvCxnSpPr/>
          <p:nvPr/>
        </p:nvCxnSpPr>
        <p:spPr>
          <a:xfrm flipV="1">
            <a:off x="3409148" y="5242560"/>
            <a:ext cx="5074317" cy="16207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r Verbinder 26"/>
          <p:cNvCxnSpPr/>
          <p:nvPr/>
        </p:nvCxnSpPr>
        <p:spPr>
          <a:xfrm flipV="1">
            <a:off x="5435869" y="3404785"/>
            <a:ext cx="353930" cy="294267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uppieren 37"/>
          <p:cNvGrpSpPr/>
          <p:nvPr/>
        </p:nvGrpSpPr>
        <p:grpSpPr>
          <a:xfrm>
            <a:off x="9685304" y="5440630"/>
            <a:ext cx="1229320" cy="369332"/>
            <a:chOff x="10054590" y="5440630"/>
            <a:chExt cx="1229320" cy="369332"/>
          </a:xfrm>
        </p:grpSpPr>
        <p:cxnSp>
          <p:nvCxnSpPr>
            <p:cNvPr id="39" name="Gerader Verbinder 38"/>
            <p:cNvCxnSpPr/>
            <p:nvPr/>
          </p:nvCxnSpPr>
          <p:spPr>
            <a:xfrm>
              <a:off x="10054590" y="5625296"/>
              <a:ext cx="656727" cy="6003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feld 39"/>
            <p:cNvSpPr txBox="1"/>
            <p:nvPr/>
          </p:nvSpPr>
          <p:spPr>
            <a:xfrm>
              <a:off x="10711317" y="5440630"/>
              <a:ext cx="5725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Line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193903489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ieren 16"/>
          <p:cNvGrpSpPr/>
          <p:nvPr/>
        </p:nvGrpSpPr>
        <p:grpSpPr>
          <a:xfrm>
            <a:off x="2683843" y="3404785"/>
            <a:ext cx="6015188" cy="2942675"/>
            <a:chOff x="2683843" y="3404785"/>
            <a:chExt cx="6015188" cy="2942675"/>
          </a:xfrm>
        </p:grpSpPr>
        <p:cxnSp>
          <p:nvCxnSpPr>
            <p:cNvPr id="20" name="Gerader Verbinder 19"/>
            <p:cNvCxnSpPr/>
            <p:nvPr/>
          </p:nvCxnSpPr>
          <p:spPr>
            <a:xfrm flipV="1">
              <a:off x="3409148" y="3451146"/>
              <a:ext cx="1615440" cy="883920"/>
            </a:xfrm>
            <a:prstGeom prst="line">
              <a:avLst/>
            </a:prstGeom>
            <a:ln w="5715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/>
            <p:cNvCxnSpPr/>
            <p:nvPr/>
          </p:nvCxnSpPr>
          <p:spPr>
            <a:xfrm>
              <a:off x="7002380" y="3534966"/>
              <a:ext cx="1696651" cy="869394"/>
            </a:xfrm>
            <a:prstGeom prst="line">
              <a:avLst/>
            </a:prstGeom>
            <a:ln w="5715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/>
            <p:cNvCxnSpPr/>
            <p:nvPr/>
          </p:nvCxnSpPr>
          <p:spPr>
            <a:xfrm flipV="1">
              <a:off x="2683843" y="4839220"/>
              <a:ext cx="1653939" cy="564893"/>
            </a:xfrm>
            <a:prstGeom prst="line">
              <a:avLst/>
            </a:prstGeom>
            <a:ln w="5715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/>
            <p:cNvCxnSpPr/>
            <p:nvPr/>
          </p:nvCxnSpPr>
          <p:spPr>
            <a:xfrm flipV="1">
              <a:off x="6794631" y="5552152"/>
              <a:ext cx="1653939" cy="564893"/>
            </a:xfrm>
            <a:prstGeom prst="line">
              <a:avLst/>
            </a:prstGeom>
            <a:ln w="5715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/>
            <p:cNvCxnSpPr/>
            <p:nvPr/>
          </p:nvCxnSpPr>
          <p:spPr>
            <a:xfrm flipV="1">
              <a:off x="3409148" y="5242560"/>
              <a:ext cx="5074317" cy="162076"/>
            </a:xfrm>
            <a:prstGeom prst="line">
              <a:avLst/>
            </a:prstGeom>
            <a:ln w="5715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/>
            <p:cNvCxnSpPr/>
            <p:nvPr/>
          </p:nvCxnSpPr>
          <p:spPr>
            <a:xfrm flipV="1">
              <a:off x="5435869" y="3404785"/>
              <a:ext cx="353930" cy="2942675"/>
            </a:xfrm>
            <a:prstGeom prst="line">
              <a:avLst/>
            </a:prstGeom>
            <a:ln w="5715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Problem: </a:t>
            </a:r>
            <a:r>
              <a:rPr lang="en-US" dirty="0"/>
              <a:t>Line (partially) outside the viewing window</a:t>
            </a:r>
          </a:p>
          <a:p>
            <a:pPr lvl="1"/>
            <a:r>
              <a:rPr lang="en-US" dirty="0"/>
              <a:t>Pixel-address computation is undefined or wrong</a:t>
            </a:r>
          </a:p>
          <a:p>
            <a:r>
              <a:rPr lang="en-US" dirty="0"/>
              <a:t>We should only render the blue parts of the lines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Clipping</a:t>
            </a: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3922094" y="5547598"/>
            <a:ext cx="81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Screen</a:t>
            </a:r>
            <a:endParaRPr lang="de-DE" dirty="0"/>
          </a:p>
        </p:txBody>
      </p:sp>
      <p:cxnSp>
        <p:nvCxnSpPr>
          <p:cNvPr id="18" name="Gerader Verbinder 17"/>
          <p:cNvCxnSpPr/>
          <p:nvPr/>
        </p:nvCxnSpPr>
        <p:spPr>
          <a:xfrm>
            <a:off x="5789799" y="3904923"/>
            <a:ext cx="1696651" cy="86939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/>
          <p:cNvCxnSpPr/>
          <p:nvPr/>
        </p:nvCxnSpPr>
        <p:spPr>
          <a:xfrm>
            <a:off x="8206740" y="4943772"/>
            <a:ext cx="1719711" cy="83701"/>
          </a:xfrm>
          <a:prstGeom prst="line">
            <a:avLst/>
          </a:prstGeom>
          <a:ln w="571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/>
          <p:cNvCxnSpPr/>
          <p:nvPr/>
        </p:nvCxnSpPr>
        <p:spPr>
          <a:xfrm flipV="1">
            <a:off x="1856874" y="4804410"/>
            <a:ext cx="1653939" cy="564893"/>
          </a:xfrm>
          <a:prstGeom prst="line">
            <a:avLst/>
          </a:prstGeom>
          <a:ln w="571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pieren 6"/>
          <p:cNvGrpSpPr/>
          <p:nvPr/>
        </p:nvGrpSpPr>
        <p:grpSpPr>
          <a:xfrm>
            <a:off x="3922094" y="3704632"/>
            <a:ext cx="4048425" cy="2212298"/>
            <a:chOff x="3922094" y="3704632"/>
            <a:chExt cx="4048425" cy="2212298"/>
          </a:xfrm>
        </p:grpSpPr>
        <p:cxnSp>
          <p:nvCxnSpPr>
            <p:cNvPr id="6" name="Gerader Verbinder 5"/>
            <p:cNvCxnSpPr/>
            <p:nvPr/>
          </p:nvCxnSpPr>
          <p:spPr>
            <a:xfrm flipV="1">
              <a:off x="3922094" y="3718072"/>
              <a:ext cx="614663" cy="336326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/>
            <p:cNvCxnSpPr/>
            <p:nvPr/>
          </p:nvCxnSpPr>
          <p:spPr>
            <a:xfrm>
              <a:off x="7333488" y="3704632"/>
              <a:ext cx="637031" cy="326426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/>
            <p:cNvCxnSpPr/>
            <p:nvPr/>
          </p:nvCxnSpPr>
          <p:spPr>
            <a:xfrm flipV="1">
              <a:off x="3922094" y="4839221"/>
              <a:ext cx="415688" cy="141975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/>
            <p:cNvCxnSpPr/>
            <p:nvPr/>
          </p:nvCxnSpPr>
          <p:spPr>
            <a:xfrm flipV="1">
              <a:off x="7382575" y="5715428"/>
              <a:ext cx="587944" cy="20081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/>
            <p:cNvCxnSpPr/>
            <p:nvPr/>
          </p:nvCxnSpPr>
          <p:spPr>
            <a:xfrm flipV="1">
              <a:off x="3922094" y="5258944"/>
              <a:ext cx="4048425" cy="12930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/>
            <p:cNvCxnSpPr/>
            <p:nvPr/>
          </p:nvCxnSpPr>
          <p:spPr>
            <a:xfrm flipV="1">
              <a:off x="5487651" y="3718072"/>
              <a:ext cx="264468" cy="219885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hteck 3"/>
          <p:cNvSpPr/>
          <p:nvPr/>
        </p:nvSpPr>
        <p:spPr>
          <a:xfrm>
            <a:off x="3922094" y="3691890"/>
            <a:ext cx="4048425" cy="222504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41" name="Gruppieren 40"/>
          <p:cNvGrpSpPr/>
          <p:nvPr/>
        </p:nvGrpSpPr>
        <p:grpSpPr>
          <a:xfrm>
            <a:off x="9685304" y="5440630"/>
            <a:ext cx="1992349" cy="738664"/>
            <a:chOff x="10054590" y="5440630"/>
            <a:chExt cx="1992349" cy="738664"/>
          </a:xfrm>
        </p:grpSpPr>
        <p:cxnSp>
          <p:nvCxnSpPr>
            <p:cNvPr id="37" name="Gerader Verbinder 36"/>
            <p:cNvCxnSpPr/>
            <p:nvPr/>
          </p:nvCxnSpPr>
          <p:spPr>
            <a:xfrm>
              <a:off x="10054590" y="5625296"/>
              <a:ext cx="656727" cy="6003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feld 37"/>
            <p:cNvSpPr txBox="1"/>
            <p:nvPr/>
          </p:nvSpPr>
          <p:spPr>
            <a:xfrm>
              <a:off x="10711317" y="5440630"/>
              <a:ext cx="5725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Line</a:t>
              </a:r>
              <a:endParaRPr lang="de-DE" dirty="0"/>
            </a:p>
          </p:txBody>
        </p:sp>
        <p:cxnSp>
          <p:nvCxnSpPr>
            <p:cNvPr id="39" name="Gerader Verbinder 38"/>
            <p:cNvCxnSpPr/>
            <p:nvPr/>
          </p:nvCxnSpPr>
          <p:spPr>
            <a:xfrm>
              <a:off x="10054590" y="5994628"/>
              <a:ext cx="656727" cy="6003"/>
            </a:xfrm>
            <a:prstGeom prst="line">
              <a:avLst/>
            </a:prstGeom>
            <a:ln w="5715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feld 39"/>
            <p:cNvSpPr txBox="1"/>
            <p:nvPr/>
          </p:nvSpPr>
          <p:spPr>
            <a:xfrm>
              <a:off x="10711317" y="5809962"/>
              <a:ext cx="13356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Clipped Line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3105342334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ieren 16"/>
          <p:cNvGrpSpPr/>
          <p:nvPr/>
        </p:nvGrpSpPr>
        <p:grpSpPr>
          <a:xfrm>
            <a:off x="2683843" y="3404785"/>
            <a:ext cx="6015188" cy="2942675"/>
            <a:chOff x="2683843" y="3404785"/>
            <a:chExt cx="6015188" cy="2942675"/>
          </a:xfrm>
        </p:grpSpPr>
        <p:cxnSp>
          <p:nvCxnSpPr>
            <p:cNvPr id="20" name="Gerader Verbinder 19"/>
            <p:cNvCxnSpPr/>
            <p:nvPr/>
          </p:nvCxnSpPr>
          <p:spPr>
            <a:xfrm flipV="1">
              <a:off x="3409148" y="3451146"/>
              <a:ext cx="1615440" cy="883920"/>
            </a:xfrm>
            <a:prstGeom prst="line">
              <a:avLst/>
            </a:prstGeom>
            <a:ln w="5715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/>
            <p:cNvCxnSpPr/>
            <p:nvPr/>
          </p:nvCxnSpPr>
          <p:spPr>
            <a:xfrm>
              <a:off x="7002380" y="3534966"/>
              <a:ext cx="1696651" cy="869394"/>
            </a:xfrm>
            <a:prstGeom prst="line">
              <a:avLst/>
            </a:prstGeom>
            <a:ln w="5715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/>
            <p:cNvCxnSpPr/>
            <p:nvPr/>
          </p:nvCxnSpPr>
          <p:spPr>
            <a:xfrm flipV="1">
              <a:off x="2683843" y="4839220"/>
              <a:ext cx="1653939" cy="564893"/>
            </a:xfrm>
            <a:prstGeom prst="line">
              <a:avLst/>
            </a:prstGeom>
            <a:ln w="5715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/>
            <p:cNvCxnSpPr/>
            <p:nvPr/>
          </p:nvCxnSpPr>
          <p:spPr>
            <a:xfrm flipV="1">
              <a:off x="6794631" y="5552152"/>
              <a:ext cx="1653939" cy="564893"/>
            </a:xfrm>
            <a:prstGeom prst="line">
              <a:avLst/>
            </a:prstGeom>
            <a:ln w="5715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/>
            <p:cNvCxnSpPr/>
            <p:nvPr/>
          </p:nvCxnSpPr>
          <p:spPr>
            <a:xfrm flipV="1">
              <a:off x="3409148" y="5242560"/>
              <a:ext cx="5074317" cy="162076"/>
            </a:xfrm>
            <a:prstGeom prst="line">
              <a:avLst/>
            </a:prstGeom>
            <a:ln w="5715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/>
            <p:cNvCxnSpPr/>
            <p:nvPr/>
          </p:nvCxnSpPr>
          <p:spPr>
            <a:xfrm flipV="1">
              <a:off x="5435869" y="3404785"/>
              <a:ext cx="353930" cy="2942675"/>
            </a:xfrm>
            <a:prstGeom prst="line">
              <a:avLst/>
            </a:prstGeom>
            <a:ln w="5715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to find the blue parts?</a:t>
            </a:r>
          </a:p>
          <a:p>
            <a:pPr lvl="1"/>
            <a:r>
              <a:rPr lang="en-US" dirty="0"/>
              <a:t>Solution A: Test, before </a:t>
            </a:r>
            <a:r>
              <a:rPr lang="en-US" i="1" dirty="0"/>
              <a:t>every</a:t>
            </a:r>
            <a:r>
              <a:rPr lang="en-US" dirty="0"/>
              <a:t> pixel write </a:t>
            </a:r>
            <a:r>
              <a:rPr lang="en-US" dirty="0">
                <a:sym typeface="Wingdings" panose="05000000000000000000" pitchFamily="2" charset="2"/>
              </a:rPr>
              <a:t> Slow</a:t>
            </a:r>
          </a:p>
          <a:p>
            <a:pPr lvl="1"/>
            <a:r>
              <a:rPr lang="en-US" b="1" dirty="0">
                <a:sym typeface="Wingdings" panose="05000000000000000000" pitchFamily="2" charset="2"/>
              </a:rPr>
              <a:t>Solution B:</a:t>
            </a:r>
            <a:r>
              <a:rPr lang="en-US" dirty="0">
                <a:sym typeface="Wingdings" panose="05000000000000000000" pitchFamily="2" charset="2"/>
              </a:rPr>
              <a:t> Intersect line with screen rectangle and chop-off outside line segments.</a:t>
            </a:r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Clipping</a:t>
            </a:r>
            <a:endParaRPr lang="de-DE" dirty="0"/>
          </a:p>
        </p:txBody>
      </p:sp>
      <p:sp>
        <p:nvSpPr>
          <p:cNvPr id="9" name="Textfeld 8"/>
          <p:cNvSpPr txBox="1"/>
          <p:nvPr/>
        </p:nvSpPr>
        <p:spPr>
          <a:xfrm>
            <a:off x="3922094" y="5547598"/>
            <a:ext cx="818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Screen</a:t>
            </a:r>
            <a:endParaRPr lang="de-DE" dirty="0"/>
          </a:p>
        </p:txBody>
      </p:sp>
      <p:cxnSp>
        <p:nvCxnSpPr>
          <p:cNvPr id="18" name="Gerader Verbinder 17"/>
          <p:cNvCxnSpPr/>
          <p:nvPr/>
        </p:nvCxnSpPr>
        <p:spPr>
          <a:xfrm>
            <a:off x="5789799" y="3904923"/>
            <a:ext cx="1696651" cy="86939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/>
          <p:cNvCxnSpPr/>
          <p:nvPr/>
        </p:nvCxnSpPr>
        <p:spPr>
          <a:xfrm>
            <a:off x="8206740" y="4943772"/>
            <a:ext cx="1719711" cy="83701"/>
          </a:xfrm>
          <a:prstGeom prst="line">
            <a:avLst/>
          </a:prstGeom>
          <a:ln w="571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/>
          <p:cNvCxnSpPr/>
          <p:nvPr/>
        </p:nvCxnSpPr>
        <p:spPr>
          <a:xfrm flipV="1">
            <a:off x="1856874" y="4804410"/>
            <a:ext cx="1653939" cy="564893"/>
          </a:xfrm>
          <a:prstGeom prst="line">
            <a:avLst/>
          </a:prstGeom>
          <a:ln w="571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pieren 6"/>
          <p:cNvGrpSpPr/>
          <p:nvPr/>
        </p:nvGrpSpPr>
        <p:grpSpPr>
          <a:xfrm>
            <a:off x="3922094" y="3704632"/>
            <a:ext cx="4048425" cy="2212298"/>
            <a:chOff x="3922094" y="3704632"/>
            <a:chExt cx="4048425" cy="2212298"/>
          </a:xfrm>
        </p:grpSpPr>
        <p:cxnSp>
          <p:nvCxnSpPr>
            <p:cNvPr id="6" name="Gerader Verbinder 5"/>
            <p:cNvCxnSpPr/>
            <p:nvPr/>
          </p:nvCxnSpPr>
          <p:spPr>
            <a:xfrm flipV="1">
              <a:off x="3922094" y="3718072"/>
              <a:ext cx="614663" cy="336326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r Verbinder 15"/>
            <p:cNvCxnSpPr/>
            <p:nvPr/>
          </p:nvCxnSpPr>
          <p:spPr>
            <a:xfrm>
              <a:off x="7333488" y="3704632"/>
              <a:ext cx="637031" cy="326426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/>
            <p:cNvCxnSpPr/>
            <p:nvPr/>
          </p:nvCxnSpPr>
          <p:spPr>
            <a:xfrm flipV="1">
              <a:off x="3922094" y="4839221"/>
              <a:ext cx="415688" cy="141975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/>
            <p:cNvCxnSpPr/>
            <p:nvPr/>
          </p:nvCxnSpPr>
          <p:spPr>
            <a:xfrm flipV="1">
              <a:off x="7382575" y="5715428"/>
              <a:ext cx="587944" cy="20081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/>
            <p:cNvCxnSpPr/>
            <p:nvPr/>
          </p:nvCxnSpPr>
          <p:spPr>
            <a:xfrm flipV="1">
              <a:off x="3922094" y="5258944"/>
              <a:ext cx="4048425" cy="12930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/>
            <p:cNvCxnSpPr/>
            <p:nvPr/>
          </p:nvCxnSpPr>
          <p:spPr>
            <a:xfrm flipV="1">
              <a:off x="5487651" y="3718072"/>
              <a:ext cx="264468" cy="2198858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hteck 3"/>
          <p:cNvSpPr/>
          <p:nvPr/>
        </p:nvSpPr>
        <p:spPr>
          <a:xfrm>
            <a:off x="3922094" y="3691890"/>
            <a:ext cx="4048425" cy="222504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31" name="Gruppieren 30"/>
          <p:cNvGrpSpPr/>
          <p:nvPr/>
        </p:nvGrpSpPr>
        <p:grpSpPr>
          <a:xfrm>
            <a:off x="9685304" y="5440630"/>
            <a:ext cx="1992349" cy="738664"/>
            <a:chOff x="10054590" y="5440630"/>
            <a:chExt cx="1992349" cy="738664"/>
          </a:xfrm>
        </p:grpSpPr>
        <p:cxnSp>
          <p:nvCxnSpPr>
            <p:cNvPr id="32" name="Gerader Verbinder 31"/>
            <p:cNvCxnSpPr/>
            <p:nvPr/>
          </p:nvCxnSpPr>
          <p:spPr>
            <a:xfrm>
              <a:off x="10054590" y="5625296"/>
              <a:ext cx="656727" cy="6003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feld 32"/>
            <p:cNvSpPr txBox="1"/>
            <p:nvPr/>
          </p:nvSpPr>
          <p:spPr>
            <a:xfrm>
              <a:off x="10711317" y="5440630"/>
              <a:ext cx="5725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Line</a:t>
              </a:r>
              <a:endParaRPr lang="de-DE" dirty="0"/>
            </a:p>
          </p:txBody>
        </p:sp>
        <p:cxnSp>
          <p:nvCxnSpPr>
            <p:cNvPr id="34" name="Gerader Verbinder 33"/>
            <p:cNvCxnSpPr/>
            <p:nvPr/>
          </p:nvCxnSpPr>
          <p:spPr>
            <a:xfrm>
              <a:off x="10054590" y="5994628"/>
              <a:ext cx="656727" cy="6003"/>
            </a:xfrm>
            <a:prstGeom prst="line">
              <a:avLst/>
            </a:prstGeom>
            <a:ln w="5715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Textfeld 34"/>
            <p:cNvSpPr txBox="1"/>
            <p:nvPr/>
          </p:nvSpPr>
          <p:spPr>
            <a:xfrm>
              <a:off x="10711317" y="5809962"/>
              <a:ext cx="13356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Clipped Line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620724017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“Sample the Distance Function” Algorithm has built-in clipping</a:t>
            </a:r>
          </a:p>
          <a:p>
            <a:r>
              <a:rPr lang="en-US" dirty="0"/>
              <a:t>All other: explicitly compute intersections and use those as new points</a:t>
            </a:r>
          </a:p>
          <a:p>
            <a:endParaRPr lang="en-US" dirty="0"/>
          </a:p>
          <a:p>
            <a:r>
              <a:rPr lang="en-US" b="1" dirty="0"/>
              <a:t>Introducing: </a:t>
            </a:r>
            <a:r>
              <a:rPr lang="en-US" dirty="0"/>
              <a:t>Cohen-Sutherland Line Clipping</a:t>
            </a:r>
          </a:p>
          <a:p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Clipping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23654514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465E4ABF-4836-4D61-B860-6BB8113047A4}"/>
              </a:ext>
            </a:extLst>
          </p:cNvPr>
          <p:cNvCxnSpPr>
            <a:cxnSpLocks/>
          </p:cNvCxnSpPr>
          <p:nvPr/>
        </p:nvCxnSpPr>
        <p:spPr>
          <a:xfrm flipH="1">
            <a:off x="9414029" y="2653752"/>
            <a:ext cx="6652" cy="539024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FF2B5EF4-FFF2-40B4-BE49-F238E27FC236}">
                <a16:creationId xmlns:a16="http://schemas.microsoft.com/office/drawing/2014/main" id="{994169D7-E18D-4973-A4EF-57E2CF9F2730}"/>
              </a:ext>
            </a:extLst>
          </p:cNvPr>
          <p:cNvCxnSpPr>
            <a:cxnSpLocks/>
          </p:cNvCxnSpPr>
          <p:nvPr/>
        </p:nvCxnSpPr>
        <p:spPr>
          <a:xfrm rot="5400000" flipH="1">
            <a:off x="10068564" y="3308289"/>
            <a:ext cx="6652" cy="539024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FF2B5EF4-FFF2-40B4-BE49-F238E27FC236}">
                <a16:creationId xmlns:a16="http://schemas.microsoft.com/office/drawing/2014/main" id="{D7797977-3E63-4BD9-A05B-15BDB6E23302}"/>
              </a:ext>
            </a:extLst>
          </p:cNvPr>
          <p:cNvCxnSpPr>
            <a:cxnSpLocks/>
          </p:cNvCxnSpPr>
          <p:nvPr/>
        </p:nvCxnSpPr>
        <p:spPr>
          <a:xfrm rot="16200000" flipH="1">
            <a:off x="8759497" y="3308287"/>
            <a:ext cx="6652" cy="539024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97B7C156-67F4-4603-A6BD-AF9760B05F71}"/>
              </a:ext>
            </a:extLst>
          </p:cNvPr>
          <p:cNvCxnSpPr>
            <a:cxnSpLocks/>
          </p:cNvCxnSpPr>
          <p:nvPr/>
        </p:nvCxnSpPr>
        <p:spPr>
          <a:xfrm flipH="1" flipV="1">
            <a:off x="9414029" y="3962819"/>
            <a:ext cx="6652" cy="539024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eck 17"/>
          <p:cNvSpPr/>
          <p:nvPr/>
        </p:nvSpPr>
        <p:spPr>
          <a:xfrm>
            <a:off x="7660897" y="4512422"/>
            <a:ext cx="817165" cy="821835"/>
          </a:xfrm>
          <a:prstGeom prst="rect">
            <a:avLst/>
          </a:prstGeom>
          <a:gradFill flip="none" rotWithShape="1">
            <a:gsLst>
              <a:gs pos="36000">
                <a:schemeClr val="accent4"/>
              </a:gs>
              <a:gs pos="66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Rechteck 16"/>
          <p:cNvSpPr/>
          <p:nvPr/>
        </p:nvSpPr>
        <p:spPr>
          <a:xfrm rot="16200000">
            <a:off x="10356650" y="4515413"/>
            <a:ext cx="817165" cy="821835"/>
          </a:xfrm>
          <a:prstGeom prst="rect">
            <a:avLst/>
          </a:prstGeom>
          <a:gradFill flip="none" rotWithShape="1">
            <a:gsLst>
              <a:gs pos="66000">
                <a:schemeClr val="tx2"/>
              </a:gs>
              <a:gs pos="36000">
                <a:schemeClr val="accent2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>
            <a:off x="10356646" y="1821344"/>
            <a:ext cx="817165" cy="821835"/>
          </a:xfrm>
          <a:prstGeom prst="rect">
            <a:avLst/>
          </a:prstGeom>
          <a:gradFill flip="none" rotWithShape="1">
            <a:gsLst>
              <a:gs pos="61000">
                <a:schemeClr val="tx2"/>
              </a:gs>
              <a:gs pos="28000">
                <a:schemeClr val="accent6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5" name="Rechteck 14"/>
          <p:cNvSpPr/>
          <p:nvPr/>
        </p:nvSpPr>
        <p:spPr>
          <a:xfrm>
            <a:off x="7660895" y="1821341"/>
            <a:ext cx="817165" cy="821835"/>
          </a:xfrm>
          <a:prstGeom prst="rect">
            <a:avLst/>
          </a:prstGeom>
          <a:gradFill flip="none" rotWithShape="1">
            <a:gsLst>
              <a:gs pos="38000">
                <a:schemeClr val="accent4"/>
              </a:gs>
              <a:gs pos="63000">
                <a:schemeClr val="accent6"/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 rot="5400000">
            <a:off x="9001147" y="1313506"/>
            <a:ext cx="832411" cy="18480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3" name="Rechteck 12"/>
          <p:cNvSpPr/>
          <p:nvPr/>
        </p:nvSpPr>
        <p:spPr>
          <a:xfrm rot="10800000">
            <a:off x="10341398" y="2663195"/>
            <a:ext cx="832413" cy="183864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/>
        </p:nvSpPr>
        <p:spPr>
          <a:xfrm rot="16200000">
            <a:off x="8994365" y="3987222"/>
            <a:ext cx="845980" cy="184809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7660897" y="2653754"/>
            <a:ext cx="832414" cy="18480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/>
              <p:cNvSpPr>
                <a:spLocks noGrp="1"/>
              </p:cNvSpPr>
              <p:nvPr>
                <p:ph idx="1"/>
              </p:nvPr>
            </p:nvSpPr>
            <p:spPr>
              <a:xfrm>
                <a:off x="514349" y="1266825"/>
                <a:ext cx="7269625" cy="5214998"/>
              </a:xfrm>
            </p:spPr>
            <p:txBody>
              <a:bodyPr>
                <a:normAutofit fontScale="92500"/>
              </a:bodyPr>
              <a:lstStyle/>
              <a:p>
                <a:r>
                  <a:rPr lang="en-US" dirty="0"/>
                  <a:t>For each of the two points, decide whether it is</a:t>
                </a:r>
              </a:p>
              <a:p>
                <a:pPr lvl="1"/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</a:rPr>
                  <a:t>Left of the left edge</a:t>
                </a:r>
              </a:p>
              <a:p>
                <a:pPr lvl="1"/>
                <a:r>
                  <a:rPr lang="en-US" dirty="0">
                    <a:solidFill>
                      <a:schemeClr val="accent6"/>
                    </a:solidFill>
                  </a:rPr>
                  <a:t>Higher than the top edge</a:t>
                </a:r>
              </a:p>
              <a:p>
                <a:pPr lvl="1"/>
                <a:r>
                  <a:rPr lang="en-US" dirty="0">
                    <a:solidFill>
                      <a:schemeClr val="accent5"/>
                    </a:solidFill>
                  </a:rPr>
                  <a:t>Right of the right edge</a:t>
                </a:r>
              </a:p>
              <a:p>
                <a:pPr lvl="1"/>
                <a:r>
                  <a:rPr lang="en-US" dirty="0">
                    <a:solidFill>
                      <a:schemeClr val="accent2"/>
                    </a:solidFill>
                  </a:rPr>
                  <a:t>Lower than the bottom edge</a:t>
                </a:r>
              </a:p>
              <a:p>
                <a:r>
                  <a:rPr lang="en-US" dirty="0"/>
                  <a:t>Store that in a 4-bit </a:t>
                </a:r>
                <a:r>
                  <a:rPr lang="en-US" i="1" dirty="0"/>
                  <a:t>out-code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sSub>
                      <m:sSubPr>
                        <m:ctrlPr>
                          <a:rPr lang="en-US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sSub>
                      <m:sSubPr>
                        <m:ctrlPr>
                          <a:rPr lang="en-US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b>
                      <m:sSubPr>
                        <m:ctrlP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∈[0,1]</m:t>
                    </m:r>
                  </m:oMath>
                </a14:m>
                <a:endParaRPr lang="en-US" dirty="0"/>
              </a:p>
              <a:p>
                <a:r>
                  <a:rPr lang="en-US" dirty="0"/>
                  <a:t>We get one out-code for each point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dirty="0"/>
                  <a:t> the line defines</a:t>
                </a:r>
                <a:br>
                  <a:rPr lang="en-US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Inhaltsplatzhalt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49" y="1266825"/>
                <a:ext cx="7269625" cy="5214998"/>
              </a:xfrm>
              <a:blipFill>
                <a:blip r:embed="rId2"/>
                <a:stretch>
                  <a:fillRect l="-922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Clipping</a:t>
            </a:r>
            <a:endParaRPr lang="de-DE" dirty="0"/>
          </a:p>
        </p:txBody>
      </p:sp>
      <p:cxnSp>
        <p:nvCxnSpPr>
          <p:cNvPr id="9" name="Gerader Verbinder 8"/>
          <p:cNvCxnSpPr/>
          <p:nvPr/>
        </p:nvCxnSpPr>
        <p:spPr>
          <a:xfrm>
            <a:off x="8493310" y="1821341"/>
            <a:ext cx="0" cy="3512916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/>
          <p:cNvCxnSpPr/>
          <p:nvPr/>
        </p:nvCxnSpPr>
        <p:spPr>
          <a:xfrm>
            <a:off x="10341401" y="1821341"/>
            <a:ext cx="0" cy="3512916"/>
          </a:xfrm>
          <a:prstGeom prst="line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r Verbinder 6"/>
          <p:cNvCxnSpPr/>
          <p:nvPr/>
        </p:nvCxnSpPr>
        <p:spPr>
          <a:xfrm rot="5400000">
            <a:off x="9417356" y="897296"/>
            <a:ext cx="0" cy="3512916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r Verbinder 7"/>
          <p:cNvCxnSpPr/>
          <p:nvPr/>
        </p:nvCxnSpPr>
        <p:spPr>
          <a:xfrm rot="5400000">
            <a:off x="9417356" y="2745387"/>
            <a:ext cx="0" cy="3512916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4116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y axis">
            <a:extLst>
              <a:ext uri="{FF2B5EF4-FFF2-40B4-BE49-F238E27FC236}">
                <a16:creationId xmlns:a16="http://schemas.microsoft.com/office/drawing/2014/main" id="{C99A1DC3-2EFB-44F1-9DBE-86D1A947E284}"/>
              </a:ext>
            </a:extLst>
          </p:cNvPr>
          <p:cNvCxnSpPr/>
          <p:nvPr/>
        </p:nvCxnSpPr>
        <p:spPr>
          <a:xfrm flipV="1">
            <a:off x="7509169" y="5437505"/>
            <a:ext cx="0" cy="866475"/>
          </a:xfrm>
          <a:prstGeom prst="line">
            <a:avLst/>
          </a:prstGeom>
          <a:ln w="571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y axis"/>
          <p:cNvCxnSpPr/>
          <p:nvPr/>
        </p:nvCxnSpPr>
        <p:spPr>
          <a:xfrm flipV="1">
            <a:off x="7509169" y="1890883"/>
            <a:ext cx="0" cy="3546622"/>
          </a:xfrm>
          <a:prstGeom prst="line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x axis"/>
          <p:cNvCxnSpPr/>
          <p:nvPr/>
        </p:nvCxnSpPr>
        <p:spPr>
          <a:xfrm>
            <a:off x="6573447" y="5437505"/>
            <a:ext cx="945081" cy="1"/>
          </a:xfrm>
          <a:prstGeom prst="line">
            <a:avLst/>
          </a:prstGeom>
          <a:ln w="571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x axis"/>
          <p:cNvCxnSpPr/>
          <p:nvPr/>
        </p:nvCxnSpPr>
        <p:spPr>
          <a:xfrm flipV="1">
            <a:off x="7518528" y="5437505"/>
            <a:ext cx="3542103" cy="1"/>
          </a:xfrm>
          <a:prstGeom prst="line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Inhaltsplatzhalter 8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00000"/>
                  </a:lnSpc>
                </a:pPr>
                <a:r>
                  <a:rPr lang="en-US" dirty="0"/>
                  <a:t>Line is defined by two points:</a:t>
                </a:r>
                <a:br>
                  <a:rPr lang="en-US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Assumptions: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sz="1900" dirty="0"/>
                  <a:t>Line through origin:	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1900" i="1" dirty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19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900" i="1" dirty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endParaRPr lang="en-US" sz="1900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en-US" sz="1900" dirty="0"/>
                  <a:t>No vertical lines: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de-DE" sz="19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1900" i="1">
                        <a:latin typeface="Cambria Math" panose="02040503050406030204" pitchFamily="18" charset="0"/>
                      </a:rPr>
                      <m:t>≠</m:t>
                    </m:r>
                    <m:r>
                      <a:rPr lang="de-DE" sz="1900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de-DE" sz="1900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0≤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de-D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de-DE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9" name="Inhaltsplatzhalter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19" t="-8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Definition: Line as a Simplified Linear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x axis label"/>
              <p:cNvSpPr txBox="1"/>
              <p:nvPr/>
            </p:nvSpPr>
            <p:spPr>
              <a:xfrm>
                <a:off x="11061693" y="5235533"/>
                <a:ext cx="364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x axis label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1693" y="5235533"/>
                <a:ext cx="36478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y axis label"/>
              <p:cNvSpPr txBox="1"/>
              <p:nvPr/>
            </p:nvSpPr>
            <p:spPr>
              <a:xfrm>
                <a:off x="7331720" y="1475223"/>
                <a:ext cx="3681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2" name="y axis label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1720" y="1475223"/>
                <a:ext cx="368178" cy="369332"/>
              </a:xfrm>
              <a:prstGeom prst="rect">
                <a:avLst/>
              </a:prstGeom>
              <a:blipFill>
                <a:blip r:embed="rId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[4 3]">
                <a:extLst>
                  <a:ext uri="{FF2B5EF4-FFF2-40B4-BE49-F238E27FC236}">
                    <a16:creationId xmlns:a16="http://schemas.microsoft.com/office/drawing/2014/main" id="{1480AFF3-DEAC-4E06-935B-69BCFE82D8F6}"/>
                  </a:ext>
                </a:extLst>
              </p:cNvPr>
              <p:cNvSpPr txBox="1"/>
              <p:nvPr/>
            </p:nvSpPr>
            <p:spPr>
              <a:xfrm>
                <a:off x="6446034" y="2257756"/>
                <a:ext cx="423834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[4 3]">
                <a:extLst>
                  <a:ext uri="{FF2B5EF4-FFF2-40B4-BE49-F238E27FC236}">
                    <a16:creationId xmlns:a16="http://schemas.microsoft.com/office/drawing/2014/main" id="{1480AFF3-DEAC-4E06-935B-69BCFE82D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034" y="2257756"/>
                <a:ext cx="423834" cy="5162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[0 0]">
                <a:extLst>
                  <a:ext uri="{FF2B5EF4-FFF2-40B4-BE49-F238E27FC236}">
                    <a16:creationId xmlns:a16="http://schemas.microsoft.com/office/drawing/2014/main" id="{4392C323-A1B1-43D9-A3C0-A7C138BA96E4}"/>
                  </a:ext>
                </a:extLst>
              </p:cNvPr>
              <p:cNvSpPr txBox="1"/>
              <p:nvPr/>
            </p:nvSpPr>
            <p:spPr>
              <a:xfrm>
                <a:off x="6072092" y="5462579"/>
                <a:ext cx="1002710" cy="508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de-DE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de-DE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[0 0]">
                <a:extLst>
                  <a:ext uri="{FF2B5EF4-FFF2-40B4-BE49-F238E27FC236}">
                    <a16:creationId xmlns:a16="http://schemas.microsoft.com/office/drawing/2014/main" id="{4392C323-A1B1-43D9-A3C0-A7C138BA96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2092" y="5462579"/>
                <a:ext cx="1002710" cy="5088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8C124A46-AB51-43EA-BE1A-D772831F2A97}"/>
              </a:ext>
            </a:extLst>
          </p:cNvPr>
          <p:cNvGrpSpPr/>
          <p:nvPr/>
        </p:nvGrpSpPr>
        <p:grpSpPr>
          <a:xfrm rot="2700000">
            <a:off x="7390106" y="2793978"/>
            <a:ext cx="238125" cy="5287054"/>
            <a:chOff x="7390106" y="2793978"/>
            <a:chExt cx="238125" cy="5287054"/>
          </a:xfrm>
        </p:grpSpPr>
        <p:cxnSp>
          <p:nvCxnSpPr>
            <p:cNvPr id="21" name="Line">
              <a:extLst>
                <a:ext uri="{FF2B5EF4-FFF2-40B4-BE49-F238E27FC236}">
                  <a16:creationId xmlns:a16="http://schemas.microsoft.com/office/drawing/2014/main" id="{D734BB96-8F3B-4B7A-A096-1BB4D72D8EE5}"/>
                </a:ext>
              </a:extLst>
            </p:cNvPr>
            <p:cNvCxnSpPr>
              <a:cxnSpLocks/>
              <a:endCxn id="22" idx="0"/>
            </p:cNvCxnSpPr>
            <p:nvPr/>
          </p:nvCxnSpPr>
          <p:spPr>
            <a:xfrm flipV="1">
              <a:off x="7509169" y="2793978"/>
              <a:ext cx="0" cy="2762590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Point [4 3]">
              <a:extLst>
                <a:ext uri="{FF2B5EF4-FFF2-40B4-BE49-F238E27FC236}">
                  <a16:creationId xmlns:a16="http://schemas.microsoft.com/office/drawing/2014/main" id="{31EC1A6A-101B-46C4-B1A6-A011F98EDDA3}"/>
                </a:ext>
              </a:extLst>
            </p:cNvPr>
            <p:cNvSpPr/>
            <p:nvPr/>
          </p:nvSpPr>
          <p:spPr>
            <a:xfrm>
              <a:off x="7390106" y="2793978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Point [4 3]">
              <a:extLst>
                <a:ext uri="{FF2B5EF4-FFF2-40B4-BE49-F238E27FC236}">
                  <a16:creationId xmlns:a16="http://schemas.microsoft.com/office/drawing/2014/main" id="{98F96CFF-02B1-4B7F-944C-EB2537AF937E}"/>
                </a:ext>
              </a:extLst>
            </p:cNvPr>
            <p:cNvSpPr/>
            <p:nvPr/>
          </p:nvSpPr>
          <p:spPr>
            <a:xfrm>
              <a:off x="7390106" y="7842907"/>
              <a:ext cx="238125" cy="238125"/>
            </a:xfrm>
            <a:prstGeom prst="ellipse">
              <a:avLst/>
            </a:prstGeom>
            <a:solidFill>
              <a:srgbClr val="FFFFFF">
                <a:alpha val="0"/>
              </a:srgbClr>
            </a:solidFill>
            <a:ln w="571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6" name="Point [0 0]">
            <a:extLst>
              <a:ext uri="{FF2B5EF4-FFF2-40B4-BE49-F238E27FC236}">
                <a16:creationId xmlns:a16="http://schemas.microsoft.com/office/drawing/2014/main" id="{AAEE4C40-660B-497D-AE4B-A2BB9BFBEF5E}"/>
              </a:ext>
            </a:extLst>
          </p:cNvPr>
          <p:cNvSpPr/>
          <p:nvPr/>
        </p:nvSpPr>
        <p:spPr>
          <a:xfrm>
            <a:off x="7390106" y="5318443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91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00000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00015D6A-E92F-42D6-B730-03F9ECEE3D58}"/>
              </a:ext>
            </a:extLst>
          </p:cNvPr>
          <p:cNvCxnSpPr>
            <a:cxnSpLocks/>
          </p:cNvCxnSpPr>
          <p:nvPr/>
        </p:nvCxnSpPr>
        <p:spPr>
          <a:xfrm flipH="1">
            <a:off x="9414029" y="2653752"/>
            <a:ext cx="6652" cy="539024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Gerade Verbindung mit Pfeil 43">
            <a:extLst>
              <a:ext uri="{FF2B5EF4-FFF2-40B4-BE49-F238E27FC236}">
                <a16:creationId xmlns:a16="http://schemas.microsoft.com/office/drawing/2014/main" id="{184C70E8-A239-4EAF-B81E-2FF485CFEA34}"/>
              </a:ext>
            </a:extLst>
          </p:cNvPr>
          <p:cNvCxnSpPr>
            <a:cxnSpLocks/>
          </p:cNvCxnSpPr>
          <p:nvPr/>
        </p:nvCxnSpPr>
        <p:spPr>
          <a:xfrm rot="5400000" flipH="1">
            <a:off x="10068564" y="3308289"/>
            <a:ext cx="6652" cy="539024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mit Pfeil 44">
            <a:extLst>
              <a:ext uri="{FF2B5EF4-FFF2-40B4-BE49-F238E27FC236}">
                <a16:creationId xmlns:a16="http://schemas.microsoft.com/office/drawing/2014/main" id="{7507C323-FFE1-4814-A982-981FE996A641}"/>
              </a:ext>
            </a:extLst>
          </p:cNvPr>
          <p:cNvCxnSpPr>
            <a:cxnSpLocks/>
          </p:cNvCxnSpPr>
          <p:nvPr/>
        </p:nvCxnSpPr>
        <p:spPr>
          <a:xfrm rot="16200000" flipH="1">
            <a:off x="8759497" y="3308287"/>
            <a:ext cx="6652" cy="539024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Gerade Verbindung mit Pfeil 47">
            <a:extLst>
              <a:ext uri="{FF2B5EF4-FFF2-40B4-BE49-F238E27FC236}">
                <a16:creationId xmlns:a16="http://schemas.microsoft.com/office/drawing/2014/main" id="{24556D6C-6D0F-441C-AECF-2FE3ADB36ADC}"/>
              </a:ext>
            </a:extLst>
          </p:cNvPr>
          <p:cNvCxnSpPr>
            <a:cxnSpLocks/>
          </p:cNvCxnSpPr>
          <p:nvPr/>
        </p:nvCxnSpPr>
        <p:spPr>
          <a:xfrm flipH="1" flipV="1">
            <a:off x="9414029" y="3962819"/>
            <a:ext cx="6652" cy="539024"/>
          </a:xfrm>
          <a:prstGeom prst="straightConnector1">
            <a:avLst/>
          </a:prstGeom>
          <a:ln w="571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514351" y="1266825"/>
            <a:ext cx="5142506" cy="5214998"/>
          </a:xfrm>
        </p:spPr>
        <p:txBody>
          <a:bodyPr/>
          <a:lstStyle/>
          <a:p>
            <a:r>
              <a:rPr lang="en-US" dirty="0"/>
              <a:t>Example out-code computation</a:t>
            </a:r>
            <a:endParaRPr lang="de-DE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Clipping</a:t>
            </a:r>
            <a:endParaRPr lang="de-DE" dirty="0"/>
          </a:p>
        </p:txBody>
      </p:sp>
      <p:sp>
        <p:nvSpPr>
          <p:cNvPr id="15" name="Rechteck 14"/>
          <p:cNvSpPr/>
          <p:nvPr/>
        </p:nvSpPr>
        <p:spPr>
          <a:xfrm>
            <a:off x="7660897" y="4512422"/>
            <a:ext cx="817165" cy="821835"/>
          </a:xfrm>
          <a:prstGeom prst="rect">
            <a:avLst/>
          </a:prstGeom>
          <a:gradFill flip="none" rotWithShape="1">
            <a:gsLst>
              <a:gs pos="36000">
                <a:schemeClr val="accent4"/>
              </a:gs>
              <a:gs pos="66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 rot="16200000">
            <a:off x="10356650" y="4515413"/>
            <a:ext cx="817165" cy="821835"/>
          </a:xfrm>
          <a:prstGeom prst="rect">
            <a:avLst/>
          </a:prstGeom>
          <a:gradFill flip="none" rotWithShape="1">
            <a:gsLst>
              <a:gs pos="66000">
                <a:schemeClr val="tx2"/>
              </a:gs>
              <a:gs pos="36000">
                <a:schemeClr val="accent2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Rechteck 16"/>
          <p:cNvSpPr/>
          <p:nvPr/>
        </p:nvSpPr>
        <p:spPr>
          <a:xfrm>
            <a:off x="10356646" y="1821344"/>
            <a:ext cx="817165" cy="821835"/>
          </a:xfrm>
          <a:prstGeom prst="rect">
            <a:avLst/>
          </a:prstGeom>
          <a:gradFill flip="none" rotWithShape="1">
            <a:gsLst>
              <a:gs pos="61000">
                <a:schemeClr val="tx2"/>
              </a:gs>
              <a:gs pos="28000">
                <a:schemeClr val="accent6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8" name="Rechteck 17"/>
          <p:cNvSpPr/>
          <p:nvPr/>
        </p:nvSpPr>
        <p:spPr>
          <a:xfrm>
            <a:off x="7660895" y="1821341"/>
            <a:ext cx="817165" cy="821835"/>
          </a:xfrm>
          <a:prstGeom prst="rect">
            <a:avLst/>
          </a:prstGeom>
          <a:gradFill flip="none" rotWithShape="1">
            <a:gsLst>
              <a:gs pos="38000">
                <a:schemeClr val="accent4"/>
              </a:gs>
              <a:gs pos="63000">
                <a:schemeClr val="accent6"/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9" name="Rechteck 18"/>
          <p:cNvSpPr/>
          <p:nvPr/>
        </p:nvSpPr>
        <p:spPr>
          <a:xfrm rot="5400000">
            <a:off x="9001147" y="1313506"/>
            <a:ext cx="832411" cy="18480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0" name="Rechteck 19"/>
          <p:cNvSpPr/>
          <p:nvPr/>
        </p:nvSpPr>
        <p:spPr>
          <a:xfrm rot="10800000">
            <a:off x="10341398" y="2663195"/>
            <a:ext cx="832413" cy="183864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/>
        </p:nvSpPr>
        <p:spPr>
          <a:xfrm rot="16200000">
            <a:off x="8994365" y="3987222"/>
            <a:ext cx="845980" cy="184809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2" name="Rechteck 21"/>
          <p:cNvSpPr/>
          <p:nvPr/>
        </p:nvSpPr>
        <p:spPr>
          <a:xfrm>
            <a:off x="7660897" y="2653754"/>
            <a:ext cx="832414" cy="18480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cxnSp>
        <p:nvCxnSpPr>
          <p:cNvPr id="32" name="Line"/>
          <p:cNvCxnSpPr>
            <a:stCxn id="34" idx="7"/>
            <a:endCxn id="33" idx="3"/>
          </p:cNvCxnSpPr>
          <p:nvPr/>
        </p:nvCxnSpPr>
        <p:spPr>
          <a:xfrm flipV="1">
            <a:off x="7483990" y="1745274"/>
            <a:ext cx="3253603" cy="192416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Point [4 3]"/>
          <p:cNvSpPr/>
          <p:nvPr/>
        </p:nvSpPr>
        <p:spPr>
          <a:xfrm>
            <a:off x="10702720" y="1542022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Point [0 0]"/>
          <p:cNvSpPr/>
          <p:nvPr/>
        </p:nvSpPr>
        <p:spPr>
          <a:xfrm>
            <a:off x="7280738" y="3634561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hteck 34"/>
              <p:cNvSpPr/>
              <p:nvPr/>
            </p:nvSpPr>
            <p:spPr>
              <a:xfrm>
                <a:off x="6489269" y="3647082"/>
                <a:ext cx="7505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5" name="Rechteck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269" y="3647082"/>
                <a:ext cx="75052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hteck 35"/>
              <p:cNvSpPr/>
              <p:nvPr/>
            </p:nvSpPr>
            <p:spPr>
              <a:xfrm>
                <a:off x="10446519" y="1082159"/>
                <a:ext cx="7505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6" name="Rechteck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6519" y="1082159"/>
                <a:ext cx="75052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Line"/>
          <p:cNvCxnSpPr>
            <a:stCxn id="40" idx="6"/>
            <a:endCxn id="39" idx="2"/>
          </p:cNvCxnSpPr>
          <p:nvPr/>
        </p:nvCxnSpPr>
        <p:spPr>
          <a:xfrm>
            <a:off x="9206944" y="3873239"/>
            <a:ext cx="642196" cy="929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Point [4 3]"/>
          <p:cNvSpPr/>
          <p:nvPr/>
        </p:nvSpPr>
        <p:spPr>
          <a:xfrm>
            <a:off x="9849140" y="3847112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0" name="Point [0 0]"/>
          <p:cNvSpPr/>
          <p:nvPr/>
        </p:nvSpPr>
        <p:spPr>
          <a:xfrm>
            <a:off x="8968819" y="3754176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hteck 45"/>
              <p:cNvSpPr/>
              <p:nvPr/>
            </p:nvSpPr>
            <p:spPr>
              <a:xfrm>
                <a:off x="8735528" y="3411574"/>
                <a:ext cx="7505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6" name="Rechteck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5528" y="3411574"/>
                <a:ext cx="75052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hteck 46"/>
              <p:cNvSpPr/>
              <p:nvPr/>
            </p:nvSpPr>
            <p:spPr>
              <a:xfrm>
                <a:off x="9539188" y="3326229"/>
                <a:ext cx="7505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7" name="Rechteck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9188" y="3326229"/>
                <a:ext cx="75052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Line"/>
          <p:cNvCxnSpPr>
            <a:stCxn id="54" idx="6"/>
            <a:endCxn id="53" idx="2"/>
          </p:cNvCxnSpPr>
          <p:nvPr/>
        </p:nvCxnSpPr>
        <p:spPr>
          <a:xfrm flipV="1">
            <a:off x="9020730" y="6111811"/>
            <a:ext cx="940799" cy="11906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Point [4 3]"/>
          <p:cNvSpPr/>
          <p:nvPr/>
        </p:nvSpPr>
        <p:spPr>
          <a:xfrm>
            <a:off x="9961529" y="5992748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Point [0 0]"/>
          <p:cNvSpPr/>
          <p:nvPr/>
        </p:nvSpPr>
        <p:spPr>
          <a:xfrm>
            <a:off x="8782605" y="6111811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hteck 54"/>
              <p:cNvSpPr/>
              <p:nvPr/>
            </p:nvSpPr>
            <p:spPr>
              <a:xfrm>
                <a:off x="8526404" y="5655725"/>
                <a:ext cx="7505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5" name="Rechteck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6404" y="5655725"/>
                <a:ext cx="75052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hteck 55"/>
              <p:cNvSpPr/>
              <p:nvPr/>
            </p:nvSpPr>
            <p:spPr>
              <a:xfrm>
                <a:off x="9712002" y="5663065"/>
                <a:ext cx="7505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de-DE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6" name="Rechteck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2002" y="5663065"/>
                <a:ext cx="75052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8D8139B2-4E81-4A9B-8172-E00047E366AE}"/>
              </a:ext>
            </a:extLst>
          </p:cNvPr>
          <p:cNvCxnSpPr/>
          <p:nvPr/>
        </p:nvCxnSpPr>
        <p:spPr>
          <a:xfrm>
            <a:off x="8493310" y="1821341"/>
            <a:ext cx="0" cy="3512916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id="{24A1F7FC-CAE9-411E-B683-F1D0B8E3FFED}"/>
              </a:ext>
            </a:extLst>
          </p:cNvPr>
          <p:cNvCxnSpPr/>
          <p:nvPr/>
        </p:nvCxnSpPr>
        <p:spPr>
          <a:xfrm>
            <a:off x="10341401" y="1821341"/>
            <a:ext cx="0" cy="3512916"/>
          </a:xfrm>
          <a:prstGeom prst="line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r Verbinder 41">
            <a:extLst>
              <a:ext uri="{FF2B5EF4-FFF2-40B4-BE49-F238E27FC236}">
                <a16:creationId xmlns:a16="http://schemas.microsoft.com/office/drawing/2014/main" id="{BCD5D2A8-3F9F-4F53-A80C-39129095141E}"/>
              </a:ext>
            </a:extLst>
          </p:cNvPr>
          <p:cNvCxnSpPr/>
          <p:nvPr/>
        </p:nvCxnSpPr>
        <p:spPr>
          <a:xfrm rot="5400000">
            <a:off x="9417356" y="897296"/>
            <a:ext cx="0" cy="3512916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r Verbinder 42">
            <a:extLst>
              <a:ext uri="{FF2B5EF4-FFF2-40B4-BE49-F238E27FC236}">
                <a16:creationId xmlns:a16="http://schemas.microsoft.com/office/drawing/2014/main" id="{F0273F42-2DF4-47DF-801E-BF1E42429FED}"/>
              </a:ext>
            </a:extLst>
          </p:cNvPr>
          <p:cNvCxnSpPr/>
          <p:nvPr/>
        </p:nvCxnSpPr>
        <p:spPr>
          <a:xfrm rot="5400000">
            <a:off x="9417356" y="2745387"/>
            <a:ext cx="0" cy="3512916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471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uiExpand="1" animBg="1"/>
      <p:bldP spid="34" grpId="0" uiExpand="1" animBg="1"/>
      <p:bldP spid="39" grpId="0" uiExpand="1" animBg="1"/>
      <p:bldP spid="40" grpId="0" uiExpand="1" animBg="1"/>
      <p:bldP spid="53" grpId="0" uiExpand="1" animBg="1"/>
      <p:bldP spid="54" grpId="0" uiExpand="1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b="1" dirty="0"/>
                  <a:t>Trivial Accept: </a:t>
                </a:r>
                <a:r>
                  <a:rPr lang="en-US" dirty="0"/>
                  <a:t>All points are inside the screen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sSub>
                      <m:sSubPr>
                        <m:ctrlP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0000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de-DE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0000</m:t>
                    </m:r>
                  </m:oMath>
                </a14:m>
                <a:r>
                  <a:rPr lang="en-US" dirty="0"/>
                  <a:t> (</a:t>
                </a:r>
                <a14:m>
                  <m:oMath xmlns:m="http://schemas.openxmlformats.org/officeDocument/2006/math">
                    <m:r>
                      <a:rPr lang="de-DE" b="0" i="1" dirty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is logic or)</a:t>
                </a:r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No clipping required</a:t>
                </a:r>
              </a:p>
              <a:p>
                <a:r>
                  <a:rPr lang="en-US" b="1" dirty="0"/>
                  <a:t>Trivial Reject: </a:t>
                </a:r>
                <a:r>
                  <a:rPr lang="en-US" dirty="0"/>
                  <a:t>All points are outside and on the same side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0000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de-DE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⋅</m:t>
                    </m:r>
                    <m:sSub>
                      <m:sSubPr>
                        <m:ctrlP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0000</m:t>
                    </m:r>
                  </m:oMath>
                </a14:m>
                <a:r>
                  <a:rPr lang="en-US" dirty="0"/>
                  <a:t> (</a:t>
                </a:r>
                <a14:m>
                  <m:oMath xmlns:m="http://schemas.openxmlformats.org/officeDocument/2006/math">
                    <m:r>
                      <a:rPr lang="de-DE" b="0" i="1" dirty="0" smtClean="0">
                        <a:latin typeface="Cambria Math" panose="02040503050406030204" pitchFamily="18" charset="0"/>
                      </a:rPr>
                      <m:t>⋅</m:t>
                    </m:r>
                  </m:oMath>
                </a14:m>
                <a:r>
                  <a:rPr lang="en-US" dirty="0"/>
                  <a:t> is logic and)</a:t>
                </a:r>
              </a:p>
              <a:p>
                <a:pPr lvl="1"/>
                <a:r>
                  <a:rPr lang="en-US" dirty="0"/>
                  <a:t>Cull line (not line needs to be drawn)</a:t>
                </a:r>
              </a:p>
              <a:p>
                <a:pPr lvl="1"/>
                <a:endParaRPr lang="de-DE" dirty="0"/>
              </a:p>
            </p:txBody>
          </p:sp>
        </mc:Choice>
        <mc:Fallback xmlns="">
          <p:sp>
            <p:nvSpPr>
              <p:cNvPr id="2" name="Inhaltsplatzhalt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Clipping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0737751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/>
              <p:cNvSpPr>
                <a:spLocks noGrp="1"/>
              </p:cNvSpPr>
              <p:nvPr>
                <p:ph idx="1"/>
              </p:nvPr>
            </p:nvSpPr>
            <p:spPr>
              <a:xfrm>
                <a:off x="514351" y="1266825"/>
                <a:ext cx="6867434" cy="5214998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r>
                      <a:rPr lang="en-US" i="1" dirty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i="1" dirty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de-DE" dirty="0"/>
                  <a:t>	</a:t>
                </a:r>
                <a:r>
                  <a:rPr lang="en-US" dirty="0"/>
                  <a:t>No Trivial Accept</a:t>
                </a:r>
              </a:p>
              <a:p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r>
                      <a:rPr lang="en-US" i="1" dirty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de-DE" dirty="0"/>
                  <a:t> 	</a:t>
                </a:r>
                <a:r>
                  <a:rPr lang="en-US" dirty="0"/>
                  <a:t>No Trivial Reject</a:t>
                </a:r>
              </a:p>
              <a:p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r>
                      <a:rPr lang="en-US" i="1" dirty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de-DE" dirty="0"/>
                  <a:t> 	</a:t>
                </a:r>
                <a:r>
                  <a:rPr lang="en-US" b="1" dirty="0"/>
                  <a:t>Trivial Accept</a:t>
                </a:r>
              </a:p>
              <a:p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r>
                      <a:rPr lang="en-US" i="1" dirty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de-DE" dirty="0"/>
                  <a:t> 	</a:t>
                </a:r>
                <a:r>
                  <a:rPr lang="en-US" dirty="0"/>
                  <a:t>No Trivial Reject</a:t>
                </a:r>
              </a:p>
              <a:p>
                <a:endParaRPr lang="en-US" i="1" dirty="0">
                  <a:solidFill>
                    <a:schemeClr val="accent4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∨</m:t>
                    </m:r>
                    <m:r>
                      <a:rPr lang="en-US" i="1" dirty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de-DE" dirty="0"/>
                  <a:t>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i="1" dirty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0 </m:t>
                    </m:r>
                  </m:oMath>
                </a14:m>
                <a:r>
                  <a:rPr lang="de-DE" dirty="0"/>
                  <a:t>	</a:t>
                </a:r>
                <a:r>
                  <a:rPr lang="en-US" dirty="0"/>
                  <a:t>No</a:t>
                </a:r>
                <a:r>
                  <a:rPr lang="de-DE" dirty="0"/>
                  <a:t> </a:t>
                </a:r>
                <a:r>
                  <a:rPr lang="en-US" dirty="0"/>
                  <a:t>Trivial Accept</a:t>
                </a:r>
              </a:p>
              <a:p>
                <a14:m>
                  <m:oMath xmlns:m="http://schemas.openxmlformats.org/officeDocument/2006/math">
                    <m:r>
                      <a:rPr lang="en-US" b="0" i="1" dirty="0" smtClean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  <m:r>
                      <a:rPr lang="en-US" i="1" dirty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i="1" dirty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de-DE" dirty="0"/>
                  <a:t> 	</a:t>
                </a:r>
                <a:r>
                  <a:rPr lang="en-US" b="1" dirty="0"/>
                  <a:t>Trivial Reject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pPr lvl="1"/>
                <a:endParaRPr lang="de-DE" dirty="0"/>
              </a:p>
            </p:txBody>
          </p:sp>
        </mc:Choice>
        <mc:Fallback xmlns="">
          <p:sp>
            <p:nvSpPr>
              <p:cNvPr id="2" name="Inhaltsplatzhalt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51" y="1266825"/>
                <a:ext cx="6867434" cy="5214998"/>
              </a:xfrm>
              <a:blipFill>
                <a:blip r:embed="rId2"/>
                <a:stretch>
                  <a:fillRect l="-1154" b="-4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Clipping</a:t>
            </a:r>
            <a:endParaRPr lang="de-DE" dirty="0"/>
          </a:p>
        </p:txBody>
      </p:sp>
      <p:sp>
        <p:nvSpPr>
          <p:cNvPr id="15" name="Rechteck 14"/>
          <p:cNvSpPr/>
          <p:nvPr/>
        </p:nvSpPr>
        <p:spPr>
          <a:xfrm>
            <a:off x="7660897" y="4512422"/>
            <a:ext cx="817165" cy="821835"/>
          </a:xfrm>
          <a:prstGeom prst="rect">
            <a:avLst/>
          </a:prstGeom>
          <a:gradFill flip="none" rotWithShape="1">
            <a:gsLst>
              <a:gs pos="36000">
                <a:schemeClr val="accent4"/>
              </a:gs>
              <a:gs pos="66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 rot="16200000">
            <a:off x="10356650" y="4515413"/>
            <a:ext cx="817165" cy="821835"/>
          </a:xfrm>
          <a:prstGeom prst="rect">
            <a:avLst/>
          </a:prstGeom>
          <a:gradFill flip="none" rotWithShape="1">
            <a:gsLst>
              <a:gs pos="66000">
                <a:schemeClr val="tx2"/>
              </a:gs>
              <a:gs pos="36000">
                <a:schemeClr val="accent2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Rechteck 16"/>
          <p:cNvSpPr/>
          <p:nvPr/>
        </p:nvSpPr>
        <p:spPr>
          <a:xfrm>
            <a:off x="10356646" y="1821344"/>
            <a:ext cx="817165" cy="821835"/>
          </a:xfrm>
          <a:prstGeom prst="rect">
            <a:avLst/>
          </a:prstGeom>
          <a:gradFill flip="none" rotWithShape="1">
            <a:gsLst>
              <a:gs pos="61000">
                <a:schemeClr val="tx2"/>
              </a:gs>
              <a:gs pos="28000">
                <a:schemeClr val="accent6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8" name="Rechteck 17"/>
          <p:cNvSpPr/>
          <p:nvPr/>
        </p:nvSpPr>
        <p:spPr>
          <a:xfrm>
            <a:off x="7660895" y="1821341"/>
            <a:ext cx="817165" cy="821835"/>
          </a:xfrm>
          <a:prstGeom prst="rect">
            <a:avLst/>
          </a:prstGeom>
          <a:gradFill flip="none" rotWithShape="1">
            <a:gsLst>
              <a:gs pos="38000">
                <a:schemeClr val="accent4"/>
              </a:gs>
              <a:gs pos="63000">
                <a:schemeClr val="accent6"/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9" name="Rechteck 18"/>
          <p:cNvSpPr/>
          <p:nvPr/>
        </p:nvSpPr>
        <p:spPr>
          <a:xfrm rot="5400000">
            <a:off x="9001147" y="1313506"/>
            <a:ext cx="832411" cy="18480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0" name="Rechteck 19"/>
          <p:cNvSpPr/>
          <p:nvPr/>
        </p:nvSpPr>
        <p:spPr>
          <a:xfrm rot="10800000">
            <a:off x="10341398" y="2663195"/>
            <a:ext cx="832413" cy="183864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/>
        </p:nvSpPr>
        <p:spPr>
          <a:xfrm rot="16200000">
            <a:off x="8994365" y="3987222"/>
            <a:ext cx="845980" cy="184809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2" name="Rechteck 21"/>
          <p:cNvSpPr/>
          <p:nvPr/>
        </p:nvSpPr>
        <p:spPr>
          <a:xfrm>
            <a:off x="7660897" y="2653754"/>
            <a:ext cx="832414" cy="18480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cxnSp>
        <p:nvCxnSpPr>
          <p:cNvPr id="32" name="Line"/>
          <p:cNvCxnSpPr>
            <a:stCxn id="34" idx="7"/>
            <a:endCxn id="33" idx="3"/>
          </p:cNvCxnSpPr>
          <p:nvPr/>
        </p:nvCxnSpPr>
        <p:spPr>
          <a:xfrm flipV="1">
            <a:off x="7483990" y="1745274"/>
            <a:ext cx="3253603" cy="192416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Point [4 3]"/>
          <p:cNvSpPr/>
          <p:nvPr/>
        </p:nvSpPr>
        <p:spPr>
          <a:xfrm>
            <a:off x="10702720" y="1542022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Point [0 0]"/>
          <p:cNvSpPr/>
          <p:nvPr/>
        </p:nvSpPr>
        <p:spPr>
          <a:xfrm>
            <a:off x="7280738" y="3634561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hteck 34"/>
              <p:cNvSpPr/>
              <p:nvPr/>
            </p:nvSpPr>
            <p:spPr>
              <a:xfrm>
                <a:off x="6489269" y="3647082"/>
                <a:ext cx="7505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5" name="Rechteck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269" y="3647082"/>
                <a:ext cx="75052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hteck 35"/>
              <p:cNvSpPr/>
              <p:nvPr/>
            </p:nvSpPr>
            <p:spPr>
              <a:xfrm>
                <a:off x="10446519" y="1082159"/>
                <a:ext cx="7505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6" name="Rechteck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6519" y="1082159"/>
                <a:ext cx="75052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Line"/>
          <p:cNvCxnSpPr>
            <a:stCxn id="40" idx="6"/>
            <a:endCxn id="39" idx="2"/>
          </p:cNvCxnSpPr>
          <p:nvPr/>
        </p:nvCxnSpPr>
        <p:spPr>
          <a:xfrm>
            <a:off x="9206944" y="3873239"/>
            <a:ext cx="642196" cy="92936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Point [4 3]"/>
          <p:cNvSpPr/>
          <p:nvPr/>
        </p:nvSpPr>
        <p:spPr>
          <a:xfrm>
            <a:off x="9849140" y="3847112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0" name="Point [0 0]"/>
          <p:cNvSpPr/>
          <p:nvPr/>
        </p:nvSpPr>
        <p:spPr>
          <a:xfrm>
            <a:off x="8968819" y="3754176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hteck 45"/>
              <p:cNvSpPr/>
              <p:nvPr/>
            </p:nvSpPr>
            <p:spPr>
              <a:xfrm>
                <a:off x="8735528" y="3411574"/>
                <a:ext cx="7505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6" name="Rechteck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5528" y="3411574"/>
                <a:ext cx="75052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echteck 46"/>
              <p:cNvSpPr/>
              <p:nvPr/>
            </p:nvSpPr>
            <p:spPr>
              <a:xfrm>
                <a:off x="9539188" y="3326229"/>
                <a:ext cx="7505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7" name="Rechteck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9188" y="3326229"/>
                <a:ext cx="75052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Line"/>
          <p:cNvCxnSpPr>
            <a:stCxn id="54" idx="6"/>
            <a:endCxn id="53" idx="2"/>
          </p:cNvCxnSpPr>
          <p:nvPr/>
        </p:nvCxnSpPr>
        <p:spPr>
          <a:xfrm flipV="1">
            <a:off x="9020730" y="6111811"/>
            <a:ext cx="940799" cy="119063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Point [4 3]"/>
          <p:cNvSpPr/>
          <p:nvPr/>
        </p:nvSpPr>
        <p:spPr>
          <a:xfrm>
            <a:off x="9961529" y="5992748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4" name="Point [0 0]"/>
          <p:cNvSpPr/>
          <p:nvPr/>
        </p:nvSpPr>
        <p:spPr>
          <a:xfrm>
            <a:off x="8782605" y="6111811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hteck 54"/>
              <p:cNvSpPr/>
              <p:nvPr/>
            </p:nvSpPr>
            <p:spPr>
              <a:xfrm>
                <a:off x="8526404" y="5655725"/>
                <a:ext cx="7505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5" name="Rechteck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6404" y="5655725"/>
                <a:ext cx="75052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Rechteck 55"/>
              <p:cNvSpPr/>
              <p:nvPr/>
            </p:nvSpPr>
            <p:spPr>
              <a:xfrm>
                <a:off x="9712002" y="5663065"/>
                <a:ext cx="7505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de-DE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6" name="Rechteck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2002" y="5663065"/>
                <a:ext cx="75052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41FDE495-1670-4975-81FC-11997D0E4EAD}"/>
              </a:ext>
            </a:extLst>
          </p:cNvPr>
          <p:cNvCxnSpPr/>
          <p:nvPr/>
        </p:nvCxnSpPr>
        <p:spPr>
          <a:xfrm>
            <a:off x="8493310" y="1821341"/>
            <a:ext cx="0" cy="3512916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id="{DAE92BC2-5D80-4BD6-BD13-AF83A57D1E36}"/>
              </a:ext>
            </a:extLst>
          </p:cNvPr>
          <p:cNvCxnSpPr/>
          <p:nvPr/>
        </p:nvCxnSpPr>
        <p:spPr>
          <a:xfrm>
            <a:off x="10341401" y="1821341"/>
            <a:ext cx="0" cy="3512916"/>
          </a:xfrm>
          <a:prstGeom prst="line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r Verbinder 41">
            <a:extLst>
              <a:ext uri="{FF2B5EF4-FFF2-40B4-BE49-F238E27FC236}">
                <a16:creationId xmlns:a16="http://schemas.microsoft.com/office/drawing/2014/main" id="{B4BAFA53-688D-4CC9-8E15-616B944D25AE}"/>
              </a:ext>
            </a:extLst>
          </p:cNvPr>
          <p:cNvCxnSpPr/>
          <p:nvPr/>
        </p:nvCxnSpPr>
        <p:spPr>
          <a:xfrm rot="5400000">
            <a:off x="9417356" y="897296"/>
            <a:ext cx="0" cy="3512916"/>
          </a:xfrm>
          <a:prstGeom prst="line">
            <a:avLst/>
          </a:prstGeom>
          <a:ln w="762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r Verbinder 42">
            <a:extLst>
              <a:ext uri="{FF2B5EF4-FFF2-40B4-BE49-F238E27FC236}">
                <a16:creationId xmlns:a16="http://schemas.microsoft.com/office/drawing/2014/main" id="{F5489A2E-D98D-46F7-85B4-05AD4E06DD78}"/>
              </a:ext>
            </a:extLst>
          </p:cNvPr>
          <p:cNvCxnSpPr/>
          <p:nvPr/>
        </p:nvCxnSpPr>
        <p:spPr>
          <a:xfrm rot="5400000">
            <a:off x="9417356" y="2745387"/>
            <a:ext cx="0" cy="3512916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665528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b="1" dirty="0"/>
                  <a:t>Idea: </a:t>
                </a:r>
                <a:br>
                  <a:rPr lang="en-US" b="1" dirty="0"/>
                </a:br>
                <a:r>
                  <a:rPr lang="en-US" dirty="0"/>
                  <a:t>Update points by intersecting them with appropriate edges </a:t>
                </a:r>
                <a:br>
                  <a:rPr lang="en-US" dirty="0"/>
                </a:br>
                <a:r>
                  <a:rPr lang="en-US" dirty="0"/>
                  <a:t>Until  we have only trivial accepts or trivial rejects</a:t>
                </a:r>
              </a:p>
              <a:p>
                <a:r>
                  <a:rPr lang="en-US" b="1" dirty="0"/>
                  <a:t>Loop:</a:t>
                </a:r>
              </a:p>
              <a:p>
                <a:pPr lvl="1"/>
                <a:r>
                  <a:rPr lang="en-US" dirty="0"/>
                  <a:t>Consider a point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with a non-zero out-code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4"/>
                            </a:solidFill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 dirty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Intersect line with </a:t>
                </a:r>
                <a:r>
                  <a:rPr lang="en-US" i="1" dirty="0"/>
                  <a:t>one</a:t>
                </a:r>
                <a:r>
                  <a:rPr lang="en-US" dirty="0"/>
                  <a:t> edge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whose respective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Replace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with Intersection Point</a:t>
                </a:r>
              </a:p>
              <a:p>
                <a:pPr lvl="1"/>
                <a:r>
                  <a:rPr lang="en-US" dirty="0"/>
                  <a:t>Re-compute out-code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Test for trivial accept or </a:t>
                </a:r>
                <a:r>
                  <a:rPr lang="en-US" dirty="0" err="1"/>
                  <a:t>recject</a:t>
                </a:r>
                <a:endParaRPr lang="en-US" dirty="0"/>
              </a:p>
              <a:p>
                <a:pPr lvl="1"/>
                <a:endParaRPr lang="en-US" dirty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2" name="Inhaltsplatzhalt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Clipping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8705444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Consider point with non-zero out code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endParaRPr lang="en-US" dirty="0"/>
              </a:p>
              <a:p>
                <a:r>
                  <a:rPr lang="en-US" dirty="0"/>
                  <a:t>Clip against one edge with non-zero out-code-bit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4"/>
                    </a:solidFill>
                    <a:sym typeface="Wingdings" panose="05000000000000000000" pitchFamily="2" charset="2"/>
                  </a:rPr>
                  <a:t></a:t>
                </a:r>
                <a:r>
                  <a:rPr lang="en-US" dirty="0">
                    <a:solidFill>
                      <a:schemeClr val="accent4"/>
                    </a:solidFill>
                  </a:rPr>
                  <a:t>left</a:t>
                </a:r>
                <a:r>
                  <a:rPr lang="en-US" dirty="0"/>
                  <a:t> edge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b="1" dirty="0"/>
              </a:p>
              <a:p>
                <a:endParaRPr lang="en-US" dirty="0"/>
              </a:p>
              <a:p>
                <a:pPr lvl="1"/>
                <a:endParaRPr lang="de-DE" dirty="0"/>
              </a:p>
            </p:txBody>
          </p:sp>
        </mc:Choice>
        <mc:Fallback xmlns="">
          <p:sp>
            <p:nvSpPr>
              <p:cNvPr id="2" name="Inhaltsplatzhalt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Clipping</a:t>
            </a:r>
            <a:endParaRPr lang="de-DE" dirty="0"/>
          </a:p>
        </p:txBody>
      </p:sp>
      <p:sp>
        <p:nvSpPr>
          <p:cNvPr id="15" name="Rechteck 14"/>
          <p:cNvSpPr/>
          <p:nvPr/>
        </p:nvSpPr>
        <p:spPr>
          <a:xfrm>
            <a:off x="7660897" y="4512422"/>
            <a:ext cx="817165" cy="821835"/>
          </a:xfrm>
          <a:prstGeom prst="rect">
            <a:avLst/>
          </a:prstGeom>
          <a:gradFill flip="none" rotWithShape="1">
            <a:gsLst>
              <a:gs pos="36000">
                <a:schemeClr val="accent4"/>
              </a:gs>
              <a:gs pos="66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 rot="16200000">
            <a:off x="10356650" y="4515413"/>
            <a:ext cx="817165" cy="821835"/>
          </a:xfrm>
          <a:prstGeom prst="rect">
            <a:avLst/>
          </a:prstGeom>
          <a:gradFill flip="none" rotWithShape="1">
            <a:gsLst>
              <a:gs pos="66000">
                <a:schemeClr val="tx2"/>
              </a:gs>
              <a:gs pos="36000">
                <a:schemeClr val="accent2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Rechteck 16"/>
          <p:cNvSpPr/>
          <p:nvPr/>
        </p:nvSpPr>
        <p:spPr>
          <a:xfrm>
            <a:off x="10356646" y="1821344"/>
            <a:ext cx="817165" cy="821835"/>
          </a:xfrm>
          <a:prstGeom prst="rect">
            <a:avLst/>
          </a:prstGeom>
          <a:gradFill flip="none" rotWithShape="1">
            <a:gsLst>
              <a:gs pos="61000">
                <a:schemeClr val="tx2"/>
              </a:gs>
              <a:gs pos="28000">
                <a:schemeClr val="accent6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8" name="Rechteck 17"/>
          <p:cNvSpPr/>
          <p:nvPr/>
        </p:nvSpPr>
        <p:spPr>
          <a:xfrm>
            <a:off x="7660895" y="1821341"/>
            <a:ext cx="817165" cy="821835"/>
          </a:xfrm>
          <a:prstGeom prst="rect">
            <a:avLst/>
          </a:prstGeom>
          <a:gradFill flip="none" rotWithShape="1">
            <a:gsLst>
              <a:gs pos="38000">
                <a:schemeClr val="accent4"/>
              </a:gs>
              <a:gs pos="63000">
                <a:schemeClr val="accent6"/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9" name="Rechteck 18"/>
          <p:cNvSpPr/>
          <p:nvPr/>
        </p:nvSpPr>
        <p:spPr>
          <a:xfrm rot="5400000">
            <a:off x="9001147" y="1313506"/>
            <a:ext cx="832411" cy="18480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0" name="Rechteck 19"/>
          <p:cNvSpPr/>
          <p:nvPr/>
        </p:nvSpPr>
        <p:spPr>
          <a:xfrm rot="10800000">
            <a:off x="10341398" y="2663195"/>
            <a:ext cx="832413" cy="183864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/>
        </p:nvSpPr>
        <p:spPr>
          <a:xfrm rot="16200000">
            <a:off x="8994365" y="3987222"/>
            <a:ext cx="845980" cy="184809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2" name="Rechteck 21"/>
          <p:cNvSpPr/>
          <p:nvPr/>
        </p:nvSpPr>
        <p:spPr>
          <a:xfrm>
            <a:off x="7660897" y="2653754"/>
            <a:ext cx="832414" cy="18480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23" name="Gruppieren 22"/>
          <p:cNvGrpSpPr/>
          <p:nvPr/>
        </p:nvGrpSpPr>
        <p:grpSpPr>
          <a:xfrm>
            <a:off x="8493310" y="1821341"/>
            <a:ext cx="1848091" cy="3512916"/>
            <a:chOff x="8142790" y="1892461"/>
            <a:chExt cx="1848091" cy="3512916"/>
          </a:xfrm>
        </p:grpSpPr>
        <p:cxnSp>
          <p:nvCxnSpPr>
            <p:cNvPr id="24" name="Gerader Verbinder 23"/>
            <p:cNvCxnSpPr/>
            <p:nvPr/>
          </p:nvCxnSpPr>
          <p:spPr>
            <a:xfrm>
              <a:off x="8142790" y="18924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/>
            <p:cNvCxnSpPr/>
            <p:nvPr/>
          </p:nvCxnSpPr>
          <p:spPr>
            <a:xfrm>
              <a:off x="9990881" y="18924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uppieren 25"/>
          <p:cNvGrpSpPr/>
          <p:nvPr/>
        </p:nvGrpSpPr>
        <p:grpSpPr>
          <a:xfrm rot="5400000">
            <a:off x="8493310" y="1821341"/>
            <a:ext cx="1848091" cy="3512916"/>
            <a:chOff x="8295190" y="2044861"/>
            <a:chExt cx="1848091" cy="3512916"/>
          </a:xfrm>
        </p:grpSpPr>
        <p:cxnSp>
          <p:nvCxnSpPr>
            <p:cNvPr id="27" name="Gerader Verbinder 26"/>
            <p:cNvCxnSpPr/>
            <p:nvPr/>
          </p:nvCxnSpPr>
          <p:spPr>
            <a:xfrm>
              <a:off x="8295190" y="20448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/>
            <p:cNvCxnSpPr/>
            <p:nvPr/>
          </p:nvCxnSpPr>
          <p:spPr>
            <a:xfrm>
              <a:off x="10143281" y="20448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Line"/>
          <p:cNvCxnSpPr>
            <a:stCxn id="34" idx="7"/>
            <a:endCxn id="33" idx="3"/>
          </p:cNvCxnSpPr>
          <p:nvPr/>
        </p:nvCxnSpPr>
        <p:spPr>
          <a:xfrm flipV="1">
            <a:off x="7483990" y="1745274"/>
            <a:ext cx="3253603" cy="192416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Point [4 3]"/>
          <p:cNvSpPr/>
          <p:nvPr/>
        </p:nvSpPr>
        <p:spPr>
          <a:xfrm>
            <a:off x="10702720" y="1542022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Point [0 0]"/>
          <p:cNvSpPr/>
          <p:nvPr/>
        </p:nvSpPr>
        <p:spPr>
          <a:xfrm>
            <a:off x="7280738" y="3634561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hteck 34"/>
              <p:cNvSpPr/>
              <p:nvPr/>
            </p:nvSpPr>
            <p:spPr>
              <a:xfrm>
                <a:off x="6489269" y="3647082"/>
                <a:ext cx="7505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5" name="Rechteck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269" y="3647082"/>
                <a:ext cx="75052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hteck 35"/>
              <p:cNvSpPr/>
              <p:nvPr/>
            </p:nvSpPr>
            <p:spPr>
              <a:xfrm>
                <a:off x="10446519" y="1082159"/>
                <a:ext cx="7505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6" name="Rechteck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6519" y="1082159"/>
                <a:ext cx="75052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Line"/>
          <p:cNvCxnSpPr/>
          <p:nvPr/>
        </p:nvCxnSpPr>
        <p:spPr>
          <a:xfrm flipV="1">
            <a:off x="7499234" y="3109991"/>
            <a:ext cx="939023" cy="555332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Point [0 0]"/>
          <p:cNvSpPr/>
          <p:nvPr/>
        </p:nvSpPr>
        <p:spPr>
          <a:xfrm>
            <a:off x="8372282" y="2958328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/>
              <p:cNvSpPr txBox="1"/>
              <p:nvPr/>
            </p:nvSpPr>
            <p:spPr>
              <a:xfrm>
                <a:off x="6985783" y="3156824"/>
                <a:ext cx="43261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9" name="Textfeld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5783" y="3156824"/>
                <a:ext cx="432619" cy="461665"/>
              </a:xfrm>
              <a:prstGeom prst="rect">
                <a:avLst/>
              </a:prstGeom>
              <a:blipFill>
                <a:blip r:embed="rId5"/>
                <a:stretch>
                  <a:fillRect t="-19737" r="-3239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feld 42"/>
              <p:cNvSpPr txBox="1"/>
              <p:nvPr/>
            </p:nvSpPr>
            <p:spPr>
              <a:xfrm>
                <a:off x="10486410" y="702633"/>
                <a:ext cx="427040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3" name="Textfeld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6410" y="702633"/>
                <a:ext cx="427040" cy="5162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625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uiExpand="1" animBg="1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Compute new out-code for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de-DE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b="1" dirty="0"/>
              </a:p>
              <a:p>
                <a:endParaRPr lang="en-US" dirty="0"/>
              </a:p>
              <a:p>
                <a:pPr lvl="1"/>
                <a:endParaRPr lang="de-DE" dirty="0"/>
              </a:p>
            </p:txBody>
          </p:sp>
        </mc:Choice>
        <mc:Fallback xmlns="">
          <p:sp>
            <p:nvSpPr>
              <p:cNvPr id="2" name="Inhaltsplatzhalt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1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Clipping</a:t>
            </a:r>
            <a:endParaRPr lang="de-DE" dirty="0"/>
          </a:p>
        </p:txBody>
      </p:sp>
      <p:sp>
        <p:nvSpPr>
          <p:cNvPr id="15" name="Rechteck 14"/>
          <p:cNvSpPr/>
          <p:nvPr/>
        </p:nvSpPr>
        <p:spPr>
          <a:xfrm>
            <a:off x="7660897" y="4512422"/>
            <a:ext cx="817165" cy="821835"/>
          </a:xfrm>
          <a:prstGeom prst="rect">
            <a:avLst/>
          </a:prstGeom>
          <a:gradFill flip="none" rotWithShape="1">
            <a:gsLst>
              <a:gs pos="36000">
                <a:schemeClr val="accent4"/>
              </a:gs>
              <a:gs pos="66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/>
        </p:nvSpPr>
        <p:spPr>
          <a:xfrm rot="16200000">
            <a:off x="10356650" y="4515413"/>
            <a:ext cx="817165" cy="821835"/>
          </a:xfrm>
          <a:prstGeom prst="rect">
            <a:avLst/>
          </a:prstGeom>
          <a:gradFill flip="none" rotWithShape="1">
            <a:gsLst>
              <a:gs pos="66000">
                <a:schemeClr val="tx2"/>
              </a:gs>
              <a:gs pos="36000">
                <a:schemeClr val="accent2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7" name="Rechteck 16"/>
          <p:cNvSpPr/>
          <p:nvPr/>
        </p:nvSpPr>
        <p:spPr>
          <a:xfrm>
            <a:off x="10356646" y="1821344"/>
            <a:ext cx="817165" cy="821835"/>
          </a:xfrm>
          <a:prstGeom prst="rect">
            <a:avLst/>
          </a:prstGeom>
          <a:gradFill flip="none" rotWithShape="1">
            <a:gsLst>
              <a:gs pos="61000">
                <a:schemeClr val="tx2"/>
              </a:gs>
              <a:gs pos="28000">
                <a:schemeClr val="accent6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8" name="Rechteck 17"/>
          <p:cNvSpPr/>
          <p:nvPr/>
        </p:nvSpPr>
        <p:spPr>
          <a:xfrm>
            <a:off x="7660895" y="1821341"/>
            <a:ext cx="817165" cy="821835"/>
          </a:xfrm>
          <a:prstGeom prst="rect">
            <a:avLst/>
          </a:prstGeom>
          <a:gradFill flip="none" rotWithShape="1">
            <a:gsLst>
              <a:gs pos="38000">
                <a:schemeClr val="accent4"/>
              </a:gs>
              <a:gs pos="63000">
                <a:schemeClr val="accent6"/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19" name="Rechteck 18"/>
          <p:cNvSpPr/>
          <p:nvPr/>
        </p:nvSpPr>
        <p:spPr>
          <a:xfrm rot="5400000">
            <a:off x="9001147" y="1313506"/>
            <a:ext cx="832411" cy="18480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0" name="Rechteck 19"/>
          <p:cNvSpPr/>
          <p:nvPr/>
        </p:nvSpPr>
        <p:spPr>
          <a:xfrm rot="10800000">
            <a:off x="10341398" y="2663195"/>
            <a:ext cx="832413" cy="183864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/>
        </p:nvSpPr>
        <p:spPr>
          <a:xfrm rot="16200000">
            <a:off x="8994365" y="3987222"/>
            <a:ext cx="845980" cy="184809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22" name="Rechteck 21"/>
          <p:cNvSpPr/>
          <p:nvPr/>
        </p:nvSpPr>
        <p:spPr>
          <a:xfrm>
            <a:off x="7660897" y="2653754"/>
            <a:ext cx="832414" cy="18480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23" name="Gruppieren 22"/>
          <p:cNvGrpSpPr/>
          <p:nvPr/>
        </p:nvGrpSpPr>
        <p:grpSpPr>
          <a:xfrm>
            <a:off x="8493310" y="1821341"/>
            <a:ext cx="1848091" cy="3512916"/>
            <a:chOff x="8142790" y="1892461"/>
            <a:chExt cx="1848091" cy="3512916"/>
          </a:xfrm>
        </p:grpSpPr>
        <p:cxnSp>
          <p:nvCxnSpPr>
            <p:cNvPr id="24" name="Gerader Verbinder 23"/>
            <p:cNvCxnSpPr/>
            <p:nvPr/>
          </p:nvCxnSpPr>
          <p:spPr>
            <a:xfrm>
              <a:off x="8142790" y="18924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/>
            <p:cNvCxnSpPr/>
            <p:nvPr/>
          </p:nvCxnSpPr>
          <p:spPr>
            <a:xfrm>
              <a:off x="9990881" y="18924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uppieren 25"/>
          <p:cNvGrpSpPr/>
          <p:nvPr/>
        </p:nvGrpSpPr>
        <p:grpSpPr>
          <a:xfrm rot="5400000">
            <a:off x="8493310" y="1821341"/>
            <a:ext cx="1848091" cy="3512916"/>
            <a:chOff x="8295190" y="2044861"/>
            <a:chExt cx="1848091" cy="3512916"/>
          </a:xfrm>
        </p:grpSpPr>
        <p:cxnSp>
          <p:nvCxnSpPr>
            <p:cNvPr id="27" name="Gerader Verbinder 26"/>
            <p:cNvCxnSpPr/>
            <p:nvPr/>
          </p:nvCxnSpPr>
          <p:spPr>
            <a:xfrm>
              <a:off x="8295190" y="20448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/>
            <p:cNvCxnSpPr/>
            <p:nvPr/>
          </p:nvCxnSpPr>
          <p:spPr>
            <a:xfrm>
              <a:off x="10143281" y="20448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2" name="Line"/>
          <p:cNvCxnSpPr>
            <a:stCxn id="34" idx="7"/>
            <a:endCxn id="33" idx="3"/>
          </p:cNvCxnSpPr>
          <p:nvPr/>
        </p:nvCxnSpPr>
        <p:spPr>
          <a:xfrm flipV="1">
            <a:off x="7483990" y="1745274"/>
            <a:ext cx="3253603" cy="192416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Point [4 3]"/>
          <p:cNvSpPr/>
          <p:nvPr/>
        </p:nvSpPr>
        <p:spPr>
          <a:xfrm>
            <a:off x="10702720" y="1542022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4" name="Point [0 0]"/>
          <p:cNvSpPr/>
          <p:nvPr/>
        </p:nvSpPr>
        <p:spPr>
          <a:xfrm>
            <a:off x="7280738" y="3634561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hteck 34"/>
              <p:cNvSpPr/>
              <p:nvPr/>
            </p:nvSpPr>
            <p:spPr>
              <a:xfrm>
                <a:off x="8553226" y="3131693"/>
                <a:ext cx="7505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5" name="Rechteck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3226" y="3131693"/>
                <a:ext cx="75052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hteck 35"/>
              <p:cNvSpPr/>
              <p:nvPr/>
            </p:nvSpPr>
            <p:spPr>
              <a:xfrm>
                <a:off x="10446519" y="1082159"/>
                <a:ext cx="7505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36" name="Rechteck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6519" y="1082159"/>
                <a:ext cx="75052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Line"/>
          <p:cNvCxnSpPr/>
          <p:nvPr/>
        </p:nvCxnSpPr>
        <p:spPr>
          <a:xfrm flipV="1">
            <a:off x="7499234" y="3109991"/>
            <a:ext cx="939023" cy="555332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Point [0 0]"/>
          <p:cNvSpPr/>
          <p:nvPr/>
        </p:nvSpPr>
        <p:spPr>
          <a:xfrm>
            <a:off x="8372282" y="2958328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/>
              <p:cNvSpPr txBox="1"/>
              <p:nvPr/>
            </p:nvSpPr>
            <p:spPr>
              <a:xfrm>
                <a:off x="8005638" y="2625870"/>
                <a:ext cx="43261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9" name="Textfeld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5638" y="2625870"/>
                <a:ext cx="432619" cy="461665"/>
              </a:xfrm>
              <a:prstGeom prst="rect">
                <a:avLst/>
              </a:prstGeom>
              <a:blipFill>
                <a:blip r:embed="rId5"/>
                <a:stretch>
                  <a:fillRect t="-20000" r="-3380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feld 42"/>
              <p:cNvSpPr txBox="1"/>
              <p:nvPr/>
            </p:nvSpPr>
            <p:spPr>
              <a:xfrm>
                <a:off x="10486410" y="702633"/>
                <a:ext cx="427040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3" name="Textfeld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6410" y="702633"/>
                <a:ext cx="427040" cy="5162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5674883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Inhaltsplatzhalt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Consider point with non-zero out code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endParaRPr lang="en-US" dirty="0"/>
              </a:p>
              <a:p>
                <a:r>
                  <a:rPr lang="en-US" dirty="0"/>
                  <a:t>Clip against one edge with non-zero out-code-bit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1"/>
                    </a:solidFill>
                    <a:sym typeface="Wingdings" panose="05000000000000000000" pitchFamily="2" charset="2"/>
                  </a:rPr>
                  <a:t> right</a:t>
                </a:r>
                <a:r>
                  <a:rPr lang="en-US" dirty="0">
                    <a:solidFill>
                      <a:schemeClr val="accent1"/>
                    </a:solidFill>
                  </a:rPr>
                  <a:t> edge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b="1" dirty="0"/>
              </a:p>
              <a:p>
                <a:endParaRPr lang="en-US" dirty="0"/>
              </a:p>
              <a:p>
                <a:pPr lvl="1"/>
                <a:endParaRPr lang="de-DE" dirty="0"/>
              </a:p>
            </p:txBody>
          </p:sp>
        </mc:Choice>
        <mc:Fallback xmlns="">
          <p:sp>
            <p:nvSpPr>
              <p:cNvPr id="2" name="Inhaltsplatzhalt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Clipping</a:t>
            </a:r>
            <a:endParaRPr lang="de-DE" dirty="0"/>
          </a:p>
        </p:txBody>
      </p:sp>
      <p:sp>
        <p:nvSpPr>
          <p:cNvPr id="29" name="Rechteck 28"/>
          <p:cNvSpPr/>
          <p:nvPr/>
        </p:nvSpPr>
        <p:spPr>
          <a:xfrm>
            <a:off x="7660897" y="4512422"/>
            <a:ext cx="817165" cy="821835"/>
          </a:xfrm>
          <a:prstGeom prst="rect">
            <a:avLst/>
          </a:prstGeom>
          <a:gradFill flip="none" rotWithShape="1">
            <a:gsLst>
              <a:gs pos="36000">
                <a:schemeClr val="accent4"/>
              </a:gs>
              <a:gs pos="66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0" name="Rechteck 29"/>
          <p:cNvSpPr/>
          <p:nvPr/>
        </p:nvSpPr>
        <p:spPr>
          <a:xfrm rot="16200000">
            <a:off x="10356650" y="4515413"/>
            <a:ext cx="817165" cy="821835"/>
          </a:xfrm>
          <a:prstGeom prst="rect">
            <a:avLst/>
          </a:prstGeom>
          <a:gradFill flip="none" rotWithShape="1">
            <a:gsLst>
              <a:gs pos="66000">
                <a:schemeClr val="tx2"/>
              </a:gs>
              <a:gs pos="36000">
                <a:schemeClr val="accent2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1" name="Rechteck 30"/>
          <p:cNvSpPr/>
          <p:nvPr/>
        </p:nvSpPr>
        <p:spPr>
          <a:xfrm>
            <a:off x="10356646" y="1821344"/>
            <a:ext cx="817165" cy="821835"/>
          </a:xfrm>
          <a:prstGeom prst="rect">
            <a:avLst/>
          </a:prstGeom>
          <a:gradFill flip="none" rotWithShape="1">
            <a:gsLst>
              <a:gs pos="61000">
                <a:schemeClr val="tx2"/>
              </a:gs>
              <a:gs pos="28000">
                <a:schemeClr val="accent6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7" name="Rechteck 36"/>
          <p:cNvSpPr/>
          <p:nvPr/>
        </p:nvSpPr>
        <p:spPr>
          <a:xfrm>
            <a:off x="7660895" y="1821341"/>
            <a:ext cx="817165" cy="821835"/>
          </a:xfrm>
          <a:prstGeom prst="rect">
            <a:avLst/>
          </a:prstGeom>
          <a:gradFill flip="none" rotWithShape="1">
            <a:gsLst>
              <a:gs pos="38000">
                <a:schemeClr val="accent4"/>
              </a:gs>
              <a:gs pos="63000">
                <a:schemeClr val="accent6"/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8" name="Rechteck 37"/>
          <p:cNvSpPr/>
          <p:nvPr/>
        </p:nvSpPr>
        <p:spPr>
          <a:xfrm rot="5400000">
            <a:off x="9001147" y="1313506"/>
            <a:ext cx="832411" cy="18480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9" name="Rechteck 38"/>
          <p:cNvSpPr/>
          <p:nvPr/>
        </p:nvSpPr>
        <p:spPr>
          <a:xfrm rot="10800000">
            <a:off x="10341398" y="2663195"/>
            <a:ext cx="832413" cy="183864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40" name="Rechteck 39"/>
          <p:cNvSpPr/>
          <p:nvPr/>
        </p:nvSpPr>
        <p:spPr>
          <a:xfrm rot="16200000">
            <a:off x="8994365" y="3987222"/>
            <a:ext cx="845980" cy="184809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44" name="Rechteck 43"/>
          <p:cNvSpPr/>
          <p:nvPr/>
        </p:nvSpPr>
        <p:spPr>
          <a:xfrm>
            <a:off x="7660897" y="2653754"/>
            <a:ext cx="832414" cy="18480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45" name="Gruppieren 44"/>
          <p:cNvGrpSpPr/>
          <p:nvPr/>
        </p:nvGrpSpPr>
        <p:grpSpPr>
          <a:xfrm>
            <a:off x="8493310" y="1821341"/>
            <a:ext cx="1848091" cy="3512916"/>
            <a:chOff x="8142790" y="1892461"/>
            <a:chExt cx="1848091" cy="3512916"/>
          </a:xfrm>
        </p:grpSpPr>
        <p:cxnSp>
          <p:nvCxnSpPr>
            <p:cNvPr id="46" name="Gerader Verbinder 45"/>
            <p:cNvCxnSpPr/>
            <p:nvPr/>
          </p:nvCxnSpPr>
          <p:spPr>
            <a:xfrm>
              <a:off x="8142790" y="18924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r Verbinder 46"/>
            <p:cNvCxnSpPr/>
            <p:nvPr/>
          </p:nvCxnSpPr>
          <p:spPr>
            <a:xfrm>
              <a:off x="9990881" y="18924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uppieren 47"/>
          <p:cNvGrpSpPr/>
          <p:nvPr/>
        </p:nvGrpSpPr>
        <p:grpSpPr>
          <a:xfrm rot="5400000">
            <a:off x="8493310" y="1821341"/>
            <a:ext cx="1848091" cy="3512916"/>
            <a:chOff x="8295190" y="2044861"/>
            <a:chExt cx="1848091" cy="3512916"/>
          </a:xfrm>
        </p:grpSpPr>
        <p:cxnSp>
          <p:nvCxnSpPr>
            <p:cNvPr id="49" name="Gerader Verbinder 48"/>
            <p:cNvCxnSpPr/>
            <p:nvPr/>
          </p:nvCxnSpPr>
          <p:spPr>
            <a:xfrm>
              <a:off x="8295190" y="20448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r Verbinder 49"/>
            <p:cNvCxnSpPr/>
            <p:nvPr/>
          </p:nvCxnSpPr>
          <p:spPr>
            <a:xfrm>
              <a:off x="10143281" y="20448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Line"/>
          <p:cNvCxnSpPr>
            <a:stCxn id="53" idx="7"/>
            <a:endCxn id="52" idx="3"/>
          </p:cNvCxnSpPr>
          <p:nvPr/>
        </p:nvCxnSpPr>
        <p:spPr>
          <a:xfrm flipV="1">
            <a:off x="7483990" y="1745274"/>
            <a:ext cx="3253603" cy="192416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Point [4 3]"/>
          <p:cNvSpPr/>
          <p:nvPr/>
        </p:nvSpPr>
        <p:spPr>
          <a:xfrm>
            <a:off x="10702720" y="1542022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3" name="Point [0 0]"/>
          <p:cNvSpPr/>
          <p:nvPr/>
        </p:nvSpPr>
        <p:spPr>
          <a:xfrm>
            <a:off x="7280738" y="3634561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hteck 53"/>
              <p:cNvSpPr/>
              <p:nvPr/>
            </p:nvSpPr>
            <p:spPr>
              <a:xfrm>
                <a:off x="8553226" y="3131693"/>
                <a:ext cx="7505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4" name="Rechteck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3226" y="3131693"/>
                <a:ext cx="75052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hteck 54"/>
              <p:cNvSpPr/>
              <p:nvPr/>
            </p:nvSpPr>
            <p:spPr>
              <a:xfrm>
                <a:off x="10446519" y="1082159"/>
                <a:ext cx="7505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5" name="Rechteck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6519" y="1082159"/>
                <a:ext cx="750526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Line"/>
          <p:cNvCxnSpPr/>
          <p:nvPr/>
        </p:nvCxnSpPr>
        <p:spPr>
          <a:xfrm flipV="1">
            <a:off x="7499234" y="3109991"/>
            <a:ext cx="939023" cy="555332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Point [0 0]"/>
          <p:cNvSpPr/>
          <p:nvPr/>
        </p:nvSpPr>
        <p:spPr>
          <a:xfrm>
            <a:off x="8372282" y="2958328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feld 57"/>
              <p:cNvSpPr txBox="1"/>
              <p:nvPr/>
            </p:nvSpPr>
            <p:spPr>
              <a:xfrm>
                <a:off x="8005638" y="2625870"/>
                <a:ext cx="43261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8" name="Textfeld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5638" y="2625870"/>
                <a:ext cx="432619" cy="461665"/>
              </a:xfrm>
              <a:prstGeom prst="rect">
                <a:avLst/>
              </a:prstGeom>
              <a:blipFill>
                <a:blip r:embed="rId5"/>
                <a:stretch>
                  <a:fillRect t="-20000" r="-3380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feld 58"/>
              <p:cNvSpPr txBox="1"/>
              <p:nvPr/>
            </p:nvSpPr>
            <p:spPr>
              <a:xfrm>
                <a:off x="10486410" y="702633"/>
                <a:ext cx="427040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9" name="Textfeld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6410" y="702633"/>
                <a:ext cx="427040" cy="5162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Line"/>
          <p:cNvCxnSpPr/>
          <p:nvPr/>
        </p:nvCxnSpPr>
        <p:spPr>
          <a:xfrm flipV="1">
            <a:off x="10366370" y="1745274"/>
            <a:ext cx="371223" cy="219539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Point [4 3]"/>
          <p:cNvSpPr/>
          <p:nvPr/>
        </p:nvSpPr>
        <p:spPr>
          <a:xfrm>
            <a:off x="10210448" y="1877682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67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uiExpand="1" animBg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Clipping</a:t>
            </a:r>
            <a:endParaRPr lang="de-DE" dirty="0"/>
          </a:p>
        </p:txBody>
      </p:sp>
      <p:sp>
        <p:nvSpPr>
          <p:cNvPr id="29" name="Rechteck 28"/>
          <p:cNvSpPr/>
          <p:nvPr/>
        </p:nvSpPr>
        <p:spPr>
          <a:xfrm>
            <a:off x="7660897" y="4512422"/>
            <a:ext cx="817165" cy="821835"/>
          </a:xfrm>
          <a:prstGeom prst="rect">
            <a:avLst/>
          </a:prstGeom>
          <a:gradFill flip="none" rotWithShape="1">
            <a:gsLst>
              <a:gs pos="36000">
                <a:schemeClr val="accent4"/>
              </a:gs>
              <a:gs pos="66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0" name="Rechteck 29"/>
          <p:cNvSpPr/>
          <p:nvPr/>
        </p:nvSpPr>
        <p:spPr>
          <a:xfrm rot="16200000">
            <a:off x="10356650" y="4515413"/>
            <a:ext cx="817165" cy="821835"/>
          </a:xfrm>
          <a:prstGeom prst="rect">
            <a:avLst/>
          </a:prstGeom>
          <a:gradFill flip="none" rotWithShape="1">
            <a:gsLst>
              <a:gs pos="66000">
                <a:schemeClr val="tx2"/>
              </a:gs>
              <a:gs pos="36000">
                <a:schemeClr val="accent2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1" name="Rechteck 30"/>
          <p:cNvSpPr/>
          <p:nvPr/>
        </p:nvSpPr>
        <p:spPr>
          <a:xfrm>
            <a:off x="10356646" y="1821344"/>
            <a:ext cx="817165" cy="821835"/>
          </a:xfrm>
          <a:prstGeom prst="rect">
            <a:avLst/>
          </a:prstGeom>
          <a:gradFill flip="none" rotWithShape="1">
            <a:gsLst>
              <a:gs pos="61000">
                <a:schemeClr val="tx2"/>
              </a:gs>
              <a:gs pos="28000">
                <a:schemeClr val="accent6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7" name="Rechteck 36"/>
          <p:cNvSpPr/>
          <p:nvPr/>
        </p:nvSpPr>
        <p:spPr>
          <a:xfrm>
            <a:off x="7660895" y="1821341"/>
            <a:ext cx="817165" cy="821835"/>
          </a:xfrm>
          <a:prstGeom prst="rect">
            <a:avLst/>
          </a:prstGeom>
          <a:gradFill flip="none" rotWithShape="1">
            <a:gsLst>
              <a:gs pos="38000">
                <a:schemeClr val="accent4"/>
              </a:gs>
              <a:gs pos="63000">
                <a:schemeClr val="accent6"/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8" name="Rechteck 37"/>
          <p:cNvSpPr/>
          <p:nvPr/>
        </p:nvSpPr>
        <p:spPr>
          <a:xfrm rot="5400000">
            <a:off x="9001147" y="1313506"/>
            <a:ext cx="832411" cy="18480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9" name="Rechteck 38"/>
          <p:cNvSpPr/>
          <p:nvPr/>
        </p:nvSpPr>
        <p:spPr>
          <a:xfrm rot="10800000">
            <a:off x="10341398" y="2663195"/>
            <a:ext cx="832413" cy="183864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40" name="Rechteck 39"/>
          <p:cNvSpPr/>
          <p:nvPr/>
        </p:nvSpPr>
        <p:spPr>
          <a:xfrm rot="16200000">
            <a:off x="8994365" y="3987222"/>
            <a:ext cx="845980" cy="184809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44" name="Rechteck 43"/>
          <p:cNvSpPr/>
          <p:nvPr/>
        </p:nvSpPr>
        <p:spPr>
          <a:xfrm>
            <a:off x="7660897" y="2653754"/>
            <a:ext cx="832414" cy="18480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45" name="Gruppieren 44"/>
          <p:cNvGrpSpPr/>
          <p:nvPr/>
        </p:nvGrpSpPr>
        <p:grpSpPr>
          <a:xfrm>
            <a:off x="8493310" y="1821341"/>
            <a:ext cx="1848091" cy="3512916"/>
            <a:chOff x="8142790" y="1892461"/>
            <a:chExt cx="1848091" cy="3512916"/>
          </a:xfrm>
        </p:grpSpPr>
        <p:cxnSp>
          <p:nvCxnSpPr>
            <p:cNvPr id="46" name="Gerader Verbinder 45"/>
            <p:cNvCxnSpPr/>
            <p:nvPr/>
          </p:nvCxnSpPr>
          <p:spPr>
            <a:xfrm>
              <a:off x="8142790" y="18924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r Verbinder 46"/>
            <p:cNvCxnSpPr/>
            <p:nvPr/>
          </p:nvCxnSpPr>
          <p:spPr>
            <a:xfrm>
              <a:off x="9990881" y="18924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uppieren 47"/>
          <p:cNvGrpSpPr/>
          <p:nvPr/>
        </p:nvGrpSpPr>
        <p:grpSpPr>
          <a:xfrm rot="5400000">
            <a:off x="8493310" y="1821341"/>
            <a:ext cx="1848091" cy="3512916"/>
            <a:chOff x="8295190" y="2044861"/>
            <a:chExt cx="1848091" cy="3512916"/>
          </a:xfrm>
        </p:grpSpPr>
        <p:cxnSp>
          <p:nvCxnSpPr>
            <p:cNvPr id="49" name="Gerader Verbinder 48"/>
            <p:cNvCxnSpPr/>
            <p:nvPr/>
          </p:nvCxnSpPr>
          <p:spPr>
            <a:xfrm>
              <a:off x="8295190" y="20448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r Verbinder 49"/>
            <p:cNvCxnSpPr/>
            <p:nvPr/>
          </p:nvCxnSpPr>
          <p:spPr>
            <a:xfrm>
              <a:off x="10143281" y="20448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Line"/>
          <p:cNvCxnSpPr>
            <a:stCxn id="53" idx="7"/>
            <a:endCxn id="52" idx="3"/>
          </p:cNvCxnSpPr>
          <p:nvPr/>
        </p:nvCxnSpPr>
        <p:spPr>
          <a:xfrm flipV="1">
            <a:off x="7483990" y="1745274"/>
            <a:ext cx="3253603" cy="192416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Point [4 3]"/>
          <p:cNvSpPr/>
          <p:nvPr/>
        </p:nvSpPr>
        <p:spPr>
          <a:xfrm>
            <a:off x="10702720" y="1542022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3" name="Point [0 0]"/>
          <p:cNvSpPr/>
          <p:nvPr/>
        </p:nvSpPr>
        <p:spPr>
          <a:xfrm>
            <a:off x="7280738" y="3634561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hteck 53"/>
              <p:cNvSpPr/>
              <p:nvPr/>
            </p:nvSpPr>
            <p:spPr>
              <a:xfrm>
                <a:off x="8553226" y="3131693"/>
                <a:ext cx="7505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4" name="Rechteck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3226" y="3131693"/>
                <a:ext cx="750525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hteck 54"/>
              <p:cNvSpPr/>
              <p:nvPr/>
            </p:nvSpPr>
            <p:spPr>
              <a:xfrm>
                <a:off x="9254299" y="1462851"/>
                <a:ext cx="7505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5" name="Rechteck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4299" y="1462851"/>
                <a:ext cx="75052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Line"/>
          <p:cNvCxnSpPr/>
          <p:nvPr/>
        </p:nvCxnSpPr>
        <p:spPr>
          <a:xfrm flipV="1">
            <a:off x="7499234" y="3109991"/>
            <a:ext cx="939023" cy="555332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Point [0 0]"/>
          <p:cNvSpPr/>
          <p:nvPr/>
        </p:nvSpPr>
        <p:spPr>
          <a:xfrm>
            <a:off x="8372282" y="2958328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feld 57"/>
              <p:cNvSpPr txBox="1"/>
              <p:nvPr/>
            </p:nvSpPr>
            <p:spPr>
              <a:xfrm>
                <a:off x="8005638" y="2625870"/>
                <a:ext cx="43261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8" name="Textfeld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5638" y="2625870"/>
                <a:ext cx="432619" cy="461665"/>
              </a:xfrm>
              <a:prstGeom prst="rect">
                <a:avLst/>
              </a:prstGeom>
              <a:blipFill>
                <a:blip r:embed="rId4"/>
                <a:stretch>
                  <a:fillRect t="-20000" r="-3380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feld 58"/>
              <p:cNvSpPr txBox="1"/>
              <p:nvPr/>
            </p:nvSpPr>
            <p:spPr>
              <a:xfrm>
                <a:off x="9900995" y="1254390"/>
                <a:ext cx="427040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9" name="Textfeld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0995" y="1254390"/>
                <a:ext cx="427040" cy="5162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Line"/>
          <p:cNvCxnSpPr/>
          <p:nvPr/>
        </p:nvCxnSpPr>
        <p:spPr>
          <a:xfrm flipV="1">
            <a:off x="10366370" y="1745274"/>
            <a:ext cx="371223" cy="219539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Point [4 3]"/>
          <p:cNvSpPr/>
          <p:nvPr/>
        </p:nvSpPr>
        <p:spPr>
          <a:xfrm>
            <a:off x="10210448" y="1877682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Inhaltsplatzhalter 3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Compute new out-code for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de-DE" dirty="0"/>
              </a:p>
              <a:p>
                <a:endParaRPr lang="de-DE" dirty="0"/>
              </a:p>
            </p:txBody>
          </p:sp>
        </mc:Choice>
        <mc:Fallback xmlns="">
          <p:sp>
            <p:nvSpPr>
              <p:cNvPr id="4" name="Inhaltsplatzhalt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6"/>
                <a:stretch>
                  <a:fillRect l="-71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8047926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hteck 37"/>
          <p:cNvSpPr/>
          <p:nvPr/>
        </p:nvSpPr>
        <p:spPr>
          <a:xfrm rot="5400000">
            <a:off x="9001147" y="1313506"/>
            <a:ext cx="832411" cy="18480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cxnSp>
        <p:nvCxnSpPr>
          <p:cNvPr id="51" name="Line"/>
          <p:cNvCxnSpPr>
            <a:stCxn id="53" idx="7"/>
            <a:endCxn id="52" idx="3"/>
          </p:cNvCxnSpPr>
          <p:nvPr/>
        </p:nvCxnSpPr>
        <p:spPr>
          <a:xfrm flipV="1">
            <a:off x="7483990" y="1745274"/>
            <a:ext cx="3253603" cy="192416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Clipping</a:t>
            </a:r>
            <a:endParaRPr lang="de-DE" dirty="0"/>
          </a:p>
        </p:txBody>
      </p:sp>
      <p:sp>
        <p:nvSpPr>
          <p:cNvPr id="29" name="Rechteck 28"/>
          <p:cNvSpPr/>
          <p:nvPr/>
        </p:nvSpPr>
        <p:spPr>
          <a:xfrm>
            <a:off x="7660897" y="4512422"/>
            <a:ext cx="817165" cy="821835"/>
          </a:xfrm>
          <a:prstGeom prst="rect">
            <a:avLst/>
          </a:prstGeom>
          <a:gradFill flip="none" rotWithShape="1">
            <a:gsLst>
              <a:gs pos="36000">
                <a:schemeClr val="accent4"/>
              </a:gs>
              <a:gs pos="66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0" name="Rechteck 29"/>
          <p:cNvSpPr/>
          <p:nvPr/>
        </p:nvSpPr>
        <p:spPr>
          <a:xfrm rot="16200000">
            <a:off x="10356650" y="4515413"/>
            <a:ext cx="817165" cy="821835"/>
          </a:xfrm>
          <a:prstGeom prst="rect">
            <a:avLst/>
          </a:prstGeom>
          <a:gradFill flip="none" rotWithShape="1">
            <a:gsLst>
              <a:gs pos="66000">
                <a:schemeClr val="tx2"/>
              </a:gs>
              <a:gs pos="36000">
                <a:schemeClr val="accent2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1" name="Rechteck 30"/>
          <p:cNvSpPr/>
          <p:nvPr/>
        </p:nvSpPr>
        <p:spPr>
          <a:xfrm>
            <a:off x="10356646" y="1821344"/>
            <a:ext cx="817165" cy="821835"/>
          </a:xfrm>
          <a:prstGeom prst="rect">
            <a:avLst/>
          </a:prstGeom>
          <a:gradFill flip="none" rotWithShape="1">
            <a:gsLst>
              <a:gs pos="61000">
                <a:schemeClr val="tx2"/>
              </a:gs>
              <a:gs pos="28000">
                <a:schemeClr val="accent6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7" name="Rechteck 36"/>
          <p:cNvSpPr/>
          <p:nvPr/>
        </p:nvSpPr>
        <p:spPr>
          <a:xfrm>
            <a:off x="7660895" y="1821341"/>
            <a:ext cx="817165" cy="821835"/>
          </a:xfrm>
          <a:prstGeom prst="rect">
            <a:avLst/>
          </a:prstGeom>
          <a:gradFill flip="none" rotWithShape="1">
            <a:gsLst>
              <a:gs pos="38000">
                <a:schemeClr val="accent4"/>
              </a:gs>
              <a:gs pos="63000">
                <a:schemeClr val="accent6"/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9" name="Rechteck 38"/>
          <p:cNvSpPr/>
          <p:nvPr/>
        </p:nvSpPr>
        <p:spPr>
          <a:xfrm rot="10800000">
            <a:off x="10341398" y="2663195"/>
            <a:ext cx="832413" cy="183864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40" name="Rechteck 39"/>
          <p:cNvSpPr/>
          <p:nvPr/>
        </p:nvSpPr>
        <p:spPr>
          <a:xfrm rot="16200000">
            <a:off x="8994365" y="3987222"/>
            <a:ext cx="845980" cy="184809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44" name="Rechteck 43"/>
          <p:cNvSpPr/>
          <p:nvPr/>
        </p:nvSpPr>
        <p:spPr>
          <a:xfrm>
            <a:off x="7660897" y="2653754"/>
            <a:ext cx="832414" cy="18480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45" name="Gruppieren 44"/>
          <p:cNvGrpSpPr/>
          <p:nvPr/>
        </p:nvGrpSpPr>
        <p:grpSpPr>
          <a:xfrm>
            <a:off x="8493310" y="1821341"/>
            <a:ext cx="1848091" cy="3512916"/>
            <a:chOff x="8142790" y="1892461"/>
            <a:chExt cx="1848091" cy="3512916"/>
          </a:xfrm>
        </p:grpSpPr>
        <p:cxnSp>
          <p:nvCxnSpPr>
            <p:cNvPr id="46" name="Gerader Verbinder 45"/>
            <p:cNvCxnSpPr/>
            <p:nvPr/>
          </p:nvCxnSpPr>
          <p:spPr>
            <a:xfrm>
              <a:off x="8142790" y="18924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r Verbinder 46"/>
            <p:cNvCxnSpPr/>
            <p:nvPr/>
          </p:nvCxnSpPr>
          <p:spPr>
            <a:xfrm>
              <a:off x="9990881" y="18924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uppieren 47"/>
          <p:cNvGrpSpPr/>
          <p:nvPr/>
        </p:nvGrpSpPr>
        <p:grpSpPr>
          <a:xfrm rot="5400000">
            <a:off x="8493310" y="1821341"/>
            <a:ext cx="1848091" cy="3512916"/>
            <a:chOff x="8295190" y="2044861"/>
            <a:chExt cx="1848091" cy="3512916"/>
          </a:xfrm>
        </p:grpSpPr>
        <p:cxnSp>
          <p:nvCxnSpPr>
            <p:cNvPr id="49" name="Gerader Verbinder 48"/>
            <p:cNvCxnSpPr/>
            <p:nvPr/>
          </p:nvCxnSpPr>
          <p:spPr>
            <a:xfrm>
              <a:off x="8295190" y="20448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r Verbinder 49"/>
            <p:cNvCxnSpPr/>
            <p:nvPr/>
          </p:nvCxnSpPr>
          <p:spPr>
            <a:xfrm>
              <a:off x="10143281" y="20448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Point [4 3]"/>
          <p:cNvSpPr/>
          <p:nvPr/>
        </p:nvSpPr>
        <p:spPr>
          <a:xfrm>
            <a:off x="10702720" y="1542022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3" name="Point [0 0]"/>
          <p:cNvSpPr/>
          <p:nvPr/>
        </p:nvSpPr>
        <p:spPr>
          <a:xfrm>
            <a:off x="7280738" y="3634561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hteck 53"/>
              <p:cNvSpPr/>
              <p:nvPr/>
            </p:nvSpPr>
            <p:spPr>
              <a:xfrm>
                <a:off x="8553226" y="3131693"/>
                <a:ext cx="7505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4" name="Rechteck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3226" y="3131693"/>
                <a:ext cx="750525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hteck 54"/>
              <p:cNvSpPr/>
              <p:nvPr/>
            </p:nvSpPr>
            <p:spPr>
              <a:xfrm>
                <a:off x="9254299" y="1462851"/>
                <a:ext cx="7505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5" name="Rechteck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4299" y="1462851"/>
                <a:ext cx="75052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Line"/>
          <p:cNvCxnSpPr/>
          <p:nvPr/>
        </p:nvCxnSpPr>
        <p:spPr>
          <a:xfrm flipV="1">
            <a:off x="7499234" y="3109991"/>
            <a:ext cx="939023" cy="555332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Point [0 0]"/>
          <p:cNvSpPr/>
          <p:nvPr/>
        </p:nvSpPr>
        <p:spPr>
          <a:xfrm>
            <a:off x="8372282" y="2958328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feld 57"/>
              <p:cNvSpPr txBox="1"/>
              <p:nvPr/>
            </p:nvSpPr>
            <p:spPr>
              <a:xfrm>
                <a:off x="8005638" y="2625870"/>
                <a:ext cx="43261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8" name="Textfeld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5638" y="2625870"/>
                <a:ext cx="432619" cy="461665"/>
              </a:xfrm>
              <a:prstGeom prst="rect">
                <a:avLst/>
              </a:prstGeom>
              <a:blipFill>
                <a:blip r:embed="rId4"/>
                <a:stretch>
                  <a:fillRect t="-20000" r="-3380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feld 58"/>
              <p:cNvSpPr txBox="1"/>
              <p:nvPr/>
            </p:nvSpPr>
            <p:spPr>
              <a:xfrm>
                <a:off x="9900995" y="1254390"/>
                <a:ext cx="427040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9" name="Textfeld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0995" y="1254390"/>
                <a:ext cx="427040" cy="5162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Line"/>
          <p:cNvCxnSpPr/>
          <p:nvPr/>
        </p:nvCxnSpPr>
        <p:spPr>
          <a:xfrm flipV="1">
            <a:off x="10366370" y="1745274"/>
            <a:ext cx="371223" cy="219539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Point [4 3]"/>
          <p:cNvSpPr/>
          <p:nvPr/>
        </p:nvSpPr>
        <p:spPr>
          <a:xfrm>
            <a:off x="10210448" y="1877682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Inhaltsplatzhalter 3"/>
              <p:cNvSpPr>
                <a:spLocks noGrp="1"/>
              </p:cNvSpPr>
              <p:nvPr>
                <p:ph idx="1"/>
              </p:nvPr>
            </p:nvSpPr>
            <p:spPr>
              <a:xfrm>
                <a:off x="514351" y="1266825"/>
                <a:ext cx="6695863" cy="5214998"/>
              </a:xfrm>
            </p:spPr>
            <p:txBody>
              <a:bodyPr/>
              <a:lstStyle/>
              <a:p>
                <a:r>
                  <a:rPr lang="en-US" dirty="0"/>
                  <a:t>Consider point with non-zero out code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endParaRPr lang="en-US" dirty="0"/>
              </a:p>
              <a:p>
                <a:r>
                  <a:rPr lang="en-US" dirty="0"/>
                  <a:t>Clip against one edge with non-zero out-code-bit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chemeClr val="accent6"/>
                    </a:solidFill>
                    <a:sym typeface="Wingdings" panose="05000000000000000000" pitchFamily="2" charset="2"/>
                  </a:rPr>
                  <a:t> top</a:t>
                </a:r>
                <a:r>
                  <a:rPr lang="en-US" dirty="0">
                    <a:solidFill>
                      <a:schemeClr val="accent6"/>
                    </a:solidFill>
                  </a:rPr>
                  <a:t> edge</a:t>
                </a:r>
              </a:p>
            </p:txBody>
          </p:sp>
        </mc:Choice>
        <mc:Fallback xmlns="">
          <p:sp>
            <p:nvSpPr>
              <p:cNvPr id="4" name="Inhaltsplatzhalt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51" y="1266825"/>
                <a:ext cx="6695863" cy="5214998"/>
              </a:xfrm>
              <a:blipFill>
                <a:blip r:embed="rId6"/>
                <a:stretch>
                  <a:fillRect l="-136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Line"/>
          <p:cNvCxnSpPr/>
          <p:nvPr/>
        </p:nvCxnSpPr>
        <p:spPr>
          <a:xfrm flipV="1">
            <a:off x="9203348" y="2066925"/>
            <a:ext cx="990360" cy="585692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Point [4 3]"/>
          <p:cNvSpPr/>
          <p:nvPr/>
        </p:nvSpPr>
        <p:spPr>
          <a:xfrm>
            <a:off x="9080127" y="2529667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94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uiExpand="1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Clipping</a:t>
            </a:r>
            <a:endParaRPr lang="de-DE" dirty="0"/>
          </a:p>
        </p:txBody>
      </p:sp>
      <p:sp>
        <p:nvSpPr>
          <p:cNvPr id="29" name="Rechteck 28"/>
          <p:cNvSpPr/>
          <p:nvPr/>
        </p:nvSpPr>
        <p:spPr>
          <a:xfrm>
            <a:off x="7660897" y="4512422"/>
            <a:ext cx="817165" cy="821835"/>
          </a:xfrm>
          <a:prstGeom prst="rect">
            <a:avLst/>
          </a:prstGeom>
          <a:gradFill flip="none" rotWithShape="1">
            <a:gsLst>
              <a:gs pos="36000">
                <a:schemeClr val="accent4"/>
              </a:gs>
              <a:gs pos="66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0" name="Rechteck 29"/>
          <p:cNvSpPr/>
          <p:nvPr/>
        </p:nvSpPr>
        <p:spPr>
          <a:xfrm rot="16200000">
            <a:off x="10356650" y="4515413"/>
            <a:ext cx="817165" cy="821835"/>
          </a:xfrm>
          <a:prstGeom prst="rect">
            <a:avLst/>
          </a:prstGeom>
          <a:gradFill flip="none" rotWithShape="1">
            <a:gsLst>
              <a:gs pos="66000">
                <a:schemeClr val="tx2"/>
              </a:gs>
              <a:gs pos="36000">
                <a:schemeClr val="accent2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1" name="Rechteck 30"/>
          <p:cNvSpPr/>
          <p:nvPr/>
        </p:nvSpPr>
        <p:spPr>
          <a:xfrm>
            <a:off x="10356646" y="1821344"/>
            <a:ext cx="817165" cy="821835"/>
          </a:xfrm>
          <a:prstGeom prst="rect">
            <a:avLst/>
          </a:prstGeom>
          <a:gradFill flip="none" rotWithShape="1">
            <a:gsLst>
              <a:gs pos="61000">
                <a:schemeClr val="tx2"/>
              </a:gs>
              <a:gs pos="28000">
                <a:schemeClr val="accent6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7" name="Rechteck 36"/>
          <p:cNvSpPr/>
          <p:nvPr/>
        </p:nvSpPr>
        <p:spPr>
          <a:xfrm>
            <a:off x="7660895" y="1821341"/>
            <a:ext cx="817165" cy="821835"/>
          </a:xfrm>
          <a:prstGeom prst="rect">
            <a:avLst/>
          </a:prstGeom>
          <a:gradFill flip="none" rotWithShape="1">
            <a:gsLst>
              <a:gs pos="38000">
                <a:schemeClr val="accent4"/>
              </a:gs>
              <a:gs pos="63000">
                <a:schemeClr val="accent6"/>
              </a:gs>
            </a:gsLst>
            <a:lin ang="189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8" name="Rechteck 37"/>
          <p:cNvSpPr/>
          <p:nvPr/>
        </p:nvSpPr>
        <p:spPr>
          <a:xfrm rot="5400000">
            <a:off x="9001147" y="1313506"/>
            <a:ext cx="832411" cy="18480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9" name="Rechteck 38"/>
          <p:cNvSpPr/>
          <p:nvPr/>
        </p:nvSpPr>
        <p:spPr>
          <a:xfrm rot="10800000">
            <a:off x="10341398" y="2663195"/>
            <a:ext cx="832413" cy="1838649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40" name="Rechteck 39"/>
          <p:cNvSpPr/>
          <p:nvPr/>
        </p:nvSpPr>
        <p:spPr>
          <a:xfrm rot="16200000">
            <a:off x="8994365" y="3987222"/>
            <a:ext cx="845980" cy="184809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44" name="Rechteck 43"/>
          <p:cNvSpPr/>
          <p:nvPr/>
        </p:nvSpPr>
        <p:spPr>
          <a:xfrm>
            <a:off x="7660897" y="2653754"/>
            <a:ext cx="832414" cy="18480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grpSp>
        <p:nvGrpSpPr>
          <p:cNvPr id="45" name="Gruppieren 44"/>
          <p:cNvGrpSpPr/>
          <p:nvPr/>
        </p:nvGrpSpPr>
        <p:grpSpPr>
          <a:xfrm>
            <a:off x="8493310" y="1821341"/>
            <a:ext cx="1848091" cy="3512916"/>
            <a:chOff x="8142790" y="1892461"/>
            <a:chExt cx="1848091" cy="3512916"/>
          </a:xfrm>
        </p:grpSpPr>
        <p:cxnSp>
          <p:nvCxnSpPr>
            <p:cNvPr id="46" name="Gerader Verbinder 45"/>
            <p:cNvCxnSpPr/>
            <p:nvPr/>
          </p:nvCxnSpPr>
          <p:spPr>
            <a:xfrm>
              <a:off x="8142790" y="18924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Gerader Verbinder 46"/>
            <p:cNvCxnSpPr/>
            <p:nvPr/>
          </p:nvCxnSpPr>
          <p:spPr>
            <a:xfrm>
              <a:off x="9990881" y="18924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uppieren 47"/>
          <p:cNvGrpSpPr/>
          <p:nvPr/>
        </p:nvGrpSpPr>
        <p:grpSpPr>
          <a:xfrm rot="5400000">
            <a:off x="8493310" y="1821341"/>
            <a:ext cx="1848091" cy="3512916"/>
            <a:chOff x="8295190" y="2044861"/>
            <a:chExt cx="1848091" cy="3512916"/>
          </a:xfrm>
        </p:grpSpPr>
        <p:cxnSp>
          <p:nvCxnSpPr>
            <p:cNvPr id="49" name="Gerader Verbinder 48"/>
            <p:cNvCxnSpPr/>
            <p:nvPr/>
          </p:nvCxnSpPr>
          <p:spPr>
            <a:xfrm>
              <a:off x="8295190" y="20448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rader Verbinder 49"/>
            <p:cNvCxnSpPr/>
            <p:nvPr/>
          </p:nvCxnSpPr>
          <p:spPr>
            <a:xfrm>
              <a:off x="10143281" y="2044861"/>
              <a:ext cx="0" cy="3512916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" name="Line"/>
          <p:cNvCxnSpPr>
            <a:stCxn id="53" idx="7"/>
            <a:endCxn id="52" idx="3"/>
          </p:cNvCxnSpPr>
          <p:nvPr/>
        </p:nvCxnSpPr>
        <p:spPr>
          <a:xfrm flipV="1">
            <a:off x="7483990" y="1745274"/>
            <a:ext cx="3253603" cy="192416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Point [4 3]"/>
          <p:cNvSpPr/>
          <p:nvPr/>
        </p:nvSpPr>
        <p:spPr>
          <a:xfrm>
            <a:off x="10702720" y="1542022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3" name="Point [0 0]"/>
          <p:cNvSpPr/>
          <p:nvPr/>
        </p:nvSpPr>
        <p:spPr>
          <a:xfrm>
            <a:off x="7280738" y="3634561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hteck 53"/>
              <p:cNvSpPr/>
              <p:nvPr/>
            </p:nvSpPr>
            <p:spPr>
              <a:xfrm>
                <a:off x="8553226" y="3131693"/>
                <a:ext cx="7505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4" name="Rechteck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3226" y="3131693"/>
                <a:ext cx="750525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echteck 54"/>
              <p:cNvSpPr/>
              <p:nvPr/>
            </p:nvSpPr>
            <p:spPr>
              <a:xfrm>
                <a:off x="9487676" y="3429743"/>
                <a:ext cx="75052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chemeClr val="accent4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dirty="0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5" name="Rechteck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7676" y="3429743"/>
                <a:ext cx="75052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6" name="Line"/>
          <p:cNvCxnSpPr/>
          <p:nvPr/>
        </p:nvCxnSpPr>
        <p:spPr>
          <a:xfrm flipV="1">
            <a:off x="7499234" y="3109991"/>
            <a:ext cx="939023" cy="555332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Point [0 0]"/>
          <p:cNvSpPr/>
          <p:nvPr/>
        </p:nvSpPr>
        <p:spPr>
          <a:xfrm>
            <a:off x="8372282" y="2958328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feld 57"/>
              <p:cNvSpPr txBox="1"/>
              <p:nvPr/>
            </p:nvSpPr>
            <p:spPr>
              <a:xfrm>
                <a:off x="8005638" y="2625870"/>
                <a:ext cx="43261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8" name="Textfeld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5638" y="2625870"/>
                <a:ext cx="432619" cy="461665"/>
              </a:xfrm>
              <a:prstGeom prst="rect">
                <a:avLst/>
              </a:prstGeom>
              <a:blipFill>
                <a:blip r:embed="rId4"/>
                <a:stretch>
                  <a:fillRect t="-20000" r="-3380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feld 58"/>
              <p:cNvSpPr txBox="1"/>
              <p:nvPr/>
            </p:nvSpPr>
            <p:spPr>
              <a:xfrm>
                <a:off x="9297004" y="2800127"/>
                <a:ext cx="427040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59" name="Textfeld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7004" y="2800127"/>
                <a:ext cx="427040" cy="5162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Line"/>
          <p:cNvCxnSpPr/>
          <p:nvPr/>
        </p:nvCxnSpPr>
        <p:spPr>
          <a:xfrm flipV="1">
            <a:off x="9203348" y="1745275"/>
            <a:ext cx="1534245" cy="907342"/>
          </a:xfrm>
          <a:prstGeom prst="line">
            <a:avLst/>
          </a:prstGeom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Point [4 3]"/>
          <p:cNvSpPr/>
          <p:nvPr/>
        </p:nvSpPr>
        <p:spPr>
          <a:xfrm>
            <a:off x="10210448" y="1877682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Inhaltsplatzhalter 3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Compute new out-code for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de-DE" dirty="0"/>
              </a:p>
              <a:p>
                <a:endParaRPr lang="en-US" dirty="0"/>
              </a:p>
              <a:p>
                <a:r>
                  <a:rPr lang="en-US" dirty="0"/>
                  <a:t>All out-codes are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accent4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 dirty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de-DE" dirty="0"/>
                  <a:t>	Trivial </a:t>
                </a:r>
                <a:r>
                  <a:rPr lang="en-US" dirty="0"/>
                  <a:t>accept</a:t>
                </a:r>
              </a:p>
            </p:txBody>
          </p:sp>
        </mc:Choice>
        <mc:Fallback xmlns="">
          <p:sp>
            <p:nvSpPr>
              <p:cNvPr id="4" name="Inhaltsplatzhalt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6"/>
                <a:stretch>
                  <a:fillRect l="-71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Point [4 3]"/>
          <p:cNvSpPr/>
          <p:nvPr/>
        </p:nvSpPr>
        <p:spPr>
          <a:xfrm>
            <a:off x="9080127" y="2529667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016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leichschenkliges Dreieck 25"/>
          <p:cNvSpPr/>
          <p:nvPr/>
        </p:nvSpPr>
        <p:spPr>
          <a:xfrm>
            <a:off x="7454102" y="2237589"/>
            <a:ext cx="3361043" cy="3224990"/>
          </a:xfrm>
          <a:custGeom>
            <a:avLst/>
            <a:gdLst>
              <a:gd name="connsiteX0" fmla="*/ 0 w 1855943"/>
              <a:gd name="connsiteY0" fmla="*/ 1657500 h 1657500"/>
              <a:gd name="connsiteX1" fmla="*/ 1716525 w 1855943"/>
              <a:gd name="connsiteY1" fmla="*/ 0 h 1657500"/>
              <a:gd name="connsiteX2" fmla="*/ 1855943 w 1855943"/>
              <a:gd name="connsiteY2" fmla="*/ 1657500 h 1657500"/>
              <a:gd name="connsiteX3" fmla="*/ 0 w 1855943"/>
              <a:gd name="connsiteY3" fmla="*/ 1657500 h 1657500"/>
              <a:gd name="connsiteX0" fmla="*/ 0 w 1876545"/>
              <a:gd name="connsiteY0" fmla="*/ 1809900 h 1809900"/>
              <a:gd name="connsiteX1" fmla="*/ 1876545 w 1876545"/>
              <a:gd name="connsiteY1" fmla="*/ 0 h 1809900"/>
              <a:gd name="connsiteX2" fmla="*/ 1855943 w 1876545"/>
              <a:gd name="connsiteY2" fmla="*/ 1809900 h 1809900"/>
              <a:gd name="connsiteX3" fmla="*/ 0 w 1876545"/>
              <a:gd name="connsiteY3" fmla="*/ 1809900 h 1809900"/>
              <a:gd name="connsiteX0" fmla="*/ 0 w 1855943"/>
              <a:gd name="connsiteY0" fmla="*/ 1733700 h 1733700"/>
              <a:gd name="connsiteX1" fmla="*/ 1807965 w 1855943"/>
              <a:gd name="connsiteY1" fmla="*/ 0 h 1733700"/>
              <a:gd name="connsiteX2" fmla="*/ 1855943 w 1855943"/>
              <a:gd name="connsiteY2" fmla="*/ 1733700 h 1733700"/>
              <a:gd name="connsiteX3" fmla="*/ 0 w 1855943"/>
              <a:gd name="connsiteY3" fmla="*/ 1733700 h 1733700"/>
              <a:gd name="connsiteX0" fmla="*/ 0 w 1855943"/>
              <a:gd name="connsiteY0" fmla="*/ 1733700 h 1733700"/>
              <a:gd name="connsiteX1" fmla="*/ 1853685 w 1855943"/>
              <a:gd name="connsiteY1" fmla="*/ 0 h 1733700"/>
              <a:gd name="connsiteX2" fmla="*/ 1855943 w 1855943"/>
              <a:gd name="connsiteY2" fmla="*/ 1733700 h 1733700"/>
              <a:gd name="connsiteX3" fmla="*/ 0 w 1855943"/>
              <a:gd name="connsiteY3" fmla="*/ 1733700 h 1733700"/>
              <a:gd name="connsiteX0" fmla="*/ 0 w 1855943"/>
              <a:gd name="connsiteY0" fmla="*/ 1771800 h 1771800"/>
              <a:gd name="connsiteX1" fmla="*/ 1846065 w 1855943"/>
              <a:gd name="connsiteY1" fmla="*/ 0 h 1771800"/>
              <a:gd name="connsiteX2" fmla="*/ 1855943 w 1855943"/>
              <a:gd name="connsiteY2" fmla="*/ 1771800 h 1771800"/>
              <a:gd name="connsiteX3" fmla="*/ 0 w 1855943"/>
              <a:gd name="connsiteY3" fmla="*/ 1771800 h 1771800"/>
              <a:gd name="connsiteX0" fmla="*/ 0 w 1855943"/>
              <a:gd name="connsiteY0" fmla="*/ 1611780 h 1611780"/>
              <a:gd name="connsiteX1" fmla="*/ 1837706 w 1855943"/>
              <a:gd name="connsiteY1" fmla="*/ 0 h 1611780"/>
              <a:gd name="connsiteX2" fmla="*/ 1855943 w 1855943"/>
              <a:gd name="connsiteY2" fmla="*/ 1611780 h 1611780"/>
              <a:gd name="connsiteX3" fmla="*/ 0 w 1855943"/>
              <a:gd name="connsiteY3" fmla="*/ 1611780 h 1611780"/>
              <a:gd name="connsiteX0" fmla="*/ 0 w 1859151"/>
              <a:gd name="connsiteY0" fmla="*/ 1908960 h 1908960"/>
              <a:gd name="connsiteX1" fmla="*/ 1859068 w 1859151"/>
              <a:gd name="connsiteY1" fmla="*/ 0 h 1908960"/>
              <a:gd name="connsiteX2" fmla="*/ 1855943 w 1859151"/>
              <a:gd name="connsiteY2" fmla="*/ 1908960 h 1908960"/>
              <a:gd name="connsiteX3" fmla="*/ 0 w 1859151"/>
              <a:gd name="connsiteY3" fmla="*/ 1908960 h 190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59151" h="1908960">
                <a:moveTo>
                  <a:pt x="0" y="1908960"/>
                </a:moveTo>
                <a:lnTo>
                  <a:pt x="1859068" y="0"/>
                </a:lnTo>
                <a:cubicBezTo>
                  <a:pt x="1859821" y="577900"/>
                  <a:pt x="1855190" y="1331060"/>
                  <a:pt x="1855943" y="1908960"/>
                </a:cubicBezTo>
                <a:lnTo>
                  <a:pt x="0" y="1908960"/>
                </a:lnTo>
                <a:close/>
              </a:path>
            </a:pathLst>
          </a:custGeom>
          <a:gradFill flip="none" rotWithShape="1">
            <a:gsLst>
              <a:gs pos="100000">
                <a:schemeClr val="accent5">
                  <a:lumMod val="50000"/>
                </a:schemeClr>
              </a:gs>
              <a:gs pos="55000">
                <a:schemeClr val="accent5">
                  <a:lumMod val="60000"/>
                  <a:lumOff val="40000"/>
                </a:schemeClr>
              </a:gs>
              <a:gs pos="0">
                <a:schemeClr val="accent5">
                  <a:lumMod val="20000"/>
                  <a:lumOff val="8000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E00964B3-382E-42C8-9CE5-C4B63B4F74D6}"/>
              </a:ext>
            </a:extLst>
          </p:cNvPr>
          <p:cNvGrpSpPr/>
          <p:nvPr/>
        </p:nvGrpSpPr>
        <p:grpSpPr>
          <a:xfrm>
            <a:off x="6573447" y="1475223"/>
            <a:ext cx="4853026" cy="4828757"/>
            <a:chOff x="6573447" y="1475223"/>
            <a:chExt cx="4853026" cy="4828757"/>
          </a:xfrm>
        </p:grpSpPr>
        <p:cxnSp>
          <p:nvCxnSpPr>
            <p:cNvPr id="15" name="y axis">
              <a:extLst>
                <a:ext uri="{FF2B5EF4-FFF2-40B4-BE49-F238E27FC236}">
                  <a16:creationId xmlns:a16="http://schemas.microsoft.com/office/drawing/2014/main" id="{44B18C00-7B4E-47F1-843E-2F5753FA7899}"/>
                </a:ext>
              </a:extLst>
            </p:cNvPr>
            <p:cNvCxnSpPr/>
            <p:nvPr/>
          </p:nvCxnSpPr>
          <p:spPr>
            <a:xfrm flipV="1">
              <a:off x="7509169" y="1890883"/>
              <a:ext cx="0" cy="3546622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x axis">
              <a:extLst>
                <a:ext uri="{FF2B5EF4-FFF2-40B4-BE49-F238E27FC236}">
                  <a16:creationId xmlns:a16="http://schemas.microsoft.com/office/drawing/2014/main" id="{C9B6EBD7-ACFE-4CC1-AEB0-5D96A441DAF9}"/>
                </a:ext>
              </a:extLst>
            </p:cNvPr>
            <p:cNvCxnSpPr/>
            <p:nvPr/>
          </p:nvCxnSpPr>
          <p:spPr>
            <a:xfrm>
              <a:off x="6573447" y="5437505"/>
              <a:ext cx="945081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y axis">
              <a:extLst>
                <a:ext uri="{FF2B5EF4-FFF2-40B4-BE49-F238E27FC236}">
                  <a16:creationId xmlns:a16="http://schemas.microsoft.com/office/drawing/2014/main" id="{AED9249E-0AB1-4560-93C7-DDD637174D1A}"/>
                </a:ext>
              </a:extLst>
            </p:cNvPr>
            <p:cNvCxnSpPr/>
            <p:nvPr/>
          </p:nvCxnSpPr>
          <p:spPr>
            <a:xfrm flipV="1">
              <a:off x="7509169" y="5437505"/>
              <a:ext cx="0" cy="866475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x axis">
              <a:extLst>
                <a:ext uri="{FF2B5EF4-FFF2-40B4-BE49-F238E27FC236}">
                  <a16:creationId xmlns:a16="http://schemas.microsoft.com/office/drawing/2014/main" id="{0FA33246-815D-4243-B5BF-259CD1CEDB3F}"/>
                </a:ext>
              </a:extLst>
            </p:cNvPr>
            <p:cNvCxnSpPr/>
            <p:nvPr/>
          </p:nvCxnSpPr>
          <p:spPr>
            <a:xfrm flipV="1">
              <a:off x="7518528" y="5437505"/>
              <a:ext cx="354210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x axis label">
                  <a:extLst>
                    <a:ext uri="{FF2B5EF4-FFF2-40B4-BE49-F238E27FC236}">
                      <a16:creationId xmlns:a16="http://schemas.microsoft.com/office/drawing/2014/main" id="{12B1D7C3-3DE5-4532-9237-332E3CC2A5D0}"/>
                    </a:ext>
                  </a:extLst>
                </p:cNvPr>
                <p:cNvSpPr txBox="1"/>
                <p:nvPr/>
              </p:nvSpPr>
              <p:spPr>
                <a:xfrm>
                  <a:off x="11061693" y="5235533"/>
                  <a:ext cx="364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" name="x axis label">
                  <a:extLst>
                    <a:ext uri="{FF2B5EF4-FFF2-40B4-BE49-F238E27FC236}">
                      <a16:creationId xmlns:a16="http://schemas.microsoft.com/office/drawing/2014/main" id="{12B1D7C3-3DE5-4532-9237-332E3CC2A5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61693" y="5235533"/>
                  <a:ext cx="364780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y axis label">
                  <a:extLst>
                    <a:ext uri="{FF2B5EF4-FFF2-40B4-BE49-F238E27FC236}">
                      <a16:creationId xmlns:a16="http://schemas.microsoft.com/office/drawing/2014/main" id="{EF1FEE64-693B-4D84-823E-AAA4514C0E27}"/>
                    </a:ext>
                  </a:extLst>
                </p:cNvPr>
                <p:cNvSpPr txBox="1"/>
                <p:nvPr/>
              </p:nvSpPr>
              <p:spPr>
                <a:xfrm>
                  <a:off x="7331720" y="1475223"/>
                  <a:ext cx="3681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0" name="y axis label">
                  <a:extLst>
                    <a:ext uri="{FF2B5EF4-FFF2-40B4-BE49-F238E27FC236}">
                      <a16:creationId xmlns:a16="http://schemas.microsoft.com/office/drawing/2014/main" id="{EF1FEE64-693B-4D84-823E-AAA4514C0E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31720" y="1475223"/>
                  <a:ext cx="368178" cy="369332"/>
                </a:xfrm>
                <a:prstGeom prst="rect">
                  <a:avLst/>
                </a:prstGeom>
                <a:blipFill>
                  <a:blip r:embed="rId3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Inhaltsplatzhalter 8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00000"/>
                  </a:lnSpc>
                </a:pPr>
                <a:r>
                  <a:rPr lang="en-US" dirty="0"/>
                  <a:t>Line is defined by two points:</a:t>
                </a:r>
                <a:br>
                  <a:rPr lang="en-US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Assumptions: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sz="1900" dirty="0"/>
                  <a:t>Line through origin:	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1900" i="1" dirty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19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900" i="1" dirty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endParaRPr lang="en-US" sz="1900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:r>
                  <a:rPr lang="en-US" sz="1900" dirty="0"/>
                  <a:t>No vertical lines:	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de-DE" sz="190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sz="1900" i="1">
                        <a:latin typeface="Cambria Math" panose="02040503050406030204" pitchFamily="18" charset="0"/>
                      </a:rPr>
                      <m:t>≠</m:t>
                    </m:r>
                    <m:r>
                      <a:rPr lang="de-DE" sz="1900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de-DE" sz="1900" i="1" dirty="0">
                  <a:latin typeface="Cambria Math" panose="02040503050406030204" pitchFamily="18" charset="0"/>
                </a:endParaRPr>
              </a:p>
              <a:p>
                <a:pPr lvl="1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0≤</m:t>
                    </m:r>
                    <m:sSub>
                      <m:sSubPr>
                        <m:ctrlPr>
                          <a:rPr lang="de-DE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de-DE" sz="18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de-DE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18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de-DE" sz="18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endParaRPr lang="en-US" sz="1900" b="0" dirty="0"/>
              </a:p>
              <a:p>
                <a:pPr>
                  <a:lnSpc>
                    <a:spcPct val="100000"/>
                  </a:lnSpc>
                </a:pPr>
                <a:r>
                  <a:rPr lang="en-US" sz="2300" b="0" dirty="0"/>
                  <a:t>Arbitrary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3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3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300" b="0" dirty="0"/>
                  <a:t> und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3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3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sz="2300" b="0" i="0" dirty="0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en-US" sz="2300" dirty="0"/>
                  <a:t>Symmetry</a:t>
                </a:r>
              </a:p>
              <a:p>
                <a:pPr marL="457200" lvl="1" indent="0">
                  <a:lnSpc>
                    <a:spcPct val="100000"/>
                  </a:lnSpc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9" name="Inhaltsplatzhalter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419" t="-8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Definition: Line as a Simplified Linear Function</a:t>
            </a:r>
          </a:p>
        </p:txBody>
      </p:sp>
      <p:cxnSp>
        <p:nvCxnSpPr>
          <p:cNvPr id="22" name="Gerader Verbinder 21"/>
          <p:cNvCxnSpPr/>
          <p:nvPr/>
        </p:nvCxnSpPr>
        <p:spPr>
          <a:xfrm flipH="1" flipV="1">
            <a:off x="6524573" y="4493172"/>
            <a:ext cx="1831152" cy="175627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r Verbinder 34"/>
          <p:cNvCxnSpPr/>
          <p:nvPr/>
        </p:nvCxnSpPr>
        <p:spPr>
          <a:xfrm flipV="1">
            <a:off x="6605752" y="2237589"/>
            <a:ext cx="4239764" cy="406639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id="{C4454465-FE67-4BF2-A1DC-B5B26B7003A8}"/>
                  </a:ext>
                </a:extLst>
              </p:cNvPr>
              <p:cNvSpPr txBox="1"/>
              <p:nvPr/>
            </p:nvSpPr>
            <p:spPr>
              <a:xfrm flipH="1">
                <a:off x="9204075" y="4190991"/>
                <a:ext cx="1359147" cy="5162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400" dirty="0"/>
                  <a:t>Vaild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de-DE" sz="2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de-DE" sz="2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</m:oMath>
                </a14:m>
                <a:r>
                  <a:rPr lang="de-DE" sz="2400" dirty="0"/>
                  <a:t>‘s</a:t>
                </a:r>
              </a:p>
            </p:txBody>
          </p:sp>
        </mc:Choice>
        <mc:Fallback xmlns="">
          <p:sp>
            <p:nvSpPr>
              <p:cNvPr id="3" name="Textfeld 2">
                <a:extLst>
                  <a:ext uri="{FF2B5EF4-FFF2-40B4-BE49-F238E27FC236}">
                    <a16:creationId xmlns:a16="http://schemas.microsoft.com/office/drawing/2014/main" id="{C4454465-FE67-4BF2-A1DC-B5B26B7003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9204075" y="4190991"/>
                <a:ext cx="1359147" cy="516232"/>
              </a:xfrm>
              <a:prstGeom prst="rect">
                <a:avLst/>
              </a:prstGeom>
              <a:blipFill>
                <a:blip r:embed="rId6"/>
                <a:stretch>
                  <a:fillRect l="-6278" r="-5381" b="-2705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570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FA584C31-0ACA-458C-8D06-331CB4BCE37F}"/>
              </a:ext>
            </a:extLst>
          </p:cNvPr>
          <p:cNvGrpSpPr/>
          <p:nvPr/>
        </p:nvGrpSpPr>
        <p:grpSpPr>
          <a:xfrm>
            <a:off x="6573447" y="1475223"/>
            <a:ext cx="4853026" cy="4828757"/>
            <a:chOff x="6573447" y="1475223"/>
            <a:chExt cx="4853026" cy="4828757"/>
          </a:xfrm>
        </p:grpSpPr>
        <p:cxnSp>
          <p:nvCxnSpPr>
            <p:cNvPr id="20" name="y axis">
              <a:extLst>
                <a:ext uri="{FF2B5EF4-FFF2-40B4-BE49-F238E27FC236}">
                  <a16:creationId xmlns:a16="http://schemas.microsoft.com/office/drawing/2014/main" id="{B38DE656-3078-424A-87D6-6BE16C7C3718}"/>
                </a:ext>
              </a:extLst>
            </p:cNvPr>
            <p:cNvCxnSpPr/>
            <p:nvPr/>
          </p:nvCxnSpPr>
          <p:spPr>
            <a:xfrm flipV="1">
              <a:off x="7509169" y="1890883"/>
              <a:ext cx="0" cy="3546622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x axis">
              <a:extLst>
                <a:ext uri="{FF2B5EF4-FFF2-40B4-BE49-F238E27FC236}">
                  <a16:creationId xmlns:a16="http://schemas.microsoft.com/office/drawing/2014/main" id="{682ECB3A-6466-4C7E-8A73-277399B815A5}"/>
                </a:ext>
              </a:extLst>
            </p:cNvPr>
            <p:cNvCxnSpPr/>
            <p:nvPr/>
          </p:nvCxnSpPr>
          <p:spPr>
            <a:xfrm>
              <a:off x="6573447" y="5437505"/>
              <a:ext cx="945081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y axis">
              <a:extLst>
                <a:ext uri="{FF2B5EF4-FFF2-40B4-BE49-F238E27FC236}">
                  <a16:creationId xmlns:a16="http://schemas.microsoft.com/office/drawing/2014/main" id="{50F0D00D-3F08-4E34-88EB-6563CE082257}"/>
                </a:ext>
              </a:extLst>
            </p:cNvPr>
            <p:cNvCxnSpPr/>
            <p:nvPr/>
          </p:nvCxnSpPr>
          <p:spPr>
            <a:xfrm flipV="1">
              <a:off x="7509169" y="5437505"/>
              <a:ext cx="0" cy="866475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x axis">
              <a:extLst>
                <a:ext uri="{FF2B5EF4-FFF2-40B4-BE49-F238E27FC236}">
                  <a16:creationId xmlns:a16="http://schemas.microsoft.com/office/drawing/2014/main" id="{A7415733-277E-4BA6-9715-9FF941A61C36}"/>
                </a:ext>
              </a:extLst>
            </p:cNvPr>
            <p:cNvCxnSpPr/>
            <p:nvPr/>
          </p:nvCxnSpPr>
          <p:spPr>
            <a:xfrm flipV="1">
              <a:off x="7518528" y="5437505"/>
              <a:ext cx="354210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x axis label">
                  <a:extLst>
                    <a:ext uri="{FF2B5EF4-FFF2-40B4-BE49-F238E27FC236}">
                      <a16:creationId xmlns:a16="http://schemas.microsoft.com/office/drawing/2014/main" id="{C81A6744-C470-4C11-B598-18595EBB5765}"/>
                    </a:ext>
                  </a:extLst>
                </p:cNvPr>
                <p:cNvSpPr txBox="1"/>
                <p:nvPr/>
              </p:nvSpPr>
              <p:spPr>
                <a:xfrm>
                  <a:off x="11061693" y="5235533"/>
                  <a:ext cx="364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4" name="x axis label">
                  <a:extLst>
                    <a:ext uri="{FF2B5EF4-FFF2-40B4-BE49-F238E27FC236}">
                      <a16:creationId xmlns:a16="http://schemas.microsoft.com/office/drawing/2014/main" id="{C81A6744-C470-4C11-B598-18595EBB57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61693" y="5235533"/>
                  <a:ext cx="364780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y axis label">
                  <a:extLst>
                    <a:ext uri="{FF2B5EF4-FFF2-40B4-BE49-F238E27FC236}">
                      <a16:creationId xmlns:a16="http://schemas.microsoft.com/office/drawing/2014/main" id="{EA2F9367-77B2-4AA8-A4C9-F6A093B4508B}"/>
                    </a:ext>
                  </a:extLst>
                </p:cNvPr>
                <p:cNvSpPr txBox="1"/>
                <p:nvPr/>
              </p:nvSpPr>
              <p:spPr>
                <a:xfrm>
                  <a:off x="7331720" y="1475223"/>
                  <a:ext cx="3681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5" name="y axis label">
                  <a:extLst>
                    <a:ext uri="{FF2B5EF4-FFF2-40B4-BE49-F238E27FC236}">
                      <a16:creationId xmlns:a16="http://schemas.microsoft.com/office/drawing/2014/main" id="{EA2F9367-77B2-4AA8-A4C9-F6A093B450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31720" y="1475223"/>
                  <a:ext cx="368178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Inhaltsplatzhalter 227"/>
              <p:cNvSpPr>
                <a:spLocks noGrp="1"/>
              </p:cNvSpPr>
              <p:nvPr>
                <p:ph idx="1"/>
              </p:nvPr>
            </p:nvSpPr>
            <p:spPr>
              <a:xfrm>
                <a:off x="514351" y="1266825"/>
                <a:ext cx="6080355" cy="5233988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/>
                  <a:t>Since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, we get</a:t>
                </a:r>
              </a:p>
              <a:p>
                <a:pPr marL="457200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600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de-DE" sz="2600" b="0" i="1" dirty="0">
                  <a:latin typeface="Cambria Math" panose="02040503050406030204" pitchFamily="18" charset="0"/>
                </a:endParaRPr>
              </a:p>
              <a:p>
                <a:pPr marL="457200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de-DE" sz="2600" b="0" i="1" dirty="0">
                  <a:latin typeface="Cambria Math" panose="02040503050406030204" pitchFamily="18" charset="0"/>
                </a:endParaRPr>
              </a:p>
              <a:p>
                <a:pPr marL="457200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sz="2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sSub>
                            <m:sSubPr>
                              <m:ctrlP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sz="2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de-DE" sz="26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8" name="Inhaltsplatzhalter 22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51" y="1266825"/>
                <a:ext cx="6080355" cy="5233988"/>
              </a:xfrm>
              <a:prstGeom prst="rect">
                <a:avLst/>
              </a:prstGeom>
              <a:blipFill>
                <a:blip r:embed="rId5"/>
                <a:stretch>
                  <a:fillRect l="-150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el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Definition: Line as a Simplified Linear Function</a:t>
            </a:r>
          </a:p>
        </p:txBody>
      </p:sp>
      <p:grpSp>
        <p:nvGrpSpPr>
          <p:cNvPr id="142" name="Gruppieren 141"/>
          <p:cNvGrpSpPr/>
          <p:nvPr/>
        </p:nvGrpSpPr>
        <p:grpSpPr>
          <a:xfrm>
            <a:off x="7389677" y="3197145"/>
            <a:ext cx="3075907" cy="2342116"/>
            <a:chOff x="7091259" y="3470670"/>
            <a:chExt cx="3075907" cy="2342116"/>
          </a:xfrm>
        </p:grpSpPr>
        <p:cxnSp>
          <p:nvCxnSpPr>
            <p:cNvPr id="143" name="Line"/>
            <p:cNvCxnSpPr>
              <a:stCxn id="144" idx="7"/>
              <a:endCxn id="145" idx="3"/>
            </p:cNvCxnSpPr>
            <p:nvPr/>
          </p:nvCxnSpPr>
          <p:spPr>
            <a:xfrm flipV="1">
              <a:off x="7294511" y="3673922"/>
              <a:ext cx="2669403" cy="1935612"/>
            </a:xfrm>
            <a:prstGeom prst="line">
              <a:avLst/>
            </a:prstGeom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Point [0 0]"/>
            <p:cNvSpPr/>
            <p:nvPr/>
          </p:nvSpPr>
          <p:spPr>
            <a:xfrm>
              <a:off x="7091259" y="5574661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5" name="Point [4 3]"/>
            <p:cNvSpPr/>
            <p:nvPr/>
          </p:nvSpPr>
          <p:spPr>
            <a:xfrm>
              <a:off x="9929041" y="3470670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[4 3]"/>
              <p:cNvSpPr txBox="1"/>
              <p:nvPr/>
            </p:nvSpPr>
            <p:spPr>
              <a:xfrm>
                <a:off x="10227459" y="2659878"/>
                <a:ext cx="423834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7" name="[4 3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7459" y="2659878"/>
                <a:ext cx="423834" cy="5162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[0 0]"/>
              <p:cNvSpPr txBox="1"/>
              <p:nvPr/>
            </p:nvSpPr>
            <p:spPr>
              <a:xfrm>
                <a:off x="7024689" y="5437505"/>
                <a:ext cx="42941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8" name="[0 0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689" y="5437505"/>
                <a:ext cx="429413" cy="461665"/>
              </a:xfrm>
              <a:prstGeom prst="rect">
                <a:avLst/>
              </a:prstGeom>
              <a:blipFill>
                <a:blip r:embed="rId7"/>
                <a:stretch>
                  <a:fillRect t="-19737" r="-3239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hteck 1">
                <a:extLst>
                  <a:ext uri="{FF2B5EF4-FFF2-40B4-BE49-F238E27FC236}">
                    <a16:creationId xmlns:a16="http://schemas.microsoft.com/office/drawing/2014/main" id="{5DD6F48C-6CF4-4C2D-8EC2-CE42005903F0}"/>
                  </a:ext>
                </a:extLst>
              </p:cNvPr>
              <p:cNvSpPr/>
              <p:nvPr/>
            </p:nvSpPr>
            <p:spPr>
              <a:xfrm>
                <a:off x="1773528" y="5539261"/>
                <a:ext cx="1781000" cy="9305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1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6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de-DE" sz="2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sz="2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6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6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de-DE" sz="2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hteck 1">
                <a:extLst>
                  <a:ext uri="{FF2B5EF4-FFF2-40B4-BE49-F238E27FC236}">
                    <a16:creationId xmlns:a16="http://schemas.microsoft.com/office/drawing/2014/main" id="{5DD6F48C-6CF4-4C2D-8EC2-CE42005903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3528" y="5539261"/>
                <a:ext cx="1781000" cy="9305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408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77037FE5-C894-4B3C-978B-B5C5DD43D67A}"/>
              </a:ext>
            </a:extLst>
          </p:cNvPr>
          <p:cNvGrpSpPr/>
          <p:nvPr/>
        </p:nvGrpSpPr>
        <p:grpSpPr>
          <a:xfrm>
            <a:off x="6573447" y="1475223"/>
            <a:ext cx="4853026" cy="4828757"/>
            <a:chOff x="6573447" y="1475223"/>
            <a:chExt cx="4853026" cy="4828757"/>
          </a:xfrm>
        </p:grpSpPr>
        <p:cxnSp>
          <p:nvCxnSpPr>
            <p:cNvPr id="20" name="y axis">
              <a:extLst>
                <a:ext uri="{FF2B5EF4-FFF2-40B4-BE49-F238E27FC236}">
                  <a16:creationId xmlns:a16="http://schemas.microsoft.com/office/drawing/2014/main" id="{0C998031-3DFE-40C1-AE85-320B84282A0B}"/>
                </a:ext>
              </a:extLst>
            </p:cNvPr>
            <p:cNvCxnSpPr/>
            <p:nvPr/>
          </p:nvCxnSpPr>
          <p:spPr>
            <a:xfrm flipV="1">
              <a:off x="7509169" y="1890883"/>
              <a:ext cx="0" cy="3546622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x axis">
              <a:extLst>
                <a:ext uri="{FF2B5EF4-FFF2-40B4-BE49-F238E27FC236}">
                  <a16:creationId xmlns:a16="http://schemas.microsoft.com/office/drawing/2014/main" id="{8F0E101E-2BA1-4435-8C12-299F725E0D1D}"/>
                </a:ext>
              </a:extLst>
            </p:cNvPr>
            <p:cNvCxnSpPr/>
            <p:nvPr/>
          </p:nvCxnSpPr>
          <p:spPr>
            <a:xfrm>
              <a:off x="6573447" y="5437505"/>
              <a:ext cx="945081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y axis">
              <a:extLst>
                <a:ext uri="{FF2B5EF4-FFF2-40B4-BE49-F238E27FC236}">
                  <a16:creationId xmlns:a16="http://schemas.microsoft.com/office/drawing/2014/main" id="{F58A695F-D7C7-4AFF-830C-DE8F0CE6A126}"/>
                </a:ext>
              </a:extLst>
            </p:cNvPr>
            <p:cNvCxnSpPr/>
            <p:nvPr/>
          </p:nvCxnSpPr>
          <p:spPr>
            <a:xfrm flipV="1">
              <a:off x="7509169" y="5437505"/>
              <a:ext cx="0" cy="866475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x axis">
              <a:extLst>
                <a:ext uri="{FF2B5EF4-FFF2-40B4-BE49-F238E27FC236}">
                  <a16:creationId xmlns:a16="http://schemas.microsoft.com/office/drawing/2014/main" id="{D1160AFD-84B6-4525-B43C-AD0CB6D8FFC1}"/>
                </a:ext>
              </a:extLst>
            </p:cNvPr>
            <p:cNvCxnSpPr/>
            <p:nvPr/>
          </p:nvCxnSpPr>
          <p:spPr>
            <a:xfrm flipV="1">
              <a:off x="7518528" y="5437505"/>
              <a:ext cx="354210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x axis label">
                  <a:extLst>
                    <a:ext uri="{FF2B5EF4-FFF2-40B4-BE49-F238E27FC236}">
                      <a16:creationId xmlns:a16="http://schemas.microsoft.com/office/drawing/2014/main" id="{2166D003-69FF-4E51-81DB-931E94AB1CBA}"/>
                    </a:ext>
                  </a:extLst>
                </p:cNvPr>
                <p:cNvSpPr txBox="1"/>
                <p:nvPr/>
              </p:nvSpPr>
              <p:spPr>
                <a:xfrm>
                  <a:off x="11061693" y="5235533"/>
                  <a:ext cx="364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5" name="x axis label">
                  <a:extLst>
                    <a:ext uri="{FF2B5EF4-FFF2-40B4-BE49-F238E27FC236}">
                      <a16:creationId xmlns:a16="http://schemas.microsoft.com/office/drawing/2014/main" id="{2166D003-69FF-4E51-81DB-931E94AB1CB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61693" y="5235533"/>
                  <a:ext cx="364780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y axis label">
                  <a:extLst>
                    <a:ext uri="{FF2B5EF4-FFF2-40B4-BE49-F238E27FC236}">
                      <a16:creationId xmlns:a16="http://schemas.microsoft.com/office/drawing/2014/main" id="{05C29BF7-C5AD-4195-B84B-184AD5059632}"/>
                    </a:ext>
                  </a:extLst>
                </p:cNvPr>
                <p:cNvSpPr txBox="1"/>
                <p:nvPr/>
              </p:nvSpPr>
              <p:spPr>
                <a:xfrm>
                  <a:off x="7331720" y="1475223"/>
                  <a:ext cx="3681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6" name="y axis label">
                  <a:extLst>
                    <a:ext uri="{FF2B5EF4-FFF2-40B4-BE49-F238E27FC236}">
                      <a16:creationId xmlns:a16="http://schemas.microsoft.com/office/drawing/2014/main" id="{05C29BF7-C5AD-4195-B84B-184AD505963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31720" y="1475223"/>
                  <a:ext cx="368178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Inhaltsplatzhalter 227"/>
              <p:cNvSpPr>
                <a:spLocks noGrp="1"/>
              </p:cNvSpPr>
              <p:nvPr>
                <p:ph idx="1"/>
              </p:nvPr>
            </p:nvSpPr>
            <p:spPr>
              <a:xfrm>
                <a:off x="514351" y="1266825"/>
                <a:ext cx="6080355" cy="5233988"/>
              </a:xfrm>
              <a:prstGeom prst="rect">
                <a:avLst/>
              </a:prstGeo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dirty="0"/>
                  <a:t>Since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, we get</a:t>
                </a:r>
                <a:endParaRPr lang="de-DE" sz="2600" b="0" i="1" dirty="0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600" i="1" dirty="0" smtClean="0">
                          <a:latin typeface="Cambria Math" panose="02040503050406030204" pitchFamily="18" charset="0"/>
                        </a:rPr>
                        <m:t> = 0</m:t>
                      </m:r>
                    </m:oMath>
                  </m:oMathPara>
                </a14:m>
                <a:endParaRPr lang="en-US" sz="2600" dirty="0"/>
              </a:p>
              <a:p>
                <a:pPr>
                  <a:buSzPct val="100000"/>
                  <a:buFont typeface="Wingdings 3" panose="05040102010807070707" pitchFamily="18" charset="2"/>
                  <a:buChar char="}"/>
                </a:pPr>
                <a:r>
                  <a:rPr lang="en-US" i="1" dirty="0">
                    <a:solidFill>
                      <a:schemeClr val="accent5"/>
                    </a:solidFill>
                  </a:rPr>
                  <a:t>Simplified linear function</a:t>
                </a:r>
                <a:r>
                  <a:rPr lang="en-US" dirty="0">
                    <a:latin typeface="Cambria Math" panose="02040503050406030204" pitchFamily="18" charset="0"/>
                  </a:rPr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limLow>
                        <m:limLow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a:rPr lang="de-DE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</m:groupChr>
                        </m:e>
                        <m:lim>
                          <m:f>
                            <m:fPr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den>
                          </m:f>
                        </m:lim>
                      </m:limLow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+</m:t>
                      </m:r>
                      <m:limLow>
                        <m:limLowPr>
                          <m:ctrlPr>
                            <a:rPr lang="de-DE" b="0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groupChr>
                        </m:e>
                        <m:lim>
                          <m:r>
                            <a:rPr lang="de-DE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lim>
                      </m:limLow>
                    </m:oMath>
                  </m:oMathPara>
                </a14:m>
                <a:endParaRPr lang="de-DE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8" name="Inhaltsplatzhalter 22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51" y="1266825"/>
                <a:ext cx="6080355" cy="5233988"/>
              </a:xfrm>
              <a:prstGeom prst="rect">
                <a:avLst/>
              </a:prstGeom>
              <a:blipFill>
                <a:blip r:embed="rId5"/>
                <a:stretch>
                  <a:fillRect l="-150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el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Definition: Line as a Simplified Linear Function</a:t>
            </a:r>
          </a:p>
        </p:txBody>
      </p:sp>
      <p:sp>
        <p:nvSpPr>
          <p:cNvPr id="170" name="Textfeld 169"/>
          <p:cNvSpPr txBox="1"/>
          <p:nvPr/>
        </p:nvSpPr>
        <p:spPr>
          <a:xfrm>
            <a:off x="7364165" y="5923083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grpSp>
        <p:nvGrpSpPr>
          <p:cNvPr id="142" name="Gruppieren 141"/>
          <p:cNvGrpSpPr/>
          <p:nvPr/>
        </p:nvGrpSpPr>
        <p:grpSpPr>
          <a:xfrm>
            <a:off x="7389677" y="3197145"/>
            <a:ext cx="3075907" cy="2342116"/>
            <a:chOff x="7091259" y="3470670"/>
            <a:chExt cx="3075907" cy="2342116"/>
          </a:xfrm>
        </p:grpSpPr>
        <p:cxnSp>
          <p:nvCxnSpPr>
            <p:cNvPr id="143" name="Line"/>
            <p:cNvCxnSpPr>
              <a:stCxn id="144" idx="7"/>
              <a:endCxn id="145" idx="3"/>
            </p:cNvCxnSpPr>
            <p:nvPr/>
          </p:nvCxnSpPr>
          <p:spPr>
            <a:xfrm flipV="1">
              <a:off x="7294511" y="3673922"/>
              <a:ext cx="2669403" cy="1935612"/>
            </a:xfrm>
            <a:prstGeom prst="line">
              <a:avLst/>
            </a:prstGeom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Point [0 0]"/>
            <p:cNvSpPr/>
            <p:nvPr/>
          </p:nvSpPr>
          <p:spPr>
            <a:xfrm>
              <a:off x="7091259" y="5574661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5" name="Point [4 3]"/>
            <p:cNvSpPr/>
            <p:nvPr/>
          </p:nvSpPr>
          <p:spPr>
            <a:xfrm>
              <a:off x="9929041" y="3470670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[4 3]"/>
              <p:cNvSpPr txBox="1"/>
              <p:nvPr/>
            </p:nvSpPr>
            <p:spPr>
              <a:xfrm>
                <a:off x="10227459" y="2659878"/>
                <a:ext cx="423834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7" name="[4 3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7459" y="2659878"/>
                <a:ext cx="423834" cy="5162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[0 0]"/>
              <p:cNvSpPr txBox="1"/>
              <p:nvPr/>
            </p:nvSpPr>
            <p:spPr>
              <a:xfrm>
                <a:off x="7024689" y="5437505"/>
                <a:ext cx="42941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8" name="[0 0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689" y="5437505"/>
                <a:ext cx="429413" cy="461665"/>
              </a:xfrm>
              <a:prstGeom prst="rect">
                <a:avLst/>
              </a:prstGeom>
              <a:blipFill>
                <a:blip r:embed="rId7"/>
                <a:stretch>
                  <a:fillRect t="-19737" r="-3239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hteck 22">
                <a:extLst>
                  <a:ext uri="{FF2B5EF4-FFF2-40B4-BE49-F238E27FC236}">
                    <a16:creationId xmlns:a16="http://schemas.microsoft.com/office/drawing/2014/main" id="{5C0E47DA-EEEA-4A94-8F9D-B63627B04C6C}"/>
                  </a:ext>
                </a:extLst>
              </p:cNvPr>
              <p:cNvSpPr/>
              <p:nvPr/>
            </p:nvSpPr>
            <p:spPr>
              <a:xfrm>
                <a:off x="3795761" y="2059949"/>
                <a:ext cx="1781000" cy="9305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1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600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de-DE" sz="2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sz="2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6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6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6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de-DE" sz="2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Rechteck 22">
                <a:extLst>
                  <a:ext uri="{FF2B5EF4-FFF2-40B4-BE49-F238E27FC236}">
                    <a16:creationId xmlns:a16="http://schemas.microsoft.com/office/drawing/2014/main" id="{5C0E47DA-EEEA-4A94-8F9D-B63627B04C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5761" y="2059949"/>
                <a:ext cx="1781000" cy="9305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79223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eck 32">
            <a:hlinkClick r:id="rId26" action="ppaction://hlinksldjump"/>
            <a:extLst>
              <a:ext uri="{FF2B5EF4-FFF2-40B4-BE49-F238E27FC236}">
                <a16:creationId xmlns:a16="http://schemas.microsoft.com/office/drawing/2014/main" id="{2DB71D9C-8088-4024-BEA2-28EFF640C38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84982" y="5776628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Clipping</a:t>
            </a:r>
          </a:p>
        </p:txBody>
      </p:sp>
      <p:sp>
        <p:nvSpPr>
          <p:cNvPr id="32" name="Rechteck 31">
            <a:hlinkClick r:id="rId26" action="ppaction://hlinksldjump"/>
            <a:extLst>
              <a:ext uri="{FF2B5EF4-FFF2-40B4-BE49-F238E27FC236}">
                <a16:creationId xmlns:a16="http://schemas.microsoft.com/office/drawing/2014/main" id="{EC4321C1-2161-4497-8426-22F2FF24E4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5776628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6" name="Rechteck 25">
            <a:hlinkClick r:id="rId27" action="ppaction://hlinksldjump"/>
            <a:extLst>
              <a:ext uri="{FF2B5EF4-FFF2-40B4-BE49-F238E27FC236}">
                <a16:creationId xmlns:a16="http://schemas.microsoft.com/office/drawing/2014/main" id="{5C08C444-EDB5-45C9-B065-529DFD4E1D5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84982" y="5325633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Antialiasing</a:t>
            </a:r>
          </a:p>
        </p:txBody>
      </p:sp>
      <p:sp>
        <p:nvSpPr>
          <p:cNvPr id="25" name="Rechteck 24">
            <a:hlinkClick r:id="rId27" action="ppaction://hlinksldjump"/>
            <a:extLst>
              <a:ext uri="{FF2B5EF4-FFF2-40B4-BE49-F238E27FC236}">
                <a16:creationId xmlns:a16="http://schemas.microsoft.com/office/drawing/2014/main" id="{E1DE239A-A18D-4C01-9AAA-46D105515B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5325633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4" name="Rechteck 23">
            <a:hlinkClick r:id="rId28" action="ppaction://hlinksldjump"/>
            <a:extLst>
              <a:ext uri="{FF2B5EF4-FFF2-40B4-BE49-F238E27FC236}">
                <a16:creationId xmlns:a16="http://schemas.microsoft.com/office/drawing/2014/main" id="{A4E29106-5970-4FC0-9AC3-C4CB2683C8C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84982" y="487463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Attribute Interpolation</a:t>
            </a:r>
          </a:p>
        </p:txBody>
      </p:sp>
      <p:sp>
        <p:nvSpPr>
          <p:cNvPr id="23" name="Rechteck 22">
            <a:hlinkClick r:id="rId28" action="ppaction://hlinksldjump"/>
            <a:extLst>
              <a:ext uri="{FF2B5EF4-FFF2-40B4-BE49-F238E27FC236}">
                <a16:creationId xmlns:a16="http://schemas.microsoft.com/office/drawing/2014/main" id="{F16A00FC-F241-4FB8-B8BB-BCAB2933BA19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487463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Rechteck 21">
            <a:hlinkClick r:id="rId29" action="ppaction://hlinksldjump"/>
            <a:extLst>
              <a:ext uri="{FF2B5EF4-FFF2-40B4-BE49-F238E27FC236}">
                <a16:creationId xmlns:a16="http://schemas.microsoft.com/office/drawing/2014/main" id="{F10FEF27-E25D-4B5E-A3A9-CF618B33B930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255614" y="4423644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Summary</a:t>
            </a:r>
          </a:p>
        </p:txBody>
      </p:sp>
      <p:sp>
        <p:nvSpPr>
          <p:cNvPr id="21" name="Rechteck 20">
            <a:hlinkClick r:id="rId29" action="ppaction://hlinksldjump"/>
            <a:extLst>
              <a:ext uri="{FF2B5EF4-FFF2-40B4-BE49-F238E27FC236}">
                <a16:creationId xmlns:a16="http://schemas.microsoft.com/office/drawing/2014/main" id="{9698E899-007A-4C8E-B8A1-E75A568638C5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84982" y="442364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3.4</a:t>
            </a:r>
          </a:p>
        </p:txBody>
      </p:sp>
      <p:sp>
        <p:nvSpPr>
          <p:cNvPr id="20" name="Rechteck 19">
            <a:hlinkClick r:id="rId30" action="ppaction://hlinksldjump"/>
            <a:extLst>
              <a:ext uri="{FF2B5EF4-FFF2-40B4-BE49-F238E27FC236}">
                <a16:creationId xmlns:a16="http://schemas.microsoft.com/office/drawing/2014/main" id="{2CA1A0C2-E3A2-4E19-9AEB-4116E3EA3337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255614" y="3972649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Signed Distance Function Sample</a:t>
            </a:r>
          </a:p>
        </p:txBody>
      </p:sp>
      <p:sp>
        <p:nvSpPr>
          <p:cNvPr id="19" name="Rechteck 18">
            <a:hlinkClick r:id="rId30" action="ppaction://hlinksldjump"/>
            <a:extLst>
              <a:ext uri="{FF2B5EF4-FFF2-40B4-BE49-F238E27FC236}">
                <a16:creationId xmlns:a16="http://schemas.microsoft.com/office/drawing/2014/main" id="{629A7940-F38B-4EEF-A2EB-45D157ED492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884982" y="397264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3.3</a:t>
            </a:r>
          </a:p>
        </p:txBody>
      </p:sp>
      <p:sp>
        <p:nvSpPr>
          <p:cNvPr id="18" name="Rechteck 17">
            <a:hlinkClick r:id="rId31" action="ppaction://hlinksldjump"/>
            <a:extLst>
              <a:ext uri="{FF2B5EF4-FFF2-40B4-BE49-F238E27FC236}">
                <a16:creationId xmlns:a16="http://schemas.microsoft.com/office/drawing/2014/main" id="{339691FC-F03F-4E03-9A78-7DE6B0EA76B3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1255614" y="3521654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Bresenham</a:t>
            </a:r>
          </a:p>
        </p:txBody>
      </p:sp>
      <p:sp>
        <p:nvSpPr>
          <p:cNvPr id="17" name="Rechteck 16">
            <a:hlinkClick r:id="rId31" action="ppaction://hlinksldjump"/>
            <a:extLst>
              <a:ext uri="{FF2B5EF4-FFF2-40B4-BE49-F238E27FC236}">
                <a16:creationId xmlns:a16="http://schemas.microsoft.com/office/drawing/2014/main" id="{1101A476-9990-4407-B874-F8EFC7845858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84982" y="352165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3.2</a:t>
            </a:r>
          </a:p>
        </p:txBody>
      </p:sp>
      <p:sp>
        <p:nvSpPr>
          <p:cNvPr id="16" name="Rechteck 15">
            <a:hlinkClick r:id="rId32" action="ppaction://hlinksldjump"/>
            <a:extLst>
              <a:ext uri="{FF2B5EF4-FFF2-40B4-BE49-F238E27FC236}">
                <a16:creationId xmlns:a16="http://schemas.microsoft.com/office/drawing/2014/main" id="{92FDA7F7-76CF-403C-949C-C10F5D6964D0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1255614" y="3070659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Naïve Linear Function Sampling</a:t>
            </a:r>
          </a:p>
        </p:txBody>
      </p:sp>
      <p:sp>
        <p:nvSpPr>
          <p:cNvPr id="15" name="Rechteck 14">
            <a:hlinkClick r:id="rId32" action="ppaction://hlinksldjump"/>
            <a:extLst>
              <a:ext uri="{FF2B5EF4-FFF2-40B4-BE49-F238E27FC236}">
                <a16:creationId xmlns:a16="http://schemas.microsoft.com/office/drawing/2014/main" id="{DDCFEAA8-06BB-42CD-988E-FCC7269A43C5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884982" y="307065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3.1</a:t>
            </a:r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C8A9A0D6-3893-45E4-81A1-38E0FEFB2222}"/>
              </a:ext>
            </a:extLst>
          </p:cNvPr>
          <p:cNvCxnSpPr/>
          <p:nvPr>
            <p:custDataLst>
              <p:tags r:id="rId16"/>
            </p:custDataLst>
          </p:nvPr>
        </p:nvCxnSpPr>
        <p:spPr>
          <a:xfrm>
            <a:off x="514349" y="2619664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47FD966D-2FE1-4113-99A8-5BC4DF056D1C}"/>
              </a:ext>
            </a:extLst>
          </p:cNvPr>
          <p:cNvCxnSpPr/>
          <p:nvPr>
            <p:custDataLst>
              <p:tags r:id="rId17"/>
            </p:custDataLst>
          </p:nvPr>
        </p:nvCxnSpPr>
        <p:spPr>
          <a:xfrm>
            <a:off x="514349" y="3008887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 11">
            <a:hlinkClick r:id="rId33" action="ppaction://hlinksldjump"/>
            <a:extLst>
              <a:ext uri="{FF2B5EF4-FFF2-40B4-BE49-F238E27FC236}">
                <a16:creationId xmlns:a16="http://schemas.microsoft.com/office/drawing/2014/main" id="{FFBE73AF-9C96-4A06-A76E-F79F7AEEF5A7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884982" y="2619664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Base Algorithms</a:t>
            </a:r>
          </a:p>
        </p:txBody>
      </p:sp>
      <p:sp>
        <p:nvSpPr>
          <p:cNvPr id="11" name="Rechteck 10">
            <a:hlinkClick r:id="rId33" action="ppaction://hlinksldjump"/>
            <a:extLst>
              <a:ext uri="{FF2B5EF4-FFF2-40B4-BE49-F238E27FC236}">
                <a16:creationId xmlns:a16="http://schemas.microsoft.com/office/drawing/2014/main" id="{4BBB728E-36A1-479C-A740-16862D22936C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2619664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10" name="Rechteck 9">
            <a:hlinkClick r:id="rId34" action="ppaction://hlinksldjump"/>
            <a:extLst>
              <a:ext uri="{FF2B5EF4-FFF2-40B4-BE49-F238E27FC236}">
                <a16:creationId xmlns:a16="http://schemas.microsoft.com/office/drawing/2014/main" id="{A0E60F9B-4638-4259-8E47-1AE518EC56EE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884982" y="2168670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Line Definition</a:t>
            </a:r>
          </a:p>
        </p:txBody>
      </p:sp>
      <p:sp>
        <p:nvSpPr>
          <p:cNvPr id="9" name="Rechteck 8">
            <a:hlinkClick r:id="rId34" action="ppaction://hlinksldjump"/>
            <a:extLst>
              <a:ext uri="{FF2B5EF4-FFF2-40B4-BE49-F238E27FC236}">
                <a16:creationId xmlns:a16="http://schemas.microsoft.com/office/drawing/2014/main" id="{85887D2E-6911-426E-962A-711EA74C5481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14349" y="2168670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" name="Rechteck 7">
            <a:hlinkClick r:id="rId35" action="ppaction://hlinksldjump"/>
            <a:extLst>
              <a:ext uri="{FF2B5EF4-FFF2-40B4-BE49-F238E27FC236}">
                <a16:creationId xmlns:a16="http://schemas.microsoft.com/office/drawing/2014/main" id="{576E9D43-92DD-4F78-843D-05C7371A4C31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884982" y="1717675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Introduction</a:t>
            </a:r>
          </a:p>
        </p:txBody>
      </p:sp>
      <p:sp>
        <p:nvSpPr>
          <p:cNvPr id="7" name="Rechteck 6">
            <a:hlinkClick r:id="rId35" action="ppaction://hlinksldjump"/>
            <a:extLst>
              <a:ext uri="{FF2B5EF4-FFF2-40B4-BE49-F238E27FC236}">
                <a16:creationId xmlns:a16="http://schemas.microsoft.com/office/drawing/2014/main" id="{3D344169-38C0-4572-9832-808B117D1A50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514349" y="1717675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1EBB793-55AA-48FD-A07B-85D783523147}"/>
              </a:ext>
            </a:extLst>
          </p:cNvPr>
          <p:cNvSpPr>
            <a:spLocks noGrp="1"/>
          </p:cNvSpPr>
          <p:nvPr>
            <p:ph type="title"/>
            <p:custDataLst>
              <p:tags r:id="rId24"/>
            </p:custDataLst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866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eck 32">
            <a:hlinkClick r:id="rId26" action="ppaction://hlinksldjump"/>
            <a:extLst>
              <a:ext uri="{FF2B5EF4-FFF2-40B4-BE49-F238E27FC236}">
                <a16:creationId xmlns:a16="http://schemas.microsoft.com/office/drawing/2014/main" id="{FD66BD56-A09A-4225-BB80-1679BA3F62D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84982" y="5776628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Clipping</a:t>
            </a:r>
          </a:p>
        </p:txBody>
      </p:sp>
      <p:sp>
        <p:nvSpPr>
          <p:cNvPr id="32" name="Rechteck 31">
            <a:hlinkClick r:id="rId26" action="ppaction://hlinksldjump"/>
            <a:extLst>
              <a:ext uri="{FF2B5EF4-FFF2-40B4-BE49-F238E27FC236}">
                <a16:creationId xmlns:a16="http://schemas.microsoft.com/office/drawing/2014/main" id="{4D60A522-6E6A-4C16-99C9-A2EE9213C9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5776628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6" name="Rechteck 25">
            <a:hlinkClick r:id="rId27" action="ppaction://hlinksldjump"/>
            <a:extLst>
              <a:ext uri="{FF2B5EF4-FFF2-40B4-BE49-F238E27FC236}">
                <a16:creationId xmlns:a16="http://schemas.microsoft.com/office/drawing/2014/main" id="{25347698-A014-4B09-984C-38330B6D64C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84982" y="5325633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Antialiasing</a:t>
            </a:r>
          </a:p>
        </p:txBody>
      </p:sp>
      <p:sp>
        <p:nvSpPr>
          <p:cNvPr id="25" name="Rechteck 24">
            <a:hlinkClick r:id="rId27" action="ppaction://hlinksldjump"/>
            <a:extLst>
              <a:ext uri="{FF2B5EF4-FFF2-40B4-BE49-F238E27FC236}">
                <a16:creationId xmlns:a16="http://schemas.microsoft.com/office/drawing/2014/main" id="{B0CF475D-5E5C-4464-80A7-C0AAEDC71C7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5325633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4" name="Rechteck 23">
            <a:hlinkClick r:id="rId28" action="ppaction://hlinksldjump"/>
            <a:extLst>
              <a:ext uri="{FF2B5EF4-FFF2-40B4-BE49-F238E27FC236}">
                <a16:creationId xmlns:a16="http://schemas.microsoft.com/office/drawing/2014/main" id="{2C00B4B8-DA80-4ECE-BED0-D7D2DEB3FC9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84982" y="487463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Attribute Interpolation</a:t>
            </a:r>
          </a:p>
        </p:txBody>
      </p:sp>
      <p:sp>
        <p:nvSpPr>
          <p:cNvPr id="23" name="Rechteck 22">
            <a:hlinkClick r:id="rId28" action="ppaction://hlinksldjump"/>
            <a:extLst>
              <a:ext uri="{FF2B5EF4-FFF2-40B4-BE49-F238E27FC236}">
                <a16:creationId xmlns:a16="http://schemas.microsoft.com/office/drawing/2014/main" id="{81F17674-BB48-4A09-9FCC-D35D796E243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487463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Rechteck 21">
            <a:hlinkClick r:id="rId29" action="ppaction://hlinksldjump"/>
            <a:extLst>
              <a:ext uri="{FF2B5EF4-FFF2-40B4-BE49-F238E27FC236}">
                <a16:creationId xmlns:a16="http://schemas.microsoft.com/office/drawing/2014/main" id="{CAC2E2F6-15C1-42CC-9651-A72B8C036173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255614" y="4423644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Summary</a:t>
            </a:r>
          </a:p>
        </p:txBody>
      </p:sp>
      <p:sp>
        <p:nvSpPr>
          <p:cNvPr id="21" name="Rechteck 20">
            <a:hlinkClick r:id="rId29" action="ppaction://hlinksldjump"/>
            <a:extLst>
              <a:ext uri="{FF2B5EF4-FFF2-40B4-BE49-F238E27FC236}">
                <a16:creationId xmlns:a16="http://schemas.microsoft.com/office/drawing/2014/main" id="{E43BAE53-9138-49EC-9D1A-4D7C0174531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84982" y="442364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3.4</a:t>
            </a:r>
          </a:p>
        </p:txBody>
      </p:sp>
      <p:sp>
        <p:nvSpPr>
          <p:cNvPr id="20" name="Rechteck 19">
            <a:hlinkClick r:id="rId30" action="ppaction://hlinksldjump"/>
            <a:extLst>
              <a:ext uri="{FF2B5EF4-FFF2-40B4-BE49-F238E27FC236}">
                <a16:creationId xmlns:a16="http://schemas.microsoft.com/office/drawing/2014/main" id="{9F9F6416-74B4-4CA4-9305-D5624640AECF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255614" y="3972649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Signed Distance Function Sample</a:t>
            </a:r>
          </a:p>
        </p:txBody>
      </p:sp>
      <p:sp>
        <p:nvSpPr>
          <p:cNvPr id="19" name="Rechteck 18">
            <a:hlinkClick r:id="rId30" action="ppaction://hlinksldjump"/>
            <a:extLst>
              <a:ext uri="{FF2B5EF4-FFF2-40B4-BE49-F238E27FC236}">
                <a16:creationId xmlns:a16="http://schemas.microsoft.com/office/drawing/2014/main" id="{0C8CBD6B-B1C3-43EA-B419-6E98DD011C6B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884982" y="397264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3.3</a:t>
            </a:r>
          </a:p>
        </p:txBody>
      </p:sp>
      <p:sp>
        <p:nvSpPr>
          <p:cNvPr id="18" name="Rechteck 17">
            <a:hlinkClick r:id="rId31" action="ppaction://hlinksldjump"/>
            <a:extLst>
              <a:ext uri="{FF2B5EF4-FFF2-40B4-BE49-F238E27FC236}">
                <a16:creationId xmlns:a16="http://schemas.microsoft.com/office/drawing/2014/main" id="{1DA2ACC4-6EAA-4FEA-9C74-C4CF2AE6F7A6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1255614" y="3521654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Bresenham</a:t>
            </a:r>
          </a:p>
        </p:txBody>
      </p:sp>
      <p:sp>
        <p:nvSpPr>
          <p:cNvPr id="17" name="Rechteck 16">
            <a:hlinkClick r:id="rId31" action="ppaction://hlinksldjump"/>
            <a:extLst>
              <a:ext uri="{FF2B5EF4-FFF2-40B4-BE49-F238E27FC236}">
                <a16:creationId xmlns:a16="http://schemas.microsoft.com/office/drawing/2014/main" id="{68D71DE4-BC07-4A8C-BFE5-82B7A09C57E5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84982" y="352165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3.2</a:t>
            </a:r>
          </a:p>
        </p:txBody>
      </p: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A689119B-0809-4101-A19B-98069632E294}"/>
              </a:ext>
            </a:extLst>
          </p:cNvPr>
          <p:cNvCxnSpPr/>
          <p:nvPr>
            <p:custDataLst>
              <p:tags r:id="rId14"/>
            </p:custDataLst>
          </p:nvPr>
        </p:nvCxnSpPr>
        <p:spPr>
          <a:xfrm>
            <a:off x="514349" y="3070659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FE78BB4C-1FE0-4B84-93AE-F5EF6ADEE719}"/>
              </a:ext>
            </a:extLst>
          </p:cNvPr>
          <p:cNvCxnSpPr/>
          <p:nvPr>
            <p:custDataLst>
              <p:tags r:id="rId15"/>
            </p:custDataLst>
          </p:nvPr>
        </p:nvCxnSpPr>
        <p:spPr>
          <a:xfrm>
            <a:off x="514349" y="3459881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hteck 13">
            <a:hlinkClick r:id="rId32" action="ppaction://hlinksldjump"/>
            <a:extLst>
              <a:ext uri="{FF2B5EF4-FFF2-40B4-BE49-F238E27FC236}">
                <a16:creationId xmlns:a16="http://schemas.microsoft.com/office/drawing/2014/main" id="{C2D89FEE-CBF4-45FA-9F1F-B7E8F4911ED5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1255614" y="3070659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Naïve Linear Function Sampling</a:t>
            </a:r>
          </a:p>
        </p:txBody>
      </p:sp>
      <p:sp>
        <p:nvSpPr>
          <p:cNvPr id="13" name="Rechteck 12">
            <a:hlinkClick r:id="rId32" action="ppaction://hlinksldjump"/>
            <a:extLst>
              <a:ext uri="{FF2B5EF4-FFF2-40B4-BE49-F238E27FC236}">
                <a16:creationId xmlns:a16="http://schemas.microsoft.com/office/drawing/2014/main" id="{7B889FF6-FC3A-4DE7-B2A4-9FB9A4A92E7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884982" y="307065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3.1</a:t>
            </a:r>
          </a:p>
        </p:txBody>
      </p:sp>
      <p:sp>
        <p:nvSpPr>
          <p:cNvPr id="12" name="Rechteck 11">
            <a:hlinkClick r:id="rId33" action="ppaction://hlinksldjump"/>
            <a:extLst>
              <a:ext uri="{FF2B5EF4-FFF2-40B4-BE49-F238E27FC236}">
                <a16:creationId xmlns:a16="http://schemas.microsoft.com/office/drawing/2014/main" id="{10943C39-DCE2-4B67-9013-61755F7CA0B8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884982" y="2619664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Base Algorithms</a:t>
            </a:r>
          </a:p>
        </p:txBody>
      </p:sp>
      <p:sp>
        <p:nvSpPr>
          <p:cNvPr id="11" name="Rechteck 10">
            <a:hlinkClick r:id="rId33" action="ppaction://hlinksldjump"/>
            <a:extLst>
              <a:ext uri="{FF2B5EF4-FFF2-40B4-BE49-F238E27FC236}">
                <a16:creationId xmlns:a16="http://schemas.microsoft.com/office/drawing/2014/main" id="{74D8D694-CA59-4039-91B5-42886B372F30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2619664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Rechteck 9">
            <a:hlinkClick r:id="rId34" action="ppaction://hlinksldjump"/>
            <a:extLst>
              <a:ext uri="{FF2B5EF4-FFF2-40B4-BE49-F238E27FC236}">
                <a16:creationId xmlns:a16="http://schemas.microsoft.com/office/drawing/2014/main" id="{254A2B37-2F19-4459-B14D-AAD0857F70E8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884982" y="2168670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Line Definition</a:t>
            </a:r>
          </a:p>
        </p:txBody>
      </p:sp>
      <p:sp>
        <p:nvSpPr>
          <p:cNvPr id="9" name="Rechteck 8">
            <a:hlinkClick r:id="rId34" action="ppaction://hlinksldjump"/>
            <a:extLst>
              <a:ext uri="{FF2B5EF4-FFF2-40B4-BE49-F238E27FC236}">
                <a16:creationId xmlns:a16="http://schemas.microsoft.com/office/drawing/2014/main" id="{E4982EAC-F604-4D2B-97B6-5CC34F290334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14349" y="2168670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" name="Rechteck 7">
            <a:hlinkClick r:id="rId35" action="ppaction://hlinksldjump"/>
            <a:extLst>
              <a:ext uri="{FF2B5EF4-FFF2-40B4-BE49-F238E27FC236}">
                <a16:creationId xmlns:a16="http://schemas.microsoft.com/office/drawing/2014/main" id="{CE494D5F-1162-44AD-B9F1-5823788405AF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884982" y="1717675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Introduction</a:t>
            </a:r>
          </a:p>
        </p:txBody>
      </p:sp>
      <p:sp>
        <p:nvSpPr>
          <p:cNvPr id="7" name="Rechteck 6">
            <a:hlinkClick r:id="rId35" action="ppaction://hlinksldjump"/>
            <a:extLst>
              <a:ext uri="{FF2B5EF4-FFF2-40B4-BE49-F238E27FC236}">
                <a16:creationId xmlns:a16="http://schemas.microsoft.com/office/drawing/2014/main" id="{246080C1-7265-448A-B318-93537C799223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514349" y="1717675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5DE7CFA9-741F-491D-95CB-40BF38BB4249}"/>
              </a:ext>
            </a:extLst>
          </p:cNvPr>
          <p:cNvSpPr>
            <a:spLocks noGrp="1"/>
          </p:cNvSpPr>
          <p:nvPr>
            <p:ph type="title"/>
            <p:custDataLst>
              <p:tags r:id="rId24"/>
            </p:custDataLst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692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>
            <a:hlinkClick r:id="rId16" action="ppaction://hlinksldjump"/>
            <a:extLst>
              <a:ext uri="{FF2B5EF4-FFF2-40B4-BE49-F238E27FC236}">
                <a16:creationId xmlns:a16="http://schemas.microsoft.com/office/drawing/2014/main" id="{A093F4C4-46B3-44CC-9AF5-3D139768072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84982" y="397264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Clipping</a:t>
            </a:r>
          </a:p>
        </p:txBody>
      </p:sp>
      <p:sp>
        <p:nvSpPr>
          <p:cNvPr id="27" name="Rechteck 26">
            <a:hlinkClick r:id="rId16" action="ppaction://hlinksldjump"/>
            <a:extLst>
              <a:ext uri="{FF2B5EF4-FFF2-40B4-BE49-F238E27FC236}">
                <a16:creationId xmlns:a16="http://schemas.microsoft.com/office/drawing/2014/main" id="{C4D71680-7CB8-48D3-8A59-F8661FF1520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397264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6" name="Rechteck 15">
            <a:hlinkClick r:id="rId17" action="ppaction://hlinksldjump"/>
            <a:extLst>
              <a:ext uri="{FF2B5EF4-FFF2-40B4-BE49-F238E27FC236}">
                <a16:creationId xmlns:a16="http://schemas.microsoft.com/office/drawing/2014/main" id="{DF55E6D4-EC72-47FA-902A-88899F6B9E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84982" y="3521654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Antialiasing</a:t>
            </a:r>
          </a:p>
        </p:txBody>
      </p:sp>
      <p:sp>
        <p:nvSpPr>
          <p:cNvPr id="15" name="Rechteck 14">
            <a:hlinkClick r:id="rId17" action="ppaction://hlinksldjump"/>
            <a:extLst>
              <a:ext uri="{FF2B5EF4-FFF2-40B4-BE49-F238E27FC236}">
                <a16:creationId xmlns:a16="http://schemas.microsoft.com/office/drawing/2014/main" id="{F236AA27-5548-42EF-BA88-EF844610B93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352165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4" name="Rechteck 13">
            <a:hlinkClick r:id="rId18" action="ppaction://hlinksldjump"/>
            <a:extLst>
              <a:ext uri="{FF2B5EF4-FFF2-40B4-BE49-F238E27FC236}">
                <a16:creationId xmlns:a16="http://schemas.microsoft.com/office/drawing/2014/main" id="{3452963C-D3B4-45C7-A59C-BBFC1453810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84982" y="307065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Attribute Interpolation</a:t>
            </a:r>
          </a:p>
        </p:txBody>
      </p:sp>
      <p:sp>
        <p:nvSpPr>
          <p:cNvPr id="13" name="Rechteck 12">
            <a:hlinkClick r:id="rId18" action="ppaction://hlinksldjump"/>
            <a:extLst>
              <a:ext uri="{FF2B5EF4-FFF2-40B4-BE49-F238E27FC236}">
                <a16:creationId xmlns:a16="http://schemas.microsoft.com/office/drawing/2014/main" id="{50D1307D-017A-4971-85B3-C7A519C45C58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307065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2" name="Rechteck 11">
            <a:hlinkClick r:id="rId19" action="ppaction://hlinksldjump"/>
            <a:extLst>
              <a:ext uri="{FF2B5EF4-FFF2-40B4-BE49-F238E27FC236}">
                <a16:creationId xmlns:a16="http://schemas.microsoft.com/office/drawing/2014/main" id="{24804F1C-54F9-4991-B545-048705784406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884982" y="2619664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Base Algorithms</a:t>
            </a:r>
          </a:p>
        </p:txBody>
      </p:sp>
      <p:sp>
        <p:nvSpPr>
          <p:cNvPr id="11" name="Rechteck 10">
            <a:hlinkClick r:id="rId19" action="ppaction://hlinksldjump"/>
            <a:extLst>
              <a:ext uri="{FF2B5EF4-FFF2-40B4-BE49-F238E27FC236}">
                <a16:creationId xmlns:a16="http://schemas.microsoft.com/office/drawing/2014/main" id="{CD0499F7-7C62-40A1-8CB8-60372AB29A90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14349" y="2619664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Rechteck 9">
            <a:hlinkClick r:id="rId20" action="ppaction://hlinksldjump"/>
            <a:extLst>
              <a:ext uri="{FF2B5EF4-FFF2-40B4-BE49-F238E27FC236}">
                <a16:creationId xmlns:a16="http://schemas.microsoft.com/office/drawing/2014/main" id="{64B70CE0-9092-4672-8768-B5E38E5FF66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84982" y="2168670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Line Definition</a:t>
            </a:r>
          </a:p>
        </p:txBody>
      </p:sp>
      <p:sp>
        <p:nvSpPr>
          <p:cNvPr id="9" name="Rechteck 8">
            <a:hlinkClick r:id="rId20" action="ppaction://hlinksldjump"/>
            <a:extLst>
              <a:ext uri="{FF2B5EF4-FFF2-40B4-BE49-F238E27FC236}">
                <a16:creationId xmlns:a16="http://schemas.microsoft.com/office/drawing/2014/main" id="{E1DFC67D-EBA7-466E-A187-672449B1EE5D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14349" y="2168670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" name="Rechteck 7">
            <a:hlinkClick r:id="rId21" action="ppaction://hlinksldjump"/>
            <a:extLst>
              <a:ext uri="{FF2B5EF4-FFF2-40B4-BE49-F238E27FC236}">
                <a16:creationId xmlns:a16="http://schemas.microsoft.com/office/drawing/2014/main" id="{52DED5ED-EE1B-48A1-991B-CEBA1FE490D8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84982" y="1717675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Introduction</a:t>
            </a:r>
          </a:p>
        </p:txBody>
      </p:sp>
      <p:sp>
        <p:nvSpPr>
          <p:cNvPr id="7" name="Rechteck 6">
            <a:hlinkClick r:id="rId21" action="ppaction://hlinksldjump"/>
            <a:extLst>
              <a:ext uri="{FF2B5EF4-FFF2-40B4-BE49-F238E27FC236}">
                <a16:creationId xmlns:a16="http://schemas.microsoft.com/office/drawing/2014/main" id="{B9851BF6-24D7-41AD-80C0-E449BF416B15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4349" y="1717675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15F4FE9E-6685-4770-BE53-8C285E7CF894}"/>
              </a:ext>
            </a:extLst>
          </p:cNvPr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22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Inhaltsplatzhalter 227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200" dirty="0"/>
                  <a:t>Sample the function:</a:t>
                </a:r>
                <a:br>
                  <a:rPr lang="en-US" sz="2200" dirty="0"/>
                </a:br>
                <a14:m>
                  <m:oMath xmlns:m="http://schemas.openxmlformats.org/officeDocument/2006/math">
                    <m:r>
                      <a:rPr lang="en-US" sz="220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2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2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den>
                    </m:f>
                    <m:r>
                      <a:rPr lang="en-US" sz="220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sz="220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2200" dirty="0"/>
              </a:p>
              <a:p>
                <a:r>
                  <a:rPr lang="en-US" sz="2200" dirty="0"/>
                  <a:t>Example: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2200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20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200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200" dirty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sz="220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sz="2200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US" sz="220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22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2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20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2200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220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2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de-DE" sz="2200" b="0" dirty="0"/>
              </a:p>
              <a:p>
                <a:pPr marL="0" indent="0">
                  <a:buNone/>
                </a:pPr>
                <a:r>
                  <a:rPr lang="en-US" sz="2200" b="0" dirty="0"/>
                  <a:t>Compute</a:t>
                </a:r>
                <a:endParaRPr lang="en-US" sz="2200" dirty="0"/>
              </a:p>
            </p:txBody>
          </p:sp>
        </mc:Choice>
        <mc:Fallback xmlns="">
          <p:sp>
            <p:nvSpPr>
              <p:cNvPr id="228" name="Inhaltsplatzhalter 22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41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1: Naïve Linear Function Sampling</a:t>
            </a:r>
          </a:p>
        </p:txBody>
      </p:sp>
      <p:grpSp>
        <p:nvGrpSpPr>
          <p:cNvPr id="42" name="Point Labels"/>
          <p:cNvGrpSpPr/>
          <p:nvPr/>
        </p:nvGrpSpPr>
        <p:grpSpPr>
          <a:xfrm>
            <a:off x="6537682" y="2249381"/>
            <a:ext cx="4146881" cy="4038121"/>
            <a:chOff x="6325351" y="2504178"/>
            <a:chExt cx="4146881" cy="40381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[4 3]"/>
                <p:cNvSpPr txBox="1"/>
                <p:nvPr/>
              </p:nvSpPr>
              <p:spPr>
                <a:xfrm>
                  <a:off x="9815450" y="2504178"/>
                  <a:ext cx="656782" cy="7496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00" name="[4 3]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15450" y="2504178"/>
                  <a:ext cx="656782" cy="7496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[0 0]"/>
                <p:cNvSpPr txBox="1"/>
                <p:nvPr/>
              </p:nvSpPr>
              <p:spPr>
                <a:xfrm>
                  <a:off x="6325351" y="5792670"/>
                  <a:ext cx="656782" cy="7496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01" name="[0 0]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25351" y="5792670"/>
                  <a:ext cx="656782" cy="7496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4" name="axis labels"/>
          <p:cNvGrpSpPr/>
          <p:nvPr/>
        </p:nvGrpSpPr>
        <p:grpSpPr>
          <a:xfrm>
            <a:off x="6833226" y="2416496"/>
            <a:ext cx="3668756" cy="3875919"/>
            <a:chOff x="6620895" y="2671293"/>
            <a:chExt cx="3668756" cy="3875919"/>
          </a:xfrm>
        </p:grpSpPr>
        <p:sp>
          <p:nvSpPr>
            <p:cNvPr id="82" name="Textfeld 81"/>
            <p:cNvSpPr txBox="1"/>
            <p:nvPr/>
          </p:nvSpPr>
          <p:spPr>
            <a:xfrm>
              <a:off x="7151834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83" name="Textfeld 82"/>
            <p:cNvSpPr txBox="1"/>
            <p:nvPr/>
          </p:nvSpPr>
          <p:spPr>
            <a:xfrm>
              <a:off x="7855486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84" name="Textfeld 83"/>
            <p:cNvSpPr txBox="1"/>
            <p:nvPr/>
          </p:nvSpPr>
          <p:spPr>
            <a:xfrm>
              <a:off x="8565779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85" name="Textfeld 84"/>
            <p:cNvSpPr txBox="1"/>
            <p:nvPr/>
          </p:nvSpPr>
          <p:spPr>
            <a:xfrm>
              <a:off x="9289514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86" name="Textfeld 85"/>
            <p:cNvSpPr txBox="1"/>
            <p:nvPr/>
          </p:nvSpPr>
          <p:spPr>
            <a:xfrm>
              <a:off x="9986363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  <p:sp>
          <p:nvSpPr>
            <p:cNvPr id="88" name="Textfeld 87"/>
            <p:cNvSpPr txBox="1"/>
            <p:nvPr/>
          </p:nvSpPr>
          <p:spPr>
            <a:xfrm>
              <a:off x="6620895" y="5507608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89" name="Textfeld 88"/>
            <p:cNvSpPr txBox="1"/>
            <p:nvPr/>
          </p:nvSpPr>
          <p:spPr>
            <a:xfrm>
              <a:off x="6620895" y="4802181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90" name="Textfeld 89"/>
            <p:cNvSpPr txBox="1"/>
            <p:nvPr/>
          </p:nvSpPr>
          <p:spPr>
            <a:xfrm>
              <a:off x="6620895" y="4091889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91" name="Textfeld 90"/>
            <p:cNvSpPr txBox="1"/>
            <p:nvPr/>
          </p:nvSpPr>
          <p:spPr>
            <a:xfrm>
              <a:off x="6620895" y="3381599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92" name="Textfeld 91"/>
            <p:cNvSpPr txBox="1"/>
            <p:nvPr/>
          </p:nvSpPr>
          <p:spPr>
            <a:xfrm>
              <a:off x="6620895" y="2671293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</p:grpSp>
      <p:grpSp>
        <p:nvGrpSpPr>
          <p:cNvPr id="247" name="X Ticks"/>
          <p:cNvGrpSpPr/>
          <p:nvPr/>
        </p:nvGrpSpPr>
        <p:grpSpPr>
          <a:xfrm>
            <a:off x="8219461" y="5257477"/>
            <a:ext cx="2130877" cy="360000"/>
            <a:chOff x="8219461" y="5257477"/>
            <a:chExt cx="2130877" cy="360000"/>
          </a:xfrm>
        </p:grpSpPr>
        <p:cxnSp>
          <p:nvCxnSpPr>
            <p:cNvPr id="77" name="Gerader Verbinder 76"/>
            <p:cNvCxnSpPr/>
            <p:nvPr/>
          </p:nvCxnSpPr>
          <p:spPr>
            <a:xfrm>
              <a:off x="8219461" y="5257477"/>
              <a:ext cx="0" cy="360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Gerader Verbinder 77"/>
            <p:cNvCxnSpPr/>
            <p:nvPr/>
          </p:nvCxnSpPr>
          <p:spPr>
            <a:xfrm>
              <a:off x="8929754" y="5257477"/>
              <a:ext cx="0" cy="360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r Verbinder 78"/>
            <p:cNvCxnSpPr/>
            <p:nvPr/>
          </p:nvCxnSpPr>
          <p:spPr>
            <a:xfrm>
              <a:off x="10350338" y="5257477"/>
              <a:ext cx="0" cy="360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Gerader Verbinder 80"/>
            <p:cNvCxnSpPr/>
            <p:nvPr/>
          </p:nvCxnSpPr>
          <p:spPr>
            <a:xfrm>
              <a:off x="9640046" y="5257477"/>
              <a:ext cx="0" cy="360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Y Ticks"/>
          <p:cNvGrpSpPr/>
          <p:nvPr/>
        </p:nvGrpSpPr>
        <p:grpSpPr>
          <a:xfrm>
            <a:off x="7329169" y="2601149"/>
            <a:ext cx="360000" cy="2130901"/>
            <a:chOff x="7116838" y="2855946"/>
            <a:chExt cx="360000" cy="2130901"/>
          </a:xfrm>
        </p:grpSpPr>
        <p:cxnSp>
          <p:nvCxnSpPr>
            <p:cNvPr id="72" name="Gerader Verbinder 71"/>
            <p:cNvCxnSpPr/>
            <p:nvPr/>
          </p:nvCxnSpPr>
          <p:spPr>
            <a:xfrm flipV="1">
              <a:off x="7116838" y="3566264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r Verbinder 72"/>
            <p:cNvCxnSpPr/>
            <p:nvPr/>
          </p:nvCxnSpPr>
          <p:spPr>
            <a:xfrm flipV="1">
              <a:off x="7116838" y="2855946"/>
              <a:ext cx="360000" cy="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r Verbinder 74"/>
            <p:cNvCxnSpPr/>
            <p:nvPr/>
          </p:nvCxnSpPr>
          <p:spPr>
            <a:xfrm flipV="1">
              <a:off x="7116838" y="4276554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r Verbinder 75"/>
            <p:cNvCxnSpPr/>
            <p:nvPr/>
          </p:nvCxnSpPr>
          <p:spPr>
            <a:xfrm flipV="1">
              <a:off x="7116838" y="4986846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Axis"/>
          <p:cNvGrpSpPr/>
          <p:nvPr/>
        </p:nvGrpSpPr>
        <p:grpSpPr>
          <a:xfrm>
            <a:off x="7331720" y="1475223"/>
            <a:ext cx="4094753" cy="4129642"/>
            <a:chOff x="7119389" y="1730020"/>
            <a:chExt cx="4094753" cy="4129642"/>
          </a:xfrm>
        </p:grpSpPr>
        <p:cxnSp>
          <p:nvCxnSpPr>
            <p:cNvPr id="68" name="x axis"/>
            <p:cNvCxnSpPr/>
            <p:nvPr/>
          </p:nvCxnSpPr>
          <p:spPr>
            <a:xfrm flipV="1">
              <a:off x="7306197" y="5692302"/>
              <a:ext cx="354210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y axis"/>
            <p:cNvCxnSpPr/>
            <p:nvPr/>
          </p:nvCxnSpPr>
          <p:spPr>
            <a:xfrm flipV="1">
              <a:off x="7296838" y="2145679"/>
              <a:ext cx="0" cy="3546623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x axis label"/>
                <p:cNvSpPr txBox="1"/>
                <p:nvPr/>
              </p:nvSpPr>
              <p:spPr>
                <a:xfrm>
                  <a:off x="10849362" y="5490330"/>
                  <a:ext cx="364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0" name="x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49362" y="5490330"/>
                  <a:ext cx="364780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y axis label"/>
                <p:cNvSpPr txBox="1"/>
                <p:nvPr/>
              </p:nvSpPr>
              <p:spPr>
                <a:xfrm>
                  <a:off x="7119389" y="1730020"/>
                  <a:ext cx="3681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1" name="y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19389" y="1730020"/>
                  <a:ext cx="368178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4918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6" name="Gruppieren 245"/>
          <p:cNvGrpSpPr/>
          <p:nvPr/>
        </p:nvGrpSpPr>
        <p:grpSpPr>
          <a:xfrm>
            <a:off x="7150204" y="2249381"/>
            <a:ext cx="3561865" cy="3547954"/>
            <a:chOff x="7150204" y="2249381"/>
            <a:chExt cx="3561865" cy="3547954"/>
          </a:xfrm>
        </p:grpSpPr>
        <p:cxnSp>
          <p:nvCxnSpPr>
            <p:cNvPr id="51" name="Gerader Verbinder 50"/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r Verbinder 51"/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r Verbinder 52"/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r Verbinder 53"/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r Verbinder 54"/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Gerader Verbinder 56"/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r Verbinder 58"/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r Verbinder 59"/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Gerader Verbinder 61"/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Gerader Verbinder 62"/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Gerader Verbinder 63"/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r Verbinder 64"/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uppieren 3"/>
          <p:cNvGrpSpPr/>
          <p:nvPr/>
        </p:nvGrpSpPr>
        <p:grpSpPr>
          <a:xfrm>
            <a:off x="7389677" y="3197145"/>
            <a:ext cx="3075907" cy="2342116"/>
            <a:chOff x="7091259" y="3470670"/>
            <a:chExt cx="3075907" cy="2342116"/>
          </a:xfrm>
        </p:grpSpPr>
        <p:cxnSp>
          <p:nvCxnSpPr>
            <p:cNvPr id="45" name="Line"/>
            <p:cNvCxnSpPr>
              <a:stCxn id="67" idx="7"/>
              <a:endCxn id="102" idx="3"/>
            </p:cNvCxnSpPr>
            <p:nvPr/>
          </p:nvCxnSpPr>
          <p:spPr>
            <a:xfrm flipV="1">
              <a:off x="7294511" y="3673922"/>
              <a:ext cx="2669403" cy="1935612"/>
            </a:xfrm>
            <a:prstGeom prst="line">
              <a:avLst/>
            </a:prstGeom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Point [0 0]"/>
            <p:cNvSpPr/>
            <p:nvPr/>
          </p:nvSpPr>
          <p:spPr>
            <a:xfrm>
              <a:off x="7091259" y="5574661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2" name="Point [4 3]"/>
            <p:cNvSpPr/>
            <p:nvPr/>
          </p:nvSpPr>
          <p:spPr>
            <a:xfrm>
              <a:off x="9929041" y="3470670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hteck 2">
                <a:extLst>
                  <a:ext uri="{FF2B5EF4-FFF2-40B4-BE49-F238E27FC236}">
                    <a16:creationId xmlns:a16="http://schemas.microsoft.com/office/drawing/2014/main" id="{18D81069-5799-4456-A188-05BC7FC93A5E}"/>
                  </a:ext>
                </a:extLst>
              </p:cNvPr>
              <p:cNvSpPr/>
              <p:nvPr/>
            </p:nvSpPr>
            <p:spPr>
              <a:xfrm>
                <a:off x="589784" y="5371273"/>
                <a:ext cx="5430782" cy="11295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de-DE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  ∀ </m:t>
                      </m:r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{"/>
                          <m:endChr m:val="}"/>
                          <m:ctrlPr>
                            <a:rPr lang="de-DE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0, 1, 2, 3, 4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Rechteck 2">
                <a:extLst>
                  <a:ext uri="{FF2B5EF4-FFF2-40B4-BE49-F238E27FC236}">
                    <a16:creationId xmlns:a16="http://schemas.microsoft.com/office/drawing/2014/main" id="{18D81069-5799-4456-A188-05BC7FC93A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784" y="5371273"/>
                <a:ext cx="5430782" cy="11295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166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1: Naïve Linear Function Sampling</a:t>
            </a:r>
          </a:p>
        </p:txBody>
      </p:sp>
      <p:grpSp>
        <p:nvGrpSpPr>
          <p:cNvPr id="42" name="Point Labels"/>
          <p:cNvGrpSpPr/>
          <p:nvPr/>
        </p:nvGrpSpPr>
        <p:grpSpPr>
          <a:xfrm>
            <a:off x="6537682" y="2249381"/>
            <a:ext cx="4146881" cy="4038121"/>
            <a:chOff x="6325351" y="2504178"/>
            <a:chExt cx="4146881" cy="40381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[4 3]"/>
                <p:cNvSpPr txBox="1"/>
                <p:nvPr/>
              </p:nvSpPr>
              <p:spPr>
                <a:xfrm>
                  <a:off x="9815450" y="2504178"/>
                  <a:ext cx="656782" cy="7496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00" name="[4 3]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15450" y="2504178"/>
                  <a:ext cx="656782" cy="74962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[0 0]"/>
                <p:cNvSpPr txBox="1"/>
                <p:nvPr/>
              </p:nvSpPr>
              <p:spPr>
                <a:xfrm>
                  <a:off x="6325351" y="5792670"/>
                  <a:ext cx="656782" cy="7496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  <m:m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</m:mr>
                            </m:m>
                          </m:e>
                        </m:d>
                      </m:oMath>
                    </m:oMathPara>
                  </a14:m>
                  <a:endParaRPr lang="en-US" sz="2400" dirty="0"/>
                </a:p>
              </p:txBody>
            </p:sp>
          </mc:Choice>
          <mc:Fallback xmlns="">
            <p:sp>
              <p:nvSpPr>
                <p:cNvPr id="101" name="[0 0]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25351" y="5792670"/>
                  <a:ext cx="656782" cy="7496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4" name="Rechteck Pixel 0"/>
          <p:cNvSpPr/>
          <p:nvPr/>
        </p:nvSpPr>
        <p:spPr>
          <a:xfrm>
            <a:off x="7150204" y="5082304"/>
            <a:ext cx="710294" cy="710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5" name="Rechteck Pixel 2"/>
          <p:cNvSpPr/>
          <p:nvPr/>
        </p:nvSpPr>
        <p:spPr>
          <a:xfrm>
            <a:off x="8570790" y="3671353"/>
            <a:ext cx="710294" cy="710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6" name="Rechteck Pixel 1"/>
          <p:cNvSpPr/>
          <p:nvPr/>
        </p:nvSpPr>
        <p:spPr>
          <a:xfrm>
            <a:off x="7860497" y="4381644"/>
            <a:ext cx="710294" cy="710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8" name="Rechteck Pixel 3"/>
          <p:cNvSpPr/>
          <p:nvPr/>
        </p:nvSpPr>
        <p:spPr>
          <a:xfrm>
            <a:off x="9281082" y="3671353"/>
            <a:ext cx="710294" cy="710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9" name="Rechteck Pixel 4"/>
          <p:cNvSpPr/>
          <p:nvPr/>
        </p:nvSpPr>
        <p:spPr>
          <a:xfrm>
            <a:off x="9991375" y="2961062"/>
            <a:ext cx="710294" cy="710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4" name="axis labels"/>
          <p:cNvGrpSpPr/>
          <p:nvPr/>
        </p:nvGrpSpPr>
        <p:grpSpPr>
          <a:xfrm>
            <a:off x="6833226" y="2416496"/>
            <a:ext cx="3668756" cy="3875919"/>
            <a:chOff x="6620895" y="2671293"/>
            <a:chExt cx="3668756" cy="3875919"/>
          </a:xfrm>
        </p:grpSpPr>
        <p:sp>
          <p:nvSpPr>
            <p:cNvPr id="82" name="Textfeld 81"/>
            <p:cNvSpPr txBox="1"/>
            <p:nvPr/>
          </p:nvSpPr>
          <p:spPr>
            <a:xfrm>
              <a:off x="7151834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83" name="Textfeld 82"/>
            <p:cNvSpPr txBox="1"/>
            <p:nvPr/>
          </p:nvSpPr>
          <p:spPr>
            <a:xfrm>
              <a:off x="7855486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84" name="Textfeld 83"/>
            <p:cNvSpPr txBox="1"/>
            <p:nvPr/>
          </p:nvSpPr>
          <p:spPr>
            <a:xfrm>
              <a:off x="8565779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85" name="Textfeld 84"/>
            <p:cNvSpPr txBox="1"/>
            <p:nvPr/>
          </p:nvSpPr>
          <p:spPr>
            <a:xfrm>
              <a:off x="9289514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86" name="Textfeld 85"/>
            <p:cNvSpPr txBox="1"/>
            <p:nvPr/>
          </p:nvSpPr>
          <p:spPr>
            <a:xfrm>
              <a:off x="9986363" y="61778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  <p:sp>
          <p:nvSpPr>
            <p:cNvPr id="88" name="Textfeld 87"/>
            <p:cNvSpPr txBox="1"/>
            <p:nvPr/>
          </p:nvSpPr>
          <p:spPr>
            <a:xfrm>
              <a:off x="6620895" y="5507608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</a:p>
          </p:txBody>
        </p:sp>
        <p:sp>
          <p:nvSpPr>
            <p:cNvPr id="89" name="Textfeld 88"/>
            <p:cNvSpPr txBox="1"/>
            <p:nvPr/>
          </p:nvSpPr>
          <p:spPr>
            <a:xfrm>
              <a:off x="6620895" y="4802181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90" name="Textfeld 89"/>
            <p:cNvSpPr txBox="1"/>
            <p:nvPr/>
          </p:nvSpPr>
          <p:spPr>
            <a:xfrm>
              <a:off x="6620895" y="4091889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91" name="Textfeld 90"/>
            <p:cNvSpPr txBox="1"/>
            <p:nvPr/>
          </p:nvSpPr>
          <p:spPr>
            <a:xfrm>
              <a:off x="6620895" y="3381599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92" name="Textfeld 91"/>
            <p:cNvSpPr txBox="1"/>
            <p:nvPr/>
          </p:nvSpPr>
          <p:spPr>
            <a:xfrm>
              <a:off x="6620895" y="2671293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4</a:t>
              </a:r>
            </a:p>
          </p:txBody>
        </p:sp>
      </p:grpSp>
      <p:cxnSp>
        <p:nvCxnSpPr>
          <p:cNvPr id="77" name="Gerader Verbinder 76"/>
          <p:cNvCxnSpPr/>
          <p:nvPr/>
        </p:nvCxnSpPr>
        <p:spPr>
          <a:xfrm>
            <a:off x="8219461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rader Verbinder 77"/>
          <p:cNvCxnSpPr/>
          <p:nvPr/>
        </p:nvCxnSpPr>
        <p:spPr>
          <a:xfrm>
            <a:off x="8929754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r Verbinder 78"/>
          <p:cNvCxnSpPr/>
          <p:nvPr/>
        </p:nvCxnSpPr>
        <p:spPr>
          <a:xfrm>
            <a:off x="10350338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r Verbinder 80"/>
          <p:cNvCxnSpPr/>
          <p:nvPr/>
        </p:nvCxnSpPr>
        <p:spPr>
          <a:xfrm>
            <a:off x="9640046" y="5257477"/>
            <a:ext cx="0" cy="360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Y Ticks"/>
          <p:cNvGrpSpPr/>
          <p:nvPr/>
        </p:nvGrpSpPr>
        <p:grpSpPr>
          <a:xfrm>
            <a:off x="7329169" y="2601149"/>
            <a:ext cx="360000" cy="2130901"/>
            <a:chOff x="7116838" y="2855946"/>
            <a:chExt cx="360000" cy="2130901"/>
          </a:xfrm>
        </p:grpSpPr>
        <p:cxnSp>
          <p:nvCxnSpPr>
            <p:cNvPr id="72" name="Gerader Verbinder 71"/>
            <p:cNvCxnSpPr/>
            <p:nvPr/>
          </p:nvCxnSpPr>
          <p:spPr>
            <a:xfrm flipV="1">
              <a:off x="7116838" y="3566264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r Verbinder 72"/>
            <p:cNvCxnSpPr/>
            <p:nvPr/>
          </p:nvCxnSpPr>
          <p:spPr>
            <a:xfrm flipV="1">
              <a:off x="7116838" y="2855946"/>
              <a:ext cx="360000" cy="2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r Verbinder 74"/>
            <p:cNvCxnSpPr/>
            <p:nvPr/>
          </p:nvCxnSpPr>
          <p:spPr>
            <a:xfrm flipV="1">
              <a:off x="7116838" y="4276554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r Verbinder 75"/>
            <p:cNvCxnSpPr/>
            <p:nvPr/>
          </p:nvCxnSpPr>
          <p:spPr>
            <a:xfrm flipV="1">
              <a:off x="7116838" y="4986846"/>
              <a:ext cx="360000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Axis"/>
          <p:cNvGrpSpPr/>
          <p:nvPr/>
        </p:nvGrpSpPr>
        <p:grpSpPr>
          <a:xfrm>
            <a:off x="7331720" y="1475223"/>
            <a:ext cx="4094753" cy="4129642"/>
            <a:chOff x="7119389" y="1730020"/>
            <a:chExt cx="4094753" cy="4129642"/>
          </a:xfrm>
        </p:grpSpPr>
        <p:cxnSp>
          <p:nvCxnSpPr>
            <p:cNvPr id="68" name="x axis"/>
            <p:cNvCxnSpPr/>
            <p:nvPr/>
          </p:nvCxnSpPr>
          <p:spPr>
            <a:xfrm flipV="1">
              <a:off x="7306197" y="5692302"/>
              <a:ext cx="354210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y axis"/>
            <p:cNvCxnSpPr/>
            <p:nvPr/>
          </p:nvCxnSpPr>
          <p:spPr>
            <a:xfrm flipV="1">
              <a:off x="7296838" y="2145679"/>
              <a:ext cx="0" cy="3546623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x axis label"/>
                <p:cNvSpPr txBox="1"/>
                <p:nvPr/>
              </p:nvSpPr>
              <p:spPr>
                <a:xfrm>
                  <a:off x="10849362" y="5490330"/>
                  <a:ext cx="364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0" name="x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49362" y="5490330"/>
                  <a:ext cx="364780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y axis label"/>
                <p:cNvSpPr txBox="1"/>
                <p:nvPr/>
              </p:nvSpPr>
              <p:spPr>
                <a:xfrm>
                  <a:off x="7119389" y="1730020"/>
                  <a:ext cx="3681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1" name="y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19389" y="1730020"/>
                  <a:ext cx="368178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1" name="Gerader Verbinder 50"/>
          <p:cNvCxnSpPr/>
          <p:nvPr/>
        </p:nvCxnSpPr>
        <p:spPr>
          <a:xfrm flipV="1">
            <a:off x="7150206" y="5091935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Gerader Verbinder 51"/>
          <p:cNvCxnSpPr/>
          <p:nvPr/>
        </p:nvCxnSpPr>
        <p:spPr>
          <a:xfrm>
            <a:off x="7860498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r Verbinder 52"/>
          <p:cNvCxnSpPr/>
          <p:nvPr/>
        </p:nvCxnSpPr>
        <p:spPr>
          <a:xfrm>
            <a:off x="8570791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r Verbinder 53"/>
          <p:cNvCxnSpPr/>
          <p:nvPr/>
        </p:nvCxnSpPr>
        <p:spPr>
          <a:xfrm>
            <a:off x="9991375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r Verbinder 54"/>
          <p:cNvCxnSpPr/>
          <p:nvPr/>
        </p:nvCxnSpPr>
        <p:spPr>
          <a:xfrm>
            <a:off x="10701668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Gerader Verbinder 56"/>
          <p:cNvCxnSpPr/>
          <p:nvPr/>
        </p:nvCxnSpPr>
        <p:spPr>
          <a:xfrm flipV="1">
            <a:off x="7150206" y="367135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Gerader Verbinder 58"/>
          <p:cNvCxnSpPr/>
          <p:nvPr/>
        </p:nvCxnSpPr>
        <p:spPr>
          <a:xfrm flipV="1">
            <a:off x="7150205" y="2961035"/>
            <a:ext cx="3551462" cy="26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Gerader Verbinder 59"/>
          <p:cNvCxnSpPr/>
          <p:nvPr/>
        </p:nvCxnSpPr>
        <p:spPr>
          <a:xfrm flipV="1">
            <a:off x="7150206" y="2250769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Gerader Verbinder 61"/>
          <p:cNvCxnSpPr/>
          <p:nvPr/>
        </p:nvCxnSpPr>
        <p:spPr>
          <a:xfrm flipV="1">
            <a:off x="7150204" y="438164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Gerader Verbinder 62"/>
          <p:cNvCxnSpPr/>
          <p:nvPr/>
        </p:nvCxnSpPr>
        <p:spPr>
          <a:xfrm>
            <a:off x="7150204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Gerader Verbinder 63"/>
          <p:cNvCxnSpPr/>
          <p:nvPr/>
        </p:nvCxnSpPr>
        <p:spPr>
          <a:xfrm flipV="1">
            <a:off x="7160607" y="5782963"/>
            <a:ext cx="3551462" cy="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Gerader Verbinder 64"/>
          <p:cNvCxnSpPr/>
          <p:nvPr/>
        </p:nvCxnSpPr>
        <p:spPr>
          <a:xfrm>
            <a:off x="9281083" y="2249381"/>
            <a:ext cx="0" cy="35479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uppieren 3"/>
          <p:cNvGrpSpPr/>
          <p:nvPr/>
        </p:nvGrpSpPr>
        <p:grpSpPr>
          <a:xfrm>
            <a:off x="7389677" y="3197145"/>
            <a:ext cx="3075907" cy="2342116"/>
            <a:chOff x="7091259" y="3470670"/>
            <a:chExt cx="3075907" cy="2342116"/>
          </a:xfrm>
        </p:grpSpPr>
        <p:cxnSp>
          <p:nvCxnSpPr>
            <p:cNvPr id="45" name="Line"/>
            <p:cNvCxnSpPr>
              <a:stCxn id="67" idx="7"/>
              <a:endCxn id="102" idx="3"/>
            </p:cNvCxnSpPr>
            <p:nvPr/>
          </p:nvCxnSpPr>
          <p:spPr>
            <a:xfrm flipV="1">
              <a:off x="7294511" y="3673922"/>
              <a:ext cx="2669403" cy="1935612"/>
            </a:xfrm>
            <a:prstGeom prst="line">
              <a:avLst/>
            </a:prstGeom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Point [0 0]"/>
            <p:cNvSpPr/>
            <p:nvPr/>
          </p:nvSpPr>
          <p:spPr>
            <a:xfrm>
              <a:off x="7091259" y="5574661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2" name="Point [4 3]"/>
            <p:cNvSpPr/>
            <p:nvPr/>
          </p:nvSpPr>
          <p:spPr>
            <a:xfrm>
              <a:off x="9929041" y="3470670"/>
              <a:ext cx="238125" cy="238125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cxnSp>
        <p:nvCxnSpPr>
          <p:cNvPr id="10" name="Gerader Verbinder 9"/>
          <p:cNvCxnSpPr/>
          <p:nvPr/>
        </p:nvCxnSpPr>
        <p:spPr>
          <a:xfrm flipV="1">
            <a:off x="8219461" y="4916716"/>
            <a:ext cx="0" cy="520790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Gerader Verbinder 65"/>
          <p:cNvCxnSpPr/>
          <p:nvPr/>
        </p:nvCxnSpPr>
        <p:spPr>
          <a:xfrm flipH="1">
            <a:off x="7544426" y="4893156"/>
            <a:ext cx="671218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winkelte Verbindung 26"/>
          <p:cNvCxnSpPr>
            <a:endCxn id="89" idx="1"/>
          </p:cNvCxnSpPr>
          <p:nvPr/>
        </p:nvCxnSpPr>
        <p:spPr>
          <a:xfrm rot="10800000">
            <a:off x="6833227" y="4732050"/>
            <a:ext cx="682583" cy="184666"/>
          </a:xfrm>
          <a:prstGeom prst="bentConnector5">
            <a:avLst>
              <a:gd name="adj1" fmla="val 27784"/>
              <a:gd name="adj2" fmla="val 0"/>
              <a:gd name="adj3" fmla="val 133490"/>
            </a:avLst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Gerader Verbinder 102"/>
          <p:cNvCxnSpPr/>
          <p:nvPr/>
        </p:nvCxnSpPr>
        <p:spPr>
          <a:xfrm flipH="1" flipV="1">
            <a:off x="8932900" y="4353794"/>
            <a:ext cx="1" cy="1083712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Gerader Verbinder 103"/>
          <p:cNvCxnSpPr/>
          <p:nvPr/>
        </p:nvCxnSpPr>
        <p:spPr>
          <a:xfrm flipH="1" flipV="1">
            <a:off x="7539378" y="4380903"/>
            <a:ext cx="1386559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Gewinkelte Verbindung 104"/>
          <p:cNvCxnSpPr>
            <a:endCxn id="90" idx="2"/>
          </p:cNvCxnSpPr>
          <p:nvPr/>
        </p:nvCxnSpPr>
        <p:spPr>
          <a:xfrm rot="10800000">
            <a:off x="6984871" y="4206425"/>
            <a:ext cx="532543" cy="173523"/>
          </a:xfrm>
          <a:prstGeom prst="bentConnector2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Gerader Verbinder 105"/>
          <p:cNvCxnSpPr/>
          <p:nvPr/>
        </p:nvCxnSpPr>
        <p:spPr>
          <a:xfrm flipH="1" flipV="1">
            <a:off x="9640045" y="3805466"/>
            <a:ext cx="1" cy="1632040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Gerader Verbinder 106"/>
          <p:cNvCxnSpPr/>
          <p:nvPr/>
        </p:nvCxnSpPr>
        <p:spPr>
          <a:xfrm flipH="1">
            <a:off x="7544426" y="3824904"/>
            <a:ext cx="2111703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Gewinkelte Verbindung 107"/>
          <p:cNvCxnSpPr>
            <a:endCxn id="90" idx="1"/>
          </p:cNvCxnSpPr>
          <p:nvPr/>
        </p:nvCxnSpPr>
        <p:spPr>
          <a:xfrm rot="10800000" flipV="1">
            <a:off x="6833226" y="3819504"/>
            <a:ext cx="706152" cy="202254"/>
          </a:xfrm>
          <a:prstGeom prst="bentConnector3">
            <a:avLst>
              <a:gd name="adj1" fmla="val 132373"/>
            </a:avLst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elle Breit 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27910081"/>
                  </p:ext>
                </p:extLst>
              </p:nvPr>
            </p:nvGraphicFramePr>
            <p:xfrm>
              <a:off x="327021" y="3570007"/>
              <a:ext cx="6096934" cy="134670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78530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9463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3713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6710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9410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3186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=2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=3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=4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=0.75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=1.5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=2.25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=3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rd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elle Breit 0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27910081"/>
                  </p:ext>
                </p:extLst>
              </p:nvPr>
            </p:nvGraphicFramePr>
            <p:xfrm>
              <a:off x="327021" y="3570007"/>
              <a:ext cx="6096934" cy="134670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78530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9463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3713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6710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9410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3186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00000" t="-1639" r="-573846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139037" t="-1639" r="-298930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281132" t="-1639" r="-251572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36667" t="-1639" r="-122222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7"/>
                          <a:stretch>
                            <a:fillRect l="-363889" t="-1639" r="-1852" b="-2770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0502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7"/>
                          <a:stretch>
                            <a:fillRect l="-775" t="-62000" r="-679070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7"/>
                          <a:stretch>
                            <a:fillRect l="-100000" t="-62000" r="-573846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7"/>
                          <a:stretch>
                            <a:fillRect l="-139037" t="-62000" r="-298930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7"/>
                          <a:stretch>
                            <a:fillRect l="-281132" t="-62000" r="-251572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7"/>
                          <a:stretch>
                            <a:fillRect l="-336667" t="-62000" r="-122222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7"/>
                          <a:stretch>
                            <a:fillRect l="-363889" t="-62000" r="-1852" b="-69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7"/>
                          <a:stretch>
                            <a:fillRect l="-775" t="-265574" r="-679070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7"/>
                          <a:stretch>
                            <a:fillRect l="-100000" t="-265574" r="-573846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7"/>
                          <a:stretch>
                            <a:fillRect l="-139037" t="-265574" r="-298930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7"/>
                          <a:stretch>
                            <a:fillRect l="-281132" t="-265574" r="-251572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7"/>
                          <a:stretch>
                            <a:fillRect l="-336667" t="-265574" r="-122222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7"/>
                          <a:stretch>
                            <a:fillRect l="-363889" t="-265574" r="-1852" b="-131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1" name="Tabelle Breit 1">
                <a:extLst>
                  <a:ext uri="{FF2B5EF4-FFF2-40B4-BE49-F238E27FC236}">
                    <a16:creationId xmlns:a16="http://schemas.microsoft.com/office/drawing/2014/main" id="{3C77B951-8517-4C89-A83A-9BFE196116E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19306465"/>
                  </p:ext>
                </p:extLst>
              </p:nvPr>
            </p:nvGraphicFramePr>
            <p:xfrm>
              <a:off x="327021" y="3570007"/>
              <a:ext cx="6096934" cy="134670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78530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9463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3713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6710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9410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3186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=2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=3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=4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=0.75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=1.5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=2.25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=3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rd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1" name="Tabelle Breit 1">
                <a:extLst>
                  <a:ext uri="{FF2B5EF4-FFF2-40B4-BE49-F238E27FC236}">
                    <a16:creationId xmlns:a16="http://schemas.microsoft.com/office/drawing/2014/main" id="{3C77B951-8517-4C89-A83A-9BFE196116E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919306465"/>
                  </p:ext>
                </p:extLst>
              </p:nvPr>
            </p:nvGraphicFramePr>
            <p:xfrm>
              <a:off x="327021" y="3570007"/>
              <a:ext cx="6096934" cy="134670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78530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9463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3713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6710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9410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3186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100000" t="-1639" r="-573846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139037" t="-1639" r="-298930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281132" t="-1639" r="-251572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36667" t="-1639" r="-122222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8"/>
                          <a:stretch>
                            <a:fillRect l="-363889" t="-1639" r="-1852" b="-2770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0502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8"/>
                          <a:stretch>
                            <a:fillRect l="-775" t="-62000" r="-679070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8"/>
                          <a:stretch>
                            <a:fillRect l="-100000" t="-62000" r="-573846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8"/>
                          <a:stretch>
                            <a:fillRect l="-139037" t="-62000" r="-298930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8"/>
                          <a:stretch>
                            <a:fillRect l="-281132" t="-62000" r="-251572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8"/>
                          <a:stretch>
                            <a:fillRect l="-336667" t="-62000" r="-122222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8"/>
                          <a:stretch>
                            <a:fillRect l="-363889" t="-62000" r="-1852" b="-69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8"/>
                          <a:stretch>
                            <a:fillRect l="-775" t="-265574" r="-679070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8"/>
                          <a:stretch>
                            <a:fillRect l="-100000" t="-265574" r="-573846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8"/>
                          <a:stretch>
                            <a:fillRect l="-139037" t="-265574" r="-298930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8"/>
                          <a:stretch>
                            <a:fillRect l="-281132" t="-265574" r="-251572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8"/>
                          <a:stretch>
                            <a:fillRect l="-336667" t="-265574" r="-122222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8"/>
                          <a:stretch>
                            <a:fillRect l="-363889" t="-265574" r="-1852" b="-131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0" name="Tabelle Breit 2">
                <a:extLst>
                  <a:ext uri="{FF2B5EF4-FFF2-40B4-BE49-F238E27FC236}">
                    <a16:creationId xmlns:a16="http://schemas.microsoft.com/office/drawing/2014/main" id="{AA5EFC71-C474-414E-8F5C-618891D905A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60947816"/>
                  </p:ext>
                </p:extLst>
              </p:nvPr>
            </p:nvGraphicFramePr>
            <p:xfrm>
              <a:off x="327021" y="3570008"/>
              <a:ext cx="6096934" cy="134670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78530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9463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3713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6710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9410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3186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=2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=3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=4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=0.75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=1.5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=2.25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=3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rd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0" name="Tabelle Breit 2">
                <a:extLst>
                  <a:ext uri="{FF2B5EF4-FFF2-40B4-BE49-F238E27FC236}">
                    <a16:creationId xmlns:a16="http://schemas.microsoft.com/office/drawing/2014/main" id="{AA5EFC71-C474-414E-8F5C-618891D905A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60947816"/>
                  </p:ext>
                </p:extLst>
              </p:nvPr>
            </p:nvGraphicFramePr>
            <p:xfrm>
              <a:off x="327021" y="3570008"/>
              <a:ext cx="6096934" cy="134670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78530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9463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3713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6710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9410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3186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100000" t="-1639" r="-573846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139037" t="-1639" r="-298930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281132" t="-1639" r="-251572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336667" t="-1639" r="-122222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9"/>
                          <a:stretch>
                            <a:fillRect l="-363889" t="-1639" r="-1852" b="-2770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0502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9"/>
                          <a:stretch>
                            <a:fillRect l="-775" t="-62000" r="-679070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9"/>
                          <a:stretch>
                            <a:fillRect l="-100000" t="-62000" r="-573846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9"/>
                          <a:stretch>
                            <a:fillRect l="-139037" t="-62000" r="-298930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9"/>
                          <a:stretch>
                            <a:fillRect l="-281132" t="-62000" r="-251572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9"/>
                          <a:stretch>
                            <a:fillRect l="-336667" t="-62000" r="-122222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9"/>
                          <a:stretch>
                            <a:fillRect l="-363889" t="-62000" r="-1852" b="-69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9"/>
                          <a:stretch>
                            <a:fillRect l="-775" t="-265574" r="-679070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9"/>
                          <a:stretch>
                            <a:fillRect l="-100000" t="-265574" r="-573846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9"/>
                          <a:stretch>
                            <a:fillRect l="-139037" t="-265574" r="-298930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9"/>
                          <a:stretch>
                            <a:fillRect l="-281132" t="-265574" r="-251572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9"/>
                          <a:stretch>
                            <a:fillRect l="-336667" t="-265574" r="-122222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9"/>
                          <a:stretch>
                            <a:fillRect l="-363889" t="-265574" r="-1852" b="-131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09" name="Tabelle Breit 3">
                <a:extLst>
                  <a:ext uri="{FF2B5EF4-FFF2-40B4-BE49-F238E27FC236}">
                    <a16:creationId xmlns:a16="http://schemas.microsoft.com/office/drawing/2014/main" id="{734CF714-AEBF-4403-A46F-B24263596AF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53473117"/>
                  </p:ext>
                </p:extLst>
              </p:nvPr>
            </p:nvGraphicFramePr>
            <p:xfrm>
              <a:off x="327021" y="3570008"/>
              <a:ext cx="6096934" cy="134670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78530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9463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3713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6710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9410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3186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=2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=3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=4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=0.75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=1.5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=2.25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>
                                <a:lumMod val="75000"/>
                              </a:schemeClr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=3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rd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09" name="Tabelle Breit 3">
                <a:extLst>
                  <a:ext uri="{FF2B5EF4-FFF2-40B4-BE49-F238E27FC236}">
                    <a16:creationId xmlns:a16="http://schemas.microsoft.com/office/drawing/2014/main" id="{734CF714-AEBF-4403-A46F-B24263596AF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53473117"/>
                  </p:ext>
                </p:extLst>
              </p:nvPr>
            </p:nvGraphicFramePr>
            <p:xfrm>
              <a:off x="327021" y="3570008"/>
              <a:ext cx="6096934" cy="134670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78530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9463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3713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6710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9410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3186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00000" t="-1639" r="-573846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139037" t="-1639" r="-298930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281132" t="-1639" r="-251572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36667" t="-1639" r="-122222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0"/>
                          <a:stretch>
                            <a:fillRect l="-363889" t="-1639" r="-1852" b="-2770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0502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0"/>
                          <a:stretch>
                            <a:fillRect l="-775" t="-62000" r="-679070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0"/>
                          <a:stretch>
                            <a:fillRect l="-100000" t="-62000" r="-573846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0"/>
                          <a:stretch>
                            <a:fillRect l="-139037" t="-62000" r="-298930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0"/>
                          <a:stretch>
                            <a:fillRect l="-281132" t="-62000" r="-251572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0"/>
                          <a:stretch>
                            <a:fillRect l="-336667" t="-62000" r="-122222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0"/>
                          <a:stretch>
                            <a:fillRect l="-363889" t="-62000" r="-1852" b="-69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10"/>
                          <a:stretch>
                            <a:fillRect l="-775" t="-265574" r="-679070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10"/>
                          <a:stretch>
                            <a:fillRect l="-100000" t="-265574" r="-573846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10"/>
                          <a:stretch>
                            <a:fillRect l="-139037" t="-265574" r="-298930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10"/>
                          <a:stretch>
                            <a:fillRect l="-281132" t="-265574" r="-251572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10"/>
                          <a:stretch>
                            <a:fillRect l="-336667" t="-265574" r="-122222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10"/>
                          <a:stretch>
                            <a:fillRect l="-363889" t="-265574" r="-1852" b="-131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8" name="Tabelle Breit 4">
                <a:extLst>
                  <a:ext uri="{FF2B5EF4-FFF2-40B4-BE49-F238E27FC236}">
                    <a16:creationId xmlns:a16="http://schemas.microsoft.com/office/drawing/2014/main" id="{8030984A-CD20-4059-8BF7-4291DE73EAB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20713598"/>
                  </p:ext>
                </p:extLst>
              </p:nvPr>
            </p:nvGraphicFramePr>
            <p:xfrm>
              <a:off x="327021" y="3570008"/>
              <a:ext cx="6096934" cy="134670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78530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9463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3713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6710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9410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3186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=2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=3</m:t>
                                </m:r>
                              </m:oMath>
                            </m:oMathPara>
                          </a14:m>
                          <a:endParaRPr lang="en-US" b="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=4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=0.75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=1.5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solidFill>
                                          <a:schemeClr val="bg1">
                                            <a:lumMod val="75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solidFill>
                                      <a:schemeClr val="bg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=2.25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=3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rd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8" name="Tabelle Breit 4">
                <a:extLst>
                  <a:ext uri="{FF2B5EF4-FFF2-40B4-BE49-F238E27FC236}">
                    <a16:creationId xmlns:a16="http://schemas.microsoft.com/office/drawing/2014/main" id="{8030984A-CD20-4059-8BF7-4291DE73EAB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20713598"/>
                  </p:ext>
                </p:extLst>
              </p:nvPr>
            </p:nvGraphicFramePr>
            <p:xfrm>
              <a:off x="327021" y="3570008"/>
              <a:ext cx="6096934" cy="134670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78530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9463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3713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6710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9410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3186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00000" t="-1639" r="-573846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139037" t="-1639" r="-298930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281132" t="-1639" r="-251572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36667" t="-1639" r="-122222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1"/>
                          <a:stretch>
                            <a:fillRect l="-363889" t="-1639" r="-1852" b="-2770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0502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1"/>
                          <a:stretch>
                            <a:fillRect l="-775" t="-62000" r="-679070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1"/>
                          <a:stretch>
                            <a:fillRect l="-100000" t="-62000" r="-573846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1"/>
                          <a:stretch>
                            <a:fillRect l="-139037" t="-62000" r="-298930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1"/>
                          <a:stretch>
                            <a:fillRect l="-281132" t="-62000" r="-251572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1"/>
                          <a:stretch>
                            <a:fillRect l="-336667" t="-62000" r="-122222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1"/>
                          <a:stretch>
                            <a:fillRect l="-363889" t="-62000" r="-1852" b="-69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11"/>
                          <a:stretch>
                            <a:fillRect l="-775" t="-265574" r="-679070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11"/>
                          <a:stretch>
                            <a:fillRect l="-100000" t="-265574" r="-573846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11"/>
                          <a:stretch>
                            <a:fillRect l="-139037" t="-265574" r="-298930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11"/>
                          <a:stretch>
                            <a:fillRect l="-281132" t="-265574" r="-251572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11"/>
                          <a:stretch>
                            <a:fillRect l="-336667" t="-265574" r="-122222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11"/>
                          <a:stretch>
                            <a:fillRect l="-363889" t="-265574" r="-1852" b="-131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2" name="Tabelle Breit 5">
                <a:extLst>
                  <a:ext uri="{FF2B5EF4-FFF2-40B4-BE49-F238E27FC236}">
                    <a16:creationId xmlns:a16="http://schemas.microsoft.com/office/drawing/2014/main" id="{BDD4AE6E-2533-4394-87D7-06EEFF2DCD6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7285911"/>
                  </p:ext>
                </p:extLst>
              </p:nvPr>
            </p:nvGraphicFramePr>
            <p:xfrm>
              <a:off x="327021" y="3570008"/>
              <a:ext cx="6096934" cy="134670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78530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9463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3713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6710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9410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3186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=1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=2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=3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  <m:t>=4</m:t>
                                </m:r>
                              </m:oMath>
                            </m:oMathPara>
                          </a14:m>
                          <a:endParaRPr lang="en-US" b="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=0.75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=1.5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=2.25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=3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solidFill>
                          <a:srgbClr val="BFBFBF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rd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2" name="Tabelle Breit 5">
                <a:extLst>
                  <a:ext uri="{FF2B5EF4-FFF2-40B4-BE49-F238E27FC236}">
                    <a16:creationId xmlns:a16="http://schemas.microsoft.com/office/drawing/2014/main" id="{BDD4AE6E-2533-4394-87D7-06EEFF2DCD6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7285911"/>
                  </p:ext>
                </p:extLst>
              </p:nvPr>
            </p:nvGraphicFramePr>
            <p:xfrm>
              <a:off x="327021" y="3570008"/>
              <a:ext cx="6096934" cy="1346708"/>
            </p:xfrm>
            <a:graphic>
              <a:graphicData uri="http://schemas.openxmlformats.org/drawingml/2006/table">
                <a:tbl>
                  <a:tblPr firstRow="1" bandRow="1">
                    <a:tableStyleId>{9D7B26C5-4107-4FEC-AEDC-1716B250A1EF}</a:tableStyleId>
                  </a:tblPr>
                  <a:tblGrid>
                    <a:gridCol w="785305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94639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1137138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967105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1094105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1318642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100000" t="-1639" r="-573846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139037" t="-1639" r="-298930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281132" t="-1639" r="-251572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336667" t="-1639" r="-122222" b="-27704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2"/>
                          <a:stretch>
                            <a:fillRect l="-363889" t="-1639" r="-1852" b="-27704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05028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2"/>
                          <a:stretch>
                            <a:fillRect l="-775" t="-62000" r="-679070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2"/>
                          <a:stretch>
                            <a:fillRect l="-100000" t="-62000" r="-573846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2"/>
                          <a:stretch>
                            <a:fillRect l="-139037" t="-62000" r="-298930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2"/>
                          <a:stretch>
                            <a:fillRect l="-281132" t="-62000" r="-251572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2"/>
                          <a:stretch>
                            <a:fillRect l="-336667" t="-62000" r="-122222" b="-69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12"/>
                          <a:stretch>
                            <a:fillRect l="-363889" t="-62000" r="-1852" b="-69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12"/>
                          <a:stretch>
                            <a:fillRect l="-775" t="-265574" r="-679070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12"/>
                          <a:stretch>
                            <a:fillRect l="-100000" t="-265574" r="-573846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12"/>
                          <a:stretch>
                            <a:fillRect l="-139037" t="-265574" r="-298930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12"/>
                          <a:stretch>
                            <a:fillRect l="-281132" t="-265574" r="-251572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12"/>
                          <a:stretch>
                            <a:fillRect l="-336667" t="-265574" r="-122222" b="-1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de-DE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12"/>
                          <a:stretch>
                            <a:fillRect l="-363889" t="-265574" r="-1852" b="-1311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44" name="Rechteck 1"/>
          <p:cNvSpPr/>
          <p:nvPr/>
        </p:nvSpPr>
        <p:spPr>
          <a:xfrm>
            <a:off x="1112052" y="3547685"/>
            <a:ext cx="798461" cy="1369030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0" name="Rechteck 2"/>
          <p:cNvSpPr/>
          <p:nvPr/>
        </p:nvSpPr>
        <p:spPr>
          <a:xfrm>
            <a:off x="5103027" y="3547685"/>
            <a:ext cx="1320800" cy="1369030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1" name="Rechteck 3"/>
          <p:cNvSpPr/>
          <p:nvPr/>
        </p:nvSpPr>
        <p:spPr>
          <a:xfrm>
            <a:off x="1910513" y="3547685"/>
            <a:ext cx="1132531" cy="1369030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2" name="Rechteck 5"/>
          <p:cNvSpPr/>
          <p:nvPr/>
        </p:nvSpPr>
        <p:spPr>
          <a:xfrm>
            <a:off x="4010812" y="3547685"/>
            <a:ext cx="1091153" cy="1369030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3" name="Rechteck 4"/>
          <p:cNvSpPr/>
          <p:nvPr/>
        </p:nvSpPr>
        <p:spPr>
          <a:xfrm>
            <a:off x="3043044" y="3547685"/>
            <a:ext cx="966705" cy="1369030"/>
          </a:xfrm>
          <a:prstGeom prst="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42363D-8025-47D2-A66C-536F1C19C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Rechteck 118">
                <a:extLst>
                  <a:ext uri="{FF2B5EF4-FFF2-40B4-BE49-F238E27FC236}">
                    <a16:creationId xmlns:a16="http://schemas.microsoft.com/office/drawing/2014/main" id="{C794AADC-1D42-4BA6-8025-ACFED665B92E}"/>
                  </a:ext>
                </a:extLst>
              </p:cNvPr>
              <p:cNvSpPr/>
              <p:nvPr/>
            </p:nvSpPr>
            <p:spPr>
              <a:xfrm>
                <a:off x="589784" y="1266825"/>
                <a:ext cx="5430782" cy="11295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de-DE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de-DE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de-DE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de-DE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de-DE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,  ∀ </m:t>
                      </m:r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{"/>
                          <m:endChr m:val="}"/>
                          <m:ctrlPr>
                            <a:rPr lang="de-DE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0, 1, 2, 3, 4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9" name="Rechteck 118">
                <a:extLst>
                  <a:ext uri="{FF2B5EF4-FFF2-40B4-BE49-F238E27FC236}">
                    <a16:creationId xmlns:a16="http://schemas.microsoft.com/office/drawing/2014/main" id="{C794AADC-1D42-4BA6-8025-ACFED665B9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784" y="1266825"/>
                <a:ext cx="5430782" cy="112954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6008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95" grpId="0" animBg="1"/>
      <p:bldP spid="96" grpId="0" animBg="1"/>
      <p:bldP spid="98" grpId="0" animBg="1"/>
      <p:bldP spid="99" grpId="0" animBg="1"/>
      <p:bldP spid="244" grpId="0" animBg="1"/>
      <p:bldP spid="244" grpId="1" animBg="1"/>
      <p:bldP spid="120" grpId="0" animBg="1"/>
      <p:bldP spid="120" grpId="1" animBg="1"/>
      <p:bldP spid="121" grpId="0" animBg="1"/>
      <p:bldP spid="121" grpId="1" animBg="1"/>
      <p:bldP spid="122" grpId="0" animBg="1"/>
      <p:bldP spid="123" grpId="0" animBg="1"/>
      <p:bldP spid="12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hteck 58"/>
          <p:cNvSpPr/>
          <p:nvPr/>
        </p:nvSpPr>
        <p:spPr>
          <a:xfrm>
            <a:off x="514352" y="3285492"/>
            <a:ext cx="5581649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  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8" name="Inhaltsplatzhalter 227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Sample the function: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28" name="Inhaltsplatzhalter 227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41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1: Naïve Linear Function Sampling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11" name="Gruppieren 110"/>
          <p:cNvGrpSpPr/>
          <p:nvPr/>
        </p:nvGrpSpPr>
        <p:grpSpPr>
          <a:xfrm>
            <a:off x="6537682" y="1475223"/>
            <a:ext cx="4888791" cy="4817192"/>
            <a:chOff x="6239264" y="1748748"/>
            <a:chExt cx="4888791" cy="4817192"/>
          </a:xfrm>
        </p:grpSpPr>
        <p:grpSp>
          <p:nvGrpSpPr>
            <p:cNvPr id="112" name="Point Labels"/>
            <p:cNvGrpSpPr/>
            <p:nvPr/>
          </p:nvGrpSpPr>
          <p:grpSpPr>
            <a:xfrm>
              <a:off x="6239264" y="2522906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4" name="[4 3]"/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5" name="[0 0]"/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13" name="Gruppieren 112"/>
            <p:cNvGrpSpPr/>
            <p:nvPr/>
          </p:nvGrpSpPr>
          <p:grpSpPr>
            <a:xfrm>
              <a:off x="6851786" y="3234587"/>
              <a:ext cx="3551465" cy="2831533"/>
              <a:chOff x="6851786" y="3234587"/>
              <a:chExt cx="3551465" cy="2831533"/>
            </a:xfrm>
          </p:grpSpPr>
          <p:sp>
            <p:nvSpPr>
              <p:cNvPr id="159" name="Rechteck 158"/>
              <p:cNvSpPr/>
              <p:nvPr/>
            </p:nvSpPr>
            <p:spPr>
              <a:xfrm>
                <a:off x="6851786" y="5355829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0" name="Rechteck 159"/>
              <p:cNvSpPr/>
              <p:nvPr/>
            </p:nvSpPr>
            <p:spPr>
              <a:xfrm>
                <a:off x="8272372" y="3944878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1" name="Rechteck 160"/>
              <p:cNvSpPr/>
              <p:nvPr/>
            </p:nvSpPr>
            <p:spPr>
              <a:xfrm>
                <a:off x="7562079" y="4655169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2" name="Rechteck 161"/>
              <p:cNvSpPr/>
              <p:nvPr/>
            </p:nvSpPr>
            <p:spPr>
              <a:xfrm>
                <a:off x="8982664" y="3944878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3" name="Rechteck 162"/>
              <p:cNvSpPr/>
              <p:nvPr/>
            </p:nvSpPr>
            <p:spPr>
              <a:xfrm>
                <a:off x="9692957" y="3234587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4" name="axis labels"/>
            <p:cNvGrpSpPr/>
            <p:nvPr/>
          </p:nvGrpSpPr>
          <p:grpSpPr>
            <a:xfrm>
              <a:off x="6534808" y="2690021"/>
              <a:ext cx="3668756" cy="3875919"/>
              <a:chOff x="6620895" y="2671293"/>
              <a:chExt cx="3668756" cy="3875919"/>
            </a:xfrm>
          </p:grpSpPr>
          <p:sp>
            <p:nvSpPr>
              <p:cNvPr id="147" name="Textfeld 146"/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148" name="Textfeld 147"/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149" name="Textfeld 148"/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152" name="Textfeld 151"/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153" name="Textfeld 152"/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154" name="Textfeld 153"/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155" name="Textfeld 154"/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156" name="Textfeld 155"/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157" name="Textfeld 156"/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158" name="Textfeld 157"/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15" name="X Ticks"/>
            <p:cNvGrpSpPr/>
            <p:nvPr/>
          </p:nvGrpSpPr>
          <p:grpSpPr>
            <a:xfrm>
              <a:off x="7921043" y="5531002"/>
              <a:ext cx="2130877" cy="360000"/>
              <a:chOff x="8007130" y="5512274"/>
              <a:chExt cx="2130877" cy="360000"/>
            </a:xfrm>
          </p:grpSpPr>
          <p:cxnSp>
            <p:nvCxnSpPr>
              <p:cNvPr id="143" name="Gerader Verbinder 142"/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Gerader Verbinder 143"/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Gerader Verbinder 144"/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Gerader Verbinder 145"/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6" name="Y Ticks"/>
            <p:cNvGrpSpPr/>
            <p:nvPr/>
          </p:nvGrpSpPr>
          <p:grpSpPr>
            <a:xfrm>
              <a:off x="7030751" y="2874674"/>
              <a:ext cx="360000" cy="2130901"/>
              <a:chOff x="7116838" y="2855946"/>
              <a:chExt cx="360000" cy="2130901"/>
            </a:xfrm>
          </p:grpSpPr>
          <p:cxnSp>
            <p:nvCxnSpPr>
              <p:cNvPr id="139" name="Gerader Verbinder 138"/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Gerader Verbinder 139"/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Gerader Verbinder 140"/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Gerader Verbinder 141"/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7" name="Axis"/>
            <p:cNvGrpSpPr/>
            <p:nvPr/>
          </p:nvGrpSpPr>
          <p:grpSpPr>
            <a:xfrm>
              <a:off x="7033302" y="1748748"/>
              <a:ext cx="4094753" cy="4129642"/>
              <a:chOff x="7119389" y="1730020"/>
              <a:chExt cx="4094753" cy="4129642"/>
            </a:xfrm>
          </p:grpSpPr>
          <p:cxnSp>
            <p:nvCxnSpPr>
              <p:cNvPr id="135" name="x axis"/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y axis"/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7" name="x axis label"/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8" name="y axis label"/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18" name="Gruppieren 117"/>
            <p:cNvGrpSpPr/>
            <p:nvPr/>
          </p:nvGrpSpPr>
          <p:grpSpPr>
            <a:xfrm>
              <a:off x="6851786" y="2522906"/>
              <a:ext cx="3561865" cy="3547954"/>
              <a:chOff x="6851786" y="2522906"/>
              <a:chExt cx="3561865" cy="3547954"/>
            </a:xfrm>
          </p:grpSpPr>
          <p:cxnSp>
            <p:nvCxnSpPr>
              <p:cNvPr id="123" name="Gerader Verbinder 122"/>
              <p:cNvCxnSpPr/>
              <p:nvPr/>
            </p:nvCxnSpPr>
            <p:spPr>
              <a:xfrm flipV="1">
                <a:off x="6851788" y="5365460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Gerader Verbinder 123"/>
              <p:cNvCxnSpPr/>
              <p:nvPr/>
            </p:nvCxnSpPr>
            <p:spPr>
              <a:xfrm>
                <a:off x="756208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Gerader Verbinder 124"/>
              <p:cNvCxnSpPr/>
              <p:nvPr/>
            </p:nvCxnSpPr>
            <p:spPr>
              <a:xfrm>
                <a:off x="8272373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Gerader Verbinder 125"/>
              <p:cNvCxnSpPr/>
              <p:nvPr/>
            </p:nvCxnSpPr>
            <p:spPr>
              <a:xfrm>
                <a:off x="9692957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Gerader Verbinder 126"/>
              <p:cNvCxnSpPr/>
              <p:nvPr/>
            </p:nvCxnSpPr>
            <p:spPr>
              <a:xfrm>
                <a:off x="1040325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Gerader Verbinder 127"/>
              <p:cNvCxnSpPr/>
              <p:nvPr/>
            </p:nvCxnSpPr>
            <p:spPr>
              <a:xfrm flipV="1">
                <a:off x="6851788" y="394487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Gerader Verbinder 128"/>
              <p:cNvCxnSpPr/>
              <p:nvPr/>
            </p:nvCxnSpPr>
            <p:spPr>
              <a:xfrm flipV="1">
                <a:off x="6851787" y="3234560"/>
                <a:ext cx="3551462" cy="26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Gerader Verbinder 129"/>
              <p:cNvCxnSpPr/>
              <p:nvPr/>
            </p:nvCxnSpPr>
            <p:spPr>
              <a:xfrm flipV="1">
                <a:off x="6851788" y="2524294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Gerader Verbinder 130"/>
              <p:cNvCxnSpPr/>
              <p:nvPr/>
            </p:nvCxnSpPr>
            <p:spPr>
              <a:xfrm flipV="1">
                <a:off x="6851786" y="465516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Gerader Verbinder 131"/>
              <p:cNvCxnSpPr/>
              <p:nvPr/>
            </p:nvCxnSpPr>
            <p:spPr>
              <a:xfrm>
                <a:off x="6851786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Gerader Verbinder 132"/>
              <p:cNvCxnSpPr/>
              <p:nvPr/>
            </p:nvCxnSpPr>
            <p:spPr>
              <a:xfrm flipV="1">
                <a:off x="6862189" y="605648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Gerader Verbinder 133"/>
              <p:cNvCxnSpPr/>
              <p:nvPr/>
            </p:nvCxnSpPr>
            <p:spPr>
              <a:xfrm>
                <a:off x="8982665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9" name="Gruppieren 118"/>
            <p:cNvGrpSpPr/>
            <p:nvPr/>
          </p:nvGrpSpPr>
          <p:grpSpPr>
            <a:xfrm>
              <a:off x="7091259" y="3470670"/>
              <a:ext cx="3075907" cy="2342116"/>
              <a:chOff x="7091259" y="3470670"/>
              <a:chExt cx="3075907" cy="2342116"/>
            </a:xfrm>
          </p:grpSpPr>
          <p:cxnSp>
            <p:nvCxnSpPr>
              <p:cNvPr id="120" name="Line"/>
              <p:cNvCxnSpPr>
                <a:stCxn id="121" idx="7"/>
                <a:endCxn id="122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1" name="Point [0 0]"/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22" name="Point [4 3]"/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1371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1: Naïve Linear Function Sampling</a:t>
            </a:r>
          </a:p>
        </p:txBody>
      </p:sp>
      <p:sp>
        <p:nvSpPr>
          <p:cNvPr id="5" name="Rechteck 4"/>
          <p:cNvSpPr/>
          <p:nvPr/>
        </p:nvSpPr>
        <p:spPr>
          <a:xfrm>
            <a:off x="514351" y="1409934"/>
            <a:ext cx="55816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  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Inhaltsplatzhalter 4"/>
          <p:cNvSpPr txBox="1">
            <a:spLocks/>
          </p:cNvSpPr>
          <p:nvPr/>
        </p:nvSpPr>
        <p:spPr>
          <a:xfrm>
            <a:off x="6024563" y="1409934"/>
            <a:ext cx="5391152" cy="22349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900" dirty="0"/>
              <a:t>Problems: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altLang="en-US" sz="1900" dirty="0">
                <a:solidFill>
                  <a:schemeClr val="bg1"/>
                </a:solidFill>
                <a:latin typeface="Consolas" panose="020B0609020204030204" pitchFamily="49" charset="0"/>
              </a:rPr>
              <a:t>round</a:t>
            </a:r>
            <a:r>
              <a:rPr lang="en-US" sz="1900" dirty="0">
                <a:solidFill>
                  <a:schemeClr val="bg1"/>
                </a:solidFill>
              </a:rPr>
              <a:t>-Function calls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>
                <a:solidFill>
                  <a:schemeClr val="bg1"/>
                </a:solidFill>
              </a:rPr>
              <a:t>Divisions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>
                <a:solidFill>
                  <a:schemeClr val="bg1"/>
                </a:solidFill>
              </a:rPr>
              <a:t>Multiplications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>
                <a:solidFill>
                  <a:schemeClr val="bg1"/>
                </a:solidFill>
              </a:rPr>
              <a:t>Datatype </a:t>
            </a:r>
            <a:r>
              <a:rPr lang="en-US" altLang="en-US" sz="1900" dirty="0">
                <a:solidFill>
                  <a:schemeClr val="bg1"/>
                </a:solidFill>
                <a:latin typeface="Consolas" panose="020B0609020204030204" pitchFamily="49" charset="0"/>
              </a:rPr>
              <a:t>double</a:t>
            </a:r>
            <a:endParaRPr lang="en-US" sz="1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394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B9717C2B-8D9C-4B11-B655-A0A8F340A483}"/>
              </a:ext>
            </a:extLst>
          </p:cNvPr>
          <p:cNvSpPr/>
          <p:nvPr/>
        </p:nvSpPr>
        <p:spPr>
          <a:xfrm>
            <a:off x="2057399" y="3106117"/>
            <a:ext cx="719137" cy="280436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1: Naïve Linear Function Sampling</a:t>
            </a:r>
          </a:p>
        </p:txBody>
      </p:sp>
      <p:sp>
        <p:nvSpPr>
          <p:cNvPr id="5" name="Rechteck 4"/>
          <p:cNvSpPr/>
          <p:nvPr/>
        </p:nvSpPr>
        <p:spPr>
          <a:xfrm>
            <a:off x="514351" y="1409934"/>
            <a:ext cx="55816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  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Inhaltsplatzhalter 4"/>
          <p:cNvSpPr txBox="1">
            <a:spLocks/>
          </p:cNvSpPr>
          <p:nvPr/>
        </p:nvSpPr>
        <p:spPr>
          <a:xfrm>
            <a:off x="6024563" y="1409934"/>
            <a:ext cx="5391152" cy="22349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900" dirty="0"/>
              <a:t>Problems: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altLang="en-US" sz="1900" dirty="0">
                <a:solidFill>
                  <a:srgbClr val="000000"/>
                </a:solidFill>
                <a:latin typeface="Consolas" panose="020B0609020204030204" pitchFamily="49" charset="0"/>
              </a:rPr>
              <a:t>round</a:t>
            </a:r>
            <a:r>
              <a:rPr lang="en-US" sz="1900" dirty="0"/>
              <a:t>-Function calls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>
                <a:solidFill>
                  <a:schemeClr val="bg1"/>
                </a:solidFill>
              </a:rPr>
              <a:t>Divisions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>
                <a:solidFill>
                  <a:schemeClr val="bg1"/>
                </a:solidFill>
              </a:rPr>
              <a:t>Multiplications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>
                <a:solidFill>
                  <a:schemeClr val="bg1"/>
                </a:solidFill>
              </a:rPr>
              <a:t>Datatype </a:t>
            </a:r>
            <a:r>
              <a:rPr lang="en-US" altLang="en-US" sz="1900" dirty="0">
                <a:solidFill>
                  <a:schemeClr val="bg1"/>
                </a:solidFill>
                <a:latin typeface="Consolas" panose="020B0609020204030204" pitchFamily="49" charset="0"/>
              </a:rPr>
              <a:t>double</a:t>
            </a:r>
            <a:endParaRPr lang="en-US" sz="1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056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B9717C2B-8D9C-4B11-B655-A0A8F340A483}"/>
              </a:ext>
            </a:extLst>
          </p:cNvPr>
          <p:cNvSpPr/>
          <p:nvPr/>
        </p:nvSpPr>
        <p:spPr>
          <a:xfrm>
            <a:off x="4543426" y="2839408"/>
            <a:ext cx="252413" cy="280436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1: Naïve Linear Function Sampling</a:t>
            </a:r>
          </a:p>
        </p:txBody>
      </p:sp>
      <p:sp>
        <p:nvSpPr>
          <p:cNvPr id="5" name="Rechteck 4"/>
          <p:cNvSpPr/>
          <p:nvPr/>
        </p:nvSpPr>
        <p:spPr>
          <a:xfrm>
            <a:off x="514351" y="1409934"/>
            <a:ext cx="55816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  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Inhaltsplatzhalter 4"/>
          <p:cNvSpPr txBox="1">
            <a:spLocks/>
          </p:cNvSpPr>
          <p:nvPr/>
        </p:nvSpPr>
        <p:spPr>
          <a:xfrm>
            <a:off x="6024563" y="1409934"/>
            <a:ext cx="5391152" cy="22349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900" dirty="0"/>
              <a:t>Problems: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altLang="en-US" sz="1900" dirty="0">
                <a:solidFill>
                  <a:srgbClr val="000000"/>
                </a:solidFill>
                <a:latin typeface="Consolas" panose="020B0609020204030204" pitchFamily="49" charset="0"/>
              </a:rPr>
              <a:t>round</a:t>
            </a:r>
            <a:r>
              <a:rPr lang="en-US" sz="1900" dirty="0"/>
              <a:t>-Function calls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Divisions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>
                <a:solidFill>
                  <a:schemeClr val="bg1"/>
                </a:solidFill>
              </a:rPr>
              <a:t>Multiplications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>
                <a:solidFill>
                  <a:schemeClr val="bg1"/>
                </a:solidFill>
              </a:rPr>
              <a:t>Datatype </a:t>
            </a:r>
            <a:r>
              <a:rPr lang="en-US" altLang="en-US" sz="1900" dirty="0">
                <a:solidFill>
                  <a:schemeClr val="bg1"/>
                </a:solidFill>
                <a:latin typeface="Consolas" panose="020B0609020204030204" pitchFamily="49" charset="0"/>
              </a:rPr>
              <a:t>double</a:t>
            </a:r>
            <a:endParaRPr lang="en-US" sz="1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367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B9717C2B-8D9C-4B11-B655-A0A8F340A483}"/>
              </a:ext>
            </a:extLst>
          </p:cNvPr>
          <p:cNvSpPr/>
          <p:nvPr/>
        </p:nvSpPr>
        <p:spPr>
          <a:xfrm>
            <a:off x="5181608" y="2839408"/>
            <a:ext cx="252413" cy="280436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1: Naïve Linear Function Sampling</a:t>
            </a:r>
          </a:p>
        </p:txBody>
      </p:sp>
      <p:sp>
        <p:nvSpPr>
          <p:cNvPr id="5" name="Rechteck 4"/>
          <p:cNvSpPr/>
          <p:nvPr/>
        </p:nvSpPr>
        <p:spPr>
          <a:xfrm>
            <a:off x="514351" y="1409934"/>
            <a:ext cx="55816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  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Inhaltsplatzhalter 4"/>
          <p:cNvSpPr txBox="1">
            <a:spLocks/>
          </p:cNvSpPr>
          <p:nvPr/>
        </p:nvSpPr>
        <p:spPr>
          <a:xfrm>
            <a:off x="6024563" y="1409934"/>
            <a:ext cx="5391152" cy="22349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900" dirty="0"/>
              <a:t>Problems: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altLang="en-US" sz="1900" dirty="0">
                <a:solidFill>
                  <a:srgbClr val="000000"/>
                </a:solidFill>
                <a:latin typeface="Consolas" panose="020B0609020204030204" pitchFamily="49" charset="0"/>
              </a:rPr>
              <a:t>round</a:t>
            </a:r>
            <a:r>
              <a:rPr lang="en-US" sz="1900" dirty="0"/>
              <a:t>-Function calls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Divisions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Multiplications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>
                <a:solidFill>
                  <a:schemeClr val="bg1"/>
                </a:solidFill>
              </a:rPr>
              <a:t>Datatype </a:t>
            </a:r>
            <a:r>
              <a:rPr lang="en-US" altLang="en-US" sz="1900" dirty="0">
                <a:solidFill>
                  <a:schemeClr val="bg1"/>
                </a:solidFill>
                <a:latin typeface="Consolas" panose="020B0609020204030204" pitchFamily="49" charset="0"/>
              </a:rPr>
              <a:t>double</a:t>
            </a:r>
            <a:endParaRPr lang="en-US" sz="1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720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B9717C2B-8D9C-4B11-B655-A0A8F340A483}"/>
              </a:ext>
            </a:extLst>
          </p:cNvPr>
          <p:cNvSpPr/>
          <p:nvPr/>
        </p:nvSpPr>
        <p:spPr>
          <a:xfrm>
            <a:off x="3367086" y="2839408"/>
            <a:ext cx="771525" cy="280436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1: Naïve Linear Function Sampling</a:t>
            </a:r>
          </a:p>
        </p:txBody>
      </p:sp>
      <p:sp>
        <p:nvSpPr>
          <p:cNvPr id="5" name="Rechteck 4"/>
          <p:cNvSpPr/>
          <p:nvPr/>
        </p:nvSpPr>
        <p:spPr>
          <a:xfrm>
            <a:off x="514351" y="1409934"/>
            <a:ext cx="55816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  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8" name="Inhaltsplatzhalter 4"/>
          <p:cNvSpPr txBox="1">
            <a:spLocks/>
          </p:cNvSpPr>
          <p:nvPr/>
        </p:nvSpPr>
        <p:spPr>
          <a:xfrm>
            <a:off x="6024563" y="1409934"/>
            <a:ext cx="5391152" cy="22349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900" dirty="0"/>
              <a:t>Problems: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altLang="en-US" sz="1900" dirty="0">
                <a:solidFill>
                  <a:srgbClr val="000000"/>
                </a:solidFill>
                <a:latin typeface="Consolas" panose="020B0609020204030204" pitchFamily="49" charset="0"/>
              </a:rPr>
              <a:t>round</a:t>
            </a:r>
            <a:r>
              <a:rPr lang="en-US" sz="1900" dirty="0"/>
              <a:t>-Function calls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Divisions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Multiplications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Datatype </a:t>
            </a:r>
            <a:r>
              <a:rPr lang="en-US" altLang="en-US" sz="1900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22098937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eck 32">
            <a:hlinkClick r:id="rId26" action="ppaction://hlinksldjump"/>
            <a:extLst>
              <a:ext uri="{FF2B5EF4-FFF2-40B4-BE49-F238E27FC236}">
                <a16:creationId xmlns:a16="http://schemas.microsoft.com/office/drawing/2014/main" id="{9ACE28D5-2158-4B30-995B-A204551CEBD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84982" y="5776628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Clipping</a:t>
            </a:r>
          </a:p>
        </p:txBody>
      </p:sp>
      <p:sp>
        <p:nvSpPr>
          <p:cNvPr id="32" name="Rechteck 31">
            <a:hlinkClick r:id="rId26" action="ppaction://hlinksldjump"/>
            <a:extLst>
              <a:ext uri="{FF2B5EF4-FFF2-40B4-BE49-F238E27FC236}">
                <a16:creationId xmlns:a16="http://schemas.microsoft.com/office/drawing/2014/main" id="{CFF599D4-D87F-4FF9-BC6B-F199B31F133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5776628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26" name="Rechteck 25">
            <a:hlinkClick r:id="rId27" action="ppaction://hlinksldjump"/>
            <a:extLst>
              <a:ext uri="{FF2B5EF4-FFF2-40B4-BE49-F238E27FC236}">
                <a16:creationId xmlns:a16="http://schemas.microsoft.com/office/drawing/2014/main" id="{7DE1FE8A-498C-450C-B781-C1286853586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84982" y="5325633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Antialiasing</a:t>
            </a:r>
          </a:p>
        </p:txBody>
      </p:sp>
      <p:sp>
        <p:nvSpPr>
          <p:cNvPr id="25" name="Rechteck 24">
            <a:hlinkClick r:id="rId27" action="ppaction://hlinksldjump"/>
            <a:extLst>
              <a:ext uri="{FF2B5EF4-FFF2-40B4-BE49-F238E27FC236}">
                <a16:creationId xmlns:a16="http://schemas.microsoft.com/office/drawing/2014/main" id="{70DF9A56-0922-4B64-86DC-B5C6B3B044D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5325633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4" name="Rechteck 23">
            <a:hlinkClick r:id="rId28" action="ppaction://hlinksldjump"/>
            <a:extLst>
              <a:ext uri="{FF2B5EF4-FFF2-40B4-BE49-F238E27FC236}">
                <a16:creationId xmlns:a16="http://schemas.microsoft.com/office/drawing/2014/main" id="{520BB051-34A4-4ED5-AB68-8C5E5E89EC6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84982" y="487463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Attribute Interpolation</a:t>
            </a:r>
          </a:p>
        </p:txBody>
      </p:sp>
      <p:sp>
        <p:nvSpPr>
          <p:cNvPr id="23" name="Rechteck 22">
            <a:hlinkClick r:id="rId28" action="ppaction://hlinksldjump"/>
            <a:extLst>
              <a:ext uri="{FF2B5EF4-FFF2-40B4-BE49-F238E27FC236}">
                <a16:creationId xmlns:a16="http://schemas.microsoft.com/office/drawing/2014/main" id="{421F41AC-4CA3-4629-8563-AE0F5B6B8FF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487463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Rechteck 21">
            <a:hlinkClick r:id="rId29" action="ppaction://hlinksldjump"/>
            <a:extLst>
              <a:ext uri="{FF2B5EF4-FFF2-40B4-BE49-F238E27FC236}">
                <a16:creationId xmlns:a16="http://schemas.microsoft.com/office/drawing/2014/main" id="{9C242A01-4146-4853-9C6C-9647D4698B66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1255614" y="4423644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Summary</a:t>
            </a:r>
          </a:p>
        </p:txBody>
      </p:sp>
      <p:sp>
        <p:nvSpPr>
          <p:cNvPr id="21" name="Rechteck 20">
            <a:hlinkClick r:id="rId29" action="ppaction://hlinksldjump"/>
            <a:extLst>
              <a:ext uri="{FF2B5EF4-FFF2-40B4-BE49-F238E27FC236}">
                <a16:creationId xmlns:a16="http://schemas.microsoft.com/office/drawing/2014/main" id="{8F2C691E-E84A-4DD6-9B4D-AAC5C33B1722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84982" y="442364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3.4</a:t>
            </a:r>
          </a:p>
        </p:txBody>
      </p:sp>
      <p:sp>
        <p:nvSpPr>
          <p:cNvPr id="20" name="Rechteck 19">
            <a:hlinkClick r:id="rId30" action="ppaction://hlinksldjump"/>
            <a:extLst>
              <a:ext uri="{FF2B5EF4-FFF2-40B4-BE49-F238E27FC236}">
                <a16:creationId xmlns:a16="http://schemas.microsoft.com/office/drawing/2014/main" id="{7250C69C-605E-4C60-8D3F-1C1898C746F6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1255614" y="3972649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Signed Distance Function Sample</a:t>
            </a:r>
          </a:p>
        </p:txBody>
      </p:sp>
      <p:sp>
        <p:nvSpPr>
          <p:cNvPr id="19" name="Rechteck 18">
            <a:hlinkClick r:id="rId30" action="ppaction://hlinksldjump"/>
            <a:extLst>
              <a:ext uri="{FF2B5EF4-FFF2-40B4-BE49-F238E27FC236}">
                <a16:creationId xmlns:a16="http://schemas.microsoft.com/office/drawing/2014/main" id="{29921339-9848-4E14-AC42-78EF767CE9F1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884982" y="397264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3.3</a:t>
            </a:r>
          </a:p>
        </p:txBody>
      </p: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79D98AF5-9D28-4F54-B403-A0C386748B90}"/>
              </a:ext>
            </a:extLst>
          </p:cNvPr>
          <p:cNvCxnSpPr/>
          <p:nvPr>
            <p:custDataLst>
              <p:tags r:id="rId12"/>
            </p:custDataLst>
          </p:nvPr>
        </p:nvCxnSpPr>
        <p:spPr>
          <a:xfrm>
            <a:off x="514349" y="3521654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E6CA8E84-865A-41E2-8FB4-67615D336FA8}"/>
              </a:ext>
            </a:extLst>
          </p:cNvPr>
          <p:cNvCxnSpPr/>
          <p:nvPr>
            <p:custDataLst>
              <p:tags r:id="rId13"/>
            </p:custDataLst>
          </p:nvPr>
        </p:nvCxnSpPr>
        <p:spPr>
          <a:xfrm>
            <a:off x="514349" y="3910876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hteck 15">
            <a:hlinkClick r:id="rId31" action="ppaction://hlinksldjump"/>
            <a:extLst>
              <a:ext uri="{FF2B5EF4-FFF2-40B4-BE49-F238E27FC236}">
                <a16:creationId xmlns:a16="http://schemas.microsoft.com/office/drawing/2014/main" id="{B88C1839-2D3D-422B-8496-C5AE29D87FC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1255614" y="3521654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Bresenham</a:t>
            </a:r>
          </a:p>
        </p:txBody>
      </p:sp>
      <p:sp>
        <p:nvSpPr>
          <p:cNvPr id="15" name="Rechteck 14">
            <a:hlinkClick r:id="rId31" action="ppaction://hlinksldjump"/>
            <a:extLst>
              <a:ext uri="{FF2B5EF4-FFF2-40B4-BE49-F238E27FC236}">
                <a16:creationId xmlns:a16="http://schemas.microsoft.com/office/drawing/2014/main" id="{DA888D76-5368-47DB-B555-3BAC2464C3E1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884982" y="352165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3.2</a:t>
            </a:r>
          </a:p>
        </p:txBody>
      </p:sp>
      <p:sp>
        <p:nvSpPr>
          <p:cNvPr id="14" name="Rechteck 13">
            <a:hlinkClick r:id="rId32" action="ppaction://hlinksldjump"/>
            <a:extLst>
              <a:ext uri="{FF2B5EF4-FFF2-40B4-BE49-F238E27FC236}">
                <a16:creationId xmlns:a16="http://schemas.microsoft.com/office/drawing/2014/main" id="{A96F95FC-EF38-49B2-A568-0556BDA1B02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1255614" y="3070659"/>
            <a:ext cx="2979983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Naïve Linear Function Sampling</a:t>
            </a:r>
          </a:p>
        </p:txBody>
      </p:sp>
      <p:sp>
        <p:nvSpPr>
          <p:cNvPr id="13" name="Rechteck 12">
            <a:hlinkClick r:id="rId32" action="ppaction://hlinksldjump"/>
            <a:extLst>
              <a:ext uri="{FF2B5EF4-FFF2-40B4-BE49-F238E27FC236}">
                <a16:creationId xmlns:a16="http://schemas.microsoft.com/office/drawing/2014/main" id="{C08BE6CB-FC35-46F3-8683-E4AC7657CEE9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884982" y="307065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3.1</a:t>
            </a:r>
          </a:p>
        </p:txBody>
      </p:sp>
      <p:sp>
        <p:nvSpPr>
          <p:cNvPr id="12" name="Rechteck 11">
            <a:hlinkClick r:id="rId33" action="ppaction://hlinksldjump"/>
            <a:extLst>
              <a:ext uri="{FF2B5EF4-FFF2-40B4-BE49-F238E27FC236}">
                <a16:creationId xmlns:a16="http://schemas.microsoft.com/office/drawing/2014/main" id="{C1AE2C8D-251A-4349-B460-D84CA1D3B9C5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884982" y="2619664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Base Algorithms</a:t>
            </a:r>
          </a:p>
        </p:txBody>
      </p:sp>
      <p:sp>
        <p:nvSpPr>
          <p:cNvPr id="11" name="Rechteck 10">
            <a:hlinkClick r:id="rId33" action="ppaction://hlinksldjump"/>
            <a:extLst>
              <a:ext uri="{FF2B5EF4-FFF2-40B4-BE49-F238E27FC236}">
                <a16:creationId xmlns:a16="http://schemas.microsoft.com/office/drawing/2014/main" id="{3F7006A7-0179-483B-A455-F1034F71D964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514349" y="2619664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Rechteck 9">
            <a:hlinkClick r:id="rId34" action="ppaction://hlinksldjump"/>
            <a:extLst>
              <a:ext uri="{FF2B5EF4-FFF2-40B4-BE49-F238E27FC236}">
                <a16:creationId xmlns:a16="http://schemas.microsoft.com/office/drawing/2014/main" id="{D5205CA4-DB9D-4C64-AC2D-E539978AA4CC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884982" y="2168670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Line Definition</a:t>
            </a:r>
          </a:p>
        </p:txBody>
      </p:sp>
      <p:sp>
        <p:nvSpPr>
          <p:cNvPr id="9" name="Rechteck 8">
            <a:hlinkClick r:id="rId34" action="ppaction://hlinksldjump"/>
            <a:extLst>
              <a:ext uri="{FF2B5EF4-FFF2-40B4-BE49-F238E27FC236}">
                <a16:creationId xmlns:a16="http://schemas.microsoft.com/office/drawing/2014/main" id="{05C73CEA-C118-4155-B894-1F0ED2854F00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514349" y="2168670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8" name="Rechteck 7">
            <a:hlinkClick r:id="rId35" action="ppaction://hlinksldjump"/>
            <a:extLst>
              <a:ext uri="{FF2B5EF4-FFF2-40B4-BE49-F238E27FC236}">
                <a16:creationId xmlns:a16="http://schemas.microsoft.com/office/drawing/2014/main" id="{02489F12-F2C4-4617-8467-1EA635D152C9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884982" y="1717675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Introduction</a:t>
            </a:r>
          </a:p>
        </p:txBody>
      </p:sp>
      <p:sp>
        <p:nvSpPr>
          <p:cNvPr id="7" name="Rechteck 6">
            <a:hlinkClick r:id="rId35" action="ppaction://hlinksldjump"/>
            <a:extLst>
              <a:ext uri="{FF2B5EF4-FFF2-40B4-BE49-F238E27FC236}">
                <a16:creationId xmlns:a16="http://schemas.microsoft.com/office/drawing/2014/main" id="{B1837A1F-5ABA-4AB3-B25B-F7A7D70D0BF7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514349" y="1717675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9A6DDFFB-5C3C-471A-B39F-855FD35348BF}"/>
              </a:ext>
            </a:extLst>
          </p:cNvPr>
          <p:cNvSpPr>
            <a:spLocks noGrp="1"/>
          </p:cNvSpPr>
          <p:nvPr>
            <p:ph type="title"/>
            <p:custDataLst>
              <p:tags r:id="rId24"/>
            </p:custDataLst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7242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B8469BD8-9CBE-4D7B-ABDA-CD990B764B88}"/>
              </a:ext>
            </a:extLst>
          </p:cNvPr>
          <p:cNvSpPr/>
          <p:nvPr/>
        </p:nvSpPr>
        <p:spPr>
          <a:xfrm>
            <a:off x="514348" y="2552980"/>
            <a:ext cx="5285818" cy="280436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1CD84B22-2591-4D97-A82C-1A59723C2005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239264" y="1748748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239264" y="2522906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F4AA5873-F8C1-4C17-AE53-8C6F275C19D8}"/>
                </a:ext>
              </a:extLst>
            </p:cNvPr>
            <p:cNvGrpSpPr/>
            <p:nvPr/>
          </p:nvGrpSpPr>
          <p:grpSpPr>
            <a:xfrm>
              <a:off x="6851786" y="3234587"/>
              <a:ext cx="3551465" cy="2831533"/>
              <a:chOff x="6851786" y="3234587"/>
              <a:chExt cx="3551465" cy="2831533"/>
            </a:xfrm>
          </p:grpSpPr>
          <p:sp>
            <p:nvSpPr>
              <p:cNvPr id="54" name="Rechteck 53">
                <a:extLst>
                  <a:ext uri="{FF2B5EF4-FFF2-40B4-BE49-F238E27FC236}">
                    <a16:creationId xmlns:a16="http://schemas.microsoft.com/office/drawing/2014/main" id="{DB698BF6-BF25-4C83-836A-D2B79AD242DD}"/>
                  </a:ext>
                </a:extLst>
              </p:cNvPr>
              <p:cNvSpPr/>
              <p:nvPr/>
            </p:nvSpPr>
            <p:spPr>
              <a:xfrm>
                <a:off x="6851786" y="5355829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echteck 54">
                <a:extLst>
                  <a:ext uri="{FF2B5EF4-FFF2-40B4-BE49-F238E27FC236}">
                    <a16:creationId xmlns:a16="http://schemas.microsoft.com/office/drawing/2014/main" id="{44B7FBDA-32DA-4AF5-BB5F-B61F9D7FF34B}"/>
                  </a:ext>
                </a:extLst>
              </p:cNvPr>
              <p:cNvSpPr/>
              <p:nvPr/>
            </p:nvSpPr>
            <p:spPr>
              <a:xfrm>
                <a:off x="8272372" y="3944878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hteck 55">
                <a:extLst>
                  <a:ext uri="{FF2B5EF4-FFF2-40B4-BE49-F238E27FC236}">
                    <a16:creationId xmlns:a16="http://schemas.microsoft.com/office/drawing/2014/main" id="{EA42186F-4601-4E60-9032-6C736C75E773}"/>
                  </a:ext>
                </a:extLst>
              </p:cNvPr>
              <p:cNvSpPr/>
              <p:nvPr/>
            </p:nvSpPr>
            <p:spPr>
              <a:xfrm>
                <a:off x="7562079" y="4655169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hteck 56">
                <a:extLst>
                  <a:ext uri="{FF2B5EF4-FFF2-40B4-BE49-F238E27FC236}">
                    <a16:creationId xmlns:a16="http://schemas.microsoft.com/office/drawing/2014/main" id="{802F8AFB-2972-4EC6-AF1B-1445549190F0}"/>
                  </a:ext>
                </a:extLst>
              </p:cNvPr>
              <p:cNvSpPr/>
              <p:nvPr/>
            </p:nvSpPr>
            <p:spPr>
              <a:xfrm>
                <a:off x="8982664" y="3944878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Rechteck 57">
                <a:extLst>
                  <a:ext uri="{FF2B5EF4-FFF2-40B4-BE49-F238E27FC236}">
                    <a16:creationId xmlns:a16="http://schemas.microsoft.com/office/drawing/2014/main" id="{3577B0C0-7C9E-4E05-954A-DC7A4A2482C1}"/>
                  </a:ext>
                </a:extLst>
              </p:cNvPr>
              <p:cNvSpPr/>
              <p:nvPr/>
            </p:nvSpPr>
            <p:spPr>
              <a:xfrm>
                <a:off x="9692957" y="3234587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534808" y="2690021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7921043" y="5531002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030751" y="2874674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033302" y="1748748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08733238-0CCA-4A3A-B499-BF0D230A64D9}"/>
                </a:ext>
              </a:extLst>
            </p:cNvPr>
            <p:cNvGrpSpPr/>
            <p:nvPr/>
          </p:nvGrpSpPr>
          <p:grpSpPr>
            <a:xfrm>
              <a:off x="6851786" y="2522906"/>
              <a:ext cx="3561865" cy="3547954"/>
              <a:chOff x="6851786" y="2522906"/>
              <a:chExt cx="3561865" cy="3547954"/>
            </a:xfrm>
          </p:grpSpPr>
          <p:cxnSp>
            <p:nvCxnSpPr>
              <p:cNvPr id="20" name="Gerader Verbinder 19">
                <a:extLst>
                  <a:ext uri="{FF2B5EF4-FFF2-40B4-BE49-F238E27FC236}">
                    <a16:creationId xmlns:a16="http://schemas.microsoft.com/office/drawing/2014/main" id="{9B4E1AC4-9B4B-4CFC-B588-B97DA9A0E394}"/>
                  </a:ext>
                </a:extLst>
              </p:cNvPr>
              <p:cNvCxnSpPr/>
              <p:nvPr/>
            </p:nvCxnSpPr>
            <p:spPr>
              <a:xfrm flipV="1">
                <a:off x="6851788" y="5365460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Gerader Verbinder 20">
                <a:extLst>
                  <a:ext uri="{FF2B5EF4-FFF2-40B4-BE49-F238E27FC236}">
                    <a16:creationId xmlns:a16="http://schemas.microsoft.com/office/drawing/2014/main" id="{80775D06-6F2A-42A8-8704-8177F1C79864}"/>
                  </a:ext>
                </a:extLst>
              </p:cNvPr>
              <p:cNvCxnSpPr/>
              <p:nvPr/>
            </p:nvCxnSpPr>
            <p:spPr>
              <a:xfrm>
                <a:off x="756208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Gerader Verbinder 21">
                <a:extLst>
                  <a:ext uri="{FF2B5EF4-FFF2-40B4-BE49-F238E27FC236}">
                    <a16:creationId xmlns:a16="http://schemas.microsoft.com/office/drawing/2014/main" id="{6BE14B49-185A-461B-90EB-035CB4B27B3F}"/>
                  </a:ext>
                </a:extLst>
              </p:cNvPr>
              <p:cNvCxnSpPr/>
              <p:nvPr/>
            </p:nvCxnSpPr>
            <p:spPr>
              <a:xfrm>
                <a:off x="8272373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Gerader Verbinder 22">
                <a:extLst>
                  <a:ext uri="{FF2B5EF4-FFF2-40B4-BE49-F238E27FC236}">
                    <a16:creationId xmlns:a16="http://schemas.microsoft.com/office/drawing/2014/main" id="{045D4FC9-ED68-4505-BCC1-BC4778EA9314}"/>
                  </a:ext>
                </a:extLst>
              </p:cNvPr>
              <p:cNvCxnSpPr/>
              <p:nvPr/>
            </p:nvCxnSpPr>
            <p:spPr>
              <a:xfrm>
                <a:off x="9692957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Gerader Verbinder 23">
                <a:extLst>
                  <a:ext uri="{FF2B5EF4-FFF2-40B4-BE49-F238E27FC236}">
                    <a16:creationId xmlns:a16="http://schemas.microsoft.com/office/drawing/2014/main" id="{3C2F3B26-BAD5-4CC3-BDD4-BCD09A99B3AA}"/>
                  </a:ext>
                </a:extLst>
              </p:cNvPr>
              <p:cNvCxnSpPr/>
              <p:nvPr/>
            </p:nvCxnSpPr>
            <p:spPr>
              <a:xfrm>
                <a:off x="1040325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Gerader Verbinder 24">
                <a:extLst>
                  <a:ext uri="{FF2B5EF4-FFF2-40B4-BE49-F238E27FC236}">
                    <a16:creationId xmlns:a16="http://schemas.microsoft.com/office/drawing/2014/main" id="{35370F35-B581-4E26-9C25-FB09F80ACD4B}"/>
                  </a:ext>
                </a:extLst>
              </p:cNvPr>
              <p:cNvCxnSpPr/>
              <p:nvPr/>
            </p:nvCxnSpPr>
            <p:spPr>
              <a:xfrm flipV="1">
                <a:off x="6851788" y="394487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Gerader Verbinder 25">
                <a:extLst>
                  <a:ext uri="{FF2B5EF4-FFF2-40B4-BE49-F238E27FC236}">
                    <a16:creationId xmlns:a16="http://schemas.microsoft.com/office/drawing/2014/main" id="{C30F3476-E820-492C-8568-864F80CD57CC}"/>
                  </a:ext>
                </a:extLst>
              </p:cNvPr>
              <p:cNvCxnSpPr/>
              <p:nvPr/>
            </p:nvCxnSpPr>
            <p:spPr>
              <a:xfrm flipV="1">
                <a:off x="6851787" y="3234560"/>
                <a:ext cx="3551462" cy="26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D33D0DD-1486-4A47-BAD0-2787EC3776B8}"/>
                  </a:ext>
                </a:extLst>
              </p:cNvPr>
              <p:cNvCxnSpPr/>
              <p:nvPr/>
            </p:nvCxnSpPr>
            <p:spPr>
              <a:xfrm flipV="1">
                <a:off x="6851788" y="2524294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90A4C1FC-7BC6-40F5-ABA4-26076D555008}"/>
                  </a:ext>
                </a:extLst>
              </p:cNvPr>
              <p:cNvCxnSpPr/>
              <p:nvPr/>
            </p:nvCxnSpPr>
            <p:spPr>
              <a:xfrm flipV="1">
                <a:off x="6851786" y="465516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F1C16EF0-3D44-4574-B997-C78CF386BE13}"/>
                  </a:ext>
                </a:extLst>
              </p:cNvPr>
              <p:cNvCxnSpPr/>
              <p:nvPr/>
            </p:nvCxnSpPr>
            <p:spPr>
              <a:xfrm>
                <a:off x="6851786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Gerader Verbinder 29">
                <a:extLst>
                  <a:ext uri="{FF2B5EF4-FFF2-40B4-BE49-F238E27FC236}">
                    <a16:creationId xmlns:a16="http://schemas.microsoft.com/office/drawing/2014/main" id="{6EEBC870-81F9-4DE0-AE9E-F73BB9860E10}"/>
                  </a:ext>
                </a:extLst>
              </p:cNvPr>
              <p:cNvCxnSpPr/>
              <p:nvPr/>
            </p:nvCxnSpPr>
            <p:spPr>
              <a:xfrm flipV="1">
                <a:off x="6862189" y="605648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Gerader Verbinder 30">
                <a:extLst>
                  <a:ext uri="{FF2B5EF4-FFF2-40B4-BE49-F238E27FC236}">
                    <a16:creationId xmlns:a16="http://schemas.microsoft.com/office/drawing/2014/main" id="{5D4DD3BB-69FF-4493-90FE-E7D63B7E8C07}"/>
                  </a:ext>
                </a:extLst>
              </p:cNvPr>
              <p:cNvCxnSpPr/>
              <p:nvPr/>
            </p:nvCxnSpPr>
            <p:spPr>
              <a:xfrm>
                <a:off x="8982665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091259" y="3470670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396506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843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>
            <a:hlinkClick r:id="rId18" action="ppaction://hlinksldjump"/>
            <a:extLst>
              <a:ext uri="{FF2B5EF4-FFF2-40B4-BE49-F238E27FC236}">
                <a16:creationId xmlns:a16="http://schemas.microsoft.com/office/drawing/2014/main" id="{141274F0-AB7D-4CB7-9111-407246FCAF3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84982" y="397264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Clipping</a:t>
            </a:r>
          </a:p>
        </p:txBody>
      </p:sp>
      <p:sp>
        <p:nvSpPr>
          <p:cNvPr id="31" name="Rechteck 30">
            <a:hlinkClick r:id="rId18" action="ppaction://hlinksldjump"/>
            <a:extLst>
              <a:ext uri="{FF2B5EF4-FFF2-40B4-BE49-F238E27FC236}">
                <a16:creationId xmlns:a16="http://schemas.microsoft.com/office/drawing/2014/main" id="{602F8245-D71E-4791-8A73-1ED62890F85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397264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8" name="Rechteck 17">
            <a:hlinkClick r:id="rId19" action="ppaction://hlinksldjump"/>
            <a:extLst>
              <a:ext uri="{FF2B5EF4-FFF2-40B4-BE49-F238E27FC236}">
                <a16:creationId xmlns:a16="http://schemas.microsoft.com/office/drawing/2014/main" id="{1FEB9337-B0EF-40E6-A94B-3F153FB4C27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84982" y="3521654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Antialiasing</a:t>
            </a:r>
          </a:p>
        </p:txBody>
      </p:sp>
      <p:sp>
        <p:nvSpPr>
          <p:cNvPr id="17" name="Rechteck 16">
            <a:hlinkClick r:id="rId19" action="ppaction://hlinksldjump"/>
            <a:extLst>
              <a:ext uri="{FF2B5EF4-FFF2-40B4-BE49-F238E27FC236}">
                <a16:creationId xmlns:a16="http://schemas.microsoft.com/office/drawing/2014/main" id="{DDBE6067-5864-41AC-9D0C-1B14DE6D048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352165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6" name="Rechteck 15">
            <a:hlinkClick r:id="rId20" action="ppaction://hlinksldjump"/>
            <a:extLst>
              <a:ext uri="{FF2B5EF4-FFF2-40B4-BE49-F238E27FC236}">
                <a16:creationId xmlns:a16="http://schemas.microsoft.com/office/drawing/2014/main" id="{68952FDC-92BA-4C85-8493-FC18D853C2E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84982" y="307065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Attribute Interpolation</a:t>
            </a:r>
          </a:p>
        </p:txBody>
      </p:sp>
      <p:sp>
        <p:nvSpPr>
          <p:cNvPr id="15" name="Rechteck 14">
            <a:hlinkClick r:id="rId20" action="ppaction://hlinksldjump"/>
            <a:extLst>
              <a:ext uri="{FF2B5EF4-FFF2-40B4-BE49-F238E27FC236}">
                <a16:creationId xmlns:a16="http://schemas.microsoft.com/office/drawing/2014/main" id="{95C80AE5-914D-46A7-8C71-83484028049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307065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4" name="Rechteck 13">
            <a:hlinkClick r:id="rId21" action="ppaction://hlinksldjump"/>
            <a:extLst>
              <a:ext uri="{FF2B5EF4-FFF2-40B4-BE49-F238E27FC236}">
                <a16:creationId xmlns:a16="http://schemas.microsoft.com/office/drawing/2014/main" id="{E5D77B5F-8881-4D05-8019-4F2AF19D69D6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884982" y="2619664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Base Algorithms</a:t>
            </a:r>
          </a:p>
        </p:txBody>
      </p:sp>
      <p:sp>
        <p:nvSpPr>
          <p:cNvPr id="13" name="Rechteck 12">
            <a:hlinkClick r:id="rId21" action="ppaction://hlinksldjump"/>
            <a:extLst>
              <a:ext uri="{FF2B5EF4-FFF2-40B4-BE49-F238E27FC236}">
                <a16:creationId xmlns:a16="http://schemas.microsoft.com/office/drawing/2014/main" id="{86CAD84C-273F-4F46-9DE1-5ACBC3BB6979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14349" y="2619664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2" name="Rechteck 11">
            <a:hlinkClick r:id="rId22" action="ppaction://hlinksldjump"/>
            <a:extLst>
              <a:ext uri="{FF2B5EF4-FFF2-40B4-BE49-F238E27FC236}">
                <a16:creationId xmlns:a16="http://schemas.microsoft.com/office/drawing/2014/main" id="{45A789C9-CA33-487A-AC55-8F12310459AD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84982" y="2168670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Line Definition</a:t>
            </a:r>
          </a:p>
        </p:txBody>
      </p:sp>
      <p:sp>
        <p:nvSpPr>
          <p:cNvPr id="11" name="Rechteck 10">
            <a:hlinkClick r:id="rId22" action="ppaction://hlinksldjump"/>
            <a:extLst>
              <a:ext uri="{FF2B5EF4-FFF2-40B4-BE49-F238E27FC236}">
                <a16:creationId xmlns:a16="http://schemas.microsoft.com/office/drawing/2014/main" id="{71CF53C9-8390-4D32-8C03-228A61DC9E21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514349" y="2168670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2</a:t>
            </a:r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E4FD55C7-924F-4BA9-87C8-7F82C1898BF8}"/>
              </a:ext>
            </a:extLst>
          </p:cNvPr>
          <p:cNvCxnSpPr/>
          <p:nvPr>
            <p:custDataLst>
              <p:tags r:id="rId12"/>
            </p:custDataLst>
          </p:nvPr>
        </p:nvCxnSpPr>
        <p:spPr>
          <a:xfrm>
            <a:off x="514349" y="1717675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0D4DF73D-42D5-49B0-8F5A-DC4E639A2E93}"/>
              </a:ext>
            </a:extLst>
          </p:cNvPr>
          <p:cNvCxnSpPr/>
          <p:nvPr>
            <p:custDataLst>
              <p:tags r:id="rId13"/>
            </p:custDataLst>
          </p:nvPr>
        </p:nvCxnSpPr>
        <p:spPr>
          <a:xfrm>
            <a:off x="514349" y="2106898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7">
            <a:hlinkClick r:id="rId23" action="ppaction://hlinksldjump"/>
            <a:extLst>
              <a:ext uri="{FF2B5EF4-FFF2-40B4-BE49-F238E27FC236}">
                <a16:creationId xmlns:a16="http://schemas.microsoft.com/office/drawing/2014/main" id="{BCF49AD7-DED0-40F6-8D9D-2EF3892B168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84982" y="1717675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Introduction</a:t>
            </a:r>
          </a:p>
        </p:txBody>
      </p:sp>
      <p:sp>
        <p:nvSpPr>
          <p:cNvPr id="7" name="Rechteck 6">
            <a:hlinkClick r:id="rId23" action="ppaction://hlinksldjump"/>
            <a:extLst>
              <a:ext uri="{FF2B5EF4-FFF2-40B4-BE49-F238E27FC236}">
                <a16:creationId xmlns:a16="http://schemas.microsoft.com/office/drawing/2014/main" id="{A3EFB6E6-2D37-4B91-9C6F-2FD333FB29CB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4349" y="1717675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E2B5CBD6-0DE1-402A-9397-3752BE101A0C}"/>
              </a:ext>
            </a:extLst>
          </p:cNvPr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237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B8469BD8-9CBE-4D7B-ABDA-CD990B764B88}"/>
              </a:ext>
            </a:extLst>
          </p:cNvPr>
          <p:cNvSpPr/>
          <p:nvPr/>
        </p:nvSpPr>
        <p:spPr>
          <a:xfrm>
            <a:off x="514348" y="3110840"/>
            <a:ext cx="5285818" cy="280436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1CD84B22-2591-4D97-A82C-1A59723C2005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239264" y="1748748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239264" y="2522906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F4AA5873-F8C1-4C17-AE53-8C6F275C19D8}"/>
                </a:ext>
              </a:extLst>
            </p:cNvPr>
            <p:cNvGrpSpPr/>
            <p:nvPr/>
          </p:nvGrpSpPr>
          <p:grpSpPr>
            <a:xfrm>
              <a:off x="6851786" y="3234587"/>
              <a:ext cx="3551465" cy="2831533"/>
              <a:chOff x="6851786" y="3234587"/>
              <a:chExt cx="3551465" cy="2831533"/>
            </a:xfrm>
          </p:grpSpPr>
          <p:sp>
            <p:nvSpPr>
              <p:cNvPr id="54" name="Rechteck 53">
                <a:extLst>
                  <a:ext uri="{FF2B5EF4-FFF2-40B4-BE49-F238E27FC236}">
                    <a16:creationId xmlns:a16="http://schemas.microsoft.com/office/drawing/2014/main" id="{DB698BF6-BF25-4C83-836A-D2B79AD242DD}"/>
                  </a:ext>
                </a:extLst>
              </p:cNvPr>
              <p:cNvSpPr/>
              <p:nvPr/>
            </p:nvSpPr>
            <p:spPr>
              <a:xfrm>
                <a:off x="6851786" y="5355829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echteck 54">
                <a:extLst>
                  <a:ext uri="{FF2B5EF4-FFF2-40B4-BE49-F238E27FC236}">
                    <a16:creationId xmlns:a16="http://schemas.microsoft.com/office/drawing/2014/main" id="{44B7FBDA-32DA-4AF5-BB5F-B61F9D7FF34B}"/>
                  </a:ext>
                </a:extLst>
              </p:cNvPr>
              <p:cNvSpPr/>
              <p:nvPr/>
            </p:nvSpPr>
            <p:spPr>
              <a:xfrm>
                <a:off x="8272372" y="3944878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hteck 55">
                <a:extLst>
                  <a:ext uri="{FF2B5EF4-FFF2-40B4-BE49-F238E27FC236}">
                    <a16:creationId xmlns:a16="http://schemas.microsoft.com/office/drawing/2014/main" id="{EA42186F-4601-4E60-9032-6C736C75E773}"/>
                  </a:ext>
                </a:extLst>
              </p:cNvPr>
              <p:cNvSpPr/>
              <p:nvPr/>
            </p:nvSpPr>
            <p:spPr>
              <a:xfrm>
                <a:off x="7562079" y="4655169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hteck 56">
                <a:extLst>
                  <a:ext uri="{FF2B5EF4-FFF2-40B4-BE49-F238E27FC236}">
                    <a16:creationId xmlns:a16="http://schemas.microsoft.com/office/drawing/2014/main" id="{802F8AFB-2972-4EC6-AF1B-1445549190F0}"/>
                  </a:ext>
                </a:extLst>
              </p:cNvPr>
              <p:cNvSpPr/>
              <p:nvPr/>
            </p:nvSpPr>
            <p:spPr>
              <a:xfrm>
                <a:off x="8982664" y="3944878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Rechteck 57">
                <a:extLst>
                  <a:ext uri="{FF2B5EF4-FFF2-40B4-BE49-F238E27FC236}">
                    <a16:creationId xmlns:a16="http://schemas.microsoft.com/office/drawing/2014/main" id="{3577B0C0-7C9E-4E05-954A-DC7A4A2482C1}"/>
                  </a:ext>
                </a:extLst>
              </p:cNvPr>
              <p:cNvSpPr/>
              <p:nvPr/>
            </p:nvSpPr>
            <p:spPr>
              <a:xfrm>
                <a:off x="9692957" y="3234587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534808" y="2690021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7921043" y="5531002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030751" y="2874674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033302" y="1748748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08733238-0CCA-4A3A-B499-BF0D230A64D9}"/>
                </a:ext>
              </a:extLst>
            </p:cNvPr>
            <p:cNvGrpSpPr/>
            <p:nvPr/>
          </p:nvGrpSpPr>
          <p:grpSpPr>
            <a:xfrm>
              <a:off x="6851786" y="2522906"/>
              <a:ext cx="3561865" cy="3547954"/>
              <a:chOff x="6851786" y="2522906"/>
              <a:chExt cx="3561865" cy="3547954"/>
            </a:xfrm>
          </p:grpSpPr>
          <p:cxnSp>
            <p:nvCxnSpPr>
              <p:cNvPr id="20" name="Gerader Verbinder 19">
                <a:extLst>
                  <a:ext uri="{FF2B5EF4-FFF2-40B4-BE49-F238E27FC236}">
                    <a16:creationId xmlns:a16="http://schemas.microsoft.com/office/drawing/2014/main" id="{9B4E1AC4-9B4B-4CFC-B588-B97DA9A0E394}"/>
                  </a:ext>
                </a:extLst>
              </p:cNvPr>
              <p:cNvCxnSpPr/>
              <p:nvPr/>
            </p:nvCxnSpPr>
            <p:spPr>
              <a:xfrm flipV="1">
                <a:off x="6851788" y="5365460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Gerader Verbinder 20">
                <a:extLst>
                  <a:ext uri="{FF2B5EF4-FFF2-40B4-BE49-F238E27FC236}">
                    <a16:creationId xmlns:a16="http://schemas.microsoft.com/office/drawing/2014/main" id="{80775D06-6F2A-42A8-8704-8177F1C79864}"/>
                  </a:ext>
                </a:extLst>
              </p:cNvPr>
              <p:cNvCxnSpPr/>
              <p:nvPr/>
            </p:nvCxnSpPr>
            <p:spPr>
              <a:xfrm>
                <a:off x="756208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Gerader Verbinder 21">
                <a:extLst>
                  <a:ext uri="{FF2B5EF4-FFF2-40B4-BE49-F238E27FC236}">
                    <a16:creationId xmlns:a16="http://schemas.microsoft.com/office/drawing/2014/main" id="{6BE14B49-185A-461B-90EB-035CB4B27B3F}"/>
                  </a:ext>
                </a:extLst>
              </p:cNvPr>
              <p:cNvCxnSpPr/>
              <p:nvPr/>
            </p:nvCxnSpPr>
            <p:spPr>
              <a:xfrm>
                <a:off x="8272373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Gerader Verbinder 22">
                <a:extLst>
                  <a:ext uri="{FF2B5EF4-FFF2-40B4-BE49-F238E27FC236}">
                    <a16:creationId xmlns:a16="http://schemas.microsoft.com/office/drawing/2014/main" id="{045D4FC9-ED68-4505-BCC1-BC4778EA9314}"/>
                  </a:ext>
                </a:extLst>
              </p:cNvPr>
              <p:cNvCxnSpPr/>
              <p:nvPr/>
            </p:nvCxnSpPr>
            <p:spPr>
              <a:xfrm>
                <a:off x="9692957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Gerader Verbinder 23">
                <a:extLst>
                  <a:ext uri="{FF2B5EF4-FFF2-40B4-BE49-F238E27FC236}">
                    <a16:creationId xmlns:a16="http://schemas.microsoft.com/office/drawing/2014/main" id="{3C2F3B26-BAD5-4CC3-BDD4-BCD09A99B3AA}"/>
                  </a:ext>
                </a:extLst>
              </p:cNvPr>
              <p:cNvCxnSpPr/>
              <p:nvPr/>
            </p:nvCxnSpPr>
            <p:spPr>
              <a:xfrm>
                <a:off x="1040325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Gerader Verbinder 24">
                <a:extLst>
                  <a:ext uri="{FF2B5EF4-FFF2-40B4-BE49-F238E27FC236}">
                    <a16:creationId xmlns:a16="http://schemas.microsoft.com/office/drawing/2014/main" id="{35370F35-B581-4E26-9C25-FB09F80ACD4B}"/>
                  </a:ext>
                </a:extLst>
              </p:cNvPr>
              <p:cNvCxnSpPr/>
              <p:nvPr/>
            </p:nvCxnSpPr>
            <p:spPr>
              <a:xfrm flipV="1">
                <a:off x="6851788" y="394487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Gerader Verbinder 25">
                <a:extLst>
                  <a:ext uri="{FF2B5EF4-FFF2-40B4-BE49-F238E27FC236}">
                    <a16:creationId xmlns:a16="http://schemas.microsoft.com/office/drawing/2014/main" id="{C30F3476-E820-492C-8568-864F80CD57CC}"/>
                  </a:ext>
                </a:extLst>
              </p:cNvPr>
              <p:cNvCxnSpPr/>
              <p:nvPr/>
            </p:nvCxnSpPr>
            <p:spPr>
              <a:xfrm flipV="1">
                <a:off x="6851787" y="3234560"/>
                <a:ext cx="3551462" cy="26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D33D0DD-1486-4A47-BAD0-2787EC3776B8}"/>
                  </a:ext>
                </a:extLst>
              </p:cNvPr>
              <p:cNvCxnSpPr/>
              <p:nvPr/>
            </p:nvCxnSpPr>
            <p:spPr>
              <a:xfrm flipV="1">
                <a:off x="6851788" y="2524294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90A4C1FC-7BC6-40F5-ABA4-26076D555008}"/>
                  </a:ext>
                </a:extLst>
              </p:cNvPr>
              <p:cNvCxnSpPr/>
              <p:nvPr/>
            </p:nvCxnSpPr>
            <p:spPr>
              <a:xfrm flipV="1">
                <a:off x="6851786" y="465516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F1C16EF0-3D44-4574-B997-C78CF386BE13}"/>
                  </a:ext>
                </a:extLst>
              </p:cNvPr>
              <p:cNvCxnSpPr/>
              <p:nvPr/>
            </p:nvCxnSpPr>
            <p:spPr>
              <a:xfrm>
                <a:off x="6851786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Gerader Verbinder 29">
                <a:extLst>
                  <a:ext uri="{FF2B5EF4-FFF2-40B4-BE49-F238E27FC236}">
                    <a16:creationId xmlns:a16="http://schemas.microsoft.com/office/drawing/2014/main" id="{6EEBC870-81F9-4DE0-AE9E-F73BB9860E10}"/>
                  </a:ext>
                </a:extLst>
              </p:cNvPr>
              <p:cNvCxnSpPr/>
              <p:nvPr/>
            </p:nvCxnSpPr>
            <p:spPr>
              <a:xfrm flipV="1">
                <a:off x="6862189" y="605648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Gerader Verbinder 30">
                <a:extLst>
                  <a:ext uri="{FF2B5EF4-FFF2-40B4-BE49-F238E27FC236}">
                    <a16:creationId xmlns:a16="http://schemas.microsoft.com/office/drawing/2014/main" id="{5D4DD3BB-69FF-4493-90FE-E7D63B7E8C07}"/>
                  </a:ext>
                </a:extLst>
              </p:cNvPr>
              <p:cNvCxnSpPr/>
              <p:nvPr/>
            </p:nvCxnSpPr>
            <p:spPr>
              <a:xfrm>
                <a:off x="8982665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091259" y="3470670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708853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27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B8469BD8-9CBE-4D7B-ABDA-CD990B764B88}"/>
              </a:ext>
            </a:extLst>
          </p:cNvPr>
          <p:cNvSpPr/>
          <p:nvPr/>
        </p:nvSpPr>
        <p:spPr>
          <a:xfrm>
            <a:off x="514348" y="3391867"/>
            <a:ext cx="5285818" cy="280436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1CD84B22-2591-4D97-A82C-1A59723C2005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239264" y="1748748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239264" y="2522906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F4AA5873-F8C1-4C17-AE53-8C6F275C19D8}"/>
                </a:ext>
              </a:extLst>
            </p:cNvPr>
            <p:cNvGrpSpPr/>
            <p:nvPr/>
          </p:nvGrpSpPr>
          <p:grpSpPr>
            <a:xfrm>
              <a:off x="6851786" y="3234587"/>
              <a:ext cx="3551465" cy="2831533"/>
              <a:chOff x="6851786" y="3234587"/>
              <a:chExt cx="3551465" cy="2831533"/>
            </a:xfrm>
          </p:grpSpPr>
          <p:sp>
            <p:nvSpPr>
              <p:cNvPr id="54" name="Rechteck 53">
                <a:extLst>
                  <a:ext uri="{FF2B5EF4-FFF2-40B4-BE49-F238E27FC236}">
                    <a16:creationId xmlns:a16="http://schemas.microsoft.com/office/drawing/2014/main" id="{DB698BF6-BF25-4C83-836A-D2B79AD242DD}"/>
                  </a:ext>
                </a:extLst>
              </p:cNvPr>
              <p:cNvSpPr/>
              <p:nvPr/>
            </p:nvSpPr>
            <p:spPr>
              <a:xfrm>
                <a:off x="6851786" y="5355829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echteck 54">
                <a:extLst>
                  <a:ext uri="{FF2B5EF4-FFF2-40B4-BE49-F238E27FC236}">
                    <a16:creationId xmlns:a16="http://schemas.microsoft.com/office/drawing/2014/main" id="{44B7FBDA-32DA-4AF5-BB5F-B61F9D7FF34B}"/>
                  </a:ext>
                </a:extLst>
              </p:cNvPr>
              <p:cNvSpPr/>
              <p:nvPr/>
            </p:nvSpPr>
            <p:spPr>
              <a:xfrm>
                <a:off x="8272372" y="3944878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hteck 55">
                <a:extLst>
                  <a:ext uri="{FF2B5EF4-FFF2-40B4-BE49-F238E27FC236}">
                    <a16:creationId xmlns:a16="http://schemas.microsoft.com/office/drawing/2014/main" id="{EA42186F-4601-4E60-9032-6C736C75E773}"/>
                  </a:ext>
                </a:extLst>
              </p:cNvPr>
              <p:cNvSpPr/>
              <p:nvPr/>
            </p:nvSpPr>
            <p:spPr>
              <a:xfrm>
                <a:off x="7562079" y="4655169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hteck 56">
                <a:extLst>
                  <a:ext uri="{FF2B5EF4-FFF2-40B4-BE49-F238E27FC236}">
                    <a16:creationId xmlns:a16="http://schemas.microsoft.com/office/drawing/2014/main" id="{802F8AFB-2972-4EC6-AF1B-1445549190F0}"/>
                  </a:ext>
                </a:extLst>
              </p:cNvPr>
              <p:cNvSpPr/>
              <p:nvPr/>
            </p:nvSpPr>
            <p:spPr>
              <a:xfrm>
                <a:off x="8982664" y="3944878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Rechteck 57">
                <a:extLst>
                  <a:ext uri="{FF2B5EF4-FFF2-40B4-BE49-F238E27FC236}">
                    <a16:creationId xmlns:a16="http://schemas.microsoft.com/office/drawing/2014/main" id="{3577B0C0-7C9E-4E05-954A-DC7A4A2482C1}"/>
                  </a:ext>
                </a:extLst>
              </p:cNvPr>
              <p:cNvSpPr/>
              <p:nvPr/>
            </p:nvSpPr>
            <p:spPr>
              <a:xfrm>
                <a:off x="9692957" y="3234587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534808" y="2690021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7921043" y="5531002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030751" y="2874674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033302" y="1748748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08733238-0CCA-4A3A-B499-BF0D230A64D9}"/>
                </a:ext>
              </a:extLst>
            </p:cNvPr>
            <p:cNvGrpSpPr/>
            <p:nvPr/>
          </p:nvGrpSpPr>
          <p:grpSpPr>
            <a:xfrm>
              <a:off x="6851786" y="2522906"/>
              <a:ext cx="3561865" cy="3547954"/>
              <a:chOff x="6851786" y="2522906"/>
              <a:chExt cx="3561865" cy="3547954"/>
            </a:xfrm>
          </p:grpSpPr>
          <p:cxnSp>
            <p:nvCxnSpPr>
              <p:cNvPr id="20" name="Gerader Verbinder 19">
                <a:extLst>
                  <a:ext uri="{FF2B5EF4-FFF2-40B4-BE49-F238E27FC236}">
                    <a16:creationId xmlns:a16="http://schemas.microsoft.com/office/drawing/2014/main" id="{9B4E1AC4-9B4B-4CFC-B588-B97DA9A0E394}"/>
                  </a:ext>
                </a:extLst>
              </p:cNvPr>
              <p:cNvCxnSpPr/>
              <p:nvPr/>
            </p:nvCxnSpPr>
            <p:spPr>
              <a:xfrm flipV="1">
                <a:off x="6851788" y="5365460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Gerader Verbinder 20">
                <a:extLst>
                  <a:ext uri="{FF2B5EF4-FFF2-40B4-BE49-F238E27FC236}">
                    <a16:creationId xmlns:a16="http://schemas.microsoft.com/office/drawing/2014/main" id="{80775D06-6F2A-42A8-8704-8177F1C79864}"/>
                  </a:ext>
                </a:extLst>
              </p:cNvPr>
              <p:cNvCxnSpPr/>
              <p:nvPr/>
            </p:nvCxnSpPr>
            <p:spPr>
              <a:xfrm>
                <a:off x="756208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Gerader Verbinder 21">
                <a:extLst>
                  <a:ext uri="{FF2B5EF4-FFF2-40B4-BE49-F238E27FC236}">
                    <a16:creationId xmlns:a16="http://schemas.microsoft.com/office/drawing/2014/main" id="{6BE14B49-185A-461B-90EB-035CB4B27B3F}"/>
                  </a:ext>
                </a:extLst>
              </p:cNvPr>
              <p:cNvCxnSpPr/>
              <p:nvPr/>
            </p:nvCxnSpPr>
            <p:spPr>
              <a:xfrm>
                <a:off x="8272373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Gerader Verbinder 22">
                <a:extLst>
                  <a:ext uri="{FF2B5EF4-FFF2-40B4-BE49-F238E27FC236}">
                    <a16:creationId xmlns:a16="http://schemas.microsoft.com/office/drawing/2014/main" id="{045D4FC9-ED68-4505-BCC1-BC4778EA9314}"/>
                  </a:ext>
                </a:extLst>
              </p:cNvPr>
              <p:cNvCxnSpPr/>
              <p:nvPr/>
            </p:nvCxnSpPr>
            <p:spPr>
              <a:xfrm>
                <a:off x="9692957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Gerader Verbinder 23">
                <a:extLst>
                  <a:ext uri="{FF2B5EF4-FFF2-40B4-BE49-F238E27FC236}">
                    <a16:creationId xmlns:a16="http://schemas.microsoft.com/office/drawing/2014/main" id="{3C2F3B26-BAD5-4CC3-BDD4-BCD09A99B3AA}"/>
                  </a:ext>
                </a:extLst>
              </p:cNvPr>
              <p:cNvCxnSpPr/>
              <p:nvPr/>
            </p:nvCxnSpPr>
            <p:spPr>
              <a:xfrm>
                <a:off x="1040325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Gerader Verbinder 24">
                <a:extLst>
                  <a:ext uri="{FF2B5EF4-FFF2-40B4-BE49-F238E27FC236}">
                    <a16:creationId xmlns:a16="http://schemas.microsoft.com/office/drawing/2014/main" id="{35370F35-B581-4E26-9C25-FB09F80ACD4B}"/>
                  </a:ext>
                </a:extLst>
              </p:cNvPr>
              <p:cNvCxnSpPr/>
              <p:nvPr/>
            </p:nvCxnSpPr>
            <p:spPr>
              <a:xfrm flipV="1">
                <a:off x="6851788" y="394487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Gerader Verbinder 25">
                <a:extLst>
                  <a:ext uri="{FF2B5EF4-FFF2-40B4-BE49-F238E27FC236}">
                    <a16:creationId xmlns:a16="http://schemas.microsoft.com/office/drawing/2014/main" id="{C30F3476-E820-492C-8568-864F80CD57CC}"/>
                  </a:ext>
                </a:extLst>
              </p:cNvPr>
              <p:cNvCxnSpPr/>
              <p:nvPr/>
            </p:nvCxnSpPr>
            <p:spPr>
              <a:xfrm flipV="1">
                <a:off x="6851787" y="3234560"/>
                <a:ext cx="3551462" cy="26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D33D0DD-1486-4A47-BAD0-2787EC3776B8}"/>
                  </a:ext>
                </a:extLst>
              </p:cNvPr>
              <p:cNvCxnSpPr/>
              <p:nvPr/>
            </p:nvCxnSpPr>
            <p:spPr>
              <a:xfrm flipV="1">
                <a:off x="6851788" y="2524294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90A4C1FC-7BC6-40F5-ABA4-26076D555008}"/>
                  </a:ext>
                </a:extLst>
              </p:cNvPr>
              <p:cNvCxnSpPr/>
              <p:nvPr/>
            </p:nvCxnSpPr>
            <p:spPr>
              <a:xfrm flipV="1">
                <a:off x="6851786" y="465516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F1C16EF0-3D44-4574-B997-C78CF386BE13}"/>
                  </a:ext>
                </a:extLst>
              </p:cNvPr>
              <p:cNvCxnSpPr/>
              <p:nvPr/>
            </p:nvCxnSpPr>
            <p:spPr>
              <a:xfrm>
                <a:off x="6851786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Gerader Verbinder 29">
                <a:extLst>
                  <a:ext uri="{FF2B5EF4-FFF2-40B4-BE49-F238E27FC236}">
                    <a16:creationId xmlns:a16="http://schemas.microsoft.com/office/drawing/2014/main" id="{6EEBC870-81F9-4DE0-AE9E-F73BB9860E10}"/>
                  </a:ext>
                </a:extLst>
              </p:cNvPr>
              <p:cNvCxnSpPr/>
              <p:nvPr/>
            </p:nvCxnSpPr>
            <p:spPr>
              <a:xfrm flipV="1">
                <a:off x="6862189" y="605648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Gerader Verbinder 30">
                <a:extLst>
                  <a:ext uri="{FF2B5EF4-FFF2-40B4-BE49-F238E27FC236}">
                    <a16:creationId xmlns:a16="http://schemas.microsoft.com/office/drawing/2014/main" id="{5D4DD3BB-69FF-4493-90FE-E7D63B7E8C07}"/>
                  </a:ext>
                </a:extLst>
              </p:cNvPr>
              <p:cNvCxnSpPr/>
              <p:nvPr/>
            </p:nvCxnSpPr>
            <p:spPr>
              <a:xfrm>
                <a:off x="8982665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091259" y="3470670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2370517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145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1CD84B22-2591-4D97-A82C-1A59723C2005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239264" y="1748748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239264" y="2522906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F4AA5873-F8C1-4C17-AE53-8C6F275C19D8}"/>
                </a:ext>
              </a:extLst>
            </p:cNvPr>
            <p:cNvGrpSpPr/>
            <p:nvPr/>
          </p:nvGrpSpPr>
          <p:grpSpPr>
            <a:xfrm>
              <a:off x="6851786" y="3234587"/>
              <a:ext cx="3551465" cy="2831533"/>
              <a:chOff x="6851786" y="3234587"/>
              <a:chExt cx="3551465" cy="2831533"/>
            </a:xfrm>
          </p:grpSpPr>
          <p:sp>
            <p:nvSpPr>
              <p:cNvPr id="54" name="Rechteck 53">
                <a:extLst>
                  <a:ext uri="{FF2B5EF4-FFF2-40B4-BE49-F238E27FC236}">
                    <a16:creationId xmlns:a16="http://schemas.microsoft.com/office/drawing/2014/main" id="{DB698BF6-BF25-4C83-836A-D2B79AD242DD}"/>
                  </a:ext>
                </a:extLst>
              </p:cNvPr>
              <p:cNvSpPr/>
              <p:nvPr/>
            </p:nvSpPr>
            <p:spPr>
              <a:xfrm>
                <a:off x="6851786" y="5355829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echteck 54">
                <a:extLst>
                  <a:ext uri="{FF2B5EF4-FFF2-40B4-BE49-F238E27FC236}">
                    <a16:creationId xmlns:a16="http://schemas.microsoft.com/office/drawing/2014/main" id="{44B7FBDA-32DA-4AF5-BB5F-B61F9D7FF34B}"/>
                  </a:ext>
                </a:extLst>
              </p:cNvPr>
              <p:cNvSpPr/>
              <p:nvPr/>
            </p:nvSpPr>
            <p:spPr>
              <a:xfrm>
                <a:off x="8272372" y="3944878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hteck 55">
                <a:extLst>
                  <a:ext uri="{FF2B5EF4-FFF2-40B4-BE49-F238E27FC236}">
                    <a16:creationId xmlns:a16="http://schemas.microsoft.com/office/drawing/2014/main" id="{EA42186F-4601-4E60-9032-6C736C75E773}"/>
                  </a:ext>
                </a:extLst>
              </p:cNvPr>
              <p:cNvSpPr/>
              <p:nvPr/>
            </p:nvSpPr>
            <p:spPr>
              <a:xfrm>
                <a:off x="7562079" y="4655169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hteck 56">
                <a:extLst>
                  <a:ext uri="{FF2B5EF4-FFF2-40B4-BE49-F238E27FC236}">
                    <a16:creationId xmlns:a16="http://schemas.microsoft.com/office/drawing/2014/main" id="{802F8AFB-2972-4EC6-AF1B-1445549190F0}"/>
                  </a:ext>
                </a:extLst>
              </p:cNvPr>
              <p:cNvSpPr/>
              <p:nvPr/>
            </p:nvSpPr>
            <p:spPr>
              <a:xfrm>
                <a:off x="8982664" y="3944878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Rechteck 57">
                <a:extLst>
                  <a:ext uri="{FF2B5EF4-FFF2-40B4-BE49-F238E27FC236}">
                    <a16:creationId xmlns:a16="http://schemas.microsoft.com/office/drawing/2014/main" id="{3577B0C0-7C9E-4E05-954A-DC7A4A2482C1}"/>
                  </a:ext>
                </a:extLst>
              </p:cNvPr>
              <p:cNvSpPr/>
              <p:nvPr/>
            </p:nvSpPr>
            <p:spPr>
              <a:xfrm>
                <a:off x="9692957" y="3234587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534808" y="2690021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7921043" y="5531002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030751" y="2874674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033302" y="1748748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08733238-0CCA-4A3A-B499-BF0D230A64D9}"/>
                </a:ext>
              </a:extLst>
            </p:cNvPr>
            <p:cNvGrpSpPr/>
            <p:nvPr/>
          </p:nvGrpSpPr>
          <p:grpSpPr>
            <a:xfrm>
              <a:off x="6851786" y="2522906"/>
              <a:ext cx="3561865" cy="3547954"/>
              <a:chOff x="6851786" y="2522906"/>
              <a:chExt cx="3561865" cy="3547954"/>
            </a:xfrm>
          </p:grpSpPr>
          <p:cxnSp>
            <p:nvCxnSpPr>
              <p:cNvPr id="20" name="Gerader Verbinder 19">
                <a:extLst>
                  <a:ext uri="{FF2B5EF4-FFF2-40B4-BE49-F238E27FC236}">
                    <a16:creationId xmlns:a16="http://schemas.microsoft.com/office/drawing/2014/main" id="{9B4E1AC4-9B4B-4CFC-B588-B97DA9A0E394}"/>
                  </a:ext>
                </a:extLst>
              </p:cNvPr>
              <p:cNvCxnSpPr/>
              <p:nvPr/>
            </p:nvCxnSpPr>
            <p:spPr>
              <a:xfrm flipV="1">
                <a:off x="6851788" y="5365460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Gerader Verbinder 20">
                <a:extLst>
                  <a:ext uri="{FF2B5EF4-FFF2-40B4-BE49-F238E27FC236}">
                    <a16:creationId xmlns:a16="http://schemas.microsoft.com/office/drawing/2014/main" id="{80775D06-6F2A-42A8-8704-8177F1C79864}"/>
                  </a:ext>
                </a:extLst>
              </p:cNvPr>
              <p:cNvCxnSpPr/>
              <p:nvPr/>
            </p:nvCxnSpPr>
            <p:spPr>
              <a:xfrm>
                <a:off x="756208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Gerader Verbinder 21">
                <a:extLst>
                  <a:ext uri="{FF2B5EF4-FFF2-40B4-BE49-F238E27FC236}">
                    <a16:creationId xmlns:a16="http://schemas.microsoft.com/office/drawing/2014/main" id="{6BE14B49-185A-461B-90EB-035CB4B27B3F}"/>
                  </a:ext>
                </a:extLst>
              </p:cNvPr>
              <p:cNvCxnSpPr/>
              <p:nvPr/>
            </p:nvCxnSpPr>
            <p:spPr>
              <a:xfrm>
                <a:off x="8272373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Gerader Verbinder 22">
                <a:extLst>
                  <a:ext uri="{FF2B5EF4-FFF2-40B4-BE49-F238E27FC236}">
                    <a16:creationId xmlns:a16="http://schemas.microsoft.com/office/drawing/2014/main" id="{045D4FC9-ED68-4505-BCC1-BC4778EA9314}"/>
                  </a:ext>
                </a:extLst>
              </p:cNvPr>
              <p:cNvCxnSpPr/>
              <p:nvPr/>
            </p:nvCxnSpPr>
            <p:spPr>
              <a:xfrm>
                <a:off x="9692957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Gerader Verbinder 23">
                <a:extLst>
                  <a:ext uri="{FF2B5EF4-FFF2-40B4-BE49-F238E27FC236}">
                    <a16:creationId xmlns:a16="http://schemas.microsoft.com/office/drawing/2014/main" id="{3C2F3B26-BAD5-4CC3-BDD4-BCD09A99B3AA}"/>
                  </a:ext>
                </a:extLst>
              </p:cNvPr>
              <p:cNvCxnSpPr/>
              <p:nvPr/>
            </p:nvCxnSpPr>
            <p:spPr>
              <a:xfrm>
                <a:off x="1040325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Gerader Verbinder 24">
                <a:extLst>
                  <a:ext uri="{FF2B5EF4-FFF2-40B4-BE49-F238E27FC236}">
                    <a16:creationId xmlns:a16="http://schemas.microsoft.com/office/drawing/2014/main" id="{35370F35-B581-4E26-9C25-FB09F80ACD4B}"/>
                  </a:ext>
                </a:extLst>
              </p:cNvPr>
              <p:cNvCxnSpPr/>
              <p:nvPr/>
            </p:nvCxnSpPr>
            <p:spPr>
              <a:xfrm flipV="1">
                <a:off x="6851788" y="394487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Gerader Verbinder 25">
                <a:extLst>
                  <a:ext uri="{FF2B5EF4-FFF2-40B4-BE49-F238E27FC236}">
                    <a16:creationId xmlns:a16="http://schemas.microsoft.com/office/drawing/2014/main" id="{C30F3476-E820-492C-8568-864F80CD57CC}"/>
                  </a:ext>
                </a:extLst>
              </p:cNvPr>
              <p:cNvCxnSpPr/>
              <p:nvPr/>
            </p:nvCxnSpPr>
            <p:spPr>
              <a:xfrm flipV="1">
                <a:off x="6851787" y="3234560"/>
                <a:ext cx="3551462" cy="26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D33D0DD-1486-4A47-BAD0-2787EC3776B8}"/>
                  </a:ext>
                </a:extLst>
              </p:cNvPr>
              <p:cNvCxnSpPr/>
              <p:nvPr/>
            </p:nvCxnSpPr>
            <p:spPr>
              <a:xfrm flipV="1">
                <a:off x="6851788" y="2524294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90A4C1FC-7BC6-40F5-ABA4-26076D555008}"/>
                  </a:ext>
                </a:extLst>
              </p:cNvPr>
              <p:cNvCxnSpPr/>
              <p:nvPr/>
            </p:nvCxnSpPr>
            <p:spPr>
              <a:xfrm flipV="1">
                <a:off x="6851786" y="465516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F1C16EF0-3D44-4574-B997-C78CF386BE13}"/>
                  </a:ext>
                </a:extLst>
              </p:cNvPr>
              <p:cNvCxnSpPr/>
              <p:nvPr/>
            </p:nvCxnSpPr>
            <p:spPr>
              <a:xfrm>
                <a:off x="6851786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Gerader Verbinder 29">
                <a:extLst>
                  <a:ext uri="{FF2B5EF4-FFF2-40B4-BE49-F238E27FC236}">
                    <a16:creationId xmlns:a16="http://schemas.microsoft.com/office/drawing/2014/main" id="{6EEBC870-81F9-4DE0-AE9E-F73BB9860E10}"/>
                  </a:ext>
                </a:extLst>
              </p:cNvPr>
              <p:cNvCxnSpPr/>
              <p:nvPr/>
            </p:nvCxnSpPr>
            <p:spPr>
              <a:xfrm flipV="1">
                <a:off x="6862189" y="605648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Gerader Verbinder 30">
                <a:extLst>
                  <a:ext uri="{FF2B5EF4-FFF2-40B4-BE49-F238E27FC236}">
                    <a16:creationId xmlns:a16="http://schemas.microsoft.com/office/drawing/2014/main" id="{5D4DD3BB-69FF-4493-90FE-E7D63B7E8C07}"/>
                  </a:ext>
                </a:extLst>
              </p:cNvPr>
              <p:cNvCxnSpPr/>
              <p:nvPr/>
            </p:nvCxnSpPr>
            <p:spPr>
              <a:xfrm>
                <a:off x="8982665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091259" y="3470670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494162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70" name="Gruppieren 69">
            <a:extLst>
              <a:ext uri="{FF2B5EF4-FFF2-40B4-BE49-F238E27FC236}">
                <a16:creationId xmlns:a16="http://schemas.microsoft.com/office/drawing/2014/main" id="{6706CD17-74C5-4E82-92AD-7176F9E64BBC}"/>
              </a:ext>
            </a:extLst>
          </p:cNvPr>
          <p:cNvGrpSpPr/>
          <p:nvPr/>
        </p:nvGrpSpPr>
        <p:grpSpPr>
          <a:xfrm>
            <a:off x="1582358" y="4272320"/>
            <a:ext cx="1808708" cy="1430947"/>
            <a:chOff x="1582358" y="4272320"/>
            <a:chExt cx="1808708" cy="1430947"/>
          </a:xfrm>
        </p:grpSpPr>
        <p:sp>
          <p:nvSpPr>
            <p:cNvPr id="71" name="Rechteck 1">
              <a:extLst>
                <a:ext uri="{FF2B5EF4-FFF2-40B4-BE49-F238E27FC236}">
                  <a16:creationId xmlns:a16="http://schemas.microsoft.com/office/drawing/2014/main" id="{15B2B401-CDF0-4600-8F3C-5CD9F3E435FA}"/>
                </a:ext>
              </a:extLst>
            </p:cNvPr>
            <p:cNvSpPr/>
            <p:nvPr/>
          </p:nvSpPr>
          <p:spPr>
            <a:xfrm>
              <a:off x="1582359" y="5308278"/>
              <a:ext cx="911512" cy="394989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72" name="Rechteck 1">
              <a:extLst>
                <a:ext uri="{FF2B5EF4-FFF2-40B4-BE49-F238E27FC236}">
                  <a16:creationId xmlns:a16="http://schemas.microsoft.com/office/drawing/2014/main" id="{8F41520F-F87F-46E5-8F41-4D77D6E54573}"/>
                </a:ext>
              </a:extLst>
            </p:cNvPr>
            <p:cNvSpPr/>
            <p:nvPr/>
          </p:nvSpPr>
          <p:spPr>
            <a:xfrm>
              <a:off x="2479554" y="5308278"/>
              <a:ext cx="911512" cy="394989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73" name="Verbinder: gewinkelt 72">
              <a:extLst>
                <a:ext uri="{FF2B5EF4-FFF2-40B4-BE49-F238E27FC236}">
                  <a16:creationId xmlns:a16="http://schemas.microsoft.com/office/drawing/2014/main" id="{60611BAD-DD73-440A-AD3F-64F42FA13DD5}"/>
                </a:ext>
              </a:extLst>
            </p:cNvPr>
            <p:cNvCxnSpPr>
              <a:cxnSpLocks/>
              <a:stCxn id="71" idx="1"/>
              <a:endCxn id="72" idx="3"/>
            </p:cNvCxnSpPr>
            <p:nvPr/>
          </p:nvCxnSpPr>
          <p:spPr>
            <a:xfrm rot="10800000" flipH="1">
              <a:off x="1582358" y="5505773"/>
              <a:ext cx="1808707" cy="12700"/>
            </a:xfrm>
            <a:prstGeom prst="bentConnector5">
              <a:avLst>
                <a:gd name="adj1" fmla="val -12639"/>
                <a:gd name="adj2" fmla="val 6580071"/>
                <a:gd name="adj3" fmla="val 112639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feld 73">
              <a:extLst>
                <a:ext uri="{FF2B5EF4-FFF2-40B4-BE49-F238E27FC236}">
                  <a16:creationId xmlns:a16="http://schemas.microsoft.com/office/drawing/2014/main" id="{64C48DF8-7075-4B3C-B400-0A7B8E1E9D51}"/>
                </a:ext>
              </a:extLst>
            </p:cNvPr>
            <p:cNvSpPr txBox="1"/>
            <p:nvPr/>
          </p:nvSpPr>
          <p:spPr>
            <a:xfrm>
              <a:off x="2014467" y="4272320"/>
              <a:ext cx="9444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Consolas" panose="020B0609020204030204" pitchFamily="49" charset="0"/>
                </a:rPr>
                <a:t>+ 0.75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21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1CD84B22-2591-4D97-A82C-1A59723C2005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239264" y="1748748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239264" y="2522906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F4AA5873-F8C1-4C17-AE53-8C6F275C19D8}"/>
                </a:ext>
              </a:extLst>
            </p:cNvPr>
            <p:cNvGrpSpPr/>
            <p:nvPr/>
          </p:nvGrpSpPr>
          <p:grpSpPr>
            <a:xfrm>
              <a:off x="6851786" y="3234587"/>
              <a:ext cx="3551465" cy="2831533"/>
              <a:chOff x="6851786" y="3234587"/>
              <a:chExt cx="3551465" cy="2831533"/>
            </a:xfrm>
          </p:grpSpPr>
          <p:sp>
            <p:nvSpPr>
              <p:cNvPr id="54" name="Rechteck 53">
                <a:extLst>
                  <a:ext uri="{FF2B5EF4-FFF2-40B4-BE49-F238E27FC236}">
                    <a16:creationId xmlns:a16="http://schemas.microsoft.com/office/drawing/2014/main" id="{DB698BF6-BF25-4C83-836A-D2B79AD242DD}"/>
                  </a:ext>
                </a:extLst>
              </p:cNvPr>
              <p:cNvSpPr/>
              <p:nvPr/>
            </p:nvSpPr>
            <p:spPr>
              <a:xfrm>
                <a:off x="6851786" y="5355829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echteck 54">
                <a:extLst>
                  <a:ext uri="{FF2B5EF4-FFF2-40B4-BE49-F238E27FC236}">
                    <a16:creationId xmlns:a16="http://schemas.microsoft.com/office/drawing/2014/main" id="{44B7FBDA-32DA-4AF5-BB5F-B61F9D7FF34B}"/>
                  </a:ext>
                </a:extLst>
              </p:cNvPr>
              <p:cNvSpPr/>
              <p:nvPr/>
            </p:nvSpPr>
            <p:spPr>
              <a:xfrm>
                <a:off x="8272372" y="3944878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hteck 55">
                <a:extLst>
                  <a:ext uri="{FF2B5EF4-FFF2-40B4-BE49-F238E27FC236}">
                    <a16:creationId xmlns:a16="http://schemas.microsoft.com/office/drawing/2014/main" id="{EA42186F-4601-4E60-9032-6C736C75E773}"/>
                  </a:ext>
                </a:extLst>
              </p:cNvPr>
              <p:cNvSpPr/>
              <p:nvPr/>
            </p:nvSpPr>
            <p:spPr>
              <a:xfrm>
                <a:off x="7562079" y="4655169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hteck 56">
                <a:extLst>
                  <a:ext uri="{FF2B5EF4-FFF2-40B4-BE49-F238E27FC236}">
                    <a16:creationId xmlns:a16="http://schemas.microsoft.com/office/drawing/2014/main" id="{802F8AFB-2972-4EC6-AF1B-1445549190F0}"/>
                  </a:ext>
                </a:extLst>
              </p:cNvPr>
              <p:cNvSpPr/>
              <p:nvPr/>
            </p:nvSpPr>
            <p:spPr>
              <a:xfrm>
                <a:off x="8982664" y="3944878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Rechteck 57">
                <a:extLst>
                  <a:ext uri="{FF2B5EF4-FFF2-40B4-BE49-F238E27FC236}">
                    <a16:creationId xmlns:a16="http://schemas.microsoft.com/office/drawing/2014/main" id="{3577B0C0-7C9E-4E05-954A-DC7A4A2482C1}"/>
                  </a:ext>
                </a:extLst>
              </p:cNvPr>
              <p:cNvSpPr/>
              <p:nvPr/>
            </p:nvSpPr>
            <p:spPr>
              <a:xfrm>
                <a:off x="9692957" y="3234587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534808" y="2690021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7921043" y="5531002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030751" y="2874674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033302" y="1748748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08733238-0CCA-4A3A-B499-BF0D230A64D9}"/>
                </a:ext>
              </a:extLst>
            </p:cNvPr>
            <p:cNvGrpSpPr/>
            <p:nvPr/>
          </p:nvGrpSpPr>
          <p:grpSpPr>
            <a:xfrm>
              <a:off x="6851786" y="2522906"/>
              <a:ext cx="3561865" cy="3547954"/>
              <a:chOff x="6851786" y="2522906"/>
              <a:chExt cx="3561865" cy="3547954"/>
            </a:xfrm>
          </p:grpSpPr>
          <p:cxnSp>
            <p:nvCxnSpPr>
              <p:cNvPr id="20" name="Gerader Verbinder 19">
                <a:extLst>
                  <a:ext uri="{FF2B5EF4-FFF2-40B4-BE49-F238E27FC236}">
                    <a16:creationId xmlns:a16="http://schemas.microsoft.com/office/drawing/2014/main" id="{9B4E1AC4-9B4B-4CFC-B588-B97DA9A0E394}"/>
                  </a:ext>
                </a:extLst>
              </p:cNvPr>
              <p:cNvCxnSpPr/>
              <p:nvPr/>
            </p:nvCxnSpPr>
            <p:spPr>
              <a:xfrm flipV="1">
                <a:off x="6851788" y="5365460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Gerader Verbinder 20">
                <a:extLst>
                  <a:ext uri="{FF2B5EF4-FFF2-40B4-BE49-F238E27FC236}">
                    <a16:creationId xmlns:a16="http://schemas.microsoft.com/office/drawing/2014/main" id="{80775D06-6F2A-42A8-8704-8177F1C79864}"/>
                  </a:ext>
                </a:extLst>
              </p:cNvPr>
              <p:cNvCxnSpPr/>
              <p:nvPr/>
            </p:nvCxnSpPr>
            <p:spPr>
              <a:xfrm>
                <a:off x="756208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Gerader Verbinder 21">
                <a:extLst>
                  <a:ext uri="{FF2B5EF4-FFF2-40B4-BE49-F238E27FC236}">
                    <a16:creationId xmlns:a16="http://schemas.microsoft.com/office/drawing/2014/main" id="{6BE14B49-185A-461B-90EB-035CB4B27B3F}"/>
                  </a:ext>
                </a:extLst>
              </p:cNvPr>
              <p:cNvCxnSpPr/>
              <p:nvPr/>
            </p:nvCxnSpPr>
            <p:spPr>
              <a:xfrm>
                <a:off x="8272373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Gerader Verbinder 22">
                <a:extLst>
                  <a:ext uri="{FF2B5EF4-FFF2-40B4-BE49-F238E27FC236}">
                    <a16:creationId xmlns:a16="http://schemas.microsoft.com/office/drawing/2014/main" id="{045D4FC9-ED68-4505-BCC1-BC4778EA9314}"/>
                  </a:ext>
                </a:extLst>
              </p:cNvPr>
              <p:cNvCxnSpPr/>
              <p:nvPr/>
            </p:nvCxnSpPr>
            <p:spPr>
              <a:xfrm>
                <a:off x="9692957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Gerader Verbinder 23">
                <a:extLst>
                  <a:ext uri="{FF2B5EF4-FFF2-40B4-BE49-F238E27FC236}">
                    <a16:creationId xmlns:a16="http://schemas.microsoft.com/office/drawing/2014/main" id="{3C2F3B26-BAD5-4CC3-BDD4-BCD09A99B3AA}"/>
                  </a:ext>
                </a:extLst>
              </p:cNvPr>
              <p:cNvCxnSpPr/>
              <p:nvPr/>
            </p:nvCxnSpPr>
            <p:spPr>
              <a:xfrm>
                <a:off x="1040325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Gerader Verbinder 24">
                <a:extLst>
                  <a:ext uri="{FF2B5EF4-FFF2-40B4-BE49-F238E27FC236}">
                    <a16:creationId xmlns:a16="http://schemas.microsoft.com/office/drawing/2014/main" id="{35370F35-B581-4E26-9C25-FB09F80ACD4B}"/>
                  </a:ext>
                </a:extLst>
              </p:cNvPr>
              <p:cNvCxnSpPr/>
              <p:nvPr/>
            </p:nvCxnSpPr>
            <p:spPr>
              <a:xfrm flipV="1">
                <a:off x="6851788" y="394487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Gerader Verbinder 25">
                <a:extLst>
                  <a:ext uri="{FF2B5EF4-FFF2-40B4-BE49-F238E27FC236}">
                    <a16:creationId xmlns:a16="http://schemas.microsoft.com/office/drawing/2014/main" id="{C30F3476-E820-492C-8568-864F80CD57CC}"/>
                  </a:ext>
                </a:extLst>
              </p:cNvPr>
              <p:cNvCxnSpPr/>
              <p:nvPr/>
            </p:nvCxnSpPr>
            <p:spPr>
              <a:xfrm flipV="1">
                <a:off x="6851787" y="3234560"/>
                <a:ext cx="3551462" cy="26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D33D0DD-1486-4A47-BAD0-2787EC3776B8}"/>
                  </a:ext>
                </a:extLst>
              </p:cNvPr>
              <p:cNvCxnSpPr/>
              <p:nvPr/>
            </p:nvCxnSpPr>
            <p:spPr>
              <a:xfrm flipV="1">
                <a:off x="6851788" y="2524294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90A4C1FC-7BC6-40F5-ABA4-26076D555008}"/>
                  </a:ext>
                </a:extLst>
              </p:cNvPr>
              <p:cNvCxnSpPr/>
              <p:nvPr/>
            </p:nvCxnSpPr>
            <p:spPr>
              <a:xfrm flipV="1">
                <a:off x="6851786" y="465516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F1C16EF0-3D44-4574-B997-C78CF386BE13}"/>
                  </a:ext>
                </a:extLst>
              </p:cNvPr>
              <p:cNvCxnSpPr/>
              <p:nvPr/>
            </p:nvCxnSpPr>
            <p:spPr>
              <a:xfrm>
                <a:off x="6851786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Gerader Verbinder 29">
                <a:extLst>
                  <a:ext uri="{FF2B5EF4-FFF2-40B4-BE49-F238E27FC236}">
                    <a16:creationId xmlns:a16="http://schemas.microsoft.com/office/drawing/2014/main" id="{6EEBC870-81F9-4DE0-AE9E-F73BB9860E10}"/>
                  </a:ext>
                </a:extLst>
              </p:cNvPr>
              <p:cNvCxnSpPr/>
              <p:nvPr/>
            </p:nvCxnSpPr>
            <p:spPr>
              <a:xfrm flipV="1">
                <a:off x="6862189" y="605648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Gerader Verbinder 30">
                <a:extLst>
                  <a:ext uri="{FF2B5EF4-FFF2-40B4-BE49-F238E27FC236}">
                    <a16:creationId xmlns:a16="http://schemas.microsoft.com/office/drawing/2014/main" id="{5D4DD3BB-69FF-4493-90FE-E7D63B7E8C07}"/>
                  </a:ext>
                </a:extLst>
              </p:cNvPr>
              <p:cNvCxnSpPr/>
              <p:nvPr/>
            </p:nvCxnSpPr>
            <p:spPr>
              <a:xfrm>
                <a:off x="8982665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091259" y="3470670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270541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70" name="Gruppieren 69">
            <a:extLst>
              <a:ext uri="{FF2B5EF4-FFF2-40B4-BE49-F238E27FC236}">
                <a16:creationId xmlns:a16="http://schemas.microsoft.com/office/drawing/2014/main" id="{6706CD17-74C5-4E82-92AD-7176F9E64BBC}"/>
              </a:ext>
            </a:extLst>
          </p:cNvPr>
          <p:cNvGrpSpPr/>
          <p:nvPr/>
        </p:nvGrpSpPr>
        <p:grpSpPr>
          <a:xfrm>
            <a:off x="2487243" y="4272320"/>
            <a:ext cx="1808708" cy="1430947"/>
            <a:chOff x="1582358" y="4272320"/>
            <a:chExt cx="1808708" cy="1430947"/>
          </a:xfrm>
        </p:grpSpPr>
        <p:sp>
          <p:nvSpPr>
            <p:cNvPr id="71" name="Rechteck 1">
              <a:extLst>
                <a:ext uri="{FF2B5EF4-FFF2-40B4-BE49-F238E27FC236}">
                  <a16:creationId xmlns:a16="http://schemas.microsoft.com/office/drawing/2014/main" id="{15B2B401-CDF0-4600-8F3C-5CD9F3E435FA}"/>
                </a:ext>
              </a:extLst>
            </p:cNvPr>
            <p:cNvSpPr/>
            <p:nvPr/>
          </p:nvSpPr>
          <p:spPr>
            <a:xfrm>
              <a:off x="1582359" y="5308278"/>
              <a:ext cx="911512" cy="394989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72" name="Rechteck 1">
              <a:extLst>
                <a:ext uri="{FF2B5EF4-FFF2-40B4-BE49-F238E27FC236}">
                  <a16:creationId xmlns:a16="http://schemas.microsoft.com/office/drawing/2014/main" id="{8F41520F-F87F-46E5-8F41-4D77D6E54573}"/>
                </a:ext>
              </a:extLst>
            </p:cNvPr>
            <p:cNvSpPr/>
            <p:nvPr/>
          </p:nvSpPr>
          <p:spPr>
            <a:xfrm>
              <a:off x="2479554" y="5308278"/>
              <a:ext cx="911512" cy="394989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73" name="Verbinder: gewinkelt 72">
              <a:extLst>
                <a:ext uri="{FF2B5EF4-FFF2-40B4-BE49-F238E27FC236}">
                  <a16:creationId xmlns:a16="http://schemas.microsoft.com/office/drawing/2014/main" id="{60611BAD-DD73-440A-AD3F-64F42FA13DD5}"/>
                </a:ext>
              </a:extLst>
            </p:cNvPr>
            <p:cNvCxnSpPr>
              <a:cxnSpLocks/>
              <a:stCxn id="71" idx="1"/>
              <a:endCxn id="72" idx="3"/>
            </p:cNvCxnSpPr>
            <p:nvPr/>
          </p:nvCxnSpPr>
          <p:spPr>
            <a:xfrm rot="10800000" flipH="1">
              <a:off x="1582358" y="5505773"/>
              <a:ext cx="1808707" cy="12700"/>
            </a:xfrm>
            <a:prstGeom prst="bentConnector5">
              <a:avLst>
                <a:gd name="adj1" fmla="val -12639"/>
                <a:gd name="adj2" fmla="val 6580071"/>
                <a:gd name="adj3" fmla="val 112639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feld 73">
              <a:extLst>
                <a:ext uri="{FF2B5EF4-FFF2-40B4-BE49-F238E27FC236}">
                  <a16:creationId xmlns:a16="http://schemas.microsoft.com/office/drawing/2014/main" id="{64C48DF8-7075-4B3C-B400-0A7B8E1E9D51}"/>
                </a:ext>
              </a:extLst>
            </p:cNvPr>
            <p:cNvSpPr txBox="1"/>
            <p:nvPr/>
          </p:nvSpPr>
          <p:spPr>
            <a:xfrm>
              <a:off x="2014467" y="4272320"/>
              <a:ext cx="9444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Consolas" panose="020B0609020204030204" pitchFamily="49" charset="0"/>
                </a:rPr>
                <a:t>+ 0.75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0755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1CD84B22-2591-4D97-A82C-1A59723C2005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239264" y="1748748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239264" y="2522906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F4AA5873-F8C1-4C17-AE53-8C6F275C19D8}"/>
                </a:ext>
              </a:extLst>
            </p:cNvPr>
            <p:cNvGrpSpPr/>
            <p:nvPr/>
          </p:nvGrpSpPr>
          <p:grpSpPr>
            <a:xfrm>
              <a:off x="6851786" y="3234587"/>
              <a:ext cx="3551465" cy="2831533"/>
              <a:chOff x="6851786" y="3234587"/>
              <a:chExt cx="3551465" cy="2831533"/>
            </a:xfrm>
          </p:grpSpPr>
          <p:sp>
            <p:nvSpPr>
              <p:cNvPr id="54" name="Rechteck 53">
                <a:extLst>
                  <a:ext uri="{FF2B5EF4-FFF2-40B4-BE49-F238E27FC236}">
                    <a16:creationId xmlns:a16="http://schemas.microsoft.com/office/drawing/2014/main" id="{DB698BF6-BF25-4C83-836A-D2B79AD242DD}"/>
                  </a:ext>
                </a:extLst>
              </p:cNvPr>
              <p:cNvSpPr/>
              <p:nvPr/>
            </p:nvSpPr>
            <p:spPr>
              <a:xfrm>
                <a:off x="6851786" y="5355829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echteck 54">
                <a:extLst>
                  <a:ext uri="{FF2B5EF4-FFF2-40B4-BE49-F238E27FC236}">
                    <a16:creationId xmlns:a16="http://schemas.microsoft.com/office/drawing/2014/main" id="{44B7FBDA-32DA-4AF5-BB5F-B61F9D7FF34B}"/>
                  </a:ext>
                </a:extLst>
              </p:cNvPr>
              <p:cNvSpPr/>
              <p:nvPr/>
            </p:nvSpPr>
            <p:spPr>
              <a:xfrm>
                <a:off x="8272372" y="3944878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hteck 55">
                <a:extLst>
                  <a:ext uri="{FF2B5EF4-FFF2-40B4-BE49-F238E27FC236}">
                    <a16:creationId xmlns:a16="http://schemas.microsoft.com/office/drawing/2014/main" id="{EA42186F-4601-4E60-9032-6C736C75E773}"/>
                  </a:ext>
                </a:extLst>
              </p:cNvPr>
              <p:cNvSpPr/>
              <p:nvPr/>
            </p:nvSpPr>
            <p:spPr>
              <a:xfrm>
                <a:off x="7562079" y="4655169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hteck 56">
                <a:extLst>
                  <a:ext uri="{FF2B5EF4-FFF2-40B4-BE49-F238E27FC236}">
                    <a16:creationId xmlns:a16="http://schemas.microsoft.com/office/drawing/2014/main" id="{802F8AFB-2972-4EC6-AF1B-1445549190F0}"/>
                  </a:ext>
                </a:extLst>
              </p:cNvPr>
              <p:cNvSpPr/>
              <p:nvPr/>
            </p:nvSpPr>
            <p:spPr>
              <a:xfrm>
                <a:off x="8982664" y="3944878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Rechteck 57">
                <a:extLst>
                  <a:ext uri="{FF2B5EF4-FFF2-40B4-BE49-F238E27FC236}">
                    <a16:creationId xmlns:a16="http://schemas.microsoft.com/office/drawing/2014/main" id="{3577B0C0-7C9E-4E05-954A-DC7A4A2482C1}"/>
                  </a:ext>
                </a:extLst>
              </p:cNvPr>
              <p:cNvSpPr/>
              <p:nvPr/>
            </p:nvSpPr>
            <p:spPr>
              <a:xfrm>
                <a:off x="9692957" y="3234587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534808" y="2690021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7921043" y="5531002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030751" y="2874674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033302" y="1748748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08733238-0CCA-4A3A-B499-BF0D230A64D9}"/>
                </a:ext>
              </a:extLst>
            </p:cNvPr>
            <p:cNvGrpSpPr/>
            <p:nvPr/>
          </p:nvGrpSpPr>
          <p:grpSpPr>
            <a:xfrm>
              <a:off x="6851786" y="2522906"/>
              <a:ext cx="3561865" cy="3547954"/>
              <a:chOff x="6851786" y="2522906"/>
              <a:chExt cx="3561865" cy="3547954"/>
            </a:xfrm>
          </p:grpSpPr>
          <p:cxnSp>
            <p:nvCxnSpPr>
              <p:cNvPr id="20" name="Gerader Verbinder 19">
                <a:extLst>
                  <a:ext uri="{FF2B5EF4-FFF2-40B4-BE49-F238E27FC236}">
                    <a16:creationId xmlns:a16="http://schemas.microsoft.com/office/drawing/2014/main" id="{9B4E1AC4-9B4B-4CFC-B588-B97DA9A0E394}"/>
                  </a:ext>
                </a:extLst>
              </p:cNvPr>
              <p:cNvCxnSpPr/>
              <p:nvPr/>
            </p:nvCxnSpPr>
            <p:spPr>
              <a:xfrm flipV="1">
                <a:off x="6851788" y="5365460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Gerader Verbinder 20">
                <a:extLst>
                  <a:ext uri="{FF2B5EF4-FFF2-40B4-BE49-F238E27FC236}">
                    <a16:creationId xmlns:a16="http://schemas.microsoft.com/office/drawing/2014/main" id="{80775D06-6F2A-42A8-8704-8177F1C79864}"/>
                  </a:ext>
                </a:extLst>
              </p:cNvPr>
              <p:cNvCxnSpPr/>
              <p:nvPr/>
            </p:nvCxnSpPr>
            <p:spPr>
              <a:xfrm>
                <a:off x="756208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Gerader Verbinder 21">
                <a:extLst>
                  <a:ext uri="{FF2B5EF4-FFF2-40B4-BE49-F238E27FC236}">
                    <a16:creationId xmlns:a16="http://schemas.microsoft.com/office/drawing/2014/main" id="{6BE14B49-185A-461B-90EB-035CB4B27B3F}"/>
                  </a:ext>
                </a:extLst>
              </p:cNvPr>
              <p:cNvCxnSpPr/>
              <p:nvPr/>
            </p:nvCxnSpPr>
            <p:spPr>
              <a:xfrm>
                <a:off x="8272373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Gerader Verbinder 22">
                <a:extLst>
                  <a:ext uri="{FF2B5EF4-FFF2-40B4-BE49-F238E27FC236}">
                    <a16:creationId xmlns:a16="http://schemas.microsoft.com/office/drawing/2014/main" id="{045D4FC9-ED68-4505-BCC1-BC4778EA9314}"/>
                  </a:ext>
                </a:extLst>
              </p:cNvPr>
              <p:cNvCxnSpPr/>
              <p:nvPr/>
            </p:nvCxnSpPr>
            <p:spPr>
              <a:xfrm>
                <a:off x="9692957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Gerader Verbinder 23">
                <a:extLst>
                  <a:ext uri="{FF2B5EF4-FFF2-40B4-BE49-F238E27FC236}">
                    <a16:creationId xmlns:a16="http://schemas.microsoft.com/office/drawing/2014/main" id="{3C2F3B26-BAD5-4CC3-BDD4-BCD09A99B3AA}"/>
                  </a:ext>
                </a:extLst>
              </p:cNvPr>
              <p:cNvCxnSpPr/>
              <p:nvPr/>
            </p:nvCxnSpPr>
            <p:spPr>
              <a:xfrm>
                <a:off x="1040325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Gerader Verbinder 24">
                <a:extLst>
                  <a:ext uri="{FF2B5EF4-FFF2-40B4-BE49-F238E27FC236}">
                    <a16:creationId xmlns:a16="http://schemas.microsoft.com/office/drawing/2014/main" id="{35370F35-B581-4E26-9C25-FB09F80ACD4B}"/>
                  </a:ext>
                </a:extLst>
              </p:cNvPr>
              <p:cNvCxnSpPr/>
              <p:nvPr/>
            </p:nvCxnSpPr>
            <p:spPr>
              <a:xfrm flipV="1">
                <a:off x="6851788" y="394487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Gerader Verbinder 25">
                <a:extLst>
                  <a:ext uri="{FF2B5EF4-FFF2-40B4-BE49-F238E27FC236}">
                    <a16:creationId xmlns:a16="http://schemas.microsoft.com/office/drawing/2014/main" id="{C30F3476-E820-492C-8568-864F80CD57CC}"/>
                  </a:ext>
                </a:extLst>
              </p:cNvPr>
              <p:cNvCxnSpPr/>
              <p:nvPr/>
            </p:nvCxnSpPr>
            <p:spPr>
              <a:xfrm flipV="1">
                <a:off x="6851787" y="3234560"/>
                <a:ext cx="3551462" cy="26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D33D0DD-1486-4A47-BAD0-2787EC3776B8}"/>
                  </a:ext>
                </a:extLst>
              </p:cNvPr>
              <p:cNvCxnSpPr/>
              <p:nvPr/>
            </p:nvCxnSpPr>
            <p:spPr>
              <a:xfrm flipV="1">
                <a:off x="6851788" y="2524294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90A4C1FC-7BC6-40F5-ABA4-26076D555008}"/>
                  </a:ext>
                </a:extLst>
              </p:cNvPr>
              <p:cNvCxnSpPr/>
              <p:nvPr/>
            </p:nvCxnSpPr>
            <p:spPr>
              <a:xfrm flipV="1">
                <a:off x="6851786" y="465516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F1C16EF0-3D44-4574-B997-C78CF386BE13}"/>
                  </a:ext>
                </a:extLst>
              </p:cNvPr>
              <p:cNvCxnSpPr/>
              <p:nvPr/>
            </p:nvCxnSpPr>
            <p:spPr>
              <a:xfrm>
                <a:off x="6851786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Gerader Verbinder 29">
                <a:extLst>
                  <a:ext uri="{FF2B5EF4-FFF2-40B4-BE49-F238E27FC236}">
                    <a16:creationId xmlns:a16="http://schemas.microsoft.com/office/drawing/2014/main" id="{6EEBC870-81F9-4DE0-AE9E-F73BB9860E10}"/>
                  </a:ext>
                </a:extLst>
              </p:cNvPr>
              <p:cNvCxnSpPr/>
              <p:nvPr/>
            </p:nvCxnSpPr>
            <p:spPr>
              <a:xfrm flipV="1">
                <a:off x="6862189" y="605648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Gerader Verbinder 30">
                <a:extLst>
                  <a:ext uri="{FF2B5EF4-FFF2-40B4-BE49-F238E27FC236}">
                    <a16:creationId xmlns:a16="http://schemas.microsoft.com/office/drawing/2014/main" id="{5D4DD3BB-69FF-4493-90FE-E7D63B7E8C07}"/>
                  </a:ext>
                </a:extLst>
              </p:cNvPr>
              <p:cNvCxnSpPr/>
              <p:nvPr/>
            </p:nvCxnSpPr>
            <p:spPr>
              <a:xfrm>
                <a:off x="8982665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091259" y="3470670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013462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70" name="Gruppieren 69">
            <a:extLst>
              <a:ext uri="{FF2B5EF4-FFF2-40B4-BE49-F238E27FC236}">
                <a16:creationId xmlns:a16="http://schemas.microsoft.com/office/drawing/2014/main" id="{6706CD17-74C5-4E82-92AD-7176F9E64BBC}"/>
              </a:ext>
            </a:extLst>
          </p:cNvPr>
          <p:cNvGrpSpPr/>
          <p:nvPr/>
        </p:nvGrpSpPr>
        <p:grpSpPr>
          <a:xfrm>
            <a:off x="3396889" y="4272320"/>
            <a:ext cx="1808708" cy="1430947"/>
            <a:chOff x="1582358" y="4272320"/>
            <a:chExt cx="1808708" cy="1430947"/>
          </a:xfrm>
        </p:grpSpPr>
        <p:sp>
          <p:nvSpPr>
            <p:cNvPr id="71" name="Rechteck 1">
              <a:extLst>
                <a:ext uri="{FF2B5EF4-FFF2-40B4-BE49-F238E27FC236}">
                  <a16:creationId xmlns:a16="http://schemas.microsoft.com/office/drawing/2014/main" id="{15B2B401-CDF0-4600-8F3C-5CD9F3E435FA}"/>
                </a:ext>
              </a:extLst>
            </p:cNvPr>
            <p:cNvSpPr/>
            <p:nvPr/>
          </p:nvSpPr>
          <p:spPr>
            <a:xfrm>
              <a:off x="1582359" y="5308278"/>
              <a:ext cx="911512" cy="394989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72" name="Rechteck 1">
              <a:extLst>
                <a:ext uri="{FF2B5EF4-FFF2-40B4-BE49-F238E27FC236}">
                  <a16:creationId xmlns:a16="http://schemas.microsoft.com/office/drawing/2014/main" id="{8F41520F-F87F-46E5-8F41-4D77D6E54573}"/>
                </a:ext>
              </a:extLst>
            </p:cNvPr>
            <p:cNvSpPr/>
            <p:nvPr/>
          </p:nvSpPr>
          <p:spPr>
            <a:xfrm>
              <a:off x="2479554" y="5308278"/>
              <a:ext cx="911512" cy="394989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73" name="Verbinder: gewinkelt 72">
              <a:extLst>
                <a:ext uri="{FF2B5EF4-FFF2-40B4-BE49-F238E27FC236}">
                  <a16:creationId xmlns:a16="http://schemas.microsoft.com/office/drawing/2014/main" id="{60611BAD-DD73-440A-AD3F-64F42FA13DD5}"/>
                </a:ext>
              </a:extLst>
            </p:cNvPr>
            <p:cNvCxnSpPr>
              <a:cxnSpLocks/>
              <a:stCxn id="71" idx="1"/>
              <a:endCxn id="72" idx="3"/>
            </p:cNvCxnSpPr>
            <p:nvPr/>
          </p:nvCxnSpPr>
          <p:spPr>
            <a:xfrm rot="10800000" flipH="1">
              <a:off x="1582358" y="5505773"/>
              <a:ext cx="1808707" cy="12700"/>
            </a:xfrm>
            <a:prstGeom prst="bentConnector5">
              <a:avLst>
                <a:gd name="adj1" fmla="val -12639"/>
                <a:gd name="adj2" fmla="val 6580071"/>
                <a:gd name="adj3" fmla="val 112639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feld 73">
              <a:extLst>
                <a:ext uri="{FF2B5EF4-FFF2-40B4-BE49-F238E27FC236}">
                  <a16:creationId xmlns:a16="http://schemas.microsoft.com/office/drawing/2014/main" id="{64C48DF8-7075-4B3C-B400-0A7B8E1E9D51}"/>
                </a:ext>
              </a:extLst>
            </p:cNvPr>
            <p:cNvSpPr txBox="1"/>
            <p:nvPr/>
          </p:nvSpPr>
          <p:spPr>
            <a:xfrm>
              <a:off x="2014467" y="4272320"/>
              <a:ext cx="9444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Consolas" panose="020B0609020204030204" pitchFamily="49" charset="0"/>
                </a:rPr>
                <a:t>+ 0.75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72607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1CD84B22-2591-4D97-A82C-1A59723C2005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239264" y="1748748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239264" y="2522906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F4AA5873-F8C1-4C17-AE53-8C6F275C19D8}"/>
                </a:ext>
              </a:extLst>
            </p:cNvPr>
            <p:cNvGrpSpPr/>
            <p:nvPr/>
          </p:nvGrpSpPr>
          <p:grpSpPr>
            <a:xfrm>
              <a:off x="6851786" y="3234587"/>
              <a:ext cx="3551465" cy="2831533"/>
              <a:chOff x="6851786" y="3234587"/>
              <a:chExt cx="3551465" cy="2831533"/>
            </a:xfrm>
          </p:grpSpPr>
          <p:sp>
            <p:nvSpPr>
              <p:cNvPr id="54" name="Rechteck 53">
                <a:extLst>
                  <a:ext uri="{FF2B5EF4-FFF2-40B4-BE49-F238E27FC236}">
                    <a16:creationId xmlns:a16="http://schemas.microsoft.com/office/drawing/2014/main" id="{DB698BF6-BF25-4C83-836A-D2B79AD242DD}"/>
                  </a:ext>
                </a:extLst>
              </p:cNvPr>
              <p:cNvSpPr/>
              <p:nvPr/>
            </p:nvSpPr>
            <p:spPr>
              <a:xfrm>
                <a:off x="6851786" y="5355829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echteck 54">
                <a:extLst>
                  <a:ext uri="{FF2B5EF4-FFF2-40B4-BE49-F238E27FC236}">
                    <a16:creationId xmlns:a16="http://schemas.microsoft.com/office/drawing/2014/main" id="{44B7FBDA-32DA-4AF5-BB5F-B61F9D7FF34B}"/>
                  </a:ext>
                </a:extLst>
              </p:cNvPr>
              <p:cNvSpPr/>
              <p:nvPr/>
            </p:nvSpPr>
            <p:spPr>
              <a:xfrm>
                <a:off x="8272372" y="3944878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hteck 55">
                <a:extLst>
                  <a:ext uri="{FF2B5EF4-FFF2-40B4-BE49-F238E27FC236}">
                    <a16:creationId xmlns:a16="http://schemas.microsoft.com/office/drawing/2014/main" id="{EA42186F-4601-4E60-9032-6C736C75E773}"/>
                  </a:ext>
                </a:extLst>
              </p:cNvPr>
              <p:cNvSpPr/>
              <p:nvPr/>
            </p:nvSpPr>
            <p:spPr>
              <a:xfrm>
                <a:off x="7562079" y="4655169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7" name="Rechteck 56">
                <a:extLst>
                  <a:ext uri="{FF2B5EF4-FFF2-40B4-BE49-F238E27FC236}">
                    <a16:creationId xmlns:a16="http://schemas.microsoft.com/office/drawing/2014/main" id="{802F8AFB-2972-4EC6-AF1B-1445549190F0}"/>
                  </a:ext>
                </a:extLst>
              </p:cNvPr>
              <p:cNvSpPr/>
              <p:nvPr/>
            </p:nvSpPr>
            <p:spPr>
              <a:xfrm>
                <a:off x="8982664" y="3944878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8" name="Rechteck 57">
                <a:extLst>
                  <a:ext uri="{FF2B5EF4-FFF2-40B4-BE49-F238E27FC236}">
                    <a16:creationId xmlns:a16="http://schemas.microsoft.com/office/drawing/2014/main" id="{3577B0C0-7C9E-4E05-954A-DC7A4A2482C1}"/>
                  </a:ext>
                </a:extLst>
              </p:cNvPr>
              <p:cNvSpPr/>
              <p:nvPr/>
            </p:nvSpPr>
            <p:spPr>
              <a:xfrm>
                <a:off x="9692957" y="3234587"/>
                <a:ext cx="710294" cy="71029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534808" y="2690021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7921043" y="5531002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030751" y="2874674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033302" y="1748748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08733238-0CCA-4A3A-B499-BF0D230A64D9}"/>
                </a:ext>
              </a:extLst>
            </p:cNvPr>
            <p:cNvGrpSpPr/>
            <p:nvPr/>
          </p:nvGrpSpPr>
          <p:grpSpPr>
            <a:xfrm>
              <a:off x="6851786" y="2522906"/>
              <a:ext cx="3561865" cy="3547954"/>
              <a:chOff x="6851786" y="2522906"/>
              <a:chExt cx="3561865" cy="3547954"/>
            </a:xfrm>
          </p:grpSpPr>
          <p:cxnSp>
            <p:nvCxnSpPr>
              <p:cNvPr id="20" name="Gerader Verbinder 19">
                <a:extLst>
                  <a:ext uri="{FF2B5EF4-FFF2-40B4-BE49-F238E27FC236}">
                    <a16:creationId xmlns:a16="http://schemas.microsoft.com/office/drawing/2014/main" id="{9B4E1AC4-9B4B-4CFC-B588-B97DA9A0E394}"/>
                  </a:ext>
                </a:extLst>
              </p:cNvPr>
              <p:cNvCxnSpPr/>
              <p:nvPr/>
            </p:nvCxnSpPr>
            <p:spPr>
              <a:xfrm flipV="1">
                <a:off x="6851788" y="5365460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Gerader Verbinder 20">
                <a:extLst>
                  <a:ext uri="{FF2B5EF4-FFF2-40B4-BE49-F238E27FC236}">
                    <a16:creationId xmlns:a16="http://schemas.microsoft.com/office/drawing/2014/main" id="{80775D06-6F2A-42A8-8704-8177F1C79864}"/>
                  </a:ext>
                </a:extLst>
              </p:cNvPr>
              <p:cNvCxnSpPr/>
              <p:nvPr/>
            </p:nvCxnSpPr>
            <p:spPr>
              <a:xfrm>
                <a:off x="756208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Gerader Verbinder 21">
                <a:extLst>
                  <a:ext uri="{FF2B5EF4-FFF2-40B4-BE49-F238E27FC236}">
                    <a16:creationId xmlns:a16="http://schemas.microsoft.com/office/drawing/2014/main" id="{6BE14B49-185A-461B-90EB-035CB4B27B3F}"/>
                  </a:ext>
                </a:extLst>
              </p:cNvPr>
              <p:cNvCxnSpPr/>
              <p:nvPr/>
            </p:nvCxnSpPr>
            <p:spPr>
              <a:xfrm>
                <a:off x="8272373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Gerader Verbinder 22">
                <a:extLst>
                  <a:ext uri="{FF2B5EF4-FFF2-40B4-BE49-F238E27FC236}">
                    <a16:creationId xmlns:a16="http://schemas.microsoft.com/office/drawing/2014/main" id="{045D4FC9-ED68-4505-BCC1-BC4778EA9314}"/>
                  </a:ext>
                </a:extLst>
              </p:cNvPr>
              <p:cNvCxnSpPr/>
              <p:nvPr/>
            </p:nvCxnSpPr>
            <p:spPr>
              <a:xfrm>
                <a:off x="9692957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Gerader Verbinder 23">
                <a:extLst>
                  <a:ext uri="{FF2B5EF4-FFF2-40B4-BE49-F238E27FC236}">
                    <a16:creationId xmlns:a16="http://schemas.microsoft.com/office/drawing/2014/main" id="{3C2F3B26-BAD5-4CC3-BDD4-BCD09A99B3AA}"/>
                  </a:ext>
                </a:extLst>
              </p:cNvPr>
              <p:cNvCxnSpPr/>
              <p:nvPr/>
            </p:nvCxnSpPr>
            <p:spPr>
              <a:xfrm>
                <a:off x="10403250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Gerader Verbinder 24">
                <a:extLst>
                  <a:ext uri="{FF2B5EF4-FFF2-40B4-BE49-F238E27FC236}">
                    <a16:creationId xmlns:a16="http://schemas.microsoft.com/office/drawing/2014/main" id="{35370F35-B581-4E26-9C25-FB09F80ACD4B}"/>
                  </a:ext>
                </a:extLst>
              </p:cNvPr>
              <p:cNvCxnSpPr/>
              <p:nvPr/>
            </p:nvCxnSpPr>
            <p:spPr>
              <a:xfrm flipV="1">
                <a:off x="6851788" y="394487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Gerader Verbinder 25">
                <a:extLst>
                  <a:ext uri="{FF2B5EF4-FFF2-40B4-BE49-F238E27FC236}">
                    <a16:creationId xmlns:a16="http://schemas.microsoft.com/office/drawing/2014/main" id="{C30F3476-E820-492C-8568-864F80CD57CC}"/>
                  </a:ext>
                </a:extLst>
              </p:cNvPr>
              <p:cNvCxnSpPr/>
              <p:nvPr/>
            </p:nvCxnSpPr>
            <p:spPr>
              <a:xfrm flipV="1">
                <a:off x="6851787" y="3234560"/>
                <a:ext cx="3551462" cy="26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Gerader Verbinder 26">
                <a:extLst>
                  <a:ext uri="{FF2B5EF4-FFF2-40B4-BE49-F238E27FC236}">
                    <a16:creationId xmlns:a16="http://schemas.microsoft.com/office/drawing/2014/main" id="{9D33D0DD-1486-4A47-BAD0-2787EC3776B8}"/>
                  </a:ext>
                </a:extLst>
              </p:cNvPr>
              <p:cNvCxnSpPr/>
              <p:nvPr/>
            </p:nvCxnSpPr>
            <p:spPr>
              <a:xfrm flipV="1">
                <a:off x="6851788" y="2524294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Gerader Verbinder 27">
                <a:extLst>
                  <a:ext uri="{FF2B5EF4-FFF2-40B4-BE49-F238E27FC236}">
                    <a16:creationId xmlns:a16="http://schemas.microsoft.com/office/drawing/2014/main" id="{90A4C1FC-7BC6-40F5-ABA4-26076D555008}"/>
                  </a:ext>
                </a:extLst>
              </p:cNvPr>
              <p:cNvCxnSpPr/>
              <p:nvPr/>
            </p:nvCxnSpPr>
            <p:spPr>
              <a:xfrm flipV="1">
                <a:off x="6851786" y="465516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F1C16EF0-3D44-4574-B997-C78CF386BE13}"/>
                  </a:ext>
                </a:extLst>
              </p:cNvPr>
              <p:cNvCxnSpPr/>
              <p:nvPr/>
            </p:nvCxnSpPr>
            <p:spPr>
              <a:xfrm>
                <a:off x="6851786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Gerader Verbinder 29">
                <a:extLst>
                  <a:ext uri="{FF2B5EF4-FFF2-40B4-BE49-F238E27FC236}">
                    <a16:creationId xmlns:a16="http://schemas.microsoft.com/office/drawing/2014/main" id="{6EEBC870-81F9-4DE0-AE9E-F73BB9860E10}"/>
                  </a:ext>
                </a:extLst>
              </p:cNvPr>
              <p:cNvCxnSpPr/>
              <p:nvPr/>
            </p:nvCxnSpPr>
            <p:spPr>
              <a:xfrm flipV="1">
                <a:off x="6862189" y="6056488"/>
                <a:ext cx="3551462" cy="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Gerader Verbinder 30">
                <a:extLst>
                  <a:ext uri="{FF2B5EF4-FFF2-40B4-BE49-F238E27FC236}">
                    <a16:creationId xmlns:a16="http://schemas.microsoft.com/office/drawing/2014/main" id="{5D4DD3BB-69FF-4493-90FE-E7D63B7E8C07}"/>
                  </a:ext>
                </a:extLst>
              </p:cNvPr>
              <p:cNvCxnSpPr/>
              <p:nvPr/>
            </p:nvCxnSpPr>
            <p:spPr>
              <a:xfrm>
                <a:off x="8982665" y="2522906"/>
                <a:ext cx="0" cy="354795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091259" y="3470670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867576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70" name="Gruppieren 69">
            <a:extLst>
              <a:ext uri="{FF2B5EF4-FFF2-40B4-BE49-F238E27FC236}">
                <a16:creationId xmlns:a16="http://schemas.microsoft.com/office/drawing/2014/main" id="{6706CD17-74C5-4E82-92AD-7176F9E64BBC}"/>
              </a:ext>
            </a:extLst>
          </p:cNvPr>
          <p:cNvGrpSpPr/>
          <p:nvPr/>
        </p:nvGrpSpPr>
        <p:grpSpPr>
          <a:xfrm>
            <a:off x="4277964" y="4272320"/>
            <a:ext cx="1808708" cy="1430947"/>
            <a:chOff x="1582358" y="4272320"/>
            <a:chExt cx="1808708" cy="1430947"/>
          </a:xfrm>
        </p:grpSpPr>
        <p:sp>
          <p:nvSpPr>
            <p:cNvPr id="71" name="Rechteck 1">
              <a:extLst>
                <a:ext uri="{FF2B5EF4-FFF2-40B4-BE49-F238E27FC236}">
                  <a16:creationId xmlns:a16="http://schemas.microsoft.com/office/drawing/2014/main" id="{15B2B401-CDF0-4600-8F3C-5CD9F3E435FA}"/>
                </a:ext>
              </a:extLst>
            </p:cNvPr>
            <p:cNvSpPr/>
            <p:nvPr/>
          </p:nvSpPr>
          <p:spPr>
            <a:xfrm>
              <a:off x="1582359" y="5308278"/>
              <a:ext cx="911512" cy="394989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72" name="Rechteck 1">
              <a:extLst>
                <a:ext uri="{FF2B5EF4-FFF2-40B4-BE49-F238E27FC236}">
                  <a16:creationId xmlns:a16="http://schemas.microsoft.com/office/drawing/2014/main" id="{8F41520F-F87F-46E5-8F41-4D77D6E54573}"/>
                </a:ext>
              </a:extLst>
            </p:cNvPr>
            <p:cNvSpPr/>
            <p:nvPr/>
          </p:nvSpPr>
          <p:spPr>
            <a:xfrm>
              <a:off x="2479554" y="5308278"/>
              <a:ext cx="911512" cy="394989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73" name="Verbinder: gewinkelt 72">
              <a:extLst>
                <a:ext uri="{FF2B5EF4-FFF2-40B4-BE49-F238E27FC236}">
                  <a16:creationId xmlns:a16="http://schemas.microsoft.com/office/drawing/2014/main" id="{60611BAD-DD73-440A-AD3F-64F42FA13DD5}"/>
                </a:ext>
              </a:extLst>
            </p:cNvPr>
            <p:cNvCxnSpPr>
              <a:cxnSpLocks/>
              <a:stCxn id="71" idx="1"/>
              <a:endCxn id="72" idx="3"/>
            </p:cNvCxnSpPr>
            <p:nvPr/>
          </p:nvCxnSpPr>
          <p:spPr>
            <a:xfrm rot="10800000" flipH="1">
              <a:off x="1582358" y="5505773"/>
              <a:ext cx="1808707" cy="12700"/>
            </a:xfrm>
            <a:prstGeom prst="bentConnector5">
              <a:avLst>
                <a:gd name="adj1" fmla="val -12639"/>
                <a:gd name="adj2" fmla="val 6580071"/>
                <a:gd name="adj3" fmla="val 112639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feld 73">
              <a:extLst>
                <a:ext uri="{FF2B5EF4-FFF2-40B4-BE49-F238E27FC236}">
                  <a16:creationId xmlns:a16="http://schemas.microsoft.com/office/drawing/2014/main" id="{64C48DF8-7075-4B3C-B400-0A7B8E1E9D51}"/>
                </a:ext>
              </a:extLst>
            </p:cNvPr>
            <p:cNvSpPr txBox="1"/>
            <p:nvPr/>
          </p:nvSpPr>
          <p:spPr>
            <a:xfrm>
              <a:off x="2014467" y="4272320"/>
              <a:ext cx="9444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dirty="0">
                  <a:latin typeface="Consolas" panose="020B0609020204030204" pitchFamily="49" charset="0"/>
                </a:rPr>
                <a:t>+ 0.75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25195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300476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2" name="Rechteck 1">
            <a:extLst>
              <a:ext uri="{FF2B5EF4-FFF2-40B4-BE49-F238E27FC236}">
                <a16:creationId xmlns:a16="http://schemas.microsoft.com/office/drawing/2014/main" id="{8F41520F-F87F-46E5-8F41-4D77D6E54573}"/>
              </a:ext>
            </a:extLst>
          </p:cNvPr>
          <p:cNvSpPr/>
          <p:nvPr/>
        </p:nvSpPr>
        <p:spPr>
          <a:xfrm>
            <a:off x="5189476" y="5308278"/>
            <a:ext cx="897195" cy="39498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00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hteck 6">
                <a:extLst>
                  <a:ext uri="{FF2B5EF4-FFF2-40B4-BE49-F238E27FC236}">
                    <a16:creationId xmlns:a16="http://schemas.microsoft.com/office/drawing/2014/main" id="{818F0A82-C81E-4403-92A4-676950BF2CB6}"/>
                  </a:ext>
                </a:extLst>
              </p:cNvPr>
              <p:cNvSpPr/>
              <p:nvPr/>
            </p:nvSpPr>
            <p:spPr>
              <a:xfrm>
                <a:off x="7635683" y="1266825"/>
                <a:ext cx="269278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de-DE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de-DE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hteck 6">
                <a:extLst>
                  <a:ext uri="{FF2B5EF4-FFF2-40B4-BE49-F238E27FC236}">
                    <a16:creationId xmlns:a16="http://schemas.microsoft.com/office/drawing/2014/main" id="{818F0A82-C81E-4403-92A4-676950BF2C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5683" y="1266825"/>
                <a:ext cx="2692788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hteck 10">
                <a:extLst>
                  <a:ext uri="{FF2B5EF4-FFF2-40B4-BE49-F238E27FC236}">
                    <a16:creationId xmlns:a16="http://schemas.microsoft.com/office/drawing/2014/main" id="{B296E187-3232-4C69-8176-72107F79043D}"/>
                  </a:ext>
                </a:extLst>
              </p:cNvPr>
              <p:cNvSpPr/>
              <p:nvPr/>
            </p:nvSpPr>
            <p:spPr>
              <a:xfrm>
                <a:off x="7640447" y="1386403"/>
                <a:ext cx="140480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>
                          <a:solidFill>
                            <a:srgbClr val="5B9BD5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srgbClr val="5B9BD5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rgbClr val="5B9BD5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400" i="1">
                              <a:solidFill>
                                <a:srgbClr val="5B9BD5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1" name="Rechteck 10">
                <a:extLst>
                  <a:ext uri="{FF2B5EF4-FFF2-40B4-BE49-F238E27FC236}">
                    <a16:creationId xmlns:a16="http://schemas.microsoft.com/office/drawing/2014/main" id="{B296E187-3232-4C69-8176-72107F7904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0447" y="1386403"/>
                <a:ext cx="1404807" cy="461665"/>
              </a:xfrm>
              <a:prstGeom prst="rect">
                <a:avLst/>
              </a:prstGeom>
              <a:blipFill>
                <a:blip r:embed="rId3"/>
                <a:stretch>
                  <a:fillRect l="-433" b="-1842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hteck 11">
                <a:extLst>
                  <a:ext uri="{FF2B5EF4-FFF2-40B4-BE49-F238E27FC236}">
                    <a16:creationId xmlns:a16="http://schemas.microsoft.com/office/drawing/2014/main" id="{BC016404-9F2F-4469-B14A-8E969350E568}"/>
                  </a:ext>
                </a:extLst>
              </p:cNvPr>
              <p:cNvSpPr/>
              <p:nvPr/>
            </p:nvSpPr>
            <p:spPr>
              <a:xfrm>
                <a:off x="9138859" y="1386402"/>
                <a:ext cx="86882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de-DE" sz="2400" dirty="0"/>
              </a:p>
            </p:txBody>
          </p:sp>
        </mc:Choice>
        <mc:Fallback xmlns="">
          <p:sp>
            <p:nvSpPr>
              <p:cNvPr id="12" name="Rechteck 11">
                <a:extLst>
                  <a:ext uri="{FF2B5EF4-FFF2-40B4-BE49-F238E27FC236}">
                    <a16:creationId xmlns:a16="http://schemas.microsoft.com/office/drawing/2014/main" id="{BC016404-9F2F-4469-B14A-8E969350E5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8859" y="1386402"/>
                <a:ext cx="868828" cy="461665"/>
              </a:xfrm>
              <a:prstGeom prst="rect">
                <a:avLst/>
              </a:prstGeom>
              <a:blipFill>
                <a:blip r:embed="rId4"/>
                <a:stretch>
                  <a:fillRect l="-699" b="-1842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Rechteck 1">
            <a:extLst>
              <a:ext uri="{FF2B5EF4-FFF2-40B4-BE49-F238E27FC236}">
                <a16:creationId xmlns:a16="http://schemas.microsoft.com/office/drawing/2014/main" id="{15B2B401-CDF0-4600-8F3C-5CD9F3E435FA}"/>
              </a:ext>
            </a:extLst>
          </p:cNvPr>
          <p:cNvSpPr/>
          <p:nvPr/>
        </p:nvSpPr>
        <p:spPr>
          <a:xfrm>
            <a:off x="4277965" y="5308278"/>
            <a:ext cx="911512" cy="394989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00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p:cxnSp>
        <p:nvCxnSpPr>
          <p:cNvPr id="31" name="Verbinder: gewinkelt 30">
            <a:extLst>
              <a:ext uri="{FF2B5EF4-FFF2-40B4-BE49-F238E27FC236}">
                <a16:creationId xmlns:a16="http://schemas.microsoft.com/office/drawing/2014/main" id="{A7804079-86A6-4C1B-822F-78969E897C91}"/>
              </a:ext>
            </a:extLst>
          </p:cNvPr>
          <p:cNvCxnSpPr>
            <a:cxnSpLocks/>
          </p:cNvCxnSpPr>
          <p:nvPr/>
        </p:nvCxnSpPr>
        <p:spPr>
          <a:xfrm rot="10800000" flipH="1">
            <a:off x="4277964" y="5505773"/>
            <a:ext cx="1808707" cy="12700"/>
          </a:xfrm>
          <a:prstGeom prst="bentConnector5">
            <a:avLst>
              <a:gd name="adj1" fmla="val -12639"/>
              <a:gd name="adj2" fmla="val 6580071"/>
              <a:gd name="adj3" fmla="val 112639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7407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>
            <a:extLst>
              <a:ext uri="{FF2B5EF4-FFF2-40B4-BE49-F238E27FC236}">
                <a16:creationId xmlns:a16="http://schemas.microsoft.com/office/drawing/2014/main" id="{36649069-A27B-4170-A3E2-45F4F31CE37C}"/>
              </a:ext>
            </a:extLst>
          </p:cNvPr>
          <p:cNvSpPr/>
          <p:nvPr/>
        </p:nvSpPr>
        <p:spPr>
          <a:xfrm>
            <a:off x="1962150" y="3110840"/>
            <a:ext cx="3692411" cy="2804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4020126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hteck 6">
                <a:extLst>
                  <a:ext uri="{FF2B5EF4-FFF2-40B4-BE49-F238E27FC236}">
                    <a16:creationId xmlns:a16="http://schemas.microsoft.com/office/drawing/2014/main" id="{818F0A82-C81E-4403-92A4-676950BF2CB6}"/>
                  </a:ext>
                </a:extLst>
              </p:cNvPr>
              <p:cNvSpPr/>
              <p:nvPr/>
            </p:nvSpPr>
            <p:spPr>
              <a:xfrm>
                <a:off x="7635683" y="1266825"/>
                <a:ext cx="269278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de-DE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de-DE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hteck 6">
                <a:extLst>
                  <a:ext uri="{FF2B5EF4-FFF2-40B4-BE49-F238E27FC236}">
                    <a16:creationId xmlns:a16="http://schemas.microsoft.com/office/drawing/2014/main" id="{818F0A82-C81E-4403-92A4-676950BF2C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5683" y="1266825"/>
                <a:ext cx="2692788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hteck 10">
                <a:extLst>
                  <a:ext uri="{FF2B5EF4-FFF2-40B4-BE49-F238E27FC236}">
                    <a16:creationId xmlns:a16="http://schemas.microsoft.com/office/drawing/2014/main" id="{B296E187-3232-4C69-8176-72107F79043D}"/>
                  </a:ext>
                </a:extLst>
              </p:cNvPr>
              <p:cNvSpPr/>
              <p:nvPr/>
            </p:nvSpPr>
            <p:spPr>
              <a:xfrm>
                <a:off x="7640447" y="1386403"/>
                <a:ext cx="140480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>
                          <a:solidFill>
                            <a:srgbClr val="5B9BD5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srgbClr val="5B9BD5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rgbClr val="5B9BD5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400" i="1">
                              <a:solidFill>
                                <a:srgbClr val="5B9BD5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1" name="Rechteck 10">
                <a:extLst>
                  <a:ext uri="{FF2B5EF4-FFF2-40B4-BE49-F238E27FC236}">
                    <a16:creationId xmlns:a16="http://schemas.microsoft.com/office/drawing/2014/main" id="{B296E187-3232-4C69-8176-72107F7904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0447" y="1386403"/>
                <a:ext cx="1404807" cy="461665"/>
              </a:xfrm>
              <a:prstGeom prst="rect">
                <a:avLst/>
              </a:prstGeom>
              <a:blipFill>
                <a:blip r:embed="rId3"/>
                <a:stretch>
                  <a:fillRect l="-433" b="-1842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hteck 11">
                <a:extLst>
                  <a:ext uri="{FF2B5EF4-FFF2-40B4-BE49-F238E27FC236}">
                    <a16:creationId xmlns:a16="http://schemas.microsoft.com/office/drawing/2014/main" id="{BC016404-9F2F-4469-B14A-8E969350E568}"/>
                  </a:ext>
                </a:extLst>
              </p:cNvPr>
              <p:cNvSpPr/>
              <p:nvPr/>
            </p:nvSpPr>
            <p:spPr>
              <a:xfrm>
                <a:off x="9138859" y="1386402"/>
                <a:ext cx="86882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de-DE" sz="2400" dirty="0"/>
              </a:p>
            </p:txBody>
          </p:sp>
        </mc:Choice>
        <mc:Fallback xmlns="">
          <p:sp>
            <p:nvSpPr>
              <p:cNvPr id="12" name="Rechteck 11">
                <a:extLst>
                  <a:ext uri="{FF2B5EF4-FFF2-40B4-BE49-F238E27FC236}">
                    <a16:creationId xmlns:a16="http://schemas.microsoft.com/office/drawing/2014/main" id="{BC016404-9F2F-4469-B14A-8E969350E5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8859" y="1386402"/>
                <a:ext cx="868828" cy="461665"/>
              </a:xfrm>
              <a:prstGeom prst="rect">
                <a:avLst/>
              </a:prstGeom>
              <a:blipFill>
                <a:blip r:embed="rId4"/>
                <a:stretch>
                  <a:fillRect l="-699" b="-1842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hteck 19">
                <a:extLst>
                  <a:ext uri="{FF2B5EF4-FFF2-40B4-BE49-F238E27FC236}">
                    <a16:creationId xmlns:a16="http://schemas.microsoft.com/office/drawing/2014/main" id="{35C2FE9B-426C-44F8-A388-260482014466}"/>
                  </a:ext>
                </a:extLst>
              </p:cNvPr>
              <p:cNvSpPr/>
              <p:nvPr/>
            </p:nvSpPr>
            <p:spPr>
              <a:xfrm>
                <a:off x="7401131" y="1815543"/>
                <a:ext cx="3161891" cy="12529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de-DE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de-DE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hteck 19">
                <a:extLst>
                  <a:ext uri="{FF2B5EF4-FFF2-40B4-BE49-F238E27FC236}">
                    <a16:creationId xmlns:a16="http://schemas.microsoft.com/office/drawing/2014/main" id="{35C2FE9B-426C-44F8-A388-2604820144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1131" y="1815543"/>
                <a:ext cx="3161891" cy="12529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hteck 14">
                <a:extLst>
                  <a:ext uri="{FF2B5EF4-FFF2-40B4-BE49-F238E27FC236}">
                    <a16:creationId xmlns:a16="http://schemas.microsoft.com/office/drawing/2014/main" id="{95A61BEF-930C-41C7-8D92-D93DBE84600E}"/>
                  </a:ext>
                </a:extLst>
              </p:cNvPr>
              <p:cNvSpPr/>
              <p:nvPr/>
            </p:nvSpPr>
            <p:spPr>
              <a:xfrm>
                <a:off x="9265317" y="2103107"/>
                <a:ext cx="975652" cy="8660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4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4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5" name="Rechteck 14">
                <a:extLst>
                  <a:ext uri="{FF2B5EF4-FFF2-40B4-BE49-F238E27FC236}">
                    <a16:creationId xmlns:a16="http://schemas.microsoft.com/office/drawing/2014/main" id="{95A61BEF-930C-41C7-8D92-D93DBE8460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5317" y="2103107"/>
                <a:ext cx="975652" cy="8660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hteck 16">
                <a:extLst>
                  <a:ext uri="{FF2B5EF4-FFF2-40B4-BE49-F238E27FC236}">
                    <a16:creationId xmlns:a16="http://schemas.microsoft.com/office/drawing/2014/main" id="{4959C3F7-DFD8-488D-BD47-D7AE5E2C62F9}"/>
                  </a:ext>
                </a:extLst>
              </p:cNvPr>
              <p:cNvSpPr/>
              <p:nvPr/>
            </p:nvSpPr>
            <p:spPr>
              <a:xfrm>
                <a:off x="7411579" y="2103997"/>
                <a:ext cx="1767087" cy="8660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40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17" name="Rechteck 16">
                <a:extLst>
                  <a:ext uri="{FF2B5EF4-FFF2-40B4-BE49-F238E27FC236}">
                    <a16:creationId xmlns:a16="http://schemas.microsoft.com/office/drawing/2014/main" id="{4959C3F7-DFD8-488D-BD47-D7AE5E2C62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1579" y="2103997"/>
                <a:ext cx="1767087" cy="86607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hteck 1">
            <a:extLst>
              <a:ext uri="{FF2B5EF4-FFF2-40B4-BE49-F238E27FC236}">
                <a16:creationId xmlns:a16="http://schemas.microsoft.com/office/drawing/2014/main" id="{4333A614-2185-4FE0-80D3-FE84EEC7084E}"/>
              </a:ext>
            </a:extLst>
          </p:cNvPr>
          <p:cNvSpPr/>
          <p:nvPr/>
        </p:nvSpPr>
        <p:spPr>
          <a:xfrm>
            <a:off x="5189476" y="5308278"/>
            <a:ext cx="897195" cy="39498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00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p:sp>
        <p:nvSpPr>
          <p:cNvPr id="19" name="Rechteck 1">
            <a:extLst>
              <a:ext uri="{FF2B5EF4-FFF2-40B4-BE49-F238E27FC236}">
                <a16:creationId xmlns:a16="http://schemas.microsoft.com/office/drawing/2014/main" id="{02A893AF-BB72-4E71-A030-14AB7059F421}"/>
              </a:ext>
            </a:extLst>
          </p:cNvPr>
          <p:cNvSpPr/>
          <p:nvPr/>
        </p:nvSpPr>
        <p:spPr>
          <a:xfrm>
            <a:off x="4277965" y="5308278"/>
            <a:ext cx="911512" cy="394989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00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p:cxnSp>
        <p:nvCxnSpPr>
          <p:cNvPr id="21" name="Verbinder: gewinkelt 20">
            <a:extLst>
              <a:ext uri="{FF2B5EF4-FFF2-40B4-BE49-F238E27FC236}">
                <a16:creationId xmlns:a16="http://schemas.microsoft.com/office/drawing/2014/main" id="{A61D0CD4-F72F-41DF-AD01-607F6C71E16C}"/>
              </a:ext>
            </a:extLst>
          </p:cNvPr>
          <p:cNvCxnSpPr>
            <a:cxnSpLocks/>
          </p:cNvCxnSpPr>
          <p:nvPr/>
        </p:nvCxnSpPr>
        <p:spPr>
          <a:xfrm rot="10800000" flipH="1">
            <a:off x="4277964" y="5505773"/>
            <a:ext cx="1808707" cy="12700"/>
          </a:xfrm>
          <a:prstGeom prst="bentConnector5">
            <a:avLst>
              <a:gd name="adj1" fmla="val -12639"/>
              <a:gd name="adj2" fmla="val 6580071"/>
              <a:gd name="adj3" fmla="val 112639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01557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5" grpId="0"/>
      <p:bldP spid="1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627670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hteck 6">
                <a:extLst>
                  <a:ext uri="{FF2B5EF4-FFF2-40B4-BE49-F238E27FC236}">
                    <a16:creationId xmlns:a16="http://schemas.microsoft.com/office/drawing/2014/main" id="{818F0A82-C81E-4403-92A4-676950BF2CB6}"/>
                  </a:ext>
                </a:extLst>
              </p:cNvPr>
              <p:cNvSpPr/>
              <p:nvPr/>
            </p:nvSpPr>
            <p:spPr>
              <a:xfrm>
                <a:off x="7635683" y="1266825"/>
                <a:ext cx="269278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de-DE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de-DE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hteck 6">
                <a:extLst>
                  <a:ext uri="{FF2B5EF4-FFF2-40B4-BE49-F238E27FC236}">
                    <a16:creationId xmlns:a16="http://schemas.microsoft.com/office/drawing/2014/main" id="{818F0A82-C81E-4403-92A4-676950BF2C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5683" y="1266825"/>
                <a:ext cx="2692788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hteck 10">
                <a:extLst>
                  <a:ext uri="{FF2B5EF4-FFF2-40B4-BE49-F238E27FC236}">
                    <a16:creationId xmlns:a16="http://schemas.microsoft.com/office/drawing/2014/main" id="{B296E187-3232-4C69-8176-72107F79043D}"/>
                  </a:ext>
                </a:extLst>
              </p:cNvPr>
              <p:cNvSpPr/>
              <p:nvPr/>
            </p:nvSpPr>
            <p:spPr>
              <a:xfrm>
                <a:off x="7640447" y="1386403"/>
                <a:ext cx="140480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de-DE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hteck 10">
                <a:extLst>
                  <a:ext uri="{FF2B5EF4-FFF2-40B4-BE49-F238E27FC236}">
                    <a16:creationId xmlns:a16="http://schemas.microsoft.com/office/drawing/2014/main" id="{B296E187-3232-4C69-8176-72107F7904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0447" y="1386403"/>
                <a:ext cx="1404807" cy="461665"/>
              </a:xfrm>
              <a:prstGeom prst="rect">
                <a:avLst/>
              </a:prstGeom>
              <a:blipFill>
                <a:blip r:embed="rId3"/>
                <a:stretch>
                  <a:fillRect l="-433" b="-1842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hteck 11">
                <a:extLst>
                  <a:ext uri="{FF2B5EF4-FFF2-40B4-BE49-F238E27FC236}">
                    <a16:creationId xmlns:a16="http://schemas.microsoft.com/office/drawing/2014/main" id="{BC016404-9F2F-4469-B14A-8E969350E568}"/>
                  </a:ext>
                </a:extLst>
              </p:cNvPr>
              <p:cNvSpPr/>
              <p:nvPr/>
            </p:nvSpPr>
            <p:spPr>
              <a:xfrm>
                <a:off x="9138859" y="1386402"/>
                <a:ext cx="86882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de-DE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hteck 11">
                <a:extLst>
                  <a:ext uri="{FF2B5EF4-FFF2-40B4-BE49-F238E27FC236}">
                    <a16:creationId xmlns:a16="http://schemas.microsoft.com/office/drawing/2014/main" id="{BC016404-9F2F-4469-B14A-8E969350E5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8859" y="1386402"/>
                <a:ext cx="868828" cy="461665"/>
              </a:xfrm>
              <a:prstGeom prst="rect">
                <a:avLst/>
              </a:prstGeom>
              <a:blipFill>
                <a:blip r:embed="rId4"/>
                <a:stretch>
                  <a:fillRect l="-699" b="-1842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hteck 19">
                <a:extLst>
                  <a:ext uri="{FF2B5EF4-FFF2-40B4-BE49-F238E27FC236}">
                    <a16:creationId xmlns:a16="http://schemas.microsoft.com/office/drawing/2014/main" id="{35C2FE9B-426C-44F8-A388-260482014466}"/>
                  </a:ext>
                </a:extLst>
              </p:cNvPr>
              <p:cNvSpPr/>
              <p:nvPr/>
            </p:nvSpPr>
            <p:spPr>
              <a:xfrm>
                <a:off x="7401131" y="1815543"/>
                <a:ext cx="3161891" cy="12529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de-DE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de-DE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hteck 19">
                <a:extLst>
                  <a:ext uri="{FF2B5EF4-FFF2-40B4-BE49-F238E27FC236}">
                    <a16:creationId xmlns:a16="http://schemas.microsoft.com/office/drawing/2014/main" id="{35C2FE9B-426C-44F8-A388-2604820144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1131" y="1815543"/>
                <a:ext cx="3161891" cy="12529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hteck 14">
                <a:extLst>
                  <a:ext uri="{FF2B5EF4-FFF2-40B4-BE49-F238E27FC236}">
                    <a16:creationId xmlns:a16="http://schemas.microsoft.com/office/drawing/2014/main" id="{95A61BEF-930C-41C7-8D92-D93DBE84600E}"/>
                  </a:ext>
                </a:extLst>
              </p:cNvPr>
              <p:cNvSpPr/>
              <p:nvPr/>
            </p:nvSpPr>
            <p:spPr>
              <a:xfrm>
                <a:off x="9265317" y="2103107"/>
                <a:ext cx="975652" cy="8660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hteck 14">
                <a:extLst>
                  <a:ext uri="{FF2B5EF4-FFF2-40B4-BE49-F238E27FC236}">
                    <a16:creationId xmlns:a16="http://schemas.microsoft.com/office/drawing/2014/main" id="{95A61BEF-930C-41C7-8D92-D93DBE8460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5317" y="2103107"/>
                <a:ext cx="975652" cy="8660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hteck 16">
                <a:extLst>
                  <a:ext uri="{FF2B5EF4-FFF2-40B4-BE49-F238E27FC236}">
                    <a16:creationId xmlns:a16="http://schemas.microsoft.com/office/drawing/2014/main" id="{4959C3F7-DFD8-488D-BD47-D7AE5E2C62F9}"/>
                  </a:ext>
                </a:extLst>
              </p:cNvPr>
              <p:cNvSpPr/>
              <p:nvPr/>
            </p:nvSpPr>
            <p:spPr>
              <a:xfrm>
                <a:off x="7411579" y="2103997"/>
                <a:ext cx="1767087" cy="8660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40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de-DE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hteck 16">
                <a:extLst>
                  <a:ext uri="{FF2B5EF4-FFF2-40B4-BE49-F238E27FC236}">
                    <a16:creationId xmlns:a16="http://schemas.microsoft.com/office/drawing/2014/main" id="{4959C3F7-DFD8-488D-BD47-D7AE5E2C62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1579" y="2103997"/>
                <a:ext cx="1767087" cy="86607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hteck 22">
                <a:extLst>
                  <a:ext uri="{FF2B5EF4-FFF2-40B4-BE49-F238E27FC236}">
                    <a16:creationId xmlns:a16="http://schemas.microsoft.com/office/drawing/2014/main" id="{1CF236EB-3B29-47AE-8866-2D384D1C48E5}"/>
                  </a:ext>
                </a:extLst>
              </p:cNvPr>
              <p:cNvSpPr/>
              <p:nvPr/>
            </p:nvSpPr>
            <p:spPr>
              <a:xfrm>
                <a:off x="7461126" y="2962192"/>
                <a:ext cx="3044744" cy="12529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40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de-DE" sz="2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de-DE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de-DE" sz="2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Rechteck 22">
                <a:extLst>
                  <a:ext uri="{FF2B5EF4-FFF2-40B4-BE49-F238E27FC236}">
                    <a16:creationId xmlns:a16="http://schemas.microsoft.com/office/drawing/2014/main" id="{1CF236EB-3B29-47AE-8866-2D384D1C48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126" y="2962192"/>
                <a:ext cx="3044744" cy="125297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hteck 1">
            <a:extLst>
              <a:ext uri="{FF2B5EF4-FFF2-40B4-BE49-F238E27FC236}">
                <a16:creationId xmlns:a16="http://schemas.microsoft.com/office/drawing/2014/main" id="{C9BC5D60-4166-4B09-A64E-21838C56642D}"/>
              </a:ext>
            </a:extLst>
          </p:cNvPr>
          <p:cNvSpPr/>
          <p:nvPr/>
        </p:nvSpPr>
        <p:spPr>
          <a:xfrm>
            <a:off x="5189476" y="5308278"/>
            <a:ext cx="897195" cy="39498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00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p:sp>
        <p:nvSpPr>
          <p:cNvPr id="26" name="Rechteck 1">
            <a:extLst>
              <a:ext uri="{FF2B5EF4-FFF2-40B4-BE49-F238E27FC236}">
                <a16:creationId xmlns:a16="http://schemas.microsoft.com/office/drawing/2014/main" id="{F499E891-0199-4EF4-B359-84609BE2E70D}"/>
              </a:ext>
            </a:extLst>
          </p:cNvPr>
          <p:cNvSpPr/>
          <p:nvPr/>
        </p:nvSpPr>
        <p:spPr>
          <a:xfrm>
            <a:off x="4277965" y="5308278"/>
            <a:ext cx="911512" cy="394989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00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p:cxnSp>
        <p:nvCxnSpPr>
          <p:cNvPr id="27" name="Verbinder: gewinkelt 26">
            <a:extLst>
              <a:ext uri="{FF2B5EF4-FFF2-40B4-BE49-F238E27FC236}">
                <a16:creationId xmlns:a16="http://schemas.microsoft.com/office/drawing/2014/main" id="{60CA7210-9D5F-4B9F-A08B-D4FE88FDA1AE}"/>
              </a:ext>
            </a:extLst>
          </p:cNvPr>
          <p:cNvCxnSpPr>
            <a:cxnSpLocks/>
          </p:cNvCxnSpPr>
          <p:nvPr/>
        </p:nvCxnSpPr>
        <p:spPr>
          <a:xfrm rot="10800000" flipH="1">
            <a:off x="4277964" y="5505773"/>
            <a:ext cx="1808707" cy="12700"/>
          </a:xfrm>
          <a:prstGeom prst="bentConnector5">
            <a:avLst>
              <a:gd name="adj1" fmla="val -12639"/>
              <a:gd name="adj2" fmla="val 6580071"/>
              <a:gd name="adj3" fmla="val 112639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559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043892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hteck 6">
                <a:extLst>
                  <a:ext uri="{FF2B5EF4-FFF2-40B4-BE49-F238E27FC236}">
                    <a16:creationId xmlns:a16="http://schemas.microsoft.com/office/drawing/2014/main" id="{818F0A82-C81E-4403-92A4-676950BF2CB6}"/>
                  </a:ext>
                </a:extLst>
              </p:cNvPr>
              <p:cNvSpPr/>
              <p:nvPr/>
            </p:nvSpPr>
            <p:spPr>
              <a:xfrm>
                <a:off x="7635683" y="1266825"/>
                <a:ext cx="269278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de-DE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de-DE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hteck 6">
                <a:extLst>
                  <a:ext uri="{FF2B5EF4-FFF2-40B4-BE49-F238E27FC236}">
                    <a16:creationId xmlns:a16="http://schemas.microsoft.com/office/drawing/2014/main" id="{818F0A82-C81E-4403-92A4-676950BF2C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5683" y="1266825"/>
                <a:ext cx="2692788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hteck 10">
                <a:extLst>
                  <a:ext uri="{FF2B5EF4-FFF2-40B4-BE49-F238E27FC236}">
                    <a16:creationId xmlns:a16="http://schemas.microsoft.com/office/drawing/2014/main" id="{B296E187-3232-4C69-8176-72107F79043D}"/>
                  </a:ext>
                </a:extLst>
              </p:cNvPr>
              <p:cNvSpPr/>
              <p:nvPr/>
            </p:nvSpPr>
            <p:spPr>
              <a:xfrm>
                <a:off x="7640447" y="1386403"/>
                <a:ext cx="140480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de-DE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hteck 10">
                <a:extLst>
                  <a:ext uri="{FF2B5EF4-FFF2-40B4-BE49-F238E27FC236}">
                    <a16:creationId xmlns:a16="http://schemas.microsoft.com/office/drawing/2014/main" id="{B296E187-3232-4C69-8176-72107F7904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0447" y="1386403"/>
                <a:ext cx="1404807" cy="461665"/>
              </a:xfrm>
              <a:prstGeom prst="rect">
                <a:avLst/>
              </a:prstGeom>
              <a:blipFill>
                <a:blip r:embed="rId3"/>
                <a:stretch>
                  <a:fillRect l="-433" b="-1842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hteck 11">
                <a:extLst>
                  <a:ext uri="{FF2B5EF4-FFF2-40B4-BE49-F238E27FC236}">
                    <a16:creationId xmlns:a16="http://schemas.microsoft.com/office/drawing/2014/main" id="{BC016404-9F2F-4469-B14A-8E969350E568}"/>
                  </a:ext>
                </a:extLst>
              </p:cNvPr>
              <p:cNvSpPr/>
              <p:nvPr/>
            </p:nvSpPr>
            <p:spPr>
              <a:xfrm>
                <a:off x="9138859" y="1386402"/>
                <a:ext cx="86882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de-DE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hteck 11">
                <a:extLst>
                  <a:ext uri="{FF2B5EF4-FFF2-40B4-BE49-F238E27FC236}">
                    <a16:creationId xmlns:a16="http://schemas.microsoft.com/office/drawing/2014/main" id="{BC016404-9F2F-4469-B14A-8E969350E5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8859" y="1386402"/>
                <a:ext cx="868828" cy="461665"/>
              </a:xfrm>
              <a:prstGeom prst="rect">
                <a:avLst/>
              </a:prstGeom>
              <a:blipFill>
                <a:blip r:embed="rId4"/>
                <a:stretch>
                  <a:fillRect l="-699" b="-18421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hteck 19">
                <a:extLst>
                  <a:ext uri="{FF2B5EF4-FFF2-40B4-BE49-F238E27FC236}">
                    <a16:creationId xmlns:a16="http://schemas.microsoft.com/office/drawing/2014/main" id="{35C2FE9B-426C-44F8-A388-260482014466}"/>
                  </a:ext>
                </a:extLst>
              </p:cNvPr>
              <p:cNvSpPr/>
              <p:nvPr/>
            </p:nvSpPr>
            <p:spPr>
              <a:xfrm>
                <a:off x="7401131" y="1815543"/>
                <a:ext cx="3161891" cy="12529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de-DE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de-DE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hteck 19">
                <a:extLst>
                  <a:ext uri="{FF2B5EF4-FFF2-40B4-BE49-F238E27FC236}">
                    <a16:creationId xmlns:a16="http://schemas.microsoft.com/office/drawing/2014/main" id="{35C2FE9B-426C-44F8-A388-2604820144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1131" y="1815543"/>
                <a:ext cx="3161891" cy="12529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hteck 14">
                <a:extLst>
                  <a:ext uri="{FF2B5EF4-FFF2-40B4-BE49-F238E27FC236}">
                    <a16:creationId xmlns:a16="http://schemas.microsoft.com/office/drawing/2014/main" id="{95A61BEF-930C-41C7-8D92-D93DBE84600E}"/>
                  </a:ext>
                </a:extLst>
              </p:cNvPr>
              <p:cNvSpPr/>
              <p:nvPr/>
            </p:nvSpPr>
            <p:spPr>
              <a:xfrm>
                <a:off x="9265317" y="2103107"/>
                <a:ext cx="975652" cy="8660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hteck 14">
                <a:extLst>
                  <a:ext uri="{FF2B5EF4-FFF2-40B4-BE49-F238E27FC236}">
                    <a16:creationId xmlns:a16="http://schemas.microsoft.com/office/drawing/2014/main" id="{95A61BEF-930C-41C7-8D92-D93DBE8460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5317" y="2103107"/>
                <a:ext cx="975652" cy="8660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hteck 16">
                <a:extLst>
                  <a:ext uri="{FF2B5EF4-FFF2-40B4-BE49-F238E27FC236}">
                    <a16:creationId xmlns:a16="http://schemas.microsoft.com/office/drawing/2014/main" id="{4959C3F7-DFD8-488D-BD47-D7AE5E2C62F9}"/>
                  </a:ext>
                </a:extLst>
              </p:cNvPr>
              <p:cNvSpPr/>
              <p:nvPr/>
            </p:nvSpPr>
            <p:spPr>
              <a:xfrm>
                <a:off x="7411579" y="2103997"/>
                <a:ext cx="1767087" cy="8660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de-DE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hteck 16">
                <a:extLst>
                  <a:ext uri="{FF2B5EF4-FFF2-40B4-BE49-F238E27FC236}">
                    <a16:creationId xmlns:a16="http://schemas.microsoft.com/office/drawing/2014/main" id="{4959C3F7-DFD8-488D-BD47-D7AE5E2C62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1579" y="2103997"/>
                <a:ext cx="1767087" cy="86607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hteck 22">
                <a:extLst>
                  <a:ext uri="{FF2B5EF4-FFF2-40B4-BE49-F238E27FC236}">
                    <a16:creationId xmlns:a16="http://schemas.microsoft.com/office/drawing/2014/main" id="{1CF236EB-3B29-47AE-8866-2D384D1C48E5}"/>
                  </a:ext>
                </a:extLst>
              </p:cNvPr>
              <p:cNvSpPr/>
              <p:nvPr/>
            </p:nvSpPr>
            <p:spPr>
              <a:xfrm>
                <a:off x="7461126" y="2962192"/>
                <a:ext cx="3044744" cy="12529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de-DE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de-DE" sz="24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Rechteck 22">
                <a:extLst>
                  <a:ext uri="{FF2B5EF4-FFF2-40B4-BE49-F238E27FC236}">
                    <a16:creationId xmlns:a16="http://schemas.microsoft.com/office/drawing/2014/main" id="{1CF236EB-3B29-47AE-8866-2D384D1C48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126" y="2962192"/>
                <a:ext cx="3044744" cy="125297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hteck 1">
            <a:extLst>
              <a:ext uri="{FF2B5EF4-FFF2-40B4-BE49-F238E27FC236}">
                <a16:creationId xmlns:a16="http://schemas.microsoft.com/office/drawing/2014/main" id="{E225FE8C-C4B2-4E53-B236-681A477EC3BC}"/>
              </a:ext>
            </a:extLst>
          </p:cNvPr>
          <p:cNvSpPr/>
          <p:nvPr/>
        </p:nvSpPr>
        <p:spPr>
          <a:xfrm>
            <a:off x="5189476" y="5308278"/>
            <a:ext cx="897195" cy="39498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00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p:sp>
        <p:nvSpPr>
          <p:cNvPr id="19" name="Rechteck 1">
            <a:extLst>
              <a:ext uri="{FF2B5EF4-FFF2-40B4-BE49-F238E27FC236}">
                <a16:creationId xmlns:a16="http://schemas.microsoft.com/office/drawing/2014/main" id="{27BB2A11-5860-429F-82E1-2912F3B26EB6}"/>
              </a:ext>
            </a:extLst>
          </p:cNvPr>
          <p:cNvSpPr/>
          <p:nvPr/>
        </p:nvSpPr>
        <p:spPr>
          <a:xfrm>
            <a:off x="4277965" y="5308278"/>
            <a:ext cx="911512" cy="394989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00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p:cxnSp>
        <p:nvCxnSpPr>
          <p:cNvPr id="21" name="Verbinder: gewinkelt 20">
            <a:extLst>
              <a:ext uri="{FF2B5EF4-FFF2-40B4-BE49-F238E27FC236}">
                <a16:creationId xmlns:a16="http://schemas.microsoft.com/office/drawing/2014/main" id="{2E5C8A8C-179C-4F5C-8284-8FD297D067F0}"/>
              </a:ext>
            </a:extLst>
          </p:cNvPr>
          <p:cNvCxnSpPr>
            <a:cxnSpLocks/>
          </p:cNvCxnSpPr>
          <p:nvPr/>
        </p:nvCxnSpPr>
        <p:spPr>
          <a:xfrm rot="10800000" flipH="1">
            <a:off x="4277964" y="5505773"/>
            <a:ext cx="1808707" cy="12700"/>
          </a:xfrm>
          <a:prstGeom prst="bentConnector5">
            <a:avLst>
              <a:gd name="adj1" fmla="val -12639"/>
              <a:gd name="adj2" fmla="val 6580071"/>
              <a:gd name="adj3" fmla="val 112639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105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44D86680-E208-F68B-6E02-13642836EA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099" y="885825"/>
            <a:ext cx="4800729" cy="3562350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pic>
        <p:nvPicPr>
          <p:cNvPr id="1028" name="Picture 4" descr="https://upload.wikimedia.org/wikipedia/commons/thumb/d/df/Cad_mouse_1.svg/1000px-Cad_mouse_1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658" y="3876240"/>
            <a:ext cx="3653893" cy="256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BC90DF0-E8A3-DFC6-EF3B-EB4F0EABEC10}"/>
              </a:ext>
            </a:extLst>
          </p:cNvPr>
          <p:cNvSpPr txBox="1"/>
          <p:nvPr/>
        </p:nvSpPr>
        <p:spPr>
          <a:xfrm>
            <a:off x="4150658" y="6444928"/>
            <a:ext cx="365389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hlinkClick r:id="rId4"/>
              </a:rPr>
              <a:t>https://commons.wikimedia.org/wiki/File:Cad_mouse_1.svg</a:t>
            </a:r>
            <a:r>
              <a:rPr lang="en-US" sz="800" dirty="0"/>
              <a:t> Public Domain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6F4990F-0C9C-B959-5C51-8F2D1D8CF3D1}"/>
              </a:ext>
            </a:extLst>
          </p:cNvPr>
          <p:cNvSpPr txBox="1"/>
          <p:nvPr/>
        </p:nvSpPr>
        <p:spPr>
          <a:xfrm>
            <a:off x="5372098" y="362605"/>
            <a:ext cx="64180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5"/>
              </a:rPr>
              <a:t>https://karte.openstreetmap.de/#map=17/50.26494/10.9</a:t>
            </a:r>
            <a:endParaRPr lang="en-US" sz="1400" dirty="0"/>
          </a:p>
          <a:p>
            <a:r>
              <a:rPr lang="en-US" sz="1400" dirty="0" err="1"/>
              <a:t>Kartendaten</a:t>
            </a:r>
            <a:r>
              <a:rPr lang="en-US" sz="1400" dirty="0"/>
              <a:t> © OpenStreetMap </a:t>
            </a:r>
            <a:r>
              <a:rPr lang="en-US" sz="1400" dirty="0" err="1"/>
              <a:t>Mitwirkende</a:t>
            </a:r>
            <a:r>
              <a:rPr lang="en-US" sz="1400" dirty="0"/>
              <a:t> | </a:t>
            </a:r>
            <a:r>
              <a:rPr lang="en-US" sz="1400" dirty="0" err="1">
                <a:hlinkClick r:id="rId6"/>
              </a:rPr>
              <a:t>MapLibre</a:t>
            </a:r>
            <a:r>
              <a:rPr lang="en-US" sz="1400" dirty="0"/>
              <a:t> 52397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7D246AD-6051-E5AB-2334-366392B24C3D}"/>
              </a:ext>
            </a:extLst>
          </p:cNvPr>
          <p:cNvSpPr txBox="1"/>
          <p:nvPr/>
        </p:nvSpPr>
        <p:spPr>
          <a:xfrm>
            <a:off x="653369" y="5436543"/>
            <a:ext cx="34972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By </a:t>
            </a:r>
            <a:r>
              <a:rPr lang="en-US" sz="1200" dirty="0" err="1"/>
              <a:t>Wapcaplet</a:t>
            </a:r>
            <a:r>
              <a:rPr lang="en-US" sz="1200" dirty="0"/>
              <a:t> - Own work, CC BY-SA 3.0, </a:t>
            </a:r>
            <a:r>
              <a:rPr lang="en-US" sz="1200" dirty="0">
                <a:hlinkClick r:id="rId7"/>
              </a:rPr>
              <a:t>https://commons.wikimedia.org/w/index.php?curid=8302</a:t>
            </a:r>
            <a:r>
              <a:rPr lang="en-US" sz="1200" dirty="0"/>
              <a:t> 53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15FE590C-EAF1-EC19-E4E3-BBA6976730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79" y="985766"/>
            <a:ext cx="4638721" cy="4562617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8223999F-B15C-B306-F93B-30433A9BFCA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228" y="3054349"/>
            <a:ext cx="4584700" cy="3438525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19612663-E5FC-95F0-348B-F6C99C03CBDB}"/>
              </a:ext>
            </a:extLst>
          </p:cNvPr>
          <p:cNvSpPr txBox="1"/>
          <p:nvPr/>
        </p:nvSpPr>
        <p:spPr>
          <a:xfrm>
            <a:off x="7388228" y="6031209"/>
            <a:ext cx="4584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10"/>
              </a:rPr>
              <a:t>https://commons.wikimedia.org/wiki/File:Cessna_172_line_drawing_oblique.svg</a:t>
            </a:r>
            <a:r>
              <a:rPr lang="en-US" sz="1200" dirty="0"/>
              <a:t> Public Domain</a:t>
            </a:r>
          </a:p>
        </p:txBody>
      </p:sp>
    </p:spTree>
    <p:extLst>
      <p:ext uri="{BB962C8B-B14F-4D97-AF65-F5344CB8AC3E}">
        <p14:creationId xmlns:p14="http://schemas.microsoft.com/office/powerpoint/2010/main" val="229994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772988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echteck 74">
                <a:extLst>
                  <a:ext uri="{FF2B5EF4-FFF2-40B4-BE49-F238E27FC236}">
                    <a16:creationId xmlns:a16="http://schemas.microsoft.com/office/drawing/2014/main" id="{203F0813-6F6F-4BCE-BCED-BCA64450337C}"/>
                  </a:ext>
                </a:extLst>
              </p:cNvPr>
              <p:cNvSpPr/>
              <p:nvPr/>
            </p:nvSpPr>
            <p:spPr>
              <a:xfrm>
                <a:off x="8692349" y="4400903"/>
                <a:ext cx="579453" cy="8660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75" name="Rechteck 74">
                <a:extLst>
                  <a:ext uri="{FF2B5EF4-FFF2-40B4-BE49-F238E27FC236}">
                    <a16:creationId xmlns:a16="http://schemas.microsoft.com/office/drawing/2014/main" id="{203F0813-6F6F-4BCE-BCED-BCA6445033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2349" y="4400903"/>
                <a:ext cx="579453" cy="8660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Rechteck 75">
                <a:extLst>
                  <a:ext uri="{FF2B5EF4-FFF2-40B4-BE49-F238E27FC236}">
                    <a16:creationId xmlns:a16="http://schemas.microsoft.com/office/drawing/2014/main" id="{43B2FBAD-93E9-4460-A798-5231FB63F3C5}"/>
                  </a:ext>
                </a:extLst>
              </p:cNvPr>
              <p:cNvSpPr/>
              <p:nvPr/>
            </p:nvSpPr>
            <p:spPr>
              <a:xfrm>
                <a:off x="7635683" y="1266825"/>
                <a:ext cx="269278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de-DE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de-DE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6" name="Rechteck 75">
                <a:extLst>
                  <a:ext uri="{FF2B5EF4-FFF2-40B4-BE49-F238E27FC236}">
                    <a16:creationId xmlns:a16="http://schemas.microsoft.com/office/drawing/2014/main" id="{43B2FBAD-93E9-4460-A798-5231FB63F3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5683" y="1266825"/>
                <a:ext cx="2692788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echteck 78">
                <a:extLst>
                  <a:ext uri="{FF2B5EF4-FFF2-40B4-BE49-F238E27FC236}">
                    <a16:creationId xmlns:a16="http://schemas.microsoft.com/office/drawing/2014/main" id="{75E54841-161F-410A-912D-6E8EECB88707}"/>
                  </a:ext>
                </a:extLst>
              </p:cNvPr>
              <p:cNvSpPr/>
              <p:nvPr/>
            </p:nvSpPr>
            <p:spPr>
              <a:xfrm>
                <a:off x="7401131" y="1815543"/>
                <a:ext cx="3161891" cy="12529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de-DE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de-DE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9" name="Rechteck 78">
                <a:extLst>
                  <a:ext uri="{FF2B5EF4-FFF2-40B4-BE49-F238E27FC236}">
                    <a16:creationId xmlns:a16="http://schemas.microsoft.com/office/drawing/2014/main" id="{75E54841-161F-410A-912D-6E8EECB887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1131" y="1815543"/>
                <a:ext cx="3161891" cy="12529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Rechteck 81">
                <a:extLst>
                  <a:ext uri="{FF2B5EF4-FFF2-40B4-BE49-F238E27FC236}">
                    <a16:creationId xmlns:a16="http://schemas.microsoft.com/office/drawing/2014/main" id="{0ECBA0C2-167B-4351-AE16-7542BB57D204}"/>
                  </a:ext>
                </a:extLst>
              </p:cNvPr>
              <p:cNvSpPr/>
              <p:nvPr/>
            </p:nvSpPr>
            <p:spPr>
              <a:xfrm>
                <a:off x="7461126" y="2962192"/>
                <a:ext cx="3044744" cy="12529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de-DE" sz="24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2" name="Rechteck 81">
                <a:extLst>
                  <a:ext uri="{FF2B5EF4-FFF2-40B4-BE49-F238E27FC236}">
                    <a16:creationId xmlns:a16="http://schemas.microsoft.com/office/drawing/2014/main" id="{0ECBA0C2-167B-4351-AE16-7542BB57D2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126" y="2962192"/>
                <a:ext cx="3044744" cy="12529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Rechteck 1">
            <a:extLst>
              <a:ext uri="{FF2B5EF4-FFF2-40B4-BE49-F238E27FC236}">
                <a16:creationId xmlns:a16="http://schemas.microsoft.com/office/drawing/2014/main" id="{DC1F61EF-6D7F-4F96-8C67-C692DD2685ED}"/>
              </a:ext>
            </a:extLst>
          </p:cNvPr>
          <p:cNvSpPr/>
          <p:nvPr/>
        </p:nvSpPr>
        <p:spPr>
          <a:xfrm>
            <a:off x="5189476" y="5308278"/>
            <a:ext cx="897195" cy="39498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00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p:sp>
        <p:nvSpPr>
          <p:cNvPr id="84" name="Rechteck 1">
            <a:extLst>
              <a:ext uri="{FF2B5EF4-FFF2-40B4-BE49-F238E27FC236}">
                <a16:creationId xmlns:a16="http://schemas.microsoft.com/office/drawing/2014/main" id="{A52215EC-49F3-4749-A6CD-D7772A4BE1D0}"/>
              </a:ext>
            </a:extLst>
          </p:cNvPr>
          <p:cNvSpPr/>
          <p:nvPr/>
        </p:nvSpPr>
        <p:spPr>
          <a:xfrm>
            <a:off x="4277965" y="5308278"/>
            <a:ext cx="911512" cy="394989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00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p:cxnSp>
        <p:nvCxnSpPr>
          <p:cNvPr id="85" name="Verbinder: gewinkelt 84">
            <a:extLst>
              <a:ext uri="{FF2B5EF4-FFF2-40B4-BE49-F238E27FC236}">
                <a16:creationId xmlns:a16="http://schemas.microsoft.com/office/drawing/2014/main" id="{478B86F0-C1B9-48C1-9E63-F488E40EC691}"/>
              </a:ext>
            </a:extLst>
          </p:cNvPr>
          <p:cNvCxnSpPr>
            <a:cxnSpLocks/>
          </p:cNvCxnSpPr>
          <p:nvPr/>
        </p:nvCxnSpPr>
        <p:spPr>
          <a:xfrm rot="10800000" flipH="1">
            <a:off x="4277964" y="5505773"/>
            <a:ext cx="1808707" cy="12700"/>
          </a:xfrm>
          <a:prstGeom prst="bentConnector5">
            <a:avLst>
              <a:gd name="adj1" fmla="val -12639"/>
              <a:gd name="adj2" fmla="val 6580071"/>
              <a:gd name="adj3" fmla="val 112639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4797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997661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echteck 74">
                <a:extLst>
                  <a:ext uri="{FF2B5EF4-FFF2-40B4-BE49-F238E27FC236}">
                    <a16:creationId xmlns:a16="http://schemas.microsoft.com/office/drawing/2014/main" id="{203F0813-6F6F-4BCE-BCED-BCA64450337C}"/>
                  </a:ext>
                </a:extLst>
              </p:cNvPr>
              <p:cNvSpPr/>
              <p:nvPr/>
            </p:nvSpPr>
            <p:spPr>
              <a:xfrm>
                <a:off x="8692349" y="4400903"/>
                <a:ext cx="579453" cy="8660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75" name="Rechteck 74">
                <a:extLst>
                  <a:ext uri="{FF2B5EF4-FFF2-40B4-BE49-F238E27FC236}">
                    <a16:creationId xmlns:a16="http://schemas.microsoft.com/office/drawing/2014/main" id="{203F0813-6F6F-4BCE-BCED-BCA6445033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2349" y="4400903"/>
                <a:ext cx="579453" cy="8660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Rechteck 75">
                <a:extLst>
                  <a:ext uri="{FF2B5EF4-FFF2-40B4-BE49-F238E27FC236}">
                    <a16:creationId xmlns:a16="http://schemas.microsoft.com/office/drawing/2014/main" id="{43B2FBAD-93E9-4460-A798-5231FB63F3C5}"/>
                  </a:ext>
                </a:extLst>
              </p:cNvPr>
              <p:cNvSpPr/>
              <p:nvPr/>
            </p:nvSpPr>
            <p:spPr>
              <a:xfrm>
                <a:off x="7635683" y="1266825"/>
                <a:ext cx="269278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de-DE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de-DE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6" name="Rechteck 75">
                <a:extLst>
                  <a:ext uri="{FF2B5EF4-FFF2-40B4-BE49-F238E27FC236}">
                    <a16:creationId xmlns:a16="http://schemas.microsoft.com/office/drawing/2014/main" id="{43B2FBAD-93E9-4460-A798-5231FB63F3C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5683" y="1266825"/>
                <a:ext cx="2692788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Rechteck 78">
                <a:extLst>
                  <a:ext uri="{FF2B5EF4-FFF2-40B4-BE49-F238E27FC236}">
                    <a16:creationId xmlns:a16="http://schemas.microsoft.com/office/drawing/2014/main" id="{75E54841-161F-410A-912D-6E8EECB88707}"/>
                  </a:ext>
                </a:extLst>
              </p:cNvPr>
              <p:cNvSpPr/>
              <p:nvPr/>
            </p:nvSpPr>
            <p:spPr>
              <a:xfrm>
                <a:off x="7401131" y="1815543"/>
                <a:ext cx="3161891" cy="12529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de-DE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de-DE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9" name="Rechteck 78">
                <a:extLst>
                  <a:ext uri="{FF2B5EF4-FFF2-40B4-BE49-F238E27FC236}">
                    <a16:creationId xmlns:a16="http://schemas.microsoft.com/office/drawing/2014/main" id="{75E54841-161F-410A-912D-6E8EECB887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1131" y="1815543"/>
                <a:ext cx="3161891" cy="12529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Rechteck 81">
                <a:extLst>
                  <a:ext uri="{FF2B5EF4-FFF2-40B4-BE49-F238E27FC236}">
                    <a16:creationId xmlns:a16="http://schemas.microsoft.com/office/drawing/2014/main" id="{0ECBA0C2-167B-4351-AE16-7542BB57D204}"/>
                  </a:ext>
                </a:extLst>
              </p:cNvPr>
              <p:cNvSpPr/>
              <p:nvPr/>
            </p:nvSpPr>
            <p:spPr>
              <a:xfrm>
                <a:off x="7461126" y="2962192"/>
                <a:ext cx="3044744" cy="12529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lnSpc>
                    <a:spcPct val="150000"/>
                  </a:lnSpc>
                  <a:spcBef>
                    <a:spcPts val="1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de-DE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de-DE" sz="2400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2" name="Rechteck 81">
                <a:extLst>
                  <a:ext uri="{FF2B5EF4-FFF2-40B4-BE49-F238E27FC236}">
                    <a16:creationId xmlns:a16="http://schemas.microsoft.com/office/drawing/2014/main" id="{0ECBA0C2-167B-4351-AE16-7542BB57D20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1126" y="2962192"/>
                <a:ext cx="3044744" cy="12529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hteck 1">
            <a:extLst>
              <a:ext uri="{FF2B5EF4-FFF2-40B4-BE49-F238E27FC236}">
                <a16:creationId xmlns:a16="http://schemas.microsoft.com/office/drawing/2014/main" id="{E2317B17-E4E7-43AA-95C2-E64B4C3EF4AA}"/>
              </a:ext>
            </a:extLst>
          </p:cNvPr>
          <p:cNvSpPr/>
          <p:nvPr/>
        </p:nvSpPr>
        <p:spPr>
          <a:xfrm>
            <a:off x="5189476" y="5308278"/>
            <a:ext cx="897195" cy="39498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00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p:sp>
        <p:nvSpPr>
          <p:cNvPr id="20" name="Rechteck 1">
            <a:extLst>
              <a:ext uri="{FF2B5EF4-FFF2-40B4-BE49-F238E27FC236}">
                <a16:creationId xmlns:a16="http://schemas.microsoft.com/office/drawing/2014/main" id="{DEFB56B7-173D-4608-B84D-75DEB21CC8A9}"/>
              </a:ext>
            </a:extLst>
          </p:cNvPr>
          <p:cNvSpPr/>
          <p:nvPr/>
        </p:nvSpPr>
        <p:spPr>
          <a:xfrm>
            <a:off x="4277965" y="5308278"/>
            <a:ext cx="911512" cy="394989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00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p:cxnSp>
        <p:nvCxnSpPr>
          <p:cNvPr id="21" name="Verbinder: gewinkelt 20">
            <a:extLst>
              <a:ext uri="{FF2B5EF4-FFF2-40B4-BE49-F238E27FC236}">
                <a16:creationId xmlns:a16="http://schemas.microsoft.com/office/drawing/2014/main" id="{064BAD55-6790-408E-BD43-5AD05BDCAE73}"/>
              </a:ext>
            </a:extLst>
          </p:cNvPr>
          <p:cNvCxnSpPr>
            <a:cxnSpLocks/>
          </p:cNvCxnSpPr>
          <p:nvPr/>
        </p:nvCxnSpPr>
        <p:spPr>
          <a:xfrm rot="10800000" flipH="1">
            <a:off x="4277964" y="5505773"/>
            <a:ext cx="1808707" cy="12700"/>
          </a:xfrm>
          <a:prstGeom prst="bentConnector5">
            <a:avLst>
              <a:gd name="adj1" fmla="val -12639"/>
              <a:gd name="adj2" fmla="val 6580071"/>
              <a:gd name="adj3" fmla="val 112639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EA30BB57-2E4F-45CF-8B01-5098925835F4}"/>
              </a:ext>
            </a:extLst>
          </p:cNvPr>
          <p:cNvSpPr txBox="1"/>
          <p:nvPr/>
        </p:nvSpPr>
        <p:spPr>
          <a:xfrm>
            <a:off x="4710073" y="4272320"/>
            <a:ext cx="1071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latin typeface="Consolas" panose="020B0609020204030204" pitchFamily="49" charset="0"/>
              </a:rPr>
              <a:t>by</a:t>
            </a:r>
            <a:r>
              <a:rPr lang="de-DE" dirty="0">
                <a:latin typeface="Consolas" panose="020B0609020204030204" pitchFamily="49" charset="0"/>
              </a:rPr>
              <a:t> / </a:t>
            </a:r>
            <a:r>
              <a:rPr lang="de-DE" dirty="0" err="1">
                <a:latin typeface="Consolas" panose="020B0609020204030204" pitchFamily="49" charset="0"/>
              </a:rPr>
              <a:t>bx</a:t>
            </a:r>
            <a:endParaRPr lang="de-DE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8055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02E18EF-C80C-4895-99B7-9AA6D6525C66}"/>
              </a:ext>
            </a:extLst>
          </p:cNvPr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5688485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5" name="Rechteck 74">
                <a:extLst>
                  <a:ext uri="{FF2B5EF4-FFF2-40B4-BE49-F238E27FC236}">
                    <a16:creationId xmlns:a16="http://schemas.microsoft.com/office/drawing/2014/main" id="{203F0813-6F6F-4BCE-BCED-BCA64450337C}"/>
                  </a:ext>
                </a:extLst>
              </p:cNvPr>
              <p:cNvSpPr/>
              <p:nvPr/>
            </p:nvSpPr>
            <p:spPr>
              <a:xfrm>
                <a:off x="8692349" y="4400903"/>
                <a:ext cx="579453" cy="8660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75" name="Rechteck 74">
                <a:extLst>
                  <a:ext uri="{FF2B5EF4-FFF2-40B4-BE49-F238E27FC236}">
                    <a16:creationId xmlns:a16="http://schemas.microsoft.com/office/drawing/2014/main" id="{203F0813-6F6F-4BCE-BCED-BCA6445033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2349" y="4400903"/>
                <a:ext cx="579453" cy="8660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Rechteck 1">
            <a:extLst>
              <a:ext uri="{FF2B5EF4-FFF2-40B4-BE49-F238E27FC236}">
                <a16:creationId xmlns:a16="http://schemas.microsoft.com/office/drawing/2014/main" id="{A25A6A89-F7F4-44A2-9B1F-965E9E90906D}"/>
              </a:ext>
            </a:extLst>
          </p:cNvPr>
          <p:cNvSpPr/>
          <p:nvPr/>
        </p:nvSpPr>
        <p:spPr>
          <a:xfrm>
            <a:off x="5189476" y="5308278"/>
            <a:ext cx="897195" cy="39498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00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p:sp>
        <p:nvSpPr>
          <p:cNvPr id="20" name="Rechteck 1">
            <a:extLst>
              <a:ext uri="{FF2B5EF4-FFF2-40B4-BE49-F238E27FC236}">
                <a16:creationId xmlns:a16="http://schemas.microsoft.com/office/drawing/2014/main" id="{560163E3-4D39-44E3-AE38-7DCF9BC78544}"/>
              </a:ext>
            </a:extLst>
          </p:cNvPr>
          <p:cNvSpPr/>
          <p:nvPr/>
        </p:nvSpPr>
        <p:spPr>
          <a:xfrm>
            <a:off x="4277965" y="5308278"/>
            <a:ext cx="911512" cy="394989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00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p:cxnSp>
        <p:nvCxnSpPr>
          <p:cNvPr id="21" name="Verbinder: gewinkelt 20">
            <a:extLst>
              <a:ext uri="{FF2B5EF4-FFF2-40B4-BE49-F238E27FC236}">
                <a16:creationId xmlns:a16="http://schemas.microsoft.com/office/drawing/2014/main" id="{BD18914A-7427-49EE-8405-BA29CD0065EB}"/>
              </a:ext>
            </a:extLst>
          </p:cNvPr>
          <p:cNvCxnSpPr>
            <a:cxnSpLocks/>
          </p:cNvCxnSpPr>
          <p:nvPr/>
        </p:nvCxnSpPr>
        <p:spPr>
          <a:xfrm rot="10800000" flipH="1">
            <a:off x="4277964" y="5505773"/>
            <a:ext cx="1808707" cy="12700"/>
          </a:xfrm>
          <a:prstGeom prst="bentConnector5">
            <a:avLst>
              <a:gd name="adj1" fmla="val -12639"/>
              <a:gd name="adj2" fmla="val 6580071"/>
              <a:gd name="adj3" fmla="val 112639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feld 21">
            <a:extLst>
              <a:ext uri="{FF2B5EF4-FFF2-40B4-BE49-F238E27FC236}">
                <a16:creationId xmlns:a16="http://schemas.microsoft.com/office/drawing/2014/main" id="{9BFCD432-A525-46B1-8EFD-256808B85193}"/>
              </a:ext>
            </a:extLst>
          </p:cNvPr>
          <p:cNvSpPr txBox="1"/>
          <p:nvPr/>
        </p:nvSpPr>
        <p:spPr>
          <a:xfrm>
            <a:off x="4710073" y="4272320"/>
            <a:ext cx="1071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latin typeface="Consolas" panose="020B0609020204030204" pitchFamily="49" charset="0"/>
              </a:rPr>
              <a:t>by</a:t>
            </a:r>
            <a:r>
              <a:rPr lang="de-DE" dirty="0">
                <a:latin typeface="Consolas" panose="020B0609020204030204" pitchFamily="49" charset="0"/>
              </a:rPr>
              <a:t> / </a:t>
            </a:r>
            <a:r>
              <a:rPr lang="de-DE" dirty="0" err="1">
                <a:latin typeface="Consolas" panose="020B0609020204030204" pitchFamily="49" charset="0"/>
              </a:rPr>
              <a:t>bx</a:t>
            </a:r>
            <a:endParaRPr lang="de-DE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550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1201340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4" name="Textfeld 73">
            <a:extLst>
              <a:ext uri="{FF2B5EF4-FFF2-40B4-BE49-F238E27FC236}">
                <a16:creationId xmlns:a16="http://schemas.microsoft.com/office/drawing/2014/main" id="{64C48DF8-7075-4B3C-B400-0A7B8E1E9D51}"/>
              </a:ext>
            </a:extLst>
          </p:cNvPr>
          <p:cNvSpPr txBox="1"/>
          <p:nvPr/>
        </p:nvSpPr>
        <p:spPr>
          <a:xfrm>
            <a:off x="4710073" y="4272320"/>
            <a:ext cx="1071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latin typeface="Consolas" panose="020B0609020204030204" pitchFamily="49" charset="0"/>
              </a:rPr>
              <a:t>by</a:t>
            </a:r>
            <a:r>
              <a:rPr lang="de-DE" dirty="0">
                <a:latin typeface="Consolas" panose="020B0609020204030204" pitchFamily="49" charset="0"/>
              </a:rPr>
              <a:t> / </a:t>
            </a:r>
            <a:r>
              <a:rPr lang="de-DE" dirty="0" err="1">
                <a:latin typeface="Consolas" panose="020B0609020204030204" pitchFamily="49" charset="0"/>
              </a:rPr>
              <a:t>bx</a:t>
            </a:r>
            <a:endParaRPr lang="de-DE" dirty="0">
              <a:latin typeface="Consolas" panose="020B06090202040302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echteck 64">
                <a:extLst>
                  <a:ext uri="{FF2B5EF4-FFF2-40B4-BE49-F238E27FC236}">
                    <a16:creationId xmlns:a16="http://schemas.microsoft.com/office/drawing/2014/main" id="{B52E8ACD-4F26-4554-9ADB-F117CB90CE45}"/>
                  </a:ext>
                </a:extLst>
              </p:cNvPr>
              <p:cNvSpPr/>
              <p:nvPr/>
            </p:nvSpPr>
            <p:spPr>
              <a:xfrm>
                <a:off x="8692349" y="1266825"/>
                <a:ext cx="579453" cy="8660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de-DE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65" name="Rechteck 64">
                <a:extLst>
                  <a:ext uri="{FF2B5EF4-FFF2-40B4-BE49-F238E27FC236}">
                    <a16:creationId xmlns:a16="http://schemas.microsoft.com/office/drawing/2014/main" id="{B52E8ACD-4F26-4554-9ADB-F117CB90CE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2349" y="1266825"/>
                <a:ext cx="579453" cy="86607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DF1017B6-C156-4CC9-9EB2-95A9841C28DF}"/>
              </a:ext>
            </a:extLst>
          </p:cNvPr>
          <p:cNvGrpSpPr/>
          <p:nvPr/>
        </p:nvGrpSpPr>
        <p:grpSpPr>
          <a:xfrm>
            <a:off x="6524573" y="1475223"/>
            <a:ext cx="4901900" cy="4828757"/>
            <a:chOff x="6524573" y="1475223"/>
            <a:chExt cx="4901900" cy="4828757"/>
          </a:xfrm>
        </p:grpSpPr>
        <p:cxnSp>
          <p:nvCxnSpPr>
            <p:cNvPr id="12" name="y axis">
              <a:extLst>
                <a:ext uri="{FF2B5EF4-FFF2-40B4-BE49-F238E27FC236}">
                  <a16:creationId xmlns:a16="http://schemas.microsoft.com/office/drawing/2014/main" id="{885E3855-AF53-4CEC-B58F-FA70D0B85556}"/>
                </a:ext>
              </a:extLst>
            </p:cNvPr>
            <p:cNvCxnSpPr/>
            <p:nvPr/>
          </p:nvCxnSpPr>
          <p:spPr>
            <a:xfrm flipV="1">
              <a:off x="7509169" y="1890883"/>
              <a:ext cx="0" cy="3546622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x axis">
              <a:extLst>
                <a:ext uri="{FF2B5EF4-FFF2-40B4-BE49-F238E27FC236}">
                  <a16:creationId xmlns:a16="http://schemas.microsoft.com/office/drawing/2014/main" id="{6E478A47-1F58-4399-BB6D-9D5401275C1A}"/>
                </a:ext>
              </a:extLst>
            </p:cNvPr>
            <p:cNvCxnSpPr/>
            <p:nvPr/>
          </p:nvCxnSpPr>
          <p:spPr>
            <a:xfrm>
              <a:off x="6573447" y="5437505"/>
              <a:ext cx="945081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y axis">
              <a:extLst>
                <a:ext uri="{FF2B5EF4-FFF2-40B4-BE49-F238E27FC236}">
                  <a16:creationId xmlns:a16="http://schemas.microsoft.com/office/drawing/2014/main" id="{A25574BD-0D85-4195-A35D-D9C832B9C4FA}"/>
                </a:ext>
              </a:extLst>
            </p:cNvPr>
            <p:cNvCxnSpPr/>
            <p:nvPr/>
          </p:nvCxnSpPr>
          <p:spPr>
            <a:xfrm flipV="1">
              <a:off x="7509169" y="5437505"/>
              <a:ext cx="0" cy="866475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Gleichschenkliges Dreieck 25">
              <a:extLst>
                <a:ext uri="{FF2B5EF4-FFF2-40B4-BE49-F238E27FC236}">
                  <a16:creationId xmlns:a16="http://schemas.microsoft.com/office/drawing/2014/main" id="{3EAB5329-F232-4250-B156-5CEA03B29BA3}"/>
                </a:ext>
              </a:extLst>
            </p:cNvPr>
            <p:cNvSpPr/>
            <p:nvPr/>
          </p:nvSpPr>
          <p:spPr>
            <a:xfrm>
              <a:off x="7454102" y="2237589"/>
              <a:ext cx="3361043" cy="3224990"/>
            </a:xfrm>
            <a:custGeom>
              <a:avLst/>
              <a:gdLst>
                <a:gd name="connsiteX0" fmla="*/ 0 w 1855943"/>
                <a:gd name="connsiteY0" fmla="*/ 1657500 h 1657500"/>
                <a:gd name="connsiteX1" fmla="*/ 1716525 w 1855943"/>
                <a:gd name="connsiteY1" fmla="*/ 0 h 1657500"/>
                <a:gd name="connsiteX2" fmla="*/ 1855943 w 1855943"/>
                <a:gd name="connsiteY2" fmla="*/ 1657500 h 1657500"/>
                <a:gd name="connsiteX3" fmla="*/ 0 w 1855943"/>
                <a:gd name="connsiteY3" fmla="*/ 1657500 h 1657500"/>
                <a:gd name="connsiteX0" fmla="*/ 0 w 1876545"/>
                <a:gd name="connsiteY0" fmla="*/ 1809900 h 1809900"/>
                <a:gd name="connsiteX1" fmla="*/ 1876545 w 1876545"/>
                <a:gd name="connsiteY1" fmla="*/ 0 h 1809900"/>
                <a:gd name="connsiteX2" fmla="*/ 1855943 w 1876545"/>
                <a:gd name="connsiteY2" fmla="*/ 1809900 h 1809900"/>
                <a:gd name="connsiteX3" fmla="*/ 0 w 1876545"/>
                <a:gd name="connsiteY3" fmla="*/ 1809900 h 1809900"/>
                <a:gd name="connsiteX0" fmla="*/ 0 w 1855943"/>
                <a:gd name="connsiteY0" fmla="*/ 1733700 h 1733700"/>
                <a:gd name="connsiteX1" fmla="*/ 1807965 w 1855943"/>
                <a:gd name="connsiteY1" fmla="*/ 0 h 1733700"/>
                <a:gd name="connsiteX2" fmla="*/ 1855943 w 1855943"/>
                <a:gd name="connsiteY2" fmla="*/ 1733700 h 1733700"/>
                <a:gd name="connsiteX3" fmla="*/ 0 w 1855943"/>
                <a:gd name="connsiteY3" fmla="*/ 1733700 h 1733700"/>
                <a:gd name="connsiteX0" fmla="*/ 0 w 1855943"/>
                <a:gd name="connsiteY0" fmla="*/ 1733700 h 1733700"/>
                <a:gd name="connsiteX1" fmla="*/ 1853685 w 1855943"/>
                <a:gd name="connsiteY1" fmla="*/ 0 h 1733700"/>
                <a:gd name="connsiteX2" fmla="*/ 1855943 w 1855943"/>
                <a:gd name="connsiteY2" fmla="*/ 1733700 h 1733700"/>
                <a:gd name="connsiteX3" fmla="*/ 0 w 1855943"/>
                <a:gd name="connsiteY3" fmla="*/ 1733700 h 1733700"/>
                <a:gd name="connsiteX0" fmla="*/ 0 w 1855943"/>
                <a:gd name="connsiteY0" fmla="*/ 1771800 h 1771800"/>
                <a:gd name="connsiteX1" fmla="*/ 1846065 w 1855943"/>
                <a:gd name="connsiteY1" fmla="*/ 0 h 1771800"/>
                <a:gd name="connsiteX2" fmla="*/ 1855943 w 1855943"/>
                <a:gd name="connsiteY2" fmla="*/ 1771800 h 1771800"/>
                <a:gd name="connsiteX3" fmla="*/ 0 w 1855943"/>
                <a:gd name="connsiteY3" fmla="*/ 1771800 h 1771800"/>
                <a:gd name="connsiteX0" fmla="*/ 0 w 1855943"/>
                <a:gd name="connsiteY0" fmla="*/ 1611780 h 1611780"/>
                <a:gd name="connsiteX1" fmla="*/ 1837706 w 1855943"/>
                <a:gd name="connsiteY1" fmla="*/ 0 h 1611780"/>
                <a:gd name="connsiteX2" fmla="*/ 1855943 w 1855943"/>
                <a:gd name="connsiteY2" fmla="*/ 1611780 h 1611780"/>
                <a:gd name="connsiteX3" fmla="*/ 0 w 1855943"/>
                <a:gd name="connsiteY3" fmla="*/ 1611780 h 1611780"/>
                <a:gd name="connsiteX0" fmla="*/ 0 w 1859151"/>
                <a:gd name="connsiteY0" fmla="*/ 1908960 h 1908960"/>
                <a:gd name="connsiteX1" fmla="*/ 1859068 w 1859151"/>
                <a:gd name="connsiteY1" fmla="*/ 0 h 1908960"/>
                <a:gd name="connsiteX2" fmla="*/ 1855943 w 1859151"/>
                <a:gd name="connsiteY2" fmla="*/ 1908960 h 1908960"/>
                <a:gd name="connsiteX3" fmla="*/ 0 w 1859151"/>
                <a:gd name="connsiteY3" fmla="*/ 1908960 h 1908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9151" h="1908960">
                  <a:moveTo>
                    <a:pt x="0" y="1908960"/>
                  </a:moveTo>
                  <a:lnTo>
                    <a:pt x="1859068" y="0"/>
                  </a:lnTo>
                  <a:cubicBezTo>
                    <a:pt x="1859821" y="577900"/>
                    <a:pt x="1855190" y="1331060"/>
                    <a:pt x="1855943" y="1908960"/>
                  </a:cubicBezTo>
                  <a:lnTo>
                    <a:pt x="0" y="1908960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accent5">
                    <a:lumMod val="50000"/>
                  </a:schemeClr>
                </a:gs>
                <a:gs pos="55000">
                  <a:schemeClr val="accent5">
                    <a:lumMod val="60000"/>
                    <a:lumOff val="40000"/>
                  </a:schemeClr>
                </a:gs>
                <a:gs pos="0">
                  <a:schemeClr val="accent5">
                    <a:lumMod val="20000"/>
                    <a:lumOff val="80000"/>
                  </a:schemeClr>
                </a:gs>
              </a:gsLst>
              <a:lin ang="10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16" name="x axis">
              <a:extLst>
                <a:ext uri="{FF2B5EF4-FFF2-40B4-BE49-F238E27FC236}">
                  <a16:creationId xmlns:a16="http://schemas.microsoft.com/office/drawing/2014/main" id="{BE080942-87D6-4866-B8C5-506799DA9C43}"/>
                </a:ext>
              </a:extLst>
            </p:cNvPr>
            <p:cNvCxnSpPr/>
            <p:nvPr/>
          </p:nvCxnSpPr>
          <p:spPr>
            <a:xfrm flipV="1">
              <a:off x="7518528" y="5437505"/>
              <a:ext cx="354210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r Verbinder 16">
              <a:extLst>
                <a:ext uri="{FF2B5EF4-FFF2-40B4-BE49-F238E27FC236}">
                  <a16:creationId xmlns:a16="http://schemas.microsoft.com/office/drawing/2014/main" id="{4A8A2AB6-A8F7-4B36-9526-6104A1CD7E9E}"/>
                </a:ext>
              </a:extLst>
            </p:cNvPr>
            <p:cNvCxnSpPr/>
            <p:nvPr/>
          </p:nvCxnSpPr>
          <p:spPr>
            <a:xfrm flipH="1" flipV="1">
              <a:off x="6524573" y="4493172"/>
              <a:ext cx="1831152" cy="1756274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x axis label">
                  <a:extLst>
                    <a:ext uri="{FF2B5EF4-FFF2-40B4-BE49-F238E27FC236}">
                      <a16:creationId xmlns:a16="http://schemas.microsoft.com/office/drawing/2014/main" id="{7F985DC8-6777-4473-B1F0-5B269085FF8E}"/>
                    </a:ext>
                  </a:extLst>
                </p:cNvPr>
                <p:cNvSpPr txBox="1"/>
                <p:nvPr/>
              </p:nvSpPr>
              <p:spPr>
                <a:xfrm>
                  <a:off x="11061693" y="5235533"/>
                  <a:ext cx="364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8" name="x axis label">
                  <a:extLst>
                    <a:ext uri="{FF2B5EF4-FFF2-40B4-BE49-F238E27FC236}">
                      <a16:creationId xmlns:a16="http://schemas.microsoft.com/office/drawing/2014/main" id="{7F985DC8-6777-4473-B1F0-5B269085FF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61693" y="5235533"/>
                  <a:ext cx="364780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y axis label">
                  <a:extLst>
                    <a:ext uri="{FF2B5EF4-FFF2-40B4-BE49-F238E27FC236}">
                      <a16:creationId xmlns:a16="http://schemas.microsoft.com/office/drawing/2014/main" id="{D0BC80BA-7F12-4597-893C-4683812F7309}"/>
                    </a:ext>
                  </a:extLst>
                </p:cNvPr>
                <p:cNvSpPr txBox="1"/>
                <p:nvPr/>
              </p:nvSpPr>
              <p:spPr>
                <a:xfrm>
                  <a:off x="7331720" y="1475223"/>
                  <a:ext cx="3681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" name="y axis label">
                  <a:extLst>
                    <a:ext uri="{FF2B5EF4-FFF2-40B4-BE49-F238E27FC236}">
                      <a16:creationId xmlns:a16="http://schemas.microsoft.com/office/drawing/2014/main" id="{D0BC80BA-7F12-4597-893C-4683812F73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31720" y="1475223"/>
                  <a:ext cx="368178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BDD38E67-C73E-4037-A8F6-D04600BB1260}"/>
                </a:ext>
              </a:extLst>
            </p:cNvPr>
            <p:cNvCxnSpPr/>
            <p:nvPr/>
          </p:nvCxnSpPr>
          <p:spPr>
            <a:xfrm flipV="1">
              <a:off x="6605752" y="2237589"/>
              <a:ext cx="4239764" cy="406639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feld 22">
                  <a:extLst>
                    <a:ext uri="{FF2B5EF4-FFF2-40B4-BE49-F238E27FC236}">
                      <a16:creationId xmlns:a16="http://schemas.microsoft.com/office/drawing/2014/main" id="{3131C58E-774E-47DC-854A-62C62F15C991}"/>
                    </a:ext>
                  </a:extLst>
                </p:cNvPr>
                <p:cNvSpPr txBox="1"/>
                <p:nvPr/>
              </p:nvSpPr>
              <p:spPr>
                <a:xfrm flipH="1">
                  <a:off x="9204075" y="4190991"/>
                  <a:ext cx="1359147" cy="5162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2400" dirty="0"/>
                    <a:t>Vaild 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de-DE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a14:m>
                  <a:r>
                    <a:rPr lang="de-DE" sz="2400" dirty="0"/>
                    <a:t>‘s</a:t>
                  </a:r>
                </a:p>
              </p:txBody>
            </p:sp>
          </mc:Choice>
          <mc:Fallback xmlns="">
            <p:sp>
              <p:nvSpPr>
                <p:cNvPr id="23" name="Textfeld 22">
                  <a:extLst>
                    <a:ext uri="{FF2B5EF4-FFF2-40B4-BE49-F238E27FC236}">
                      <a16:creationId xmlns:a16="http://schemas.microsoft.com/office/drawing/2014/main" id="{3131C58E-774E-47DC-854A-62C62F15C9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9204075" y="4190991"/>
                  <a:ext cx="1359147" cy="516232"/>
                </a:xfrm>
                <a:prstGeom prst="rect">
                  <a:avLst/>
                </a:prstGeom>
                <a:blipFill>
                  <a:blip r:embed="rId5"/>
                  <a:stretch>
                    <a:fillRect l="-6278" r="-5381" b="-27059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hteck 24">
                <a:extLst>
                  <a:ext uri="{FF2B5EF4-FFF2-40B4-BE49-F238E27FC236}">
                    <a16:creationId xmlns:a16="http://schemas.microsoft.com/office/drawing/2014/main" id="{B3639463-3221-4E11-B984-4DB77B0D0CB9}"/>
                  </a:ext>
                </a:extLst>
              </p:cNvPr>
              <p:cNvSpPr/>
              <p:nvPr/>
            </p:nvSpPr>
            <p:spPr>
              <a:xfrm>
                <a:off x="8120653" y="1266825"/>
                <a:ext cx="1722844" cy="8660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de-DE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0≤</m:t>
                      </m:r>
                      <m:f>
                        <m:fPr>
                          <m:ctrlPr>
                            <a:rPr lang="de-DE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de-DE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de-DE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≤1</m:t>
                      </m:r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25" name="Rechteck 24">
                <a:extLst>
                  <a:ext uri="{FF2B5EF4-FFF2-40B4-BE49-F238E27FC236}">
                    <a16:creationId xmlns:a16="http://schemas.microsoft.com/office/drawing/2014/main" id="{B3639463-3221-4E11-B984-4DB77B0D0C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0653" y="1266825"/>
                <a:ext cx="1722844" cy="86607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hteck 1">
            <a:extLst>
              <a:ext uri="{FF2B5EF4-FFF2-40B4-BE49-F238E27FC236}">
                <a16:creationId xmlns:a16="http://schemas.microsoft.com/office/drawing/2014/main" id="{79132FFF-1A09-4ED0-99F3-094F18A37D1B}"/>
              </a:ext>
            </a:extLst>
          </p:cNvPr>
          <p:cNvSpPr/>
          <p:nvPr/>
        </p:nvSpPr>
        <p:spPr>
          <a:xfrm>
            <a:off x="5189476" y="5308278"/>
            <a:ext cx="897195" cy="39498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00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p:sp>
        <p:nvSpPr>
          <p:cNvPr id="27" name="Rechteck 1">
            <a:extLst>
              <a:ext uri="{FF2B5EF4-FFF2-40B4-BE49-F238E27FC236}">
                <a16:creationId xmlns:a16="http://schemas.microsoft.com/office/drawing/2014/main" id="{D45B248E-FFDF-426F-B946-AD84F40717C1}"/>
              </a:ext>
            </a:extLst>
          </p:cNvPr>
          <p:cNvSpPr/>
          <p:nvPr/>
        </p:nvSpPr>
        <p:spPr>
          <a:xfrm>
            <a:off x="4277965" y="5308278"/>
            <a:ext cx="911512" cy="394989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00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p:cxnSp>
        <p:nvCxnSpPr>
          <p:cNvPr id="28" name="Verbinder: gewinkelt 27">
            <a:extLst>
              <a:ext uri="{FF2B5EF4-FFF2-40B4-BE49-F238E27FC236}">
                <a16:creationId xmlns:a16="http://schemas.microsoft.com/office/drawing/2014/main" id="{342B4DE5-123B-4E75-A2F6-1B524FC2DC83}"/>
              </a:ext>
            </a:extLst>
          </p:cNvPr>
          <p:cNvCxnSpPr>
            <a:cxnSpLocks/>
          </p:cNvCxnSpPr>
          <p:nvPr/>
        </p:nvCxnSpPr>
        <p:spPr>
          <a:xfrm rot="10800000" flipH="1">
            <a:off x="4277964" y="5505773"/>
            <a:ext cx="1808707" cy="12700"/>
          </a:xfrm>
          <a:prstGeom prst="bentConnector5">
            <a:avLst>
              <a:gd name="adj1" fmla="val -12639"/>
              <a:gd name="adj2" fmla="val 6580071"/>
              <a:gd name="adj3" fmla="val 112639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76365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7ED31BF5-3BC1-4E90-B846-B53407A34091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537682" y="1475223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537682" y="2249381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DB698BF6-BF25-4C83-836A-D2B79AD242DD}"/>
                </a:ext>
              </a:extLst>
            </p:cNvPr>
            <p:cNvSpPr/>
            <p:nvPr/>
          </p:nvSpPr>
          <p:spPr>
            <a:xfrm>
              <a:off x="7150204" y="5082304"/>
              <a:ext cx="710294" cy="7102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44B7FBDA-32DA-4AF5-BB5F-B61F9D7FF34B}"/>
                </a:ext>
              </a:extLst>
            </p:cNvPr>
            <p:cNvSpPr/>
            <p:nvPr/>
          </p:nvSpPr>
          <p:spPr>
            <a:xfrm>
              <a:off x="8570790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EA42186F-4601-4E60-9032-6C736C75E773}"/>
                </a:ext>
              </a:extLst>
            </p:cNvPr>
            <p:cNvSpPr/>
            <p:nvPr/>
          </p:nvSpPr>
          <p:spPr>
            <a:xfrm>
              <a:off x="7860497" y="4381644"/>
              <a:ext cx="710294" cy="7102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802F8AFB-2972-4EC6-AF1B-1445549190F0}"/>
                </a:ext>
              </a:extLst>
            </p:cNvPr>
            <p:cNvSpPr/>
            <p:nvPr/>
          </p:nvSpPr>
          <p:spPr>
            <a:xfrm>
              <a:off x="9281082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3577B0C0-7C9E-4E05-954A-DC7A4A2482C1}"/>
                </a:ext>
              </a:extLst>
            </p:cNvPr>
            <p:cNvSpPr/>
            <p:nvPr/>
          </p:nvSpPr>
          <p:spPr>
            <a:xfrm>
              <a:off x="9991375" y="2961062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833226" y="2416496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8219461" y="5257477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329169" y="2601149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331720" y="1475223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B4E1AC4-9B4B-4CFC-B588-B97DA9A0E394}"/>
                </a:ext>
              </a:extLst>
            </p:cNvPr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0775D06-6F2A-42A8-8704-8177F1C79864}"/>
                </a:ext>
              </a:extLst>
            </p:cNvPr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6BE14B49-185A-461B-90EB-035CB4B27B3F}"/>
                </a:ext>
              </a:extLst>
            </p:cNvPr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45D4FC9-ED68-4505-BCC1-BC4778EA9314}"/>
                </a:ext>
              </a:extLst>
            </p:cNvPr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3C2F3B26-BAD5-4CC3-BDD4-BCD09A99B3AA}"/>
                </a:ext>
              </a:extLst>
            </p:cNvPr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5370F35-B581-4E26-9C25-FB09F80ACD4B}"/>
                </a:ext>
              </a:extLst>
            </p:cNvPr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C30F3476-E820-492C-8568-864F80CD57CC}"/>
                </a:ext>
              </a:extLst>
            </p:cNvPr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D33D0DD-1486-4A47-BAD0-2787EC3776B8}"/>
                </a:ext>
              </a:extLst>
            </p:cNvPr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90A4C1FC-7BC6-40F5-ABA4-26076D555008}"/>
                </a:ext>
              </a:extLst>
            </p:cNvPr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F1C16EF0-3D44-4574-B997-C78CF386BE13}"/>
                </a:ext>
              </a:extLst>
            </p:cNvPr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EBC870-81F9-4DE0-AE9E-F73BB9860E10}"/>
                </a:ext>
              </a:extLst>
            </p:cNvPr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5D4DD3BB-69FF-4493-90FE-E7D63B7E8C07}"/>
                </a:ext>
              </a:extLst>
            </p:cNvPr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389677" y="3197145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393581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7F3A4855-AA8F-4013-9098-72049059A43C}"/>
              </a:ext>
            </a:extLst>
          </p:cNvPr>
          <p:cNvGrpSpPr/>
          <p:nvPr/>
        </p:nvGrpSpPr>
        <p:grpSpPr>
          <a:xfrm>
            <a:off x="1597682" y="5684965"/>
            <a:ext cx="1808706" cy="394989"/>
            <a:chOff x="1597682" y="5684965"/>
            <a:chExt cx="1808706" cy="394989"/>
          </a:xfrm>
        </p:grpSpPr>
        <p:sp>
          <p:nvSpPr>
            <p:cNvPr id="71" name="Rechteck 1">
              <a:extLst>
                <a:ext uri="{FF2B5EF4-FFF2-40B4-BE49-F238E27FC236}">
                  <a16:creationId xmlns:a16="http://schemas.microsoft.com/office/drawing/2014/main" id="{15B2B401-CDF0-4600-8F3C-5CD9F3E435FA}"/>
                </a:ext>
              </a:extLst>
            </p:cNvPr>
            <p:cNvSpPr/>
            <p:nvPr/>
          </p:nvSpPr>
          <p:spPr>
            <a:xfrm>
              <a:off x="1597682" y="5684965"/>
              <a:ext cx="911512" cy="394989"/>
            </a:xfrm>
            <a:prstGeom prst="rect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72" name="Rechteck 1">
              <a:extLst>
                <a:ext uri="{FF2B5EF4-FFF2-40B4-BE49-F238E27FC236}">
                  <a16:creationId xmlns:a16="http://schemas.microsoft.com/office/drawing/2014/main" id="{8F41520F-F87F-46E5-8F41-4D77D6E54573}"/>
                </a:ext>
              </a:extLst>
            </p:cNvPr>
            <p:cNvSpPr/>
            <p:nvPr/>
          </p:nvSpPr>
          <p:spPr>
            <a:xfrm>
              <a:off x="2509193" y="5684965"/>
              <a:ext cx="897195" cy="394989"/>
            </a:xfrm>
            <a:prstGeom prst="rect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73" name="Verbinder: gewinkelt 72">
              <a:extLst>
                <a:ext uri="{FF2B5EF4-FFF2-40B4-BE49-F238E27FC236}">
                  <a16:creationId xmlns:a16="http://schemas.microsoft.com/office/drawing/2014/main" id="{60611BAD-DD73-440A-AD3F-64F42FA13DD5}"/>
                </a:ext>
              </a:extLst>
            </p:cNvPr>
            <p:cNvCxnSpPr>
              <a:cxnSpLocks/>
              <a:stCxn id="71" idx="1"/>
              <a:endCxn id="72" idx="3"/>
            </p:cNvCxnSpPr>
            <p:nvPr/>
          </p:nvCxnSpPr>
          <p:spPr>
            <a:xfrm rot="10800000" flipH="1">
              <a:off x="1597682" y="5882460"/>
              <a:ext cx="1808706" cy="12700"/>
            </a:xfrm>
            <a:prstGeom prst="bentConnector5">
              <a:avLst>
                <a:gd name="adj1" fmla="val -12639"/>
                <a:gd name="adj2" fmla="val 9145071"/>
                <a:gd name="adj3" fmla="val 112639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Textfeld 73">
            <a:extLst>
              <a:ext uri="{FF2B5EF4-FFF2-40B4-BE49-F238E27FC236}">
                <a16:creationId xmlns:a16="http://schemas.microsoft.com/office/drawing/2014/main" id="{64C48DF8-7075-4B3C-B400-0A7B8E1E9D51}"/>
              </a:ext>
            </a:extLst>
          </p:cNvPr>
          <p:cNvSpPr txBox="1"/>
          <p:nvPr/>
        </p:nvSpPr>
        <p:spPr>
          <a:xfrm>
            <a:off x="2283065" y="4029410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Consolas" panose="020B0609020204030204" pitchFamily="49" charset="0"/>
              </a:rPr>
              <a:t>+1</a:t>
            </a:r>
          </a:p>
        </p:txBody>
      </p:sp>
    </p:spTree>
    <p:extLst>
      <p:ext uri="{BB962C8B-B14F-4D97-AF65-F5344CB8AC3E}">
        <p14:creationId xmlns:p14="http://schemas.microsoft.com/office/powerpoint/2010/main" val="10140973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83FFD83-B499-41B3-80A0-4F2908B476D1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537682" y="1475223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537682" y="2249381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DB698BF6-BF25-4C83-836A-D2B79AD242DD}"/>
                </a:ext>
              </a:extLst>
            </p:cNvPr>
            <p:cNvSpPr/>
            <p:nvPr/>
          </p:nvSpPr>
          <p:spPr>
            <a:xfrm>
              <a:off x="7150204" y="508230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44B7FBDA-32DA-4AF5-BB5F-B61F9D7FF34B}"/>
                </a:ext>
              </a:extLst>
            </p:cNvPr>
            <p:cNvSpPr/>
            <p:nvPr/>
          </p:nvSpPr>
          <p:spPr>
            <a:xfrm>
              <a:off x="8570790" y="3671353"/>
              <a:ext cx="710294" cy="7102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EA42186F-4601-4E60-9032-6C736C75E773}"/>
                </a:ext>
              </a:extLst>
            </p:cNvPr>
            <p:cNvSpPr/>
            <p:nvPr/>
          </p:nvSpPr>
          <p:spPr>
            <a:xfrm>
              <a:off x="7860497" y="4381644"/>
              <a:ext cx="710294" cy="7102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802F8AFB-2972-4EC6-AF1B-1445549190F0}"/>
                </a:ext>
              </a:extLst>
            </p:cNvPr>
            <p:cNvSpPr/>
            <p:nvPr/>
          </p:nvSpPr>
          <p:spPr>
            <a:xfrm>
              <a:off x="9281082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3577B0C0-7C9E-4E05-954A-DC7A4A2482C1}"/>
                </a:ext>
              </a:extLst>
            </p:cNvPr>
            <p:cNvSpPr/>
            <p:nvPr/>
          </p:nvSpPr>
          <p:spPr>
            <a:xfrm>
              <a:off x="9991375" y="2961062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833226" y="2416496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8219461" y="5257477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329169" y="2601149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331720" y="1475223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B4E1AC4-9B4B-4CFC-B588-B97DA9A0E394}"/>
                </a:ext>
              </a:extLst>
            </p:cNvPr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0775D06-6F2A-42A8-8704-8177F1C79864}"/>
                </a:ext>
              </a:extLst>
            </p:cNvPr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6BE14B49-185A-461B-90EB-035CB4B27B3F}"/>
                </a:ext>
              </a:extLst>
            </p:cNvPr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45D4FC9-ED68-4505-BCC1-BC4778EA9314}"/>
                </a:ext>
              </a:extLst>
            </p:cNvPr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3C2F3B26-BAD5-4CC3-BDD4-BCD09A99B3AA}"/>
                </a:ext>
              </a:extLst>
            </p:cNvPr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5370F35-B581-4E26-9C25-FB09F80ACD4B}"/>
                </a:ext>
              </a:extLst>
            </p:cNvPr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C30F3476-E820-492C-8568-864F80CD57CC}"/>
                </a:ext>
              </a:extLst>
            </p:cNvPr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D33D0DD-1486-4A47-BAD0-2787EC3776B8}"/>
                </a:ext>
              </a:extLst>
            </p:cNvPr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90A4C1FC-7BC6-40F5-ABA4-26076D555008}"/>
                </a:ext>
              </a:extLst>
            </p:cNvPr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F1C16EF0-3D44-4574-B997-C78CF386BE13}"/>
                </a:ext>
              </a:extLst>
            </p:cNvPr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EBC870-81F9-4DE0-AE9E-F73BB9860E10}"/>
                </a:ext>
              </a:extLst>
            </p:cNvPr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5D4DD3BB-69FF-4493-90FE-E7D63B7E8C07}"/>
                </a:ext>
              </a:extLst>
            </p:cNvPr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389677" y="3197145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679563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7F3A4855-AA8F-4013-9098-72049059A43C}"/>
              </a:ext>
            </a:extLst>
          </p:cNvPr>
          <p:cNvGrpSpPr/>
          <p:nvPr/>
        </p:nvGrpSpPr>
        <p:grpSpPr>
          <a:xfrm>
            <a:off x="2480332" y="5684965"/>
            <a:ext cx="1808706" cy="394989"/>
            <a:chOff x="1597682" y="5684965"/>
            <a:chExt cx="1808706" cy="394989"/>
          </a:xfrm>
        </p:grpSpPr>
        <p:sp>
          <p:nvSpPr>
            <p:cNvPr id="71" name="Rechteck 1">
              <a:extLst>
                <a:ext uri="{FF2B5EF4-FFF2-40B4-BE49-F238E27FC236}">
                  <a16:creationId xmlns:a16="http://schemas.microsoft.com/office/drawing/2014/main" id="{15B2B401-CDF0-4600-8F3C-5CD9F3E435FA}"/>
                </a:ext>
              </a:extLst>
            </p:cNvPr>
            <p:cNvSpPr/>
            <p:nvPr/>
          </p:nvSpPr>
          <p:spPr>
            <a:xfrm>
              <a:off x="1597682" y="5684965"/>
              <a:ext cx="911512" cy="394989"/>
            </a:xfrm>
            <a:prstGeom prst="rect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72" name="Rechteck 1">
              <a:extLst>
                <a:ext uri="{FF2B5EF4-FFF2-40B4-BE49-F238E27FC236}">
                  <a16:creationId xmlns:a16="http://schemas.microsoft.com/office/drawing/2014/main" id="{8F41520F-F87F-46E5-8F41-4D77D6E54573}"/>
                </a:ext>
              </a:extLst>
            </p:cNvPr>
            <p:cNvSpPr/>
            <p:nvPr/>
          </p:nvSpPr>
          <p:spPr>
            <a:xfrm>
              <a:off x="2509193" y="5684965"/>
              <a:ext cx="897195" cy="394989"/>
            </a:xfrm>
            <a:prstGeom prst="rect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73" name="Verbinder: gewinkelt 72">
              <a:extLst>
                <a:ext uri="{FF2B5EF4-FFF2-40B4-BE49-F238E27FC236}">
                  <a16:creationId xmlns:a16="http://schemas.microsoft.com/office/drawing/2014/main" id="{60611BAD-DD73-440A-AD3F-64F42FA13DD5}"/>
                </a:ext>
              </a:extLst>
            </p:cNvPr>
            <p:cNvCxnSpPr>
              <a:cxnSpLocks/>
              <a:stCxn id="71" idx="1"/>
              <a:endCxn id="72" idx="3"/>
            </p:cNvCxnSpPr>
            <p:nvPr/>
          </p:nvCxnSpPr>
          <p:spPr>
            <a:xfrm rot="10800000" flipH="1">
              <a:off x="1597682" y="5882460"/>
              <a:ext cx="1808706" cy="12700"/>
            </a:xfrm>
            <a:prstGeom prst="bentConnector5">
              <a:avLst>
                <a:gd name="adj1" fmla="val -12639"/>
                <a:gd name="adj2" fmla="val 9145071"/>
                <a:gd name="adj3" fmla="val 112639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Textfeld 73">
            <a:extLst>
              <a:ext uri="{FF2B5EF4-FFF2-40B4-BE49-F238E27FC236}">
                <a16:creationId xmlns:a16="http://schemas.microsoft.com/office/drawing/2014/main" id="{64C48DF8-7075-4B3C-B400-0A7B8E1E9D51}"/>
              </a:ext>
            </a:extLst>
          </p:cNvPr>
          <p:cNvSpPr txBox="1"/>
          <p:nvPr/>
        </p:nvSpPr>
        <p:spPr>
          <a:xfrm>
            <a:off x="3165715" y="4029410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Consolas" panose="020B0609020204030204" pitchFamily="49" charset="0"/>
              </a:rPr>
              <a:t>+1</a:t>
            </a:r>
          </a:p>
        </p:txBody>
      </p:sp>
    </p:spTree>
    <p:extLst>
      <p:ext uri="{BB962C8B-B14F-4D97-AF65-F5344CB8AC3E}">
        <p14:creationId xmlns:p14="http://schemas.microsoft.com/office/powerpoint/2010/main" val="19819747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9CA6165D-9E43-4260-BB25-8545055991E1}"/>
              </a:ext>
            </a:extLst>
          </p:cNvPr>
          <p:cNvGrpSpPr/>
          <p:nvPr/>
        </p:nvGrpSpPr>
        <p:grpSpPr>
          <a:xfrm>
            <a:off x="6530425" y="1475223"/>
            <a:ext cx="4895141" cy="4817192"/>
            <a:chOff x="6537682" y="1475223"/>
            <a:chExt cx="489514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537682" y="2249381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DB698BF6-BF25-4C83-836A-D2B79AD242DD}"/>
                </a:ext>
              </a:extLst>
            </p:cNvPr>
            <p:cNvSpPr/>
            <p:nvPr/>
          </p:nvSpPr>
          <p:spPr>
            <a:xfrm>
              <a:off x="7156554" y="508230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44B7FBDA-32DA-4AF5-BB5F-B61F9D7FF34B}"/>
                </a:ext>
              </a:extLst>
            </p:cNvPr>
            <p:cNvSpPr/>
            <p:nvPr/>
          </p:nvSpPr>
          <p:spPr>
            <a:xfrm>
              <a:off x="8577140" y="3671353"/>
              <a:ext cx="710294" cy="7102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EA42186F-4601-4E60-9032-6C736C75E773}"/>
                </a:ext>
              </a:extLst>
            </p:cNvPr>
            <p:cNvSpPr/>
            <p:nvPr/>
          </p:nvSpPr>
          <p:spPr>
            <a:xfrm>
              <a:off x="7866847" y="438164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802F8AFB-2972-4EC6-AF1B-1445549190F0}"/>
                </a:ext>
              </a:extLst>
            </p:cNvPr>
            <p:cNvSpPr/>
            <p:nvPr/>
          </p:nvSpPr>
          <p:spPr>
            <a:xfrm>
              <a:off x="9287432" y="3671353"/>
              <a:ext cx="710294" cy="7102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3577B0C0-7C9E-4E05-954A-DC7A4A2482C1}"/>
                </a:ext>
              </a:extLst>
            </p:cNvPr>
            <p:cNvSpPr/>
            <p:nvPr/>
          </p:nvSpPr>
          <p:spPr>
            <a:xfrm>
              <a:off x="9997725" y="2961062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839576" y="2416496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8225811" y="5257477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335519" y="2601149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338070" y="1475223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B4E1AC4-9B4B-4CFC-B588-B97DA9A0E394}"/>
                </a:ext>
              </a:extLst>
            </p:cNvPr>
            <p:cNvCxnSpPr/>
            <p:nvPr/>
          </p:nvCxnSpPr>
          <p:spPr>
            <a:xfrm flipV="1">
              <a:off x="715655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0775D06-6F2A-42A8-8704-8177F1C79864}"/>
                </a:ext>
              </a:extLst>
            </p:cNvPr>
            <p:cNvCxnSpPr/>
            <p:nvPr/>
          </p:nvCxnSpPr>
          <p:spPr>
            <a:xfrm>
              <a:off x="786684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6BE14B49-185A-461B-90EB-035CB4B27B3F}"/>
                </a:ext>
              </a:extLst>
            </p:cNvPr>
            <p:cNvCxnSpPr/>
            <p:nvPr/>
          </p:nvCxnSpPr>
          <p:spPr>
            <a:xfrm>
              <a:off x="857714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45D4FC9-ED68-4505-BCC1-BC4778EA9314}"/>
                </a:ext>
              </a:extLst>
            </p:cNvPr>
            <p:cNvCxnSpPr/>
            <p:nvPr/>
          </p:nvCxnSpPr>
          <p:spPr>
            <a:xfrm>
              <a:off x="999772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3C2F3B26-BAD5-4CC3-BDD4-BCD09A99B3AA}"/>
                </a:ext>
              </a:extLst>
            </p:cNvPr>
            <p:cNvCxnSpPr/>
            <p:nvPr/>
          </p:nvCxnSpPr>
          <p:spPr>
            <a:xfrm>
              <a:off x="1070801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5370F35-B581-4E26-9C25-FB09F80ACD4B}"/>
                </a:ext>
              </a:extLst>
            </p:cNvPr>
            <p:cNvCxnSpPr/>
            <p:nvPr/>
          </p:nvCxnSpPr>
          <p:spPr>
            <a:xfrm flipV="1">
              <a:off x="715655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C30F3476-E820-492C-8568-864F80CD57CC}"/>
                </a:ext>
              </a:extLst>
            </p:cNvPr>
            <p:cNvCxnSpPr/>
            <p:nvPr/>
          </p:nvCxnSpPr>
          <p:spPr>
            <a:xfrm flipV="1">
              <a:off x="715655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D33D0DD-1486-4A47-BAD0-2787EC3776B8}"/>
                </a:ext>
              </a:extLst>
            </p:cNvPr>
            <p:cNvCxnSpPr/>
            <p:nvPr/>
          </p:nvCxnSpPr>
          <p:spPr>
            <a:xfrm flipV="1">
              <a:off x="715655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90A4C1FC-7BC6-40F5-ABA4-26076D555008}"/>
                </a:ext>
              </a:extLst>
            </p:cNvPr>
            <p:cNvCxnSpPr/>
            <p:nvPr/>
          </p:nvCxnSpPr>
          <p:spPr>
            <a:xfrm flipV="1">
              <a:off x="715655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F1C16EF0-3D44-4574-B997-C78CF386BE13}"/>
                </a:ext>
              </a:extLst>
            </p:cNvPr>
            <p:cNvCxnSpPr/>
            <p:nvPr/>
          </p:nvCxnSpPr>
          <p:spPr>
            <a:xfrm>
              <a:off x="715655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EBC870-81F9-4DE0-AE9E-F73BB9860E10}"/>
                </a:ext>
              </a:extLst>
            </p:cNvPr>
            <p:cNvCxnSpPr/>
            <p:nvPr/>
          </p:nvCxnSpPr>
          <p:spPr>
            <a:xfrm flipV="1">
              <a:off x="716695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5D4DD3BB-69FF-4493-90FE-E7D63B7E8C07}"/>
                </a:ext>
              </a:extLst>
            </p:cNvPr>
            <p:cNvCxnSpPr/>
            <p:nvPr/>
          </p:nvCxnSpPr>
          <p:spPr>
            <a:xfrm>
              <a:off x="928743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396027" y="3197145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721042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7F3A4855-AA8F-4013-9098-72049059A43C}"/>
              </a:ext>
            </a:extLst>
          </p:cNvPr>
          <p:cNvGrpSpPr/>
          <p:nvPr/>
        </p:nvGrpSpPr>
        <p:grpSpPr>
          <a:xfrm>
            <a:off x="3362982" y="5684965"/>
            <a:ext cx="1808706" cy="394989"/>
            <a:chOff x="1597682" y="5684965"/>
            <a:chExt cx="1808706" cy="394989"/>
          </a:xfrm>
        </p:grpSpPr>
        <p:sp>
          <p:nvSpPr>
            <p:cNvPr id="71" name="Rechteck 1">
              <a:extLst>
                <a:ext uri="{FF2B5EF4-FFF2-40B4-BE49-F238E27FC236}">
                  <a16:creationId xmlns:a16="http://schemas.microsoft.com/office/drawing/2014/main" id="{15B2B401-CDF0-4600-8F3C-5CD9F3E435FA}"/>
                </a:ext>
              </a:extLst>
            </p:cNvPr>
            <p:cNvSpPr/>
            <p:nvPr/>
          </p:nvSpPr>
          <p:spPr>
            <a:xfrm>
              <a:off x="1597682" y="5684965"/>
              <a:ext cx="911512" cy="394989"/>
            </a:xfrm>
            <a:prstGeom prst="rect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72" name="Rechteck 1">
              <a:extLst>
                <a:ext uri="{FF2B5EF4-FFF2-40B4-BE49-F238E27FC236}">
                  <a16:creationId xmlns:a16="http://schemas.microsoft.com/office/drawing/2014/main" id="{8F41520F-F87F-46E5-8F41-4D77D6E54573}"/>
                </a:ext>
              </a:extLst>
            </p:cNvPr>
            <p:cNvSpPr/>
            <p:nvPr/>
          </p:nvSpPr>
          <p:spPr>
            <a:xfrm>
              <a:off x="2509193" y="5684965"/>
              <a:ext cx="897195" cy="394989"/>
            </a:xfrm>
            <a:prstGeom prst="rect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73" name="Verbinder: gewinkelt 72">
              <a:extLst>
                <a:ext uri="{FF2B5EF4-FFF2-40B4-BE49-F238E27FC236}">
                  <a16:creationId xmlns:a16="http://schemas.microsoft.com/office/drawing/2014/main" id="{60611BAD-DD73-440A-AD3F-64F42FA13DD5}"/>
                </a:ext>
              </a:extLst>
            </p:cNvPr>
            <p:cNvCxnSpPr>
              <a:cxnSpLocks/>
              <a:stCxn id="71" idx="1"/>
              <a:endCxn id="72" idx="3"/>
            </p:cNvCxnSpPr>
            <p:nvPr/>
          </p:nvCxnSpPr>
          <p:spPr>
            <a:xfrm rot="10800000" flipH="1">
              <a:off x="1597682" y="5882460"/>
              <a:ext cx="1808706" cy="12700"/>
            </a:xfrm>
            <a:prstGeom prst="bentConnector5">
              <a:avLst>
                <a:gd name="adj1" fmla="val -12639"/>
                <a:gd name="adj2" fmla="val 9145071"/>
                <a:gd name="adj3" fmla="val 112639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Textfeld 73">
            <a:extLst>
              <a:ext uri="{FF2B5EF4-FFF2-40B4-BE49-F238E27FC236}">
                <a16:creationId xmlns:a16="http://schemas.microsoft.com/office/drawing/2014/main" id="{64C48DF8-7075-4B3C-B400-0A7B8E1E9D51}"/>
              </a:ext>
            </a:extLst>
          </p:cNvPr>
          <p:cNvSpPr txBox="1"/>
          <p:nvPr/>
        </p:nvSpPr>
        <p:spPr>
          <a:xfrm>
            <a:off x="4048365" y="4029410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Consolas" panose="020B0609020204030204" pitchFamily="49" charset="0"/>
              </a:rPr>
              <a:t>+1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8B7FB7F6-31F9-4A58-960F-B6CBC5017326}"/>
              </a:ext>
            </a:extLst>
          </p:cNvPr>
          <p:cNvSpPr txBox="1"/>
          <p:nvPr/>
        </p:nvSpPr>
        <p:spPr>
          <a:xfrm>
            <a:off x="4048365" y="4348209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Consolas" panose="020B0609020204030204" pitchFamily="49" charset="0"/>
              </a:rPr>
              <a:t>+0</a:t>
            </a:r>
          </a:p>
        </p:txBody>
      </p:sp>
    </p:spTree>
    <p:extLst>
      <p:ext uri="{BB962C8B-B14F-4D97-AF65-F5344CB8AC3E}">
        <p14:creationId xmlns:p14="http://schemas.microsoft.com/office/powerpoint/2010/main" val="21325934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DF25DAF4-FA8B-49AF-9817-1692B6E3AA61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537682" y="1475223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537682" y="2249381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DB698BF6-BF25-4C83-836A-D2B79AD242DD}"/>
                </a:ext>
              </a:extLst>
            </p:cNvPr>
            <p:cNvSpPr/>
            <p:nvPr/>
          </p:nvSpPr>
          <p:spPr>
            <a:xfrm>
              <a:off x="7150204" y="508230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44B7FBDA-32DA-4AF5-BB5F-B61F9D7FF34B}"/>
                </a:ext>
              </a:extLst>
            </p:cNvPr>
            <p:cNvSpPr/>
            <p:nvPr/>
          </p:nvSpPr>
          <p:spPr>
            <a:xfrm>
              <a:off x="8570790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EA42186F-4601-4E60-9032-6C736C75E773}"/>
                </a:ext>
              </a:extLst>
            </p:cNvPr>
            <p:cNvSpPr/>
            <p:nvPr/>
          </p:nvSpPr>
          <p:spPr>
            <a:xfrm>
              <a:off x="7860497" y="438164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802F8AFB-2972-4EC6-AF1B-1445549190F0}"/>
                </a:ext>
              </a:extLst>
            </p:cNvPr>
            <p:cNvSpPr/>
            <p:nvPr/>
          </p:nvSpPr>
          <p:spPr>
            <a:xfrm>
              <a:off x="9281082" y="3671353"/>
              <a:ext cx="710294" cy="7102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3577B0C0-7C9E-4E05-954A-DC7A4A2482C1}"/>
                </a:ext>
              </a:extLst>
            </p:cNvPr>
            <p:cNvSpPr/>
            <p:nvPr/>
          </p:nvSpPr>
          <p:spPr>
            <a:xfrm>
              <a:off x="9991375" y="2961062"/>
              <a:ext cx="710294" cy="7102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833226" y="2416496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8219461" y="5257477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329169" y="2601149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331720" y="1475223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B4E1AC4-9B4B-4CFC-B588-B97DA9A0E394}"/>
                </a:ext>
              </a:extLst>
            </p:cNvPr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0775D06-6F2A-42A8-8704-8177F1C79864}"/>
                </a:ext>
              </a:extLst>
            </p:cNvPr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6BE14B49-185A-461B-90EB-035CB4B27B3F}"/>
                </a:ext>
              </a:extLst>
            </p:cNvPr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45D4FC9-ED68-4505-BCC1-BC4778EA9314}"/>
                </a:ext>
              </a:extLst>
            </p:cNvPr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3C2F3B26-BAD5-4CC3-BDD4-BCD09A99B3AA}"/>
                </a:ext>
              </a:extLst>
            </p:cNvPr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5370F35-B581-4E26-9C25-FB09F80ACD4B}"/>
                </a:ext>
              </a:extLst>
            </p:cNvPr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C30F3476-E820-492C-8568-864F80CD57CC}"/>
                </a:ext>
              </a:extLst>
            </p:cNvPr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D33D0DD-1486-4A47-BAD0-2787EC3776B8}"/>
                </a:ext>
              </a:extLst>
            </p:cNvPr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90A4C1FC-7BC6-40F5-ABA4-26076D555008}"/>
                </a:ext>
              </a:extLst>
            </p:cNvPr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F1C16EF0-3D44-4574-B997-C78CF386BE13}"/>
                </a:ext>
              </a:extLst>
            </p:cNvPr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EBC870-81F9-4DE0-AE9E-F73BB9860E10}"/>
                </a:ext>
              </a:extLst>
            </p:cNvPr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5D4DD3BB-69FF-4493-90FE-E7D63B7E8C07}"/>
                </a:ext>
              </a:extLst>
            </p:cNvPr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389677" y="3197145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287033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7F3A4855-AA8F-4013-9098-72049059A43C}"/>
              </a:ext>
            </a:extLst>
          </p:cNvPr>
          <p:cNvGrpSpPr/>
          <p:nvPr/>
        </p:nvGrpSpPr>
        <p:grpSpPr>
          <a:xfrm>
            <a:off x="4264682" y="5684965"/>
            <a:ext cx="1808706" cy="394989"/>
            <a:chOff x="1597682" y="5684965"/>
            <a:chExt cx="1808706" cy="394989"/>
          </a:xfrm>
        </p:grpSpPr>
        <p:sp>
          <p:nvSpPr>
            <p:cNvPr id="71" name="Rechteck 1">
              <a:extLst>
                <a:ext uri="{FF2B5EF4-FFF2-40B4-BE49-F238E27FC236}">
                  <a16:creationId xmlns:a16="http://schemas.microsoft.com/office/drawing/2014/main" id="{15B2B401-CDF0-4600-8F3C-5CD9F3E435FA}"/>
                </a:ext>
              </a:extLst>
            </p:cNvPr>
            <p:cNvSpPr/>
            <p:nvPr/>
          </p:nvSpPr>
          <p:spPr>
            <a:xfrm>
              <a:off x="1597682" y="5684965"/>
              <a:ext cx="911512" cy="394989"/>
            </a:xfrm>
            <a:prstGeom prst="rect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72" name="Rechteck 1">
              <a:extLst>
                <a:ext uri="{FF2B5EF4-FFF2-40B4-BE49-F238E27FC236}">
                  <a16:creationId xmlns:a16="http://schemas.microsoft.com/office/drawing/2014/main" id="{8F41520F-F87F-46E5-8F41-4D77D6E54573}"/>
                </a:ext>
              </a:extLst>
            </p:cNvPr>
            <p:cNvSpPr/>
            <p:nvPr/>
          </p:nvSpPr>
          <p:spPr>
            <a:xfrm>
              <a:off x="2509193" y="5684965"/>
              <a:ext cx="897195" cy="394989"/>
            </a:xfrm>
            <a:prstGeom prst="rect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73" name="Verbinder: gewinkelt 72">
              <a:extLst>
                <a:ext uri="{FF2B5EF4-FFF2-40B4-BE49-F238E27FC236}">
                  <a16:creationId xmlns:a16="http://schemas.microsoft.com/office/drawing/2014/main" id="{60611BAD-DD73-440A-AD3F-64F42FA13DD5}"/>
                </a:ext>
              </a:extLst>
            </p:cNvPr>
            <p:cNvCxnSpPr>
              <a:cxnSpLocks/>
              <a:stCxn id="71" idx="1"/>
              <a:endCxn id="72" idx="3"/>
            </p:cNvCxnSpPr>
            <p:nvPr/>
          </p:nvCxnSpPr>
          <p:spPr>
            <a:xfrm rot="10800000" flipH="1">
              <a:off x="1597682" y="5882460"/>
              <a:ext cx="1808706" cy="12700"/>
            </a:xfrm>
            <a:prstGeom prst="bentConnector5">
              <a:avLst>
                <a:gd name="adj1" fmla="val -12639"/>
                <a:gd name="adj2" fmla="val 9145071"/>
                <a:gd name="adj3" fmla="val 112639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4" name="Textfeld 73">
            <a:extLst>
              <a:ext uri="{FF2B5EF4-FFF2-40B4-BE49-F238E27FC236}">
                <a16:creationId xmlns:a16="http://schemas.microsoft.com/office/drawing/2014/main" id="{64C48DF8-7075-4B3C-B400-0A7B8E1E9D51}"/>
              </a:ext>
            </a:extLst>
          </p:cNvPr>
          <p:cNvSpPr txBox="1"/>
          <p:nvPr/>
        </p:nvSpPr>
        <p:spPr>
          <a:xfrm>
            <a:off x="4950065" y="4029410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Consolas" panose="020B0609020204030204" pitchFamily="49" charset="0"/>
              </a:rPr>
              <a:t>+1</a:t>
            </a:r>
          </a:p>
        </p:txBody>
      </p:sp>
      <p:sp>
        <p:nvSpPr>
          <p:cNvPr id="64" name="Textfeld 63">
            <a:extLst>
              <a:ext uri="{FF2B5EF4-FFF2-40B4-BE49-F238E27FC236}">
                <a16:creationId xmlns:a16="http://schemas.microsoft.com/office/drawing/2014/main" id="{8B7FB7F6-31F9-4A58-960F-B6CBC5017326}"/>
              </a:ext>
            </a:extLst>
          </p:cNvPr>
          <p:cNvSpPr txBox="1"/>
          <p:nvPr/>
        </p:nvSpPr>
        <p:spPr>
          <a:xfrm>
            <a:off x="4950065" y="4348209"/>
            <a:ext cx="43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Consolas" panose="020B0609020204030204" pitchFamily="49" charset="0"/>
              </a:rPr>
              <a:t>+0</a:t>
            </a:r>
          </a:p>
        </p:txBody>
      </p:sp>
    </p:spTree>
    <p:extLst>
      <p:ext uri="{BB962C8B-B14F-4D97-AF65-F5344CB8AC3E}">
        <p14:creationId xmlns:p14="http://schemas.microsoft.com/office/powerpoint/2010/main" val="1639650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int y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  if(</a:t>
            </a:r>
            <a:r>
              <a:rPr lang="en-US" altLang="en-US" dirty="0" err="1">
                <a:solidFill>
                  <a:schemeClr val="bg1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– y &gt;= 0.5)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7ED31BF5-3BC1-4E90-B846-B53407A34091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537682" y="1475223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537682" y="2249381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DB698BF6-BF25-4C83-836A-D2B79AD242DD}"/>
                </a:ext>
              </a:extLst>
            </p:cNvPr>
            <p:cNvSpPr/>
            <p:nvPr/>
          </p:nvSpPr>
          <p:spPr>
            <a:xfrm>
              <a:off x="7150204" y="508230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44B7FBDA-32DA-4AF5-BB5F-B61F9D7FF34B}"/>
                </a:ext>
              </a:extLst>
            </p:cNvPr>
            <p:cNvSpPr/>
            <p:nvPr/>
          </p:nvSpPr>
          <p:spPr>
            <a:xfrm>
              <a:off x="8570790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EA42186F-4601-4E60-9032-6C736C75E773}"/>
                </a:ext>
              </a:extLst>
            </p:cNvPr>
            <p:cNvSpPr/>
            <p:nvPr/>
          </p:nvSpPr>
          <p:spPr>
            <a:xfrm>
              <a:off x="7860497" y="438164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802F8AFB-2972-4EC6-AF1B-1445549190F0}"/>
                </a:ext>
              </a:extLst>
            </p:cNvPr>
            <p:cNvSpPr/>
            <p:nvPr/>
          </p:nvSpPr>
          <p:spPr>
            <a:xfrm>
              <a:off x="9281082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3577B0C0-7C9E-4E05-954A-DC7A4A2482C1}"/>
                </a:ext>
              </a:extLst>
            </p:cNvPr>
            <p:cNvSpPr/>
            <p:nvPr/>
          </p:nvSpPr>
          <p:spPr>
            <a:xfrm>
              <a:off x="9991375" y="2961062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833226" y="2416496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8219461" y="5257477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329169" y="2601149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331720" y="1475223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B4E1AC4-9B4B-4CFC-B588-B97DA9A0E394}"/>
                </a:ext>
              </a:extLst>
            </p:cNvPr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0775D06-6F2A-42A8-8704-8177F1C79864}"/>
                </a:ext>
              </a:extLst>
            </p:cNvPr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6BE14B49-185A-461B-90EB-035CB4B27B3F}"/>
                </a:ext>
              </a:extLst>
            </p:cNvPr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45D4FC9-ED68-4505-BCC1-BC4778EA9314}"/>
                </a:ext>
              </a:extLst>
            </p:cNvPr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3C2F3B26-BAD5-4CC3-BDD4-BCD09A99B3AA}"/>
                </a:ext>
              </a:extLst>
            </p:cNvPr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5370F35-B581-4E26-9C25-FB09F80ACD4B}"/>
                </a:ext>
              </a:extLst>
            </p:cNvPr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C30F3476-E820-492C-8568-864F80CD57CC}"/>
                </a:ext>
              </a:extLst>
            </p:cNvPr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D33D0DD-1486-4A47-BAD0-2787EC3776B8}"/>
                </a:ext>
              </a:extLst>
            </p:cNvPr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90A4C1FC-7BC6-40F5-ABA4-26076D555008}"/>
                </a:ext>
              </a:extLst>
            </p:cNvPr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F1C16EF0-3D44-4574-B997-C78CF386BE13}"/>
                </a:ext>
              </a:extLst>
            </p:cNvPr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EBC870-81F9-4DE0-AE9E-F73BB9860E10}"/>
                </a:ext>
              </a:extLst>
            </p:cNvPr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5D4DD3BB-69FF-4493-90FE-E7D63B7E8C07}"/>
                </a:ext>
              </a:extLst>
            </p:cNvPr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389677" y="3197145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127422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833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hteck 61">
            <a:extLst>
              <a:ext uri="{FF2B5EF4-FFF2-40B4-BE49-F238E27FC236}">
                <a16:creationId xmlns:a16="http://schemas.microsoft.com/office/drawing/2014/main" id="{DA02D8FF-5CCB-4BFF-98E5-58590D141384}"/>
              </a:ext>
            </a:extLst>
          </p:cNvPr>
          <p:cNvSpPr/>
          <p:nvPr/>
        </p:nvSpPr>
        <p:spPr>
          <a:xfrm>
            <a:off x="514348" y="3391865"/>
            <a:ext cx="5285818" cy="280436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int y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  if(</a:t>
            </a:r>
            <a:r>
              <a:rPr lang="en-US" altLang="en-US" dirty="0" err="1">
                <a:solidFill>
                  <a:schemeClr val="bg1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– y &gt;= 0.5)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7ED31BF5-3BC1-4E90-B846-B53407A34091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537682" y="1475223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537682" y="2249381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DB698BF6-BF25-4C83-836A-D2B79AD242DD}"/>
                </a:ext>
              </a:extLst>
            </p:cNvPr>
            <p:cNvSpPr/>
            <p:nvPr/>
          </p:nvSpPr>
          <p:spPr>
            <a:xfrm>
              <a:off x="7150204" y="508230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44B7FBDA-32DA-4AF5-BB5F-B61F9D7FF34B}"/>
                </a:ext>
              </a:extLst>
            </p:cNvPr>
            <p:cNvSpPr/>
            <p:nvPr/>
          </p:nvSpPr>
          <p:spPr>
            <a:xfrm>
              <a:off x="8570790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EA42186F-4601-4E60-9032-6C736C75E773}"/>
                </a:ext>
              </a:extLst>
            </p:cNvPr>
            <p:cNvSpPr/>
            <p:nvPr/>
          </p:nvSpPr>
          <p:spPr>
            <a:xfrm>
              <a:off x="7860497" y="438164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802F8AFB-2972-4EC6-AF1B-1445549190F0}"/>
                </a:ext>
              </a:extLst>
            </p:cNvPr>
            <p:cNvSpPr/>
            <p:nvPr/>
          </p:nvSpPr>
          <p:spPr>
            <a:xfrm>
              <a:off x="9281082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3577B0C0-7C9E-4E05-954A-DC7A4A2482C1}"/>
                </a:ext>
              </a:extLst>
            </p:cNvPr>
            <p:cNvSpPr/>
            <p:nvPr/>
          </p:nvSpPr>
          <p:spPr>
            <a:xfrm>
              <a:off x="9991375" y="2961062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833226" y="2416496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8219461" y="5257477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329169" y="2601149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331720" y="1475223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B4E1AC4-9B4B-4CFC-B588-B97DA9A0E394}"/>
                </a:ext>
              </a:extLst>
            </p:cNvPr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0775D06-6F2A-42A8-8704-8177F1C79864}"/>
                </a:ext>
              </a:extLst>
            </p:cNvPr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6BE14B49-185A-461B-90EB-035CB4B27B3F}"/>
                </a:ext>
              </a:extLst>
            </p:cNvPr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45D4FC9-ED68-4505-BCC1-BC4778EA9314}"/>
                </a:ext>
              </a:extLst>
            </p:cNvPr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3C2F3B26-BAD5-4CC3-BDD4-BCD09A99B3AA}"/>
                </a:ext>
              </a:extLst>
            </p:cNvPr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5370F35-B581-4E26-9C25-FB09F80ACD4B}"/>
                </a:ext>
              </a:extLst>
            </p:cNvPr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C30F3476-E820-492C-8568-864F80CD57CC}"/>
                </a:ext>
              </a:extLst>
            </p:cNvPr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D33D0DD-1486-4A47-BAD0-2787EC3776B8}"/>
                </a:ext>
              </a:extLst>
            </p:cNvPr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90A4C1FC-7BC6-40F5-ABA4-26076D555008}"/>
                </a:ext>
              </a:extLst>
            </p:cNvPr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F1C16EF0-3D44-4574-B997-C78CF386BE13}"/>
                </a:ext>
              </a:extLst>
            </p:cNvPr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EBC870-81F9-4DE0-AE9E-F73BB9860E10}"/>
                </a:ext>
              </a:extLst>
            </p:cNvPr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5D4DD3BB-69FF-4493-90FE-E7D63B7E8C07}"/>
                </a:ext>
              </a:extLst>
            </p:cNvPr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389677" y="3197145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/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137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>
            <a:hlinkClick r:id="rId18" action="ppaction://hlinksldjump"/>
            <a:extLst>
              <a:ext uri="{FF2B5EF4-FFF2-40B4-BE49-F238E27FC236}">
                <a16:creationId xmlns:a16="http://schemas.microsoft.com/office/drawing/2014/main" id="{BA1F5F68-C1A5-4857-B304-A99CDEAE343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884982" y="397264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Clipping</a:t>
            </a:r>
          </a:p>
        </p:txBody>
      </p:sp>
      <p:sp>
        <p:nvSpPr>
          <p:cNvPr id="31" name="Rechteck 30">
            <a:hlinkClick r:id="rId18" action="ppaction://hlinksldjump"/>
            <a:extLst>
              <a:ext uri="{FF2B5EF4-FFF2-40B4-BE49-F238E27FC236}">
                <a16:creationId xmlns:a16="http://schemas.microsoft.com/office/drawing/2014/main" id="{945F2CA9-B67C-4130-AEFD-A985F258BE2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4349" y="397264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8" name="Rechteck 17">
            <a:hlinkClick r:id="rId19" action="ppaction://hlinksldjump"/>
            <a:extLst>
              <a:ext uri="{FF2B5EF4-FFF2-40B4-BE49-F238E27FC236}">
                <a16:creationId xmlns:a16="http://schemas.microsoft.com/office/drawing/2014/main" id="{D77851D7-4DA1-444C-A4C7-1A745020BC2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884982" y="3521654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Antialiasing</a:t>
            </a:r>
          </a:p>
        </p:txBody>
      </p:sp>
      <p:sp>
        <p:nvSpPr>
          <p:cNvPr id="17" name="Rechteck 16">
            <a:hlinkClick r:id="rId19" action="ppaction://hlinksldjump"/>
            <a:extLst>
              <a:ext uri="{FF2B5EF4-FFF2-40B4-BE49-F238E27FC236}">
                <a16:creationId xmlns:a16="http://schemas.microsoft.com/office/drawing/2014/main" id="{5394554A-F975-4E2E-9A09-64A3987890D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14349" y="3521654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6" name="Rechteck 15">
            <a:hlinkClick r:id="rId20" action="ppaction://hlinksldjump"/>
            <a:extLst>
              <a:ext uri="{FF2B5EF4-FFF2-40B4-BE49-F238E27FC236}">
                <a16:creationId xmlns:a16="http://schemas.microsoft.com/office/drawing/2014/main" id="{36713AB2-4516-4EC3-A5D4-6A871EF9FCF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84982" y="3070659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Attribute Interpolation</a:t>
            </a:r>
          </a:p>
        </p:txBody>
      </p:sp>
      <p:sp>
        <p:nvSpPr>
          <p:cNvPr id="15" name="Rechteck 14">
            <a:hlinkClick r:id="rId20" action="ppaction://hlinksldjump"/>
            <a:extLst>
              <a:ext uri="{FF2B5EF4-FFF2-40B4-BE49-F238E27FC236}">
                <a16:creationId xmlns:a16="http://schemas.microsoft.com/office/drawing/2014/main" id="{7616CB9D-B00D-4E9A-ACC0-D337A268109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14349" y="3070659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4" name="Rechteck 13">
            <a:hlinkClick r:id="rId21" action="ppaction://hlinksldjump"/>
            <a:extLst>
              <a:ext uri="{FF2B5EF4-FFF2-40B4-BE49-F238E27FC236}">
                <a16:creationId xmlns:a16="http://schemas.microsoft.com/office/drawing/2014/main" id="{1348853F-929A-44B2-A67D-1C1E1E315E79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884982" y="2619664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Base Algorithms</a:t>
            </a:r>
          </a:p>
        </p:txBody>
      </p:sp>
      <p:sp>
        <p:nvSpPr>
          <p:cNvPr id="13" name="Rechteck 12">
            <a:hlinkClick r:id="rId21" action="ppaction://hlinksldjump"/>
            <a:extLst>
              <a:ext uri="{FF2B5EF4-FFF2-40B4-BE49-F238E27FC236}">
                <a16:creationId xmlns:a16="http://schemas.microsoft.com/office/drawing/2014/main" id="{2B9A3E41-8273-4F4A-81ED-657014A0C22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514349" y="2619664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3</a:t>
            </a:r>
          </a:p>
        </p:txBody>
      </p: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87B891D1-83A4-43FD-BB4D-DE7EE230A082}"/>
              </a:ext>
            </a:extLst>
          </p:cNvPr>
          <p:cNvCxnSpPr/>
          <p:nvPr>
            <p:custDataLst>
              <p:tags r:id="rId10"/>
            </p:custDataLst>
          </p:nvPr>
        </p:nvCxnSpPr>
        <p:spPr>
          <a:xfrm>
            <a:off x="514349" y="2168670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BF4900F2-C2C6-4109-B216-5657510A1AC7}"/>
              </a:ext>
            </a:extLst>
          </p:cNvPr>
          <p:cNvCxnSpPr/>
          <p:nvPr>
            <p:custDataLst>
              <p:tags r:id="rId11"/>
            </p:custDataLst>
          </p:nvPr>
        </p:nvCxnSpPr>
        <p:spPr>
          <a:xfrm>
            <a:off x="514349" y="2557892"/>
            <a:ext cx="11160917" cy="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>
            <a:hlinkClick r:id="rId22" action="ppaction://hlinksldjump"/>
            <a:extLst>
              <a:ext uri="{FF2B5EF4-FFF2-40B4-BE49-F238E27FC236}">
                <a16:creationId xmlns:a16="http://schemas.microsoft.com/office/drawing/2014/main" id="{44BB883E-702D-435C-A413-A3B7D528D242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884982" y="2168670"/>
            <a:ext cx="3350615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Line Definition</a:t>
            </a:r>
          </a:p>
        </p:txBody>
      </p:sp>
      <p:sp>
        <p:nvSpPr>
          <p:cNvPr id="9" name="Rechteck 8">
            <a:hlinkClick r:id="rId22" action="ppaction://hlinksldjump"/>
            <a:extLst>
              <a:ext uri="{FF2B5EF4-FFF2-40B4-BE49-F238E27FC236}">
                <a16:creationId xmlns:a16="http://schemas.microsoft.com/office/drawing/2014/main" id="{BD8F5F0B-4BF4-436B-A98A-BD1BEA640F2B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514349" y="2168670"/>
            <a:ext cx="308860" cy="38922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8" name="Rechteck 7">
            <a:hlinkClick r:id="rId23" action="ppaction://hlinksldjump"/>
            <a:extLst>
              <a:ext uri="{FF2B5EF4-FFF2-40B4-BE49-F238E27FC236}">
                <a16:creationId xmlns:a16="http://schemas.microsoft.com/office/drawing/2014/main" id="{ED6A01B0-6C21-432D-ACA0-4EC8F8A51455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84982" y="1717675"/>
            <a:ext cx="3350615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Introduction</a:t>
            </a:r>
          </a:p>
        </p:txBody>
      </p:sp>
      <p:sp>
        <p:nvSpPr>
          <p:cNvPr id="7" name="Rechteck 6">
            <a:hlinkClick r:id="rId23" action="ppaction://hlinksldjump"/>
            <a:extLst>
              <a:ext uri="{FF2B5EF4-FFF2-40B4-BE49-F238E27FC236}">
                <a16:creationId xmlns:a16="http://schemas.microsoft.com/office/drawing/2014/main" id="{B138F3BD-3A90-4F76-8D80-BF6667C4E75F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514349" y="1717675"/>
            <a:ext cx="308860" cy="38922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4127" tIns="74127" rIns="0" bIns="7412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79ED42A4-8785-46DA-8D54-002E0C7BAEA2}"/>
              </a:ext>
            </a:extLst>
          </p:cNvPr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03350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hteck 61">
            <a:extLst>
              <a:ext uri="{FF2B5EF4-FFF2-40B4-BE49-F238E27FC236}">
                <a16:creationId xmlns:a16="http://schemas.microsoft.com/office/drawing/2014/main" id="{DA02D8FF-5CCB-4BFF-98E5-58590D141384}"/>
              </a:ext>
            </a:extLst>
          </p:cNvPr>
          <p:cNvSpPr/>
          <p:nvPr/>
        </p:nvSpPr>
        <p:spPr>
          <a:xfrm>
            <a:off x="514348" y="3391865"/>
            <a:ext cx="5285818" cy="280436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int y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strike="sngStrike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strike="sngStrike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strike="sngStrike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strike="sngStrike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  if(</a:t>
            </a:r>
            <a:r>
              <a:rPr lang="en-US" altLang="en-US" dirty="0" err="1">
                <a:solidFill>
                  <a:schemeClr val="bg1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– y &gt;= 0.5)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7ED31BF5-3BC1-4E90-B846-B53407A34091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537682" y="1475223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537682" y="2249381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DB698BF6-BF25-4C83-836A-D2B79AD242DD}"/>
                </a:ext>
              </a:extLst>
            </p:cNvPr>
            <p:cNvSpPr/>
            <p:nvPr/>
          </p:nvSpPr>
          <p:spPr>
            <a:xfrm>
              <a:off x="7150204" y="508230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44B7FBDA-32DA-4AF5-BB5F-B61F9D7FF34B}"/>
                </a:ext>
              </a:extLst>
            </p:cNvPr>
            <p:cNvSpPr/>
            <p:nvPr/>
          </p:nvSpPr>
          <p:spPr>
            <a:xfrm>
              <a:off x="8570790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EA42186F-4601-4E60-9032-6C736C75E773}"/>
                </a:ext>
              </a:extLst>
            </p:cNvPr>
            <p:cNvSpPr/>
            <p:nvPr/>
          </p:nvSpPr>
          <p:spPr>
            <a:xfrm>
              <a:off x="7860497" y="438164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802F8AFB-2972-4EC6-AF1B-1445549190F0}"/>
                </a:ext>
              </a:extLst>
            </p:cNvPr>
            <p:cNvSpPr/>
            <p:nvPr/>
          </p:nvSpPr>
          <p:spPr>
            <a:xfrm>
              <a:off x="9281082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3577B0C0-7C9E-4E05-954A-DC7A4A2482C1}"/>
                </a:ext>
              </a:extLst>
            </p:cNvPr>
            <p:cNvSpPr/>
            <p:nvPr/>
          </p:nvSpPr>
          <p:spPr>
            <a:xfrm>
              <a:off x="9991375" y="2961062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833226" y="2416496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8219461" y="5257477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329169" y="2601149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331720" y="1475223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B4E1AC4-9B4B-4CFC-B588-B97DA9A0E394}"/>
                </a:ext>
              </a:extLst>
            </p:cNvPr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0775D06-6F2A-42A8-8704-8177F1C79864}"/>
                </a:ext>
              </a:extLst>
            </p:cNvPr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6BE14B49-185A-461B-90EB-035CB4B27B3F}"/>
                </a:ext>
              </a:extLst>
            </p:cNvPr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45D4FC9-ED68-4505-BCC1-BC4778EA9314}"/>
                </a:ext>
              </a:extLst>
            </p:cNvPr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3C2F3B26-BAD5-4CC3-BDD4-BCD09A99B3AA}"/>
                </a:ext>
              </a:extLst>
            </p:cNvPr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5370F35-B581-4E26-9C25-FB09F80ACD4B}"/>
                </a:ext>
              </a:extLst>
            </p:cNvPr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C30F3476-E820-492C-8568-864F80CD57CC}"/>
                </a:ext>
              </a:extLst>
            </p:cNvPr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D33D0DD-1486-4A47-BAD0-2787EC3776B8}"/>
                </a:ext>
              </a:extLst>
            </p:cNvPr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90A4C1FC-7BC6-40F5-ABA4-26076D555008}"/>
                </a:ext>
              </a:extLst>
            </p:cNvPr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F1C16EF0-3D44-4574-B997-C78CF386BE13}"/>
                </a:ext>
              </a:extLst>
            </p:cNvPr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EBC870-81F9-4DE0-AE9E-F73BB9860E10}"/>
                </a:ext>
              </a:extLst>
            </p:cNvPr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5D4DD3BB-69FF-4493-90FE-E7D63B7E8C07}"/>
                </a:ext>
              </a:extLst>
            </p:cNvPr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389677" y="3197145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/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781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hteck 64">
            <a:extLst>
              <a:ext uri="{FF2B5EF4-FFF2-40B4-BE49-F238E27FC236}">
                <a16:creationId xmlns:a16="http://schemas.microsoft.com/office/drawing/2014/main" id="{29893494-4A3D-4A24-8C63-EEA5B5CEE82C}"/>
              </a:ext>
            </a:extLst>
          </p:cNvPr>
          <p:cNvSpPr/>
          <p:nvPr/>
        </p:nvSpPr>
        <p:spPr>
          <a:xfrm>
            <a:off x="514348" y="3928159"/>
            <a:ext cx="5285818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4" name="Rechteck 63">
            <a:extLst>
              <a:ext uri="{FF2B5EF4-FFF2-40B4-BE49-F238E27FC236}">
                <a16:creationId xmlns:a16="http://schemas.microsoft.com/office/drawing/2014/main" id="{5D4F3D25-1D52-4F26-9166-7B364FB4B2D0}"/>
              </a:ext>
            </a:extLst>
          </p:cNvPr>
          <p:cNvSpPr/>
          <p:nvPr/>
        </p:nvSpPr>
        <p:spPr>
          <a:xfrm>
            <a:off x="514348" y="3647723"/>
            <a:ext cx="5285818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int y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FF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– y &gt;= 0.5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7ED31BF5-3BC1-4E90-B846-B53407A34091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537682" y="1475223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537682" y="2249381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DB698BF6-BF25-4C83-836A-D2B79AD242DD}"/>
                </a:ext>
              </a:extLst>
            </p:cNvPr>
            <p:cNvSpPr/>
            <p:nvPr/>
          </p:nvSpPr>
          <p:spPr>
            <a:xfrm>
              <a:off x="7150204" y="508230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44B7FBDA-32DA-4AF5-BB5F-B61F9D7FF34B}"/>
                </a:ext>
              </a:extLst>
            </p:cNvPr>
            <p:cNvSpPr/>
            <p:nvPr/>
          </p:nvSpPr>
          <p:spPr>
            <a:xfrm>
              <a:off x="8570790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EA42186F-4601-4E60-9032-6C736C75E773}"/>
                </a:ext>
              </a:extLst>
            </p:cNvPr>
            <p:cNvSpPr/>
            <p:nvPr/>
          </p:nvSpPr>
          <p:spPr>
            <a:xfrm>
              <a:off x="7860497" y="438164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802F8AFB-2972-4EC6-AF1B-1445549190F0}"/>
                </a:ext>
              </a:extLst>
            </p:cNvPr>
            <p:cNvSpPr/>
            <p:nvPr/>
          </p:nvSpPr>
          <p:spPr>
            <a:xfrm>
              <a:off x="9281082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3577B0C0-7C9E-4E05-954A-DC7A4A2482C1}"/>
                </a:ext>
              </a:extLst>
            </p:cNvPr>
            <p:cNvSpPr/>
            <p:nvPr/>
          </p:nvSpPr>
          <p:spPr>
            <a:xfrm>
              <a:off x="9991375" y="2961062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833226" y="2416496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8219461" y="5257477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329169" y="2601149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331720" y="1475223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B4E1AC4-9B4B-4CFC-B588-B97DA9A0E394}"/>
                </a:ext>
              </a:extLst>
            </p:cNvPr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0775D06-6F2A-42A8-8704-8177F1C79864}"/>
                </a:ext>
              </a:extLst>
            </p:cNvPr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6BE14B49-185A-461B-90EB-035CB4B27B3F}"/>
                </a:ext>
              </a:extLst>
            </p:cNvPr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45D4FC9-ED68-4505-BCC1-BC4778EA9314}"/>
                </a:ext>
              </a:extLst>
            </p:cNvPr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3C2F3B26-BAD5-4CC3-BDD4-BCD09A99B3AA}"/>
                </a:ext>
              </a:extLst>
            </p:cNvPr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5370F35-B581-4E26-9C25-FB09F80ACD4B}"/>
                </a:ext>
              </a:extLst>
            </p:cNvPr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C30F3476-E820-492C-8568-864F80CD57CC}"/>
                </a:ext>
              </a:extLst>
            </p:cNvPr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D33D0DD-1486-4A47-BAD0-2787EC3776B8}"/>
                </a:ext>
              </a:extLst>
            </p:cNvPr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90A4C1FC-7BC6-40F5-ABA4-26076D555008}"/>
                </a:ext>
              </a:extLst>
            </p:cNvPr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F1C16EF0-3D44-4574-B997-C78CF386BE13}"/>
                </a:ext>
              </a:extLst>
            </p:cNvPr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EBC870-81F9-4DE0-AE9E-F73BB9860E10}"/>
                </a:ext>
              </a:extLst>
            </p:cNvPr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5D4DD3BB-69FF-4493-90FE-E7D63B7E8C07}"/>
                </a:ext>
              </a:extLst>
            </p:cNvPr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389677" y="3197145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/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579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hteck 63">
            <a:extLst>
              <a:ext uri="{FF2B5EF4-FFF2-40B4-BE49-F238E27FC236}">
                <a16:creationId xmlns:a16="http://schemas.microsoft.com/office/drawing/2014/main" id="{BFFADD08-DC83-4756-B203-A58C70E46756}"/>
              </a:ext>
            </a:extLst>
          </p:cNvPr>
          <p:cNvSpPr/>
          <p:nvPr/>
        </p:nvSpPr>
        <p:spPr>
          <a:xfrm>
            <a:off x="514348" y="2288717"/>
            <a:ext cx="5285818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  <a:endParaRPr lang="en-US" altLang="en-US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endParaRPr lang="en-US" altLang="en-US" strike="sngStrike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solidFill>
                  <a:schemeClr val="bg1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– y &gt;= 0.5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7ED31BF5-3BC1-4E90-B846-B53407A34091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537682" y="1475223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537682" y="2249381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DB698BF6-BF25-4C83-836A-D2B79AD242DD}"/>
                </a:ext>
              </a:extLst>
            </p:cNvPr>
            <p:cNvSpPr/>
            <p:nvPr/>
          </p:nvSpPr>
          <p:spPr>
            <a:xfrm>
              <a:off x="7150204" y="5082304"/>
              <a:ext cx="710294" cy="7102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44B7FBDA-32DA-4AF5-BB5F-B61F9D7FF34B}"/>
                </a:ext>
              </a:extLst>
            </p:cNvPr>
            <p:cNvSpPr/>
            <p:nvPr/>
          </p:nvSpPr>
          <p:spPr>
            <a:xfrm>
              <a:off x="8570790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EA42186F-4601-4E60-9032-6C736C75E773}"/>
                </a:ext>
              </a:extLst>
            </p:cNvPr>
            <p:cNvSpPr/>
            <p:nvPr/>
          </p:nvSpPr>
          <p:spPr>
            <a:xfrm>
              <a:off x="7860497" y="438164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802F8AFB-2972-4EC6-AF1B-1445549190F0}"/>
                </a:ext>
              </a:extLst>
            </p:cNvPr>
            <p:cNvSpPr/>
            <p:nvPr/>
          </p:nvSpPr>
          <p:spPr>
            <a:xfrm>
              <a:off x="9281082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3577B0C0-7C9E-4E05-954A-DC7A4A2482C1}"/>
                </a:ext>
              </a:extLst>
            </p:cNvPr>
            <p:cNvSpPr/>
            <p:nvPr/>
          </p:nvSpPr>
          <p:spPr>
            <a:xfrm>
              <a:off x="9991375" y="2961062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833226" y="2416496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8219461" y="5257477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329169" y="2601149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331720" y="1475223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B4E1AC4-9B4B-4CFC-B588-B97DA9A0E394}"/>
                </a:ext>
              </a:extLst>
            </p:cNvPr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0775D06-6F2A-42A8-8704-8177F1C79864}"/>
                </a:ext>
              </a:extLst>
            </p:cNvPr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6BE14B49-185A-461B-90EB-035CB4B27B3F}"/>
                </a:ext>
              </a:extLst>
            </p:cNvPr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45D4FC9-ED68-4505-BCC1-BC4778EA9314}"/>
                </a:ext>
              </a:extLst>
            </p:cNvPr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3C2F3B26-BAD5-4CC3-BDD4-BCD09A99B3AA}"/>
                </a:ext>
              </a:extLst>
            </p:cNvPr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5370F35-B581-4E26-9C25-FB09F80ACD4B}"/>
                </a:ext>
              </a:extLst>
            </p:cNvPr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C30F3476-E820-492C-8568-864F80CD57CC}"/>
                </a:ext>
              </a:extLst>
            </p:cNvPr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D33D0DD-1486-4A47-BAD0-2787EC3776B8}"/>
                </a:ext>
              </a:extLst>
            </p:cNvPr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90A4C1FC-7BC6-40F5-ABA4-26076D555008}"/>
                </a:ext>
              </a:extLst>
            </p:cNvPr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F1C16EF0-3D44-4574-B997-C78CF386BE13}"/>
                </a:ext>
              </a:extLst>
            </p:cNvPr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EBC870-81F9-4DE0-AE9E-F73BB9860E10}"/>
                </a:ext>
              </a:extLst>
            </p:cNvPr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5D4DD3BB-69FF-4493-90FE-E7D63B7E8C07}"/>
                </a:ext>
              </a:extLst>
            </p:cNvPr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389677" y="3197145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/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75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  <a:endParaRPr lang="en-US" altLang="en-US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endParaRPr lang="en-US" altLang="en-US" strike="sngStrike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solidFill>
                  <a:schemeClr val="bg1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– y &gt;= 0.5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7ED31BF5-3BC1-4E90-B846-B53407A34091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537682" y="1475223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537682" y="2249381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DB698BF6-BF25-4C83-836A-D2B79AD242DD}"/>
                </a:ext>
              </a:extLst>
            </p:cNvPr>
            <p:cNvSpPr/>
            <p:nvPr/>
          </p:nvSpPr>
          <p:spPr>
            <a:xfrm>
              <a:off x="7150204" y="5082304"/>
              <a:ext cx="710294" cy="7102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44B7FBDA-32DA-4AF5-BB5F-B61F9D7FF34B}"/>
                </a:ext>
              </a:extLst>
            </p:cNvPr>
            <p:cNvSpPr/>
            <p:nvPr/>
          </p:nvSpPr>
          <p:spPr>
            <a:xfrm>
              <a:off x="8570790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EA42186F-4601-4E60-9032-6C736C75E773}"/>
                </a:ext>
              </a:extLst>
            </p:cNvPr>
            <p:cNvSpPr/>
            <p:nvPr/>
          </p:nvSpPr>
          <p:spPr>
            <a:xfrm>
              <a:off x="7860497" y="4381644"/>
              <a:ext cx="710294" cy="7102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802F8AFB-2972-4EC6-AF1B-1445549190F0}"/>
                </a:ext>
              </a:extLst>
            </p:cNvPr>
            <p:cNvSpPr/>
            <p:nvPr/>
          </p:nvSpPr>
          <p:spPr>
            <a:xfrm>
              <a:off x="9281082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3577B0C0-7C9E-4E05-954A-DC7A4A2482C1}"/>
                </a:ext>
              </a:extLst>
            </p:cNvPr>
            <p:cNvSpPr/>
            <p:nvPr/>
          </p:nvSpPr>
          <p:spPr>
            <a:xfrm>
              <a:off x="9991375" y="2961062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833226" y="2416496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8219461" y="5257477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329169" y="2601149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331720" y="1475223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B4E1AC4-9B4B-4CFC-B588-B97DA9A0E394}"/>
                </a:ext>
              </a:extLst>
            </p:cNvPr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0775D06-6F2A-42A8-8704-8177F1C79864}"/>
                </a:ext>
              </a:extLst>
            </p:cNvPr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6BE14B49-185A-461B-90EB-035CB4B27B3F}"/>
                </a:ext>
              </a:extLst>
            </p:cNvPr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45D4FC9-ED68-4505-BCC1-BC4778EA9314}"/>
                </a:ext>
              </a:extLst>
            </p:cNvPr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3C2F3B26-BAD5-4CC3-BDD4-BCD09A99B3AA}"/>
                </a:ext>
              </a:extLst>
            </p:cNvPr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5370F35-B581-4E26-9C25-FB09F80ACD4B}"/>
                </a:ext>
              </a:extLst>
            </p:cNvPr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C30F3476-E820-492C-8568-864F80CD57CC}"/>
                </a:ext>
              </a:extLst>
            </p:cNvPr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D33D0DD-1486-4A47-BAD0-2787EC3776B8}"/>
                </a:ext>
              </a:extLst>
            </p:cNvPr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90A4C1FC-7BC6-40F5-ABA4-26076D555008}"/>
                </a:ext>
              </a:extLst>
            </p:cNvPr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F1C16EF0-3D44-4574-B997-C78CF386BE13}"/>
                </a:ext>
              </a:extLst>
            </p:cNvPr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EBC870-81F9-4DE0-AE9E-F73BB9860E10}"/>
                </a:ext>
              </a:extLst>
            </p:cNvPr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5D4DD3BB-69FF-4493-90FE-E7D63B7E8C07}"/>
                </a:ext>
              </a:extLst>
            </p:cNvPr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389677" y="3197145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/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73C10455-CA67-4BB3-9868-9C57546CAE57}"/>
              </a:ext>
            </a:extLst>
          </p:cNvPr>
          <p:cNvGrpSpPr/>
          <p:nvPr/>
        </p:nvGrpSpPr>
        <p:grpSpPr>
          <a:xfrm>
            <a:off x="1597682" y="5303955"/>
            <a:ext cx="1808706" cy="775999"/>
            <a:chOff x="1597682" y="5303955"/>
            <a:chExt cx="1808706" cy="775999"/>
          </a:xfrm>
        </p:grpSpPr>
        <p:sp>
          <p:nvSpPr>
            <p:cNvPr id="70" name="Rechteck 1">
              <a:extLst>
                <a:ext uri="{FF2B5EF4-FFF2-40B4-BE49-F238E27FC236}">
                  <a16:creationId xmlns:a16="http://schemas.microsoft.com/office/drawing/2014/main" id="{6634863E-217E-4C28-B4AC-FD9CAA379C35}"/>
                </a:ext>
              </a:extLst>
            </p:cNvPr>
            <p:cNvSpPr/>
            <p:nvPr/>
          </p:nvSpPr>
          <p:spPr>
            <a:xfrm>
              <a:off x="1597682" y="5684965"/>
              <a:ext cx="911512" cy="394989"/>
            </a:xfrm>
            <a:prstGeom prst="rect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71" name="Rechteck 1">
              <a:extLst>
                <a:ext uri="{FF2B5EF4-FFF2-40B4-BE49-F238E27FC236}">
                  <a16:creationId xmlns:a16="http://schemas.microsoft.com/office/drawing/2014/main" id="{203E3820-6E6C-4DC1-8176-28E6AF66662C}"/>
                </a:ext>
              </a:extLst>
            </p:cNvPr>
            <p:cNvSpPr/>
            <p:nvPr/>
          </p:nvSpPr>
          <p:spPr>
            <a:xfrm>
              <a:off x="2509193" y="5303955"/>
              <a:ext cx="897195" cy="394989"/>
            </a:xfrm>
            <a:prstGeom prst="rect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72" name="Verbinder: gewinkelt 71">
              <a:extLst>
                <a:ext uri="{FF2B5EF4-FFF2-40B4-BE49-F238E27FC236}">
                  <a16:creationId xmlns:a16="http://schemas.microsoft.com/office/drawing/2014/main" id="{826B495E-2B11-426E-BA79-CFCF219C6D6D}"/>
                </a:ext>
              </a:extLst>
            </p:cNvPr>
            <p:cNvCxnSpPr>
              <a:cxnSpLocks/>
              <a:stCxn id="70" idx="1"/>
              <a:endCxn id="71" idx="3"/>
            </p:cNvCxnSpPr>
            <p:nvPr/>
          </p:nvCxnSpPr>
          <p:spPr>
            <a:xfrm rot="10800000" flipH="1">
              <a:off x="1597682" y="5501450"/>
              <a:ext cx="1808706" cy="381010"/>
            </a:xfrm>
            <a:prstGeom prst="bentConnector5">
              <a:avLst>
                <a:gd name="adj1" fmla="val -12639"/>
                <a:gd name="adj2" fmla="val 320581"/>
                <a:gd name="adj3" fmla="val 112639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feld 72">
            <a:extLst>
              <a:ext uri="{FF2B5EF4-FFF2-40B4-BE49-F238E27FC236}">
                <a16:creationId xmlns:a16="http://schemas.microsoft.com/office/drawing/2014/main" id="{C00CA621-A839-45C6-9A67-7D84D92F969E}"/>
              </a:ext>
            </a:extLst>
          </p:cNvPr>
          <p:cNvSpPr txBox="1"/>
          <p:nvPr/>
        </p:nvSpPr>
        <p:spPr>
          <a:xfrm>
            <a:off x="1016693" y="4283120"/>
            <a:ext cx="2970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  <a:latin typeface="Consolas" panose="020B0609020204030204" pitchFamily="49" charset="0"/>
              </a:rPr>
              <a:t>0.75</a:t>
            </a:r>
            <a:r>
              <a:rPr lang="de-DE" dirty="0">
                <a:latin typeface="Consolas" panose="020B0609020204030204" pitchFamily="49" charset="0"/>
              </a:rPr>
              <a:t> – </a:t>
            </a:r>
            <a:r>
              <a:rPr lang="de-DE" dirty="0">
                <a:solidFill>
                  <a:schemeClr val="accent2"/>
                </a:solidFill>
                <a:latin typeface="Consolas" panose="020B0609020204030204" pitchFamily="49" charset="0"/>
              </a:rPr>
              <a:t>0</a:t>
            </a:r>
            <a:r>
              <a:rPr lang="de-DE" dirty="0">
                <a:latin typeface="Consolas" panose="020B0609020204030204" pitchFamily="49" charset="0"/>
              </a:rPr>
              <a:t> = 0.75 &gt;= 0.5</a:t>
            </a:r>
          </a:p>
        </p:txBody>
      </p:sp>
      <p:cxnSp>
        <p:nvCxnSpPr>
          <p:cNvPr id="74" name="Gerader Verbinder 73">
            <a:extLst>
              <a:ext uri="{FF2B5EF4-FFF2-40B4-BE49-F238E27FC236}">
                <a16:creationId xmlns:a16="http://schemas.microsoft.com/office/drawing/2014/main" id="{5ECE7A90-4FF8-4479-B8B6-538B72BD76E7}"/>
              </a:ext>
            </a:extLst>
          </p:cNvPr>
          <p:cNvCxnSpPr/>
          <p:nvPr/>
        </p:nvCxnSpPr>
        <p:spPr>
          <a:xfrm flipV="1">
            <a:off x="8219461" y="4916716"/>
            <a:ext cx="0" cy="520790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r Verbinder 74">
            <a:extLst>
              <a:ext uri="{FF2B5EF4-FFF2-40B4-BE49-F238E27FC236}">
                <a16:creationId xmlns:a16="http://schemas.microsoft.com/office/drawing/2014/main" id="{E76E6D55-1321-41F8-B141-CED61E0775F7}"/>
              </a:ext>
            </a:extLst>
          </p:cNvPr>
          <p:cNvCxnSpPr/>
          <p:nvPr/>
        </p:nvCxnSpPr>
        <p:spPr>
          <a:xfrm flipH="1">
            <a:off x="7544426" y="4893156"/>
            <a:ext cx="671218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3511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  <a:endParaRPr lang="en-US" altLang="en-US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endParaRPr lang="en-US" altLang="en-US" strike="sngStrike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solidFill>
                  <a:schemeClr val="bg1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– y &gt;= 0.5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7ED31BF5-3BC1-4E90-B846-B53407A34091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537682" y="1475223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537682" y="2249381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DB698BF6-BF25-4C83-836A-D2B79AD242DD}"/>
                </a:ext>
              </a:extLst>
            </p:cNvPr>
            <p:cNvSpPr/>
            <p:nvPr/>
          </p:nvSpPr>
          <p:spPr>
            <a:xfrm>
              <a:off x="7150204" y="508230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44B7FBDA-32DA-4AF5-BB5F-B61F9D7FF34B}"/>
                </a:ext>
              </a:extLst>
            </p:cNvPr>
            <p:cNvSpPr/>
            <p:nvPr/>
          </p:nvSpPr>
          <p:spPr>
            <a:xfrm>
              <a:off x="8570790" y="3671353"/>
              <a:ext cx="710294" cy="7102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EA42186F-4601-4E60-9032-6C736C75E773}"/>
                </a:ext>
              </a:extLst>
            </p:cNvPr>
            <p:cNvSpPr/>
            <p:nvPr/>
          </p:nvSpPr>
          <p:spPr>
            <a:xfrm>
              <a:off x="7860497" y="4381644"/>
              <a:ext cx="710294" cy="7102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802F8AFB-2972-4EC6-AF1B-1445549190F0}"/>
                </a:ext>
              </a:extLst>
            </p:cNvPr>
            <p:cNvSpPr/>
            <p:nvPr/>
          </p:nvSpPr>
          <p:spPr>
            <a:xfrm>
              <a:off x="9281082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3577B0C0-7C9E-4E05-954A-DC7A4A2482C1}"/>
                </a:ext>
              </a:extLst>
            </p:cNvPr>
            <p:cNvSpPr/>
            <p:nvPr/>
          </p:nvSpPr>
          <p:spPr>
            <a:xfrm>
              <a:off x="9991375" y="2961062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833226" y="2416496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8219461" y="5257477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329169" y="2601149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331720" y="1475223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B4E1AC4-9B4B-4CFC-B588-B97DA9A0E394}"/>
                </a:ext>
              </a:extLst>
            </p:cNvPr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0775D06-6F2A-42A8-8704-8177F1C79864}"/>
                </a:ext>
              </a:extLst>
            </p:cNvPr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6BE14B49-185A-461B-90EB-035CB4B27B3F}"/>
                </a:ext>
              </a:extLst>
            </p:cNvPr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45D4FC9-ED68-4505-BCC1-BC4778EA9314}"/>
                </a:ext>
              </a:extLst>
            </p:cNvPr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3C2F3B26-BAD5-4CC3-BDD4-BCD09A99B3AA}"/>
                </a:ext>
              </a:extLst>
            </p:cNvPr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5370F35-B581-4E26-9C25-FB09F80ACD4B}"/>
                </a:ext>
              </a:extLst>
            </p:cNvPr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C30F3476-E820-492C-8568-864F80CD57CC}"/>
                </a:ext>
              </a:extLst>
            </p:cNvPr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D33D0DD-1486-4A47-BAD0-2787EC3776B8}"/>
                </a:ext>
              </a:extLst>
            </p:cNvPr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90A4C1FC-7BC6-40F5-ABA4-26076D555008}"/>
                </a:ext>
              </a:extLst>
            </p:cNvPr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F1C16EF0-3D44-4574-B997-C78CF386BE13}"/>
                </a:ext>
              </a:extLst>
            </p:cNvPr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EBC870-81F9-4DE0-AE9E-F73BB9860E10}"/>
                </a:ext>
              </a:extLst>
            </p:cNvPr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5D4DD3BB-69FF-4493-90FE-E7D63B7E8C07}"/>
                </a:ext>
              </a:extLst>
            </p:cNvPr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389677" y="3197145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/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73C10455-CA67-4BB3-9868-9C57546CAE57}"/>
              </a:ext>
            </a:extLst>
          </p:cNvPr>
          <p:cNvGrpSpPr/>
          <p:nvPr/>
        </p:nvGrpSpPr>
        <p:grpSpPr>
          <a:xfrm>
            <a:off x="2488278" y="5303955"/>
            <a:ext cx="1808706" cy="775999"/>
            <a:chOff x="1597682" y="5303955"/>
            <a:chExt cx="1808706" cy="775999"/>
          </a:xfrm>
        </p:grpSpPr>
        <p:sp>
          <p:nvSpPr>
            <p:cNvPr id="70" name="Rechteck 1">
              <a:extLst>
                <a:ext uri="{FF2B5EF4-FFF2-40B4-BE49-F238E27FC236}">
                  <a16:creationId xmlns:a16="http://schemas.microsoft.com/office/drawing/2014/main" id="{6634863E-217E-4C28-B4AC-FD9CAA379C35}"/>
                </a:ext>
              </a:extLst>
            </p:cNvPr>
            <p:cNvSpPr/>
            <p:nvPr/>
          </p:nvSpPr>
          <p:spPr>
            <a:xfrm>
              <a:off x="1597682" y="5684965"/>
              <a:ext cx="911512" cy="394989"/>
            </a:xfrm>
            <a:prstGeom prst="rect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71" name="Rechteck 1">
              <a:extLst>
                <a:ext uri="{FF2B5EF4-FFF2-40B4-BE49-F238E27FC236}">
                  <a16:creationId xmlns:a16="http://schemas.microsoft.com/office/drawing/2014/main" id="{203E3820-6E6C-4DC1-8176-28E6AF66662C}"/>
                </a:ext>
              </a:extLst>
            </p:cNvPr>
            <p:cNvSpPr/>
            <p:nvPr/>
          </p:nvSpPr>
          <p:spPr>
            <a:xfrm>
              <a:off x="2509193" y="5303955"/>
              <a:ext cx="897195" cy="394989"/>
            </a:xfrm>
            <a:prstGeom prst="rect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72" name="Verbinder: gewinkelt 71">
              <a:extLst>
                <a:ext uri="{FF2B5EF4-FFF2-40B4-BE49-F238E27FC236}">
                  <a16:creationId xmlns:a16="http://schemas.microsoft.com/office/drawing/2014/main" id="{826B495E-2B11-426E-BA79-CFCF219C6D6D}"/>
                </a:ext>
              </a:extLst>
            </p:cNvPr>
            <p:cNvCxnSpPr>
              <a:cxnSpLocks/>
              <a:stCxn id="70" idx="1"/>
              <a:endCxn id="71" idx="3"/>
            </p:cNvCxnSpPr>
            <p:nvPr/>
          </p:nvCxnSpPr>
          <p:spPr>
            <a:xfrm rot="10800000" flipH="1">
              <a:off x="1597682" y="5501450"/>
              <a:ext cx="1808706" cy="381010"/>
            </a:xfrm>
            <a:prstGeom prst="bentConnector5">
              <a:avLst>
                <a:gd name="adj1" fmla="val -12639"/>
                <a:gd name="adj2" fmla="val 320581"/>
                <a:gd name="adj3" fmla="val 112639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feld 72">
            <a:extLst>
              <a:ext uri="{FF2B5EF4-FFF2-40B4-BE49-F238E27FC236}">
                <a16:creationId xmlns:a16="http://schemas.microsoft.com/office/drawing/2014/main" id="{C00CA621-A839-45C6-9A67-7D84D92F969E}"/>
              </a:ext>
            </a:extLst>
          </p:cNvPr>
          <p:cNvSpPr txBox="1"/>
          <p:nvPr/>
        </p:nvSpPr>
        <p:spPr>
          <a:xfrm>
            <a:off x="2033926" y="4283120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  <a:latin typeface="Consolas" panose="020B0609020204030204" pitchFamily="49" charset="0"/>
              </a:rPr>
              <a:t>1.5</a:t>
            </a:r>
            <a:r>
              <a:rPr lang="de-DE" dirty="0">
                <a:latin typeface="Consolas" panose="020B0609020204030204" pitchFamily="49" charset="0"/>
              </a:rPr>
              <a:t> – </a:t>
            </a:r>
            <a:r>
              <a:rPr lang="de-DE" dirty="0">
                <a:solidFill>
                  <a:schemeClr val="accent2"/>
                </a:solidFill>
                <a:latin typeface="Consolas" panose="020B0609020204030204" pitchFamily="49" charset="0"/>
              </a:rPr>
              <a:t>1</a:t>
            </a:r>
            <a:r>
              <a:rPr lang="de-DE" dirty="0">
                <a:latin typeface="Consolas" panose="020B0609020204030204" pitchFamily="49" charset="0"/>
              </a:rPr>
              <a:t> = 0.5 &gt;= 0.5</a:t>
            </a:r>
          </a:p>
        </p:txBody>
      </p:sp>
      <p:cxnSp>
        <p:nvCxnSpPr>
          <p:cNvPr id="76" name="Gerader Verbinder 75">
            <a:extLst>
              <a:ext uri="{FF2B5EF4-FFF2-40B4-BE49-F238E27FC236}">
                <a16:creationId xmlns:a16="http://schemas.microsoft.com/office/drawing/2014/main" id="{54AF2062-8F4D-4CB2-A0DA-FE3138962007}"/>
              </a:ext>
            </a:extLst>
          </p:cNvPr>
          <p:cNvCxnSpPr/>
          <p:nvPr/>
        </p:nvCxnSpPr>
        <p:spPr>
          <a:xfrm flipH="1" flipV="1">
            <a:off x="8932900" y="4353794"/>
            <a:ext cx="1" cy="1083712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rader Verbinder 76">
            <a:extLst>
              <a:ext uri="{FF2B5EF4-FFF2-40B4-BE49-F238E27FC236}">
                <a16:creationId xmlns:a16="http://schemas.microsoft.com/office/drawing/2014/main" id="{269F695F-2DDB-4895-8FB0-52EFD65659D3}"/>
              </a:ext>
            </a:extLst>
          </p:cNvPr>
          <p:cNvCxnSpPr/>
          <p:nvPr/>
        </p:nvCxnSpPr>
        <p:spPr>
          <a:xfrm flipH="1" flipV="1">
            <a:off x="7539378" y="4380903"/>
            <a:ext cx="1386559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83753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  <a:endParaRPr lang="en-US" altLang="en-US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endParaRPr lang="en-US" altLang="en-US" strike="sngStrike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solidFill>
                  <a:schemeClr val="bg1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– y &gt;= 0.5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7ED31BF5-3BC1-4E90-B846-B53407A34091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537682" y="1475223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537682" y="2249381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DB698BF6-BF25-4C83-836A-D2B79AD242DD}"/>
                </a:ext>
              </a:extLst>
            </p:cNvPr>
            <p:cNvSpPr/>
            <p:nvPr/>
          </p:nvSpPr>
          <p:spPr>
            <a:xfrm>
              <a:off x="7150204" y="508230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44B7FBDA-32DA-4AF5-BB5F-B61F9D7FF34B}"/>
                </a:ext>
              </a:extLst>
            </p:cNvPr>
            <p:cNvSpPr/>
            <p:nvPr/>
          </p:nvSpPr>
          <p:spPr>
            <a:xfrm>
              <a:off x="8570790" y="3671353"/>
              <a:ext cx="710294" cy="7102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EA42186F-4601-4E60-9032-6C736C75E773}"/>
                </a:ext>
              </a:extLst>
            </p:cNvPr>
            <p:cNvSpPr/>
            <p:nvPr/>
          </p:nvSpPr>
          <p:spPr>
            <a:xfrm>
              <a:off x="7860497" y="438164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802F8AFB-2972-4EC6-AF1B-1445549190F0}"/>
                </a:ext>
              </a:extLst>
            </p:cNvPr>
            <p:cNvSpPr/>
            <p:nvPr/>
          </p:nvSpPr>
          <p:spPr>
            <a:xfrm>
              <a:off x="9281082" y="3671353"/>
              <a:ext cx="710294" cy="7102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3577B0C0-7C9E-4E05-954A-DC7A4A2482C1}"/>
                </a:ext>
              </a:extLst>
            </p:cNvPr>
            <p:cNvSpPr/>
            <p:nvPr/>
          </p:nvSpPr>
          <p:spPr>
            <a:xfrm>
              <a:off x="9991375" y="2961062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833226" y="2416496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8219461" y="5257477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329169" y="2601149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331720" y="1475223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B4E1AC4-9B4B-4CFC-B588-B97DA9A0E394}"/>
                </a:ext>
              </a:extLst>
            </p:cNvPr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0775D06-6F2A-42A8-8704-8177F1C79864}"/>
                </a:ext>
              </a:extLst>
            </p:cNvPr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6BE14B49-185A-461B-90EB-035CB4B27B3F}"/>
                </a:ext>
              </a:extLst>
            </p:cNvPr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45D4FC9-ED68-4505-BCC1-BC4778EA9314}"/>
                </a:ext>
              </a:extLst>
            </p:cNvPr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3C2F3B26-BAD5-4CC3-BDD4-BCD09A99B3AA}"/>
                </a:ext>
              </a:extLst>
            </p:cNvPr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5370F35-B581-4E26-9C25-FB09F80ACD4B}"/>
                </a:ext>
              </a:extLst>
            </p:cNvPr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C30F3476-E820-492C-8568-864F80CD57CC}"/>
                </a:ext>
              </a:extLst>
            </p:cNvPr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D33D0DD-1486-4A47-BAD0-2787EC3776B8}"/>
                </a:ext>
              </a:extLst>
            </p:cNvPr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90A4C1FC-7BC6-40F5-ABA4-26076D555008}"/>
                </a:ext>
              </a:extLst>
            </p:cNvPr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F1C16EF0-3D44-4574-B997-C78CF386BE13}"/>
                </a:ext>
              </a:extLst>
            </p:cNvPr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EBC870-81F9-4DE0-AE9E-F73BB9860E10}"/>
                </a:ext>
              </a:extLst>
            </p:cNvPr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5D4DD3BB-69FF-4493-90FE-E7D63B7E8C07}"/>
                </a:ext>
              </a:extLst>
            </p:cNvPr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389677" y="3197145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/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73C10455-CA67-4BB3-9868-9C57546CAE57}"/>
              </a:ext>
            </a:extLst>
          </p:cNvPr>
          <p:cNvGrpSpPr/>
          <p:nvPr/>
        </p:nvGrpSpPr>
        <p:grpSpPr>
          <a:xfrm>
            <a:off x="3388394" y="5303955"/>
            <a:ext cx="1808706" cy="775999"/>
            <a:chOff x="1597682" y="5303955"/>
            <a:chExt cx="1808706" cy="775999"/>
          </a:xfrm>
        </p:grpSpPr>
        <p:sp>
          <p:nvSpPr>
            <p:cNvPr id="70" name="Rechteck 1">
              <a:extLst>
                <a:ext uri="{FF2B5EF4-FFF2-40B4-BE49-F238E27FC236}">
                  <a16:creationId xmlns:a16="http://schemas.microsoft.com/office/drawing/2014/main" id="{6634863E-217E-4C28-B4AC-FD9CAA379C35}"/>
                </a:ext>
              </a:extLst>
            </p:cNvPr>
            <p:cNvSpPr/>
            <p:nvPr/>
          </p:nvSpPr>
          <p:spPr>
            <a:xfrm>
              <a:off x="1597682" y="5684965"/>
              <a:ext cx="911512" cy="394989"/>
            </a:xfrm>
            <a:prstGeom prst="rect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71" name="Rechteck 1">
              <a:extLst>
                <a:ext uri="{FF2B5EF4-FFF2-40B4-BE49-F238E27FC236}">
                  <a16:creationId xmlns:a16="http://schemas.microsoft.com/office/drawing/2014/main" id="{203E3820-6E6C-4DC1-8176-28E6AF66662C}"/>
                </a:ext>
              </a:extLst>
            </p:cNvPr>
            <p:cNvSpPr/>
            <p:nvPr/>
          </p:nvSpPr>
          <p:spPr>
            <a:xfrm>
              <a:off x="2509193" y="5303955"/>
              <a:ext cx="897195" cy="394989"/>
            </a:xfrm>
            <a:prstGeom prst="rect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72" name="Verbinder: gewinkelt 71">
              <a:extLst>
                <a:ext uri="{FF2B5EF4-FFF2-40B4-BE49-F238E27FC236}">
                  <a16:creationId xmlns:a16="http://schemas.microsoft.com/office/drawing/2014/main" id="{826B495E-2B11-426E-BA79-CFCF219C6D6D}"/>
                </a:ext>
              </a:extLst>
            </p:cNvPr>
            <p:cNvCxnSpPr>
              <a:cxnSpLocks/>
              <a:stCxn id="70" idx="1"/>
              <a:endCxn id="71" idx="3"/>
            </p:cNvCxnSpPr>
            <p:nvPr/>
          </p:nvCxnSpPr>
          <p:spPr>
            <a:xfrm rot="10800000" flipH="1">
              <a:off x="1597682" y="5501450"/>
              <a:ext cx="1808706" cy="381010"/>
            </a:xfrm>
            <a:prstGeom prst="bentConnector5">
              <a:avLst>
                <a:gd name="adj1" fmla="val -12639"/>
                <a:gd name="adj2" fmla="val 320581"/>
                <a:gd name="adj3" fmla="val 112639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feld 72">
            <a:extLst>
              <a:ext uri="{FF2B5EF4-FFF2-40B4-BE49-F238E27FC236}">
                <a16:creationId xmlns:a16="http://schemas.microsoft.com/office/drawing/2014/main" id="{C00CA621-A839-45C6-9A67-7D84D92F969E}"/>
              </a:ext>
            </a:extLst>
          </p:cNvPr>
          <p:cNvSpPr txBox="1"/>
          <p:nvPr/>
        </p:nvSpPr>
        <p:spPr>
          <a:xfrm>
            <a:off x="2934042" y="4283120"/>
            <a:ext cx="2844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  <a:latin typeface="Consolas" panose="020B0609020204030204" pitchFamily="49" charset="0"/>
              </a:rPr>
              <a:t>2.25</a:t>
            </a:r>
            <a:r>
              <a:rPr lang="de-DE" dirty="0">
                <a:latin typeface="Consolas" panose="020B0609020204030204" pitchFamily="49" charset="0"/>
              </a:rPr>
              <a:t> – </a:t>
            </a:r>
            <a:r>
              <a:rPr lang="de-DE" dirty="0">
                <a:solidFill>
                  <a:schemeClr val="accent2"/>
                </a:solidFill>
                <a:latin typeface="Consolas" panose="020B0609020204030204" pitchFamily="49" charset="0"/>
              </a:rPr>
              <a:t>2</a:t>
            </a:r>
            <a:r>
              <a:rPr lang="de-DE" dirty="0">
                <a:latin typeface="Consolas" panose="020B0609020204030204" pitchFamily="49" charset="0"/>
              </a:rPr>
              <a:t> = 0.25 &lt; 0.5</a:t>
            </a:r>
          </a:p>
        </p:txBody>
      </p:sp>
      <p:cxnSp>
        <p:nvCxnSpPr>
          <p:cNvPr id="78" name="Gerader Verbinder 77">
            <a:extLst>
              <a:ext uri="{FF2B5EF4-FFF2-40B4-BE49-F238E27FC236}">
                <a16:creationId xmlns:a16="http://schemas.microsoft.com/office/drawing/2014/main" id="{A9DCAE4E-673C-42A3-9A8B-B982A26FBE09}"/>
              </a:ext>
            </a:extLst>
          </p:cNvPr>
          <p:cNvCxnSpPr/>
          <p:nvPr/>
        </p:nvCxnSpPr>
        <p:spPr>
          <a:xfrm flipH="1" flipV="1">
            <a:off x="9640045" y="3805466"/>
            <a:ext cx="1" cy="1632040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r Verbinder 78">
            <a:extLst>
              <a:ext uri="{FF2B5EF4-FFF2-40B4-BE49-F238E27FC236}">
                <a16:creationId xmlns:a16="http://schemas.microsoft.com/office/drawing/2014/main" id="{E0C5B795-D38F-4788-8C4E-658CB979C184}"/>
              </a:ext>
            </a:extLst>
          </p:cNvPr>
          <p:cNvCxnSpPr/>
          <p:nvPr/>
        </p:nvCxnSpPr>
        <p:spPr>
          <a:xfrm flipH="1">
            <a:off x="7544426" y="3824904"/>
            <a:ext cx="2111703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5573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  <a:endParaRPr lang="en-US" altLang="en-US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endParaRPr lang="en-US" altLang="en-US" strike="sngStrike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solidFill>
                  <a:schemeClr val="bg1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– y &gt;= 0.5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7ED31BF5-3BC1-4E90-B846-B53407A34091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537682" y="1475223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537682" y="2249381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4" name="[4 3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165" name="[0 0]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DB698BF6-BF25-4C83-836A-D2B79AD242DD}"/>
                </a:ext>
              </a:extLst>
            </p:cNvPr>
            <p:cNvSpPr/>
            <p:nvPr/>
          </p:nvSpPr>
          <p:spPr>
            <a:xfrm>
              <a:off x="7150204" y="508230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44B7FBDA-32DA-4AF5-BB5F-B61F9D7FF34B}"/>
                </a:ext>
              </a:extLst>
            </p:cNvPr>
            <p:cNvSpPr/>
            <p:nvPr/>
          </p:nvSpPr>
          <p:spPr>
            <a:xfrm>
              <a:off x="8570790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EA42186F-4601-4E60-9032-6C736C75E773}"/>
                </a:ext>
              </a:extLst>
            </p:cNvPr>
            <p:cNvSpPr/>
            <p:nvPr/>
          </p:nvSpPr>
          <p:spPr>
            <a:xfrm>
              <a:off x="7860497" y="438164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802F8AFB-2972-4EC6-AF1B-1445549190F0}"/>
                </a:ext>
              </a:extLst>
            </p:cNvPr>
            <p:cNvSpPr/>
            <p:nvPr/>
          </p:nvSpPr>
          <p:spPr>
            <a:xfrm>
              <a:off x="9281082" y="3671353"/>
              <a:ext cx="710294" cy="7102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3577B0C0-7C9E-4E05-954A-DC7A4A2482C1}"/>
                </a:ext>
              </a:extLst>
            </p:cNvPr>
            <p:cNvSpPr/>
            <p:nvPr/>
          </p:nvSpPr>
          <p:spPr>
            <a:xfrm>
              <a:off x="9991375" y="2961062"/>
              <a:ext cx="710294" cy="7102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833226" y="2416496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0</a:t>
                </a:r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1</a:t>
                </a:r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3</a:t>
                </a:r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4</a:t>
                </a:r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8219461" y="5257477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329169" y="2601149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331720" y="1475223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7" name="x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38" name="y axis label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B4E1AC4-9B4B-4CFC-B588-B97DA9A0E394}"/>
                </a:ext>
              </a:extLst>
            </p:cNvPr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0775D06-6F2A-42A8-8704-8177F1C79864}"/>
                </a:ext>
              </a:extLst>
            </p:cNvPr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6BE14B49-185A-461B-90EB-035CB4B27B3F}"/>
                </a:ext>
              </a:extLst>
            </p:cNvPr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45D4FC9-ED68-4505-BCC1-BC4778EA9314}"/>
                </a:ext>
              </a:extLst>
            </p:cNvPr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3C2F3B26-BAD5-4CC3-BDD4-BCD09A99B3AA}"/>
                </a:ext>
              </a:extLst>
            </p:cNvPr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5370F35-B581-4E26-9C25-FB09F80ACD4B}"/>
                </a:ext>
              </a:extLst>
            </p:cNvPr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C30F3476-E820-492C-8568-864F80CD57CC}"/>
                </a:ext>
              </a:extLst>
            </p:cNvPr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D33D0DD-1486-4A47-BAD0-2787EC3776B8}"/>
                </a:ext>
              </a:extLst>
            </p:cNvPr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90A4C1FC-7BC6-40F5-ABA4-26076D555008}"/>
                </a:ext>
              </a:extLst>
            </p:cNvPr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F1C16EF0-3D44-4574-B997-C78CF386BE13}"/>
                </a:ext>
              </a:extLst>
            </p:cNvPr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EBC870-81F9-4DE0-AE9E-F73BB9860E10}"/>
                </a:ext>
              </a:extLst>
            </p:cNvPr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5D4DD3BB-69FF-4493-90FE-E7D63B7E8C07}"/>
                </a:ext>
              </a:extLst>
            </p:cNvPr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389677" y="3197145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649623"/>
              </p:ext>
            </p:extLst>
          </p:nvPr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73C10455-CA67-4BB3-9868-9C57546CAE57}"/>
              </a:ext>
            </a:extLst>
          </p:cNvPr>
          <p:cNvGrpSpPr/>
          <p:nvPr/>
        </p:nvGrpSpPr>
        <p:grpSpPr>
          <a:xfrm>
            <a:off x="4293272" y="5303955"/>
            <a:ext cx="1808706" cy="775999"/>
            <a:chOff x="1597682" y="5303955"/>
            <a:chExt cx="1808706" cy="775999"/>
          </a:xfrm>
        </p:grpSpPr>
        <p:sp>
          <p:nvSpPr>
            <p:cNvPr id="70" name="Rechteck 1">
              <a:extLst>
                <a:ext uri="{FF2B5EF4-FFF2-40B4-BE49-F238E27FC236}">
                  <a16:creationId xmlns:a16="http://schemas.microsoft.com/office/drawing/2014/main" id="{6634863E-217E-4C28-B4AC-FD9CAA379C35}"/>
                </a:ext>
              </a:extLst>
            </p:cNvPr>
            <p:cNvSpPr/>
            <p:nvPr/>
          </p:nvSpPr>
          <p:spPr>
            <a:xfrm>
              <a:off x="1597682" y="5684965"/>
              <a:ext cx="911512" cy="394989"/>
            </a:xfrm>
            <a:prstGeom prst="rect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71" name="Rechteck 1">
              <a:extLst>
                <a:ext uri="{FF2B5EF4-FFF2-40B4-BE49-F238E27FC236}">
                  <a16:creationId xmlns:a16="http://schemas.microsoft.com/office/drawing/2014/main" id="{203E3820-6E6C-4DC1-8176-28E6AF66662C}"/>
                </a:ext>
              </a:extLst>
            </p:cNvPr>
            <p:cNvSpPr/>
            <p:nvPr/>
          </p:nvSpPr>
          <p:spPr>
            <a:xfrm>
              <a:off x="2509193" y="5303955"/>
              <a:ext cx="897195" cy="394989"/>
            </a:xfrm>
            <a:prstGeom prst="rect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72" name="Verbinder: gewinkelt 71">
              <a:extLst>
                <a:ext uri="{FF2B5EF4-FFF2-40B4-BE49-F238E27FC236}">
                  <a16:creationId xmlns:a16="http://schemas.microsoft.com/office/drawing/2014/main" id="{826B495E-2B11-426E-BA79-CFCF219C6D6D}"/>
                </a:ext>
              </a:extLst>
            </p:cNvPr>
            <p:cNvCxnSpPr>
              <a:cxnSpLocks/>
              <a:stCxn id="70" idx="1"/>
              <a:endCxn id="71" idx="3"/>
            </p:cNvCxnSpPr>
            <p:nvPr/>
          </p:nvCxnSpPr>
          <p:spPr>
            <a:xfrm rot="10800000" flipH="1">
              <a:off x="1597682" y="5501450"/>
              <a:ext cx="1808706" cy="381010"/>
            </a:xfrm>
            <a:prstGeom prst="bentConnector5">
              <a:avLst>
                <a:gd name="adj1" fmla="val -12639"/>
                <a:gd name="adj2" fmla="val 320581"/>
                <a:gd name="adj3" fmla="val 112639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feld 72">
            <a:extLst>
              <a:ext uri="{FF2B5EF4-FFF2-40B4-BE49-F238E27FC236}">
                <a16:creationId xmlns:a16="http://schemas.microsoft.com/office/drawing/2014/main" id="{C00CA621-A839-45C6-9A67-7D84D92F969E}"/>
              </a:ext>
            </a:extLst>
          </p:cNvPr>
          <p:cNvSpPr txBox="1"/>
          <p:nvPr/>
        </p:nvSpPr>
        <p:spPr>
          <a:xfrm>
            <a:off x="3838920" y="4283120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  <a:latin typeface="Consolas" panose="020B0609020204030204" pitchFamily="49" charset="0"/>
              </a:rPr>
              <a:t>3.0</a:t>
            </a:r>
            <a:r>
              <a:rPr lang="de-DE" dirty="0">
                <a:latin typeface="Consolas" panose="020B0609020204030204" pitchFamily="49" charset="0"/>
              </a:rPr>
              <a:t> – </a:t>
            </a:r>
            <a:r>
              <a:rPr lang="de-DE" dirty="0">
                <a:solidFill>
                  <a:schemeClr val="accent2"/>
                </a:solidFill>
                <a:latin typeface="Consolas" panose="020B0609020204030204" pitchFamily="49" charset="0"/>
              </a:rPr>
              <a:t>2</a:t>
            </a:r>
            <a:r>
              <a:rPr lang="de-DE" dirty="0">
                <a:latin typeface="Consolas" panose="020B0609020204030204" pitchFamily="49" charset="0"/>
              </a:rPr>
              <a:t> = 1.0 &gt;= 0.5</a:t>
            </a:r>
          </a:p>
        </p:txBody>
      </p:sp>
    </p:spTree>
    <p:extLst>
      <p:ext uri="{BB962C8B-B14F-4D97-AF65-F5344CB8AC3E}">
        <p14:creationId xmlns:p14="http://schemas.microsoft.com/office/powerpoint/2010/main" val="4275885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hteck 61">
            <a:extLst>
              <a:ext uri="{FF2B5EF4-FFF2-40B4-BE49-F238E27FC236}">
                <a16:creationId xmlns:a16="http://schemas.microsoft.com/office/drawing/2014/main" id="{7CDA9E0A-E75A-42CC-9FA0-506797F4FA61}"/>
              </a:ext>
            </a:extLst>
          </p:cNvPr>
          <p:cNvSpPr/>
          <p:nvPr/>
        </p:nvSpPr>
        <p:spPr>
          <a:xfrm>
            <a:off x="514348" y="3388865"/>
            <a:ext cx="5285818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  <a:endParaRPr lang="en-US" altLang="en-US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endParaRPr lang="en-US" altLang="en-US" strike="sngStrike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– y &gt;= 0.5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7ED31BF5-3BC1-4E90-B846-B53407A34091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537682" y="1475223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537682" y="2249381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DB698BF6-BF25-4C83-836A-D2B79AD242DD}"/>
                </a:ext>
              </a:extLst>
            </p:cNvPr>
            <p:cNvSpPr/>
            <p:nvPr/>
          </p:nvSpPr>
          <p:spPr>
            <a:xfrm>
              <a:off x="7150204" y="508230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44B7FBDA-32DA-4AF5-BB5F-B61F9D7FF34B}"/>
                </a:ext>
              </a:extLst>
            </p:cNvPr>
            <p:cNvSpPr/>
            <p:nvPr/>
          </p:nvSpPr>
          <p:spPr>
            <a:xfrm>
              <a:off x="8570790" y="3671353"/>
              <a:ext cx="710294" cy="7102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EA42186F-4601-4E60-9032-6C736C75E773}"/>
                </a:ext>
              </a:extLst>
            </p:cNvPr>
            <p:cNvSpPr/>
            <p:nvPr/>
          </p:nvSpPr>
          <p:spPr>
            <a:xfrm>
              <a:off x="7860497" y="4381644"/>
              <a:ext cx="710294" cy="7102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802F8AFB-2972-4EC6-AF1B-1445549190F0}"/>
                </a:ext>
              </a:extLst>
            </p:cNvPr>
            <p:cNvSpPr/>
            <p:nvPr/>
          </p:nvSpPr>
          <p:spPr>
            <a:xfrm>
              <a:off x="9281082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3577B0C0-7C9E-4E05-954A-DC7A4A2482C1}"/>
                </a:ext>
              </a:extLst>
            </p:cNvPr>
            <p:cNvSpPr/>
            <p:nvPr/>
          </p:nvSpPr>
          <p:spPr>
            <a:xfrm>
              <a:off x="9991375" y="2961062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833226" y="2416496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0</a:t>
                </a:r>
                <a:endParaRPr lang="en-US" dirty="0"/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1</a:t>
                </a:r>
                <a:endParaRPr lang="en-US" dirty="0"/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2</a:t>
                </a:r>
                <a:endParaRPr lang="en-US" dirty="0"/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3</a:t>
                </a:r>
                <a:endParaRPr lang="en-US" dirty="0"/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4</a:t>
                </a:r>
                <a:endParaRPr lang="en-US" dirty="0"/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0</a:t>
                </a:r>
                <a:endParaRPr lang="en-US" dirty="0"/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1</a:t>
                </a:r>
                <a:endParaRPr lang="en-US" dirty="0"/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2</a:t>
                </a:r>
                <a:endParaRPr lang="en-US" dirty="0"/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3</a:t>
                </a:r>
                <a:endParaRPr lang="en-US" dirty="0"/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4</a:t>
                </a:r>
                <a:endParaRPr lang="en-US" dirty="0"/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8219461" y="5257477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329169" y="2601149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331720" y="1475223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B4E1AC4-9B4B-4CFC-B588-B97DA9A0E394}"/>
                </a:ext>
              </a:extLst>
            </p:cNvPr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0775D06-6F2A-42A8-8704-8177F1C79864}"/>
                </a:ext>
              </a:extLst>
            </p:cNvPr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6BE14B49-185A-461B-90EB-035CB4B27B3F}"/>
                </a:ext>
              </a:extLst>
            </p:cNvPr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45D4FC9-ED68-4505-BCC1-BC4778EA9314}"/>
                </a:ext>
              </a:extLst>
            </p:cNvPr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3C2F3B26-BAD5-4CC3-BDD4-BCD09A99B3AA}"/>
                </a:ext>
              </a:extLst>
            </p:cNvPr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5370F35-B581-4E26-9C25-FB09F80ACD4B}"/>
                </a:ext>
              </a:extLst>
            </p:cNvPr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C30F3476-E820-492C-8568-864F80CD57CC}"/>
                </a:ext>
              </a:extLst>
            </p:cNvPr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D33D0DD-1486-4A47-BAD0-2787EC3776B8}"/>
                </a:ext>
              </a:extLst>
            </p:cNvPr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90A4C1FC-7BC6-40F5-ABA4-26076D555008}"/>
                </a:ext>
              </a:extLst>
            </p:cNvPr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F1C16EF0-3D44-4574-B997-C78CF386BE13}"/>
                </a:ext>
              </a:extLst>
            </p:cNvPr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EBC870-81F9-4DE0-AE9E-F73BB9860E10}"/>
                </a:ext>
              </a:extLst>
            </p:cNvPr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5D4DD3BB-69FF-4493-90FE-E7D63B7E8C07}"/>
                </a:ext>
              </a:extLst>
            </p:cNvPr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389677" y="3197145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/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80" name="Gerader Verbinder 79">
            <a:extLst>
              <a:ext uri="{FF2B5EF4-FFF2-40B4-BE49-F238E27FC236}">
                <a16:creationId xmlns:a16="http://schemas.microsoft.com/office/drawing/2014/main" id="{502FE0C0-7305-47C7-935A-DCE1B2CC85F0}"/>
              </a:ext>
            </a:extLst>
          </p:cNvPr>
          <p:cNvCxnSpPr/>
          <p:nvPr/>
        </p:nvCxnSpPr>
        <p:spPr>
          <a:xfrm flipH="1" flipV="1">
            <a:off x="8932900" y="4353794"/>
            <a:ext cx="1" cy="1083712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r Verbinder 80">
            <a:extLst>
              <a:ext uri="{FF2B5EF4-FFF2-40B4-BE49-F238E27FC236}">
                <a16:creationId xmlns:a16="http://schemas.microsoft.com/office/drawing/2014/main" id="{0B724AD4-D652-4677-9AEC-B1CFBA320E06}"/>
              </a:ext>
            </a:extLst>
          </p:cNvPr>
          <p:cNvCxnSpPr/>
          <p:nvPr/>
        </p:nvCxnSpPr>
        <p:spPr>
          <a:xfrm flipH="1" flipV="1">
            <a:off x="7539378" y="4380903"/>
            <a:ext cx="1386559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66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hteck 61">
            <a:extLst>
              <a:ext uri="{FF2B5EF4-FFF2-40B4-BE49-F238E27FC236}">
                <a16:creationId xmlns:a16="http://schemas.microsoft.com/office/drawing/2014/main" id="{7CDA9E0A-E75A-42CC-9FA0-506797F4FA61}"/>
              </a:ext>
            </a:extLst>
          </p:cNvPr>
          <p:cNvSpPr/>
          <p:nvPr/>
        </p:nvSpPr>
        <p:spPr>
          <a:xfrm>
            <a:off x="514348" y="3388865"/>
            <a:ext cx="5285818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  <a:endParaRPr lang="en-US" altLang="en-US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endParaRPr lang="en-US" altLang="en-US" strike="sngStrike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 – y &gt;= 0.5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7ED31BF5-3BC1-4E90-B846-B53407A34091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537682" y="1475223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537682" y="2249381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DB698BF6-BF25-4C83-836A-D2B79AD242DD}"/>
                </a:ext>
              </a:extLst>
            </p:cNvPr>
            <p:cNvSpPr/>
            <p:nvPr/>
          </p:nvSpPr>
          <p:spPr>
            <a:xfrm>
              <a:off x="7150204" y="508230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44B7FBDA-32DA-4AF5-BB5F-B61F9D7FF34B}"/>
                </a:ext>
              </a:extLst>
            </p:cNvPr>
            <p:cNvSpPr/>
            <p:nvPr/>
          </p:nvSpPr>
          <p:spPr>
            <a:xfrm>
              <a:off x="8570790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EA42186F-4601-4E60-9032-6C736C75E773}"/>
                </a:ext>
              </a:extLst>
            </p:cNvPr>
            <p:cNvSpPr/>
            <p:nvPr/>
          </p:nvSpPr>
          <p:spPr>
            <a:xfrm>
              <a:off x="7860497" y="4381644"/>
              <a:ext cx="710294" cy="7102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802F8AFB-2972-4EC6-AF1B-1445549190F0}"/>
                </a:ext>
              </a:extLst>
            </p:cNvPr>
            <p:cNvSpPr/>
            <p:nvPr/>
          </p:nvSpPr>
          <p:spPr>
            <a:xfrm>
              <a:off x="9281082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3577B0C0-7C9E-4E05-954A-DC7A4A2482C1}"/>
                </a:ext>
              </a:extLst>
            </p:cNvPr>
            <p:cNvSpPr/>
            <p:nvPr/>
          </p:nvSpPr>
          <p:spPr>
            <a:xfrm>
              <a:off x="9991375" y="2961062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833226" y="2416496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0</a:t>
                </a:r>
                <a:endParaRPr lang="en-US" dirty="0"/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1</a:t>
                </a:r>
                <a:endParaRPr lang="en-US" dirty="0"/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2</a:t>
                </a:r>
                <a:endParaRPr lang="en-US" dirty="0"/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3</a:t>
                </a:r>
                <a:endParaRPr lang="en-US" dirty="0"/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4</a:t>
                </a:r>
                <a:endParaRPr lang="en-US" dirty="0"/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0</a:t>
                </a:r>
                <a:endParaRPr lang="en-US" dirty="0"/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1</a:t>
                </a:r>
                <a:endParaRPr lang="en-US" dirty="0"/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3</a:t>
                </a:r>
                <a:endParaRPr lang="en-US" dirty="0"/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4</a:t>
                </a:r>
                <a:endParaRPr lang="en-US" dirty="0"/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8219461" y="5257477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329169" y="2601149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331720" y="1475223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B4E1AC4-9B4B-4CFC-B588-B97DA9A0E394}"/>
                </a:ext>
              </a:extLst>
            </p:cNvPr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0775D06-6F2A-42A8-8704-8177F1C79864}"/>
                </a:ext>
              </a:extLst>
            </p:cNvPr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6BE14B49-185A-461B-90EB-035CB4B27B3F}"/>
                </a:ext>
              </a:extLst>
            </p:cNvPr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45D4FC9-ED68-4505-BCC1-BC4778EA9314}"/>
                </a:ext>
              </a:extLst>
            </p:cNvPr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3C2F3B26-BAD5-4CC3-BDD4-BCD09A99B3AA}"/>
                </a:ext>
              </a:extLst>
            </p:cNvPr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5370F35-B581-4E26-9C25-FB09F80ACD4B}"/>
                </a:ext>
              </a:extLst>
            </p:cNvPr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C30F3476-E820-492C-8568-864F80CD57CC}"/>
                </a:ext>
              </a:extLst>
            </p:cNvPr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D33D0DD-1486-4A47-BAD0-2787EC3776B8}"/>
                </a:ext>
              </a:extLst>
            </p:cNvPr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90A4C1FC-7BC6-40F5-ABA4-26076D555008}"/>
                </a:ext>
              </a:extLst>
            </p:cNvPr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F1C16EF0-3D44-4574-B997-C78CF386BE13}"/>
                </a:ext>
              </a:extLst>
            </p:cNvPr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EBC870-81F9-4DE0-AE9E-F73BB9860E10}"/>
                </a:ext>
              </a:extLst>
            </p:cNvPr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5D4DD3BB-69FF-4493-90FE-E7D63B7E8C07}"/>
                </a:ext>
              </a:extLst>
            </p:cNvPr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389677" y="3197145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/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5" name="Rechteck 1">
            <a:extLst>
              <a:ext uri="{FF2B5EF4-FFF2-40B4-BE49-F238E27FC236}">
                <a16:creationId xmlns:a16="http://schemas.microsoft.com/office/drawing/2014/main" id="{50E18D2B-CC16-4E19-8475-8B69EE1D2E36}"/>
              </a:ext>
            </a:extLst>
          </p:cNvPr>
          <p:cNvSpPr/>
          <p:nvPr/>
        </p:nvSpPr>
        <p:spPr>
          <a:xfrm>
            <a:off x="3380729" y="5303955"/>
            <a:ext cx="897195" cy="394989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600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E1F98E0D-902A-464D-953B-2E4C84BADE9E}"/>
              </a:ext>
            </a:extLst>
          </p:cNvPr>
          <p:cNvSpPr txBox="1"/>
          <p:nvPr/>
        </p:nvSpPr>
        <p:spPr>
          <a:xfrm>
            <a:off x="2014866" y="4283120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  <a:latin typeface="Consolas" panose="020B0609020204030204" pitchFamily="49" charset="0"/>
              </a:rPr>
              <a:t>1.5</a:t>
            </a:r>
            <a:r>
              <a:rPr lang="de-DE" dirty="0">
                <a:latin typeface="Consolas" panose="020B0609020204030204" pitchFamily="49" charset="0"/>
              </a:rPr>
              <a:t> </a:t>
            </a:r>
            <a:r>
              <a:rPr lang="de-DE" dirty="0">
                <a:solidFill>
                  <a:schemeClr val="bg1"/>
                </a:solidFill>
                <a:latin typeface="Consolas" panose="020B0609020204030204" pitchFamily="49" charset="0"/>
              </a:rPr>
              <a:t>– 1 = 0.5 &gt;= 0.5</a:t>
            </a:r>
          </a:p>
        </p:txBody>
      </p:sp>
      <p:cxnSp>
        <p:nvCxnSpPr>
          <p:cNvPr id="80" name="Gerader Verbinder 79">
            <a:extLst>
              <a:ext uri="{FF2B5EF4-FFF2-40B4-BE49-F238E27FC236}">
                <a16:creationId xmlns:a16="http://schemas.microsoft.com/office/drawing/2014/main" id="{502FE0C0-7305-47C7-935A-DCE1B2CC85F0}"/>
              </a:ext>
            </a:extLst>
          </p:cNvPr>
          <p:cNvCxnSpPr/>
          <p:nvPr/>
        </p:nvCxnSpPr>
        <p:spPr>
          <a:xfrm flipH="1" flipV="1">
            <a:off x="8932900" y="4353794"/>
            <a:ext cx="1" cy="1083712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r Verbinder 80">
            <a:extLst>
              <a:ext uri="{FF2B5EF4-FFF2-40B4-BE49-F238E27FC236}">
                <a16:creationId xmlns:a16="http://schemas.microsoft.com/office/drawing/2014/main" id="{0B724AD4-D652-4677-9AEC-B1CFBA320E06}"/>
              </a:ext>
            </a:extLst>
          </p:cNvPr>
          <p:cNvCxnSpPr/>
          <p:nvPr/>
        </p:nvCxnSpPr>
        <p:spPr>
          <a:xfrm flipH="1" flipV="1">
            <a:off x="7539378" y="4380903"/>
            <a:ext cx="1386559" cy="0"/>
          </a:xfrm>
          <a:prstGeom prst="line">
            <a:avLst/>
          </a:prstGeom>
          <a:ln w="38100">
            <a:solidFill>
              <a:schemeClr val="accent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feld 64">
            <a:extLst>
              <a:ext uri="{FF2B5EF4-FFF2-40B4-BE49-F238E27FC236}">
                <a16:creationId xmlns:a16="http://schemas.microsoft.com/office/drawing/2014/main" id="{B98A39C1-D84C-4CE0-9DC8-EEC9F64C21E5}"/>
              </a:ext>
            </a:extLst>
          </p:cNvPr>
          <p:cNvSpPr txBox="1"/>
          <p:nvPr/>
        </p:nvSpPr>
        <p:spPr>
          <a:xfrm>
            <a:off x="6613168" y="4211289"/>
            <a:ext cx="505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1.5</a:t>
            </a:r>
          </a:p>
        </p:txBody>
      </p:sp>
    </p:spTree>
    <p:extLst>
      <p:ext uri="{BB962C8B-B14F-4D97-AF65-F5344CB8AC3E}">
        <p14:creationId xmlns:p14="http://schemas.microsoft.com/office/powerpoint/2010/main" val="4136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hteck 61">
            <a:extLst>
              <a:ext uri="{FF2B5EF4-FFF2-40B4-BE49-F238E27FC236}">
                <a16:creationId xmlns:a16="http://schemas.microsoft.com/office/drawing/2014/main" id="{7CDA9E0A-E75A-42CC-9FA0-506797F4FA61}"/>
              </a:ext>
            </a:extLst>
          </p:cNvPr>
          <p:cNvSpPr/>
          <p:nvPr/>
        </p:nvSpPr>
        <p:spPr>
          <a:xfrm>
            <a:off x="514348" y="3388865"/>
            <a:ext cx="5285818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  <a:endParaRPr lang="en-US" altLang="en-US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endParaRPr lang="en-US" altLang="en-US" strike="sngStrike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latin typeface="Consolas" panose="020B0609020204030204" pitchFamily="49" charset="0"/>
              </a:rPr>
              <a:t> – y </a:t>
            </a:r>
            <a:r>
              <a:rPr lang="en-US" alt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&gt;=</a:t>
            </a:r>
            <a:r>
              <a:rPr lang="en-US" altLang="en-US" dirty="0">
                <a:latin typeface="Consolas" panose="020B0609020204030204" pitchFamily="49" charset="0"/>
              </a:rPr>
              <a:t> </a:t>
            </a:r>
            <a:r>
              <a:rPr lang="en-US" alt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0.5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7ED31BF5-3BC1-4E90-B846-B53407A34091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537682" y="1475223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537682" y="2249381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DB698BF6-BF25-4C83-836A-D2B79AD242DD}"/>
                </a:ext>
              </a:extLst>
            </p:cNvPr>
            <p:cNvSpPr/>
            <p:nvPr/>
          </p:nvSpPr>
          <p:spPr>
            <a:xfrm>
              <a:off x="7150204" y="508230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44B7FBDA-32DA-4AF5-BB5F-B61F9D7FF34B}"/>
                </a:ext>
              </a:extLst>
            </p:cNvPr>
            <p:cNvSpPr/>
            <p:nvPr/>
          </p:nvSpPr>
          <p:spPr>
            <a:xfrm>
              <a:off x="8570790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EA42186F-4601-4E60-9032-6C736C75E773}"/>
                </a:ext>
              </a:extLst>
            </p:cNvPr>
            <p:cNvSpPr/>
            <p:nvPr/>
          </p:nvSpPr>
          <p:spPr>
            <a:xfrm>
              <a:off x="7860497" y="4381644"/>
              <a:ext cx="710294" cy="7102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802F8AFB-2972-4EC6-AF1B-1445549190F0}"/>
                </a:ext>
              </a:extLst>
            </p:cNvPr>
            <p:cNvSpPr/>
            <p:nvPr/>
          </p:nvSpPr>
          <p:spPr>
            <a:xfrm>
              <a:off x="9281082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3577B0C0-7C9E-4E05-954A-DC7A4A2482C1}"/>
                </a:ext>
              </a:extLst>
            </p:cNvPr>
            <p:cNvSpPr/>
            <p:nvPr/>
          </p:nvSpPr>
          <p:spPr>
            <a:xfrm>
              <a:off x="9991375" y="2961062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833226" y="2416496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0</a:t>
                </a:r>
                <a:endParaRPr lang="en-US" dirty="0"/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1</a:t>
                </a:r>
                <a:endParaRPr lang="en-US" dirty="0"/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2</a:t>
                </a:r>
                <a:endParaRPr lang="en-US" dirty="0"/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3</a:t>
                </a:r>
                <a:endParaRPr lang="en-US" dirty="0"/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4</a:t>
                </a:r>
                <a:endParaRPr lang="en-US" dirty="0"/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0</a:t>
                </a:r>
                <a:endParaRPr lang="en-US" dirty="0"/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1</a:t>
                </a:r>
                <a:endParaRPr lang="en-US" dirty="0"/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3</a:t>
                </a:r>
                <a:endParaRPr lang="en-US" dirty="0"/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4</a:t>
                </a:r>
                <a:endParaRPr lang="en-US" dirty="0"/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8219461" y="5257477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329169" y="2601149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331720" y="1475223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B4E1AC4-9B4B-4CFC-B588-B97DA9A0E394}"/>
                </a:ext>
              </a:extLst>
            </p:cNvPr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0775D06-6F2A-42A8-8704-8177F1C79864}"/>
                </a:ext>
              </a:extLst>
            </p:cNvPr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6BE14B49-185A-461B-90EB-035CB4B27B3F}"/>
                </a:ext>
              </a:extLst>
            </p:cNvPr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45D4FC9-ED68-4505-BCC1-BC4778EA9314}"/>
                </a:ext>
              </a:extLst>
            </p:cNvPr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3C2F3B26-BAD5-4CC3-BDD4-BCD09A99B3AA}"/>
                </a:ext>
              </a:extLst>
            </p:cNvPr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5370F35-B581-4E26-9C25-FB09F80ACD4B}"/>
                </a:ext>
              </a:extLst>
            </p:cNvPr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C30F3476-E820-492C-8568-864F80CD57CC}"/>
                </a:ext>
              </a:extLst>
            </p:cNvPr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D33D0DD-1486-4A47-BAD0-2787EC3776B8}"/>
                </a:ext>
              </a:extLst>
            </p:cNvPr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90A4C1FC-7BC6-40F5-ABA4-26076D555008}"/>
                </a:ext>
              </a:extLst>
            </p:cNvPr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F1C16EF0-3D44-4574-B997-C78CF386BE13}"/>
                </a:ext>
              </a:extLst>
            </p:cNvPr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EBC870-81F9-4DE0-AE9E-F73BB9860E10}"/>
                </a:ext>
              </a:extLst>
            </p:cNvPr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5D4DD3BB-69FF-4493-90FE-E7D63B7E8C07}"/>
                </a:ext>
              </a:extLst>
            </p:cNvPr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389677" y="3197145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/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69" name="Gruppieren 68">
            <a:extLst>
              <a:ext uri="{FF2B5EF4-FFF2-40B4-BE49-F238E27FC236}">
                <a16:creationId xmlns:a16="http://schemas.microsoft.com/office/drawing/2014/main" id="{EB1360CD-C3E2-4CC6-9A46-E5471806E0AE}"/>
              </a:ext>
            </a:extLst>
          </p:cNvPr>
          <p:cNvGrpSpPr/>
          <p:nvPr/>
        </p:nvGrpSpPr>
        <p:grpSpPr>
          <a:xfrm>
            <a:off x="2469218" y="5303955"/>
            <a:ext cx="1808706" cy="775999"/>
            <a:chOff x="1597682" y="5303955"/>
            <a:chExt cx="1808706" cy="775999"/>
          </a:xfrm>
        </p:grpSpPr>
        <p:sp>
          <p:nvSpPr>
            <p:cNvPr id="74" name="Rechteck 1">
              <a:extLst>
                <a:ext uri="{FF2B5EF4-FFF2-40B4-BE49-F238E27FC236}">
                  <a16:creationId xmlns:a16="http://schemas.microsoft.com/office/drawing/2014/main" id="{1A2DC37C-F5FC-49B6-BBE2-A452CA58934E}"/>
                </a:ext>
              </a:extLst>
            </p:cNvPr>
            <p:cNvSpPr/>
            <p:nvPr/>
          </p:nvSpPr>
          <p:spPr>
            <a:xfrm>
              <a:off x="1597682" y="5684965"/>
              <a:ext cx="911512" cy="394989"/>
            </a:xfrm>
            <a:prstGeom prst="rect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75" name="Rechteck 1">
              <a:extLst>
                <a:ext uri="{FF2B5EF4-FFF2-40B4-BE49-F238E27FC236}">
                  <a16:creationId xmlns:a16="http://schemas.microsoft.com/office/drawing/2014/main" id="{50E18D2B-CC16-4E19-8475-8B69EE1D2E36}"/>
                </a:ext>
              </a:extLst>
            </p:cNvPr>
            <p:cNvSpPr/>
            <p:nvPr/>
          </p:nvSpPr>
          <p:spPr>
            <a:xfrm>
              <a:off x="2509193" y="5303955"/>
              <a:ext cx="897195" cy="394989"/>
            </a:xfrm>
            <a:prstGeom prst="rect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76" name="Verbinder: gewinkelt 75">
              <a:extLst>
                <a:ext uri="{FF2B5EF4-FFF2-40B4-BE49-F238E27FC236}">
                  <a16:creationId xmlns:a16="http://schemas.microsoft.com/office/drawing/2014/main" id="{FDDC8438-51A1-46EE-AB21-A466639022FA}"/>
                </a:ext>
              </a:extLst>
            </p:cNvPr>
            <p:cNvCxnSpPr>
              <a:cxnSpLocks/>
              <a:stCxn id="74" idx="1"/>
              <a:endCxn id="75" idx="3"/>
            </p:cNvCxnSpPr>
            <p:nvPr/>
          </p:nvCxnSpPr>
          <p:spPr>
            <a:xfrm rot="10800000" flipH="1">
              <a:off x="1597682" y="5501450"/>
              <a:ext cx="1808706" cy="381010"/>
            </a:xfrm>
            <a:prstGeom prst="bentConnector5">
              <a:avLst>
                <a:gd name="adj1" fmla="val -12639"/>
                <a:gd name="adj2" fmla="val 320581"/>
                <a:gd name="adj3" fmla="val 112639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Textfeld 76">
            <a:extLst>
              <a:ext uri="{FF2B5EF4-FFF2-40B4-BE49-F238E27FC236}">
                <a16:creationId xmlns:a16="http://schemas.microsoft.com/office/drawing/2014/main" id="{E1F98E0D-902A-464D-953B-2E4C84BADE9E}"/>
              </a:ext>
            </a:extLst>
          </p:cNvPr>
          <p:cNvSpPr txBox="1"/>
          <p:nvPr/>
        </p:nvSpPr>
        <p:spPr>
          <a:xfrm>
            <a:off x="2014866" y="4283120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  <a:latin typeface="Consolas" panose="020B0609020204030204" pitchFamily="49" charset="0"/>
              </a:rPr>
              <a:t>1.5</a:t>
            </a:r>
            <a:r>
              <a:rPr lang="de-DE" dirty="0">
                <a:latin typeface="Consolas" panose="020B0609020204030204" pitchFamily="49" charset="0"/>
              </a:rPr>
              <a:t> –</a:t>
            </a:r>
            <a:r>
              <a:rPr lang="de-DE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de-DE" dirty="0">
                <a:solidFill>
                  <a:schemeClr val="accent2"/>
                </a:solidFill>
                <a:latin typeface="Consolas" panose="020B0609020204030204" pitchFamily="49" charset="0"/>
              </a:rPr>
              <a:t>1 </a:t>
            </a:r>
            <a:r>
              <a:rPr lang="de-DE" dirty="0">
                <a:solidFill>
                  <a:schemeClr val="bg1"/>
                </a:solidFill>
                <a:latin typeface="Consolas" panose="020B0609020204030204" pitchFamily="49" charset="0"/>
              </a:rPr>
              <a:t>= 0.5 &gt;= 0.5</a:t>
            </a:r>
          </a:p>
        </p:txBody>
      </p:sp>
      <p:cxnSp>
        <p:nvCxnSpPr>
          <p:cNvPr id="80" name="Gerader Verbinder 79">
            <a:extLst>
              <a:ext uri="{FF2B5EF4-FFF2-40B4-BE49-F238E27FC236}">
                <a16:creationId xmlns:a16="http://schemas.microsoft.com/office/drawing/2014/main" id="{502FE0C0-7305-47C7-935A-DCE1B2CC85F0}"/>
              </a:ext>
            </a:extLst>
          </p:cNvPr>
          <p:cNvCxnSpPr/>
          <p:nvPr/>
        </p:nvCxnSpPr>
        <p:spPr>
          <a:xfrm flipH="1" flipV="1">
            <a:off x="8932900" y="4353794"/>
            <a:ext cx="1" cy="1083712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r Verbinder 80">
            <a:extLst>
              <a:ext uri="{FF2B5EF4-FFF2-40B4-BE49-F238E27FC236}">
                <a16:creationId xmlns:a16="http://schemas.microsoft.com/office/drawing/2014/main" id="{0B724AD4-D652-4677-9AEC-B1CFBA320E06}"/>
              </a:ext>
            </a:extLst>
          </p:cNvPr>
          <p:cNvCxnSpPr/>
          <p:nvPr/>
        </p:nvCxnSpPr>
        <p:spPr>
          <a:xfrm flipH="1" flipV="1">
            <a:off x="7539378" y="4380903"/>
            <a:ext cx="1386559" cy="0"/>
          </a:xfrm>
          <a:prstGeom prst="line">
            <a:avLst/>
          </a:prstGeom>
          <a:ln w="38100">
            <a:solidFill>
              <a:schemeClr val="accent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feld 64">
            <a:extLst>
              <a:ext uri="{FF2B5EF4-FFF2-40B4-BE49-F238E27FC236}">
                <a16:creationId xmlns:a16="http://schemas.microsoft.com/office/drawing/2014/main" id="{FE5DB2B3-104D-4A37-93B5-74E82446EBE2}"/>
              </a:ext>
            </a:extLst>
          </p:cNvPr>
          <p:cNvSpPr txBox="1"/>
          <p:nvPr/>
        </p:nvSpPr>
        <p:spPr>
          <a:xfrm>
            <a:off x="6613168" y="4211289"/>
            <a:ext cx="505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1.5</a:t>
            </a:r>
          </a:p>
        </p:txBody>
      </p:sp>
    </p:spTree>
    <p:extLst>
      <p:ext uri="{BB962C8B-B14F-4D97-AF65-F5344CB8AC3E}">
        <p14:creationId xmlns:p14="http://schemas.microsoft.com/office/powerpoint/2010/main" val="4258920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hteck 58"/>
          <p:cNvSpPr/>
          <p:nvPr/>
        </p:nvSpPr>
        <p:spPr>
          <a:xfrm>
            <a:off x="7150204" y="2250769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Rechteck 59"/>
          <p:cNvSpPr/>
          <p:nvPr/>
        </p:nvSpPr>
        <p:spPr>
          <a:xfrm>
            <a:off x="10001775" y="2250769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Rechteck 60"/>
          <p:cNvSpPr/>
          <p:nvPr/>
        </p:nvSpPr>
        <p:spPr>
          <a:xfrm>
            <a:off x="7863097" y="2250769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hteck 61"/>
          <p:cNvSpPr/>
          <p:nvPr/>
        </p:nvSpPr>
        <p:spPr>
          <a:xfrm>
            <a:off x="8575990" y="2250769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hteck 62"/>
          <p:cNvSpPr/>
          <p:nvPr/>
        </p:nvSpPr>
        <p:spPr>
          <a:xfrm>
            <a:off x="9288883" y="2250769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7" name="Rechteck 66"/>
          <p:cNvSpPr/>
          <p:nvPr/>
        </p:nvSpPr>
        <p:spPr>
          <a:xfrm>
            <a:off x="7150204" y="5072673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Rechteck 67"/>
          <p:cNvSpPr/>
          <p:nvPr/>
        </p:nvSpPr>
        <p:spPr>
          <a:xfrm>
            <a:off x="10001775" y="5072673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Rechteck 68"/>
          <p:cNvSpPr/>
          <p:nvPr/>
        </p:nvSpPr>
        <p:spPr>
          <a:xfrm>
            <a:off x="7863097" y="5072673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hteck 69"/>
          <p:cNvSpPr/>
          <p:nvPr/>
        </p:nvSpPr>
        <p:spPr>
          <a:xfrm>
            <a:off x="8575990" y="5072673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hteck 70"/>
          <p:cNvSpPr/>
          <p:nvPr/>
        </p:nvSpPr>
        <p:spPr>
          <a:xfrm>
            <a:off x="9288883" y="5072673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Rechteck 72"/>
          <p:cNvSpPr/>
          <p:nvPr/>
        </p:nvSpPr>
        <p:spPr>
          <a:xfrm>
            <a:off x="7150204" y="2956245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Rechteck 73"/>
          <p:cNvSpPr/>
          <p:nvPr/>
        </p:nvSpPr>
        <p:spPr>
          <a:xfrm>
            <a:off x="10001775" y="2956245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hteck 74"/>
          <p:cNvSpPr/>
          <p:nvPr/>
        </p:nvSpPr>
        <p:spPr>
          <a:xfrm>
            <a:off x="7863097" y="2956245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6" name="Rechteck 75"/>
          <p:cNvSpPr/>
          <p:nvPr/>
        </p:nvSpPr>
        <p:spPr>
          <a:xfrm>
            <a:off x="8575990" y="2956245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Rechteck 76"/>
          <p:cNvSpPr/>
          <p:nvPr/>
        </p:nvSpPr>
        <p:spPr>
          <a:xfrm>
            <a:off x="9288883" y="2956245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Rechteck 78"/>
          <p:cNvSpPr/>
          <p:nvPr/>
        </p:nvSpPr>
        <p:spPr>
          <a:xfrm>
            <a:off x="7150204" y="3661721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0" name="Rechteck 79"/>
          <p:cNvSpPr/>
          <p:nvPr/>
        </p:nvSpPr>
        <p:spPr>
          <a:xfrm>
            <a:off x="10001775" y="3661721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1" name="Rechteck 80"/>
          <p:cNvSpPr/>
          <p:nvPr/>
        </p:nvSpPr>
        <p:spPr>
          <a:xfrm>
            <a:off x="7863097" y="3661721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Rechteck 81"/>
          <p:cNvSpPr/>
          <p:nvPr/>
        </p:nvSpPr>
        <p:spPr>
          <a:xfrm>
            <a:off x="8575990" y="3661721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3" name="Rechteck 82"/>
          <p:cNvSpPr/>
          <p:nvPr/>
        </p:nvSpPr>
        <p:spPr>
          <a:xfrm>
            <a:off x="9288883" y="3661721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Rechteck 84"/>
          <p:cNvSpPr/>
          <p:nvPr/>
        </p:nvSpPr>
        <p:spPr>
          <a:xfrm>
            <a:off x="7150204" y="4367197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Rechteck 85"/>
          <p:cNvSpPr/>
          <p:nvPr/>
        </p:nvSpPr>
        <p:spPr>
          <a:xfrm>
            <a:off x="10001775" y="4367197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Rechteck 86"/>
          <p:cNvSpPr/>
          <p:nvPr/>
        </p:nvSpPr>
        <p:spPr>
          <a:xfrm>
            <a:off x="7863097" y="4367197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8" name="Rechteck 87"/>
          <p:cNvSpPr/>
          <p:nvPr/>
        </p:nvSpPr>
        <p:spPr>
          <a:xfrm>
            <a:off x="8575990" y="4367197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9" name="Rechteck 88"/>
          <p:cNvSpPr/>
          <p:nvPr/>
        </p:nvSpPr>
        <p:spPr>
          <a:xfrm>
            <a:off x="9288883" y="4367197"/>
            <a:ext cx="710294" cy="71029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8" name="Inhaltsplatzhalter 227"/>
          <p:cNvSpPr>
            <a:spLocks noGrp="1"/>
          </p:cNvSpPr>
          <p:nvPr>
            <p:ph idx="1"/>
          </p:nvPr>
        </p:nvSpPr>
        <p:spPr>
          <a:xfrm>
            <a:off x="514351" y="1266825"/>
            <a:ext cx="7262387" cy="5233988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Line</a:t>
            </a:r>
            <a:r>
              <a:rPr lang="en-US" dirty="0"/>
              <a:t>: Shortest path between two points on a 2D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plane</a:t>
            </a:r>
          </a:p>
          <a:p>
            <a:pPr lvl="1">
              <a:lnSpc>
                <a:spcPct val="100000"/>
              </a:lnSpc>
            </a:pPr>
            <a:r>
              <a:rPr lang="en-US" dirty="0"/>
              <a:t>Continuous representation</a:t>
            </a:r>
          </a:p>
          <a:p>
            <a:r>
              <a:rPr lang="en-US" b="1" dirty="0">
                <a:solidFill>
                  <a:srgbClr val="FF0000"/>
                </a:solidFill>
              </a:rPr>
              <a:t>Raster: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dirty="0"/>
              <a:t>Discrete</a:t>
            </a: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dirty="0"/>
              <a:t>Cartesian Grid</a:t>
            </a:r>
          </a:p>
          <a:p>
            <a:pPr lvl="1"/>
            <a:r>
              <a:rPr lang="en-US" dirty="0"/>
              <a:t>Discrete representation</a:t>
            </a:r>
            <a:endParaRPr lang="en-US" b="1" dirty="0"/>
          </a:p>
          <a:p>
            <a:pPr lvl="1"/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Pixel: </a:t>
            </a:r>
            <a:r>
              <a:rPr lang="en-US" dirty="0"/>
              <a:t>A grid cell</a:t>
            </a:r>
          </a:p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Line Rasterization: </a:t>
            </a:r>
            <a:br>
              <a:rPr lang="en-US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i="1" dirty="0"/>
              <a:t>Discretization </a:t>
            </a:r>
            <a:r>
              <a:rPr lang="en-US" dirty="0"/>
              <a:t>of a line onto a raster</a:t>
            </a:r>
          </a:p>
          <a:p>
            <a:r>
              <a:rPr lang="en-US" b="1" dirty="0"/>
              <a:t>Question: </a:t>
            </a:r>
            <a:br>
              <a:rPr lang="en-US" b="1" dirty="0"/>
            </a:br>
            <a:r>
              <a:rPr lang="en-US" dirty="0"/>
              <a:t>Which pixels do set such that they </a:t>
            </a:r>
            <a:br>
              <a:rPr lang="en-US" dirty="0"/>
            </a:br>
            <a:r>
              <a:rPr lang="en-US" dirty="0"/>
              <a:t>approximate the line best?</a:t>
            </a:r>
          </a:p>
          <a:p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Problem Description: Line Rasterization</a:t>
            </a:r>
          </a:p>
        </p:txBody>
      </p:sp>
      <p:sp>
        <p:nvSpPr>
          <p:cNvPr id="258" name="Rechteck 257"/>
          <p:cNvSpPr/>
          <p:nvPr/>
        </p:nvSpPr>
        <p:spPr>
          <a:xfrm>
            <a:off x="7150204" y="5082304"/>
            <a:ext cx="710294" cy="710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9" name="Rechteck 258"/>
          <p:cNvSpPr/>
          <p:nvPr/>
        </p:nvSpPr>
        <p:spPr>
          <a:xfrm>
            <a:off x="8570790" y="3671353"/>
            <a:ext cx="710294" cy="710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0" name="Rechteck 259"/>
          <p:cNvSpPr/>
          <p:nvPr/>
        </p:nvSpPr>
        <p:spPr>
          <a:xfrm>
            <a:off x="7860497" y="4381644"/>
            <a:ext cx="710294" cy="710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1" name="Rechteck 260"/>
          <p:cNvSpPr/>
          <p:nvPr/>
        </p:nvSpPr>
        <p:spPr>
          <a:xfrm>
            <a:off x="9281082" y="3671353"/>
            <a:ext cx="710294" cy="710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2" name="Rechteck 261"/>
          <p:cNvSpPr/>
          <p:nvPr/>
        </p:nvSpPr>
        <p:spPr>
          <a:xfrm>
            <a:off x="9991375" y="2961062"/>
            <a:ext cx="710294" cy="7102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7150204" y="2250769"/>
            <a:ext cx="3561865" cy="3532195"/>
            <a:chOff x="7150204" y="2250769"/>
            <a:chExt cx="3561865" cy="3532195"/>
          </a:xfrm>
        </p:grpSpPr>
        <p:cxnSp>
          <p:nvCxnSpPr>
            <p:cNvPr id="223" name="Gerader Verbinder 222"/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Gerader Verbinder 228"/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Gerader Verbinder 229"/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1" name="Gerader Verbinder 230"/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2" name="Gerader Verbinder 231"/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Gerader Verbinder 233"/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uppieren 1"/>
          <p:cNvGrpSpPr/>
          <p:nvPr/>
        </p:nvGrpSpPr>
        <p:grpSpPr>
          <a:xfrm>
            <a:off x="7150204" y="2249381"/>
            <a:ext cx="3551464" cy="3547954"/>
            <a:chOff x="7150204" y="2249381"/>
            <a:chExt cx="3551464" cy="3547954"/>
          </a:xfrm>
        </p:grpSpPr>
        <p:cxnSp>
          <p:nvCxnSpPr>
            <p:cNvPr id="224" name="Gerader Verbinder 223"/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Gerader Verbinder 224"/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Gerader Verbinder 225"/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Gerader Verbinder 226"/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Gerader Verbinder 232"/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Gerader Verbinder 234"/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rgbClr val="C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0" name="Line"/>
          <p:cNvCxnSpPr>
            <a:stCxn id="221" idx="7"/>
            <a:endCxn id="222" idx="3"/>
          </p:cNvCxnSpPr>
          <p:nvPr/>
        </p:nvCxnSpPr>
        <p:spPr>
          <a:xfrm flipV="1">
            <a:off x="7592929" y="3400397"/>
            <a:ext cx="2669403" cy="1935612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2" name="Point [4 3]"/>
          <p:cNvSpPr/>
          <p:nvPr/>
        </p:nvSpPr>
        <p:spPr>
          <a:xfrm>
            <a:off x="10227459" y="3197145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cxnSp>
        <p:nvCxnSpPr>
          <p:cNvPr id="51" name="x axis"/>
          <p:cNvCxnSpPr/>
          <p:nvPr/>
        </p:nvCxnSpPr>
        <p:spPr>
          <a:xfrm flipV="1">
            <a:off x="7518528" y="5437505"/>
            <a:ext cx="3542103" cy="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y axis"/>
          <p:cNvCxnSpPr/>
          <p:nvPr/>
        </p:nvCxnSpPr>
        <p:spPr>
          <a:xfrm flipV="1">
            <a:off x="7509169" y="1890882"/>
            <a:ext cx="0" cy="3546623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x axis label"/>
              <p:cNvSpPr txBox="1"/>
              <p:nvPr/>
            </p:nvSpPr>
            <p:spPr>
              <a:xfrm>
                <a:off x="11061693" y="5235533"/>
                <a:ext cx="3647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3" name="x axis label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1693" y="5235533"/>
                <a:ext cx="36478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y axis label"/>
              <p:cNvSpPr txBox="1"/>
              <p:nvPr/>
            </p:nvSpPr>
            <p:spPr>
              <a:xfrm>
                <a:off x="7331720" y="1475223"/>
                <a:ext cx="3681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4" name="y axis label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1720" y="1475223"/>
                <a:ext cx="368178" cy="369332"/>
              </a:xfrm>
              <a:prstGeom prst="rect">
                <a:avLst/>
              </a:prstGeom>
              <a:blipFill>
                <a:blip r:embed="rId4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1" name="Point [0 0]"/>
          <p:cNvSpPr/>
          <p:nvPr/>
        </p:nvSpPr>
        <p:spPr>
          <a:xfrm>
            <a:off x="7389677" y="5301136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70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6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7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8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90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10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200"/>
                            </p:stCondLst>
                            <p:childTnLst>
                              <p:par>
                                <p:cTn id="1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30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40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500"/>
                            </p:stCondLst>
                            <p:childTnLst>
                              <p:par>
                                <p:cTn id="1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600"/>
                            </p:stCondLst>
                            <p:childTnLst>
                              <p:par>
                                <p:cTn id="1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700"/>
                            </p:stCondLst>
                            <p:childTnLst>
                              <p:par>
                                <p:cTn id="1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800"/>
                            </p:stCondLst>
                            <p:childTnLst>
                              <p:par>
                                <p:cTn id="1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900"/>
                            </p:stCondLst>
                            <p:childTnLst>
                              <p:par>
                                <p:cTn id="1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2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500"/>
                            </p:stCondLst>
                            <p:childTnLst>
                              <p:par>
                                <p:cTn id="2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1000"/>
                            </p:stCondLst>
                            <p:childTnLst>
                              <p:par>
                                <p:cTn id="2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1500"/>
                            </p:stCondLst>
                            <p:childTnLst>
                              <p:par>
                                <p:cTn id="2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2000"/>
                            </p:stCondLst>
                            <p:childTnLst>
                              <p:par>
                                <p:cTn id="2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2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89" grpId="0" animBg="1"/>
      <p:bldP spid="89" grpId="1" animBg="1"/>
      <p:bldP spid="228" grpId="0" uiExpand="1" build="p"/>
      <p:bldP spid="258" grpId="0" uiExpand="1" animBg="1"/>
      <p:bldP spid="259" grpId="0" uiExpand="1" animBg="1"/>
      <p:bldP spid="260" grpId="0" uiExpand="1" animBg="1"/>
      <p:bldP spid="261" grpId="0" uiExpand="1" animBg="1"/>
      <p:bldP spid="262" grpId="0" uiExpand="1" animBg="1"/>
      <p:bldP spid="222" grpId="0" uiExpand="1" animBg="1"/>
      <p:bldP spid="53" grpId="0"/>
      <p:bldP spid="54" grpId="0"/>
      <p:bldP spid="221" grpId="0" uiExpand="1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hteck 61">
            <a:extLst>
              <a:ext uri="{FF2B5EF4-FFF2-40B4-BE49-F238E27FC236}">
                <a16:creationId xmlns:a16="http://schemas.microsoft.com/office/drawing/2014/main" id="{7CDA9E0A-E75A-42CC-9FA0-506797F4FA61}"/>
              </a:ext>
            </a:extLst>
          </p:cNvPr>
          <p:cNvSpPr/>
          <p:nvPr/>
        </p:nvSpPr>
        <p:spPr>
          <a:xfrm>
            <a:off x="514348" y="3388865"/>
            <a:ext cx="5285818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  <a:endParaRPr lang="en-US" altLang="en-US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endParaRPr lang="en-US" altLang="en-US" strike="sngStrike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latin typeface="Consolas" panose="020B0609020204030204" pitchFamily="49" charset="0"/>
              </a:rPr>
              <a:t> – y </a:t>
            </a:r>
            <a:r>
              <a:rPr lang="en-US" altLang="en-US" dirty="0">
                <a:solidFill>
                  <a:schemeClr val="accent6">
                    <a:lumMod val="40000"/>
                    <a:lumOff val="60000"/>
                  </a:schemeClr>
                </a:solidFill>
                <a:latin typeface="Consolas" panose="020B0609020204030204" pitchFamily="49" charset="0"/>
              </a:rPr>
              <a:t>&gt;= 0.5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7ED31BF5-3BC1-4E90-B846-B53407A34091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537682" y="1475223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537682" y="2249381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DB698BF6-BF25-4C83-836A-D2B79AD242DD}"/>
                </a:ext>
              </a:extLst>
            </p:cNvPr>
            <p:cNvSpPr/>
            <p:nvPr/>
          </p:nvSpPr>
          <p:spPr>
            <a:xfrm>
              <a:off x="7150204" y="508230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44B7FBDA-32DA-4AF5-BB5F-B61F9D7FF34B}"/>
                </a:ext>
              </a:extLst>
            </p:cNvPr>
            <p:cNvSpPr/>
            <p:nvPr/>
          </p:nvSpPr>
          <p:spPr>
            <a:xfrm>
              <a:off x="8570790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EA42186F-4601-4E60-9032-6C736C75E773}"/>
                </a:ext>
              </a:extLst>
            </p:cNvPr>
            <p:cNvSpPr/>
            <p:nvPr/>
          </p:nvSpPr>
          <p:spPr>
            <a:xfrm>
              <a:off x="7860497" y="4381644"/>
              <a:ext cx="710294" cy="7102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802F8AFB-2972-4EC6-AF1B-1445549190F0}"/>
                </a:ext>
              </a:extLst>
            </p:cNvPr>
            <p:cNvSpPr/>
            <p:nvPr/>
          </p:nvSpPr>
          <p:spPr>
            <a:xfrm>
              <a:off x="9281082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3577B0C0-7C9E-4E05-954A-DC7A4A2482C1}"/>
                </a:ext>
              </a:extLst>
            </p:cNvPr>
            <p:cNvSpPr/>
            <p:nvPr/>
          </p:nvSpPr>
          <p:spPr>
            <a:xfrm>
              <a:off x="9991375" y="2961062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833226" y="2416496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0</a:t>
                </a:r>
                <a:endParaRPr lang="en-US" dirty="0"/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1</a:t>
                </a:r>
                <a:endParaRPr lang="en-US" dirty="0"/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2</a:t>
                </a:r>
                <a:endParaRPr lang="en-US" dirty="0"/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3</a:t>
                </a:r>
                <a:endParaRPr lang="en-US" dirty="0"/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4</a:t>
                </a:r>
                <a:endParaRPr lang="en-US" dirty="0"/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0</a:t>
                </a:r>
                <a:endParaRPr lang="en-US" dirty="0"/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1</a:t>
                </a:r>
                <a:endParaRPr lang="en-US" dirty="0"/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3</a:t>
                </a:r>
                <a:endParaRPr lang="en-US" dirty="0"/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4</a:t>
                </a:r>
                <a:endParaRPr lang="en-US" dirty="0"/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8219461" y="5257477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329169" y="2601149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331720" y="1475223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B4E1AC4-9B4B-4CFC-B588-B97DA9A0E394}"/>
                </a:ext>
              </a:extLst>
            </p:cNvPr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0775D06-6F2A-42A8-8704-8177F1C79864}"/>
                </a:ext>
              </a:extLst>
            </p:cNvPr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6BE14B49-185A-461B-90EB-035CB4B27B3F}"/>
                </a:ext>
              </a:extLst>
            </p:cNvPr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45D4FC9-ED68-4505-BCC1-BC4778EA9314}"/>
                </a:ext>
              </a:extLst>
            </p:cNvPr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3C2F3B26-BAD5-4CC3-BDD4-BCD09A99B3AA}"/>
                </a:ext>
              </a:extLst>
            </p:cNvPr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5370F35-B581-4E26-9C25-FB09F80ACD4B}"/>
                </a:ext>
              </a:extLst>
            </p:cNvPr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C30F3476-E820-492C-8568-864F80CD57CC}"/>
                </a:ext>
              </a:extLst>
            </p:cNvPr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D33D0DD-1486-4A47-BAD0-2787EC3776B8}"/>
                </a:ext>
              </a:extLst>
            </p:cNvPr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90A4C1FC-7BC6-40F5-ABA4-26076D555008}"/>
                </a:ext>
              </a:extLst>
            </p:cNvPr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F1C16EF0-3D44-4574-B997-C78CF386BE13}"/>
                </a:ext>
              </a:extLst>
            </p:cNvPr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EBC870-81F9-4DE0-AE9E-F73BB9860E10}"/>
                </a:ext>
              </a:extLst>
            </p:cNvPr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5D4DD3BB-69FF-4493-90FE-E7D63B7E8C07}"/>
                </a:ext>
              </a:extLst>
            </p:cNvPr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389677" y="3197145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/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69" name="Gruppieren 68">
            <a:extLst>
              <a:ext uri="{FF2B5EF4-FFF2-40B4-BE49-F238E27FC236}">
                <a16:creationId xmlns:a16="http://schemas.microsoft.com/office/drawing/2014/main" id="{EB1360CD-C3E2-4CC6-9A46-E5471806E0AE}"/>
              </a:ext>
            </a:extLst>
          </p:cNvPr>
          <p:cNvGrpSpPr/>
          <p:nvPr/>
        </p:nvGrpSpPr>
        <p:grpSpPr>
          <a:xfrm>
            <a:off x="2469218" y="5303955"/>
            <a:ext cx="1808706" cy="775999"/>
            <a:chOff x="1597682" y="5303955"/>
            <a:chExt cx="1808706" cy="775999"/>
          </a:xfrm>
        </p:grpSpPr>
        <p:sp>
          <p:nvSpPr>
            <p:cNvPr id="74" name="Rechteck 1">
              <a:extLst>
                <a:ext uri="{FF2B5EF4-FFF2-40B4-BE49-F238E27FC236}">
                  <a16:creationId xmlns:a16="http://schemas.microsoft.com/office/drawing/2014/main" id="{1A2DC37C-F5FC-49B6-BBE2-A452CA58934E}"/>
                </a:ext>
              </a:extLst>
            </p:cNvPr>
            <p:cNvSpPr/>
            <p:nvPr/>
          </p:nvSpPr>
          <p:spPr>
            <a:xfrm>
              <a:off x="1597682" y="5684965"/>
              <a:ext cx="911512" cy="394989"/>
            </a:xfrm>
            <a:prstGeom prst="rect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75" name="Rechteck 1">
              <a:extLst>
                <a:ext uri="{FF2B5EF4-FFF2-40B4-BE49-F238E27FC236}">
                  <a16:creationId xmlns:a16="http://schemas.microsoft.com/office/drawing/2014/main" id="{50E18D2B-CC16-4E19-8475-8B69EE1D2E36}"/>
                </a:ext>
              </a:extLst>
            </p:cNvPr>
            <p:cNvSpPr/>
            <p:nvPr/>
          </p:nvSpPr>
          <p:spPr>
            <a:xfrm>
              <a:off x="2509193" y="5303955"/>
              <a:ext cx="897195" cy="394989"/>
            </a:xfrm>
            <a:prstGeom prst="rect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76" name="Verbinder: gewinkelt 75">
              <a:extLst>
                <a:ext uri="{FF2B5EF4-FFF2-40B4-BE49-F238E27FC236}">
                  <a16:creationId xmlns:a16="http://schemas.microsoft.com/office/drawing/2014/main" id="{FDDC8438-51A1-46EE-AB21-A466639022FA}"/>
                </a:ext>
              </a:extLst>
            </p:cNvPr>
            <p:cNvCxnSpPr>
              <a:cxnSpLocks/>
              <a:stCxn id="74" idx="1"/>
              <a:endCxn id="75" idx="3"/>
            </p:cNvCxnSpPr>
            <p:nvPr/>
          </p:nvCxnSpPr>
          <p:spPr>
            <a:xfrm rot="10800000" flipH="1">
              <a:off x="1597682" y="5501450"/>
              <a:ext cx="1808706" cy="381010"/>
            </a:xfrm>
            <a:prstGeom prst="bentConnector5">
              <a:avLst>
                <a:gd name="adj1" fmla="val -12639"/>
                <a:gd name="adj2" fmla="val 320581"/>
                <a:gd name="adj3" fmla="val 112639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Textfeld 76">
            <a:extLst>
              <a:ext uri="{FF2B5EF4-FFF2-40B4-BE49-F238E27FC236}">
                <a16:creationId xmlns:a16="http://schemas.microsoft.com/office/drawing/2014/main" id="{E1F98E0D-902A-464D-953B-2E4C84BADE9E}"/>
              </a:ext>
            </a:extLst>
          </p:cNvPr>
          <p:cNvSpPr txBox="1"/>
          <p:nvPr/>
        </p:nvSpPr>
        <p:spPr>
          <a:xfrm>
            <a:off x="2014866" y="4283120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  <a:latin typeface="Consolas" panose="020B0609020204030204" pitchFamily="49" charset="0"/>
              </a:rPr>
              <a:t>1.5</a:t>
            </a:r>
            <a:r>
              <a:rPr lang="de-DE" dirty="0">
                <a:latin typeface="Consolas" panose="020B0609020204030204" pitchFamily="49" charset="0"/>
              </a:rPr>
              <a:t> –</a:t>
            </a:r>
            <a:r>
              <a:rPr lang="de-DE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de-DE" dirty="0">
                <a:solidFill>
                  <a:schemeClr val="accent2"/>
                </a:solidFill>
                <a:latin typeface="Consolas" panose="020B0609020204030204" pitchFamily="49" charset="0"/>
              </a:rPr>
              <a:t>1</a:t>
            </a:r>
            <a:r>
              <a:rPr lang="de-DE" dirty="0">
                <a:latin typeface="Consolas" panose="020B0609020204030204" pitchFamily="49" charset="0"/>
              </a:rPr>
              <a:t> = 0.5 </a:t>
            </a:r>
            <a:r>
              <a:rPr lang="de-DE" dirty="0">
                <a:solidFill>
                  <a:schemeClr val="bg1"/>
                </a:solidFill>
                <a:latin typeface="Consolas" panose="020B0609020204030204" pitchFamily="49" charset="0"/>
              </a:rPr>
              <a:t>&gt;= 0.5</a:t>
            </a:r>
          </a:p>
        </p:txBody>
      </p:sp>
      <p:cxnSp>
        <p:nvCxnSpPr>
          <p:cNvPr id="80" name="Gerader Verbinder 79">
            <a:extLst>
              <a:ext uri="{FF2B5EF4-FFF2-40B4-BE49-F238E27FC236}">
                <a16:creationId xmlns:a16="http://schemas.microsoft.com/office/drawing/2014/main" id="{502FE0C0-7305-47C7-935A-DCE1B2CC85F0}"/>
              </a:ext>
            </a:extLst>
          </p:cNvPr>
          <p:cNvCxnSpPr/>
          <p:nvPr/>
        </p:nvCxnSpPr>
        <p:spPr>
          <a:xfrm flipH="1" flipV="1">
            <a:off x="8932900" y="4353794"/>
            <a:ext cx="1" cy="1083712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r Verbinder 80">
            <a:extLst>
              <a:ext uri="{FF2B5EF4-FFF2-40B4-BE49-F238E27FC236}">
                <a16:creationId xmlns:a16="http://schemas.microsoft.com/office/drawing/2014/main" id="{0B724AD4-D652-4677-9AEC-B1CFBA320E06}"/>
              </a:ext>
            </a:extLst>
          </p:cNvPr>
          <p:cNvCxnSpPr/>
          <p:nvPr/>
        </p:nvCxnSpPr>
        <p:spPr>
          <a:xfrm flipH="1" flipV="1">
            <a:off x="7539378" y="4380903"/>
            <a:ext cx="1386559" cy="0"/>
          </a:xfrm>
          <a:prstGeom prst="line">
            <a:avLst/>
          </a:prstGeom>
          <a:ln w="38100">
            <a:solidFill>
              <a:schemeClr val="accent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feld 64">
            <a:extLst>
              <a:ext uri="{FF2B5EF4-FFF2-40B4-BE49-F238E27FC236}">
                <a16:creationId xmlns:a16="http://schemas.microsoft.com/office/drawing/2014/main" id="{B58A53C1-7A97-4672-BB9E-5B04A159E8FC}"/>
              </a:ext>
            </a:extLst>
          </p:cNvPr>
          <p:cNvSpPr txBox="1"/>
          <p:nvPr/>
        </p:nvSpPr>
        <p:spPr>
          <a:xfrm>
            <a:off x="6613168" y="4211289"/>
            <a:ext cx="505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1.5</a:t>
            </a:r>
          </a:p>
        </p:txBody>
      </p:sp>
    </p:spTree>
    <p:extLst>
      <p:ext uri="{BB962C8B-B14F-4D97-AF65-F5344CB8AC3E}">
        <p14:creationId xmlns:p14="http://schemas.microsoft.com/office/powerpoint/2010/main" val="3915298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hteck 61">
            <a:extLst>
              <a:ext uri="{FF2B5EF4-FFF2-40B4-BE49-F238E27FC236}">
                <a16:creationId xmlns:a16="http://schemas.microsoft.com/office/drawing/2014/main" id="{7CDA9E0A-E75A-42CC-9FA0-506797F4FA61}"/>
              </a:ext>
            </a:extLst>
          </p:cNvPr>
          <p:cNvSpPr/>
          <p:nvPr/>
        </p:nvSpPr>
        <p:spPr>
          <a:xfrm>
            <a:off x="514348" y="3388865"/>
            <a:ext cx="5285818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4B0A556-115C-45E4-BC74-3409B7CFBCC6}"/>
              </a:ext>
            </a:extLst>
          </p:cNvPr>
          <p:cNvSpPr/>
          <p:nvPr/>
        </p:nvSpPr>
        <p:spPr>
          <a:xfrm>
            <a:off x="514351" y="1409934"/>
            <a:ext cx="55816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  <a:endParaRPr lang="en-US" altLang="en-US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endParaRPr lang="en-US" altLang="en-US" strike="sngStrike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latin typeface="Consolas" panose="020B0609020204030204" pitchFamily="49" charset="0"/>
              </a:rPr>
              <a:t> – y &gt;= 0.5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7ED31BF5-3BC1-4E90-B846-B53407A34091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537682" y="1475223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537682" y="2249381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DB698BF6-BF25-4C83-836A-D2B79AD242DD}"/>
                </a:ext>
              </a:extLst>
            </p:cNvPr>
            <p:cNvSpPr/>
            <p:nvPr/>
          </p:nvSpPr>
          <p:spPr>
            <a:xfrm>
              <a:off x="7150204" y="508230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44B7FBDA-32DA-4AF5-BB5F-B61F9D7FF34B}"/>
                </a:ext>
              </a:extLst>
            </p:cNvPr>
            <p:cNvSpPr/>
            <p:nvPr/>
          </p:nvSpPr>
          <p:spPr>
            <a:xfrm>
              <a:off x="8570790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EA42186F-4601-4E60-9032-6C736C75E773}"/>
                </a:ext>
              </a:extLst>
            </p:cNvPr>
            <p:cNvSpPr/>
            <p:nvPr/>
          </p:nvSpPr>
          <p:spPr>
            <a:xfrm>
              <a:off x="7860497" y="4381644"/>
              <a:ext cx="710294" cy="7102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802F8AFB-2972-4EC6-AF1B-1445549190F0}"/>
                </a:ext>
              </a:extLst>
            </p:cNvPr>
            <p:cNvSpPr/>
            <p:nvPr/>
          </p:nvSpPr>
          <p:spPr>
            <a:xfrm>
              <a:off x="9281082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3577B0C0-7C9E-4E05-954A-DC7A4A2482C1}"/>
                </a:ext>
              </a:extLst>
            </p:cNvPr>
            <p:cNvSpPr/>
            <p:nvPr/>
          </p:nvSpPr>
          <p:spPr>
            <a:xfrm>
              <a:off x="9991375" y="2961062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833226" y="2416496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0</a:t>
                </a:r>
                <a:endParaRPr lang="en-US" dirty="0"/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1</a:t>
                </a:r>
                <a:endParaRPr lang="en-US" dirty="0"/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2</a:t>
                </a:r>
                <a:endParaRPr lang="en-US" dirty="0"/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3</a:t>
                </a:r>
                <a:endParaRPr lang="en-US" dirty="0"/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4</a:t>
                </a:r>
                <a:endParaRPr lang="en-US" dirty="0"/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0</a:t>
                </a:r>
                <a:endParaRPr lang="en-US" dirty="0"/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1</a:t>
                </a:r>
                <a:endParaRPr lang="en-US" dirty="0"/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3</a:t>
                </a:r>
                <a:endParaRPr lang="en-US" dirty="0"/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4</a:t>
                </a:r>
                <a:endParaRPr lang="en-US" dirty="0"/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8219461" y="5257477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329169" y="2601149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331720" y="1475223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B4E1AC4-9B4B-4CFC-B588-B97DA9A0E394}"/>
                </a:ext>
              </a:extLst>
            </p:cNvPr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0775D06-6F2A-42A8-8704-8177F1C79864}"/>
                </a:ext>
              </a:extLst>
            </p:cNvPr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6BE14B49-185A-461B-90EB-035CB4B27B3F}"/>
                </a:ext>
              </a:extLst>
            </p:cNvPr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45D4FC9-ED68-4505-BCC1-BC4778EA9314}"/>
                </a:ext>
              </a:extLst>
            </p:cNvPr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3C2F3B26-BAD5-4CC3-BDD4-BCD09A99B3AA}"/>
                </a:ext>
              </a:extLst>
            </p:cNvPr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5370F35-B581-4E26-9C25-FB09F80ACD4B}"/>
                </a:ext>
              </a:extLst>
            </p:cNvPr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C30F3476-E820-492C-8568-864F80CD57CC}"/>
                </a:ext>
              </a:extLst>
            </p:cNvPr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D33D0DD-1486-4A47-BAD0-2787EC3776B8}"/>
                </a:ext>
              </a:extLst>
            </p:cNvPr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90A4C1FC-7BC6-40F5-ABA4-26076D555008}"/>
                </a:ext>
              </a:extLst>
            </p:cNvPr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F1C16EF0-3D44-4574-B997-C78CF386BE13}"/>
                </a:ext>
              </a:extLst>
            </p:cNvPr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EBC870-81F9-4DE0-AE9E-F73BB9860E10}"/>
                </a:ext>
              </a:extLst>
            </p:cNvPr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5D4DD3BB-69FF-4493-90FE-E7D63B7E8C07}"/>
                </a:ext>
              </a:extLst>
            </p:cNvPr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389677" y="3197145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/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69" name="Gruppieren 68">
            <a:extLst>
              <a:ext uri="{FF2B5EF4-FFF2-40B4-BE49-F238E27FC236}">
                <a16:creationId xmlns:a16="http://schemas.microsoft.com/office/drawing/2014/main" id="{EB1360CD-C3E2-4CC6-9A46-E5471806E0AE}"/>
              </a:ext>
            </a:extLst>
          </p:cNvPr>
          <p:cNvGrpSpPr/>
          <p:nvPr/>
        </p:nvGrpSpPr>
        <p:grpSpPr>
          <a:xfrm>
            <a:off x="2469218" y="5303955"/>
            <a:ext cx="1808706" cy="775999"/>
            <a:chOff x="1597682" y="5303955"/>
            <a:chExt cx="1808706" cy="775999"/>
          </a:xfrm>
        </p:grpSpPr>
        <p:sp>
          <p:nvSpPr>
            <p:cNvPr id="74" name="Rechteck 1">
              <a:extLst>
                <a:ext uri="{FF2B5EF4-FFF2-40B4-BE49-F238E27FC236}">
                  <a16:creationId xmlns:a16="http://schemas.microsoft.com/office/drawing/2014/main" id="{1A2DC37C-F5FC-49B6-BBE2-A452CA58934E}"/>
                </a:ext>
              </a:extLst>
            </p:cNvPr>
            <p:cNvSpPr/>
            <p:nvPr/>
          </p:nvSpPr>
          <p:spPr>
            <a:xfrm>
              <a:off x="1597682" y="5684965"/>
              <a:ext cx="911512" cy="394989"/>
            </a:xfrm>
            <a:prstGeom prst="rect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75" name="Rechteck 1">
              <a:extLst>
                <a:ext uri="{FF2B5EF4-FFF2-40B4-BE49-F238E27FC236}">
                  <a16:creationId xmlns:a16="http://schemas.microsoft.com/office/drawing/2014/main" id="{50E18D2B-CC16-4E19-8475-8B69EE1D2E36}"/>
                </a:ext>
              </a:extLst>
            </p:cNvPr>
            <p:cNvSpPr/>
            <p:nvPr/>
          </p:nvSpPr>
          <p:spPr>
            <a:xfrm>
              <a:off x="2509193" y="5303955"/>
              <a:ext cx="897195" cy="394989"/>
            </a:xfrm>
            <a:prstGeom prst="rect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76" name="Verbinder: gewinkelt 75">
              <a:extLst>
                <a:ext uri="{FF2B5EF4-FFF2-40B4-BE49-F238E27FC236}">
                  <a16:creationId xmlns:a16="http://schemas.microsoft.com/office/drawing/2014/main" id="{FDDC8438-51A1-46EE-AB21-A466639022FA}"/>
                </a:ext>
              </a:extLst>
            </p:cNvPr>
            <p:cNvCxnSpPr>
              <a:cxnSpLocks/>
              <a:stCxn id="74" idx="1"/>
              <a:endCxn id="75" idx="3"/>
            </p:cNvCxnSpPr>
            <p:nvPr/>
          </p:nvCxnSpPr>
          <p:spPr>
            <a:xfrm rot="10800000" flipH="1">
              <a:off x="1597682" y="5501450"/>
              <a:ext cx="1808706" cy="381010"/>
            </a:xfrm>
            <a:prstGeom prst="bentConnector5">
              <a:avLst>
                <a:gd name="adj1" fmla="val -12639"/>
                <a:gd name="adj2" fmla="val 320581"/>
                <a:gd name="adj3" fmla="val 112639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Textfeld 76">
            <a:extLst>
              <a:ext uri="{FF2B5EF4-FFF2-40B4-BE49-F238E27FC236}">
                <a16:creationId xmlns:a16="http://schemas.microsoft.com/office/drawing/2014/main" id="{E1F98E0D-902A-464D-953B-2E4C84BADE9E}"/>
              </a:ext>
            </a:extLst>
          </p:cNvPr>
          <p:cNvSpPr txBox="1"/>
          <p:nvPr/>
        </p:nvSpPr>
        <p:spPr>
          <a:xfrm>
            <a:off x="2014866" y="4283120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  <a:latin typeface="Consolas" panose="020B0609020204030204" pitchFamily="49" charset="0"/>
              </a:rPr>
              <a:t>1.5</a:t>
            </a:r>
            <a:r>
              <a:rPr lang="de-DE" dirty="0">
                <a:latin typeface="Consolas" panose="020B0609020204030204" pitchFamily="49" charset="0"/>
              </a:rPr>
              <a:t> –</a:t>
            </a:r>
            <a:r>
              <a:rPr lang="de-DE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de-DE" dirty="0">
                <a:solidFill>
                  <a:schemeClr val="accent2"/>
                </a:solidFill>
                <a:latin typeface="Consolas" panose="020B0609020204030204" pitchFamily="49" charset="0"/>
              </a:rPr>
              <a:t>1</a:t>
            </a:r>
            <a:r>
              <a:rPr lang="de-DE" dirty="0">
                <a:latin typeface="Consolas" panose="020B0609020204030204" pitchFamily="49" charset="0"/>
              </a:rPr>
              <a:t> = 0.5 &gt;= 0.5</a:t>
            </a:r>
          </a:p>
        </p:txBody>
      </p:sp>
      <p:cxnSp>
        <p:nvCxnSpPr>
          <p:cNvPr id="80" name="Gerader Verbinder 79">
            <a:extLst>
              <a:ext uri="{FF2B5EF4-FFF2-40B4-BE49-F238E27FC236}">
                <a16:creationId xmlns:a16="http://schemas.microsoft.com/office/drawing/2014/main" id="{502FE0C0-7305-47C7-935A-DCE1B2CC85F0}"/>
              </a:ext>
            </a:extLst>
          </p:cNvPr>
          <p:cNvCxnSpPr/>
          <p:nvPr/>
        </p:nvCxnSpPr>
        <p:spPr>
          <a:xfrm flipH="1" flipV="1">
            <a:off x="8932900" y="4353794"/>
            <a:ext cx="1" cy="1083712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r Verbinder 80">
            <a:extLst>
              <a:ext uri="{FF2B5EF4-FFF2-40B4-BE49-F238E27FC236}">
                <a16:creationId xmlns:a16="http://schemas.microsoft.com/office/drawing/2014/main" id="{0B724AD4-D652-4677-9AEC-B1CFBA320E06}"/>
              </a:ext>
            </a:extLst>
          </p:cNvPr>
          <p:cNvCxnSpPr/>
          <p:nvPr/>
        </p:nvCxnSpPr>
        <p:spPr>
          <a:xfrm flipH="1" flipV="1">
            <a:off x="7539378" y="4380903"/>
            <a:ext cx="1386559" cy="0"/>
          </a:xfrm>
          <a:prstGeom prst="line">
            <a:avLst/>
          </a:prstGeom>
          <a:ln w="38100">
            <a:solidFill>
              <a:schemeClr val="accent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feld 64">
            <a:extLst>
              <a:ext uri="{FF2B5EF4-FFF2-40B4-BE49-F238E27FC236}">
                <a16:creationId xmlns:a16="http://schemas.microsoft.com/office/drawing/2014/main" id="{E26B7954-E604-4B5D-80BC-CEA102365E57}"/>
              </a:ext>
            </a:extLst>
          </p:cNvPr>
          <p:cNvSpPr txBox="1"/>
          <p:nvPr/>
        </p:nvSpPr>
        <p:spPr>
          <a:xfrm>
            <a:off x="6613168" y="4211289"/>
            <a:ext cx="505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1.5</a:t>
            </a:r>
          </a:p>
        </p:txBody>
      </p:sp>
    </p:spTree>
    <p:extLst>
      <p:ext uri="{BB962C8B-B14F-4D97-AF65-F5344CB8AC3E}">
        <p14:creationId xmlns:p14="http://schemas.microsoft.com/office/powerpoint/2010/main" val="287313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hteck 61">
            <a:extLst>
              <a:ext uri="{FF2B5EF4-FFF2-40B4-BE49-F238E27FC236}">
                <a16:creationId xmlns:a16="http://schemas.microsoft.com/office/drawing/2014/main" id="{7CDA9E0A-E75A-42CC-9FA0-506797F4FA61}"/>
              </a:ext>
            </a:extLst>
          </p:cNvPr>
          <p:cNvSpPr/>
          <p:nvPr/>
        </p:nvSpPr>
        <p:spPr>
          <a:xfrm>
            <a:off x="514348" y="3669860"/>
            <a:ext cx="5285818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6" name="Rechteck 65">
            <a:extLst>
              <a:ext uri="{FF2B5EF4-FFF2-40B4-BE49-F238E27FC236}">
                <a16:creationId xmlns:a16="http://schemas.microsoft.com/office/drawing/2014/main" id="{CBA3A327-DE40-4006-ABF6-DE8C5E8C3D30}"/>
              </a:ext>
            </a:extLst>
          </p:cNvPr>
          <p:cNvSpPr/>
          <p:nvPr/>
        </p:nvSpPr>
        <p:spPr>
          <a:xfrm>
            <a:off x="514351" y="1409934"/>
            <a:ext cx="55816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  <a:endParaRPr lang="en-US" altLang="en-US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endParaRPr lang="en-US" altLang="en-US" strike="sngStrike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latin typeface="Consolas" panose="020B0609020204030204" pitchFamily="49" charset="0"/>
              </a:rPr>
              <a:t> – y &gt;= 0.5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7ED31BF5-3BC1-4E90-B846-B53407A34091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537682" y="1475223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537682" y="2249381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DB698BF6-BF25-4C83-836A-D2B79AD242DD}"/>
                </a:ext>
              </a:extLst>
            </p:cNvPr>
            <p:cNvSpPr/>
            <p:nvPr/>
          </p:nvSpPr>
          <p:spPr>
            <a:xfrm>
              <a:off x="7150204" y="508230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44B7FBDA-32DA-4AF5-BB5F-B61F9D7FF34B}"/>
                </a:ext>
              </a:extLst>
            </p:cNvPr>
            <p:cNvSpPr/>
            <p:nvPr/>
          </p:nvSpPr>
          <p:spPr>
            <a:xfrm>
              <a:off x="8570790" y="3671353"/>
              <a:ext cx="710294" cy="7102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EA42186F-4601-4E60-9032-6C736C75E773}"/>
                </a:ext>
              </a:extLst>
            </p:cNvPr>
            <p:cNvSpPr/>
            <p:nvPr/>
          </p:nvSpPr>
          <p:spPr>
            <a:xfrm>
              <a:off x="7860497" y="4381644"/>
              <a:ext cx="710294" cy="7102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802F8AFB-2972-4EC6-AF1B-1445549190F0}"/>
                </a:ext>
              </a:extLst>
            </p:cNvPr>
            <p:cNvSpPr/>
            <p:nvPr/>
          </p:nvSpPr>
          <p:spPr>
            <a:xfrm>
              <a:off x="9281082" y="3671353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3577B0C0-7C9E-4E05-954A-DC7A4A2482C1}"/>
                </a:ext>
              </a:extLst>
            </p:cNvPr>
            <p:cNvSpPr/>
            <p:nvPr/>
          </p:nvSpPr>
          <p:spPr>
            <a:xfrm>
              <a:off x="9991375" y="2961062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833226" y="2416496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0</a:t>
                </a:r>
                <a:endParaRPr lang="en-US" dirty="0"/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1</a:t>
                </a:r>
                <a:endParaRPr lang="en-US" dirty="0"/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2</a:t>
                </a:r>
                <a:endParaRPr lang="en-US" dirty="0"/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3</a:t>
                </a:r>
                <a:endParaRPr lang="en-US" dirty="0"/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4</a:t>
                </a:r>
                <a:endParaRPr lang="en-US" dirty="0"/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0</a:t>
                </a:r>
                <a:endParaRPr lang="en-US" dirty="0"/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1</a:t>
                </a:r>
                <a:endParaRPr lang="en-US" dirty="0"/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3</a:t>
                </a:r>
                <a:endParaRPr lang="en-US" dirty="0"/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4</a:t>
                </a:r>
                <a:endParaRPr lang="en-US" dirty="0"/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8219461" y="5257477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329169" y="2601149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331720" y="1475223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B4E1AC4-9B4B-4CFC-B588-B97DA9A0E394}"/>
                </a:ext>
              </a:extLst>
            </p:cNvPr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0775D06-6F2A-42A8-8704-8177F1C79864}"/>
                </a:ext>
              </a:extLst>
            </p:cNvPr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6BE14B49-185A-461B-90EB-035CB4B27B3F}"/>
                </a:ext>
              </a:extLst>
            </p:cNvPr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45D4FC9-ED68-4505-BCC1-BC4778EA9314}"/>
                </a:ext>
              </a:extLst>
            </p:cNvPr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3C2F3B26-BAD5-4CC3-BDD4-BCD09A99B3AA}"/>
                </a:ext>
              </a:extLst>
            </p:cNvPr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5370F35-B581-4E26-9C25-FB09F80ACD4B}"/>
                </a:ext>
              </a:extLst>
            </p:cNvPr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C30F3476-E820-492C-8568-864F80CD57CC}"/>
                </a:ext>
              </a:extLst>
            </p:cNvPr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D33D0DD-1486-4A47-BAD0-2787EC3776B8}"/>
                </a:ext>
              </a:extLst>
            </p:cNvPr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90A4C1FC-7BC6-40F5-ABA4-26076D555008}"/>
                </a:ext>
              </a:extLst>
            </p:cNvPr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F1C16EF0-3D44-4574-B997-C78CF386BE13}"/>
                </a:ext>
              </a:extLst>
            </p:cNvPr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EBC870-81F9-4DE0-AE9E-F73BB9860E10}"/>
                </a:ext>
              </a:extLst>
            </p:cNvPr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5D4DD3BB-69FF-4493-90FE-E7D63B7E8C07}"/>
                </a:ext>
              </a:extLst>
            </p:cNvPr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389677" y="3197145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/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69" name="Gruppieren 68">
            <a:extLst>
              <a:ext uri="{FF2B5EF4-FFF2-40B4-BE49-F238E27FC236}">
                <a16:creationId xmlns:a16="http://schemas.microsoft.com/office/drawing/2014/main" id="{EB1360CD-C3E2-4CC6-9A46-E5471806E0AE}"/>
              </a:ext>
            </a:extLst>
          </p:cNvPr>
          <p:cNvGrpSpPr/>
          <p:nvPr/>
        </p:nvGrpSpPr>
        <p:grpSpPr>
          <a:xfrm>
            <a:off x="2469218" y="5303955"/>
            <a:ext cx="1808706" cy="775999"/>
            <a:chOff x="1597682" y="5303955"/>
            <a:chExt cx="1808706" cy="775999"/>
          </a:xfrm>
        </p:grpSpPr>
        <p:sp>
          <p:nvSpPr>
            <p:cNvPr id="74" name="Rechteck 1">
              <a:extLst>
                <a:ext uri="{FF2B5EF4-FFF2-40B4-BE49-F238E27FC236}">
                  <a16:creationId xmlns:a16="http://schemas.microsoft.com/office/drawing/2014/main" id="{1A2DC37C-F5FC-49B6-BBE2-A452CA58934E}"/>
                </a:ext>
              </a:extLst>
            </p:cNvPr>
            <p:cNvSpPr/>
            <p:nvPr/>
          </p:nvSpPr>
          <p:spPr>
            <a:xfrm>
              <a:off x="1597682" y="5684965"/>
              <a:ext cx="911512" cy="394989"/>
            </a:xfrm>
            <a:prstGeom prst="rect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75" name="Rechteck 1">
              <a:extLst>
                <a:ext uri="{FF2B5EF4-FFF2-40B4-BE49-F238E27FC236}">
                  <a16:creationId xmlns:a16="http://schemas.microsoft.com/office/drawing/2014/main" id="{50E18D2B-CC16-4E19-8475-8B69EE1D2E36}"/>
                </a:ext>
              </a:extLst>
            </p:cNvPr>
            <p:cNvSpPr/>
            <p:nvPr/>
          </p:nvSpPr>
          <p:spPr>
            <a:xfrm>
              <a:off x="2509193" y="5303955"/>
              <a:ext cx="897195" cy="394989"/>
            </a:xfrm>
            <a:prstGeom prst="rect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76" name="Verbinder: gewinkelt 75">
              <a:extLst>
                <a:ext uri="{FF2B5EF4-FFF2-40B4-BE49-F238E27FC236}">
                  <a16:creationId xmlns:a16="http://schemas.microsoft.com/office/drawing/2014/main" id="{FDDC8438-51A1-46EE-AB21-A466639022FA}"/>
                </a:ext>
              </a:extLst>
            </p:cNvPr>
            <p:cNvCxnSpPr>
              <a:cxnSpLocks/>
              <a:stCxn id="74" idx="1"/>
              <a:endCxn id="75" idx="3"/>
            </p:cNvCxnSpPr>
            <p:nvPr/>
          </p:nvCxnSpPr>
          <p:spPr>
            <a:xfrm rot="10800000" flipH="1">
              <a:off x="1597682" y="5501450"/>
              <a:ext cx="1808706" cy="381010"/>
            </a:xfrm>
            <a:prstGeom prst="bentConnector5">
              <a:avLst>
                <a:gd name="adj1" fmla="val -12639"/>
                <a:gd name="adj2" fmla="val 320581"/>
                <a:gd name="adj3" fmla="val 112639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Textfeld 76">
            <a:extLst>
              <a:ext uri="{FF2B5EF4-FFF2-40B4-BE49-F238E27FC236}">
                <a16:creationId xmlns:a16="http://schemas.microsoft.com/office/drawing/2014/main" id="{E1F98E0D-902A-464D-953B-2E4C84BADE9E}"/>
              </a:ext>
            </a:extLst>
          </p:cNvPr>
          <p:cNvSpPr txBox="1"/>
          <p:nvPr/>
        </p:nvSpPr>
        <p:spPr>
          <a:xfrm>
            <a:off x="2014866" y="4283120"/>
            <a:ext cx="2717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  <a:latin typeface="Consolas" panose="020B0609020204030204" pitchFamily="49" charset="0"/>
              </a:rPr>
              <a:t>1.5</a:t>
            </a:r>
            <a:r>
              <a:rPr lang="de-DE" dirty="0">
                <a:latin typeface="Consolas" panose="020B0609020204030204" pitchFamily="49" charset="0"/>
              </a:rPr>
              <a:t> –</a:t>
            </a:r>
            <a:r>
              <a:rPr lang="de-DE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de-DE" dirty="0">
                <a:solidFill>
                  <a:schemeClr val="accent2"/>
                </a:solidFill>
                <a:latin typeface="Consolas" panose="020B0609020204030204" pitchFamily="49" charset="0"/>
              </a:rPr>
              <a:t>1</a:t>
            </a:r>
            <a:r>
              <a:rPr lang="de-DE" dirty="0">
                <a:latin typeface="Consolas" panose="020B0609020204030204" pitchFamily="49" charset="0"/>
              </a:rPr>
              <a:t> = 0.5 &gt;= 0.5</a:t>
            </a:r>
          </a:p>
        </p:txBody>
      </p:sp>
      <p:cxnSp>
        <p:nvCxnSpPr>
          <p:cNvPr id="80" name="Gerader Verbinder 79">
            <a:extLst>
              <a:ext uri="{FF2B5EF4-FFF2-40B4-BE49-F238E27FC236}">
                <a16:creationId xmlns:a16="http://schemas.microsoft.com/office/drawing/2014/main" id="{502FE0C0-7305-47C7-935A-DCE1B2CC85F0}"/>
              </a:ext>
            </a:extLst>
          </p:cNvPr>
          <p:cNvCxnSpPr/>
          <p:nvPr/>
        </p:nvCxnSpPr>
        <p:spPr>
          <a:xfrm flipH="1" flipV="1">
            <a:off x="8932900" y="4353794"/>
            <a:ext cx="1" cy="1083712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r Verbinder 80">
            <a:extLst>
              <a:ext uri="{FF2B5EF4-FFF2-40B4-BE49-F238E27FC236}">
                <a16:creationId xmlns:a16="http://schemas.microsoft.com/office/drawing/2014/main" id="{0B724AD4-D652-4677-9AEC-B1CFBA320E06}"/>
              </a:ext>
            </a:extLst>
          </p:cNvPr>
          <p:cNvCxnSpPr/>
          <p:nvPr/>
        </p:nvCxnSpPr>
        <p:spPr>
          <a:xfrm flipH="1" flipV="1">
            <a:off x="7539378" y="4380903"/>
            <a:ext cx="1386559" cy="0"/>
          </a:xfrm>
          <a:prstGeom prst="line">
            <a:avLst/>
          </a:prstGeom>
          <a:ln w="38100">
            <a:solidFill>
              <a:schemeClr val="accent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feld 64">
            <a:extLst>
              <a:ext uri="{FF2B5EF4-FFF2-40B4-BE49-F238E27FC236}">
                <a16:creationId xmlns:a16="http://schemas.microsoft.com/office/drawing/2014/main" id="{A49E5820-0DBB-4B27-BA2B-955EC1FD7390}"/>
              </a:ext>
            </a:extLst>
          </p:cNvPr>
          <p:cNvSpPr txBox="1"/>
          <p:nvPr/>
        </p:nvSpPr>
        <p:spPr>
          <a:xfrm>
            <a:off x="6613168" y="4211289"/>
            <a:ext cx="505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1.5</a:t>
            </a:r>
          </a:p>
        </p:txBody>
      </p:sp>
    </p:spTree>
    <p:extLst>
      <p:ext uri="{BB962C8B-B14F-4D97-AF65-F5344CB8AC3E}">
        <p14:creationId xmlns:p14="http://schemas.microsoft.com/office/powerpoint/2010/main" val="4213085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hteck 61">
            <a:extLst>
              <a:ext uri="{FF2B5EF4-FFF2-40B4-BE49-F238E27FC236}">
                <a16:creationId xmlns:a16="http://schemas.microsoft.com/office/drawing/2014/main" id="{7CDA9E0A-E75A-42CC-9FA0-506797F4FA61}"/>
              </a:ext>
            </a:extLst>
          </p:cNvPr>
          <p:cNvSpPr/>
          <p:nvPr/>
        </p:nvSpPr>
        <p:spPr>
          <a:xfrm>
            <a:off x="1929667" y="3669860"/>
            <a:ext cx="1449197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7ED31BF5-3BC1-4E90-B846-B53407A34091}"/>
              </a:ext>
            </a:extLst>
          </p:cNvPr>
          <p:cNvGrpSpPr/>
          <p:nvPr/>
        </p:nvGrpSpPr>
        <p:grpSpPr>
          <a:xfrm>
            <a:off x="6537682" y="1475223"/>
            <a:ext cx="4888791" cy="4817192"/>
            <a:chOff x="6537682" y="1475223"/>
            <a:chExt cx="4888791" cy="4817192"/>
          </a:xfrm>
        </p:grpSpPr>
        <p:grpSp>
          <p:nvGrpSpPr>
            <p:cNvPr id="9" name="Point Labels">
              <a:extLst>
                <a:ext uri="{FF2B5EF4-FFF2-40B4-BE49-F238E27FC236}">
                  <a16:creationId xmlns:a16="http://schemas.microsoft.com/office/drawing/2014/main" id="{1BC1C119-CF0E-4878-BC3A-AB581F03AA78}"/>
                </a:ext>
              </a:extLst>
            </p:cNvPr>
            <p:cNvGrpSpPr/>
            <p:nvPr/>
          </p:nvGrpSpPr>
          <p:grpSpPr>
            <a:xfrm>
              <a:off x="6537682" y="2249381"/>
              <a:ext cx="4146881" cy="4038121"/>
              <a:chOff x="6325351" y="2504178"/>
              <a:chExt cx="4146881" cy="403812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/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59" name="[4 3]">
                    <a:extLst>
                      <a:ext uri="{FF2B5EF4-FFF2-40B4-BE49-F238E27FC236}">
                        <a16:creationId xmlns:a16="http://schemas.microsoft.com/office/drawing/2014/main" id="{395EE932-7253-4F2C-88BF-65E8B9B7A61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815450" y="2504178"/>
                    <a:ext cx="656782" cy="749629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/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d>
                        </m:oMath>
                      </m:oMathPara>
                    </a14:m>
                    <a:endParaRPr lang="en-US" sz="2400" dirty="0"/>
                  </a:p>
                </p:txBody>
              </p:sp>
            </mc:Choice>
            <mc:Fallback xmlns="">
              <p:sp>
                <p:nvSpPr>
                  <p:cNvPr id="60" name="[0 0]">
                    <a:extLst>
                      <a:ext uri="{FF2B5EF4-FFF2-40B4-BE49-F238E27FC236}">
                        <a16:creationId xmlns:a16="http://schemas.microsoft.com/office/drawing/2014/main" id="{B4F755E3-FB1C-4CDC-B4F1-BADAD2FBD20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25351" y="5792670"/>
                    <a:ext cx="656782" cy="74962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4" name="Rechteck 53">
              <a:extLst>
                <a:ext uri="{FF2B5EF4-FFF2-40B4-BE49-F238E27FC236}">
                  <a16:creationId xmlns:a16="http://schemas.microsoft.com/office/drawing/2014/main" id="{DB698BF6-BF25-4C83-836A-D2B79AD242DD}"/>
                </a:ext>
              </a:extLst>
            </p:cNvPr>
            <p:cNvSpPr/>
            <p:nvPr/>
          </p:nvSpPr>
          <p:spPr>
            <a:xfrm>
              <a:off x="7150204" y="508230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Rechteck 54">
              <a:extLst>
                <a:ext uri="{FF2B5EF4-FFF2-40B4-BE49-F238E27FC236}">
                  <a16:creationId xmlns:a16="http://schemas.microsoft.com/office/drawing/2014/main" id="{44B7FBDA-32DA-4AF5-BB5F-B61F9D7FF34B}"/>
                </a:ext>
              </a:extLst>
            </p:cNvPr>
            <p:cNvSpPr/>
            <p:nvPr/>
          </p:nvSpPr>
          <p:spPr>
            <a:xfrm>
              <a:off x="8570790" y="3671353"/>
              <a:ext cx="710294" cy="71029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Rechteck 55">
              <a:extLst>
                <a:ext uri="{FF2B5EF4-FFF2-40B4-BE49-F238E27FC236}">
                  <a16:creationId xmlns:a16="http://schemas.microsoft.com/office/drawing/2014/main" id="{EA42186F-4601-4E60-9032-6C736C75E773}"/>
                </a:ext>
              </a:extLst>
            </p:cNvPr>
            <p:cNvSpPr/>
            <p:nvPr/>
          </p:nvSpPr>
          <p:spPr>
            <a:xfrm>
              <a:off x="7860497" y="4381644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Rechteck 56">
              <a:extLst>
                <a:ext uri="{FF2B5EF4-FFF2-40B4-BE49-F238E27FC236}">
                  <a16:creationId xmlns:a16="http://schemas.microsoft.com/office/drawing/2014/main" id="{802F8AFB-2972-4EC6-AF1B-1445549190F0}"/>
                </a:ext>
              </a:extLst>
            </p:cNvPr>
            <p:cNvSpPr/>
            <p:nvPr/>
          </p:nvSpPr>
          <p:spPr>
            <a:xfrm>
              <a:off x="9281082" y="3671353"/>
              <a:ext cx="710294" cy="7102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Rechteck 57">
              <a:extLst>
                <a:ext uri="{FF2B5EF4-FFF2-40B4-BE49-F238E27FC236}">
                  <a16:creationId xmlns:a16="http://schemas.microsoft.com/office/drawing/2014/main" id="{3577B0C0-7C9E-4E05-954A-DC7A4A2482C1}"/>
                </a:ext>
              </a:extLst>
            </p:cNvPr>
            <p:cNvSpPr/>
            <p:nvPr/>
          </p:nvSpPr>
          <p:spPr>
            <a:xfrm>
              <a:off x="9991375" y="2961062"/>
              <a:ext cx="710294" cy="710291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1" name="axis labels">
              <a:extLst>
                <a:ext uri="{FF2B5EF4-FFF2-40B4-BE49-F238E27FC236}">
                  <a16:creationId xmlns:a16="http://schemas.microsoft.com/office/drawing/2014/main" id="{3990C19E-DC3E-473A-9E87-71DC390C0685}"/>
                </a:ext>
              </a:extLst>
            </p:cNvPr>
            <p:cNvGrpSpPr/>
            <p:nvPr/>
          </p:nvGrpSpPr>
          <p:grpSpPr>
            <a:xfrm>
              <a:off x="6833226" y="2416496"/>
              <a:ext cx="3668756" cy="3875919"/>
              <a:chOff x="6620895" y="2671293"/>
              <a:chExt cx="3668756" cy="3875919"/>
            </a:xfrm>
          </p:grpSpPr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34FD489-5179-465B-AF9F-A2EECDDC443A}"/>
                  </a:ext>
                </a:extLst>
              </p:cNvPr>
              <p:cNvSpPr txBox="1"/>
              <p:nvPr/>
            </p:nvSpPr>
            <p:spPr>
              <a:xfrm>
                <a:off x="715183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0</a:t>
                </a:r>
                <a:endParaRPr lang="en-US" dirty="0"/>
              </a:p>
            </p:txBody>
          </p: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4594FFD0-B713-42CA-83C7-1D25AA56266C}"/>
                  </a:ext>
                </a:extLst>
              </p:cNvPr>
              <p:cNvSpPr txBox="1"/>
              <p:nvPr/>
            </p:nvSpPr>
            <p:spPr>
              <a:xfrm>
                <a:off x="7855486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1</a:t>
                </a:r>
                <a:endParaRPr lang="en-US" dirty="0"/>
              </a:p>
            </p:txBody>
          </p:sp>
          <p:sp>
            <p:nvSpPr>
              <p:cNvPr id="46" name="Textfeld 45">
                <a:extLst>
                  <a:ext uri="{FF2B5EF4-FFF2-40B4-BE49-F238E27FC236}">
                    <a16:creationId xmlns:a16="http://schemas.microsoft.com/office/drawing/2014/main" id="{B97137ED-C002-4759-B4AC-5D65900B5B06}"/>
                  </a:ext>
                </a:extLst>
              </p:cNvPr>
              <p:cNvSpPr txBox="1"/>
              <p:nvPr/>
            </p:nvSpPr>
            <p:spPr>
              <a:xfrm>
                <a:off x="8565779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2</a:t>
                </a:r>
                <a:endParaRPr lang="en-US" dirty="0"/>
              </a:p>
            </p:txBody>
          </p: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7A548123-6D72-49AC-B2CD-0269DB4FBC82}"/>
                  </a:ext>
                </a:extLst>
              </p:cNvPr>
              <p:cNvSpPr txBox="1"/>
              <p:nvPr/>
            </p:nvSpPr>
            <p:spPr>
              <a:xfrm>
                <a:off x="9289514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3</a:t>
                </a:r>
                <a:endParaRPr lang="en-US" dirty="0"/>
              </a:p>
            </p:txBody>
          </p:sp>
          <p:sp>
            <p:nvSpPr>
              <p:cNvPr id="48" name="Textfeld 47">
                <a:extLst>
                  <a:ext uri="{FF2B5EF4-FFF2-40B4-BE49-F238E27FC236}">
                    <a16:creationId xmlns:a16="http://schemas.microsoft.com/office/drawing/2014/main" id="{D767DC40-98A7-4276-8147-49650EE3F15A}"/>
                  </a:ext>
                </a:extLst>
              </p:cNvPr>
              <p:cNvSpPr txBox="1"/>
              <p:nvPr/>
            </p:nvSpPr>
            <p:spPr>
              <a:xfrm>
                <a:off x="9986363" y="61778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4</a:t>
                </a:r>
                <a:endParaRPr lang="en-US" dirty="0"/>
              </a:p>
            </p:txBody>
          </p:sp>
          <p:sp>
            <p:nvSpPr>
              <p:cNvPr id="49" name="Textfeld 48">
                <a:extLst>
                  <a:ext uri="{FF2B5EF4-FFF2-40B4-BE49-F238E27FC236}">
                    <a16:creationId xmlns:a16="http://schemas.microsoft.com/office/drawing/2014/main" id="{404B861A-115E-4757-AAAB-576395EA74B8}"/>
                  </a:ext>
                </a:extLst>
              </p:cNvPr>
              <p:cNvSpPr txBox="1"/>
              <p:nvPr/>
            </p:nvSpPr>
            <p:spPr>
              <a:xfrm>
                <a:off x="6620895" y="5507608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0</a:t>
                </a:r>
                <a:endParaRPr lang="en-US" dirty="0"/>
              </a:p>
            </p:txBody>
          </p:sp>
          <p:sp>
            <p:nvSpPr>
              <p:cNvPr id="50" name="Textfeld 49">
                <a:extLst>
                  <a:ext uri="{FF2B5EF4-FFF2-40B4-BE49-F238E27FC236}">
                    <a16:creationId xmlns:a16="http://schemas.microsoft.com/office/drawing/2014/main" id="{EBE4B221-E4C7-43B5-853E-2BB98ED7741B}"/>
                  </a:ext>
                </a:extLst>
              </p:cNvPr>
              <p:cNvSpPr txBox="1"/>
              <p:nvPr/>
            </p:nvSpPr>
            <p:spPr>
              <a:xfrm>
                <a:off x="6620895" y="4802181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1</a:t>
                </a:r>
                <a:endParaRPr lang="en-US" dirty="0"/>
              </a:p>
            </p:txBody>
          </p:sp>
          <p:sp>
            <p:nvSpPr>
              <p:cNvPr id="51" name="Textfeld 50">
                <a:extLst>
                  <a:ext uri="{FF2B5EF4-FFF2-40B4-BE49-F238E27FC236}">
                    <a16:creationId xmlns:a16="http://schemas.microsoft.com/office/drawing/2014/main" id="{9369DF9B-2B0A-46B2-8878-5450230F098A}"/>
                  </a:ext>
                </a:extLst>
              </p:cNvPr>
              <p:cNvSpPr txBox="1"/>
              <p:nvPr/>
            </p:nvSpPr>
            <p:spPr>
              <a:xfrm>
                <a:off x="6620895" y="409188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/>
                  <a:t>2</a:t>
                </a:r>
              </a:p>
            </p:txBody>
          </p:sp>
          <p:sp>
            <p:nvSpPr>
              <p:cNvPr id="52" name="Textfeld 51">
                <a:extLst>
                  <a:ext uri="{FF2B5EF4-FFF2-40B4-BE49-F238E27FC236}">
                    <a16:creationId xmlns:a16="http://schemas.microsoft.com/office/drawing/2014/main" id="{199E9EFA-44FF-47F6-8877-64ABB1FD89B6}"/>
                  </a:ext>
                </a:extLst>
              </p:cNvPr>
              <p:cNvSpPr txBox="1"/>
              <p:nvPr/>
            </p:nvSpPr>
            <p:spPr>
              <a:xfrm>
                <a:off x="6620895" y="338159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3</a:t>
                </a:r>
                <a:endParaRPr lang="en-US" dirty="0"/>
              </a:p>
            </p:txBody>
          </p:sp>
          <p:sp>
            <p:nvSpPr>
              <p:cNvPr id="53" name="Textfeld 52">
                <a:extLst>
                  <a:ext uri="{FF2B5EF4-FFF2-40B4-BE49-F238E27FC236}">
                    <a16:creationId xmlns:a16="http://schemas.microsoft.com/office/drawing/2014/main" id="{BEC51939-A648-4B86-9A34-DB79F5E0E48B}"/>
                  </a:ext>
                </a:extLst>
              </p:cNvPr>
              <p:cNvSpPr txBox="1"/>
              <p:nvPr/>
            </p:nvSpPr>
            <p:spPr>
              <a:xfrm>
                <a:off x="6620895" y="267129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/>
                  <a:t>4</a:t>
                </a:r>
                <a:endParaRPr lang="en-US" dirty="0"/>
              </a:p>
            </p:txBody>
          </p:sp>
        </p:grpSp>
        <p:grpSp>
          <p:nvGrpSpPr>
            <p:cNvPr id="12" name="X Ticks">
              <a:extLst>
                <a:ext uri="{FF2B5EF4-FFF2-40B4-BE49-F238E27FC236}">
                  <a16:creationId xmlns:a16="http://schemas.microsoft.com/office/drawing/2014/main" id="{DA75462F-8D7F-4931-9D9A-3DB60368C7F5}"/>
                </a:ext>
              </a:extLst>
            </p:cNvPr>
            <p:cNvGrpSpPr/>
            <p:nvPr/>
          </p:nvGrpSpPr>
          <p:grpSpPr>
            <a:xfrm>
              <a:off x="8219461" y="5257477"/>
              <a:ext cx="2130877" cy="360000"/>
              <a:chOff x="8007130" y="5512274"/>
              <a:chExt cx="2130877" cy="360000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FD25CE60-E5BC-494B-925B-A959B91F4544}"/>
                  </a:ext>
                </a:extLst>
              </p:cNvPr>
              <p:cNvCxnSpPr/>
              <p:nvPr/>
            </p:nvCxnSpPr>
            <p:spPr>
              <a:xfrm>
                <a:off x="8007130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Gerader Verbinder 40">
                <a:extLst>
                  <a:ext uri="{FF2B5EF4-FFF2-40B4-BE49-F238E27FC236}">
                    <a16:creationId xmlns:a16="http://schemas.microsoft.com/office/drawing/2014/main" id="{880CABDA-3572-4E51-9634-5F05633FCC8E}"/>
                  </a:ext>
                </a:extLst>
              </p:cNvPr>
              <p:cNvCxnSpPr/>
              <p:nvPr/>
            </p:nvCxnSpPr>
            <p:spPr>
              <a:xfrm>
                <a:off x="8717423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2FF0FEFD-6B6E-4B87-AB65-DC15B27B7A3D}"/>
                  </a:ext>
                </a:extLst>
              </p:cNvPr>
              <p:cNvCxnSpPr/>
              <p:nvPr/>
            </p:nvCxnSpPr>
            <p:spPr>
              <a:xfrm>
                <a:off x="10138007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9D23A06A-C49A-48C8-81C6-040BEE9A545C}"/>
                  </a:ext>
                </a:extLst>
              </p:cNvPr>
              <p:cNvCxnSpPr/>
              <p:nvPr/>
            </p:nvCxnSpPr>
            <p:spPr>
              <a:xfrm>
                <a:off x="9427715" y="5512274"/>
                <a:ext cx="0" cy="360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Y Ticks">
              <a:extLst>
                <a:ext uri="{FF2B5EF4-FFF2-40B4-BE49-F238E27FC236}">
                  <a16:creationId xmlns:a16="http://schemas.microsoft.com/office/drawing/2014/main" id="{64785895-EABE-4820-912B-E69E9E76D3FC}"/>
                </a:ext>
              </a:extLst>
            </p:cNvPr>
            <p:cNvGrpSpPr/>
            <p:nvPr/>
          </p:nvGrpSpPr>
          <p:grpSpPr>
            <a:xfrm>
              <a:off x="7329169" y="2601149"/>
              <a:ext cx="360000" cy="2130901"/>
              <a:chOff x="7116838" y="2855946"/>
              <a:chExt cx="360000" cy="2130901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DC9F6292-74EB-4ACD-8EC1-51A0F9C663F4}"/>
                  </a:ext>
                </a:extLst>
              </p:cNvPr>
              <p:cNvCxnSpPr/>
              <p:nvPr/>
            </p:nvCxnSpPr>
            <p:spPr>
              <a:xfrm flipV="1">
                <a:off x="7116838" y="356626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Gerader Verbinder 36">
                <a:extLst>
                  <a:ext uri="{FF2B5EF4-FFF2-40B4-BE49-F238E27FC236}">
                    <a16:creationId xmlns:a16="http://schemas.microsoft.com/office/drawing/2014/main" id="{378C6A6C-4CA5-4335-BD7A-5F54E736C8E0}"/>
                  </a:ext>
                </a:extLst>
              </p:cNvPr>
              <p:cNvCxnSpPr/>
              <p:nvPr/>
            </p:nvCxnSpPr>
            <p:spPr>
              <a:xfrm flipV="1">
                <a:off x="7116838" y="2855946"/>
                <a:ext cx="360000" cy="2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CA6A3C6F-8DB2-4369-B7C0-AD7E41A5038D}"/>
                  </a:ext>
                </a:extLst>
              </p:cNvPr>
              <p:cNvCxnSpPr/>
              <p:nvPr/>
            </p:nvCxnSpPr>
            <p:spPr>
              <a:xfrm flipV="1">
                <a:off x="7116838" y="4276554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Gerader Verbinder 38">
                <a:extLst>
                  <a:ext uri="{FF2B5EF4-FFF2-40B4-BE49-F238E27FC236}">
                    <a16:creationId xmlns:a16="http://schemas.microsoft.com/office/drawing/2014/main" id="{634A5668-50E5-468C-8FDD-D4C3536D673F}"/>
                  </a:ext>
                </a:extLst>
              </p:cNvPr>
              <p:cNvCxnSpPr/>
              <p:nvPr/>
            </p:nvCxnSpPr>
            <p:spPr>
              <a:xfrm flipV="1">
                <a:off x="7116838" y="4986846"/>
                <a:ext cx="360000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Axis">
              <a:extLst>
                <a:ext uri="{FF2B5EF4-FFF2-40B4-BE49-F238E27FC236}">
                  <a16:creationId xmlns:a16="http://schemas.microsoft.com/office/drawing/2014/main" id="{8BDE90D0-24E9-4885-9319-C5418D430489}"/>
                </a:ext>
              </a:extLst>
            </p:cNvPr>
            <p:cNvGrpSpPr/>
            <p:nvPr/>
          </p:nvGrpSpPr>
          <p:grpSpPr>
            <a:xfrm>
              <a:off x="7331720" y="1475223"/>
              <a:ext cx="4094753" cy="4129642"/>
              <a:chOff x="7119389" y="1730020"/>
              <a:chExt cx="4094753" cy="4129642"/>
            </a:xfrm>
          </p:grpSpPr>
          <p:cxnSp>
            <p:nvCxnSpPr>
              <p:cNvPr id="32" name="x axis">
                <a:extLst>
                  <a:ext uri="{FF2B5EF4-FFF2-40B4-BE49-F238E27FC236}">
                    <a16:creationId xmlns:a16="http://schemas.microsoft.com/office/drawing/2014/main" id="{76C4E68F-2EC7-4170-8254-B081B0D40901}"/>
                  </a:ext>
                </a:extLst>
              </p:cNvPr>
              <p:cNvCxnSpPr/>
              <p:nvPr/>
            </p:nvCxnSpPr>
            <p:spPr>
              <a:xfrm flipV="1">
                <a:off x="7306197" y="5692302"/>
                <a:ext cx="3542103" cy="1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y axis">
                <a:extLst>
                  <a:ext uri="{FF2B5EF4-FFF2-40B4-BE49-F238E27FC236}">
                    <a16:creationId xmlns:a16="http://schemas.microsoft.com/office/drawing/2014/main" id="{A43A6539-0262-46F1-B554-4AE9DA9871DA}"/>
                  </a:ext>
                </a:extLst>
              </p:cNvPr>
              <p:cNvCxnSpPr/>
              <p:nvPr/>
            </p:nvCxnSpPr>
            <p:spPr>
              <a:xfrm flipV="1">
                <a:off x="7296838" y="2145679"/>
                <a:ext cx="0" cy="3546623"/>
              </a:xfrm>
              <a:prstGeom prst="line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/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4" name="x axis label">
                    <a:extLst>
                      <a:ext uri="{FF2B5EF4-FFF2-40B4-BE49-F238E27FC236}">
                        <a16:creationId xmlns:a16="http://schemas.microsoft.com/office/drawing/2014/main" id="{87C71599-4C57-4110-8EA6-F7375D8350A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49362" y="5490330"/>
                    <a:ext cx="364780" cy="36933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/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35" name="y axis label">
                    <a:extLst>
                      <a:ext uri="{FF2B5EF4-FFF2-40B4-BE49-F238E27FC236}">
                        <a16:creationId xmlns:a16="http://schemas.microsoft.com/office/drawing/2014/main" id="{EE0917E4-48B2-4868-9091-085730BCF6B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19389" y="1730020"/>
                    <a:ext cx="368178" cy="369332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6557"/>
                    </a:stretch>
                  </a:blipFill>
                </p:spPr>
                <p:txBody>
                  <a:bodyPr/>
                  <a:lstStyle/>
                  <a:p>
                    <a:r>
                      <a:rPr lang="de-DE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9B4E1AC4-9B4B-4CFC-B588-B97DA9A0E394}"/>
                </a:ext>
              </a:extLst>
            </p:cNvPr>
            <p:cNvCxnSpPr/>
            <p:nvPr/>
          </p:nvCxnSpPr>
          <p:spPr>
            <a:xfrm flipV="1">
              <a:off x="7150206" y="5091935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80775D06-6F2A-42A8-8704-8177F1C79864}"/>
                </a:ext>
              </a:extLst>
            </p:cNvPr>
            <p:cNvCxnSpPr/>
            <p:nvPr/>
          </p:nvCxnSpPr>
          <p:spPr>
            <a:xfrm>
              <a:off x="786049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6BE14B49-185A-461B-90EB-035CB4B27B3F}"/>
                </a:ext>
              </a:extLst>
            </p:cNvPr>
            <p:cNvCxnSpPr/>
            <p:nvPr/>
          </p:nvCxnSpPr>
          <p:spPr>
            <a:xfrm>
              <a:off x="8570791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045D4FC9-ED68-4505-BCC1-BC4778EA9314}"/>
                </a:ext>
              </a:extLst>
            </p:cNvPr>
            <p:cNvCxnSpPr/>
            <p:nvPr/>
          </p:nvCxnSpPr>
          <p:spPr>
            <a:xfrm>
              <a:off x="9991375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3C2F3B26-BAD5-4CC3-BDD4-BCD09A99B3AA}"/>
                </a:ext>
              </a:extLst>
            </p:cNvPr>
            <p:cNvCxnSpPr/>
            <p:nvPr/>
          </p:nvCxnSpPr>
          <p:spPr>
            <a:xfrm>
              <a:off x="10701668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5370F35-B581-4E26-9C25-FB09F80ACD4B}"/>
                </a:ext>
              </a:extLst>
            </p:cNvPr>
            <p:cNvCxnSpPr/>
            <p:nvPr/>
          </p:nvCxnSpPr>
          <p:spPr>
            <a:xfrm flipV="1">
              <a:off x="7150206" y="367135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C30F3476-E820-492C-8568-864F80CD57CC}"/>
                </a:ext>
              </a:extLst>
            </p:cNvPr>
            <p:cNvCxnSpPr/>
            <p:nvPr/>
          </p:nvCxnSpPr>
          <p:spPr>
            <a:xfrm flipV="1">
              <a:off x="7150205" y="2961035"/>
              <a:ext cx="3551462" cy="26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9D33D0DD-1486-4A47-BAD0-2787EC3776B8}"/>
                </a:ext>
              </a:extLst>
            </p:cNvPr>
            <p:cNvCxnSpPr/>
            <p:nvPr/>
          </p:nvCxnSpPr>
          <p:spPr>
            <a:xfrm flipV="1">
              <a:off x="7150206" y="2250769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90A4C1FC-7BC6-40F5-ABA4-26076D555008}"/>
                </a:ext>
              </a:extLst>
            </p:cNvPr>
            <p:cNvCxnSpPr/>
            <p:nvPr/>
          </p:nvCxnSpPr>
          <p:spPr>
            <a:xfrm flipV="1">
              <a:off x="7150204" y="438164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F1C16EF0-3D44-4574-B997-C78CF386BE13}"/>
                </a:ext>
              </a:extLst>
            </p:cNvPr>
            <p:cNvCxnSpPr/>
            <p:nvPr/>
          </p:nvCxnSpPr>
          <p:spPr>
            <a:xfrm>
              <a:off x="7150204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6EEBC870-81F9-4DE0-AE9E-F73BB9860E10}"/>
                </a:ext>
              </a:extLst>
            </p:cNvPr>
            <p:cNvCxnSpPr/>
            <p:nvPr/>
          </p:nvCxnSpPr>
          <p:spPr>
            <a:xfrm flipV="1">
              <a:off x="7160607" y="5782963"/>
              <a:ext cx="3551462" cy="1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5D4DD3BB-69FF-4493-90FE-E7D63B7E8C07}"/>
                </a:ext>
              </a:extLst>
            </p:cNvPr>
            <p:cNvCxnSpPr/>
            <p:nvPr/>
          </p:nvCxnSpPr>
          <p:spPr>
            <a:xfrm>
              <a:off x="9281083" y="2249381"/>
              <a:ext cx="0" cy="3547954"/>
            </a:xfrm>
            <a:prstGeom prst="line">
              <a:avLst/>
            </a:prstGeom>
            <a:ln w="19050">
              <a:solidFill>
                <a:schemeClr val="tx1">
                  <a:lumMod val="65000"/>
                  <a:lumOff val="35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uppieren 15">
              <a:extLst>
                <a:ext uri="{FF2B5EF4-FFF2-40B4-BE49-F238E27FC236}">
                  <a16:creationId xmlns:a16="http://schemas.microsoft.com/office/drawing/2014/main" id="{1F448FB9-AD29-4858-BC6D-E7D5AD9D38DA}"/>
                </a:ext>
              </a:extLst>
            </p:cNvPr>
            <p:cNvGrpSpPr/>
            <p:nvPr/>
          </p:nvGrpSpPr>
          <p:grpSpPr>
            <a:xfrm>
              <a:off x="7389677" y="3197145"/>
              <a:ext cx="3075907" cy="2342116"/>
              <a:chOff x="7091259" y="3470670"/>
              <a:chExt cx="3075907" cy="2342116"/>
            </a:xfrm>
          </p:grpSpPr>
          <p:cxnSp>
            <p:nvCxnSpPr>
              <p:cNvPr id="17" name="Line">
                <a:extLst>
                  <a:ext uri="{FF2B5EF4-FFF2-40B4-BE49-F238E27FC236}">
                    <a16:creationId xmlns:a16="http://schemas.microsoft.com/office/drawing/2014/main" id="{0971143C-14DD-4664-A0F0-86589FF66EB4}"/>
                  </a:ext>
                </a:extLst>
              </p:cNvPr>
              <p:cNvCxnSpPr>
                <a:stCxn id="18" idx="7"/>
                <a:endCxn id="19" idx="3"/>
              </p:cNvCxnSpPr>
              <p:nvPr/>
            </p:nvCxnSpPr>
            <p:spPr>
              <a:xfrm flipV="1">
                <a:off x="7294511" y="3673922"/>
                <a:ext cx="2669403" cy="1935612"/>
              </a:xfrm>
              <a:prstGeom prst="line">
                <a:avLst/>
              </a:prstGeom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Point [0 0]">
                <a:extLst>
                  <a:ext uri="{FF2B5EF4-FFF2-40B4-BE49-F238E27FC236}">
                    <a16:creationId xmlns:a16="http://schemas.microsoft.com/office/drawing/2014/main" id="{A207E294-7CDE-4CD5-8E82-7A8D1D3615C9}"/>
                  </a:ext>
                </a:extLst>
              </p:cNvPr>
              <p:cNvSpPr/>
              <p:nvPr/>
            </p:nvSpPr>
            <p:spPr>
              <a:xfrm>
                <a:off x="7091259" y="5574661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19" name="Point [4 3]">
                <a:extLst>
                  <a:ext uri="{FF2B5EF4-FFF2-40B4-BE49-F238E27FC236}">
                    <a16:creationId xmlns:a16="http://schemas.microsoft.com/office/drawing/2014/main" id="{4F47895E-F8B5-45B8-8A9D-28D8EBA81454}"/>
                  </a:ext>
                </a:extLst>
              </p:cNvPr>
              <p:cNvSpPr/>
              <p:nvPr/>
            </p:nvSpPr>
            <p:spPr>
              <a:xfrm>
                <a:off x="9929041" y="3470670"/>
                <a:ext cx="238125" cy="238125"/>
              </a:xfrm>
              <a:prstGeom prst="ellipse">
                <a:avLst/>
              </a:prstGeom>
              <a:solidFill>
                <a:schemeClr val="bg1"/>
              </a:solidFill>
              <a:ln w="571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</p:grpSp>
      <p:graphicFrame>
        <p:nvGraphicFramePr>
          <p:cNvPr id="61" name="Tabelle Breit 5">
            <a:extLst>
              <a:ext uri="{FF2B5EF4-FFF2-40B4-BE49-F238E27FC236}">
                <a16:creationId xmlns:a16="http://schemas.microsoft.com/office/drawing/2014/main" id="{BE96B816-E49F-4A71-9E65-3B034BEB8914}"/>
              </a:ext>
            </a:extLst>
          </p:cNvPr>
          <p:cNvGraphicFramePr>
            <a:graphicFrameLocks noGrp="1"/>
          </p:cNvGraphicFramePr>
          <p:nvPr/>
        </p:nvGraphicFramePr>
        <p:xfrm>
          <a:off x="514351" y="4945707"/>
          <a:ext cx="5571880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71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x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latin typeface="Consolas" panose="020B0609020204030204" pitchFamily="49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>
                          <a:latin typeface="Consolas" panose="020B0609020204030204" pitchFamily="49" charset="0"/>
                        </a:rPr>
                        <a:t>yDouble</a:t>
                      </a:r>
                      <a:endParaRPr lang="en-US" dirty="0">
                        <a:latin typeface="Consolas" panose="020B06090202040302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0.75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1.5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2.25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Consolas" panose="020B0609020204030204" pitchFamily="49" charset="0"/>
                        </a:rPr>
                        <a:t>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Consolas" panose="020B0609020204030204" pitchFamily="49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69" name="Gruppieren 68">
            <a:extLst>
              <a:ext uri="{FF2B5EF4-FFF2-40B4-BE49-F238E27FC236}">
                <a16:creationId xmlns:a16="http://schemas.microsoft.com/office/drawing/2014/main" id="{EB1360CD-C3E2-4CC6-9A46-E5471806E0AE}"/>
              </a:ext>
            </a:extLst>
          </p:cNvPr>
          <p:cNvGrpSpPr/>
          <p:nvPr/>
        </p:nvGrpSpPr>
        <p:grpSpPr>
          <a:xfrm>
            <a:off x="3378866" y="5303955"/>
            <a:ext cx="1808706" cy="775999"/>
            <a:chOff x="1597682" y="5303955"/>
            <a:chExt cx="1808706" cy="775999"/>
          </a:xfrm>
        </p:grpSpPr>
        <p:sp>
          <p:nvSpPr>
            <p:cNvPr id="74" name="Rechteck 1">
              <a:extLst>
                <a:ext uri="{FF2B5EF4-FFF2-40B4-BE49-F238E27FC236}">
                  <a16:creationId xmlns:a16="http://schemas.microsoft.com/office/drawing/2014/main" id="{1A2DC37C-F5FC-49B6-BBE2-A452CA58934E}"/>
                </a:ext>
              </a:extLst>
            </p:cNvPr>
            <p:cNvSpPr/>
            <p:nvPr/>
          </p:nvSpPr>
          <p:spPr>
            <a:xfrm>
              <a:off x="1597682" y="5684965"/>
              <a:ext cx="911512" cy="394989"/>
            </a:xfrm>
            <a:prstGeom prst="rect">
              <a:avLst/>
            </a:prstGeom>
            <a:noFill/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sp>
          <p:nvSpPr>
            <p:cNvPr id="75" name="Rechteck 1">
              <a:extLst>
                <a:ext uri="{FF2B5EF4-FFF2-40B4-BE49-F238E27FC236}">
                  <a16:creationId xmlns:a16="http://schemas.microsoft.com/office/drawing/2014/main" id="{50E18D2B-CC16-4E19-8475-8B69EE1D2E36}"/>
                </a:ext>
              </a:extLst>
            </p:cNvPr>
            <p:cNvSpPr/>
            <p:nvPr/>
          </p:nvSpPr>
          <p:spPr>
            <a:xfrm>
              <a:off x="2509193" y="5303955"/>
              <a:ext cx="897195" cy="394989"/>
            </a:xfrm>
            <a:prstGeom prst="rect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600" dirty="0">
                <a:solidFill>
                  <a:prstClr val="black"/>
                </a:solidFill>
                <a:latin typeface="Consolas" panose="020B0609020204030204" pitchFamily="49" charset="0"/>
              </a:endParaRPr>
            </a:p>
          </p:txBody>
        </p:sp>
        <p:cxnSp>
          <p:nvCxnSpPr>
            <p:cNvPr id="76" name="Verbinder: gewinkelt 75">
              <a:extLst>
                <a:ext uri="{FF2B5EF4-FFF2-40B4-BE49-F238E27FC236}">
                  <a16:creationId xmlns:a16="http://schemas.microsoft.com/office/drawing/2014/main" id="{FDDC8438-51A1-46EE-AB21-A466639022FA}"/>
                </a:ext>
              </a:extLst>
            </p:cNvPr>
            <p:cNvCxnSpPr>
              <a:cxnSpLocks/>
              <a:stCxn id="74" idx="1"/>
              <a:endCxn id="75" idx="3"/>
            </p:cNvCxnSpPr>
            <p:nvPr/>
          </p:nvCxnSpPr>
          <p:spPr>
            <a:xfrm rot="10800000" flipH="1">
              <a:off x="1597682" y="5501450"/>
              <a:ext cx="1808706" cy="381010"/>
            </a:xfrm>
            <a:prstGeom prst="bentConnector5">
              <a:avLst>
                <a:gd name="adj1" fmla="val -12639"/>
                <a:gd name="adj2" fmla="val 320581"/>
                <a:gd name="adj3" fmla="val 112639"/>
              </a:avLst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Textfeld 76">
            <a:extLst>
              <a:ext uri="{FF2B5EF4-FFF2-40B4-BE49-F238E27FC236}">
                <a16:creationId xmlns:a16="http://schemas.microsoft.com/office/drawing/2014/main" id="{E1F98E0D-902A-464D-953B-2E4C84BADE9E}"/>
              </a:ext>
            </a:extLst>
          </p:cNvPr>
          <p:cNvSpPr txBox="1"/>
          <p:nvPr/>
        </p:nvSpPr>
        <p:spPr>
          <a:xfrm>
            <a:off x="2924514" y="4283120"/>
            <a:ext cx="2844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accent1"/>
                </a:solidFill>
                <a:latin typeface="Consolas" panose="020B0609020204030204" pitchFamily="49" charset="0"/>
              </a:rPr>
              <a:t>2.25</a:t>
            </a:r>
            <a:r>
              <a:rPr lang="de-DE" dirty="0">
                <a:latin typeface="Consolas" panose="020B0609020204030204" pitchFamily="49" charset="0"/>
              </a:rPr>
              <a:t> –</a:t>
            </a:r>
            <a:r>
              <a:rPr lang="de-DE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de-DE" dirty="0">
                <a:solidFill>
                  <a:schemeClr val="accent2"/>
                </a:solidFill>
                <a:latin typeface="Consolas" panose="020B0609020204030204" pitchFamily="49" charset="0"/>
              </a:rPr>
              <a:t>2</a:t>
            </a:r>
            <a:r>
              <a:rPr lang="de-DE" dirty="0">
                <a:latin typeface="Consolas" panose="020B0609020204030204" pitchFamily="49" charset="0"/>
              </a:rPr>
              <a:t> = 0.25 &lt; 0.5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54033CB-5A38-4332-B7F7-8A2D34E27553}"/>
              </a:ext>
            </a:extLst>
          </p:cNvPr>
          <p:cNvSpPr/>
          <p:nvPr/>
        </p:nvSpPr>
        <p:spPr>
          <a:xfrm>
            <a:off x="1858996" y="3618396"/>
            <a:ext cx="17043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else y = y; </a:t>
            </a:r>
            <a:endParaRPr lang="de-DE" dirty="0"/>
          </a:p>
        </p:txBody>
      </p:sp>
      <p:cxnSp>
        <p:nvCxnSpPr>
          <p:cNvPr id="66" name="Gerader Verbinder 65">
            <a:extLst>
              <a:ext uri="{FF2B5EF4-FFF2-40B4-BE49-F238E27FC236}">
                <a16:creationId xmlns:a16="http://schemas.microsoft.com/office/drawing/2014/main" id="{CCE1C704-FA19-4D7C-9FC9-D9799AF764B7}"/>
              </a:ext>
            </a:extLst>
          </p:cNvPr>
          <p:cNvCxnSpPr/>
          <p:nvPr/>
        </p:nvCxnSpPr>
        <p:spPr>
          <a:xfrm flipH="1" flipV="1">
            <a:off x="9640045" y="3805466"/>
            <a:ext cx="1" cy="1632040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Gerader Verbinder 66">
            <a:extLst>
              <a:ext uri="{FF2B5EF4-FFF2-40B4-BE49-F238E27FC236}">
                <a16:creationId xmlns:a16="http://schemas.microsoft.com/office/drawing/2014/main" id="{A5A7C213-7CD9-4199-987A-B1ED742D28BB}"/>
              </a:ext>
            </a:extLst>
          </p:cNvPr>
          <p:cNvCxnSpPr/>
          <p:nvPr/>
        </p:nvCxnSpPr>
        <p:spPr>
          <a:xfrm flipH="1">
            <a:off x="7544426" y="3824904"/>
            <a:ext cx="2111703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feld 67">
            <a:extLst>
              <a:ext uri="{FF2B5EF4-FFF2-40B4-BE49-F238E27FC236}">
                <a16:creationId xmlns:a16="http://schemas.microsoft.com/office/drawing/2014/main" id="{E7A66F03-B6C3-4D3C-BBB2-2DAF16B010FD}"/>
              </a:ext>
            </a:extLst>
          </p:cNvPr>
          <p:cNvSpPr txBox="1"/>
          <p:nvPr/>
        </p:nvSpPr>
        <p:spPr>
          <a:xfrm>
            <a:off x="6486332" y="3640238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2.25</a:t>
            </a:r>
          </a:p>
        </p:txBody>
      </p:sp>
      <p:sp>
        <p:nvSpPr>
          <p:cNvPr id="70" name="Rechteck 69">
            <a:extLst>
              <a:ext uri="{FF2B5EF4-FFF2-40B4-BE49-F238E27FC236}">
                <a16:creationId xmlns:a16="http://schemas.microsoft.com/office/drawing/2014/main" id="{D3C696C5-8641-45AA-9489-3DF3659ADA4B}"/>
              </a:ext>
            </a:extLst>
          </p:cNvPr>
          <p:cNvSpPr/>
          <p:nvPr/>
        </p:nvSpPr>
        <p:spPr>
          <a:xfrm>
            <a:off x="514351" y="1409934"/>
            <a:ext cx="55816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  <a:endParaRPr lang="en-US" altLang="en-US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endParaRPr lang="en-US" altLang="en-US" strike="sngStrike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latin typeface="Consolas" panose="020B0609020204030204" pitchFamily="49" charset="0"/>
              </a:rPr>
              <a:t> – y &gt;= 0.5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741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70" name="Rechteck 69">
            <a:extLst>
              <a:ext uri="{FF2B5EF4-FFF2-40B4-BE49-F238E27FC236}">
                <a16:creationId xmlns:a16="http://schemas.microsoft.com/office/drawing/2014/main" id="{D3C696C5-8641-45AA-9489-3DF3659ADA4B}"/>
              </a:ext>
            </a:extLst>
          </p:cNvPr>
          <p:cNvSpPr/>
          <p:nvPr/>
        </p:nvSpPr>
        <p:spPr>
          <a:xfrm>
            <a:off x="514351" y="1409934"/>
            <a:ext cx="55816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  <a:endParaRPr lang="en-US" altLang="en-US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endParaRPr lang="en-US" altLang="en-US" strike="sngStrike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latin typeface="Consolas" panose="020B0609020204030204" pitchFamily="49" charset="0"/>
              </a:rPr>
              <a:t> – y &gt;= 0.5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823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Function Calls 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0122681" y="3769110"/>
            <a:ext cx="10406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</a:t>
            </a:r>
            <a:r>
              <a:rPr lang="en-US" dirty="0">
                <a:sym typeface="Symbol" panose="05050102010706020507" pitchFamily="18" charset="2"/>
              </a:rPr>
              <a:t></a:t>
            </a:r>
            <a:r>
              <a:rPr lang="en-US" dirty="0">
                <a:sym typeface="Webdings" panose="05030102010509060703" pitchFamily="18" charset="2"/>
              </a:rPr>
              <a:t></a:t>
            </a: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Segoe UI Emoji" panose="020B0502040204020203" pitchFamily="34" charset="0"/>
                <a:ea typeface="Segoe UI Emoji" panose="020B0502040204020203" pitchFamily="34" charset="0"/>
                <a:sym typeface="Webdings" panose="05030102010509060703" pitchFamily="18" charset="2"/>
              </a:rPr>
              <a:t>✓</a:t>
            </a:r>
          </a:p>
        </p:txBody>
      </p:sp>
      <p:sp>
        <p:nvSpPr>
          <p:cNvPr id="8" name="Inhaltsplatzhalter 4"/>
          <p:cNvSpPr txBox="1">
            <a:spLocks/>
          </p:cNvSpPr>
          <p:nvPr/>
        </p:nvSpPr>
        <p:spPr>
          <a:xfrm>
            <a:off x="6024563" y="1409934"/>
            <a:ext cx="5391152" cy="22349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900" dirty="0"/>
              <a:t>Problems before Optimization: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altLang="en-US" sz="1900" strike="sngStrike" dirty="0">
                <a:solidFill>
                  <a:srgbClr val="000000"/>
                </a:solidFill>
                <a:latin typeface="Consolas" panose="020B0609020204030204" pitchFamily="49" charset="0"/>
              </a:rPr>
              <a:t>round</a:t>
            </a:r>
            <a:r>
              <a:rPr lang="en-US" sz="1900" strike="sngStrike" dirty="0"/>
              <a:t>-Function calls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Divisions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Multiplications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Datatype </a:t>
            </a:r>
            <a:r>
              <a:rPr lang="en-US" altLang="en-US" sz="1900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endParaRPr lang="en-US" sz="1900" dirty="0"/>
          </a:p>
        </p:txBody>
      </p:sp>
      <p:sp>
        <p:nvSpPr>
          <p:cNvPr id="9" name="Inhaltsplatzhalter 3"/>
          <p:cNvSpPr txBox="1">
            <a:spLocks/>
          </p:cNvSpPr>
          <p:nvPr/>
        </p:nvSpPr>
        <p:spPr>
          <a:xfrm>
            <a:off x="6024563" y="3644900"/>
            <a:ext cx="5391152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900" dirty="0"/>
              <a:t>Solutions after Optimization: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>
                <a:solidFill>
                  <a:schemeClr val="accent6"/>
                </a:solidFill>
              </a:rPr>
              <a:t>No functions calls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No divisions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Additions instead of multiplications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Datatype </a:t>
            </a:r>
            <a:r>
              <a:rPr lang="en-US" altLang="en-US" sz="1900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endParaRPr lang="en-US" sz="1900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EBFA8A71-72D4-45FD-A2AC-C9B264ED8341}"/>
              </a:ext>
            </a:extLst>
          </p:cNvPr>
          <p:cNvSpPr/>
          <p:nvPr/>
        </p:nvSpPr>
        <p:spPr>
          <a:xfrm>
            <a:off x="514351" y="1409934"/>
            <a:ext cx="55816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Consolas" panose="020B0609020204030204" pitchFamily="49" charset="0"/>
              </a:rPr>
              <a:t>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  <a:endParaRPr lang="en-US" altLang="en-US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</a:t>
            </a:r>
            <a:endParaRPr lang="en-US" altLang="en-US" strike="sngStrike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latin typeface="Consolas" panose="020B0609020204030204" pitchFamily="49" charset="0"/>
              </a:rPr>
              <a:t> – y &gt;= 0.5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55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3218329" y="3106962"/>
            <a:ext cx="2572871" cy="28043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Rechteck 7"/>
          <p:cNvSpPr/>
          <p:nvPr/>
        </p:nvSpPr>
        <p:spPr>
          <a:xfrm>
            <a:off x="1443319" y="3387398"/>
            <a:ext cx="950257" cy="280436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Rechteck 8"/>
          <p:cNvSpPr/>
          <p:nvPr/>
        </p:nvSpPr>
        <p:spPr>
          <a:xfrm>
            <a:off x="1075765" y="3106962"/>
            <a:ext cx="2142564" cy="280436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Divisions</a:t>
            </a:r>
          </a:p>
        </p:txBody>
      </p:sp>
      <p:sp>
        <p:nvSpPr>
          <p:cNvPr id="5" name="Rechteck 4"/>
          <p:cNvSpPr/>
          <p:nvPr/>
        </p:nvSpPr>
        <p:spPr>
          <a:xfrm>
            <a:off x="514351" y="1409934"/>
            <a:ext cx="55816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xb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– y &gt;= 0.5)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cxnSp>
        <p:nvCxnSpPr>
          <p:cNvPr id="10" name="Gewinkelte Verbindung 9"/>
          <p:cNvCxnSpPr/>
          <p:nvPr/>
        </p:nvCxnSpPr>
        <p:spPr>
          <a:xfrm rot="5400000">
            <a:off x="3396620" y="2384355"/>
            <a:ext cx="105102" cy="2111189"/>
          </a:xfrm>
          <a:prstGeom prst="bentConnector2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73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Divisions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1E70840-8723-4A12-AEC0-A9CB9E1C58CD}"/>
              </a:ext>
            </a:extLst>
          </p:cNvPr>
          <p:cNvGrpSpPr/>
          <p:nvPr/>
        </p:nvGrpSpPr>
        <p:grpSpPr>
          <a:xfrm>
            <a:off x="514351" y="1409934"/>
            <a:ext cx="5581649" cy="3416320"/>
            <a:chOff x="514351" y="1409934"/>
            <a:chExt cx="5581649" cy="3416320"/>
          </a:xfrm>
        </p:grpSpPr>
        <p:sp>
          <p:nvSpPr>
            <p:cNvPr id="7" name="Rechteck 6"/>
            <p:cNvSpPr/>
            <p:nvPr/>
          </p:nvSpPr>
          <p:spPr>
            <a:xfrm>
              <a:off x="3218329" y="3106962"/>
              <a:ext cx="2572871" cy="28043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" name="Rechteck 7"/>
            <p:cNvSpPr/>
            <p:nvPr/>
          </p:nvSpPr>
          <p:spPr>
            <a:xfrm>
              <a:off x="1443319" y="3387398"/>
              <a:ext cx="950257" cy="280436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Rechteck 8"/>
            <p:cNvSpPr/>
            <p:nvPr/>
          </p:nvSpPr>
          <p:spPr>
            <a:xfrm>
              <a:off x="1075765" y="3106962"/>
              <a:ext cx="2142564" cy="280436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hteck 4"/>
            <p:cNvSpPr/>
            <p:nvPr/>
          </p:nvSpPr>
          <p:spPr>
            <a:xfrm>
              <a:off x="514351" y="1409934"/>
              <a:ext cx="5581649" cy="3416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void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drawLine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>
                  <a:solidFill>
                    <a:srgbClr val="808080"/>
                  </a:solidFill>
                  <a:latin typeface="Consolas" panose="020B0609020204030204" pitchFamily="49" charset="0"/>
                </a:rPr>
                <a:t>bx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, 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>
                  <a:solidFill>
                    <a:srgbClr val="808080"/>
                  </a:solidFill>
                  <a:latin typeface="Consolas" panose="020B0609020204030204" pitchFamily="49" charset="0"/>
                </a:rPr>
                <a:t>by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, </a:t>
              </a:r>
              <a:b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</a:b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          </a:t>
              </a:r>
              <a:r>
                <a:rPr lang="en-US" altLang="en-US" dirty="0">
                  <a:solidFill>
                    <a:srgbClr val="2B91AF"/>
                  </a:solidFill>
                  <a:latin typeface="Consolas" panose="020B0609020204030204" pitchFamily="49" charset="0"/>
                </a:rPr>
                <a:t>Raster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&amp; </a:t>
              </a:r>
              <a:r>
                <a:rPr lang="en-US" altLang="en-US" dirty="0">
                  <a:solidFill>
                    <a:srgbClr val="808080"/>
                  </a:solidFill>
                  <a:latin typeface="Consolas" panose="020B0609020204030204" pitchFamily="49" charset="0"/>
                </a:rPr>
                <a:t>raster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)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{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 </a:t>
              </a:r>
              <a:r>
                <a:rPr lang="en-US" altLang="en-US" dirty="0" err="1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y = 0;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  for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altLang="en-US" dirty="0" err="1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x = 0; x &lt;= </a:t>
              </a:r>
              <a:r>
                <a:rPr lang="en-US" altLang="en-US" dirty="0" err="1">
                  <a:solidFill>
                    <a:srgbClr val="808080"/>
                  </a:solidFill>
                  <a:latin typeface="Consolas" panose="020B0609020204030204" pitchFamily="49" charset="0"/>
                </a:rPr>
                <a:t>xb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; x++)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 {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   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double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yDouble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= (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double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)</a:t>
              </a:r>
              <a:r>
                <a:rPr lang="en-US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onsolas" panose="020B0609020204030204" pitchFamily="49" charset="0"/>
                </a:rPr>
                <a:t>by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/ </a:t>
              </a:r>
              <a:r>
                <a:rPr lang="en-US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onsolas" panose="020B0609020204030204" pitchFamily="49" charset="0"/>
                </a:rPr>
                <a:t>bx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* x;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if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altLang="en-US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yDouble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– y &gt;= 0.5)    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  y++;    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   </a:t>
              </a:r>
              <a:r>
                <a:rPr lang="en-US" altLang="en-US" dirty="0" err="1">
                  <a:solidFill>
                    <a:srgbClr val="808080"/>
                  </a:solidFill>
                  <a:latin typeface="Consolas" panose="020B0609020204030204" pitchFamily="49" charset="0"/>
                </a:rPr>
                <a:t>raster</a:t>
              </a:r>
              <a:r>
                <a:rPr lang="en-US" altLang="en-US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.set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(x, y);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}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}</a:t>
              </a:r>
              <a:endParaRPr lang="en-US" altLang="en-US" sz="4400" dirty="0">
                <a:latin typeface="Arial" panose="020B0604020202020204" pitchFamily="34" charset="0"/>
              </a:endParaRPr>
            </a:p>
          </p:txBody>
        </p:sp>
        <p:cxnSp>
          <p:nvCxnSpPr>
            <p:cNvPr id="10" name="Gewinkelte Verbindung 9"/>
            <p:cNvCxnSpPr/>
            <p:nvPr/>
          </p:nvCxnSpPr>
          <p:spPr>
            <a:xfrm rot="5400000">
              <a:off x="3396620" y="2384355"/>
              <a:ext cx="105102" cy="2111189"/>
            </a:xfrm>
            <a:prstGeom prst="bentConnector2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FB6B6CFE-B91F-4041-99EA-4B23EF8A1FC0}"/>
              </a:ext>
            </a:extLst>
          </p:cNvPr>
          <p:cNvGrpSpPr/>
          <p:nvPr/>
        </p:nvGrpSpPr>
        <p:grpSpPr>
          <a:xfrm>
            <a:off x="514351" y="1409934"/>
            <a:ext cx="5581649" cy="3416320"/>
            <a:chOff x="514351" y="1409934"/>
            <a:chExt cx="5581649" cy="3416320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41C68566-FBB5-4DB7-8B09-AC4BE2E99670}"/>
                </a:ext>
              </a:extLst>
            </p:cNvPr>
            <p:cNvSpPr/>
            <p:nvPr/>
          </p:nvSpPr>
          <p:spPr>
            <a:xfrm>
              <a:off x="3218329" y="3106962"/>
              <a:ext cx="2572871" cy="28043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742E4D92-653C-48E5-B47F-535CE86BBF45}"/>
                </a:ext>
              </a:extLst>
            </p:cNvPr>
            <p:cNvSpPr/>
            <p:nvPr/>
          </p:nvSpPr>
          <p:spPr>
            <a:xfrm>
              <a:off x="1443319" y="3387398"/>
              <a:ext cx="950257" cy="280436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0B840B6B-ADCF-4BFA-B850-E6AD967498A1}"/>
                </a:ext>
              </a:extLst>
            </p:cNvPr>
            <p:cNvSpPr/>
            <p:nvPr/>
          </p:nvSpPr>
          <p:spPr>
            <a:xfrm>
              <a:off x="1075765" y="3106962"/>
              <a:ext cx="2142564" cy="280436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5B01E423-DBF3-4C6E-9F59-7BBD4EEB8828}"/>
                </a:ext>
              </a:extLst>
            </p:cNvPr>
            <p:cNvSpPr/>
            <p:nvPr/>
          </p:nvSpPr>
          <p:spPr>
            <a:xfrm>
              <a:off x="514351" y="1409934"/>
              <a:ext cx="5581649" cy="3416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void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drawLine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>
                  <a:solidFill>
                    <a:srgbClr val="808080"/>
                  </a:solidFill>
                  <a:latin typeface="Consolas" panose="020B0609020204030204" pitchFamily="49" charset="0"/>
                </a:rPr>
                <a:t>bx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, 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>
                  <a:solidFill>
                    <a:srgbClr val="808080"/>
                  </a:solidFill>
                  <a:latin typeface="Consolas" panose="020B0609020204030204" pitchFamily="49" charset="0"/>
                </a:rPr>
                <a:t>by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, </a:t>
              </a:r>
              <a:b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</a:b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          </a:t>
              </a:r>
              <a:r>
                <a:rPr lang="en-US" altLang="en-US" dirty="0">
                  <a:solidFill>
                    <a:srgbClr val="2B91AF"/>
                  </a:solidFill>
                  <a:latin typeface="Consolas" panose="020B0609020204030204" pitchFamily="49" charset="0"/>
                </a:rPr>
                <a:t>Raster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&amp; </a:t>
              </a:r>
              <a:r>
                <a:rPr lang="en-US" altLang="en-US" dirty="0">
                  <a:solidFill>
                    <a:srgbClr val="808080"/>
                  </a:solidFill>
                  <a:latin typeface="Consolas" panose="020B0609020204030204" pitchFamily="49" charset="0"/>
                </a:rPr>
                <a:t>raster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)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{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 </a:t>
              </a:r>
              <a:r>
                <a:rPr lang="en-US" altLang="en-US" dirty="0" err="1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y = 0;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  for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altLang="en-US" dirty="0" err="1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x = 0; x &lt;= </a:t>
              </a:r>
              <a:r>
                <a:rPr lang="en-US" altLang="en-US" dirty="0" err="1">
                  <a:solidFill>
                    <a:srgbClr val="808080"/>
                  </a:solidFill>
                  <a:latin typeface="Consolas" panose="020B0609020204030204" pitchFamily="49" charset="0"/>
                </a:rPr>
                <a:t>xb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; x++)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 {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   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double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yDouble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= (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double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)</a:t>
              </a:r>
              <a:r>
                <a:rPr lang="en-US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onsolas" panose="020B0609020204030204" pitchFamily="49" charset="0"/>
                </a:rPr>
                <a:t>by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/ </a:t>
              </a:r>
              <a:r>
                <a:rPr lang="en-US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onsolas" panose="020B0609020204030204" pitchFamily="49" charset="0"/>
                </a:rPr>
                <a:t>bx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* x;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if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altLang="en-US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yDouble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– y &gt;= 0.5)    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  y++;    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   </a:t>
              </a:r>
              <a:r>
                <a:rPr lang="en-US" altLang="en-US" dirty="0" err="1">
                  <a:solidFill>
                    <a:srgbClr val="808080"/>
                  </a:solidFill>
                  <a:latin typeface="Consolas" panose="020B0609020204030204" pitchFamily="49" charset="0"/>
                </a:rPr>
                <a:t>raster</a:t>
              </a:r>
              <a:r>
                <a:rPr lang="en-US" altLang="en-US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.set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(x, y);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}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}</a:t>
              </a:r>
              <a:endParaRPr lang="en-US" altLang="en-US" sz="4400" dirty="0">
                <a:latin typeface="Arial" panose="020B0604020202020204" pitchFamily="34" charset="0"/>
              </a:endParaRPr>
            </a:p>
          </p:txBody>
        </p:sp>
        <p:cxnSp>
          <p:nvCxnSpPr>
            <p:cNvPr id="16" name="Gewinkelte Verbindung 9">
              <a:extLst>
                <a:ext uri="{FF2B5EF4-FFF2-40B4-BE49-F238E27FC236}">
                  <a16:creationId xmlns:a16="http://schemas.microsoft.com/office/drawing/2014/main" id="{1CE66927-823A-4953-8A60-2B8B887CEBD7}"/>
                </a:ext>
              </a:extLst>
            </p:cNvPr>
            <p:cNvCxnSpPr/>
            <p:nvPr/>
          </p:nvCxnSpPr>
          <p:spPr>
            <a:xfrm rot="5400000">
              <a:off x="3396620" y="2384355"/>
              <a:ext cx="105102" cy="2111189"/>
            </a:xfrm>
            <a:prstGeom prst="bentConnector2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3462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Divisions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1E70840-8723-4A12-AEC0-A9CB9E1C58CD}"/>
              </a:ext>
            </a:extLst>
          </p:cNvPr>
          <p:cNvGrpSpPr/>
          <p:nvPr/>
        </p:nvGrpSpPr>
        <p:grpSpPr>
          <a:xfrm>
            <a:off x="514351" y="1409934"/>
            <a:ext cx="5581649" cy="3416320"/>
            <a:chOff x="514351" y="1409934"/>
            <a:chExt cx="5581649" cy="3416320"/>
          </a:xfrm>
        </p:grpSpPr>
        <p:sp>
          <p:nvSpPr>
            <p:cNvPr id="7" name="Rechteck 6"/>
            <p:cNvSpPr/>
            <p:nvPr/>
          </p:nvSpPr>
          <p:spPr>
            <a:xfrm>
              <a:off x="3218329" y="3106962"/>
              <a:ext cx="2572871" cy="28043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" name="Rechteck 7"/>
            <p:cNvSpPr/>
            <p:nvPr/>
          </p:nvSpPr>
          <p:spPr>
            <a:xfrm>
              <a:off x="1443319" y="3387398"/>
              <a:ext cx="950257" cy="280436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" name="Rechteck 8"/>
            <p:cNvSpPr/>
            <p:nvPr/>
          </p:nvSpPr>
          <p:spPr>
            <a:xfrm>
              <a:off x="1075765" y="3106962"/>
              <a:ext cx="2142564" cy="280436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" name="Rechteck 4"/>
            <p:cNvSpPr/>
            <p:nvPr/>
          </p:nvSpPr>
          <p:spPr>
            <a:xfrm>
              <a:off x="514351" y="1409934"/>
              <a:ext cx="5581649" cy="3416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void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drawLine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>
                  <a:solidFill>
                    <a:srgbClr val="808080"/>
                  </a:solidFill>
                  <a:latin typeface="Consolas" panose="020B0609020204030204" pitchFamily="49" charset="0"/>
                </a:rPr>
                <a:t>bx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, 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>
                  <a:solidFill>
                    <a:srgbClr val="808080"/>
                  </a:solidFill>
                  <a:latin typeface="Consolas" panose="020B0609020204030204" pitchFamily="49" charset="0"/>
                </a:rPr>
                <a:t>by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, </a:t>
              </a:r>
              <a:b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</a:b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          </a:t>
              </a:r>
              <a:r>
                <a:rPr lang="en-US" altLang="en-US" dirty="0">
                  <a:solidFill>
                    <a:srgbClr val="2B91AF"/>
                  </a:solidFill>
                  <a:latin typeface="Consolas" panose="020B0609020204030204" pitchFamily="49" charset="0"/>
                </a:rPr>
                <a:t>Raster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&amp; </a:t>
              </a:r>
              <a:r>
                <a:rPr lang="en-US" altLang="en-US" dirty="0">
                  <a:solidFill>
                    <a:srgbClr val="808080"/>
                  </a:solidFill>
                  <a:latin typeface="Consolas" panose="020B0609020204030204" pitchFamily="49" charset="0"/>
                </a:rPr>
                <a:t>raster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)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{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 </a:t>
              </a:r>
              <a:r>
                <a:rPr lang="en-US" altLang="en-US" dirty="0" err="1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y = 0;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  for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altLang="en-US" dirty="0" err="1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x = 0; x &lt;= </a:t>
              </a:r>
              <a:r>
                <a:rPr lang="en-US" altLang="en-US" dirty="0" err="1">
                  <a:solidFill>
                    <a:srgbClr val="808080"/>
                  </a:solidFill>
                  <a:latin typeface="Consolas" panose="020B0609020204030204" pitchFamily="49" charset="0"/>
                </a:rPr>
                <a:t>xb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; x++)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 {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   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double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yDouble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= (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double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)</a:t>
              </a:r>
              <a:r>
                <a:rPr lang="en-US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onsolas" panose="020B0609020204030204" pitchFamily="49" charset="0"/>
                </a:rPr>
                <a:t>by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/ </a:t>
              </a:r>
              <a:r>
                <a:rPr lang="en-US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onsolas" panose="020B0609020204030204" pitchFamily="49" charset="0"/>
                </a:rPr>
                <a:t>bx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* x;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if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altLang="en-US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yDouble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– y &gt;= 0.5)    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  y++;    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   </a:t>
              </a:r>
              <a:r>
                <a:rPr lang="en-US" altLang="en-US" dirty="0" err="1">
                  <a:solidFill>
                    <a:srgbClr val="808080"/>
                  </a:solidFill>
                  <a:latin typeface="Consolas" panose="020B0609020204030204" pitchFamily="49" charset="0"/>
                </a:rPr>
                <a:t>raster</a:t>
              </a:r>
              <a:r>
                <a:rPr lang="en-US" altLang="en-US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.set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(x, y);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}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}</a:t>
              </a:r>
              <a:endParaRPr lang="en-US" altLang="en-US" sz="4400" dirty="0">
                <a:latin typeface="Arial" panose="020B0604020202020204" pitchFamily="34" charset="0"/>
              </a:endParaRPr>
            </a:p>
          </p:txBody>
        </p:sp>
        <p:cxnSp>
          <p:nvCxnSpPr>
            <p:cNvPr id="10" name="Gewinkelte Verbindung 9"/>
            <p:cNvCxnSpPr/>
            <p:nvPr/>
          </p:nvCxnSpPr>
          <p:spPr>
            <a:xfrm rot="5400000">
              <a:off x="3396620" y="2384355"/>
              <a:ext cx="105102" cy="2111189"/>
            </a:xfrm>
            <a:prstGeom prst="bentConnector2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FB6B6CFE-B91F-4041-99EA-4B23EF8A1FC0}"/>
              </a:ext>
            </a:extLst>
          </p:cNvPr>
          <p:cNvGrpSpPr/>
          <p:nvPr/>
        </p:nvGrpSpPr>
        <p:grpSpPr>
          <a:xfrm>
            <a:off x="6096004" y="1409934"/>
            <a:ext cx="5581649" cy="3416320"/>
            <a:chOff x="514351" y="1409934"/>
            <a:chExt cx="5581649" cy="3416320"/>
          </a:xfrm>
        </p:grpSpPr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41C68566-FBB5-4DB7-8B09-AC4BE2E99670}"/>
                </a:ext>
              </a:extLst>
            </p:cNvPr>
            <p:cNvSpPr/>
            <p:nvPr/>
          </p:nvSpPr>
          <p:spPr>
            <a:xfrm>
              <a:off x="3218329" y="3106962"/>
              <a:ext cx="2572871" cy="28043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742E4D92-653C-48E5-B47F-535CE86BBF45}"/>
                </a:ext>
              </a:extLst>
            </p:cNvPr>
            <p:cNvSpPr/>
            <p:nvPr/>
          </p:nvSpPr>
          <p:spPr>
            <a:xfrm>
              <a:off x="1443319" y="3387398"/>
              <a:ext cx="950257" cy="280436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0B840B6B-ADCF-4BFA-B850-E6AD967498A1}"/>
                </a:ext>
              </a:extLst>
            </p:cNvPr>
            <p:cNvSpPr/>
            <p:nvPr/>
          </p:nvSpPr>
          <p:spPr>
            <a:xfrm>
              <a:off x="1075765" y="3106962"/>
              <a:ext cx="2142564" cy="280436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5B01E423-DBF3-4C6E-9F59-7BBD4EEB8828}"/>
                </a:ext>
              </a:extLst>
            </p:cNvPr>
            <p:cNvSpPr/>
            <p:nvPr/>
          </p:nvSpPr>
          <p:spPr>
            <a:xfrm>
              <a:off x="514351" y="1409934"/>
              <a:ext cx="5581649" cy="3416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void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drawLine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>
                  <a:solidFill>
                    <a:srgbClr val="808080"/>
                  </a:solidFill>
                  <a:latin typeface="Consolas" panose="020B0609020204030204" pitchFamily="49" charset="0"/>
                </a:rPr>
                <a:t>bx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, 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>
                  <a:solidFill>
                    <a:srgbClr val="808080"/>
                  </a:solidFill>
                  <a:latin typeface="Consolas" panose="020B0609020204030204" pitchFamily="49" charset="0"/>
                </a:rPr>
                <a:t>by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, </a:t>
              </a:r>
              <a:b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</a:b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          </a:t>
              </a:r>
              <a:r>
                <a:rPr lang="en-US" altLang="en-US" dirty="0">
                  <a:solidFill>
                    <a:srgbClr val="2B91AF"/>
                  </a:solidFill>
                  <a:latin typeface="Consolas" panose="020B0609020204030204" pitchFamily="49" charset="0"/>
                </a:rPr>
                <a:t>Raster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&amp; </a:t>
              </a:r>
              <a:r>
                <a:rPr lang="en-US" altLang="en-US" dirty="0">
                  <a:solidFill>
                    <a:srgbClr val="808080"/>
                  </a:solidFill>
                  <a:latin typeface="Consolas" panose="020B0609020204030204" pitchFamily="49" charset="0"/>
                </a:rPr>
                <a:t>raster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)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{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 </a:t>
              </a:r>
              <a:r>
                <a:rPr lang="en-US" altLang="en-US" dirty="0" err="1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y = 0;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  for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altLang="en-US" dirty="0" err="1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x = 0; x &lt;= </a:t>
              </a:r>
              <a:r>
                <a:rPr lang="en-US" altLang="en-US" dirty="0" err="1">
                  <a:solidFill>
                    <a:srgbClr val="808080"/>
                  </a:solidFill>
                  <a:latin typeface="Consolas" panose="020B0609020204030204" pitchFamily="49" charset="0"/>
                </a:rPr>
                <a:t>xb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; x++)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 {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   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double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yDouble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= (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double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)</a:t>
              </a:r>
              <a:r>
                <a:rPr lang="en-US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onsolas" panose="020B0609020204030204" pitchFamily="49" charset="0"/>
                </a:rPr>
                <a:t>by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/ </a:t>
              </a:r>
              <a:r>
                <a:rPr lang="en-US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onsolas" panose="020B0609020204030204" pitchFamily="49" charset="0"/>
                </a:rPr>
                <a:t>bx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* x;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if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altLang="en-US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yDouble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– y &gt;= 0.5)    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  y++;    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   </a:t>
              </a:r>
              <a:r>
                <a:rPr lang="en-US" altLang="en-US" dirty="0" err="1">
                  <a:solidFill>
                    <a:srgbClr val="808080"/>
                  </a:solidFill>
                  <a:latin typeface="Consolas" panose="020B0609020204030204" pitchFamily="49" charset="0"/>
                </a:rPr>
                <a:t>raster</a:t>
              </a:r>
              <a:r>
                <a:rPr lang="en-US" altLang="en-US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.set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(x, y);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}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}</a:t>
              </a:r>
              <a:endParaRPr lang="en-US" altLang="en-US" sz="4400" dirty="0">
                <a:latin typeface="Arial" panose="020B0604020202020204" pitchFamily="34" charset="0"/>
              </a:endParaRPr>
            </a:p>
          </p:txBody>
        </p:sp>
        <p:cxnSp>
          <p:nvCxnSpPr>
            <p:cNvPr id="16" name="Gewinkelte Verbindung 9">
              <a:extLst>
                <a:ext uri="{FF2B5EF4-FFF2-40B4-BE49-F238E27FC236}">
                  <a16:creationId xmlns:a16="http://schemas.microsoft.com/office/drawing/2014/main" id="{1CE66927-823A-4953-8A60-2B8B887CEBD7}"/>
                </a:ext>
              </a:extLst>
            </p:cNvPr>
            <p:cNvCxnSpPr/>
            <p:nvPr/>
          </p:nvCxnSpPr>
          <p:spPr>
            <a:xfrm rot="5400000">
              <a:off x="3396620" y="2384355"/>
              <a:ext cx="105102" cy="2111189"/>
            </a:xfrm>
            <a:prstGeom prst="bentConnector2">
              <a:avLst/>
            </a:prstGeom>
            <a:ln w="3810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163547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3218329" y="3106962"/>
            <a:ext cx="2572871" cy="28043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Rechteck 11"/>
          <p:cNvSpPr/>
          <p:nvPr/>
        </p:nvSpPr>
        <p:spPr>
          <a:xfrm>
            <a:off x="1443319" y="3387398"/>
            <a:ext cx="950257" cy="280436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Rechteck 9"/>
          <p:cNvSpPr/>
          <p:nvPr/>
        </p:nvSpPr>
        <p:spPr>
          <a:xfrm>
            <a:off x="1075765" y="3106962"/>
            <a:ext cx="2142564" cy="280436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Divisions</a:t>
            </a:r>
          </a:p>
        </p:txBody>
      </p:sp>
      <p:sp>
        <p:nvSpPr>
          <p:cNvPr id="5" name="Rechteck 4"/>
          <p:cNvSpPr/>
          <p:nvPr/>
        </p:nvSpPr>
        <p:spPr>
          <a:xfrm>
            <a:off x="514351" y="1409934"/>
            <a:ext cx="558164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xb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– y &gt;= 0.5)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30E7DCF0-8CAD-49D7-98B3-3A8888C1DE6B}"/>
              </a:ext>
            </a:extLst>
          </p:cNvPr>
          <p:cNvGrpSpPr/>
          <p:nvPr/>
        </p:nvGrpSpPr>
        <p:grpSpPr>
          <a:xfrm>
            <a:off x="6096000" y="1409934"/>
            <a:ext cx="5581649" cy="3416320"/>
            <a:chOff x="6096000" y="1409934"/>
            <a:chExt cx="5581649" cy="3416320"/>
          </a:xfrm>
        </p:grpSpPr>
        <p:sp>
          <p:nvSpPr>
            <p:cNvPr id="11" name="Rechteck 10"/>
            <p:cNvSpPr/>
            <p:nvPr/>
          </p:nvSpPr>
          <p:spPr>
            <a:xfrm>
              <a:off x="7082121" y="3387398"/>
              <a:ext cx="2474255" cy="28043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8" name="Rechteck 7"/>
            <p:cNvSpPr/>
            <p:nvPr/>
          </p:nvSpPr>
          <p:spPr>
            <a:xfrm>
              <a:off x="6096000" y="1409934"/>
              <a:ext cx="5581649" cy="3416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void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drawLine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>
                  <a:solidFill>
                    <a:srgbClr val="808080"/>
                  </a:solidFill>
                  <a:latin typeface="Consolas" panose="020B0609020204030204" pitchFamily="49" charset="0"/>
                </a:rPr>
                <a:t>bx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, 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>
                  <a:solidFill>
                    <a:srgbClr val="808080"/>
                  </a:solidFill>
                  <a:latin typeface="Consolas" panose="020B0609020204030204" pitchFamily="49" charset="0"/>
                </a:rPr>
                <a:t>by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, </a:t>
              </a:r>
              <a:b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</a:b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          </a:t>
              </a:r>
              <a:r>
                <a:rPr lang="en-US" altLang="en-US" dirty="0">
                  <a:solidFill>
                    <a:srgbClr val="2B91AF"/>
                  </a:solidFill>
                  <a:latin typeface="Consolas" panose="020B0609020204030204" pitchFamily="49" charset="0"/>
                </a:rPr>
                <a:t>Raster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&amp; </a:t>
              </a:r>
              <a:r>
                <a:rPr lang="en-US" altLang="en-US" dirty="0">
                  <a:solidFill>
                    <a:srgbClr val="808080"/>
                  </a:solidFill>
                  <a:latin typeface="Consolas" panose="020B0609020204030204" pitchFamily="49" charset="0"/>
                </a:rPr>
                <a:t>raster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)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{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 </a:t>
              </a:r>
              <a:r>
                <a:rPr lang="en-US" altLang="en-US" dirty="0" err="1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y = 0;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  for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altLang="en-US" dirty="0" err="1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x = 0; x &lt;= </a:t>
              </a:r>
              <a:r>
                <a:rPr lang="en-US" altLang="en-US" dirty="0" err="1">
                  <a:solidFill>
                    <a:srgbClr val="808080"/>
                  </a:solidFill>
                  <a:latin typeface="Consolas" panose="020B0609020204030204" pitchFamily="49" charset="0"/>
                </a:rPr>
                <a:t>xb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; x++)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 {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 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if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((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double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)</a:t>
              </a:r>
              <a:r>
                <a:rPr lang="en-US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onsolas" panose="020B0609020204030204" pitchFamily="49" charset="0"/>
                </a:rPr>
                <a:t>by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/ </a:t>
              </a:r>
              <a:r>
                <a:rPr lang="en-US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onsolas" panose="020B0609020204030204" pitchFamily="49" charset="0"/>
                </a:rPr>
                <a:t>bx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* x – y &gt;= 0.5)    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  y++;    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   </a:t>
              </a:r>
              <a:r>
                <a:rPr lang="en-US" altLang="en-US" dirty="0" err="1">
                  <a:solidFill>
                    <a:srgbClr val="808080"/>
                  </a:solidFill>
                  <a:latin typeface="Consolas" panose="020B0609020204030204" pitchFamily="49" charset="0"/>
                </a:rPr>
                <a:t>raster</a:t>
              </a:r>
              <a:r>
                <a:rPr lang="en-US" altLang="en-US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.set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(x, y);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}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}</a:t>
              </a:r>
              <a:endParaRPr lang="en-US" altLang="en-US" sz="4400" dirty="0"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526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3994A9A4-9752-4FA0-A44C-C63AB41D34C9}"/>
              </a:ext>
            </a:extLst>
          </p:cNvPr>
          <p:cNvGrpSpPr/>
          <p:nvPr/>
        </p:nvGrpSpPr>
        <p:grpSpPr>
          <a:xfrm>
            <a:off x="6573447" y="1475223"/>
            <a:ext cx="4853026" cy="4828757"/>
            <a:chOff x="6573447" y="1475223"/>
            <a:chExt cx="4853026" cy="4828757"/>
          </a:xfrm>
        </p:grpSpPr>
        <p:cxnSp>
          <p:nvCxnSpPr>
            <p:cNvPr id="22" name="y axis">
              <a:extLst>
                <a:ext uri="{FF2B5EF4-FFF2-40B4-BE49-F238E27FC236}">
                  <a16:creationId xmlns:a16="http://schemas.microsoft.com/office/drawing/2014/main" id="{87D4BC5E-D0D0-44D1-979F-72DA4A44F3E5}"/>
                </a:ext>
              </a:extLst>
            </p:cNvPr>
            <p:cNvCxnSpPr/>
            <p:nvPr/>
          </p:nvCxnSpPr>
          <p:spPr>
            <a:xfrm flipV="1">
              <a:off x="7509169" y="1890883"/>
              <a:ext cx="0" cy="3546622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x axis">
              <a:extLst>
                <a:ext uri="{FF2B5EF4-FFF2-40B4-BE49-F238E27FC236}">
                  <a16:creationId xmlns:a16="http://schemas.microsoft.com/office/drawing/2014/main" id="{E72CEADA-DC78-4F08-ADA7-D5D81D25F103}"/>
                </a:ext>
              </a:extLst>
            </p:cNvPr>
            <p:cNvCxnSpPr/>
            <p:nvPr/>
          </p:nvCxnSpPr>
          <p:spPr>
            <a:xfrm>
              <a:off x="6573447" y="5437505"/>
              <a:ext cx="945081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y axis">
              <a:extLst>
                <a:ext uri="{FF2B5EF4-FFF2-40B4-BE49-F238E27FC236}">
                  <a16:creationId xmlns:a16="http://schemas.microsoft.com/office/drawing/2014/main" id="{AED73E76-CE4C-4BBA-8FA1-36B858268531}"/>
                </a:ext>
              </a:extLst>
            </p:cNvPr>
            <p:cNvCxnSpPr/>
            <p:nvPr/>
          </p:nvCxnSpPr>
          <p:spPr>
            <a:xfrm flipV="1">
              <a:off x="7509169" y="5437505"/>
              <a:ext cx="0" cy="866475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x axis">
              <a:extLst>
                <a:ext uri="{FF2B5EF4-FFF2-40B4-BE49-F238E27FC236}">
                  <a16:creationId xmlns:a16="http://schemas.microsoft.com/office/drawing/2014/main" id="{BF44AE4F-FDAC-486F-B229-B4C5256F3BA6}"/>
                </a:ext>
              </a:extLst>
            </p:cNvPr>
            <p:cNvCxnSpPr/>
            <p:nvPr/>
          </p:nvCxnSpPr>
          <p:spPr>
            <a:xfrm flipV="1">
              <a:off x="7518528" y="5437505"/>
              <a:ext cx="354210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x axis label">
                  <a:extLst>
                    <a:ext uri="{FF2B5EF4-FFF2-40B4-BE49-F238E27FC236}">
                      <a16:creationId xmlns:a16="http://schemas.microsoft.com/office/drawing/2014/main" id="{096BDC73-4EFD-46A4-9955-B25D9CF6C41A}"/>
                    </a:ext>
                  </a:extLst>
                </p:cNvPr>
                <p:cNvSpPr txBox="1"/>
                <p:nvPr/>
              </p:nvSpPr>
              <p:spPr>
                <a:xfrm>
                  <a:off x="11061693" y="5235533"/>
                  <a:ext cx="364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6" name="x axis label">
                  <a:extLst>
                    <a:ext uri="{FF2B5EF4-FFF2-40B4-BE49-F238E27FC236}">
                      <a16:creationId xmlns:a16="http://schemas.microsoft.com/office/drawing/2014/main" id="{096BDC73-4EFD-46A4-9955-B25D9CF6C4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61693" y="5235533"/>
                  <a:ext cx="364780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y axis label">
                  <a:extLst>
                    <a:ext uri="{FF2B5EF4-FFF2-40B4-BE49-F238E27FC236}">
                      <a16:creationId xmlns:a16="http://schemas.microsoft.com/office/drawing/2014/main" id="{FE973FCB-8F55-422A-BC24-76E618F23846}"/>
                    </a:ext>
                  </a:extLst>
                </p:cNvPr>
                <p:cNvSpPr txBox="1"/>
                <p:nvPr/>
              </p:nvSpPr>
              <p:spPr>
                <a:xfrm>
                  <a:off x="7331720" y="1475223"/>
                  <a:ext cx="3681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7" name="y axis label">
                  <a:extLst>
                    <a:ext uri="{FF2B5EF4-FFF2-40B4-BE49-F238E27FC236}">
                      <a16:creationId xmlns:a16="http://schemas.microsoft.com/office/drawing/2014/main" id="{FE973FCB-8F55-422A-BC24-76E618F238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31720" y="1475223"/>
                  <a:ext cx="368178" cy="369332"/>
                </a:xfrm>
                <a:prstGeom prst="rect">
                  <a:avLst/>
                </a:prstGeom>
                <a:blipFill>
                  <a:blip r:embed="rId3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Inhaltsplatzhalter 8"/>
              <p:cNvSpPr>
                <a:spLocks noGrp="1"/>
              </p:cNvSpPr>
              <p:nvPr>
                <p:ph idx="1"/>
              </p:nvPr>
            </p:nvSpPr>
            <p:spPr>
              <a:xfrm>
                <a:off x="514351" y="1266825"/>
                <a:ext cx="6301750" cy="5233988"/>
              </a:xfrm>
            </p:spPr>
            <p:txBody>
              <a:bodyPr/>
              <a:lstStyle/>
              <a:p>
                <a:pPr>
                  <a:lnSpc>
                    <a:spcPct val="100000"/>
                  </a:lnSpc>
                </a:pPr>
                <a:r>
                  <a:rPr lang="en-US" dirty="0"/>
                  <a:t>Line is defined by two points:</a:t>
                </a:r>
                <a:br>
                  <a:rPr lang="en-US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US" b="0" dirty="0"/>
              </a:p>
              <a:p>
                <a:r>
                  <a:rPr lang="en-US" dirty="0" err="1"/>
                  <a:t>If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≠0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br>
                  <a:rPr lang="de-DE" dirty="0"/>
                </a:br>
                <a:r>
                  <a:rPr lang="en-US" dirty="0"/>
                  <a:t>Representation as </a:t>
                </a:r>
                <a:r>
                  <a:rPr lang="en-US" i="1" dirty="0">
                    <a:solidFill>
                      <a:schemeClr val="accent5"/>
                    </a:solidFill>
                  </a:rPr>
                  <a:t>linear function</a:t>
                </a:r>
                <a:endParaRPr lang="en-US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Inhaltsplatzhalter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351" y="1266825"/>
                <a:ext cx="6301750" cy="5233988"/>
              </a:xfrm>
              <a:blipFill>
                <a:blip r:embed="rId4"/>
                <a:stretch>
                  <a:fillRect l="-1257" t="-8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Definition: Line as a Linear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[4 3]"/>
              <p:cNvSpPr txBox="1"/>
              <p:nvPr/>
            </p:nvSpPr>
            <p:spPr>
              <a:xfrm>
                <a:off x="10227459" y="2659878"/>
                <a:ext cx="423834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7" name="[4 3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7459" y="2659878"/>
                <a:ext cx="423834" cy="5162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[0 0]"/>
              <p:cNvSpPr txBox="1"/>
              <p:nvPr/>
            </p:nvSpPr>
            <p:spPr>
              <a:xfrm>
                <a:off x="7024689" y="5437505"/>
                <a:ext cx="42941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8" name="[0 0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4689" y="5437505"/>
                <a:ext cx="429413" cy="461665"/>
              </a:xfrm>
              <a:prstGeom prst="rect">
                <a:avLst/>
              </a:prstGeom>
              <a:blipFill>
                <a:blip r:embed="rId6"/>
                <a:stretch>
                  <a:fillRect t="-19737" r="-32394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Geschweifte Klammer rechts 1"/>
          <p:cNvSpPr/>
          <p:nvPr/>
        </p:nvSpPr>
        <p:spPr>
          <a:xfrm>
            <a:off x="10508308" y="3288437"/>
            <a:ext cx="464212" cy="2096363"/>
          </a:xfrm>
          <a:prstGeom prst="rightBrace">
            <a:avLst>
              <a:gd name="adj1" fmla="val 24748"/>
              <a:gd name="adj2" fmla="val 50591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x axis label"/>
              <p:cNvSpPr txBox="1"/>
              <p:nvPr/>
            </p:nvSpPr>
            <p:spPr>
              <a:xfrm>
                <a:off x="11060631" y="4151952"/>
                <a:ext cx="51244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61" name="x axis label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0631" y="4151952"/>
                <a:ext cx="512448" cy="369332"/>
              </a:xfrm>
              <a:prstGeom prst="rect">
                <a:avLst/>
              </a:prstGeom>
              <a:blipFill>
                <a:blip r:embed="rId7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Geschweifte Klammer rechts 61"/>
          <p:cNvSpPr/>
          <p:nvPr/>
        </p:nvSpPr>
        <p:spPr>
          <a:xfrm rot="5400000">
            <a:off x="8697432" y="4416057"/>
            <a:ext cx="464212" cy="2841599"/>
          </a:xfrm>
          <a:prstGeom prst="rightBrace">
            <a:avLst>
              <a:gd name="adj1" fmla="val 24748"/>
              <a:gd name="adj2" fmla="val 50591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x axis label"/>
              <p:cNvSpPr txBox="1"/>
              <p:nvPr/>
            </p:nvSpPr>
            <p:spPr>
              <a:xfrm>
                <a:off x="8685416" y="6169061"/>
                <a:ext cx="5090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i="1" dirty="0"/>
              </a:p>
            </p:txBody>
          </p:sp>
        </mc:Choice>
        <mc:Fallback xmlns="">
          <p:sp>
            <p:nvSpPr>
              <p:cNvPr id="64" name="x axis label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5416" y="6169061"/>
                <a:ext cx="50904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hteck 3">
                <a:extLst>
                  <a:ext uri="{FF2B5EF4-FFF2-40B4-BE49-F238E27FC236}">
                    <a16:creationId xmlns:a16="http://schemas.microsoft.com/office/drawing/2014/main" id="{7ED62BEE-EF6E-4163-BD32-E89F5681DE4B}"/>
                  </a:ext>
                </a:extLst>
              </p:cNvPr>
              <p:cNvSpPr/>
              <p:nvPr/>
            </p:nvSpPr>
            <p:spPr>
              <a:xfrm>
                <a:off x="3475139" y="4503825"/>
                <a:ext cx="1592615" cy="8660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de-DE" dirty="0"/>
              </a:p>
            </p:txBody>
          </p:sp>
        </mc:Choice>
        <mc:Fallback xmlns="">
          <p:sp>
            <p:nvSpPr>
              <p:cNvPr id="4" name="Rechteck 3">
                <a:extLst>
                  <a:ext uri="{FF2B5EF4-FFF2-40B4-BE49-F238E27FC236}">
                    <a16:creationId xmlns:a16="http://schemas.microsoft.com/office/drawing/2014/main" id="{7ED62BEE-EF6E-4163-BD32-E89F5681DE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5139" y="4503825"/>
                <a:ext cx="1592615" cy="86607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Line">
            <a:extLst>
              <a:ext uri="{FF2B5EF4-FFF2-40B4-BE49-F238E27FC236}">
                <a16:creationId xmlns:a16="http://schemas.microsoft.com/office/drawing/2014/main" id="{0BA1E7B0-0B45-42E9-A363-027EFA320223}"/>
              </a:ext>
            </a:extLst>
          </p:cNvPr>
          <p:cNvCxnSpPr>
            <a:cxnSpLocks/>
          </p:cNvCxnSpPr>
          <p:nvPr/>
        </p:nvCxnSpPr>
        <p:spPr>
          <a:xfrm flipV="1">
            <a:off x="7491413" y="3309257"/>
            <a:ext cx="2842758" cy="2105706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oint [4 3]"/>
          <p:cNvSpPr/>
          <p:nvPr/>
        </p:nvSpPr>
        <p:spPr>
          <a:xfrm>
            <a:off x="10215736" y="3197145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Point [0 0]"/>
          <p:cNvSpPr/>
          <p:nvPr/>
        </p:nvSpPr>
        <p:spPr>
          <a:xfrm>
            <a:off x="7377954" y="5301136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201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57" grpId="0" uiExpand="1"/>
      <p:bldP spid="58" grpId="0" uiExpand="1"/>
      <p:bldP spid="2" grpId="0" uiExpand="1" animBg="1"/>
      <p:bldP spid="61" grpId="0" uiExpand="1"/>
      <p:bldP spid="62" grpId="0" uiExpand="1" animBg="1"/>
      <p:bldP spid="64" grpId="0" uiExpand="1"/>
      <p:bldP spid="4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9E48F33D-4E4B-46C8-900E-F641148A6527}"/>
              </a:ext>
            </a:extLst>
          </p:cNvPr>
          <p:cNvGrpSpPr/>
          <p:nvPr/>
        </p:nvGrpSpPr>
        <p:grpSpPr>
          <a:xfrm>
            <a:off x="514351" y="1409934"/>
            <a:ext cx="5581649" cy="3416320"/>
            <a:chOff x="6096000" y="1409934"/>
            <a:chExt cx="5581649" cy="3416320"/>
          </a:xfrm>
        </p:grpSpPr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EB2DE398-8489-48C3-8654-AAF69748D8C7}"/>
                </a:ext>
              </a:extLst>
            </p:cNvPr>
            <p:cNvSpPr/>
            <p:nvPr/>
          </p:nvSpPr>
          <p:spPr>
            <a:xfrm>
              <a:off x="7082121" y="3387398"/>
              <a:ext cx="2474255" cy="28043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B4521BB8-62B8-40A4-B3A5-D5557CFA8E9F}"/>
                </a:ext>
              </a:extLst>
            </p:cNvPr>
            <p:cNvSpPr/>
            <p:nvPr/>
          </p:nvSpPr>
          <p:spPr>
            <a:xfrm>
              <a:off x="6096000" y="1409934"/>
              <a:ext cx="5581649" cy="3416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void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drawLine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>
                  <a:solidFill>
                    <a:srgbClr val="808080"/>
                  </a:solidFill>
                  <a:latin typeface="Consolas" panose="020B0609020204030204" pitchFamily="49" charset="0"/>
                </a:rPr>
                <a:t>bx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, 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</a:t>
              </a:r>
              <a:r>
                <a:rPr lang="en-US" altLang="en-US" dirty="0">
                  <a:solidFill>
                    <a:srgbClr val="808080"/>
                  </a:solidFill>
                  <a:latin typeface="Consolas" panose="020B0609020204030204" pitchFamily="49" charset="0"/>
                </a:rPr>
                <a:t>by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, </a:t>
              </a:r>
              <a:b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</a:b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          </a:t>
              </a:r>
              <a:r>
                <a:rPr lang="en-US" altLang="en-US" dirty="0">
                  <a:solidFill>
                    <a:srgbClr val="2B91AF"/>
                  </a:solidFill>
                  <a:latin typeface="Consolas" panose="020B0609020204030204" pitchFamily="49" charset="0"/>
                </a:rPr>
                <a:t>Raster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&amp; </a:t>
              </a:r>
              <a:r>
                <a:rPr lang="en-US" altLang="en-US" dirty="0">
                  <a:solidFill>
                    <a:srgbClr val="808080"/>
                  </a:solidFill>
                  <a:latin typeface="Consolas" panose="020B0609020204030204" pitchFamily="49" charset="0"/>
                </a:rPr>
                <a:t>raster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)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{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 </a:t>
              </a:r>
              <a:r>
                <a:rPr lang="en-US" altLang="en-US" dirty="0" err="1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y = 0;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  for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</a:t>
              </a:r>
              <a:r>
                <a:rPr lang="en-US" altLang="en-US" dirty="0" err="1">
                  <a:solidFill>
                    <a:srgbClr val="0000FF"/>
                  </a:solidFill>
                  <a:latin typeface="Consolas" panose="020B0609020204030204" pitchFamily="49" charset="0"/>
                </a:rPr>
                <a:t>int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x = 0; x &lt;= </a:t>
              </a:r>
              <a:r>
                <a:rPr lang="en-US" altLang="en-US" dirty="0" err="1">
                  <a:solidFill>
                    <a:srgbClr val="808080"/>
                  </a:solidFill>
                  <a:latin typeface="Consolas" panose="020B0609020204030204" pitchFamily="49" charset="0"/>
                </a:rPr>
                <a:t>xb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; x++)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 {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 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if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((</a:t>
              </a:r>
              <a:r>
                <a:rPr lang="en-US" altLang="en-US" dirty="0">
                  <a:solidFill>
                    <a:srgbClr val="0000FF"/>
                  </a:solidFill>
                  <a:latin typeface="Consolas" panose="020B0609020204030204" pitchFamily="49" charset="0"/>
                </a:rPr>
                <a:t>double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)</a:t>
              </a:r>
              <a:r>
                <a:rPr lang="en-US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onsolas" panose="020B0609020204030204" pitchFamily="49" charset="0"/>
                </a:rPr>
                <a:t>by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/ </a:t>
              </a:r>
              <a:r>
                <a:rPr lang="en-US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onsolas" panose="020B0609020204030204" pitchFamily="49" charset="0"/>
                </a:rPr>
                <a:t>bx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* x – y &gt;= 0.5)    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    y++;    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    </a:t>
              </a:r>
              <a:r>
                <a:rPr lang="en-US" altLang="en-US" dirty="0" err="1">
                  <a:solidFill>
                    <a:srgbClr val="808080"/>
                  </a:solidFill>
                  <a:latin typeface="Consolas" panose="020B0609020204030204" pitchFamily="49" charset="0"/>
                </a:rPr>
                <a:t>raster</a:t>
              </a:r>
              <a:r>
                <a:rPr lang="en-US" altLang="en-US" dirty="0" err="1">
                  <a:solidFill>
                    <a:srgbClr val="000000"/>
                  </a:solidFill>
                  <a:latin typeface="Consolas" panose="020B0609020204030204" pitchFamily="49" charset="0"/>
                </a:rPr>
                <a:t>.set</a:t>
              </a: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(x, y);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  }</a:t>
              </a:r>
            </a:p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dirty="0">
                  <a:solidFill>
                    <a:srgbClr val="000000"/>
                  </a:solidFill>
                  <a:latin typeface="Consolas" panose="020B0609020204030204" pitchFamily="49" charset="0"/>
                </a:rPr>
                <a:t>}</a:t>
              </a:r>
              <a:endParaRPr lang="en-US" altLang="en-US" sz="4400" dirty="0">
                <a:latin typeface="Arial" panose="020B0604020202020204" pitchFamily="34" charset="0"/>
              </a:endParaRPr>
            </a:p>
          </p:txBody>
        </p:sp>
      </p:grp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Divisions</a:t>
            </a:r>
          </a:p>
        </p:txBody>
      </p:sp>
    </p:spTree>
    <p:extLst>
      <p:ext uri="{BB962C8B-B14F-4D97-AF65-F5344CB8AC3E}">
        <p14:creationId xmlns:p14="http://schemas.microsoft.com/office/powerpoint/2010/main" val="2580268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2466975" y="3106962"/>
            <a:ext cx="2809875" cy="28043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Rechteck 4"/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xb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onsolas" panose="020B0609020204030204" pitchFamily="49" charset="0"/>
              </a:rPr>
              <a:t>bx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* x – y &gt;= 0.5)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Divisions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feld 6"/>
              <p:cNvSpPr txBox="1"/>
              <p:nvPr/>
            </p:nvSpPr>
            <p:spPr>
              <a:xfrm>
                <a:off x="7431741" y="2708980"/>
                <a:ext cx="2715743" cy="11239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7" name="Textfeld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1741" y="2708980"/>
                <a:ext cx="2715743" cy="11239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637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206568 -0.1830063" pathEditMode="relative">
                                      <p:cBhvr from="" to="">
                                        <p:cTn id="11" dur="1000" accel="50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18"/>
          <p:cNvSpPr/>
          <p:nvPr/>
        </p:nvSpPr>
        <p:spPr>
          <a:xfrm>
            <a:off x="4874626" y="2086889"/>
            <a:ext cx="414550" cy="5056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hteck 19"/>
          <p:cNvSpPr/>
          <p:nvPr/>
        </p:nvSpPr>
        <p:spPr>
          <a:xfrm>
            <a:off x="7006946" y="3538315"/>
            <a:ext cx="414550" cy="5056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feld 8"/>
              <p:cNvSpPr txBox="1"/>
              <p:nvPr/>
            </p:nvSpPr>
            <p:spPr>
              <a:xfrm>
                <a:off x="4025081" y="2915170"/>
                <a:ext cx="4130490" cy="10143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9" name="Textfeld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5081" y="2915170"/>
                <a:ext cx="4130490" cy="101431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Divisions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feld 1"/>
              <p:cNvSpPr txBox="1"/>
              <p:nvPr/>
            </p:nvSpPr>
            <p:spPr>
              <a:xfrm>
                <a:off x="4741494" y="1453923"/>
                <a:ext cx="2715743" cy="11239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" name="Textfeld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494" y="1453923"/>
                <a:ext cx="2715743" cy="11239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Gerader Verbinder 6"/>
          <p:cNvCxnSpPr/>
          <p:nvPr/>
        </p:nvCxnSpPr>
        <p:spPr>
          <a:xfrm>
            <a:off x="8543364" y="1524820"/>
            <a:ext cx="0" cy="958891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hteck 7"/>
              <p:cNvSpPr/>
              <p:nvPr/>
            </p:nvSpPr>
            <p:spPr>
              <a:xfrm>
                <a:off x="8650110" y="1711878"/>
                <a:ext cx="893834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Rechteck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0110" y="1711878"/>
                <a:ext cx="893834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feld 17"/>
              <p:cNvSpPr txBox="1"/>
              <p:nvPr/>
            </p:nvSpPr>
            <p:spPr>
              <a:xfrm>
                <a:off x="3855162" y="4457100"/>
                <a:ext cx="4470326" cy="623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2⋅(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)≥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8" name="Textfeld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5162" y="4457100"/>
                <a:ext cx="4470326" cy="6236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Gerader Verbinder 20"/>
          <p:cNvCxnSpPr/>
          <p:nvPr/>
        </p:nvCxnSpPr>
        <p:spPr>
          <a:xfrm>
            <a:off x="8497709" y="2942883"/>
            <a:ext cx="0" cy="958891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hteck 21"/>
              <p:cNvSpPr/>
              <p:nvPr/>
            </p:nvSpPr>
            <p:spPr>
              <a:xfrm>
                <a:off x="8604455" y="3129941"/>
                <a:ext cx="705450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22" name="Rechteck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4455" y="3129941"/>
                <a:ext cx="705450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559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9" grpId="0"/>
      <p:bldP spid="8" grpId="0"/>
      <p:bldP spid="18" grpId="0"/>
      <p:bldP spid="2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/>
          <p:cNvSpPr/>
          <p:nvPr/>
        </p:nvSpPr>
        <p:spPr>
          <a:xfrm>
            <a:off x="7359905" y="2797498"/>
            <a:ext cx="2809875" cy="983140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Rechteck 5"/>
          <p:cNvSpPr/>
          <p:nvPr/>
        </p:nvSpPr>
        <p:spPr>
          <a:xfrm>
            <a:off x="2466975" y="3106962"/>
            <a:ext cx="2809875" cy="280436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Rechteck 4"/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xb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 – y &gt;= 0.5)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Divisions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feld 10"/>
              <p:cNvSpPr txBox="1"/>
              <p:nvPr/>
            </p:nvSpPr>
            <p:spPr>
              <a:xfrm>
                <a:off x="4741494" y="1453923"/>
                <a:ext cx="2715743" cy="11239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1" name="Textfeld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494" y="1453923"/>
                <a:ext cx="2715743" cy="11239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feld 11"/>
              <p:cNvSpPr txBox="1"/>
              <p:nvPr/>
            </p:nvSpPr>
            <p:spPr>
              <a:xfrm>
                <a:off x="3855162" y="4457100"/>
                <a:ext cx="4470326" cy="623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2⋅(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)≥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12" name="Textfeld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5162" y="4457100"/>
                <a:ext cx="4470326" cy="6236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/>
              <p:cNvSpPr txBox="1"/>
              <p:nvPr/>
            </p:nvSpPr>
            <p:spPr>
              <a:xfrm>
                <a:off x="8436631" y="3736677"/>
                <a:ext cx="69923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sz="3200" b="0"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⇔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feld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6631" y="3736677"/>
                <a:ext cx="699230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456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206568 0.1830063" pathEditMode="relative">
                                      <p:cBhvr from="" to="">
                                        <p:cTn id="6" dur="1000" accel="50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216962 -0.03042242" pathEditMode="relative">
                                      <p:cBhvr from="" to="">
                                        <p:cTn id="8" dur="1000" accel="50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  <p:bldP spid="5" grpId="0"/>
      <p:bldP spid="11" grpId="0"/>
      <p:bldP spid="12" grpId="0"/>
      <p:bldP spid="8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6721278" y="4187302"/>
            <a:ext cx="4318480" cy="64593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Rechteck 8"/>
          <p:cNvSpPr/>
          <p:nvPr/>
        </p:nvSpPr>
        <p:spPr>
          <a:xfrm>
            <a:off x="1466851" y="3106962"/>
            <a:ext cx="3419474" cy="28043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Rechteck 4"/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(2 * (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 – y *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bx)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&gt;=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Divisions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/>
              <p:cNvSpPr txBox="1"/>
              <p:nvPr/>
            </p:nvSpPr>
            <p:spPr>
              <a:xfrm>
                <a:off x="6558082" y="4248463"/>
                <a:ext cx="4470326" cy="6236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2⋅(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)≥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6" name="Textfeld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8082" y="4248463"/>
                <a:ext cx="4470326" cy="6236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feld 7"/>
              <p:cNvSpPr txBox="1"/>
              <p:nvPr/>
            </p:nvSpPr>
            <p:spPr>
              <a:xfrm>
                <a:off x="7431741" y="2708980"/>
                <a:ext cx="2715743" cy="11239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≥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Textfeld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1741" y="2708980"/>
                <a:ext cx="2715743" cy="11239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feld 1"/>
              <p:cNvSpPr txBox="1"/>
              <p:nvPr/>
            </p:nvSpPr>
            <p:spPr>
              <a:xfrm>
                <a:off x="8436631" y="3736677"/>
                <a:ext cx="69923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>
                  <a:defRPr sz="3200" b="0"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>
                          <a:latin typeface="Cambria Math" panose="02040503050406030204" pitchFamily="18" charset="0"/>
                        </a:rPr>
                        <m:t>⇔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feld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6631" y="3736677"/>
                <a:ext cx="699230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4482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514351" y="1409934"/>
            <a:ext cx="55816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(2 * (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 – y *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&gt;=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Divisions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9515476" y="4224723"/>
            <a:ext cx="10406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</a:t>
            </a:r>
            <a:r>
              <a:rPr lang="en-US" dirty="0">
                <a:sym typeface="Symbol" panose="05050102010706020507" pitchFamily="18" charset="2"/>
              </a:rPr>
              <a:t></a:t>
            </a:r>
            <a:r>
              <a:rPr lang="en-US" dirty="0">
                <a:sym typeface="Webdings" panose="05030102010509060703" pitchFamily="18" charset="2"/>
              </a:rPr>
              <a:t></a:t>
            </a: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Segoe UI Emoji" panose="020B0502040204020203" pitchFamily="34" charset="0"/>
                <a:ea typeface="Segoe UI Emoji" panose="020B0502040204020203" pitchFamily="34" charset="0"/>
                <a:sym typeface="Webdings" panose="05030102010509060703" pitchFamily="18" charset="2"/>
              </a:rPr>
              <a:t>✓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Inhaltsplatzhalter 4"/>
          <p:cNvSpPr txBox="1">
            <a:spLocks/>
          </p:cNvSpPr>
          <p:nvPr/>
        </p:nvSpPr>
        <p:spPr>
          <a:xfrm>
            <a:off x="6024563" y="1409934"/>
            <a:ext cx="5391152" cy="223496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900" dirty="0"/>
              <a:t>Problems before Optimization: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altLang="en-US" sz="1900" strike="sngStrike" dirty="0">
                <a:solidFill>
                  <a:srgbClr val="000000"/>
                </a:solidFill>
                <a:latin typeface="Consolas" panose="020B0609020204030204" pitchFamily="49" charset="0"/>
              </a:rPr>
              <a:t>round</a:t>
            </a:r>
            <a:r>
              <a:rPr lang="en-US" sz="1900" strike="sngStrike" dirty="0"/>
              <a:t>-Function calls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strike="sngStrike" dirty="0"/>
              <a:t>Divisions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Multiplications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strike="sngStrike" dirty="0"/>
              <a:t>Datatype </a:t>
            </a:r>
            <a:r>
              <a:rPr lang="en-US" altLang="en-US" sz="1900" strike="sngStrike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endParaRPr lang="en-US" sz="1900" strike="sngStrike" dirty="0"/>
          </a:p>
        </p:txBody>
      </p:sp>
      <p:sp>
        <p:nvSpPr>
          <p:cNvPr id="15" name="Inhaltsplatzhalter 3"/>
          <p:cNvSpPr txBox="1">
            <a:spLocks/>
          </p:cNvSpPr>
          <p:nvPr/>
        </p:nvSpPr>
        <p:spPr>
          <a:xfrm>
            <a:off x="6024563" y="3644900"/>
            <a:ext cx="5391152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900" dirty="0"/>
              <a:t>Solutions after Optimization: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>
                <a:solidFill>
                  <a:schemeClr val="accent6"/>
                </a:solidFill>
              </a:rPr>
              <a:t>No functions calls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>
                <a:solidFill>
                  <a:schemeClr val="accent6"/>
                </a:solidFill>
              </a:rPr>
              <a:t>No divisions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Additions instead of multiplications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>
                <a:solidFill>
                  <a:schemeClr val="accent6"/>
                </a:solidFill>
              </a:rPr>
              <a:t>Datatype</a:t>
            </a:r>
            <a:r>
              <a:rPr lang="en-US" sz="1900" dirty="0"/>
              <a:t> </a:t>
            </a:r>
            <a:r>
              <a:rPr lang="en-US" altLang="en-US" sz="1900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endParaRPr lang="en-US" sz="1900" dirty="0"/>
          </a:p>
        </p:txBody>
      </p:sp>
      <p:sp>
        <p:nvSpPr>
          <p:cNvPr id="16" name="Textfeld 15"/>
          <p:cNvSpPr txBox="1"/>
          <p:nvPr/>
        </p:nvSpPr>
        <p:spPr>
          <a:xfrm>
            <a:off x="8846820" y="5059527"/>
            <a:ext cx="10406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</a:t>
            </a:r>
            <a:r>
              <a:rPr lang="en-US" dirty="0">
                <a:sym typeface="Symbol" panose="05050102010706020507" pitchFamily="18" charset="2"/>
              </a:rPr>
              <a:t></a:t>
            </a:r>
            <a:r>
              <a:rPr lang="en-US" dirty="0">
                <a:sym typeface="Webdings" panose="05030102010509060703" pitchFamily="18" charset="2"/>
              </a:rPr>
              <a:t></a:t>
            </a: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Segoe UI Emoji" panose="020B0502040204020203" pitchFamily="34" charset="0"/>
                <a:ea typeface="Segoe UI Emoji" panose="020B0502040204020203" pitchFamily="34" charset="0"/>
                <a:sym typeface="Webdings" panose="05030102010509060703" pitchFamily="18" charset="2"/>
              </a:rPr>
              <a:t>✓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0122681" y="3769110"/>
            <a:ext cx="10406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</a:t>
            </a:r>
            <a:r>
              <a:rPr lang="en-US" dirty="0">
                <a:sym typeface="Symbol" panose="05050102010706020507" pitchFamily="18" charset="2"/>
              </a:rPr>
              <a:t></a:t>
            </a:r>
            <a:r>
              <a:rPr lang="en-US" dirty="0">
                <a:sym typeface="Webdings" panose="05030102010509060703" pitchFamily="18" charset="2"/>
              </a:rPr>
              <a:t></a:t>
            </a: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Segoe UI Emoji" panose="020B0502040204020203" pitchFamily="34" charset="0"/>
                <a:ea typeface="Segoe UI Emoji" panose="020B0502040204020203" pitchFamily="34" charset="0"/>
                <a:sym typeface="Webdings" panose="05030102010509060703" pitchFamily="18" charset="2"/>
              </a:rPr>
              <a:t>✓</a:t>
            </a:r>
          </a:p>
        </p:txBody>
      </p:sp>
    </p:spTree>
    <p:extLst>
      <p:ext uri="{BB962C8B-B14F-4D97-AF65-F5344CB8AC3E}">
        <p14:creationId xmlns:p14="http://schemas.microsoft.com/office/powerpoint/2010/main" val="192461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eck 16"/>
          <p:cNvSpPr/>
          <p:nvPr/>
        </p:nvSpPr>
        <p:spPr>
          <a:xfrm>
            <a:off x="7686676" y="3654425"/>
            <a:ext cx="295274" cy="2804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Rechteck 17"/>
          <p:cNvSpPr/>
          <p:nvPr/>
        </p:nvSpPr>
        <p:spPr>
          <a:xfrm>
            <a:off x="8277226" y="3644900"/>
            <a:ext cx="295274" cy="28043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Rechteck 12"/>
          <p:cNvSpPr/>
          <p:nvPr/>
        </p:nvSpPr>
        <p:spPr>
          <a:xfrm>
            <a:off x="6667501" y="3094990"/>
            <a:ext cx="1971674" cy="2804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Rechteck 13"/>
          <p:cNvSpPr/>
          <p:nvPr/>
        </p:nvSpPr>
        <p:spPr>
          <a:xfrm>
            <a:off x="6667501" y="3375426"/>
            <a:ext cx="1971674" cy="28043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Rechteck 9"/>
          <p:cNvSpPr/>
          <p:nvPr/>
        </p:nvSpPr>
        <p:spPr>
          <a:xfrm>
            <a:off x="1095376" y="3104515"/>
            <a:ext cx="1971674" cy="2804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Rechteck 10"/>
          <p:cNvSpPr/>
          <p:nvPr/>
        </p:nvSpPr>
        <p:spPr>
          <a:xfrm>
            <a:off x="1095376" y="3384951"/>
            <a:ext cx="1971674" cy="28043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095500" y="3654425"/>
            <a:ext cx="819149" cy="2804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Rechteck 7"/>
          <p:cNvSpPr/>
          <p:nvPr/>
        </p:nvSpPr>
        <p:spPr>
          <a:xfrm>
            <a:off x="3200400" y="3644900"/>
            <a:ext cx="819149" cy="28043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Rechteck 4"/>
          <p:cNvSpPr/>
          <p:nvPr/>
        </p:nvSpPr>
        <p:spPr>
          <a:xfrm>
            <a:off x="514351" y="1409934"/>
            <a:ext cx="55816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dx = </a:t>
            </a:r>
            <a:r>
              <a:rPr lang="en-US" altLang="en-US" dirty="0" err="1">
                <a:latin typeface="Consolas" panose="020B0609020204030204" pitchFamily="49" charset="0"/>
              </a:rPr>
              <a:t>yb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y *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</a:t>
            </a:r>
            <a:r>
              <a:rPr lang="en-US" altLang="en-US" dirty="0" err="1">
                <a:latin typeface="Consolas" panose="020B0609020204030204" pitchFamily="49" charset="0"/>
              </a:rPr>
              <a:t>xb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(2 * (</a:t>
            </a:r>
            <a:r>
              <a:rPr lang="en-US" altLang="en-US" dirty="0"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 – y *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</a:t>
            </a:r>
            <a:r>
              <a:rPr lang="en-US" altLang="en-US" dirty="0"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&gt;=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Multiplications</a:t>
            </a:r>
          </a:p>
        </p:txBody>
      </p:sp>
      <p:sp>
        <p:nvSpPr>
          <p:cNvPr id="9" name="Rechteck 8"/>
          <p:cNvSpPr/>
          <p:nvPr/>
        </p:nvSpPr>
        <p:spPr>
          <a:xfrm>
            <a:off x="6096000" y="1409934"/>
            <a:ext cx="55816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dx 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y *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(2 * (dx –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&gt;=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019175" y="3104515"/>
            <a:ext cx="2181225" cy="280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Rechteck 11"/>
          <p:cNvSpPr/>
          <p:nvPr/>
        </p:nvSpPr>
        <p:spPr>
          <a:xfrm>
            <a:off x="1019175" y="3373989"/>
            <a:ext cx="2181225" cy="291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20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578124 1.412851E-08" pathEditMode="relative">
                                      <p:cBhvr from="" to="">
                                        <p:cTn id="43" dur="1000" accel="50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 animBg="1"/>
      <p:bldP spid="18" grpId="1" animBg="1"/>
      <p:bldP spid="13" grpId="0" animBg="1"/>
      <p:bldP spid="13" grpId="1" animBg="1"/>
      <p:bldP spid="14" grpId="0" animBg="1"/>
      <p:bldP spid="14" grpId="1" animBg="1"/>
      <p:bldP spid="10" grpId="0" animBg="1"/>
      <p:bldP spid="11" grpId="0" animBg="1"/>
      <p:bldP spid="7" grpId="0" animBg="1"/>
      <p:bldP spid="7" grpId="1" animBg="1"/>
      <p:bldP spid="8" grpId="0" animBg="1"/>
      <p:bldP spid="8" grpId="1" animBg="1"/>
      <p:bldP spid="5" grpId="0"/>
      <p:bldP spid="9" grpId="0"/>
      <p:bldP spid="9" grpId="1"/>
      <p:bldP spid="2" grpId="0" animBg="1"/>
      <p:bldP spid="12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2200275" y="3111500"/>
            <a:ext cx="933450" cy="2804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Rechteck 10"/>
          <p:cNvSpPr/>
          <p:nvPr/>
        </p:nvSpPr>
        <p:spPr>
          <a:xfrm>
            <a:off x="2200275" y="3365055"/>
            <a:ext cx="933450" cy="28043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2" name="Rechteck 11"/>
          <p:cNvSpPr/>
          <p:nvPr/>
        </p:nvSpPr>
        <p:spPr>
          <a:xfrm>
            <a:off x="6686549" y="5035550"/>
            <a:ext cx="1133475" cy="2804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Rechteck 12"/>
          <p:cNvSpPr/>
          <p:nvPr/>
        </p:nvSpPr>
        <p:spPr>
          <a:xfrm>
            <a:off x="6915149" y="4483535"/>
            <a:ext cx="1133475" cy="28043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4" name="Rechteck 13"/>
          <p:cNvSpPr/>
          <p:nvPr/>
        </p:nvSpPr>
        <p:spPr>
          <a:xfrm>
            <a:off x="7600950" y="2288173"/>
            <a:ext cx="981076" cy="2804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5" name="Rechteck 14"/>
          <p:cNvSpPr/>
          <p:nvPr/>
        </p:nvSpPr>
        <p:spPr>
          <a:xfrm>
            <a:off x="8562977" y="2288173"/>
            <a:ext cx="1019174" cy="28043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Multiplications</a:t>
            </a:r>
          </a:p>
        </p:txBody>
      </p:sp>
      <p:sp>
        <p:nvSpPr>
          <p:cNvPr id="9" name="Rechteck 8"/>
          <p:cNvSpPr/>
          <p:nvPr/>
        </p:nvSpPr>
        <p:spPr>
          <a:xfrm>
            <a:off x="514351" y="1409934"/>
            <a:ext cx="55816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dx = </a:t>
            </a:r>
            <a:r>
              <a:rPr lang="en-US" altLang="en-US" dirty="0"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y *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</a:t>
            </a:r>
            <a:r>
              <a:rPr lang="en-US" altLang="en-US" dirty="0"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(2 * (dx –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&gt;=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6096004" y="1409934"/>
            <a:ext cx="558164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dx = 0,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FF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FF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(2 * (dx –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&gt;=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+= </a:t>
            </a:r>
            <a:r>
              <a:rPr lang="en-US" altLang="en-US" dirty="0" err="1">
                <a:latin typeface="Consolas" panose="020B0609020204030204" pitchFamily="49" charset="0"/>
              </a:rPr>
              <a:t>xb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dx += </a:t>
            </a:r>
            <a:r>
              <a:rPr lang="en-US" altLang="en-US" dirty="0" err="1">
                <a:latin typeface="Consolas" panose="020B0609020204030204" pitchFamily="49" charset="0"/>
              </a:rPr>
              <a:t>yb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y, 255);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6686549" y="5035550"/>
            <a:ext cx="1133475" cy="280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Rechteck 20"/>
          <p:cNvSpPr/>
          <p:nvPr/>
        </p:nvSpPr>
        <p:spPr>
          <a:xfrm>
            <a:off x="7600946" y="2288173"/>
            <a:ext cx="981076" cy="280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Rechteck 21"/>
          <p:cNvSpPr/>
          <p:nvPr/>
        </p:nvSpPr>
        <p:spPr>
          <a:xfrm>
            <a:off x="8562972" y="2288173"/>
            <a:ext cx="1019174" cy="280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Rechteck 22"/>
          <p:cNvSpPr/>
          <p:nvPr/>
        </p:nvSpPr>
        <p:spPr>
          <a:xfrm>
            <a:off x="6915145" y="4483535"/>
            <a:ext cx="1133475" cy="280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82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4578127 -0.02019533" pathEditMode="relative">
                                      <p:cBhvr from="" to="">
                                        <p:cTn id="62" dur="1250" accel="50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4" grpId="0" animBg="1"/>
      <p:bldP spid="15" grpId="0" animBg="1"/>
      <p:bldP spid="9" grpId="0"/>
      <p:bldP spid="6" grpId="0"/>
      <p:bldP spid="20" grpId="0" animBg="1"/>
      <p:bldP spid="21" grpId="0" animBg="1"/>
      <p:bldP spid="21" grpId="1" animBg="1"/>
      <p:bldP spid="22" grpId="0" animBg="1"/>
      <p:bldP spid="23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514351" y="1409934"/>
            <a:ext cx="558164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dx = 0,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(2 * (dx –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&gt;=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+=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dx +=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Optimization: Avoid Multiplications</a:t>
            </a:r>
          </a:p>
        </p:txBody>
      </p:sp>
      <p:sp>
        <p:nvSpPr>
          <p:cNvPr id="8" name="Inhaltsplatzhalter 4"/>
          <p:cNvSpPr>
            <a:spLocks noGrp="1"/>
          </p:cNvSpPr>
          <p:nvPr>
            <p:ph idx="1"/>
          </p:nvPr>
        </p:nvSpPr>
        <p:spPr>
          <a:xfrm>
            <a:off x="6024563" y="1409934"/>
            <a:ext cx="5391152" cy="223496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1900" dirty="0"/>
              <a:t>Problems before Optimization: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altLang="en-US" sz="1900" strike="sngStrike" dirty="0">
                <a:solidFill>
                  <a:srgbClr val="000000"/>
                </a:solidFill>
                <a:latin typeface="Consolas" panose="020B0609020204030204" pitchFamily="49" charset="0"/>
              </a:rPr>
              <a:t>round</a:t>
            </a:r>
            <a:r>
              <a:rPr lang="en-US" sz="1900" strike="sngStrike" dirty="0"/>
              <a:t>-Function calls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strike="sngStrike" dirty="0"/>
              <a:t>Divisions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strike="sngStrike" dirty="0"/>
              <a:t>Multiplications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strike="sngStrike" dirty="0"/>
              <a:t>Datatype </a:t>
            </a:r>
            <a:r>
              <a:rPr lang="en-US" altLang="en-US" sz="1900" strike="sngStrike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endParaRPr lang="en-US" sz="1900" strike="sngStrike" dirty="0"/>
          </a:p>
        </p:txBody>
      </p:sp>
      <p:sp>
        <p:nvSpPr>
          <p:cNvPr id="9" name="Inhaltsplatzhalter 3"/>
          <p:cNvSpPr txBox="1">
            <a:spLocks/>
          </p:cNvSpPr>
          <p:nvPr/>
        </p:nvSpPr>
        <p:spPr>
          <a:xfrm>
            <a:off x="6024563" y="3644900"/>
            <a:ext cx="5391152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900" dirty="0"/>
              <a:t>Solved after Optimization: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>
                <a:solidFill>
                  <a:schemeClr val="accent6"/>
                </a:solidFill>
              </a:rPr>
              <a:t>No functions calls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>
                <a:solidFill>
                  <a:schemeClr val="accent6"/>
                </a:solidFill>
              </a:rPr>
              <a:t>No divisions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>
                <a:solidFill>
                  <a:schemeClr val="accent6"/>
                </a:solidFill>
              </a:rPr>
              <a:t>Additions instead of multiplications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>
                <a:solidFill>
                  <a:schemeClr val="accent6"/>
                </a:solidFill>
              </a:rPr>
              <a:t>Datatype </a:t>
            </a:r>
            <a:r>
              <a:rPr lang="en-US" altLang="en-US" sz="1900" dirty="0" err="1">
                <a:solidFill>
                  <a:schemeClr val="accent6"/>
                </a:solidFill>
                <a:latin typeface="Consolas" panose="020B0609020204030204" pitchFamily="49" charset="0"/>
              </a:rPr>
              <a:t>int</a:t>
            </a:r>
            <a:endParaRPr lang="en-US" sz="1900" dirty="0">
              <a:solidFill>
                <a:schemeClr val="accent6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9515476" y="4224723"/>
            <a:ext cx="10406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</a:t>
            </a:r>
            <a:r>
              <a:rPr lang="en-US" dirty="0">
                <a:sym typeface="Symbol" panose="05050102010706020507" pitchFamily="18" charset="2"/>
              </a:rPr>
              <a:t></a:t>
            </a:r>
            <a:r>
              <a:rPr lang="en-US" dirty="0">
                <a:sym typeface="Webdings" panose="05030102010509060703" pitchFamily="18" charset="2"/>
              </a:rPr>
              <a:t></a:t>
            </a: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Segoe UI Emoji" panose="020B0502040204020203" pitchFamily="34" charset="0"/>
                <a:ea typeface="Segoe UI Emoji" panose="020B0502040204020203" pitchFamily="34" charset="0"/>
                <a:sym typeface="Webdings" panose="05030102010509060703" pitchFamily="18" charset="2"/>
              </a:rPr>
              <a:t>✓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8846820" y="5059527"/>
            <a:ext cx="10406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</a:t>
            </a:r>
            <a:r>
              <a:rPr lang="en-US" dirty="0">
                <a:sym typeface="Symbol" panose="05050102010706020507" pitchFamily="18" charset="2"/>
              </a:rPr>
              <a:t></a:t>
            </a:r>
            <a:r>
              <a:rPr lang="en-US" dirty="0">
                <a:sym typeface="Webdings" panose="05030102010509060703" pitchFamily="18" charset="2"/>
              </a:rPr>
              <a:t></a:t>
            </a: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Segoe UI Emoji" panose="020B0502040204020203" pitchFamily="34" charset="0"/>
                <a:ea typeface="Segoe UI Emoji" panose="020B0502040204020203" pitchFamily="34" charset="0"/>
                <a:sym typeface="Webdings" panose="05030102010509060703" pitchFamily="18" charset="2"/>
              </a:rPr>
              <a:t>✓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9415308" y="4642125"/>
            <a:ext cx="10406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</a:t>
            </a:r>
            <a:r>
              <a:rPr lang="en-US" dirty="0">
                <a:sym typeface="Symbol" panose="05050102010706020507" pitchFamily="18" charset="2"/>
              </a:rPr>
              <a:t></a:t>
            </a:r>
            <a:r>
              <a:rPr lang="en-US" dirty="0">
                <a:sym typeface="Webdings" panose="05030102010509060703" pitchFamily="18" charset="2"/>
              </a:rPr>
              <a:t></a:t>
            </a: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Segoe UI Emoji" panose="020B0502040204020203" pitchFamily="34" charset="0"/>
                <a:ea typeface="Segoe UI Emoji" panose="020B0502040204020203" pitchFamily="34" charset="0"/>
                <a:sym typeface="Webdings" panose="05030102010509060703" pitchFamily="18" charset="2"/>
              </a:rPr>
              <a:t>✓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10122681" y="3769110"/>
            <a:ext cx="10406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</a:t>
            </a:r>
            <a:r>
              <a:rPr lang="en-US" dirty="0">
                <a:sym typeface="Symbol" panose="05050102010706020507" pitchFamily="18" charset="2"/>
              </a:rPr>
              <a:t></a:t>
            </a:r>
            <a:r>
              <a:rPr lang="en-US" dirty="0">
                <a:sym typeface="Webdings" panose="05030102010509060703" pitchFamily="18" charset="2"/>
              </a:rPr>
              <a:t></a:t>
            </a:r>
            <a:r>
              <a:rPr lang="en-US" sz="4800" b="1" dirty="0">
                <a:solidFill>
                  <a:schemeClr val="accent6">
                    <a:lumMod val="75000"/>
                  </a:schemeClr>
                </a:solidFill>
                <a:latin typeface="Segoe UI Emoji" panose="020B0502040204020203" pitchFamily="34" charset="0"/>
                <a:ea typeface="Segoe UI Emoji" panose="020B0502040204020203" pitchFamily="34" charset="0"/>
                <a:sym typeface="Webdings" panose="05030102010509060703" pitchFamily="18" charset="2"/>
              </a:rPr>
              <a:t>✓</a:t>
            </a:r>
          </a:p>
        </p:txBody>
      </p:sp>
    </p:spTree>
    <p:extLst>
      <p:ext uri="{BB962C8B-B14F-4D97-AF65-F5344CB8AC3E}">
        <p14:creationId xmlns:p14="http://schemas.microsoft.com/office/powerpoint/2010/main" val="1621578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Problems and Solutions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514351" y="1409934"/>
            <a:ext cx="55816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drawLineNaive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 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= 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/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* 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round(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yDouble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  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y, 255);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11" name="Inhaltsplatzhalter 4"/>
          <p:cNvSpPr>
            <a:spLocks noGrp="1"/>
          </p:cNvSpPr>
          <p:nvPr>
            <p:ph idx="1"/>
          </p:nvPr>
        </p:nvSpPr>
        <p:spPr>
          <a:xfrm>
            <a:off x="6024563" y="1409934"/>
            <a:ext cx="5391152" cy="223496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1900" dirty="0"/>
              <a:t>Problems before Optimization: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altLang="en-US" sz="1900" dirty="0">
                <a:solidFill>
                  <a:srgbClr val="000000"/>
                </a:solidFill>
                <a:latin typeface="Consolas" panose="020B0609020204030204" pitchFamily="49" charset="0"/>
              </a:rPr>
              <a:t>round</a:t>
            </a:r>
            <a:r>
              <a:rPr lang="en-US" sz="1900" dirty="0"/>
              <a:t>-Function calls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Divisions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Multiplications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Datatype </a:t>
            </a:r>
            <a:r>
              <a:rPr lang="en-US" altLang="en-US" sz="1900" dirty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endParaRPr lang="en-US" sz="1900" dirty="0"/>
          </a:p>
        </p:txBody>
      </p:sp>
      <p:sp>
        <p:nvSpPr>
          <p:cNvPr id="12" name="Inhaltsplatzhalter 3"/>
          <p:cNvSpPr txBox="1">
            <a:spLocks/>
          </p:cNvSpPr>
          <p:nvPr/>
        </p:nvSpPr>
        <p:spPr>
          <a:xfrm>
            <a:off x="6024563" y="3644900"/>
            <a:ext cx="5391152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900" dirty="0"/>
              <a:t>Solved after Optimization: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No functions calls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No divisions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Additions instead of multiplications</a:t>
            </a:r>
          </a:p>
          <a:p>
            <a:pPr marL="914400" lvl="1" indent="-457200">
              <a:lnSpc>
                <a:spcPct val="120000"/>
              </a:lnSpc>
              <a:buFont typeface="+mj-lt"/>
              <a:buAutoNum type="arabicPeriod"/>
            </a:pPr>
            <a:r>
              <a:rPr lang="en-US" sz="1900" dirty="0"/>
              <a:t>Datatype </a:t>
            </a:r>
            <a:r>
              <a:rPr lang="en-US" altLang="en-US" sz="1900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112333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4DB9B0B0-66D0-4347-9BC3-A36AEE23B62E}"/>
              </a:ext>
            </a:extLst>
          </p:cNvPr>
          <p:cNvGrpSpPr/>
          <p:nvPr/>
        </p:nvGrpSpPr>
        <p:grpSpPr>
          <a:xfrm>
            <a:off x="6573447" y="1475223"/>
            <a:ext cx="4853026" cy="4828757"/>
            <a:chOff x="6573447" y="1475223"/>
            <a:chExt cx="4853026" cy="4828757"/>
          </a:xfrm>
        </p:grpSpPr>
        <p:cxnSp>
          <p:nvCxnSpPr>
            <p:cNvPr id="18" name="y axis">
              <a:extLst>
                <a:ext uri="{FF2B5EF4-FFF2-40B4-BE49-F238E27FC236}">
                  <a16:creationId xmlns:a16="http://schemas.microsoft.com/office/drawing/2014/main" id="{FB7E39C4-9AE3-4516-9E1B-AE142B69699D}"/>
                </a:ext>
              </a:extLst>
            </p:cNvPr>
            <p:cNvCxnSpPr/>
            <p:nvPr/>
          </p:nvCxnSpPr>
          <p:spPr>
            <a:xfrm flipV="1">
              <a:off x="7509169" y="1890883"/>
              <a:ext cx="0" cy="3546622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x axis">
              <a:extLst>
                <a:ext uri="{FF2B5EF4-FFF2-40B4-BE49-F238E27FC236}">
                  <a16:creationId xmlns:a16="http://schemas.microsoft.com/office/drawing/2014/main" id="{1181C10C-3A94-4552-940F-029268880AB7}"/>
                </a:ext>
              </a:extLst>
            </p:cNvPr>
            <p:cNvCxnSpPr/>
            <p:nvPr/>
          </p:nvCxnSpPr>
          <p:spPr>
            <a:xfrm>
              <a:off x="6573447" y="5437505"/>
              <a:ext cx="945081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y axis">
              <a:extLst>
                <a:ext uri="{FF2B5EF4-FFF2-40B4-BE49-F238E27FC236}">
                  <a16:creationId xmlns:a16="http://schemas.microsoft.com/office/drawing/2014/main" id="{42A67C9C-8503-4C88-9E17-F61AC55976F6}"/>
                </a:ext>
              </a:extLst>
            </p:cNvPr>
            <p:cNvCxnSpPr/>
            <p:nvPr/>
          </p:nvCxnSpPr>
          <p:spPr>
            <a:xfrm flipV="1">
              <a:off x="7509169" y="5437505"/>
              <a:ext cx="0" cy="866475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x axis">
              <a:extLst>
                <a:ext uri="{FF2B5EF4-FFF2-40B4-BE49-F238E27FC236}">
                  <a16:creationId xmlns:a16="http://schemas.microsoft.com/office/drawing/2014/main" id="{39CEFA52-FC67-4659-8A1C-D174CD01A56C}"/>
                </a:ext>
              </a:extLst>
            </p:cNvPr>
            <p:cNvCxnSpPr/>
            <p:nvPr/>
          </p:nvCxnSpPr>
          <p:spPr>
            <a:xfrm flipV="1">
              <a:off x="7518528" y="5437505"/>
              <a:ext cx="354210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x axis label">
                  <a:extLst>
                    <a:ext uri="{FF2B5EF4-FFF2-40B4-BE49-F238E27FC236}">
                      <a16:creationId xmlns:a16="http://schemas.microsoft.com/office/drawing/2014/main" id="{4C3D0C78-CB37-4268-A7BE-7A5E9A2BE4D8}"/>
                    </a:ext>
                  </a:extLst>
                </p:cNvPr>
                <p:cNvSpPr txBox="1"/>
                <p:nvPr/>
              </p:nvSpPr>
              <p:spPr>
                <a:xfrm>
                  <a:off x="11061693" y="5235533"/>
                  <a:ext cx="364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2" name="x axis label">
                  <a:extLst>
                    <a:ext uri="{FF2B5EF4-FFF2-40B4-BE49-F238E27FC236}">
                      <a16:creationId xmlns:a16="http://schemas.microsoft.com/office/drawing/2014/main" id="{4C3D0C78-CB37-4268-A7BE-7A5E9A2BE4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61693" y="5235533"/>
                  <a:ext cx="364780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y axis label">
                  <a:extLst>
                    <a:ext uri="{FF2B5EF4-FFF2-40B4-BE49-F238E27FC236}">
                      <a16:creationId xmlns:a16="http://schemas.microsoft.com/office/drawing/2014/main" id="{7D3BE7FE-9807-4852-ACA5-6724ECF18274}"/>
                    </a:ext>
                  </a:extLst>
                </p:cNvPr>
                <p:cNvSpPr txBox="1"/>
                <p:nvPr/>
              </p:nvSpPr>
              <p:spPr>
                <a:xfrm>
                  <a:off x="7331720" y="1475223"/>
                  <a:ext cx="3681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6" name="y axis label">
                  <a:extLst>
                    <a:ext uri="{FF2B5EF4-FFF2-40B4-BE49-F238E27FC236}">
                      <a16:creationId xmlns:a16="http://schemas.microsoft.com/office/drawing/2014/main" id="{7D3BE7FE-9807-4852-ACA5-6724ECF182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31720" y="1475223"/>
                  <a:ext cx="368178" cy="369332"/>
                </a:xfrm>
                <a:prstGeom prst="rect">
                  <a:avLst/>
                </a:prstGeom>
                <a:blipFill>
                  <a:blip r:embed="rId3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Inhaltsplatzhalter 8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00000"/>
                  </a:lnSpc>
                </a:pPr>
                <a:r>
                  <a:rPr lang="en-US" dirty="0"/>
                  <a:t>Line is defined by two points:</a:t>
                </a:r>
                <a:br>
                  <a:rPr lang="en-US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Assumptions:</a:t>
                </a:r>
              </a:p>
              <a:p>
                <a:pPr marL="457200" lvl="1" indent="0">
                  <a:lnSpc>
                    <a:spcPct val="100000"/>
                  </a:lnSpc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9" name="Inhaltsplatzhalter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419" t="-8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Definition: Line as a Simplified Linear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[0 0]"/>
              <p:cNvSpPr txBox="1"/>
              <p:nvPr/>
            </p:nvSpPr>
            <p:spPr>
              <a:xfrm>
                <a:off x="7986849" y="4784089"/>
                <a:ext cx="1002710" cy="508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de-DE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3" name="[0 0]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6849" y="4784089"/>
                <a:ext cx="1002710" cy="50885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Line">
            <a:extLst>
              <a:ext uri="{FF2B5EF4-FFF2-40B4-BE49-F238E27FC236}">
                <a16:creationId xmlns:a16="http://schemas.microsoft.com/office/drawing/2014/main" id="{F65375D1-290F-4B2D-9CC0-4A4A2F8213C6}"/>
              </a:ext>
            </a:extLst>
          </p:cNvPr>
          <p:cNvCxnSpPr>
            <a:cxnSpLocks/>
          </p:cNvCxnSpPr>
          <p:nvPr/>
        </p:nvCxnSpPr>
        <p:spPr>
          <a:xfrm flipH="1" flipV="1">
            <a:off x="6907213" y="2917825"/>
            <a:ext cx="958851" cy="1998664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Point [0 0]"/>
          <p:cNvSpPr/>
          <p:nvPr/>
        </p:nvSpPr>
        <p:spPr>
          <a:xfrm>
            <a:off x="7748724" y="4800393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6" name="Point [4 3]">
            <a:extLst>
              <a:ext uri="{FF2B5EF4-FFF2-40B4-BE49-F238E27FC236}">
                <a16:creationId xmlns:a16="http://schemas.microsoft.com/office/drawing/2014/main" id="{933AA4C9-A239-4438-8518-A1F7CE999CA2}"/>
              </a:ext>
            </a:extLst>
          </p:cNvPr>
          <p:cNvSpPr/>
          <p:nvPr/>
        </p:nvSpPr>
        <p:spPr>
          <a:xfrm>
            <a:off x="6793365" y="2793978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[4 3]">
                <a:extLst>
                  <a:ext uri="{FF2B5EF4-FFF2-40B4-BE49-F238E27FC236}">
                    <a16:creationId xmlns:a16="http://schemas.microsoft.com/office/drawing/2014/main" id="{1480AFF3-DEAC-4E06-935B-69BCFE82D8F6}"/>
                  </a:ext>
                </a:extLst>
              </p:cNvPr>
              <p:cNvSpPr txBox="1"/>
              <p:nvPr/>
            </p:nvSpPr>
            <p:spPr>
              <a:xfrm>
                <a:off x="6446034" y="2257756"/>
                <a:ext cx="423834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[4 3]">
                <a:extLst>
                  <a:ext uri="{FF2B5EF4-FFF2-40B4-BE49-F238E27FC236}">
                    <a16:creationId xmlns:a16="http://schemas.microsoft.com/office/drawing/2014/main" id="{1480AFF3-DEAC-4E06-935B-69BCFE82D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034" y="2257756"/>
                <a:ext cx="423834" cy="5162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31621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514351" y="1409934"/>
            <a:ext cx="558164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dx = 0,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(2 * (dx –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&gt;=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+=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dx +=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2: </a:t>
            </a:r>
            <a:r>
              <a:rPr lang="en-US" dirty="0" err="1"/>
              <a:t>Bresenham</a:t>
            </a:r>
            <a:endParaRPr lang="en-US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Developed by </a:t>
            </a:r>
            <a:r>
              <a:rPr lang="en-US" cap="small" dirty="0"/>
              <a:t>Jack Elton </a:t>
            </a:r>
            <a:r>
              <a:rPr lang="en-US" cap="small" dirty="0" err="1"/>
              <a:t>Bresenham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1962 at IBM</a:t>
            </a:r>
          </a:p>
          <a:p>
            <a:r>
              <a:rPr lang="en-US" dirty="0"/>
              <a:t>Considered the first Computer Graphics</a:t>
            </a:r>
            <a:br>
              <a:rPr lang="en-US" dirty="0"/>
            </a:br>
            <a:r>
              <a:rPr lang="en-US" dirty="0"/>
              <a:t>Algorithm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87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514351" y="1409934"/>
            <a:ext cx="558164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dx = 0,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(2 * (dx –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&gt;=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+=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dx +=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2: Optimizing </a:t>
            </a:r>
            <a:r>
              <a:rPr lang="en-US" dirty="0" err="1"/>
              <a:t>Bresenham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CD2916B-2507-42A9-B53A-39F1C994A3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55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514351" y="1409934"/>
            <a:ext cx="558164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</a:t>
            </a:r>
            <a:r>
              <a:rPr lang="en-US" alt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dx = 0,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(2 * (dx –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 &gt;=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+=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dx +=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2: Optimizing </a:t>
            </a:r>
            <a:r>
              <a:rPr lang="en-US" dirty="0" err="1"/>
              <a:t>Bresenham</a:t>
            </a:r>
            <a:r>
              <a:rPr lang="en-US" dirty="0"/>
              <a:t> – Minimize Variables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0FDEE05-EF6C-4590-B41D-2FE713959BEE}"/>
              </a:ext>
            </a:extLst>
          </p:cNvPr>
          <p:cNvSpPr/>
          <p:nvPr/>
        </p:nvSpPr>
        <p:spPr>
          <a:xfrm>
            <a:off x="6096004" y="1409934"/>
            <a:ext cx="558164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(2 * err &gt;=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err -=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0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631940D0-31E6-3F80-0FD8-F5555D499726}"/>
              </a:ext>
            </a:extLst>
          </p:cNvPr>
          <p:cNvSpPr/>
          <p:nvPr/>
        </p:nvSpPr>
        <p:spPr>
          <a:xfrm>
            <a:off x="7119257" y="4480198"/>
            <a:ext cx="600270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B7616389-461A-9B29-518F-C629EED6D260}"/>
              </a:ext>
            </a:extLst>
          </p:cNvPr>
          <p:cNvSpPr/>
          <p:nvPr/>
        </p:nvSpPr>
        <p:spPr>
          <a:xfrm>
            <a:off x="7377404" y="3930039"/>
            <a:ext cx="758890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8D7128C-2513-3FAF-DA0F-696596A0FD7A}"/>
              </a:ext>
            </a:extLst>
          </p:cNvPr>
          <p:cNvSpPr/>
          <p:nvPr/>
        </p:nvSpPr>
        <p:spPr>
          <a:xfrm>
            <a:off x="1430696" y="3102726"/>
            <a:ext cx="242596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2: Optimizing </a:t>
            </a:r>
            <a:r>
              <a:rPr lang="en-US" dirty="0" err="1"/>
              <a:t>Bresenham</a:t>
            </a:r>
            <a:r>
              <a:rPr lang="en-US" dirty="0"/>
              <a:t> – Avoid If-Statement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0FDEE05-EF6C-4590-B41D-2FE713959BEE}"/>
              </a:ext>
            </a:extLst>
          </p:cNvPr>
          <p:cNvSpPr/>
          <p:nvPr/>
        </p:nvSpPr>
        <p:spPr>
          <a:xfrm>
            <a:off x="514351" y="1409934"/>
            <a:ext cx="558164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(2 * err &gt;=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err -=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EE59816-909A-444D-8309-016B54AD9344}"/>
              </a:ext>
            </a:extLst>
          </p:cNvPr>
          <p:cNvSpPr/>
          <p:nvPr/>
        </p:nvSpPr>
        <p:spPr>
          <a:xfrm>
            <a:off x="6096004" y="1409934"/>
            <a:ext cx="558164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(err &gt;=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err +=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6653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2: Optimizing </a:t>
            </a:r>
            <a:r>
              <a:rPr lang="en-US" dirty="0" err="1"/>
              <a:t>Bresenham</a:t>
            </a:r>
            <a:r>
              <a:rPr lang="en-US" dirty="0"/>
              <a:t> – Avoid If-Statement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EE59816-909A-444D-8309-016B54AD9344}"/>
              </a:ext>
            </a:extLst>
          </p:cNvPr>
          <p:cNvSpPr/>
          <p:nvPr/>
        </p:nvSpPr>
        <p:spPr>
          <a:xfrm>
            <a:off x="514351" y="1409934"/>
            <a:ext cx="558164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(err &gt;=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err +=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4090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2: Optimizing </a:t>
            </a:r>
            <a:r>
              <a:rPr lang="en-US" dirty="0" err="1"/>
              <a:t>Bresenham</a:t>
            </a:r>
            <a:r>
              <a:rPr lang="en-US" dirty="0"/>
              <a:t> – Avoid If-Statement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EE59816-909A-444D-8309-016B54AD9344}"/>
              </a:ext>
            </a:extLst>
          </p:cNvPr>
          <p:cNvSpPr/>
          <p:nvPr/>
        </p:nvSpPr>
        <p:spPr>
          <a:xfrm>
            <a:off x="514351" y="1409934"/>
            <a:ext cx="55816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(err &gt;=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err +=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51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2B5EA9CA-8D9E-E105-E2BB-CA49565D8E15}"/>
              </a:ext>
            </a:extLst>
          </p:cNvPr>
          <p:cNvSpPr/>
          <p:nvPr/>
        </p:nvSpPr>
        <p:spPr>
          <a:xfrm>
            <a:off x="2195803" y="4209958"/>
            <a:ext cx="1051249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73893BD-2137-E632-2095-880D1690782E}"/>
              </a:ext>
            </a:extLst>
          </p:cNvPr>
          <p:cNvSpPr/>
          <p:nvPr/>
        </p:nvSpPr>
        <p:spPr>
          <a:xfrm>
            <a:off x="1912776" y="4756715"/>
            <a:ext cx="1051249" cy="280436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5BEFE6D2-6D54-7BAA-33C4-DA7C429E69A3}"/>
              </a:ext>
            </a:extLst>
          </p:cNvPr>
          <p:cNvSpPr/>
          <p:nvPr/>
        </p:nvSpPr>
        <p:spPr>
          <a:xfrm>
            <a:off x="6907762" y="2558439"/>
            <a:ext cx="1576875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8617A08A-2E3F-FBE5-80C9-EC4FA899ADB2}"/>
              </a:ext>
            </a:extLst>
          </p:cNvPr>
          <p:cNvSpPr/>
          <p:nvPr/>
        </p:nvSpPr>
        <p:spPr>
          <a:xfrm>
            <a:off x="7783672" y="4216178"/>
            <a:ext cx="402385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8F51B48-11D1-A4E4-046E-4260242C5D69}"/>
              </a:ext>
            </a:extLst>
          </p:cNvPr>
          <p:cNvSpPr/>
          <p:nvPr/>
        </p:nvSpPr>
        <p:spPr>
          <a:xfrm>
            <a:off x="7531745" y="4775375"/>
            <a:ext cx="402385" cy="280436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BEE1FA03-5F93-BA52-A641-92273B50795C}"/>
              </a:ext>
            </a:extLst>
          </p:cNvPr>
          <p:cNvSpPr/>
          <p:nvPr/>
        </p:nvSpPr>
        <p:spPr>
          <a:xfrm>
            <a:off x="8640145" y="2558439"/>
            <a:ext cx="1576875" cy="280436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2: Optimizing </a:t>
            </a:r>
            <a:r>
              <a:rPr lang="en-US" dirty="0" err="1"/>
              <a:t>Bresenham</a:t>
            </a:r>
            <a:r>
              <a:rPr lang="en-US" dirty="0"/>
              <a:t> – Avoid If-Statement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EE59816-909A-444D-8309-016B54AD9344}"/>
              </a:ext>
            </a:extLst>
          </p:cNvPr>
          <p:cNvSpPr/>
          <p:nvPr/>
        </p:nvSpPr>
        <p:spPr>
          <a:xfrm>
            <a:off x="514351" y="1409934"/>
            <a:ext cx="55816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(err &gt;=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err +=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0FD727E-366A-41B3-B6AB-095C8833C88B}"/>
              </a:ext>
            </a:extLst>
          </p:cNvPr>
          <p:cNvSpPr/>
          <p:nvPr/>
        </p:nvSpPr>
        <p:spPr>
          <a:xfrm>
            <a:off x="6096004" y="1409934"/>
            <a:ext cx="55816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0,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(err &gt;=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err +=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5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3" grpId="0" animBg="1"/>
      <p:bldP spid="5" grpId="0" animBg="1"/>
      <p:bldP spid="9" grpId="0" animBg="1"/>
      <p:bldP spid="10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B9FF04D1-C019-B611-F8BC-42B1803E719D}"/>
              </a:ext>
            </a:extLst>
          </p:cNvPr>
          <p:cNvSpPr/>
          <p:nvPr/>
        </p:nvSpPr>
        <p:spPr>
          <a:xfrm>
            <a:off x="2307770" y="3391655"/>
            <a:ext cx="323463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2ED54DC3-7D58-FFA7-E600-B821B688542A}"/>
              </a:ext>
            </a:extLst>
          </p:cNvPr>
          <p:cNvSpPr/>
          <p:nvPr/>
        </p:nvSpPr>
        <p:spPr>
          <a:xfrm>
            <a:off x="7511141" y="3391655"/>
            <a:ext cx="1228533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2: Optimizing </a:t>
            </a:r>
            <a:r>
              <a:rPr lang="en-US" dirty="0" err="1"/>
              <a:t>Bresenham</a:t>
            </a:r>
            <a:r>
              <a:rPr lang="en-US" dirty="0"/>
              <a:t> – Avoid If-Statement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F0FD727E-366A-41B3-B6AB-095C8833C88B}"/>
              </a:ext>
            </a:extLst>
          </p:cNvPr>
          <p:cNvSpPr/>
          <p:nvPr/>
        </p:nvSpPr>
        <p:spPr>
          <a:xfrm>
            <a:off x="514351" y="1409934"/>
            <a:ext cx="55816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0,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(err &gt;=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err +=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F1C8979-2622-4888-8F45-23FF00FDD478}"/>
              </a:ext>
            </a:extLst>
          </p:cNvPr>
          <p:cNvSpPr/>
          <p:nvPr/>
        </p:nvSpPr>
        <p:spPr>
          <a:xfrm>
            <a:off x="6096004" y="1409934"/>
            <a:ext cx="55816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0,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(err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&gt;= 0)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err +=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7266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7BB5E598-807C-E4CF-6FA3-DE444C7550E1}"/>
              </a:ext>
            </a:extLst>
          </p:cNvPr>
          <p:cNvSpPr/>
          <p:nvPr/>
        </p:nvSpPr>
        <p:spPr>
          <a:xfrm>
            <a:off x="2188573" y="2275817"/>
            <a:ext cx="1057548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0BB3A5D0-B8C8-27E0-58CA-095667C1E723}"/>
              </a:ext>
            </a:extLst>
          </p:cNvPr>
          <p:cNvSpPr/>
          <p:nvPr/>
        </p:nvSpPr>
        <p:spPr>
          <a:xfrm>
            <a:off x="7770221" y="2271515"/>
            <a:ext cx="1228533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11CBCA8B-6B3D-51CB-0197-BC2652E6689A}"/>
              </a:ext>
            </a:extLst>
          </p:cNvPr>
          <p:cNvSpPr/>
          <p:nvPr/>
        </p:nvSpPr>
        <p:spPr>
          <a:xfrm>
            <a:off x="7472651" y="3391655"/>
            <a:ext cx="635029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FDB1EB1-1DEB-4758-7DDE-A5B7D5F3F836}"/>
              </a:ext>
            </a:extLst>
          </p:cNvPr>
          <p:cNvSpPr/>
          <p:nvPr/>
        </p:nvSpPr>
        <p:spPr>
          <a:xfrm>
            <a:off x="1891002" y="3391655"/>
            <a:ext cx="1228533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2: Optimizing </a:t>
            </a:r>
            <a:r>
              <a:rPr lang="en-US" dirty="0" err="1"/>
              <a:t>Bresenham</a:t>
            </a:r>
            <a:r>
              <a:rPr lang="en-US" dirty="0"/>
              <a:t> – Avoid If-Statement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BF1C8979-2622-4888-8F45-23FF00FDD478}"/>
              </a:ext>
            </a:extLst>
          </p:cNvPr>
          <p:cNvSpPr/>
          <p:nvPr/>
        </p:nvSpPr>
        <p:spPr>
          <a:xfrm>
            <a:off x="514351" y="1409934"/>
            <a:ext cx="55816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0,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(err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 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&gt;= 0)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err +=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E554C530-D144-40FF-AF79-46778303C40D}"/>
              </a:ext>
            </a:extLst>
          </p:cNvPr>
          <p:cNvSpPr/>
          <p:nvPr/>
        </p:nvSpPr>
        <p:spPr>
          <a:xfrm>
            <a:off x="6096004" y="1409934"/>
            <a:ext cx="55816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(err &gt;= 0)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err +=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887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8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34CA989B-528C-C34F-1998-E853CC25D698}"/>
              </a:ext>
            </a:extLst>
          </p:cNvPr>
          <p:cNvSpPr/>
          <p:nvPr/>
        </p:nvSpPr>
        <p:spPr>
          <a:xfrm>
            <a:off x="6912970" y="4212777"/>
            <a:ext cx="1789070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6E9CEA4-3863-40DD-2303-1CE2D9DA9ACE}"/>
              </a:ext>
            </a:extLst>
          </p:cNvPr>
          <p:cNvSpPr/>
          <p:nvPr/>
        </p:nvSpPr>
        <p:spPr>
          <a:xfrm>
            <a:off x="1331321" y="4212777"/>
            <a:ext cx="1267099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31F1D77-8ABC-1668-791C-332BBDF4D76B}"/>
              </a:ext>
            </a:extLst>
          </p:cNvPr>
          <p:cNvSpPr/>
          <p:nvPr/>
        </p:nvSpPr>
        <p:spPr>
          <a:xfrm>
            <a:off x="6912970" y="3934814"/>
            <a:ext cx="935630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3F271EE3-DFF2-5541-D8D3-3C9A850ABCBA}"/>
              </a:ext>
            </a:extLst>
          </p:cNvPr>
          <p:cNvSpPr/>
          <p:nvPr/>
        </p:nvSpPr>
        <p:spPr>
          <a:xfrm>
            <a:off x="1331321" y="3950054"/>
            <a:ext cx="581299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FD226BD4-A167-49A9-C3BA-412ECD4E8987}"/>
              </a:ext>
            </a:extLst>
          </p:cNvPr>
          <p:cNvSpPr/>
          <p:nvPr/>
        </p:nvSpPr>
        <p:spPr>
          <a:xfrm>
            <a:off x="6657701" y="3376415"/>
            <a:ext cx="2829199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17AA0661-FD08-E75B-ADB7-DA0599147643}"/>
              </a:ext>
            </a:extLst>
          </p:cNvPr>
          <p:cNvSpPr/>
          <p:nvPr/>
        </p:nvSpPr>
        <p:spPr>
          <a:xfrm>
            <a:off x="1076052" y="3376415"/>
            <a:ext cx="1583327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2: Optimizing </a:t>
            </a:r>
            <a:r>
              <a:rPr lang="en-US" dirty="0" err="1"/>
              <a:t>Bresenham</a:t>
            </a:r>
            <a:r>
              <a:rPr lang="en-US" dirty="0"/>
              <a:t> – Avoid If-Statement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E554C530-D144-40FF-AF79-46778303C40D}"/>
              </a:ext>
            </a:extLst>
          </p:cNvPr>
          <p:cNvSpPr/>
          <p:nvPr/>
        </p:nvSpPr>
        <p:spPr>
          <a:xfrm>
            <a:off x="514351" y="1409934"/>
            <a:ext cx="55816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(err &gt;= 0)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err +=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711A352E-DC7B-4DA7-A42D-D1A415BFC3DF}"/>
              </a:ext>
            </a:extLst>
          </p:cNvPr>
          <p:cNvSpPr/>
          <p:nvPr/>
        </p:nvSpPr>
        <p:spPr>
          <a:xfrm>
            <a:off x="6096004" y="1409934"/>
            <a:ext cx="55816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p =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(err &gt;= 0);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 += p;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err += p *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9437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8" grpId="0" animBg="1"/>
      <p:bldP spid="5" grpId="0" animBg="1"/>
      <p:bldP spid="3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Inhaltsplatzhalter 8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lnSpc>
                    <a:spcPct val="100000"/>
                  </a:lnSpc>
                </a:pPr>
                <a:r>
                  <a:rPr lang="en-US" dirty="0"/>
                  <a:t>Line is defined by two points:</a:t>
                </a:r>
                <a:br>
                  <a:rPr lang="en-US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pPr>
                  <a:lnSpc>
                    <a:spcPct val="100000"/>
                  </a:lnSpc>
                </a:pPr>
                <a:r>
                  <a:rPr lang="en-US" dirty="0"/>
                  <a:t>Assumptions:</a:t>
                </a:r>
              </a:p>
              <a:p>
                <a:pPr lvl="1">
                  <a:lnSpc>
                    <a:spcPct val="150000"/>
                  </a:lnSpc>
                </a:pPr>
                <a:r>
                  <a:rPr lang="en-US" sz="1900" dirty="0"/>
                  <a:t>Line through origin:	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19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9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acc>
                    <m:r>
                      <a:rPr lang="en-US" sz="1900" i="1" dirty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19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900" i="1" dirty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acc>
                  </m:oMath>
                </a14:m>
                <a:endParaRPr lang="en-US" sz="1900" i="1" dirty="0">
                  <a:latin typeface="Cambria Math" panose="02040503050406030204" pitchFamily="18" charset="0"/>
                </a:endParaRPr>
              </a:p>
              <a:p>
                <a:pPr marL="457200" lvl="1" indent="0">
                  <a:lnSpc>
                    <a:spcPct val="100000"/>
                  </a:lnSpc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9" name="Inhaltsplatzhalter 8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419" t="-816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Definition: Line as a Simplified Linear Function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2D7AEDA-4B0D-4E72-ACCB-5F7B6AC897CE}"/>
              </a:ext>
            </a:extLst>
          </p:cNvPr>
          <p:cNvGrpSpPr/>
          <p:nvPr/>
        </p:nvGrpSpPr>
        <p:grpSpPr>
          <a:xfrm>
            <a:off x="6573447" y="1475223"/>
            <a:ext cx="4853026" cy="4828757"/>
            <a:chOff x="6573447" y="1475223"/>
            <a:chExt cx="4853026" cy="4828757"/>
          </a:xfrm>
        </p:grpSpPr>
        <p:cxnSp>
          <p:nvCxnSpPr>
            <p:cNvPr id="40" name="y axis"/>
            <p:cNvCxnSpPr/>
            <p:nvPr/>
          </p:nvCxnSpPr>
          <p:spPr>
            <a:xfrm flipV="1">
              <a:off x="7509169" y="1890883"/>
              <a:ext cx="0" cy="3546622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x axis"/>
            <p:cNvCxnSpPr/>
            <p:nvPr/>
          </p:nvCxnSpPr>
          <p:spPr>
            <a:xfrm>
              <a:off x="6573447" y="5437505"/>
              <a:ext cx="945081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y axis"/>
            <p:cNvCxnSpPr/>
            <p:nvPr/>
          </p:nvCxnSpPr>
          <p:spPr>
            <a:xfrm flipV="1">
              <a:off x="7509169" y="5437505"/>
              <a:ext cx="0" cy="866475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x axis"/>
            <p:cNvCxnSpPr/>
            <p:nvPr/>
          </p:nvCxnSpPr>
          <p:spPr>
            <a:xfrm flipV="1">
              <a:off x="7518528" y="5437505"/>
              <a:ext cx="3542103" cy="1"/>
            </a:xfrm>
            <a:prstGeom prst="line">
              <a:avLst/>
            </a:prstGeom>
            <a:ln w="571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x axis label"/>
                <p:cNvSpPr txBox="1"/>
                <p:nvPr/>
              </p:nvSpPr>
              <p:spPr>
                <a:xfrm>
                  <a:off x="11061693" y="5235533"/>
                  <a:ext cx="36478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1" name="x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61693" y="5235533"/>
                  <a:ext cx="364780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y axis label"/>
                <p:cNvSpPr txBox="1"/>
                <p:nvPr/>
              </p:nvSpPr>
              <p:spPr>
                <a:xfrm>
                  <a:off x="7331720" y="1475223"/>
                  <a:ext cx="36817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2" name="y axis label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31720" y="1475223"/>
                  <a:ext cx="368178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6557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7" name="Line">
            <a:extLst>
              <a:ext uri="{FF2B5EF4-FFF2-40B4-BE49-F238E27FC236}">
                <a16:creationId xmlns:a16="http://schemas.microsoft.com/office/drawing/2014/main" id="{F65375D1-290F-4B2D-9CC0-4A4A2F8213C6}"/>
              </a:ext>
            </a:extLst>
          </p:cNvPr>
          <p:cNvCxnSpPr>
            <a:cxnSpLocks/>
          </p:cNvCxnSpPr>
          <p:nvPr/>
        </p:nvCxnSpPr>
        <p:spPr>
          <a:xfrm flipH="1" flipV="1">
            <a:off x="6907214" y="2917825"/>
            <a:ext cx="588961" cy="2501900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oint [4 3]">
            <a:extLst>
              <a:ext uri="{FF2B5EF4-FFF2-40B4-BE49-F238E27FC236}">
                <a16:creationId xmlns:a16="http://schemas.microsoft.com/office/drawing/2014/main" id="{933AA4C9-A239-4438-8518-A1F7CE999CA2}"/>
              </a:ext>
            </a:extLst>
          </p:cNvPr>
          <p:cNvSpPr/>
          <p:nvPr/>
        </p:nvSpPr>
        <p:spPr>
          <a:xfrm>
            <a:off x="6793365" y="2793978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[4 3]">
                <a:extLst>
                  <a:ext uri="{FF2B5EF4-FFF2-40B4-BE49-F238E27FC236}">
                    <a16:creationId xmlns:a16="http://schemas.microsoft.com/office/drawing/2014/main" id="{1480AFF3-DEAC-4E06-935B-69BCFE82D8F6}"/>
                  </a:ext>
                </a:extLst>
              </p:cNvPr>
              <p:cNvSpPr txBox="1"/>
              <p:nvPr/>
            </p:nvSpPr>
            <p:spPr>
              <a:xfrm>
                <a:off x="6446034" y="2257756"/>
                <a:ext cx="423834" cy="5162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[4 3]">
                <a:extLst>
                  <a:ext uri="{FF2B5EF4-FFF2-40B4-BE49-F238E27FC236}">
                    <a16:creationId xmlns:a16="http://schemas.microsoft.com/office/drawing/2014/main" id="{1480AFF3-DEAC-4E06-935B-69BCFE82D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034" y="2257756"/>
                <a:ext cx="423834" cy="5162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[0 0]">
                <a:extLst>
                  <a:ext uri="{FF2B5EF4-FFF2-40B4-BE49-F238E27FC236}">
                    <a16:creationId xmlns:a16="http://schemas.microsoft.com/office/drawing/2014/main" id="{4392C323-A1B1-43D9-A3C0-A7C138BA96E4}"/>
                  </a:ext>
                </a:extLst>
              </p:cNvPr>
              <p:cNvSpPr txBox="1"/>
              <p:nvPr/>
            </p:nvSpPr>
            <p:spPr>
              <a:xfrm>
                <a:off x="6072092" y="5462579"/>
                <a:ext cx="1002710" cy="508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de-DE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de-DE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de-DE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ac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8" name="[0 0]">
                <a:extLst>
                  <a:ext uri="{FF2B5EF4-FFF2-40B4-BE49-F238E27FC236}">
                    <a16:creationId xmlns:a16="http://schemas.microsoft.com/office/drawing/2014/main" id="{4392C323-A1B1-43D9-A3C0-A7C138BA96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2092" y="5462579"/>
                <a:ext cx="1002710" cy="5088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Point [0 0]">
            <a:extLst>
              <a:ext uri="{FF2B5EF4-FFF2-40B4-BE49-F238E27FC236}">
                <a16:creationId xmlns:a16="http://schemas.microsoft.com/office/drawing/2014/main" id="{384ADE36-7044-4862-B7A7-122BED740064}"/>
              </a:ext>
            </a:extLst>
          </p:cNvPr>
          <p:cNvSpPr/>
          <p:nvPr/>
        </p:nvSpPr>
        <p:spPr>
          <a:xfrm>
            <a:off x="7390106" y="5318443"/>
            <a:ext cx="238125" cy="23812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817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83CC669D-9D6B-D71A-5130-8F37B7748F38}"/>
              </a:ext>
            </a:extLst>
          </p:cNvPr>
          <p:cNvSpPr/>
          <p:nvPr/>
        </p:nvSpPr>
        <p:spPr>
          <a:xfrm>
            <a:off x="7419697" y="4215777"/>
            <a:ext cx="329841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48E6971C-3839-F84C-BFEB-1E488A0145CF}"/>
              </a:ext>
            </a:extLst>
          </p:cNvPr>
          <p:cNvSpPr/>
          <p:nvPr/>
        </p:nvSpPr>
        <p:spPr>
          <a:xfrm>
            <a:off x="1838048" y="4237361"/>
            <a:ext cx="329841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2462E727-F32D-C0B2-3869-115DF2880895}"/>
              </a:ext>
            </a:extLst>
          </p:cNvPr>
          <p:cNvSpPr/>
          <p:nvPr/>
        </p:nvSpPr>
        <p:spPr>
          <a:xfrm>
            <a:off x="7172048" y="3909815"/>
            <a:ext cx="329841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B450100-C6F5-8A1A-E0E8-6CE4DAFAA7BD}"/>
              </a:ext>
            </a:extLst>
          </p:cNvPr>
          <p:cNvSpPr/>
          <p:nvPr/>
        </p:nvSpPr>
        <p:spPr>
          <a:xfrm>
            <a:off x="1567539" y="3909815"/>
            <a:ext cx="329841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69915332-06A5-507C-25E1-35F0BA809102}"/>
              </a:ext>
            </a:extLst>
          </p:cNvPr>
          <p:cNvSpPr/>
          <p:nvPr/>
        </p:nvSpPr>
        <p:spPr>
          <a:xfrm>
            <a:off x="6680559" y="3391655"/>
            <a:ext cx="2817770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F0A47B5F-08F7-EE91-E4B3-38C76AF2CC9C}"/>
              </a:ext>
            </a:extLst>
          </p:cNvPr>
          <p:cNvSpPr/>
          <p:nvPr/>
        </p:nvSpPr>
        <p:spPr>
          <a:xfrm>
            <a:off x="1098910" y="3391655"/>
            <a:ext cx="2817770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2: Optimizing </a:t>
            </a:r>
            <a:r>
              <a:rPr lang="en-US" dirty="0" err="1"/>
              <a:t>Bresenham</a:t>
            </a:r>
            <a:r>
              <a:rPr lang="en-US" dirty="0"/>
              <a:t> – Avoid Multiplication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711A352E-DC7B-4DA7-A42D-D1A415BFC3DF}"/>
              </a:ext>
            </a:extLst>
          </p:cNvPr>
          <p:cNvSpPr/>
          <p:nvPr/>
        </p:nvSpPr>
        <p:spPr>
          <a:xfrm>
            <a:off x="514351" y="1409934"/>
            <a:ext cx="55816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p = 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(err &gt;= 0);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 += p;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err += p *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05A34E8-C2D2-411D-BF59-E9FC5D6FB46B}"/>
              </a:ext>
            </a:extLst>
          </p:cNvPr>
          <p:cNvSpPr/>
          <p:nvPr/>
        </p:nvSpPr>
        <p:spPr>
          <a:xfrm>
            <a:off x="6096004" y="1409934"/>
            <a:ext cx="55816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int 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p = -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(err &gt;= 0);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 -= p;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err -= p *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115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8" grpId="0" animBg="1"/>
      <p:bldP spid="7" grpId="0" animBg="1"/>
      <p:bldP spid="3" grpId="0" animBg="1"/>
      <p:bldP spid="2" grpId="0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927874F3-26EB-16EC-CB67-0E6D081B07A7}"/>
              </a:ext>
            </a:extLst>
          </p:cNvPr>
          <p:cNvSpPr/>
          <p:nvPr/>
        </p:nvSpPr>
        <p:spPr>
          <a:xfrm>
            <a:off x="7975957" y="4176401"/>
            <a:ext cx="329841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489675E0-448A-3F70-CE6A-6326FD321B8D}"/>
              </a:ext>
            </a:extLst>
          </p:cNvPr>
          <p:cNvSpPr/>
          <p:nvPr/>
        </p:nvSpPr>
        <p:spPr>
          <a:xfrm>
            <a:off x="2394308" y="4176401"/>
            <a:ext cx="329841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2: Optimizing </a:t>
            </a:r>
            <a:r>
              <a:rPr lang="en-US" dirty="0" err="1"/>
              <a:t>Bresenham</a:t>
            </a:r>
            <a:r>
              <a:rPr lang="en-US" dirty="0"/>
              <a:t> – Avoid Multiplication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05A34E8-C2D2-411D-BF59-E9FC5D6FB46B}"/>
              </a:ext>
            </a:extLst>
          </p:cNvPr>
          <p:cNvSpPr/>
          <p:nvPr/>
        </p:nvSpPr>
        <p:spPr>
          <a:xfrm>
            <a:off x="514351" y="1409934"/>
            <a:ext cx="55816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p = -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(err &gt;= 0);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 -= p;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err -= p *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E594FAFE-43E9-4704-88E7-D4AD5B052544}"/>
              </a:ext>
            </a:extLst>
          </p:cNvPr>
          <p:cNvSpPr/>
          <p:nvPr/>
        </p:nvSpPr>
        <p:spPr>
          <a:xfrm>
            <a:off x="6096004" y="1409934"/>
            <a:ext cx="55816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p = -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(err &gt;= 0);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 -= p;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err -= p &amp;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feld 1">
                <a:extLst>
                  <a:ext uri="{FF2B5EF4-FFF2-40B4-BE49-F238E27FC236}">
                    <a16:creationId xmlns:a16="http://schemas.microsoft.com/office/drawing/2014/main" id="{5F00F02A-0BA9-4D04-B60B-94B0E304C220}"/>
                  </a:ext>
                </a:extLst>
              </p:cNvPr>
              <p:cNvSpPr txBox="1"/>
              <p:nvPr/>
            </p:nvSpPr>
            <p:spPr>
              <a:xfrm>
                <a:off x="9482628" y="3162300"/>
                <a:ext cx="2030235" cy="7101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sub>
                              </m:sSub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00…00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</m:e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sub>
                              </m:sSub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i="1" smtClean="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11…11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feld 1">
                <a:extLst>
                  <a:ext uri="{FF2B5EF4-FFF2-40B4-BE49-F238E27FC236}">
                    <a16:creationId xmlns:a16="http://schemas.microsoft.com/office/drawing/2014/main" id="{5F00F02A-0BA9-4D04-B60B-94B0E304C2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2628" y="3162300"/>
                <a:ext cx="2030235" cy="71019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846E006D-3187-4D4B-8B12-6B52074E062D}"/>
                  </a:ext>
                </a:extLst>
              </p:cNvPr>
              <p:cNvSpPr txBox="1"/>
              <p:nvPr/>
            </p:nvSpPr>
            <p:spPr>
              <a:xfrm>
                <a:off x="8606328" y="3962400"/>
                <a:ext cx="2198679" cy="7101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de-DE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de-DE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i="1">
                                      <a:latin typeface="Cambria Math" panose="02040503050406030204" pitchFamily="18" charset="0"/>
                                    </a:rPr>
                                    <m:t>00…00</m:t>
                                  </m:r>
                                </m:e>
                                <m:sub>
                                  <m:r>
                                    <a:rPr lang="de-DE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de-DE" i="1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lit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𝑖𝑥</m:t>
                              </m:r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r>
                                <a:rPr lang="de-DE" b="0" i="1" smtClean="0">
                                  <a:latin typeface="Cambria Math" panose="02040503050406030204" pitchFamily="18" charset="0"/>
                                </a:rPr>
                                <m:t>11..</m:t>
                              </m:r>
                              <m:sSub>
                                <m:sSubPr>
                                  <m:ctrlP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e>
                                <m:sub>
                                  <m:r>
                                    <a:rPr lang="de-DE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de-DE" i="1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lit/>
                                </m:r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𝑖𝑥</m:t>
                              </m:r>
                              <m:r>
                                <a:rPr lang="de-DE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de-DE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𝑖𝑥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846E006D-3187-4D4B-8B12-6B52074E0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6328" y="3962400"/>
                <a:ext cx="2198679" cy="71019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74253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2" grpId="0"/>
      <p:bldP spid="6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C115A43-3749-8315-E814-16784B9C418A}"/>
              </a:ext>
            </a:extLst>
          </p:cNvPr>
          <p:cNvSpPr/>
          <p:nvPr/>
        </p:nvSpPr>
        <p:spPr>
          <a:xfrm>
            <a:off x="1060808" y="3672091"/>
            <a:ext cx="329841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F95C5BB8-C3C2-66CE-C2C4-BFA60F3ED171}"/>
              </a:ext>
            </a:extLst>
          </p:cNvPr>
          <p:cNvSpPr/>
          <p:nvPr/>
        </p:nvSpPr>
        <p:spPr>
          <a:xfrm>
            <a:off x="1060808" y="4479811"/>
            <a:ext cx="329841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2: Optimizing </a:t>
            </a:r>
            <a:r>
              <a:rPr lang="en-US" dirty="0" err="1"/>
              <a:t>Bresenham</a:t>
            </a:r>
            <a:r>
              <a:rPr lang="en-US" dirty="0"/>
              <a:t> – Avoid Multiplication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E594FAFE-43E9-4704-88E7-D4AD5B052544}"/>
              </a:ext>
            </a:extLst>
          </p:cNvPr>
          <p:cNvSpPr/>
          <p:nvPr/>
        </p:nvSpPr>
        <p:spPr>
          <a:xfrm>
            <a:off x="514351" y="1409934"/>
            <a:ext cx="558164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p = -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(err &gt;= 0);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y -= p;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err -= p &amp;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30C9BEA5-CB36-488E-A4F7-E5D0FFE0EB77}"/>
              </a:ext>
            </a:extLst>
          </p:cNvPr>
          <p:cNvSpPr/>
          <p:nvPr/>
        </p:nvSpPr>
        <p:spPr>
          <a:xfrm>
            <a:off x="6096004" y="1409934"/>
            <a:ext cx="55816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p = -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(err &gt;= 0);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y -= p;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- p &amp;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0574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FE906ECA-869E-ADF0-6772-0BBCD1398288}"/>
              </a:ext>
            </a:extLst>
          </p:cNvPr>
          <p:cNvSpPr/>
          <p:nvPr/>
        </p:nvSpPr>
        <p:spPr>
          <a:xfrm>
            <a:off x="7671157" y="3368681"/>
            <a:ext cx="1297583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32C88E7-571B-3851-7A0D-CE7B04012163}"/>
              </a:ext>
            </a:extLst>
          </p:cNvPr>
          <p:cNvSpPr/>
          <p:nvPr/>
        </p:nvSpPr>
        <p:spPr>
          <a:xfrm>
            <a:off x="2089508" y="3368681"/>
            <a:ext cx="1956712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2: Optimizing </a:t>
            </a:r>
            <a:r>
              <a:rPr lang="en-US" dirty="0" err="1"/>
              <a:t>Bresenham</a:t>
            </a:r>
            <a:r>
              <a:rPr lang="en-US" dirty="0"/>
              <a:t> – Cast &amp; Compare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30C9BEA5-CB36-488E-A4F7-E5D0FFE0EB77}"/>
              </a:ext>
            </a:extLst>
          </p:cNvPr>
          <p:cNvSpPr/>
          <p:nvPr/>
        </p:nvSpPr>
        <p:spPr>
          <a:xfrm>
            <a:off x="514351" y="1409934"/>
            <a:ext cx="55816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p = -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(err &gt;= 0);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y -= p;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- p &amp;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3C1FEB5-F716-423E-8303-00B4367EBA24}"/>
              </a:ext>
            </a:extLst>
          </p:cNvPr>
          <p:cNvSpPr/>
          <p:nvPr/>
        </p:nvSpPr>
        <p:spPr>
          <a:xfrm>
            <a:off x="6096004" y="1409934"/>
            <a:ext cx="55816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p = err &gt;&gt; 31;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y -= p;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- p &amp;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181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57E5A24-9277-0ED0-1614-DDAE029C5730}"/>
              </a:ext>
            </a:extLst>
          </p:cNvPr>
          <p:cNvSpPr/>
          <p:nvPr/>
        </p:nvSpPr>
        <p:spPr>
          <a:xfrm>
            <a:off x="6680556" y="4214501"/>
            <a:ext cx="3705503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07D2A133-4D36-85A0-1CE6-64E39E256F8A}"/>
              </a:ext>
            </a:extLst>
          </p:cNvPr>
          <p:cNvSpPr/>
          <p:nvPr/>
        </p:nvSpPr>
        <p:spPr>
          <a:xfrm>
            <a:off x="1098908" y="4214501"/>
            <a:ext cx="2162452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2: Optimizing </a:t>
            </a:r>
            <a:r>
              <a:rPr lang="en-US" dirty="0" err="1"/>
              <a:t>Bresenham</a:t>
            </a:r>
            <a:r>
              <a:rPr lang="en-US" dirty="0"/>
              <a:t> – Offset Computation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30C9BEA5-CB36-488E-A4F7-E5D0FFE0EB77}"/>
              </a:ext>
            </a:extLst>
          </p:cNvPr>
          <p:cNvSpPr/>
          <p:nvPr/>
        </p:nvSpPr>
        <p:spPr>
          <a:xfrm>
            <a:off x="514351" y="1409934"/>
            <a:ext cx="55816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p = err &gt;&gt; 31;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y -= p;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- p &amp;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.set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(x, y);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03962F5-FA8C-4635-9FB4-70DDB166AF7C}"/>
              </a:ext>
            </a:extLst>
          </p:cNvPr>
          <p:cNvSpPr/>
          <p:nvPr/>
        </p:nvSpPr>
        <p:spPr>
          <a:xfrm>
            <a:off x="6096004" y="1409934"/>
            <a:ext cx="55816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p = err &gt;&gt; 31;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y -= p;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- p &amp;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.pixels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[x + y * w] = 1;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C747E917-B1B0-4DE1-9ED0-286CA6F96712}"/>
              </a:ext>
            </a:extLst>
          </p:cNvPr>
          <p:cNvSpPr/>
          <p:nvPr/>
        </p:nvSpPr>
        <p:spPr>
          <a:xfrm>
            <a:off x="6095997" y="5103253"/>
            <a:ext cx="2970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// w is width of image</a:t>
            </a: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3186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2: Optimizing </a:t>
            </a:r>
            <a:r>
              <a:rPr lang="en-US" dirty="0" err="1"/>
              <a:t>Bresenham</a:t>
            </a:r>
            <a:endParaRPr lang="en-US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03962F5-FA8C-4635-9FB4-70DDB166AF7C}"/>
              </a:ext>
            </a:extLst>
          </p:cNvPr>
          <p:cNvSpPr/>
          <p:nvPr/>
        </p:nvSpPr>
        <p:spPr>
          <a:xfrm>
            <a:off x="514351" y="1409934"/>
            <a:ext cx="55816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p = err &gt;&gt; 31;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y -= p;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- p &amp;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.pixels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[x + y * w] = 1;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1540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2: Optimizing </a:t>
            </a:r>
            <a:r>
              <a:rPr lang="en-US" dirty="0" err="1"/>
              <a:t>Bresenham</a:t>
            </a:r>
            <a:endParaRPr lang="en-US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03962F5-FA8C-4635-9FB4-70DDB166AF7C}"/>
              </a:ext>
            </a:extLst>
          </p:cNvPr>
          <p:cNvSpPr/>
          <p:nvPr/>
        </p:nvSpPr>
        <p:spPr>
          <a:xfrm>
            <a:off x="514351" y="1409934"/>
            <a:ext cx="558164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p = err &gt;&gt; 31;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y -= p;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- p &amp;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.pixels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[x + y * w] = 1;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42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83E23B5A-4EDE-F4AB-7EC1-5F9ECAF55DD2}"/>
              </a:ext>
            </a:extLst>
          </p:cNvPr>
          <p:cNvSpPr/>
          <p:nvPr/>
        </p:nvSpPr>
        <p:spPr>
          <a:xfrm>
            <a:off x="8414108" y="4505510"/>
            <a:ext cx="409852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B001EF8A-1306-1ECE-AF79-4FF11B9A623C}"/>
              </a:ext>
            </a:extLst>
          </p:cNvPr>
          <p:cNvSpPr/>
          <p:nvPr/>
        </p:nvSpPr>
        <p:spPr>
          <a:xfrm>
            <a:off x="6638648" y="4191641"/>
            <a:ext cx="2307232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2: Optimizing </a:t>
            </a:r>
            <a:r>
              <a:rPr lang="en-US" dirty="0" err="1"/>
              <a:t>Bresenham</a:t>
            </a:r>
            <a:endParaRPr lang="en-US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03962F5-FA8C-4635-9FB4-70DDB166AF7C}"/>
              </a:ext>
            </a:extLst>
          </p:cNvPr>
          <p:cNvSpPr/>
          <p:nvPr/>
        </p:nvSpPr>
        <p:spPr>
          <a:xfrm>
            <a:off x="514351" y="1409934"/>
            <a:ext cx="558164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p = err &gt;&gt; 31;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y -= p;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- p &amp;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.pixels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[x + y * w] = 1;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D7C09C4-0CDD-44B3-86F6-FEBF82C59056}"/>
              </a:ext>
            </a:extLst>
          </p:cNvPr>
          <p:cNvSpPr/>
          <p:nvPr/>
        </p:nvSpPr>
        <p:spPr>
          <a:xfrm>
            <a:off x="6096004" y="1409934"/>
            <a:ext cx="558164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ofs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p = err &gt;&gt; 31;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y -= p;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- p &amp;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ofs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+=  1 - p &amp; w;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.pixels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ofs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] = 1;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938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13301DA-2826-BAA4-A4AB-11F0CD058F57}"/>
              </a:ext>
            </a:extLst>
          </p:cNvPr>
          <p:cNvSpPr/>
          <p:nvPr/>
        </p:nvSpPr>
        <p:spPr>
          <a:xfrm>
            <a:off x="1106528" y="3673481"/>
            <a:ext cx="1004212" cy="2804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2: Optimizing </a:t>
            </a:r>
            <a:r>
              <a:rPr lang="en-US" dirty="0" err="1"/>
              <a:t>Bresenham</a:t>
            </a:r>
            <a:endParaRPr lang="en-US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D7C09C4-0CDD-44B3-86F6-FEBF82C59056}"/>
              </a:ext>
            </a:extLst>
          </p:cNvPr>
          <p:cNvSpPr/>
          <p:nvPr/>
        </p:nvSpPr>
        <p:spPr>
          <a:xfrm>
            <a:off x="514351" y="1409934"/>
            <a:ext cx="558164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ofs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p = err &gt;&gt; 31;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y -= p;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- p &amp;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ofs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+=  1 – p &amp; w;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.pixels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ofs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] = 1;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DD46E35B-E956-47F9-9BB2-98837342BFDA}"/>
              </a:ext>
            </a:extLst>
          </p:cNvPr>
          <p:cNvSpPr/>
          <p:nvPr/>
        </p:nvSpPr>
        <p:spPr>
          <a:xfrm>
            <a:off x="6096004" y="1409934"/>
            <a:ext cx="55816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ofs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p = err &gt;&gt; 31;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- p &amp;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ofs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+=  1 – p &amp; w;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.pixels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ofs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] = 1;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1575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Algorithm 2: Optimizing </a:t>
            </a:r>
            <a:r>
              <a:rPr lang="en-US" dirty="0" err="1"/>
              <a:t>Bresenham</a:t>
            </a:r>
            <a:endParaRPr lang="en-US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DD46E35B-E956-47F9-9BB2-98837342BFDA}"/>
              </a:ext>
            </a:extLst>
          </p:cNvPr>
          <p:cNvSpPr/>
          <p:nvPr/>
        </p:nvSpPr>
        <p:spPr>
          <a:xfrm>
            <a:off x="514351" y="1409934"/>
            <a:ext cx="558164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ofs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p = err &gt;&gt; 31;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- p &amp;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ofs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+=  1 – p &amp; w;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.pixels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ofs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] = 1;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820F3EC-C1EC-409B-B56D-D9F473085824}"/>
              </a:ext>
            </a:extLst>
          </p:cNvPr>
          <p:cNvSpPr/>
          <p:nvPr/>
        </p:nvSpPr>
        <p:spPr>
          <a:xfrm>
            <a:off x="6096004" y="1409934"/>
            <a:ext cx="558164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bresenham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 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b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</a:b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</a:t>
            </a:r>
            <a:r>
              <a:rPr lang="en-US" altLang="en-US" dirty="0">
                <a:solidFill>
                  <a:srgbClr val="2B91AF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&amp;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y = 0, err = -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ix = -2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2 * 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by,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ofs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= 0;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for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x = 0; x &lt;= </a:t>
            </a:r>
            <a:r>
              <a:rPr lang="en-US" altLang="en-US" dirty="0">
                <a:solidFill>
                  <a:srgbClr val="808080"/>
                </a:solidFill>
                <a:latin typeface="Consolas" panose="020B0609020204030204" pitchFamily="49" charset="0"/>
              </a:rPr>
              <a:t>bx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 x++)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 {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FF"/>
                </a:solidFill>
                <a:latin typeface="Consolas" panose="020B0609020204030204" pitchFamily="49" charset="0"/>
              </a:rPr>
              <a:t>    if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(err &gt;= 0)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err += ix;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ofs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+= w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err +=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iy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    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ofs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++;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</a:t>
            </a:r>
            <a:r>
              <a:rPr lang="en-US" altLang="en-US" dirty="0" err="1">
                <a:solidFill>
                  <a:srgbClr val="808080"/>
                </a:solidFill>
                <a:latin typeface="Consolas" panose="020B0609020204030204" pitchFamily="49" charset="0"/>
              </a:rPr>
              <a:t>raster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.pixels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[</a:t>
            </a:r>
            <a:r>
              <a:rPr lang="en-US" alt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ofs</a:t>
            </a: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] = 1;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  }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  <a:endParaRPr lang="en-US" altLang="en-US" sz="4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2013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6cd991bf-f022-4378-96e7-2c338aeb3f5a"/>
  <p:tag name="EE4P_AGENDAWIZARD" val="&lt;ee4p&gt;&lt;layouts&gt;&lt;layout name=&quot;Line&quot; id=&quot;1_2&quot;&gt;&lt;standard&gt;&lt;textframe horizontalAnchor=&quot;1&quot; marginBottom=&quot;6&quot; marginLeft=&quot;0&quot; marginRight=&quot;0&quot; marginTop=&quot;6&quot; orientation=&quot;1&quot; verticalAnchor=&quot;1&quot; /&gt;&lt;font name=&quot;+mn-lt&quot; bold=&quot;0&quot; italic=&quot;0&quot; color=&quot;13&quot; /&gt;&lt;paragraphformat firstLineIndent=&quot;0&quot; leftIndent=&quot;0&quot; rightIndent=&quot;0&quot; lineRuleBefore=&quot;&quot; lineRuleWithin=&quot;&quot; lineRuleAfter=&quot;&quot; spaceBefore=&quot;&quot; spaceWithin=&quot;&quot; spaceAfter=&quot;&quot; /&gt;&lt;fill visible=&quot;0&quot; /&gt;&lt;line visible=&quot;0&quot; /&gt;&lt;bulletformat visible=&quot;0&quot; /&gt;&lt;shadow visible=&quot;0&quot; /&gt;&lt;/standard&gt;&lt;agenda name=&quot;New Agenda&quot; title=&quot;Agenda&quot; subtitle=&quot;&quot; sizingModeId=&quot;2&quot; fontSize=&quot;16&quot; fontSizeAuto=&quot;1&quot; startTime=&quot;540&quot; timeFormatId=&quot;1&quot; startItemNo=&quot;1&quot; createSingleAgendaSlide=&quot;1&quot; createSeparatingSlides=&quot;1&quot; createBackupSlide=&quot;1&quot; /&gt;&lt;columns&gt;&lt;column field=&quot;itemno&quot; label=&quot;No.&quot; checked=&quot;1&quot; leftSpacing=&quot;0&quot; rightSpacing=&quot;0&quot; dock=&quot;1&quot; fixedWidth=&quot;25.000001&quot; /&gt;&lt;column field=&quot;topic&quot; label=&quot;Topic&quot; leftSpacing=&quot;5&quot; rightDistribute=&quot;1&quot; dock=&quot;1&quot; /&gt;&lt;column field=&quot;responsible&quot; label=&quot;Responsible&quot; visible=&quot;1&quot; checked=&quot;1&quot; leftSpacing=&quot;10&quot; rightDistribute=&quot;1&quot; dock=&quot;1&quot; /&gt;&lt;column field=&quot;freecolumn&quot; label=&quot;&quot; visible=&quot;1&quot; checked=&quot;0&quot; leftSpacing=&quot;10&quot; rightDistribute=&quot;1&quot; dock=&quot;1&quot; /&gt;&lt;column field=&quot;timeslot&quot; label=&quot;Time Slot&quot; visible=&quot;1&quot; checked=&quot;1&quot; leftSpacing=&quot;10&quot; rightSpacing=&quot;6&quot; dock=&quot;2&quot; /&gt;&lt;column field=&quot;pageno&quot; label=&quot;Page No.&quot; visible=&quot;1&quot; checked=&quot;0&quot; leftSpacing=&quot;10&quot; rightSpacing=&quot;6&quot; dock=&quot;2&quot; /&gt;&lt;/columns&gt;&lt;position left=&quot;40.49992&quot; top=&quot;135.25&quot; width=&quot;878.8124&quot; height=&quot;350.25&quot; /&gt;&lt;!--&#10;      &lt;subtitle&gt;&#10;        &lt;position left=&quot;31.25&quot; top=&quot;92.00031&quot; width=&quot;657.75&quot; height=&quot;19.25&quot;/&gt;&#10;        &lt;font size=&quot;16&quot;/&gt;&#10;        &lt;textframe marginBottom=&quot;0&quot; marginTop=&quot;0&quot;/&gt;&#10;        &lt;paragraphformat alignment=&quot;1&quot;/&gt;&#10;      &lt;/subtitle&gt;&#10;   --&gt;&lt;settings allowedSizingModeIds=&quot;1|2&quot; allowedFontSizes=&quot;8|9|10|10.5|11|12|14|16|18&quot; allowedTimeFormatIds=&quot;1|2|3&quot; slideLayout=&quot;11&quot; customLayoutName=&quot;Nur Titel|Title Only&quot; customLayoutIndex=&quot;&quot; showBreak=&quot;1&quot; singleAgendaSlideSelected=&quot;0&quot; backupSlideTitle=&quot;Backup: %agendaName%&quot; topMargin=&quot;0&quot; leftMargin=&quot;0&quot; allowedLevels=&quot;4&quot; itemNoFormats=&quot;{1}¦{1}.{2}¦{3:alphaLC}¦{3:alphaLC}.{4:alphaLC}&quot; /&gt;&lt;!-- Agenda item formats --&gt;&lt;cases&gt;&lt;case level=&quot;1&quot; selected=&quot;0&quot; break=&quot;0&quot; topMinSpacing=&quot;5&quot; topMaxSpacing=&quot;5&quot; bottomMinSpacing=&quot;0&quot; bottomMaxSpacing=&quot;0&quot;&gt;&lt;element field=&quot;itemno&quot; type=&quot;autoshape&quot; autoShapeType=&quot;1&quot;&gt;&lt;textframe marginLeft=&quot;6&quot; marginRight=&quot;0&quot; /&gt;&lt;paragraphformat alignment=&quot;1&quot; /&gt;&lt;/element&gt;&lt;element field=&quot;topic&quot; type=&quot;autoshape&quot; autoShapeType=&quot;1&quot;&gt;&lt;paragraphformat alignment=&quot;1&quot; /&gt;&lt;textframe marginLeft=&quot;0&quot; /&gt;&lt;/element&gt;&lt;element field=&quot;responsible&quot; type=&quot;autoshape&quot; autoShapeType=&quot;1&quot;&gt;&lt;paragraphformat alignment=&quot;1&quot; /&gt;&lt;/element&gt;&lt;element field=&quot;freecolumn&quot; type=&quot;autoshape&quot; autoShapeType=&quot;1&quot;&gt;&lt;paragraphformat alignment=&quot;1&quot; /&gt;&lt;/element&gt;&lt;element field=&quot;timeslot&quot; type=&quot;autoshape&quot; autoShapeType=&quot;1&quot;&gt;&lt;paragraphformat alignment=&quot;1&quot; /&gt;&lt;/element&gt;&lt;element field=&quot;pageno&quot; type=&quot;autoshape&quot; autoShapeType=&quot;1&quot;&gt;&lt;paragraphformat alignment=&quot;3&quot; /&gt;&lt;/element&gt;&lt;/case&gt;&lt;case level=&quot;1&quot; selected=&quot;1&quot; break=&quot;0&quot; topMinSpacing=&quot;5&quot; topMaxSpacing=&quot;5&quot; bottomMinSpacing=&quot;0&quot; bottomMaxSpacing=&quot;0&quot;&gt;&lt;element type=&quot;line&quot; value=&quot;&quot;&gt;&lt;position left=&quot;0&quot; top=&quot;itemHeight&quot; width=&quot;agendaWidth&quot; height=&quot;0&quot; /&gt;&lt;line style=&quot;1&quot; dashStyle=&quot;1&quot; foreColor=&quot;5&quot; transparency=&quot;0&quot; visible=&quot;1&quot; weight=&quot;0.75&quot; /&gt;&lt;/element&gt;&lt;element type=&quot;line&quot; value=&quot;&quot;&gt;&lt;position left=&quot;0&quot; top=&quot;0&quot; width=&quot;agendaWidth&quot; height=&quot;0&quot; /&gt;&lt;line style=&quot;1&quot; dashStyle=&quot;1&quot; foreColor=&quot;5&quot; transparency=&quot;0&quot; visible=&quot;1&quot; weight=&quot;0.75&quot; /&gt;&lt;/element&gt;&lt;element field=&quot;itemno&quot; type=&quot;autoshape&quot; autoShapeType=&quot;1&quot;&gt;&lt;textframe marginLeft=&quot;6&quot; marginRight=&quot;0&quot; /&gt;&lt;paragraphformat alignment=&quot;1&quot; /&gt;&lt;font color=&quot;5&quot; /&gt;&lt;/element&gt;&lt;element field=&quot;topic&quot; type=&quot;autoshape&quot; autoShapeType=&quot;1&quot;&gt;&lt;paragraphformat alignment=&quot;1&quot; /&gt;&lt;font color=&quot;5&quot; /&gt;&lt;textframe marginLeft=&quot;0&quot; /&gt;&lt;/element&gt;&lt;element field=&quot;responsible&quot; type=&quot;autoshape&quot; autoShapeType=&quot;1&quot;&gt;&lt;paragraphformat alignment=&quot;1&quot; /&gt;&lt;font color=&quot;5&quot; /&gt;&lt;/element&gt;&lt;element field=&quot;freecolumn&quot; type=&quot;autoshape&quot; autoShapeType=&quot;1&quot;&gt;&lt;paragraphformat alignment=&quot;1&quot; /&gt;&lt;font color=&quot;5&quot; /&gt;&lt;/element&gt;&lt;element field=&quot;timeslot&quot; type=&quot;autoshape&quot; autoShapeType=&quot;1&quot;&gt;&lt;paragraphformat alignment=&quot;1&quot; /&gt;&lt;font color=&quot;5&quot; /&gt;&lt;/element&gt;&lt;element field=&quot;pageno&quot; type=&quot;autoshape&quot; autoShapeType=&quot;1&quot;&gt;&lt;paragraphformat alignment=&quot;3&quot; /&gt;&lt;font color=&quot;5&quot; /&gt;&lt;/element&gt;&lt;/case&gt;&lt;case level=&quot;2&quot; selected=&quot;0&quot; break=&quot;0&quot; topMinSpacing=&quot;5&quot; topMaxSpacing=&quot;5&quot; bottomMinSpacing=&quot;0&quot; bottomMaxSpacing=&quot;0&quot;&gt;&lt;element field=&quot;itemno&quot; type=&quot;autoshape&quot; autoShapeType=&quot;1&quot; indent=&quot;(level-1)*(itemSingleHeight*25/31.50472+topicLeftSpacing) &quot; indentType=&quot;1&quot;&gt;&lt;textframe marginLeft=&quot;0&quot; marginRight=&quot;0&quot; /&gt;&lt;paragraphformat alignment=&quot;1&quot; /&gt;&lt;/element&gt;&lt;element field=&quot;topic&quot; type=&quot;autoshape&quot; autoShapeType=&quot;1&quot; indent=&quot;(level-1)*(itemSingleHeight*25/31.50472+topicLeftSpacing) &quot; indentType=&quot;2&quot;&gt;&lt;paragraphformat alignment=&quot;1&quot; /&gt;&lt;textframe marginLeft=&quot;0&quot; /&gt;&lt;/element&gt;&lt;element field=&quot;responsible&quot; type=&quot;autoshape&quot; autoShapeType=&quot;1&quot; indent=&quot;(level-1)*(itemSingleHeight*25/31.50472+topicLeftSpacing) &quot; indentType=&quot;1&quot;&gt;&lt;paragraphformat alignment=&quot;1&quot; /&gt;&lt;/element&gt;&lt;element field=&quot;freecolumn&quot; type=&quot;autoshape&quot; autoShapeType=&quot;1&quot; indent=&quot;(level-1)*(itemSingleHeight*25/31.50472+topicLeftSpacing) &quot; indentType=&quot;1&quot;&gt;&lt;paragraphformat alignment=&quot;1&quot; /&gt;&lt;/element&gt;&lt;element field=&quot;timeslot&quot; type=&quot;autoshape&quot; autoShapeType=&quot;1&quot;&gt;&lt;paragraphformat alignment=&quot;1&quot; /&gt;&lt;/element&gt;&lt;element field=&quot;pageno&quot; type=&quot;autoshape&quot; autoShapeType=&quot;1&quot;&gt;&lt;paragraphformat alignment=&quot;3&quot; /&gt;&lt;/element&gt;&lt;/case&gt;&lt;case level=&quot;2&quot; selected=&quot;1&quot; break=&quot;0&quot; topMinSpacing=&quot;5&quot; topMaxSpacing=&quot;5&quot; bottomMinSpacing=&quot;0&quot; bottomMaxSpacing=&quot;0&quot;&gt;&lt;element type=&quot;line&quot; value=&quot;&quot;&gt;&lt;position left=&quot;0&quot; top=&quot;itemHeight&quot; width=&quot;agendaWidth&quot; height=&quot;0&quot; /&gt;&lt;line style=&quot;1&quot; dashStyle=&quot;1&quot; foreColor=&quot;5&quot; transparency=&quot;0&quot; visible=&quot;1&quot; weight=&quot;0.75&quot; /&gt;&lt;/element&gt;&lt;element type=&quot;line&quot; value=&quot;&quot;&gt;&lt;position left=&quot;0&quot; top=&quot;0&quot; width=&quot;agendaWidth&quot; height=&quot;0&quot; /&gt;&lt;line style=&quot;1&quot; dashStyle=&quot;1&quot; foreColor=&quot;5&quot; transparency=&quot;0&quot; visible=&quot;1&quot; weight=&quot;0.75&quot; /&gt;&lt;/element&gt;&lt;element field=&quot;itemno&quot; type=&quot;autoshape&quot; autoShapeType=&quot;1&quot; indent=&quot;(level-1)*(itemSingleHeight*25/31.50472+topicLeftSpacing) &quot; indentType=&quot;1&quot;&gt;&lt;textframe marginLeft=&quot;0&quot; marginRight=&quot;0&quot; /&gt;&lt;paragraphformat alignment=&quot;1&quot; /&gt;&lt;font color=&quot;5&quot; /&gt;&lt;/element&gt;&lt;element field=&quot;topic&quot; type=&quot;autoshape&quot; autoShapeType=&quot;1&quot; indent=&quot;(level-1)*(itemSingleHeight*25/31.50472+topicLeftSpacing) &quot; indentType=&quot;2&quot;&gt;&lt;paragraphformat alignment=&quot;1&quot; /&gt;&lt;font color=&quot;5&quot; /&gt;&lt;textframe marginLeft=&quot;0&quot; /&gt;&lt;/element&gt;&lt;element field=&quot;responsible&quot; type=&quot;autoshape&quot; autoShapeType=&quot;1&quot; indent=&quot;(level-1)*(itemSingleHeight*25/31.50472+topicLeftSpacing) &quot; indentType=&quot;1&quot;&gt;&lt;paragraphformat alignment=&quot;1&quot; /&gt;&lt;font color=&quot;5&quot; /&gt;&lt;/element&gt;&lt;element field=&quot;freecolumn&quot; type=&quot;autoshape&quot; autoShapeType=&quot;1&quot; indent=&quot;(level-1)*(itemSingleHeight*25/31.50472+topicLeftSpacing) &quot; indentType=&quot;1&quot;&gt;&lt;paragraphformat alignment=&quot;1&quot; /&gt;&lt;font color=&quot;5&quot; /&gt;&lt;/element&gt;&lt;element field=&quot;timeslot&quot; type=&quot;autoshape&quot; autoShapeType=&quot;1&quot;&gt;&lt;paragraphformat alignment=&quot;1&quot; /&gt;&lt;font color=&quot;5&quot; /&gt;&lt;/element&gt;&lt;element field=&quot;pageno&quot; type=&quot;autoshape&quot; autoShapeType=&quot;1&quot;&gt;&lt;paragraphformat alignment=&quot;3&quot; /&gt;&lt;font color=&quot;5&quot; /&gt;&lt;/element&gt;&lt;/case&gt;&lt;case level=&quot;1&quot; selected=&quot;0&quot; break=&quot;1&quot; topMinSpacing=&quot;5&quot; topMaxSpacing=&quot;5&quot; bottomMinSpacing=&quot;0&quot; bottomMaxSpacing=&quot;0&quot;&gt;&lt;element field=&quot;topic&quot; type=&quot;autoshape&quot; autoShapeType=&quot;1&quot; indent=&quot;(level-1)*(itemSingleHeight*25/31.50472+topicLeftSpacing) &quot; indentType=&quot;2&quot;&gt;&lt;paragraphformat alignment=&quot;1&quot; /&gt;&lt;font italic=&quot;1&quot; /&gt;&lt;/element&gt;&lt;element field=&quot;responsible&quot; type=&quot;autoshape&quot; autoShapeType=&quot;1&quot; indent=&quot;(level-1)*(itemSingleHeight*25/31.50472+topicLeftSpacing) &quot; indentType=&quot;1&quot;&gt;&lt;paragraphformat alignment=&quot;1&quot; /&gt;&lt;font italic=&quot;1&quot; /&gt;&lt;/element&gt;&lt;element field=&quot;freecolumn&quot; type=&quot;autoshape&quot; autoShapeType=&quot;1&quot; indent=&quot;(level-1)*(itemSingleHeight*25/31.50472+topicLeftSpacing) &quot; indentType=&quot;1&quot;&gt;&lt;paragraphformat alignment=&quot;1&quot; /&gt;&lt;font italic=&quot;1&quot; /&gt;&lt;/element&gt;&lt;element field=&quot;timeslot&quot; type=&quot;autoshape&quot; autoShapeType=&quot;1&quot;&gt;&lt;paragraphformat alignment=&quot;1&quot; /&gt;&lt;font italic=&quot;1&quot; /&gt;&lt;/element&gt;&lt;element field=&quot;pageno&quot; type=&quot;autoshape&quot; autoShapeType=&quot;1&quot;&gt;&lt;paragraphformat alignment=&quot;3&quot; /&gt;&lt;font italic=&quot;1&quot; /&gt;&lt;/element&gt;&lt;/case&gt;&lt;case level=&quot;1&quot; selected=&quot;1&quot; break=&quot;1&quot; topMinSpacing=&quot;5&quot; topMaxSpacing=&quot;5&quot; bottomMinSpacing=&quot;0&quot; bottomMaxSpacing=&quot;0&quot;&gt;&lt;element type=&quot;line&quot; value=&quot;&quot;&gt;&lt;position left=&quot;0&quot; top=&quot;itemHeight&quot; width=&quot;agendaWidth&quot; height=&quot;0&quot; /&gt;&lt;line style=&quot;1&quot; dashStyle=&quot;1&quot; foreColor=&quot;5&quot; transparency=&quot;0&quot; visible=&quot;1&quot; weight=&quot;0.75&quot; /&gt;&lt;/element&gt;&lt;element type=&quot;line&quot; value=&quot;&quot;&gt;&lt;position left=&quot;0&quot; top=&quot;0&quot; width=&quot;agendaWidth&quot; height=&quot;0&quot; /&gt;&lt;line style=&quot;1&quot; dashStyle=&quot;1&quot; foreColor=&quot;5&quot; transparency=&quot;0&quot; visible=&quot;1&quot; weight=&quot;0.75&quot; /&gt;&lt;/element&gt;&lt;element field=&quot;topic&quot; type=&quot;autoshape&quot; autoShapeType=&quot;1&quot; indent=&quot;(level-1)*(itemSingleHeight*25/31.50472+topicLeftSpacing) &quot; indentType=&quot;2&quot;&gt;&lt;paragraphformat alignment=&quot;1&quot; /&gt;&lt;font color=&quot;5&quot; italic=&quot;1&quot; /&gt;&lt;/element&gt;&lt;element field=&quot;responsible&quot; type=&quot;autoshape&quot; autoShapeType=&quot;1&quot; indent=&quot;(level-1)*(itemSingleHeight*25/31.50472+topicLeftSpacing) &quot; indentType=&quot;1&quot;&gt;&lt;paragraphformat alignment=&quot;1&quot; /&gt;&lt;font color=&quot;5&quot; italic=&quot;1&quot; /&gt;&lt;/element&gt;&lt;element field=&quot;freecolumn&quot; type=&quot;autoshape&quot; autoShapeType=&quot;1&quot; indent=&quot;(level-1)*(itemSingleHeight*25/31.50472+topicLeftSpacing) &quot; indentType=&quot;1&quot;&gt;&lt;paragraphformat alignment=&quot;1&quot; /&gt;&lt;font color=&quot;5&quot; italic=&quot;1&quot; /&gt;&lt;/element&gt;&lt;element field=&quot;timeslot&quot; type=&quot;autoshape&quot; autoShapeType=&quot;1&quot;&gt;&lt;paragraphformat alignment=&quot;1&quot; /&gt;&lt;font color=&quot;5&quot; italic=&quot;1&quot; /&gt;&lt;/element&gt;&lt;element field=&quot;pageno&quot; type=&quot;autoshape&quot; autoShapeType=&quot;1&quot;&gt;&lt;paragraphformat alignment=&quot;3&quot; /&gt;&lt;font color=&quot;5&quot; italic=&quot;1&quot; /&gt;&lt;/element&gt;&lt;/case&gt;&lt;/cases&gt;&lt;!-- Elements on slide independent of items --&gt;&lt;elements&gt;&lt;!--&#10;        &lt;element type=&quot;textbox&quot; zOrder=&quot;1&quot; value=&quot;test&quot;&gt;&#10;          &lt;position left=&quot;0&quot; top=&quot;0&quot; width=&quot;30&quot; height=&quot;30&quot;/&gt;&#10;        &lt;/element&gt;&#10;      --&gt;&lt;/elements&gt;&lt;/layout&gt;&lt;/layouts&gt;&lt;contents&gt;&lt;agenda name=&quot;New Agenda&quot; title=&quot;Overview&quot; subtitle=&quot;&quot; sizingModeId=&quot;2&quot; fontSize=&quot;16&quot; startTime=&quot;540&quot; timeFormatId=&quot;1&quot; startItemNo=&quot;1&quot; createSingleAgendaSlide=&quot;1&quot; createSeparatingSlides=&quot;1&quot; createBackupSlide=&quot;0&quot; layoutId=&quot;1_2&quot; fontSizeAuto=&quot;0&quot; createSections=&quot;0&quot; singleSlideId=&quot;38d2640f-50e6-483f-a24e-6fdaa3abf1fd&quot; backupSlideId=&quot;&quot; hideSeparatingSlides=&quot;0&quot;&gt;&lt;columns leftSpacing=&quot;0&quot; rightSpacing=&quot;0&quot;&gt;&lt;column field=&quot;itemno&quot; label=&quot;No.&quot; checked=&quot;1&quot; leftSpacing=&quot;0&quot; rightSpacing=&quot;0&quot; dock=&quot;1&quot; fixedWidth=&quot;25.000001&quot; /&gt;&lt;column field=&quot;topic&quot; label=&quot;Topic&quot; leftSpacing=&quot;5&quot; rightDistribute=&quot;1&quot; dock=&quot;1&quot; rightSpacing=&quot;602.187&quot; /&gt;&lt;column field=&quot;responsible&quot; label=&quot;Responsible&quot; visible=&quot;1&quot; checked=&quot;0&quot; leftSpacing=&quot;10&quot; rightDistribute=&quot;1&quot; dock=&quot;1&quot; rightSpacing=&quot;236.6387&quot; /&gt;&lt;column field=&quot;freecolumn&quot; label=&quot;&quot; visible=&quot;1&quot; checked=&quot;0&quot; leftSpacing=&quot;10&quot; rightDistribute=&quot;1&quot; dock=&quot;1&quot; /&gt;&lt;column field=&quot;timeslot&quot; label=&quot;Time Slot&quot; visible=&quot;1&quot; checked=&quot;0&quot; leftSpacing=&quot;10&quot; rightSpacing=&quot;6&quot; dock=&quot;2&quot; /&gt;&lt;column field=&quot;pageno&quot; label=&quot;Page No.&quot; visible=&quot;1&quot; checked=&quot;0&quot; leftSpacing=&quot;10&quot; rightSpacing=&quot;6&quot; dock=&quot;2&quot; /&gt;&lt;/columns&gt;&lt;items&gt;&lt;item duration=&quot;30&quot; id=&quot;44b6a484-225a-4ab5-90b9-214edf149442&quot; parentId=&quot;&quot; level=&quot;1&quot; generateAgendaSlide=&quot;1&quot; showAgendaItem=&quot;1&quot; isBreak=&quot;0&quot; topic=&quot;Introduction&quot; agendaSlideId=&quot;4e222d29-21b3-4d75-bed3-781957636c47&quot; /&gt;&lt;item duration=&quot;30&quot; id=&quot;5643f940-4ad6-4ebc-92c2-1d177e70edd5&quot; parentId=&quot;&quot; level=&quot;1&quot; generateAgendaSlide=&quot;1&quot; showAgendaItem=&quot;1&quot; isBreak=&quot;0&quot; topic=&quot;Line Definition&quot; agendaSlideId=&quot;5e327247-de1f-4393-aee7-8145da40f5ed&quot; /&gt;&lt;item duration=&quot;30&quot; id=&quot;8771c989-bba0-4aa5-bb1f-69b698faa1ea&quot; parentId=&quot;&quot; level=&quot;1&quot; generateAgendaSlide=&quot;1&quot; showAgendaItem=&quot;1&quot; isBreak=&quot;0&quot; topic=&quot;Base Algorithms&quot; agendaSlideId=&quot;84dab768-ebd0-42f8-968b-e9a9326de09e&quot; /&gt;&lt;item duration=&quot;30&quot; id=&quot;e09d3d0b-07df-4a73-89fe-8b76cae22132&quot; parentId=&quot;8771c989-bba0-4aa5-bb1f-69b698faa1ea&quot; level=&quot;2&quot; generateAgendaSlide=&quot;1&quot; showAgendaItem=&quot;1&quot; isBreak=&quot;0&quot; topic=&quot;Naïve Linear Function Sampling&quot; agendaSlideId=&quot;6e3d01d3-4e90-48f0-aa19-06abb2426dd9&quot; /&gt;&lt;item duration=&quot;30&quot; id=&quot;775befba-c816-453f-a748-6a73bbed59d1&quot; parentId=&quot;8771c989-bba0-4aa5-bb1f-69b698faa1ea&quot; level=&quot;2&quot; generateAgendaSlide=&quot;1&quot; showAgendaItem=&quot;1&quot; isBreak=&quot;0&quot; topic=&quot;Bresenham&quot; agendaSlideId=&quot;84394f5b-6428-4e3e-bc74-53431082af78&quot; /&gt;&lt;item duration=&quot;30&quot; id=&quot;8513425a-d65b-40ca-bbb9-a98f6dfaed72&quot; parentId=&quot;8771c989-bba0-4aa5-bb1f-69b698faa1ea&quot; level=&quot;2&quot; generateAgendaSlide=&quot;1&quot; showAgendaItem=&quot;1&quot; isBreak=&quot;0&quot; topic=&quot;Signed Distance Function Sample&quot; agendaSlideId=&quot;f3f9eccd-0924-4313-ae28-453057e51cd1&quot; /&gt;&lt;item duration=&quot;30&quot; id=&quot;859812ea-2533-46c9-bd98-4c986763c4ec&quot; parentId=&quot;8771c989-bba0-4aa5-bb1f-69b698faa1ea&quot; level=&quot;2&quot; generateAgendaSlide=&quot;1&quot; showAgendaItem=&quot;1&quot; isBreak=&quot;0&quot; topic=&quot;Summary&quot; agendaSlideId=&quot;48c4bf1c-8166-4839-a078-626a9dfdd3f0&quot; /&gt;&lt;item duration=&quot;30&quot; id=&quot;42d1716d-bbe7-4337-96b3-2c8e51de9efe&quot; parentId=&quot;&quot; level=&quot;1&quot; generateAgendaSlide=&quot;1&quot; showAgendaItem=&quot;1&quot; isBreak=&quot;0&quot; topic=&quot;Attribute Interpolation&quot; agendaSlideId=&quot;aace1718-1370-488f-85da-74bf6b590092&quot; /&gt;&lt;item duration=&quot;30&quot; id=&quot;0ee4dd9d-0414-400c-aa90-2ff1d59f14a3&quot; parentId=&quot;&quot; level=&quot;1&quot; generateAgendaSlide=&quot;1&quot; showAgendaItem=&quot;1&quot; isBreak=&quot;0&quot; topic=&quot;Antialiasing&quot; agendaSlideId=&quot;baa9610f-e2d0-447e-909d-4235c5eefb31&quot; /&gt;&lt;item duration=&quot;30&quot; id=&quot;26d7458e-e6b8-4f8d-9929-dd925a7039d4&quot; parentId=&quot;0ee4dd9d-0414-400c-aa90-2ff1d59f14a3&quot; level=&quot;2&quot; generateAgendaSlide=&quot;1&quot; showAgendaItem=&quot;1&quot; isBreak=&quot;0&quot; topic=&quot;Conservative Line Rasterization&quot; agendaSlideId=&quot;8ef8a920-5a98-4088-8a1b-83c38a9f3a26&quot; /&gt;&lt;item duration=&quot;30&quot; id=&quot;9e7f83fb-92be-46cd-bfcd-403d8fd9fc6b&quot; parentId=&quot;0ee4dd9d-0414-400c-aa90-2ff1d59f14a3&quot; level=&quot;2&quot; generateAgendaSlide=&quot;1&quot; showAgendaItem=&quot;1&quot; isBreak=&quot;0&quot; topic=&quot;Wu Antialiasing&quot; agendaSlideId=&quot;6b262a5c-fe8d-4d62-88b5-6153509d880a&quot; /&gt;&lt;item duration=&quot;30&quot; id=&quot;8fc3e5d2-6546-4d4a-99df-fbb82c0a3097&quot; parentId=&quot;&quot; level=&quot;1&quot; generateAgendaSlide=&quot;1&quot; showAgendaItem=&quot;1&quot; isBreak=&quot;0&quot; topic=&quot;Clipping&quot; agendaSlideId=&quot;b6ccde07-5ae4-46ad-8c20-e2d417a92b8b&quot; /&gt;&lt;/items&gt;&lt;/agenda&gt;&lt;/contents&gt;&lt;/ee4p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ItemNo"/>
  <p:tag name="EE4P_AGENDAWIZARD_CONTENT" val="/3"/>
  <p:tag name="EE4P_AGENDAWIZARD_PROPERTIES" val="40.49992/206.2728/24.31968/30.64748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ItemNo"/>
  <p:tag name="EE4P_AGENDAWIZARD_CONTENT" val="/5"/>
  <p:tag name="EE4P_AGENDAWIZARD_PROPERTIES" val="40.49992/419.3412/24.31968/30.64748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Topic"/>
  <p:tag name="EE4P_AGENDAWIZARD_CONTENT" val="/Attribute Interpolation"/>
  <p:tag name="EE4P_AGENDAWIZARD_PROPERTIES" val="69.68362/383.8298/263.8279/30.647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ItemNo"/>
  <p:tag name="EE4P_AGENDAWIZARD_CONTENT" val="/4"/>
  <p:tag name="EE4P_AGENDAWIZARD_PROPERTIES" val="40.49992/383.8298/24.31968/30.6474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8c4bf1c-8166-4839-a078-626a9dfdd3f0_Topic"/>
  <p:tag name="EE4P_AGENDAWIZARD_CONTENT" val="/Summary"/>
  <p:tag name="EE4P_AGENDAWIZARD_PROPERTIES" val="98.86724/348.3184/234.6443/30.647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8c4bf1c-8166-4839-a078-626a9dfdd3f0_ItemNo"/>
  <p:tag name="EE4P_AGENDAWIZARD_CONTENT" val="/3.4"/>
  <p:tag name="EE4P_AGENDAWIZARD_PROPERTIES" val="69.68362/348.3184/24.31968/30.647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f3f9eccd-0924-4313-ae28-453057e51cd1_Topic"/>
  <p:tag name="EE4P_AGENDAWIZARD_CONTENT" val="/Signed Distance Function Sample"/>
  <p:tag name="EE4P_AGENDAWIZARD_PROPERTIES" val="98.86724/312.807/234.6443/30.647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f3f9eccd-0924-4313-ae28-453057e51cd1_ItemNo"/>
  <p:tag name="EE4P_AGENDAWIZARD_CONTENT" val="/3.3"/>
  <p:tag name="EE4P_AGENDAWIZARD_PROPERTIES" val="69.68362/312.807/24.31968/30.647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394f5b-6428-4e3e-bc74-53431082af78_Element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394f5b-6428-4e3e-bc74-53431082af78_Element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394f5b-6428-4e3e-bc74-53431082af78_Topic"/>
  <p:tag name="EE4P_AGENDAWIZARD_CONTENT" val="/Bresenham"/>
  <p:tag name="EE4P_AGENDAWIZARD_PROPERTIES" val="98.86724/277.2956/234.6443/30.647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Topic"/>
  <p:tag name="EE4P_AGENDAWIZARD_CONTENT" val="/Line Definition"/>
  <p:tag name="EE4P_AGENDAWIZARD_PROPERTIES" val="69.68362/170.7614/263.8279/30.647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394f5b-6428-4e3e-bc74-53431082af78_ItemNo"/>
  <p:tag name="EE4P_AGENDAWIZARD_CONTENT" val="/3.2"/>
  <p:tag name="EE4P_AGENDAWIZARD_PROPERTIES" val="69.68362/277.2956/24.31968/30.647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e3d01d3-4e90-48f0-aa19-06abb2426dd9_Topic"/>
  <p:tag name="EE4P_AGENDAWIZARD_CONTENT" val="/Naïve Linear Function Sampling"/>
  <p:tag name="EE4P_AGENDAWIZARD_PROPERTIES" val="98.86724/241.7842/234.6443/30.647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e3d01d3-4e90-48f0-aa19-06abb2426dd9_ItemNo"/>
  <p:tag name="EE4P_AGENDAWIZARD_CONTENT" val="/3.1"/>
  <p:tag name="EE4P_AGENDAWIZARD_PROPERTIES" val="69.68362/241.7842/24.31968/30.647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Topic"/>
  <p:tag name="EE4P_AGENDAWIZARD_CONTENT" val="/Base Algorithms"/>
  <p:tag name="EE4P_AGENDAWIZARD_PROPERTIES" val="69.68362/206.2728/263.8279/30.6474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ItemNo"/>
  <p:tag name="EE4P_AGENDAWIZARD_CONTENT" val="/3"/>
  <p:tag name="EE4P_AGENDAWIZARD_PROPERTIES" val="40.49992/206.2728/24.31968/30.64748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Topic"/>
  <p:tag name="EE4P_AGENDAWIZARD_CONTENT" val="/Line Definition"/>
  <p:tag name="EE4P_AGENDAWIZARD_PROPERTIES" val="69.68362/170.7614/263.8279/30.647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ItemNo"/>
  <p:tag name="EE4P_AGENDAWIZARD_CONTENT" val="/2"/>
  <p:tag name="EE4P_AGENDAWIZARD_PROPERTIES" val="40.49992/170.7614/24.31968/30.647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Introduction"/>
  <p:tag name="EE4P_AGENDAWIZARD_PROPERTIES" val="69.68362/135.25/263.8279/30.6474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24.31968/30.6474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ItemNo"/>
  <p:tag name="EE4P_AGENDAWIZARD_CONTENT" val="/2"/>
  <p:tag name="EE4P_AGENDAWIZARD_PROPERTIES" val="40.49992/170.7614/24.31968/30.647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f3f9eccd-0924-4313-ae28-453057e51cd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Topic"/>
  <p:tag name="EE4P_AGENDAWIZARD_CONTENT" val="/Clipping"/>
  <p:tag name="EE4P_AGENDAWIZARD_PROPERTIES" val="69.68362/454.8526/263.8279/30.6474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ItemNo"/>
  <p:tag name="EE4P_AGENDAWIZARD_CONTENT" val="/6"/>
  <p:tag name="EE4P_AGENDAWIZARD_PROPERTIES" val="40.49992/454.8526/24.31968/30.6474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Topic"/>
  <p:tag name="EE4P_AGENDAWIZARD_CONTENT" val="/Antialiasing"/>
  <p:tag name="EE4P_AGENDAWIZARD_PROPERTIES" val="69.68362/419.3412/263.8279/30.64748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ItemNo"/>
  <p:tag name="EE4P_AGENDAWIZARD_CONTENT" val="/5"/>
  <p:tag name="EE4P_AGENDAWIZARD_PROPERTIES" val="40.49992/419.3412/24.31968/30.64748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Topic"/>
  <p:tag name="EE4P_AGENDAWIZARD_CONTENT" val="/Attribute Interpolation"/>
  <p:tag name="EE4P_AGENDAWIZARD_PROPERTIES" val="69.68362/383.8298/263.8279/30.647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ItemNo"/>
  <p:tag name="EE4P_AGENDAWIZARD_CONTENT" val="/4"/>
  <p:tag name="EE4P_AGENDAWIZARD_PROPERTIES" val="40.49992/383.8298/24.31968/30.647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8c4bf1c-8166-4839-a078-626a9dfdd3f0_Topic"/>
  <p:tag name="EE4P_AGENDAWIZARD_CONTENT" val="/Summary"/>
  <p:tag name="EE4P_AGENDAWIZARD_PROPERTIES" val="98.86724/348.3184/234.6443/30.647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8c4bf1c-8166-4839-a078-626a9dfdd3f0_ItemNo"/>
  <p:tag name="EE4P_AGENDAWIZARD_CONTENT" val="/3.4"/>
  <p:tag name="EE4P_AGENDAWIZARD_PROPERTIES" val="69.68362/348.3184/24.31968/30.647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f3f9eccd-0924-4313-ae28-453057e51cd1_Element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Introduction"/>
  <p:tag name="EE4P_AGENDAWIZARD_PROPERTIES" val="69.68362/135.25/263.8279/30.64748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f3f9eccd-0924-4313-ae28-453057e51cd1_Element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f3f9eccd-0924-4313-ae28-453057e51cd1_Topic"/>
  <p:tag name="EE4P_AGENDAWIZARD_CONTENT" val="/Signed Distance Function Sample"/>
  <p:tag name="EE4P_AGENDAWIZARD_PROPERTIES" val="98.86724/312.807/234.6443/30.647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f3f9eccd-0924-4313-ae28-453057e51cd1_ItemNo"/>
  <p:tag name="EE4P_AGENDAWIZARD_CONTENT" val="/3.3"/>
  <p:tag name="EE4P_AGENDAWIZARD_PROPERTIES" val="69.68362/312.807/24.31968/30.647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394f5b-6428-4e3e-bc74-53431082af78_Topic"/>
  <p:tag name="EE4P_AGENDAWIZARD_CONTENT" val="/Bresenham"/>
  <p:tag name="EE4P_AGENDAWIZARD_PROPERTIES" val="98.86724/277.2956/234.6443/30.647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394f5b-6428-4e3e-bc74-53431082af78_ItemNo"/>
  <p:tag name="EE4P_AGENDAWIZARD_CONTENT" val="/3.2"/>
  <p:tag name="EE4P_AGENDAWIZARD_PROPERTIES" val="69.68362/277.2956/24.31968/30.6474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e3d01d3-4e90-48f0-aa19-06abb2426dd9_Topic"/>
  <p:tag name="EE4P_AGENDAWIZARD_CONTENT" val="/Naïve Linear Function Sampling"/>
  <p:tag name="EE4P_AGENDAWIZARD_PROPERTIES" val="98.86724/241.7842/234.6443/30.6474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e3d01d3-4e90-48f0-aa19-06abb2426dd9_ItemNo"/>
  <p:tag name="EE4P_AGENDAWIZARD_CONTENT" val="/3.1"/>
  <p:tag name="EE4P_AGENDAWIZARD_PROPERTIES" val="69.68362/241.7842/24.31968/30.647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Topic"/>
  <p:tag name="EE4P_AGENDAWIZARD_CONTENT" val="/Base Algorithms"/>
  <p:tag name="EE4P_AGENDAWIZARD_PROPERTIES" val="69.68362/206.2728/263.8279/30.6474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ItemNo"/>
  <p:tag name="EE4P_AGENDAWIZARD_CONTENT" val="/3"/>
  <p:tag name="EE4P_AGENDAWIZARD_PROPERTIES" val="40.49992/206.2728/24.31968/30.64748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Topic"/>
  <p:tag name="EE4P_AGENDAWIZARD_CONTENT" val="/Line Definition"/>
  <p:tag name="EE4P_AGENDAWIZARD_PROPERTIES" val="69.68362/170.7614/263.8279/30.647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24.31968/30.64748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ItemNo"/>
  <p:tag name="EE4P_AGENDAWIZARD_CONTENT" val="/2"/>
  <p:tag name="EE4P_AGENDAWIZARD_PROPERTIES" val="40.49992/170.7614/24.31968/30.6474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Introduction"/>
  <p:tag name="EE4P_AGENDAWIZARD_PROPERTIES" val="69.68362/135.25/263.8279/30.6474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24.31968/30.6474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48c4bf1c-8166-4839-a078-626a9dfdd3f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Topic"/>
  <p:tag name="EE4P_AGENDAWIZARD_CONTENT" val="/Clipping"/>
  <p:tag name="EE4P_AGENDAWIZARD_PROPERTIES" val="69.68362/454.8526/263.8279/30.6474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ItemNo"/>
  <p:tag name="EE4P_AGENDAWIZARD_CONTENT" val="/6"/>
  <p:tag name="EE4P_AGENDAWIZARD_PROPERTIES" val="40.49992/454.8526/24.31968/30.6474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Topic"/>
  <p:tag name="EE4P_AGENDAWIZARD_CONTENT" val="/Antialiasing"/>
  <p:tag name="EE4P_AGENDAWIZARD_PROPERTIES" val="69.68362/419.3412/263.8279/30.64748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ItemNo"/>
  <p:tag name="EE4P_AGENDAWIZARD_CONTENT" val="/5"/>
  <p:tag name="EE4P_AGENDAWIZARD_PROPERTIES" val="40.49992/419.3412/24.31968/30.64748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Topic"/>
  <p:tag name="EE4P_AGENDAWIZARD_CONTENT" val="/Attribute Interpolation"/>
  <p:tag name="EE4P_AGENDAWIZARD_PROPERTIES" val="69.68362/383.8298/263.8279/30.647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ItemNo"/>
  <p:tag name="EE4P_AGENDAWIZARD_CONTENT" val="/4"/>
  <p:tag name="EE4P_AGENDAWIZARD_PROPERTIES" val="40.49992/383.8298/24.31968/30.647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8c4bf1c-8166-4839-a078-626a9dfdd3f0_Element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8c4bf1c-8166-4839-a078-626a9dfdd3f0_Element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8c4bf1c-8166-4839-a078-626a9dfdd3f0_Topic"/>
  <p:tag name="EE4P_AGENDAWIZARD_CONTENT" val="/Summary"/>
  <p:tag name="EE4P_AGENDAWIZARD_PROPERTIES" val="98.86724/348.3184/234.6443/30.6474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8c4bf1c-8166-4839-a078-626a9dfdd3f0_ItemNo"/>
  <p:tag name="EE4P_AGENDAWIZARD_CONTENT" val="/3.4"/>
  <p:tag name="EE4P_AGENDAWIZARD_PROPERTIES" val="69.68362/348.3184/24.31968/30.647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f3f9eccd-0924-4313-ae28-453057e51cd1_Topic"/>
  <p:tag name="EE4P_AGENDAWIZARD_CONTENT" val="/Signed Distance Function Sample"/>
  <p:tag name="EE4P_AGENDAWIZARD_PROPERTIES" val="98.86724/312.807/234.6443/30.647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f3f9eccd-0924-4313-ae28-453057e51cd1_ItemNo"/>
  <p:tag name="EE4P_AGENDAWIZARD_CONTENT" val="/3.3"/>
  <p:tag name="EE4P_AGENDAWIZARD_PROPERTIES" val="69.68362/312.807/24.31968/30.647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394f5b-6428-4e3e-bc74-53431082af78_Topic"/>
  <p:tag name="EE4P_AGENDAWIZARD_CONTENT" val="/Bresenham"/>
  <p:tag name="EE4P_AGENDAWIZARD_PROPERTIES" val="98.86724/277.2956/234.6443/30.6474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394f5b-6428-4e3e-bc74-53431082af78_ItemNo"/>
  <p:tag name="EE4P_AGENDAWIZARD_CONTENT" val="/3.2"/>
  <p:tag name="EE4P_AGENDAWIZARD_PROPERTIES" val="69.68362/277.2956/24.31968/30.647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e3d01d3-4e90-48f0-aa19-06abb2426dd9_Topic"/>
  <p:tag name="EE4P_AGENDAWIZARD_CONTENT" val="/Naïve Linear Function Sampling"/>
  <p:tag name="EE4P_AGENDAWIZARD_PROPERTIES" val="98.86724/241.7842/234.6443/30.647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4e222d29-21b3-4d75-bed3-781957636c47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e3d01d3-4e90-48f0-aa19-06abb2426dd9_ItemNo"/>
  <p:tag name="EE4P_AGENDAWIZARD_CONTENT" val="/3.1"/>
  <p:tag name="EE4P_AGENDAWIZARD_PROPERTIES" val="69.68362/241.7842/24.31968/30.647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Topic"/>
  <p:tag name="EE4P_AGENDAWIZARD_CONTENT" val="/Base Algorithms"/>
  <p:tag name="EE4P_AGENDAWIZARD_PROPERTIES" val="69.68362/206.2728/263.8279/30.64748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ItemNo"/>
  <p:tag name="EE4P_AGENDAWIZARD_CONTENT" val="/3"/>
  <p:tag name="EE4P_AGENDAWIZARD_PROPERTIES" val="40.49992/206.2728/24.31968/30.64748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Topic"/>
  <p:tag name="EE4P_AGENDAWIZARD_CONTENT" val="/Line Definition"/>
  <p:tag name="EE4P_AGENDAWIZARD_PROPERTIES" val="69.68362/170.7614/263.8279/30.647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ItemNo"/>
  <p:tag name="EE4P_AGENDAWIZARD_CONTENT" val="/2"/>
  <p:tag name="EE4P_AGENDAWIZARD_PROPERTIES" val="40.49992/170.7614/24.31968/30.6474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Introduction"/>
  <p:tag name="EE4P_AGENDAWIZARD_PROPERTIES" val="69.68362/135.25/263.8279/30.6474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24.31968/30.64748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aace1718-1370-488f-85da-74bf6b59009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Topic"/>
  <p:tag name="EE4P_AGENDAWIZARD_CONTENT" val="/Clipping"/>
  <p:tag name="EE4P_AGENDAWIZARD_PROPERTIES" val="69.68362/312.807/263.8279/30.647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Topic"/>
  <p:tag name="EE4P_AGENDAWIZARD_CONTENT" val="/Clipping"/>
  <p:tag name="EE4P_AGENDAWIZARD_PROPERTIES" val="69.68362/312.807/263.8279/30.647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ItemNo"/>
  <p:tag name="EE4P_AGENDAWIZARD_CONTENT" val="/6"/>
  <p:tag name="EE4P_AGENDAWIZARD_PROPERTIES" val="40.49992/312.807/24.31968/30.6474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Topic"/>
  <p:tag name="EE4P_AGENDAWIZARD_CONTENT" val="/Antialiasing"/>
  <p:tag name="EE4P_AGENDAWIZARD_PROPERTIES" val="69.68362/277.2956/263.8279/30.647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ItemNo"/>
  <p:tag name="EE4P_AGENDAWIZARD_CONTENT" val="/5"/>
  <p:tag name="EE4P_AGENDAWIZARD_PROPERTIES" val="40.49992/277.2956/24.31968/30.647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Element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Element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Topic"/>
  <p:tag name="EE4P_AGENDAWIZARD_CONTENT" val="/Attribute Interpolation"/>
  <p:tag name="EE4P_AGENDAWIZARD_PROPERTIES" val="69.68362/241.7842/263.8279/30.647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ItemNo"/>
  <p:tag name="EE4P_AGENDAWIZARD_CONTENT" val="/4"/>
  <p:tag name="EE4P_AGENDAWIZARD_PROPERTIES" val="40.49992/241.7842/24.31968/30.647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Topic"/>
  <p:tag name="EE4P_AGENDAWIZARD_CONTENT" val="/Base Algorithms"/>
  <p:tag name="EE4P_AGENDAWIZARD_PROPERTIES" val="69.68362/206.2728/263.8279/30.64748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ItemNo"/>
  <p:tag name="EE4P_AGENDAWIZARD_CONTENT" val="/3"/>
  <p:tag name="EE4P_AGENDAWIZARD_PROPERTIES" val="40.49992/206.2728/24.31968/30.64748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Topic"/>
  <p:tag name="EE4P_AGENDAWIZARD_CONTENT" val="/Line Definition"/>
  <p:tag name="EE4P_AGENDAWIZARD_PROPERTIES" val="69.68362/170.7614/263.8279/30.647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ItemNo"/>
  <p:tag name="EE4P_AGENDAWIZARD_CONTENT" val="/6"/>
  <p:tag name="EE4P_AGENDAWIZARD_PROPERTIES" val="40.49992/312.807/24.31968/30.6474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ItemNo"/>
  <p:tag name="EE4P_AGENDAWIZARD_CONTENT" val="/2"/>
  <p:tag name="EE4P_AGENDAWIZARD_PROPERTIES" val="40.49992/170.7614/24.31968/30.647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Introduction"/>
  <p:tag name="EE4P_AGENDAWIZARD_PROPERTIES" val="69.68362/135.25/263.8279/30.64748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24.31968/30.6474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baa9610f-e2d0-447e-909d-4235c5eefb3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Topic"/>
  <p:tag name="EE4P_AGENDAWIZARD_CONTENT" val="/Clipping"/>
  <p:tag name="EE4P_AGENDAWIZARD_PROPERTIES" val="69.68362/383.8298/263.8279/30.647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ItemNo"/>
  <p:tag name="EE4P_AGENDAWIZARD_CONTENT" val="/6"/>
  <p:tag name="EE4P_AGENDAWIZARD_PROPERTIES" val="40.49992/383.8298/24.31968/30.647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b262a5c-fe8d-4d62-88b5-6153509d880a_Topic"/>
  <p:tag name="EE4P_AGENDAWIZARD_CONTENT" val="/Wu Antialiasing"/>
  <p:tag name="EE4P_AGENDAWIZARD_PROPERTIES" val="98.86724/348.3184/234.6443/30.647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b262a5c-fe8d-4d62-88b5-6153509d880a_ItemNo"/>
  <p:tag name="EE4P_AGENDAWIZARD_CONTENT" val="/5.2"/>
  <p:tag name="EE4P_AGENDAWIZARD_PROPERTIES" val="69.68362/348.3184/24.31968/30.647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ef8a920-5a98-4088-8a1b-83c38a9f3a26_Topic"/>
  <p:tag name="EE4P_AGENDAWIZARD_CONTENT" val="/Conservative Line Rasterization"/>
  <p:tag name="EE4P_AGENDAWIZARD_PROPERTIES" val="98.86724/312.807/234.6443/30.647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Topic"/>
  <p:tag name="EE4P_AGENDAWIZARD_CONTENT" val="/Antialiasing"/>
  <p:tag name="EE4P_AGENDAWIZARD_PROPERTIES" val="69.68362/277.2956/263.8279/30.6474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ef8a920-5a98-4088-8a1b-83c38a9f3a26_ItemNo"/>
  <p:tag name="EE4P_AGENDAWIZARD_CONTENT" val="/5.1"/>
  <p:tag name="EE4P_AGENDAWIZARD_PROPERTIES" val="69.68362/312.807/24.31968/30.647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Element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Element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Topic"/>
  <p:tag name="EE4P_AGENDAWIZARD_CONTENT" val="/Antialiasing"/>
  <p:tag name="EE4P_AGENDAWIZARD_PROPERTIES" val="69.68362/277.2956/263.8279/30.647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ItemNo"/>
  <p:tag name="EE4P_AGENDAWIZARD_CONTENT" val="/5"/>
  <p:tag name="EE4P_AGENDAWIZARD_PROPERTIES" val="40.49992/277.2956/24.31968/30.647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Topic"/>
  <p:tag name="EE4P_AGENDAWIZARD_CONTENT" val="/Attribute Interpolation"/>
  <p:tag name="EE4P_AGENDAWIZARD_PROPERTIES" val="69.68362/241.7842/263.8279/30.6474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ItemNo"/>
  <p:tag name="EE4P_AGENDAWIZARD_CONTENT" val="/4"/>
  <p:tag name="EE4P_AGENDAWIZARD_PROPERTIES" val="40.49992/241.7842/24.31968/30.647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Topic"/>
  <p:tag name="EE4P_AGENDAWIZARD_CONTENT" val="/Base Algorithms"/>
  <p:tag name="EE4P_AGENDAWIZARD_PROPERTIES" val="69.68362/206.2728/263.8279/30.6474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ItemNo"/>
  <p:tag name="EE4P_AGENDAWIZARD_CONTENT" val="/3"/>
  <p:tag name="EE4P_AGENDAWIZARD_PROPERTIES" val="40.49992/206.2728/24.31968/30.64748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Topic"/>
  <p:tag name="EE4P_AGENDAWIZARD_CONTENT" val="/Line Definition"/>
  <p:tag name="EE4P_AGENDAWIZARD_PROPERTIES" val="69.68362/170.7614/263.8279/30.647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38d2640f-50e6-483f-a24e-6fdaa3abf1fd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ItemNo"/>
  <p:tag name="EE4P_AGENDAWIZARD_CONTENT" val="/5"/>
  <p:tag name="EE4P_AGENDAWIZARD_PROPERTIES" val="40.49992/277.2956/24.31968/30.6474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ItemNo"/>
  <p:tag name="EE4P_AGENDAWIZARD_CONTENT" val="/2"/>
  <p:tag name="EE4P_AGENDAWIZARD_PROPERTIES" val="40.49992/170.7614/24.31968/30.647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Introduction"/>
  <p:tag name="EE4P_AGENDAWIZARD_PROPERTIES" val="69.68362/135.25/263.8279/30.64748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24.31968/30.64748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8ef8a920-5a98-4088-8a1b-83c38a9f3a2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Topic"/>
  <p:tag name="EE4P_AGENDAWIZARD_CONTENT" val="/Clipping"/>
  <p:tag name="EE4P_AGENDAWIZARD_PROPERTIES" val="69.68362/383.8298/263.8279/30.647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ItemNo"/>
  <p:tag name="EE4P_AGENDAWIZARD_CONTENT" val="/6"/>
  <p:tag name="EE4P_AGENDAWIZARD_PROPERTIES" val="40.49992/383.8298/24.31968/30.647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b262a5c-fe8d-4d62-88b5-6153509d880a_Topic"/>
  <p:tag name="EE4P_AGENDAWIZARD_CONTENT" val="/Wu Antialiasing"/>
  <p:tag name="EE4P_AGENDAWIZARD_PROPERTIES" val="98.86724/348.3184/234.6443/30.647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b262a5c-fe8d-4d62-88b5-6153509d880a_ItemNo"/>
  <p:tag name="EE4P_AGENDAWIZARD_CONTENT" val="/5.2"/>
  <p:tag name="EE4P_AGENDAWIZARD_PROPERTIES" val="69.68362/348.3184/24.31968/30.647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ef8a920-5a98-4088-8a1b-83c38a9f3a26_Element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Topic"/>
  <p:tag name="EE4P_AGENDAWIZARD_CONTENT" val="/Attribute Interpolation"/>
  <p:tag name="EE4P_AGENDAWIZARD_PROPERTIES" val="69.68362/241.7842/263.8279/30.6474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ef8a920-5a98-4088-8a1b-83c38a9f3a26_Element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ef8a920-5a98-4088-8a1b-83c38a9f3a26_Topic"/>
  <p:tag name="EE4P_AGENDAWIZARD_CONTENT" val="/Conservative Line Rasterization"/>
  <p:tag name="EE4P_AGENDAWIZARD_PROPERTIES" val="98.86724/312.807/234.6443/30.647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ef8a920-5a98-4088-8a1b-83c38a9f3a26_ItemNo"/>
  <p:tag name="EE4P_AGENDAWIZARD_CONTENT" val="/5.1"/>
  <p:tag name="EE4P_AGENDAWIZARD_PROPERTIES" val="69.68362/312.807/24.31968/30.6474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Topic"/>
  <p:tag name="EE4P_AGENDAWIZARD_CONTENT" val="/Antialiasing"/>
  <p:tag name="EE4P_AGENDAWIZARD_PROPERTIES" val="69.68362/277.2956/263.8279/30.647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ItemNo"/>
  <p:tag name="EE4P_AGENDAWIZARD_CONTENT" val="/5"/>
  <p:tag name="EE4P_AGENDAWIZARD_PROPERTIES" val="40.49992/277.2956/24.31968/30.6474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Topic"/>
  <p:tag name="EE4P_AGENDAWIZARD_CONTENT" val="/Attribute Interpolation"/>
  <p:tag name="EE4P_AGENDAWIZARD_PROPERTIES" val="69.68362/241.7842/263.8279/30.647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ItemNo"/>
  <p:tag name="EE4P_AGENDAWIZARD_CONTENT" val="/4"/>
  <p:tag name="EE4P_AGENDAWIZARD_PROPERTIES" val="40.49992/241.7842/24.31968/30.647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Topic"/>
  <p:tag name="EE4P_AGENDAWIZARD_CONTENT" val="/Base Algorithms"/>
  <p:tag name="EE4P_AGENDAWIZARD_PROPERTIES" val="69.68362/206.2728/263.8279/30.6474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ItemNo"/>
  <p:tag name="EE4P_AGENDAWIZARD_CONTENT" val="/3"/>
  <p:tag name="EE4P_AGENDAWIZARD_PROPERTIES" val="40.49992/206.2728/24.31968/30.6474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Topic"/>
  <p:tag name="EE4P_AGENDAWIZARD_CONTENT" val="/Line Definition"/>
  <p:tag name="EE4P_AGENDAWIZARD_PROPERTIES" val="69.68362/170.7614/263.8279/30.647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ItemNo"/>
  <p:tag name="EE4P_AGENDAWIZARD_CONTENT" val="/4"/>
  <p:tag name="EE4P_AGENDAWIZARD_PROPERTIES" val="40.49992/241.7842/24.31968/30.6474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ItemNo"/>
  <p:tag name="EE4P_AGENDAWIZARD_CONTENT" val="/2"/>
  <p:tag name="EE4P_AGENDAWIZARD_PROPERTIES" val="40.49992/170.7614/24.31968/30.647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Introduction"/>
  <p:tag name="EE4P_AGENDAWIZARD_PROPERTIES" val="69.68362/135.25/263.8279/30.6474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24.31968/30.6474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6b262a5c-fe8d-4d62-88b5-6153509d880a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Topic"/>
  <p:tag name="EE4P_AGENDAWIZARD_CONTENT" val="/Clipping"/>
  <p:tag name="EE4P_AGENDAWIZARD_PROPERTIES" val="69.68362/383.8298/263.8279/30.647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ItemNo"/>
  <p:tag name="EE4P_AGENDAWIZARD_CONTENT" val="/6"/>
  <p:tag name="EE4P_AGENDAWIZARD_PROPERTIES" val="40.49992/383.8298/24.31968/30.647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b262a5c-fe8d-4d62-88b5-6153509d880a_Element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b262a5c-fe8d-4d62-88b5-6153509d880a_Element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b262a5c-fe8d-4d62-88b5-6153509d880a_Topic"/>
  <p:tag name="EE4P_AGENDAWIZARD_CONTENT" val="/Wu Antialiasing"/>
  <p:tag name="EE4P_AGENDAWIZARD_PROPERTIES" val="98.86724/348.3184/234.6443/30.647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Topic"/>
  <p:tag name="EE4P_AGENDAWIZARD_CONTENT" val="/Base Algorithms"/>
  <p:tag name="EE4P_AGENDAWIZARD_PROPERTIES" val="69.68362/206.2728/263.8279/30.6474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b262a5c-fe8d-4d62-88b5-6153509d880a_ItemNo"/>
  <p:tag name="EE4P_AGENDAWIZARD_CONTENT" val="/5.2"/>
  <p:tag name="EE4P_AGENDAWIZARD_PROPERTIES" val="69.68362/348.3184/24.31968/30.647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ef8a920-5a98-4088-8a1b-83c38a9f3a26_Topic"/>
  <p:tag name="EE4P_AGENDAWIZARD_CONTENT" val="/Conservative Line Rasterization"/>
  <p:tag name="EE4P_AGENDAWIZARD_PROPERTIES" val="98.86724/312.807/234.6443/30.6474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ef8a920-5a98-4088-8a1b-83c38a9f3a26_ItemNo"/>
  <p:tag name="EE4P_AGENDAWIZARD_CONTENT" val="/5.1"/>
  <p:tag name="EE4P_AGENDAWIZARD_PROPERTIES" val="69.68362/312.807/24.31968/30.647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Topic"/>
  <p:tag name="EE4P_AGENDAWIZARD_CONTENT" val="/Antialiasing"/>
  <p:tag name="EE4P_AGENDAWIZARD_PROPERTIES" val="69.68362/277.2956/263.8279/30.647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ItemNo"/>
  <p:tag name="EE4P_AGENDAWIZARD_CONTENT" val="/5"/>
  <p:tag name="EE4P_AGENDAWIZARD_PROPERTIES" val="40.49992/277.2956/24.31968/30.6474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Topic"/>
  <p:tag name="EE4P_AGENDAWIZARD_CONTENT" val="/Attribute Interpolation"/>
  <p:tag name="EE4P_AGENDAWIZARD_PROPERTIES" val="69.68362/241.7842/263.8279/30.647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ItemNo"/>
  <p:tag name="EE4P_AGENDAWIZARD_CONTENT" val="/4"/>
  <p:tag name="EE4P_AGENDAWIZARD_PROPERTIES" val="40.49992/241.7842/24.31968/30.6474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Topic"/>
  <p:tag name="EE4P_AGENDAWIZARD_CONTENT" val="/Base Algorithms"/>
  <p:tag name="EE4P_AGENDAWIZARD_PROPERTIES" val="69.68362/206.2728/263.8279/30.6474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ItemNo"/>
  <p:tag name="EE4P_AGENDAWIZARD_CONTENT" val="/3"/>
  <p:tag name="EE4P_AGENDAWIZARD_PROPERTIES" val="40.49992/206.2728/24.31968/30.6474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Topic"/>
  <p:tag name="EE4P_AGENDAWIZARD_CONTENT" val="/Line Definition"/>
  <p:tag name="EE4P_AGENDAWIZARD_PROPERTIES" val="69.68362/170.7614/263.8279/30.647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ItemNo"/>
  <p:tag name="EE4P_AGENDAWIZARD_CONTENT" val="/3"/>
  <p:tag name="EE4P_AGENDAWIZARD_PROPERTIES" val="40.49992/206.2728/24.31968/30.6474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ItemNo"/>
  <p:tag name="EE4P_AGENDAWIZARD_CONTENT" val="/2"/>
  <p:tag name="EE4P_AGENDAWIZARD_PROPERTIES" val="40.49992/170.7614/24.31968/30.647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Introduction"/>
  <p:tag name="EE4P_AGENDAWIZARD_PROPERTIES" val="69.68362/135.25/263.8279/30.64748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24.31968/30.6474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b6ccde07-5ae4-46ad-8c20-e2d417a92b8b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Element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Element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Topic"/>
  <p:tag name="EE4P_AGENDAWIZARD_CONTENT" val="/Clipping"/>
  <p:tag name="EE4P_AGENDAWIZARD_PROPERTIES" val="69.68362/312.807/263.8279/30.6474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ItemNo"/>
  <p:tag name="EE4P_AGENDAWIZARD_CONTENT" val="/6"/>
  <p:tag name="EE4P_AGENDAWIZARD_PROPERTIES" val="40.49992/312.807/24.31968/30.647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Topic"/>
  <p:tag name="EE4P_AGENDAWIZARD_CONTENT" val="/Antialiasing"/>
  <p:tag name="EE4P_AGENDAWIZARD_PROPERTIES" val="69.68362/277.2956/263.8279/30.647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Topic"/>
  <p:tag name="EE4P_AGENDAWIZARD_CONTENT" val="/Line Definition"/>
  <p:tag name="EE4P_AGENDAWIZARD_PROPERTIES" val="69.68362/170.7614/263.8279/30.647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ItemNo"/>
  <p:tag name="EE4P_AGENDAWIZARD_CONTENT" val="/5"/>
  <p:tag name="EE4P_AGENDAWIZARD_PROPERTIES" val="40.49992/277.2956/24.31968/30.647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Topic"/>
  <p:tag name="EE4P_AGENDAWIZARD_CONTENT" val="/Attribute Interpolation"/>
  <p:tag name="EE4P_AGENDAWIZARD_PROPERTIES" val="69.68362/241.7842/263.8279/30.647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ItemNo"/>
  <p:tag name="EE4P_AGENDAWIZARD_CONTENT" val="/4"/>
  <p:tag name="EE4P_AGENDAWIZARD_PROPERTIES" val="40.49992/241.7842/24.31968/30.647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Topic"/>
  <p:tag name="EE4P_AGENDAWIZARD_CONTENT" val="/Base Algorithms"/>
  <p:tag name="EE4P_AGENDAWIZARD_PROPERTIES" val="69.68362/206.2728/263.8279/30.6474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ItemNo"/>
  <p:tag name="EE4P_AGENDAWIZARD_CONTENT" val="/3"/>
  <p:tag name="EE4P_AGENDAWIZARD_PROPERTIES" val="40.49992/206.2728/24.31968/30.6474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Topic"/>
  <p:tag name="EE4P_AGENDAWIZARD_CONTENT" val="/Line Definition"/>
  <p:tag name="EE4P_AGENDAWIZARD_PROPERTIES" val="69.68362/170.7614/263.8279/30.6474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ItemNo"/>
  <p:tag name="EE4P_AGENDAWIZARD_CONTENT" val="/2"/>
  <p:tag name="EE4P_AGENDAWIZARD_PROPERTIES" val="40.49992/170.7614/24.31968/30.647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Introduction"/>
  <p:tag name="EE4P_AGENDAWIZARD_PROPERTIES" val="69.68362/135.25/263.8279/30.64748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24.31968/30.64748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ItemNo"/>
  <p:tag name="EE4P_AGENDAWIZARD_CONTENT" val="/2"/>
  <p:tag name="EE4P_AGENDAWIZARD_PROPERTIES" val="40.49992/170.7614/24.31968/30.647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Element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Element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Introduction"/>
  <p:tag name="EE4P_AGENDAWIZARD_PROPERTIES" val="69.68362/135.25/263.8279/30.6474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Topic"/>
  <p:tag name="EE4P_AGENDAWIZARD_CONTENT" val="/Clipping"/>
  <p:tag name="EE4P_AGENDAWIZARD_PROPERTIES" val="69.68362/312.807/263.8279/30.647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24.31968/30.6474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5e327247-de1f-4393-aee7-8145da40f5ed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Topic"/>
  <p:tag name="EE4P_AGENDAWIZARD_CONTENT" val="/Clipping"/>
  <p:tag name="EE4P_AGENDAWIZARD_PROPERTIES" val="69.68362/312.807/263.8279/30.647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ItemNo"/>
  <p:tag name="EE4P_AGENDAWIZARD_CONTENT" val="/6"/>
  <p:tag name="EE4P_AGENDAWIZARD_PROPERTIES" val="40.49992/312.807/24.31968/30.647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Topic"/>
  <p:tag name="EE4P_AGENDAWIZARD_CONTENT" val="/Antialiasing"/>
  <p:tag name="EE4P_AGENDAWIZARD_PROPERTIES" val="69.68362/277.2956/263.8279/30.647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ItemNo"/>
  <p:tag name="EE4P_AGENDAWIZARD_CONTENT" val="/5"/>
  <p:tag name="EE4P_AGENDAWIZARD_PROPERTIES" val="40.49992/277.2956/24.31968/30.647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Topic"/>
  <p:tag name="EE4P_AGENDAWIZARD_CONTENT" val="/Attribute Interpolation"/>
  <p:tag name="EE4P_AGENDAWIZARD_PROPERTIES" val="69.68362/241.7842/263.8279/30.647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ItemNo"/>
  <p:tag name="EE4P_AGENDAWIZARD_CONTENT" val="/4"/>
  <p:tag name="EE4P_AGENDAWIZARD_PROPERTIES" val="40.49992/241.7842/24.31968/30.647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Topic"/>
  <p:tag name="EE4P_AGENDAWIZARD_CONTENT" val="/Base Algorithms"/>
  <p:tag name="EE4P_AGENDAWIZARD_PROPERTIES" val="69.68362/206.2728/263.8279/30.6474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ItemNo"/>
  <p:tag name="EE4P_AGENDAWIZARD_CONTENT" val="/6"/>
  <p:tag name="EE4P_AGENDAWIZARD_PROPERTIES" val="40.49992/312.807/24.31968/30.647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ItemNo"/>
  <p:tag name="EE4P_AGENDAWIZARD_CONTENT" val="/3"/>
  <p:tag name="EE4P_AGENDAWIZARD_PROPERTIES" val="40.49992/206.2728/24.31968/30.6474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Element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Element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Topic"/>
  <p:tag name="EE4P_AGENDAWIZARD_CONTENT" val="/Line Definition"/>
  <p:tag name="EE4P_AGENDAWIZARD_PROPERTIES" val="69.68362/170.7614/263.8279/30.647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ItemNo"/>
  <p:tag name="EE4P_AGENDAWIZARD_CONTENT" val="/2"/>
  <p:tag name="EE4P_AGENDAWIZARD_PROPERTIES" val="40.49992/170.7614/24.31968/30.647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Introduction"/>
  <p:tag name="EE4P_AGENDAWIZARD_PROPERTIES" val="69.68362/135.25/263.8279/30.6474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24.31968/30.6474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84dab768-ebd0-42f8-968b-e9a9326de09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Topic"/>
  <p:tag name="EE4P_AGENDAWIZARD_CONTENT" val="/Clipping"/>
  <p:tag name="EE4P_AGENDAWIZARD_PROPERTIES" val="69.68362/454.8526/263.8279/30.6474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Topic"/>
  <p:tag name="EE4P_AGENDAWIZARD_CONTENT" val="/Antialiasing"/>
  <p:tag name="EE4P_AGENDAWIZARD_PROPERTIES" val="69.68362/277.2956/263.8279/30.647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ItemNo"/>
  <p:tag name="EE4P_AGENDAWIZARD_CONTENT" val="/6"/>
  <p:tag name="EE4P_AGENDAWIZARD_PROPERTIES" val="40.49992/454.8526/24.31968/30.64748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Topic"/>
  <p:tag name="EE4P_AGENDAWIZARD_CONTENT" val="/Antialiasing"/>
  <p:tag name="EE4P_AGENDAWIZARD_PROPERTIES" val="69.68362/419.3412/263.8279/30.6474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ItemNo"/>
  <p:tag name="EE4P_AGENDAWIZARD_CONTENT" val="/5"/>
  <p:tag name="EE4P_AGENDAWIZARD_PROPERTIES" val="40.49992/419.3412/24.31968/30.6474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Topic"/>
  <p:tag name="EE4P_AGENDAWIZARD_CONTENT" val="/Attribute Interpolation"/>
  <p:tag name="EE4P_AGENDAWIZARD_PROPERTIES" val="69.68362/383.8298/263.8279/30.647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ItemNo"/>
  <p:tag name="EE4P_AGENDAWIZARD_CONTENT" val="/4"/>
  <p:tag name="EE4P_AGENDAWIZARD_PROPERTIES" val="40.49992/383.8298/24.31968/30.647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8c4bf1c-8166-4839-a078-626a9dfdd3f0_Topic"/>
  <p:tag name="EE4P_AGENDAWIZARD_CONTENT" val="/Summary"/>
  <p:tag name="EE4P_AGENDAWIZARD_PROPERTIES" val="98.86724/348.3184/234.6443/30.647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8c4bf1c-8166-4839-a078-626a9dfdd3f0_ItemNo"/>
  <p:tag name="EE4P_AGENDAWIZARD_CONTENT" val="/3.4"/>
  <p:tag name="EE4P_AGENDAWIZARD_PROPERTIES" val="69.68362/348.3184/24.31968/30.647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f3f9eccd-0924-4313-ae28-453057e51cd1_Topic"/>
  <p:tag name="EE4P_AGENDAWIZARD_CONTENT" val="/Signed Distance Function Sample"/>
  <p:tag name="EE4P_AGENDAWIZARD_PROPERTIES" val="98.86724/312.807/234.6443/30.647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f3f9eccd-0924-4313-ae28-453057e51cd1_ItemNo"/>
  <p:tag name="EE4P_AGENDAWIZARD_CONTENT" val="/3.3"/>
  <p:tag name="EE4P_AGENDAWIZARD_PROPERTIES" val="69.68362/312.807/24.31968/30.647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394f5b-6428-4e3e-bc74-53431082af78_Topic"/>
  <p:tag name="EE4P_AGENDAWIZARD_CONTENT" val="/Bresenham"/>
  <p:tag name="EE4P_AGENDAWIZARD_PROPERTIES" val="98.86724/277.2956/234.6443/30.647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ItemNo"/>
  <p:tag name="EE4P_AGENDAWIZARD_CONTENT" val="/5"/>
  <p:tag name="EE4P_AGENDAWIZARD_PROPERTIES" val="40.49992/277.2956/24.31968/30.647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394f5b-6428-4e3e-bc74-53431082af78_ItemNo"/>
  <p:tag name="EE4P_AGENDAWIZARD_CONTENT" val="/3.2"/>
  <p:tag name="EE4P_AGENDAWIZARD_PROPERTIES" val="69.68362/277.2956/24.31968/30.647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e3d01d3-4e90-48f0-aa19-06abb2426dd9_Topic"/>
  <p:tag name="EE4P_AGENDAWIZARD_CONTENT" val="/Naïve Linear Function Sampling"/>
  <p:tag name="EE4P_AGENDAWIZARD_PROPERTIES" val="98.86724/241.7842/234.6443/30.6474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e3d01d3-4e90-48f0-aa19-06abb2426dd9_ItemNo"/>
  <p:tag name="EE4P_AGENDAWIZARD_CONTENT" val="/3.1"/>
  <p:tag name="EE4P_AGENDAWIZARD_PROPERTIES" val="69.68362/241.7842/24.31968/30.647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Element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Element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Topic"/>
  <p:tag name="EE4P_AGENDAWIZARD_CONTENT" val="/Base Algorithms"/>
  <p:tag name="EE4P_AGENDAWIZARD_PROPERTIES" val="69.68362/206.2728/263.8279/30.64748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ItemNo"/>
  <p:tag name="EE4P_AGENDAWIZARD_CONTENT" val="/3"/>
  <p:tag name="EE4P_AGENDAWIZARD_PROPERTIES" val="40.49992/206.2728/24.31968/30.6474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Topic"/>
  <p:tag name="EE4P_AGENDAWIZARD_CONTENT" val="/Line Definition"/>
  <p:tag name="EE4P_AGENDAWIZARD_PROPERTIES" val="69.68362/170.7614/263.8279/30.647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ItemNo"/>
  <p:tag name="EE4P_AGENDAWIZARD_CONTENT" val="/2"/>
  <p:tag name="EE4P_AGENDAWIZARD_PROPERTIES" val="40.49992/170.7614/24.31968/30.647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Introduction"/>
  <p:tag name="EE4P_AGENDAWIZARD_PROPERTIES" val="69.68362/135.25/263.8279/30.6474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Topic"/>
  <p:tag name="EE4P_AGENDAWIZARD_CONTENT" val="/Attribute Interpolation"/>
  <p:tag name="EE4P_AGENDAWIZARD_PROPERTIES" val="69.68362/241.7842/263.8279/30.647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24.31968/30.6474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6e3d01d3-4e90-48f0-aa19-06abb2426dd9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Topic"/>
  <p:tag name="EE4P_AGENDAWIZARD_CONTENT" val="/Clipping"/>
  <p:tag name="EE4P_AGENDAWIZARD_PROPERTIES" val="69.68362/454.8526/263.8279/30.6474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ItemNo"/>
  <p:tag name="EE4P_AGENDAWIZARD_CONTENT" val="/6"/>
  <p:tag name="EE4P_AGENDAWIZARD_PROPERTIES" val="40.49992/454.8526/24.31968/30.6474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Topic"/>
  <p:tag name="EE4P_AGENDAWIZARD_CONTENT" val="/Antialiasing"/>
  <p:tag name="EE4P_AGENDAWIZARD_PROPERTIES" val="69.68362/419.3412/263.8279/30.6474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ItemNo"/>
  <p:tag name="EE4P_AGENDAWIZARD_CONTENT" val="/5"/>
  <p:tag name="EE4P_AGENDAWIZARD_PROPERTIES" val="40.49992/419.3412/24.31968/30.6474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Topic"/>
  <p:tag name="EE4P_AGENDAWIZARD_CONTENT" val="/Attribute Interpolation"/>
  <p:tag name="EE4P_AGENDAWIZARD_PROPERTIES" val="69.68362/383.8298/263.8279/30.647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ItemNo"/>
  <p:tag name="EE4P_AGENDAWIZARD_CONTENT" val="/4"/>
  <p:tag name="EE4P_AGENDAWIZARD_PROPERTIES" val="40.49992/383.8298/24.31968/30.647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8c4bf1c-8166-4839-a078-626a9dfdd3f0_Topic"/>
  <p:tag name="EE4P_AGENDAWIZARD_CONTENT" val="/Summary"/>
  <p:tag name="EE4P_AGENDAWIZARD_PROPERTIES" val="98.86724/348.3184/234.6443/30.647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aace1718-1370-488f-85da-74bf6b590092_ItemNo"/>
  <p:tag name="EE4P_AGENDAWIZARD_CONTENT" val="/4"/>
  <p:tag name="EE4P_AGENDAWIZARD_PROPERTIES" val="40.49992/241.7842/24.31968/30.647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8c4bf1c-8166-4839-a078-626a9dfdd3f0_ItemNo"/>
  <p:tag name="EE4P_AGENDAWIZARD_CONTENT" val="/3.4"/>
  <p:tag name="EE4P_AGENDAWIZARD_PROPERTIES" val="69.68362/348.3184/24.31968/30.647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f3f9eccd-0924-4313-ae28-453057e51cd1_Topic"/>
  <p:tag name="EE4P_AGENDAWIZARD_CONTENT" val="/Signed Distance Function Sample"/>
  <p:tag name="EE4P_AGENDAWIZARD_PROPERTIES" val="98.86724/312.807/234.6443/30.647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f3f9eccd-0924-4313-ae28-453057e51cd1_ItemNo"/>
  <p:tag name="EE4P_AGENDAWIZARD_CONTENT" val="/3.3"/>
  <p:tag name="EE4P_AGENDAWIZARD_PROPERTIES" val="69.68362/312.807/24.31968/30.647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394f5b-6428-4e3e-bc74-53431082af78_Topic"/>
  <p:tag name="EE4P_AGENDAWIZARD_CONTENT" val="/Bresenham"/>
  <p:tag name="EE4P_AGENDAWIZARD_PROPERTIES" val="98.86724/277.2956/234.6443/30.647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394f5b-6428-4e3e-bc74-53431082af78_ItemNo"/>
  <p:tag name="EE4P_AGENDAWIZARD_CONTENT" val="/3.2"/>
  <p:tag name="EE4P_AGENDAWIZARD_PROPERTIES" val="69.68362/277.2956/24.31968/30.647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e3d01d3-4e90-48f0-aa19-06abb2426dd9_Element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e3d01d3-4e90-48f0-aa19-06abb2426dd9_Element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e3d01d3-4e90-48f0-aa19-06abb2426dd9_Topic"/>
  <p:tag name="EE4P_AGENDAWIZARD_CONTENT" val="/Naïve Linear Function Sampling"/>
  <p:tag name="EE4P_AGENDAWIZARD_PROPERTIES" val="98.86724/241.7842/234.6443/30.647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6e3d01d3-4e90-48f0-aa19-06abb2426dd9_ItemNo"/>
  <p:tag name="EE4P_AGENDAWIZARD_CONTENT" val="/3.1"/>
  <p:tag name="EE4P_AGENDAWIZARD_PROPERTIES" val="69.68362/241.7842/24.31968/30.647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Topic"/>
  <p:tag name="EE4P_AGENDAWIZARD_CONTENT" val="/Base Algorithms"/>
  <p:tag name="EE4P_AGENDAWIZARD_PROPERTIES" val="69.68362/206.2728/263.8279/30.6474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Topic"/>
  <p:tag name="EE4P_AGENDAWIZARD_CONTENT" val="/Base Algorithms"/>
  <p:tag name="EE4P_AGENDAWIZARD_PROPERTIES" val="69.68362/206.2728/263.8279/30.6474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84dab768-ebd0-42f8-968b-e9a9326de09e_ItemNo"/>
  <p:tag name="EE4P_AGENDAWIZARD_CONTENT" val="/3"/>
  <p:tag name="EE4P_AGENDAWIZARD_PROPERTIES" val="40.49992/206.2728/24.31968/30.6474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Topic"/>
  <p:tag name="EE4P_AGENDAWIZARD_CONTENT" val="/Line Definition"/>
  <p:tag name="EE4P_AGENDAWIZARD_PROPERTIES" val="69.68362/170.7614/263.8279/30.6474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5e327247-de1f-4393-aee7-8145da40f5ed_ItemNo"/>
  <p:tag name="EE4P_AGENDAWIZARD_CONTENT" val="/2"/>
  <p:tag name="EE4P_AGENDAWIZARD_PROPERTIES" val="40.49992/170.7614/24.31968/30.647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Topic"/>
  <p:tag name="EE4P_AGENDAWIZARD_CONTENT" val="/Introduction"/>
  <p:tag name="EE4P_AGENDAWIZARD_PROPERTIES" val="69.68362/135.25/263.8279/30.6474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4e222d29-21b3-4d75-bed3-781957636c47_ItemNo"/>
  <p:tag name="EE4P_AGENDAWIZARD_CONTENT" val="/1"/>
  <p:tag name="EE4P_AGENDAWIZARD_PROPERTIES" val="40.49992/135.25/24.31968/30.64748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titl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84394f5b-6428-4e3e-bc74-53431082af7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Topic"/>
  <p:tag name="EE4P_AGENDAWIZARD_CONTENT" val="/Clipping"/>
  <p:tag name="EE4P_AGENDAWIZARD_PROPERTIES" val="69.68362/454.8526/263.8279/30.6474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6ccde07-5ae4-46ad-8c20-e2d417a92b8b_ItemNo"/>
  <p:tag name="EE4P_AGENDAWIZARD_CONTENT" val="/6"/>
  <p:tag name="EE4P_AGENDAWIZARD_PROPERTIES" val="40.49992/454.8526/24.31968/30.6474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AGENDAWIZARD" val="item_baa9610f-e2d0-447e-909d-4235c5eefb31_Topic"/>
  <p:tag name="EE4P_AGENDAWIZARD_CONTENT" val="/Antialiasing"/>
  <p:tag name="EE4P_AGENDAWIZARD_PROPERTIES" val="69.68362/419.3412/263.8279/30.64748"/>
</p:tagLst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Roboto (HS Coburg)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QuirinVorlesung.potx" id="{6152CAD2-550F-4516-B868-2B324B117FC7}" vid="{7D1D8F2E-2C47-4348-9F40-2929CE70303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QuirinVorlesung</Template>
  <TotalTime>0</TotalTime>
  <Words>13646</Words>
  <Application>Microsoft Office PowerPoint</Application>
  <PresentationFormat>Breitbild</PresentationFormat>
  <Paragraphs>3753</Paragraphs>
  <Slides>149</Slides>
  <Notes>20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149</vt:i4>
      </vt:variant>
    </vt:vector>
  </HeadingPairs>
  <TitlesOfParts>
    <vt:vector size="160" baseType="lpstr">
      <vt:lpstr>Arial</vt:lpstr>
      <vt:lpstr>Calibri</vt:lpstr>
      <vt:lpstr>Cambria Math</vt:lpstr>
      <vt:lpstr>Consolas</vt:lpstr>
      <vt:lpstr>Roboto</vt:lpstr>
      <vt:lpstr>Segoe UI Emoji</vt:lpstr>
      <vt:lpstr>Symbol</vt:lpstr>
      <vt:lpstr>Webdings</vt:lpstr>
      <vt:lpstr>Wingdings</vt:lpstr>
      <vt:lpstr>Wingdings 3</vt:lpstr>
      <vt:lpstr>Office</vt:lpstr>
      <vt:lpstr>Computer Graphics  –  Line Rasterization</vt:lpstr>
      <vt:lpstr>Overview</vt:lpstr>
      <vt:lpstr>Overview</vt:lpstr>
      <vt:lpstr>Examples</vt:lpstr>
      <vt:lpstr>Overview</vt:lpstr>
      <vt:lpstr>Problem Description: Line Rasterization</vt:lpstr>
      <vt:lpstr>Definition: Line as a Linear Function</vt:lpstr>
      <vt:lpstr>Definition: Line as a Simplified Linear Function</vt:lpstr>
      <vt:lpstr>Definition: Line as a Simplified Linear Function</vt:lpstr>
      <vt:lpstr>Definition: Line as a Simplified Linear Function</vt:lpstr>
      <vt:lpstr>Definition: Line as a Simplified Linear Function</vt:lpstr>
      <vt:lpstr>Definition: Line as a Simplified Linear Function</vt:lpstr>
      <vt:lpstr>Definition: Line as a Simplified Linear Function</vt:lpstr>
      <vt:lpstr>Definition: Line as a Simplified Linear Function</vt:lpstr>
      <vt:lpstr>Definition: Line as a Simplified Linear Function</vt:lpstr>
      <vt:lpstr>Definition: Line as a Simplified Linear Function</vt:lpstr>
      <vt:lpstr>Definition: Line as a Simplified Linear Function</vt:lpstr>
      <vt:lpstr>Overview</vt:lpstr>
      <vt:lpstr>Overview</vt:lpstr>
      <vt:lpstr>Algorithm 1: Naïve Linear Function Sampling</vt:lpstr>
      <vt:lpstr>Algorithm 1: Naïve Linear Function Sampling</vt:lpstr>
      <vt:lpstr>Algorithm 1: Naïve Linear Function Sampling</vt:lpstr>
      <vt:lpstr>Algorithm 1: Naïve Linear Function Sampling</vt:lpstr>
      <vt:lpstr>Algorithm 1: Naïve Linear Function Sampling</vt:lpstr>
      <vt:lpstr>Algorithm 1: Naïve Linear Function Sampling</vt:lpstr>
      <vt:lpstr>Algorithm 1: Naïve Linear Function Sampling</vt:lpstr>
      <vt:lpstr>Algorithm 1: Naïve Linear Function Sampling</vt:lpstr>
      <vt:lpstr>Overview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Function Calls </vt:lpstr>
      <vt:lpstr>Optimization: Avoid Divisions</vt:lpstr>
      <vt:lpstr>Optimization: Avoid Divisions</vt:lpstr>
      <vt:lpstr>Optimization: Avoid Divisions</vt:lpstr>
      <vt:lpstr>Optimization: Avoid Divisions</vt:lpstr>
      <vt:lpstr>Optimization: Avoid Divisions</vt:lpstr>
      <vt:lpstr>Optimization: Avoid Divisions</vt:lpstr>
      <vt:lpstr>Optimization: Avoid Divisions</vt:lpstr>
      <vt:lpstr>Optimization: Avoid Divisions</vt:lpstr>
      <vt:lpstr>Optimization: Avoid Divisions</vt:lpstr>
      <vt:lpstr>Optimization: Avoid Divisions</vt:lpstr>
      <vt:lpstr>Optimization: Avoid Multiplications</vt:lpstr>
      <vt:lpstr>Optimization: Avoid Multiplications</vt:lpstr>
      <vt:lpstr>Optimization: Avoid Multiplications</vt:lpstr>
      <vt:lpstr>Problems and Solutions</vt:lpstr>
      <vt:lpstr>Algorithm 2: Bresenham</vt:lpstr>
      <vt:lpstr>Algorithm 2: Optimizing Bresenham</vt:lpstr>
      <vt:lpstr>Algorithm 2: Optimizing Bresenham – Minimize Variables</vt:lpstr>
      <vt:lpstr>Algorithm 2: Optimizing Bresenham – Avoid If-Statement</vt:lpstr>
      <vt:lpstr>Algorithm 2: Optimizing Bresenham – Avoid If-Statement</vt:lpstr>
      <vt:lpstr>Algorithm 2: Optimizing Bresenham – Avoid If-Statement</vt:lpstr>
      <vt:lpstr>Algorithm 2: Optimizing Bresenham – Avoid If-Statement</vt:lpstr>
      <vt:lpstr>Algorithm 2: Optimizing Bresenham – Avoid If-Statement</vt:lpstr>
      <vt:lpstr>Algorithm 2: Optimizing Bresenham – Avoid If-Statement</vt:lpstr>
      <vt:lpstr>Algorithm 2: Optimizing Bresenham – Avoid If-Statement</vt:lpstr>
      <vt:lpstr>Algorithm 2: Optimizing Bresenham – Avoid Multiplication</vt:lpstr>
      <vt:lpstr>Algorithm 2: Optimizing Bresenham – Avoid Multiplication</vt:lpstr>
      <vt:lpstr>Algorithm 2: Optimizing Bresenham – Avoid Multiplication</vt:lpstr>
      <vt:lpstr>Algorithm 2: Optimizing Bresenham – Cast &amp; Compare</vt:lpstr>
      <vt:lpstr>Algorithm 2: Optimizing Bresenham – Offset Computation</vt:lpstr>
      <vt:lpstr>Algorithm 2: Optimizing Bresenham</vt:lpstr>
      <vt:lpstr>Algorithm 2: Optimizing Bresenham</vt:lpstr>
      <vt:lpstr>Algorithm 2: Optimizing Bresenham</vt:lpstr>
      <vt:lpstr>Algorithm 2: Optimizing Bresenham</vt:lpstr>
      <vt:lpstr>Algorithm 2: Optimizing Bresenham</vt:lpstr>
      <vt:lpstr>Overview</vt:lpstr>
      <vt:lpstr>Algorithm 3: Sample the Distance Function</vt:lpstr>
      <vt:lpstr>Algorithm 3: Sample the Distance Function</vt:lpstr>
      <vt:lpstr>Algorithm 3: Sample the Distance Function</vt:lpstr>
      <vt:lpstr>Algorithm 3: Sample the Distance Function</vt:lpstr>
      <vt:lpstr>Algorithm 3: Sample the Distance Function</vt:lpstr>
      <vt:lpstr>Algorithm 3: Sample the Distance Function</vt:lpstr>
      <vt:lpstr>Algorithm 3: Sample the Distance Function</vt:lpstr>
      <vt:lpstr>Algorithm 3: Sample the Distance Function</vt:lpstr>
      <vt:lpstr>Problems</vt:lpstr>
      <vt:lpstr>Comparison</vt:lpstr>
      <vt:lpstr>Application: Sampling the Distance Function</vt:lpstr>
      <vt:lpstr>Application: Sampling the Distance Function</vt:lpstr>
      <vt:lpstr>Overview</vt:lpstr>
      <vt:lpstr>Summary</vt:lpstr>
      <vt:lpstr>Overview</vt:lpstr>
      <vt:lpstr>Attribute Interpolation – Problem Description</vt:lpstr>
      <vt:lpstr>Attribute Interpolation – Example</vt:lpstr>
      <vt:lpstr>Attribute Interpolation – Another Line Representation</vt:lpstr>
      <vt:lpstr>Attribute Interpolation – Another Line Representation – Example</vt:lpstr>
      <vt:lpstr>Attribute Interpolation – Barycentric Coordinate</vt:lpstr>
      <vt:lpstr>Attribute Interpolation – Compute Barycentric Coordinate α</vt:lpstr>
      <vt:lpstr>Attribute Interpolation</vt:lpstr>
      <vt:lpstr>Linear Interpolation</vt:lpstr>
      <vt:lpstr>Linear Interpolation</vt:lpstr>
      <vt:lpstr>Overview</vt:lpstr>
      <vt:lpstr>Overview</vt:lpstr>
      <vt:lpstr>Conservative Rasterization</vt:lpstr>
      <vt:lpstr>Conservative Rasterization</vt:lpstr>
      <vt:lpstr>Conservative Rasterization</vt:lpstr>
      <vt:lpstr>Overview</vt:lpstr>
      <vt:lpstr>Antialiasing</vt:lpstr>
      <vt:lpstr>Antialiasing</vt:lpstr>
      <vt:lpstr>Antialiasing</vt:lpstr>
      <vt:lpstr>Overview</vt:lpstr>
      <vt:lpstr>Clipping</vt:lpstr>
      <vt:lpstr>Clipping</vt:lpstr>
      <vt:lpstr>Clipping</vt:lpstr>
      <vt:lpstr>Clipping</vt:lpstr>
      <vt:lpstr>Clipping</vt:lpstr>
      <vt:lpstr>Clipping</vt:lpstr>
      <vt:lpstr>Clipping</vt:lpstr>
      <vt:lpstr>Clipping</vt:lpstr>
      <vt:lpstr>Clipping</vt:lpstr>
      <vt:lpstr>Clipping</vt:lpstr>
      <vt:lpstr>Clipping</vt:lpstr>
      <vt:lpstr>Clipping</vt:lpstr>
      <vt:lpstr>Clipping</vt:lpstr>
      <vt:lpstr>Clipping</vt:lpstr>
      <vt:lpstr>Clipping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Graphics  –  Rasterisierung von Linien</dc:title>
  <dc:subject>Vorlesung</dc:subject>
  <dc:creator>qui5261m</dc:creator>
  <cp:lastModifiedBy>Meyer, Quirin</cp:lastModifiedBy>
  <cp:revision>173</cp:revision>
  <dcterms:created xsi:type="dcterms:W3CDTF">2017-09-27T12:45:42Z</dcterms:created>
  <dcterms:modified xsi:type="dcterms:W3CDTF">2026-06-25T09:56:56Z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</Properties>
</file>