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11"/>
    <p:restoredTop sz="94610"/>
  </p:normalViewPr>
  <p:slideViewPr>
    <p:cSldViewPr snapToGrid="0" snapToObjects="1">
      <p:cViewPr varScale="1">
        <p:scale>
          <a:sx n="156" d="100"/>
          <a:sy n="156" d="100"/>
        </p:scale>
        <p:origin x="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7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72CA6-25F5-7201-318A-4691D3C9A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F8A19-48A4-8E8C-B5E9-CC60047A1D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526C38-CF0F-6659-2E1D-5965ADC4E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CE534-76E1-994B-9ACA-E8B78CD6FD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318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oussef.m.wally@uit.no?subject=Parallel%20Computing%20-%20R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" name="Shape 1"/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Shape 2"/>
          <p:cNvSpPr/>
          <p:nvPr/>
        </p:nvSpPr>
        <p:spPr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5" name="Shape 3"/>
          <p:cNvSpPr/>
          <p:nvPr/>
        </p:nvSpPr>
        <p:spPr>
          <a:xfrm>
            <a:off x="0" y="13716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6" name="Shape 4"/>
          <p:cNvSpPr/>
          <p:nvPr/>
        </p:nvSpPr>
        <p:spPr>
          <a:xfrm>
            <a:off x="0" y="18288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0" y="22860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Shape 6"/>
          <p:cNvSpPr/>
          <p:nvPr/>
        </p:nvSpPr>
        <p:spPr>
          <a:xfrm>
            <a:off x="0" y="27432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9" name="Shape 7"/>
          <p:cNvSpPr/>
          <p:nvPr/>
        </p:nvSpPr>
        <p:spPr>
          <a:xfrm>
            <a:off x="0" y="32004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0" name="Shape 8"/>
          <p:cNvSpPr/>
          <p:nvPr/>
        </p:nvSpPr>
        <p:spPr>
          <a:xfrm>
            <a:off x="0" y="36576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1" name="Shape 9"/>
          <p:cNvSpPr/>
          <p:nvPr/>
        </p:nvSpPr>
        <p:spPr>
          <a:xfrm>
            <a:off x="0" y="41148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Shape 10"/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Shape 11"/>
          <p:cNvSpPr/>
          <p:nvPr/>
        </p:nvSpPr>
        <p:spPr>
          <a:xfrm>
            <a:off x="0" y="5029200"/>
            <a:ext cx="9144000" cy="0"/>
          </a:xfrm>
          <a:prstGeom prst="line">
            <a:avLst/>
          </a:prstGeom>
          <a:noFill/>
          <a:ln w="9525">
            <a:solidFill>
              <a:srgbClr val="161B22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Shape 12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5" name="Text 13"/>
          <p:cNvSpPr/>
          <p:nvPr/>
        </p:nvSpPr>
        <p:spPr>
          <a:xfrm>
            <a:off x="502920" y="100584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Parallel Computing</a:t>
            </a:r>
            <a:endParaRPr lang="en-US" sz="4800" dirty="0"/>
          </a:p>
        </p:txBody>
      </p:sp>
      <p:sp>
        <p:nvSpPr>
          <p:cNvPr id="16" name="Text 14"/>
          <p:cNvSpPr/>
          <p:nvPr/>
        </p:nvSpPr>
        <p:spPr>
          <a:xfrm>
            <a:off x="502920" y="18288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Youssef Wally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502920" y="2560320"/>
            <a:ext cx="1143000" cy="292608"/>
          </a:xfrm>
          <a:prstGeom prst="roundRect">
            <a:avLst>
              <a:gd name="adj" fmla="val 25000"/>
            </a:avLst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Text 16"/>
          <p:cNvSpPr/>
          <p:nvPr/>
        </p:nvSpPr>
        <p:spPr>
          <a:xfrm>
            <a:off x="502920" y="25603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828800" y="2560320"/>
            <a:ext cx="1143000" cy="292608"/>
          </a:xfrm>
          <a:prstGeom prst="roundRect">
            <a:avLst>
              <a:gd name="adj" fmla="val 25000"/>
            </a:avLst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0" name="Text 18"/>
          <p:cNvSpPr/>
          <p:nvPr/>
        </p:nvSpPr>
        <p:spPr>
          <a:xfrm>
            <a:off x="1828800" y="25603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154680" y="2560320"/>
            <a:ext cx="1143000" cy="292608"/>
          </a:xfrm>
          <a:prstGeom prst="roundRect">
            <a:avLst>
              <a:gd name="adj" fmla="val 25000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2" name="Text 20"/>
          <p:cNvSpPr/>
          <p:nvPr/>
        </p:nvSpPr>
        <p:spPr>
          <a:xfrm>
            <a:off x="3154680" y="25603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480560" y="2560320"/>
            <a:ext cx="114300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4" name="Text 22"/>
          <p:cNvSpPr/>
          <p:nvPr/>
        </p:nvSpPr>
        <p:spPr>
          <a:xfrm>
            <a:off x="4480560" y="2560320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2920" y="42976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youssef.m.wally@uit.no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Summary — Which Tool, When?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987552"/>
            <a:ext cx="8595360" cy="704088"/>
          </a:xfrm>
          <a:prstGeom prst="rect">
            <a:avLst/>
          </a:prstGeom>
          <a:solidFill>
            <a:srgbClr val="161B22"/>
          </a:solidFill>
          <a:ln w="19050">
            <a:solidFill>
              <a:srgbClr val="8B949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6" name="Shape 4"/>
          <p:cNvSpPr/>
          <p:nvPr/>
        </p:nvSpPr>
        <p:spPr>
          <a:xfrm>
            <a:off x="274320" y="987552"/>
            <a:ext cx="54864" cy="704088"/>
          </a:xfrm>
          <a:prstGeom prst="rect">
            <a:avLst/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457200" y="1188720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Text 6"/>
          <p:cNvSpPr/>
          <p:nvPr/>
        </p:nvSpPr>
        <p:spPr>
          <a:xfrm>
            <a:off x="457200" y="118872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508760" y="106070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 (sequential)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508760" y="1389888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Baseline. Simple, debuggable.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1783080"/>
            <a:ext cx="8595360" cy="704088"/>
          </a:xfrm>
          <a:prstGeom prst="rect">
            <a:avLst/>
          </a:prstGeom>
          <a:solidFill>
            <a:srgbClr val="161B22"/>
          </a:solidFill>
          <a:ln w="19050">
            <a:solidFill>
              <a:srgbClr val="3B82F6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5" name="Shape 13"/>
          <p:cNvSpPr/>
          <p:nvPr/>
        </p:nvSpPr>
        <p:spPr>
          <a:xfrm>
            <a:off x="274320" y="1783080"/>
            <a:ext cx="54864" cy="704088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6" name="Shape 14"/>
          <p:cNvSpPr/>
          <p:nvPr/>
        </p:nvSpPr>
        <p:spPr>
          <a:xfrm>
            <a:off x="457200" y="198424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7" name="Text 15"/>
          <p:cNvSpPr/>
          <p:nvPr/>
        </p:nvSpPr>
        <p:spPr>
          <a:xfrm>
            <a:off x="457200" y="198424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508760" y="18562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  (multiprocessing)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2185416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Easy win. Limited by process overhead &amp; GIL.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74320" y="2578608"/>
            <a:ext cx="8595360" cy="704088"/>
          </a:xfrm>
          <a:prstGeom prst="rect">
            <a:avLst/>
          </a:prstGeom>
          <a:solidFill>
            <a:srgbClr val="161B22"/>
          </a:solidFill>
          <a:ln w="19050">
            <a:solidFill>
              <a:srgbClr val="8B949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24" name="Shape 22"/>
          <p:cNvSpPr/>
          <p:nvPr/>
        </p:nvSpPr>
        <p:spPr>
          <a:xfrm>
            <a:off x="274320" y="2578608"/>
            <a:ext cx="54864" cy="704088"/>
          </a:xfrm>
          <a:prstGeom prst="rect">
            <a:avLst/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5" name="Shape 23"/>
          <p:cNvSpPr/>
          <p:nvPr/>
        </p:nvSpPr>
        <p:spPr>
          <a:xfrm>
            <a:off x="457200" y="2779776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6" name="Text 24"/>
          <p:cNvSpPr/>
          <p:nvPr/>
        </p:nvSpPr>
        <p:spPr>
          <a:xfrm>
            <a:off x="457200" y="2779776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SISD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508760" y="26517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C++  (sequential)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508760" y="2980944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Compiled speed. No parallelism needed.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274320" y="3374136"/>
            <a:ext cx="8595360" cy="704088"/>
          </a:xfrm>
          <a:prstGeom prst="rect">
            <a:avLst/>
          </a:prstGeom>
          <a:solidFill>
            <a:srgbClr val="161B22"/>
          </a:solidFill>
          <a:ln w="19050">
            <a:solidFill>
              <a:srgbClr val="4ADE80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33" name="Shape 31"/>
          <p:cNvSpPr/>
          <p:nvPr/>
        </p:nvSpPr>
        <p:spPr>
          <a:xfrm>
            <a:off x="274320" y="3374136"/>
            <a:ext cx="54864" cy="704088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4" name="Shape 32"/>
          <p:cNvSpPr/>
          <p:nvPr/>
        </p:nvSpPr>
        <p:spPr>
          <a:xfrm>
            <a:off x="457200" y="3575304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5" name="Text 33"/>
          <p:cNvSpPr/>
          <p:nvPr/>
        </p:nvSpPr>
        <p:spPr>
          <a:xfrm>
            <a:off x="457200" y="3575304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508760" y="344728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C++ + OpenMP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508760" y="377647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single-machine throughput.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274320" y="4169664"/>
            <a:ext cx="8595360" cy="704088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42" name="Shape 40"/>
          <p:cNvSpPr/>
          <p:nvPr/>
        </p:nvSpPr>
        <p:spPr>
          <a:xfrm>
            <a:off x="274320" y="4169664"/>
            <a:ext cx="54864" cy="704088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3" name="Shape 41"/>
          <p:cNvSpPr/>
          <p:nvPr/>
        </p:nvSpPr>
        <p:spPr>
          <a:xfrm>
            <a:off x="457200" y="4370832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4" name="Text 42"/>
          <p:cNvSpPr/>
          <p:nvPr/>
        </p:nvSpPr>
        <p:spPr>
          <a:xfrm>
            <a:off x="457200" y="4370832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1508760" y="4242816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C++ + MPI 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1508760" y="4572000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HPC clusters. Scales to any size.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EB2A1-9203-0F29-805E-B053BD902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1FFC21D-D470-96D0-D28E-C3DFC5CCD287}"/>
              </a:ext>
            </a:extLst>
          </p:cNvPr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Hands-On Example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6575C77-4584-067C-DFF7-21C9A992E7B3}"/>
              </a:ext>
            </a:extLst>
          </p:cNvPr>
          <p:cNvGrpSpPr/>
          <p:nvPr/>
        </p:nvGrpSpPr>
        <p:grpSpPr>
          <a:xfrm>
            <a:off x="272692" y="989507"/>
            <a:ext cx="8321040" cy="700500"/>
            <a:chOff x="272692" y="1071154"/>
            <a:chExt cx="8321040" cy="1024128"/>
          </a:xfrm>
        </p:grpSpPr>
        <p:sp>
          <p:nvSpPr>
            <p:cNvPr id="3" name="Shape 12">
              <a:extLst>
                <a:ext uri="{FF2B5EF4-FFF2-40B4-BE49-F238E27FC236}">
                  <a16:creationId xmlns:a16="http://schemas.microsoft.com/office/drawing/2014/main" id="{096F12D2-07DA-FBBE-612D-26E0857118B0}"/>
                </a:ext>
              </a:extLst>
            </p:cNvPr>
            <p:cNvSpPr/>
            <p:nvPr/>
          </p:nvSpPr>
          <p:spPr>
            <a:xfrm>
              <a:off x="272692" y="1071154"/>
              <a:ext cx="8321040" cy="1024128"/>
            </a:xfrm>
            <a:prstGeom prst="rect">
              <a:avLst/>
            </a:prstGeom>
            <a:solidFill>
              <a:srgbClr val="161B22"/>
            </a:solidFill>
            <a:ln w="19050">
              <a:solidFill>
                <a:srgbClr val="22D3EE"/>
              </a:solidFill>
              <a:prstDash val="solid"/>
            </a:ln>
            <a:effectLst>
              <a:outerShdw blurRad="152400" dist="38100" dir="8100000" algn="bl" rotWithShape="0">
                <a:srgbClr val="000000">
                  <a:alpha val="40000"/>
                </a:srgbClr>
              </a:outerShdw>
            </a:effectLst>
          </p:spPr>
          <p:txBody>
            <a:bodyPr/>
            <a:lstStyle/>
            <a:p>
              <a:endParaRPr lang="en-NO" dirty="0"/>
            </a:p>
          </p:txBody>
        </p:sp>
        <p:sp>
          <p:nvSpPr>
            <p:cNvPr id="4" name="Shape 13">
              <a:extLst>
                <a:ext uri="{FF2B5EF4-FFF2-40B4-BE49-F238E27FC236}">
                  <a16:creationId xmlns:a16="http://schemas.microsoft.com/office/drawing/2014/main" id="{071AD85A-F4F8-F142-DB73-B90DEEB40F4A}"/>
                </a:ext>
              </a:extLst>
            </p:cNvPr>
            <p:cNvSpPr/>
            <p:nvPr/>
          </p:nvSpPr>
          <p:spPr>
            <a:xfrm>
              <a:off x="272692" y="1071154"/>
              <a:ext cx="54864" cy="1024128"/>
            </a:xfrm>
            <a:prstGeom prst="rect">
              <a:avLst/>
            </a:prstGeom>
            <a:solidFill>
              <a:srgbClr val="22D3EE"/>
            </a:solidFill>
            <a:ln w="12700">
              <a:solidFill>
                <a:srgbClr val="22D3EE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11" name="Text 14">
              <a:extLst>
                <a:ext uri="{FF2B5EF4-FFF2-40B4-BE49-F238E27FC236}">
                  <a16:creationId xmlns:a16="http://schemas.microsoft.com/office/drawing/2014/main" id="{89BCF350-27EA-175B-6C0A-A5A32235B4FD}"/>
                </a:ext>
              </a:extLst>
            </p:cNvPr>
            <p:cNvSpPr/>
            <p:nvPr/>
          </p:nvSpPr>
          <p:spPr>
            <a:xfrm>
              <a:off x="428140" y="1116874"/>
              <a:ext cx="306324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300" b="1" dirty="0">
                  <a:solidFill>
                    <a:srgbClr val="22D3EE"/>
                  </a:solidFill>
                  <a:latin typeface="Trebuchet MS" pitchFamily="34" charset="0"/>
                  <a:ea typeface="Trebuchet MS" pitchFamily="34" charset="-122"/>
                  <a:cs typeface="Trebuchet MS" pitchFamily="34" charset="-120"/>
                </a:rPr>
                <a:t>Estimation of Pi </a:t>
              </a:r>
              <a:endParaRPr lang="en-US" sz="1300" dirty="0"/>
            </a:p>
          </p:txBody>
        </p:sp>
        <p:sp>
          <p:nvSpPr>
            <p:cNvPr id="12" name="Text 15">
              <a:extLst>
                <a:ext uri="{FF2B5EF4-FFF2-40B4-BE49-F238E27FC236}">
                  <a16:creationId xmlns:a16="http://schemas.microsoft.com/office/drawing/2014/main" id="{9471D959-B682-D208-16B2-EBAE0A861759}"/>
                </a:ext>
              </a:extLst>
            </p:cNvPr>
            <p:cNvSpPr/>
            <p:nvPr/>
          </p:nvSpPr>
          <p:spPr>
            <a:xfrm>
              <a:off x="428140" y="1436914"/>
              <a:ext cx="8038224" cy="5943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100" dirty="0">
                  <a:solidFill>
                    <a:srgbClr val="8B949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idea is to simulate random (x, y) points in a 2-D plane with domain as a square of side 2r units centered on (0,0)</a:t>
              </a:r>
              <a:endParaRPr lang="en-US" sz="1100" dirty="0"/>
            </a:p>
          </p:txBody>
        </p:sp>
      </p:grpSp>
      <p:pic>
        <p:nvPicPr>
          <p:cNvPr id="1024" name="Picture 1023">
            <a:extLst>
              <a:ext uri="{FF2B5EF4-FFF2-40B4-BE49-F238E27FC236}">
                <a16:creationId xmlns:a16="http://schemas.microsoft.com/office/drawing/2014/main" id="{54B476DF-F193-987B-5FDF-9ABCF9D92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92" y="1929706"/>
            <a:ext cx="6184900" cy="28575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28" name="TextBox 1027">
                <a:extLst>
                  <a:ext uri="{FF2B5EF4-FFF2-40B4-BE49-F238E27FC236}">
                    <a16:creationId xmlns:a16="http://schemas.microsoft.com/office/drawing/2014/main" id="{861F86CA-26DA-1F39-CB96-7627EE903C76}"/>
                  </a:ext>
                </a:extLst>
              </p:cNvPr>
              <p:cNvSpPr txBox="1"/>
              <p:nvPr/>
            </p:nvSpPr>
            <p:spPr>
              <a:xfrm>
                <a:off x="5944414" y="3546308"/>
                <a:ext cx="2650132" cy="367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the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circle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the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square</m:t>
                          </m:r>
                        </m:den>
                      </m:f>
                      <m:r>
                        <a:rPr lang="nb-NO" sz="1100">
                          <a:solidFill>
                            <a:srgbClr val="8B949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m:t> = </m:t>
                      </m:r>
                      <m:f>
                        <m:fPr>
                          <m:ctrl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fPr>
                        <m:num>
                          <m: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NO" sz="1100">
                                  <a:solidFill>
                                    <a:srgbClr val="8B949E"/>
                                  </a:solidFill>
                                  <a:latin typeface="Calibri" pitchFamily="34" charset="0"/>
                                  <a:ea typeface="Calibri" pitchFamily="34" charset="-122"/>
                                  <a:cs typeface="Calibri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nb-NO" sz="1100">
                                  <a:solidFill>
                                    <a:srgbClr val="8B949E"/>
                                  </a:solidFill>
                                  <a:latin typeface="Calibri" pitchFamily="34" charset="0"/>
                                  <a:ea typeface="Calibri" pitchFamily="34" charset="-122"/>
                                  <a:cs typeface="Calibri" pitchFamily="34" charset="-12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nb-NO" sz="1100">
                                  <a:solidFill>
                                    <a:srgbClr val="8B949E"/>
                                  </a:solidFill>
                                  <a:latin typeface="Calibri" pitchFamily="34" charset="0"/>
                                  <a:ea typeface="Calibri" pitchFamily="34" charset="-122"/>
                                  <a:cs typeface="Calibri" pitchFamily="34" charset="-12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nb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4</m:t>
                          </m:r>
                          <m:sSup>
                            <m:sSupPr>
                              <m:ctrlPr>
                                <a:rPr lang="en-NO" sz="1100">
                                  <a:solidFill>
                                    <a:srgbClr val="8B949E"/>
                                  </a:solidFill>
                                  <a:latin typeface="Calibri" pitchFamily="34" charset="0"/>
                                  <a:ea typeface="Calibri" pitchFamily="34" charset="-122"/>
                                  <a:cs typeface="Calibri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nb-NO" sz="1100">
                                  <a:solidFill>
                                    <a:srgbClr val="8B949E"/>
                                  </a:solidFill>
                                  <a:latin typeface="Calibri" pitchFamily="34" charset="0"/>
                                  <a:ea typeface="Calibri" pitchFamily="34" charset="-122"/>
                                  <a:cs typeface="Calibri" pitchFamily="34" charset="-12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nb-NO" sz="1100" b="0" i="0" smtClean="0">
                                  <a:solidFill>
                                    <a:srgbClr val="8B949E"/>
                                  </a:solidFill>
                                  <a:latin typeface="Cambria Math" panose="02040503050406030204" pitchFamily="18" charset="0"/>
                                  <a:ea typeface="Calibri" pitchFamily="34" charset="-122"/>
                                  <a:cs typeface="Calibri" pitchFamily="34" charset="-12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nb-NO" sz="1100">
                          <a:solidFill>
                            <a:srgbClr val="8B949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m:t> = </m:t>
                      </m:r>
                      <m:f>
                        <m:fPr>
                          <m:ctrl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fPr>
                        <m:num>
                          <m: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𝜋</m:t>
                          </m:r>
                        </m:num>
                        <m:den>
                          <m:r>
                            <a:rPr lang="nb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NO" sz="1100" dirty="0">
                  <a:solidFill>
                    <a:srgbClr val="8B949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</p:txBody>
          </p:sp>
        </mc:Choice>
        <mc:Fallback>
          <p:sp>
            <p:nvSpPr>
              <p:cNvPr id="1028" name="TextBox 1027">
                <a:extLst>
                  <a:ext uri="{FF2B5EF4-FFF2-40B4-BE49-F238E27FC236}">
                    <a16:creationId xmlns:a16="http://schemas.microsoft.com/office/drawing/2014/main" id="{861F86CA-26DA-1F39-CB96-7627EE903C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414" y="3546308"/>
                <a:ext cx="2650132" cy="367986"/>
              </a:xfrm>
              <a:prstGeom prst="rect">
                <a:avLst/>
              </a:prstGeom>
              <a:blipFill>
                <a:blip r:embed="rId4"/>
                <a:stretch>
                  <a:fillRect l="-1914" t="-10000" b="-20000"/>
                </a:stretch>
              </a:blipFill>
            </p:spPr>
            <p:txBody>
              <a:bodyPr/>
              <a:lstStyle/>
              <a:p>
                <a:r>
                  <a:rPr lang="en-N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9" name="TextBox 1028">
                <a:extLst>
                  <a:ext uri="{FF2B5EF4-FFF2-40B4-BE49-F238E27FC236}">
                    <a16:creationId xmlns:a16="http://schemas.microsoft.com/office/drawing/2014/main" id="{3762E92C-194C-72FE-8EA0-E7E0282DD6C8}"/>
                  </a:ext>
                </a:extLst>
              </p:cNvPr>
              <p:cNvSpPr txBox="1"/>
              <p:nvPr/>
            </p:nvSpPr>
            <p:spPr>
              <a:xfrm>
                <a:off x="5944414" y="4153993"/>
                <a:ext cx="2650132" cy="3511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b-NO" sz="1100" i="1" smtClean="0">
                          <a:solidFill>
                            <a:srgbClr val="8B949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itchFamily="34" charset="-120"/>
                        </a:rPr>
                        <m:t>~</m:t>
                      </m:r>
                      <m:r>
                        <m:rPr>
                          <m:sty m:val="p"/>
                        </m:rPr>
                        <a:rPr lang="el-GR" sz="1100" i="1" smtClean="0">
                          <a:solidFill>
                            <a:srgbClr val="8B949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itchFamily="34" charset="-120"/>
                        </a:rPr>
                        <m:t>π</m:t>
                      </m:r>
                      <m:r>
                        <a:rPr lang="nb-NO" sz="1100" b="0" i="0" smtClean="0">
                          <a:solidFill>
                            <a:srgbClr val="8B949E"/>
                          </a:solidFill>
                          <a:latin typeface="Cambria Math" panose="02040503050406030204" pitchFamily="18" charset="0"/>
                          <a:ea typeface="Calibri" pitchFamily="34" charset="-122"/>
                          <a:cs typeface="Calibri" pitchFamily="34" charset="-120"/>
                        </a:rPr>
                        <m:t>=4 * </m:t>
                      </m:r>
                      <m:f>
                        <m:fPr>
                          <m:ctrlPr>
                            <a:rPr lang="en-NO" sz="1100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points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generated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inside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the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circle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points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generated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inside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the</m:t>
                          </m:r>
                          <m:r>
                            <a:rPr lang="en-GB" sz="1100" i="1">
                              <a:solidFill>
                                <a:srgbClr val="8B949E"/>
                              </a:solidFill>
                              <a:latin typeface="Calibri" pitchFamily="34" charset="0"/>
                              <a:ea typeface="Calibri" pitchFamily="34" charset="-122"/>
                              <a:cs typeface="Calibri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nb-NO" sz="1100" b="0" i="0" smtClean="0">
                              <a:solidFill>
                                <a:srgbClr val="8B949E"/>
                              </a:solidFill>
                              <a:latin typeface="Cambria Math" panose="02040503050406030204" pitchFamily="18" charset="0"/>
                              <a:ea typeface="Calibri" pitchFamily="34" charset="-122"/>
                              <a:cs typeface="Calibri" pitchFamily="34" charset="-120"/>
                            </a:rPr>
                            <m:t>square</m:t>
                          </m:r>
                        </m:den>
                      </m:f>
                    </m:oMath>
                  </m:oMathPara>
                </a14:m>
                <a:endParaRPr lang="en-NO" sz="1100" dirty="0">
                  <a:solidFill>
                    <a:srgbClr val="8B949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</p:txBody>
          </p:sp>
        </mc:Choice>
        <mc:Fallback>
          <p:sp>
            <p:nvSpPr>
              <p:cNvPr id="1029" name="TextBox 1028">
                <a:extLst>
                  <a:ext uri="{FF2B5EF4-FFF2-40B4-BE49-F238E27FC236}">
                    <a16:creationId xmlns:a16="http://schemas.microsoft.com/office/drawing/2014/main" id="{3762E92C-194C-72FE-8EA0-E7E0282DD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414" y="4153993"/>
                <a:ext cx="2650132" cy="351122"/>
              </a:xfrm>
              <a:prstGeom prst="rect">
                <a:avLst/>
              </a:prstGeom>
              <a:blipFill>
                <a:blip r:embed="rId5"/>
                <a:stretch>
                  <a:fillRect l="-1435" t="-3448" r="-1914" b="-20690"/>
                </a:stretch>
              </a:blipFill>
            </p:spPr>
            <p:txBody>
              <a:bodyPr/>
              <a:lstStyle/>
              <a:p>
                <a:r>
                  <a:rPr lang="en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7" name="Shape 4">
            <a:extLst>
              <a:ext uri="{FF2B5EF4-FFF2-40B4-BE49-F238E27FC236}">
                <a16:creationId xmlns:a16="http://schemas.microsoft.com/office/drawing/2014/main" id="{F9718491-0307-5108-5117-9EC9B5A56711}"/>
              </a:ext>
            </a:extLst>
          </p:cNvPr>
          <p:cNvSpPr/>
          <p:nvPr/>
        </p:nvSpPr>
        <p:spPr>
          <a:xfrm>
            <a:off x="7096402" y="1852642"/>
            <a:ext cx="1497330" cy="15310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 dirty="0">
              <a:solidFill>
                <a:schemeClr val="bg1"/>
              </a:solidFill>
            </a:endParaRPr>
          </a:p>
        </p:txBody>
      </p:sp>
      <p:pic>
        <p:nvPicPr>
          <p:cNvPr id="1036" name="Picture 1035">
            <a:extLst>
              <a:ext uri="{FF2B5EF4-FFF2-40B4-BE49-F238E27FC236}">
                <a16:creationId xmlns:a16="http://schemas.microsoft.com/office/drawing/2014/main" id="{0EDE1A4B-E16E-DDB2-FDE6-8C2C829C14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5224" y="1998314"/>
            <a:ext cx="1239686" cy="123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5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CPU vs GPU — Know Your Hardware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D111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74320" y="944290"/>
            <a:ext cx="4069080" cy="3749040"/>
          </a:xfrm>
          <a:prstGeom prst="rect">
            <a:avLst/>
          </a:prstGeom>
          <a:solidFill>
            <a:srgbClr val="161B22"/>
          </a:solidFill>
          <a:ln w="19050">
            <a:solidFill>
              <a:srgbClr val="3B82F6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274320" y="944290"/>
            <a:ext cx="54864" cy="374904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7" name="Shape 15"/>
          <p:cNvSpPr/>
          <p:nvPr/>
        </p:nvSpPr>
        <p:spPr>
          <a:xfrm>
            <a:off x="475487" y="2737015"/>
            <a:ext cx="3097752" cy="271169"/>
          </a:xfrm>
          <a:prstGeom prst="rect">
            <a:avLst/>
          </a:prstGeom>
          <a:solidFill>
            <a:srgbClr val="0A335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 dirty="0"/>
          </a:p>
        </p:txBody>
      </p:sp>
      <p:sp>
        <p:nvSpPr>
          <p:cNvPr id="18" name="Text 16"/>
          <p:cNvSpPr/>
          <p:nvPr/>
        </p:nvSpPr>
        <p:spPr>
          <a:xfrm>
            <a:off x="475488" y="2737015"/>
            <a:ext cx="3097752" cy="2711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8B949E"/>
                </a:solidFill>
                <a:effectLst/>
                <a:uLnTx/>
                <a:uFillTx/>
                <a:latin typeface="Consolas" pitchFamily="34" charset="0"/>
                <a:ea typeface="Consolas" pitchFamily="34" charset="-122"/>
                <a:cs typeface="Consolas" pitchFamily="34" charset="-120"/>
              </a:rPr>
              <a:t>L3 Cache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91809" y="1089906"/>
            <a:ext cx="3081430" cy="1559037"/>
          </a:xfrm>
          <a:prstGeom prst="rect">
            <a:avLst/>
          </a:prstGeom>
          <a:solidFill>
            <a:srgbClr val="0D2137"/>
          </a:solidFill>
          <a:ln w="1905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9" name="Shape 7"/>
          <p:cNvSpPr/>
          <p:nvPr/>
        </p:nvSpPr>
        <p:spPr>
          <a:xfrm>
            <a:off x="627282" y="1168111"/>
            <a:ext cx="1290254" cy="600445"/>
          </a:xfrm>
          <a:prstGeom prst="rect">
            <a:avLst/>
          </a:prstGeom>
          <a:solidFill>
            <a:srgbClr val="1C4A6E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0" name="Text 8"/>
          <p:cNvSpPr/>
          <p:nvPr/>
        </p:nvSpPr>
        <p:spPr>
          <a:xfrm>
            <a:off x="627282" y="1168111"/>
            <a:ext cx="1290254" cy="600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B82F6"/>
                </a:solidFill>
                <a:effectLst/>
                <a:uLnTx/>
                <a:uFillTx/>
                <a:latin typeface="Consolas" pitchFamily="34" charset="0"/>
                <a:ea typeface="Consolas" pitchFamily="34" charset="-122"/>
                <a:cs typeface="Consolas" pitchFamily="34" charset="-120"/>
              </a:rPr>
              <a:t>Core 1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145228" y="1168111"/>
            <a:ext cx="1290254" cy="600445"/>
          </a:xfrm>
          <a:prstGeom prst="rect">
            <a:avLst/>
          </a:prstGeom>
          <a:solidFill>
            <a:srgbClr val="1C4A6E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Text 10"/>
          <p:cNvSpPr/>
          <p:nvPr/>
        </p:nvSpPr>
        <p:spPr>
          <a:xfrm>
            <a:off x="2145228" y="1168111"/>
            <a:ext cx="1290254" cy="600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B82F6"/>
                </a:solidFill>
                <a:effectLst/>
                <a:uLnTx/>
                <a:uFillTx/>
                <a:latin typeface="Consolas" pitchFamily="34" charset="0"/>
                <a:ea typeface="Consolas" pitchFamily="34" charset="-122"/>
                <a:cs typeface="Consolas" pitchFamily="34" charset="-120"/>
              </a:rPr>
              <a:t>Core 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27282" y="1942879"/>
            <a:ext cx="1290254" cy="600445"/>
          </a:xfrm>
          <a:prstGeom prst="rect">
            <a:avLst/>
          </a:prstGeom>
          <a:solidFill>
            <a:srgbClr val="1C4A6E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4" name="Text 12"/>
          <p:cNvSpPr/>
          <p:nvPr/>
        </p:nvSpPr>
        <p:spPr>
          <a:xfrm>
            <a:off x="627282" y="1942879"/>
            <a:ext cx="1290254" cy="600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B82F6"/>
                </a:solidFill>
                <a:effectLst/>
                <a:uLnTx/>
                <a:uFillTx/>
                <a:latin typeface="Consolas" pitchFamily="34" charset="0"/>
                <a:ea typeface="Consolas" pitchFamily="34" charset="-122"/>
                <a:cs typeface="Consolas" pitchFamily="34" charset="-120"/>
              </a:rPr>
              <a:t>Core 3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2145228" y="1942879"/>
            <a:ext cx="1290254" cy="600445"/>
          </a:xfrm>
          <a:prstGeom prst="rect">
            <a:avLst/>
          </a:prstGeom>
          <a:solidFill>
            <a:srgbClr val="1C4A6E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6" name="Text 14"/>
          <p:cNvSpPr/>
          <p:nvPr/>
        </p:nvSpPr>
        <p:spPr>
          <a:xfrm>
            <a:off x="2145228" y="1942879"/>
            <a:ext cx="1290254" cy="6004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3B82F6"/>
                </a:solidFill>
                <a:effectLst/>
                <a:uLnTx/>
                <a:uFillTx/>
                <a:latin typeface="Consolas" pitchFamily="34" charset="0"/>
                <a:ea typeface="Consolas" pitchFamily="34" charset="-122"/>
                <a:cs typeface="Consolas" pitchFamily="34" charset="-120"/>
              </a:rPr>
              <a:t>Core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75487" y="3067332"/>
            <a:ext cx="3097752" cy="212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B949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CPU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14460" y="971722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B82F6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CPU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85320" y="3279353"/>
            <a:ext cx="124840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4–64 powerful cores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75488" y="3941408"/>
            <a:ext cx="124840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Optimised for serial,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complex tasks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905336" y="3279353"/>
            <a:ext cx="227258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Large cache + branch</a:t>
            </a: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prediction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905336" y="3949913"/>
            <a:ext cx="227258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OS, logic, I/O,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general programs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800600" y="944290"/>
            <a:ext cx="4069080" cy="3749040"/>
          </a:xfrm>
          <a:prstGeom prst="rect">
            <a:avLst/>
          </a:prstGeom>
          <a:solidFill>
            <a:srgbClr val="161B22"/>
          </a:solidFill>
          <a:ln w="19050">
            <a:solidFill>
              <a:srgbClr val="A78BFA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31" name="Shape 29"/>
          <p:cNvSpPr/>
          <p:nvPr/>
        </p:nvSpPr>
        <p:spPr>
          <a:xfrm>
            <a:off x="4800600" y="944290"/>
            <a:ext cx="54864" cy="37490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C1FACB2-0E2A-6098-646F-FBB4A021B987}"/>
              </a:ext>
            </a:extLst>
          </p:cNvPr>
          <p:cNvGrpSpPr/>
          <p:nvPr/>
        </p:nvGrpSpPr>
        <p:grpSpPr>
          <a:xfrm>
            <a:off x="4961357" y="1089905"/>
            <a:ext cx="3124888" cy="2189447"/>
            <a:chOff x="4961357" y="1089906"/>
            <a:chExt cx="2103120" cy="1673180"/>
          </a:xfrm>
        </p:grpSpPr>
        <p:sp>
          <p:nvSpPr>
            <p:cNvPr id="32" name="Shape 30"/>
            <p:cNvSpPr/>
            <p:nvPr/>
          </p:nvSpPr>
          <p:spPr>
            <a:xfrm>
              <a:off x="4973648" y="1089906"/>
              <a:ext cx="2020824" cy="1398688"/>
            </a:xfrm>
            <a:prstGeom prst="rect">
              <a:avLst/>
            </a:prstGeom>
            <a:solidFill>
              <a:srgbClr val="150D24"/>
            </a:solidFill>
            <a:ln w="190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3" name="Shape 31"/>
            <p:cNvSpPr/>
            <p:nvPr/>
          </p:nvSpPr>
          <p:spPr>
            <a:xfrm>
              <a:off x="5029200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4" name="Shape 32"/>
            <p:cNvSpPr/>
            <p:nvPr/>
          </p:nvSpPr>
          <p:spPr>
            <a:xfrm>
              <a:off x="5271516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5" name="Shape 33"/>
            <p:cNvSpPr/>
            <p:nvPr/>
          </p:nvSpPr>
          <p:spPr>
            <a:xfrm>
              <a:off x="5513832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6" name="Shape 34"/>
            <p:cNvSpPr/>
            <p:nvPr/>
          </p:nvSpPr>
          <p:spPr>
            <a:xfrm>
              <a:off x="5756148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7" name="Shape 35"/>
            <p:cNvSpPr/>
            <p:nvPr/>
          </p:nvSpPr>
          <p:spPr>
            <a:xfrm>
              <a:off x="5998464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8" name="Shape 36"/>
            <p:cNvSpPr/>
            <p:nvPr/>
          </p:nvSpPr>
          <p:spPr>
            <a:xfrm>
              <a:off x="6240780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39" name="Shape 37"/>
            <p:cNvSpPr/>
            <p:nvPr/>
          </p:nvSpPr>
          <p:spPr>
            <a:xfrm>
              <a:off x="6483096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0" name="Shape 38"/>
            <p:cNvSpPr/>
            <p:nvPr/>
          </p:nvSpPr>
          <p:spPr>
            <a:xfrm>
              <a:off x="6725412" y="1145458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1" name="Shape 39"/>
            <p:cNvSpPr/>
            <p:nvPr/>
          </p:nvSpPr>
          <p:spPr>
            <a:xfrm>
              <a:off x="5029200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2" name="Shape 40"/>
            <p:cNvSpPr/>
            <p:nvPr/>
          </p:nvSpPr>
          <p:spPr>
            <a:xfrm>
              <a:off x="5271516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3" name="Shape 41"/>
            <p:cNvSpPr/>
            <p:nvPr/>
          </p:nvSpPr>
          <p:spPr>
            <a:xfrm>
              <a:off x="5513832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4" name="Shape 42"/>
            <p:cNvSpPr/>
            <p:nvPr/>
          </p:nvSpPr>
          <p:spPr>
            <a:xfrm>
              <a:off x="5756148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5" name="Shape 43"/>
            <p:cNvSpPr/>
            <p:nvPr/>
          </p:nvSpPr>
          <p:spPr>
            <a:xfrm>
              <a:off x="5998464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6" name="Shape 44"/>
            <p:cNvSpPr/>
            <p:nvPr/>
          </p:nvSpPr>
          <p:spPr>
            <a:xfrm>
              <a:off x="6240780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7" name="Shape 45"/>
            <p:cNvSpPr/>
            <p:nvPr/>
          </p:nvSpPr>
          <p:spPr>
            <a:xfrm>
              <a:off x="6483096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8" name="Shape 46"/>
            <p:cNvSpPr/>
            <p:nvPr/>
          </p:nvSpPr>
          <p:spPr>
            <a:xfrm>
              <a:off x="6725412" y="1410634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49" name="Shape 47"/>
            <p:cNvSpPr/>
            <p:nvPr/>
          </p:nvSpPr>
          <p:spPr>
            <a:xfrm>
              <a:off x="5029200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0" name="Shape 48"/>
            <p:cNvSpPr/>
            <p:nvPr/>
          </p:nvSpPr>
          <p:spPr>
            <a:xfrm>
              <a:off x="5271516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1" name="Shape 49"/>
            <p:cNvSpPr/>
            <p:nvPr/>
          </p:nvSpPr>
          <p:spPr>
            <a:xfrm>
              <a:off x="5513832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2" name="Shape 50"/>
            <p:cNvSpPr/>
            <p:nvPr/>
          </p:nvSpPr>
          <p:spPr>
            <a:xfrm>
              <a:off x="5756148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3" name="Shape 51"/>
            <p:cNvSpPr/>
            <p:nvPr/>
          </p:nvSpPr>
          <p:spPr>
            <a:xfrm>
              <a:off x="5998464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4" name="Shape 52"/>
            <p:cNvSpPr/>
            <p:nvPr/>
          </p:nvSpPr>
          <p:spPr>
            <a:xfrm>
              <a:off x="6240780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5" name="Shape 53"/>
            <p:cNvSpPr/>
            <p:nvPr/>
          </p:nvSpPr>
          <p:spPr>
            <a:xfrm>
              <a:off x="6483096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6" name="Shape 54"/>
            <p:cNvSpPr/>
            <p:nvPr/>
          </p:nvSpPr>
          <p:spPr>
            <a:xfrm>
              <a:off x="6725412" y="1675810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7" name="Shape 55"/>
            <p:cNvSpPr/>
            <p:nvPr/>
          </p:nvSpPr>
          <p:spPr>
            <a:xfrm>
              <a:off x="5029200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8" name="Shape 56"/>
            <p:cNvSpPr/>
            <p:nvPr/>
          </p:nvSpPr>
          <p:spPr>
            <a:xfrm>
              <a:off x="5271516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59" name="Shape 57"/>
            <p:cNvSpPr/>
            <p:nvPr/>
          </p:nvSpPr>
          <p:spPr>
            <a:xfrm>
              <a:off x="5513832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0" name="Shape 58"/>
            <p:cNvSpPr/>
            <p:nvPr/>
          </p:nvSpPr>
          <p:spPr>
            <a:xfrm>
              <a:off x="5756148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1" name="Shape 59"/>
            <p:cNvSpPr/>
            <p:nvPr/>
          </p:nvSpPr>
          <p:spPr>
            <a:xfrm>
              <a:off x="5998464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2" name="Shape 60"/>
            <p:cNvSpPr/>
            <p:nvPr/>
          </p:nvSpPr>
          <p:spPr>
            <a:xfrm>
              <a:off x="6240780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3" name="Shape 61"/>
            <p:cNvSpPr/>
            <p:nvPr/>
          </p:nvSpPr>
          <p:spPr>
            <a:xfrm>
              <a:off x="6483096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4" name="Shape 62"/>
            <p:cNvSpPr/>
            <p:nvPr/>
          </p:nvSpPr>
          <p:spPr>
            <a:xfrm>
              <a:off x="6725412" y="1940986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5" name="Shape 63"/>
            <p:cNvSpPr/>
            <p:nvPr/>
          </p:nvSpPr>
          <p:spPr>
            <a:xfrm>
              <a:off x="5029200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6" name="Shape 64"/>
            <p:cNvSpPr/>
            <p:nvPr/>
          </p:nvSpPr>
          <p:spPr>
            <a:xfrm>
              <a:off x="5271516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7" name="Shape 65"/>
            <p:cNvSpPr/>
            <p:nvPr/>
          </p:nvSpPr>
          <p:spPr>
            <a:xfrm>
              <a:off x="5513832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8" name="Shape 66"/>
            <p:cNvSpPr/>
            <p:nvPr/>
          </p:nvSpPr>
          <p:spPr>
            <a:xfrm>
              <a:off x="5756148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69" name="Shape 67"/>
            <p:cNvSpPr/>
            <p:nvPr/>
          </p:nvSpPr>
          <p:spPr>
            <a:xfrm>
              <a:off x="5998464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70" name="Shape 68"/>
            <p:cNvSpPr/>
            <p:nvPr/>
          </p:nvSpPr>
          <p:spPr>
            <a:xfrm>
              <a:off x="6240780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71" name="Shape 69"/>
            <p:cNvSpPr/>
            <p:nvPr/>
          </p:nvSpPr>
          <p:spPr>
            <a:xfrm>
              <a:off x="6483096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72" name="Shape 70"/>
            <p:cNvSpPr/>
            <p:nvPr/>
          </p:nvSpPr>
          <p:spPr>
            <a:xfrm>
              <a:off x="6725412" y="2206162"/>
              <a:ext cx="201168" cy="201168"/>
            </a:xfrm>
            <a:prstGeom prst="rect">
              <a:avLst/>
            </a:prstGeom>
            <a:solidFill>
              <a:srgbClr val="3D1F6E"/>
            </a:solidFill>
            <a:ln w="6350">
              <a:solidFill>
                <a:srgbClr val="A78BFA"/>
              </a:solidFill>
              <a:prstDash val="solid"/>
            </a:ln>
          </p:spPr>
          <p:txBody>
            <a:bodyPr/>
            <a:lstStyle/>
            <a:p>
              <a:endParaRPr lang="en-NO"/>
            </a:p>
          </p:txBody>
        </p:sp>
        <p:sp>
          <p:nvSpPr>
            <p:cNvPr id="74" name="Text 72"/>
            <p:cNvSpPr/>
            <p:nvPr/>
          </p:nvSpPr>
          <p:spPr>
            <a:xfrm>
              <a:off x="4961357" y="256191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8B949E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GPU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5" name="Text 73"/>
          <p:cNvSpPr/>
          <p:nvPr/>
        </p:nvSpPr>
        <p:spPr>
          <a:xfrm>
            <a:off x="7744771" y="97172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A78BFA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GPU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 76"/>
          <p:cNvSpPr/>
          <p:nvPr/>
        </p:nvSpPr>
        <p:spPr>
          <a:xfrm>
            <a:off x="4969787" y="3279353"/>
            <a:ext cx="136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1000s of small cores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ext 78"/>
          <p:cNvSpPr/>
          <p:nvPr/>
        </p:nvSpPr>
        <p:spPr>
          <a:xfrm>
            <a:off x="6513968" y="3282105"/>
            <a:ext cx="2254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Optimised for massively</a:t>
            </a:r>
            <a:r>
              <a:rPr lang="en-US" sz="11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parallel tasks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Text 80"/>
          <p:cNvSpPr/>
          <p:nvPr/>
        </p:nvSpPr>
        <p:spPr>
          <a:xfrm>
            <a:off x="4800600" y="3941408"/>
            <a:ext cx="183334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Built to render millions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of pixels at once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 82"/>
          <p:cNvSpPr/>
          <p:nvPr/>
        </p:nvSpPr>
        <p:spPr>
          <a:xfrm>
            <a:off x="6541654" y="3943522"/>
            <a:ext cx="2254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ML training, images,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0F6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matrix math, sims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Flynn's Taxonomy (1966)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computing system can be classified by how it handles Instructions and Data streams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4160520" cy="1783080"/>
          </a:xfrm>
          <a:prstGeom prst="rect">
            <a:avLst/>
          </a:prstGeom>
          <a:solidFill>
            <a:srgbClr val="161B22"/>
          </a:solidFill>
          <a:ln w="19050">
            <a:solidFill>
              <a:srgbClr val="8B949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54864" cy="1783080"/>
          </a:xfrm>
          <a:prstGeom prst="rect">
            <a:avLst/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Shape 6"/>
          <p:cNvSpPr/>
          <p:nvPr/>
        </p:nvSpPr>
        <p:spPr>
          <a:xfrm>
            <a:off x="411480" y="129844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9" name="Text 7"/>
          <p:cNvSpPr/>
          <p:nvPr/>
        </p:nvSpPr>
        <p:spPr>
          <a:xfrm>
            <a:off x="411480" y="129844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417320" y="128016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Single Instruction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Single Data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11480" y="1901952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processor, one data stream.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sequential programs.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11480" y="2578608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e.g. Your Python for-loop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54880" y="1188720"/>
            <a:ext cx="4160520" cy="1783080"/>
          </a:xfrm>
          <a:prstGeom prst="rect">
            <a:avLst/>
          </a:prstGeom>
          <a:solidFill>
            <a:srgbClr val="161B22"/>
          </a:solidFill>
          <a:ln w="19050">
            <a:solidFill>
              <a:srgbClr val="FACC15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4" name="Shape 12"/>
          <p:cNvSpPr/>
          <p:nvPr/>
        </p:nvSpPr>
        <p:spPr>
          <a:xfrm>
            <a:off x="4754880" y="1188720"/>
            <a:ext cx="54864" cy="1783080"/>
          </a:xfrm>
          <a:prstGeom prst="rect">
            <a:avLst/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5" name="Shape 13"/>
          <p:cNvSpPr/>
          <p:nvPr/>
        </p:nvSpPr>
        <p:spPr>
          <a:xfrm>
            <a:off x="4892040" y="129844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6" name="Text 14"/>
          <p:cNvSpPr/>
          <p:nvPr/>
        </p:nvSpPr>
        <p:spPr>
          <a:xfrm>
            <a:off x="4892040" y="129844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897880" y="128016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Single Instruction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Multiple Data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92040" y="1901952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op applied to many data.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GPUs, AVX vector intrinsics.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92040" y="2578608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ACC1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e.g. GPUs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74320" y="3154680"/>
            <a:ext cx="4160520" cy="1783080"/>
          </a:xfrm>
          <a:prstGeom prst="rect">
            <a:avLst/>
          </a:prstGeom>
          <a:solidFill>
            <a:srgbClr val="161B22"/>
          </a:solidFill>
          <a:ln w="19050">
            <a:solidFill>
              <a:srgbClr val="A78BFA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21" name="Shape 19"/>
          <p:cNvSpPr/>
          <p:nvPr/>
        </p:nvSpPr>
        <p:spPr>
          <a:xfrm>
            <a:off x="274320" y="3154680"/>
            <a:ext cx="54864" cy="178308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2" name="Shape 20"/>
          <p:cNvSpPr/>
          <p:nvPr/>
        </p:nvSpPr>
        <p:spPr>
          <a:xfrm>
            <a:off x="411480" y="326440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3" name="Text 21"/>
          <p:cNvSpPr/>
          <p:nvPr/>
        </p:nvSpPr>
        <p:spPr>
          <a:xfrm>
            <a:off x="411480" y="326440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MISD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417320" y="32461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Multiple Instruction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Single Data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11480" y="3867912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ops, same data.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 — fault-tolerant pipelines.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754880" y="3154680"/>
            <a:ext cx="4160520" cy="1783080"/>
          </a:xfrm>
          <a:prstGeom prst="rect">
            <a:avLst/>
          </a:prstGeom>
          <a:solidFill>
            <a:srgbClr val="161B22"/>
          </a:solidFill>
          <a:ln w="19050">
            <a:solidFill>
              <a:srgbClr val="4ADE80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28" name="Shape 26"/>
          <p:cNvSpPr/>
          <p:nvPr/>
        </p:nvSpPr>
        <p:spPr>
          <a:xfrm>
            <a:off x="4754880" y="3154680"/>
            <a:ext cx="54864" cy="1783080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9" name="Shape 27"/>
          <p:cNvSpPr/>
          <p:nvPr/>
        </p:nvSpPr>
        <p:spPr>
          <a:xfrm>
            <a:off x="4892040" y="326440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0" name="Text 28"/>
          <p:cNvSpPr/>
          <p:nvPr/>
        </p:nvSpPr>
        <p:spPr>
          <a:xfrm>
            <a:off x="4892040" y="326440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897880" y="324612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Multiple Instruction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Multiple Data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892040" y="3867912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processors, many data.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modern parallel systems.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892040" y="4544568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D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e.g. OpenMP, MPI, multiprocessing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SISD — Sequential Processing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SISD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3566160" cy="676656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6" name="Text 4"/>
          <p:cNvSpPr/>
          <p:nvPr/>
        </p:nvSpPr>
        <p:spPr>
          <a:xfrm>
            <a:off x="411480" y="1234440"/>
            <a:ext cx="38404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B949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①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1234440"/>
            <a:ext cx="2834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CPU core does all the work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274320" y="1993392"/>
            <a:ext cx="3566160" cy="676656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9" name="Text 7"/>
          <p:cNvSpPr/>
          <p:nvPr/>
        </p:nvSpPr>
        <p:spPr>
          <a:xfrm>
            <a:off x="411480" y="2039112"/>
            <a:ext cx="38404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B949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②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22960" y="2039112"/>
            <a:ext cx="2834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processed one at a time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274320" y="2798064"/>
            <a:ext cx="3566160" cy="676656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2" name="Text 10"/>
          <p:cNvSpPr/>
          <p:nvPr/>
        </p:nvSpPr>
        <p:spPr>
          <a:xfrm>
            <a:off x="411480" y="2843784"/>
            <a:ext cx="38404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B949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③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22960" y="2843784"/>
            <a:ext cx="2834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process_img() blocks until done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274320" y="3602736"/>
            <a:ext cx="3566160" cy="676656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5" name="Text 13"/>
          <p:cNvSpPr/>
          <p:nvPr/>
        </p:nvSpPr>
        <p:spPr>
          <a:xfrm>
            <a:off x="411480" y="3648456"/>
            <a:ext cx="38404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B949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④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22960" y="3648456"/>
            <a:ext cx="28346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Throughput: 1× — the baseline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4160520" y="1115568"/>
            <a:ext cx="4663440" cy="3401568"/>
          </a:xfrm>
          <a:prstGeom prst="rect">
            <a:avLst/>
          </a:prstGeom>
          <a:solidFill>
            <a:srgbClr val="161B22"/>
          </a:solidFill>
          <a:ln w="1270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8" name="Shape 16"/>
          <p:cNvSpPr/>
          <p:nvPr/>
        </p:nvSpPr>
        <p:spPr>
          <a:xfrm>
            <a:off x="7543800" y="1115568"/>
            <a:ext cx="1280160" cy="256032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7"/>
          <p:cNvSpPr/>
          <p:nvPr/>
        </p:nvSpPr>
        <p:spPr>
          <a:xfrm>
            <a:off x="7543800" y="1124712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 — SISD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325112" y="1408176"/>
            <a:ext cx="4370832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Single Instruction, Single Data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(image, data):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... your logic here ...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SISD loop: one sample at a time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samples: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image, data = sample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(image, data)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274320" y="4617720"/>
            <a:ext cx="8595360" cy="347472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22" name="Text 20"/>
          <p:cNvSpPr/>
          <p:nvPr/>
        </p:nvSpPr>
        <p:spPr>
          <a:xfrm>
            <a:off x="411480" y="46634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 Execution Timeline: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331720" y="4663440"/>
            <a:ext cx="1143000" cy="256032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4" name="Text 22"/>
          <p:cNvSpPr/>
          <p:nvPr/>
        </p:nvSpPr>
        <p:spPr>
          <a:xfrm>
            <a:off x="2331720" y="4663440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D11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sample[0]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593592" y="4663440"/>
            <a:ext cx="1143000" cy="256032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6" name="Text 24"/>
          <p:cNvSpPr/>
          <p:nvPr/>
        </p:nvSpPr>
        <p:spPr>
          <a:xfrm>
            <a:off x="3593592" y="4663440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D11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sample[1]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855464" y="4663440"/>
            <a:ext cx="1143000" cy="256032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8" name="Text 26"/>
          <p:cNvSpPr/>
          <p:nvPr/>
        </p:nvSpPr>
        <p:spPr>
          <a:xfrm>
            <a:off x="4855464" y="4663440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D11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sample[2]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117336" y="4663440"/>
            <a:ext cx="1143000" cy="256032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0" name="Text 28"/>
          <p:cNvSpPr/>
          <p:nvPr/>
        </p:nvSpPr>
        <p:spPr>
          <a:xfrm>
            <a:off x="6117336" y="4663440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D11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sample[3]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7379208" y="4663440"/>
            <a:ext cx="1143000" cy="256032"/>
          </a:xfrm>
          <a:prstGeom prst="rect">
            <a:avLst/>
          </a:prstGeom>
          <a:solidFill>
            <a:srgbClr val="444C56"/>
          </a:solidFill>
          <a:ln w="12700">
            <a:solidFill>
              <a:srgbClr val="444C5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2" name="Text 30"/>
          <p:cNvSpPr/>
          <p:nvPr/>
        </p:nvSpPr>
        <p:spPr>
          <a:xfrm>
            <a:off x="7379208" y="4663440"/>
            <a:ext cx="1143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...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SIMD &amp; MISD — A Quick Look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Today's Focus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74320" y="1234440"/>
            <a:ext cx="4160520" cy="3246120"/>
          </a:xfrm>
          <a:prstGeom prst="rect">
            <a:avLst/>
          </a:prstGeom>
          <a:solidFill>
            <a:srgbClr val="161B22"/>
          </a:solidFill>
          <a:ln w="19050">
            <a:solidFill>
              <a:srgbClr val="FACC15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6" name="Shape 4"/>
          <p:cNvSpPr/>
          <p:nvPr/>
        </p:nvSpPr>
        <p:spPr>
          <a:xfrm>
            <a:off x="274320" y="1234440"/>
            <a:ext cx="54864" cy="3246120"/>
          </a:xfrm>
          <a:prstGeom prst="rect">
            <a:avLst/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457200" y="134416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Text 6"/>
          <p:cNvSpPr/>
          <p:nvPr/>
        </p:nvSpPr>
        <p:spPr>
          <a:xfrm>
            <a:off x="457200" y="134416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463040" y="130759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Single Instruction, Multiple Data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783080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operation is applied to many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elements simultaneously — in hardware.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8912" y="2468880"/>
            <a:ext cx="3867912" cy="1920240"/>
          </a:xfrm>
          <a:prstGeom prst="rect">
            <a:avLst/>
          </a:prstGeom>
          <a:solidFill>
            <a:srgbClr val="161B22"/>
          </a:solidFill>
          <a:ln w="1270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2" name="Shape 10"/>
          <p:cNvSpPr/>
          <p:nvPr/>
        </p:nvSpPr>
        <p:spPr>
          <a:xfrm>
            <a:off x="3015885" y="2468880"/>
            <a:ext cx="1280160" cy="256032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Text 11"/>
          <p:cNvSpPr/>
          <p:nvPr/>
        </p:nvSpPr>
        <p:spPr>
          <a:xfrm>
            <a:off x="3154680" y="2478024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 — SIMD (NumPy)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38912" y="2761488"/>
            <a:ext cx="3867912" cy="1536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NumPy uses SIMD under the hood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(AVX/SSE CPU vector instructions)</a:t>
            </a:r>
          </a:p>
          <a:p>
            <a:pPr marL="0" indent="0">
              <a:buNone/>
            </a:pP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numpy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np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pixels =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np.array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(image)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bright = pixels * </a:t>
            </a:r>
            <a:r>
              <a:rPr lang="en-US" sz="1150" dirty="0">
                <a:solidFill>
                  <a:srgbClr val="79C0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1.2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709160" y="1234440"/>
            <a:ext cx="4160520" cy="3246120"/>
          </a:xfrm>
          <a:prstGeom prst="rect">
            <a:avLst/>
          </a:prstGeom>
          <a:solidFill>
            <a:srgbClr val="161B22"/>
          </a:solidFill>
          <a:ln w="19050">
            <a:solidFill>
              <a:srgbClr val="A78BFA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6" name="Shape 14"/>
          <p:cNvSpPr/>
          <p:nvPr/>
        </p:nvSpPr>
        <p:spPr>
          <a:xfrm>
            <a:off x="4709160" y="1234440"/>
            <a:ext cx="54864" cy="324612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7" name="Shape 15"/>
          <p:cNvSpPr/>
          <p:nvPr/>
        </p:nvSpPr>
        <p:spPr>
          <a:xfrm>
            <a:off x="4892040" y="1344168"/>
            <a:ext cx="914400" cy="292608"/>
          </a:xfrm>
          <a:prstGeom prst="roundRect">
            <a:avLst>
              <a:gd name="adj" fmla="val 25000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8" name="Text 16"/>
          <p:cNvSpPr/>
          <p:nvPr/>
        </p:nvSpPr>
        <p:spPr>
          <a:xfrm>
            <a:off x="4892040" y="1344168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MISD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897880" y="130759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Multiple Instruction, Single Data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892040" y="1783080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operations run on the same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— mostly theoretical / safety-critical.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92040" y="246888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Fault-tolerant flight computers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892040" y="2944368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 Shuttle: 5 computers running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different code on the same sensor data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892040" y="3419856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Rarely seen in everyday software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➜  For the rest of this tutorial, we focus on MIMD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MIMD — Divide &amp; Conquer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the samples list across workers — each independently runs process_img()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1737360" cy="2560320"/>
          </a:xfrm>
          <a:prstGeom prst="rect">
            <a:avLst/>
          </a:prstGeom>
          <a:solidFill>
            <a:srgbClr val="161B22"/>
          </a:solidFill>
          <a:ln w="19050">
            <a:solidFill>
              <a:srgbClr val="3B82F6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7" name="Text 5"/>
          <p:cNvSpPr/>
          <p:nvPr/>
        </p:nvSpPr>
        <p:spPr>
          <a:xfrm>
            <a:off x="274320" y="11887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B82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11480" y="1627632"/>
            <a:ext cx="1463040" cy="210312"/>
          </a:xfrm>
          <a:prstGeom prst="rect">
            <a:avLst/>
          </a:prstGeom>
          <a:solidFill>
            <a:srgbClr val="1C2B3A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9" name="Text 7"/>
          <p:cNvSpPr/>
          <p:nvPr/>
        </p:nvSpPr>
        <p:spPr>
          <a:xfrm>
            <a:off x="411480" y="1627632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s[0]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11480" y="1874520"/>
            <a:ext cx="1463040" cy="210312"/>
          </a:xfrm>
          <a:prstGeom prst="rect">
            <a:avLst/>
          </a:prstGeom>
          <a:solidFill>
            <a:srgbClr val="162030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1" name="Text 9"/>
          <p:cNvSpPr/>
          <p:nvPr/>
        </p:nvSpPr>
        <p:spPr>
          <a:xfrm>
            <a:off x="411480" y="1874520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s[1]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1480" y="2121408"/>
            <a:ext cx="1463040" cy="210312"/>
          </a:xfrm>
          <a:prstGeom prst="rect">
            <a:avLst/>
          </a:prstGeom>
          <a:solidFill>
            <a:srgbClr val="1C2B3A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Text 11"/>
          <p:cNvSpPr/>
          <p:nvPr/>
        </p:nvSpPr>
        <p:spPr>
          <a:xfrm>
            <a:off x="411480" y="2121408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s[2]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2368296"/>
            <a:ext cx="1463040" cy="210312"/>
          </a:xfrm>
          <a:prstGeom prst="rect">
            <a:avLst/>
          </a:prstGeom>
          <a:solidFill>
            <a:srgbClr val="162030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5" name="Text 13"/>
          <p:cNvSpPr/>
          <p:nvPr/>
        </p:nvSpPr>
        <p:spPr>
          <a:xfrm>
            <a:off x="411480" y="2368296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s[3]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11480" y="2615184"/>
            <a:ext cx="1463040" cy="210312"/>
          </a:xfrm>
          <a:prstGeom prst="rect">
            <a:avLst/>
          </a:prstGeom>
          <a:solidFill>
            <a:srgbClr val="1C2B3A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7" name="Text 15"/>
          <p:cNvSpPr/>
          <p:nvPr/>
        </p:nvSpPr>
        <p:spPr>
          <a:xfrm>
            <a:off x="411480" y="2615184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s[4]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2862072"/>
            <a:ext cx="1463040" cy="210312"/>
          </a:xfrm>
          <a:prstGeom prst="rect">
            <a:avLst/>
          </a:prstGeom>
          <a:solidFill>
            <a:srgbClr val="162030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9" name="Text 17"/>
          <p:cNvSpPr/>
          <p:nvPr/>
        </p:nvSpPr>
        <p:spPr>
          <a:xfrm>
            <a:off x="411480" y="2862072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s[5]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11480" y="3108960"/>
            <a:ext cx="1463040" cy="210312"/>
          </a:xfrm>
          <a:prstGeom prst="rect">
            <a:avLst/>
          </a:prstGeom>
          <a:solidFill>
            <a:srgbClr val="1C2B3A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1" name="Text 19"/>
          <p:cNvSpPr/>
          <p:nvPr/>
        </p:nvSpPr>
        <p:spPr>
          <a:xfrm>
            <a:off x="411480" y="3108960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s[6]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11480" y="3355848"/>
            <a:ext cx="1463040" cy="210312"/>
          </a:xfrm>
          <a:prstGeom prst="rect">
            <a:avLst/>
          </a:prstGeom>
          <a:solidFill>
            <a:srgbClr val="162030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3" name="Text 21"/>
          <p:cNvSpPr/>
          <p:nvPr/>
        </p:nvSpPr>
        <p:spPr>
          <a:xfrm>
            <a:off x="411480" y="3355848"/>
            <a:ext cx="14630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s[7]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011680" y="2468880"/>
            <a:ext cx="457200" cy="0"/>
          </a:xfrm>
          <a:prstGeom prst="line">
            <a:avLst/>
          </a:prstGeom>
          <a:noFill/>
          <a:ln w="254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5" name="Shape 23"/>
          <p:cNvSpPr/>
          <p:nvPr/>
        </p:nvSpPr>
        <p:spPr>
          <a:xfrm>
            <a:off x="2651760" y="1115568"/>
            <a:ext cx="2331720" cy="731520"/>
          </a:xfrm>
          <a:prstGeom prst="rect">
            <a:avLst/>
          </a:prstGeom>
          <a:solidFill>
            <a:srgbClr val="161B22"/>
          </a:solidFill>
          <a:ln w="19050">
            <a:solidFill>
              <a:srgbClr val="4ADE80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26" name="Shape 24"/>
          <p:cNvSpPr/>
          <p:nvPr/>
        </p:nvSpPr>
        <p:spPr>
          <a:xfrm>
            <a:off x="2651760" y="1115568"/>
            <a:ext cx="54864" cy="731520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7" name="Text 25"/>
          <p:cNvSpPr/>
          <p:nvPr/>
        </p:nvSpPr>
        <p:spPr>
          <a:xfrm>
            <a:off x="2788920" y="11704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 0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2788920" y="148132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s[0], s[4]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983480" y="1481328"/>
            <a:ext cx="457200" cy="0"/>
          </a:xfrm>
          <a:prstGeom prst="line">
            <a:avLst/>
          </a:prstGeom>
          <a:noFill/>
          <a:ln w="19050">
            <a:solidFill>
              <a:srgbClr val="444C5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0" name="Shape 28"/>
          <p:cNvSpPr/>
          <p:nvPr/>
        </p:nvSpPr>
        <p:spPr>
          <a:xfrm>
            <a:off x="5440680" y="1207008"/>
            <a:ext cx="1554480" cy="548640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31" name="Text 29"/>
          <p:cNvSpPr/>
          <p:nvPr/>
        </p:nvSpPr>
        <p:spPr>
          <a:xfrm>
            <a:off x="5440680" y="1207008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process_img()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651760" y="2029968"/>
            <a:ext cx="2331720" cy="731520"/>
          </a:xfrm>
          <a:prstGeom prst="rect">
            <a:avLst/>
          </a:prstGeom>
          <a:solidFill>
            <a:srgbClr val="161B22"/>
          </a:solidFill>
          <a:ln w="19050">
            <a:solidFill>
              <a:srgbClr val="4ADE80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33" name="Shape 31"/>
          <p:cNvSpPr/>
          <p:nvPr/>
        </p:nvSpPr>
        <p:spPr>
          <a:xfrm>
            <a:off x="2651760" y="2029968"/>
            <a:ext cx="54864" cy="731520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4" name="Text 32"/>
          <p:cNvSpPr/>
          <p:nvPr/>
        </p:nvSpPr>
        <p:spPr>
          <a:xfrm>
            <a:off x="2788920" y="20848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 1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788920" y="239572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s[1], s[5]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983480" y="2395728"/>
            <a:ext cx="457200" cy="0"/>
          </a:xfrm>
          <a:prstGeom prst="line">
            <a:avLst/>
          </a:prstGeom>
          <a:noFill/>
          <a:ln w="19050">
            <a:solidFill>
              <a:srgbClr val="444C5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7" name="Shape 35"/>
          <p:cNvSpPr/>
          <p:nvPr/>
        </p:nvSpPr>
        <p:spPr>
          <a:xfrm>
            <a:off x="5440680" y="2121408"/>
            <a:ext cx="1554480" cy="548640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38" name="Text 36"/>
          <p:cNvSpPr/>
          <p:nvPr/>
        </p:nvSpPr>
        <p:spPr>
          <a:xfrm>
            <a:off x="5440680" y="2121408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process_img()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2651760" y="2944368"/>
            <a:ext cx="2331720" cy="731520"/>
          </a:xfrm>
          <a:prstGeom prst="rect">
            <a:avLst/>
          </a:prstGeom>
          <a:solidFill>
            <a:srgbClr val="161B22"/>
          </a:solidFill>
          <a:ln w="19050">
            <a:solidFill>
              <a:srgbClr val="4ADE80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40" name="Shape 38"/>
          <p:cNvSpPr/>
          <p:nvPr/>
        </p:nvSpPr>
        <p:spPr>
          <a:xfrm>
            <a:off x="2651760" y="2944368"/>
            <a:ext cx="54864" cy="731520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1" name="Text 39"/>
          <p:cNvSpPr/>
          <p:nvPr/>
        </p:nvSpPr>
        <p:spPr>
          <a:xfrm>
            <a:off x="2788920" y="29992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 2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2788920" y="331012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s[2], s[6]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4983480" y="3310128"/>
            <a:ext cx="457200" cy="0"/>
          </a:xfrm>
          <a:prstGeom prst="line">
            <a:avLst/>
          </a:prstGeom>
          <a:noFill/>
          <a:ln w="19050">
            <a:solidFill>
              <a:srgbClr val="444C5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4" name="Shape 42"/>
          <p:cNvSpPr/>
          <p:nvPr/>
        </p:nvSpPr>
        <p:spPr>
          <a:xfrm>
            <a:off x="5440680" y="3035808"/>
            <a:ext cx="1554480" cy="548640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45" name="Text 43"/>
          <p:cNvSpPr/>
          <p:nvPr/>
        </p:nvSpPr>
        <p:spPr>
          <a:xfrm>
            <a:off x="5440680" y="3035808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process_img()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2651760" y="3858768"/>
            <a:ext cx="2331720" cy="731520"/>
          </a:xfrm>
          <a:prstGeom prst="rect">
            <a:avLst/>
          </a:prstGeom>
          <a:solidFill>
            <a:srgbClr val="161B22"/>
          </a:solidFill>
          <a:ln w="19050">
            <a:solidFill>
              <a:srgbClr val="4ADE80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47" name="Shape 45"/>
          <p:cNvSpPr/>
          <p:nvPr/>
        </p:nvSpPr>
        <p:spPr>
          <a:xfrm>
            <a:off x="2651760" y="3858768"/>
            <a:ext cx="54864" cy="731520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8" name="Text 46"/>
          <p:cNvSpPr/>
          <p:nvPr/>
        </p:nvSpPr>
        <p:spPr>
          <a:xfrm>
            <a:off x="2788920" y="3913632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 3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2788920" y="422452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s[3], s[7]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4983480" y="4224528"/>
            <a:ext cx="457200" cy="0"/>
          </a:xfrm>
          <a:prstGeom prst="line">
            <a:avLst/>
          </a:prstGeom>
          <a:noFill/>
          <a:ln w="19050">
            <a:solidFill>
              <a:srgbClr val="444C5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51" name="Shape 49"/>
          <p:cNvSpPr/>
          <p:nvPr/>
        </p:nvSpPr>
        <p:spPr>
          <a:xfrm>
            <a:off x="5440680" y="3950208"/>
            <a:ext cx="1554480" cy="548640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52" name="Text 50"/>
          <p:cNvSpPr/>
          <p:nvPr/>
        </p:nvSpPr>
        <p:spPr>
          <a:xfrm>
            <a:off x="5440680" y="3950208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process_img()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7223760" y="1115568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 Ways to Implement MIMD:</a:t>
            </a:r>
            <a:endParaRPr lang="en-US" sz="1150" dirty="0"/>
          </a:p>
        </p:txBody>
      </p:sp>
      <p:sp>
        <p:nvSpPr>
          <p:cNvPr id="54" name="Shape 52"/>
          <p:cNvSpPr/>
          <p:nvPr/>
        </p:nvSpPr>
        <p:spPr>
          <a:xfrm>
            <a:off x="7178040" y="1508760"/>
            <a:ext cx="1691640" cy="868680"/>
          </a:xfrm>
          <a:prstGeom prst="rect">
            <a:avLst/>
          </a:prstGeom>
          <a:solidFill>
            <a:srgbClr val="161B22"/>
          </a:solidFill>
          <a:ln w="19050">
            <a:solidFill>
              <a:srgbClr val="3B82F6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55" name="Shape 53"/>
          <p:cNvSpPr/>
          <p:nvPr/>
        </p:nvSpPr>
        <p:spPr>
          <a:xfrm>
            <a:off x="7178040" y="1508760"/>
            <a:ext cx="54864" cy="868680"/>
          </a:xfrm>
          <a:prstGeom prst="rect">
            <a:avLst/>
          </a:prstGeom>
          <a:solidFill>
            <a:srgbClr val="3B82F6"/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56" name="Text 54"/>
          <p:cNvSpPr/>
          <p:nvPr/>
        </p:nvSpPr>
        <p:spPr>
          <a:xfrm>
            <a:off x="7315200" y="153619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</a:t>
            </a:r>
            <a:endParaRPr lang="en-US" sz="1200" dirty="0"/>
          </a:p>
        </p:txBody>
      </p:sp>
      <p:sp>
        <p:nvSpPr>
          <p:cNvPr id="57" name="Text 55"/>
          <p:cNvSpPr/>
          <p:nvPr/>
        </p:nvSpPr>
        <p:spPr>
          <a:xfrm>
            <a:off x="7315200" y="1810512"/>
            <a:ext cx="1463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multiprocessing.Pool — separate OS processes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7178040" y="2560320"/>
            <a:ext cx="1691640" cy="868680"/>
          </a:xfrm>
          <a:prstGeom prst="rect">
            <a:avLst/>
          </a:prstGeom>
          <a:solidFill>
            <a:srgbClr val="161B22"/>
          </a:solidFill>
          <a:ln w="19050">
            <a:solidFill>
              <a:srgbClr val="8B949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59" name="Shape 57"/>
          <p:cNvSpPr/>
          <p:nvPr/>
        </p:nvSpPr>
        <p:spPr>
          <a:xfrm>
            <a:off x="7178040" y="2560320"/>
            <a:ext cx="54864" cy="868680"/>
          </a:xfrm>
          <a:prstGeom prst="rect">
            <a:avLst/>
          </a:prstGeom>
          <a:solidFill>
            <a:srgbClr val="8B949E"/>
          </a:solidFill>
          <a:ln w="12700">
            <a:solidFill>
              <a:srgbClr val="8B949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60" name="Text 58"/>
          <p:cNvSpPr/>
          <p:nvPr/>
        </p:nvSpPr>
        <p:spPr>
          <a:xfrm>
            <a:off x="7315200" y="25877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C++</a:t>
            </a:r>
            <a:endParaRPr lang="en-US" sz="1200" dirty="0"/>
          </a:p>
        </p:txBody>
      </p:sp>
      <p:sp>
        <p:nvSpPr>
          <p:cNvPr id="61" name="Text 59"/>
          <p:cNvSpPr/>
          <p:nvPr/>
        </p:nvSpPr>
        <p:spPr>
          <a:xfrm>
            <a:off x="7315200" y="2862072"/>
            <a:ext cx="1463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OpenMP — shared memory, same machine</a:t>
            </a:r>
            <a:endParaRPr lang="en-US" sz="950" dirty="0"/>
          </a:p>
        </p:txBody>
      </p:sp>
      <p:sp>
        <p:nvSpPr>
          <p:cNvPr id="62" name="Shape 60"/>
          <p:cNvSpPr/>
          <p:nvPr/>
        </p:nvSpPr>
        <p:spPr>
          <a:xfrm>
            <a:off x="7178040" y="3611880"/>
            <a:ext cx="1691640" cy="868680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63" name="Shape 61"/>
          <p:cNvSpPr/>
          <p:nvPr/>
        </p:nvSpPr>
        <p:spPr>
          <a:xfrm>
            <a:off x="7178040" y="3611880"/>
            <a:ext cx="54864" cy="868680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64" name="Text 62"/>
          <p:cNvSpPr/>
          <p:nvPr/>
        </p:nvSpPr>
        <p:spPr>
          <a:xfrm>
            <a:off x="7315200" y="363931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C++</a:t>
            </a:r>
            <a:endParaRPr lang="en-US" sz="1200" dirty="0"/>
          </a:p>
        </p:txBody>
      </p:sp>
      <p:sp>
        <p:nvSpPr>
          <p:cNvPr id="65" name="Text 63"/>
          <p:cNvSpPr/>
          <p:nvPr/>
        </p:nvSpPr>
        <p:spPr>
          <a:xfrm>
            <a:off x="7315200" y="3913632"/>
            <a:ext cx="1463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MPI — distributed memory, many machines</a:t>
            </a:r>
            <a:endParaRPr lang="en-US" sz="950" dirty="0"/>
          </a:p>
        </p:txBody>
      </p:sp>
      <p:sp>
        <p:nvSpPr>
          <p:cNvPr id="66" name="Shape 22">
            <a:extLst>
              <a:ext uri="{FF2B5EF4-FFF2-40B4-BE49-F238E27FC236}">
                <a16:creationId xmlns:a16="http://schemas.microsoft.com/office/drawing/2014/main" id="{49DF7995-00B0-526A-B35D-8FE7651173D0}"/>
              </a:ext>
            </a:extLst>
          </p:cNvPr>
          <p:cNvSpPr/>
          <p:nvPr/>
        </p:nvSpPr>
        <p:spPr>
          <a:xfrm flipV="1">
            <a:off x="2468880" y="1471297"/>
            <a:ext cx="0" cy="2808000"/>
          </a:xfrm>
          <a:prstGeom prst="line">
            <a:avLst/>
          </a:prstGeom>
          <a:noFill/>
          <a:ln w="254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68" name="Shape 22">
            <a:extLst>
              <a:ext uri="{FF2B5EF4-FFF2-40B4-BE49-F238E27FC236}">
                <a16:creationId xmlns:a16="http://schemas.microsoft.com/office/drawing/2014/main" id="{0226C5AE-6365-78FF-1270-919B1689593A}"/>
              </a:ext>
            </a:extLst>
          </p:cNvPr>
          <p:cNvSpPr/>
          <p:nvPr/>
        </p:nvSpPr>
        <p:spPr>
          <a:xfrm flipV="1">
            <a:off x="2459048" y="1481131"/>
            <a:ext cx="180000" cy="0"/>
          </a:xfrm>
          <a:prstGeom prst="line">
            <a:avLst/>
          </a:prstGeom>
          <a:noFill/>
          <a:ln w="254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69" name="Shape 22">
            <a:extLst>
              <a:ext uri="{FF2B5EF4-FFF2-40B4-BE49-F238E27FC236}">
                <a16:creationId xmlns:a16="http://schemas.microsoft.com/office/drawing/2014/main" id="{23BFB6CC-B5ED-F808-385C-A719642F054C}"/>
              </a:ext>
            </a:extLst>
          </p:cNvPr>
          <p:cNvSpPr/>
          <p:nvPr/>
        </p:nvSpPr>
        <p:spPr>
          <a:xfrm flipV="1">
            <a:off x="2463962" y="2469273"/>
            <a:ext cx="180000" cy="0"/>
          </a:xfrm>
          <a:prstGeom prst="line">
            <a:avLst/>
          </a:prstGeom>
          <a:noFill/>
          <a:ln w="254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0" name="Shape 22">
            <a:extLst>
              <a:ext uri="{FF2B5EF4-FFF2-40B4-BE49-F238E27FC236}">
                <a16:creationId xmlns:a16="http://schemas.microsoft.com/office/drawing/2014/main" id="{A6E49D39-5DE6-1C3B-1216-F2A384FBB347}"/>
              </a:ext>
            </a:extLst>
          </p:cNvPr>
          <p:cNvSpPr/>
          <p:nvPr/>
        </p:nvSpPr>
        <p:spPr>
          <a:xfrm flipV="1">
            <a:off x="2463963" y="4268580"/>
            <a:ext cx="180000" cy="0"/>
          </a:xfrm>
          <a:prstGeom prst="line">
            <a:avLst/>
          </a:prstGeom>
          <a:noFill/>
          <a:ln w="254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71" name="Shape 22">
            <a:extLst>
              <a:ext uri="{FF2B5EF4-FFF2-40B4-BE49-F238E27FC236}">
                <a16:creationId xmlns:a16="http://schemas.microsoft.com/office/drawing/2014/main" id="{D1835177-B219-0E25-3FF3-7373CE843283}"/>
              </a:ext>
            </a:extLst>
          </p:cNvPr>
          <p:cNvSpPr/>
          <p:nvPr/>
        </p:nvSpPr>
        <p:spPr>
          <a:xfrm flipV="1">
            <a:off x="2463967" y="3285352"/>
            <a:ext cx="180000" cy="0"/>
          </a:xfrm>
          <a:prstGeom prst="line">
            <a:avLst/>
          </a:prstGeom>
          <a:noFill/>
          <a:ln w="254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MIMD — Python Multiprocessing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Bypasses the GIL by spawning separate OS processes — each with its own memory space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74320" y="1261872"/>
            <a:ext cx="5029200" cy="3246120"/>
          </a:xfrm>
          <a:prstGeom prst="rect">
            <a:avLst/>
          </a:prstGeom>
          <a:solidFill>
            <a:srgbClr val="161B22"/>
          </a:solidFill>
          <a:ln w="1270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4023360" y="1261872"/>
            <a:ext cx="1280160" cy="256032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Text 6"/>
          <p:cNvSpPr/>
          <p:nvPr/>
        </p:nvSpPr>
        <p:spPr>
          <a:xfrm>
            <a:off x="4023360" y="1271016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Python — multiprocessing.Pool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38912" y="1554480"/>
            <a:ext cx="4736592" cy="2862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multiprocessing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Pool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(image, data):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... your logic here ...</a:t>
            </a:r>
          </a:p>
          <a:p>
            <a:pPr marL="0" indent="0">
              <a:buNone/>
            </a:pP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process_sample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(sample):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Each worker process calls this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image, data = sample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return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(image, data)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Spawn one process per CPU core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with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Pool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(processes=</a:t>
            </a:r>
            <a:r>
              <a:rPr lang="en-US" sz="1150" dirty="0">
                <a:solidFill>
                  <a:srgbClr val="79C0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pool: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results = pool.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map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process_sample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samples)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pool.map() blocks until ALL samples done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then returns results in order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532120" y="1261872"/>
            <a:ext cx="3337560" cy="1024128"/>
          </a:xfrm>
          <a:prstGeom prst="rect">
            <a:avLst/>
          </a:prstGeom>
          <a:solidFill>
            <a:srgbClr val="161B22"/>
          </a:solidFill>
          <a:ln w="19050">
            <a:solidFill>
              <a:srgbClr val="F87171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1" name="Shape 9"/>
          <p:cNvSpPr/>
          <p:nvPr/>
        </p:nvSpPr>
        <p:spPr>
          <a:xfrm>
            <a:off x="5532120" y="1261872"/>
            <a:ext cx="54864" cy="1024128"/>
          </a:xfrm>
          <a:prstGeom prst="rect">
            <a:avLst/>
          </a:prstGeom>
          <a:solidFill>
            <a:srgbClr val="F87171"/>
          </a:solidFill>
          <a:ln w="12700">
            <a:solidFill>
              <a:srgbClr val="F87171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Text 10"/>
          <p:cNvSpPr/>
          <p:nvPr/>
        </p:nvSpPr>
        <p:spPr>
          <a:xfrm>
            <a:off x="5687568" y="1307592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8717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not threading?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87568" y="1627632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Python's GIL (Global Interpreter Lock) prevents true parallel execution of Python threads. Multiprocessing sidesteps this by using separate processes.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532120" y="2377440"/>
            <a:ext cx="3337560" cy="1024128"/>
          </a:xfrm>
          <a:prstGeom prst="rect">
            <a:avLst/>
          </a:prstGeom>
          <a:solidFill>
            <a:srgbClr val="161B22"/>
          </a:solidFill>
          <a:ln w="19050">
            <a:solidFill>
              <a:srgbClr val="22D3EE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5" name="Shape 13"/>
          <p:cNvSpPr/>
          <p:nvPr/>
        </p:nvSpPr>
        <p:spPr>
          <a:xfrm>
            <a:off x="5532120" y="2377440"/>
            <a:ext cx="54864" cy="1024128"/>
          </a:xfrm>
          <a:prstGeom prst="rect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6" name="Text 14"/>
          <p:cNvSpPr/>
          <p:nvPr/>
        </p:nvSpPr>
        <p:spPr>
          <a:xfrm>
            <a:off x="5687568" y="2423160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2D3E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pool.map()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687568" y="274320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distributes list items across workers and collects results. Equivalent to a parallel for-loop.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532120" y="3493008"/>
            <a:ext cx="3337560" cy="1024128"/>
          </a:xfrm>
          <a:prstGeom prst="rect">
            <a:avLst/>
          </a:prstGeom>
          <a:solidFill>
            <a:srgbClr val="161B22"/>
          </a:solidFill>
          <a:ln w="19050">
            <a:solidFill>
              <a:srgbClr val="FACC15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9" name="Shape 17"/>
          <p:cNvSpPr/>
          <p:nvPr/>
        </p:nvSpPr>
        <p:spPr>
          <a:xfrm>
            <a:off x="5532120" y="3493008"/>
            <a:ext cx="54864" cy="1024128"/>
          </a:xfrm>
          <a:prstGeom prst="rect">
            <a:avLst/>
          </a:prstGeom>
          <a:solidFill>
            <a:srgbClr val="FACC15"/>
          </a:solidFill>
          <a:ln w="12700">
            <a:solidFill>
              <a:srgbClr val="FACC15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0" name="Text 18"/>
          <p:cNvSpPr/>
          <p:nvPr/>
        </p:nvSpPr>
        <p:spPr>
          <a:xfrm>
            <a:off x="5687568" y="3538728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CC1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Overhead warning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687568" y="3858768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startup has cost. Only faster than sequential when each task takes significant time (e.g. image processing ✓).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74320" y="4645152"/>
            <a:ext cx="8595360" cy="347472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23" name="Text 21"/>
          <p:cNvSpPr/>
          <p:nvPr/>
        </p:nvSpPr>
        <p:spPr>
          <a:xfrm>
            <a:off x="457200" y="4681728"/>
            <a:ext cx="832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F6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Model: </a:t>
            </a:r>
            <a:r>
              <a:rPr lang="en-US" sz="120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process has its own copy of </a:t>
            </a:r>
            <a:r>
              <a:rPr lang="en-US" sz="12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samples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MIMD — C++ Sequential → OpenMP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pragma line transforms a sequential loop into a parallel one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74320" y="1261872"/>
            <a:ext cx="4160520" cy="3035808"/>
          </a:xfrm>
          <a:prstGeom prst="rect">
            <a:avLst/>
          </a:prstGeom>
          <a:solidFill>
            <a:srgbClr val="161B22"/>
          </a:solidFill>
          <a:ln w="1270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 dirty="0"/>
          </a:p>
        </p:txBody>
      </p:sp>
      <p:sp>
        <p:nvSpPr>
          <p:cNvPr id="7" name="Shape 5"/>
          <p:cNvSpPr/>
          <p:nvPr/>
        </p:nvSpPr>
        <p:spPr>
          <a:xfrm>
            <a:off x="3154680" y="1261872"/>
            <a:ext cx="1280160" cy="256032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Text 6"/>
          <p:cNvSpPr/>
          <p:nvPr/>
        </p:nvSpPr>
        <p:spPr>
          <a:xfrm>
            <a:off x="3154680" y="1271016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C++ — Sequential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38912" y="1554480"/>
            <a:ext cx="3867912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C++ — Sequential (SISD baseline)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void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(Image&amp; img, Data&amp; data) {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... your logic here ...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auto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&amp; sample : samples) {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(sample.image, </a:t>
            </a:r>
            <a:r>
              <a:rPr lang="en-US" sz="1150" dirty="0" err="1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sample.data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Compile: g++ -O2 -o app main.cpp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09160" y="1261872"/>
            <a:ext cx="4160520" cy="3035808"/>
          </a:xfrm>
          <a:prstGeom prst="rect">
            <a:avLst/>
          </a:prstGeom>
          <a:solidFill>
            <a:srgbClr val="161B22"/>
          </a:solidFill>
          <a:ln w="1270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1" name="Shape 9"/>
          <p:cNvSpPr/>
          <p:nvPr/>
        </p:nvSpPr>
        <p:spPr>
          <a:xfrm>
            <a:off x="7589520" y="1261872"/>
            <a:ext cx="1280160" cy="256032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2" name="Text 10"/>
          <p:cNvSpPr/>
          <p:nvPr/>
        </p:nvSpPr>
        <p:spPr>
          <a:xfrm>
            <a:off x="7589520" y="1271016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C++ — OpenMP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873752" y="1554480"/>
            <a:ext cx="3867912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C++ — OpenMP (MIMD, shared memory)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void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(Image&amp; img, Data&amp; data) {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... your logic here ...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r>
              <a:rPr lang="en-US" sz="115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↓ This ONE line parallelises the loop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AD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#pragma omp parallel for schedule(dynamic)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i=</a:t>
            </a:r>
            <a:r>
              <a:rPr lang="en-US" sz="1150" dirty="0">
                <a:solidFill>
                  <a:srgbClr val="79C0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; i&lt;samples.size(); i++) {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(samples[i].image, samples[i].data);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Compile: g++ -O2 -fopenmp -o app </a:t>
            </a:r>
            <a:r>
              <a:rPr lang="en-US" sz="1150" dirty="0" err="1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main.cpp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Threads: OMP_NUM_THREADS=8 ./app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279392" y="2464308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4ADE80"/>
                </a:solidFill>
              </a:rPr>
              <a:t>➜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6858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MIMD — C++ with MPI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680960" y="228600"/>
            <a:ext cx="1097280" cy="292608"/>
          </a:xfrm>
          <a:prstGeom prst="roundRect">
            <a:avLst>
              <a:gd name="adj" fmla="val 25000"/>
            </a:avLst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4" name="Text 2"/>
          <p:cNvSpPr/>
          <p:nvPr/>
        </p:nvSpPr>
        <p:spPr>
          <a:xfrm>
            <a:off x="7680960" y="22860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1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MIMD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OpenMP, MPI processes run on SEPARATE MACHINES — each rank has its own memory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274320" y="1261872"/>
            <a:ext cx="5029200" cy="3611880"/>
          </a:xfrm>
          <a:prstGeom prst="rect">
            <a:avLst/>
          </a:prstGeom>
          <a:solidFill>
            <a:srgbClr val="161B22"/>
          </a:solidFill>
          <a:ln w="1270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7" name="Shape 5"/>
          <p:cNvSpPr/>
          <p:nvPr/>
        </p:nvSpPr>
        <p:spPr>
          <a:xfrm>
            <a:off x="4023360" y="1261872"/>
            <a:ext cx="1280160" cy="256032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8" name="Text 6"/>
          <p:cNvSpPr/>
          <p:nvPr/>
        </p:nvSpPr>
        <p:spPr>
          <a:xfrm>
            <a:off x="4023360" y="1271016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C++ — MPI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38912" y="1554480"/>
            <a:ext cx="4736592" cy="3227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A5D6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#include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r>
              <a:rPr lang="en-US" sz="1150" dirty="0" err="1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mpi.h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</a:t>
            </a:r>
          </a:p>
          <a:p>
            <a:pPr marL="0" indent="0">
              <a:buNone/>
            </a:pP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main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argc,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char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** argv) {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MPI_Init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(&amp;argc, &amp;</a:t>
            </a:r>
            <a:r>
              <a:rPr lang="en-US" sz="1150" dirty="0" err="1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argv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rank, size;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MPI_Comm_rank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(MPI_COMM_WORLD, &amp;rank);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//process’s ID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MPI_Comm_size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(MPI_COMM_WORLD, &amp;size); </a:t>
            </a: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//processes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// Each rank handles its own chunk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for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sz="1150" dirty="0">
                <a:solidFill>
                  <a:srgbClr val="FF7B7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 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i=rank; i&lt;samples.size(); i+=size) {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process_img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(samples[i].image, samples[i].data);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}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8B949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// Gather results to rank 0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MPI_Gather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(local, n, MPI_FLOAT, all, n,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MPI_FLOAT, </a:t>
            </a:r>
            <a:r>
              <a:rPr lang="en-US" sz="1150" dirty="0">
                <a:solidFill>
                  <a:srgbClr val="79C0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MPI_COMM_WORLD);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</a:t>
            </a:r>
            <a:r>
              <a:rPr lang="en-US" sz="1150" dirty="0" err="1">
                <a:solidFill>
                  <a:srgbClr val="D2A8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MPI_Finalize</a:t>
            </a: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();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532120" y="1261872"/>
            <a:ext cx="3337560" cy="3611880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11" name="Text 9"/>
          <p:cNvSpPr/>
          <p:nvPr/>
        </p:nvSpPr>
        <p:spPr>
          <a:xfrm>
            <a:off x="5623560" y="132588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0F6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OpenMP  vs  MPI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532120" y="1719072"/>
            <a:ext cx="3337560" cy="292608"/>
          </a:xfrm>
          <a:prstGeom prst="rect">
            <a:avLst/>
          </a:prstGeom>
          <a:solidFill>
            <a:srgbClr val="1C2B3A"/>
          </a:solidFill>
          <a:ln w="1270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3" name="Text 11"/>
          <p:cNvSpPr/>
          <p:nvPr/>
        </p:nvSpPr>
        <p:spPr>
          <a:xfrm>
            <a:off x="5623560" y="1737360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67512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OpenMP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635240" y="17373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MPI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532120" y="2057400"/>
            <a:ext cx="3337560" cy="365760"/>
          </a:xfrm>
          <a:prstGeom prst="rect">
            <a:avLst/>
          </a:prstGeom>
          <a:solidFill>
            <a:srgbClr val="161B22"/>
          </a:solidFill>
          <a:ln w="635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17" name="Text 15"/>
          <p:cNvSpPr/>
          <p:nvPr/>
        </p:nvSpPr>
        <p:spPr>
          <a:xfrm>
            <a:off x="5623560" y="21031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675120" y="21031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635240" y="210312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532120" y="2450592"/>
            <a:ext cx="3337560" cy="365760"/>
          </a:xfrm>
          <a:prstGeom prst="rect">
            <a:avLst/>
          </a:prstGeom>
          <a:solidFill>
            <a:srgbClr val="0D1117"/>
          </a:solidFill>
          <a:ln w="635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1" name="Text 19"/>
          <p:cNvSpPr/>
          <p:nvPr/>
        </p:nvSpPr>
        <p:spPr>
          <a:xfrm>
            <a:off x="5623560" y="249631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675120" y="24963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machine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635240" y="2496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machines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532120" y="2843784"/>
            <a:ext cx="3337560" cy="365760"/>
          </a:xfrm>
          <a:prstGeom prst="rect">
            <a:avLst/>
          </a:prstGeom>
          <a:solidFill>
            <a:srgbClr val="161B22"/>
          </a:solidFill>
          <a:ln w="635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5" name="Text 23"/>
          <p:cNvSpPr/>
          <p:nvPr/>
        </p:nvSpPr>
        <p:spPr>
          <a:xfrm>
            <a:off x="5623560" y="2889504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675120" y="288950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#pragma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63524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MPI_Init/Comm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532120" y="3236976"/>
            <a:ext cx="3337560" cy="365760"/>
          </a:xfrm>
          <a:prstGeom prst="rect">
            <a:avLst/>
          </a:prstGeom>
          <a:solidFill>
            <a:srgbClr val="0D1117"/>
          </a:solidFill>
          <a:ln w="635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29" name="Text 27"/>
          <p:cNvSpPr/>
          <p:nvPr/>
        </p:nvSpPr>
        <p:spPr>
          <a:xfrm>
            <a:off x="5623560" y="3282696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675120" y="328269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~100 cores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7635240" y="3282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100k+ cores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5532120" y="3630168"/>
            <a:ext cx="3337560" cy="365760"/>
          </a:xfrm>
          <a:prstGeom prst="rect">
            <a:avLst/>
          </a:prstGeom>
          <a:solidFill>
            <a:srgbClr val="161B22"/>
          </a:solidFill>
          <a:ln w="635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3" name="Text 31"/>
          <p:cNvSpPr/>
          <p:nvPr/>
        </p:nvSpPr>
        <p:spPr>
          <a:xfrm>
            <a:off x="5623560" y="367588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pass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6675120" y="367588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7635240" y="3675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send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5532120" y="4023360"/>
            <a:ext cx="3337560" cy="365760"/>
          </a:xfrm>
          <a:prstGeom prst="rect">
            <a:avLst/>
          </a:prstGeom>
          <a:solidFill>
            <a:srgbClr val="0D1117"/>
          </a:solidFill>
          <a:ln w="6350">
            <a:solidFill>
              <a:srgbClr val="21262D"/>
            </a:solidFill>
            <a:prstDash val="solid"/>
          </a:ln>
        </p:spPr>
        <p:txBody>
          <a:bodyPr/>
          <a:lstStyle/>
          <a:p>
            <a:endParaRPr lang="en-NO"/>
          </a:p>
        </p:txBody>
      </p:sp>
      <p:sp>
        <p:nvSpPr>
          <p:cNvPr id="37" name="Text 35"/>
          <p:cNvSpPr/>
          <p:nvPr/>
        </p:nvSpPr>
        <p:spPr>
          <a:xfrm>
            <a:off x="5623560" y="406908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B94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675120" y="40690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Workstation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7635240" y="40690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HPC cluster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5532120" y="4526280"/>
            <a:ext cx="3337560" cy="566928"/>
          </a:xfrm>
          <a:prstGeom prst="rect">
            <a:avLst/>
          </a:prstGeom>
          <a:solidFill>
            <a:srgbClr val="161B22"/>
          </a:solidFill>
          <a:ln w="19050">
            <a:solidFill>
              <a:srgbClr val="21262D"/>
            </a:solidFill>
            <a:prstDash val="solid"/>
          </a:ln>
          <a:effectLst>
            <a:outerShdw blurRad="152400" dist="381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NO"/>
          </a:p>
        </p:txBody>
      </p:sp>
      <p:sp>
        <p:nvSpPr>
          <p:cNvPr id="41" name="Text 39"/>
          <p:cNvSpPr/>
          <p:nvPr/>
        </p:nvSpPr>
        <p:spPr>
          <a:xfrm>
            <a:off x="5669280" y="4572000"/>
            <a:ext cx="3063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D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</a:t>
            </a:r>
            <a:r>
              <a:rPr lang="en-US" sz="10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mpic++ -O2 -o app main.cpp
</a:t>
            </a:r>
            <a:r>
              <a:rPr lang="en-US" sz="1050" dirty="0">
                <a:solidFill>
                  <a:srgbClr val="4ADE8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</a:t>
            </a:r>
            <a:r>
              <a:rPr lang="en-US" sz="1050" dirty="0">
                <a:solidFill>
                  <a:srgbClr val="E6EDF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mpirun -np 32 ./app</a:t>
            </a:r>
            <a:endParaRPr lang="en-US" sz="10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1370</Words>
  <Application>Microsoft Macintosh PowerPoint</Application>
  <PresentationFormat>On-screen Show (16:9)</PresentationFormat>
  <Paragraphs>255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Cambria Math</vt:lpstr>
      <vt:lpstr>Consolas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 Computing: Flynn's Taxonomy</dc:title>
  <dc:subject>PptxGenJS Presentation</dc:subject>
  <dc:creator>PptxGenJS</dc:creator>
  <cp:lastModifiedBy>Youssef Wally</cp:lastModifiedBy>
  <cp:revision>11</cp:revision>
  <dcterms:created xsi:type="dcterms:W3CDTF">2026-03-06T19:42:45Z</dcterms:created>
  <dcterms:modified xsi:type="dcterms:W3CDTF">2026-06-09T08:32:43Z</dcterms:modified>
</cp:coreProperties>
</file>