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0" r:id="rId4"/>
    <p:sldId id="259" r:id="rId5"/>
    <p:sldId id="262" r:id="rId6"/>
    <p:sldId id="261" r:id="rId7"/>
    <p:sldId id="263" r:id="rId8"/>
    <p:sldId id="264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56"/>
  </p:normalViewPr>
  <p:slideViewPr>
    <p:cSldViewPr snapToGrid="0" snapToObjects="1">
      <p:cViewPr>
        <p:scale>
          <a:sx n="128" d="100"/>
          <a:sy n="128" d="100"/>
        </p:scale>
        <p:origin x="144" y="-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7/14/20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531917"/>
            <a:ext cx="8825658" cy="2980706"/>
          </a:xfrm>
        </p:spPr>
        <p:txBody>
          <a:bodyPr/>
          <a:lstStyle/>
          <a:p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Ocio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: </a:t>
            </a:r>
            <a:r>
              <a:rPr lang="en-US" sz="3600" dirty="0" err="1" smtClean="0">
                <a:latin typeface="Segoe Print" charset="0"/>
                <a:ea typeface="Segoe Print" charset="0"/>
                <a:cs typeface="Segoe Print" charset="0"/>
              </a:rPr>
              <a:t>trabajo</a:t>
            </a:r>
            <a:r>
              <a:rPr lang="en-US" sz="3600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sz="3600" dirty="0" err="1" smtClean="0">
                <a:latin typeface="Segoe Print" charset="0"/>
                <a:ea typeface="Segoe Print" charset="0"/>
                <a:cs typeface="Segoe Print" charset="0"/>
              </a:rPr>
              <a:t>en</a:t>
            </a:r>
            <a:r>
              <a:rPr lang="en-US" sz="3600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sz="3600" dirty="0" err="1" smtClean="0">
                <a:latin typeface="Segoe Print" charset="0"/>
                <a:ea typeface="Segoe Print" charset="0"/>
                <a:cs typeface="Segoe Print" charset="0"/>
              </a:rPr>
              <a:t>uno</a:t>
            </a:r>
            <a:r>
              <a:rPr lang="en-US" sz="3600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sz="3600" dirty="0" err="1" smtClean="0">
                <a:latin typeface="Segoe Print" charset="0"/>
                <a:ea typeface="Segoe Print" charset="0"/>
                <a:cs typeface="Segoe Print" charset="0"/>
              </a:rPr>
              <a:t>mismo</a:t>
            </a:r>
            <a:r>
              <a:rPr lang="en-US" sz="3600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/>
            </a:r>
            <a:br>
              <a:rPr lang="en-US" dirty="0" smtClean="0">
                <a:latin typeface="Segoe Print" charset="0"/>
                <a:ea typeface="Segoe Print" charset="0"/>
                <a:cs typeface="Segoe Print" charset="0"/>
              </a:rPr>
            </a:b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LOS 5 SENTIDOS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>
                <a:latin typeface="Segoe Print" charset="0"/>
                <a:ea typeface="Segoe Print" charset="0"/>
                <a:cs typeface="Segoe Print" charset="0"/>
              </a:rPr>
              <a:t>escaleras</a:t>
            </a:r>
            <a:r>
              <a:rPr lang="en-US" sz="3200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sz="3200" dirty="0" err="1" smtClean="0">
                <a:latin typeface="Segoe Print" charset="0"/>
                <a:ea typeface="Segoe Print" charset="0"/>
                <a:cs typeface="Segoe Print" charset="0"/>
              </a:rPr>
              <a:t>hacia</a:t>
            </a:r>
            <a:r>
              <a:rPr lang="en-US" sz="3200" dirty="0" smtClean="0">
                <a:latin typeface="Segoe Print" charset="0"/>
                <a:ea typeface="Segoe Print" charset="0"/>
                <a:cs typeface="Segoe Print" charset="0"/>
              </a:rPr>
              <a:t> lo </a:t>
            </a:r>
            <a:r>
              <a:rPr lang="en-US" sz="3200" dirty="0" err="1" smtClean="0">
                <a:latin typeface="Segoe Print" charset="0"/>
                <a:ea typeface="Segoe Print" charset="0"/>
                <a:cs typeface="Segoe Print" charset="0"/>
              </a:rPr>
              <a:t>inmaterial</a:t>
            </a:r>
            <a:endParaRPr lang="en-US" sz="3200" dirty="0">
              <a:latin typeface="Segoe Print" charset="0"/>
              <a:ea typeface="Segoe Print" charset="0"/>
              <a:cs typeface="Segoe Prin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0448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581891"/>
            <a:ext cx="8761413" cy="1591293"/>
          </a:xfrm>
        </p:spPr>
        <p:txBody>
          <a:bodyPr/>
          <a:lstStyle/>
          <a:p>
            <a:pPr algn="ctr"/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PLATON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4052"/>
            <a:ext cx="8825659" cy="3415748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dirty="0" smtClean="0">
                <a:latin typeface="Segoe Print" charset="0"/>
                <a:ea typeface="Segoe Print" charset="0"/>
                <a:cs typeface="Segoe Print" charset="0"/>
              </a:rPr>
              <a:t>TIPOS DE CONOCIMIENTO</a:t>
            </a:r>
          </a:p>
          <a:p>
            <a:pPr marL="0" indent="0" algn="ctr">
              <a:buNone/>
            </a:pPr>
            <a:endParaRPr lang="en-US" sz="2800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algn="ctr">
              <a:buFont typeface="Courier New" charset="0"/>
              <a:buChar char="o"/>
            </a:pPr>
            <a:r>
              <a:rPr lang="en-US" sz="2800" dirty="0" err="1" smtClean="0">
                <a:latin typeface="Symbol" charset="2"/>
                <a:ea typeface="Symbol" charset="2"/>
                <a:cs typeface="Symbol" charset="2"/>
              </a:rPr>
              <a:t>Doxa</a:t>
            </a:r>
            <a:r>
              <a:rPr lang="en-US" sz="2800" dirty="0" smtClean="0">
                <a:latin typeface="Symbol" charset="2"/>
                <a:ea typeface="Symbol" charset="2"/>
                <a:cs typeface="Symbol" charset="2"/>
              </a:rPr>
              <a:t> - </a:t>
            </a:r>
            <a:r>
              <a:rPr lang="en-US" sz="2800" dirty="0" err="1" smtClean="0">
                <a:latin typeface="Segoe Print" charset="0"/>
                <a:ea typeface="Segoe Print" charset="0"/>
                <a:cs typeface="Segoe Print" charset="0"/>
              </a:rPr>
              <a:t>Sentidos</a:t>
            </a:r>
            <a:endParaRPr lang="en-US" sz="2800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algn="ctr">
              <a:buFont typeface="Courier New" charset="0"/>
              <a:buChar char="o"/>
            </a:pPr>
            <a:r>
              <a:rPr lang="en-US" sz="2800" dirty="0" smtClean="0">
                <a:latin typeface="Symbol" charset="2"/>
                <a:ea typeface="Symbol" charset="2"/>
                <a:cs typeface="Symbol" charset="2"/>
              </a:rPr>
              <a:t>Episteme </a:t>
            </a:r>
            <a:r>
              <a:rPr lang="mr-IN" sz="2800" dirty="0" smtClean="0">
                <a:latin typeface="Symbol" charset="2"/>
                <a:ea typeface="Symbol" charset="2"/>
                <a:cs typeface="Symbol" charset="2"/>
              </a:rPr>
              <a:t>–</a:t>
            </a:r>
            <a:r>
              <a:rPr lang="en-US" sz="2800" dirty="0" smtClean="0">
                <a:latin typeface="Symbol" charset="2"/>
                <a:ea typeface="Symbol" charset="2"/>
                <a:cs typeface="Symbol" charset="2"/>
              </a:rPr>
              <a:t> </a:t>
            </a:r>
            <a:r>
              <a:rPr lang="en-US" sz="2800" dirty="0" err="1" smtClean="0">
                <a:latin typeface="Segoe Print" charset="0"/>
                <a:ea typeface="Segoe Print" charset="0"/>
                <a:cs typeface="Segoe Print" charset="0"/>
              </a:rPr>
              <a:t>Razón</a:t>
            </a:r>
            <a:endParaRPr lang="en-US" sz="2800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0" indent="0" algn="ctr">
              <a:buNone/>
            </a:pPr>
            <a:r>
              <a:rPr lang="en-US" sz="4000" u="sng" dirty="0" smtClean="0">
                <a:latin typeface="Symbol" charset="2"/>
                <a:ea typeface="Symbol" charset="2"/>
                <a:cs typeface="Symbol" charset="2"/>
              </a:rPr>
              <a:t>LOGOS</a:t>
            </a:r>
          </a:p>
          <a:p>
            <a:pPr marL="0" indent="0" algn="ctr">
              <a:buNone/>
            </a:pPr>
            <a:endParaRPr lang="en-US" sz="4000" u="sng" dirty="0">
              <a:latin typeface="Segoe Print" charset="0"/>
              <a:ea typeface="Segoe Print" charset="0"/>
              <a:cs typeface="Segoe Print" charset="0"/>
            </a:endParaRPr>
          </a:p>
          <a:p>
            <a:pPr algn="ctr">
              <a:buFont typeface="Courier New" charset="0"/>
              <a:buChar char="o"/>
            </a:pP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731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798" y="646043"/>
            <a:ext cx="8761413" cy="1044528"/>
          </a:xfrm>
        </p:spPr>
        <p:txBody>
          <a:bodyPr/>
          <a:lstStyle/>
          <a:p>
            <a:pPr algn="ctr"/>
            <a:r>
              <a:rPr lang="en-US" sz="3200" dirty="0" smtClean="0">
                <a:latin typeface="Segoe Print" charset="0"/>
                <a:ea typeface="Segoe Print" charset="0"/>
                <a:cs typeface="Segoe Print" charset="0"/>
              </a:rPr>
              <a:t>CONOCIMIENTO:</a:t>
            </a:r>
            <a:br>
              <a:rPr lang="en-US" sz="3200" dirty="0" smtClean="0">
                <a:latin typeface="Segoe Print" charset="0"/>
                <a:ea typeface="Segoe Print" charset="0"/>
                <a:cs typeface="Segoe Print" charset="0"/>
              </a:rPr>
            </a:br>
            <a:r>
              <a:rPr lang="en-US" sz="3200" dirty="0" smtClean="0">
                <a:latin typeface="Segoe Print" charset="0"/>
                <a:ea typeface="Segoe Print" charset="0"/>
                <a:cs typeface="Segoe Print" charset="0"/>
              </a:rPr>
              <a:t>HACERSE UNO CON EL OBJETO</a:t>
            </a:r>
            <a:endParaRPr lang="en-US" sz="3200" dirty="0">
              <a:latin typeface="Segoe Print" charset="0"/>
              <a:ea typeface="Segoe Print" charset="0"/>
              <a:cs typeface="Segoe Print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potencia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Sujeto</a:t>
            </a:r>
            <a:endParaRPr lang="en-US" dirty="0" smtClean="0">
              <a:latin typeface="Segoe Print" charset="0"/>
              <a:ea typeface="Segoe Print" charset="0"/>
              <a:cs typeface="Segoe Print" charset="0"/>
            </a:endParaRPr>
          </a:p>
          <a:p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“LO SENTIENTE”</a:t>
            </a:r>
          </a:p>
          <a:p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recipiente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acto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Objeto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PROPIO</a:t>
            </a:r>
          </a:p>
          <a:p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”LO SENTIDO”</a:t>
            </a:r>
          </a:p>
          <a:p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recibido</a:t>
            </a:r>
            <a:endParaRPr lang="en-US" dirty="0" smtClean="0">
              <a:latin typeface="Segoe Print" charset="0"/>
              <a:ea typeface="Segoe Print" charset="0"/>
              <a:cs typeface="Segoe Prin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12960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Tacto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/>
            </a:r>
            <a:br>
              <a:rPr lang="en-US" dirty="0" smtClean="0">
                <a:latin typeface="Segoe Print" charset="0"/>
                <a:ea typeface="Segoe Print" charset="0"/>
                <a:cs typeface="Segoe Print" charset="0"/>
              </a:rPr>
            </a:br>
            <a:r>
              <a:rPr lang="en-US" sz="3200" dirty="0" err="1" smtClean="0">
                <a:latin typeface="Segoe Print" charset="0"/>
                <a:ea typeface="Segoe Print" charset="0"/>
                <a:cs typeface="Segoe Print" charset="0"/>
              </a:rPr>
              <a:t>facultad</a:t>
            </a:r>
            <a:r>
              <a:rPr lang="en-US" sz="3200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sz="3200" dirty="0" err="1" smtClean="0">
                <a:latin typeface="Segoe Print" charset="0"/>
                <a:ea typeface="Segoe Print" charset="0"/>
                <a:cs typeface="Segoe Print" charset="0"/>
              </a:rPr>
              <a:t>sensitiva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/>
            </a:r>
            <a:br>
              <a:rPr lang="en-US" dirty="0" smtClean="0">
                <a:latin typeface="Segoe Print" charset="0"/>
                <a:ea typeface="Segoe Print" charset="0"/>
                <a:cs typeface="Segoe Print" charset="0"/>
              </a:rPr>
            </a:b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(</a:t>
            </a:r>
            <a:r>
              <a:rPr lang="en-US" sz="3200" dirty="0" smtClean="0">
                <a:latin typeface="Segoe Print" charset="0"/>
                <a:ea typeface="Segoe Print" charset="0"/>
                <a:cs typeface="Segoe Print" charset="0"/>
              </a:rPr>
              <a:t>sense/sensibility)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/>
            </a:r>
            <a:br>
              <a:rPr lang="en-US" dirty="0" smtClean="0">
                <a:latin typeface="Segoe Print" charset="0"/>
                <a:ea typeface="Segoe Print" charset="0"/>
                <a:cs typeface="Segoe Print" charset="0"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lphaLcPeriod"/>
            </a:pP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Órgano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: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piel</a:t>
            </a:r>
            <a:endParaRPr lang="en-US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CONTACTO FÍSICO</a:t>
            </a:r>
          </a:p>
          <a:p>
            <a:pPr marL="457200" indent="-457200">
              <a:buFont typeface="+mj-lt"/>
              <a:buAutoNum type="alphaLcPeriod"/>
            </a:pP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Bebés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mr-IN" dirty="0" smtClean="0">
                <a:latin typeface="Segoe Print" charset="0"/>
                <a:ea typeface="Segoe Print" charset="0"/>
                <a:cs typeface="Segoe Print" charset="0"/>
              </a:rPr>
              <a:t>–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inicio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de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socialización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: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abrazo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,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masaje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,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intimidad</a:t>
            </a:r>
            <a:endParaRPr lang="en-US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Suave/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rugoso</a:t>
            </a:r>
            <a:endParaRPr lang="en-US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Caliente/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frío</a:t>
            </a:r>
            <a:endParaRPr lang="en-US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457200" indent="-457200">
              <a:buFont typeface="+mj-lt"/>
              <a:buAutoNum type="alphaLcPeriod"/>
            </a:pP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afecto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8893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2. GUSTO</a:t>
            </a:r>
            <a:br>
              <a:rPr lang="en-US" dirty="0" smtClean="0">
                <a:latin typeface="Segoe Print" charset="0"/>
                <a:ea typeface="Segoe Print" charset="0"/>
                <a:cs typeface="Segoe Print" charset="0"/>
              </a:rPr>
            </a:br>
            <a:r>
              <a:rPr lang="en-US" sz="3200" dirty="0" err="1" smtClean="0">
                <a:latin typeface="Segoe Print" charset="0"/>
                <a:ea typeface="Segoe Print" charset="0"/>
                <a:cs typeface="Segoe Print" charset="0"/>
              </a:rPr>
              <a:t>facultad</a:t>
            </a:r>
            <a:r>
              <a:rPr lang="en-US" sz="3200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sz="3200" dirty="0" err="1" smtClean="0">
                <a:latin typeface="Segoe Print" charset="0"/>
                <a:ea typeface="Segoe Print" charset="0"/>
                <a:cs typeface="Segoe Print" charset="0"/>
              </a:rPr>
              <a:t>gustativa</a:t>
            </a:r>
            <a:endParaRPr lang="en-US" sz="3200" dirty="0">
              <a:latin typeface="Segoe Print" charset="0"/>
              <a:ea typeface="Segoe Print" charset="0"/>
              <a:cs typeface="Segoe Print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Wingdings" charset="2"/>
              <a:buChar char="§"/>
            </a:pP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Órgano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: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lengua</a:t>
            </a:r>
            <a:endParaRPr lang="en-US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Saliva: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medio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de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propagación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del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sabor</a:t>
            </a:r>
            <a:endParaRPr lang="en-US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342900" indent="-342900">
              <a:buFont typeface="Wingdings" charset="2"/>
              <a:buChar char="§"/>
            </a:pP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Sabores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: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dulce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,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salado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,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amargo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,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ácido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0325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3</a:t>
            </a:r>
            <a:r>
              <a:rPr lang="en-US" dirty="0" smtClean="0"/>
              <a:t>. 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OLFATO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facultad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olfativa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Arial" charset="0"/>
              <a:buChar char="•"/>
            </a:pPr>
            <a:r>
              <a:rPr lang="en-US" sz="1600" dirty="0" err="1" smtClean="0">
                <a:latin typeface="Segoe Print" charset="0"/>
                <a:ea typeface="Segoe Print" charset="0"/>
                <a:cs typeface="Segoe Print" charset="0"/>
              </a:rPr>
              <a:t>Órgano</a:t>
            </a:r>
            <a:r>
              <a:rPr lang="en-US" sz="1600" dirty="0" smtClean="0">
                <a:latin typeface="Segoe Print" charset="0"/>
                <a:ea typeface="Segoe Print" charset="0"/>
                <a:cs typeface="Segoe Print" charset="0"/>
              </a:rPr>
              <a:t>: </a:t>
            </a:r>
            <a:r>
              <a:rPr lang="en-US" sz="1600" dirty="0" err="1" smtClean="0">
                <a:latin typeface="Segoe Print" charset="0"/>
                <a:ea typeface="Segoe Print" charset="0"/>
                <a:cs typeface="Segoe Print" charset="0"/>
              </a:rPr>
              <a:t>nariz</a:t>
            </a:r>
            <a:r>
              <a:rPr lang="en-US" sz="1600" dirty="0" smtClean="0">
                <a:latin typeface="Segoe Print" charset="0"/>
                <a:ea typeface="Segoe Print" charset="0"/>
                <a:cs typeface="Segoe Print" charset="0"/>
              </a:rPr>
              <a:t>, </a:t>
            </a:r>
            <a:r>
              <a:rPr lang="en-US" sz="1600" dirty="0">
                <a:latin typeface="Segoe Print" charset="0"/>
                <a:ea typeface="Segoe Print" charset="0"/>
                <a:cs typeface="Segoe Print" charset="0"/>
              </a:rPr>
              <a:t>Mucosa </a:t>
            </a:r>
            <a:r>
              <a:rPr lang="en-US" sz="1600" dirty="0" err="1">
                <a:latin typeface="Segoe Print" charset="0"/>
                <a:ea typeface="Segoe Print" charset="0"/>
                <a:cs typeface="Segoe Print" charset="0"/>
              </a:rPr>
              <a:t>olfativa</a:t>
            </a:r>
            <a:endParaRPr lang="en-US" sz="1600" dirty="0">
              <a:latin typeface="Segoe Print" charset="0"/>
              <a:ea typeface="Segoe Print" charset="0"/>
              <a:cs typeface="Segoe Print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1600" dirty="0" smtClean="0">
                <a:latin typeface="Segoe Print" charset="0"/>
                <a:ea typeface="Segoe Print" charset="0"/>
                <a:cs typeface="Segoe Print" charset="0"/>
              </a:rPr>
              <a:t>Medio de </a:t>
            </a:r>
            <a:r>
              <a:rPr lang="en-US" sz="1600" dirty="0" err="1" smtClean="0">
                <a:latin typeface="Segoe Print" charset="0"/>
                <a:ea typeface="Segoe Print" charset="0"/>
                <a:cs typeface="Segoe Print" charset="0"/>
              </a:rPr>
              <a:t>propagación</a:t>
            </a:r>
            <a:r>
              <a:rPr lang="en-US" sz="1600" dirty="0" smtClean="0">
                <a:latin typeface="Segoe Print" charset="0"/>
                <a:ea typeface="Segoe Print" charset="0"/>
                <a:cs typeface="Segoe Print" charset="0"/>
              </a:rPr>
              <a:t>: AIRE</a:t>
            </a:r>
          </a:p>
          <a:p>
            <a:pPr marL="342900" indent="-342900">
              <a:buFont typeface="Arial" charset="0"/>
              <a:buChar char="•"/>
            </a:pPr>
            <a:r>
              <a:rPr lang="en-US" sz="1600" dirty="0" err="1" smtClean="0">
                <a:latin typeface="Segoe Print" charset="0"/>
                <a:ea typeface="Segoe Print" charset="0"/>
                <a:cs typeface="Segoe Print" charset="0"/>
              </a:rPr>
              <a:t>Sólo</a:t>
            </a:r>
            <a:r>
              <a:rPr lang="en-US" sz="1600" dirty="0" smtClean="0">
                <a:latin typeface="Segoe Print" charset="0"/>
                <a:ea typeface="Segoe Print" charset="0"/>
                <a:cs typeface="Segoe Print" charset="0"/>
              </a:rPr>
              <a:t> SE NECESITA EL CONTACTO DE </a:t>
            </a:r>
            <a:r>
              <a:rPr lang="en-US" sz="1600" u="sng" dirty="0" smtClean="0">
                <a:latin typeface="Segoe Print" charset="0"/>
                <a:ea typeface="Segoe Print" charset="0"/>
                <a:cs typeface="Segoe Print" charset="0"/>
              </a:rPr>
              <a:t>POCAS</a:t>
            </a:r>
            <a:r>
              <a:rPr lang="en-US" sz="1600" dirty="0" smtClean="0">
                <a:latin typeface="Segoe Print" charset="0"/>
                <a:ea typeface="Segoe Print" charset="0"/>
                <a:cs typeface="Segoe Print" charset="0"/>
              </a:rPr>
              <a:t>  </a:t>
            </a:r>
            <a:r>
              <a:rPr lang="en-US" sz="1600" dirty="0" err="1" smtClean="0">
                <a:latin typeface="Segoe Print" charset="0"/>
                <a:ea typeface="Segoe Print" charset="0"/>
                <a:cs typeface="Segoe Print" charset="0"/>
              </a:rPr>
              <a:t>partículas</a:t>
            </a:r>
            <a:r>
              <a:rPr lang="en-US" sz="1600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sz="1600" dirty="0" err="1" smtClean="0">
                <a:latin typeface="Segoe Print" charset="0"/>
                <a:ea typeface="Segoe Print" charset="0"/>
                <a:cs typeface="Segoe Print" charset="0"/>
              </a:rPr>
              <a:t>físicas</a:t>
            </a:r>
            <a:endParaRPr lang="en-US" sz="1600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342900" indent="-342900">
              <a:buFont typeface="Arial" charset="0"/>
              <a:buChar char="•"/>
            </a:pPr>
            <a:r>
              <a:rPr lang="en-US" sz="1600" dirty="0" err="1" smtClean="0">
                <a:latin typeface="Segoe Print" charset="0"/>
                <a:ea typeface="Segoe Print" charset="0"/>
                <a:cs typeface="Segoe Print" charset="0"/>
              </a:rPr>
              <a:t>Aún</a:t>
            </a:r>
            <a:r>
              <a:rPr lang="en-US" sz="1600" dirty="0" smtClean="0">
                <a:latin typeface="Segoe Print" charset="0"/>
                <a:ea typeface="Segoe Print" charset="0"/>
                <a:cs typeface="Segoe Print" charset="0"/>
              </a:rPr>
              <a:t> hay </a:t>
            </a:r>
            <a:r>
              <a:rPr lang="en-US" sz="1600" dirty="0" err="1" smtClean="0">
                <a:latin typeface="Segoe Print" charset="0"/>
                <a:ea typeface="Segoe Print" charset="0"/>
                <a:cs typeface="Segoe Print" charset="0"/>
              </a:rPr>
              <a:t>contacto</a:t>
            </a:r>
            <a:r>
              <a:rPr lang="en-US" sz="1600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sz="1600" dirty="0" err="1" smtClean="0">
                <a:latin typeface="Segoe Print" charset="0"/>
                <a:ea typeface="Segoe Print" charset="0"/>
                <a:cs typeface="Segoe Print" charset="0"/>
              </a:rPr>
              <a:t>físico</a:t>
            </a:r>
            <a:endParaRPr lang="en-US" sz="1600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342900" indent="-342900">
              <a:buFont typeface="Arial" charset="0"/>
              <a:buChar char="•"/>
            </a:pPr>
            <a:endParaRPr lang="en-US" sz="1600" dirty="0">
              <a:latin typeface="Segoe Print" charset="0"/>
              <a:ea typeface="Segoe Print" charset="0"/>
              <a:cs typeface="Segoe Prin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9873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4. OÍDO</a:t>
            </a:r>
            <a:br>
              <a:rPr lang="en-US" dirty="0" smtClean="0">
                <a:latin typeface="Segoe Print" charset="0"/>
                <a:ea typeface="Segoe Print" charset="0"/>
                <a:cs typeface="Segoe Print" charset="0"/>
              </a:rPr>
            </a:br>
            <a:r>
              <a:rPr lang="en-US" sz="3200" dirty="0" err="1" smtClean="0">
                <a:latin typeface="Segoe Print" charset="0"/>
                <a:ea typeface="Segoe Print" charset="0"/>
                <a:cs typeface="Segoe Print" charset="0"/>
              </a:rPr>
              <a:t>facultad</a:t>
            </a:r>
            <a:r>
              <a:rPr lang="en-US" sz="3200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sz="3200" dirty="0" err="1" smtClean="0">
                <a:latin typeface="Segoe Print" charset="0"/>
                <a:ea typeface="Segoe Print" charset="0"/>
                <a:cs typeface="Segoe Print" charset="0"/>
              </a:rPr>
              <a:t>auditiva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1292087"/>
            <a:ext cx="3757545" cy="3669381"/>
          </a:xfrm>
        </p:spPr>
        <p:txBody>
          <a:bodyPr>
            <a:normAutofit fontScale="55000" lnSpcReduction="20000"/>
          </a:bodyPr>
          <a:lstStyle/>
          <a:p>
            <a:pPr marL="342900" indent="-342900">
              <a:buFont typeface="Courier New" charset="0"/>
              <a:buChar char="o"/>
            </a:pP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Oído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: concha, canal,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tímpano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(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vibra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con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sus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pulsos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),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sonido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se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amplia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x 3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huECEcillos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, q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hace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vibtar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una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cortina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q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nos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dan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la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experiencia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sonora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como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por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arte de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magia</a:t>
            </a:r>
            <a:endParaRPr lang="en-US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342900" indent="-342900">
              <a:buFont typeface="Courier New" charset="0"/>
              <a:buChar char="o"/>
            </a:pP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OHM: SONIDO CON EL QUE EMPIEZA EL UNIVERSO</a:t>
            </a:r>
          </a:p>
          <a:p>
            <a:pPr marL="342900" indent="-342900">
              <a:buFont typeface="Courier New" charset="0"/>
              <a:buChar char="o"/>
            </a:pP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22 LETRAS DE DIOS EN EL JUDAÍSMO7PLANOS DE LA EXISTENCIA</a:t>
            </a:r>
          </a:p>
          <a:p>
            <a:pPr marL="342900" indent="-342900">
              <a:buFont typeface="Courier New" charset="0"/>
              <a:buChar char="o"/>
            </a:pP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Medio de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propagación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: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aire</a:t>
            </a:r>
            <a:r>
              <a:rPr lang="en-US" dirty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-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ondas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sonoras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,</a:t>
            </a:r>
          </a:p>
          <a:p>
            <a:pPr marL="342900" indent="-342900">
              <a:buFont typeface="Courier New" charset="0"/>
              <a:buChar char="o"/>
            </a:pP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vibraciones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&gt;&lt; de 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mayOR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 AMPLITUD</a:t>
            </a:r>
          </a:p>
          <a:p>
            <a:pPr marL="342900" indent="-342900">
              <a:buFont typeface="Courier New" charset="0"/>
              <a:buChar char="o"/>
            </a:pP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palabras</a:t>
            </a:r>
          </a:p>
          <a:p>
            <a:pPr marL="342900" indent="-342900">
              <a:buFont typeface="Courier New" charset="0"/>
              <a:buChar char="o"/>
            </a:pP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Música</a:t>
            </a:r>
            <a:endParaRPr lang="en-US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342900" indent="-342900">
              <a:buFont typeface="Courier New" charset="0"/>
              <a:buChar char="o"/>
            </a:pP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Poesía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482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5. VISTA</a:t>
            </a:r>
            <a:br>
              <a:rPr lang="en-US" dirty="0" smtClean="0">
                <a:latin typeface="Segoe Print" charset="0"/>
                <a:ea typeface="Segoe Print" charset="0"/>
                <a:cs typeface="Segoe Print" charset="0"/>
              </a:rPr>
            </a:br>
            <a:r>
              <a:rPr lang="en-US" sz="3200" dirty="0" smtClean="0">
                <a:latin typeface="Segoe Print" charset="0"/>
                <a:ea typeface="Segoe Print" charset="0"/>
                <a:cs typeface="Segoe Print" charset="0"/>
              </a:rPr>
              <a:t>FACULTAD VISUAL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marL="342900" indent="-342900">
              <a:buFont typeface="Courier New" charset="0"/>
              <a:buChar char="o"/>
            </a:pP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ÓRGANO: OJO, NERVIO, ÓPTICO</a:t>
            </a:r>
          </a:p>
          <a:p>
            <a:pPr marL="342900" indent="-342900">
              <a:buFont typeface="Courier New" charset="0"/>
              <a:buChar char="o"/>
            </a:pP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MEDIO DE PROPAGACIÓN: LUZ</a:t>
            </a:r>
          </a:p>
          <a:p>
            <a:pPr marL="342900" indent="-342900">
              <a:buFont typeface="Courier New" charset="0"/>
              <a:buChar char="o"/>
            </a:pP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Pintura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/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proporción</a:t>
            </a:r>
            <a:endParaRPr lang="en-US" dirty="0" smtClean="0">
              <a:latin typeface="Segoe Print" charset="0"/>
              <a:ea typeface="Segoe Print" charset="0"/>
              <a:cs typeface="Segoe Print" charset="0"/>
            </a:endParaRPr>
          </a:p>
          <a:p>
            <a:pPr marL="342900" indent="-342900">
              <a:buFont typeface="Courier New" charset="0"/>
              <a:buChar char="o"/>
            </a:pP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Cerca</a:t>
            </a:r>
            <a:r>
              <a:rPr lang="en-US" dirty="0" smtClean="0">
                <a:latin typeface="Segoe Print" charset="0"/>
                <a:ea typeface="Segoe Print" charset="0"/>
                <a:cs typeface="Segoe Print" charset="0"/>
              </a:rPr>
              <a:t>/</a:t>
            </a:r>
            <a:r>
              <a:rPr lang="en-US" dirty="0" err="1" smtClean="0">
                <a:latin typeface="Segoe Print" charset="0"/>
                <a:ea typeface="Segoe Print" charset="0"/>
                <a:cs typeface="Segoe Print" charset="0"/>
              </a:rPr>
              <a:t>lejos</a:t>
            </a:r>
            <a:endParaRPr lang="en-US" dirty="0">
              <a:latin typeface="Segoe Print" charset="0"/>
              <a:ea typeface="Segoe Print" charset="0"/>
              <a:cs typeface="Segoe Prin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9239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626165"/>
            <a:ext cx="8453906" cy="2673626"/>
          </a:xfrm>
        </p:spPr>
        <p:txBody>
          <a:bodyPr/>
          <a:lstStyle/>
          <a:p>
            <a:pPr algn="r"/>
            <a:r>
              <a:rPr lang="en-US" sz="3000" dirty="0" smtClean="0">
                <a:latin typeface="Segoe Print" charset="0"/>
                <a:ea typeface="Segoe Print" charset="0"/>
                <a:cs typeface="Segoe Print" charset="0"/>
              </a:rPr>
              <a:t>SOMOS HABITANTES DE DOS MUNDOS</a:t>
            </a:r>
            <a:r>
              <a:rPr lang="en-US" sz="2800" dirty="0" smtClean="0">
                <a:latin typeface="Segoe Print" charset="0"/>
                <a:ea typeface="Segoe Print" charset="0"/>
                <a:cs typeface="Segoe Print" charset="0"/>
              </a:rPr>
              <a:t/>
            </a:r>
            <a:br>
              <a:rPr lang="en-US" sz="2800" dirty="0" smtClean="0">
                <a:latin typeface="Segoe Print" charset="0"/>
                <a:ea typeface="Segoe Print" charset="0"/>
                <a:cs typeface="Segoe Print" charset="0"/>
              </a:rPr>
            </a:br>
            <a:r>
              <a:rPr lang="en-US" sz="2800" dirty="0" smtClean="0">
                <a:latin typeface="Segoe Print" charset="0"/>
                <a:ea typeface="Segoe Print" charset="0"/>
                <a:cs typeface="Segoe Print" charset="0"/>
              </a:rPr>
              <a:t>San </a:t>
            </a:r>
            <a:r>
              <a:rPr lang="en-US" sz="2800" dirty="0" err="1" smtClean="0">
                <a:latin typeface="Segoe Print" charset="0"/>
                <a:ea typeface="Segoe Print" charset="0"/>
                <a:cs typeface="Segoe Print" charset="0"/>
              </a:rPr>
              <a:t>Agustín</a:t>
            </a:r>
            <a:r>
              <a:rPr lang="en-US" sz="2800" dirty="0" smtClean="0">
                <a:latin typeface="Segoe Print" charset="0"/>
                <a:ea typeface="Segoe Print" charset="0"/>
                <a:cs typeface="Segoe Print" charset="0"/>
              </a:rPr>
              <a:t> de </a:t>
            </a:r>
            <a:r>
              <a:rPr lang="en-US" sz="2800" dirty="0" err="1" smtClean="0">
                <a:latin typeface="Segoe Print" charset="0"/>
                <a:ea typeface="Segoe Print" charset="0"/>
                <a:cs typeface="Segoe Print" charset="0"/>
              </a:rPr>
              <a:t>Hipona</a:t>
            </a:r>
            <a:endParaRPr lang="en-US" sz="2800" dirty="0">
              <a:latin typeface="Segoe Print" charset="0"/>
              <a:ea typeface="Segoe Print" charset="0"/>
              <a:cs typeface="Segoe Print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3"/>
          </p:nvPr>
        </p:nvSpPr>
        <p:spPr>
          <a:xfrm>
            <a:off x="1945945" y="3299791"/>
            <a:ext cx="7731219" cy="1341783"/>
          </a:xfrm>
        </p:spPr>
        <p:txBody>
          <a:bodyPr>
            <a:normAutofit fontScale="62500" lnSpcReduction="20000"/>
          </a:bodyPr>
          <a:lstStyle/>
          <a:p>
            <a:pPr algn="ctr"/>
            <a:r>
              <a:rPr lang="en-US" sz="7600" dirty="0" err="1">
                <a:latin typeface="Segoe Print" charset="0"/>
                <a:ea typeface="Segoe Print" charset="0"/>
                <a:cs typeface="Segoe Print" charset="0"/>
              </a:rPr>
              <a:t>Nuestro</a:t>
            </a:r>
            <a:r>
              <a:rPr lang="en-US" sz="7600" dirty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sz="7600" dirty="0" err="1">
                <a:latin typeface="Segoe Print" charset="0"/>
                <a:ea typeface="Segoe Print" charset="0"/>
                <a:cs typeface="Segoe Print" charset="0"/>
              </a:rPr>
              <a:t>camino</a:t>
            </a:r>
            <a:r>
              <a:rPr lang="en-US" sz="7600" dirty="0">
                <a:latin typeface="Segoe Print" charset="0"/>
                <a:ea typeface="Segoe Print" charset="0"/>
                <a:cs typeface="Segoe Print" charset="0"/>
              </a:rPr>
              <a:t> </a:t>
            </a:r>
            <a:r>
              <a:rPr lang="en-US" sz="7600" dirty="0" err="1">
                <a:latin typeface="Segoe Print" charset="0"/>
                <a:ea typeface="Segoe Print" charset="0"/>
                <a:cs typeface="Segoe Print" charset="0"/>
              </a:rPr>
              <a:t>es</a:t>
            </a:r>
            <a:r>
              <a:rPr lang="en-US" sz="7600" dirty="0">
                <a:latin typeface="Segoe Print" charset="0"/>
                <a:ea typeface="Segoe Print" charset="0"/>
                <a:cs typeface="Segoe Print" charset="0"/>
              </a:rPr>
              <a:t> BIFRONTE</a:t>
            </a:r>
            <a:r>
              <a:rPr lang="mr-IN" sz="7600" dirty="0">
                <a:latin typeface="Segoe Print" charset="0"/>
                <a:ea typeface="Segoe Print" charset="0"/>
                <a:cs typeface="Segoe Print" charset="0"/>
              </a:rPr>
              <a:t>…</a:t>
            </a:r>
            <a:endParaRPr lang="es-ES" sz="7600" dirty="0">
              <a:latin typeface="Segoe Print" charset="0"/>
              <a:ea typeface="Segoe Print" charset="0"/>
              <a:cs typeface="Segoe Print" charset="0"/>
            </a:endParaRPr>
          </a:p>
          <a:p>
            <a:pPr algn="ctr"/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959626"/>
            <a:ext cx="9244897" cy="1560444"/>
          </a:xfrm>
        </p:spPr>
        <p:txBody>
          <a:bodyPr>
            <a:normAutofit/>
          </a:bodyPr>
          <a:lstStyle/>
          <a:p>
            <a:r>
              <a:rPr lang="es-ES" sz="2400" dirty="0" smtClean="0">
                <a:latin typeface="Segoe Print" charset="0"/>
                <a:ea typeface="Segoe Print" charset="0"/>
                <a:cs typeface="Segoe Print" charset="0"/>
              </a:rPr>
              <a:t>No sólo de PAN vive el hombre, el alimento espiritual es el que alimenta nuestra alma, parte divina.</a:t>
            </a:r>
            <a:endParaRPr lang="en-US" sz="2400" dirty="0">
              <a:latin typeface="Segoe Print" charset="0"/>
              <a:ea typeface="Segoe Print" charset="0"/>
              <a:cs typeface="Segoe Prin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65591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52</TotalTime>
  <Words>233</Words>
  <Application>Microsoft Macintosh PowerPoint</Application>
  <PresentationFormat>Widescreen</PresentationFormat>
  <Paragraphs>50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Century Gothic</vt:lpstr>
      <vt:lpstr>Courier New</vt:lpstr>
      <vt:lpstr>Segoe Print</vt:lpstr>
      <vt:lpstr>Symbol</vt:lpstr>
      <vt:lpstr>Wingdings</vt:lpstr>
      <vt:lpstr>Wingdings 3</vt:lpstr>
      <vt:lpstr>Arial</vt:lpstr>
      <vt:lpstr>Ion Boardroom</vt:lpstr>
      <vt:lpstr>Ocio: trabajo en uno mismo  LOS 5 SENTIDOS</vt:lpstr>
      <vt:lpstr>PLATON</vt:lpstr>
      <vt:lpstr>CONOCIMIENTO: HACERSE UNO CON EL OBJETO</vt:lpstr>
      <vt:lpstr>1. Tacto facultad sensitiva (sense/sensibility) </vt:lpstr>
      <vt:lpstr>2. GUSTO facultad gustativa</vt:lpstr>
      <vt:lpstr>3. OLFATO facultad olfativa</vt:lpstr>
      <vt:lpstr>4. OÍDO facultad auditiva</vt:lpstr>
      <vt:lpstr>5. VISTA FACULTAD VISUAL</vt:lpstr>
      <vt:lpstr>SOMOS HABITANTES DE DOS MUNDOS San Agustín de Hipona</vt:lpstr>
    </vt:vector>
  </TitlesOfParts>
  <Company/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Ocio: LOS 5 SENTIDOS</dc:title>
  <dc:creator>paulartsmx@gmail.com</dc:creator>
  <cp:lastModifiedBy>paulartsmx@gmail.com</cp:lastModifiedBy>
  <cp:revision>6</cp:revision>
  <dcterms:created xsi:type="dcterms:W3CDTF">2020-07-14T19:01:57Z</dcterms:created>
  <dcterms:modified xsi:type="dcterms:W3CDTF">2020-07-14T19:54:49Z</dcterms:modified>
</cp:coreProperties>
</file>