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1810" r:id="rId2"/>
    <p:sldId id="256" r:id="rId3"/>
    <p:sldId id="1771" r:id="rId4"/>
    <p:sldId id="1807" r:id="rId5"/>
    <p:sldId id="1773" r:id="rId6"/>
    <p:sldId id="1777" r:id="rId7"/>
    <p:sldId id="1153" r:id="rId8"/>
    <p:sldId id="1154" r:id="rId9"/>
    <p:sldId id="1155" r:id="rId10"/>
    <p:sldId id="420" r:id="rId11"/>
    <p:sldId id="1805" r:id="rId12"/>
    <p:sldId id="1274" r:id="rId13"/>
    <p:sldId id="1786" r:id="rId14"/>
    <p:sldId id="292" r:id="rId15"/>
    <p:sldId id="1782" r:id="rId16"/>
    <p:sldId id="1790" r:id="rId17"/>
    <p:sldId id="1787" r:id="rId18"/>
    <p:sldId id="1788" r:id="rId19"/>
    <p:sldId id="1336" r:id="rId20"/>
    <p:sldId id="300" r:id="rId21"/>
    <p:sldId id="268" r:id="rId22"/>
    <p:sldId id="1157" r:id="rId23"/>
    <p:sldId id="1161" r:id="rId24"/>
    <p:sldId id="1158" r:id="rId25"/>
    <p:sldId id="1159" r:id="rId26"/>
    <p:sldId id="1780" r:id="rId27"/>
    <p:sldId id="1115" r:id="rId28"/>
    <p:sldId id="1798" r:id="rId29"/>
    <p:sldId id="1343" r:id="rId30"/>
    <p:sldId id="1781" r:id="rId31"/>
    <p:sldId id="419" r:id="rId32"/>
    <p:sldId id="264" r:id="rId33"/>
    <p:sldId id="284" r:id="rId34"/>
    <p:sldId id="1339" r:id="rId35"/>
    <p:sldId id="1346" r:id="rId36"/>
    <p:sldId id="1114" r:id="rId37"/>
    <p:sldId id="1160" r:id="rId38"/>
    <p:sldId id="1329" r:id="rId39"/>
    <p:sldId id="1326" r:id="rId40"/>
    <p:sldId id="1097" r:id="rId41"/>
    <p:sldId id="1791" r:id="rId42"/>
    <p:sldId id="1806" r:id="rId43"/>
    <p:sldId id="1796" r:id="rId44"/>
    <p:sldId id="1793" r:id="rId45"/>
    <p:sldId id="1794" r:id="rId46"/>
    <p:sldId id="1795" r:id="rId47"/>
    <p:sldId id="1801" r:id="rId48"/>
    <p:sldId id="1340" r:id="rId49"/>
    <p:sldId id="1803" r:id="rId50"/>
    <p:sldId id="1222" r:id="rId51"/>
    <p:sldId id="1527" r:id="rId52"/>
    <p:sldId id="1799" r:id="rId53"/>
    <p:sldId id="1800" r:id="rId54"/>
    <p:sldId id="1797" r:id="rId55"/>
    <p:sldId id="1808" r:id="rId56"/>
    <p:sldId id="1520" r:id="rId5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A30B"/>
    <a:srgbClr val="F9C450"/>
    <a:srgbClr val="23A8F9"/>
    <a:srgbClr val="F70606"/>
    <a:srgbClr val="FFCAC7"/>
    <a:srgbClr val="D6FFC7"/>
    <a:srgbClr val="0563C1"/>
    <a:srgbClr val="81A660"/>
    <a:srgbClr val="0C0C0C"/>
    <a:srgbClr val="F377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8D25F2-47C8-4F0D-BE54-55748ABD385B}" v="12" dt="2024-06-11T01:40:24.7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8367" autoAdjust="0"/>
  </p:normalViewPr>
  <p:slideViewPr>
    <p:cSldViewPr snapToGrid="0">
      <p:cViewPr varScale="1">
        <p:scale>
          <a:sx n="105" d="100"/>
          <a:sy n="105" d="100"/>
        </p:scale>
        <p:origin x="138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815501-7401-45EB-8503-4A5B717EE696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75DE6-20B4-4D45-84E0-B72E4EBBAE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4464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hyai6GIRZg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wENhHnJI1ys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zJ46YA_RaA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xv3JoS1uY8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youtu.be/SeNrVQBRHqE" TargetMode="External"/><Relationship Id="rId4" Type="http://schemas.openxmlformats.org/officeDocument/2006/relationships/hyperlink" Target="https://youtu.be/d9SWNLZvA8g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jho-cdDMDg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zf0jdiBz80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jDniSrpcy4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_wSHKG8_fg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AjTrAUFIdQ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PBIFIFAIis" TargetMode="External"/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sc.es/discover-bsc/visit-our-supercomputer?fbclid=IwZXh0bgNhZW0CMTAAAR2EA4L1T97IhQc_5KdnycsI8_Y4CxxjVorvX9g65cEZkpTW-Qv4p8hTT8o_aem_ZmFrZWR1bW15MTZieXRlcw" TargetMode="External"/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t.co/Y66RGn1vSW" TargetMode="External"/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1806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03032-1A31-480E-A916-8C978459B389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7528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03032-1A31-480E-A916-8C978459B389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7101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B0D4B-A20A-96FA-D183-932976C9C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BD86936-A322-B835-4034-852D52F58E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1960CF6-DC1F-ED33-CE5D-B1F3C286E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20B8054-3F40-B4BB-EAB3-B585A49C99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03032-1A31-480E-A916-8C978459B389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1888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4613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  <a:p>
            <a:r>
              <a:rPr lang="es-MX" dirty="0"/>
              <a:t>https://dataprofessor.beehiiv.com/p/strategies-for-learning-data-science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/>
              <a:t> </a:t>
            </a:r>
          </a:p>
          <a:p>
            <a:r>
              <a:rPr lang="es-MX" dirty="0"/>
              <a:t>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224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>
                <a:hlinkClick r:id="rId3"/>
              </a:rPr>
              <a:t>https://youtu.be/ohyai6GIRZg</a:t>
            </a:r>
            <a:endParaRPr lang="es-MX" sz="1200" dirty="0"/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887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>
                <a:hlinkClick r:id="rId3"/>
              </a:rPr>
              <a:t>https://youtu.be/wENhHnJI1ys</a:t>
            </a:r>
            <a:endParaRPr lang="es-MX" sz="1200" dirty="0"/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9924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>
                <a:hlinkClick r:id="rId3"/>
              </a:rPr>
              <a:t>https://youtu.be/SzJ46YA_RaA</a:t>
            </a:r>
            <a:endParaRPr lang="es-MX" sz="1200" dirty="0"/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98467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 principle of uncertainty in biology: Will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machine learning/artificial intelligence lead to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 end of mechanistic studies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2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D3B93-D236-EEA3-C292-7CF12450A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A7658DD-0765-04A1-C94A-24E861CF9C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C225518-F917-9759-B4BD-00AAB4B7F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0CC737-EE17-79DF-C462-660B9FB085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43304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86877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>
                <a:hlinkClick r:id="rId3"/>
              </a:rPr>
              <a:t>https://youtu.be/Fxv3JoS1uY8</a:t>
            </a:r>
            <a:r>
              <a:rPr lang="es-MX" sz="1200" dirty="0"/>
              <a:t> </a:t>
            </a:r>
          </a:p>
          <a:p>
            <a:endParaRPr lang="es-MX" dirty="0"/>
          </a:p>
          <a:p>
            <a:r>
              <a:rPr lang="es-MX" dirty="0" err="1"/>
              <a:t>tRNA</a:t>
            </a:r>
            <a:r>
              <a:rPr lang="es-MX" dirty="0"/>
              <a:t> = 7 nm | Hemoglobina = 6.5nm</a:t>
            </a:r>
          </a:p>
          <a:p>
            <a:r>
              <a:rPr lang="es-MX" dirty="0" err="1"/>
              <a:t>Met</a:t>
            </a:r>
            <a:r>
              <a:rPr lang="es-MX" dirty="0"/>
              <a:t> = 700 </a:t>
            </a:r>
            <a:r>
              <a:rPr lang="es-MX" dirty="0" err="1"/>
              <a:t>picometros</a:t>
            </a:r>
            <a:r>
              <a:rPr lang="es-MX" dirty="0"/>
              <a:t> </a:t>
            </a:r>
          </a:p>
          <a:p>
            <a:r>
              <a:rPr lang="es-MX" dirty="0" err="1"/>
              <a:t>Ribosomoa</a:t>
            </a:r>
            <a:r>
              <a:rPr lang="es-MX" dirty="0"/>
              <a:t> = 30 nm</a:t>
            </a:r>
          </a:p>
          <a:p>
            <a:endParaRPr lang="es-MX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>
                <a:hlinkClick r:id="rId4"/>
              </a:rPr>
              <a:t>https://youtu.be/d9SWNLZvA8g</a:t>
            </a:r>
            <a:r>
              <a:rPr lang="es-MX" sz="1200" dirty="0"/>
              <a:t> </a:t>
            </a:r>
          </a:p>
          <a:p>
            <a:endParaRPr lang="es-MX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>
                <a:hlinkClick r:id="rId5"/>
              </a:rPr>
              <a:t>https://youtu.be/SeNrVQBRHqE</a:t>
            </a:r>
            <a:r>
              <a:rPr lang="es-MX" sz="120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/>
              <a:t>https://www.youtube.com/watch?v=dX9CGRZwD-w&amp;ab_channel=BranchEducation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/>
              <a:t>https://www.youtube.com/watch?v=vuvckBQ1bME&amp;ab_channel=RobertElderSoftware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AFFE6-B627-4E14-95A4-C40B43DFFA99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96434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https://www.youtube.com/watch?v=_Pqfjer8-O4</a:t>
            </a:r>
          </a:p>
          <a:p>
            <a:r>
              <a:rPr lang="es-MX" dirty="0"/>
              <a:t>https://www.youtube.com/watch?v=RVGIXfC4Xeg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5416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https://newsletter.maartengrootendorst.com/p/a-visual-guide-to-quantization</a:t>
            </a:r>
          </a:p>
          <a:p>
            <a:r>
              <a:rPr lang="es-MX" dirty="0"/>
              <a:t>https://www.youtube.com/watch?v=bbkcEiUjehk</a:t>
            </a:r>
          </a:p>
          <a:p>
            <a:r>
              <a:rPr lang="es-MX" dirty="0"/>
              <a:t>https://lightning.ai/pages/community/tutorial/accelerating-large-language-models-with-mixed-precision-techniques/</a:t>
            </a:r>
          </a:p>
          <a:p>
            <a:r>
              <a:rPr lang="es-MX" dirty="0"/>
              <a:t>https://huggingface.co/posts/Kseniase/707388483660581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7764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https://newsletter.maartengrootendorst.com/p/a-visual-guide-to-quantization</a:t>
            </a:r>
          </a:p>
          <a:p>
            <a:r>
              <a:rPr lang="es-MX" dirty="0"/>
              <a:t>https://lightning.ai/pages/community/tutorial/accelerating-large-language-models-with-mixed-precision-techniques/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69356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42713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>
                <a:hlinkClick r:id="rId3"/>
              </a:rPr>
              <a:t>https://youtu.be/Mjho-cdDMDg</a:t>
            </a:r>
            <a:r>
              <a:rPr lang="es-MX" sz="120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/>
              <a:t>https://www.youtube.com/watch?v=1XotmNzVyjU&amp;ab_channel=Migma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AFFE6-B627-4E14-95A4-C40B43DFFA99}" type="slidenum">
              <a:rPr lang="es-MX" smtClean="0"/>
              <a:t>20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15313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>
                <a:hlinkClick r:id="rId3"/>
              </a:rPr>
              <a:t>https://youtu.be/gzf0jdiBz80</a:t>
            </a:r>
            <a:r>
              <a:rPr lang="es-MX" sz="120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/>
              <a:t>https://www.youtube.com/watch?v=PGLUcbZDszA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AFFE6-B627-4E14-95A4-C40B43DFFA99}" type="slidenum">
              <a:rPr lang="es-MX" smtClean="0"/>
              <a:t>21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7462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>
                <a:hlinkClick r:id="rId3"/>
              </a:rPr>
              <a:t>https://youtu.be/UjDniSrpcy4</a:t>
            </a:r>
            <a:r>
              <a:rPr lang="es-MX" sz="1200" dirty="0"/>
              <a:t> 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24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60361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 https://youtu.be/6PBIFIFAIis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25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8091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1E234-0F9B-67B3-541A-994AA8DB2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CB033A-16C6-120E-C9D3-00A8F9FFC6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32911C9-4011-803E-4709-CC7EA2E86F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139F621-DF9C-053D-66EA-625F142686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26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06809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>
                <a:hlinkClick r:id="rId3"/>
              </a:rPr>
              <a:t>https://youtu.be/C_wSHKG8_fg</a:t>
            </a:r>
            <a:r>
              <a:rPr lang="es-MX" sz="120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sz="1200" dirty="0"/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27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53413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https://github.com/analyticalrohit/pytorch_fundamentals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28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93401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https://youtu.be/s4USUVBuFi0?si=QJPjP-Ro78PuN-Z8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/>
              <a:t>https://dan.gop/articles/line-segment-density-maps/</a:t>
            </a:r>
          </a:p>
          <a:p>
            <a:endParaRPr lang="es-MX" dirty="0"/>
          </a:p>
          <a:p>
            <a:r>
              <a:rPr lang="es-MX" dirty="0"/>
              <a:t>https://x.com/spikedoanz/status/1877944710284668955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/>
              <a:t>https://github.com/analyticalrohit/pytorch_fundamentals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29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61596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https://x.com/vikhyatk/status/1969151806501487096</a:t>
            </a:r>
          </a:p>
          <a:p>
            <a:r>
              <a:rPr lang="es-MX" dirty="0"/>
              <a:t>Tensor </a:t>
            </a:r>
            <a:r>
              <a:rPr lang="es-MX" dirty="0" err="1"/>
              <a:t>Decompositions</a:t>
            </a:r>
            <a:r>
              <a:rPr lang="es-MX" dirty="0"/>
              <a:t> and </a:t>
            </a:r>
            <a:r>
              <a:rPr lang="es-MX" dirty="0" err="1"/>
              <a:t>Applications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30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37487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Aft>
                <a:spcPts val="1200"/>
              </a:spcAft>
            </a:pPr>
            <a:r>
              <a:rPr lang="es-MX" b="0" i="0" u="sng" dirty="0">
                <a:effectLst/>
                <a:latin typeface="-apple-system"/>
                <a:hlinkClick r:id="rId3"/>
              </a:rPr>
              <a:t>https://twitter-thread.com/t/1970205472947941389</a:t>
            </a:r>
          </a:p>
          <a:p>
            <a:pPr algn="l">
              <a:spcAft>
                <a:spcPts val="1200"/>
              </a:spcAft>
            </a:pPr>
            <a:r>
              <a:rPr lang="es-MX" b="0" i="0" u="sng" dirty="0">
                <a:effectLst/>
                <a:latin typeface="-apple-system"/>
                <a:hlinkClick r:id="rId3"/>
              </a:rPr>
              <a:t>https://youtu.be/kAjTrAUFIdQ</a:t>
            </a:r>
            <a:endParaRPr lang="es-MX" b="0" i="0" u="sng" dirty="0">
              <a:effectLst/>
              <a:latin typeface="-apple-system"/>
            </a:endParaRPr>
          </a:p>
          <a:p>
            <a:pPr algn="l">
              <a:spcAft>
                <a:spcPts val="1200"/>
              </a:spcAft>
            </a:pPr>
            <a:r>
              <a:rPr lang="es-MX" b="0" i="0" u="sng" dirty="0">
                <a:effectLst/>
                <a:latin typeface="-apple-system"/>
              </a:rPr>
              <a:t>https://www.youtube.com/watch?v=m3hxPxPgSIY&amp;ab_channel=DiBeos</a:t>
            </a:r>
          </a:p>
          <a:p>
            <a:pPr algn="l">
              <a:spcAft>
                <a:spcPts val="1200"/>
              </a:spcAft>
            </a:pPr>
            <a:r>
              <a:rPr lang="es-MX" b="0" i="0" dirty="0">
                <a:solidFill>
                  <a:srgbClr val="222222"/>
                </a:solidFill>
                <a:effectLst/>
                <a:latin typeface="-apple-system"/>
              </a:rPr>
              <a:t>https://www.youtube.com/watch?v=yCX8rW-8X2I&amp;ab_channel=MatesMike</a:t>
            </a:r>
          </a:p>
          <a:p>
            <a:pPr algn="l">
              <a:spcAft>
                <a:spcPts val="1200"/>
              </a:spcAft>
            </a:pPr>
            <a:r>
              <a:rPr lang="es-MX" b="0" i="0" u="sng" dirty="0">
                <a:solidFill>
                  <a:srgbClr val="222222"/>
                </a:solidFill>
                <a:effectLst/>
                <a:latin typeface="-apple-system"/>
              </a:rPr>
              <a:t>https://www.youtube.com/watch?v=zwAD6dRSVyI&amp;ab_channel=3Blue1Brown </a:t>
            </a:r>
          </a:p>
          <a:p>
            <a:pPr algn="l">
              <a:spcAft>
                <a:spcPts val="1200"/>
              </a:spcAft>
            </a:pPr>
            <a:r>
              <a:rPr lang="es-MX" b="0" i="0" u="sng" dirty="0">
                <a:solidFill>
                  <a:srgbClr val="222222"/>
                </a:solidFill>
                <a:effectLst/>
                <a:latin typeface="-apple-system"/>
              </a:rPr>
              <a:t>https://www.youtube.com/watch?v=bpuE_XmWQ8Y</a:t>
            </a:r>
          </a:p>
          <a:p>
            <a:pPr algn="l">
              <a:spcAft>
                <a:spcPts val="1200"/>
              </a:spcAft>
            </a:pPr>
            <a:r>
              <a:rPr lang="es-MX" b="0" i="0" u="sng" dirty="0">
                <a:solidFill>
                  <a:srgbClr val="222222"/>
                </a:solidFill>
                <a:effectLst/>
                <a:latin typeface="-apple-system"/>
              </a:rPr>
              <a:t>https://youtu.be/TgKwz5Ikpc8?si=8w3OaM9A7C8QVYDh&amp;t=742</a:t>
            </a:r>
            <a:br>
              <a:rPr lang="es-MX" b="0" i="0" dirty="0">
                <a:solidFill>
                  <a:srgbClr val="222222"/>
                </a:solidFill>
                <a:effectLst/>
                <a:latin typeface="-apple-system"/>
              </a:rPr>
            </a:b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379889-1AC7-49CF-933F-9F77BB94C7EC}" type="slidenum">
              <a:rPr lang="es-MX" smtClean="0"/>
              <a:t>31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07291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https://www.youtube.com/watch?v=oypdocrbTOE&amp;ab_channel=DotCSV</a:t>
            </a:r>
          </a:p>
          <a:p>
            <a:endParaRPr lang="es-MX" dirty="0"/>
          </a:p>
          <a:p>
            <a:r>
              <a:rPr lang="es-MX" dirty="0"/>
              <a:t>https://www.youtube.com/watch?si=0NhRm3e7YGp-0D29&amp;v=dULMDS_VJE8&amp;feature=youtu.be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32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6109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https://www.aleksagordic.com/blog/matmul</a:t>
            </a:r>
          </a:p>
          <a:p>
            <a:r>
              <a:rPr lang="es-MX" dirty="0"/>
              <a:t>https://henryhmko.github.io/posts/tpu/tpu</a:t>
            </a:r>
            <a:r>
              <a:rPr lang="es-MX"/>
              <a:t>.html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33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14606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https://softwareg.com.au/blogs/computer-hardware/nvidia-graphics-card-naming-convention</a:t>
            </a:r>
          </a:p>
          <a:p>
            <a:r>
              <a:rPr lang="es-MX" dirty="0"/>
              <a:t>https://www.youtube.com/watch?v=-cRedoYETzQ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/>
              <a:t>https://www.youtube.com/watch?v=vGZmK341Hrc&amp;t=1s&amp;ab_channel=O%21Technology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34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99056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https://timdettmers.com/2023/01/30/which-gpu-for-deep-learning/#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35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99287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https://twitter.com/DamiBenveniste/status/1615752891725402113/photo/1</a:t>
            </a:r>
          </a:p>
          <a:p>
            <a:endParaRPr lang="es-MX" dirty="0"/>
          </a:p>
          <a:p>
            <a:r>
              <a:rPr lang="es-MX"/>
              <a:t>https://www.youtube.com/watch?v=D8HS-H-MIe0&amp;list=PL5XwKDZZlwaY7t0M5OLprpkJUIrF8Lc9j&amp;index=2&amp;ab_channel=SimonOz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E21AA-D85F-423C-8AA2-9BF4AC24369D}" type="slidenum">
              <a:rPr lang="es-MX" smtClean="0"/>
              <a:t>36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9494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>
                <a:hlinkClick r:id="rId3"/>
              </a:rPr>
              <a:t>https://youtu.be/6PBIFIFAIis</a:t>
            </a:r>
            <a:r>
              <a:rPr lang="es-MX" sz="1200" dirty="0"/>
              <a:t> 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37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43499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https://www.youtube.com/watch?v=MZdH82aFPBc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38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27639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b="0" i="0" u="none" strike="noStrike" dirty="0">
                <a:effectLst/>
                <a:highlight>
                  <a:srgbClr val="242526"/>
                </a:highlight>
                <a:latin typeface="Segoe UI Historic" panose="020B0502040204020203" pitchFamily="34" charset="0"/>
                <a:hlinkClick r:id="rId3"/>
              </a:rPr>
              <a:t>https://www.bsc.es/discover-bsc/visit-our-supercomputer</a:t>
            </a:r>
            <a:endParaRPr lang="es-MX" b="0" i="0" u="none" strike="noStrike" dirty="0">
              <a:effectLst/>
              <a:highlight>
                <a:srgbClr val="242526"/>
              </a:highlight>
              <a:latin typeface="Segoe UI Historic" panose="020B0502040204020203" pitchFamily="34" charset="0"/>
            </a:endParaRPr>
          </a:p>
          <a:p>
            <a:endParaRPr lang="es-MX" b="0" i="0" u="none" strike="noStrike" dirty="0">
              <a:effectLst/>
              <a:highlight>
                <a:srgbClr val="242526"/>
              </a:highlight>
              <a:latin typeface="Segoe UI Historic" panose="020B0502040204020203" pitchFamily="34" charset="0"/>
            </a:endParaRPr>
          </a:p>
          <a:p>
            <a:r>
              <a:rPr lang="es-MX" dirty="0"/>
              <a:t>https://www.youtube.com/watch?v=nctTZplQY-o&amp;ab_channel=NateGentile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39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17707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https://www.youtube.com/watch?v=Jf8EPSBZU7Y&amp;t=32s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AFFE6-B627-4E14-95A4-C40B43DFFA99}" type="slidenum">
              <a:rPr lang="es-MX" smtClean="0"/>
              <a:t>40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76960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https://openai.com/es-419/index/stargate-advances-with-partnership-with-oracle/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41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84199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ABF81-9CA6-79F2-F9B1-FD5787186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B662BF6-C03A-485A-A24D-8EC11267D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BD3FD75-6F98-AE72-E705-10A3738FF0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1CA1AFA-F24A-E4A3-D781-5D64C30709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42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71882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E997E-591A-1587-0B75-6BD74629E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E691A18-B853-F545-F21E-4A2193D9E9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B87EA7E-B16E-E97F-F807-CD657E29FC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https://shubhsharma19.hashnode.dev/beginners-guide-to-Linux</a:t>
            </a:r>
          </a:p>
          <a:p>
            <a:r>
              <a:rPr lang="es-MX" dirty="0"/>
              <a:t>https://github.com/miangoar/Reconstruccion-de-genomas-a-partir-de-metagenomas-del-Golfo-de-Mexico</a:t>
            </a:r>
          </a:p>
          <a:p>
            <a:r>
              <a:rPr lang="es-MX" dirty="0"/>
              <a:t>https://shubhsharma19.hashnode.dev/beginners-guide-to-linux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64380D9-111E-428B-2F8C-3FE295EC8A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43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07241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https://developer.nvidia.com/blog/announcing-cuda-on-windows-subsystem-for-linux-2/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44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94174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https://www.learnshell.org/</a:t>
            </a:r>
          </a:p>
          <a:p>
            <a:endParaRPr lang="es-MX" dirty="0"/>
          </a:p>
          <a:p>
            <a:r>
              <a:rPr lang="es-MX" dirty="0"/>
              <a:t>https://x.com/alexxubyte/status/1707057397938979219</a:t>
            </a:r>
          </a:p>
          <a:p>
            <a:r>
              <a:rPr lang="es-MX" dirty="0"/>
              <a:t>https://xmind.app/m/WwtB/# </a:t>
            </a:r>
          </a:p>
          <a:p>
            <a:r>
              <a:rPr lang="es-MX" dirty="0"/>
              <a:t>https://realpython.com/terminal-commands/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45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44430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/>
              <a:t>https://x.com/sysxplore/status/1861690003027349665</a:t>
            </a:r>
          </a:p>
          <a:p>
            <a:r>
              <a:rPr lang="es-MX" dirty="0"/>
              <a:t>https://linuxconfig.org/bash-scripting-tutorial-for-beginners</a:t>
            </a:r>
          </a:p>
          <a:p>
            <a:r>
              <a:rPr lang="es-MX" dirty="0"/>
              <a:t>https://astrobiomike.github.io/unix/scripting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46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88981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https://miangoar.github.io/bioinformatics/00005_git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47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427804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octoverse.github.com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48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57777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https://miangoar.github.io/bioinformatics/00008_py</a:t>
            </a:r>
          </a:p>
          <a:p>
            <a:r>
              <a:rPr lang="es-MX" dirty="0"/>
              <a:t>https://x.com/atullchaurasia/status/1944778409361780814</a:t>
            </a:r>
          </a:p>
          <a:p>
            <a:r>
              <a:rPr lang="es-MX" dirty="0"/>
              <a:t>https://miangoar.github.io/bioinformatics/00004_py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40680-1073-42BC-952F-A55A8DBFE5A9}" type="slidenum">
              <a:rPr lang="es-MX" smtClean="0"/>
              <a:t>50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667085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https://xkcd.com/1987/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51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74336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816EA-9A83-C4EB-FD05-6089031E4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2318CB5-61D4-86A8-7E34-012E365910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77354F9-8BB1-5162-A74B-BC1AAF6142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58DB6E2-749A-B82F-9B3B-7B419843A3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75DE6-20B4-4D45-84E0-B72E4EBBAE23}" type="slidenum">
              <a:rPr lang="es-MX" smtClean="0"/>
              <a:t>55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916506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4BE78-0534-48D0-A7B7-1074F91A2977}" type="slidenum">
              <a:rPr lang="es-MX" smtClean="0"/>
              <a:t>56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7308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3FBE44-3838-AB5E-AB08-5481A576FC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BD6DE5-320F-C7B5-647E-9A56347AC3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CB92BC-2ABF-FB30-39D1-7A0CDFA3E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E1B2-7548-421B-A7F2-EC4025B396F9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39F030-B20D-2F37-EA1A-7DBB33346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94AF84-2D04-FE2B-26EE-4CF83F5AF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5EF0A-669F-4AFF-81B5-92A67FFF0D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1655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78F67-E673-ADA2-DC04-70F843DE5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60E435-69ED-326C-364D-0F4BCFB37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AD6CE7-1517-FEF2-27AF-80792568F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E1B2-7548-421B-A7F2-EC4025B396F9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8EBC6B-DC8D-B89E-A255-BB5F4E28A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22C004-56FD-805E-AC68-0BC6F9A25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5EF0A-669F-4AFF-81B5-92A67FFF0D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9702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357024-AB06-7812-105B-401DAEC8C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2EBAFA-90B2-C55B-CA16-C23D7FAAA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CDEC49-AB72-6456-6BA9-3DBE1B6B8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E1B2-7548-421B-A7F2-EC4025B396F9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63EDBF-3305-5A76-4FF4-74F06BB52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68F8D9-3596-2FCD-D701-71B8D66C4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5EF0A-669F-4AFF-81B5-92A67FFF0D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3362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BB831D-4865-7977-FCD7-FFAE48028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B661C3-C9B5-24D7-5DB4-5491A7EB3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443484A-7480-19D1-D341-C4B8687530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A5F172-D090-A3C3-0BE0-41A9E4710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E1B2-7548-421B-A7F2-EC4025B396F9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322448-E9FC-CA1E-23D7-B8AA92D04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7E293D-71F2-1CD3-4D58-5DC5C0EC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5EF0A-669F-4AFF-81B5-92A67FFF0D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2236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E77BF5-E90F-5004-23D2-3D10465D9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7FF58C-C01E-B5EA-6AB5-3597E6513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D0111D4-F1AE-E1FF-180D-F69345FC0D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3543CAC-4A25-C293-5DB6-D5AE4540AD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7BF6E9E-553F-59C7-0857-59F2DE6170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C2567AC-32A2-9BA6-ECD5-562EE68C8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E1B2-7548-421B-A7F2-EC4025B396F9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1EB6A2A-D54F-B652-2DAD-BE75C0AC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980B095-8CD8-91FA-D0E5-529F2ACFB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5EF0A-669F-4AFF-81B5-92A67FFF0D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2893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CD605B-7480-4EB2-3498-3FB9E32B9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A55B81F-2E0B-E002-613F-325ABA9DD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E1B2-7548-421B-A7F2-EC4025B396F9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4E02252-1AA5-5803-9128-5F1162B0F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4B6DBA2-75FC-D94C-51BA-A06EA499D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5EF0A-669F-4AFF-81B5-92A67FFF0D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6692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98AF2C3-A249-BDBE-9684-89C0A818B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E1B2-7548-421B-A7F2-EC4025B396F9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C9740F9-857A-1E62-B693-34DC56017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175B862-9E10-1954-8026-4B711CD5E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5EF0A-669F-4AFF-81B5-92A67FFF0D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954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690CFB-445B-C4AF-CD57-CEF4B444A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B96EFE-4CD4-5D61-7B8A-A5FF3741F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AA9FBD-F9CD-4C74-F502-3956B79A4B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D933E2-8219-E785-576F-624A61A4A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E1B2-7548-421B-A7F2-EC4025B396F9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664454-4C17-7382-A663-68702BC7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02C4A2-EF3F-A6E7-F9CF-EF1B7DE2B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5EF0A-669F-4AFF-81B5-92A67FFF0D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0502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FF8077-DB9B-49EF-E61E-E045A12BF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82265C6-4955-52B4-114D-2D10842314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CE4FB4A-4B0C-628E-0656-6D5D4598C7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1F74DA-1914-2ED8-3C43-17A7310DD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E1B2-7548-421B-A7F2-EC4025B396F9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629972-1638-2272-15C5-70072BF94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F9FEB3-BB1F-51F1-E479-6238757C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5EF0A-669F-4AFF-81B5-92A67FFF0D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181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F6439C-DE14-BF7B-9D74-2709818D8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028C196-9B18-FB1A-530F-C9017A488E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BA1CCB-93A1-CE41-3E62-930E1AD8D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E1B2-7548-421B-A7F2-EC4025B396F9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A3DEE0-742A-68E5-94C8-70BCFE360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F76A8D-9804-151B-3691-5C0B3905B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5EF0A-669F-4AFF-81B5-92A67FFF0D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3735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2B56B97-848E-FA9C-DF83-4DA548A439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63E343A-62B5-D677-23BD-8045753FA2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69E55A-51B1-8397-C2FF-B583FBA66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E1B2-7548-421B-A7F2-EC4025B396F9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25F4B8-3073-6A03-2723-9B8F29078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3F6900-0476-29B0-1D86-B74B7FAFB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5EF0A-669F-4AFF-81B5-92A67FFF0D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2374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B0B8C65-CD60-F67A-F739-451537C54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2E6BC0-BDEA-7D9D-9C5E-95424AAB8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1E4FBB-DE53-C00E-395D-1C99D0F814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0FE1B2-7548-421B-A7F2-EC4025B396F9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5711B0-25DE-9B62-941A-1F5BC3360C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06EA31-52C2-C6A0-A1F5-D7CF596238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55EF0A-669F-4AFF-81B5-92A67FFF0D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1531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hyperlink" Target="https://www.youtube.com/@miangoar_bio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miangoar/Awesome-AI-based-protein-science" TargetMode="External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hyperlink" Target="https://miangoaren.github.io/teaching/proteins" TargetMode="External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jpeg"/><Relationship Id="rId10" Type="http://schemas.openxmlformats.org/officeDocument/2006/relationships/image" Target="../media/image77.png"/><Relationship Id="rId4" Type="http://schemas.openxmlformats.org/officeDocument/2006/relationships/image" Target="../media/image71.jpeg"/><Relationship Id="rId9" Type="http://schemas.openxmlformats.org/officeDocument/2006/relationships/image" Target="../media/image7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6.png"/><Relationship Id="rId4" Type="http://schemas.openxmlformats.org/officeDocument/2006/relationships/image" Target="../media/image8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jpeg"/><Relationship Id="rId9" Type="http://schemas.openxmlformats.org/officeDocument/2006/relationships/image" Target="../media/image9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5" Type="http://schemas.openxmlformats.org/officeDocument/2006/relationships/image" Target="../media/image108.jpeg"/><Relationship Id="rId10" Type="http://schemas.openxmlformats.org/officeDocument/2006/relationships/image" Target="../media/image113.png"/><Relationship Id="rId4" Type="http://schemas.openxmlformats.org/officeDocument/2006/relationships/image" Target="../media/image107.jpeg"/><Relationship Id="rId9" Type="http://schemas.openxmlformats.org/officeDocument/2006/relationships/image" Target="../media/image11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12" Type="http://schemas.openxmlformats.org/officeDocument/2006/relationships/image" Target="../media/image15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jpeg"/><Relationship Id="rId11" Type="http://schemas.openxmlformats.org/officeDocument/2006/relationships/image" Target="../media/image153.jpeg"/><Relationship Id="rId5" Type="http://schemas.openxmlformats.org/officeDocument/2006/relationships/image" Target="../media/image147.png"/><Relationship Id="rId10" Type="http://schemas.openxmlformats.org/officeDocument/2006/relationships/image" Target="../media/image152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7" Type="http://schemas.openxmlformats.org/officeDocument/2006/relationships/image" Target="../media/image16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jpeg"/><Relationship Id="rId5" Type="http://schemas.openxmlformats.org/officeDocument/2006/relationships/image" Target="../media/image160.jpeg"/><Relationship Id="rId4" Type="http://schemas.openxmlformats.org/officeDocument/2006/relationships/image" Target="../media/image1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13" Type="http://schemas.openxmlformats.org/officeDocument/2006/relationships/image" Target="../media/image180.png"/><Relationship Id="rId3" Type="http://schemas.openxmlformats.org/officeDocument/2006/relationships/image" Target="../media/image170.png"/><Relationship Id="rId7" Type="http://schemas.openxmlformats.org/officeDocument/2006/relationships/image" Target="../media/image174.png"/><Relationship Id="rId12" Type="http://schemas.openxmlformats.org/officeDocument/2006/relationships/image" Target="../media/image179.png"/><Relationship Id="rId17" Type="http://schemas.openxmlformats.org/officeDocument/2006/relationships/image" Target="../media/image184.pn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png"/><Relationship Id="rId11" Type="http://schemas.openxmlformats.org/officeDocument/2006/relationships/image" Target="../media/image178.png"/><Relationship Id="rId5" Type="http://schemas.openxmlformats.org/officeDocument/2006/relationships/image" Target="../media/image172.png"/><Relationship Id="rId15" Type="http://schemas.openxmlformats.org/officeDocument/2006/relationships/image" Target="../media/image182.png"/><Relationship Id="rId10" Type="http://schemas.openxmlformats.org/officeDocument/2006/relationships/image" Target="../media/image177.png"/><Relationship Id="rId4" Type="http://schemas.openxmlformats.org/officeDocument/2006/relationships/image" Target="../media/image171.png"/><Relationship Id="rId9" Type="http://schemas.openxmlformats.org/officeDocument/2006/relationships/image" Target="../media/image176.png"/><Relationship Id="rId14" Type="http://schemas.openxmlformats.org/officeDocument/2006/relationships/image" Target="../media/image18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7.png"/><Relationship Id="rId4" Type="http://schemas.openxmlformats.org/officeDocument/2006/relationships/image" Target="../media/image18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jpeg"/><Relationship Id="rId3" Type="http://schemas.openxmlformats.org/officeDocument/2006/relationships/image" Target="../media/image190.jpeg"/><Relationship Id="rId7" Type="http://schemas.openxmlformats.org/officeDocument/2006/relationships/image" Target="../media/image19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inuesa.github.io/intro2linux/index.html" TargetMode="External"/><Relationship Id="rId5" Type="http://schemas.openxmlformats.org/officeDocument/2006/relationships/image" Target="../media/image192.png"/><Relationship Id="rId10" Type="http://schemas.openxmlformats.org/officeDocument/2006/relationships/image" Target="../media/image196.png"/><Relationship Id="rId4" Type="http://schemas.openxmlformats.org/officeDocument/2006/relationships/image" Target="../media/image191.png"/><Relationship Id="rId9" Type="http://schemas.openxmlformats.org/officeDocument/2006/relationships/image" Target="../media/image19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3" Type="http://schemas.openxmlformats.org/officeDocument/2006/relationships/image" Target="../media/image197.png"/><Relationship Id="rId7" Type="http://schemas.openxmlformats.org/officeDocument/2006/relationships/image" Target="../media/image20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10" Type="http://schemas.openxmlformats.org/officeDocument/2006/relationships/image" Target="../media/image204.png"/><Relationship Id="rId4" Type="http://schemas.openxmlformats.org/officeDocument/2006/relationships/image" Target="../media/image198.png"/><Relationship Id="rId9" Type="http://schemas.openxmlformats.org/officeDocument/2006/relationships/image" Target="../media/image20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0.png"/><Relationship Id="rId4" Type="http://schemas.openxmlformats.org/officeDocument/2006/relationships/image" Target="../media/image20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png"/><Relationship Id="rId3" Type="http://schemas.openxmlformats.org/officeDocument/2006/relationships/image" Target="../media/image211.jpg"/><Relationship Id="rId7" Type="http://schemas.openxmlformats.org/officeDocument/2006/relationships/image" Target="../media/image17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4.png"/><Relationship Id="rId5" Type="http://schemas.openxmlformats.org/officeDocument/2006/relationships/image" Target="../media/image213.jpeg"/><Relationship Id="rId4" Type="http://schemas.openxmlformats.org/officeDocument/2006/relationships/image" Target="../media/image212.jpg"/><Relationship Id="rId9" Type="http://schemas.openxmlformats.org/officeDocument/2006/relationships/image" Target="../media/image21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image" Target="../media/image226.png"/><Relationship Id="rId3" Type="http://schemas.openxmlformats.org/officeDocument/2006/relationships/image" Target="../media/image217.png"/><Relationship Id="rId7" Type="http://schemas.openxmlformats.org/officeDocument/2006/relationships/image" Target="../media/image171.png"/><Relationship Id="rId12" Type="http://schemas.openxmlformats.org/officeDocument/2006/relationships/image" Target="../media/image225.jpeg"/><Relationship Id="rId2" Type="http://schemas.openxmlformats.org/officeDocument/2006/relationships/notesSlide" Target="../notesSlides/notesSlide46.xml"/><Relationship Id="rId16" Type="http://schemas.openxmlformats.org/officeDocument/2006/relationships/image" Target="../media/image2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11" Type="http://schemas.openxmlformats.org/officeDocument/2006/relationships/image" Target="../media/image224.png"/><Relationship Id="rId5" Type="http://schemas.openxmlformats.org/officeDocument/2006/relationships/image" Target="../media/image219.png"/><Relationship Id="rId15" Type="http://schemas.openxmlformats.org/officeDocument/2006/relationships/image" Target="../media/image228.png"/><Relationship Id="rId10" Type="http://schemas.openxmlformats.org/officeDocument/2006/relationships/image" Target="../media/image223.png"/><Relationship Id="rId4" Type="http://schemas.openxmlformats.org/officeDocument/2006/relationships/image" Target="../media/image218.png"/><Relationship Id="rId9" Type="http://schemas.openxmlformats.org/officeDocument/2006/relationships/image" Target="../media/image222.png"/><Relationship Id="rId14" Type="http://schemas.openxmlformats.org/officeDocument/2006/relationships/image" Target="../media/image227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6.png"/><Relationship Id="rId5" Type="http://schemas.openxmlformats.org/officeDocument/2006/relationships/image" Target="../media/image235.jpeg"/><Relationship Id="rId4" Type="http://schemas.openxmlformats.org/officeDocument/2006/relationships/image" Target="../media/image23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jpeg"/><Relationship Id="rId3" Type="http://schemas.openxmlformats.org/officeDocument/2006/relationships/image" Target="../media/image237.png"/><Relationship Id="rId7" Type="http://schemas.openxmlformats.org/officeDocument/2006/relationships/image" Target="../media/image240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39.png"/><Relationship Id="rId10" Type="http://schemas.openxmlformats.org/officeDocument/2006/relationships/image" Target="../media/image243.png"/><Relationship Id="rId4" Type="http://schemas.openxmlformats.org/officeDocument/2006/relationships/image" Target="../media/image238.png"/><Relationship Id="rId9" Type="http://schemas.openxmlformats.org/officeDocument/2006/relationships/image" Target="../media/image24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02AFF2FE-80B6-AB0D-FBD2-8CB29DBD2378}"/>
              </a:ext>
            </a:extLst>
          </p:cNvPr>
          <p:cNvSpPr txBox="1"/>
          <p:nvPr/>
        </p:nvSpPr>
        <p:spPr>
          <a:xfrm>
            <a:off x="6784895" y="1767006"/>
            <a:ext cx="537882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0" b="1" i="0" dirty="0">
                <a:solidFill>
                  <a:srgbClr val="202124"/>
                </a:solidFill>
                <a:effectLst/>
                <a:latin typeface="Google Sans"/>
              </a:rPr>
              <a:t>Basic computing concepts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4C54377-E755-DA79-B392-2C1BDFDB9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4"/>
          <a:stretch/>
        </p:blipFill>
        <p:spPr>
          <a:xfrm>
            <a:off x="0" y="0"/>
            <a:ext cx="70606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88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15CFC35-5112-F26B-BC9C-0EE4CAA84F3B}"/>
              </a:ext>
            </a:extLst>
          </p:cNvPr>
          <p:cNvSpPr txBox="1"/>
          <p:nvPr/>
        </p:nvSpPr>
        <p:spPr>
          <a:xfrm>
            <a:off x="106939" y="5741888"/>
            <a:ext cx="4424532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You can find the recorded lectures </a:t>
            </a:r>
          </a:p>
          <a:p>
            <a:pPr algn="ctr"/>
            <a:r>
              <a:rPr lang="en-US" sz="1600" dirty="0"/>
              <a:t>(in Spanish) on my YouTube channel</a:t>
            </a:r>
          </a:p>
          <a:p>
            <a:pPr algn="ctr"/>
            <a:endParaRPr lang="en-US" sz="600" b="1" dirty="0">
              <a:hlinkClick r:id="rId3"/>
            </a:endParaRPr>
          </a:p>
          <a:p>
            <a:pPr algn="ctr"/>
            <a:r>
              <a:rPr lang="es-MX" sz="1100" b="1" dirty="0">
                <a:hlinkClick r:id="rId3"/>
              </a:rPr>
              <a:t>https://www.youtube.com/@miangoar_bio</a:t>
            </a:r>
            <a:r>
              <a:rPr lang="es-MX" sz="1100" b="1" dirty="0"/>
              <a:t> </a:t>
            </a:r>
            <a:endParaRPr lang="es-MX" sz="1400" b="1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5F51979-B8DD-8B5E-16D8-4EAC00796658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BE24590-2A8D-EEAC-8091-E846E043A607}"/>
              </a:ext>
            </a:extLst>
          </p:cNvPr>
          <p:cNvSpPr txBox="1"/>
          <p:nvPr/>
        </p:nvSpPr>
        <p:spPr>
          <a:xfrm>
            <a:off x="5447324" y="10102"/>
            <a:ext cx="8042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bg1">
                    <a:lumMod val="50000"/>
                  </a:schemeClr>
                </a:solidFill>
                <a:effectLst/>
                <a:latin typeface="Google Sans"/>
              </a:rPr>
              <a:t>02</a:t>
            </a:r>
            <a:endParaRPr lang="en-US" sz="3000" b="0" i="0" dirty="0">
              <a:solidFill>
                <a:schemeClr val="bg1">
                  <a:lumMod val="50000"/>
                </a:schemeClr>
              </a:solidFill>
              <a:effectLst/>
              <a:latin typeface="Google San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7001115-0C19-E764-D454-6EAE34B057DD}"/>
              </a:ext>
            </a:extLst>
          </p:cNvPr>
          <p:cNvSpPr txBox="1"/>
          <p:nvPr/>
        </p:nvSpPr>
        <p:spPr>
          <a:xfrm>
            <a:off x="7988922" y="-14966"/>
            <a:ext cx="8042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bg1">
                    <a:lumMod val="50000"/>
                  </a:schemeClr>
                </a:solidFill>
                <a:effectLst/>
                <a:latin typeface="Google Sans"/>
              </a:rPr>
              <a:t>03</a:t>
            </a:r>
            <a:endParaRPr lang="en-US" sz="3000" b="0" i="0" dirty="0">
              <a:solidFill>
                <a:schemeClr val="bg1">
                  <a:lumMod val="50000"/>
                </a:schemeClr>
              </a:solidFill>
              <a:effectLst/>
              <a:latin typeface="Google Sans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F0689C3-208A-CD42-A263-137F3C15FA64}"/>
              </a:ext>
            </a:extLst>
          </p:cNvPr>
          <p:cNvSpPr txBox="1"/>
          <p:nvPr/>
        </p:nvSpPr>
        <p:spPr>
          <a:xfrm>
            <a:off x="10494918" y="10102"/>
            <a:ext cx="8042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bg1">
                    <a:lumMod val="50000"/>
                  </a:schemeClr>
                </a:solidFill>
                <a:effectLst/>
                <a:latin typeface="Google Sans"/>
              </a:rPr>
              <a:t>04</a:t>
            </a:r>
            <a:endParaRPr lang="en-US" sz="3000" b="0" i="0" dirty="0">
              <a:solidFill>
                <a:schemeClr val="bg1">
                  <a:lumMod val="50000"/>
                </a:schemeClr>
              </a:solidFill>
              <a:effectLst/>
              <a:latin typeface="Google San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685359C-53B8-0DAF-F4DE-4FBE38BFF7B1}"/>
              </a:ext>
            </a:extLst>
          </p:cNvPr>
          <p:cNvSpPr txBox="1"/>
          <p:nvPr/>
        </p:nvSpPr>
        <p:spPr>
          <a:xfrm>
            <a:off x="5447324" y="2240322"/>
            <a:ext cx="8042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bg1">
                    <a:lumMod val="50000"/>
                  </a:schemeClr>
                </a:solidFill>
                <a:effectLst/>
                <a:latin typeface="Google Sans"/>
              </a:rPr>
              <a:t>05</a:t>
            </a:r>
            <a:endParaRPr lang="en-US" sz="3000" b="0" i="0" dirty="0">
              <a:solidFill>
                <a:schemeClr val="bg1">
                  <a:lumMod val="50000"/>
                </a:schemeClr>
              </a:solidFill>
              <a:effectLst/>
              <a:latin typeface="Google Sans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0E29F18-6622-2CB3-05DE-B8B0D8B7DC1F}"/>
              </a:ext>
            </a:extLst>
          </p:cNvPr>
          <p:cNvSpPr txBox="1"/>
          <p:nvPr/>
        </p:nvSpPr>
        <p:spPr>
          <a:xfrm>
            <a:off x="7971121" y="2215254"/>
            <a:ext cx="8042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bg1">
                    <a:lumMod val="50000"/>
                  </a:schemeClr>
                </a:solidFill>
                <a:effectLst/>
                <a:latin typeface="Google Sans"/>
              </a:rPr>
              <a:t>06</a:t>
            </a:r>
            <a:endParaRPr lang="en-US" sz="3000" b="0" i="0" dirty="0">
              <a:solidFill>
                <a:schemeClr val="bg1">
                  <a:lumMod val="50000"/>
                </a:schemeClr>
              </a:solidFill>
              <a:effectLst/>
              <a:latin typeface="Google Sans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50B669F-4688-DBC9-D583-27D7EA1261AA}"/>
              </a:ext>
            </a:extLst>
          </p:cNvPr>
          <p:cNvSpPr txBox="1"/>
          <p:nvPr/>
        </p:nvSpPr>
        <p:spPr>
          <a:xfrm>
            <a:off x="10494918" y="2240322"/>
            <a:ext cx="8042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bg1">
                    <a:lumMod val="50000"/>
                  </a:schemeClr>
                </a:solidFill>
                <a:effectLst/>
                <a:latin typeface="Google Sans"/>
              </a:rPr>
              <a:t>07</a:t>
            </a:r>
            <a:endParaRPr lang="en-US" sz="3000" b="0" i="0" dirty="0">
              <a:solidFill>
                <a:schemeClr val="bg1">
                  <a:lumMod val="50000"/>
                </a:schemeClr>
              </a:solidFill>
              <a:effectLst/>
              <a:latin typeface="Google Sans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181B912-83BE-51CD-C120-968C7237CC85}"/>
              </a:ext>
            </a:extLst>
          </p:cNvPr>
          <p:cNvSpPr txBox="1"/>
          <p:nvPr/>
        </p:nvSpPr>
        <p:spPr>
          <a:xfrm>
            <a:off x="5447324" y="4514205"/>
            <a:ext cx="8042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bg1">
                    <a:lumMod val="50000"/>
                  </a:schemeClr>
                </a:solidFill>
                <a:effectLst/>
                <a:latin typeface="Google Sans"/>
              </a:rPr>
              <a:t>08</a:t>
            </a:r>
            <a:endParaRPr lang="en-US" sz="3000" b="0" i="0" dirty="0">
              <a:solidFill>
                <a:schemeClr val="bg1">
                  <a:lumMod val="50000"/>
                </a:schemeClr>
              </a:solidFill>
              <a:effectLst/>
              <a:latin typeface="Google San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236F059-A818-DADB-13B1-778D651A6BB8}"/>
              </a:ext>
            </a:extLst>
          </p:cNvPr>
          <p:cNvSpPr txBox="1"/>
          <p:nvPr/>
        </p:nvSpPr>
        <p:spPr>
          <a:xfrm>
            <a:off x="7971121" y="4514205"/>
            <a:ext cx="8042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bg1">
                    <a:lumMod val="50000"/>
                  </a:schemeClr>
                </a:solidFill>
                <a:effectLst/>
                <a:latin typeface="Google Sans"/>
              </a:rPr>
              <a:t>09</a:t>
            </a:r>
            <a:endParaRPr lang="en-US" sz="3000" b="0" i="0" dirty="0">
              <a:solidFill>
                <a:schemeClr val="bg1">
                  <a:lumMod val="50000"/>
                </a:schemeClr>
              </a:solidFill>
              <a:effectLst/>
              <a:latin typeface="Google Sans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7921B60E-375D-6B88-4384-74A8C1B8A69E}"/>
              </a:ext>
            </a:extLst>
          </p:cNvPr>
          <p:cNvSpPr txBox="1"/>
          <p:nvPr/>
        </p:nvSpPr>
        <p:spPr>
          <a:xfrm>
            <a:off x="10494918" y="4514205"/>
            <a:ext cx="8042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i="0" dirty="0">
                <a:solidFill>
                  <a:schemeClr val="bg1">
                    <a:lumMod val="50000"/>
                  </a:schemeClr>
                </a:solidFill>
                <a:effectLst/>
                <a:latin typeface="Google Sans"/>
              </a:rPr>
              <a:t>10</a:t>
            </a:r>
            <a:endParaRPr lang="en-US" sz="3000" b="0" i="0" dirty="0">
              <a:solidFill>
                <a:schemeClr val="bg1">
                  <a:lumMod val="50000"/>
                </a:schemeClr>
              </a:solidFill>
              <a:effectLst/>
              <a:latin typeface="Google Sans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F479D43-0F5C-F183-AB8C-603B9BAFDBD1}"/>
              </a:ext>
            </a:extLst>
          </p:cNvPr>
          <p:cNvSpPr txBox="1"/>
          <p:nvPr/>
        </p:nvSpPr>
        <p:spPr>
          <a:xfrm>
            <a:off x="1783710" y="45041"/>
            <a:ext cx="107098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000" b="1" i="0" dirty="0">
                <a:solidFill>
                  <a:srgbClr val="202124"/>
                </a:solidFill>
                <a:effectLst/>
                <a:latin typeface="Google Sans"/>
              </a:rPr>
              <a:t>01</a:t>
            </a:r>
            <a:endParaRPr lang="en-US" sz="5000" b="0" i="0" dirty="0">
              <a:solidFill>
                <a:srgbClr val="5F6368"/>
              </a:solidFill>
              <a:effectLst/>
              <a:latin typeface="Google Sans"/>
            </a:endParaRPr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020946E1-F47D-E89A-A03B-C17DFBA9F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3145" y="3449758"/>
            <a:ext cx="926045" cy="65408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AFF38F8-6E76-3AD8-2BCC-AA5FD254B7F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064" r="2494"/>
          <a:stretch/>
        </p:blipFill>
        <p:spPr>
          <a:xfrm>
            <a:off x="642381" y="4213437"/>
            <a:ext cx="3345885" cy="1471952"/>
          </a:xfrm>
          <a:prstGeom prst="round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90D7522-21BD-BF72-0822-D61C2ECD65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327" y="573980"/>
            <a:ext cx="2376000" cy="1336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99343AA-1E5E-BBCC-32DC-D9E11AC498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09061" y="5023636"/>
            <a:ext cx="2376000" cy="1336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054D565-113F-962F-EACF-D267AAD754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0694" y="2799321"/>
            <a:ext cx="2376000" cy="1336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060F4E2-03D5-55F6-BC8A-8486AEE5A0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09061" y="573980"/>
            <a:ext cx="2376000" cy="1336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BE33465-CD88-D5F4-1518-0034236F5C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09061" y="2799321"/>
            <a:ext cx="2376000" cy="1336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BDE6B65-260F-4055-9B51-060AC9BCCB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2327" y="5023636"/>
            <a:ext cx="2376000" cy="1336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3F709FB-C7A8-2DEB-1D80-2FD4AB1C894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1467" y="2799321"/>
            <a:ext cx="2376000" cy="1336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7FFD92CF-9123-AEF1-FF41-CCB815A058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78648" y="573980"/>
            <a:ext cx="2376000" cy="1336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4709C4C-813A-819B-AB96-D02BBC33AA5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78648" y="5023636"/>
            <a:ext cx="2376000" cy="1336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5977628-C26D-69A5-E322-B1F021B3EFD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5323" y="930462"/>
            <a:ext cx="4320000" cy="2430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23175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8F106A6-96DE-92BA-9BDD-81CBE76AFD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7" t="16484"/>
          <a:stretch/>
        </p:blipFill>
        <p:spPr bwMode="auto">
          <a:xfrm>
            <a:off x="227871" y="2029306"/>
            <a:ext cx="5905500" cy="387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CB783B1-F759-C219-F10C-C8167A6589EA}"/>
              </a:ext>
            </a:extLst>
          </p:cNvPr>
          <p:cNvSpPr txBox="1"/>
          <p:nvPr/>
        </p:nvSpPr>
        <p:spPr>
          <a:xfrm>
            <a:off x="556483" y="471783"/>
            <a:ext cx="52482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Disclaimer </a:t>
            </a:r>
            <a:endParaRPr lang="es-MX" sz="660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82FD8E41-8B30-6777-49AB-BD56432BD873}"/>
              </a:ext>
            </a:extLst>
          </p:cNvPr>
          <p:cNvGrpSpPr/>
          <p:nvPr/>
        </p:nvGrpSpPr>
        <p:grpSpPr>
          <a:xfrm>
            <a:off x="6291067" y="165197"/>
            <a:ext cx="5686159" cy="1107995"/>
            <a:chOff x="6291067" y="165197"/>
            <a:chExt cx="5686159" cy="1107995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8813FC65-4AFE-3FE5-0061-818C98040A48}"/>
                </a:ext>
              </a:extLst>
            </p:cNvPr>
            <p:cNvSpPr txBox="1"/>
            <p:nvPr/>
          </p:nvSpPr>
          <p:spPr>
            <a:xfrm>
              <a:off x="7533470" y="334474"/>
              <a:ext cx="4443756" cy="7540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MX" sz="1600" dirty="0" err="1"/>
                <a:t>Check</a:t>
              </a:r>
              <a:r>
                <a:rPr lang="es-MX" sz="1600" dirty="0"/>
                <a:t> </a:t>
              </a:r>
              <a:r>
                <a:rPr lang="es-MX" sz="1600" dirty="0" err="1"/>
                <a:t>my</a:t>
              </a:r>
              <a:r>
                <a:rPr lang="es-MX" sz="1600" dirty="0"/>
                <a:t> </a:t>
              </a:r>
              <a:r>
                <a:rPr lang="es-MX" sz="1600" dirty="0" err="1"/>
                <a:t>webpage</a:t>
              </a:r>
              <a:r>
                <a:rPr lang="es-MX" sz="1600" dirty="0"/>
                <a:t> </a:t>
              </a:r>
              <a:r>
                <a:rPr lang="es-MX" sz="1600" dirty="0" err="1"/>
                <a:t>for</a:t>
              </a:r>
              <a:r>
                <a:rPr lang="es-MX" sz="1600" dirty="0"/>
                <a:t> more </a:t>
              </a:r>
              <a:r>
                <a:rPr lang="es-MX" sz="1600" dirty="0" err="1"/>
                <a:t>details</a:t>
              </a:r>
              <a:r>
                <a:rPr lang="es-MX" sz="1600" dirty="0"/>
                <a:t> </a:t>
              </a:r>
              <a:r>
                <a:rPr lang="es-MX" sz="1600" dirty="0" err="1"/>
                <a:t>about</a:t>
              </a:r>
              <a:r>
                <a:rPr lang="es-MX" sz="1600" dirty="0"/>
                <a:t> </a:t>
              </a:r>
              <a:r>
                <a:rPr lang="es-MX" sz="1600" dirty="0" err="1"/>
                <a:t>this</a:t>
              </a:r>
              <a:r>
                <a:rPr lang="es-MX" sz="1600" dirty="0"/>
                <a:t> </a:t>
              </a:r>
            </a:p>
            <a:p>
              <a:r>
                <a:rPr lang="es-MX" sz="1600" dirty="0"/>
                <a:t>free </a:t>
              </a:r>
              <a:r>
                <a:rPr lang="es-MX" sz="1600" dirty="0" err="1"/>
                <a:t>course</a:t>
              </a:r>
              <a:r>
                <a:rPr lang="es-MX" sz="1600" dirty="0"/>
                <a:t>: </a:t>
              </a:r>
            </a:p>
            <a:p>
              <a:r>
                <a:rPr lang="es-MX" sz="1100" dirty="0">
                  <a:solidFill>
                    <a:srgbClr val="0070C0"/>
                  </a:solidFill>
                </a:rPr>
                <a:t>https://miangoaren.github.io/teaching/proteins</a:t>
              </a:r>
              <a:endParaRPr lang="es-MX" sz="110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</p:txBody>
        </p:sp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1B2F6A18-29ED-44E7-37CF-DCE0F0DF5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91067" y="165197"/>
              <a:ext cx="1149547" cy="1107995"/>
            </a:xfrm>
            <a:prstGeom prst="rect">
              <a:avLst/>
            </a:prstGeom>
          </p:spPr>
        </p:pic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5392F188-DC7D-6893-C441-ECE9AAA5B679}"/>
              </a:ext>
            </a:extLst>
          </p:cNvPr>
          <p:cNvGrpSpPr/>
          <p:nvPr/>
        </p:nvGrpSpPr>
        <p:grpSpPr>
          <a:xfrm>
            <a:off x="6464539" y="1607824"/>
            <a:ext cx="5512687" cy="927135"/>
            <a:chOff x="6464539" y="1541835"/>
            <a:chExt cx="5512687" cy="927135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E233B5ED-E29D-43C4-A9E6-C4049D8209C5}"/>
                </a:ext>
              </a:extLst>
            </p:cNvPr>
            <p:cNvSpPr txBox="1"/>
            <p:nvPr/>
          </p:nvSpPr>
          <p:spPr>
            <a:xfrm>
              <a:off x="7533470" y="1620682"/>
              <a:ext cx="4443756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/>
                <a:t>Check the repository with tools, databases, learning resources and more:</a:t>
              </a:r>
              <a:endParaRPr lang="es-MX" sz="1600" b="1" dirty="0">
                <a:solidFill>
                  <a:srgbClr val="467886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r>
                <a:rPr lang="es-MX" sz="1100" dirty="0">
                  <a:solidFill>
                    <a:srgbClr val="0070C0"/>
                  </a:solidFill>
                </a:rPr>
                <a:t>https://github.com/miangoar/AI-driven-protein-design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4E217330-412D-B7DD-E0B6-B57A57374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64539" y="1541835"/>
              <a:ext cx="802602" cy="927135"/>
            </a:xfrm>
            <a:prstGeom prst="rect">
              <a:avLst/>
            </a:prstGeom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CB967594-3B15-8BD1-8C87-C4EC6C3269C8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738276A-088D-114B-9C7A-61A4517C875D}"/>
              </a:ext>
            </a:extLst>
          </p:cNvPr>
          <p:cNvSpPr txBox="1"/>
          <p:nvPr/>
        </p:nvSpPr>
        <p:spPr>
          <a:xfrm>
            <a:off x="556484" y="2772954"/>
            <a:ext cx="5248275" cy="20005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The sources of the images and quotes, </a:t>
            </a:r>
          </a:p>
          <a:p>
            <a:pPr algn="ctr"/>
            <a:r>
              <a:rPr lang="en-US" sz="2000" dirty="0"/>
              <a:t>as well as recommended literature, </a:t>
            </a:r>
          </a:p>
          <a:p>
            <a:pPr algn="ctr"/>
            <a:r>
              <a:rPr lang="en-US" sz="2000" dirty="0"/>
              <a:t>are listed in the “Notes” section of the slides. </a:t>
            </a:r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r>
              <a:rPr lang="en-US" sz="2400" b="1" dirty="0"/>
              <a:t>Thanks to all the authors!</a:t>
            </a:r>
            <a:endParaRPr lang="es-MX" sz="2400" b="1" dirty="0"/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85A2A7DB-7D94-6E46-1CF5-FC9EE910FF0E}"/>
              </a:ext>
            </a:extLst>
          </p:cNvPr>
          <p:cNvGrpSpPr/>
          <p:nvPr/>
        </p:nvGrpSpPr>
        <p:grpSpPr>
          <a:xfrm>
            <a:off x="6055221" y="5363515"/>
            <a:ext cx="6136779" cy="1299762"/>
            <a:chOff x="6055221" y="5269246"/>
            <a:chExt cx="6136779" cy="1299762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5A1FCA8-16D2-558C-3882-24AA4978F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5221" y="5269246"/>
              <a:ext cx="1621239" cy="1299762"/>
            </a:xfrm>
            <a:prstGeom prst="rect">
              <a:avLst/>
            </a:prstGeom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D1063D80-4C7B-5DC1-735B-B543A737EA6B}"/>
                </a:ext>
              </a:extLst>
            </p:cNvPr>
            <p:cNvSpPr txBox="1"/>
            <p:nvPr/>
          </p:nvSpPr>
          <p:spPr>
            <a:xfrm>
              <a:off x="7533469" y="5542101"/>
              <a:ext cx="4658531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If you found this content useful, you can make a donation via</a:t>
              </a:r>
            </a:p>
            <a:p>
              <a:r>
                <a:rPr lang="es-MX" sz="1100" dirty="0">
                  <a:solidFill>
                    <a:srgbClr val="0070C0"/>
                  </a:solidFill>
                </a:rPr>
                <a:t>https://www.paypal.com/donate/?hosted_button_id=AG42EZTZW9AJN </a:t>
              </a:r>
            </a:p>
          </p:txBody>
        </p:sp>
        <p:pic>
          <p:nvPicPr>
            <p:cNvPr id="1028" name="Picture 4" descr="PayPal Standard - nopCommerce">
              <a:extLst>
                <a:ext uri="{FF2B5EF4-FFF2-40B4-BE49-F238E27FC236}">
                  <a16:creationId xmlns:a16="http://schemas.microsoft.com/office/drawing/2014/main" id="{CD5F4BAC-F479-AB84-656A-9A9A160FBF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1" y="5840098"/>
              <a:ext cx="832184" cy="220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FB505B27-08A5-A81E-10AA-ADCA56F2B7CB}"/>
              </a:ext>
            </a:extLst>
          </p:cNvPr>
          <p:cNvGrpSpPr/>
          <p:nvPr/>
        </p:nvGrpSpPr>
        <p:grpSpPr>
          <a:xfrm>
            <a:off x="6322191" y="2983075"/>
            <a:ext cx="5753545" cy="803377"/>
            <a:chOff x="6322191" y="2888805"/>
            <a:chExt cx="5869808" cy="803377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C74FB4F-E162-3893-0332-C83E5F72C959}"/>
                </a:ext>
              </a:extLst>
            </p:cNvPr>
            <p:cNvSpPr txBox="1"/>
            <p:nvPr/>
          </p:nvSpPr>
          <p:spPr>
            <a:xfrm>
              <a:off x="7533469" y="2905773"/>
              <a:ext cx="4658530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You can download the slides from Zenodo/Drive. Let me know if you improved the course!</a:t>
              </a:r>
            </a:p>
            <a:p>
              <a:r>
                <a:rPr lang="en-US" sz="1100" dirty="0">
                  <a:solidFill>
                    <a:srgbClr val="0070C0"/>
                  </a:solidFill>
                </a:rPr>
                <a:t>https://miangoaren.github.io/teaching/proteins</a:t>
              </a: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4F4C5199-059C-7534-F865-77210200A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322191" y="2888805"/>
              <a:ext cx="1149547" cy="803377"/>
            </a:xfrm>
            <a:prstGeom prst="rect">
              <a:avLst/>
            </a:prstGeom>
          </p:spPr>
        </p:pic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C94855C5-DE89-37E0-A0FB-234F501994C0}"/>
              </a:ext>
            </a:extLst>
          </p:cNvPr>
          <p:cNvGrpSpPr/>
          <p:nvPr/>
        </p:nvGrpSpPr>
        <p:grpSpPr>
          <a:xfrm>
            <a:off x="6470298" y="4198066"/>
            <a:ext cx="5497501" cy="869577"/>
            <a:chOff x="6470298" y="4094371"/>
            <a:chExt cx="5497501" cy="869577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5F0FB68-96FB-BF55-AD61-A8718199FDAF}"/>
                </a:ext>
              </a:extLst>
            </p:cNvPr>
            <p:cNvSpPr txBox="1"/>
            <p:nvPr/>
          </p:nvSpPr>
          <p:spPr>
            <a:xfrm>
              <a:off x="7524043" y="4144439"/>
              <a:ext cx="44437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Find me on (X)Twitter, Bluesky, and Instagram as </a:t>
              </a:r>
              <a:r>
                <a:rPr lang="en-US" sz="1600" dirty="0">
                  <a:solidFill>
                    <a:srgbClr val="0070C0"/>
                  </a:solidFill>
                </a:rPr>
                <a:t>@miangoar</a:t>
              </a:r>
              <a:r>
                <a:rPr lang="en-US" sz="1600" dirty="0"/>
                <a:t>. And on LinkedIn at the following link</a:t>
              </a:r>
            </a:p>
            <a:p>
              <a:r>
                <a:rPr lang="es-MX" sz="1100" dirty="0">
                  <a:solidFill>
                    <a:srgbClr val="0070C0"/>
                  </a:solidFill>
                </a:rPr>
                <a:t>www.linkedin.com/in/miguel-angel-gonzalez-arias-61b04b2ba </a:t>
              </a:r>
            </a:p>
          </p:txBody>
        </p:sp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4736E7ED-FC62-7714-3815-1D0928A73EE9}"/>
                </a:ext>
              </a:extLst>
            </p:cNvPr>
            <p:cNvGrpSpPr/>
            <p:nvPr/>
          </p:nvGrpSpPr>
          <p:grpSpPr>
            <a:xfrm>
              <a:off x="6470298" y="4094371"/>
              <a:ext cx="821090" cy="869577"/>
              <a:chOff x="6470298" y="4084583"/>
              <a:chExt cx="821090" cy="869577"/>
            </a:xfrm>
          </p:grpSpPr>
          <p:pic>
            <p:nvPicPr>
              <p:cNvPr id="1036" name="Picture 12" descr="Bluesky Circle Logo Icon Bluesky App Editable Transparent Background  Premium Social Media Design for Digital Download 65386844 PNG">
                <a:extLst>
                  <a:ext uri="{FF2B5EF4-FFF2-40B4-BE49-F238E27FC236}">
                    <a16:creationId xmlns:a16="http://schemas.microsoft.com/office/drawing/2014/main" id="{B5E79297-2299-39EB-D2B0-3D2FB5FDED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80" t="18409" r="18750" b="17457"/>
              <a:stretch/>
            </p:blipFill>
            <p:spPr bwMode="auto">
              <a:xfrm>
                <a:off x="6470298" y="4594160"/>
                <a:ext cx="350095" cy="3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6" descr="Linkedin logo png, Linkedin icon transparent png 18930480 PNG">
                <a:extLst>
                  <a:ext uri="{FF2B5EF4-FFF2-40B4-BE49-F238E27FC236}">
                    <a16:creationId xmlns:a16="http://schemas.microsoft.com/office/drawing/2014/main" id="{04D4C025-2C68-DD76-3710-E81C355532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706" t="17440" r="16498" b="18763"/>
              <a:stretch/>
            </p:blipFill>
            <p:spPr bwMode="auto">
              <a:xfrm>
                <a:off x="6890763" y="4587017"/>
                <a:ext cx="365644" cy="3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2" name="Picture 8" descr="instagram logo en circulo estilo con transparente antecedentes 42127160 PNG">
                <a:extLst>
                  <a:ext uri="{FF2B5EF4-FFF2-40B4-BE49-F238E27FC236}">
                    <a16:creationId xmlns:a16="http://schemas.microsoft.com/office/drawing/2014/main" id="{5651D34F-2C12-150A-88B4-D9A7C57123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5783" y="4084583"/>
                <a:ext cx="435605" cy="4361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10" descr="Circle, twitter icon - Free download on Iconfinder">
                <a:extLst>
                  <a:ext uri="{FF2B5EF4-FFF2-40B4-BE49-F238E27FC236}">
                    <a16:creationId xmlns:a16="http://schemas.microsoft.com/office/drawing/2014/main" id="{30A5B47E-B529-427E-1B88-343231869B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70812" y="4128628"/>
                <a:ext cx="349067" cy="34731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96767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DBDEF-025C-75BD-72C4-864D70A5D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FEB334B-BBC3-3748-FB1D-D4D1819931D9}"/>
              </a:ext>
            </a:extLst>
          </p:cNvPr>
          <p:cNvSpPr txBox="1"/>
          <p:nvPr/>
        </p:nvSpPr>
        <p:spPr>
          <a:xfrm>
            <a:off x="540195" y="306885"/>
            <a:ext cx="8679496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 dirty="0">
                <a:solidFill>
                  <a:srgbClr val="202124"/>
                </a:solidFill>
                <a:effectLst/>
                <a:latin typeface="Google Sans"/>
              </a:rPr>
              <a:t>Content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i="0" dirty="0">
                <a:solidFill>
                  <a:srgbClr val="202124"/>
                </a:solidFill>
                <a:effectLst/>
                <a:latin typeface="Google Sans"/>
              </a:rPr>
              <a:t>Where does your journey begin?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i="0" dirty="0">
                <a:solidFill>
                  <a:srgbClr val="202124"/>
                </a:solidFill>
                <a:effectLst/>
                <a:latin typeface="Google Sans"/>
              </a:rPr>
              <a:t>Hardware</a:t>
            </a:r>
          </a:p>
          <a:p>
            <a:pPr marL="1200150" lvl="1" indent="-742950">
              <a:buFont typeface="+mj-lt"/>
              <a:buAutoNum type="alphaLcPeriod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Google Sans"/>
              </a:rPr>
              <a:t>CPU</a:t>
            </a:r>
          </a:p>
          <a:p>
            <a:pPr marL="1200150" lvl="1" indent="-742950">
              <a:buFont typeface="+mj-lt"/>
              <a:buAutoNum type="alphaLcPeriod"/>
            </a:pPr>
            <a:r>
              <a:rPr lang="en-US" sz="2400" b="1" i="0" dirty="0">
                <a:solidFill>
                  <a:schemeClr val="bg1">
                    <a:lumMod val="65000"/>
                  </a:schemeClr>
                </a:solidFill>
                <a:effectLst/>
                <a:latin typeface="Google Sans"/>
              </a:rPr>
              <a:t>GPU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dirty="0">
                <a:solidFill>
                  <a:srgbClr val="202124"/>
                </a:solidFill>
                <a:latin typeface="Google Sans"/>
              </a:rPr>
              <a:t>Software</a:t>
            </a:r>
          </a:p>
          <a:p>
            <a:pPr marL="1200150" lvl="1" indent="-742950">
              <a:buFont typeface="+mj-lt"/>
              <a:buAutoNum type="alphaLcPeriod"/>
            </a:pPr>
            <a:r>
              <a:rPr lang="en-US" sz="2400" b="1" i="0" dirty="0">
                <a:solidFill>
                  <a:schemeClr val="bg1">
                    <a:lumMod val="65000"/>
                  </a:schemeClr>
                </a:solidFill>
                <a:effectLst/>
                <a:latin typeface="Google Sans"/>
              </a:rPr>
              <a:t>Linux/Bash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Google Sans"/>
              </a:rPr>
              <a:t> and GitHub</a:t>
            </a:r>
          </a:p>
          <a:p>
            <a:pPr marL="1200150" lvl="1" indent="-742950">
              <a:buFont typeface="+mj-lt"/>
              <a:buAutoNum type="alphaLcPeriod"/>
            </a:pPr>
            <a:r>
              <a:rPr lang="en-US" sz="2400" b="1" i="0" dirty="0">
                <a:solidFill>
                  <a:schemeClr val="bg1">
                    <a:lumMod val="65000"/>
                  </a:schemeClr>
                </a:solidFill>
                <a:effectLst/>
                <a:latin typeface="Google Sans"/>
              </a:rPr>
              <a:t>Pyt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Google Sans"/>
              </a:rPr>
              <a:t>hon </a:t>
            </a:r>
            <a:endParaRPr lang="en-US" sz="2400" b="1" i="0" dirty="0">
              <a:solidFill>
                <a:schemeClr val="bg1">
                  <a:lumMod val="65000"/>
                </a:schemeClr>
              </a:solidFill>
              <a:effectLst/>
              <a:latin typeface="Google Sans"/>
            </a:endParaRPr>
          </a:p>
        </p:txBody>
      </p:sp>
      <p:pic>
        <p:nvPicPr>
          <p:cNvPr id="2" name="Picture 2" descr="Why science needs a protein emoji">
            <a:extLst>
              <a:ext uri="{FF2B5EF4-FFF2-40B4-BE49-F238E27FC236}">
                <a16:creationId xmlns:a16="http://schemas.microsoft.com/office/drawing/2014/main" id="{AF480DDF-B83B-E7AB-1500-5981E3767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2964">
            <a:off x="11043839" y="5839065"/>
            <a:ext cx="988234" cy="740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848C80E-D9A0-9EDB-2DD4-BFD96704ED4B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3186287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9B5B52E5-8612-8AE5-FE27-82D61ACE412C}"/>
              </a:ext>
            </a:extLst>
          </p:cNvPr>
          <p:cNvSpPr txBox="1"/>
          <p:nvPr/>
        </p:nvSpPr>
        <p:spPr>
          <a:xfrm>
            <a:off x="1756252" y="2767280"/>
            <a:ext cx="86794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i="0" dirty="0">
                <a:solidFill>
                  <a:srgbClr val="202124"/>
                </a:solidFill>
                <a:effectLst/>
                <a:latin typeface="Google Sans"/>
              </a:rPr>
              <a:t>Where does your journey begin?</a:t>
            </a:r>
          </a:p>
        </p:txBody>
      </p:sp>
    </p:spTree>
    <p:extLst>
      <p:ext uri="{BB962C8B-B14F-4D97-AF65-F5344CB8AC3E}">
        <p14:creationId xmlns:p14="http://schemas.microsoft.com/office/powerpoint/2010/main" val="1673759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C7361DA-B8F2-E5C5-8B0F-05A2801053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54"/>
          <a:stretch/>
        </p:blipFill>
        <p:spPr bwMode="auto">
          <a:xfrm>
            <a:off x="4202244" y="466102"/>
            <a:ext cx="7191732" cy="570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F078CF3-B6ED-75B6-3323-3E662C6F6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035" y="2490103"/>
            <a:ext cx="3268403" cy="2075336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165F6A3C-C1AE-7402-1AF1-7FED9712F092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0574C689-7467-C608-293C-ED6B53CD55AC}"/>
              </a:ext>
            </a:extLst>
          </p:cNvPr>
          <p:cNvGrpSpPr/>
          <p:nvPr/>
        </p:nvGrpSpPr>
        <p:grpSpPr>
          <a:xfrm>
            <a:off x="3467101" y="4055852"/>
            <a:ext cx="2947986" cy="1146596"/>
            <a:chOff x="3467101" y="4055852"/>
            <a:chExt cx="2947986" cy="1146596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BAE2597D-1824-E906-988A-3EF6CCFD9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514851" y="4139757"/>
              <a:ext cx="1900236" cy="1062691"/>
            </a:xfrm>
            <a:prstGeom prst="rect">
              <a:avLst/>
            </a:prstGeom>
          </p:spPr>
        </p:pic>
        <p:pic>
          <p:nvPicPr>
            <p:cNvPr id="3074" name="Picture 2" descr="Bacteria - Free medical icons">
              <a:extLst>
                <a:ext uri="{FF2B5EF4-FFF2-40B4-BE49-F238E27FC236}">
                  <a16:creationId xmlns:a16="http://schemas.microsoft.com/office/drawing/2014/main" id="{8B67C22D-1D34-2C82-0B8B-B1D28EED77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7101" y="4055852"/>
              <a:ext cx="1019175" cy="1019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7982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5145C1D3-664F-17C6-5CE7-A6A03E8E7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673332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27C3101A-9220-34CB-8B55-3A33CEC7B239}"/>
              </a:ext>
            </a:extLst>
          </p:cNvPr>
          <p:cNvSpPr/>
          <p:nvPr/>
        </p:nvSpPr>
        <p:spPr>
          <a:xfrm rot="601621">
            <a:off x="2870227" y="2992225"/>
            <a:ext cx="7004626" cy="3018069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FF36ED-6612-C986-5F8D-58794C6D5876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319806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8AEBFE4F-8856-2E18-CC6E-B6555968A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673332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8548DC6A-599B-75A2-729C-EDD685DDCF58}"/>
              </a:ext>
            </a:extLst>
          </p:cNvPr>
          <p:cNvSpPr/>
          <p:nvPr/>
        </p:nvSpPr>
        <p:spPr>
          <a:xfrm>
            <a:off x="111041" y="5146541"/>
            <a:ext cx="6129491" cy="1400167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6D134BC4-51F9-66A5-310A-05B1DCB358BB}"/>
              </a:ext>
            </a:extLst>
          </p:cNvPr>
          <p:cNvSpPr/>
          <p:nvPr/>
        </p:nvSpPr>
        <p:spPr>
          <a:xfrm>
            <a:off x="1018095" y="2393575"/>
            <a:ext cx="4392891" cy="2752966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428A90-0063-DD56-9E83-89FDE2B6E2AB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66380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EE87E75-8001-C815-42D7-DA3A5A7DB3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62" r="4688"/>
          <a:stretch/>
        </p:blipFill>
        <p:spPr>
          <a:xfrm>
            <a:off x="0" y="0"/>
            <a:ext cx="12192000" cy="6673332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7EE059EF-EB8A-878E-484A-33CC7F5B8765}"/>
              </a:ext>
            </a:extLst>
          </p:cNvPr>
          <p:cNvSpPr/>
          <p:nvPr/>
        </p:nvSpPr>
        <p:spPr>
          <a:xfrm rot="219161">
            <a:off x="109807" y="3152900"/>
            <a:ext cx="5359767" cy="338507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12EFA69-8A2B-02E5-0249-030C2002B985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B66F7B46-300A-B437-B7AB-73FAF00F4EB3}"/>
              </a:ext>
            </a:extLst>
          </p:cNvPr>
          <p:cNvSpPr/>
          <p:nvPr/>
        </p:nvSpPr>
        <p:spPr>
          <a:xfrm rot="219161">
            <a:off x="7822134" y="1147471"/>
            <a:ext cx="4206383" cy="1589431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778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"/>
          <p:cNvSpPr/>
          <p:nvPr/>
        </p:nvSpPr>
        <p:spPr>
          <a:xfrm>
            <a:off x="8645479" y="1521640"/>
            <a:ext cx="3200639" cy="3240000"/>
          </a:xfrm>
          <a:prstGeom prst="rect">
            <a:avLst/>
          </a:prstGeom>
          <a:solidFill>
            <a:srgbClr val="1E599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3"/>
          <p:cNvSpPr/>
          <p:nvPr/>
        </p:nvSpPr>
        <p:spPr>
          <a:xfrm>
            <a:off x="4509376" y="1503877"/>
            <a:ext cx="3200639" cy="3240000"/>
          </a:xfrm>
          <a:prstGeom prst="rect">
            <a:avLst/>
          </a:prstGeom>
          <a:solidFill>
            <a:srgbClr val="508BC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3"/>
          <p:cNvSpPr/>
          <p:nvPr/>
        </p:nvSpPr>
        <p:spPr>
          <a:xfrm>
            <a:off x="379623" y="1503877"/>
            <a:ext cx="3200639" cy="3240000"/>
          </a:xfrm>
          <a:prstGeom prst="rect">
            <a:avLst/>
          </a:prstGeom>
          <a:solidFill>
            <a:srgbClr val="78B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034" y="1951072"/>
            <a:ext cx="2283196" cy="216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</p:pic>
      <p:pic>
        <p:nvPicPr>
          <p:cNvPr id="133" name="Google Shape;13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17188" y="1950801"/>
            <a:ext cx="2283196" cy="216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</p:pic>
      <p:pic>
        <p:nvPicPr>
          <p:cNvPr id="134" name="Google Shape;13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3749" y="1964647"/>
            <a:ext cx="2283196" cy="216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</p:pic>
      <p:pic>
        <p:nvPicPr>
          <p:cNvPr id="135" name="Google Shape;135;p3" descr="MiSeq System | Focused power for targeted gene and small genome sequenc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34383" y="2208378"/>
            <a:ext cx="2230052" cy="1672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3" descr="Franklin's X-Ray Crystallograph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6505" y="2190597"/>
            <a:ext cx="1666875" cy="160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17443" y="2234655"/>
            <a:ext cx="1747146" cy="1708103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3"/>
          <p:cNvSpPr/>
          <p:nvPr/>
        </p:nvSpPr>
        <p:spPr>
          <a:xfrm>
            <a:off x="854579" y="1009643"/>
            <a:ext cx="272568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400" dirty="0" err="1"/>
              <a:t>Molecularization</a:t>
            </a:r>
            <a:endParaRPr sz="1600" dirty="0"/>
          </a:p>
        </p:txBody>
      </p:sp>
      <p:sp>
        <p:nvSpPr>
          <p:cNvPr id="139" name="Google Shape;139;p3"/>
          <p:cNvSpPr/>
          <p:nvPr/>
        </p:nvSpPr>
        <p:spPr>
          <a:xfrm>
            <a:off x="5205553" y="1042253"/>
            <a:ext cx="21723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400" dirty="0" err="1"/>
              <a:t>Digitalization</a:t>
            </a:r>
            <a:endParaRPr sz="1600" dirty="0"/>
          </a:p>
        </p:txBody>
      </p:sp>
      <p:sp>
        <p:nvSpPr>
          <p:cNvPr id="140" name="Google Shape;140;p3"/>
          <p:cNvSpPr/>
          <p:nvPr/>
        </p:nvSpPr>
        <p:spPr>
          <a:xfrm>
            <a:off x="9072174" y="1042253"/>
            <a:ext cx="234724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s-MX" sz="2400" dirty="0" err="1"/>
              <a:t>Semantization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3"/>
          <p:cNvSpPr txBox="1"/>
          <p:nvPr/>
        </p:nvSpPr>
        <p:spPr>
          <a:xfrm>
            <a:off x="1849235" y="199971"/>
            <a:ext cx="8315324" cy="46162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s-MX" sz="2400" dirty="0" err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Analytical</a:t>
            </a:r>
            <a:r>
              <a:rPr lang="es-MX" sz="2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s-MX" sz="2400" dirty="0" err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Evolution</a:t>
            </a:r>
            <a:r>
              <a:rPr lang="es-MX" sz="2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s-MX" sz="2400" dirty="0" err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of</a:t>
            </a:r>
            <a:r>
              <a:rPr lang="es-MX" sz="2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s-MX" sz="2400" dirty="0" err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Biology</a:t>
            </a:r>
            <a:endParaRPr sz="1400" dirty="0"/>
          </a:p>
        </p:txBody>
      </p:sp>
      <p:sp>
        <p:nvSpPr>
          <p:cNvPr id="26" name="Google Shape;138;p3">
            <a:extLst>
              <a:ext uri="{FF2B5EF4-FFF2-40B4-BE49-F238E27FC236}">
                <a16:creationId xmlns:a16="http://schemas.microsoft.com/office/drawing/2014/main" id="{00581C53-5F15-436F-8067-DAFD94DF482E}"/>
              </a:ext>
            </a:extLst>
          </p:cNvPr>
          <p:cNvSpPr/>
          <p:nvPr/>
        </p:nvSpPr>
        <p:spPr>
          <a:xfrm>
            <a:off x="626994" y="4359652"/>
            <a:ext cx="272568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3D </a:t>
            </a:r>
            <a:r>
              <a:rPr lang="es-MX" sz="1400" b="1" dirty="0" err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structure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27" name="Google Shape;138;p3">
            <a:extLst>
              <a:ext uri="{FF2B5EF4-FFF2-40B4-BE49-F238E27FC236}">
                <a16:creationId xmlns:a16="http://schemas.microsoft.com/office/drawing/2014/main" id="{B3E6B54B-3CE1-4498-B4E3-64CD04B60F87}"/>
              </a:ext>
            </a:extLst>
          </p:cNvPr>
          <p:cNvSpPr/>
          <p:nvPr/>
        </p:nvSpPr>
        <p:spPr>
          <a:xfrm>
            <a:off x="4746786" y="4351220"/>
            <a:ext cx="272568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s-MX" sz="1400" b="1" dirty="0" err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Massive</a:t>
            </a:r>
            <a:r>
              <a:rPr lang="es-MX" sz="14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sz="1400" b="1" dirty="0" err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parallel</a:t>
            </a:r>
            <a:r>
              <a:rPr lang="es-MX" sz="14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sz="1400" b="1" dirty="0" err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sequencing</a:t>
            </a:r>
            <a:endParaRPr lang="es-MX" sz="14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38;p3">
            <a:extLst>
              <a:ext uri="{FF2B5EF4-FFF2-40B4-BE49-F238E27FC236}">
                <a16:creationId xmlns:a16="http://schemas.microsoft.com/office/drawing/2014/main" id="{EE138660-CDDE-47DA-9349-C312E2B1E43B}"/>
              </a:ext>
            </a:extLst>
          </p:cNvPr>
          <p:cNvSpPr/>
          <p:nvPr/>
        </p:nvSpPr>
        <p:spPr>
          <a:xfrm>
            <a:off x="8882956" y="4360664"/>
            <a:ext cx="272568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Machine </a:t>
            </a:r>
            <a:r>
              <a:rPr lang="es-MX" sz="1400" b="1" dirty="0" err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learning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CAB1BD07-7D98-E3DE-F644-221584A66D90}"/>
              </a:ext>
            </a:extLst>
          </p:cNvPr>
          <p:cNvSpPr/>
          <p:nvPr/>
        </p:nvSpPr>
        <p:spPr>
          <a:xfrm rot="5400000">
            <a:off x="2379319" y="2667409"/>
            <a:ext cx="3268813" cy="897502"/>
          </a:xfrm>
          <a:prstGeom prst="triangle">
            <a:avLst/>
          </a:prstGeom>
          <a:solidFill>
            <a:srgbClr val="78B3EB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Triángulo isósceles 9">
            <a:extLst>
              <a:ext uri="{FF2B5EF4-FFF2-40B4-BE49-F238E27FC236}">
                <a16:creationId xmlns:a16="http://schemas.microsoft.com/office/drawing/2014/main" id="{E4CA4931-B026-6942-823B-F7B543817AD7}"/>
              </a:ext>
            </a:extLst>
          </p:cNvPr>
          <p:cNvSpPr/>
          <p:nvPr/>
        </p:nvSpPr>
        <p:spPr>
          <a:xfrm rot="5400000">
            <a:off x="6505363" y="2664971"/>
            <a:ext cx="3268814" cy="897502"/>
          </a:xfrm>
          <a:prstGeom prst="triangle">
            <a:avLst/>
          </a:prstGeom>
          <a:solidFill>
            <a:srgbClr val="508BC3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19D4556-93D5-17D9-A87F-741AE664AA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923" y="4977424"/>
            <a:ext cx="4732272" cy="146905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7F0C0AF-2F41-58C0-26FB-2C151AA7A90D}"/>
              </a:ext>
            </a:extLst>
          </p:cNvPr>
          <p:cNvSpPr txBox="1"/>
          <p:nvPr/>
        </p:nvSpPr>
        <p:spPr>
          <a:xfrm>
            <a:off x="5895060" y="5336360"/>
            <a:ext cx="58043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“</a:t>
            </a:r>
            <a:r>
              <a:rPr lang="en-US" i="1" dirty="0">
                <a:solidFill>
                  <a:srgbClr val="C00000"/>
                </a:solidFill>
              </a:rPr>
              <a:t>it is the questions</a:t>
            </a:r>
            <a:r>
              <a:rPr lang="en-US" i="1" dirty="0"/>
              <a:t> you address </a:t>
            </a:r>
            <a:r>
              <a:rPr lang="en-US" i="1" dirty="0">
                <a:solidFill>
                  <a:srgbClr val="C00000"/>
                </a:solidFill>
              </a:rPr>
              <a:t>that matter,</a:t>
            </a:r>
            <a:r>
              <a:rPr lang="en-US" i="1" dirty="0"/>
              <a:t> </a:t>
            </a:r>
            <a:r>
              <a:rPr lang="en-US" i="1" dirty="0">
                <a:solidFill>
                  <a:srgbClr val="C00000"/>
                </a:solidFill>
              </a:rPr>
              <a:t>not the tools </a:t>
            </a:r>
            <a:r>
              <a:rPr lang="en-US" i="1" dirty="0"/>
              <a:t>you use, </a:t>
            </a:r>
            <a:r>
              <a:rPr lang="en-US" i="1" dirty="0">
                <a:solidFill>
                  <a:srgbClr val="C00000"/>
                </a:solidFill>
              </a:rPr>
              <a:t>computational biologists are</a:t>
            </a:r>
            <a:r>
              <a:rPr lang="en-US" i="1" dirty="0"/>
              <a:t> just </a:t>
            </a:r>
            <a:r>
              <a:rPr lang="en-US" i="1" dirty="0">
                <a:solidFill>
                  <a:srgbClr val="C00000"/>
                </a:solidFill>
              </a:rPr>
              <a:t>biologists</a:t>
            </a:r>
            <a:r>
              <a:rPr lang="en-US" i="1" dirty="0"/>
              <a:t> using a different tool”</a:t>
            </a:r>
            <a:endParaRPr lang="es-MX" i="1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365889A-46B1-199C-6DE6-B2755DEDE5B2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28" grpId="0" animBg="1"/>
      <p:bldP spid="139" grpId="0"/>
      <p:bldP spid="140" grpId="0"/>
      <p:bldP spid="27" grpId="0"/>
      <p:bldP spid="28" grpId="0"/>
      <p:bldP spid="9" grpId="0" animBg="1"/>
      <p:bldP spid="10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12540-2FB0-F41A-68F9-CDCDBCD50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23D20CBC-FC7C-D9D8-2678-96E8E27FFC72}"/>
              </a:ext>
            </a:extLst>
          </p:cNvPr>
          <p:cNvSpPr txBox="1"/>
          <p:nvPr/>
        </p:nvSpPr>
        <p:spPr>
          <a:xfrm>
            <a:off x="1756252" y="2767280"/>
            <a:ext cx="86794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i="0" dirty="0">
                <a:solidFill>
                  <a:srgbClr val="202124"/>
                </a:solidFill>
                <a:effectLst/>
                <a:latin typeface="Google Sans"/>
              </a:rPr>
              <a:t>Hardware</a:t>
            </a:r>
            <a:endParaRPr lang="en-US" sz="4000" b="1" i="0" dirty="0">
              <a:solidFill>
                <a:srgbClr val="202124"/>
              </a:solidFill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547876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Procesador AMD Ryzen 7 3800X, S-AM4, 3.90GHz, 8-Core, 32MB L3 Cache - con  Disipador Wraith Prism with RGB | Gaming Pactech">
            <a:extLst>
              <a:ext uri="{FF2B5EF4-FFF2-40B4-BE49-F238E27FC236}">
                <a16:creationId xmlns:a16="http://schemas.microsoft.com/office/drawing/2014/main" id="{71396AAB-ABF2-0AA9-2CB6-07B7CA259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855" y="1071875"/>
            <a:ext cx="2233516" cy="223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Resultado de imagen para laptop">
            <a:extLst>
              <a:ext uri="{FF2B5EF4-FFF2-40B4-BE49-F238E27FC236}">
                <a16:creationId xmlns:a16="http://schemas.microsoft.com/office/drawing/2014/main" id="{6A263092-96A3-94A2-78D7-0B8E26A28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787" y="3804752"/>
            <a:ext cx="4710003" cy="263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emoria RAM DDR4 16GB 3200MHz Corsair Vengeance RGB PRO 2x8GB / Negras /  CMW16GX4M2C3200C16 | DD Tech">
            <a:extLst>
              <a:ext uri="{FF2B5EF4-FFF2-40B4-BE49-F238E27FC236}">
                <a16:creationId xmlns:a16="http://schemas.microsoft.com/office/drawing/2014/main" id="{D330207A-26B3-A705-041C-E0BA9C464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088" y="883615"/>
            <a:ext cx="1665418" cy="16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C5812FE-0035-E1DC-24DE-DFBB020D7B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5618" y="820175"/>
            <a:ext cx="2779059" cy="2779059"/>
          </a:xfrm>
          <a:prstGeom prst="rect">
            <a:avLst/>
          </a:prstGeom>
        </p:spPr>
      </p:pic>
      <p:pic>
        <p:nvPicPr>
          <p:cNvPr id="7" name="Picture 6" descr="Tarjeta de Video NVIDIA GeForce RTX 3060 OC, TUF GAMING, 12GB GDDR6, 2 –  PCDomino">
            <a:extLst>
              <a:ext uri="{FF2B5EF4-FFF2-40B4-BE49-F238E27FC236}">
                <a16:creationId xmlns:a16="http://schemas.microsoft.com/office/drawing/2014/main" id="{CCAA20D2-4819-59FC-6126-58D4D1BDD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779" y="3394256"/>
            <a:ext cx="2714358" cy="271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786F209-AF7D-92CF-93B6-432185F83E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169" y="3863359"/>
            <a:ext cx="1723087" cy="168632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3A14156-A378-A53E-4DB0-431D08C4CD15}"/>
              </a:ext>
            </a:extLst>
          </p:cNvPr>
          <p:cNvSpPr txBox="1"/>
          <p:nvPr/>
        </p:nvSpPr>
        <p:spPr>
          <a:xfrm>
            <a:off x="1338165" y="1010434"/>
            <a:ext cx="23800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b="1" dirty="0"/>
              <a:t>Central Processing </a:t>
            </a:r>
            <a:r>
              <a:rPr lang="es-MX" sz="1600" b="1" dirty="0" err="1"/>
              <a:t>Unit</a:t>
            </a:r>
            <a:endParaRPr lang="es-MX" sz="1600" b="1" dirty="0"/>
          </a:p>
          <a:p>
            <a:pPr algn="ctr"/>
            <a:r>
              <a:rPr lang="es-MX" sz="1600" b="1" dirty="0"/>
              <a:t>(CPU)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C6F42D1-CABF-97F1-A105-1C31AFF24058}"/>
              </a:ext>
            </a:extLst>
          </p:cNvPr>
          <p:cNvSpPr txBox="1"/>
          <p:nvPr/>
        </p:nvSpPr>
        <p:spPr>
          <a:xfrm>
            <a:off x="5357817" y="542672"/>
            <a:ext cx="1426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/>
              <a:t>RAM </a:t>
            </a:r>
            <a:r>
              <a:rPr lang="es-MX" sz="1600" b="1" dirty="0" err="1"/>
              <a:t>memory</a:t>
            </a:r>
            <a:endParaRPr lang="es-MX" sz="16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F38F561-CE3F-589D-E413-11900EFD57EF}"/>
              </a:ext>
            </a:extLst>
          </p:cNvPr>
          <p:cNvSpPr txBox="1"/>
          <p:nvPr/>
        </p:nvSpPr>
        <p:spPr>
          <a:xfrm>
            <a:off x="935368" y="5802130"/>
            <a:ext cx="13958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err="1"/>
              <a:t>Motherboard</a:t>
            </a:r>
            <a:endParaRPr lang="es-MX" sz="16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DF60804-2144-F940-12B6-110419072558}"/>
              </a:ext>
            </a:extLst>
          </p:cNvPr>
          <p:cNvSpPr txBox="1"/>
          <p:nvPr/>
        </p:nvSpPr>
        <p:spPr>
          <a:xfrm>
            <a:off x="8842845" y="1010434"/>
            <a:ext cx="12209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b="1" dirty="0"/>
              <a:t>Storage</a:t>
            </a:r>
          </a:p>
          <a:p>
            <a:pPr algn="ctr"/>
            <a:r>
              <a:rPr lang="es-MX" sz="1600" b="1" dirty="0"/>
              <a:t>(SSD/HHD)</a:t>
            </a:r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57BC095D-4592-9713-93BE-A463C04B1BB9}"/>
              </a:ext>
            </a:extLst>
          </p:cNvPr>
          <p:cNvSpPr/>
          <p:nvPr/>
        </p:nvSpPr>
        <p:spPr>
          <a:xfrm rot="10800000">
            <a:off x="3167564" y="4522886"/>
            <a:ext cx="685800" cy="29527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 b="1"/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184838B2-B364-0C32-ADE3-96D9802E279A}"/>
              </a:ext>
            </a:extLst>
          </p:cNvPr>
          <p:cNvSpPr/>
          <p:nvPr/>
        </p:nvSpPr>
        <p:spPr>
          <a:xfrm rot="13025134">
            <a:off x="3697609" y="3021486"/>
            <a:ext cx="685800" cy="29527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 b="1"/>
          </a:p>
        </p:txBody>
      </p:sp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14AB18D3-3896-6117-98DA-0B1D0CB85D70}"/>
              </a:ext>
            </a:extLst>
          </p:cNvPr>
          <p:cNvSpPr/>
          <p:nvPr/>
        </p:nvSpPr>
        <p:spPr>
          <a:xfrm rot="16200000">
            <a:off x="5639897" y="2744675"/>
            <a:ext cx="685800" cy="29527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 b="1"/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46F181C9-D7C2-98B9-469D-4DB4BF718A15}"/>
              </a:ext>
            </a:extLst>
          </p:cNvPr>
          <p:cNvSpPr/>
          <p:nvPr/>
        </p:nvSpPr>
        <p:spPr>
          <a:xfrm rot="18809393">
            <a:off x="7544514" y="3002472"/>
            <a:ext cx="685800" cy="29527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 b="1"/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3767DC4C-7B6C-77FD-0123-6EA25CE1FCB7}"/>
              </a:ext>
            </a:extLst>
          </p:cNvPr>
          <p:cNvSpPr/>
          <p:nvPr/>
        </p:nvSpPr>
        <p:spPr>
          <a:xfrm>
            <a:off x="8237363" y="4522887"/>
            <a:ext cx="685800" cy="29527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 b="1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B7D81AC-90B4-79F8-0258-E23F9B1786B7}"/>
              </a:ext>
            </a:extLst>
          </p:cNvPr>
          <p:cNvSpPr txBox="1"/>
          <p:nvPr/>
        </p:nvSpPr>
        <p:spPr>
          <a:xfrm>
            <a:off x="9076779" y="5745009"/>
            <a:ext cx="27972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 err="1"/>
              <a:t>Graphics</a:t>
            </a:r>
            <a:r>
              <a:rPr lang="es-MX" sz="1600" b="1" dirty="0"/>
              <a:t> Processing </a:t>
            </a:r>
            <a:r>
              <a:rPr lang="es-MX" sz="1600" b="1" dirty="0" err="1"/>
              <a:t>Unit</a:t>
            </a:r>
            <a:endParaRPr lang="es-MX" sz="1600" b="1" dirty="0"/>
          </a:p>
          <a:p>
            <a:pPr algn="ctr"/>
            <a:r>
              <a:rPr lang="es-MX" sz="1600" b="1" dirty="0"/>
              <a:t>(GPU)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E32FB08-3203-6EFB-1E39-6914E8F57F7B}"/>
              </a:ext>
            </a:extLst>
          </p:cNvPr>
          <p:cNvSpPr txBox="1"/>
          <p:nvPr/>
        </p:nvSpPr>
        <p:spPr>
          <a:xfrm>
            <a:off x="4571988" y="4451999"/>
            <a:ext cx="303159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To get started in bioinformatics, </a:t>
            </a:r>
          </a:p>
          <a:p>
            <a:pPr algn="ctr"/>
            <a:r>
              <a:rPr lang="en-US" sz="1600" dirty="0"/>
              <a:t>you need to know your main tool</a:t>
            </a:r>
          </a:p>
          <a:p>
            <a:pPr algn="ctr"/>
            <a:r>
              <a:rPr lang="en-US" sz="1600" dirty="0"/>
              <a:t>…</a:t>
            </a:r>
          </a:p>
          <a:p>
            <a:pPr algn="ctr"/>
            <a:r>
              <a:rPr lang="en-US" sz="2000" dirty="0"/>
              <a:t>The computer</a:t>
            </a:r>
            <a:endParaRPr lang="es-MX" sz="2000"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9A45FF0-CEDA-E884-CA11-85DCB776610C}"/>
              </a:ext>
            </a:extLst>
          </p:cNvPr>
          <p:cNvSpPr/>
          <p:nvPr/>
        </p:nvSpPr>
        <p:spPr>
          <a:xfrm>
            <a:off x="1346282" y="881226"/>
            <a:ext cx="2393958" cy="200715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 b="1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D61A61A6-0199-39FF-4471-7355ECEE53D7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424701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5F1510B5-6180-64E2-6927-8D6BF25CD690}"/>
              </a:ext>
            </a:extLst>
          </p:cNvPr>
          <p:cNvGrpSpPr/>
          <p:nvPr/>
        </p:nvGrpSpPr>
        <p:grpSpPr>
          <a:xfrm>
            <a:off x="477530" y="1385740"/>
            <a:ext cx="11180515" cy="4749626"/>
            <a:chOff x="166795" y="4320001"/>
            <a:chExt cx="5259942" cy="2218269"/>
          </a:xfrm>
        </p:grpSpPr>
        <p:pic>
          <p:nvPicPr>
            <p:cNvPr id="5" name="Picture 2" descr="Plan — Branch Education">
              <a:extLst>
                <a:ext uri="{FF2B5EF4-FFF2-40B4-BE49-F238E27FC236}">
                  <a16:creationId xmlns:a16="http://schemas.microsoft.com/office/drawing/2014/main" id="{5F3C12EB-444A-85D4-F628-92E3DD8A94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795" y="4477127"/>
              <a:ext cx="1399413" cy="698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88C32615-2FAB-6A74-12A9-242672169C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051" y="4320001"/>
              <a:ext cx="1800000" cy="101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F696928-5A87-E11C-40A8-E0A9B8E553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051" y="5524772"/>
              <a:ext cx="1800000" cy="101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>
              <a:extLst>
                <a:ext uri="{FF2B5EF4-FFF2-40B4-BE49-F238E27FC236}">
                  <a16:creationId xmlns:a16="http://schemas.microsoft.com/office/drawing/2014/main" id="{72D15EB1-87C7-38C4-BCDA-D88F5D9AF7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6737" y="4320001"/>
              <a:ext cx="1800000" cy="101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0">
              <a:extLst>
                <a:ext uri="{FF2B5EF4-FFF2-40B4-BE49-F238E27FC236}">
                  <a16:creationId xmlns:a16="http://schemas.microsoft.com/office/drawing/2014/main" id="{5D4F4534-14D3-061A-46AC-EABCBF379D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6737" y="5525770"/>
              <a:ext cx="1800000" cy="101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4">
              <a:extLst>
                <a:ext uri="{FF2B5EF4-FFF2-40B4-BE49-F238E27FC236}">
                  <a16:creationId xmlns:a16="http://schemas.microsoft.com/office/drawing/2014/main" id="{0DEAA4B8-3606-204B-E08A-3175E98472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245" y="5796813"/>
              <a:ext cx="958260" cy="214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0424951-61B3-CCF9-D50D-23507ADB82C5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22EA066-493F-446F-73FA-482592EBAEDA}"/>
              </a:ext>
            </a:extLst>
          </p:cNvPr>
          <p:cNvSpPr txBox="1"/>
          <p:nvPr/>
        </p:nvSpPr>
        <p:spPr>
          <a:xfrm>
            <a:off x="3864363" y="232328"/>
            <a:ext cx="446327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600" dirty="0" err="1"/>
              <a:t>To</a:t>
            </a:r>
            <a:r>
              <a:rPr lang="es-MX" sz="2600" dirty="0"/>
              <a:t> </a:t>
            </a:r>
            <a:r>
              <a:rPr lang="es-MX" sz="2600" dirty="0" err="1"/>
              <a:t>learn</a:t>
            </a:r>
            <a:r>
              <a:rPr lang="es-MX" sz="2600" dirty="0"/>
              <a:t> more </a:t>
            </a:r>
            <a:r>
              <a:rPr lang="es-MX" sz="2600" dirty="0" err="1"/>
              <a:t>about</a:t>
            </a:r>
            <a:r>
              <a:rPr lang="es-MX" sz="2600" dirty="0"/>
              <a:t> hardware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75F103-4766-306E-E890-546820A01816}"/>
              </a:ext>
            </a:extLst>
          </p:cNvPr>
          <p:cNvSpPr txBox="1"/>
          <p:nvPr/>
        </p:nvSpPr>
        <p:spPr>
          <a:xfrm>
            <a:off x="334466" y="5188523"/>
            <a:ext cx="317090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100" dirty="0"/>
              <a:t>www.youtube.com/@BranchEducation</a:t>
            </a:r>
          </a:p>
        </p:txBody>
      </p:sp>
    </p:spTree>
    <p:extLst>
      <p:ext uri="{BB962C8B-B14F-4D97-AF65-F5344CB8AC3E}">
        <p14:creationId xmlns:p14="http://schemas.microsoft.com/office/powerpoint/2010/main" val="3248663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4E42055-1A31-450E-9204-5E834AC07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22296"/>
            <a:ext cx="12191999" cy="666379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D558202-CFB1-4293-8DC8-25067A9F0C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23280"/>
            <a:ext cx="12192001" cy="67374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CC4F608-44F9-40F2-81E1-28399336C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3267"/>
            <a:ext cx="12192000" cy="673651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5DCA227-FA6E-4B87-8A1C-19B694A54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21948"/>
            <a:ext cx="12192000" cy="673388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5892B07-3E2D-4A7E-BF53-D8FD215653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" y="-24129"/>
            <a:ext cx="12192000" cy="673388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AF4B892-1050-4CE7-8590-3063010DDE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" y="-57244"/>
            <a:ext cx="12192000" cy="677161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7816C0B-0406-410A-B29A-B13A2DCE4B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2" y="-24539"/>
            <a:ext cx="12192000" cy="676454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664EE66-7FB3-4F0C-B465-E9AECB9989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4" y="-57150"/>
            <a:ext cx="12192000" cy="6764545"/>
          </a:xfrm>
          <a:prstGeom prst="rect">
            <a:avLst/>
          </a:prstGeom>
        </p:spPr>
      </p:pic>
      <p:pic>
        <p:nvPicPr>
          <p:cNvPr id="2050" name="Picture 2" descr="Resultado de imagen para tRNA">
            <a:extLst>
              <a:ext uri="{FF2B5EF4-FFF2-40B4-BE49-F238E27FC236}">
                <a16:creationId xmlns:a16="http://schemas.microsoft.com/office/drawing/2014/main" id="{08CBA3F2-B901-4877-84A3-695B992763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3" r="10395"/>
          <a:stretch/>
        </p:blipFill>
        <p:spPr bwMode="auto">
          <a:xfrm>
            <a:off x="2500413" y="2139405"/>
            <a:ext cx="8281318" cy="465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399DE50-3F9F-4AC4-8995-A56D4CE97D5F}"/>
              </a:ext>
            </a:extLst>
          </p:cNvPr>
          <p:cNvSpPr txBox="1"/>
          <p:nvPr/>
        </p:nvSpPr>
        <p:spPr>
          <a:xfrm>
            <a:off x="5254079" y="2698538"/>
            <a:ext cx="76976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~1nm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9893FA9-2BDE-480F-B920-5F74AA6F2683}"/>
              </a:ext>
            </a:extLst>
          </p:cNvPr>
          <p:cNvSpPr txBox="1"/>
          <p:nvPr/>
        </p:nvSpPr>
        <p:spPr>
          <a:xfrm>
            <a:off x="2919783" y="3248455"/>
            <a:ext cx="84189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~8nm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0424036-2D06-4BD3-850B-FA6CDA563E97}"/>
              </a:ext>
            </a:extLst>
          </p:cNvPr>
          <p:cNvSpPr txBox="1"/>
          <p:nvPr/>
        </p:nvSpPr>
        <p:spPr>
          <a:xfrm>
            <a:off x="5402284" y="6042637"/>
            <a:ext cx="89319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~30nm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8CAA582-D740-40DE-A9FB-6B068A46F4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69005" y="360511"/>
            <a:ext cx="6074945" cy="180747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D6646EC8-F3C1-B03A-F93D-6FCC2C19F180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1573448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B489AF17-B9CC-315D-4CD6-7013D0279543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6944F4D-EADC-999A-A290-12F82F70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10" y="695292"/>
            <a:ext cx="5973414" cy="3346046"/>
          </a:xfrm>
          <a:prstGeom prst="rect">
            <a:avLst/>
          </a:prstGeom>
        </p:spPr>
      </p:pic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FB8D6F80-61AA-F98A-67C6-0167D442397F}"/>
              </a:ext>
            </a:extLst>
          </p:cNvPr>
          <p:cNvCxnSpPr>
            <a:cxnSpLocks/>
          </p:cNvCxnSpPr>
          <p:nvPr/>
        </p:nvCxnSpPr>
        <p:spPr>
          <a:xfrm>
            <a:off x="3045626" y="1177151"/>
            <a:ext cx="254783" cy="382510"/>
          </a:xfrm>
          <a:prstGeom prst="straightConnector1">
            <a:avLst/>
          </a:prstGeom>
          <a:ln>
            <a:solidFill>
              <a:srgbClr val="C8735B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F8B2A28-910D-4540-F269-B7C8771A6457}"/>
              </a:ext>
            </a:extLst>
          </p:cNvPr>
          <p:cNvSpPr txBox="1"/>
          <p:nvPr/>
        </p:nvSpPr>
        <p:spPr>
          <a:xfrm>
            <a:off x="2515249" y="807819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C8735B"/>
                </a:solidFill>
              </a:rPr>
              <a:t>Gate</a:t>
            </a: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AF137C22-D4EA-80ED-424C-8DB8A3BC33AD}"/>
              </a:ext>
            </a:extLst>
          </p:cNvPr>
          <p:cNvCxnSpPr>
            <a:cxnSpLocks/>
          </p:cNvCxnSpPr>
          <p:nvPr/>
        </p:nvCxnSpPr>
        <p:spPr>
          <a:xfrm flipH="1">
            <a:off x="4166984" y="1559661"/>
            <a:ext cx="637284" cy="503318"/>
          </a:xfrm>
          <a:prstGeom prst="straightConnector1">
            <a:avLst/>
          </a:prstGeom>
          <a:ln>
            <a:solidFill>
              <a:srgbClr val="587C9F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C9D9217-6172-3ED9-E84A-31984E77F5F5}"/>
              </a:ext>
            </a:extLst>
          </p:cNvPr>
          <p:cNvSpPr txBox="1"/>
          <p:nvPr/>
        </p:nvSpPr>
        <p:spPr>
          <a:xfrm>
            <a:off x="4741772" y="1261158"/>
            <a:ext cx="1029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err="1">
                <a:solidFill>
                  <a:srgbClr val="587C9F"/>
                </a:solidFill>
              </a:rPr>
              <a:t>Channel</a:t>
            </a:r>
            <a:endParaRPr lang="es-MX" dirty="0">
              <a:solidFill>
                <a:srgbClr val="587C9F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076029B-F793-854C-11F9-E06F949A2760}"/>
              </a:ext>
            </a:extLst>
          </p:cNvPr>
          <p:cNvSpPr txBox="1"/>
          <p:nvPr/>
        </p:nvSpPr>
        <p:spPr>
          <a:xfrm>
            <a:off x="2745019" y="83581"/>
            <a:ext cx="670196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600" dirty="0" err="1"/>
              <a:t>Voltage</a:t>
            </a:r>
            <a:r>
              <a:rPr lang="es-MX" sz="2600" dirty="0"/>
              <a:t> </a:t>
            </a:r>
            <a:r>
              <a:rPr lang="es-MX" sz="2600" dirty="0" err="1"/>
              <a:t>changes</a:t>
            </a:r>
            <a:r>
              <a:rPr lang="es-MX" sz="2600" dirty="0"/>
              <a:t> </a:t>
            </a:r>
            <a:r>
              <a:rPr lang="es-MX" sz="2600" dirty="0" err="1"/>
              <a:t>enable</a:t>
            </a:r>
            <a:r>
              <a:rPr lang="es-MX" sz="2600" dirty="0"/>
              <a:t> </a:t>
            </a:r>
            <a:r>
              <a:rPr lang="es-MX" sz="2600" dirty="0" err="1"/>
              <a:t>computational</a:t>
            </a:r>
            <a:r>
              <a:rPr lang="es-MX" sz="2600" dirty="0"/>
              <a:t> </a:t>
            </a:r>
            <a:r>
              <a:rPr lang="es-MX" sz="2600" dirty="0" err="1"/>
              <a:t>logic</a:t>
            </a:r>
            <a:endParaRPr lang="es-MX" sz="260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FA8A01E-4995-5D7A-CD43-8240D0A08F3A}"/>
              </a:ext>
            </a:extLst>
          </p:cNvPr>
          <p:cNvSpPr txBox="1"/>
          <p:nvPr/>
        </p:nvSpPr>
        <p:spPr>
          <a:xfrm>
            <a:off x="230894" y="882553"/>
            <a:ext cx="156164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dirty="0"/>
              <a:t>Bit = 0 </a:t>
            </a:r>
            <a:r>
              <a:rPr lang="es-MX" sz="2400" dirty="0" err="1"/>
              <a:t>or</a:t>
            </a:r>
            <a:r>
              <a:rPr lang="es-MX" sz="2400" dirty="0"/>
              <a:t> 1</a:t>
            </a:r>
          </a:p>
          <a:p>
            <a:pPr algn="ctr"/>
            <a:r>
              <a:rPr lang="es-MX" sz="1400" dirty="0" err="1">
                <a:solidFill>
                  <a:schemeClr val="bg1">
                    <a:lumMod val="65000"/>
                  </a:schemeClr>
                </a:solidFill>
              </a:rPr>
              <a:t>binary</a:t>
            </a:r>
            <a:r>
              <a:rPr lang="es-MX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MX" sz="1400" dirty="0" err="1">
                <a:solidFill>
                  <a:schemeClr val="bg1">
                    <a:lumMod val="65000"/>
                  </a:schemeClr>
                </a:solidFill>
              </a:rPr>
              <a:t>digits</a:t>
            </a:r>
            <a:endParaRPr lang="es-MX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8BCABA8B-BC00-FBED-88B7-6D17BEF098C1}"/>
              </a:ext>
            </a:extLst>
          </p:cNvPr>
          <p:cNvGrpSpPr/>
          <p:nvPr/>
        </p:nvGrpSpPr>
        <p:grpSpPr>
          <a:xfrm>
            <a:off x="6159724" y="839200"/>
            <a:ext cx="5863529" cy="5799005"/>
            <a:chOff x="6159724" y="839200"/>
            <a:chExt cx="5863529" cy="5799005"/>
          </a:xfrm>
        </p:grpSpPr>
        <p:sp>
          <p:nvSpPr>
            <p:cNvPr id="31" name="Flecha: hacia abajo 30">
              <a:extLst>
                <a:ext uri="{FF2B5EF4-FFF2-40B4-BE49-F238E27FC236}">
                  <a16:creationId xmlns:a16="http://schemas.microsoft.com/office/drawing/2014/main" id="{BF824E5B-82A5-7847-5CA0-341E03FB6335}"/>
                </a:ext>
              </a:extLst>
            </p:cNvPr>
            <p:cNvSpPr/>
            <p:nvPr/>
          </p:nvSpPr>
          <p:spPr>
            <a:xfrm rot="16200000">
              <a:off x="6316692" y="1824036"/>
              <a:ext cx="259930" cy="573866"/>
            </a:xfrm>
            <a:prstGeom prst="down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grpSp>
          <p:nvGrpSpPr>
            <p:cNvPr id="2" name="Grupo 1">
              <a:extLst>
                <a:ext uri="{FF2B5EF4-FFF2-40B4-BE49-F238E27FC236}">
                  <a16:creationId xmlns:a16="http://schemas.microsoft.com/office/drawing/2014/main" id="{C911D9AE-70F1-E984-CE49-BD38A86478CB}"/>
                </a:ext>
              </a:extLst>
            </p:cNvPr>
            <p:cNvGrpSpPr/>
            <p:nvPr/>
          </p:nvGrpSpPr>
          <p:grpSpPr>
            <a:xfrm>
              <a:off x="6870712" y="839200"/>
              <a:ext cx="5152541" cy="5799005"/>
              <a:chOff x="6870712" y="839200"/>
              <a:chExt cx="5152541" cy="5799005"/>
            </a:xfrm>
          </p:grpSpPr>
          <p:pic>
            <p:nvPicPr>
              <p:cNvPr id="5132" name="Picture 12" descr="2,300+ Logic Gates Stock Illustrations, Royalty-Free Vector Graphics &amp; Clip  Art - iStock">
                <a:extLst>
                  <a:ext uri="{FF2B5EF4-FFF2-40B4-BE49-F238E27FC236}">
                    <a16:creationId xmlns:a16="http://schemas.microsoft.com/office/drawing/2014/main" id="{E6C2CB35-5483-74CE-752D-DA8667CE3C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0712" y="839200"/>
                <a:ext cx="5152541" cy="21553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Imagen 28">
                <a:extLst>
                  <a:ext uri="{FF2B5EF4-FFF2-40B4-BE49-F238E27FC236}">
                    <a16:creationId xmlns:a16="http://schemas.microsoft.com/office/drawing/2014/main" id="{7C635885-7E0F-774C-2DD6-E1A6A109C7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53868" y="5547087"/>
                <a:ext cx="3386229" cy="1091118"/>
              </a:xfrm>
              <a:prstGeom prst="rect">
                <a:avLst/>
              </a:prstGeom>
            </p:spPr>
          </p:pic>
          <p:pic>
            <p:nvPicPr>
              <p:cNvPr id="19" name="Imagen 18">
                <a:extLst>
                  <a:ext uri="{FF2B5EF4-FFF2-40B4-BE49-F238E27FC236}">
                    <a16:creationId xmlns:a16="http://schemas.microsoft.com/office/drawing/2014/main" id="{9B9F47D0-F6F0-6EA4-9176-2CE30F4295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17465" y="2816147"/>
                <a:ext cx="3459034" cy="2877398"/>
              </a:xfrm>
              <a:prstGeom prst="rect">
                <a:avLst/>
              </a:prstGeom>
            </p:spPr>
          </p:pic>
        </p:grp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29D3554-F694-B483-2CE3-19E7CD577945}"/>
              </a:ext>
            </a:extLst>
          </p:cNvPr>
          <p:cNvGrpSpPr/>
          <p:nvPr/>
        </p:nvGrpSpPr>
        <p:grpSpPr>
          <a:xfrm>
            <a:off x="297024" y="4146276"/>
            <a:ext cx="6782737" cy="2687693"/>
            <a:chOff x="297024" y="4146276"/>
            <a:chExt cx="6782737" cy="2687693"/>
          </a:xfrm>
        </p:grpSpPr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55014EB3-4FFD-DEA4-2335-94BEFF1F7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7024" y="4826275"/>
              <a:ext cx="5803052" cy="1305441"/>
            </a:xfrm>
            <a:prstGeom prst="rect">
              <a:avLst/>
            </a:prstGeom>
          </p:spPr>
        </p:pic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83991AC8-E590-88B7-C451-6674CB9FDEA8}"/>
                </a:ext>
              </a:extLst>
            </p:cNvPr>
            <p:cNvSpPr txBox="1"/>
            <p:nvPr/>
          </p:nvSpPr>
          <p:spPr>
            <a:xfrm>
              <a:off x="1570892" y="4146276"/>
              <a:ext cx="345903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400" dirty="0" err="1"/>
                <a:t>binary</a:t>
              </a:r>
              <a:r>
                <a:rPr lang="es-MX" sz="2400" dirty="0"/>
                <a:t> </a:t>
              </a:r>
              <a:r>
                <a:rPr lang="es-MX" sz="2400" dirty="0" err="1"/>
                <a:t>code</a:t>
              </a:r>
              <a:endParaRPr lang="es-MX" sz="2400" dirty="0"/>
            </a:p>
            <a:p>
              <a:pPr algn="ctr"/>
              <a:r>
                <a:rPr lang="es-MX" sz="1400" dirty="0"/>
                <a:t>2^8 = 256 </a:t>
              </a:r>
              <a:r>
                <a:rPr lang="es-MX" sz="1400" dirty="0">
                  <a:sym typeface="Wingdings" panose="05000000000000000000" pitchFamily="2" charset="2"/>
                </a:rPr>
                <a:t> </a:t>
              </a:r>
              <a:r>
                <a:rPr lang="es-MX" sz="1400" dirty="0"/>
                <a:t>[0, 255]</a:t>
              </a:r>
            </a:p>
          </p:txBody>
        </p:sp>
        <p:sp>
          <p:nvSpPr>
            <p:cNvPr id="34" name="Flecha: hacia abajo 33">
              <a:extLst>
                <a:ext uri="{FF2B5EF4-FFF2-40B4-BE49-F238E27FC236}">
                  <a16:creationId xmlns:a16="http://schemas.microsoft.com/office/drawing/2014/main" id="{8D24341B-14B6-7C29-6603-533040E1C601}"/>
                </a:ext>
              </a:extLst>
            </p:cNvPr>
            <p:cNvSpPr/>
            <p:nvPr/>
          </p:nvSpPr>
          <p:spPr>
            <a:xfrm rot="5400000">
              <a:off x="6668647" y="5165127"/>
              <a:ext cx="259930" cy="562298"/>
            </a:xfrm>
            <a:prstGeom prst="down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91484322-1DDF-0545-16D6-E0EDEC587BFE}"/>
                </a:ext>
              </a:extLst>
            </p:cNvPr>
            <p:cNvSpPr txBox="1"/>
            <p:nvPr/>
          </p:nvSpPr>
          <p:spPr>
            <a:xfrm>
              <a:off x="536542" y="5479219"/>
              <a:ext cx="556048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MX" dirty="0"/>
                <a:t>0             0             1             1	   0             1             0             1</a:t>
              </a:r>
            </a:p>
          </p:txBody>
        </p:sp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810FEEFC-3B27-4CFF-286A-DC4CC6C18CE6}"/>
                </a:ext>
              </a:extLst>
            </p:cNvPr>
            <p:cNvSpPr txBox="1"/>
            <p:nvPr/>
          </p:nvSpPr>
          <p:spPr>
            <a:xfrm>
              <a:off x="406443" y="6187638"/>
              <a:ext cx="632714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MX" dirty="0">
                  <a:solidFill>
                    <a:schemeClr val="bg1">
                      <a:lumMod val="75000"/>
                    </a:schemeClr>
                  </a:solidFill>
                </a:rPr>
                <a:t>128         64          </a:t>
              </a:r>
              <a:r>
                <a:rPr lang="es-MX" b="1" dirty="0">
                  <a:solidFill>
                    <a:schemeClr val="accent6"/>
                  </a:solidFill>
                </a:rPr>
                <a:t>32</a:t>
              </a:r>
              <a:r>
                <a:rPr lang="es-MX" b="1" dirty="0"/>
                <a:t>    </a:t>
              </a:r>
              <a:r>
                <a:rPr lang="es-MX" b="1" dirty="0">
                  <a:solidFill>
                    <a:srgbClr val="00B050"/>
                  </a:solidFill>
                </a:rPr>
                <a:t>+</a:t>
              </a:r>
              <a:r>
                <a:rPr lang="es-MX" b="1" dirty="0"/>
                <a:t>    </a:t>
              </a:r>
              <a:r>
                <a:rPr lang="es-MX" b="1" dirty="0">
                  <a:solidFill>
                    <a:schemeClr val="accent6"/>
                  </a:solidFill>
                </a:rPr>
                <a:t>16  +</a:t>
              </a:r>
              <a:r>
                <a:rPr lang="es-MX" b="1" dirty="0"/>
                <a:t>       </a:t>
              </a:r>
              <a:r>
                <a:rPr lang="es-MX" dirty="0">
                  <a:solidFill>
                    <a:schemeClr val="bg1">
                      <a:lumMod val="75000"/>
                    </a:schemeClr>
                  </a:solidFill>
                </a:rPr>
                <a:t>8</a:t>
              </a:r>
              <a:r>
                <a:rPr lang="es-MX" dirty="0"/>
                <a:t>             </a:t>
              </a:r>
              <a:r>
                <a:rPr lang="es-MX" b="1" dirty="0">
                  <a:solidFill>
                    <a:schemeClr val="accent6"/>
                  </a:solidFill>
                </a:rPr>
                <a:t>4</a:t>
              </a:r>
              <a:r>
                <a:rPr lang="es-MX" b="1" dirty="0"/>
                <a:t>    </a:t>
              </a:r>
              <a:r>
                <a:rPr lang="es-MX" b="1" dirty="0">
                  <a:solidFill>
                    <a:srgbClr val="00B050"/>
                  </a:solidFill>
                </a:rPr>
                <a:t>+</a:t>
              </a:r>
              <a:r>
                <a:rPr lang="es-MX" dirty="0"/>
                <a:t>      </a:t>
              </a:r>
              <a:r>
                <a:rPr lang="es-MX" dirty="0">
                  <a:solidFill>
                    <a:schemeClr val="bg1">
                      <a:lumMod val="75000"/>
                    </a:schemeClr>
                  </a:solidFill>
                </a:rPr>
                <a:t>2</a:t>
              </a:r>
              <a:r>
                <a:rPr lang="es-MX" dirty="0"/>
                <a:t>             </a:t>
              </a:r>
              <a:r>
                <a:rPr lang="es-MX" b="1" dirty="0">
                  <a:solidFill>
                    <a:schemeClr val="accent6"/>
                  </a:solidFill>
                </a:rPr>
                <a:t>1       </a:t>
              </a:r>
              <a:r>
                <a:rPr lang="es-MX" b="1" dirty="0">
                  <a:solidFill>
                    <a:srgbClr val="00B050"/>
                  </a:solidFill>
                </a:rPr>
                <a:t>=  53</a:t>
              </a:r>
            </a:p>
            <a:p>
              <a:endParaRPr lang="es-MX" dirty="0">
                <a:solidFill>
                  <a:schemeClr val="accent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291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8E666CB-E6B3-23BD-3DDA-B1A3845BA75C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pic>
        <p:nvPicPr>
          <p:cNvPr id="1030" name="Picture 6" descr="ASCII Extended Code Page. Hold Down ALT and type the numbers (on the number  pad) to the left of the character to generate it.">
            <a:extLst>
              <a:ext uri="{FF2B5EF4-FFF2-40B4-BE49-F238E27FC236}">
                <a16:creationId xmlns:a16="http://schemas.microsoft.com/office/drawing/2014/main" id="{047A66B3-AD7B-54D2-C26F-75539A31B5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" t="2199" r="3751" b="6305"/>
          <a:stretch/>
        </p:blipFill>
        <p:spPr bwMode="auto">
          <a:xfrm>
            <a:off x="7444637" y="369332"/>
            <a:ext cx="4606965" cy="618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08F008A-41B8-218E-708D-A52B77C91743}"/>
              </a:ext>
            </a:extLst>
          </p:cNvPr>
          <p:cNvSpPr txBox="1"/>
          <p:nvPr/>
        </p:nvSpPr>
        <p:spPr>
          <a:xfrm>
            <a:off x="8569956" y="128838"/>
            <a:ext cx="23563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/>
              <a:t>ASCII Extended </a:t>
            </a:r>
            <a:r>
              <a:rPr lang="es-MX" dirty="0" err="1"/>
              <a:t>Code</a:t>
            </a:r>
            <a:endParaRPr lang="es-MX" dirty="0"/>
          </a:p>
        </p:txBody>
      </p:sp>
      <p:pic>
        <p:nvPicPr>
          <p:cNvPr id="1032" name="Picture 8" descr="About RGB Colors">
            <a:extLst>
              <a:ext uri="{FF2B5EF4-FFF2-40B4-BE49-F238E27FC236}">
                <a16:creationId xmlns:a16="http://schemas.microsoft.com/office/drawing/2014/main" id="{F344C53E-E225-5F85-7D9A-CBB554CD5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67" y="592411"/>
            <a:ext cx="3981879" cy="3981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54203C9-B709-3EFB-16B0-7B6709B80D13}"/>
              </a:ext>
            </a:extLst>
          </p:cNvPr>
          <p:cNvSpPr txBox="1"/>
          <p:nvPr/>
        </p:nvSpPr>
        <p:spPr>
          <a:xfrm>
            <a:off x="451031" y="128838"/>
            <a:ext cx="3692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rgbClr val="C00000"/>
                </a:solidFill>
              </a:rPr>
              <a:t>R</a:t>
            </a:r>
            <a:r>
              <a:rPr lang="es-MX" dirty="0">
                <a:solidFill>
                  <a:schemeClr val="accent6"/>
                </a:solidFill>
              </a:rPr>
              <a:t>G</a:t>
            </a:r>
            <a:r>
              <a:rPr lang="es-MX" dirty="0">
                <a:solidFill>
                  <a:srgbClr val="0563C1"/>
                </a:solidFill>
              </a:rPr>
              <a:t>B</a:t>
            </a:r>
            <a:r>
              <a:rPr lang="es-MX" dirty="0"/>
              <a:t> </a:t>
            </a:r>
            <a:r>
              <a:rPr lang="es-MX" dirty="0" err="1"/>
              <a:t>code</a:t>
            </a:r>
            <a:endParaRPr lang="es-MX" dirty="0"/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ABC24BCE-495A-D80F-D97F-75DFEE550E90}"/>
              </a:ext>
            </a:extLst>
          </p:cNvPr>
          <p:cNvGrpSpPr/>
          <p:nvPr/>
        </p:nvGrpSpPr>
        <p:grpSpPr>
          <a:xfrm>
            <a:off x="306568" y="4756051"/>
            <a:ext cx="7250357" cy="1775719"/>
            <a:chOff x="4907597" y="4756051"/>
            <a:chExt cx="7250357" cy="1775719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C5DA26B4-7F9E-F670-C32D-9EF29B83C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07597" y="4756051"/>
              <a:ext cx="1747973" cy="1775719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480FD26D-2452-9E27-8734-D54530BE2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25826" y="4799114"/>
              <a:ext cx="1679883" cy="168959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A8149F3C-6E7B-76D8-03BA-BDA2B19F304A}"/>
                </a:ext>
              </a:extLst>
            </p:cNvPr>
            <p:cNvSpPr/>
            <p:nvPr/>
          </p:nvSpPr>
          <p:spPr>
            <a:xfrm>
              <a:off x="5716161" y="5241709"/>
              <a:ext cx="330640" cy="31832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3E4EF01D-033D-BD72-AC87-695C4804A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21184" y="4799114"/>
              <a:ext cx="1856880" cy="168959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EB878AA-5850-D6D4-42F3-19076BEF3CB5}"/>
                </a:ext>
              </a:extLst>
            </p:cNvPr>
            <p:cNvSpPr/>
            <p:nvPr/>
          </p:nvSpPr>
          <p:spPr>
            <a:xfrm>
              <a:off x="7500447" y="5560035"/>
              <a:ext cx="330640" cy="3183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47057BA5-3F34-E155-F1EE-CC129972D0DB}"/>
                </a:ext>
              </a:extLst>
            </p:cNvPr>
            <p:cNvSpPr/>
            <p:nvPr/>
          </p:nvSpPr>
          <p:spPr>
            <a:xfrm>
              <a:off x="9418984" y="6120186"/>
              <a:ext cx="247077" cy="23468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8AC72A8D-C1B6-C93E-0839-D086336A67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6580" y="4799114"/>
              <a:ext cx="759246" cy="442595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5DA775FB-ED19-4D50-434A-9395C37E4D8A}"/>
                </a:ext>
              </a:extLst>
            </p:cNvPr>
            <p:cNvCxnSpPr>
              <a:cxnSpLocks/>
            </p:cNvCxnSpPr>
            <p:nvPr/>
          </p:nvCxnSpPr>
          <p:spPr>
            <a:xfrm>
              <a:off x="6046801" y="5560035"/>
              <a:ext cx="779025" cy="928673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3F576500-BC1D-294B-6021-1BC9355324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31087" y="4799114"/>
              <a:ext cx="990097" cy="760921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BA93FA1D-3321-C245-00EB-2CF6695F2665}"/>
                </a:ext>
              </a:extLst>
            </p:cNvPr>
            <p:cNvCxnSpPr>
              <a:cxnSpLocks/>
            </p:cNvCxnSpPr>
            <p:nvPr/>
          </p:nvCxnSpPr>
          <p:spPr>
            <a:xfrm>
              <a:off x="7797514" y="5882607"/>
              <a:ext cx="1023670" cy="606101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ector: angular 19">
              <a:extLst>
                <a:ext uri="{FF2B5EF4-FFF2-40B4-BE49-F238E27FC236}">
                  <a16:creationId xmlns:a16="http://schemas.microsoft.com/office/drawing/2014/main" id="{66321B9E-70CC-D96F-FF78-D612C8488259}"/>
                </a:ext>
              </a:extLst>
            </p:cNvPr>
            <p:cNvCxnSpPr>
              <a:stCxn id="15" idx="3"/>
              <a:endCxn id="22" idx="2"/>
            </p:cNvCxnSpPr>
            <p:nvPr/>
          </p:nvCxnSpPr>
          <p:spPr>
            <a:xfrm flipV="1">
              <a:off x="9666061" y="5951553"/>
              <a:ext cx="1791028" cy="285973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2C1EDD7E-61EA-B31F-8191-4759770E3A72}"/>
                </a:ext>
              </a:extLst>
            </p:cNvPr>
            <p:cNvGrpSpPr/>
            <p:nvPr/>
          </p:nvGrpSpPr>
          <p:grpSpPr>
            <a:xfrm>
              <a:off x="11028464" y="5168517"/>
              <a:ext cx="857250" cy="783036"/>
              <a:chOff x="8029903" y="1748756"/>
              <a:chExt cx="857250" cy="783036"/>
            </a:xfrm>
          </p:grpSpPr>
          <p:pic>
            <p:nvPicPr>
              <p:cNvPr id="22" name="Imagen 21">
                <a:extLst>
                  <a:ext uri="{FF2B5EF4-FFF2-40B4-BE49-F238E27FC236}">
                    <a16:creationId xmlns:a16="http://schemas.microsoft.com/office/drawing/2014/main" id="{9FDFABD4-4126-6957-9BC5-2066E917A8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19102" t="28333" r="32249" b="25397"/>
              <a:stretch/>
            </p:blipFill>
            <p:spPr>
              <a:xfrm>
                <a:off x="8029903" y="1748756"/>
                <a:ext cx="857250" cy="783036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</p:pic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BDE203AF-D886-1ECD-F2A7-5A629D85F919}"/>
                  </a:ext>
                </a:extLst>
              </p:cNvPr>
              <p:cNvSpPr txBox="1"/>
              <p:nvPr/>
            </p:nvSpPr>
            <p:spPr>
              <a:xfrm>
                <a:off x="8263603" y="1850994"/>
                <a:ext cx="18473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s-MX" sz="3200" b="1" dirty="0"/>
              </a:p>
            </p:txBody>
          </p:sp>
        </p:grp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B2E2EC37-8AB2-52F7-72B3-877D9B7EDDB4}"/>
                </a:ext>
              </a:extLst>
            </p:cNvPr>
            <p:cNvSpPr txBox="1"/>
            <p:nvPr/>
          </p:nvSpPr>
          <p:spPr>
            <a:xfrm>
              <a:off x="10801943" y="5298298"/>
              <a:ext cx="13560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endParaRPr lang="es-MX" sz="1000" b="1" dirty="0">
                <a:solidFill>
                  <a:schemeClr val="bg1"/>
                </a:solidFill>
              </a:endParaRPr>
            </a:p>
            <a:p>
              <a:pPr algn="ctr"/>
              <a:r>
                <a:rPr lang="es-MX" sz="1000" b="1" dirty="0">
                  <a:solidFill>
                    <a:schemeClr val="bg1"/>
                  </a:solidFill>
                </a:rPr>
                <a:t>37, 150, 190</a:t>
              </a:r>
            </a:p>
          </p:txBody>
        </p:sp>
      </p:grpSp>
      <p:sp>
        <p:nvSpPr>
          <p:cNvPr id="33" name="CuadroTexto 32">
            <a:extLst>
              <a:ext uri="{FF2B5EF4-FFF2-40B4-BE49-F238E27FC236}">
                <a16:creationId xmlns:a16="http://schemas.microsoft.com/office/drawing/2014/main" id="{EEC3A61A-6A38-B928-134A-F39E2F190C11}"/>
              </a:ext>
            </a:extLst>
          </p:cNvPr>
          <p:cNvSpPr txBox="1"/>
          <p:nvPr/>
        </p:nvSpPr>
        <p:spPr>
          <a:xfrm>
            <a:off x="5108292" y="1612610"/>
            <a:ext cx="198830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600" dirty="0" err="1"/>
              <a:t>Coding</a:t>
            </a:r>
            <a:r>
              <a:rPr lang="es-MX" sz="2600" dirty="0"/>
              <a:t> </a:t>
            </a:r>
            <a:r>
              <a:rPr lang="es-MX" sz="2600" dirty="0" err="1"/>
              <a:t>standards</a:t>
            </a:r>
            <a:endParaRPr lang="es-MX" sz="2600" dirty="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480DD4B-8CF7-251D-4A25-478ECCA5FE08}"/>
              </a:ext>
            </a:extLst>
          </p:cNvPr>
          <p:cNvSpPr txBox="1"/>
          <p:nvPr/>
        </p:nvSpPr>
        <p:spPr>
          <a:xfrm>
            <a:off x="5091087" y="2623292"/>
            <a:ext cx="22196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s-MX" sz="1400" dirty="0">
                <a:solidFill>
                  <a:schemeClr val="bg1">
                    <a:lumMod val="75000"/>
                  </a:schemeClr>
                </a:solidFill>
              </a:rPr>
              <a:t>UTF-8, UTF-16, UTF-32</a:t>
            </a:r>
          </a:p>
          <a:p>
            <a:pPr marL="228600" indent="-228600">
              <a:buFont typeface="+mj-lt"/>
              <a:buAutoNum type="arabicPeriod"/>
            </a:pPr>
            <a:r>
              <a:rPr lang="es-MX" sz="1400" dirty="0">
                <a:solidFill>
                  <a:schemeClr val="bg1">
                    <a:lumMod val="75000"/>
                  </a:schemeClr>
                </a:solidFill>
              </a:rPr>
              <a:t>IEEE 754 </a:t>
            </a:r>
            <a:r>
              <a:rPr lang="es-MX" sz="1400" dirty="0" err="1">
                <a:solidFill>
                  <a:schemeClr val="bg1">
                    <a:lumMod val="75000"/>
                  </a:schemeClr>
                </a:solidFill>
              </a:rPr>
              <a:t>Floating</a:t>
            </a:r>
            <a:r>
              <a:rPr lang="es-MX" sz="1400" dirty="0">
                <a:solidFill>
                  <a:schemeClr val="bg1">
                    <a:lumMod val="75000"/>
                  </a:schemeClr>
                </a:solidFill>
              </a:rPr>
              <a:t>-Point</a:t>
            </a:r>
          </a:p>
          <a:p>
            <a:pPr marL="228600" indent="-228600">
              <a:buFont typeface="+mj-lt"/>
              <a:buAutoNum type="arabicPeriod"/>
            </a:pPr>
            <a:r>
              <a:rPr lang="es-MX" sz="1400" dirty="0">
                <a:solidFill>
                  <a:schemeClr val="bg1">
                    <a:lumMod val="75000"/>
                  </a:schemeClr>
                </a:solidFill>
              </a:rPr>
              <a:t>High-</a:t>
            </a:r>
            <a:r>
              <a:rPr lang="es-MX" sz="1400" dirty="0" err="1">
                <a:solidFill>
                  <a:schemeClr val="bg1">
                    <a:lumMod val="75000"/>
                  </a:schemeClr>
                </a:solidFill>
              </a:rPr>
              <a:t>Resolution</a:t>
            </a:r>
            <a:r>
              <a:rPr lang="es-MX" sz="1400" dirty="0">
                <a:solidFill>
                  <a:schemeClr val="bg1">
                    <a:lumMod val="75000"/>
                  </a:schemeClr>
                </a:solidFill>
              </a:rPr>
              <a:t> Audio</a:t>
            </a:r>
          </a:p>
        </p:txBody>
      </p:sp>
    </p:spTree>
    <p:extLst>
      <p:ext uri="{BB962C8B-B14F-4D97-AF65-F5344CB8AC3E}">
        <p14:creationId xmlns:p14="http://schemas.microsoft.com/office/powerpoint/2010/main" val="261914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EB1FD549-C2A7-0124-D50C-7F66B193C89A}"/>
              </a:ext>
            </a:extLst>
          </p:cNvPr>
          <p:cNvGrpSpPr/>
          <p:nvPr/>
        </p:nvGrpSpPr>
        <p:grpSpPr>
          <a:xfrm>
            <a:off x="190547" y="2637375"/>
            <a:ext cx="5015975" cy="3651834"/>
            <a:chOff x="190547" y="2637375"/>
            <a:chExt cx="5015975" cy="3651834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A73DD800-3D82-E638-C305-616FEE0762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79" y="2637375"/>
              <a:ext cx="4838310" cy="11902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375857B0-B2AF-549C-B9DD-96665B9C26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02"/>
            <a:stretch/>
          </p:blipFill>
          <p:spPr bwMode="auto">
            <a:xfrm>
              <a:off x="190547" y="3986183"/>
              <a:ext cx="5015975" cy="2303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0" name="Picture 6">
            <a:extLst>
              <a:ext uri="{FF2B5EF4-FFF2-40B4-BE49-F238E27FC236}">
                <a16:creationId xmlns:a16="http://schemas.microsoft.com/office/drawing/2014/main" id="{920B3E45-0E51-15E9-C80A-8CAAFA17D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660" y="963396"/>
            <a:ext cx="5990493" cy="313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8C4E881-368A-5CE3-A80F-94169E441D18}"/>
              </a:ext>
            </a:extLst>
          </p:cNvPr>
          <p:cNvSpPr txBox="1"/>
          <p:nvPr/>
        </p:nvSpPr>
        <p:spPr>
          <a:xfrm>
            <a:off x="1047946" y="202126"/>
            <a:ext cx="100961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dirty="0" err="1"/>
              <a:t>Numerical</a:t>
            </a:r>
            <a:r>
              <a:rPr lang="es-MX" sz="2400" dirty="0"/>
              <a:t> </a:t>
            </a:r>
            <a:r>
              <a:rPr lang="es-MX" sz="2400" dirty="0" err="1"/>
              <a:t>codification</a:t>
            </a:r>
            <a:endParaRPr lang="es-MX" sz="2400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CE3B1383-1FF6-6614-3200-72C21BBB67CA}"/>
              </a:ext>
            </a:extLst>
          </p:cNvPr>
          <p:cNvGrpSpPr/>
          <p:nvPr/>
        </p:nvGrpSpPr>
        <p:grpSpPr>
          <a:xfrm>
            <a:off x="5439660" y="4402621"/>
            <a:ext cx="6159478" cy="1146087"/>
            <a:chOff x="5906417" y="4587734"/>
            <a:chExt cx="6159478" cy="1146087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754F448E-CE77-987F-6B8D-48D1EE664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095" r="-1"/>
            <a:stretch/>
          </p:blipFill>
          <p:spPr>
            <a:xfrm>
              <a:off x="5906417" y="4587734"/>
              <a:ext cx="3655741" cy="743054"/>
            </a:xfrm>
            <a:prstGeom prst="rect">
              <a:avLst/>
            </a:prstGeom>
          </p:spPr>
        </p:pic>
        <p:pic>
          <p:nvPicPr>
            <p:cNvPr id="34" name="Imagen 33">
              <a:extLst>
                <a:ext uri="{FF2B5EF4-FFF2-40B4-BE49-F238E27FC236}">
                  <a16:creationId xmlns:a16="http://schemas.microsoft.com/office/drawing/2014/main" id="{302C2CD7-D005-123D-1D4F-746B2EB5B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08756" y="5379658"/>
              <a:ext cx="1213131" cy="349717"/>
            </a:xfrm>
            <a:prstGeom prst="rect">
              <a:avLst/>
            </a:prstGeom>
          </p:spPr>
        </p:pic>
        <p:pic>
          <p:nvPicPr>
            <p:cNvPr id="35" name="Imagen 34">
              <a:extLst>
                <a:ext uri="{FF2B5EF4-FFF2-40B4-BE49-F238E27FC236}">
                  <a16:creationId xmlns:a16="http://schemas.microsoft.com/office/drawing/2014/main" id="{989F2660-89A0-F495-65C5-29384AD9B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28003" y="4791177"/>
              <a:ext cx="112145" cy="164307"/>
            </a:xfrm>
            <a:prstGeom prst="rect">
              <a:avLst/>
            </a:prstGeom>
          </p:spPr>
        </p:pic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74D40F70-4A08-8271-6AE9-063B645E9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06597" y="4786663"/>
              <a:ext cx="112145" cy="164307"/>
            </a:xfrm>
            <a:prstGeom prst="rect">
              <a:avLst/>
            </a:prstGeom>
          </p:spPr>
        </p:pic>
        <p:pic>
          <p:nvPicPr>
            <p:cNvPr id="37" name="Imagen 36">
              <a:extLst>
                <a:ext uri="{FF2B5EF4-FFF2-40B4-BE49-F238E27FC236}">
                  <a16:creationId xmlns:a16="http://schemas.microsoft.com/office/drawing/2014/main" id="{A275AB35-AF66-2984-A61B-5B38BA9EB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487892" y="4795691"/>
              <a:ext cx="112145" cy="164307"/>
            </a:xfrm>
            <a:prstGeom prst="rect">
              <a:avLst/>
            </a:prstGeom>
          </p:spPr>
        </p:pic>
        <p:pic>
          <p:nvPicPr>
            <p:cNvPr id="38" name="Imagen 37">
              <a:extLst>
                <a:ext uri="{FF2B5EF4-FFF2-40B4-BE49-F238E27FC236}">
                  <a16:creationId xmlns:a16="http://schemas.microsoft.com/office/drawing/2014/main" id="{0FB9CB83-9562-3BF1-BE0F-A7D2C5886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66486" y="4791177"/>
              <a:ext cx="112145" cy="164307"/>
            </a:xfrm>
            <a:prstGeom prst="rect">
              <a:avLst/>
            </a:prstGeom>
          </p:spPr>
        </p:pic>
        <p:pic>
          <p:nvPicPr>
            <p:cNvPr id="39" name="Imagen 38">
              <a:extLst>
                <a:ext uri="{FF2B5EF4-FFF2-40B4-BE49-F238E27FC236}">
                  <a16:creationId xmlns:a16="http://schemas.microsoft.com/office/drawing/2014/main" id="{2AEF7C26-D06C-842A-EBB0-A3327E89F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49854" y="4795691"/>
              <a:ext cx="112145" cy="164307"/>
            </a:xfrm>
            <a:prstGeom prst="rect">
              <a:avLst/>
            </a:prstGeom>
          </p:spPr>
        </p:pic>
        <p:pic>
          <p:nvPicPr>
            <p:cNvPr id="40" name="Imagen 39">
              <a:extLst>
                <a:ext uri="{FF2B5EF4-FFF2-40B4-BE49-F238E27FC236}">
                  <a16:creationId xmlns:a16="http://schemas.microsoft.com/office/drawing/2014/main" id="{94FE2B78-6DD1-92BD-4792-21E26FCA6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028448" y="4791177"/>
              <a:ext cx="112145" cy="164307"/>
            </a:xfrm>
            <a:prstGeom prst="rect">
              <a:avLst/>
            </a:prstGeom>
          </p:spPr>
        </p:pic>
        <p:pic>
          <p:nvPicPr>
            <p:cNvPr id="41" name="Imagen 40">
              <a:extLst>
                <a:ext uri="{FF2B5EF4-FFF2-40B4-BE49-F238E27FC236}">
                  <a16:creationId xmlns:a16="http://schemas.microsoft.com/office/drawing/2014/main" id="{AAA436B1-14CD-83D9-05A6-1B9F623F3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209743" y="4800205"/>
              <a:ext cx="112145" cy="164307"/>
            </a:xfrm>
            <a:prstGeom prst="rect">
              <a:avLst/>
            </a:prstGeom>
          </p:spPr>
        </p:pic>
        <p:pic>
          <p:nvPicPr>
            <p:cNvPr id="44" name="Imagen 43">
              <a:extLst>
                <a:ext uri="{FF2B5EF4-FFF2-40B4-BE49-F238E27FC236}">
                  <a16:creationId xmlns:a16="http://schemas.microsoft.com/office/drawing/2014/main" id="{C79F9E26-2F17-E608-5F50-8C513B765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44356" y="4764026"/>
              <a:ext cx="148234" cy="209579"/>
            </a:xfrm>
            <a:prstGeom prst="rect">
              <a:avLst/>
            </a:prstGeom>
          </p:spPr>
        </p:pic>
        <p:sp>
          <p:nvSpPr>
            <p:cNvPr id="45" name="CuadroTexto 44">
              <a:extLst>
                <a:ext uri="{FF2B5EF4-FFF2-40B4-BE49-F238E27FC236}">
                  <a16:creationId xmlns:a16="http://schemas.microsoft.com/office/drawing/2014/main" id="{F02450A9-3DDA-0E3D-46DF-74625C904D4B}"/>
                </a:ext>
              </a:extLst>
            </p:cNvPr>
            <p:cNvSpPr txBox="1"/>
            <p:nvPr/>
          </p:nvSpPr>
          <p:spPr>
            <a:xfrm>
              <a:off x="7578050" y="4723955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dirty="0"/>
                <a:t>0</a:t>
              </a:r>
            </a:p>
          </p:txBody>
        </p:sp>
        <p:sp>
          <p:nvSpPr>
            <p:cNvPr id="46" name="CuadroTexto 45">
              <a:extLst>
                <a:ext uri="{FF2B5EF4-FFF2-40B4-BE49-F238E27FC236}">
                  <a16:creationId xmlns:a16="http://schemas.microsoft.com/office/drawing/2014/main" id="{0482A0C4-6B18-8B2D-5A4A-4A25493B8B88}"/>
                </a:ext>
              </a:extLst>
            </p:cNvPr>
            <p:cNvSpPr txBox="1"/>
            <p:nvPr/>
          </p:nvSpPr>
          <p:spPr>
            <a:xfrm>
              <a:off x="8040334" y="4723955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dirty="0"/>
                <a:t>0</a:t>
              </a:r>
            </a:p>
          </p:txBody>
        </p:sp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43BA098F-DF34-BF5F-0FDD-5FA0E25DE4F9}"/>
                </a:ext>
              </a:extLst>
            </p:cNvPr>
            <p:cNvSpPr txBox="1"/>
            <p:nvPr/>
          </p:nvSpPr>
          <p:spPr>
            <a:xfrm>
              <a:off x="8229249" y="4723955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dirty="0"/>
                <a:t>0</a:t>
              </a:r>
            </a:p>
          </p:txBody>
        </p:sp>
        <p:sp>
          <p:nvSpPr>
            <p:cNvPr id="48" name="CuadroTexto 47">
              <a:extLst>
                <a:ext uri="{FF2B5EF4-FFF2-40B4-BE49-F238E27FC236}">
                  <a16:creationId xmlns:a16="http://schemas.microsoft.com/office/drawing/2014/main" id="{2EA997F3-F8F1-C458-DE88-31349D297015}"/>
                </a:ext>
              </a:extLst>
            </p:cNvPr>
            <p:cNvSpPr txBox="1"/>
            <p:nvPr/>
          </p:nvSpPr>
          <p:spPr>
            <a:xfrm>
              <a:off x="8400020" y="4723955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dirty="0"/>
                <a:t>0</a:t>
              </a:r>
            </a:p>
          </p:txBody>
        </p:sp>
        <p:sp>
          <p:nvSpPr>
            <p:cNvPr id="49" name="CuadroTexto 48">
              <a:extLst>
                <a:ext uri="{FF2B5EF4-FFF2-40B4-BE49-F238E27FC236}">
                  <a16:creationId xmlns:a16="http://schemas.microsoft.com/office/drawing/2014/main" id="{3041B8FE-A9D8-1A13-62F6-7A7E79AE8B80}"/>
                </a:ext>
              </a:extLst>
            </p:cNvPr>
            <p:cNvSpPr txBox="1"/>
            <p:nvPr/>
          </p:nvSpPr>
          <p:spPr>
            <a:xfrm>
              <a:off x="8588935" y="4723955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dirty="0"/>
                <a:t>0</a:t>
              </a:r>
            </a:p>
          </p:txBody>
        </p:sp>
        <p:sp>
          <p:nvSpPr>
            <p:cNvPr id="50" name="CuadroTexto 49">
              <a:extLst>
                <a:ext uri="{FF2B5EF4-FFF2-40B4-BE49-F238E27FC236}">
                  <a16:creationId xmlns:a16="http://schemas.microsoft.com/office/drawing/2014/main" id="{04594C8C-2CC4-6DD1-EB0E-A4F82ADEC295}"/>
                </a:ext>
              </a:extLst>
            </p:cNvPr>
            <p:cNvSpPr txBox="1"/>
            <p:nvPr/>
          </p:nvSpPr>
          <p:spPr>
            <a:xfrm>
              <a:off x="8765503" y="4714926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dirty="0"/>
                <a:t>0</a:t>
              </a:r>
            </a:p>
          </p:txBody>
        </p:sp>
        <p:sp>
          <p:nvSpPr>
            <p:cNvPr id="51" name="CuadroTexto 50">
              <a:extLst>
                <a:ext uri="{FF2B5EF4-FFF2-40B4-BE49-F238E27FC236}">
                  <a16:creationId xmlns:a16="http://schemas.microsoft.com/office/drawing/2014/main" id="{39FE78BE-DBAF-D650-E2E9-B8B41BBA3923}"/>
                </a:ext>
              </a:extLst>
            </p:cNvPr>
            <p:cNvSpPr txBox="1"/>
            <p:nvPr/>
          </p:nvSpPr>
          <p:spPr>
            <a:xfrm>
              <a:off x="8947332" y="4723954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dirty="0"/>
                <a:t>1</a:t>
              </a:r>
            </a:p>
          </p:txBody>
        </p:sp>
        <p:sp>
          <p:nvSpPr>
            <p:cNvPr id="52" name="CuadroTexto 51">
              <a:extLst>
                <a:ext uri="{FF2B5EF4-FFF2-40B4-BE49-F238E27FC236}">
                  <a16:creationId xmlns:a16="http://schemas.microsoft.com/office/drawing/2014/main" id="{1BD594A5-1AFF-9A70-CECA-AA0477A1B193}"/>
                </a:ext>
              </a:extLst>
            </p:cNvPr>
            <p:cNvSpPr txBox="1"/>
            <p:nvPr/>
          </p:nvSpPr>
          <p:spPr>
            <a:xfrm>
              <a:off x="9122263" y="4724052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dirty="0"/>
                <a:t>1</a:t>
              </a:r>
            </a:p>
          </p:txBody>
        </p:sp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F3C7C621-77F9-C234-6560-565EF2418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61003" y="5383777"/>
              <a:ext cx="397893" cy="345598"/>
            </a:xfrm>
            <a:prstGeom prst="rect">
              <a:avLst/>
            </a:prstGeom>
          </p:spPr>
        </p:pic>
        <p:sp>
          <p:nvSpPr>
            <p:cNvPr id="55" name="CuadroTexto 54">
              <a:extLst>
                <a:ext uri="{FF2B5EF4-FFF2-40B4-BE49-F238E27FC236}">
                  <a16:creationId xmlns:a16="http://schemas.microsoft.com/office/drawing/2014/main" id="{559AC01F-0288-1F22-69FA-14FF5E14CF3D}"/>
                </a:ext>
              </a:extLst>
            </p:cNvPr>
            <p:cNvSpPr txBox="1"/>
            <p:nvPr/>
          </p:nvSpPr>
          <p:spPr>
            <a:xfrm>
              <a:off x="7836531" y="5400627"/>
              <a:ext cx="2648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dirty="0"/>
                <a:t>x</a:t>
              </a:r>
            </a:p>
          </p:txBody>
        </p:sp>
        <p:sp>
          <p:nvSpPr>
            <p:cNvPr id="56" name="CuadroTexto 55">
              <a:extLst>
                <a:ext uri="{FF2B5EF4-FFF2-40B4-BE49-F238E27FC236}">
                  <a16:creationId xmlns:a16="http://schemas.microsoft.com/office/drawing/2014/main" id="{4DFEF4FB-7529-2FC3-7B7E-E1ED79E8BC29}"/>
                </a:ext>
              </a:extLst>
            </p:cNvPr>
            <p:cNvSpPr txBox="1"/>
            <p:nvPr/>
          </p:nvSpPr>
          <p:spPr>
            <a:xfrm>
              <a:off x="9306931" y="5400626"/>
              <a:ext cx="264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dirty="0"/>
                <a:t>=</a:t>
              </a:r>
            </a:p>
          </p:txBody>
        </p:sp>
        <p:pic>
          <p:nvPicPr>
            <p:cNvPr id="58" name="Imagen 57">
              <a:extLst>
                <a:ext uri="{FF2B5EF4-FFF2-40B4-BE49-F238E27FC236}">
                  <a16:creationId xmlns:a16="http://schemas.microsoft.com/office/drawing/2014/main" id="{9F727FC5-43E1-7B47-29E5-DD710FEE4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599866" y="5384621"/>
              <a:ext cx="406217" cy="349200"/>
            </a:xfrm>
            <a:prstGeom prst="rect">
              <a:avLst/>
            </a:prstGeom>
          </p:spPr>
        </p:pic>
        <p:sp>
          <p:nvSpPr>
            <p:cNvPr id="59" name="CuadroTexto 58">
              <a:extLst>
                <a:ext uri="{FF2B5EF4-FFF2-40B4-BE49-F238E27FC236}">
                  <a16:creationId xmlns:a16="http://schemas.microsoft.com/office/drawing/2014/main" id="{BE777795-D835-7F00-63C3-1384609D6EA7}"/>
                </a:ext>
              </a:extLst>
            </p:cNvPr>
            <p:cNvSpPr txBox="1"/>
            <p:nvPr/>
          </p:nvSpPr>
          <p:spPr>
            <a:xfrm>
              <a:off x="7421770" y="5409266"/>
              <a:ext cx="4981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dirty="0"/>
                <a:t>(-1)</a:t>
              </a:r>
              <a:r>
                <a:rPr lang="es-MX" sz="1400" baseline="30000" dirty="0"/>
                <a:t>0</a:t>
              </a:r>
            </a:p>
          </p:txBody>
        </p:sp>
        <p:sp>
          <p:nvSpPr>
            <p:cNvPr id="60" name="CuadroTexto 59">
              <a:extLst>
                <a:ext uri="{FF2B5EF4-FFF2-40B4-BE49-F238E27FC236}">
                  <a16:creationId xmlns:a16="http://schemas.microsoft.com/office/drawing/2014/main" id="{E9497B8E-2762-4FE2-4CC2-A233C2FF304B}"/>
                </a:ext>
              </a:extLst>
            </p:cNvPr>
            <p:cNvSpPr txBox="1"/>
            <p:nvPr/>
          </p:nvSpPr>
          <p:spPr>
            <a:xfrm>
              <a:off x="8213917" y="5409266"/>
              <a:ext cx="10470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dirty="0"/>
                <a:t>2</a:t>
              </a:r>
              <a:r>
                <a:rPr lang="es-MX" sz="1400" baseline="30000" dirty="0"/>
                <a:t>1</a:t>
              </a:r>
              <a:r>
                <a:rPr lang="es-MX" sz="1400" dirty="0"/>
                <a:t>+2</a:t>
              </a:r>
              <a:r>
                <a:rPr lang="es-MX" sz="1400" baseline="30000" dirty="0"/>
                <a:t>0 </a:t>
              </a:r>
              <a:r>
                <a:rPr lang="es-MX" sz="1400" dirty="0"/>
                <a:t>= 2+1</a:t>
              </a:r>
              <a:endParaRPr lang="es-MX" sz="1400" baseline="30000" dirty="0"/>
            </a:p>
          </p:txBody>
        </p:sp>
        <p:sp>
          <p:nvSpPr>
            <p:cNvPr id="61" name="CuadroTexto 60">
              <a:extLst>
                <a:ext uri="{FF2B5EF4-FFF2-40B4-BE49-F238E27FC236}">
                  <a16:creationId xmlns:a16="http://schemas.microsoft.com/office/drawing/2014/main" id="{9920576F-62F8-DA3A-BD3D-74EF48438EA8}"/>
                </a:ext>
              </a:extLst>
            </p:cNvPr>
            <p:cNvSpPr txBox="1"/>
            <p:nvPr/>
          </p:nvSpPr>
          <p:spPr>
            <a:xfrm>
              <a:off x="9662408" y="5400626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b="1" dirty="0">
                  <a:solidFill>
                    <a:schemeClr val="bg1"/>
                  </a:solidFill>
                </a:rPr>
                <a:t>3</a:t>
              </a:r>
              <a:endParaRPr lang="es-MX" sz="1400" b="1" baseline="30000" dirty="0">
                <a:solidFill>
                  <a:schemeClr val="bg1"/>
                </a:solidFill>
              </a:endParaRPr>
            </a:p>
          </p:txBody>
        </p:sp>
        <p:sp>
          <p:nvSpPr>
            <p:cNvPr id="62" name="CuadroTexto 61">
              <a:extLst>
                <a:ext uri="{FF2B5EF4-FFF2-40B4-BE49-F238E27FC236}">
                  <a16:creationId xmlns:a16="http://schemas.microsoft.com/office/drawing/2014/main" id="{29FB0818-2580-FD6C-86A4-0DAF8DB0D389}"/>
                </a:ext>
              </a:extLst>
            </p:cNvPr>
            <p:cNvSpPr txBox="1"/>
            <p:nvPr/>
          </p:nvSpPr>
          <p:spPr>
            <a:xfrm>
              <a:off x="10062229" y="4786663"/>
              <a:ext cx="200366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dirty="0"/>
                <a:t> </a:t>
              </a:r>
              <a:r>
                <a:rPr lang="es-MX" dirty="0" err="1"/>
                <a:t>integer-based</a:t>
              </a:r>
              <a:r>
                <a:rPr lang="es-MX" dirty="0"/>
                <a:t> </a:t>
              </a:r>
              <a:r>
                <a:rPr lang="es-MX" dirty="0" err="1"/>
                <a:t>codification</a:t>
              </a:r>
              <a:endParaRPr lang="es-MX" dirty="0"/>
            </a:p>
            <a:p>
              <a:pPr algn="ctr"/>
              <a:r>
                <a:rPr lang="es-MX" sz="1200" dirty="0">
                  <a:solidFill>
                    <a:schemeClr val="bg1">
                      <a:lumMod val="50000"/>
                    </a:schemeClr>
                  </a:solidFill>
                </a:rPr>
                <a:t>(int8, int16, int32, int64)</a:t>
              </a:r>
            </a:p>
          </p:txBody>
        </p:sp>
      </p:grpSp>
      <p:sp>
        <p:nvSpPr>
          <p:cNvPr id="1027" name="CuadroTexto 1026">
            <a:extLst>
              <a:ext uri="{FF2B5EF4-FFF2-40B4-BE49-F238E27FC236}">
                <a16:creationId xmlns:a16="http://schemas.microsoft.com/office/drawing/2014/main" id="{B493A21A-63CD-6870-AB0E-F9F6281560F5}"/>
              </a:ext>
            </a:extLst>
          </p:cNvPr>
          <p:cNvSpPr txBox="1"/>
          <p:nvPr/>
        </p:nvSpPr>
        <p:spPr>
          <a:xfrm>
            <a:off x="1625165" y="878384"/>
            <a:ext cx="2146742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 err="1">
                <a:solidFill>
                  <a:schemeClr val="bg1">
                    <a:lumMod val="65000"/>
                  </a:schemeClr>
                </a:solidFill>
              </a:rPr>
              <a:t>scientific</a:t>
            </a:r>
            <a:r>
              <a:rPr lang="es-MX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MX" b="1" dirty="0" err="1">
                <a:solidFill>
                  <a:schemeClr val="bg1">
                    <a:lumMod val="65000"/>
                  </a:schemeClr>
                </a:solidFill>
              </a:rPr>
              <a:t>notation</a:t>
            </a:r>
            <a:endParaRPr lang="es-MX" b="1" dirty="0">
              <a:solidFill>
                <a:schemeClr val="bg1">
                  <a:lumMod val="65000"/>
                </a:schemeClr>
              </a:solidFill>
            </a:endParaRPr>
          </a:p>
          <a:p>
            <a:pPr algn="ctr"/>
            <a:r>
              <a:rPr lang="es-MX" sz="1600" dirty="0">
                <a:solidFill>
                  <a:schemeClr val="bg1">
                    <a:lumMod val="65000"/>
                  </a:schemeClr>
                </a:solidFill>
              </a:rPr>
              <a:t>2 = 2 x 10^0</a:t>
            </a:r>
          </a:p>
          <a:p>
            <a:pPr algn="ctr"/>
            <a:r>
              <a:rPr lang="es-MX" sz="1600" dirty="0">
                <a:solidFill>
                  <a:schemeClr val="bg1">
                    <a:lumMod val="65000"/>
                  </a:schemeClr>
                </a:solidFill>
              </a:rPr>
              <a:t>15 = 1.5 x 10^1</a:t>
            </a:r>
          </a:p>
          <a:p>
            <a:pPr algn="ctr"/>
            <a:r>
              <a:rPr lang="es-MX" sz="1600" dirty="0">
                <a:solidFill>
                  <a:schemeClr val="bg1">
                    <a:lumMod val="65000"/>
                  </a:schemeClr>
                </a:solidFill>
              </a:rPr>
              <a:t>128 = 1.28 x 10^2</a:t>
            </a:r>
          </a:p>
          <a:p>
            <a:pPr algn="ctr"/>
            <a:r>
              <a:rPr lang="es-MX" sz="1600" dirty="0">
                <a:solidFill>
                  <a:schemeClr val="bg1">
                    <a:lumMod val="65000"/>
                  </a:schemeClr>
                </a:solidFill>
              </a:rPr>
              <a:t>0.0042 = 4.2 x 10^-3</a:t>
            </a:r>
          </a:p>
          <a:p>
            <a:pPr algn="ctr"/>
            <a:r>
              <a:rPr lang="es-MX" sz="1600" dirty="0">
                <a:solidFill>
                  <a:schemeClr val="bg1">
                    <a:lumMod val="65000"/>
                  </a:schemeClr>
                </a:solidFill>
              </a:rPr>
              <a:t>60,000,000 = 6 x 10^7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B7D4FF1-4128-B44C-393D-F003D5A63125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9C191E7-23FE-A423-780E-09AE898D6806}"/>
              </a:ext>
            </a:extLst>
          </p:cNvPr>
          <p:cNvSpPr txBox="1"/>
          <p:nvPr/>
        </p:nvSpPr>
        <p:spPr>
          <a:xfrm>
            <a:off x="5430135" y="5680133"/>
            <a:ext cx="662623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 err="1">
                <a:solidFill>
                  <a:schemeClr val="bg1">
                    <a:lumMod val="75000"/>
                  </a:schemeClr>
                </a:solidFill>
              </a:rPr>
              <a:t>precision</a:t>
            </a:r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MX" dirty="0" err="1">
                <a:solidFill>
                  <a:schemeClr val="bg1">
                    <a:lumMod val="75000"/>
                  </a:schemeClr>
                </a:solidFill>
              </a:rPr>
              <a:t>formats</a:t>
            </a:r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MX" dirty="0" err="1">
                <a:solidFill>
                  <a:schemeClr val="bg1">
                    <a:lumMod val="75000"/>
                  </a:schemeClr>
                </a:solidFill>
              </a:rPr>
              <a:t>used</a:t>
            </a:r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 in AI: </a:t>
            </a:r>
          </a:p>
          <a:p>
            <a:r>
              <a:rPr lang="es-MX" sz="1600" dirty="0">
                <a:solidFill>
                  <a:schemeClr val="bg1">
                    <a:lumMod val="75000"/>
                  </a:schemeClr>
                </a:solidFill>
              </a:rPr>
              <a:t>FP32, FP16, BF16, FP8 (E4M3 / E5M2), FP4, INT8, INT4,  </a:t>
            </a:r>
          </a:p>
          <a:p>
            <a:r>
              <a:rPr lang="es-MX" sz="1600" dirty="0">
                <a:solidFill>
                  <a:schemeClr val="bg1">
                    <a:lumMod val="75000"/>
                  </a:schemeClr>
                </a:solidFill>
              </a:rPr>
              <a:t>2-bit (</a:t>
            </a:r>
            <a:r>
              <a:rPr lang="es-MX" sz="1600" dirty="0" err="1">
                <a:solidFill>
                  <a:schemeClr val="bg1">
                    <a:lumMod val="75000"/>
                  </a:schemeClr>
                </a:solidFill>
              </a:rPr>
              <a:t>ternary</a:t>
            </a:r>
            <a:r>
              <a:rPr lang="es-MX" sz="1600" dirty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es-MX" sz="1600" dirty="0" err="1">
                <a:solidFill>
                  <a:schemeClr val="bg1">
                    <a:lumMod val="75000"/>
                  </a:schemeClr>
                </a:solidFill>
              </a:rPr>
              <a:t>binary</a:t>
            </a:r>
            <a:r>
              <a:rPr lang="es-MX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MX" sz="1600" dirty="0" err="1">
                <a:solidFill>
                  <a:schemeClr val="bg1">
                    <a:lumMod val="75000"/>
                  </a:schemeClr>
                </a:solidFill>
              </a:rPr>
              <a:t>quantization</a:t>
            </a:r>
            <a:r>
              <a:rPr lang="es-MX" sz="16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0997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A37BE3F9-FE4B-6D03-7D21-4A9BF7707C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301"/>
          <a:stretch/>
        </p:blipFill>
        <p:spPr bwMode="auto">
          <a:xfrm>
            <a:off x="404566" y="1257463"/>
            <a:ext cx="7886700" cy="192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A567267-28D9-50DC-BADC-C310215F7D25}"/>
              </a:ext>
            </a:extLst>
          </p:cNvPr>
          <p:cNvSpPr txBox="1"/>
          <p:nvPr/>
        </p:nvSpPr>
        <p:spPr>
          <a:xfrm>
            <a:off x="8291266" y="2025824"/>
            <a:ext cx="3569225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full-precision or simple </a:t>
            </a:r>
            <a:r>
              <a:rPr lang="es-MX" dirty="0"/>
              <a:t>precisión</a:t>
            </a:r>
          </a:p>
          <a:p>
            <a:r>
              <a:rPr lang="es-MX" sz="1100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</a:rPr>
              <a:t>Most models are natively represented with float 32-bit )</a:t>
            </a:r>
            <a:endParaRPr lang="es-MX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B99228EF-B195-E483-6FD4-5188D11F015E}"/>
              </a:ext>
            </a:extLst>
          </p:cNvPr>
          <p:cNvGrpSpPr/>
          <p:nvPr/>
        </p:nvGrpSpPr>
        <p:grpSpPr>
          <a:xfrm>
            <a:off x="366466" y="3187244"/>
            <a:ext cx="11268958" cy="3539106"/>
            <a:chOff x="366466" y="3187244"/>
            <a:chExt cx="11268958" cy="3539106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8A14082B-8158-3380-F2CE-2AB0ADE05286}"/>
                </a:ext>
              </a:extLst>
            </p:cNvPr>
            <p:cNvGrpSpPr/>
            <p:nvPr/>
          </p:nvGrpSpPr>
          <p:grpSpPr>
            <a:xfrm>
              <a:off x="366466" y="3187244"/>
              <a:ext cx="7954053" cy="3539106"/>
              <a:chOff x="366466" y="3187244"/>
              <a:chExt cx="7954053" cy="3539106"/>
            </a:xfrm>
          </p:grpSpPr>
          <p:pic>
            <p:nvPicPr>
              <p:cNvPr id="6" name="Picture 8">
                <a:extLst>
                  <a:ext uri="{FF2B5EF4-FFF2-40B4-BE49-F238E27FC236}">
                    <a16:creationId xmlns:a16="http://schemas.microsoft.com/office/drawing/2014/main" id="{9B02E678-0CF4-100F-A899-319936B7D2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0351" b="37261"/>
              <a:stretch/>
            </p:blipFill>
            <p:spPr bwMode="auto">
              <a:xfrm>
                <a:off x="366466" y="3187244"/>
                <a:ext cx="7954053" cy="1321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8">
                <a:extLst>
                  <a:ext uri="{FF2B5EF4-FFF2-40B4-BE49-F238E27FC236}">
                    <a16:creationId xmlns:a16="http://schemas.microsoft.com/office/drawing/2014/main" id="{8523EF3E-7BF5-1C49-4CDE-D84D1D6BBC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3059" b="1"/>
              <a:stretch/>
            </p:blipFill>
            <p:spPr bwMode="auto">
              <a:xfrm>
                <a:off x="366466" y="4546273"/>
                <a:ext cx="7954053" cy="21800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9C3E8014-56A7-75F8-D58F-298B253CDCEF}"/>
                </a:ext>
              </a:extLst>
            </p:cNvPr>
            <p:cNvSpPr txBox="1"/>
            <p:nvPr/>
          </p:nvSpPr>
          <p:spPr>
            <a:xfrm>
              <a:off x="8291266" y="5152982"/>
              <a:ext cx="334415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MX" dirty="0"/>
                <a:t> </a:t>
              </a:r>
              <a:r>
                <a:rPr lang="es-MX" dirty="0" err="1"/>
                <a:t>Integer-based</a:t>
              </a:r>
              <a:r>
                <a:rPr lang="es-MX" dirty="0"/>
                <a:t> </a:t>
              </a:r>
              <a:r>
                <a:rPr lang="es-MX" dirty="0" err="1"/>
                <a:t>representations</a:t>
              </a:r>
              <a:endParaRPr lang="es-MX" dirty="0"/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DB38565D-641E-5E19-7273-3BDD08750657}"/>
                </a:ext>
              </a:extLst>
            </p:cNvPr>
            <p:cNvSpPr txBox="1"/>
            <p:nvPr/>
          </p:nvSpPr>
          <p:spPr>
            <a:xfrm>
              <a:off x="8320519" y="3764280"/>
              <a:ext cx="251695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MX" dirty="0" err="1"/>
                <a:t>Half</a:t>
              </a:r>
              <a:r>
                <a:rPr lang="es-MX" dirty="0"/>
                <a:t> </a:t>
              </a:r>
              <a:r>
                <a:rPr lang="es-MX" dirty="0" err="1"/>
                <a:t>precision</a:t>
              </a:r>
              <a:endParaRPr lang="es-MX" dirty="0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ADDEE7EC-C0DD-7901-A50F-3EDEC1D390A1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EC8B4C7-81E9-6857-8D3F-1B44304F7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4275" y="2410536"/>
            <a:ext cx="1336675" cy="776708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4058C388-66C5-86FB-DFD0-926BE286988E}"/>
              </a:ext>
            </a:extLst>
          </p:cNvPr>
          <p:cNvSpPr txBox="1"/>
          <p:nvPr/>
        </p:nvSpPr>
        <p:spPr>
          <a:xfrm>
            <a:off x="584659" y="117876"/>
            <a:ext cx="11022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The more bits we use to represent a value, the more precise it generally is</a:t>
            </a: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962CD575-DFC4-AE1E-1994-F272F0B518A7}"/>
              </a:ext>
            </a:extLst>
          </p:cNvPr>
          <p:cNvGrpSpPr/>
          <p:nvPr/>
        </p:nvGrpSpPr>
        <p:grpSpPr>
          <a:xfrm>
            <a:off x="321690" y="614511"/>
            <a:ext cx="11548620" cy="1063460"/>
            <a:chOff x="321690" y="614511"/>
            <a:chExt cx="11548620" cy="1063460"/>
          </a:xfrm>
        </p:grpSpPr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F2843106-4DB3-5D83-C2B0-F68B44D69963}"/>
                </a:ext>
              </a:extLst>
            </p:cNvPr>
            <p:cNvGrpSpPr/>
            <p:nvPr/>
          </p:nvGrpSpPr>
          <p:grpSpPr>
            <a:xfrm>
              <a:off x="688056" y="614511"/>
              <a:ext cx="11182254" cy="1063460"/>
              <a:chOff x="688056" y="614511"/>
              <a:chExt cx="11182254" cy="1063460"/>
            </a:xfrm>
          </p:grpSpPr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E955F9EC-CDF0-3D08-9812-545760F2CCFD}"/>
                  </a:ext>
                </a:extLst>
              </p:cNvPr>
              <p:cNvSpPr txBox="1"/>
              <p:nvPr/>
            </p:nvSpPr>
            <p:spPr>
              <a:xfrm>
                <a:off x="8301085" y="801760"/>
                <a:ext cx="356922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MX" dirty="0" err="1"/>
                  <a:t>Double</a:t>
                </a:r>
                <a:r>
                  <a:rPr lang="es-MX" dirty="0"/>
                  <a:t> </a:t>
                </a:r>
                <a:r>
                  <a:rPr lang="es-MX" dirty="0" err="1"/>
                  <a:t>precision</a:t>
                </a:r>
                <a:endParaRPr lang="es-MX" dirty="0"/>
              </a:p>
            </p:txBody>
          </p:sp>
          <p:grpSp>
            <p:nvGrpSpPr>
              <p:cNvPr id="22" name="Grupo 21">
                <a:extLst>
                  <a:ext uri="{FF2B5EF4-FFF2-40B4-BE49-F238E27FC236}">
                    <a16:creationId xmlns:a16="http://schemas.microsoft.com/office/drawing/2014/main" id="{7BD3737B-8828-4CC3-C854-DE6B9BE116ED}"/>
                  </a:ext>
                </a:extLst>
              </p:cNvPr>
              <p:cNvGrpSpPr/>
              <p:nvPr/>
            </p:nvGrpSpPr>
            <p:grpSpPr>
              <a:xfrm>
                <a:off x="1362564" y="831850"/>
                <a:ext cx="6772275" cy="339242"/>
                <a:chOff x="1409699" y="831850"/>
                <a:chExt cx="6772275" cy="339242"/>
              </a:xfrm>
            </p:grpSpPr>
            <p:pic>
              <p:nvPicPr>
                <p:cNvPr id="5" name="Imagen 4">
                  <a:extLst>
                    <a:ext uri="{FF2B5EF4-FFF2-40B4-BE49-F238E27FC236}">
                      <a16:creationId xmlns:a16="http://schemas.microsoft.com/office/drawing/2014/main" id="{02B36086-E51D-8C7E-A016-A41BB768EE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409699" y="879746"/>
                  <a:ext cx="6772275" cy="243917"/>
                </a:xfrm>
                <a:prstGeom prst="rect">
                  <a:avLst/>
                </a:prstGeom>
              </p:spPr>
            </p:pic>
            <p:cxnSp>
              <p:nvCxnSpPr>
                <p:cNvPr id="14" name="Conector recto 13">
                  <a:extLst>
                    <a:ext uri="{FF2B5EF4-FFF2-40B4-BE49-F238E27FC236}">
                      <a16:creationId xmlns:a16="http://schemas.microsoft.com/office/drawing/2014/main" id="{5366A640-8A0C-CC39-87D6-A5D6F1C848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09699" y="831850"/>
                  <a:ext cx="0" cy="339242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Conector recto 16">
                  <a:extLst>
                    <a:ext uri="{FF2B5EF4-FFF2-40B4-BE49-F238E27FC236}">
                      <a16:creationId xmlns:a16="http://schemas.microsoft.com/office/drawing/2014/main" id="{C0D41B1D-2D68-B4D8-2C67-88CA1E9E6E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79321" y="831850"/>
                  <a:ext cx="0" cy="329518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" name="Conector recto 17">
                <a:extLst>
                  <a:ext uri="{FF2B5EF4-FFF2-40B4-BE49-F238E27FC236}">
                    <a16:creationId xmlns:a16="http://schemas.microsoft.com/office/drawing/2014/main" id="{6FCB15AA-48FF-027F-93B9-210BFEFFB6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59912" y="1191715"/>
                <a:ext cx="327486" cy="486256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Conector recto 19">
                <a:extLst>
                  <a:ext uri="{FF2B5EF4-FFF2-40B4-BE49-F238E27FC236}">
                    <a16:creationId xmlns:a16="http://schemas.microsoft.com/office/drawing/2014/main" id="{8338A988-DF25-0A8E-7994-0147A6E553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14821" y="1161368"/>
                <a:ext cx="317365" cy="513839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" name="CuadroTexto 24">
                <a:extLst>
                  <a:ext uri="{FF2B5EF4-FFF2-40B4-BE49-F238E27FC236}">
                    <a16:creationId xmlns:a16="http://schemas.microsoft.com/office/drawing/2014/main" id="{96473645-DD49-9193-7AC6-DDD9A07DAEA2}"/>
                  </a:ext>
                </a:extLst>
              </p:cNvPr>
              <p:cNvSpPr txBox="1"/>
              <p:nvPr/>
            </p:nvSpPr>
            <p:spPr>
              <a:xfrm>
                <a:off x="688056" y="614511"/>
                <a:ext cx="101652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sz="1200" dirty="0"/>
                  <a:t>-1.8×10³⁰⁸</a:t>
                </a:r>
              </a:p>
            </p:txBody>
          </p:sp>
          <p:sp>
            <p:nvSpPr>
              <p:cNvPr id="26" name="CuadroTexto 25">
                <a:extLst>
                  <a:ext uri="{FF2B5EF4-FFF2-40B4-BE49-F238E27FC236}">
                    <a16:creationId xmlns:a16="http://schemas.microsoft.com/office/drawing/2014/main" id="{790BD643-0573-B5BB-B25A-5271B1A0D182}"/>
                  </a:ext>
                </a:extLst>
              </p:cNvPr>
              <p:cNvSpPr txBox="1"/>
              <p:nvPr/>
            </p:nvSpPr>
            <p:spPr>
              <a:xfrm>
                <a:off x="7745194" y="614511"/>
                <a:ext cx="101652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sz="1200" dirty="0"/>
                  <a:t>1.8×10³⁰⁸</a:t>
                </a:r>
              </a:p>
            </p:txBody>
          </p:sp>
        </p:grp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CD7533B3-C6C6-5F59-C1D1-F1B302CB6577}"/>
                </a:ext>
              </a:extLst>
            </p:cNvPr>
            <p:cNvSpPr txBox="1"/>
            <p:nvPr/>
          </p:nvSpPr>
          <p:spPr>
            <a:xfrm>
              <a:off x="321690" y="742693"/>
              <a:ext cx="1084541" cy="50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MX" sz="2700" b="1" dirty="0">
                  <a:latin typeface="Serif"/>
                </a:rPr>
                <a:t>FP64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493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chine Language/Assembly Language/High Level Language">
            <a:extLst>
              <a:ext uri="{FF2B5EF4-FFF2-40B4-BE49-F238E27FC236}">
                <a16:creationId xmlns:a16="http://schemas.microsoft.com/office/drawing/2014/main" id="{9568C0DB-0465-E007-FC53-AD66027B8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00" y="100428"/>
            <a:ext cx="762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8E238D5-041B-3DA7-3AD0-C4F18D3F81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03" t="5668" r="4163" b="3101"/>
          <a:stretch/>
        </p:blipFill>
        <p:spPr>
          <a:xfrm>
            <a:off x="5017238" y="3604086"/>
            <a:ext cx="2513121" cy="29554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8B5C456-6FAF-89FA-E654-6FEDEF6D92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1093" y="3631489"/>
            <a:ext cx="3038475" cy="19621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1465B31-1780-BDD1-9351-748D95AEB2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420" y="3600909"/>
            <a:ext cx="3438525" cy="2752725"/>
          </a:xfrm>
          <a:prstGeom prst="rect">
            <a:avLst/>
          </a:prstGeom>
        </p:spPr>
      </p:pic>
      <p:cxnSp>
        <p:nvCxnSpPr>
          <p:cNvPr id="14" name="Conector: angular 13">
            <a:extLst>
              <a:ext uri="{FF2B5EF4-FFF2-40B4-BE49-F238E27FC236}">
                <a16:creationId xmlns:a16="http://schemas.microsoft.com/office/drawing/2014/main" id="{5364892F-F640-9DD0-AADC-E00434BE17F8}"/>
              </a:ext>
            </a:extLst>
          </p:cNvPr>
          <p:cNvCxnSpPr>
            <a:cxnSpLocks/>
            <a:endCxn id="8" idx="0"/>
          </p:cNvCxnSpPr>
          <p:nvPr/>
        </p:nvCxnSpPr>
        <p:spPr>
          <a:xfrm rot="16200000" flipH="1">
            <a:off x="9103295" y="2544453"/>
            <a:ext cx="1855956" cy="318116"/>
          </a:xfrm>
          <a:prstGeom prst="bentConnector3">
            <a:avLst>
              <a:gd name="adj1" fmla="val 1416"/>
            </a:avLst>
          </a:prstGeom>
          <a:ln w="38100">
            <a:solidFill>
              <a:srgbClr val="F1094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: angular 15">
            <a:extLst>
              <a:ext uri="{FF2B5EF4-FFF2-40B4-BE49-F238E27FC236}">
                <a16:creationId xmlns:a16="http://schemas.microsoft.com/office/drawing/2014/main" id="{74617BE3-C813-E702-2BB0-BA14215FE693}"/>
              </a:ext>
            </a:extLst>
          </p:cNvPr>
          <p:cNvCxnSpPr>
            <a:cxnSpLocks/>
            <a:endCxn id="10" idx="0"/>
          </p:cNvCxnSpPr>
          <p:nvPr/>
        </p:nvCxnSpPr>
        <p:spPr>
          <a:xfrm rot="5400000">
            <a:off x="1543348" y="2468869"/>
            <a:ext cx="1825376" cy="438705"/>
          </a:xfrm>
          <a:prstGeom prst="bentConnector3">
            <a:avLst>
              <a:gd name="adj1" fmla="val 602"/>
            </a:avLst>
          </a:prstGeom>
          <a:ln w="38100">
            <a:solidFill>
              <a:srgbClr val="F1094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F501ECF7-405E-6992-F78B-CBC53A6B478D}"/>
              </a:ext>
            </a:extLst>
          </p:cNvPr>
          <p:cNvCxnSpPr>
            <a:cxnSpLocks/>
          </p:cNvCxnSpPr>
          <p:nvPr/>
        </p:nvCxnSpPr>
        <p:spPr>
          <a:xfrm>
            <a:off x="6273799" y="2831976"/>
            <a:ext cx="1" cy="711878"/>
          </a:xfrm>
          <a:prstGeom prst="straightConnector1">
            <a:avLst/>
          </a:prstGeom>
          <a:ln w="38100">
            <a:solidFill>
              <a:srgbClr val="F1094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Imagen 26">
            <a:extLst>
              <a:ext uri="{FF2B5EF4-FFF2-40B4-BE49-F238E27FC236}">
                <a16:creationId xmlns:a16="http://schemas.microsoft.com/office/drawing/2014/main" id="{81B39021-4C01-6BAD-6B2F-C542F4AED0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904" y="927099"/>
            <a:ext cx="1450136" cy="101601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89A0D68B-A304-8203-7B6E-6492F11615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0291" y="824121"/>
            <a:ext cx="4095817" cy="5735427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E81781C7-0011-7C35-DB78-542F10466F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4472" y="1028208"/>
            <a:ext cx="2738605" cy="5582142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3EBF2EE-89DA-F795-FFBD-009E2529EDC3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121946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1628AEF-5876-47DE-B8DF-96015679F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89" y="2759588"/>
            <a:ext cx="3829050" cy="324802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334CD63-E483-42FA-BD77-6D597652E7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384" y="512500"/>
            <a:ext cx="4010025" cy="394335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ACE8DED-7508-478E-8EE5-48D334B3297D}"/>
              </a:ext>
            </a:extLst>
          </p:cNvPr>
          <p:cNvSpPr txBox="1"/>
          <p:nvPr/>
        </p:nvSpPr>
        <p:spPr>
          <a:xfrm>
            <a:off x="1269323" y="1944585"/>
            <a:ext cx="16590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000" dirty="0"/>
              <a:t>64 bits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CA2D636-8305-4196-974A-C4D5038DA1D8}"/>
              </a:ext>
            </a:extLst>
          </p:cNvPr>
          <p:cNvSpPr txBox="1"/>
          <p:nvPr/>
        </p:nvSpPr>
        <p:spPr>
          <a:xfrm>
            <a:off x="8876446" y="4383600"/>
            <a:ext cx="15776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dirty="0"/>
              <a:t>32 bits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56D9F4B-8820-4979-94AA-5A199A9A05AF}"/>
              </a:ext>
            </a:extLst>
          </p:cNvPr>
          <p:cNvSpPr/>
          <p:nvPr/>
        </p:nvSpPr>
        <p:spPr>
          <a:xfrm>
            <a:off x="200026" y="6058201"/>
            <a:ext cx="1163571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900" b="1" dirty="0"/>
              <a:t>[0, 1, 2, 3, 4, 5, 6, 7, 8, 9, 10, 11, 12, 13, 14, 15, 16, 17, 18, 19, 20, 21, 22, 23, 24, 25, 26, 27, 28, 29, 30, 31, 32, 33, 34, 35, 36, 37, 38, 39, 40, 41, 42, 43, 44, 45, 46, 47, 48, 49, 50, 51, 52, 53, 54, 55, 56, 57, 58, 59, 60, 61, 62, 63]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9ADC241-CBAA-4186-B2E2-5FBF2DACFCA4}"/>
              </a:ext>
            </a:extLst>
          </p:cNvPr>
          <p:cNvSpPr/>
          <p:nvPr/>
        </p:nvSpPr>
        <p:spPr>
          <a:xfrm>
            <a:off x="5428396" y="195024"/>
            <a:ext cx="653500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900" b="1" dirty="0"/>
              <a:t>[0, 1, 2, 3, 4, 5, 6, 7, 8, 9, 10, 11, 12, 13, 14, 15, 16, 17, 18, 19, 20, 21, 22, 23, 24, 25, 26, 27, 28, 29, 30, 31]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37097F2-B8A8-424C-B2C1-263864434499}"/>
              </a:ext>
            </a:extLst>
          </p:cNvPr>
          <p:cNvSpPr/>
          <p:nvPr/>
        </p:nvSpPr>
        <p:spPr>
          <a:xfrm>
            <a:off x="691788" y="415167"/>
            <a:ext cx="27302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b="1" dirty="0" err="1"/>
              <a:t>Architectures</a:t>
            </a:r>
            <a:endParaRPr lang="es-MX" b="1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30208BD-1A38-7949-64D0-6F6C8EB48151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3D28301-6BCF-6DDE-F858-4426DF8FAC27}"/>
              </a:ext>
            </a:extLst>
          </p:cNvPr>
          <p:cNvSpPr/>
          <p:nvPr/>
        </p:nvSpPr>
        <p:spPr>
          <a:xfrm>
            <a:off x="4119472" y="2484175"/>
            <a:ext cx="34509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dirty="0" err="1"/>
              <a:t>Memory</a:t>
            </a:r>
            <a:r>
              <a:rPr lang="es-MX" sz="2400" dirty="0"/>
              <a:t> </a:t>
            </a:r>
            <a:r>
              <a:rPr lang="es-MX" sz="2400" dirty="0" err="1"/>
              <a:t>limitations</a:t>
            </a:r>
            <a:endParaRPr lang="es-MX" sz="2400" dirty="0"/>
          </a:p>
          <a:p>
            <a:pPr algn="ctr"/>
            <a:r>
              <a:rPr lang="es-MX" dirty="0"/>
              <a:t>2^</a:t>
            </a:r>
            <a:r>
              <a:rPr lang="es-MX" dirty="0">
                <a:solidFill>
                  <a:srgbClr val="C00000"/>
                </a:solidFill>
              </a:rPr>
              <a:t>32</a:t>
            </a:r>
            <a:r>
              <a:rPr lang="es-MX" dirty="0"/>
              <a:t> =  4,294,967,296 ≈ 4.29 GB</a:t>
            </a:r>
          </a:p>
          <a:p>
            <a:pPr algn="ctr"/>
            <a:r>
              <a:rPr lang="es-MX" dirty="0"/>
              <a:t>2^</a:t>
            </a:r>
            <a:r>
              <a:rPr lang="es-MX" dirty="0">
                <a:solidFill>
                  <a:srgbClr val="C00000"/>
                </a:solidFill>
              </a:rPr>
              <a:t>64</a:t>
            </a:r>
            <a:r>
              <a:rPr lang="es-MX" dirty="0"/>
              <a:t> = 1.8446744e+19 ≈ 16 EB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E18FAD6-4B7F-1E74-D7D3-9DAA02C87A79}"/>
              </a:ext>
            </a:extLst>
          </p:cNvPr>
          <p:cNvSpPr txBox="1"/>
          <p:nvPr/>
        </p:nvSpPr>
        <p:spPr>
          <a:xfrm>
            <a:off x="4815070" y="3470235"/>
            <a:ext cx="20597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solidFill>
                  <a:schemeClr val="bg1">
                    <a:lumMod val="75000"/>
                  </a:schemeClr>
                </a:solidFill>
              </a:rPr>
              <a:t>1GB = 10^9 bytes</a:t>
            </a:r>
          </a:p>
          <a:p>
            <a:pPr algn="ctr"/>
            <a:r>
              <a:rPr lang="es-MX" sz="1600" dirty="0">
                <a:solidFill>
                  <a:schemeClr val="bg1">
                    <a:lumMod val="75000"/>
                  </a:schemeClr>
                </a:solidFill>
              </a:rPr>
              <a:t>1 EB = 10^18 bytes</a:t>
            </a:r>
          </a:p>
        </p:txBody>
      </p:sp>
    </p:spTree>
    <p:extLst>
      <p:ext uri="{BB962C8B-B14F-4D97-AF65-F5344CB8AC3E}">
        <p14:creationId xmlns:p14="http://schemas.microsoft.com/office/powerpoint/2010/main" val="319809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006FCD3C-2571-460F-9902-D7197DC50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0778" y="3809606"/>
            <a:ext cx="4382986" cy="2753546"/>
          </a:xfrm>
          <a:prstGeom prst="rect">
            <a:avLst/>
          </a:prstGeom>
        </p:spPr>
      </p:pic>
      <p:pic>
        <p:nvPicPr>
          <p:cNvPr id="7172" name="Picture 4" descr="Resultado de imagen para memoria RAM DDR5">
            <a:extLst>
              <a:ext uri="{FF2B5EF4-FFF2-40B4-BE49-F238E27FC236}">
                <a16:creationId xmlns:a16="http://schemas.microsoft.com/office/drawing/2014/main" id="{F2ABA4DB-DDF1-452F-8B4D-0DBF220A97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3" t="15568" r="4043" b="16710"/>
          <a:stretch/>
        </p:blipFill>
        <p:spPr bwMode="auto">
          <a:xfrm>
            <a:off x="8303525" y="4481915"/>
            <a:ext cx="3651601" cy="140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8AB6D3F-673C-4C1F-B523-141DDA8C8C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58" y="4359519"/>
            <a:ext cx="2232972" cy="1894138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DF611112-0874-1DFB-04EB-2ADECA281A03}"/>
              </a:ext>
            </a:extLst>
          </p:cNvPr>
          <p:cNvGrpSpPr/>
          <p:nvPr/>
        </p:nvGrpSpPr>
        <p:grpSpPr>
          <a:xfrm>
            <a:off x="7799086" y="321587"/>
            <a:ext cx="4048125" cy="3585490"/>
            <a:chOff x="7799086" y="207287"/>
            <a:chExt cx="4048125" cy="3585490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ABE00759-1A2B-4F25-BE01-46EAB060910F}"/>
                </a:ext>
              </a:extLst>
            </p:cNvPr>
            <p:cNvSpPr txBox="1"/>
            <p:nvPr/>
          </p:nvSpPr>
          <p:spPr>
            <a:xfrm>
              <a:off x="8631399" y="2215025"/>
              <a:ext cx="24520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MX" dirty="0" err="1"/>
                <a:t>Operations</a:t>
              </a:r>
              <a:r>
                <a:rPr lang="es-MX" dirty="0"/>
                <a:t> per </a:t>
              </a:r>
              <a:r>
                <a:rPr lang="es-MX" dirty="0" err="1"/>
                <a:t>second</a:t>
              </a:r>
              <a:endParaRPr lang="es-MX" dirty="0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26A06DB0-9856-4B5A-BDB5-F391422B644F}"/>
                </a:ext>
              </a:extLst>
            </p:cNvPr>
            <p:cNvSpPr/>
            <p:nvPr/>
          </p:nvSpPr>
          <p:spPr>
            <a:xfrm>
              <a:off x="7799086" y="3146446"/>
              <a:ext cx="183789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MX" dirty="0" err="1"/>
                <a:t>Integers</a:t>
              </a:r>
              <a:r>
                <a:rPr lang="es-MX" dirty="0"/>
                <a:t> </a:t>
              </a:r>
            </a:p>
            <a:p>
              <a:pPr algn="ctr"/>
              <a:r>
                <a:rPr lang="es-MX" dirty="0"/>
                <a:t>(</a:t>
              </a:r>
              <a:r>
                <a:rPr lang="es-MX" dirty="0" err="1"/>
                <a:t>int</a:t>
              </a:r>
              <a:r>
                <a:rPr lang="es-MX" dirty="0"/>
                <a:t>)</a:t>
              </a:r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E13A8158-D78C-4EC2-AC5A-34576C98C87E}"/>
                </a:ext>
              </a:extLst>
            </p:cNvPr>
            <p:cNvSpPr/>
            <p:nvPr/>
          </p:nvSpPr>
          <p:spPr>
            <a:xfrm>
              <a:off x="10213467" y="3146446"/>
              <a:ext cx="16337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MX" dirty="0"/>
                <a:t>Real </a:t>
              </a:r>
              <a:r>
                <a:rPr lang="es-MX" dirty="0" err="1"/>
                <a:t>numbers</a:t>
              </a:r>
              <a:endParaRPr lang="es-MX" dirty="0"/>
            </a:p>
            <a:p>
              <a:pPr algn="ctr"/>
              <a:r>
                <a:rPr lang="es-MX" dirty="0"/>
                <a:t>(</a:t>
              </a:r>
              <a:r>
                <a:rPr lang="es-MX" dirty="0" err="1"/>
                <a:t>Floats</a:t>
              </a:r>
              <a:r>
                <a:rPr lang="es-MX" dirty="0"/>
                <a:t>)</a:t>
              </a:r>
            </a:p>
          </p:txBody>
        </p:sp>
        <p:sp>
          <p:nvSpPr>
            <p:cNvPr id="22" name="Cerrar llave 21">
              <a:extLst>
                <a:ext uri="{FF2B5EF4-FFF2-40B4-BE49-F238E27FC236}">
                  <a16:creationId xmlns:a16="http://schemas.microsoft.com/office/drawing/2014/main" id="{C5B9FAFB-6782-4050-BE9B-7FDF50B91DF6}"/>
                </a:ext>
              </a:extLst>
            </p:cNvPr>
            <p:cNvSpPr/>
            <p:nvPr/>
          </p:nvSpPr>
          <p:spPr>
            <a:xfrm rot="16200000">
              <a:off x="9604899" y="1693441"/>
              <a:ext cx="505018" cy="2362417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71DF925-110A-4B6E-BAA1-C93DB213D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06264" y="207287"/>
              <a:ext cx="2124075" cy="2038350"/>
            </a:xfrm>
            <a:prstGeom prst="rect">
              <a:avLst/>
            </a:prstGeom>
          </p:spPr>
        </p:pic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D0C73A90-EBDC-4503-B0C9-34CD83F28D8D}"/>
                </a:ext>
              </a:extLst>
            </p:cNvPr>
            <p:cNvSpPr txBox="1"/>
            <p:nvPr/>
          </p:nvSpPr>
          <p:spPr>
            <a:xfrm>
              <a:off x="8676199" y="856065"/>
              <a:ext cx="236241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400" b="1" dirty="0">
                  <a:solidFill>
                    <a:srgbClr val="C00000"/>
                  </a:solidFill>
                </a:rPr>
                <a:t>Hertz</a:t>
              </a:r>
            </a:p>
            <a:p>
              <a:pPr algn="ctr"/>
              <a:r>
                <a:rPr lang="es-MX" sz="1400" b="1" dirty="0">
                  <a:solidFill>
                    <a:schemeClr val="bg1">
                      <a:lumMod val="65000"/>
                    </a:schemeClr>
                  </a:solidFill>
                </a:rPr>
                <a:t>(</a:t>
              </a:r>
              <a:r>
                <a:rPr lang="es-MX" sz="1400" b="1" dirty="0" err="1">
                  <a:solidFill>
                    <a:schemeClr val="bg1">
                      <a:lumMod val="65000"/>
                    </a:schemeClr>
                  </a:solidFill>
                </a:rPr>
                <a:t>e.g</a:t>
              </a:r>
              <a:r>
                <a:rPr lang="es-MX" sz="1400" b="1" dirty="0">
                  <a:solidFill>
                    <a:schemeClr val="bg1">
                      <a:lumMod val="65000"/>
                    </a:schemeClr>
                  </a:solidFill>
                </a:rPr>
                <a:t>. GHz)</a:t>
              </a:r>
            </a:p>
          </p:txBody>
        </p:sp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BA53715E-AABD-7710-F2A1-2D3D917FF751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549ECFB9-AFB5-2A47-CC41-AE3DD52807CE}"/>
              </a:ext>
            </a:extLst>
          </p:cNvPr>
          <p:cNvGrpSpPr/>
          <p:nvPr/>
        </p:nvGrpSpPr>
        <p:grpSpPr>
          <a:xfrm>
            <a:off x="174037" y="254322"/>
            <a:ext cx="7218833" cy="3802149"/>
            <a:chOff x="174037" y="140022"/>
            <a:chExt cx="7218833" cy="3802149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5D4A4BD1-925B-47C6-A934-0F532AF6C0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22965"/>
            <a:stretch/>
          </p:blipFill>
          <p:spPr>
            <a:xfrm>
              <a:off x="3302014" y="140022"/>
              <a:ext cx="4090856" cy="3211409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4AE04118-44D2-4A87-A682-C930DB5804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03076" y="3293228"/>
              <a:ext cx="509461" cy="648943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6C6904BA-A665-4169-9D26-722CFEE3FF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02450" y="3304500"/>
              <a:ext cx="285750" cy="563959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7A4B33A1-DA40-055F-F045-0800A88F692F}"/>
                </a:ext>
              </a:extLst>
            </p:cNvPr>
            <p:cNvSpPr txBox="1"/>
            <p:nvPr/>
          </p:nvSpPr>
          <p:spPr>
            <a:xfrm>
              <a:off x="174037" y="1330227"/>
              <a:ext cx="322903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MX" dirty="0">
                  <a:solidFill>
                    <a:schemeClr val="bg1">
                      <a:lumMod val="65000"/>
                    </a:schemeClr>
                  </a:solidFill>
                </a:rPr>
                <a:t>ALU (</a:t>
              </a:r>
              <a:r>
                <a:rPr lang="es-MX" dirty="0" err="1">
                  <a:solidFill>
                    <a:schemeClr val="bg1">
                      <a:lumMod val="65000"/>
                    </a:schemeClr>
                  </a:solidFill>
                </a:rPr>
                <a:t>Arithmetic</a:t>
              </a:r>
              <a:r>
                <a:rPr lang="es-MX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MX" dirty="0" err="1">
                  <a:solidFill>
                    <a:schemeClr val="bg1">
                      <a:lumMod val="65000"/>
                    </a:schemeClr>
                  </a:solidFill>
                </a:rPr>
                <a:t>Logic</a:t>
              </a:r>
              <a:r>
                <a:rPr lang="es-MX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MX" dirty="0" err="1">
                  <a:solidFill>
                    <a:schemeClr val="bg1">
                      <a:lumMod val="65000"/>
                    </a:schemeClr>
                  </a:solidFill>
                </a:rPr>
                <a:t>Unit</a:t>
              </a:r>
              <a:r>
                <a:rPr lang="es-MX" dirty="0">
                  <a:solidFill>
                    <a:schemeClr val="bg1">
                      <a:lumMod val="65000"/>
                    </a:schemeClr>
                  </a:solidFill>
                </a:rPr>
                <a:t>)</a:t>
              </a:r>
            </a:p>
            <a:p>
              <a:r>
                <a:rPr lang="es-MX" dirty="0">
                  <a:solidFill>
                    <a:schemeClr val="bg1">
                      <a:lumMod val="65000"/>
                    </a:schemeClr>
                  </a:solidFill>
                </a:rPr>
                <a:t>AGU (</a:t>
              </a:r>
              <a:r>
                <a:rPr lang="es-MX" dirty="0" err="1">
                  <a:solidFill>
                    <a:schemeClr val="bg1">
                      <a:lumMod val="65000"/>
                    </a:schemeClr>
                  </a:solidFill>
                </a:rPr>
                <a:t>Address</a:t>
              </a:r>
              <a:r>
                <a:rPr lang="es-MX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MX" dirty="0" err="1">
                  <a:solidFill>
                    <a:schemeClr val="bg1">
                      <a:lumMod val="65000"/>
                    </a:schemeClr>
                  </a:solidFill>
                </a:rPr>
                <a:t>Generation</a:t>
              </a:r>
              <a:r>
                <a:rPr lang="es-MX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MX" dirty="0" err="1">
                  <a:solidFill>
                    <a:schemeClr val="bg1">
                      <a:lumMod val="65000"/>
                    </a:schemeClr>
                  </a:solidFill>
                </a:rPr>
                <a:t>Unit</a:t>
              </a:r>
              <a:r>
                <a:rPr lang="es-MX" dirty="0">
                  <a:solidFill>
                    <a:schemeClr val="bg1">
                      <a:lumMod val="65000"/>
                    </a:schemeClr>
                  </a:solidFill>
                </a:rPr>
                <a:t>)</a:t>
              </a:r>
            </a:p>
            <a:p>
              <a:r>
                <a:rPr lang="es-MX" dirty="0">
                  <a:solidFill>
                    <a:schemeClr val="bg1">
                      <a:lumMod val="65000"/>
                    </a:schemeClr>
                  </a:solidFill>
                </a:rPr>
                <a:t>FPU (</a:t>
              </a:r>
              <a:r>
                <a:rPr lang="es-MX" dirty="0" err="1">
                  <a:solidFill>
                    <a:schemeClr val="bg1">
                      <a:lumMod val="65000"/>
                    </a:schemeClr>
                  </a:solidFill>
                </a:rPr>
                <a:t>Floating</a:t>
              </a:r>
              <a:r>
                <a:rPr lang="es-MX" dirty="0">
                  <a:solidFill>
                    <a:schemeClr val="bg1">
                      <a:lumMod val="65000"/>
                    </a:schemeClr>
                  </a:solidFill>
                </a:rPr>
                <a:t> Point </a:t>
              </a:r>
              <a:r>
                <a:rPr lang="es-MX" dirty="0" err="1">
                  <a:solidFill>
                    <a:schemeClr val="bg1">
                      <a:lumMod val="65000"/>
                    </a:schemeClr>
                  </a:solidFill>
                </a:rPr>
                <a:t>Unit</a:t>
              </a:r>
              <a:r>
                <a:rPr lang="es-MX" dirty="0">
                  <a:solidFill>
                    <a:schemeClr val="bg1">
                      <a:lumMod val="65000"/>
                    </a:schemeClr>
                  </a:solidFill>
                </a:rPr>
                <a:t>)</a:t>
              </a:r>
            </a:p>
          </p:txBody>
        </p:sp>
      </p:grpSp>
      <p:sp>
        <p:nvSpPr>
          <p:cNvPr id="10" name="Flecha: hacia abajo 9">
            <a:extLst>
              <a:ext uri="{FF2B5EF4-FFF2-40B4-BE49-F238E27FC236}">
                <a16:creationId xmlns:a16="http://schemas.microsoft.com/office/drawing/2014/main" id="{49A1BFE9-5B3A-796E-DE64-793990C2D4B8}"/>
              </a:ext>
            </a:extLst>
          </p:cNvPr>
          <p:cNvSpPr/>
          <p:nvPr/>
        </p:nvSpPr>
        <p:spPr>
          <a:xfrm rot="16200000">
            <a:off x="2885116" y="5128769"/>
            <a:ext cx="259930" cy="57386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8DEA1F1-0F23-3A6D-74CA-76E7DBAA6296}"/>
              </a:ext>
            </a:extLst>
          </p:cNvPr>
          <p:cNvSpPr/>
          <p:nvPr/>
        </p:nvSpPr>
        <p:spPr>
          <a:xfrm>
            <a:off x="7188201" y="5909428"/>
            <a:ext cx="46590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dirty="0" err="1"/>
              <a:t>Random</a:t>
            </a:r>
            <a:r>
              <a:rPr lang="es-MX" dirty="0"/>
              <a:t> Access </a:t>
            </a:r>
            <a:r>
              <a:rPr lang="es-MX" dirty="0" err="1"/>
              <a:t>Memory</a:t>
            </a:r>
            <a:r>
              <a:rPr lang="es-MX" dirty="0"/>
              <a:t>, RAM </a:t>
            </a:r>
          </a:p>
          <a:p>
            <a:pPr algn="ctr"/>
            <a:r>
              <a:rPr lang="es-MX" dirty="0" err="1">
                <a:solidFill>
                  <a:schemeClr val="bg1">
                    <a:lumMod val="65000"/>
                  </a:schemeClr>
                </a:solidFill>
              </a:rPr>
              <a:t>Memory</a:t>
            </a:r>
            <a:r>
              <a:rPr lang="es-MX" dirty="0">
                <a:solidFill>
                  <a:schemeClr val="bg1">
                    <a:lumMod val="65000"/>
                  </a:schemeClr>
                </a:solidFill>
              </a:rPr>
              <a:t> GB, </a:t>
            </a:r>
            <a:r>
              <a:rPr lang="es-MX" dirty="0" err="1">
                <a:solidFill>
                  <a:schemeClr val="bg1">
                    <a:lumMod val="65000"/>
                  </a:schemeClr>
                </a:solidFill>
              </a:rPr>
              <a:t>Configuration</a:t>
            </a:r>
            <a:r>
              <a:rPr lang="es-MX" dirty="0">
                <a:solidFill>
                  <a:schemeClr val="bg1">
                    <a:lumMod val="65000"/>
                  </a:schemeClr>
                </a:solidFill>
              </a:rPr>
              <a:t>, DDR4/DDR5, CL</a:t>
            </a:r>
          </a:p>
        </p:txBody>
      </p:sp>
    </p:spTree>
    <p:extLst>
      <p:ext uri="{BB962C8B-B14F-4D97-AF65-F5344CB8AC3E}">
        <p14:creationId xmlns:p14="http://schemas.microsoft.com/office/powerpoint/2010/main" val="202297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n para kirin procesador">
            <a:extLst>
              <a:ext uri="{FF2B5EF4-FFF2-40B4-BE49-F238E27FC236}">
                <a16:creationId xmlns:a16="http://schemas.microsoft.com/office/drawing/2014/main" id="{A3799D63-4828-79AB-9671-574F5230E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088" y="1303474"/>
            <a:ext cx="1579114" cy="1574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do de imagen para exynos">
            <a:extLst>
              <a:ext uri="{FF2B5EF4-FFF2-40B4-BE49-F238E27FC236}">
                <a16:creationId xmlns:a16="http://schemas.microsoft.com/office/drawing/2014/main" id="{41085850-7335-D510-49BF-765A2871E4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2" r="21119"/>
          <a:stretch/>
        </p:blipFill>
        <p:spPr bwMode="auto">
          <a:xfrm>
            <a:off x="5765923" y="1374021"/>
            <a:ext cx="1549236" cy="1574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Resultado de imagen para snapdragon procesador">
            <a:extLst>
              <a:ext uri="{FF2B5EF4-FFF2-40B4-BE49-F238E27FC236}">
                <a16:creationId xmlns:a16="http://schemas.microsoft.com/office/drawing/2014/main" id="{D52F6364-06A6-D685-9ACA-2D675508FF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0" t="9537" r="25500" b="15132"/>
          <a:stretch/>
        </p:blipFill>
        <p:spPr bwMode="auto">
          <a:xfrm>
            <a:off x="9500703" y="4888622"/>
            <a:ext cx="2352027" cy="1574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CCC14ED-222F-6F33-CCDE-7D1176D2D985}"/>
              </a:ext>
            </a:extLst>
          </p:cNvPr>
          <p:cNvSpPr txBox="1"/>
          <p:nvPr/>
        </p:nvSpPr>
        <p:spPr>
          <a:xfrm>
            <a:off x="258587" y="272499"/>
            <a:ext cx="4752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err="1">
                <a:latin typeface="+mj-lt"/>
              </a:rPr>
              <a:t>Consumer</a:t>
            </a:r>
            <a:r>
              <a:rPr lang="es-MX" sz="2400" b="1" dirty="0">
                <a:latin typeface="+mj-lt"/>
              </a:rPr>
              <a:t> </a:t>
            </a:r>
            <a:r>
              <a:rPr lang="es-MX" sz="2400" b="1" dirty="0" err="1">
                <a:latin typeface="+mj-lt"/>
              </a:rPr>
              <a:t>range</a:t>
            </a:r>
            <a:endParaRPr lang="es-MX" sz="2400" b="1" dirty="0">
              <a:latin typeface="+mj-lt"/>
            </a:endParaRPr>
          </a:p>
          <a:p>
            <a:pPr algn="ctr"/>
            <a:r>
              <a:rPr lang="es-MX" sz="2400" b="1" dirty="0">
                <a:latin typeface="+mj-lt"/>
              </a:rPr>
              <a:t>(</a:t>
            </a:r>
            <a:r>
              <a:rPr lang="es-MX" sz="2400" b="1" dirty="0" err="1">
                <a:latin typeface="+mj-lt"/>
              </a:rPr>
              <a:t>architecture</a:t>
            </a:r>
            <a:r>
              <a:rPr lang="es-MX" sz="2400" b="1" dirty="0">
                <a:latin typeface="+mj-lt"/>
              </a:rPr>
              <a:t>: </a:t>
            </a:r>
            <a:r>
              <a:rPr lang="es-MX" sz="2400" b="1" dirty="0">
                <a:solidFill>
                  <a:srgbClr val="C00000"/>
                </a:solidFill>
                <a:latin typeface="+mj-lt"/>
              </a:rPr>
              <a:t>x86-64</a:t>
            </a:r>
            <a:r>
              <a:rPr lang="es-MX" sz="2400" b="1" dirty="0">
                <a:latin typeface="+mj-lt"/>
              </a:rPr>
              <a:t>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8FBC38C-5F3A-CACD-8812-DF12E0630814}"/>
              </a:ext>
            </a:extLst>
          </p:cNvPr>
          <p:cNvSpPr txBox="1"/>
          <p:nvPr/>
        </p:nvSpPr>
        <p:spPr>
          <a:xfrm>
            <a:off x="7493728" y="262139"/>
            <a:ext cx="29398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b="1" dirty="0">
                <a:latin typeface="+mj-lt"/>
              </a:rPr>
              <a:t>“Mobile” </a:t>
            </a:r>
            <a:r>
              <a:rPr lang="es-MX" sz="2400" b="1" dirty="0" err="1">
                <a:latin typeface="+mj-lt"/>
              </a:rPr>
              <a:t>range</a:t>
            </a:r>
            <a:endParaRPr lang="es-MX" sz="2400" b="1" dirty="0">
              <a:latin typeface="+mj-lt"/>
            </a:endParaRPr>
          </a:p>
          <a:p>
            <a:pPr algn="ctr"/>
            <a:r>
              <a:rPr lang="es-MX" sz="2400" b="1" dirty="0">
                <a:latin typeface="+mj-lt"/>
              </a:rPr>
              <a:t>(</a:t>
            </a:r>
            <a:r>
              <a:rPr lang="es-MX" sz="2400" b="1" dirty="0" err="1"/>
              <a:t>architecture</a:t>
            </a:r>
            <a:r>
              <a:rPr lang="es-MX" sz="2400" b="1" dirty="0"/>
              <a:t> </a:t>
            </a:r>
            <a:r>
              <a:rPr lang="es-MX" sz="2400" b="1" dirty="0">
                <a:latin typeface="+mj-lt"/>
              </a:rPr>
              <a:t>: </a:t>
            </a:r>
            <a:r>
              <a:rPr lang="es-MX" sz="2400" b="1" dirty="0">
                <a:solidFill>
                  <a:srgbClr val="C00000"/>
                </a:solidFill>
                <a:latin typeface="+mj-lt"/>
              </a:rPr>
              <a:t>ARM</a:t>
            </a:r>
            <a:r>
              <a:rPr lang="es-MX" sz="2400" b="1" dirty="0">
                <a:latin typeface="+mj-lt"/>
              </a:rPr>
              <a:t>)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75B91AE4-58A7-5FBE-5530-B7AEB653D5B9}"/>
              </a:ext>
            </a:extLst>
          </p:cNvPr>
          <p:cNvCxnSpPr>
            <a:cxnSpLocks/>
          </p:cNvCxnSpPr>
          <p:nvPr/>
        </p:nvCxnSpPr>
        <p:spPr>
          <a:xfrm>
            <a:off x="5257221" y="298257"/>
            <a:ext cx="0" cy="6309899"/>
          </a:xfrm>
          <a:prstGeom prst="line">
            <a:avLst/>
          </a:prstGeom>
          <a:ln w="762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6" descr="Resultado de imagen para mediatek processor">
            <a:extLst>
              <a:ext uri="{FF2B5EF4-FFF2-40B4-BE49-F238E27FC236}">
                <a16:creationId xmlns:a16="http://schemas.microsoft.com/office/drawing/2014/main" id="{0010D833-FB88-0A98-A75F-D08D1A267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787" y="4944558"/>
            <a:ext cx="1911854" cy="138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4C1A290-25C1-F076-DABE-58B7C9249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425" y="2209799"/>
            <a:ext cx="2756783" cy="275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MD Ryzen 7 review en español (Análisis completo)">
            <a:extLst>
              <a:ext uri="{FF2B5EF4-FFF2-40B4-BE49-F238E27FC236}">
                <a16:creationId xmlns:a16="http://schemas.microsoft.com/office/drawing/2014/main" id="{538EC056-3DD5-95DE-5ED5-FCA04CE7A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657198"/>
            <a:ext cx="2225676" cy="1735664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4D1E737-941C-1D0D-7232-5E15EFCB3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447" y="2948393"/>
            <a:ext cx="3348641" cy="1885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50D1FE1-D745-FBE6-BFBE-A8B657C28E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146840">
            <a:off x="2606793" y="4586270"/>
            <a:ext cx="2078261" cy="342948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5C8E5E38-79E6-9FA2-AB19-97227DF40F10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244253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3848D9D-B0A8-0935-E9C0-27A19DD923A2}"/>
              </a:ext>
            </a:extLst>
          </p:cNvPr>
          <p:cNvSpPr txBox="1"/>
          <p:nvPr/>
        </p:nvSpPr>
        <p:spPr>
          <a:xfrm>
            <a:off x="1740094" y="2379479"/>
            <a:ext cx="799488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6600" dirty="0">
                <a:solidFill>
                  <a:srgbClr val="0070C0"/>
                </a:solidFill>
              </a:rPr>
              <a:t>Intel</a:t>
            </a:r>
            <a:r>
              <a:rPr lang="es-MX" sz="6600" dirty="0"/>
              <a:t>  Core  </a:t>
            </a:r>
            <a:r>
              <a:rPr lang="es-MX" sz="6600" dirty="0">
                <a:solidFill>
                  <a:schemeClr val="accent2"/>
                </a:solidFill>
              </a:rPr>
              <a:t>i5</a:t>
            </a:r>
            <a:r>
              <a:rPr lang="es-MX" sz="6600" dirty="0"/>
              <a:t> </a:t>
            </a:r>
            <a:r>
              <a:rPr lang="es-MX" sz="6600" dirty="0">
                <a:solidFill>
                  <a:srgbClr val="FF0000"/>
                </a:solidFill>
              </a:rPr>
              <a:t>9 </a:t>
            </a:r>
            <a:r>
              <a:rPr lang="es-MX" sz="6600" dirty="0">
                <a:solidFill>
                  <a:srgbClr val="7030A0"/>
                </a:solidFill>
              </a:rPr>
              <a:t>700 </a:t>
            </a:r>
            <a:r>
              <a:rPr lang="es-MX" sz="6600" dirty="0">
                <a:solidFill>
                  <a:srgbClr val="92D050"/>
                </a:solidFill>
              </a:rPr>
              <a:t>k</a:t>
            </a:r>
            <a:r>
              <a:rPr lang="es-MX" sz="6600" dirty="0"/>
              <a:t>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1FFD2C-2A4A-31FB-F46E-B9A172160907}"/>
              </a:ext>
            </a:extLst>
          </p:cNvPr>
          <p:cNvSpPr txBox="1"/>
          <p:nvPr/>
        </p:nvSpPr>
        <p:spPr>
          <a:xfrm>
            <a:off x="1740094" y="3928778"/>
            <a:ext cx="77952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6000" dirty="0">
                <a:solidFill>
                  <a:srgbClr val="0070C0"/>
                </a:solidFill>
              </a:rPr>
              <a:t> AMD </a:t>
            </a:r>
            <a:r>
              <a:rPr lang="es-MX" sz="6000" dirty="0"/>
              <a:t>Ryzen </a:t>
            </a:r>
            <a:r>
              <a:rPr lang="es-MX" sz="6000" dirty="0">
                <a:solidFill>
                  <a:schemeClr val="accent2"/>
                </a:solidFill>
              </a:rPr>
              <a:t>5</a:t>
            </a:r>
            <a:r>
              <a:rPr lang="es-MX" sz="6000" dirty="0"/>
              <a:t>   </a:t>
            </a:r>
            <a:r>
              <a:rPr lang="es-MX" sz="6000" dirty="0">
                <a:solidFill>
                  <a:srgbClr val="FF0000"/>
                </a:solidFill>
              </a:rPr>
              <a:t>3  </a:t>
            </a:r>
            <a:r>
              <a:rPr lang="es-MX" sz="6000" dirty="0">
                <a:solidFill>
                  <a:srgbClr val="7030A0"/>
                </a:solidFill>
              </a:rPr>
              <a:t>500 </a:t>
            </a:r>
            <a:r>
              <a:rPr lang="es-MX" sz="6000" dirty="0">
                <a:solidFill>
                  <a:srgbClr val="92D050"/>
                </a:solidFill>
              </a:rPr>
              <a:t>u</a:t>
            </a:r>
            <a:r>
              <a:rPr lang="es-MX" sz="6000" dirty="0"/>
              <a:t>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CDC08C1-7215-319F-6718-8F74915B699E}"/>
              </a:ext>
            </a:extLst>
          </p:cNvPr>
          <p:cNvSpPr txBox="1"/>
          <p:nvPr/>
        </p:nvSpPr>
        <p:spPr>
          <a:xfrm>
            <a:off x="1740094" y="5754004"/>
            <a:ext cx="2042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err="1">
                <a:solidFill>
                  <a:srgbClr val="0070C0"/>
                </a:solidFill>
              </a:rPr>
              <a:t>Manufacturer</a:t>
            </a:r>
            <a:r>
              <a:rPr lang="es-MX" sz="240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2DC9FF4-619C-BFF8-6AF1-5419CBBA9383}"/>
              </a:ext>
            </a:extLst>
          </p:cNvPr>
          <p:cNvSpPr txBox="1"/>
          <p:nvPr/>
        </p:nvSpPr>
        <p:spPr>
          <a:xfrm>
            <a:off x="5725144" y="5754004"/>
            <a:ext cx="1008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solidFill>
                  <a:schemeClr val="accent2"/>
                </a:solidFill>
              </a:rPr>
              <a:t>Series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421AA88-51FA-BE64-E90D-8DAD6E058E77}"/>
              </a:ext>
            </a:extLst>
          </p:cNvPr>
          <p:cNvSpPr txBox="1"/>
          <p:nvPr/>
        </p:nvSpPr>
        <p:spPr>
          <a:xfrm>
            <a:off x="6165410" y="1501714"/>
            <a:ext cx="1788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err="1">
                <a:solidFill>
                  <a:srgbClr val="C00000"/>
                </a:solidFill>
              </a:rPr>
              <a:t>Generation</a:t>
            </a:r>
            <a:r>
              <a:rPr lang="es-MX" sz="2400" dirty="0">
                <a:solidFill>
                  <a:srgbClr val="C00000"/>
                </a:solidFill>
              </a:rPr>
              <a:t> 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F39DB90-3003-5F99-B555-19E5D3EA129C}"/>
              </a:ext>
            </a:extLst>
          </p:cNvPr>
          <p:cNvSpPr txBox="1"/>
          <p:nvPr/>
        </p:nvSpPr>
        <p:spPr>
          <a:xfrm>
            <a:off x="7060012" y="5569338"/>
            <a:ext cx="26749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solidFill>
                  <a:srgbClr val="7030A0"/>
                </a:solidFill>
              </a:rPr>
              <a:t>Stock </a:t>
            </a:r>
            <a:r>
              <a:rPr lang="es-MX" sz="2400" dirty="0" err="1">
                <a:solidFill>
                  <a:srgbClr val="7030A0"/>
                </a:solidFill>
              </a:rPr>
              <a:t>Keeping</a:t>
            </a:r>
            <a:r>
              <a:rPr lang="es-MX" sz="2400" dirty="0">
                <a:solidFill>
                  <a:srgbClr val="7030A0"/>
                </a:solidFill>
              </a:rPr>
              <a:t> </a:t>
            </a:r>
            <a:r>
              <a:rPr lang="es-MX" sz="2400" dirty="0" err="1">
                <a:solidFill>
                  <a:srgbClr val="7030A0"/>
                </a:solidFill>
              </a:rPr>
              <a:t>Unit</a:t>
            </a:r>
            <a:endParaRPr lang="es-MX" sz="2400" dirty="0">
              <a:solidFill>
                <a:srgbClr val="7030A0"/>
              </a:solidFill>
            </a:endParaRPr>
          </a:p>
          <a:p>
            <a:pPr algn="ctr"/>
            <a:r>
              <a:rPr lang="es-MX" sz="2400" dirty="0">
                <a:solidFill>
                  <a:srgbClr val="7030A0"/>
                </a:solidFill>
              </a:rPr>
              <a:t>(SKU)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4AC4928-475E-87F9-16A0-ACE484277848}"/>
              </a:ext>
            </a:extLst>
          </p:cNvPr>
          <p:cNvSpPr txBox="1"/>
          <p:nvPr/>
        </p:nvSpPr>
        <p:spPr>
          <a:xfrm>
            <a:off x="8716976" y="1393992"/>
            <a:ext cx="240887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err="1">
                <a:solidFill>
                  <a:schemeClr val="accent6"/>
                </a:solidFill>
              </a:rPr>
              <a:t>Variants</a:t>
            </a:r>
            <a:r>
              <a:rPr lang="es-MX" sz="2400" dirty="0">
                <a:solidFill>
                  <a:schemeClr val="accent6"/>
                </a:solidFill>
              </a:rPr>
              <a:t> </a:t>
            </a:r>
          </a:p>
          <a:p>
            <a:pPr algn="ctr"/>
            <a:r>
              <a:rPr lang="es-MX" sz="1400" dirty="0">
                <a:solidFill>
                  <a:schemeClr val="accent6"/>
                </a:solidFill>
              </a:rPr>
              <a:t>(U, K, X, HQ, M, G etc.) 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D4161AC-EA56-55F6-3493-1EF9C0BB542A}"/>
              </a:ext>
            </a:extLst>
          </p:cNvPr>
          <p:cNvCxnSpPr>
            <a:cxnSpLocks/>
          </p:cNvCxnSpPr>
          <p:nvPr/>
        </p:nvCxnSpPr>
        <p:spPr>
          <a:xfrm>
            <a:off x="3575502" y="2168639"/>
            <a:ext cx="0" cy="325078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AD392FF-FC9E-C079-2FC7-941DF91FD8BF}"/>
              </a:ext>
            </a:extLst>
          </p:cNvPr>
          <p:cNvCxnSpPr>
            <a:cxnSpLocks/>
          </p:cNvCxnSpPr>
          <p:nvPr/>
        </p:nvCxnSpPr>
        <p:spPr>
          <a:xfrm>
            <a:off x="5725144" y="2168639"/>
            <a:ext cx="0" cy="325078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4CA82F33-E01A-451F-F7AD-B590FAFA81D0}"/>
              </a:ext>
            </a:extLst>
          </p:cNvPr>
          <p:cNvCxnSpPr>
            <a:cxnSpLocks/>
          </p:cNvCxnSpPr>
          <p:nvPr/>
        </p:nvCxnSpPr>
        <p:spPr>
          <a:xfrm>
            <a:off x="6637190" y="2168639"/>
            <a:ext cx="0" cy="325078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FB22B16-E8AD-E7AA-00A3-92FACCD9C265}"/>
              </a:ext>
            </a:extLst>
          </p:cNvPr>
          <p:cNvCxnSpPr>
            <a:cxnSpLocks/>
          </p:cNvCxnSpPr>
          <p:nvPr/>
        </p:nvCxnSpPr>
        <p:spPr>
          <a:xfrm>
            <a:off x="7219870" y="2168639"/>
            <a:ext cx="0" cy="325078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62BB6B8B-1EAC-455D-D2DF-B4A6F8DF75D2}"/>
              </a:ext>
            </a:extLst>
          </p:cNvPr>
          <p:cNvCxnSpPr>
            <a:cxnSpLocks/>
          </p:cNvCxnSpPr>
          <p:nvPr/>
        </p:nvCxnSpPr>
        <p:spPr>
          <a:xfrm>
            <a:off x="8716976" y="2168639"/>
            <a:ext cx="0" cy="325078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1ADB75A-2F1C-3AFC-4A52-3CE4370A3A0D}"/>
              </a:ext>
            </a:extLst>
          </p:cNvPr>
          <p:cNvSpPr txBox="1"/>
          <p:nvPr/>
        </p:nvSpPr>
        <p:spPr>
          <a:xfrm>
            <a:off x="4058774" y="1501714"/>
            <a:ext cx="11250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err="1"/>
              <a:t>Family</a:t>
            </a:r>
            <a:r>
              <a:rPr lang="es-MX" sz="2400" dirty="0"/>
              <a:t> </a:t>
            </a:r>
          </a:p>
        </p:txBody>
      </p:sp>
      <p:sp>
        <p:nvSpPr>
          <p:cNvPr id="18" name="Google Shape;141;p3">
            <a:extLst>
              <a:ext uri="{FF2B5EF4-FFF2-40B4-BE49-F238E27FC236}">
                <a16:creationId xmlns:a16="http://schemas.microsoft.com/office/drawing/2014/main" id="{6E54B621-74E9-3D31-D2C4-097C7CE5DC64}"/>
              </a:ext>
            </a:extLst>
          </p:cNvPr>
          <p:cNvSpPr txBox="1"/>
          <p:nvPr/>
        </p:nvSpPr>
        <p:spPr>
          <a:xfrm>
            <a:off x="522896" y="222967"/>
            <a:ext cx="11146208" cy="52318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 err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Nomenclature</a:t>
            </a:r>
            <a:endParaRPr lang="es-MX"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336D5A7-3DEF-D501-A632-76D8E855E8D3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9747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 descr="Resultado de imagen para Intel">
            <a:extLst>
              <a:ext uri="{FF2B5EF4-FFF2-40B4-BE49-F238E27FC236}">
                <a16:creationId xmlns:a16="http://schemas.microsoft.com/office/drawing/2014/main" id="{8BB62593-68C5-5B24-5A8A-6A7512A35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505" y="135885"/>
            <a:ext cx="1139749" cy="755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Resultado de imagen para intel celeron">
            <a:extLst>
              <a:ext uri="{FF2B5EF4-FFF2-40B4-BE49-F238E27FC236}">
                <a16:creationId xmlns:a16="http://schemas.microsoft.com/office/drawing/2014/main" id="{FE492533-0531-B9A7-0CEE-27238BF0C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44" y="1235818"/>
            <a:ext cx="1893417" cy="189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sultado de imagen para intel pentium">
            <a:extLst>
              <a:ext uri="{FF2B5EF4-FFF2-40B4-BE49-F238E27FC236}">
                <a16:creationId xmlns:a16="http://schemas.microsoft.com/office/drawing/2014/main" id="{61685FA9-37DF-0A48-A503-5865F1FAD5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4" b="11644"/>
          <a:stretch/>
        </p:blipFill>
        <p:spPr bwMode="auto">
          <a:xfrm>
            <a:off x="487133" y="3129236"/>
            <a:ext cx="1756087" cy="1347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esultado de imagen para intel core i3 i5 i7 i9">
            <a:extLst>
              <a:ext uri="{FF2B5EF4-FFF2-40B4-BE49-F238E27FC236}">
                <a16:creationId xmlns:a16="http://schemas.microsoft.com/office/drawing/2014/main" id="{7BDA901A-2090-2E98-1B89-D6CA6D88E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193" y="3066014"/>
            <a:ext cx="6709611" cy="199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Resultado de imagen para intel xeon">
            <a:extLst>
              <a:ext uri="{FF2B5EF4-FFF2-40B4-BE49-F238E27FC236}">
                <a16:creationId xmlns:a16="http://schemas.microsoft.com/office/drawing/2014/main" id="{B8D1A65C-DBE3-453B-65BA-2F37CC94A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667" y="2599762"/>
            <a:ext cx="2924420" cy="292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Resultado de imagen para intel atom">
            <a:extLst>
              <a:ext uri="{FF2B5EF4-FFF2-40B4-BE49-F238E27FC236}">
                <a16:creationId xmlns:a16="http://schemas.microsoft.com/office/drawing/2014/main" id="{DB2970D0-DDE6-010F-FAF6-B2A278081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5" t="10902" r="20489" b="9649"/>
          <a:stretch/>
        </p:blipFill>
        <p:spPr bwMode="auto">
          <a:xfrm>
            <a:off x="455507" y="4811746"/>
            <a:ext cx="1869862" cy="142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87E1E43-CD65-FBDB-9724-84B4AC02E4D6}"/>
              </a:ext>
            </a:extLst>
          </p:cNvPr>
          <p:cNvCxnSpPr>
            <a:cxnSpLocks/>
          </p:cNvCxnSpPr>
          <p:nvPr/>
        </p:nvCxnSpPr>
        <p:spPr>
          <a:xfrm flipH="1">
            <a:off x="2600523" y="1299411"/>
            <a:ext cx="1" cy="5301805"/>
          </a:xfrm>
          <a:prstGeom prst="line">
            <a:avLst/>
          </a:prstGeom>
          <a:ln w="38100">
            <a:solidFill>
              <a:srgbClr val="0071C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AF5D3EDD-58A5-AA08-C4EE-D301F2C9968E}"/>
              </a:ext>
            </a:extLst>
          </p:cNvPr>
          <p:cNvCxnSpPr>
            <a:cxnSpLocks/>
          </p:cNvCxnSpPr>
          <p:nvPr/>
        </p:nvCxnSpPr>
        <p:spPr>
          <a:xfrm flipH="1">
            <a:off x="9299667" y="1220906"/>
            <a:ext cx="1" cy="5380310"/>
          </a:xfrm>
          <a:prstGeom prst="line">
            <a:avLst/>
          </a:prstGeom>
          <a:ln w="38100">
            <a:solidFill>
              <a:srgbClr val="0071C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809472CA-2153-7F32-A2C2-E4EE2611F9AC}"/>
              </a:ext>
            </a:extLst>
          </p:cNvPr>
          <p:cNvCxnSpPr>
            <a:cxnSpLocks/>
          </p:cNvCxnSpPr>
          <p:nvPr/>
        </p:nvCxnSpPr>
        <p:spPr>
          <a:xfrm>
            <a:off x="1573652" y="1032542"/>
            <a:ext cx="8789548" cy="0"/>
          </a:xfrm>
          <a:prstGeom prst="straightConnector1">
            <a:avLst/>
          </a:prstGeom>
          <a:ln w="76200">
            <a:solidFill>
              <a:srgbClr val="0071C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0CCBC3C-6F66-A228-537F-C07AAFABDD3B}"/>
              </a:ext>
            </a:extLst>
          </p:cNvPr>
          <p:cNvSpPr txBox="1"/>
          <p:nvPr/>
        </p:nvSpPr>
        <p:spPr>
          <a:xfrm>
            <a:off x="835231" y="770932"/>
            <a:ext cx="572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>
                <a:solidFill>
                  <a:srgbClr val="0071C5"/>
                </a:solidFill>
              </a:rPr>
              <a:t>- $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BA6E3AA-4F74-827E-04FA-FBAF7B6AAE85}"/>
              </a:ext>
            </a:extLst>
          </p:cNvPr>
          <p:cNvSpPr/>
          <p:nvPr/>
        </p:nvSpPr>
        <p:spPr>
          <a:xfrm>
            <a:off x="10618348" y="767164"/>
            <a:ext cx="9266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b="1" dirty="0">
                <a:solidFill>
                  <a:srgbClr val="0071C5"/>
                </a:solidFill>
              </a:rPr>
              <a:t>+$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69411F3-2F9E-BFD5-DB07-18826ADF530C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34390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 descr="Resultado de imagen para AMD">
            <a:extLst>
              <a:ext uri="{FF2B5EF4-FFF2-40B4-BE49-F238E27FC236}">
                <a16:creationId xmlns:a16="http://schemas.microsoft.com/office/drawing/2014/main" id="{24FFFD21-80C6-D4E7-34C8-42E874EF69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5" t="13645" r="4558" b="14951"/>
          <a:stretch/>
        </p:blipFill>
        <p:spPr bwMode="auto">
          <a:xfrm>
            <a:off x="4792332" y="163129"/>
            <a:ext cx="2625454" cy="817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Resultado de imagen para ryzen 9">
            <a:extLst>
              <a:ext uri="{FF2B5EF4-FFF2-40B4-BE49-F238E27FC236}">
                <a16:creationId xmlns:a16="http://schemas.microsoft.com/office/drawing/2014/main" id="{3C7D3501-0400-6C3B-EEBD-9E71E243C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437" y="4076381"/>
            <a:ext cx="162362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Resultado de imagen para ryzen 7">
            <a:extLst>
              <a:ext uri="{FF2B5EF4-FFF2-40B4-BE49-F238E27FC236}">
                <a16:creationId xmlns:a16="http://schemas.microsoft.com/office/drawing/2014/main" id="{A01CB499-ABF4-6515-8A64-68C0565DC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359" y="4119217"/>
            <a:ext cx="1728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Resultado de imagen para ryzen 5">
            <a:extLst>
              <a:ext uri="{FF2B5EF4-FFF2-40B4-BE49-F238E27FC236}">
                <a16:creationId xmlns:a16="http://schemas.microsoft.com/office/drawing/2014/main" id="{F453184E-3CA4-956D-3083-8868554D7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689" y="2366672"/>
            <a:ext cx="161734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808D585-DBD7-A073-A129-5DA514C748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1048" y="2311127"/>
            <a:ext cx="1614403" cy="1440000"/>
          </a:xfrm>
          <a:prstGeom prst="rect">
            <a:avLst/>
          </a:prstGeom>
        </p:spPr>
      </p:pic>
      <p:pic>
        <p:nvPicPr>
          <p:cNvPr id="9" name="Picture 22" descr="Resultado de imagen para AMD threadripper">
            <a:extLst>
              <a:ext uri="{FF2B5EF4-FFF2-40B4-BE49-F238E27FC236}">
                <a16:creationId xmlns:a16="http://schemas.microsoft.com/office/drawing/2014/main" id="{605CFEBE-2CB7-88A1-947C-79E465545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600" y="4119217"/>
            <a:ext cx="4067878" cy="203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4" descr="Resultado de imagen para AMD epyc">
            <a:extLst>
              <a:ext uri="{FF2B5EF4-FFF2-40B4-BE49-F238E27FC236}">
                <a16:creationId xmlns:a16="http://schemas.microsoft.com/office/drawing/2014/main" id="{C7A31F6C-99D2-00DC-9857-47DCEB369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503" y="1757149"/>
            <a:ext cx="285750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6" descr="Resultado de imagen para AMD Athlon">
            <a:extLst>
              <a:ext uri="{FF2B5EF4-FFF2-40B4-BE49-F238E27FC236}">
                <a16:creationId xmlns:a16="http://schemas.microsoft.com/office/drawing/2014/main" id="{6362230F-FBEF-AC53-C4FD-72162917D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50" y="2310377"/>
            <a:ext cx="2526571" cy="1412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 descr="Imagen que contiene texto, firmar, señal, tráfico&#10;&#10;Descripción generada automáticamente">
            <a:extLst>
              <a:ext uri="{FF2B5EF4-FFF2-40B4-BE49-F238E27FC236}">
                <a16:creationId xmlns:a16="http://schemas.microsoft.com/office/drawing/2014/main" id="{1A67053B-87CC-6EF1-A64F-B564101E23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28" y="4175641"/>
            <a:ext cx="3537328" cy="1886575"/>
          </a:xfrm>
          <a:prstGeom prst="rect">
            <a:avLst/>
          </a:prstGeom>
        </p:spPr>
      </p:pic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3B0603B5-93E2-2C69-8D5D-2E3A95DE8F94}"/>
              </a:ext>
            </a:extLst>
          </p:cNvPr>
          <p:cNvCxnSpPr>
            <a:cxnSpLocks/>
          </p:cNvCxnSpPr>
          <p:nvPr/>
        </p:nvCxnSpPr>
        <p:spPr>
          <a:xfrm flipH="1">
            <a:off x="4049154" y="1322194"/>
            <a:ext cx="1" cy="5301805"/>
          </a:xfrm>
          <a:prstGeom prst="line">
            <a:avLst/>
          </a:prstGeom>
          <a:ln w="38100">
            <a:solidFill>
              <a:srgbClr val="F3772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7B44C19-CFAA-390E-8404-6431B7B43853}"/>
              </a:ext>
            </a:extLst>
          </p:cNvPr>
          <p:cNvCxnSpPr>
            <a:cxnSpLocks/>
          </p:cNvCxnSpPr>
          <p:nvPr/>
        </p:nvCxnSpPr>
        <p:spPr>
          <a:xfrm flipH="1">
            <a:off x="8408363" y="1276628"/>
            <a:ext cx="1" cy="5301805"/>
          </a:xfrm>
          <a:prstGeom prst="line">
            <a:avLst/>
          </a:prstGeom>
          <a:ln w="38100">
            <a:solidFill>
              <a:srgbClr val="F3772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A1407983-98F4-790F-B2F7-92C90C6D766C}"/>
              </a:ext>
            </a:extLst>
          </p:cNvPr>
          <p:cNvCxnSpPr>
            <a:cxnSpLocks/>
          </p:cNvCxnSpPr>
          <p:nvPr/>
        </p:nvCxnSpPr>
        <p:spPr>
          <a:xfrm>
            <a:off x="1353907" y="1092403"/>
            <a:ext cx="8920393" cy="0"/>
          </a:xfrm>
          <a:prstGeom prst="straightConnector1">
            <a:avLst/>
          </a:prstGeom>
          <a:ln w="76200">
            <a:solidFill>
              <a:srgbClr val="F4652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1DA3299-EB73-F085-65DB-1EF06CC01812}"/>
              </a:ext>
            </a:extLst>
          </p:cNvPr>
          <p:cNvSpPr txBox="1"/>
          <p:nvPr/>
        </p:nvSpPr>
        <p:spPr>
          <a:xfrm>
            <a:off x="674908" y="830793"/>
            <a:ext cx="572593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MX" sz="2800" b="1" dirty="0">
                <a:solidFill>
                  <a:srgbClr val="F46523"/>
                </a:solidFill>
              </a:rPr>
              <a:t>- $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CD77968B-FF2D-6C7B-6A6D-D9C0209CF0FD}"/>
              </a:ext>
            </a:extLst>
          </p:cNvPr>
          <p:cNvSpPr/>
          <p:nvPr/>
        </p:nvSpPr>
        <p:spPr>
          <a:xfrm>
            <a:off x="10340604" y="830793"/>
            <a:ext cx="926636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s-MX" sz="2800" b="1" dirty="0">
                <a:solidFill>
                  <a:srgbClr val="F46523"/>
                </a:solidFill>
              </a:rPr>
              <a:t>+$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A602C65-7027-48A1-FBC1-F7BB5F23EB14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553913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0D93F-3329-6E7A-90BE-ACB85F6C0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Procesador AMD Ryzen 7 3800X, S-AM4, 3.90GHz, 8-Core, 32MB L3 Cache - con  Disipador Wraith Prism with RGB | Gaming Pactech">
            <a:extLst>
              <a:ext uri="{FF2B5EF4-FFF2-40B4-BE49-F238E27FC236}">
                <a16:creationId xmlns:a16="http://schemas.microsoft.com/office/drawing/2014/main" id="{760C504D-C8C3-6001-CCCB-1A7DC7B9E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855" y="1071875"/>
            <a:ext cx="2233516" cy="223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Resultado de imagen para laptop">
            <a:extLst>
              <a:ext uri="{FF2B5EF4-FFF2-40B4-BE49-F238E27FC236}">
                <a16:creationId xmlns:a16="http://schemas.microsoft.com/office/drawing/2014/main" id="{E8C5888C-3F71-FD34-3CCA-295C798CC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787" y="3804752"/>
            <a:ext cx="4710003" cy="263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emoria RAM DDR4 16GB 3200MHz Corsair Vengeance RGB PRO 2x8GB / Negras /  CMW16GX4M2C3200C16 | DD Tech">
            <a:extLst>
              <a:ext uri="{FF2B5EF4-FFF2-40B4-BE49-F238E27FC236}">
                <a16:creationId xmlns:a16="http://schemas.microsoft.com/office/drawing/2014/main" id="{3DBF7FC9-EF38-A3E6-3944-6BAF7FC4B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088" y="883615"/>
            <a:ext cx="1665418" cy="16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6FFC043-5D64-7598-FE13-FB9A9A4835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5618" y="820175"/>
            <a:ext cx="2779059" cy="2779059"/>
          </a:xfrm>
          <a:prstGeom prst="rect">
            <a:avLst/>
          </a:prstGeom>
        </p:spPr>
      </p:pic>
      <p:pic>
        <p:nvPicPr>
          <p:cNvPr id="7" name="Picture 6" descr="Tarjeta de Video NVIDIA GeForce RTX 3060 OC, TUF GAMING, 12GB GDDR6, 2 –  PCDomino">
            <a:extLst>
              <a:ext uri="{FF2B5EF4-FFF2-40B4-BE49-F238E27FC236}">
                <a16:creationId xmlns:a16="http://schemas.microsoft.com/office/drawing/2014/main" id="{254500B7-7362-4495-47FE-3BA0A0A0B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779" y="3394256"/>
            <a:ext cx="2714358" cy="271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F37B977-B077-A58B-63F3-399E409676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169" y="3863359"/>
            <a:ext cx="1723087" cy="168632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08C9E78-1581-54FB-4730-0AD8BA33BFD3}"/>
              </a:ext>
            </a:extLst>
          </p:cNvPr>
          <p:cNvSpPr txBox="1"/>
          <p:nvPr/>
        </p:nvSpPr>
        <p:spPr>
          <a:xfrm>
            <a:off x="1338165" y="1010434"/>
            <a:ext cx="23800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b="1" dirty="0"/>
              <a:t>Central Processing </a:t>
            </a:r>
            <a:r>
              <a:rPr lang="es-MX" sz="1600" b="1" dirty="0" err="1"/>
              <a:t>Unit</a:t>
            </a:r>
            <a:endParaRPr lang="es-MX" sz="1600" b="1" dirty="0"/>
          </a:p>
          <a:p>
            <a:pPr algn="ctr"/>
            <a:r>
              <a:rPr lang="es-MX" sz="1600" b="1" dirty="0"/>
              <a:t>(CPU)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63C1225-7C82-827A-2BF5-1C7529640C9F}"/>
              </a:ext>
            </a:extLst>
          </p:cNvPr>
          <p:cNvSpPr txBox="1"/>
          <p:nvPr/>
        </p:nvSpPr>
        <p:spPr>
          <a:xfrm>
            <a:off x="5357817" y="542672"/>
            <a:ext cx="1426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/>
              <a:t>RAM </a:t>
            </a:r>
            <a:r>
              <a:rPr lang="es-MX" sz="1600" b="1" dirty="0" err="1"/>
              <a:t>memory</a:t>
            </a:r>
            <a:endParaRPr lang="es-MX" sz="16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1D67A2A-F498-0E2F-6873-17C9458882E0}"/>
              </a:ext>
            </a:extLst>
          </p:cNvPr>
          <p:cNvSpPr txBox="1"/>
          <p:nvPr/>
        </p:nvSpPr>
        <p:spPr>
          <a:xfrm>
            <a:off x="935368" y="5802130"/>
            <a:ext cx="13958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err="1"/>
              <a:t>Motherboard</a:t>
            </a:r>
            <a:endParaRPr lang="es-MX" sz="16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EB8D84B-3666-0A17-ECA7-39BAFD3284E6}"/>
              </a:ext>
            </a:extLst>
          </p:cNvPr>
          <p:cNvSpPr txBox="1"/>
          <p:nvPr/>
        </p:nvSpPr>
        <p:spPr>
          <a:xfrm>
            <a:off x="8842845" y="1010434"/>
            <a:ext cx="12209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b="1" dirty="0"/>
              <a:t>Storage</a:t>
            </a:r>
          </a:p>
          <a:p>
            <a:pPr algn="ctr"/>
            <a:r>
              <a:rPr lang="es-MX" sz="1600" b="1" dirty="0"/>
              <a:t>(SSD/HHD)</a:t>
            </a:r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8A20A5C0-90DE-E6E8-47CA-A08402BA3364}"/>
              </a:ext>
            </a:extLst>
          </p:cNvPr>
          <p:cNvSpPr/>
          <p:nvPr/>
        </p:nvSpPr>
        <p:spPr>
          <a:xfrm rot="10800000">
            <a:off x="3167564" y="4522886"/>
            <a:ext cx="685800" cy="29527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 b="1"/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CA0A6BB6-22CE-A341-9B68-0766F8E1E473}"/>
              </a:ext>
            </a:extLst>
          </p:cNvPr>
          <p:cNvSpPr/>
          <p:nvPr/>
        </p:nvSpPr>
        <p:spPr>
          <a:xfrm rot="13025134">
            <a:off x="3697609" y="3021486"/>
            <a:ext cx="685800" cy="29527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 b="1"/>
          </a:p>
        </p:txBody>
      </p:sp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2C2EA4B4-F25C-567C-2120-690653423444}"/>
              </a:ext>
            </a:extLst>
          </p:cNvPr>
          <p:cNvSpPr/>
          <p:nvPr/>
        </p:nvSpPr>
        <p:spPr>
          <a:xfrm rot="16200000">
            <a:off x="5639897" y="2744675"/>
            <a:ext cx="685800" cy="29527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 b="1"/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FFE11ED6-C41B-1C67-3FA9-27DA28650442}"/>
              </a:ext>
            </a:extLst>
          </p:cNvPr>
          <p:cNvSpPr/>
          <p:nvPr/>
        </p:nvSpPr>
        <p:spPr>
          <a:xfrm rot="18809393">
            <a:off x="7544514" y="3002472"/>
            <a:ext cx="685800" cy="29527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 b="1"/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A6C98D0C-769F-4F6B-0647-89D477659F6A}"/>
              </a:ext>
            </a:extLst>
          </p:cNvPr>
          <p:cNvSpPr/>
          <p:nvPr/>
        </p:nvSpPr>
        <p:spPr>
          <a:xfrm>
            <a:off x="8237363" y="4522887"/>
            <a:ext cx="685800" cy="29527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 b="1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97BA33-20C5-69FF-6EA0-2061DEE402A0}"/>
              </a:ext>
            </a:extLst>
          </p:cNvPr>
          <p:cNvSpPr txBox="1"/>
          <p:nvPr/>
        </p:nvSpPr>
        <p:spPr>
          <a:xfrm>
            <a:off x="9076779" y="5745009"/>
            <a:ext cx="27972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 err="1"/>
              <a:t>Graphics</a:t>
            </a:r>
            <a:r>
              <a:rPr lang="es-MX" sz="1600" b="1" dirty="0"/>
              <a:t> Processing </a:t>
            </a:r>
            <a:r>
              <a:rPr lang="es-MX" sz="1600" b="1" dirty="0" err="1"/>
              <a:t>Unit</a:t>
            </a:r>
            <a:endParaRPr lang="es-MX" sz="1600" b="1" dirty="0"/>
          </a:p>
          <a:p>
            <a:pPr algn="ctr"/>
            <a:r>
              <a:rPr lang="es-MX" sz="1600" b="1" dirty="0"/>
              <a:t>(GPU)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E376FA5-8CF9-AE93-37FF-499F41030D4E}"/>
              </a:ext>
            </a:extLst>
          </p:cNvPr>
          <p:cNvSpPr txBox="1"/>
          <p:nvPr/>
        </p:nvSpPr>
        <p:spPr>
          <a:xfrm>
            <a:off x="5543921" y="4706523"/>
            <a:ext cx="1087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Computer</a:t>
            </a:r>
            <a:endParaRPr lang="es-MX" sz="1600" dirty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DFFCCD16-28C5-F527-ED94-49FA1D0F24AE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23B8588-59C1-3301-447F-1C86297DB124}"/>
              </a:ext>
            </a:extLst>
          </p:cNvPr>
          <p:cNvSpPr/>
          <p:nvPr/>
        </p:nvSpPr>
        <p:spPr>
          <a:xfrm>
            <a:off x="9008014" y="3784140"/>
            <a:ext cx="2866027" cy="263428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902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tream Processors vs CUDA Cores: ¿Cuáles son mejores?">
            <a:extLst>
              <a:ext uri="{FF2B5EF4-FFF2-40B4-BE49-F238E27FC236}">
                <a16:creationId xmlns:a16="http://schemas.microsoft.com/office/drawing/2014/main" id="{DF1534C4-84DF-A77E-8438-15A398E73B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/>
          <a:stretch/>
        </p:blipFill>
        <p:spPr bwMode="auto">
          <a:xfrm>
            <a:off x="2823700" y="1482057"/>
            <a:ext cx="6786245" cy="416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3587F87-F036-DC6C-5C84-EF473F2F5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0518" y="3174055"/>
            <a:ext cx="1124107" cy="78115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27C0CEC-4736-EEFD-4D3D-FBB4BC096D35}"/>
              </a:ext>
            </a:extLst>
          </p:cNvPr>
          <p:cNvSpPr txBox="1"/>
          <p:nvPr/>
        </p:nvSpPr>
        <p:spPr>
          <a:xfrm>
            <a:off x="2532507" y="242708"/>
            <a:ext cx="84329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MX" sz="2400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0A9597A-76F8-2217-36A9-B6D5B54BD381}"/>
              </a:ext>
            </a:extLst>
          </p:cNvPr>
          <p:cNvSpPr txBox="1"/>
          <p:nvPr/>
        </p:nvSpPr>
        <p:spPr>
          <a:xfrm>
            <a:off x="2126851" y="5646688"/>
            <a:ext cx="41574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/>
              <a:t>AMD Ryzen 5 3600</a:t>
            </a:r>
          </a:p>
          <a:p>
            <a:pPr algn="ctr"/>
            <a:r>
              <a:rPr lang="es-MX" dirty="0"/>
              <a:t> </a:t>
            </a:r>
            <a:r>
              <a:rPr lang="es-MX" dirty="0">
                <a:solidFill>
                  <a:srgbClr val="C00000"/>
                </a:solidFill>
              </a:rPr>
              <a:t>6</a:t>
            </a:r>
            <a:r>
              <a:rPr lang="es-MX" dirty="0"/>
              <a:t> </a:t>
            </a:r>
            <a:r>
              <a:rPr lang="es-MX" dirty="0" err="1">
                <a:solidFill>
                  <a:srgbClr val="C00000"/>
                </a:solidFill>
              </a:rPr>
              <a:t>cores</a:t>
            </a:r>
            <a:endParaRPr lang="es-MX" dirty="0">
              <a:solidFill>
                <a:srgbClr val="C0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302863A-7987-4A63-68F0-28E6000BBFBA}"/>
              </a:ext>
            </a:extLst>
          </p:cNvPr>
          <p:cNvSpPr txBox="1"/>
          <p:nvPr/>
        </p:nvSpPr>
        <p:spPr>
          <a:xfrm>
            <a:off x="6414625" y="5646687"/>
            <a:ext cx="35615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/>
              <a:t>RTX 4090 Ti  </a:t>
            </a:r>
          </a:p>
          <a:p>
            <a:pPr algn="ctr"/>
            <a:r>
              <a:rPr lang="es-MX" dirty="0">
                <a:solidFill>
                  <a:srgbClr val="C00000"/>
                </a:solidFill>
              </a:rPr>
              <a:t>16,384 </a:t>
            </a:r>
            <a:r>
              <a:rPr lang="es-MX" dirty="0" err="1">
                <a:solidFill>
                  <a:srgbClr val="C00000"/>
                </a:solidFill>
              </a:rPr>
              <a:t>cores</a:t>
            </a:r>
            <a:endParaRPr lang="es-MX" dirty="0">
              <a:solidFill>
                <a:srgbClr val="C00000"/>
              </a:solidFill>
            </a:endParaRPr>
          </a:p>
        </p:txBody>
      </p:sp>
      <p:sp>
        <p:nvSpPr>
          <p:cNvPr id="3" name="Google Shape;141;p3">
            <a:extLst>
              <a:ext uri="{FF2B5EF4-FFF2-40B4-BE49-F238E27FC236}">
                <a16:creationId xmlns:a16="http://schemas.microsoft.com/office/drawing/2014/main" id="{8B0CA2D8-A6C6-DB78-006E-8E4019F9022E}"/>
              </a:ext>
            </a:extLst>
          </p:cNvPr>
          <p:cNvSpPr txBox="1"/>
          <p:nvPr/>
        </p:nvSpPr>
        <p:spPr>
          <a:xfrm>
            <a:off x="1197973" y="276560"/>
            <a:ext cx="10172700" cy="46162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 makes GPU computing special?</a:t>
            </a:r>
            <a:endParaRPr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5B2CE23-F627-DE72-F120-3EEA5566A4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375" y="1501584"/>
            <a:ext cx="3113872" cy="479143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C6B7E24-665C-A89B-D7F8-65EED275E766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590190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AC0731D-1472-8009-2169-F246DF1914C2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pic>
        <p:nvPicPr>
          <p:cNvPr id="1030" name="Picture 6" descr="Linear Algebra is fun, trust me! (Part 1) | by Shanya Sharma | Analytics  Vidhya | Medium">
            <a:extLst>
              <a:ext uri="{FF2B5EF4-FFF2-40B4-BE49-F238E27FC236}">
                <a16:creationId xmlns:a16="http://schemas.microsoft.com/office/drawing/2014/main" id="{5756498D-252E-A3C8-AB18-480DA19DE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243" y="1877217"/>
            <a:ext cx="8983562" cy="318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41;p3">
            <a:extLst>
              <a:ext uri="{FF2B5EF4-FFF2-40B4-BE49-F238E27FC236}">
                <a16:creationId xmlns:a16="http://schemas.microsoft.com/office/drawing/2014/main" id="{CF2ED145-1142-1C46-3458-5B67268B59E4}"/>
              </a:ext>
            </a:extLst>
          </p:cNvPr>
          <p:cNvSpPr txBox="1"/>
          <p:nvPr/>
        </p:nvSpPr>
        <p:spPr>
          <a:xfrm>
            <a:off x="1197973" y="276560"/>
            <a:ext cx="10172700" cy="46162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Data representation</a:t>
            </a:r>
            <a:endParaRPr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6B7D7DEB-260D-23F5-5BAF-42C778D7F279}"/>
              </a:ext>
            </a:extLst>
          </p:cNvPr>
          <p:cNvGrpSpPr/>
          <p:nvPr/>
        </p:nvGrpSpPr>
        <p:grpSpPr>
          <a:xfrm>
            <a:off x="1626299" y="5201277"/>
            <a:ext cx="9966220" cy="646331"/>
            <a:chOff x="2143598" y="5180198"/>
            <a:chExt cx="9966220" cy="646331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A21DC5CB-C062-4C32-C039-4D29D87128A3}"/>
                </a:ext>
              </a:extLst>
            </p:cNvPr>
            <p:cNvSpPr txBox="1"/>
            <p:nvPr/>
          </p:nvSpPr>
          <p:spPr>
            <a:xfrm>
              <a:off x="2143598" y="5180198"/>
              <a:ext cx="93621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MX" dirty="0"/>
                <a:t>Rank-0 </a:t>
              </a:r>
            </a:p>
            <a:p>
              <a:pPr algn="ctr"/>
              <a:r>
                <a:rPr lang="es-MX" dirty="0"/>
                <a:t>tensor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8EB9CF70-6C1D-D00C-9A1F-36B0904697CA}"/>
                </a:ext>
              </a:extLst>
            </p:cNvPr>
            <p:cNvSpPr txBox="1"/>
            <p:nvPr/>
          </p:nvSpPr>
          <p:spPr>
            <a:xfrm>
              <a:off x="4114635" y="5180198"/>
              <a:ext cx="9188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MX" dirty="0"/>
                <a:t>Rank-1 </a:t>
              </a:r>
            </a:p>
            <a:p>
              <a:pPr algn="ctr"/>
              <a:r>
                <a:rPr lang="es-MX" dirty="0"/>
                <a:t>tensor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89060B13-1E3D-E562-0B42-34F06CBE7781}"/>
                </a:ext>
              </a:extLst>
            </p:cNvPr>
            <p:cNvSpPr txBox="1"/>
            <p:nvPr/>
          </p:nvSpPr>
          <p:spPr>
            <a:xfrm>
              <a:off x="6473646" y="5180198"/>
              <a:ext cx="93621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MX" dirty="0"/>
                <a:t>Rank-2 </a:t>
              </a:r>
            </a:p>
            <a:p>
              <a:pPr algn="ctr"/>
              <a:r>
                <a:rPr lang="es-MX" dirty="0"/>
                <a:t>tensor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053D7547-6643-FE98-4001-B308BCC646E7}"/>
                </a:ext>
              </a:extLst>
            </p:cNvPr>
            <p:cNvSpPr txBox="1"/>
            <p:nvPr/>
          </p:nvSpPr>
          <p:spPr>
            <a:xfrm>
              <a:off x="8945037" y="5180198"/>
              <a:ext cx="93621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MX" dirty="0"/>
                <a:t>Rank-3 </a:t>
              </a:r>
            </a:p>
            <a:p>
              <a:pPr algn="ctr"/>
              <a:r>
                <a:rPr lang="es-MX" dirty="0"/>
                <a:t>tensor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571165CF-BD84-624C-C233-20E47B3580DD}"/>
                </a:ext>
              </a:extLst>
            </p:cNvPr>
            <p:cNvSpPr txBox="1"/>
            <p:nvPr/>
          </p:nvSpPr>
          <p:spPr>
            <a:xfrm>
              <a:off x="10449492" y="5287868"/>
              <a:ext cx="166032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MX" sz="1400" dirty="0" err="1">
                  <a:solidFill>
                    <a:schemeClr val="bg1">
                      <a:lumMod val="75000"/>
                    </a:schemeClr>
                  </a:solidFill>
                </a:rPr>
                <a:t>For</a:t>
              </a:r>
              <a:r>
                <a:rPr lang="es-MX" sz="1400" dirty="0">
                  <a:solidFill>
                    <a:schemeClr val="bg1">
                      <a:lumMod val="75000"/>
                    </a:schemeClr>
                  </a:solidFill>
                </a:rPr>
                <a:t> 11 </a:t>
              </a:r>
              <a:r>
                <a:rPr lang="es-MX" sz="1400" dirty="0" err="1">
                  <a:solidFill>
                    <a:schemeClr val="bg1">
                      <a:lumMod val="75000"/>
                    </a:schemeClr>
                  </a:solidFill>
                </a:rPr>
                <a:t>dimensions</a:t>
              </a:r>
              <a:r>
                <a:rPr lang="es-MX" sz="1400" dirty="0">
                  <a:solidFill>
                    <a:schemeClr val="bg1">
                      <a:lumMod val="75000"/>
                    </a:schemeClr>
                  </a:solidFill>
                </a:rPr>
                <a:t>:</a:t>
              </a:r>
            </a:p>
            <a:p>
              <a:pPr algn="ctr"/>
              <a:r>
                <a:rPr lang="es-MX" sz="1400" dirty="0">
                  <a:solidFill>
                    <a:schemeClr val="bg1">
                      <a:lumMod val="75000"/>
                    </a:schemeClr>
                  </a:solidFill>
                </a:rPr>
                <a:t>Rank-11 tensor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BA979F9-981F-7374-03B5-38C3E9E51A4C}"/>
              </a:ext>
            </a:extLst>
          </p:cNvPr>
          <p:cNvGrpSpPr/>
          <p:nvPr/>
        </p:nvGrpSpPr>
        <p:grpSpPr>
          <a:xfrm>
            <a:off x="3677220" y="1428317"/>
            <a:ext cx="923058" cy="1098572"/>
            <a:chOff x="2152894" y="1254746"/>
            <a:chExt cx="920785" cy="1388624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9C417E7B-B025-00C8-907A-E62DD2F28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2152894" y="1266662"/>
              <a:ext cx="920785" cy="1376708"/>
            </a:xfrm>
            <a:prstGeom prst="rect">
              <a:avLst/>
            </a:prstGeom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6F1088A1-6BF2-F3EA-1524-41E2C5DC024E}"/>
                </a:ext>
              </a:extLst>
            </p:cNvPr>
            <p:cNvSpPr txBox="1"/>
            <p:nvPr/>
          </p:nvSpPr>
          <p:spPr>
            <a:xfrm>
              <a:off x="2278656" y="1254746"/>
              <a:ext cx="5341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>
                  <a:solidFill>
                    <a:schemeClr val="accent2"/>
                  </a:solidFill>
                </a:rPr>
                <a:t>x11</a:t>
              </a:r>
            </a:p>
          </p:txBody>
        </p:sp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16D30F80-7328-0D47-43D7-C4C893164A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5459" y="2477331"/>
            <a:ext cx="2757848" cy="157841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5EB0D6F-F04E-C25D-954F-8246D170D0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8575" y="2493786"/>
            <a:ext cx="1250044" cy="157841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683BB0B-96A8-7E95-273D-7DE4695C69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0996" y="1964178"/>
            <a:ext cx="2757848" cy="293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78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ABCB1C0-0BB2-D6D5-BEE1-0626DDC0B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618" y="1558030"/>
            <a:ext cx="1576797" cy="66582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758ED88-A751-63EB-4EDE-4AA6A6C6F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550" y="1552455"/>
            <a:ext cx="1605634" cy="109552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3853C8F-CD83-4F25-94B2-65841DC9DB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3669" y="1522519"/>
            <a:ext cx="2165991" cy="169069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E154888-FB50-AD64-70E6-EFD8012A66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9807" y="1442679"/>
            <a:ext cx="2165991" cy="165773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ED45F28-216D-0E36-F8B2-50EE5D92ED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053" y="3647839"/>
            <a:ext cx="1978139" cy="1409785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FA6988D-0A55-3F5E-58BA-95CF9995B4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5056" y="3584502"/>
            <a:ext cx="2268008" cy="1898863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603FD504-E45B-E15D-17A1-DDBA97A196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64556" y="3488652"/>
            <a:ext cx="2829777" cy="2336848"/>
          </a:xfrm>
          <a:prstGeom prst="rect">
            <a:avLst/>
          </a:prstGeom>
        </p:spPr>
      </p:pic>
      <p:sp>
        <p:nvSpPr>
          <p:cNvPr id="21" name="Google Shape;141;p3">
            <a:extLst>
              <a:ext uri="{FF2B5EF4-FFF2-40B4-BE49-F238E27FC236}">
                <a16:creationId xmlns:a16="http://schemas.microsoft.com/office/drawing/2014/main" id="{C80B04DE-87E9-20E8-41F3-3C8BAAFD7A54}"/>
              </a:ext>
            </a:extLst>
          </p:cNvPr>
          <p:cNvSpPr txBox="1"/>
          <p:nvPr/>
        </p:nvSpPr>
        <p:spPr>
          <a:xfrm>
            <a:off x="1009650" y="281984"/>
            <a:ext cx="10172700" cy="46162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 err="1">
                <a:solidFill>
                  <a:schemeClr val="bg1"/>
                </a:solidFill>
                <a:latin typeface="Arial Black"/>
                <a:ea typeface="Arial Black"/>
                <a:cs typeface="Arial Black"/>
                <a:sym typeface="Arial Black"/>
              </a:rPr>
              <a:t>Tensors</a:t>
            </a:r>
            <a:endParaRPr lang="es-MX" sz="2400" dirty="0">
              <a:solidFill>
                <a:schemeClr val="bg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6743E86-92A4-DA9F-CB2B-9216E4B1FCAF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AD59C259-663D-DBB7-0CCE-509F11A38A04}"/>
              </a:ext>
            </a:extLst>
          </p:cNvPr>
          <p:cNvGrpSpPr/>
          <p:nvPr/>
        </p:nvGrpSpPr>
        <p:grpSpPr>
          <a:xfrm>
            <a:off x="8435056" y="3303301"/>
            <a:ext cx="3684370" cy="2706865"/>
            <a:chOff x="8435056" y="3303301"/>
            <a:chExt cx="3684370" cy="2706865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189E0CA3-D0E5-E994-5754-B413419F28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5002" y="3303301"/>
              <a:ext cx="1604478" cy="1826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C4515F00-DF09-BCBD-01CA-C753339161A1}"/>
                </a:ext>
              </a:extLst>
            </p:cNvPr>
            <p:cNvSpPr txBox="1"/>
            <p:nvPr/>
          </p:nvSpPr>
          <p:spPr>
            <a:xfrm>
              <a:off x="8435056" y="5179169"/>
              <a:ext cx="368437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MX" sz="1200" i="1" dirty="0">
                  <a:solidFill>
                    <a:schemeClr val="bg1"/>
                  </a:solidFill>
                </a:rPr>
                <a:t>“</a:t>
              </a:r>
              <a:r>
                <a:rPr lang="es-MX" sz="1200" i="1" dirty="0" err="1">
                  <a:solidFill>
                    <a:schemeClr val="bg1"/>
                  </a:solidFill>
                </a:rPr>
                <a:t>To</a:t>
              </a:r>
              <a:r>
                <a:rPr lang="es-MX" sz="1200" i="1" dirty="0">
                  <a:solidFill>
                    <a:schemeClr val="bg1"/>
                  </a:solidFill>
                </a:rPr>
                <a:t> deal </a:t>
              </a:r>
              <a:r>
                <a:rPr lang="es-MX" sz="1200" i="1" dirty="0" err="1">
                  <a:solidFill>
                    <a:schemeClr val="bg1"/>
                  </a:solidFill>
                </a:rPr>
                <a:t>with</a:t>
              </a:r>
              <a:r>
                <a:rPr lang="es-MX" sz="1200" i="1" dirty="0">
                  <a:solidFill>
                    <a:schemeClr val="bg1"/>
                  </a:solidFill>
                </a:rPr>
                <a:t> </a:t>
              </a:r>
              <a:r>
                <a:rPr lang="es-MX" sz="1200" i="1" dirty="0" err="1">
                  <a:solidFill>
                    <a:schemeClr val="bg1"/>
                  </a:solidFill>
                </a:rPr>
                <a:t>hyperplanes</a:t>
              </a:r>
              <a:r>
                <a:rPr lang="es-MX" sz="1200" i="1" dirty="0">
                  <a:solidFill>
                    <a:schemeClr val="bg1"/>
                  </a:solidFill>
                </a:rPr>
                <a:t> in a 14-dimensional </a:t>
              </a:r>
              <a:r>
                <a:rPr lang="es-MX" sz="1200" i="1" dirty="0" err="1">
                  <a:solidFill>
                    <a:schemeClr val="bg1"/>
                  </a:solidFill>
                </a:rPr>
                <a:t>space</a:t>
              </a:r>
              <a:r>
                <a:rPr lang="es-MX" sz="1200" i="1" dirty="0">
                  <a:solidFill>
                    <a:schemeClr val="bg1"/>
                  </a:solidFill>
                </a:rPr>
                <a:t>, </a:t>
              </a:r>
              <a:r>
                <a:rPr lang="es-MX" sz="1200" i="1" dirty="0" err="1">
                  <a:solidFill>
                    <a:schemeClr val="bg1"/>
                  </a:solidFill>
                </a:rPr>
                <a:t>visualize</a:t>
              </a:r>
              <a:r>
                <a:rPr lang="es-MX" sz="1200" i="1" dirty="0">
                  <a:solidFill>
                    <a:schemeClr val="bg1"/>
                  </a:solidFill>
                </a:rPr>
                <a:t> a 3-D </a:t>
              </a:r>
              <a:r>
                <a:rPr lang="es-MX" sz="1200" i="1" dirty="0" err="1">
                  <a:solidFill>
                    <a:schemeClr val="bg1"/>
                  </a:solidFill>
                </a:rPr>
                <a:t>space</a:t>
              </a:r>
              <a:r>
                <a:rPr lang="es-MX" sz="1200" i="1" dirty="0">
                  <a:solidFill>
                    <a:schemeClr val="bg1"/>
                  </a:solidFill>
                </a:rPr>
                <a:t> and </a:t>
              </a:r>
              <a:r>
                <a:rPr lang="es-MX" sz="1200" i="1" dirty="0" err="1">
                  <a:solidFill>
                    <a:schemeClr val="bg1"/>
                  </a:solidFill>
                </a:rPr>
                <a:t>say</a:t>
              </a:r>
              <a:r>
                <a:rPr lang="es-MX" sz="1200" i="1" dirty="0">
                  <a:solidFill>
                    <a:schemeClr val="bg1"/>
                  </a:solidFill>
                </a:rPr>
                <a:t> ´</a:t>
              </a:r>
              <a:r>
                <a:rPr lang="es-MX" sz="1200" i="1" dirty="0" err="1">
                  <a:solidFill>
                    <a:schemeClr val="bg1"/>
                  </a:solidFill>
                </a:rPr>
                <a:t>fourteen</a:t>
              </a:r>
              <a:r>
                <a:rPr lang="es-MX" sz="1200" i="1" dirty="0">
                  <a:solidFill>
                    <a:schemeClr val="bg1"/>
                  </a:solidFill>
                </a:rPr>
                <a:t>´ </a:t>
              </a:r>
              <a:r>
                <a:rPr lang="es-MX" sz="1200" i="1" dirty="0" err="1">
                  <a:solidFill>
                    <a:schemeClr val="bg1"/>
                  </a:solidFill>
                </a:rPr>
                <a:t>to</a:t>
              </a:r>
              <a:r>
                <a:rPr lang="es-MX" sz="1200" i="1" dirty="0">
                  <a:solidFill>
                    <a:schemeClr val="bg1"/>
                  </a:solidFill>
                </a:rPr>
                <a:t> </a:t>
              </a:r>
              <a:r>
                <a:rPr lang="es-MX" sz="1200" i="1" dirty="0" err="1">
                  <a:solidFill>
                    <a:schemeClr val="bg1"/>
                  </a:solidFill>
                </a:rPr>
                <a:t>yourself</a:t>
              </a:r>
              <a:r>
                <a:rPr lang="es-MX" sz="1200" i="1" dirty="0">
                  <a:solidFill>
                    <a:schemeClr val="bg1"/>
                  </a:solidFill>
                </a:rPr>
                <a:t> </a:t>
              </a:r>
              <a:r>
                <a:rPr lang="es-MX" sz="1200" i="1" dirty="0" err="1">
                  <a:solidFill>
                    <a:schemeClr val="bg1"/>
                  </a:solidFill>
                </a:rPr>
                <a:t>very</a:t>
              </a:r>
              <a:r>
                <a:rPr lang="es-MX" sz="1200" i="1" dirty="0">
                  <a:solidFill>
                    <a:schemeClr val="bg1"/>
                  </a:solidFill>
                </a:rPr>
                <a:t> </a:t>
              </a:r>
              <a:r>
                <a:rPr lang="es-MX" sz="1200" i="1" dirty="0" err="1">
                  <a:solidFill>
                    <a:schemeClr val="bg1"/>
                  </a:solidFill>
                </a:rPr>
                <a:t>loudly</a:t>
              </a:r>
              <a:r>
                <a:rPr lang="es-MX" sz="1200" i="1" dirty="0">
                  <a:solidFill>
                    <a:schemeClr val="bg1"/>
                  </a:solidFill>
                </a:rPr>
                <a:t>. </a:t>
              </a:r>
              <a:r>
                <a:rPr lang="es-MX" sz="1200" i="1" dirty="0" err="1">
                  <a:solidFill>
                    <a:schemeClr val="bg1"/>
                  </a:solidFill>
                </a:rPr>
                <a:t>Everyone</a:t>
              </a:r>
              <a:r>
                <a:rPr lang="es-MX" sz="1200" i="1" dirty="0">
                  <a:solidFill>
                    <a:schemeClr val="bg1"/>
                  </a:solidFill>
                </a:rPr>
                <a:t> </a:t>
              </a:r>
              <a:r>
                <a:rPr lang="es-MX" sz="1200" i="1" dirty="0" err="1">
                  <a:solidFill>
                    <a:schemeClr val="bg1"/>
                  </a:solidFill>
                </a:rPr>
                <a:t>does</a:t>
              </a:r>
              <a:r>
                <a:rPr lang="es-MX" sz="1200" i="1" dirty="0">
                  <a:solidFill>
                    <a:schemeClr val="bg1"/>
                  </a:solidFill>
                </a:rPr>
                <a:t> </a:t>
              </a:r>
              <a:r>
                <a:rPr lang="es-MX" sz="1200" i="1" dirty="0" err="1">
                  <a:solidFill>
                    <a:schemeClr val="bg1"/>
                  </a:solidFill>
                </a:rPr>
                <a:t>it</a:t>
              </a:r>
              <a:r>
                <a:rPr lang="es-MX" sz="1200" i="1" dirty="0">
                  <a:solidFill>
                    <a:schemeClr val="bg1"/>
                  </a:solidFill>
                </a:rPr>
                <a:t>”</a:t>
              </a:r>
            </a:p>
            <a:p>
              <a:r>
                <a:rPr lang="es-MX" sz="1200" dirty="0">
                  <a:solidFill>
                    <a:schemeClr val="bg1"/>
                  </a:solidFill>
                </a:rPr>
                <a:t>- Geoffrey Hinton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665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n">
            <a:extLst>
              <a:ext uri="{FF2B5EF4-FFF2-40B4-BE49-F238E27FC236}">
                <a16:creationId xmlns:a16="http://schemas.microsoft.com/office/drawing/2014/main" id="{1A67A130-26B6-B6AA-1B21-B07F660FE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326" y="1366987"/>
            <a:ext cx="9317347" cy="4635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E025897-9B38-A965-FE71-6E0377D45FD5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sp>
        <p:nvSpPr>
          <p:cNvPr id="5" name="Google Shape;141;p3">
            <a:extLst>
              <a:ext uri="{FF2B5EF4-FFF2-40B4-BE49-F238E27FC236}">
                <a16:creationId xmlns:a16="http://schemas.microsoft.com/office/drawing/2014/main" id="{4ACCF42E-C776-25C6-B079-78F2B2F41F3A}"/>
              </a:ext>
            </a:extLst>
          </p:cNvPr>
          <p:cNvSpPr txBox="1"/>
          <p:nvPr/>
        </p:nvSpPr>
        <p:spPr>
          <a:xfrm>
            <a:off x="3670300" y="387040"/>
            <a:ext cx="5334000" cy="46162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 err="1">
                <a:latin typeface="Arial Black"/>
                <a:ea typeface="Arial Black"/>
                <a:cs typeface="Arial Black"/>
                <a:sym typeface="Arial Black"/>
              </a:rPr>
              <a:t>What</a:t>
            </a:r>
            <a:r>
              <a:rPr lang="es-MX" sz="2400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s-MX" sz="2400" dirty="0" err="1">
                <a:latin typeface="Arial Black"/>
                <a:ea typeface="Arial Black"/>
                <a:cs typeface="Arial Black"/>
                <a:sym typeface="Arial Black"/>
              </a:rPr>
              <a:t>is</a:t>
            </a:r>
            <a:r>
              <a:rPr lang="es-MX" sz="2400" dirty="0">
                <a:latin typeface="Arial Black"/>
                <a:ea typeface="Arial Black"/>
                <a:cs typeface="Arial Black"/>
                <a:sym typeface="Arial Black"/>
              </a:rPr>
              <a:t> a Tensor?</a:t>
            </a:r>
          </a:p>
        </p:txBody>
      </p:sp>
    </p:spTree>
    <p:extLst>
      <p:ext uri="{BB962C8B-B14F-4D97-AF65-F5344CB8AC3E}">
        <p14:creationId xmlns:p14="http://schemas.microsoft.com/office/powerpoint/2010/main" val="2664826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F0B52C0-C20D-BBEC-0364-2FF5A3E1F27E}"/>
              </a:ext>
            </a:extLst>
          </p:cNvPr>
          <p:cNvSpPr/>
          <p:nvPr/>
        </p:nvSpPr>
        <p:spPr>
          <a:xfrm>
            <a:off x="1450666" y="310906"/>
            <a:ext cx="322235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2600" b="1" dirty="0" err="1"/>
              <a:t>Multidimensionality</a:t>
            </a:r>
            <a:endParaRPr lang="es-MX" sz="2600" b="1" dirty="0"/>
          </a:p>
        </p:txBody>
      </p:sp>
      <p:pic>
        <p:nvPicPr>
          <p:cNvPr id="1028" name="Picture 4" descr="Espacio vectorial - Wikipedia, la enciclopedia libre">
            <a:extLst>
              <a:ext uri="{FF2B5EF4-FFF2-40B4-BE49-F238E27FC236}">
                <a16:creationId xmlns:a16="http://schemas.microsoft.com/office/drawing/2014/main" id="{87A50449-F09C-09E0-18D4-C11BBC42F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73" y="1327825"/>
            <a:ext cx="2931477" cy="359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0C64398-231D-5A71-FC5C-4C7DE73A0E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9982" y="5138980"/>
            <a:ext cx="3123040" cy="62312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8A92AB8C-1A68-B66A-6753-16D36E500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34" y="1240156"/>
            <a:ext cx="1696629" cy="169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F4D57781-CE6E-9FF6-59EF-130533518E32}"/>
              </a:ext>
            </a:extLst>
          </p:cNvPr>
          <p:cNvSpPr txBox="1"/>
          <p:nvPr/>
        </p:nvSpPr>
        <p:spPr>
          <a:xfrm>
            <a:off x="3492641" y="2991431"/>
            <a:ext cx="20910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err="1"/>
              <a:t>Addition</a:t>
            </a:r>
            <a:endParaRPr lang="es-MX" sz="1600" dirty="0"/>
          </a:p>
          <a:p>
            <a:pPr algn="ctr"/>
            <a:endParaRPr lang="es-MX" sz="1600" dirty="0"/>
          </a:p>
          <a:p>
            <a:pPr algn="ctr"/>
            <a:r>
              <a:rPr lang="es-MX" sz="1600" dirty="0" err="1"/>
              <a:t>Multiplication</a:t>
            </a:r>
            <a:r>
              <a:rPr lang="es-MX" sz="1600" dirty="0"/>
              <a:t> </a:t>
            </a:r>
            <a:r>
              <a:rPr lang="es-MX" sz="1600" dirty="0" err="1"/>
              <a:t>by</a:t>
            </a:r>
            <a:r>
              <a:rPr lang="es-MX" sz="1600" dirty="0"/>
              <a:t> </a:t>
            </a:r>
          </a:p>
          <a:p>
            <a:pPr algn="ctr"/>
            <a:r>
              <a:rPr lang="es-MX" sz="1600" dirty="0"/>
              <a:t>a </a:t>
            </a:r>
            <a:r>
              <a:rPr lang="es-MX" sz="1600" dirty="0" err="1"/>
              <a:t>scalar</a:t>
            </a:r>
            <a:endParaRPr lang="es-MX" sz="160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05D1D74-4DD5-387B-06DA-692A67B1057F}"/>
              </a:ext>
            </a:extLst>
          </p:cNvPr>
          <p:cNvSpPr/>
          <p:nvPr/>
        </p:nvSpPr>
        <p:spPr>
          <a:xfrm>
            <a:off x="2191498" y="6086752"/>
            <a:ext cx="1551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b="1" dirty="0"/>
              <a:t>Vector </a:t>
            </a:r>
            <a:r>
              <a:rPr lang="es-MX" b="1" dirty="0" err="1"/>
              <a:t>space</a:t>
            </a:r>
            <a:endParaRPr lang="es-MX" b="1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A1EF13A-649F-0C7F-9F8E-1FA39DDE9355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44E4BB5-EE8C-EF97-A9A3-A911B162C272}"/>
              </a:ext>
            </a:extLst>
          </p:cNvPr>
          <p:cNvSpPr txBox="1"/>
          <p:nvPr/>
        </p:nvSpPr>
        <p:spPr>
          <a:xfrm>
            <a:off x="3464881" y="4382453"/>
            <a:ext cx="2091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8 </a:t>
            </a:r>
            <a:r>
              <a:rPr lang="es-MX" dirty="0" err="1"/>
              <a:t>axioms</a:t>
            </a:r>
            <a:endParaRPr lang="es-MX" dirty="0"/>
          </a:p>
        </p:txBody>
      </p:sp>
      <p:sp>
        <p:nvSpPr>
          <p:cNvPr id="9" name="Abrir llave 8">
            <a:extLst>
              <a:ext uri="{FF2B5EF4-FFF2-40B4-BE49-F238E27FC236}">
                <a16:creationId xmlns:a16="http://schemas.microsoft.com/office/drawing/2014/main" id="{36BEC6FD-661C-3489-2E96-E3AB58F36818}"/>
              </a:ext>
            </a:extLst>
          </p:cNvPr>
          <p:cNvSpPr/>
          <p:nvPr/>
        </p:nvSpPr>
        <p:spPr>
          <a:xfrm rot="16200000">
            <a:off x="4406381" y="3464348"/>
            <a:ext cx="263559" cy="1522406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C0EE94A4-D53C-888B-36A6-C78E9A7D85F6}"/>
              </a:ext>
            </a:extLst>
          </p:cNvPr>
          <p:cNvGrpSpPr/>
          <p:nvPr/>
        </p:nvGrpSpPr>
        <p:grpSpPr>
          <a:xfrm>
            <a:off x="6268967" y="4566090"/>
            <a:ext cx="5422770" cy="1879473"/>
            <a:chOff x="6268967" y="4566090"/>
            <a:chExt cx="5422770" cy="1879473"/>
          </a:xfrm>
        </p:grpSpPr>
        <p:pic>
          <p:nvPicPr>
            <p:cNvPr id="1026" name="Picture 2" descr="Essence of linear algebra - YouTube">
              <a:extLst>
                <a:ext uri="{FF2B5EF4-FFF2-40B4-BE49-F238E27FC236}">
                  <a16:creationId xmlns:a16="http://schemas.microsoft.com/office/drawing/2014/main" id="{EE7D4F27-8F5C-AF8F-2E71-7C364913A8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5149" y="4566090"/>
              <a:ext cx="2857500" cy="160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8C736C82-CCAF-8C06-6F70-3F2DB7A116C1}"/>
                </a:ext>
              </a:extLst>
            </p:cNvPr>
            <p:cNvSpPr txBox="1"/>
            <p:nvPr/>
          </p:nvSpPr>
          <p:spPr>
            <a:xfrm>
              <a:off x="6268967" y="6199342"/>
              <a:ext cx="542277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000" dirty="0"/>
                <a:t>https://www.youtube.com/playlist?list=PLZHQObOWTQDPD3MizzM2xVFitgF8hE_ab</a:t>
              </a: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CBB4814C-D8CD-A9C3-5C08-A9232FC11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582179" y="4569082"/>
              <a:ext cx="1882316" cy="1600200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67AB7FF1-F6EB-04E0-AA42-F394BE7B14E1}"/>
              </a:ext>
            </a:extLst>
          </p:cNvPr>
          <p:cNvGrpSpPr/>
          <p:nvPr/>
        </p:nvGrpSpPr>
        <p:grpSpPr>
          <a:xfrm>
            <a:off x="6400599" y="310906"/>
            <a:ext cx="5482199" cy="4026416"/>
            <a:chOff x="6400599" y="310906"/>
            <a:chExt cx="5482199" cy="4026416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A942A7CA-067B-4C26-2D08-DEB81E938EB1}"/>
                </a:ext>
              </a:extLst>
            </p:cNvPr>
            <p:cNvSpPr txBox="1"/>
            <p:nvPr/>
          </p:nvSpPr>
          <p:spPr>
            <a:xfrm>
              <a:off x="7203705" y="310906"/>
              <a:ext cx="387598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2600" b="1" dirty="0"/>
                <a:t> Tensor </a:t>
              </a:r>
              <a:r>
                <a:rPr lang="es-MX" sz="2600" b="1" dirty="0" err="1"/>
                <a:t>product</a:t>
              </a:r>
              <a:r>
                <a:rPr lang="es-MX" sz="2600" b="1" dirty="0"/>
                <a:t> ⊗</a:t>
              </a:r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D15DD2CB-3574-6B52-48C1-42336124F525}"/>
                </a:ext>
              </a:extLst>
            </p:cNvPr>
            <p:cNvSpPr txBox="1"/>
            <p:nvPr/>
          </p:nvSpPr>
          <p:spPr>
            <a:xfrm>
              <a:off x="6957196" y="2703874"/>
              <a:ext cx="117261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dirty="0"/>
                <a:t>u</a:t>
              </a:r>
            </a:p>
            <a:p>
              <a:pPr algn="ctr"/>
              <a:r>
                <a:rPr lang="es-MX" sz="1000" dirty="0" err="1"/>
                <a:t>dim</a:t>
              </a:r>
              <a:r>
                <a:rPr lang="es-MX" sz="1000" dirty="0"/>
                <a:t> = n</a:t>
              </a: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3C30E14E-1600-508A-D994-C38A26BF2CBC}"/>
                </a:ext>
              </a:extLst>
            </p:cNvPr>
            <p:cNvSpPr txBox="1"/>
            <p:nvPr/>
          </p:nvSpPr>
          <p:spPr>
            <a:xfrm>
              <a:off x="8699943" y="2732828"/>
              <a:ext cx="6826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dirty="0"/>
                <a:t>v</a:t>
              </a:r>
            </a:p>
            <a:p>
              <a:pPr algn="ctr"/>
              <a:r>
                <a:rPr lang="es-MX" sz="1000" dirty="0" err="1"/>
                <a:t>dim</a:t>
              </a:r>
              <a:r>
                <a:rPr lang="es-MX" sz="1000" dirty="0"/>
                <a:t> = m</a:t>
              </a: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68B29858-972C-3896-64BF-2ED73AC59948}"/>
                </a:ext>
              </a:extLst>
            </p:cNvPr>
            <p:cNvSpPr txBox="1"/>
            <p:nvPr/>
          </p:nvSpPr>
          <p:spPr>
            <a:xfrm>
              <a:off x="10194980" y="2740039"/>
              <a:ext cx="8173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dirty="0"/>
                <a:t>T</a:t>
              </a:r>
            </a:p>
            <a:p>
              <a:pPr algn="ctr"/>
              <a:r>
                <a:rPr lang="es-MX" sz="1000" dirty="0" err="1"/>
                <a:t>dim</a:t>
              </a:r>
              <a:r>
                <a:rPr lang="es-MX" sz="1000" dirty="0"/>
                <a:t> = n x m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022374B6-F7E0-B374-D31C-4A9393A52A9A}"/>
                </a:ext>
              </a:extLst>
            </p:cNvPr>
            <p:cNvSpPr txBox="1"/>
            <p:nvPr/>
          </p:nvSpPr>
          <p:spPr>
            <a:xfrm>
              <a:off x="6543621" y="3413992"/>
              <a:ext cx="519615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⊗ creates a combined space that captures every possible interaction between </a:t>
              </a:r>
            </a:p>
            <a:p>
              <a:pPr algn="ctr"/>
              <a:r>
                <a:rPr lang="en-US" dirty="0"/>
                <a:t>two source spaces</a:t>
              </a:r>
              <a:endParaRPr lang="es-MX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8718E730-044F-010E-3A60-173ED97AF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00599" y="1127886"/>
              <a:ext cx="5482199" cy="14122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703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ABE41FA-B4AC-C510-F772-0F47F0713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7333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2E4A2C7-0824-F145-C1E2-C181F1617D92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pic>
        <p:nvPicPr>
          <p:cNvPr id="2052" name="Picture 4" descr="❌ Marca De Cruz Emoji: Significado y Uso">
            <a:extLst>
              <a:ext uri="{FF2B5EF4-FFF2-40B4-BE49-F238E27FC236}">
                <a16:creationId xmlns:a16="http://schemas.microsoft.com/office/drawing/2014/main" id="{2314AF36-4A81-E749-B146-38BF7EBC5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3280" y="1046476"/>
            <a:ext cx="1162538" cy="116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8B9A1A6A-1294-F27D-A045-32F720032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214" y="940686"/>
            <a:ext cx="2269258" cy="137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74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hat is CUDA and How Does it Work? | Incredibuild">
            <a:extLst>
              <a:ext uri="{FF2B5EF4-FFF2-40B4-BE49-F238E27FC236}">
                <a16:creationId xmlns:a16="http://schemas.microsoft.com/office/drawing/2014/main" id="{76D212FC-0585-08EE-E559-619A464E58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3" r="16059"/>
          <a:stretch/>
        </p:blipFill>
        <p:spPr bwMode="auto">
          <a:xfrm>
            <a:off x="199607" y="436962"/>
            <a:ext cx="1613863" cy="234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85CF7ED-76CE-DD8B-8627-5EC7B94ED3D8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36CFDE36-BDDB-B57E-BE29-D0761E22B2E4}"/>
              </a:ext>
            </a:extLst>
          </p:cNvPr>
          <p:cNvGrpSpPr/>
          <p:nvPr/>
        </p:nvGrpSpPr>
        <p:grpSpPr>
          <a:xfrm>
            <a:off x="0" y="3212289"/>
            <a:ext cx="11898175" cy="3169693"/>
            <a:chOff x="-1" y="649832"/>
            <a:chExt cx="11898175" cy="3169693"/>
          </a:xfrm>
        </p:grpSpPr>
        <p:pic>
          <p:nvPicPr>
            <p:cNvPr id="13" name="Picture 2" descr="Resultado de imagen para tensor processing unit">
              <a:extLst>
                <a:ext uri="{FF2B5EF4-FFF2-40B4-BE49-F238E27FC236}">
                  <a16:creationId xmlns:a16="http://schemas.microsoft.com/office/drawing/2014/main" id="{6E1CEB6B-FA58-731A-F562-78C2C475D7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649832"/>
              <a:ext cx="6611073" cy="31696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9FCF07B6-3686-D5B1-4CF3-260DD4ED3952}"/>
                </a:ext>
              </a:extLst>
            </p:cNvPr>
            <p:cNvSpPr/>
            <p:nvPr/>
          </p:nvSpPr>
          <p:spPr>
            <a:xfrm>
              <a:off x="7096539" y="2767832"/>
              <a:ext cx="480163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MX" sz="3600" dirty="0">
                  <a:solidFill>
                    <a:srgbClr val="C00000"/>
                  </a:solidFill>
                </a:rPr>
                <a:t>T</a:t>
              </a:r>
              <a:r>
                <a:rPr lang="es-MX" sz="3600" dirty="0"/>
                <a:t>ensor </a:t>
              </a:r>
              <a:r>
                <a:rPr lang="es-MX" sz="3600" dirty="0">
                  <a:solidFill>
                    <a:srgbClr val="C00000"/>
                  </a:solidFill>
                </a:rPr>
                <a:t>P</a:t>
              </a:r>
              <a:r>
                <a:rPr lang="es-MX" sz="3600" dirty="0"/>
                <a:t>rocessing </a:t>
              </a:r>
              <a:r>
                <a:rPr lang="es-MX" sz="3600" dirty="0" err="1">
                  <a:solidFill>
                    <a:srgbClr val="C00000"/>
                  </a:solidFill>
                </a:rPr>
                <a:t>U</a:t>
              </a:r>
              <a:r>
                <a:rPr lang="es-MX" sz="3600" dirty="0" err="1"/>
                <a:t>nit</a:t>
              </a:r>
              <a:r>
                <a:rPr lang="es-MX" sz="3600" dirty="0"/>
                <a:t> </a:t>
              </a:r>
            </a:p>
            <a:p>
              <a:pPr algn="ctr"/>
              <a:r>
                <a:rPr lang="es-MX" dirty="0"/>
                <a:t>(</a:t>
              </a:r>
              <a:r>
                <a:rPr lang="es-MX" dirty="0" err="1">
                  <a:solidFill>
                    <a:srgbClr val="C00000"/>
                  </a:solidFill>
                </a:rPr>
                <a:t>TPUs</a:t>
              </a:r>
              <a:r>
                <a:rPr lang="es-MX" dirty="0"/>
                <a:t>)</a:t>
              </a: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633D453B-E3CA-6E16-6BEA-EF73924880AD}"/>
                </a:ext>
              </a:extLst>
            </p:cNvPr>
            <p:cNvSpPr txBox="1"/>
            <p:nvPr/>
          </p:nvSpPr>
          <p:spPr>
            <a:xfrm>
              <a:off x="7847463" y="3038191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s-MX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D906F2A-13FE-D7B6-832B-2CBA32348E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8151" y="715861"/>
              <a:ext cx="1764455" cy="1768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D7E5F1DE-0CDC-A9DF-5211-B1BD1AEA708E}"/>
                </a:ext>
              </a:extLst>
            </p:cNvPr>
            <p:cNvSpPr txBox="1"/>
            <p:nvPr/>
          </p:nvSpPr>
          <p:spPr>
            <a:xfrm>
              <a:off x="8929541" y="1230695"/>
              <a:ext cx="2968633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2800" b="1" dirty="0">
                  <a:solidFill>
                    <a:srgbClr val="F70606"/>
                  </a:solidFill>
                </a:rPr>
                <a:t>X</a:t>
              </a:r>
              <a:r>
                <a:rPr lang="es-MX" sz="2800" b="1" dirty="0">
                  <a:solidFill>
                    <a:srgbClr val="23A8F9"/>
                  </a:solidFill>
                </a:rPr>
                <a:t>L</a:t>
              </a:r>
              <a:r>
                <a:rPr lang="es-MX" sz="2800" b="1" dirty="0">
                  <a:solidFill>
                    <a:srgbClr val="F9A30B"/>
                  </a:solidFill>
                </a:rPr>
                <a:t>A</a:t>
              </a:r>
              <a:r>
                <a:rPr lang="es-MX" sz="2800" b="1" dirty="0"/>
                <a:t> </a:t>
              </a:r>
            </a:p>
            <a:p>
              <a:pPr algn="ctr"/>
              <a:r>
                <a:rPr lang="es-MX" sz="1600" dirty="0" err="1">
                  <a:solidFill>
                    <a:schemeClr val="bg1">
                      <a:lumMod val="65000"/>
                    </a:schemeClr>
                  </a:solidFill>
                </a:rPr>
                <a:t>Accelerated</a:t>
              </a:r>
              <a:r>
                <a:rPr lang="es-MX" sz="1600" dirty="0">
                  <a:solidFill>
                    <a:schemeClr val="bg1">
                      <a:lumMod val="65000"/>
                    </a:schemeClr>
                  </a:solidFill>
                </a:rPr>
                <a:t> Linear Algebra</a:t>
              </a:r>
            </a:p>
          </p:txBody>
        </p:sp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95FAF093-386B-C5D5-D792-E3D95C5C50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2475" y="868617"/>
            <a:ext cx="5125165" cy="1314633"/>
          </a:xfrm>
          <a:prstGeom prst="rect">
            <a:avLst/>
          </a:prstGeom>
        </p:spPr>
      </p:pic>
      <p:grpSp>
        <p:nvGrpSpPr>
          <p:cNvPr id="24" name="Grupo 23">
            <a:extLst>
              <a:ext uri="{FF2B5EF4-FFF2-40B4-BE49-F238E27FC236}">
                <a16:creationId xmlns:a16="http://schemas.microsoft.com/office/drawing/2014/main" id="{3F6A4E4D-F50C-7123-91A7-ADAC7FD750EA}"/>
              </a:ext>
            </a:extLst>
          </p:cNvPr>
          <p:cNvGrpSpPr/>
          <p:nvPr/>
        </p:nvGrpSpPr>
        <p:grpSpPr>
          <a:xfrm>
            <a:off x="7235933" y="316207"/>
            <a:ext cx="4832660" cy="2279561"/>
            <a:chOff x="7235933" y="316207"/>
            <a:chExt cx="4832660" cy="2279561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2F760239-77DE-EDB6-270D-043DC246A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35933" y="748243"/>
              <a:ext cx="2481268" cy="1357348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C27506BF-E92F-F92B-5CB2-76B9ADFE2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020839" y="768925"/>
              <a:ext cx="1643114" cy="1199353"/>
            </a:xfrm>
            <a:prstGeom prst="rect">
              <a:avLst/>
            </a:prstGeom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82585191-38D6-3E55-05F1-339FB2BCC0B2}"/>
                </a:ext>
              </a:extLst>
            </p:cNvPr>
            <p:cNvSpPr txBox="1"/>
            <p:nvPr/>
          </p:nvSpPr>
          <p:spPr>
            <a:xfrm>
              <a:off x="7500867" y="316207"/>
              <a:ext cx="398384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dirty="0">
                  <a:solidFill>
                    <a:schemeClr val="bg1">
                      <a:lumMod val="65000"/>
                    </a:schemeClr>
                  </a:solidFill>
                </a:rPr>
                <a:t>NCCL, </a:t>
              </a:r>
              <a:r>
                <a:rPr lang="es-MX" dirty="0" err="1">
                  <a:solidFill>
                    <a:schemeClr val="bg1">
                      <a:lumMod val="65000"/>
                    </a:schemeClr>
                  </a:solidFill>
                </a:rPr>
                <a:t>cuFFT</a:t>
              </a:r>
              <a:r>
                <a:rPr lang="es-MX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s-MX" dirty="0" err="1">
                  <a:solidFill>
                    <a:schemeClr val="bg1">
                      <a:lumMod val="65000"/>
                    </a:schemeClr>
                  </a:solidFill>
                </a:rPr>
                <a:t>cuSPARSE</a:t>
              </a:r>
              <a:r>
                <a:rPr lang="es-MX" dirty="0">
                  <a:solidFill>
                    <a:schemeClr val="bg1">
                      <a:lumMod val="65000"/>
                    </a:schemeClr>
                  </a:solidFill>
                </a:rPr>
                <a:t>, etc.</a:t>
              </a: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FFB608CA-BEDA-3570-887D-BEC2C6A9B5B3}"/>
                </a:ext>
              </a:extLst>
            </p:cNvPr>
            <p:cNvSpPr txBox="1"/>
            <p:nvPr/>
          </p:nvSpPr>
          <p:spPr>
            <a:xfrm>
              <a:off x="7287771" y="1989633"/>
              <a:ext cx="237759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600" dirty="0" err="1">
                  <a:solidFill>
                    <a:schemeClr val="bg1">
                      <a:lumMod val="65000"/>
                    </a:schemeClr>
                  </a:solidFill>
                </a:rPr>
                <a:t>deep</a:t>
              </a:r>
              <a:r>
                <a:rPr lang="es-MX" sz="1600" dirty="0">
                  <a:solidFill>
                    <a:schemeClr val="bg1">
                      <a:lumMod val="65000"/>
                    </a:schemeClr>
                  </a:solidFill>
                </a:rPr>
                <a:t> neural </a:t>
              </a:r>
              <a:r>
                <a:rPr lang="es-MX" sz="1600" dirty="0" err="1">
                  <a:solidFill>
                    <a:schemeClr val="bg1">
                      <a:lumMod val="65000"/>
                    </a:schemeClr>
                  </a:solidFill>
                </a:rPr>
                <a:t>network</a:t>
              </a:r>
              <a:r>
                <a:rPr lang="es-MX" sz="16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MX" sz="1600" dirty="0" err="1">
                  <a:solidFill>
                    <a:schemeClr val="bg1">
                      <a:lumMod val="65000"/>
                    </a:schemeClr>
                  </a:solidFill>
                </a:rPr>
                <a:t>operations</a:t>
              </a:r>
              <a:endParaRPr lang="es-MX" sz="16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102AE2C1-3C5F-1F09-EE36-54D6E3E5E318}"/>
                </a:ext>
              </a:extLst>
            </p:cNvPr>
            <p:cNvSpPr txBox="1"/>
            <p:nvPr/>
          </p:nvSpPr>
          <p:spPr>
            <a:xfrm>
              <a:off x="9568992" y="2010993"/>
              <a:ext cx="249960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600" dirty="0">
                  <a:solidFill>
                    <a:schemeClr val="bg1">
                      <a:lumMod val="65000"/>
                    </a:schemeClr>
                  </a:solidFill>
                </a:rPr>
                <a:t>linear algebra and </a:t>
              </a:r>
              <a:r>
                <a:rPr lang="es-MX" sz="1600" dirty="0" err="1">
                  <a:solidFill>
                    <a:schemeClr val="bg1">
                      <a:lumMod val="65000"/>
                    </a:schemeClr>
                  </a:solidFill>
                </a:rPr>
                <a:t>matrix</a:t>
              </a:r>
              <a:r>
                <a:rPr lang="es-MX" sz="16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MX" sz="1600" dirty="0" err="1">
                  <a:solidFill>
                    <a:schemeClr val="bg1">
                      <a:lumMod val="65000"/>
                    </a:schemeClr>
                  </a:solidFill>
                </a:rPr>
                <a:t>multiplications</a:t>
              </a:r>
              <a:endParaRPr lang="es-MX" sz="16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40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vidia Graphics Card Naming Convention">
            <a:extLst>
              <a:ext uri="{FF2B5EF4-FFF2-40B4-BE49-F238E27FC236}">
                <a16:creationId xmlns:a16="http://schemas.microsoft.com/office/drawing/2014/main" id="{5136C6A9-A510-B874-9039-F8436238AD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1"/>
          <a:stretch/>
        </p:blipFill>
        <p:spPr bwMode="auto">
          <a:xfrm>
            <a:off x="196630" y="660942"/>
            <a:ext cx="5869451" cy="594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EE29182B-6B47-5E8C-2E38-CA442D10AE7C}"/>
              </a:ext>
            </a:extLst>
          </p:cNvPr>
          <p:cNvGrpSpPr/>
          <p:nvPr/>
        </p:nvGrpSpPr>
        <p:grpSpPr>
          <a:xfrm>
            <a:off x="6243968" y="4774521"/>
            <a:ext cx="5639637" cy="1616887"/>
            <a:chOff x="6243968" y="4736421"/>
            <a:chExt cx="5639637" cy="1616887"/>
          </a:xfrm>
        </p:grpSpPr>
        <p:pic>
          <p:nvPicPr>
            <p:cNvPr id="3076" name="Picture 4" descr="AORUS Logo PNG Vector (AI, SVG) Free Download">
              <a:extLst>
                <a:ext uri="{FF2B5EF4-FFF2-40B4-BE49-F238E27FC236}">
                  <a16:creationId xmlns:a16="http://schemas.microsoft.com/office/drawing/2014/main" id="{F824FCDC-6FA1-8800-3098-5465CA771A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2161" y="5195112"/>
              <a:ext cx="1003299" cy="1074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C08607CC-5584-E463-57EE-DD1C339A6E38}"/>
                </a:ext>
              </a:extLst>
            </p:cNvPr>
            <p:cNvGrpSpPr/>
            <p:nvPr/>
          </p:nvGrpSpPr>
          <p:grpSpPr>
            <a:xfrm>
              <a:off x="6243968" y="5330825"/>
              <a:ext cx="1714500" cy="904875"/>
              <a:chOff x="6981825" y="495300"/>
              <a:chExt cx="2857500" cy="1600200"/>
            </a:xfrm>
          </p:grpSpPr>
          <p:pic>
            <p:nvPicPr>
              <p:cNvPr id="3078" name="Picture 6" descr="Asus Logo - símbolo, significado logotipo, historia, PNG">
                <a:extLst>
                  <a:ext uri="{FF2B5EF4-FFF2-40B4-BE49-F238E27FC236}">
                    <a16:creationId xmlns:a16="http://schemas.microsoft.com/office/drawing/2014/main" id="{69A14B51-AD5E-555D-C12C-BE18143089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81825" y="495300"/>
                <a:ext cx="2857500" cy="1600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80" name="Picture 8" descr="Asus Logo PNG vector in SVG, PDF, AI, CDR format">
                <a:extLst>
                  <a:ext uri="{FF2B5EF4-FFF2-40B4-BE49-F238E27FC236}">
                    <a16:creationId xmlns:a16="http://schemas.microsoft.com/office/drawing/2014/main" id="{780C91C2-3F01-457A-56D3-72EF92AB8D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7" t="38462" r="12241" b="35692"/>
              <a:stretch/>
            </p:blipFill>
            <p:spPr bwMode="auto">
              <a:xfrm>
                <a:off x="7000195" y="495300"/>
                <a:ext cx="1410380" cy="3429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084" name="Picture 12" descr="MSI GAMING G SERIES Logo PNG Vector (CDR) Free Download">
              <a:extLst>
                <a:ext uri="{FF2B5EF4-FFF2-40B4-BE49-F238E27FC236}">
                  <a16:creationId xmlns:a16="http://schemas.microsoft.com/office/drawing/2014/main" id="{0DCB15A6-5EA1-2990-F9D4-4B9CBFD0A7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36799" y="5161996"/>
              <a:ext cx="649604" cy="1107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6" name="Picture 14">
              <a:extLst>
                <a:ext uri="{FF2B5EF4-FFF2-40B4-BE49-F238E27FC236}">
                  <a16:creationId xmlns:a16="http://schemas.microsoft.com/office/drawing/2014/main" id="{73B64296-406B-AD5D-147B-B94C36F759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5671" y="5067433"/>
              <a:ext cx="1087934" cy="1285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98642314-032C-69C3-847A-6982CD942FE4}"/>
                </a:ext>
              </a:extLst>
            </p:cNvPr>
            <p:cNvSpPr txBox="1"/>
            <p:nvPr/>
          </p:nvSpPr>
          <p:spPr>
            <a:xfrm flipH="1">
              <a:off x="7279188" y="4736421"/>
              <a:ext cx="37547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 err="1"/>
                <a:t>Manufacturers</a:t>
              </a:r>
              <a:r>
                <a:rPr lang="es-MX" dirty="0"/>
                <a:t>/</a:t>
              </a:r>
              <a:r>
                <a:rPr lang="es-MX" dirty="0" err="1"/>
                <a:t>Assemblers</a:t>
              </a:r>
              <a:endParaRPr lang="es-MX" dirty="0"/>
            </a:p>
          </p:txBody>
        </p:sp>
      </p:grpSp>
      <p:pic>
        <p:nvPicPr>
          <p:cNvPr id="3088" name="Picture 16" descr="New AI Performance Milestones with NVIDIA Volta GPU Tensor Cores -  High-Performance Computing News Analysis | insideHPC">
            <a:extLst>
              <a:ext uri="{FF2B5EF4-FFF2-40B4-BE49-F238E27FC236}">
                <a16:creationId xmlns:a16="http://schemas.microsoft.com/office/drawing/2014/main" id="{97AC71FE-84D0-2247-58A4-60B29A8D39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" t="7500" r="62988" b="5167"/>
          <a:stretch/>
        </p:blipFill>
        <p:spPr bwMode="auto">
          <a:xfrm>
            <a:off x="8569307" y="660942"/>
            <a:ext cx="117452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Matrix Calculator ] - Apps on Google Play">
            <a:extLst>
              <a:ext uri="{FF2B5EF4-FFF2-40B4-BE49-F238E27FC236}">
                <a16:creationId xmlns:a16="http://schemas.microsoft.com/office/drawing/2014/main" id="{E12B25A6-2843-DF2A-1FC4-4947A277C9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9" r="20297"/>
          <a:stretch/>
        </p:blipFill>
        <p:spPr bwMode="auto">
          <a:xfrm>
            <a:off x="6380608" y="852658"/>
            <a:ext cx="1441220" cy="118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Gpu Icon&quot; Images – Browse 66 Stock Photos, Vectors, and Video | Adobe Stock">
            <a:extLst>
              <a:ext uri="{FF2B5EF4-FFF2-40B4-BE49-F238E27FC236}">
                <a16:creationId xmlns:a16="http://schemas.microsoft.com/office/drawing/2014/main" id="{8AFFE1A6-1D25-991D-2CB0-0B13B2262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5348" y="961220"/>
            <a:ext cx="1500187" cy="90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86F326E-516C-DAE2-B707-25DB1958456F}"/>
              </a:ext>
            </a:extLst>
          </p:cNvPr>
          <p:cNvSpPr txBox="1"/>
          <p:nvPr/>
        </p:nvSpPr>
        <p:spPr>
          <a:xfrm flipH="1">
            <a:off x="6200552" y="105020"/>
            <a:ext cx="1801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CUDA Cores</a:t>
            </a:r>
          </a:p>
          <a:p>
            <a:pPr algn="ctr"/>
            <a:r>
              <a:rPr lang="es-MX" sz="1000" dirty="0"/>
              <a:t>General </a:t>
            </a:r>
            <a:r>
              <a:rPr lang="es-MX" sz="1000" dirty="0" err="1"/>
              <a:t>purpose</a:t>
            </a:r>
            <a:r>
              <a:rPr lang="es-MX" sz="1000" dirty="0"/>
              <a:t>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6C0A89C-968A-E424-E620-EB27B79AF860}"/>
              </a:ext>
            </a:extLst>
          </p:cNvPr>
          <p:cNvSpPr txBox="1"/>
          <p:nvPr/>
        </p:nvSpPr>
        <p:spPr>
          <a:xfrm flipH="1">
            <a:off x="8212522" y="97140"/>
            <a:ext cx="1888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Tensor Cores</a:t>
            </a:r>
          </a:p>
          <a:p>
            <a:pPr algn="ctr"/>
            <a:r>
              <a:rPr lang="es-MX" sz="1000" dirty="0" err="1"/>
              <a:t>Mixed-precision</a:t>
            </a:r>
            <a:r>
              <a:rPr lang="es-MX" sz="1000" dirty="0"/>
              <a:t>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225F344-7911-38D5-52CE-94A3BFCC555F}"/>
              </a:ext>
            </a:extLst>
          </p:cNvPr>
          <p:cNvSpPr txBox="1"/>
          <p:nvPr/>
        </p:nvSpPr>
        <p:spPr>
          <a:xfrm flipH="1">
            <a:off x="10533194" y="107513"/>
            <a:ext cx="1244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err="1"/>
              <a:t>vRAM</a:t>
            </a:r>
            <a:endParaRPr lang="es-MX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E2FC68A-1054-0157-B2BA-EDD731FF4D6B}"/>
              </a:ext>
            </a:extLst>
          </p:cNvPr>
          <p:cNvSpPr txBox="1"/>
          <p:nvPr/>
        </p:nvSpPr>
        <p:spPr>
          <a:xfrm>
            <a:off x="755013" y="115415"/>
            <a:ext cx="4752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How to choose a GPU?</a:t>
            </a:r>
            <a:endParaRPr lang="es-MX" sz="2400" b="1" dirty="0">
              <a:latin typeface="+mj-lt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4D0CE9E9-B6ED-E199-E7F4-B660375F712F}"/>
              </a:ext>
            </a:extLst>
          </p:cNvPr>
          <p:cNvGrpSpPr/>
          <p:nvPr/>
        </p:nvGrpSpPr>
        <p:grpSpPr>
          <a:xfrm>
            <a:off x="6488102" y="2397361"/>
            <a:ext cx="5291697" cy="2091231"/>
            <a:chOff x="6488102" y="2397361"/>
            <a:chExt cx="5291697" cy="2091231"/>
          </a:xfrm>
        </p:grpSpPr>
        <p:pic>
          <p:nvPicPr>
            <p:cNvPr id="3094" name="Picture 22" descr="Tarjetas Gráficas3090 &amp; 3090 Ti | NVIDIA GeForce">
              <a:extLst>
                <a:ext uri="{FF2B5EF4-FFF2-40B4-BE49-F238E27FC236}">
                  <a16:creationId xmlns:a16="http://schemas.microsoft.com/office/drawing/2014/main" id="{030C5EEE-96CD-61F4-8C11-14195ECE14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2598" y="2847021"/>
              <a:ext cx="3647936" cy="1641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CF287898-6A05-9B30-64A6-3B1169CCCDE3}"/>
                </a:ext>
              </a:extLst>
            </p:cNvPr>
            <p:cNvSpPr txBox="1"/>
            <p:nvPr/>
          </p:nvSpPr>
          <p:spPr>
            <a:xfrm>
              <a:off x="6488102" y="2397361"/>
              <a:ext cx="12262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dirty="0"/>
                <a:t>10,496 CUDA</a:t>
              </a:r>
            </a:p>
            <a:p>
              <a:pPr algn="ctr"/>
              <a:r>
                <a:rPr lang="es-MX" sz="1400" dirty="0" err="1"/>
                <a:t>cores</a:t>
              </a:r>
              <a:endParaRPr lang="es-MX" sz="1400" dirty="0"/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1C9E69AE-473D-AEE1-9F04-AD8D8158951C}"/>
                </a:ext>
              </a:extLst>
            </p:cNvPr>
            <p:cNvSpPr txBox="1"/>
            <p:nvPr/>
          </p:nvSpPr>
          <p:spPr>
            <a:xfrm>
              <a:off x="8192161" y="2397361"/>
              <a:ext cx="192881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400" dirty="0"/>
                <a:t>328 tensor </a:t>
              </a:r>
            </a:p>
            <a:p>
              <a:pPr algn="ctr"/>
              <a:r>
                <a:rPr lang="es-MX" sz="1400" dirty="0" err="1"/>
                <a:t>cores</a:t>
              </a:r>
              <a:endParaRPr lang="es-MX" sz="1400" dirty="0"/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5E57B795-9653-F43F-F99E-C7BDC99C2A92}"/>
                </a:ext>
              </a:extLst>
            </p:cNvPr>
            <p:cNvSpPr txBox="1"/>
            <p:nvPr/>
          </p:nvSpPr>
          <p:spPr>
            <a:xfrm>
              <a:off x="10531085" y="2397361"/>
              <a:ext cx="12487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400" dirty="0"/>
                <a:t>24 GB </a:t>
              </a:r>
            </a:p>
            <a:p>
              <a:pPr algn="ctr"/>
              <a:r>
                <a:rPr lang="es-MX" sz="1400" dirty="0"/>
                <a:t>GDDR6X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E8711518-4F87-E779-F8AC-957254D94A6B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153094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n">
            <a:extLst>
              <a:ext uri="{FF2B5EF4-FFF2-40B4-BE49-F238E27FC236}">
                <a16:creationId xmlns:a16="http://schemas.microsoft.com/office/drawing/2014/main" id="{304FE8E7-5FBA-EE59-2DCF-B7AD3023FD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7" b="1292"/>
          <a:stretch/>
        </p:blipFill>
        <p:spPr bwMode="auto">
          <a:xfrm>
            <a:off x="112712" y="95490"/>
            <a:ext cx="7356475" cy="6530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6CBFB22-1679-73D2-F08B-1C4CEE319C8C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DCE12DE-2CCC-83F1-5518-4E5BBA2B4307}"/>
              </a:ext>
            </a:extLst>
          </p:cNvPr>
          <p:cNvSpPr txBox="1"/>
          <p:nvPr/>
        </p:nvSpPr>
        <p:spPr>
          <a:xfrm>
            <a:off x="7522335" y="408557"/>
            <a:ext cx="4508862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dirty="0"/>
              <a:t>Which GPU(s) to Get for </a:t>
            </a:r>
          </a:p>
          <a:p>
            <a:pPr algn="ctr"/>
            <a:r>
              <a:rPr lang="en-US" sz="2600" dirty="0"/>
              <a:t>Deep Learning</a:t>
            </a:r>
          </a:p>
          <a:p>
            <a:pPr algn="ctr"/>
            <a:endParaRPr lang="en-US" sz="1000" dirty="0"/>
          </a:p>
          <a:p>
            <a:pPr algn="ctr"/>
            <a:r>
              <a:rPr lang="es-MX" sz="900" dirty="0">
                <a:solidFill>
                  <a:schemeClr val="bg1">
                    <a:lumMod val="65000"/>
                  </a:schemeClr>
                </a:solidFill>
              </a:rPr>
              <a:t>https://timdettmers.com/2023/01/30/which-gpu-for-deep-learning/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1164E576-A3A9-F59B-654A-57F411A73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230">
            <a:off x="7020423" y="1567985"/>
            <a:ext cx="3936043" cy="221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07235128-CBC0-1149-CFFA-ADAF1C957BC5}"/>
              </a:ext>
            </a:extLst>
          </p:cNvPr>
          <p:cNvGrpSpPr/>
          <p:nvPr/>
        </p:nvGrpSpPr>
        <p:grpSpPr>
          <a:xfrm>
            <a:off x="7870234" y="3788919"/>
            <a:ext cx="3796410" cy="2745406"/>
            <a:chOff x="7870234" y="3845481"/>
            <a:chExt cx="3796410" cy="2745406"/>
          </a:xfrm>
        </p:grpSpPr>
        <p:pic>
          <p:nvPicPr>
            <p:cNvPr id="4098" name="Picture 2" descr="NVIDIA A100 80GB - Advantech">
              <a:extLst>
                <a:ext uri="{FF2B5EF4-FFF2-40B4-BE49-F238E27FC236}">
                  <a16:creationId xmlns:a16="http://schemas.microsoft.com/office/drawing/2014/main" id="{E77D7342-EE7C-B535-43C7-2D17CCCF9D0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56" t="12264" r="19183" b="15951"/>
            <a:stretch/>
          </p:blipFill>
          <p:spPr bwMode="auto">
            <a:xfrm>
              <a:off x="8394042" y="4780066"/>
              <a:ext cx="2822208" cy="18108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77D37DE1-A58F-2C3F-1656-782F20159CBD}"/>
                </a:ext>
              </a:extLst>
            </p:cNvPr>
            <p:cNvSpPr txBox="1"/>
            <p:nvPr/>
          </p:nvSpPr>
          <p:spPr>
            <a:xfrm>
              <a:off x="9084818" y="5378622"/>
              <a:ext cx="1610337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2600" b="1" dirty="0">
                  <a:latin typeface="Google Sans"/>
                </a:rPr>
                <a:t>A100</a:t>
              </a:r>
              <a:endParaRPr lang="es-MX" sz="900" b="1" dirty="0">
                <a:solidFill>
                  <a:schemeClr val="bg1">
                    <a:lumMod val="65000"/>
                  </a:schemeClr>
                </a:solidFill>
                <a:latin typeface="Google Sans"/>
              </a:endParaRP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C444CA78-342E-6713-80F4-DECB47E34053}"/>
                </a:ext>
              </a:extLst>
            </p:cNvPr>
            <p:cNvSpPr txBox="1"/>
            <p:nvPr/>
          </p:nvSpPr>
          <p:spPr>
            <a:xfrm>
              <a:off x="7970943" y="4157288"/>
              <a:ext cx="369570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</a:rPr>
                <a:t>40GB: $10,000 - $12,000</a:t>
              </a:r>
            </a:p>
            <a:p>
              <a:pPr algn="ctr"/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</a:rPr>
                <a:t>80GB: $15,000 - $17,000</a:t>
              </a:r>
              <a:endParaRPr lang="es-MX" sz="16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A1BA5362-B49B-663B-5AEE-DB6A8AB4F8BB}"/>
                </a:ext>
              </a:extLst>
            </p:cNvPr>
            <p:cNvSpPr txBox="1"/>
            <p:nvPr/>
          </p:nvSpPr>
          <p:spPr>
            <a:xfrm>
              <a:off x="7870234" y="3845481"/>
              <a:ext cx="36957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dirty="0"/>
                <a:t>High performance </a:t>
              </a:r>
              <a:r>
                <a:rPr lang="es-MX" dirty="0" err="1"/>
                <a:t>computing</a:t>
              </a:r>
              <a:endParaRPr lang="es-MX" dirty="0"/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598BBD64-C05C-E0B6-E9A6-351F223FA71C}"/>
              </a:ext>
            </a:extLst>
          </p:cNvPr>
          <p:cNvSpPr txBox="1"/>
          <p:nvPr/>
        </p:nvSpPr>
        <p:spPr>
          <a:xfrm>
            <a:off x="10613701" y="2837301"/>
            <a:ext cx="12050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~$2000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D8D6E93-767C-F6CA-AEB2-CF74359FCD57}"/>
              </a:ext>
            </a:extLst>
          </p:cNvPr>
          <p:cNvSpPr txBox="1"/>
          <p:nvPr/>
        </p:nvSpPr>
        <p:spPr>
          <a:xfrm>
            <a:off x="10454448" y="2183070"/>
            <a:ext cx="152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 err="1"/>
              <a:t>Consumer</a:t>
            </a:r>
            <a:r>
              <a:rPr lang="es-MX" dirty="0"/>
              <a:t> </a:t>
            </a:r>
          </a:p>
          <a:p>
            <a:pPr algn="ctr"/>
            <a:r>
              <a:rPr lang="es-MX" dirty="0" err="1"/>
              <a:t>GPUs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266725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n">
            <a:extLst>
              <a:ext uri="{FF2B5EF4-FFF2-40B4-BE49-F238E27FC236}">
                <a16:creationId xmlns:a16="http://schemas.microsoft.com/office/drawing/2014/main" id="{481332F6-E1FE-9271-0129-F2FE9F09EE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6" t="6945" r="18441" b="64958"/>
          <a:stretch/>
        </p:blipFill>
        <p:spPr bwMode="auto">
          <a:xfrm>
            <a:off x="711992" y="2721234"/>
            <a:ext cx="3336926" cy="192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Imagen">
            <a:extLst>
              <a:ext uri="{FF2B5EF4-FFF2-40B4-BE49-F238E27FC236}">
                <a16:creationId xmlns:a16="http://schemas.microsoft.com/office/drawing/2014/main" id="{F1F00770-17B0-3AFB-B8C8-6EBA8BF183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89" r="53265" b="9444"/>
          <a:stretch/>
        </p:blipFill>
        <p:spPr bwMode="auto">
          <a:xfrm>
            <a:off x="4868860" y="1276350"/>
            <a:ext cx="2454275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magen">
            <a:extLst>
              <a:ext uri="{FF2B5EF4-FFF2-40B4-BE49-F238E27FC236}">
                <a16:creationId xmlns:a16="http://schemas.microsoft.com/office/drawing/2014/main" id="{24BE26EA-1391-B141-5769-09949B5761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25" t="41111" b="9722"/>
          <a:stretch/>
        </p:blipFill>
        <p:spPr bwMode="auto">
          <a:xfrm>
            <a:off x="8963612" y="1276350"/>
            <a:ext cx="2587625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9784B790-1677-B286-1641-7A853DC41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919" y="1171575"/>
            <a:ext cx="943107" cy="581106"/>
          </a:xfrm>
          <a:prstGeom prst="rect">
            <a:avLst/>
          </a:prstGeom>
        </p:spPr>
      </p:pic>
      <p:sp>
        <p:nvSpPr>
          <p:cNvPr id="3" name="Google Shape;141;p3">
            <a:extLst>
              <a:ext uri="{FF2B5EF4-FFF2-40B4-BE49-F238E27FC236}">
                <a16:creationId xmlns:a16="http://schemas.microsoft.com/office/drawing/2014/main" id="{0F6168FD-388B-5C66-66E4-7B9EF11A9C02}"/>
              </a:ext>
            </a:extLst>
          </p:cNvPr>
          <p:cNvSpPr txBox="1"/>
          <p:nvPr/>
        </p:nvSpPr>
        <p:spPr>
          <a:xfrm>
            <a:off x="906510" y="330450"/>
            <a:ext cx="10172700" cy="46162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s-MX" sz="2400" dirty="0" err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Differences</a:t>
            </a:r>
            <a:r>
              <a:rPr lang="es-MX" sz="2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s-MX" sz="2400" dirty="0" err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between</a:t>
            </a:r>
            <a:r>
              <a:rPr lang="es-MX" sz="2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s-MX" sz="2400" dirty="0" err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processing</a:t>
            </a:r>
            <a:r>
              <a:rPr lang="es-MX" sz="2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s-MX" sz="2400" dirty="0" err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units</a:t>
            </a:r>
            <a:endParaRPr dirty="0"/>
          </a:p>
        </p:txBody>
      </p:sp>
      <p:pic>
        <p:nvPicPr>
          <p:cNvPr id="4" name="Picture 2" descr="7,600+ Container Ship Icon Stock Illustrations, Royalty-Free Vector  Graphics &amp; Clip Art - iStock">
            <a:extLst>
              <a:ext uri="{FF2B5EF4-FFF2-40B4-BE49-F238E27FC236}">
                <a16:creationId xmlns:a16="http://schemas.microsoft.com/office/drawing/2014/main" id="{D4877C9F-9D79-2437-828E-E7C5BBA37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2" t="25702" r="13704" b="24462"/>
          <a:stretch/>
        </p:blipFill>
        <p:spPr bwMode="auto">
          <a:xfrm>
            <a:off x="5056423" y="5557536"/>
            <a:ext cx="1872875" cy="92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16037A8-CE24-CE5F-8BAD-9F172EF640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8" t="27332" r="13622" b="26811"/>
          <a:stretch/>
        </p:blipFill>
        <p:spPr bwMode="auto">
          <a:xfrm>
            <a:off x="9374445" y="5492989"/>
            <a:ext cx="1666080" cy="108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AF56A41-4D7C-B47F-82C3-00C52B505D0E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BDC17D2-47FC-DB74-9E71-6E3553FBC6B5}"/>
              </a:ext>
            </a:extLst>
          </p:cNvPr>
          <p:cNvSpPr txBox="1"/>
          <p:nvPr/>
        </p:nvSpPr>
        <p:spPr>
          <a:xfrm>
            <a:off x="241191" y="4969197"/>
            <a:ext cx="42785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Parallelized scalar multiplication</a:t>
            </a:r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4F979F6-76BC-335F-1980-914F4A6C98B6}"/>
              </a:ext>
            </a:extLst>
          </p:cNvPr>
          <p:cNvSpPr txBox="1"/>
          <p:nvPr/>
        </p:nvSpPr>
        <p:spPr>
          <a:xfrm>
            <a:off x="3956733" y="4736669"/>
            <a:ext cx="4278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Highly parallelized </a:t>
            </a:r>
          </a:p>
          <a:p>
            <a:pPr algn="ctr"/>
            <a:r>
              <a:rPr lang="en-US" dirty="0"/>
              <a:t>vector/matrix multiplication</a:t>
            </a:r>
            <a:endParaRPr lang="es-MX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B031A49-7FD1-6E15-5984-0CFB42053424}"/>
              </a:ext>
            </a:extLst>
          </p:cNvPr>
          <p:cNvSpPr txBox="1"/>
          <p:nvPr/>
        </p:nvSpPr>
        <p:spPr>
          <a:xfrm>
            <a:off x="8654893" y="4740962"/>
            <a:ext cx="32050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Highly parallelized </a:t>
            </a:r>
          </a:p>
          <a:p>
            <a:pPr algn="ctr"/>
            <a:r>
              <a:rPr lang="en-US" dirty="0"/>
              <a:t>Tensor multiplication</a:t>
            </a:r>
            <a:endParaRPr lang="es-MX" dirty="0"/>
          </a:p>
        </p:txBody>
      </p:sp>
      <p:pic>
        <p:nvPicPr>
          <p:cNvPr id="2050" name="Picture 2" descr="Car Icon Vector Art, Icons, and Graphics for Free Download">
            <a:extLst>
              <a:ext uri="{FF2B5EF4-FFF2-40B4-BE49-F238E27FC236}">
                <a16:creationId xmlns:a16="http://schemas.microsoft.com/office/drawing/2014/main" id="{AB63341C-4D2C-23FD-82C6-6264E34CEC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0" b="30500"/>
          <a:stretch/>
        </p:blipFill>
        <p:spPr bwMode="auto">
          <a:xfrm>
            <a:off x="1427954" y="5383000"/>
            <a:ext cx="19050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7819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1894B36-4270-E8DA-ACBA-72DA586D3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673332"/>
          </a:xfrm>
          <a:prstGeom prst="rect">
            <a:avLst/>
          </a:prstGeom>
        </p:spPr>
      </p:pic>
      <p:sp>
        <p:nvSpPr>
          <p:cNvPr id="6" name="CuadroTexto 36">
            <a:extLst>
              <a:ext uri="{FF2B5EF4-FFF2-40B4-BE49-F238E27FC236}">
                <a16:creationId xmlns:a16="http://schemas.microsoft.com/office/drawing/2014/main" id="{A61221EE-0FE7-DA73-50EC-70C55493809C}"/>
              </a:ext>
            </a:extLst>
          </p:cNvPr>
          <p:cNvSpPr txBox="1"/>
          <p:nvPr/>
        </p:nvSpPr>
        <p:spPr>
          <a:xfrm>
            <a:off x="392519" y="428178"/>
            <a:ext cx="8473261" cy="206210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200" b="1" dirty="0" err="1">
                <a:solidFill>
                  <a:srgbClr val="F9EFBE"/>
                </a:solidFill>
                <a:latin typeface="Arial Black" panose="020B0A04020102020204" pitchFamily="34" charset="0"/>
              </a:rPr>
              <a:t>Accelerated</a:t>
            </a:r>
            <a:r>
              <a:rPr lang="es-MX" sz="3200" b="1" dirty="0">
                <a:solidFill>
                  <a:srgbClr val="F9EFBE"/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es-MX" sz="3200" b="1" dirty="0">
                <a:solidFill>
                  <a:srgbClr val="F9EFBE"/>
                </a:solidFill>
                <a:latin typeface="Arial Black" panose="020B0A04020102020204" pitchFamily="34" charset="0"/>
              </a:rPr>
              <a:t>Processing </a:t>
            </a:r>
          </a:p>
          <a:p>
            <a:r>
              <a:rPr lang="es-MX" sz="3200" b="1" dirty="0" err="1">
                <a:solidFill>
                  <a:srgbClr val="F9EFBE"/>
                </a:solidFill>
                <a:latin typeface="Arial Black" panose="020B0A04020102020204" pitchFamily="34" charset="0"/>
              </a:rPr>
              <a:t>Unit</a:t>
            </a:r>
            <a:endParaRPr lang="es-MX" sz="3200" b="1" dirty="0">
              <a:solidFill>
                <a:srgbClr val="F9EFBE"/>
              </a:solidFill>
              <a:latin typeface="Arial Black" panose="020B0A04020102020204" pitchFamily="34" charset="0"/>
            </a:endParaRPr>
          </a:p>
          <a:p>
            <a:r>
              <a:rPr lang="es-MX" sz="3200" b="1" dirty="0">
                <a:solidFill>
                  <a:srgbClr val="F9EFBE"/>
                </a:solidFill>
                <a:latin typeface="Arial Black" panose="020B0A04020102020204" pitchFamily="34" charset="0"/>
              </a:rPr>
              <a:t>(APU)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1F30995-6990-B329-0E57-A0D02E25B61D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sp>
        <p:nvSpPr>
          <p:cNvPr id="4" name="CuadroTexto 36">
            <a:extLst>
              <a:ext uri="{FF2B5EF4-FFF2-40B4-BE49-F238E27FC236}">
                <a16:creationId xmlns:a16="http://schemas.microsoft.com/office/drawing/2014/main" id="{507B0214-B9C9-0147-5F47-38164AD0A275}"/>
              </a:ext>
            </a:extLst>
          </p:cNvPr>
          <p:cNvSpPr txBox="1"/>
          <p:nvPr/>
        </p:nvSpPr>
        <p:spPr>
          <a:xfrm>
            <a:off x="9048751" y="428178"/>
            <a:ext cx="2750730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 sz="1400" b="1" dirty="0" err="1">
                <a:solidFill>
                  <a:srgbClr val="F9EFBE"/>
                </a:solidFill>
                <a:latin typeface="Arial Black" panose="020B0A04020102020204" pitchFamily="34" charset="0"/>
              </a:rPr>
              <a:t>e.g</a:t>
            </a:r>
            <a:r>
              <a:rPr lang="es-MX" sz="1400" b="1" dirty="0">
                <a:solidFill>
                  <a:srgbClr val="F9EFBE"/>
                </a:solidFill>
                <a:latin typeface="Arial Black" panose="020B0A04020102020204" pitchFamily="34" charset="0"/>
              </a:rPr>
              <a:t>. Ryzen 7 5700G</a:t>
            </a:r>
          </a:p>
        </p:txBody>
      </p:sp>
    </p:spTree>
    <p:extLst>
      <p:ext uri="{BB962C8B-B14F-4D97-AF65-F5344CB8AC3E}">
        <p14:creationId xmlns:p14="http://schemas.microsoft.com/office/powerpoint/2010/main" val="3727861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n">
            <a:extLst>
              <a:ext uri="{FF2B5EF4-FFF2-40B4-BE49-F238E27FC236}">
                <a16:creationId xmlns:a16="http://schemas.microsoft.com/office/drawing/2014/main" id="{84F993E6-5BBD-5321-179E-5053DCF38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6">
            <a:extLst>
              <a:ext uri="{FF2B5EF4-FFF2-40B4-BE49-F238E27FC236}">
                <a16:creationId xmlns:a16="http://schemas.microsoft.com/office/drawing/2014/main" id="{12A5E446-BBD2-EF1E-40FA-5BCA3ED8CD5D}"/>
              </a:ext>
            </a:extLst>
          </p:cNvPr>
          <p:cNvSpPr txBox="1"/>
          <p:nvPr/>
        </p:nvSpPr>
        <p:spPr>
          <a:xfrm>
            <a:off x="392519" y="428178"/>
            <a:ext cx="10961281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F9EFBE"/>
                </a:solidFill>
                <a:latin typeface="Arial Black" panose="020B0A04020102020204" pitchFamily="34" charset="0"/>
              </a:rPr>
              <a:t>Sohu by Etched: a specialized chip for Transformers</a:t>
            </a:r>
            <a:endParaRPr lang="es-MX" sz="2400" b="1" dirty="0">
              <a:solidFill>
                <a:srgbClr val="F9EFBE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B174778-B7E8-720B-1644-39AA3EFFEACC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20769790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79FBAB-5419-A64A-21BF-B463FD5F2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6C8A91-4719-E354-8606-A9CD709EB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028" name="Picture 4" descr="What's next for the world's fastest supercomputers | MIT Technology Review">
            <a:extLst>
              <a:ext uri="{FF2B5EF4-FFF2-40B4-BE49-F238E27FC236}">
                <a16:creationId xmlns:a16="http://schemas.microsoft.com/office/drawing/2014/main" id="{00B8D7AD-E1EA-D805-8C21-72CF409C6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67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33FD795-CC98-71B2-AFFB-7366A0FFE0EF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21521546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FA708102-C265-FE81-F034-5B376498E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0A7966F-FF67-037F-A014-FDC02C8A4EC9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AF47ED3-F4AF-E078-0585-A74BCEC6A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0524" y="5604004"/>
            <a:ext cx="3624427" cy="6456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77277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9F0301-D9C2-D1FA-5E1A-CAA32392B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24AE4B-3CA0-1A12-6D64-BF9CBC818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3074" name="Picture 2" descr="Imagen">
            <a:extLst>
              <a:ext uri="{FF2B5EF4-FFF2-40B4-BE49-F238E27FC236}">
                <a16:creationId xmlns:a16="http://schemas.microsoft.com/office/drawing/2014/main" id="{FB888C0E-90EA-A139-A082-7293503BB2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6" b="764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A2C964E-5B92-441F-C4DD-A4C04D7ECDEC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221CFD2-F36F-581D-2483-8F82194DE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39" y="148047"/>
            <a:ext cx="4825167" cy="9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3476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5BF84-67DB-14B4-3CA8-1B9676525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BCA9534A-343A-E903-6A6D-6A42BD9C101A}"/>
              </a:ext>
            </a:extLst>
          </p:cNvPr>
          <p:cNvSpPr txBox="1"/>
          <p:nvPr/>
        </p:nvSpPr>
        <p:spPr>
          <a:xfrm>
            <a:off x="1756252" y="2767280"/>
            <a:ext cx="86794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i="0" dirty="0">
                <a:solidFill>
                  <a:srgbClr val="202124"/>
                </a:solidFill>
                <a:effectLst/>
                <a:latin typeface="Google Sans"/>
              </a:rPr>
              <a:t>Software</a:t>
            </a:r>
          </a:p>
        </p:txBody>
      </p:sp>
    </p:spTree>
    <p:extLst>
      <p:ext uri="{BB962C8B-B14F-4D97-AF65-F5344CB8AC3E}">
        <p14:creationId xmlns:p14="http://schemas.microsoft.com/office/powerpoint/2010/main" val="14988529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25C66-3D74-28F5-61D5-C6D550629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408F85DD-FC47-9D26-2BEC-88B9FA17E232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pic>
        <p:nvPicPr>
          <p:cNvPr id="1038" name="Picture 14" descr="What is shall ? What is kernel? in Linux/Unix - PDFcup.com">
            <a:extLst>
              <a:ext uri="{FF2B5EF4-FFF2-40B4-BE49-F238E27FC236}">
                <a16:creationId xmlns:a16="http://schemas.microsoft.com/office/drawing/2014/main" id="{A90733EA-2B03-4EBD-9E50-CFAE05843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80" y="884088"/>
            <a:ext cx="5326980" cy="516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C9E6AC5-5BAB-D9B5-55F2-277CF3579160}"/>
              </a:ext>
            </a:extLst>
          </p:cNvPr>
          <p:cNvSpPr txBox="1"/>
          <p:nvPr/>
        </p:nvSpPr>
        <p:spPr>
          <a:xfrm>
            <a:off x="379761" y="316423"/>
            <a:ext cx="5396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err="1"/>
              <a:t>Operating</a:t>
            </a:r>
            <a:r>
              <a:rPr lang="es-MX" sz="2400" dirty="0"/>
              <a:t> </a:t>
            </a:r>
            <a:r>
              <a:rPr lang="es-MX" sz="2400" dirty="0" err="1"/>
              <a:t>system</a:t>
            </a:r>
            <a:r>
              <a:rPr lang="es-MX" sz="2400" dirty="0"/>
              <a:t> </a:t>
            </a:r>
            <a:r>
              <a:rPr lang="es-MX" sz="2400" dirty="0" err="1"/>
              <a:t>architecture</a:t>
            </a:r>
            <a:endParaRPr lang="es-MX" sz="2400" dirty="0"/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2E05FBAF-69EB-295E-4421-1622D386B212}"/>
              </a:ext>
            </a:extLst>
          </p:cNvPr>
          <p:cNvGrpSpPr/>
          <p:nvPr/>
        </p:nvGrpSpPr>
        <p:grpSpPr>
          <a:xfrm>
            <a:off x="3950270" y="5273229"/>
            <a:ext cx="7867139" cy="1055720"/>
            <a:chOff x="3950270" y="5273229"/>
            <a:chExt cx="7867139" cy="1055720"/>
          </a:xfrm>
        </p:grpSpPr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99871785-EB73-876B-34EB-5355E3693A91}"/>
                </a:ext>
              </a:extLst>
            </p:cNvPr>
            <p:cNvGrpSpPr/>
            <p:nvPr/>
          </p:nvGrpSpPr>
          <p:grpSpPr>
            <a:xfrm>
              <a:off x="3950270" y="5273229"/>
              <a:ext cx="6606447" cy="1055720"/>
              <a:chOff x="3950270" y="5273229"/>
              <a:chExt cx="6606447" cy="1055720"/>
            </a:xfrm>
          </p:grpSpPr>
          <p:cxnSp>
            <p:nvCxnSpPr>
              <p:cNvPr id="5" name="Conector recto de flecha 4">
                <a:extLst>
                  <a:ext uri="{FF2B5EF4-FFF2-40B4-BE49-F238E27FC236}">
                    <a16:creationId xmlns:a16="http://schemas.microsoft.com/office/drawing/2014/main" id="{6BD8F68F-1C23-BF5A-3CC7-2B327706DE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50270" y="5643212"/>
                <a:ext cx="2145730" cy="0"/>
              </a:xfrm>
              <a:prstGeom prst="straightConnector1">
                <a:avLst/>
              </a:prstGeom>
              <a:ln w="38100">
                <a:solidFill>
                  <a:srgbClr val="18AAE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" name="Picture 2" descr="Primeros pasos con Python: ¡Hola, mundo! - blog.vermiip.es">
                <a:extLst>
                  <a:ext uri="{FF2B5EF4-FFF2-40B4-BE49-F238E27FC236}">
                    <a16:creationId xmlns:a16="http://schemas.microsoft.com/office/drawing/2014/main" id="{A149141F-A7D1-20D5-1332-7F9E96667B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526" r="25446"/>
              <a:stretch/>
            </p:blipFill>
            <p:spPr bwMode="auto">
              <a:xfrm>
                <a:off x="6410325" y="5324461"/>
                <a:ext cx="911225" cy="10044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4">
                <a:extLst>
                  <a:ext uri="{FF2B5EF4-FFF2-40B4-BE49-F238E27FC236}">
                    <a16:creationId xmlns:a16="http://schemas.microsoft.com/office/drawing/2014/main" id="{0B7056DD-5ABF-6EBD-E6B7-25B09E1020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223" y="5298841"/>
                <a:ext cx="1145226" cy="8873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6" descr="GitHub - soedinglab/MMseqs2: MMseqs2: ultra fast and sensitive search and  clustering suite">
                <a:extLst>
                  <a:ext uri="{FF2B5EF4-FFF2-40B4-BE49-F238E27FC236}">
                    <a16:creationId xmlns:a16="http://schemas.microsoft.com/office/drawing/2014/main" id="{D760BDFF-D389-6102-574A-6B3C24F934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66217" y="5273229"/>
                <a:ext cx="1390500" cy="9824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7CD68620-3BF4-4DF3-4454-A454DC192C48}"/>
                  </a:ext>
                </a:extLst>
              </p:cNvPr>
              <p:cNvSpPr txBox="1"/>
              <p:nvPr/>
            </p:nvSpPr>
            <p:spPr>
              <a:xfrm>
                <a:off x="8853810" y="6004384"/>
                <a:ext cx="11550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400" dirty="0" err="1"/>
                  <a:t>MMseqs</a:t>
                </a:r>
                <a:endParaRPr lang="es-MX" sz="1400" dirty="0"/>
              </a:p>
            </p:txBody>
          </p:sp>
        </p:grpSp>
        <p:pic>
          <p:nvPicPr>
            <p:cNvPr id="26" name="Picture 8" descr="Slurm Workload Manager - Wikipedia">
              <a:extLst>
                <a:ext uri="{FF2B5EF4-FFF2-40B4-BE49-F238E27FC236}">
                  <a16:creationId xmlns:a16="http://schemas.microsoft.com/office/drawing/2014/main" id="{DCE6AE6D-197A-8AAD-C1B3-B08180675D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1487" y="5395843"/>
              <a:ext cx="995922" cy="912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E16DDF99-F80D-4EAD-AFE0-5DF68D696D0C}"/>
              </a:ext>
            </a:extLst>
          </p:cNvPr>
          <p:cNvGrpSpPr/>
          <p:nvPr/>
        </p:nvGrpSpPr>
        <p:grpSpPr>
          <a:xfrm>
            <a:off x="3790950" y="364661"/>
            <a:ext cx="8298919" cy="2508539"/>
            <a:chOff x="3790950" y="364661"/>
            <a:chExt cx="8298919" cy="2508539"/>
          </a:xfrm>
        </p:grpSpPr>
        <p:cxnSp>
          <p:nvCxnSpPr>
            <p:cNvPr id="20" name="Conector: angular 19">
              <a:extLst>
                <a:ext uri="{FF2B5EF4-FFF2-40B4-BE49-F238E27FC236}">
                  <a16:creationId xmlns:a16="http://schemas.microsoft.com/office/drawing/2014/main" id="{016A6E08-09FD-77FB-30EA-42565F17B9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90950" y="1874083"/>
              <a:ext cx="2219720" cy="999117"/>
            </a:xfrm>
            <a:prstGeom prst="bentConnector3">
              <a:avLst>
                <a:gd name="adj1" fmla="val 737"/>
              </a:avLst>
            </a:prstGeom>
            <a:ln w="38100">
              <a:solidFill>
                <a:srgbClr val="F7941D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F6346B98-B3F9-9935-CA6B-833BFEB5B447}"/>
                </a:ext>
              </a:extLst>
            </p:cNvPr>
            <p:cNvGrpSpPr/>
            <p:nvPr/>
          </p:nvGrpSpPr>
          <p:grpSpPr>
            <a:xfrm>
              <a:off x="6294997" y="364661"/>
              <a:ext cx="5794872" cy="2411890"/>
              <a:chOff x="6294997" y="364661"/>
              <a:chExt cx="5794872" cy="2411890"/>
            </a:xfrm>
          </p:grpSpPr>
          <p:grpSp>
            <p:nvGrpSpPr>
              <p:cNvPr id="7" name="Grupo 6">
                <a:extLst>
                  <a:ext uri="{FF2B5EF4-FFF2-40B4-BE49-F238E27FC236}">
                    <a16:creationId xmlns:a16="http://schemas.microsoft.com/office/drawing/2014/main" id="{37DB52E7-7EA5-19E5-4596-51DC3FB0C6BD}"/>
                  </a:ext>
                </a:extLst>
              </p:cNvPr>
              <p:cNvGrpSpPr/>
              <p:nvPr/>
            </p:nvGrpSpPr>
            <p:grpSpPr>
              <a:xfrm>
                <a:off x="6294997" y="364661"/>
                <a:ext cx="5794872" cy="1389972"/>
                <a:chOff x="6294997" y="364661"/>
                <a:chExt cx="5794872" cy="1389972"/>
              </a:xfrm>
            </p:grpSpPr>
            <p:pic>
              <p:nvPicPr>
                <p:cNvPr id="1026" name="Picture 2" descr="Qué es una distribución de GNU/Linux? – LinuxerOS">
                  <a:extLst>
                    <a:ext uri="{FF2B5EF4-FFF2-40B4-BE49-F238E27FC236}">
                      <a16:creationId xmlns:a16="http://schemas.microsoft.com/office/drawing/2014/main" id="{075F619F-2516-4E06-866E-2ED8C01E5A0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4997" y="364661"/>
                  <a:ext cx="2422066" cy="138997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9" name="Grupo 18">
                  <a:extLst>
                    <a:ext uri="{FF2B5EF4-FFF2-40B4-BE49-F238E27FC236}">
                      <a16:creationId xmlns:a16="http://schemas.microsoft.com/office/drawing/2014/main" id="{D02C25C2-A75E-3613-134C-E2FFB48C32F7}"/>
                    </a:ext>
                  </a:extLst>
                </p:cNvPr>
                <p:cNvGrpSpPr/>
                <p:nvPr/>
              </p:nvGrpSpPr>
              <p:grpSpPr>
                <a:xfrm>
                  <a:off x="8722618" y="411740"/>
                  <a:ext cx="3367251" cy="1130553"/>
                  <a:chOff x="8722618" y="411740"/>
                  <a:chExt cx="3367251" cy="1130553"/>
                </a:xfrm>
              </p:grpSpPr>
              <p:pic>
                <p:nvPicPr>
                  <p:cNvPr id="12" name="Imagen 11">
                    <a:extLst>
                      <a:ext uri="{FF2B5EF4-FFF2-40B4-BE49-F238E27FC236}">
                        <a16:creationId xmlns:a16="http://schemas.microsoft.com/office/drawing/2014/main" id="{4EA36132-6BFC-CE53-E3BE-41CF791F8A8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8981301" y="893694"/>
                    <a:ext cx="771824" cy="647951"/>
                  </a:xfrm>
                  <a:prstGeom prst="rect">
                    <a:avLst/>
                  </a:prstGeom>
                </p:spPr>
              </p:pic>
              <p:pic>
                <p:nvPicPr>
                  <p:cNvPr id="18" name="Imagen 17">
                    <a:extLst>
                      <a:ext uri="{FF2B5EF4-FFF2-40B4-BE49-F238E27FC236}">
                        <a16:creationId xmlns:a16="http://schemas.microsoft.com/office/drawing/2014/main" id="{1B597BB0-FC49-F9F8-7236-8F14CB73946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850090" y="945891"/>
                    <a:ext cx="556154" cy="596402"/>
                  </a:xfrm>
                  <a:prstGeom prst="rect">
                    <a:avLst/>
                  </a:prstGeom>
                </p:spPr>
              </p:pic>
              <p:pic>
                <p:nvPicPr>
                  <p:cNvPr id="1032" name="Picture 8" descr="What is Xubuntu?">
                    <a:extLst>
                      <a:ext uri="{FF2B5EF4-FFF2-40B4-BE49-F238E27FC236}">
                        <a16:creationId xmlns:a16="http://schemas.microsoft.com/office/drawing/2014/main" id="{92ACB9D4-9755-1FCE-6A6E-3A83202A954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542280" y="915124"/>
                    <a:ext cx="497002" cy="59640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036" name="Picture 12" descr="Download HD /g/ - Technology - Arch Linux Logo Png Transparent PNG Image -  NicePNG.com">
                    <a:extLst>
                      <a:ext uri="{FF2B5EF4-FFF2-40B4-BE49-F238E27FC236}">
                        <a16:creationId xmlns:a16="http://schemas.microsoft.com/office/drawing/2014/main" id="{68E38215-0212-9916-6766-DE059846A8D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75318" y="892181"/>
                    <a:ext cx="800449" cy="59640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3" name="CuadroTexto 22">
                    <a:extLst>
                      <a:ext uri="{FF2B5EF4-FFF2-40B4-BE49-F238E27FC236}">
                        <a16:creationId xmlns:a16="http://schemas.microsoft.com/office/drawing/2014/main" id="{4C260A0E-DA9B-7576-C425-64BCE88F4A17}"/>
                      </a:ext>
                    </a:extLst>
                  </p:cNvPr>
                  <p:cNvSpPr txBox="1"/>
                  <p:nvPr/>
                </p:nvSpPr>
                <p:spPr>
                  <a:xfrm>
                    <a:off x="8722618" y="411740"/>
                    <a:ext cx="336725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s-MX" dirty="0"/>
                      <a:t>Linux </a:t>
                    </a:r>
                    <a:r>
                      <a:rPr lang="es-MX" dirty="0" err="1"/>
                      <a:t>distributions</a:t>
                    </a:r>
                    <a:endParaRPr lang="es-MX" dirty="0"/>
                  </a:p>
                </p:txBody>
              </p:sp>
            </p:grpSp>
          </p:grpSp>
          <p:grpSp>
            <p:nvGrpSpPr>
              <p:cNvPr id="21" name="Grupo 20">
                <a:extLst>
                  <a:ext uri="{FF2B5EF4-FFF2-40B4-BE49-F238E27FC236}">
                    <a16:creationId xmlns:a16="http://schemas.microsoft.com/office/drawing/2014/main" id="{D3BADA4B-4DF9-6B13-4FF8-BB78773F8AB1}"/>
                  </a:ext>
                </a:extLst>
              </p:cNvPr>
              <p:cNvGrpSpPr/>
              <p:nvPr/>
            </p:nvGrpSpPr>
            <p:grpSpPr>
              <a:xfrm>
                <a:off x="6540843" y="1864980"/>
                <a:ext cx="2280983" cy="911571"/>
                <a:chOff x="9199637" y="1946879"/>
                <a:chExt cx="2413212" cy="990687"/>
              </a:xfrm>
            </p:grpSpPr>
            <p:pic>
              <p:nvPicPr>
                <p:cNvPr id="25" name="Imagen 24">
                  <a:extLst>
                    <a:ext uri="{FF2B5EF4-FFF2-40B4-BE49-F238E27FC236}">
                      <a16:creationId xmlns:a16="http://schemas.microsoft.com/office/drawing/2014/main" id="{C20768D7-B03D-016E-460B-1AE6E5CF0B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199637" y="1946879"/>
                  <a:ext cx="2413212" cy="990687"/>
                </a:xfrm>
                <a:prstGeom prst="rect">
                  <a:avLst/>
                </a:prstGeom>
              </p:spPr>
            </p:pic>
            <p:sp>
              <p:nvSpPr>
                <p:cNvPr id="27" name="CuadroTexto 26">
                  <a:extLst>
                    <a:ext uri="{FF2B5EF4-FFF2-40B4-BE49-F238E27FC236}">
                      <a16:creationId xmlns:a16="http://schemas.microsoft.com/office/drawing/2014/main" id="{C3577942-0F07-3267-B661-9F20B780273F}"/>
                    </a:ext>
                  </a:extLst>
                </p:cNvPr>
                <p:cNvSpPr txBox="1"/>
                <p:nvPr/>
              </p:nvSpPr>
              <p:spPr>
                <a:xfrm>
                  <a:off x="9780453" y="2089369"/>
                  <a:ext cx="1481137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MX" sz="1400" dirty="0"/>
                    <a:t>macOS </a:t>
                  </a:r>
                </a:p>
              </p:txBody>
            </p:sp>
          </p:grpSp>
          <p:pic>
            <p:nvPicPr>
              <p:cNvPr id="9" name="Imagen 8">
                <a:extLst>
                  <a:ext uri="{FF2B5EF4-FFF2-40B4-BE49-F238E27FC236}">
                    <a16:creationId xmlns:a16="http://schemas.microsoft.com/office/drawing/2014/main" id="{C0E90B5F-590C-5658-89D1-328DA08F47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879454" y="1937048"/>
                <a:ext cx="2889963" cy="709816"/>
              </a:xfrm>
              <a:prstGeom prst="rect">
                <a:avLst/>
              </a:prstGeom>
            </p:spPr>
          </p:pic>
        </p:grpSp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7795BF93-7D29-D2A4-66D7-A0349B26DEFB}"/>
              </a:ext>
            </a:extLst>
          </p:cNvPr>
          <p:cNvGrpSpPr/>
          <p:nvPr/>
        </p:nvGrpSpPr>
        <p:grpSpPr>
          <a:xfrm>
            <a:off x="4655710" y="3072386"/>
            <a:ext cx="7121710" cy="1644022"/>
            <a:chOff x="4655710" y="3072386"/>
            <a:chExt cx="7121710" cy="1644022"/>
          </a:xfrm>
        </p:grpSpPr>
        <p:pic>
          <p:nvPicPr>
            <p:cNvPr id="1030" name="Picture 6" descr="Download Bash, Terminal, Linux. Royalty-Free Vector Graphic - Pixabay">
              <a:extLst>
                <a:ext uri="{FF2B5EF4-FFF2-40B4-BE49-F238E27FC236}">
                  <a16:creationId xmlns:a16="http://schemas.microsoft.com/office/drawing/2014/main" id="{6F18DE3D-F690-9BEF-C5DB-54B8E1B025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16040" y="3257288"/>
              <a:ext cx="2261380" cy="14028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Day1 : TWS Bash Blaze Challenge">
              <a:extLst>
                <a:ext uri="{FF2B5EF4-FFF2-40B4-BE49-F238E27FC236}">
                  <a16:creationId xmlns:a16="http://schemas.microsoft.com/office/drawing/2014/main" id="{ED869682-F897-7A89-FF07-F2DABF11B2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0442" y="3072386"/>
              <a:ext cx="2600707" cy="1094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Conector recto de flecha 29">
              <a:extLst>
                <a:ext uri="{FF2B5EF4-FFF2-40B4-BE49-F238E27FC236}">
                  <a16:creationId xmlns:a16="http://schemas.microsoft.com/office/drawing/2014/main" id="{506D8512-B672-06E4-CF5F-3D7FBD64D1EE}"/>
                </a:ext>
              </a:extLst>
            </p:cNvPr>
            <p:cNvCxnSpPr>
              <a:cxnSpLocks/>
            </p:cNvCxnSpPr>
            <p:nvPr/>
          </p:nvCxnSpPr>
          <p:spPr>
            <a:xfrm>
              <a:off x="4655710" y="4142779"/>
              <a:ext cx="1440290" cy="9525"/>
            </a:xfrm>
            <a:prstGeom prst="straightConnector1">
              <a:avLst/>
            </a:prstGeom>
            <a:ln w="38100">
              <a:solidFill>
                <a:srgbClr val="762F9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2" descr="Qué es PowerShell y para qué sirve en Windows?">
              <a:extLst>
                <a:ext uri="{FF2B5EF4-FFF2-40B4-BE49-F238E27FC236}">
                  <a16:creationId xmlns:a16="http://schemas.microsoft.com/office/drawing/2014/main" id="{60F0DB6F-4C3E-32C3-3B82-E10A55E00C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181" y="4079121"/>
              <a:ext cx="1907853" cy="637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5997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ED2DCEA-C8F3-2CC6-DFCC-8EDEA2974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4949" y="393802"/>
            <a:ext cx="6736589" cy="5689395"/>
          </a:xfrm>
          <a:prstGeom prst="rect">
            <a:avLst/>
          </a:prstGeom>
        </p:spPr>
      </p:pic>
      <p:pic>
        <p:nvPicPr>
          <p:cNvPr id="2050" name="Picture 2" descr="Using WSL - PyXAI documentation">
            <a:extLst>
              <a:ext uri="{FF2B5EF4-FFF2-40B4-BE49-F238E27FC236}">
                <a16:creationId xmlns:a16="http://schemas.microsoft.com/office/drawing/2014/main" id="{F4E6ADE6-5B1B-4AE3-A3CF-0509C90DA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61" y="2882062"/>
            <a:ext cx="5090342" cy="2821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9BC7720-F77C-6026-FC07-CA6CF256CE6F}"/>
              </a:ext>
            </a:extLst>
          </p:cNvPr>
          <p:cNvSpPr txBox="1"/>
          <p:nvPr/>
        </p:nvSpPr>
        <p:spPr>
          <a:xfrm>
            <a:off x="497506" y="534336"/>
            <a:ext cx="473319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600" dirty="0"/>
              <a:t>Windows </a:t>
            </a:r>
            <a:r>
              <a:rPr lang="es-MX" sz="2600" dirty="0" err="1"/>
              <a:t>Subsystem</a:t>
            </a:r>
            <a:r>
              <a:rPr lang="es-MX" sz="2600" dirty="0"/>
              <a:t> </a:t>
            </a:r>
          </a:p>
          <a:p>
            <a:pPr algn="ctr"/>
            <a:r>
              <a:rPr lang="es-MX" sz="2600" dirty="0" err="1"/>
              <a:t>for</a:t>
            </a:r>
            <a:r>
              <a:rPr lang="es-MX" sz="2600" dirty="0"/>
              <a:t> Linux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A80D169-CCAF-E605-DB26-C9BEC5EBA3D3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pic>
        <p:nvPicPr>
          <p:cNvPr id="2052" name="Picture 4" descr="Windows Subsystem for Linux (WSL) 1.1.6 released | Windows 11 Forum">
            <a:extLst>
              <a:ext uri="{FF2B5EF4-FFF2-40B4-BE49-F238E27FC236}">
                <a16:creationId xmlns:a16="http://schemas.microsoft.com/office/drawing/2014/main" id="{90767B98-1C1E-817C-BB9D-0575970F7A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0" t="22666" r="17000" b="21167"/>
          <a:stretch/>
        </p:blipFill>
        <p:spPr bwMode="auto">
          <a:xfrm>
            <a:off x="2245060" y="1911946"/>
            <a:ext cx="1291886" cy="69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0044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2FA4DA9-1A07-0EE6-4276-4D816D464357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2896D809-5B1C-0F8C-E927-66785BEEF686}"/>
              </a:ext>
            </a:extLst>
          </p:cNvPr>
          <p:cNvGrpSpPr/>
          <p:nvPr/>
        </p:nvGrpSpPr>
        <p:grpSpPr>
          <a:xfrm>
            <a:off x="0" y="0"/>
            <a:ext cx="6124282" cy="6673332"/>
            <a:chOff x="0" y="0"/>
            <a:chExt cx="6124282" cy="6673332"/>
          </a:xfrm>
        </p:grpSpPr>
        <p:pic>
          <p:nvPicPr>
            <p:cNvPr id="3076" name="Picture 4" descr="Imagen">
              <a:extLst>
                <a:ext uri="{FF2B5EF4-FFF2-40B4-BE49-F238E27FC236}">
                  <a16:creationId xmlns:a16="http://schemas.microsoft.com/office/drawing/2014/main" id="{D3D11639-C121-0FEA-82DB-F212DA3BE93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92" r="3400"/>
            <a:stretch/>
          </p:blipFill>
          <p:spPr bwMode="auto">
            <a:xfrm>
              <a:off x="0" y="0"/>
              <a:ext cx="6124282" cy="6673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CCA7B7C3-BF43-3BD2-0CFF-2C84A6B99378}"/>
                </a:ext>
              </a:extLst>
            </p:cNvPr>
            <p:cNvSpPr txBox="1"/>
            <p:nvPr/>
          </p:nvSpPr>
          <p:spPr>
            <a:xfrm>
              <a:off x="427514" y="199654"/>
              <a:ext cx="190389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Most Used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Commands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02BCF67A-CF51-4D86-E83B-EA1C091126A3}"/>
                </a:ext>
              </a:extLst>
            </p:cNvPr>
            <p:cNvSpPr txBox="1"/>
            <p:nvPr/>
          </p:nvSpPr>
          <p:spPr>
            <a:xfrm>
              <a:off x="545472" y="830195"/>
              <a:ext cx="1671637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800" dirty="0">
                  <a:solidFill>
                    <a:schemeClr val="bg1">
                      <a:lumMod val="65000"/>
                    </a:schemeClr>
                  </a:solidFill>
                </a:rPr>
                <a:t>bytebytego.kit.com</a:t>
              </a:r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8045C12C-80E3-F412-9AAB-293B70ADA98A}"/>
              </a:ext>
            </a:extLst>
          </p:cNvPr>
          <p:cNvGrpSpPr/>
          <p:nvPr/>
        </p:nvGrpSpPr>
        <p:grpSpPr>
          <a:xfrm>
            <a:off x="6242239" y="82224"/>
            <a:ext cx="5635533" cy="6591108"/>
            <a:chOff x="6534150" y="346174"/>
            <a:chExt cx="5112378" cy="628743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63022315-B79A-76DA-A822-2F6234208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34150" y="346174"/>
              <a:ext cx="5112378" cy="6287435"/>
            </a:xfrm>
            <a:prstGeom prst="rect">
              <a:avLst/>
            </a:prstGeom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AB2B6144-BE22-0BEA-777F-3BB70E88672E}"/>
                </a:ext>
              </a:extLst>
            </p:cNvPr>
            <p:cNvSpPr txBox="1"/>
            <p:nvPr/>
          </p:nvSpPr>
          <p:spPr>
            <a:xfrm>
              <a:off x="7940195" y="6061096"/>
              <a:ext cx="2300287" cy="4403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200" dirty="0" err="1">
                  <a:solidFill>
                    <a:schemeClr val="bg1">
                      <a:lumMod val="65000"/>
                    </a:schemeClr>
                  </a:solidFill>
                </a:rPr>
                <a:t>xmind.app</a:t>
              </a:r>
              <a:r>
                <a:rPr lang="es-MX" sz="1200" dirty="0">
                  <a:solidFill>
                    <a:schemeClr val="bg1">
                      <a:lumMod val="65000"/>
                    </a:schemeClr>
                  </a:solidFill>
                </a:rPr>
                <a:t>/</a:t>
              </a:r>
            </a:p>
            <a:p>
              <a:pPr algn="ctr"/>
              <a:r>
                <a:rPr lang="es-MX" sz="1200" dirty="0">
                  <a:solidFill>
                    <a:schemeClr val="bg1">
                      <a:lumMod val="65000"/>
                    </a:schemeClr>
                  </a:solidFill>
                </a:rPr>
                <a:t>m/WwtB/#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139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n">
            <a:extLst>
              <a:ext uri="{FF2B5EF4-FFF2-40B4-BE49-F238E27FC236}">
                <a16:creationId xmlns:a16="http://schemas.microsoft.com/office/drawing/2014/main" id="{4A9790E7-BC84-701C-6936-9EEE69760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21266" cy="667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4FE051EC-E059-BE94-9D3D-0DE8E2EDC645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82275CB6-247A-8BDB-AAAD-F1899E7ABA52}"/>
              </a:ext>
            </a:extLst>
          </p:cNvPr>
          <p:cNvGrpSpPr/>
          <p:nvPr/>
        </p:nvGrpSpPr>
        <p:grpSpPr>
          <a:xfrm>
            <a:off x="5447057" y="4033856"/>
            <a:ext cx="6519152" cy="2548850"/>
            <a:chOff x="5447057" y="4033856"/>
            <a:chExt cx="6519152" cy="2548850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8AA2ED33-FE22-E22B-9E88-309CB1D9E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08144" y="4033856"/>
              <a:ext cx="4049033" cy="1167876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50A8AF-258A-52BC-63FB-8C83EC96F9DA}"/>
                </a:ext>
              </a:extLst>
            </p:cNvPr>
            <p:cNvSpPr txBox="1"/>
            <p:nvPr/>
          </p:nvSpPr>
          <p:spPr>
            <a:xfrm>
              <a:off x="7276074" y="4694600"/>
              <a:ext cx="200025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200" dirty="0">
                  <a:solidFill>
                    <a:schemeClr val="bg1">
                      <a:lumMod val="65000"/>
                    </a:schemeClr>
                  </a:solidFill>
                </a:rPr>
                <a:t>https://explainshell.com</a:t>
              </a:r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84AD4047-56E0-A60B-909E-22566995B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47057" y="5303734"/>
              <a:ext cx="6519152" cy="1239061"/>
            </a:xfrm>
            <a:prstGeom prst="rect">
              <a:avLst/>
            </a:prstGeom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940F0B92-977D-995A-2978-F3D7A34917A1}"/>
                </a:ext>
              </a:extLst>
            </p:cNvPr>
            <p:cNvSpPr txBox="1"/>
            <p:nvPr/>
          </p:nvSpPr>
          <p:spPr>
            <a:xfrm>
              <a:off x="7828960" y="6274929"/>
              <a:ext cx="406776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MX" sz="1400" dirty="0">
                  <a:solidFill>
                    <a:srgbClr val="5695F2"/>
                  </a:solidFill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https://vinuesa.github.io/intro2linux/index.html</a:t>
              </a:r>
              <a:r>
                <a:rPr lang="es-MX" sz="1400" dirty="0">
                  <a:solidFill>
                    <a:srgbClr val="5695F2"/>
                  </a:solidFill>
                </a:rPr>
                <a:t> </a:t>
              </a: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6A1FC3AC-9983-9109-E480-6C09FBE7F434}"/>
              </a:ext>
            </a:extLst>
          </p:cNvPr>
          <p:cNvGrpSpPr/>
          <p:nvPr/>
        </p:nvGrpSpPr>
        <p:grpSpPr>
          <a:xfrm>
            <a:off x="5287518" y="98459"/>
            <a:ext cx="6648925" cy="1344997"/>
            <a:chOff x="5287518" y="98459"/>
            <a:chExt cx="6648925" cy="1344997"/>
          </a:xfrm>
        </p:grpSpPr>
        <p:pic>
          <p:nvPicPr>
            <p:cNvPr id="2050" name="Picture 2" descr="Vim Editor in Linux &amp; Commands. Vim is a free and open-source… | by ELAKIA  VM | featurepreneur | Medium">
              <a:extLst>
                <a:ext uri="{FF2B5EF4-FFF2-40B4-BE49-F238E27FC236}">
                  <a16:creationId xmlns:a16="http://schemas.microsoft.com/office/drawing/2014/main" id="{6D0F0B2A-037B-2D7D-6339-31512BC84E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654" y="233333"/>
              <a:ext cx="1075249" cy="10752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Pegatina for Sale con la obra «GNU Nano - Editor de texto Linux» de  hackersticker | Redbubble">
              <a:extLst>
                <a:ext uri="{FF2B5EF4-FFF2-40B4-BE49-F238E27FC236}">
                  <a16:creationId xmlns:a16="http://schemas.microsoft.com/office/drawing/2014/main" id="{3AA91430-551E-78C0-FB74-7280428D7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75" t="4708" r="27090" b="24914"/>
            <a:stretch/>
          </p:blipFill>
          <p:spPr bwMode="auto">
            <a:xfrm>
              <a:off x="7103241" y="98459"/>
              <a:ext cx="977225" cy="1344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3816DEB9-6D30-212F-4753-0CAD026431AF}"/>
                </a:ext>
              </a:extLst>
            </p:cNvPr>
            <p:cNvSpPr txBox="1"/>
            <p:nvPr/>
          </p:nvSpPr>
          <p:spPr>
            <a:xfrm>
              <a:off x="5287518" y="342030"/>
              <a:ext cx="1749470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dirty="0" err="1"/>
                <a:t>Console</a:t>
              </a:r>
              <a:r>
                <a:rPr lang="es-MX" dirty="0"/>
                <a:t> Text </a:t>
              </a:r>
            </a:p>
            <a:p>
              <a:pPr algn="ctr"/>
              <a:r>
                <a:rPr lang="es-MX" dirty="0"/>
                <a:t>Editor</a:t>
              </a:r>
            </a:p>
            <a:p>
              <a:pPr algn="ctr"/>
              <a:r>
                <a:rPr lang="es-MX" sz="1400" dirty="0">
                  <a:solidFill>
                    <a:schemeClr val="bg1">
                      <a:lumMod val="65000"/>
                    </a:schemeClr>
                  </a:solidFill>
                </a:rPr>
                <a:t>(</a:t>
              </a:r>
              <a:r>
                <a:rPr lang="es-MX" sz="1400" dirty="0" err="1">
                  <a:solidFill>
                    <a:schemeClr val="bg1">
                      <a:lumMod val="65000"/>
                    </a:schemeClr>
                  </a:solidFill>
                </a:rPr>
                <a:t>e.g</a:t>
              </a:r>
              <a:r>
                <a:rPr lang="es-MX" sz="1400" dirty="0">
                  <a:solidFill>
                    <a:schemeClr val="bg1">
                      <a:lumMod val="65000"/>
                    </a:schemeClr>
                  </a:solidFill>
                </a:rPr>
                <a:t>. nano script.sh)</a:t>
              </a:r>
            </a:p>
          </p:txBody>
        </p:sp>
        <p:pic>
          <p:nvPicPr>
            <p:cNvPr id="2058" name="Picture 10" descr="GitHub - zyedidia/micro: A modern and intuitive terminal-based text editor">
              <a:extLst>
                <a:ext uri="{FF2B5EF4-FFF2-40B4-BE49-F238E27FC236}">
                  <a16:creationId xmlns:a16="http://schemas.microsoft.com/office/drawing/2014/main" id="{B2A2A2FF-AF81-0846-DBF3-4FD7A9758E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27429" y="393872"/>
              <a:ext cx="2209014" cy="754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9D067F71-21AD-CB67-47EC-0B63B1E84CDA}"/>
              </a:ext>
            </a:extLst>
          </p:cNvPr>
          <p:cNvGrpSpPr/>
          <p:nvPr/>
        </p:nvGrpSpPr>
        <p:grpSpPr>
          <a:xfrm>
            <a:off x="6009330" y="1724088"/>
            <a:ext cx="5467189" cy="2137817"/>
            <a:chOff x="6009330" y="1724088"/>
            <a:chExt cx="5467189" cy="2137817"/>
          </a:xfrm>
        </p:grpSpPr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B4336B65-186D-071B-E9F3-3E40AD13FC2B}"/>
                </a:ext>
              </a:extLst>
            </p:cNvPr>
            <p:cNvSpPr txBox="1"/>
            <p:nvPr/>
          </p:nvSpPr>
          <p:spPr>
            <a:xfrm>
              <a:off x="6584724" y="1762555"/>
              <a:ext cx="43164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2400" dirty="0" err="1"/>
                <a:t>The</a:t>
              </a:r>
              <a:r>
                <a:rPr lang="es-MX" sz="2400" dirty="0"/>
                <a:t>                        </a:t>
              </a:r>
              <a:r>
                <a:rPr lang="es-MX" sz="2400" dirty="0" err="1"/>
                <a:t>operator</a:t>
              </a:r>
              <a:r>
                <a:rPr lang="es-MX" sz="2400" dirty="0"/>
                <a:t> (|)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C6CD2F16-BD40-6133-6A31-459E9405C25A}"/>
                </a:ext>
              </a:extLst>
            </p:cNvPr>
            <p:cNvSpPr txBox="1"/>
            <p:nvPr/>
          </p:nvSpPr>
          <p:spPr>
            <a:xfrm>
              <a:off x="6009330" y="2507688"/>
              <a:ext cx="5467189" cy="13542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</a:rPr>
                <a:t>Create a sorted list of the files in the directory:</a:t>
              </a:r>
            </a:p>
            <a:p>
              <a:pPr algn="ctr"/>
              <a:r>
                <a:rPr lang="es-MX" sz="1600" dirty="0" err="1"/>
                <a:t>ls</a:t>
              </a:r>
              <a:r>
                <a:rPr lang="es-MX" sz="1600" dirty="0"/>
                <a:t> </a:t>
              </a:r>
              <a:r>
                <a:rPr lang="es-MX" sz="1600" dirty="0">
                  <a:solidFill>
                    <a:srgbClr val="C00000"/>
                  </a:solidFill>
                </a:rPr>
                <a:t>|</a:t>
              </a:r>
              <a:r>
                <a:rPr lang="es-MX" sz="1600" dirty="0"/>
                <a:t> </a:t>
              </a:r>
              <a:r>
                <a:rPr lang="es-MX" sz="1600" dirty="0" err="1"/>
                <a:t>sort</a:t>
              </a:r>
              <a:r>
                <a:rPr lang="es-MX" sz="1600" dirty="0"/>
                <a:t> &gt; list.txt</a:t>
              </a:r>
            </a:p>
            <a:p>
              <a:pPr algn="ctr"/>
              <a:endParaRPr lang="es-MX" sz="1600" dirty="0"/>
            </a:p>
            <a:p>
              <a:pPr algn="ctr"/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</a:rPr>
                <a:t>Find how many times a word appears in a file</a:t>
              </a:r>
            </a:p>
            <a:p>
              <a:pPr algn="ctr"/>
              <a:r>
                <a:rPr lang="es-MX" sz="1600" dirty="0" err="1"/>
                <a:t>cat</a:t>
              </a:r>
              <a:r>
                <a:rPr lang="es-MX" sz="1600" dirty="0"/>
                <a:t> file.txt </a:t>
              </a:r>
              <a:r>
                <a:rPr lang="es-MX" sz="1600" b="1" dirty="0">
                  <a:solidFill>
                    <a:srgbClr val="C00000"/>
                  </a:solidFill>
                </a:rPr>
                <a:t>|</a:t>
              </a:r>
              <a:r>
                <a:rPr lang="es-MX" sz="1600" dirty="0"/>
                <a:t> grep “</a:t>
              </a:r>
              <a:r>
                <a:rPr lang="es-MX" sz="1600"/>
                <a:t>hello" </a:t>
              </a:r>
              <a:r>
                <a:rPr lang="es-MX" sz="1600" b="1" dirty="0">
                  <a:solidFill>
                    <a:srgbClr val="C00000"/>
                  </a:solidFill>
                </a:rPr>
                <a:t>|</a:t>
              </a:r>
              <a:r>
                <a:rPr lang="es-MX" sz="1600" dirty="0"/>
                <a:t> </a:t>
              </a:r>
              <a:r>
                <a:rPr lang="es-MX" sz="1600" dirty="0" err="1"/>
                <a:t>wc</a:t>
              </a:r>
              <a:r>
                <a:rPr lang="es-MX" sz="1600" dirty="0"/>
                <a:t> -l</a:t>
              </a: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99B157D2-FCFD-16ED-29AE-6FFC81358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596440" y="1724088"/>
              <a:ext cx="1359519" cy="527872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ED8DCA45-BCA8-77EF-E580-7FFE04DDF059}"/>
              </a:ext>
            </a:extLst>
          </p:cNvPr>
          <p:cNvSpPr txBox="1"/>
          <p:nvPr/>
        </p:nvSpPr>
        <p:spPr>
          <a:xfrm>
            <a:off x="3657567" y="98459"/>
            <a:ext cx="1377927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100" dirty="0">
                <a:solidFill>
                  <a:schemeClr val="bg1"/>
                </a:solidFill>
              </a:rPr>
              <a:t>#!/usr/bin/python</a:t>
            </a:r>
          </a:p>
          <a:p>
            <a:pPr algn="ctr"/>
            <a:r>
              <a:rPr lang="es-MX" sz="800" dirty="0">
                <a:solidFill>
                  <a:schemeClr val="bg1"/>
                </a:solidFill>
              </a:rPr>
              <a:t>script.py</a:t>
            </a:r>
            <a:endParaRPr lang="es-MX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46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FA694B5-2DF5-0F21-5A68-364FEAA8F41E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pic>
        <p:nvPicPr>
          <p:cNvPr id="1026" name="Picture 2" descr="GitHub | Microsoft Wiki | Fandom">
            <a:extLst>
              <a:ext uri="{FF2B5EF4-FFF2-40B4-BE49-F238E27FC236}">
                <a16:creationId xmlns:a16="http://schemas.microsoft.com/office/drawing/2014/main" id="{03186315-B4E7-0E13-5287-D3D8E254B6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" t="13562" b="15345"/>
          <a:stretch/>
        </p:blipFill>
        <p:spPr bwMode="auto">
          <a:xfrm>
            <a:off x="147068" y="214507"/>
            <a:ext cx="3873003" cy="143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DE3D91E-CB97-BB10-462D-05D72B09F5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08"/>
          <a:stretch/>
        </p:blipFill>
        <p:spPr>
          <a:xfrm>
            <a:off x="4091503" y="0"/>
            <a:ext cx="8100497" cy="667333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B7EA20F-02D3-F30E-470F-96A5790895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355" t="19095" r="17180"/>
          <a:stretch/>
        </p:blipFill>
        <p:spPr>
          <a:xfrm>
            <a:off x="4234367" y="4103014"/>
            <a:ext cx="3140144" cy="244256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2AB2FB6F-E8A5-EE11-5251-8DAB4FC9552D}"/>
              </a:ext>
            </a:extLst>
          </p:cNvPr>
          <p:cNvSpPr/>
          <p:nvPr/>
        </p:nvSpPr>
        <p:spPr>
          <a:xfrm>
            <a:off x="8964891" y="2201522"/>
            <a:ext cx="848412" cy="6453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28E3C27-0FCF-7F18-7724-5A6C7102B02B}"/>
              </a:ext>
            </a:extLst>
          </p:cNvPr>
          <p:cNvGrpSpPr/>
          <p:nvPr/>
        </p:nvGrpSpPr>
        <p:grpSpPr>
          <a:xfrm>
            <a:off x="4234367" y="115467"/>
            <a:ext cx="4353451" cy="3872080"/>
            <a:chOff x="4234367" y="115467"/>
            <a:chExt cx="4353451" cy="3872080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AF43E35A-5BC5-008F-B51C-1EB845EED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34367" y="115467"/>
              <a:ext cx="4353451" cy="3872080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0DEEC00-6D3B-8CD2-DFC2-B0379C96CD27}"/>
                </a:ext>
              </a:extLst>
            </p:cNvPr>
            <p:cNvSpPr/>
            <p:nvPr/>
          </p:nvSpPr>
          <p:spPr>
            <a:xfrm>
              <a:off x="7851024" y="2846895"/>
              <a:ext cx="581454" cy="64537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1028" name="Picture 4" descr="img">
            <a:extLst>
              <a:ext uri="{FF2B5EF4-FFF2-40B4-BE49-F238E27FC236}">
                <a16:creationId xmlns:a16="http://schemas.microsoft.com/office/drawing/2014/main" id="{EC20EA68-B47A-34C8-B63E-94C6D575E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6" y="2926079"/>
            <a:ext cx="3972227" cy="353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2E7ED73E-F982-FB49-D45C-341F797C18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0828" y="1830250"/>
            <a:ext cx="1428810" cy="347663"/>
          </a:xfrm>
          <a:prstGeom prst="rect">
            <a:avLst/>
          </a:prstGeom>
        </p:spPr>
      </p:pic>
      <p:pic>
        <p:nvPicPr>
          <p:cNvPr id="1030" name="Picture 6" descr="GitLab - Unimedia Technology">
            <a:extLst>
              <a:ext uri="{FF2B5EF4-FFF2-40B4-BE49-F238E27FC236}">
                <a16:creationId xmlns:a16="http://schemas.microsoft.com/office/drawing/2014/main" id="{E4205677-E4D3-8777-BD1B-12AA3A083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85" y="1830250"/>
            <a:ext cx="1137402" cy="34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C87B6CB-2C64-D01E-4A3C-D7F6A35F42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6904" y="4349219"/>
            <a:ext cx="4446392" cy="1947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695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n">
            <a:extLst>
              <a:ext uri="{FF2B5EF4-FFF2-40B4-BE49-F238E27FC236}">
                <a16:creationId xmlns:a16="http://schemas.microsoft.com/office/drawing/2014/main" id="{C1E3E00D-3F24-2E0B-999E-0947516BD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969" y="3129699"/>
            <a:ext cx="2991502" cy="354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n">
            <a:extLst>
              <a:ext uri="{FF2B5EF4-FFF2-40B4-BE49-F238E27FC236}">
                <a16:creationId xmlns:a16="http://schemas.microsoft.com/office/drawing/2014/main" id="{CEDE8AE4-C57C-A32E-8615-7A703331C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195452"/>
            <a:ext cx="6316141" cy="631614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6FE38580-F647-D1F8-B44D-02DFA575320B}"/>
              </a:ext>
            </a:extLst>
          </p:cNvPr>
          <p:cNvSpPr txBox="1"/>
          <p:nvPr/>
        </p:nvSpPr>
        <p:spPr>
          <a:xfrm>
            <a:off x="275159" y="441843"/>
            <a:ext cx="5032278" cy="83095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4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 programming language should I learn?</a:t>
            </a:r>
            <a:endParaRPr lang="es-MX" sz="24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B440B0F-D2A0-26AD-CB65-F85D07EBA8B0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3D07EB2-D5B1-442E-F8B3-9A7930732772}"/>
              </a:ext>
            </a:extLst>
          </p:cNvPr>
          <p:cNvSpPr txBox="1"/>
          <p:nvPr/>
        </p:nvSpPr>
        <p:spPr>
          <a:xfrm>
            <a:off x="220298" y="1536956"/>
            <a:ext cx="508713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“</a:t>
            </a:r>
            <a:r>
              <a:rPr lang="en-US" b="1" i="1" dirty="0">
                <a:solidFill>
                  <a:srgbClr val="81A660"/>
                </a:solidFill>
              </a:rPr>
              <a:t>Python dominates AI projects</a:t>
            </a:r>
            <a:r>
              <a:rPr lang="en-US" sz="1400" i="1" dirty="0"/>
              <a:t>. </a:t>
            </a:r>
          </a:p>
          <a:p>
            <a:pPr algn="ctr"/>
            <a:r>
              <a:rPr lang="en-US" sz="1400" i="1" dirty="0"/>
              <a:t>It remains the clear leader inside AI-tagged repositories, where </a:t>
            </a:r>
            <a:r>
              <a:rPr lang="en-US" sz="1400" i="1" dirty="0" err="1"/>
              <a:t>Jupyter</a:t>
            </a:r>
            <a:r>
              <a:rPr lang="en-US" sz="1400" i="1" dirty="0"/>
              <a:t> Notebook usage nearly doubled in 2025 offering evidence of its role as the </a:t>
            </a:r>
          </a:p>
          <a:p>
            <a:pPr algn="ctr"/>
            <a:r>
              <a:rPr lang="en-US" sz="1400" i="1" dirty="0"/>
              <a:t>go-to language for prototyping, training, and </a:t>
            </a:r>
          </a:p>
          <a:p>
            <a:pPr algn="ctr"/>
            <a:r>
              <a:rPr lang="en-US" sz="1400" i="1" dirty="0"/>
              <a:t>orchestrating AI workloads”</a:t>
            </a:r>
            <a:endParaRPr lang="es-MX" sz="1400" i="1" dirty="0"/>
          </a:p>
        </p:txBody>
      </p:sp>
    </p:spTree>
    <p:extLst>
      <p:ext uri="{BB962C8B-B14F-4D97-AF65-F5344CB8AC3E}">
        <p14:creationId xmlns:p14="http://schemas.microsoft.com/office/powerpoint/2010/main" val="7759344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96779A2F-3520-B2E5-B599-72A49E1D87CB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A6655A0-AFEF-3921-25A1-8526BCD6C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17" y="815828"/>
            <a:ext cx="4329222" cy="232684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B3E0610-7331-A416-AB6F-116DF736EB6B}"/>
              </a:ext>
            </a:extLst>
          </p:cNvPr>
          <p:cNvSpPr txBox="1"/>
          <p:nvPr/>
        </p:nvSpPr>
        <p:spPr>
          <a:xfrm>
            <a:off x="4414273" y="1595255"/>
            <a:ext cx="14284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/>
              <a:t>Data </a:t>
            </a:r>
          </a:p>
          <a:p>
            <a:pPr algn="ctr"/>
            <a:r>
              <a:rPr lang="es-MX" dirty="0" err="1"/>
              <a:t>structures</a:t>
            </a:r>
            <a:endParaRPr lang="es-MX" dirty="0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F95487A5-B51A-BF50-D525-5EF9721E5728}"/>
              </a:ext>
            </a:extLst>
          </p:cNvPr>
          <p:cNvGrpSpPr/>
          <p:nvPr/>
        </p:nvGrpSpPr>
        <p:grpSpPr>
          <a:xfrm>
            <a:off x="187254" y="3494988"/>
            <a:ext cx="5837775" cy="2784921"/>
            <a:chOff x="187254" y="3494988"/>
            <a:chExt cx="5837775" cy="2784921"/>
          </a:xfrm>
        </p:grpSpPr>
        <p:pic>
          <p:nvPicPr>
            <p:cNvPr id="1028" name="Picture 4" descr="Python Control Flow Statements_control flow statements python-CSDN博客">
              <a:extLst>
                <a:ext uri="{FF2B5EF4-FFF2-40B4-BE49-F238E27FC236}">
                  <a16:creationId xmlns:a16="http://schemas.microsoft.com/office/drawing/2014/main" id="{E83F0171-8BD5-FBA5-D810-AB88D53E77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26" t="7919" r="6098" b="7681"/>
            <a:stretch/>
          </p:blipFill>
          <p:spPr bwMode="auto">
            <a:xfrm>
              <a:off x="187254" y="3494988"/>
              <a:ext cx="4227019" cy="2784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175652E3-FAE7-3C95-C230-676B31D66DDC}"/>
                </a:ext>
              </a:extLst>
            </p:cNvPr>
            <p:cNvSpPr txBox="1"/>
            <p:nvPr/>
          </p:nvSpPr>
          <p:spPr>
            <a:xfrm>
              <a:off x="4213101" y="4560914"/>
              <a:ext cx="181192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dirty="0"/>
                <a:t>control </a:t>
              </a:r>
              <a:r>
                <a:rPr lang="es-MX" dirty="0" err="1"/>
                <a:t>flow</a:t>
              </a:r>
              <a:r>
                <a:rPr lang="es-MX" dirty="0"/>
                <a:t> </a:t>
              </a:r>
            </a:p>
            <a:p>
              <a:pPr algn="ctr"/>
              <a:r>
                <a:rPr lang="es-MX" dirty="0" err="1"/>
                <a:t>statements</a:t>
              </a:r>
              <a:endParaRPr lang="es-MX" dirty="0"/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6FEFBCD6-7B13-7CDC-3EB2-72F83CC8D3A7}"/>
              </a:ext>
            </a:extLst>
          </p:cNvPr>
          <p:cNvGrpSpPr/>
          <p:nvPr/>
        </p:nvGrpSpPr>
        <p:grpSpPr>
          <a:xfrm>
            <a:off x="6262748" y="3133243"/>
            <a:ext cx="5810637" cy="3482818"/>
            <a:chOff x="6319310" y="3142670"/>
            <a:chExt cx="5810637" cy="3482818"/>
          </a:xfrm>
        </p:grpSpPr>
        <p:pic>
          <p:nvPicPr>
            <p:cNvPr id="1026" name="Picture 2" descr="Why Object-Oriented Programming Matters - Apollo Technical LLC">
              <a:extLst>
                <a:ext uri="{FF2B5EF4-FFF2-40B4-BE49-F238E27FC236}">
                  <a16:creationId xmlns:a16="http://schemas.microsoft.com/office/drawing/2014/main" id="{B4EBBA79-F991-9289-A218-E358B323C9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51" t="13328" r="16918"/>
            <a:stretch/>
          </p:blipFill>
          <p:spPr bwMode="auto">
            <a:xfrm>
              <a:off x="6319310" y="3142670"/>
              <a:ext cx="4034672" cy="3482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9F6FAF8E-5801-31C2-F288-FB2D95FCE5D2}"/>
                </a:ext>
              </a:extLst>
            </p:cNvPr>
            <p:cNvSpPr txBox="1"/>
            <p:nvPr/>
          </p:nvSpPr>
          <p:spPr>
            <a:xfrm>
              <a:off x="10034839" y="4422414"/>
              <a:ext cx="209510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dirty="0" err="1"/>
                <a:t>Object-oriented</a:t>
              </a:r>
              <a:r>
                <a:rPr lang="es-MX" dirty="0"/>
                <a:t> </a:t>
              </a:r>
            </a:p>
            <a:p>
              <a:pPr algn="ctr"/>
              <a:r>
                <a:rPr lang="es-MX" dirty="0" err="1"/>
                <a:t>programming</a:t>
              </a:r>
              <a:r>
                <a:rPr lang="es-MX" dirty="0"/>
                <a:t> </a:t>
              </a:r>
            </a:p>
            <a:p>
              <a:pPr algn="ctr"/>
              <a:r>
                <a:rPr lang="es-MX" dirty="0"/>
                <a:t>(OOP)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A83D2903-5499-2A32-91E8-775B2CFED1F6}"/>
              </a:ext>
            </a:extLst>
          </p:cNvPr>
          <p:cNvGrpSpPr/>
          <p:nvPr/>
        </p:nvGrpSpPr>
        <p:grpSpPr>
          <a:xfrm>
            <a:off x="6410228" y="859172"/>
            <a:ext cx="5499608" cy="2367787"/>
            <a:chOff x="6410228" y="859172"/>
            <a:chExt cx="5499608" cy="2367787"/>
          </a:xfrm>
        </p:grpSpPr>
        <p:pic>
          <p:nvPicPr>
            <p:cNvPr id="1030" name="Picture 6" descr="Tutorial: Basic Functions in Python | CodeHS">
              <a:extLst>
                <a:ext uri="{FF2B5EF4-FFF2-40B4-BE49-F238E27FC236}">
                  <a16:creationId xmlns:a16="http://schemas.microsoft.com/office/drawing/2014/main" id="{75B03498-3C0D-227F-B512-39D1FB8D68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321"/>
            <a:stretch/>
          </p:blipFill>
          <p:spPr bwMode="auto">
            <a:xfrm>
              <a:off x="6410228" y="859172"/>
              <a:ext cx="3727808" cy="2163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C0A09EBE-1D09-218F-CF81-7BF8D56EDD79}"/>
                </a:ext>
              </a:extLst>
            </p:cNvPr>
            <p:cNvSpPr txBox="1"/>
            <p:nvPr/>
          </p:nvSpPr>
          <p:spPr>
            <a:xfrm>
              <a:off x="6498417" y="2919182"/>
              <a:ext cx="135709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MX" sz="1400" dirty="0" err="1"/>
                <a:t>Keyword</a:t>
              </a:r>
              <a:endParaRPr lang="es-MX" sz="1400" dirty="0"/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631638B9-9CF6-A0F3-8D36-44F5BD712D44}"/>
                </a:ext>
              </a:extLst>
            </p:cNvPr>
            <p:cNvSpPr txBox="1"/>
            <p:nvPr/>
          </p:nvSpPr>
          <p:spPr>
            <a:xfrm>
              <a:off x="10254950" y="1764533"/>
              <a:ext cx="165488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dirty="0" err="1"/>
                <a:t>Functions</a:t>
              </a:r>
              <a:endParaRPr lang="es-MX" dirty="0"/>
            </a:p>
          </p:txBody>
        </p:sp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583F9B5-4407-B9DF-53C1-1CFC6E5EFE65}"/>
              </a:ext>
            </a:extLst>
          </p:cNvPr>
          <p:cNvSpPr txBox="1"/>
          <p:nvPr/>
        </p:nvSpPr>
        <p:spPr>
          <a:xfrm>
            <a:off x="4088763" y="142555"/>
            <a:ext cx="410287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dirty="0"/>
              <a:t>Topics to learn in Python</a:t>
            </a:r>
            <a:endParaRPr lang="es-MX" sz="2600" dirty="0"/>
          </a:p>
        </p:txBody>
      </p:sp>
    </p:spTree>
    <p:extLst>
      <p:ext uri="{BB962C8B-B14F-4D97-AF65-F5344CB8AC3E}">
        <p14:creationId xmlns:p14="http://schemas.microsoft.com/office/powerpoint/2010/main" val="315131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Diagrama, Gráfico radial&#10;&#10;Descripción generada automáticamente">
            <a:extLst>
              <a:ext uri="{FF2B5EF4-FFF2-40B4-BE49-F238E27FC236}">
                <a16:creationId xmlns:a16="http://schemas.microsoft.com/office/drawing/2014/main" id="{2418E991-9DC9-DD4E-2B78-BBCBC5CAFE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173" y="174914"/>
            <a:ext cx="6241888" cy="6258578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4DE74CF4-5509-DD09-6BA1-CB39A5A6A8B4}"/>
              </a:ext>
            </a:extLst>
          </p:cNvPr>
          <p:cNvGrpSpPr/>
          <p:nvPr/>
        </p:nvGrpSpPr>
        <p:grpSpPr>
          <a:xfrm>
            <a:off x="18854" y="2486580"/>
            <a:ext cx="9013250" cy="4269658"/>
            <a:chOff x="18854" y="2486580"/>
            <a:chExt cx="9013250" cy="4269658"/>
          </a:xfrm>
        </p:grpSpPr>
        <p:pic>
          <p:nvPicPr>
            <p:cNvPr id="9" name="Imagen 8" descr="Un dibujo de un perro&#10;&#10;Descripción generada automáticamente con confianza media">
              <a:extLst>
                <a:ext uri="{FF2B5EF4-FFF2-40B4-BE49-F238E27FC236}">
                  <a16:creationId xmlns:a16="http://schemas.microsoft.com/office/drawing/2014/main" id="{D369CB14-A5B6-66E4-BDAD-EBF9C4B707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54" y="2486580"/>
              <a:ext cx="5149741" cy="4269658"/>
            </a:xfrm>
            <a:prstGeom prst="rect">
              <a:avLst/>
            </a:prstGeom>
          </p:spPr>
        </p:pic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135E7341-AC71-C70A-B047-B4461454892A}"/>
                </a:ext>
              </a:extLst>
            </p:cNvPr>
            <p:cNvCxnSpPr/>
            <p:nvPr/>
          </p:nvCxnSpPr>
          <p:spPr>
            <a:xfrm>
              <a:off x="5123295" y="6109433"/>
              <a:ext cx="3908809" cy="6141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Escribir bash, script de shell en linux, unix en 24 horas">
            <a:extLst>
              <a:ext uri="{FF2B5EF4-FFF2-40B4-BE49-F238E27FC236}">
                <a16:creationId xmlns:a16="http://schemas.microsoft.com/office/drawing/2014/main" id="{515F7042-7B0C-0331-105A-9FDF8A3444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4" t="12053" r="7451" b="11358"/>
          <a:stretch/>
        </p:blipFill>
        <p:spPr bwMode="auto">
          <a:xfrm>
            <a:off x="416793" y="1416952"/>
            <a:ext cx="1237470" cy="637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F8857D4-8627-D7E5-5150-EC458D1F6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596" y="1462972"/>
            <a:ext cx="720000" cy="5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48997C9-B025-131F-D071-72C7A39AED9E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pic>
        <p:nvPicPr>
          <p:cNvPr id="4" name="Picture 2" descr="Primeros pasos con Python: ¡Hola, mundo! - blog.vermiip.es">
            <a:extLst>
              <a:ext uri="{FF2B5EF4-FFF2-40B4-BE49-F238E27FC236}">
                <a16:creationId xmlns:a16="http://schemas.microsoft.com/office/drawing/2014/main" id="{283DAA09-6E58-54EE-2C7E-ED6BF8CE08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6" r="25446"/>
          <a:stretch/>
        </p:blipFill>
        <p:spPr bwMode="auto">
          <a:xfrm>
            <a:off x="2054444" y="1345126"/>
            <a:ext cx="720000" cy="79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9C13AD83-7F52-631E-CCB3-944C82690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173" y="1438026"/>
            <a:ext cx="851423" cy="548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09BAF72-A2D3-CD9F-5965-372687DD85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0267" y="186698"/>
            <a:ext cx="1813865" cy="698715"/>
          </a:xfrm>
          <a:prstGeom prst="rect">
            <a:avLst/>
          </a:prstGeom>
        </p:spPr>
      </p:pic>
      <p:sp>
        <p:nvSpPr>
          <p:cNvPr id="8" name="Cerrar llave 7">
            <a:extLst>
              <a:ext uri="{FF2B5EF4-FFF2-40B4-BE49-F238E27FC236}">
                <a16:creationId xmlns:a16="http://schemas.microsoft.com/office/drawing/2014/main" id="{2679A521-83E2-055B-2BAD-ADF59FA0731A}"/>
              </a:ext>
            </a:extLst>
          </p:cNvPr>
          <p:cNvSpPr/>
          <p:nvPr/>
        </p:nvSpPr>
        <p:spPr>
          <a:xfrm rot="16200000">
            <a:off x="2763842" y="-1497133"/>
            <a:ext cx="357574" cy="5332637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352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ython Environment">
            <a:extLst>
              <a:ext uri="{FF2B5EF4-FFF2-40B4-BE49-F238E27FC236}">
                <a16:creationId xmlns:a16="http://schemas.microsoft.com/office/drawing/2014/main" id="{7C5739EF-645C-F145-43E0-5908BCCB4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28" y="2137165"/>
            <a:ext cx="4519314" cy="447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AD96417B-47F8-D139-9AF4-957EE8798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28" y="321322"/>
            <a:ext cx="21336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51BA93D-2E2D-0224-FC2D-9EE9D49692EA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F0A3611-60CA-FACD-2A7F-EA3C4ABB9D10}"/>
              </a:ext>
            </a:extLst>
          </p:cNvPr>
          <p:cNvSpPr txBox="1"/>
          <p:nvPr/>
        </p:nvSpPr>
        <p:spPr>
          <a:xfrm>
            <a:off x="1555419" y="1398302"/>
            <a:ext cx="18452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</a:rPr>
              <a:t>~680k </a:t>
            </a:r>
            <a:r>
              <a:rPr lang="es-MX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libraries</a:t>
            </a:r>
            <a:endParaRPr lang="es-MX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s-MX" sz="1400" dirty="0">
                <a:solidFill>
                  <a:schemeClr val="bg1">
                    <a:lumMod val="65000"/>
                  </a:schemeClr>
                </a:solidFill>
              </a:rPr>
              <a:t>~7.4M </a:t>
            </a:r>
            <a:r>
              <a:rPr lang="es-MX" sz="1400" dirty="0" err="1">
                <a:solidFill>
                  <a:schemeClr val="bg1">
                    <a:lumMod val="65000"/>
                  </a:schemeClr>
                </a:solidFill>
              </a:rPr>
              <a:t>versions</a:t>
            </a:r>
            <a:endParaRPr lang="es-MX" sz="1400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674814DF-06D2-4DC1-92E5-5DB0BB9B429A}"/>
              </a:ext>
            </a:extLst>
          </p:cNvPr>
          <p:cNvGrpSpPr/>
          <p:nvPr/>
        </p:nvGrpSpPr>
        <p:grpSpPr>
          <a:xfrm>
            <a:off x="3101418" y="393147"/>
            <a:ext cx="3111327" cy="1434817"/>
            <a:chOff x="3101418" y="393147"/>
            <a:chExt cx="3111327" cy="1434817"/>
          </a:xfrm>
        </p:grpSpPr>
        <p:pic>
          <p:nvPicPr>
            <p:cNvPr id="1036" name="Picture 12" descr="PIP for Python (Python PIP) - Python - telecomHall Forum">
              <a:extLst>
                <a:ext uri="{FF2B5EF4-FFF2-40B4-BE49-F238E27FC236}">
                  <a16:creationId xmlns:a16="http://schemas.microsoft.com/office/drawing/2014/main" id="{86DDC3CB-3C6A-7917-E916-548F473D31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8190" y="393147"/>
              <a:ext cx="810319" cy="810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E6AAEA3-B92E-57CD-7ED6-32E805CF2F08}"/>
                </a:ext>
              </a:extLst>
            </p:cNvPr>
            <p:cNvSpPr txBox="1"/>
            <p:nvPr/>
          </p:nvSpPr>
          <p:spPr>
            <a:xfrm>
              <a:off x="3101418" y="1273966"/>
              <a:ext cx="311132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dirty="0" err="1"/>
                <a:t>pip</a:t>
              </a:r>
              <a:r>
                <a:rPr lang="es-MX" dirty="0"/>
                <a:t> </a:t>
              </a:r>
              <a:r>
                <a:rPr lang="es-MX" dirty="0" err="1"/>
                <a:t>install</a:t>
              </a:r>
              <a:r>
                <a:rPr lang="es-MX" dirty="0"/>
                <a:t> </a:t>
              </a:r>
              <a:r>
                <a:rPr lang="es-MX" dirty="0" err="1"/>
                <a:t>scikit-learn</a:t>
              </a:r>
              <a:endParaRPr lang="es-MX" dirty="0"/>
            </a:p>
            <a:p>
              <a:pPr algn="ctr"/>
              <a:r>
                <a:rPr lang="es-MX" sz="1200" dirty="0" err="1">
                  <a:solidFill>
                    <a:schemeClr val="bg1">
                      <a:lumMod val="65000"/>
                    </a:schemeClr>
                  </a:solidFill>
                </a:rPr>
                <a:t>pip</a:t>
              </a:r>
              <a:r>
                <a:rPr lang="es-MX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MX" sz="1200" dirty="0" err="1">
                  <a:solidFill>
                    <a:schemeClr val="bg1">
                      <a:lumMod val="65000"/>
                    </a:schemeClr>
                  </a:solidFill>
                </a:rPr>
                <a:t>install</a:t>
              </a:r>
              <a:r>
                <a:rPr lang="es-MX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s-MX" sz="1200" dirty="0" err="1">
                  <a:solidFill>
                    <a:schemeClr val="bg1">
                      <a:lumMod val="65000"/>
                    </a:schemeClr>
                  </a:solidFill>
                </a:rPr>
                <a:t>scikit-learn</a:t>
              </a:r>
              <a:r>
                <a:rPr lang="es-MX" sz="1200" dirty="0">
                  <a:solidFill>
                    <a:schemeClr val="bg1">
                      <a:lumMod val="65000"/>
                    </a:schemeClr>
                  </a:solidFill>
                </a:rPr>
                <a:t>==1.7.2</a:t>
              </a:r>
            </a:p>
          </p:txBody>
        </p:sp>
        <p:pic>
          <p:nvPicPr>
            <p:cNvPr id="4098" name="Picture 2">
              <a:extLst>
                <a:ext uri="{FF2B5EF4-FFF2-40B4-BE49-F238E27FC236}">
                  <a16:creationId xmlns:a16="http://schemas.microsoft.com/office/drawing/2014/main" id="{3B1D713E-BF22-1BDE-8F54-2A4452B2C0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7081" y="460833"/>
              <a:ext cx="1240947" cy="769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CE59F6BA-2530-9CBA-8D0A-BEBB04307C09}"/>
              </a:ext>
            </a:extLst>
          </p:cNvPr>
          <p:cNvGrpSpPr/>
          <p:nvPr/>
        </p:nvGrpSpPr>
        <p:grpSpPr>
          <a:xfrm>
            <a:off x="6115187" y="304540"/>
            <a:ext cx="5665460" cy="1226897"/>
            <a:chOff x="6115187" y="304540"/>
            <a:chExt cx="5665460" cy="1226897"/>
          </a:xfrm>
        </p:grpSpPr>
        <p:sp>
          <p:nvSpPr>
            <p:cNvPr id="8" name="Cerrar llave 7">
              <a:extLst>
                <a:ext uri="{FF2B5EF4-FFF2-40B4-BE49-F238E27FC236}">
                  <a16:creationId xmlns:a16="http://schemas.microsoft.com/office/drawing/2014/main" id="{9A61100D-336C-0FF7-4C9A-239BA67A2AD3}"/>
                </a:ext>
              </a:extLst>
            </p:cNvPr>
            <p:cNvSpPr/>
            <p:nvPr/>
          </p:nvSpPr>
          <p:spPr>
            <a:xfrm rot="10800000">
              <a:off x="6115187" y="380985"/>
              <a:ext cx="357574" cy="751211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9" name="Picture 2" descr="Primeros pasos con Python: ¡Hola, mundo! - blog.vermiip.es">
              <a:extLst>
                <a:ext uri="{FF2B5EF4-FFF2-40B4-BE49-F238E27FC236}">
                  <a16:creationId xmlns:a16="http://schemas.microsoft.com/office/drawing/2014/main" id="{37EF26BB-32EC-804B-236C-14371725AA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26" r="25446"/>
            <a:stretch/>
          </p:blipFill>
          <p:spPr bwMode="auto">
            <a:xfrm>
              <a:off x="6546087" y="388090"/>
              <a:ext cx="720000" cy="793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 descr="Numpy Introduction - Studyopedia">
              <a:extLst>
                <a:ext uri="{FF2B5EF4-FFF2-40B4-BE49-F238E27FC236}">
                  <a16:creationId xmlns:a16="http://schemas.microsoft.com/office/drawing/2014/main" id="{42FEFBEA-A01E-7CCF-78B0-126F890DBD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5668" y="304540"/>
              <a:ext cx="936199" cy="936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6" name="Picture 10" descr="Software – MIND">
              <a:extLst>
                <a:ext uri="{FF2B5EF4-FFF2-40B4-BE49-F238E27FC236}">
                  <a16:creationId xmlns:a16="http://schemas.microsoft.com/office/drawing/2014/main" id="{25C6DB3B-FB4B-BB02-EE6C-47C87526D6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0547" y="359192"/>
              <a:ext cx="841262" cy="7730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DB8060D3-56D2-1E70-F676-1E186F078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984234" y="513626"/>
              <a:ext cx="1796413" cy="490798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2B6DA78A-1739-B636-D6D3-B8840C7A3A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237724" y="877117"/>
              <a:ext cx="659071" cy="304665"/>
            </a:xfrm>
            <a:prstGeom prst="rect">
              <a:avLst/>
            </a:prstGeom>
          </p:spPr>
        </p:pic>
        <p:pic>
          <p:nvPicPr>
            <p:cNvPr id="4102" name="Picture 6" descr="SciPy: El aliado de un matemático">
              <a:extLst>
                <a:ext uri="{FF2B5EF4-FFF2-40B4-BE49-F238E27FC236}">
                  <a16:creationId xmlns:a16="http://schemas.microsoft.com/office/drawing/2014/main" id="{B828CFCF-259D-14A7-13D8-9C820C0111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02" t="14878" r="54696" b="14094"/>
            <a:stretch/>
          </p:blipFill>
          <p:spPr bwMode="auto">
            <a:xfrm>
              <a:off x="8276396" y="380984"/>
              <a:ext cx="581726" cy="536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698882C6-F8A8-317E-E34A-9ECAE9B6AE43}"/>
                </a:ext>
              </a:extLst>
            </p:cNvPr>
            <p:cNvSpPr txBox="1"/>
            <p:nvPr/>
          </p:nvSpPr>
          <p:spPr>
            <a:xfrm>
              <a:off x="7376972" y="1254438"/>
              <a:ext cx="311132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200" dirty="0" err="1"/>
                <a:t>Dependencies</a:t>
              </a:r>
              <a:endParaRPr lang="es-MX" sz="1200" dirty="0"/>
            </a:p>
          </p:txBody>
        </p:sp>
      </p:grpSp>
      <p:sp>
        <p:nvSpPr>
          <p:cNvPr id="17" name="AutoShape 12" descr="A Complete Guide to Python Virtual Environments (2022) – Dataquest">
            <a:extLst>
              <a:ext uri="{FF2B5EF4-FFF2-40B4-BE49-F238E27FC236}">
                <a16:creationId xmlns:a16="http://schemas.microsoft.com/office/drawing/2014/main" id="{E296BDEF-3EE1-26E8-ACF6-EB7A979B20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F82C278-D7CD-2502-FC4C-77D60DD87EB9}"/>
              </a:ext>
            </a:extLst>
          </p:cNvPr>
          <p:cNvGrpSpPr/>
          <p:nvPr/>
        </p:nvGrpSpPr>
        <p:grpSpPr>
          <a:xfrm>
            <a:off x="5230497" y="2038814"/>
            <a:ext cx="6746719" cy="4569652"/>
            <a:chOff x="5230497" y="2038814"/>
            <a:chExt cx="6746719" cy="4569652"/>
          </a:xfrm>
        </p:grpSpPr>
        <p:pic>
          <p:nvPicPr>
            <p:cNvPr id="1030" name="Picture 6" descr="Conda — User Documentation documentation">
              <a:extLst>
                <a:ext uri="{FF2B5EF4-FFF2-40B4-BE49-F238E27FC236}">
                  <a16:creationId xmlns:a16="http://schemas.microsoft.com/office/drawing/2014/main" id="{0AEA1C44-0234-30CE-3AD1-87A780DCE3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6" t="22311" r="8818" b="21001"/>
            <a:stretch/>
          </p:blipFill>
          <p:spPr bwMode="auto">
            <a:xfrm>
              <a:off x="5315988" y="2221817"/>
              <a:ext cx="3243616" cy="895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A7C0097B-B012-0B4C-FD97-464AA20A7E36}"/>
                </a:ext>
              </a:extLst>
            </p:cNvPr>
            <p:cNvGrpSpPr/>
            <p:nvPr/>
          </p:nvGrpSpPr>
          <p:grpSpPr>
            <a:xfrm>
              <a:off x="8753618" y="2038814"/>
              <a:ext cx="3223598" cy="1097403"/>
              <a:chOff x="8753618" y="2038814"/>
              <a:chExt cx="3223598" cy="1097403"/>
            </a:xfrm>
          </p:grpSpPr>
          <p:pic>
            <p:nvPicPr>
              <p:cNvPr id="1028" name="Picture 4" descr="Mamba vs. Conda: Unleashing lightning-fast Python package installations -  Fabrizio Musacchio">
                <a:extLst>
                  <a:ext uri="{FF2B5EF4-FFF2-40B4-BE49-F238E27FC236}">
                    <a16:creationId xmlns:a16="http://schemas.microsoft.com/office/drawing/2014/main" id="{9247DE93-BEC0-34C1-6B66-4E6E839F06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53618" y="2038814"/>
                <a:ext cx="1599713" cy="10974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4" name="Picture 10" descr="UV: The Lightning-Fast Python Tool You'll Wish You Knew Sooner | by LM Po |  May, 2025 | Medium">
                <a:extLst>
                  <a:ext uri="{FF2B5EF4-FFF2-40B4-BE49-F238E27FC236}">
                    <a16:creationId xmlns:a16="http://schemas.microsoft.com/office/drawing/2014/main" id="{6050CA4A-612C-701D-61A9-FCDE122F02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88299" y="2179007"/>
                <a:ext cx="1488917" cy="9342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23452F33-B276-D8ED-1AF4-8678093BCDA7}"/>
                </a:ext>
              </a:extLst>
            </p:cNvPr>
            <p:cNvGrpSpPr/>
            <p:nvPr/>
          </p:nvGrpSpPr>
          <p:grpSpPr>
            <a:xfrm>
              <a:off x="5230497" y="3340298"/>
              <a:ext cx="6746719" cy="3268168"/>
              <a:chOff x="5230497" y="3340298"/>
              <a:chExt cx="6746719" cy="3268168"/>
            </a:xfrm>
          </p:grpSpPr>
          <p:pic>
            <p:nvPicPr>
              <p:cNvPr id="19" name="Imagen 18">
                <a:extLst>
                  <a:ext uri="{FF2B5EF4-FFF2-40B4-BE49-F238E27FC236}">
                    <a16:creationId xmlns:a16="http://schemas.microsoft.com/office/drawing/2014/main" id="{8C713F26-1CC9-D08A-8171-12D806772C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244781" y="3340298"/>
                <a:ext cx="6732435" cy="3105965"/>
              </a:xfrm>
              <a:prstGeom prst="rect">
                <a:avLst/>
              </a:prstGeom>
            </p:spPr>
          </p:pic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75CD696A-4C83-503F-C9B0-8857317866DC}"/>
                  </a:ext>
                </a:extLst>
              </p:cNvPr>
              <p:cNvSpPr txBox="1"/>
              <p:nvPr/>
            </p:nvSpPr>
            <p:spPr>
              <a:xfrm>
                <a:off x="5230497" y="6362245"/>
                <a:ext cx="2030048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conda</a:t>
                </a:r>
                <a:r>
                  <a:rPr lang="es-MX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s-MX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create</a:t>
                </a:r>
                <a:r>
                  <a:rPr lang="es-MX" sz="1000" dirty="0">
                    <a:solidFill>
                      <a:schemeClr val="bg1">
                        <a:lumMod val="50000"/>
                      </a:schemeClr>
                    </a:solidFill>
                  </a:rPr>
                  <a:t> –n environment_1</a:t>
                </a:r>
              </a:p>
            </p:txBody>
          </p:sp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7DDEF3CD-33AF-5AF6-F983-47735DDEA316}"/>
                  </a:ext>
                </a:extLst>
              </p:cNvPr>
              <p:cNvSpPr txBox="1"/>
              <p:nvPr/>
            </p:nvSpPr>
            <p:spPr>
              <a:xfrm>
                <a:off x="7459684" y="6362245"/>
                <a:ext cx="2030048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conda</a:t>
                </a:r>
                <a:r>
                  <a:rPr lang="es-MX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s-MX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create</a:t>
                </a:r>
                <a:r>
                  <a:rPr lang="es-MX" sz="1000" dirty="0">
                    <a:solidFill>
                      <a:schemeClr val="bg1">
                        <a:lumMod val="50000"/>
                      </a:schemeClr>
                    </a:solidFill>
                  </a:rPr>
                  <a:t> –n environment_2</a:t>
                </a:r>
              </a:p>
            </p:txBody>
          </p:sp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2A9788C4-0052-B31B-E19A-0EC9784CEA98}"/>
                  </a:ext>
                </a:extLst>
              </p:cNvPr>
              <p:cNvSpPr txBox="1"/>
              <p:nvPr/>
            </p:nvSpPr>
            <p:spPr>
              <a:xfrm>
                <a:off x="9876156" y="6362245"/>
                <a:ext cx="2030048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conda</a:t>
                </a:r>
                <a:r>
                  <a:rPr lang="es-MX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s-MX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create</a:t>
                </a:r>
                <a:r>
                  <a:rPr lang="es-MX" sz="1000" dirty="0">
                    <a:solidFill>
                      <a:schemeClr val="bg1">
                        <a:lumMod val="50000"/>
                      </a:schemeClr>
                    </a:solidFill>
                  </a:rPr>
                  <a:t> –n environment_3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748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891CA49-2C69-37B0-E953-DAE6A4089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05" y="80816"/>
            <a:ext cx="9230695" cy="668484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8CA5D71-06E9-C9ED-22F1-8974DB7D8D03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146351D-5B6C-215F-750B-83C17BF99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05" y="904890"/>
            <a:ext cx="7270836" cy="51242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6A2B1DE-4555-A42F-9A5A-E2D6EA497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45" y="1407892"/>
            <a:ext cx="3955115" cy="27203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D23A7F4-AE87-5C50-27B3-CE2D60337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45" y="4128135"/>
            <a:ext cx="4973917" cy="26552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1EBE1A5-D016-AE42-1048-460FA3D8A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45" y="4384349"/>
            <a:ext cx="9306560" cy="228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54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BCE4FFDE-10C3-6876-6921-19BB98FA29C0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1D4CDC0-8D54-8793-F561-48D8C0E66AB7}"/>
              </a:ext>
            </a:extLst>
          </p:cNvPr>
          <p:cNvSpPr txBox="1"/>
          <p:nvPr/>
        </p:nvSpPr>
        <p:spPr>
          <a:xfrm>
            <a:off x="3041650" y="405884"/>
            <a:ext cx="61087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dirty="0" err="1"/>
              <a:t>Integrated</a:t>
            </a:r>
            <a:r>
              <a:rPr lang="es-MX" sz="2400" dirty="0"/>
              <a:t> </a:t>
            </a:r>
            <a:r>
              <a:rPr lang="es-MX" sz="2400" dirty="0" err="1"/>
              <a:t>Development</a:t>
            </a:r>
            <a:r>
              <a:rPr lang="es-MX" sz="2400" dirty="0"/>
              <a:t> </a:t>
            </a:r>
            <a:r>
              <a:rPr lang="es-MX" sz="2400" dirty="0" err="1"/>
              <a:t>Environment</a:t>
            </a:r>
            <a:r>
              <a:rPr lang="es-MX" sz="2400" dirty="0"/>
              <a:t> (IDE)</a:t>
            </a:r>
          </a:p>
          <a:p>
            <a:pPr algn="ctr"/>
            <a:r>
              <a:rPr lang="es-MX" dirty="0" err="1">
                <a:solidFill>
                  <a:schemeClr val="bg1">
                    <a:lumMod val="65000"/>
                  </a:schemeClr>
                </a:solidFill>
              </a:rPr>
              <a:t>Integrated</a:t>
            </a:r>
            <a:r>
              <a:rPr lang="es-MX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MX" dirty="0" err="1">
                <a:solidFill>
                  <a:schemeClr val="bg1">
                    <a:lumMod val="65000"/>
                  </a:schemeClr>
                </a:solidFill>
              </a:rPr>
              <a:t>Development</a:t>
            </a:r>
            <a:r>
              <a:rPr lang="es-MX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MX" dirty="0" err="1">
                <a:solidFill>
                  <a:schemeClr val="bg1">
                    <a:lumMod val="65000"/>
                  </a:schemeClr>
                </a:solidFill>
              </a:rPr>
              <a:t>Environment</a:t>
            </a:r>
            <a:endParaRPr lang="es-MX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Picture 2" descr="Proyecto Jupyter - Wikipedia, la enciclopedia libre">
            <a:extLst>
              <a:ext uri="{FF2B5EF4-FFF2-40B4-BE49-F238E27FC236}">
                <a16:creationId xmlns:a16="http://schemas.microsoft.com/office/drawing/2014/main" id="{15DBCF11-A426-0828-F539-759000591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000" y="2545010"/>
            <a:ext cx="1800000" cy="208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9156E28-B230-BD01-3AE6-EC24AB053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82" y="2689734"/>
            <a:ext cx="1800000" cy="1510552"/>
          </a:xfrm>
          <a:prstGeom prst="rect">
            <a:avLst/>
          </a:prstGeom>
        </p:spPr>
      </p:pic>
      <p:pic>
        <p:nvPicPr>
          <p:cNvPr id="1028" name="Picture 4" descr="Visual Studio Code – Jul 2025 (version 1.103.2) (new version) – Gerardo  Rentería Blog">
            <a:extLst>
              <a:ext uri="{FF2B5EF4-FFF2-40B4-BE49-F238E27FC236}">
                <a16:creationId xmlns:a16="http://schemas.microsoft.com/office/drawing/2014/main" id="{AE9D6F1D-F6ED-E671-1961-C769D39E4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400" y="2777293"/>
            <a:ext cx="1872446" cy="960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yCharm - The Agile Brand Guide">
            <a:extLst>
              <a:ext uri="{FF2B5EF4-FFF2-40B4-BE49-F238E27FC236}">
                <a16:creationId xmlns:a16="http://schemas.microsoft.com/office/drawing/2014/main" id="{0209DA23-12EE-9A1B-6ED3-E515F9494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383" y="2545010"/>
            <a:ext cx="2154350" cy="215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1949728-D737-DB13-428C-CB37C45DC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700" y="2545010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4901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royecto Jupyter - Wikipedia, la enciclopedia libre">
            <a:extLst>
              <a:ext uri="{FF2B5EF4-FFF2-40B4-BE49-F238E27FC236}">
                <a16:creationId xmlns:a16="http://schemas.microsoft.com/office/drawing/2014/main" id="{6D4ADD02-E025-B63A-4135-28372F6F0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29" y="109784"/>
            <a:ext cx="862180" cy="99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BC672B1-7942-5AA2-5EC0-67362B0B74AE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pic>
        <p:nvPicPr>
          <p:cNvPr id="5128" name="Picture 8" descr="User interface components — Jupyter Notebook 7.4.5 documentation">
            <a:extLst>
              <a:ext uri="{FF2B5EF4-FFF2-40B4-BE49-F238E27FC236}">
                <a16:creationId xmlns:a16="http://schemas.microsoft.com/office/drawing/2014/main" id="{3C4B7ADD-46FF-739F-38F6-2A64288253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6" r="7814" b="3657"/>
          <a:stretch/>
        </p:blipFill>
        <p:spPr bwMode="auto">
          <a:xfrm>
            <a:off x="193089" y="1241315"/>
            <a:ext cx="8107119" cy="517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91DCC80-968E-4704-D1BA-04DCF50D0D1F}"/>
              </a:ext>
            </a:extLst>
          </p:cNvPr>
          <p:cNvSpPr txBox="1"/>
          <p:nvPr/>
        </p:nvSpPr>
        <p:spPr>
          <a:xfrm>
            <a:off x="1039134" y="372830"/>
            <a:ext cx="101382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</a:t>
            </a:r>
            <a:r>
              <a:rPr lang="en-US" sz="2000" b="1" dirty="0">
                <a:solidFill>
                  <a:srgbClr val="F37726"/>
                </a:solidFill>
              </a:rPr>
              <a:t>notebook</a:t>
            </a:r>
            <a:r>
              <a:rPr lang="en-US" sz="2000" dirty="0"/>
              <a:t> combine code, output results, equations, text and images in a single document </a:t>
            </a:r>
            <a:endParaRPr lang="es-MX" sz="2000" dirty="0"/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1285078E-1026-AAEB-236F-9C09A5AC5F64}"/>
              </a:ext>
            </a:extLst>
          </p:cNvPr>
          <p:cNvGrpSpPr/>
          <p:nvPr/>
        </p:nvGrpSpPr>
        <p:grpSpPr>
          <a:xfrm>
            <a:off x="8430291" y="1184661"/>
            <a:ext cx="3214128" cy="3701948"/>
            <a:chOff x="8430291" y="1184661"/>
            <a:chExt cx="3214128" cy="3701948"/>
          </a:xfrm>
        </p:grpSpPr>
        <p:pic>
          <p:nvPicPr>
            <p:cNvPr id="5130" name="Picture 10" descr="Infosec Jupyter Book — Infosec Jupyter Book">
              <a:extLst>
                <a:ext uri="{FF2B5EF4-FFF2-40B4-BE49-F238E27FC236}">
                  <a16:creationId xmlns:a16="http://schemas.microsoft.com/office/drawing/2014/main" id="{2B069709-9D9E-9567-9B3F-5B459FD286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1950" y="3796334"/>
              <a:ext cx="900000" cy="87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2" name="Picture 12" descr="Infosec Jupyter Book — Infosec Jupyter Book">
              <a:extLst>
                <a:ext uri="{FF2B5EF4-FFF2-40B4-BE49-F238E27FC236}">
                  <a16:creationId xmlns:a16="http://schemas.microsoft.com/office/drawing/2014/main" id="{CDEC3B12-78CE-9F66-2F07-3D4A7CC7FE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1950" y="1184661"/>
              <a:ext cx="900000" cy="87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2" descr="Infosec Jupyter Book — Infosec Jupyter Book">
              <a:extLst>
                <a:ext uri="{FF2B5EF4-FFF2-40B4-BE49-F238E27FC236}">
                  <a16:creationId xmlns:a16="http://schemas.microsoft.com/office/drawing/2014/main" id="{0BB369CC-CEED-236F-A0B4-2F71156560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1950" y="2487192"/>
              <a:ext cx="900000" cy="87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36363A8A-D9CF-E52B-6943-299F75FF1717}"/>
                </a:ext>
              </a:extLst>
            </p:cNvPr>
            <p:cNvSpPr txBox="1"/>
            <p:nvPr/>
          </p:nvSpPr>
          <p:spPr>
            <a:xfrm>
              <a:off x="8430291" y="2075498"/>
              <a:ext cx="1303318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000" dirty="0"/>
                <a:t>Notebook_1.ipynb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16484659-D7E4-6509-2914-36B2C63B4C39}"/>
                </a:ext>
              </a:extLst>
            </p:cNvPr>
            <p:cNvSpPr txBox="1"/>
            <p:nvPr/>
          </p:nvSpPr>
          <p:spPr>
            <a:xfrm>
              <a:off x="8430291" y="3368504"/>
              <a:ext cx="1303318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000"/>
                <a:t>Notebook_2.</a:t>
              </a:r>
              <a:r>
                <a:rPr lang="es-MX" sz="1000" dirty="0"/>
                <a:t>ipynb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66B6D217-7622-8FCE-3456-614737128D67}"/>
                </a:ext>
              </a:extLst>
            </p:cNvPr>
            <p:cNvSpPr txBox="1"/>
            <p:nvPr/>
          </p:nvSpPr>
          <p:spPr>
            <a:xfrm>
              <a:off x="8430291" y="4640388"/>
              <a:ext cx="1303318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000" dirty="0"/>
                <a:t>Notebook_3.ipynb</a:t>
              </a:r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F84A16A4-2250-A546-9480-6AF8038135B5}"/>
                </a:ext>
              </a:extLst>
            </p:cNvPr>
            <p:cNvSpPr txBox="1"/>
            <p:nvPr/>
          </p:nvSpPr>
          <p:spPr>
            <a:xfrm>
              <a:off x="9789939" y="1292357"/>
              <a:ext cx="178492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600" dirty="0"/>
                <a:t>Data </a:t>
              </a:r>
            </a:p>
            <a:p>
              <a:pPr algn="ctr"/>
              <a:r>
                <a:rPr lang="es-MX" sz="1600" dirty="0" err="1"/>
                <a:t>cleaning</a:t>
              </a:r>
              <a:endParaRPr lang="es-MX" sz="1600" dirty="0"/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307A09FC-4BB6-117F-A8E4-5F9787531B7B}"/>
                </a:ext>
              </a:extLst>
            </p:cNvPr>
            <p:cNvSpPr txBox="1"/>
            <p:nvPr/>
          </p:nvSpPr>
          <p:spPr>
            <a:xfrm>
              <a:off x="9859496" y="2629804"/>
              <a:ext cx="178492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600" dirty="0" err="1"/>
                <a:t>Exploratoy</a:t>
              </a:r>
              <a:r>
                <a:rPr lang="es-MX" sz="1600" dirty="0"/>
                <a:t> data</a:t>
              </a:r>
            </a:p>
            <a:p>
              <a:pPr algn="ctr"/>
              <a:r>
                <a:rPr lang="es-MX" sz="1600" dirty="0" err="1"/>
                <a:t>analysis</a:t>
              </a:r>
              <a:endParaRPr lang="es-MX" sz="1600" dirty="0"/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E0A9E514-9AF6-92B7-FA11-06E946A4AEA1}"/>
                </a:ext>
              </a:extLst>
            </p:cNvPr>
            <p:cNvSpPr txBox="1"/>
            <p:nvPr/>
          </p:nvSpPr>
          <p:spPr>
            <a:xfrm>
              <a:off x="9859496" y="3916950"/>
              <a:ext cx="178492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600" dirty="0"/>
                <a:t>Training a </a:t>
              </a:r>
            </a:p>
            <a:p>
              <a:pPr algn="ctr"/>
              <a:r>
                <a:rPr lang="es-MX" sz="1600" dirty="0" err="1"/>
                <a:t>model</a:t>
              </a:r>
              <a:endParaRPr lang="es-MX" sz="1600" dirty="0"/>
            </a:p>
          </p:txBody>
        </p: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752E9A25-5B95-E14B-3746-C6B03FFBE516}"/>
              </a:ext>
            </a:extLst>
          </p:cNvPr>
          <p:cNvGrpSpPr/>
          <p:nvPr/>
        </p:nvGrpSpPr>
        <p:grpSpPr>
          <a:xfrm>
            <a:off x="8430291" y="5016371"/>
            <a:ext cx="3568620" cy="1516788"/>
            <a:chOff x="8430291" y="5110641"/>
            <a:chExt cx="3568620" cy="1516788"/>
          </a:xfrm>
        </p:grpSpPr>
        <p:pic>
          <p:nvPicPr>
            <p:cNvPr id="5134" name="Picture 14" descr="Html file document icon Royalty Free Vector Image">
              <a:extLst>
                <a:ext uri="{FF2B5EF4-FFF2-40B4-BE49-F238E27FC236}">
                  <a16:creationId xmlns:a16="http://schemas.microsoft.com/office/drawing/2014/main" id="{2D8A3E83-A6CD-D621-466A-1E76BFFD6E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02" t="9305" r="13202" b="15303"/>
            <a:stretch/>
          </p:blipFill>
          <p:spPr bwMode="auto">
            <a:xfrm>
              <a:off x="9681988" y="5520611"/>
              <a:ext cx="1000413" cy="1106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6" name="Picture 16">
              <a:extLst>
                <a:ext uri="{FF2B5EF4-FFF2-40B4-BE49-F238E27FC236}">
                  <a16:creationId xmlns:a16="http://schemas.microsoft.com/office/drawing/2014/main" id="{DF9D7A44-4D27-01BA-C16D-EBEE4F7896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1515" y="5535912"/>
              <a:ext cx="948416" cy="1076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9ADBB6E8-FCBE-90A2-2AE7-11D18F61EA72}"/>
                </a:ext>
              </a:extLst>
            </p:cNvPr>
            <p:cNvSpPr txBox="1"/>
            <p:nvPr/>
          </p:nvSpPr>
          <p:spPr>
            <a:xfrm>
              <a:off x="8430291" y="5110641"/>
              <a:ext cx="356862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/>
                <a:t>Export your notebooks in different formats</a:t>
              </a:r>
              <a:endParaRPr lang="es-MX" sz="1400" dirty="0"/>
            </a:p>
          </p:txBody>
        </p:sp>
        <p:pic>
          <p:nvPicPr>
            <p:cNvPr id="5138" name="Picture 18" descr="IPYNB File Extension | Associated Programs | Free Online Tools - FileProInfo">
              <a:extLst>
                <a:ext uri="{FF2B5EF4-FFF2-40B4-BE49-F238E27FC236}">
                  <a16:creationId xmlns:a16="http://schemas.microsoft.com/office/drawing/2014/main" id="{F7B01CCC-0B1F-3FDE-6CBF-24F00F9BA9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5281" y="5593757"/>
              <a:ext cx="937593" cy="1018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1343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4E5E7-F351-CB85-698A-95D62C08E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0518E06E-238C-1E7C-FA28-EAB11EA652BA}"/>
              </a:ext>
            </a:extLst>
          </p:cNvPr>
          <p:cNvSpPr txBox="1"/>
          <p:nvPr/>
        </p:nvSpPr>
        <p:spPr>
          <a:xfrm>
            <a:off x="1756251" y="231468"/>
            <a:ext cx="86794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202124"/>
                </a:solidFill>
                <a:latin typeface="Google Sans"/>
              </a:rPr>
              <a:t>C</a:t>
            </a:r>
            <a:r>
              <a:rPr lang="en-US" sz="4800" b="1" i="0" dirty="0">
                <a:solidFill>
                  <a:srgbClr val="202124"/>
                </a:solidFill>
                <a:effectLst/>
                <a:latin typeface="Google Sans"/>
              </a:rPr>
              <a:t>onclusions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4524A87-BEAC-182B-037C-BE53A8050CD1}"/>
              </a:ext>
            </a:extLst>
          </p:cNvPr>
          <p:cNvSpPr/>
          <p:nvPr/>
        </p:nvSpPr>
        <p:spPr>
          <a:xfrm>
            <a:off x="0" y="6673332"/>
            <a:ext cx="12192000" cy="1846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/>
              <a:t>miangoaren.github.io/</a:t>
            </a:r>
            <a:r>
              <a:rPr lang="es-MX" sz="1000" dirty="0" err="1"/>
              <a:t>teaching</a:t>
            </a:r>
            <a:r>
              <a:rPr lang="es-MX" sz="1000" dirty="0"/>
              <a:t>/</a:t>
            </a:r>
            <a:r>
              <a:rPr lang="es-MX" sz="1000" dirty="0" err="1"/>
              <a:t>proteins</a:t>
            </a:r>
            <a:endParaRPr lang="es-MX" sz="10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DDB0E05-792E-71C4-D7CB-3FF210E310FD}"/>
              </a:ext>
            </a:extLst>
          </p:cNvPr>
          <p:cNvSpPr txBox="1"/>
          <p:nvPr/>
        </p:nvSpPr>
        <p:spPr>
          <a:xfrm>
            <a:off x="567178" y="1373693"/>
            <a:ext cx="11057641" cy="189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solidFill>
                  <a:srgbClr val="202124"/>
                </a:solidFill>
                <a:latin typeface="Google Sans"/>
              </a:rPr>
              <a:t>All backgrounds are good starting points for learning AI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i="0" dirty="0">
                <a:solidFill>
                  <a:srgbClr val="202124"/>
                </a:solidFill>
                <a:effectLst/>
                <a:latin typeface="Google Sans"/>
              </a:rPr>
              <a:t>The PC coordinates many hardware and software components to work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solidFill>
                  <a:srgbClr val="202124"/>
                </a:solidFill>
                <a:latin typeface="Google Sans"/>
              </a:rPr>
              <a:t>CPUs are general-purpose processors, and GPUs are highly parallel processors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i="0" dirty="0">
                <a:solidFill>
                  <a:srgbClr val="202124"/>
                </a:solidFill>
                <a:effectLst/>
                <a:latin typeface="Google Sans"/>
              </a:rPr>
              <a:t>Learn to use Bash and Python as a minimal skills for AI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7740AD2-B3DE-8E99-2E74-C4C7ED077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707" y="1949909"/>
            <a:ext cx="8081879" cy="37683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43DB2A0-E1C6-0C56-2048-24BC07FE7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707" y="2419028"/>
            <a:ext cx="8902011" cy="37683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5A3033F-8A0F-D595-7B65-71E515279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707" y="2884618"/>
            <a:ext cx="8902011" cy="37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80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y science needs a protein emoji">
            <a:extLst>
              <a:ext uri="{FF2B5EF4-FFF2-40B4-BE49-F238E27FC236}">
                <a16:creationId xmlns:a16="http://schemas.microsoft.com/office/drawing/2014/main" id="{6DDF6C6E-1D7D-7D1B-49C4-851ECEA2D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9" y="2412434"/>
            <a:ext cx="4348162" cy="325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AC99AC2-1922-E9F4-6C42-EF2954D9C993}"/>
              </a:ext>
            </a:extLst>
          </p:cNvPr>
          <p:cNvSpPr txBox="1"/>
          <p:nvPr/>
        </p:nvSpPr>
        <p:spPr>
          <a:xfrm>
            <a:off x="5325543" y="803841"/>
            <a:ext cx="18409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dirty="0"/>
              <a:t>FIN</a:t>
            </a:r>
          </a:p>
        </p:txBody>
      </p:sp>
    </p:spTree>
    <p:extLst>
      <p:ext uri="{BB962C8B-B14F-4D97-AF65-F5344CB8AC3E}">
        <p14:creationId xmlns:p14="http://schemas.microsoft.com/office/powerpoint/2010/main" val="15738093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10184</TotalTime>
  <Words>2867</Words>
  <Application>Microsoft Office PowerPoint</Application>
  <PresentationFormat>Panorámica</PresentationFormat>
  <Paragraphs>507</Paragraphs>
  <Slides>56</Slides>
  <Notes>48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56</vt:i4>
      </vt:variant>
    </vt:vector>
  </HeadingPairs>
  <TitlesOfParts>
    <vt:vector size="67" baseType="lpstr">
      <vt:lpstr>-apple-system</vt:lpstr>
      <vt:lpstr>Aptos</vt:lpstr>
      <vt:lpstr>Aptos Display</vt:lpstr>
      <vt:lpstr>Arial</vt:lpstr>
      <vt:lpstr>Arial Black</vt:lpstr>
      <vt:lpstr>Calibri</vt:lpstr>
      <vt:lpstr>Google Sans</vt:lpstr>
      <vt:lpstr>Segoe UI Historic</vt:lpstr>
      <vt:lpstr>Serif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Gonzalez</dc:creator>
  <cp:lastModifiedBy>Miguel Gonzalez</cp:lastModifiedBy>
  <cp:revision>558</cp:revision>
  <dcterms:created xsi:type="dcterms:W3CDTF">2024-06-11T01:38:49Z</dcterms:created>
  <dcterms:modified xsi:type="dcterms:W3CDTF">2025-11-19T21:26:27Z</dcterms:modified>
</cp:coreProperties>
</file>