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2" r:id="rId2"/>
  </p:sldMasterIdLst>
  <p:notesMasterIdLst>
    <p:notesMasterId r:id="rId17"/>
  </p:notesMasterIdLst>
  <p:sldIdLst>
    <p:sldId id="256" r:id="rId3"/>
    <p:sldId id="258" r:id="rId4"/>
    <p:sldId id="263" r:id="rId5"/>
    <p:sldId id="259" r:id="rId6"/>
    <p:sldId id="264" r:id="rId7"/>
    <p:sldId id="265" r:id="rId8"/>
    <p:sldId id="266" r:id="rId9"/>
    <p:sldId id="267" r:id="rId10"/>
    <p:sldId id="260" r:id="rId11"/>
    <p:sldId id="268" r:id="rId12"/>
    <p:sldId id="269" r:id="rId13"/>
    <p:sldId id="261" r:id="rId14"/>
    <p:sldId id="270" r:id="rId15"/>
    <p:sldId id="271" r:id="rId1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780" autoAdjust="0"/>
  </p:normalViewPr>
  <p:slideViewPr>
    <p:cSldViewPr snapToGrid="0">
      <p:cViewPr varScale="1">
        <p:scale>
          <a:sx n="71" d="100"/>
          <a:sy n="71" d="100"/>
        </p:scale>
        <p:origin x="57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740F8C4-CE40-4F53-A220-3BED282BE836}" type="datetimeFigureOut">
              <a:rPr lang="fa-IR" smtClean="0"/>
              <a:t>01/05/1447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85E9D6F-87CE-4D25-B98B-587929614BA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51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E9D6F-87CE-4D25-B98B-587929614BAF}" type="slidenum">
              <a:rPr lang="fa-IR" smtClean="0"/>
              <a:t>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639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procedure be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nahve</a:t>
            </a:r>
            <a:endParaRPr lang="en-US" dirty="0"/>
          </a:p>
          <a:p>
            <a:r>
              <a:rPr lang="en-US" dirty="0"/>
              <a:t>2- Overfit </a:t>
            </a:r>
            <a:r>
              <a:rPr lang="en-US" dirty="0" err="1"/>
              <a:t>ruye</a:t>
            </a:r>
            <a:r>
              <a:rPr lang="en-US" dirty="0"/>
              <a:t> validation set, </a:t>
            </a:r>
            <a:r>
              <a:rPr lang="en-US" dirty="0" err="1"/>
              <a:t>mesal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shabake</a:t>
            </a:r>
            <a:r>
              <a:rPr lang="en-US" dirty="0"/>
              <a:t> </a:t>
            </a:r>
            <a:r>
              <a:rPr lang="en-US" dirty="0" err="1"/>
              <a:t>asabi</a:t>
            </a:r>
            <a:r>
              <a:rPr lang="en-US" dirty="0"/>
              <a:t> architecture </a:t>
            </a:r>
          </a:p>
          <a:p>
            <a:r>
              <a:rPr lang="en-US" dirty="0"/>
              <a:t>3- </a:t>
            </a:r>
            <a:r>
              <a:rPr lang="en-US" dirty="0" err="1"/>
              <a:t>Tafavote</a:t>
            </a:r>
            <a:r>
              <a:rPr lang="en-US" dirty="0"/>
              <a:t> 2 ta scenario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yek</a:t>
            </a:r>
            <a:r>
              <a:rPr lang="en-US" dirty="0"/>
              <a:t> study 10 ta </a:t>
            </a:r>
            <a:r>
              <a:rPr lang="en-US" dirty="0" err="1"/>
              <a:t>dade</a:t>
            </a:r>
            <a:r>
              <a:rPr lang="en-US" dirty="0"/>
              <a:t> </a:t>
            </a:r>
            <a:r>
              <a:rPr lang="en-US" dirty="0" err="1"/>
              <a:t>sakht</a:t>
            </a:r>
            <a:r>
              <a:rPr lang="en-US" dirty="0"/>
              <a:t> ha </a:t>
            </a:r>
            <a:r>
              <a:rPr lang="en-US" dirty="0" err="1"/>
              <a:t>dakhele</a:t>
            </a:r>
            <a:r>
              <a:rPr lang="en-US" dirty="0"/>
              <a:t> test set </a:t>
            </a:r>
            <a:r>
              <a:rPr lang="en-US" dirty="0" err="1"/>
              <a:t>beran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un </a:t>
            </a:r>
            <a:r>
              <a:rPr lang="en-US" dirty="0" err="1"/>
              <a:t>yeki</a:t>
            </a:r>
            <a:r>
              <a:rPr lang="en-US" dirty="0"/>
              <a:t> study 10 ta </a:t>
            </a:r>
            <a:r>
              <a:rPr lang="en-US" dirty="0" err="1"/>
              <a:t>hich</a:t>
            </a:r>
            <a:r>
              <a:rPr lang="en-US" dirty="0"/>
              <a:t> </a:t>
            </a:r>
            <a:r>
              <a:rPr lang="en-US" dirty="0" err="1"/>
              <a:t>kodoum</a:t>
            </a:r>
            <a:r>
              <a:rPr lang="en-US" dirty="0"/>
              <a:t> </a:t>
            </a:r>
            <a:r>
              <a:rPr lang="en-US" dirty="0" err="1"/>
              <a:t>naran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E9D6F-87CE-4D25-B98B-587929614BAF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687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procedure</a:t>
            </a:r>
          </a:p>
          <a:p>
            <a:r>
              <a:rPr lang="en-US" dirty="0"/>
              <a:t>2- </a:t>
            </a:r>
            <a:r>
              <a:rPr lang="en-US" dirty="0" err="1"/>
              <a:t>inke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nahayat</a:t>
            </a:r>
            <a:r>
              <a:rPr lang="en-US" dirty="0"/>
              <a:t> </a:t>
            </a:r>
            <a:r>
              <a:rPr lang="en-US" dirty="0" err="1"/>
              <a:t>ru</a:t>
            </a:r>
            <a:r>
              <a:rPr lang="en-US" dirty="0"/>
              <a:t> </a:t>
            </a:r>
            <a:r>
              <a:rPr lang="en-US" dirty="0" err="1"/>
              <a:t>hamin</a:t>
            </a:r>
            <a:r>
              <a:rPr lang="en-US" dirty="0"/>
              <a:t> validation </a:t>
            </a:r>
            <a:r>
              <a:rPr lang="en-US" dirty="0" err="1"/>
              <a:t>migan</a:t>
            </a:r>
            <a:r>
              <a:rPr lang="en-US" dirty="0"/>
              <a:t> error </a:t>
            </a:r>
            <a:r>
              <a:rPr lang="en-US" dirty="0" err="1"/>
              <a:t>cheghadr</a:t>
            </a:r>
            <a:r>
              <a:rPr lang="en-US" dirty="0"/>
              <a:t> </a:t>
            </a:r>
            <a:r>
              <a:rPr lang="en-US" dirty="0" err="1"/>
              <a:t>bude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E9D6F-87CE-4D25-B98B-587929614BAF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117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BAFFC-7EBF-0A38-7561-E8132613D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cs typeface="+mj-cs"/>
              </a:defRPr>
            </a:lvl1pPr>
          </a:lstStyle>
          <a:p>
            <a:fld id="{DECABF58-E791-4EF4-BC58-B5A3A4AFCC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16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FC43A5-7589-217B-5F2E-EFB13BBAE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417" y="6440239"/>
            <a:ext cx="5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cs typeface="+mj-cs"/>
              </a:defRPr>
            </a:lvl1pPr>
          </a:lstStyle>
          <a:p>
            <a:fld id="{DECABF58-E791-4EF4-BC58-B5A3A4AFCCA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0F7A43-84A9-FBB4-6C53-61F27A55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330" y="1037760"/>
            <a:ext cx="9913339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4C33A4-5E4F-4506-9BDB-31A04664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669" y="13716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2182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EDA2D-C905-8463-C58D-E6DE423B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12" y="1596766"/>
            <a:ext cx="9394371" cy="829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Paper Title</a:t>
            </a:r>
            <a:endParaRPr lang="fa-I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CDE95-E0CC-12FF-9EA6-5F89D366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417" y="6440239"/>
            <a:ext cx="5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DECABF58-E791-4EF4-BC58-B5A3A4AFCCA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5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57CC7E-9B1E-2066-96BB-D48627B76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417" y="6440239"/>
            <a:ext cx="5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cs typeface="+mj-cs"/>
              </a:defRPr>
            </a:lvl1pPr>
          </a:lstStyle>
          <a:p>
            <a:fld id="{DECABF58-E791-4EF4-BC58-B5A3A4AFCCA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12C904D-B820-553E-A147-51BCDD73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669" y="13716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</a:t>
            </a:r>
            <a:endParaRPr lang="fa-IR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41D4F0-E0E0-5E9C-661C-EFF8DC71A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30" y="1037760"/>
            <a:ext cx="9913339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627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a-IR" sz="2000" b="1" kern="1200" dirty="0" smtClean="0">
          <a:solidFill>
            <a:schemeClr val="accent1">
              <a:lumMod val="50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1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a-IR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2A0167E-747C-488A-ABD7-A8B1E9C0EA9B}"/>
              </a:ext>
            </a:extLst>
          </p:cNvPr>
          <p:cNvSpPr txBox="1">
            <a:spLocks/>
          </p:cNvSpPr>
          <p:nvPr/>
        </p:nvSpPr>
        <p:spPr>
          <a:xfrm>
            <a:off x="1398811" y="1044747"/>
            <a:ext cx="9394371" cy="1440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Enhancing Concrete Compressive Strength Prediction through Machine Learning Techniques</a:t>
            </a:r>
            <a:endParaRPr lang="fa-IR" sz="28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1E245AB-4D1D-422D-BD38-E892A25EFF1A}"/>
              </a:ext>
            </a:extLst>
          </p:cNvPr>
          <p:cNvSpPr txBox="1">
            <a:spLocks/>
          </p:cNvSpPr>
          <p:nvPr/>
        </p:nvSpPr>
        <p:spPr>
          <a:xfrm>
            <a:off x="1581374" y="2601370"/>
            <a:ext cx="9068697" cy="2160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buNone/>
            </a:pPr>
            <a:r>
              <a:rPr lang="en-US" sz="2400" b="0" dirty="0">
                <a:effectLst/>
                <a:ea typeface="Times New Roman" panose="02020603050405020304" pitchFamily="18" charset="0"/>
              </a:rPr>
              <a:t>Hossein Babaei</a:t>
            </a:r>
            <a:r>
              <a:rPr lang="en-US" sz="2400" b="0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b="0" dirty="0">
                <a:effectLst/>
                <a:ea typeface="Times New Roman" panose="02020603050405020304" pitchFamily="18" charset="0"/>
              </a:rPr>
              <a:t>, Mohammad Zamani</a:t>
            </a:r>
            <a:r>
              <a:rPr lang="en-US" sz="2400" b="0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b="0" dirty="0">
                <a:effectLst/>
                <a:ea typeface="Times New Roman" panose="02020603050405020304" pitchFamily="18" charset="0"/>
              </a:rPr>
              <a:t>, Soheil Mohammadi</a:t>
            </a:r>
            <a:r>
              <a:rPr lang="en-US" sz="2400" b="0" baseline="30000" dirty="0">
                <a:effectLst/>
                <a:ea typeface="Times New Roman" panose="02020603050405020304" pitchFamily="18" charset="0"/>
              </a:rPr>
              <a:t>1</a:t>
            </a:r>
            <a:endParaRPr lang="en-US" sz="2400" b="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fa-IR" sz="2400" b="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D8EC71C-3900-484C-85AB-F035365BF53E}"/>
              </a:ext>
            </a:extLst>
          </p:cNvPr>
          <p:cNvSpPr txBox="1">
            <a:spLocks/>
          </p:cNvSpPr>
          <p:nvPr/>
        </p:nvSpPr>
        <p:spPr>
          <a:xfrm>
            <a:off x="3153747" y="5836363"/>
            <a:ext cx="5884498" cy="648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100" b="0" dirty="0"/>
              <a:t>High-Performance Computing Laboratory, School of Civil Engineering, University of Tehran, Iran</a:t>
            </a:r>
            <a:endParaRPr lang="fa-IR" sz="2100" b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60588F3-A1F2-4D32-96A4-F597998753F4}"/>
              </a:ext>
            </a:extLst>
          </p:cNvPr>
          <p:cNvSpPr txBox="1">
            <a:spLocks/>
          </p:cNvSpPr>
          <p:nvPr/>
        </p:nvSpPr>
        <p:spPr>
          <a:xfrm>
            <a:off x="3153747" y="4877994"/>
            <a:ext cx="5884498" cy="828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/>
              <a:t>Hossein Babaei</a:t>
            </a:r>
            <a:endParaRPr lang="fa-IR" sz="2400" b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8AD353-81C0-4913-925E-CF8481712689}"/>
              </a:ext>
            </a:extLst>
          </p:cNvPr>
          <p:cNvSpPr txBox="1">
            <a:spLocks/>
          </p:cNvSpPr>
          <p:nvPr/>
        </p:nvSpPr>
        <p:spPr>
          <a:xfrm>
            <a:off x="7199861" y="6507134"/>
            <a:ext cx="3780000" cy="3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600" b="0" dirty="0"/>
              <a:t>D2S3 - SE22</a:t>
            </a:r>
            <a:endParaRPr lang="fa-IR" sz="1600" b="0" dirty="0">
              <a:cs typeface="B Nazanin" panose="00000400000000000000" pitchFamily="2" charset="-78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52297EF-171E-49A3-B467-D0DA968EF202}"/>
              </a:ext>
            </a:extLst>
          </p:cNvPr>
          <p:cNvSpPr txBox="1">
            <a:spLocks/>
          </p:cNvSpPr>
          <p:nvPr/>
        </p:nvSpPr>
        <p:spPr>
          <a:xfrm>
            <a:off x="668658" y="6507134"/>
            <a:ext cx="3780000" cy="3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600" b="0" dirty="0"/>
              <a:t>SE-01404-22-045</a:t>
            </a:r>
            <a:endParaRPr lang="fa-IR" sz="1600" b="0" dirty="0"/>
          </a:p>
        </p:txBody>
      </p:sp>
    </p:spTree>
    <p:extLst>
      <p:ext uri="{BB962C8B-B14F-4D97-AF65-F5344CB8AC3E}">
        <p14:creationId xmlns:p14="http://schemas.microsoft.com/office/powerpoint/2010/main" val="257632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9827-8F74-E028-4398-4BFD58846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9</a:t>
            </a:fld>
            <a:endParaRPr lang="fa-I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436CCC-B674-CF6D-F7D4-6AA05A9A1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169" y="1571514"/>
            <a:ext cx="7896113" cy="46476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ED5959-24BE-79AF-8E15-2C90BC9B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169" y="137159"/>
            <a:ext cx="8352500" cy="1434355"/>
          </a:xfrm>
        </p:spPr>
        <p:txBody>
          <a:bodyPr>
            <a:normAutofit/>
          </a:bodyPr>
          <a:lstStyle/>
          <a:p>
            <a:r>
              <a:rPr lang="en-US" dirty="0"/>
              <a:t>Results:</a:t>
            </a:r>
            <a:br>
              <a:rPr lang="en-US" dirty="0"/>
            </a:br>
            <a:r>
              <a:rPr lang="en-US" sz="1800" b="0" dirty="0">
                <a:solidFill>
                  <a:schemeClr val="tx1"/>
                </a:solidFill>
              </a:rPr>
              <a:t>Comparative performance of machine learning models with varying numbers of hyperparameter sets (t).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3C6B1-829B-F6B7-2DBB-406DFE052614}"/>
              </a:ext>
            </a:extLst>
          </p:cNvPr>
          <p:cNvSpPr/>
          <p:nvPr/>
        </p:nvSpPr>
        <p:spPr>
          <a:xfrm>
            <a:off x="9961581" y="2205318"/>
            <a:ext cx="591671" cy="892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74386-22BC-B682-4B5B-973958B90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10</a:t>
            </a:fld>
            <a:endParaRPr lang="fa-I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062B74-6BE0-7268-BF0D-1E41D86BC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669" y="1040765"/>
            <a:ext cx="7980069" cy="50323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76176DC-E746-79B7-20FD-F3E4E0F0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669" y="137160"/>
            <a:ext cx="8773166" cy="720000"/>
          </a:xfrm>
        </p:spPr>
        <p:txBody>
          <a:bodyPr>
            <a:noAutofit/>
          </a:bodyPr>
          <a:lstStyle/>
          <a:p>
            <a:r>
              <a:rPr lang="en-US" dirty="0"/>
              <a:t>Feature Importance</a:t>
            </a:r>
            <a:br>
              <a:rPr lang="en-US" dirty="0"/>
            </a:br>
            <a:br>
              <a:rPr lang="en-US" sz="1600" dirty="0"/>
            </a:br>
            <a:r>
              <a:rPr lang="en-US" sz="1400" dirty="0"/>
              <a:t>V1 (Cement), V2 (Blast Furnace Slag), V3 (Fly Ash), V4 (Water), V5 (Superplasticizer), V6 (Coarse Aggregate), V7 (Fine Aggregate), and V8 (Age).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DF37D-C7A8-0F4D-8ED5-50F7A1E14D34}"/>
              </a:ext>
            </a:extLst>
          </p:cNvPr>
          <p:cNvSpPr/>
          <p:nvPr/>
        </p:nvSpPr>
        <p:spPr>
          <a:xfrm>
            <a:off x="10341068" y="5163671"/>
            <a:ext cx="491884" cy="290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7B61B-6B20-53CE-882E-65D4C0B8B364}"/>
              </a:ext>
            </a:extLst>
          </p:cNvPr>
          <p:cNvSpPr/>
          <p:nvPr/>
        </p:nvSpPr>
        <p:spPr>
          <a:xfrm>
            <a:off x="6297986" y="5154707"/>
            <a:ext cx="491884" cy="290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FB291C-3633-C01D-679F-199881653F0B}"/>
              </a:ext>
            </a:extLst>
          </p:cNvPr>
          <p:cNvSpPr/>
          <p:nvPr/>
        </p:nvSpPr>
        <p:spPr>
          <a:xfrm>
            <a:off x="8073585" y="5163671"/>
            <a:ext cx="491884" cy="290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9DCCD-5566-4630-9D02-637A6FB9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22A29-F1B2-4B15-9E52-0B567BBA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Xgboost as best performing model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Increasing the number of hyperparameter sets does</a:t>
            </a:r>
            <a:r>
              <a:rPr lang="en-US" dirty="0"/>
              <a:t> not</a:t>
            </a:r>
            <a:r>
              <a:rPr lang="en-US" sz="2400" dirty="0"/>
              <a:t> result in meaningful performance enhancement</a:t>
            </a:r>
          </a:p>
          <a:p>
            <a:pPr>
              <a:lnSpc>
                <a:spcPct val="200000"/>
              </a:lnSpc>
            </a:pPr>
            <a:r>
              <a:rPr lang="en-US" dirty="0"/>
              <a:t>Age as the most important input feature</a:t>
            </a:r>
            <a:endParaRPr lang="en-US" sz="2400" dirty="0"/>
          </a:p>
          <a:p>
            <a:pPr>
              <a:lnSpc>
                <a:spcPct val="200000"/>
              </a:lnSpc>
            </a:pPr>
            <a:endParaRPr lang="en-US" sz="2400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D0F1-3200-4DA9-B585-7C9574D5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4E549-EC37-FDD3-D87D-9A4813F70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DB34-6177-55FC-1B55-03DB1B29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More about the dataset</a:t>
            </a:r>
          </a:p>
          <a:p>
            <a:pPr>
              <a:lnSpc>
                <a:spcPct val="250000"/>
              </a:lnSpc>
            </a:pPr>
            <a:r>
              <a:rPr lang="en-US" dirty="0"/>
              <a:t>Hyperparameter tuning ranges for each model</a:t>
            </a:r>
          </a:p>
          <a:p>
            <a:pPr>
              <a:lnSpc>
                <a:spcPct val="250000"/>
              </a:lnSpc>
            </a:pPr>
            <a:r>
              <a:rPr lang="en-US" dirty="0"/>
              <a:t>More Results</a:t>
            </a:r>
          </a:p>
          <a:p>
            <a:pPr>
              <a:lnSpc>
                <a:spcPct val="250000"/>
              </a:lnSpc>
            </a:pPr>
            <a:r>
              <a:rPr lang="en-US" dirty="0"/>
              <a:t>More details about models and implementation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CBDFC9-799B-4EC2-91F1-63F89601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you see in the paper?</a:t>
            </a:r>
          </a:p>
        </p:txBody>
      </p:sp>
    </p:spTree>
    <p:extLst>
      <p:ext uri="{BB962C8B-B14F-4D97-AF65-F5344CB8AC3E}">
        <p14:creationId xmlns:p14="http://schemas.microsoft.com/office/powerpoint/2010/main" val="3167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3E8D31-14D2-1D86-9C71-B5AEBEB8B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7B20-2A9F-F2EB-6824-9A4EDDE0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330" y="1554127"/>
            <a:ext cx="9913339" cy="4752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Thanks for you time and consideration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Q&amp;A?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E0CFD-6F40-C231-65B1-763099BF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9DCCD-5566-4630-9D02-637A6FB9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22A29-F1B2-4B15-9E52-0B567BBA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b="1" dirty="0"/>
          </a:p>
          <a:p>
            <a:r>
              <a:rPr lang="en-US" sz="2400" b="1" dirty="0"/>
              <a:t>The Problem: "Destructive" </a:t>
            </a:r>
            <a:r>
              <a:rPr lang="en-US" dirty="0"/>
              <a:t>T</a:t>
            </a:r>
            <a:r>
              <a:rPr lang="en-US" sz="2400" b="1" dirty="0"/>
              <a:t>esting </a:t>
            </a:r>
            <a:r>
              <a:rPr lang="en-US" dirty="0"/>
              <a:t>o</a:t>
            </a:r>
            <a:r>
              <a:rPr lang="en-US" sz="2400" b="1" dirty="0"/>
              <a:t>f </a:t>
            </a:r>
            <a:r>
              <a:rPr lang="en-US" dirty="0"/>
              <a:t>C</a:t>
            </a:r>
            <a:r>
              <a:rPr lang="en-US" sz="2400" b="1" dirty="0"/>
              <a:t>oncrete </a:t>
            </a:r>
            <a:r>
              <a:rPr lang="en-US" dirty="0"/>
              <a:t>M</a:t>
            </a:r>
            <a:r>
              <a:rPr lang="en-US" sz="2400" b="1" dirty="0"/>
              <a:t>ixtures</a:t>
            </a:r>
          </a:p>
          <a:p>
            <a:pPr lvl="1"/>
            <a:r>
              <a:rPr lang="en-US" dirty="0"/>
              <a:t>Time consuming</a:t>
            </a:r>
          </a:p>
          <a:p>
            <a:pPr lvl="1"/>
            <a:r>
              <a:rPr lang="en-US" dirty="0"/>
              <a:t>Costly</a:t>
            </a:r>
          </a:p>
          <a:p>
            <a:pPr lvl="1"/>
            <a:r>
              <a:rPr lang="en-US" dirty="0"/>
              <a:t>Requires labor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Solution: A Predictive "Non-Destructive" Approach</a:t>
            </a:r>
          </a:p>
          <a:p>
            <a:pPr lvl="1"/>
            <a:r>
              <a:rPr lang="en-US" dirty="0"/>
              <a:t>Use Machine Learning (ML) to create predictive frameworks that forecast strength before mixing.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D0F1-3200-4DA9-B585-7C9574D5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Introduction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B4188-E09A-D08B-42C7-7093831D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933088"/>
            <a:ext cx="3373120" cy="23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6D78A-7B93-15C0-281E-DEFD1DBDB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CBB9-FE6D-51C6-979B-A4D42D719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Dataset:</a:t>
            </a:r>
          </a:p>
          <a:p>
            <a:pPr lvl="1"/>
            <a:r>
              <a:rPr lang="en-US" dirty="0"/>
              <a:t>Using the standard benchmark dataset from Yeh [1].</a:t>
            </a:r>
          </a:p>
          <a:p>
            <a:pPr lvl="1"/>
            <a:r>
              <a:rPr lang="en-US" dirty="0"/>
              <a:t>1,030 concrete mix instances.</a:t>
            </a:r>
          </a:p>
          <a:p>
            <a:pPr lvl="1"/>
            <a:r>
              <a:rPr lang="en-US" b="1" dirty="0"/>
              <a:t>Inputs (8):</a:t>
            </a:r>
            <a:r>
              <a:rPr lang="en-US" dirty="0"/>
              <a:t> Cement, Slag, Fly Ash, Water, Superplasticizer, Aggregates, and Age.</a:t>
            </a:r>
          </a:p>
          <a:p>
            <a:pPr lvl="1"/>
            <a:r>
              <a:rPr lang="en-US" b="1" dirty="0"/>
              <a:t>Target (1):</a:t>
            </a:r>
            <a:r>
              <a:rPr lang="en-US" dirty="0"/>
              <a:t> Concrete Compressive Strength (CS).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CF00A5-A136-4CB6-1942-E478164F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F9FB75-71E6-3247-A36D-EAFA7889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1" y="3510280"/>
            <a:ext cx="10998659" cy="1813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D2BB6-2E5C-F0D2-7D07-7AFBA455F411}"/>
              </a:ext>
            </a:extLst>
          </p:cNvPr>
          <p:cNvSpPr txBox="1"/>
          <p:nvPr/>
        </p:nvSpPr>
        <p:spPr>
          <a:xfrm>
            <a:off x="311971" y="5497074"/>
            <a:ext cx="10262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I.-C. Yeh, </a:t>
            </a:r>
            <a:r>
              <a:rPr lang="en-US" i="1" dirty="0"/>
              <a:t>Modeling of strength of high-performance concrete using artificial neural networks.</a:t>
            </a:r>
            <a:r>
              <a:rPr lang="en-US" dirty="0"/>
              <a:t> Cement and Concrete Research, 1998. </a:t>
            </a:r>
            <a:r>
              <a:rPr lang="en-US" b="1" dirty="0"/>
              <a:t>28</a:t>
            </a:r>
            <a:r>
              <a:rPr lang="en-US" dirty="0"/>
              <a:t>(12): p. 1797-1808.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974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9DCCD-5566-4630-9D02-637A6FB9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22A29-F1B2-4B15-9E52-0B567BBA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Previous Studies:</a:t>
            </a:r>
          </a:p>
          <a:p>
            <a:pPr lvl="1"/>
            <a:r>
              <a:rPr lang="en-US" sz="2000" b="0" dirty="0"/>
              <a:t>Artificial Neural Networks (ANN)</a:t>
            </a:r>
            <a:endParaRPr lang="en-US" sz="2000" dirty="0"/>
          </a:p>
          <a:p>
            <a:pPr lvl="1"/>
            <a:r>
              <a:rPr lang="en-US" sz="2000" b="0" dirty="0"/>
              <a:t>Random Forest (RF)</a:t>
            </a:r>
          </a:p>
          <a:p>
            <a:pPr lvl="1"/>
            <a:r>
              <a:rPr lang="en-US" sz="2000" b="0" dirty="0"/>
              <a:t>AdaBoost</a:t>
            </a:r>
          </a:p>
          <a:p>
            <a:pPr lvl="1"/>
            <a:r>
              <a:rPr lang="en-US" sz="2000" b="0" dirty="0"/>
              <a:t>Support Vector Regression (SVR)</a:t>
            </a:r>
          </a:p>
          <a:p>
            <a:pPr lvl="1"/>
            <a:r>
              <a:rPr lang="en-US" sz="2000" b="0" dirty="0"/>
              <a:t>Gradient Boosting Regression Tree (GBRT)</a:t>
            </a:r>
          </a:p>
          <a:p>
            <a:pPr lvl="1"/>
            <a:r>
              <a:rPr lang="en-US" sz="2000" b="0" dirty="0"/>
              <a:t>XGBoost</a:t>
            </a:r>
          </a:p>
          <a:p>
            <a:pPr lvl="1"/>
            <a:r>
              <a:rPr lang="en-US" sz="2000" b="0" dirty="0" err="1"/>
              <a:t>CatBoost</a:t>
            </a:r>
            <a:endParaRPr lang="en-US" sz="2000" b="0" dirty="0"/>
          </a:p>
          <a:p>
            <a:pPr lvl="1"/>
            <a:r>
              <a:rPr lang="en-US" sz="2000" b="0" dirty="0"/>
              <a:t>Deep Neural Networks (DNN)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D0F1-3200-4DA9-B585-7C9574D5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6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BEF2D-EACF-B310-E324-F5BDC1960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BD4C8-7A34-D4E7-1C0C-4F25027D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330" y="1037760"/>
            <a:ext cx="9913339" cy="608160"/>
          </a:xfrm>
        </p:spPr>
        <p:txBody>
          <a:bodyPr>
            <a:normAutofit/>
          </a:bodyPr>
          <a:lstStyle/>
          <a:p>
            <a:r>
              <a:rPr lang="en-US" dirty="0"/>
              <a:t>The Gap?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4A2EB-A9AA-DFD4-F22E-188E7082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60BE3-D78F-759B-A3F9-AF89FCDA24BA}"/>
              </a:ext>
            </a:extLst>
          </p:cNvPr>
          <p:cNvSpPr txBox="1">
            <a:spLocks/>
          </p:cNvSpPr>
          <p:nvPr/>
        </p:nvSpPr>
        <p:spPr>
          <a:xfrm>
            <a:off x="1139327" y="1953649"/>
            <a:ext cx="9913339" cy="60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a-IR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Data Splitting Concept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196EB6-54A7-5521-019E-AA8F546436D2}"/>
              </a:ext>
            </a:extLst>
          </p:cNvPr>
          <p:cNvSpPr txBox="1">
            <a:spLocks/>
          </p:cNvSpPr>
          <p:nvPr/>
        </p:nvSpPr>
        <p:spPr>
          <a:xfrm>
            <a:off x="1139327" y="2683679"/>
            <a:ext cx="9913339" cy="60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a-IR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Training Set </a:t>
            </a:r>
          </a:p>
          <a:p>
            <a:pPr lvl="1"/>
            <a:r>
              <a:rPr lang="en-US" sz="2000" b="0" dirty="0"/>
              <a:t>Used for learning the relationships within the data and estimating the model's true parameters.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734F36-018F-E6CB-36A3-793419A3B180}"/>
              </a:ext>
            </a:extLst>
          </p:cNvPr>
          <p:cNvSpPr txBox="1">
            <a:spLocks/>
          </p:cNvSpPr>
          <p:nvPr/>
        </p:nvSpPr>
        <p:spPr>
          <a:xfrm>
            <a:off x="1139327" y="3794015"/>
            <a:ext cx="9913339" cy="60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a-IR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Validation Set</a:t>
            </a:r>
          </a:p>
          <a:p>
            <a:pPr lvl="1"/>
            <a:r>
              <a:rPr lang="en-US" sz="2000" b="0" dirty="0"/>
              <a:t>Used for testing and evaluating different model hyperparameters (e.g., model architecture, learning rate) to select the best-performing model and prevent overfitting.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0D850-C70D-23B0-8554-E531FE838A19}"/>
              </a:ext>
            </a:extLst>
          </p:cNvPr>
          <p:cNvSpPr txBox="1">
            <a:spLocks/>
          </p:cNvSpPr>
          <p:nvPr/>
        </p:nvSpPr>
        <p:spPr>
          <a:xfrm>
            <a:off x="1139327" y="4904351"/>
            <a:ext cx="9913339" cy="60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a-IR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Test Set </a:t>
            </a:r>
          </a:p>
          <a:p>
            <a:pPr lvl="1"/>
            <a:r>
              <a:rPr lang="en-US" sz="2000" b="0" dirty="0"/>
              <a:t>Used only for the final assessment of the chosen model's performance on unseen data.</a:t>
            </a:r>
          </a:p>
          <a:p>
            <a:pPr lvl="1"/>
            <a:r>
              <a:rPr lang="en-US" sz="2000" b="0" dirty="0"/>
              <a:t>It is not involved in any part of the training, tuning, or model selection procedures.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77625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A40DE-B893-D9E3-47AE-379D19D07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5</a:t>
            </a:fld>
            <a:endParaRPr lang="fa-I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67910D-1394-F2F1-5010-1A2B5EDB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8810" y="857160"/>
            <a:ext cx="7554379" cy="7811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F5ABD4-F28C-3498-53F4-5EEDE5CB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Train-Validation-Test Split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DD6D06-17B4-FD56-01FF-F708CEDC1C36}"/>
              </a:ext>
            </a:extLst>
          </p:cNvPr>
          <p:cNvSpPr txBox="1">
            <a:spLocks/>
          </p:cNvSpPr>
          <p:nvPr/>
        </p:nvSpPr>
        <p:spPr>
          <a:xfrm>
            <a:off x="1139329" y="1860719"/>
            <a:ext cx="9913339" cy="60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a-IR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Weakness?</a:t>
            </a:r>
          </a:p>
          <a:p>
            <a:pPr lvl="1"/>
            <a:r>
              <a:rPr lang="en-US" dirty="0"/>
              <a:t>The Impact of Imbalanced Data on Model Testing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No  Outlier Data in the Test Set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800" dirty="0"/>
              <a:t>All Outlier Data is in the Test Set</a:t>
            </a:r>
          </a:p>
          <a:p>
            <a:pPr marL="1371600" lvl="2" indent="-457200">
              <a:buFont typeface="+mj-lt"/>
              <a:buAutoNum type="arabicPeriod"/>
            </a:pPr>
            <a:endParaRPr lang="en-US" sz="1800" dirty="0"/>
          </a:p>
          <a:p>
            <a:pPr lvl="1"/>
            <a:r>
              <a:rPr lang="en-US" dirty="0"/>
              <a:t>Why is it more important in engineering datasets?</a:t>
            </a:r>
          </a:p>
          <a:p>
            <a:pPr lvl="2"/>
            <a:r>
              <a:rPr lang="en-US" sz="1800" dirty="0"/>
              <a:t>The total number of data points is often low, as acquiring each one can be costly and time-consuming.</a:t>
            </a:r>
          </a:p>
          <a:p>
            <a:pPr lvl="2"/>
            <a:endParaRPr lang="en-US" dirty="0"/>
          </a:p>
          <a:p>
            <a:pPr lvl="1"/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	</a:t>
            </a:r>
            <a:endParaRPr lang="en-US" sz="1600" dirty="0"/>
          </a:p>
          <a:p>
            <a:pPr lvl="1"/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24782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82A78-3179-FBEA-C11A-2873BF555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DC314A-72C3-8D8E-4006-54BEAE4A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 Validation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084C9CA-4BAE-B7BB-264A-C603F532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669" y="857160"/>
            <a:ext cx="7554379" cy="142978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06730B-4B34-80C5-CC13-C3B80580C86D}"/>
              </a:ext>
            </a:extLst>
          </p:cNvPr>
          <p:cNvSpPr txBox="1">
            <a:spLocks/>
          </p:cNvSpPr>
          <p:nvPr/>
        </p:nvSpPr>
        <p:spPr>
          <a:xfrm>
            <a:off x="1068210" y="2702863"/>
            <a:ext cx="9913339" cy="60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a-IR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Absence of the test set</a:t>
            </a:r>
          </a:p>
          <a:p>
            <a:pPr lvl="1"/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	</a:t>
            </a:r>
            <a:endParaRPr lang="en-US" sz="1600" dirty="0"/>
          </a:p>
          <a:p>
            <a:pPr lvl="1"/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5837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6AD9C-E66D-FA21-F558-7E8FFF10D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2877AC-8126-16C5-8568-028EBAFD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Cross Validation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D9AB47-4E3B-2670-D1C2-3E9A35C9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669" y="632611"/>
            <a:ext cx="6430272" cy="198147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8B4BB28-E523-E3C2-5651-A19B9204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330" y="2008786"/>
            <a:ext cx="4626769" cy="28404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Positive Aspects</a:t>
            </a:r>
          </a:p>
          <a:p>
            <a:pPr lvl="2"/>
            <a:r>
              <a:rPr lang="en-US" dirty="0"/>
              <a:t>Each data point appears in the test set exactly once.</a:t>
            </a:r>
          </a:p>
          <a:p>
            <a:pPr lvl="2"/>
            <a:r>
              <a:rPr lang="en-US" dirty="0"/>
              <a:t>Includes all train, validation, and test sets.</a:t>
            </a:r>
          </a:p>
          <a:p>
            <a:pPr lvl="2"/>
            <a:r>
              <a:rPr lang="en-US" dirty="0"/>
              <a:t>Fair assessment of studies</a:t>
            </a:r>
          </a:p>
          <a:p>
            <a:pPr lvl="1"/>
            <a:r>
              <a:rPr lang="en-US" dirty="0"/>
              <a:t>Negative Aspects</a:t>
            </a:r>
          </a:p>
          <a:p>
            <a:pPr lvl="2"/>
            <a:r>
              <a:rPr lang="en-US" dirty="0"/>
              <a:t>Computational Cost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698192-A842-E587-25C9-456A247E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925" y="2644369"/>
            <a:ext cx="5153744" cy="10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171DC-B23C-AFEB-7E61-B2645DE7E996}"/>
              </a:ext>
            </a:extLst>
          </p:cNvPr>
          <p:cNvSpPr txBox="1"/>
          <p:nvPr/>
        </p:nvSpPr>
        <p:spPr>
          <a:xfrm>
            <a:off x="1139330" y="5120738"/>
            <a:ext cx="889755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it not well-known in Computer Science?</a:t>
            </a:r>
          </a:p>
        </p:txBody>
      </p:sp>
    </p:spTree>
    <p:extLst>
      <p:ext uri="{BB962C8B-B14F-4D97-AF65-F5344CB8AC3E}">
        <p14:creationId xmlns:p14="http://schemas.microsoft.com/office/powerpoint/2010/main" val="135745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9DCCD-5566-4630-9D02-637A6FB9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CABF58-E791-4EF4-BC58-B5A3A4AFCCAB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22A29-F1B2-4B15-9E52-0B567BBA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/>
              <a:t>Deep Neural Network (DNN)</a:t>
            </a:r>
          </a:p>
          <a:p>
            <a:pPr>
              <a:lnSpc>
                <a:spcPct val="200000"/>
              </a:lnSpc>
            </a:pPr>
            <a:r>
              <a:rPr lang="en-US" dirty="0"/>
              <a:t>eXtreme Gradient Boosting (Xgboost)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Random Forest (RF)</a:t>
            </a:r>
          </a:p>
          <a:p>
            <a:pPr>
              <a:lnSpc>
                <a:spcPct val="200000"/>
              </a:lnSpc>
            </a:pPr>
            <a:r>
              <a:rPr lang="en-US" dirty="0"/>
              <a:t>Light Gradient Boosting Machine (LGBM)</a:t>
            </a:r>
            <a:endParaRPr lang="en-US" sz="2400" b="1" dirty="0"/>
          </a:p>
          <a:p>
            <a:pPr>
              <a:lnSpc>
                <a:spcPct val="200000"/>
              </a:lnSpc>
            </a:pPr>
            <a:endParaRPr lang="en-US" sz="2400" b="1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D0F1-3200-4DA9-B585-7C9574D5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1688481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619</Words>
  <Application>Microsoft Office PowerPoint</Application>
  <PresentationFormat>Widescreen</PresentationFormat>
  <Paragraphs>117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B Nazanin</vt:lpstr>
      <vt:lpstr>Calibri</vt:lpstr>
      <vt:lpstr>Times New Roman</vt:lpstr>
      <vt:lpstr>Cover Theme</vt:lpstr>
      <vt:lpstr>Custom Design</vt:lpstr>
      <vt:lpstr>PowerPoint Presentation</vt:lpstr>
      <vt:lpstr>Introduction</vt:lpstr>
      <vt:lpstr>Dataset</vt:lpstr>
      <vt:lpstr>Literature Review</vt:lpstr>
      <vt:lpstr>Literature review</vt:lpstr>
      <vt:lpstr>Train-Validation-Test Split</vt:lpstr>
      <vt:lpstr>K-Fold Cross Validation</vt:lpstr>
      <vt:lpstr>Nested Cross Validation</vt:lpstr>
      <vt:lpstr>Models</vt:lpstr>
      <vt:lpstr>Results: Comparative performance of machine learning models with varying numbers of hyperparameter sets (t).</vt:lpstr>
      <vt:lpstr>Feature Importance  V1 (Cement), V2 (Blast Furnace Slag), V3 (Fly Ash), V4 (Water), V5 (Superplasticizer), V6 (Coarse Aggregate), V7 (Fine Aggregate), and V8 (Age).</vt:lpstr>
      <vt:lpstr>Conclusion</vt:lpstr>
      <vt:lpstr>What else can you see in the paper?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 Rafiee</dc:creator>
  <cp:lastModifiedBy>Hossein Babaei</cp:lastModifiedBy>
  <cp:revision>15</cp:revision>
  <dcterms:created xsi:type="dcterms:W3CDTF">2025-09-26T18:57:27Z</dcterms:created>
  <dcterms:modified xsi:type="dcterms:W3CDTF">2025-10-22T10:23:42Z</dcterms:modified>
</cp:coreProperties>
</file>