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407" r:id="rId2"/>
    <p:sldId id="389" r:id="rId3"/>
    <p:sldId id="408" r:id="rId4"/>
    <p:sldId id="427" r:id="rId5"/>
    <p:sldId id="432" r:id="rId6"/>
    <p:sldId id="433" r:id="rId7"/>
    <p:sldId id="434" r:id="rId8"/>
    <p:sldId id="406" r:id="rId9"/>
    <p:sldId id="392" r:id="rId10"/>
    <p:sldId id="428" r:id="rId11"/>
  </p:sldIdLst>
  <p:sldSz cx="8129588" cy="544671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5">
          <p15:clr>
            <a:srgbClr val="A4A3A4"/>
          </p15:clr>
        </p15:guide>
        <p15:guide id="2" pos="25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67"/>
  </p:normalViewPr>
  <p:slideViewPr>
    <p:cSldViewPr snapToGrid="0">
      <p:cViewPr varScale="1">
        <p:scale>
          <a:sx n="126" d="100"/>
          <a:sy n="126" d="100"/>
        </p:scale>
        <p:origin x="1230" y="120"/>
      </p:cViewPr>
      <p:guideLst>
        <p:guide orient="horz" pos="1715"/>
        <p:guide pos="25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9" d="100"/>
        <a:sy n="119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75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6FB5156-734B-A50A-1D6F-49B10E47E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" y="8796338"/>
            <a:ext cx="72707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7625" tIns="19050" rIns="47625" bIns="19050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B8FC7F5-F3A9-DD4A-B03D-81D51EABCB17}" type="datetime1">
              <a:rPr lang="en-US" altLang="en-US" sz="1400" b="1">
                <a:solidFill>
                  <a:schemeClr val="tx1"/>
                </a:solidFill>
                <a:latin typeface="Tms Rmn" charset="0"/>
              </a:rPr>
              <a:pPr/>
              <a:t>11/14/2025</a:t>
            </a:fld>
            <a:endParaRPr lang="en-US" altLang="en-US" sz="1400" b="1">
              <a:solidFill>
                <a:schemeClr val="tx1"/>
              </a:solidFill>
              <a:latin typeface="Tms Rmn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BE706EF9-2A88-5928-06EA-2F9E8D656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4700" y="8816975"/>
            <a:ext cx="7112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7625" tIns="19050" rIns="47625" bIns="19050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400" b="1">
                <a:solidFill>
                  <a:schemeClr val="tx1"/>
                </a:solidFill>
                <a:latin typeface="Tms Rmn" charset="0"/>
              </a:rPr>
              <a:t>Page </a:t>
            </a:r>
            <a:fld id="{99ECEC58-6830-C34A-A803-8A03D2A54061}" type="slidenum">
              <a:rPr lang="en-US" altLang="en-US" sz="1400" b="1">
                <a:solidFill>
                  <a:schemeClr val="tx1"/>
                </a:solidFill>
                <a:latin typeface="Tms Rmn" charset="0"/>
              </a:rPr>
              <a:pPr algn="r"/>
              <a:t>‹N°›</a:t>
            </a:fld>
            <a:endParaRPr lang="en-US" altLang="en-US" sz="1400" b="1">
              <a:solidFill>
                <a:schemeClr val="tx1"/>
              </a:solidFill>
              <a:latin typeface="Tms Rmn" charset="0"/>
            </a:endParaRPr>
          </a:p>
        </p:txBody>
      </p:sp>
      <p:sp>
        <p:nvSpPr>
          <p:cNvPr id="2052" name="Line 4">
            <a:extLst>
              <a:ext uri="{FF2B5EF4-FFF2-40B4-BE49-F238E27FC236}">
                <a16:creationId xmlns:a16="http://schemas.microsoft.com/office/drawing/2014/main" id="{0085DE0D-C526-EF28-729B-86FA30340BB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0200" y="8667750"/>
            <a:ext cx="6173788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910975B-BBE3-0B9A-2CA9-A64015D52B1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04938" y="935038"/>
            <a:ext cx="4049712" cy="27066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A5DBC3B-BF3A-0F3A-DA8C-0C1F972D6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875" y="8796338"/>
            <a:ext cx="72707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7625" tIns="19050" rIns="47625" bIns="19050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4766F529-8032-A344-8DAF-99959791398E}" type="datetime1">
              <a:rPr lang="en-US" altLang="en-US" sz="1400" b="1">
                <a:solidFill>
                  <a:schemeClr val="tx1"/>
                </a:solidFill>
                <a:latin typeface="Tms Rmn" charset="0"/>
              </a:rPr>
              <a:pPr/>
              <a:t>11/14/2025</a:t>
            </a:fld>
            <a:endParaRPr lang="en-US" altLang="en-US" sz="1400" b="1">
              <a:solidFill>
                <a:schemeClr val="tx1"/>
              </a:solidFill>
              <a:latin typeface="Tms Rmn" charset="0"/>
            </a:endParaRP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2928B22-B025-84D9-8EA9-D2C1B6D08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0" y="8816975"/>
            <a:ext cx="7112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7625" tIns="19050" rIns="47625" bIns="19050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400" b="1">
                <a:solidFill>
                  <a:schemeClr val="tx1"/>
                </a:solidFill>
                <a:latin typeface="Tms Rmn" charset="0"/>
              </a:rPr>
              <a:t>Page </a:t>
            </a:r>
            <a:fld id="{AF02149B-7536-7E4E-B7E4-0BBC5B70EE1B}" type="slidenum">
              <a:rPr lang="en-US" altLang="en-US" sz="1400" b="1">
                <a:solidFill>
                  <a:schemeClr val="tx1"/>
                </a:solidFill>
                <a:latin typeface="Tms Rmn" charset="0"/>
              </a:rPr>
              <a:pPr algn="r"/>
              <a:t>‹N°›</a:t>
            </a:fld>
            <a:endParaRPr lang="en-US" altLang="en-US" sz="1400" b="1">
              <a:solidFill>
                <a:schemeClr val="tx1"/>
              </a:solidFill>
              <a:latin typeface="Tms Rmn" charset="0"/>
            </a:endParaRPr>
          </a:p>
        </p:txBody>
      </p:sp>
      <p:sp>
        <p:nvSpPr>
          <p:cNvPr id="3077" name="Line 5">
            <a:extLst>
              <a:ext uri="{FF2B5EF4-FFF2-40B4-BE49-F238E27FC236}">
                <a16:creationId xmlns:a16="http://schemas.microsoft.com/office/drawing/2014/main" id="{4B7D8DA6-7613-9DEC-19BE-CE10E9443BD8}"/>
              </a:ext>
            </a:extLst>
          </p:cNvPr>
          <p:cNvSpPr>
            <a:spLocks noChangeShapeType="1"/>
          </p:cNvSpPr>
          <p:nvPr/>
        </p:nvSpPr>
        <p:spPr bwMode="auto">
          <a:xfrm>
            <a:off x="774700" y="8667750"/>
            <a:ext cx="5283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bg1"/>
        </a:solidFill>
        <a:latin typeface="Times New Roman" pitchFamily="18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bg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bg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bg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bg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765D6C45-CE13-4377-97A4-8FBC017657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09700" y="935038"/>
            <a:ext cx="4040188" cy="2706687"/>
          </a:xfrm>
          <a:ln/>
        </p:spPr>
      </p:sp>
      <p:sp>
        <p:nvSpPr>
          <p:cNvPr id="5122" name="Rectangle 3">
            <a:extLst>
              <a:ext uri="{FF2B5EF4-FFF2-40B4-BE49-F238E27FC236}">
                <a16:creationId xmlns:a16="http://schemas.microsoft.com/office/drawing/2014/main" id="{12D9B99A-5C98-65CC-9138-0FFEB835C7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4316D-CA9B-AA1C-45E0-161285F89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94160D15-0100-8629-0576-59E1361047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09700" y="935038"/>
            <a:ext cx="4040188" cy="2706687"/>
          </a:xfrm>
          <a:ln/>
        </p:spPr>
      </p:sp>
      <p:sp>
        <p:nvSpPr>
          <p:cNvPr id="5122" name="Rectangle 3">
            <a:extLst>
              <a:ext uri="{FF2B5EF4-FFF2-40B4-BE49-F238E27FC236}">
                <a16:creationId xmlns:a16="http://schemas.microsoft.com/office/drawing/2014/main" id="{66E9D361-3F80-6C73-2ECF-E88C971D0D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1892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92275"/>
            <a:ext cx="6910388" cy="11668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086100"/>
            <a:ext cx="5691188" cy="13922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177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861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8" y="3500438"/>
            <a:ext cx="6908800" cy="1081087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38" y="2308225"/>
            <a:ext cx="6908800" cy="11922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5076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314700" cy="3276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52900" y="1600200"/>
            <a:ext cx="3314700" cy="3276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695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17488"/>
            <a:ext cx="7316788" cy="9080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219200"/>
            <a:ext cx="3592513" cy="508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400" y="1727200"/>
            <a:ext cx="3592513" cy="3138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29088" y="1219200"/>
            <a:ext cx="3594100" cy="508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29088" y="1727200"/>
            <a:ext cx="3594100" cy="3138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533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867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691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17488"/>
            <a:ext cx="2674938" cy="9223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8175" y="217488"/>
            <a:ext cx="4545013" cy="4648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1139825"/>
            <a:ext cx="2674938" cy="3725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390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850" y="3813175"/>
            <a:ext cx="4876800" cy="4492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93850" y="487363"/>
            <a:ext cx="4876800" cy="326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93850" y="4262438"/>
            <a:ext cx="4876800" cy="639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5178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133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72150" y="762000"/>
            <a:ext cx="1695450" cy="411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0"/>
            <a:ext cx="4933950" cy="411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853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6781800" cy="6477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00200"/>
            <a:ext cx="3314700" cy="3276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52900" y="1600200"/>
            <a:ext cx="3314700" cy="3276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273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762000"/>
            <a:ext cx="6781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136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000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3">
            <a:extLst>
              <a:ext uri="{FF2B5EF4-FFF2-40B4-BE49-F238E27FC236}">
                <a16:creationId xmlns:a16="http://schemas.microsoft.com/office/drawing/2014/main" id="{F4C5B8F7-EDC5-FDEF-A70D-35CEBE82B004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" y="684213"/>
            <a:ext cx="8059738" cy="0"/>
          </a:xfrm>
          <a:prstGeom prst="line">
            <a:avLst/>
          </a:prstGeom>
          <a:noFill/>
          <a:ln w="50800">
            <a:solidFill>
              <a:srgbClr val="CF832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Line 4">
            <a:extLst>
              <a:ext uri="{FF2B5EF4-FFF2-40B4-BE49-F238E27FC236}">
                <a16:creationId xmlns:a16="http://schemas.microsoft.com/office/drawing/2014/main" id="{9B656810-72F2-ECB3-6A02-1EF2FF2EFCE6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" y="989013"/>
            <a:ext cx="8059738" cy="0"/>
          </a:xfrm>
          <a:prstGeom prst="line">
            <a:avLst/>
          </a:prstGeom>
          <a:noFill/>
          <a:ln w="50800">
            <a:solidFill>
              <a:srgbClr val="DC62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Line 5">
            <a:extLst>
              <a:ext uri="{FF2B5EF4-FFF2-40B4-BE49-F238E27FC236}">
                <a16:creationId xmlns:a16="http://schemas.microsoft.com/office/drawing/2014/main" id="{8FB0E976-319B-1599-B15D-F6A65E2286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" y="1293813"/>
            <a:ext cx="8059738" cy="0"/>
          </a:xfrm>
          <a:prstGeom prst="line">
            <a:avLst/>
          </a:prstGeom>
          <a:noFill/>
          <a:ln w="50800">
            <a:solidFill>
              <a:srgbClr val="DB445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" name="Line 6">
            <a:extLst>
              <a:ext uri="{FF2B5EF4-FFF2-40B4-BE49-F238E27FC236}">
                <a16:creationId xmlns:a16="http://schemas.microsoft.com/office/drawing/2014/main" id="{62BE68E3-12E2-69B6-A687-6A2AC1011B41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" y="1598613"/>
            <a:ext cx="8059738" cy="0"/>
          </a:xfrm>
          <a:prstGeom prst="line">
            <a:avLst/>
          </a:prstGeom>
          <a:noFill/>
          <a:ln w="50800">
            <a:solidFill>
              <a:srgbClr val="D22D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0" name="Line 7">
            <a:extLst>
              <a:ext uri="{FF2B5EF4-FFF2-40B4-BE49-F238E27FC236}">
                <a16:creationId xmlns:a16="http://schemas.microsoft.com/office/drawing/2014/main" id="{C63F1B6A-B392-085E-83AA-A083B0EF0E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" y="1903413"/>
            <a:ext cx="8059738" cy="0"/>
          </a:xfrm>
          <a:prstGeom prst="line">
            <a:avLst/>
          </a:prstGeom>
          <a:noFill/>
          <a:ln w="50800">
            <a:solidFill>
              <a:srgbClr val="BD219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1" name="Line 8">
            <a:extLst>
              <a:ext uri="{FF2B5EF4-FFF2-40B4-BE49-F238E27FC236}">
                <a16:creationId xmlns:a16="http://schemas.microsoft.com/office/drawing/2014/main" id="{442C963F-66F5-E794-9410-7EC709101162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" y="2208213"/>
            <a:ext cx="8059738" cy="0"/>
          </a:xfrm>
          <a:prstGeom prst="line">
            <a:avLst/>
          </a:prstGeom>
          <a:noFill/>
          <a:ln w="50800">
            <a:solidFill>
              <a:srgbClr val="A020B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Line 9">
            <a:extLst>
              <a:ext uri="{FF2B5EF4-FFF2-40B4-BE49-F238E27FC236}">
                <a16:creationId xmlns:a16="http://schemas.microsoft.com/office/drawing/2014/main" id="{56ADD676-B5DB-79D8-3787-01CC4BFB883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" y="2513013"/>
            <a:ext cx="8059738" cy="0"/>
          </a:xfrm>
          <a:prstGeom prst="line">
            <a:avLst/>
          </a:prstGeom>
          <a:noFill/>
          <a:ln w="50800">
            <a:solidFill>
              <a:srgbClr val="7F2AC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3" name="Line 10">
            <a:extLst>
              <a:ext uri="{FF2B5EF4-FFF2-40B4-BE49-F238E27FC236}">
                <a16:creationId xmlns:a16="http://schemas.microsoft.com/office/drawing/2014/main" id="{28D32B12-D3C1-8772-7A03-612A7B4C63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" y="2817813"/>
            <a:ext cx="8059738" cy="0"/>
          </a:xfrm>
          <a:prstGeom prst="line">
            <a:avLst/>
          </a:prstGeom>
          <a:noFill/>
          <a:ln w="50800">
            <a:solidFill>
              <a:srgbClr val="5D3ED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4" name="Line 11">
            <a:extLst>
              <a:ext uri="{FF2B5EF4-FFF2-40B4-BE49-F238E27FC236}">
                <a16:creationId xmlns:a16="http://schemas.microsoft.com/office/drawing/2014/main" id="{8F2A33C5-FD34-C084-2BD2-3C5672678F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" y="3122613"/>
            <a:ext cx="8059738" cy="0"/>
          </a:xfrm>
          <a:prstGeom prst="line">
            <a:avLst/>
          </a:prstGeom>
          <a:noFill/>
          <a:ln w="50800">
            <a:solidFill>
              <a:srgbClr val="405BD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5" name="Line 12">
            <a:extLst>
              <a:ext uri="{FF2B5EF4-FFF2-40B4-BE49-F238E27FC236}">
                <a16:creationId xmlns:a16="http://schemas.microsoft.com/office/drawing/2014/main" id="{84323985-2F57-F2DF-850A-7563851AED4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" y="3427413"/>
            <a:ext cx="8059738" cy="0"/>
          </a:xfrm>
          <a:prstGeom prst="line">
            <a:avLst/>
          </a:prstGeom>
          <a:noFill/>
          <a:ln w="50800">
            <a:solidFill>
              <a:srgbClr val="2A7BC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6" name="Line 13">
            <a:extLst>
              <a:ext uri="{FF2B5EF4-FFF2-40B4-BE49-F238E27FC236}">
                <a16:creationId xmlns:a16="http://schemas.microsoft.com/office/drawing/2014/main" id="{EF08A9EB-2D91-E575-0DE6-574C2B70A382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" y="3732213"/>
            <a:ext cx="8059738" cy="0"/>
          </a:xfrm>
          <a:prstGeom prst="line">
            <a:avLst/>
          </a:prstGeom>
          <a:noFill/>
          <a:ln w="50800">
            <a:solidFill>
              <a:srgbClr val="1E9BB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7" name="Line 14">
            <a:extLst>
              <a:ext uri="{FF2B5EF4-FFF2-40B4-BE49-F238E27FC236}">
                <a16:creationId xmlns:a16="http://schemas.microsoft.com/office/drawing/2014/main" id="{976619AE-5BE3-CA01-F10B-41B1BFB30D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" y="4037013"/>
            <a:ext cx="8059738" cy="0"/>
          </a:xfrm>
          <a:prstGeom prst="line">
            <a:avLst/>
          </a:prstGeom>
          <a:noFill/>
          <a:ln w="50800">
            <a:solidFill>
              <a:srgbClr val="1DB89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8" name="Line 15">
            <a:extLst>
              <a:ext uri="{FF2B5EF4-FFF2-40B4-BE49-F238E27FC236}">
                <a16:creationId xmlns:a16="http://schemas.microsoft.com/office/drawing/2014/main" id="{36A33560-9F6E-63BF-9779-5E2F278F572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" y="4341813"/>
            <a:ext cx="8059738" cy="0"/>
          </a:xfrm>
          <a:prstGeom prst="line">
            <a:avLst/>
          </a:prstGeom>
          <a:noFill/>
          <a:ln w="50800">
            <a:solidFill>
              <a:srgbClr val="28CD7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9" name="Line 16">
            <a:extLst>
              <a:ext uri="{FF2B5EF4-FFF2-40B4-BE49-F238E27FC236}">
                <a16:creationId xmlns:a16="http://schemas.microsoft.com/office/drawing/2014/main" id="{F99467A7-4EC4-778A-BDF0-96B4C83B2EC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" y="4646613"/>
            <a:ext cx="8059738" cy="0"/>
          </a:xfrm>
          <a:prstGeom prst="line">
            <a:avLst/>
          </a:prstGeom>
          <a:noFill/>
          <a:ln w="50800">
            <a:solidFill>
              <a:srgbClr val="3DD8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0" name="Rectangle 17">
            <a:extLst>
              <a:ext uri="{FF2B5EF4-FFF2-40B4-BE49-F238E27FC236}">
                <a16:creationId xmlns:a16="http://schemas.microsoft.com/office/drawing/2014/main" id="{C09F8086-EE7D-7D01-444A-D43B585EC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" y="442913"/>
            <a:ext cx="6845300" cy="4559300"/>
          </a:xfrm>
          <a:prstGeom prst="rect">
            <a:avLst/>
          </a:prstGeom>
          <a:solidFill>
            <a:srgbClr val="333333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GB" altLang="en-US">
              <a:solidFill>
                <a:schemeClr val="bg2"/>
              </a:solidFill>
            </a:endParaRPr>
          </a:p>
        </p:txBody>
      </p:sp>
      <p:sp>
        <p:nvSpPr>
          <p:cNvPr id="1041" name="Rectangle 2">
            <a:extLst>
              <a:ext uri="{FF2B5EF4-FFF2-40B4-BE49-F238E27FC236}">
                <a16:creationId xmlns:a16="http://schemas.microsoft.com/office/drawing/2014/main" id="{256BDE8E-23CB-56BE-FF4F-505C65C4AF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0"/>
            <a:ext cx="67818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7625" tIns="19050" rIns="47625" bIns="1905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Title</a:t>
            </a:r>
          </a:p>
        </p:txBody>
      </p:sp>
      <p:sp>
        <p:nvSpPr>
          <p:cNvPr id="1042" name="Rectangle 21">
            <a:extLst>
              <a:ext uri="{FF2B5EF4-FFF2-40B4-BE49-F238E27FC236}">
                <a16:creationId xmlns:a16="http://schemas.microsoft.com/office/drawing/2014/main" id="{5F83BFC1-E50A-9DEF-86BA-27D3C2F179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67818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 "/>
        <a:defRPr sz="3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Font typeface="Symbol" pitchFamily="2" charset="2"/>
        <a:buChar char="·"/>
        <a:defRPr sz="3200">
          <a:solidFill>
            <a:schemeClr val="tx2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Symbol" pitchFamily="2" charset="2"/>
        <a:buChar char="·"/>
        <a:defRPr sz="3200">
          <a:solidFill>
            <a:schemeClr val="tx2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Symbol" pitchFamily="2" charset="2"/>
        <a:buChar char="·"/>
        <a:defRPr sz="3200">
          <a:solidFill>
            <a:schemeClr val="tx2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Symbol" pitchFamily="2" charset="2"/>
        <a:buChar char="·"/>
        <a:defRPr sz="3200">
          <a:solidFill>
            <a:schemeClr val="tx2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00000"/>
        <a:buFont typeface="Symbol" pitchFamily="18" charset="2"/>
        <a:buChar char="·"/>
        <a:defRPr sz="32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00000"/>
        <a:buFont typeface="Symbol" pitchFamily="18" charset="2"/>
        <a:buChar char="·"/>
        <a:defRPr sz="32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00000"/>
        <a:buFont typeface="Symbol" pitchFamily="18" charset="2"/>
        <a:buChar char="·"/>
        <a:defRPr sz="32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00000"/>
        <a:buFont typeface="Symbol" pitchFamily="18" charset="2"/>
        <a:buChar char="·"/>
        <a:defRPr sz="3200">
          <a:solidFill>
            <a:schemeClr val="tx2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4">
            <a:extLst>
              <a:ext uri="{FF2B5EF4-FFF2-40B4-BE49-F238E27FC236}">
                <a16:creationId xmlns:a16="http://schemas.microsoft.com/office/drawing/2014/main" id="{84A31B10-43E5-0E4C-8148-04F958C0F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513" y="2468563"/>
            <a:ext cx="6757987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578" tIns="38789" rIns="77578" bIns="38789">
            <a:spAutoFit/>
          </a:bodyPr>
          <a:lstStyle>
            <a:lvl1pPr defTabSz="776288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776288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776288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776288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776288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en-GB" altLang="en-US" sz="32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www.disasterdiplomacy.org</a:t>
            </a:r>
            <a:endParaRPr lang="en-GB" altLang="en-US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endParaRPr lang="en-GB" altLang="en-US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altLang="en-US" sz="3200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I</a:t>
            </a:r>
            <a:r>
              <a:rPr lang="en-GB" alt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 Kelman</a:t>
            </a:r>
          </a:p>
          <a:p>
            <a:pPr algn="ctr" eaLnBrk="1" hangingPunct="1"/>
            <a:r>
              <a:rPr lang="en-GB" alt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College London</a:t>
            </a:r>
          </a:p>
          <a:p>
            <a:pPr algn="ctr" eaLnBrk="1" hangingPunct="1"/>
            <a:r>
              <a:rPr lang="en-GB" altLang="en-US" sz="32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ilankelman.org</a:t>
            </a:r>
            <a:r>
              <a:rPr lang="en-GB" alt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Instagram Bluesky</a:t>
            </a:r>
            <a:endParaRPr lang="en-GB" alt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8" name="Text Box 5">
            <a:extLst>
              <a:ext uri="{FF2B5EF4-FFF2-40B4-BE49-F238E27FC236}">
                <a16:creationId xmlns:a16="http://schemas.microsoft.com/office/drawing/2014/main" id="{1C83FF28-1738-8F46-8AB9-D9CEAA55A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50" y="419100"/>
            <a:ext cx="68389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Disaster Diplomacy:</a:t>
            </a:r>
          </a:p>
          <a:p>
            <a:pPr algn="ctr" eaLnBrk="1" hangingPunct="1"/>
            <a:r>
              <a:rPr lang="en-GB" alt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Balancing research ethics, open science, and perceived security</a:t>
            </a:r>
            <a:endParaRPr lang="en-US" altLang="en-US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grey and black sign with a person in a circle&#10;&#10;AI-generated content may be incorrect.">
            <a:extLst>
              <a:ext uri="{FF2B5EF4-FFF2-40B4-BE49-F238E27FC236}">
                <a16:creationId xmlns:a16="http://schemas.microsoft.com/office/drawing/2014/main" id="{94C988A4-914C-E66E-3C2F-637169218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366" y="3555647"/>
            <a:ext cx="12192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>
            <a:extLst>
              <a:ext uri="{FF2B5EF4-FFF2-40B4-BE49-F238E27FC236}">
                <a16:creationId xmlns:a16="http://schemas.microsoft.com/office/drawing/2014/main" id="{13BDF69B-4D0E-5664-F962-45A3879F6D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4363" y="647700"/>
            <a:ext cx="4151312" cy="1023357"/>
          </a:xfrm>
        </p:spPr>
        <p:txBody>
          <a:bodyPr/>
          <a:lstStyle/>
          <a:p>
            <a:r>
              <a:rPr lang="en-US" altLang="en-US" sz="3200" b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Disaster</a:t>
            </a:r>
            <a:br>
              <a:rPr lang="en-US" altLang="en-US" sz="3200" b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3200" b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diplomacy</a:t>
            </a:r>
          </a:p>
        </p:txBody>
      </p:sp>
      <p:sp>
        <p:nvSpPr>
          <p:cNvPr id="8194" name="Rectangle 3">
            <a:extLst>
              <a:ext uri="{FF2B5EF4-FFF2-40B4-BE49-F238E27FC236}">
                <a16:creationId xmlns:a16="http://schemas.microsoft.com/office/drawing/2014/main" id="{922A68BD-A1D0-37DA-C71A-CF5D4EEE64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57226" y="2049462"/>
            <a:ext cx="4164012" cy="2339975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How and why disaster-related activities do and do not influence peace and conflict.</a:t>
            </a:r>
          </a:p>
        </p:txBody>
      </p:sp>
      <p:pic>
        <p:nvPicPr>
          <p:cNvPr id="8195" name="Picture 1" descr="hands.jpg">
            <a:extLst>
              <a:ext uri="{FF2B5EF4-FFF2-40B4-BE49-F238E27FC236}">
                <a16:creationId xmlns:a16="http://schemas.microsoft.com/office/drawing/2014/main" id="{ED310020-8B18-FF5D-5D45-E20912009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238" y="577850"/>
            <a:ext cx="2563812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>
            <a:extLst>
              <a:ext uri="{FF2B5EF4-FFF2-40B4-BE49-F238E27FC236}">
                <a16:creationId xmlns:a16="http://schemas.microsoft.com/office/drawing/2014/main" id="{42C743ED-603A-FAA9-46F8-E05103FA22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6108"/>
            <a:ext cx="2305050" cy="1023357"/>
          </a:xfrm>
        </p:spPr>
        <p:txBody>
          <a:bodyPr/>
          <a:lstStyle/>
          <a:p>
            <a:r>
              <a:rPr lang="en-US" altLang="en-US" sz="3200" b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Disaster</a:t>
            </a:r>
            <a:br>
              <a:rPr lang="en-US" altLang="en-US" sz="3200" b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3200" b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diplomacy</a:t>
            </a:r>
          </a:p>
        </p:txBody>
      </p:sp>
      <p:sp>
        <p:nvSpPr>
          <p:cNvPr id="9218" name="Rectangle 3">
            <a:extLst>
              <a:ext uri="{FF2B5EF4-FFF2-40B4-BE49-F238E27FC236}">
                <a16:creationId xmlns:a16="http://schemas.microsoft.com/office/drawing/2014/main" id="{0BCEAB01-EC05-96E1-5A1D-294338981D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06788" y="596900"/>
            <a:ext cx="3951287" cy="1501775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Can catalyze but not create diplomacy.</a:t>
            </a:r>
          </a:p>
          <a:p>
            <a:pPr marL="0" indent="0"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Over the short-term.</a:t>
            </a:r>
          </a:p>
        </p:txBody>
      </p:sp>
      <p:pic>
        <p:nvPicPr>
          <p:cNvPr id="9219" name="Picture 1" descr="tornado12.jpg">
            <a:extLst>
              <a:ext uri="{FF2B5EF4-FFF2-40B4-BE49-F238E27FC236}">
                <a16:creationId xmlns:a16="http://schemas.microsoft.com/office/drawing/2014/main" id="{EFBFF496-BD8E-5C93-2BB1-29BCF6C78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888" y="2233613"/>
            <a:ext cx="4535487" cy="271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>
            <a:extLst>
              <a:ext uri="{FF2B5EF4-FFF2-40B4-BE49-F238E27FC236}">
                <a16:creationId xmlns:a16="http://schemas.microsoft.com/office/drawing/2014/main" id="{1C04483A-10F2-571D-D6FA-291007C572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8338" y="654050"/>
            <a:ext cx="6807200" cy="587375"/>
          </a:xfrm>
        </p:spPr>
        <p:txBody>
          <a:bodyPr/>
          <a:lstStyle/>
          <a:p>
            <a:r>
              <a:rPr lang="en-US" altLang="en-US" sz="3600" b="0" dirty="0">
                <a:latin typeface="Arial" panose="020B0604020202020204" pitchFamily="34" charset="0"/>
                <a:ea typeface="ＭＳ Ｐゴシック" panose="020B0600070205080204" pitchFamily="34" charset="-128"/>
              </a:rPr>
              <a:t>Disaster diplomacy examples</a:t>
            </a:r>
          </a:p>
        </p:txBody>
      </p:sp>
      <p:sp>
        <p:nvSpPr>
          <p:cNvPr id="11266" name="Rectangle 3">
            <a:extLst>
              <a:ext uri="{FF2B5EF4-FFF2-40B4-BE49-F238E27FC236}">
                <a16:creationId xmlns:a16="http://schemas.microsoft.com/office/drawing/2014/main" id="{85972E30-D34A-23D4-50F0-2430F090EF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88988" y="1530350"/>
            <a:ext cx="6565900" cy="3087688"/>
          </a:xfrm>
          <a:noFill/>
        </p:spPr>
        <p:txBody>
          <a:bodyPr/>
          <a:lstStyle/>
          <a:p>
            <a:pPr marL="107950" lvl="2" indent="-107950" eaLnBrk="1" hangingPunct="1">
              <a:spcBef>
                <a:spcPct val="0"/>
              </a:spcBef>
              <a:tabLst>
                <a:tab pos="1438275" algn="l"/>
                <a:tab pos="1790700" algn="l"/>
                <a:tab pos="2695575" algn="l"/>
                <a:tab pos="3048000" algn="l"/>
              </a:tabLst>
            </a:pPr>
            <a:r>
              <a:rPr lang="en-GB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Place:</a:t>
            </a:r>
          </a:p>
          <a:p>
            <a:pPr marL="107950" lvl="2" indent="-107950" eaLnBrk="1" hangingPunct="1">
              <a:spcBef>
                <a:spcPct val="0"/>
              </a:spcBef>
              <a:buFont typeface="Symbol" pitchFamily="2" charset="2"/>
              <a:buNone/>
              <a:tabLst>
                <a:tab pos="1438275" algn="l"/>
                <a:tab pos="1790700" algn="l"/>
                <a:tab pos="2695575" algn="l"/>
                <a:tab pos="3048000" algn="l"/>
              </a:tabLst>
            </a:pPr>
            <a:r>
              <a:rPr lang="en-GB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   e.g. North Korea, Greece-Turkey.</a:t>
            </a:r>
          </a:p>
          <a:p>
            <a:pPr marL="107950" lvl="2" indent="-107950" eaLnBrk="1" hangingPunct="1">
              <a:spcBef>
                <a:spcPct val="0"/>
              </a:spcBef>
              <a:tabLst>
                <a:tab pos="1438275" algn="l"/>
                <a:tab pos="1790700" algn="l"/>
                <a:tab pos="2695575" algn="l"/>
                <a:tab pos="3048000" algn="l"/>
              </a:tabLst>
            </a:pPr>
            <a:r>
              <a:rPr lang="en-GB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Hazard:</a:t>
            </a:r>
          </a:p>
          <a:p>
            <a:pPr marL="107950" lvl="2" indent="-107950" eaLnBrk="1" hangingPunct="1">
              <a:spcBef>
                <a:spcPct val="0"/>
              </a:spcBef>
              <a:buFont typeface="Symbol" pitchFamily="2" charset="2"/>
              <a:buNone/>
              <a:tabLst>
                <a:tab pos="1438275" algn="l"/>
                <a:tab pos="1790700" algn="l"/>
                <a:tab pos="2695575" algn="l"/>
                <a:tab pos="3048000" algn="l"/>
              </a:tabLst>
            </a:pPr>
            <a:r>
              <a:rPr lang="en-GB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   e.g. tsunami, haze.</a:t>
            </a:r>
          </a:p>
          <a:p>
            <a:pPr marL="107950" lvl="2" indent="-107950" eaLnBrk="1" hangingPunct="1">
              <a:spcBef>
                <a:spcPct val="0"/>
              </a:spcBef>
              <a:tabLst>
                <a:tab pos="1438275" algn="l"/>
                <a:tab pos="1790700" algn="l"/>
                <a:tab pos="2695575" algn="l"/>
                <a:tab pos="3048000" algn="l"/>
              </a:tabLst>
            </a:pPr>
            <a:r>
              <a:rPr lang="en-GB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Vulnerability:</a:t>
            </a:r>
          </a:p>
          <a:p>
            <a:pPr marL="107950" lvl="2" indent="-107950" eaLnBrk="1" hangingPunct="1">
              <a:spcBef>
                <a:spcPct val="0"/>
              </a:spcBef>
              <a:buFont typeface="Symbol" pitchFamily="2" charset="2"/>
              <a:buNone/>
              <a:tabLst>
                <a:tab pos="1438275" algn="l"/>
                <a:tab pos="1790700" algn="l"/>
                <a:tab pos="2695575" algn="l"/>
                <a:tab pos="3048000" algn="l"/>
              </a:tabLst>
            </a:pPr>
            <a:r>
              <a:rPr lang="en-GB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   e.g. casualty id, discrimination.</a:t>
            </a: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FC58C-7CEB-F634-A122-5EBE947E3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>
            <a:extLst>
              <a:ext uri="{FF2B5EF4-FFF2-40B4-BE49-F238E27FC236}">
                <a16:creationId xmlns:a16="http://schemas.microsoft.com/office/drawing/2014/main" id="{E38BBADD-3EA6-D1D9-2972-6445B243F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8338" y="654050"/>
            <a:ext cx="6807200" cy="587375"/>
          </a:xfrm>
        </p:spPr>
        <p:txBody>
          <a:bodyPr/>
          <a:lstStyle/>
          <a:p>
            <a:r>
              <a:rPr lang="en-US" altLang="en-US" sz="3600" b="0" dirty="0">
                <a:latin typeface="Arial" panose="020B0604020202020204" pitchFamily="34" charset="0"/>
                <a:ea typeface="ＭＳ Ｐゴシック" panose="020B0600070205080204" pitchFamily="34" charset="-128"/>
              </a:rPr>
              <a:t>Research ethics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D82F23-F135-26E8-7B58-56763022B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602" y="1459916"/>
            <a:ext cx="5260383" cy="33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92249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AA79B-5FB0-5E6D-61D2-D8ED1566A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>
            <a:extLst>
              <a:ext uri="{FF2B5EF4-FFF2-40B4-BE49-F238E27FC236}">
                <a16:creationId xmlns:a16="http://schemas.microsoft.com/office/drawing/2014/main" id="{5E212682-61BD-8707-428C-9EC2B9E247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8338" y="654050"/>
            <a:ext cx="6807200" cy="587375"/>
          </a:xfrm>
        </p:spPr>
        <p:txBody>
          <a:bodyPr/>
          <a:lstStyle/>
          <a:p>
            <a:r>
              <a:rPr lang="en-US" altLang="en-US" sz="3600" b="0" dirty="0">
                <a:latin typeface="Arial" panose="020B0604020202020204" pitchFamily="34" charset="0"/>
                <a:ea typeface="ＭＳ Ｐゴシック" panose="020B0600070205080204" pitchFamily="34" charset="-128"/>
              </a:rPr>
              <a:t>Open science</a:t>
            </a:r>
          </a:p>
        </p:txBody>
      </p:sp>
      <p:pic>
        <p:nvPicPr>
          <p:cNvPr id="3" name="Picture 2" descr="scieqmonitor.jpg">
            <a:extLst>
              <a:ext uri="{FF2B5EF4-FFF2-40B4-BE49-F238E27FC236}">
                <a16:creationId xmlns:a16="http://schemas.microsoft.com/office/drawing/2014/main" id="{2B30E5CB-5146-89C8-58D1-49C6122021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143" y="1476070"/>
            <a:ext cx="4813301" cy="3316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05207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7BA33-C729-924C-D16E-2D467B20E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>
            <a:extLst>
              <a:ext uri="{FF2B5EF4-FFF2-40B4-BE49-F238E27FC236}">
                <a16:creationId xmlns:a16="http://schemas.microsoft.com/office/drawing/2014/main" id="{036F5EAC-A1E0-403C-7667-89D151A5AB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8338" y="615950"/>
            <a:ext cx="6807200" cy="587375"/>
          </a:xfrm>
        </p:spPr>
        <p:txBody>
          <a:bodyPr/>
          <a:lstStyle/>
          <a:p>
            <a:r>
              <a:rPr lang="en-US" altLang="en-US" sz="3600" b="0" dirty="0">
                <a:latin typeface="Arial" panose="020B0604020202020204" pitchFamily="34" charset="0"/>
                <a:ea typeface="ＭＳ Ｐゴシック" panose="020B0600070205080204" pitchFamily="34" charset="-128"/>
              </a:rPr>
              <a:t>Perceived security</a:t>
            </a:r>
          </a:p>
        </p:txBody>
      </p:sp>
      <p:pic>
        <p:nvPicPr>
          <p:cNvPr id="5" name="Picture 4" descr="A windmill on a pole with a barbed wire fence and a body of water in the background&#10;&#10;AI-generated content may be incorrect.">
            <a:extLst>
              <a:ext uri="{FF2B5EF4-FFF2-40B4-BE49-F238E27FC236}">
                <a16:creationId xmlns:a16="http://schemas.microsoft.com/office/drawing/2014/main" id="{9FEA30F6-6579-CC39-646C-C212D9D047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98" y="1365904"/>
            <a:ext cx="3642452" cy="23376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8EEC90-4B21-548D-5F15-4A052BD93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938" y="2430530"/>
            <a:ext cx="3642452" cy="246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4820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>
            <a:extLst>
              <a:ext uri="{FF2B5EF4-FFF2-40B4-BE49-F238E27FC236}">
                <a16:creationId xmlns:a16="http://schemas.microsoft.com/office/drawing/2014/main" id="{3557F23C-6395-3591-BB43-5805D7D9FF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8338" y="661988"/>
            <a:ext cx="6807200" cy="592137"/>
          </a:xfrm>
        </p:spPr>
        <p:txBody>
          <a:bodyPr/>
          <a:lstStyle/>
          <a:p>
            <a:r>
              <a:rPr lang="en-US" altLang="en-US" sz="3600">
                <a:ea typeface="ＭＳ Ｐゴシック" panose="020B0600070205080204" pitchFamily="34" charset="-128"/>
              </a:rPr>
              <a:t>Disaster diplomacy and secrecy</a:t>
            </a:r>
            <a:endParaRPr lang="en-US" altLang="en-US" sz="3200" b="0">
              <a:ea typeface="ＭＳ Ｐゴシック" panose="020B0600070205080204" pitchFamily="34" charset="-128"/>
            </a:endParaRPr>
          </a:p>
        </p:txBody>
      </p:sp>
      <p:sp>
        <p:nvSpPr>
          <p:cNvPr id="12290" name="Rectangle 3">
            <a:extLst>
              <a:ext uri="{FF2B5EF4-FFF2-40B4-BE49-F238E27FC236}">
                <a16:creationId xmlns:a16="http://schemas.microsoft.com/office/drawing/2014/main" id="{665E48B8-22B6-E867-C86E-C70403ED2F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90575" y="1531938"/>
            <a:ext cx="6502400" cy="3357562"/>
          </a:xfrm>
          <a:noFill/>
        </p:spPr>
        <p:txBody>
          <a:bodyPr/>
          <a:lstStyle/>
          <a:p>
            <a:pPr marL="292100" lvl="1" indent="-177800" eaLnBrk="1" hangingPunct="1">
              <a:tabLst>
                <a:tab pos="1438275" algn="l"/>
                <a:tab pos="1790700" algn="l"/>
                <a:tab pos="2695575" algn="l"/>
                <a:tab pos="3048000" algn="l"/>
              </a:tabLst>
            </a:pPr>
            <a:r>
              <a:rPr lang="en-US" altLang="en-US">
                <a:ea typeface="ＭＳ Ｐゴシック" panose="020B0600070205080204" pitchFamily="34" charset="-128"/>
              </a:rPr>
              <a:t>Example:  Antarctic Treaty System and climate change impacts on it.</a:t>
            </a:r>
          </a:p>
          <a:p>
            <a:pPr marL="292100" lvl="1" indent="-177800" eaLnBrk="1" hangingPunct="1">
              <a:tabLst>
                <a:tab pos="1438275" algn="l"/>
                <a:tab pos="1790700" algn="l"/>
                <a:tab pos="2695575" algn="l"/>
                <a:tab pos="3048000" algn="l"/>
              </a:tabLst>
            </a:pPr>
            <a:r>
              <a:rPr lang="en-US" altLang="en-US">
                <a:ea typeface="ＭＳ Ｐゴシック" panose="020B0600070205080204" pitchFamily="34" charset="-128"/>
              </a:rPr>
              <a:t>Outcomes beyond the agreement for effective and aimed for diplomacy?</a:t>
            </a:r>
          </a:p>
          <a:p>
            <a:pPr marL="292100" lvl="1" indent="-177800" eaLnBrk="1" hangingPunct="1">
              <a:tabLst>
                <a:tab pos="1438275" algn="l"/>
                <a:tab pos="1790700" algn="l"/>
                <a:tab pos="2695575" algn="l"/>
                <a:tab pos="3048000" algn="l"/>
              </a:tabLst>
            </a:pPr>
            <a:r>
              <a:rPr lang="en-US" altLang="en-US">
                <a:ea typeface="ＭＳ Ｐゴシック" panose="020B0600070205080204" pitchFamily="34" charset="-128"/>
              </a:rPr>
              <a:t>Climate change impacts disasters environment diplomatic agreements?</a:t>
            </a:r>
          </a:p>
        </p:txBody>
      </p:sp>
      <p:sp>
        <p:nvSpPr>
          <p:cNvPr id="12291" name="TextBox 2">
            <a:extLst>
              <a:ext uri="{FF2B5EF4-FFF2-40B4-BE49-F238E27FC236}">
                <a16:creationId xmlns:a16="http://schemas.microsoft.com/office/drawing/2014/main" id="{20BD517F-692A-9B6F-B59F-963B73A346F7}"/>
              </a:ext>
            </a:extLst>
          </p:cNvPr>
          <p:cNvSpPr txBox="1">
            <a:spLocks noChangeArrowheads="1"/>
          </p:cNvSpPr>
          <p:nvPr/>
        </p:nvSpPr>
        <p:spPr bwMode="auto">
          <a:xfrm rot="-1800000">
            <a:off x="273050" y="1958975"/>
            <a:ext cx="6221413" cy="2586038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5400" dirty="0"/>
              <a:t>Security</a:t>
            </a:r>
          </a:p>
          <a:p>
            <a:pPr algn="ctr" eaLnBrk="1" hangingPunct="1"/>
            <a:r>
              <a:rPr lang="en-US" altLang="en-US" sz="5400" dirty="0"/>
              <a:t>clearance</a:t>
            </a:r>
          </a:p>
          <a:p>
            <a:pPr algn="ctr" eaLnBrk="1" hangingPunct="1"/>
            <a:r>
              <a:rPr lang="en-US" altLang="en-US" sz="5400" dirty="0"/>
              <a:t>required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>
            <a:extLst>
              <a:ext uri="{FF2B5EF4-FFF2-40B4-BE49-F238E27FC236}">
                <a16:creationId xmlns:a16="http://schemas.microsoft.com/office/drawing/2014/main" id="{CED8E93A-4FB5-ABE3-BD08-01C471640E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8175" y="614363"/>
            <a:ext cx="6829425" cy="1023357"/>
          </a:xfrm>
        </p:spPr>
        <p:txBody>
          <a:bodyPr/>
          <a:lstStyle/>
          <a:p>
            <a:r>
              <a:rPr lang="en-US" altLang="en-US" sz="3200" b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Ethical open science</a:t>
            </a:r>
            <a:br>
              <a:rPr lang="en-US" altLang="en-US" sz="3200" b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3200" b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for disaster diplomacy</a:t>
            </a:r>
          </a:p>
        </p:txBody>
      </p:sp>
      <p:sp>
        <p:nvSpPr>
          <p:cNvPr id="10242" name="Rectangle 3">
            <a:extLst>
              <a:ext uri="{FF2B5EF4-FFF2-40B4-BE49-F238E27FC236}">
                <a16:creationId xmlns:a16="http://schemas.microsoft.com/office/drawing/2014/main" id="{48686D22-49DB-88B3-0033-A1A6B78684F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33426" y="2219324"/>
            <a:ext cx="6734174" cy="1799219"/>
          </a:xfrm>
        </p:spPr>
        <p:txBody>
          <a:bodyPr/>
          <a:lstStyle/>
          <a:p>
            <a:pPr marL="7938" lvl="1" indent="0" eaLnBrk="1" hangingPunct="1">
              <a:tabLst>
                <a:tab pos="1438275" algn="l"/>
                <a:tab pos="1790700" algn="l"/>
                <a:tab pos="2695575" algn="l"/>
                <a:tab pos="3048000" algn="l"/>
              </a:tabLst>
            </a:pPr>
            <a:r>
              <a:rPr lang="en-GB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Science results and science risks.</a:t>
            </a:r>
          </a:p>
          <a:p>
            <a:pPr marL="7938" lvl="1" indent="0" eaLnBrk="1" hangingPunct="1">
              <a:tabLst>
                <a:tab pos="1438275" algn="l"/>
                <a:tab pos="1790700" algn="l"/>
                <a:tab pos="2695575" algn="l"/>
                <a:tab pos="3048000" algn="l"/>
              </a:tabLst>
            </a:pPr>
            <a:r>
              <a:rPr lang="en-GB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Using and restricting open science.</a:t>
            </a:r>
          </a:p>
          <a:p>
            <a:pPr marL="7938" lvl="1" indent="0" eaLnBrk="1" hangingPunct="1">
              <a:tabLst>
                <a:tab pos="1438275" algn="l"/>
                <a:tab pos="1790700" algn="l"/>
                <a:tab pos="2695575" algn="l"/>
                <a:tab pos="3048000" algn="l"/>
              </a:tabLst>
            </a:pPr>
            <a:r>
              <a:rPr lang="en-GB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Security types – for whom or what?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CD291-7DEC-85CC-8AF8-8A953D2A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4">
            <a:extLst>
              <a:ext uri="{FF2B5EF4-FFF2-40B4-BE49-F238E27FC236}">
                <a16:creationId xmlns:a16="http://schemas.microsoft.com/office/drawing/2014/main" id="{E96B9759-FD30-3C7D-FE9E-C94AC4CE7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513" y="2468563"/>
            <a:ext cx="6757987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578" tIns="38789" rIns="77578" bIns="38789">
            <a:spAutoFit/>
          </a:bodyPr>
          <a:lstStyle>
            <a:lvl1pPr defTabSz="776288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776288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776288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776288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776288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776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en-GB" altLang="en-US" sz="32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www.disasterdiplomacy.org</a:t>
            </a:r>
            <a:endParaRPr lang="en-GB" altLang="en-US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endParaRPr lang="en-GB" altLang="en-US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altLang="en-US" sz="3200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I</a:t>
            </a:r>
            <a:r>
              <a:rPr lang="en-GB" alt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 Kelman</a:t>
            </a:r>
          </a:p>
          <a:p>
            <a:pPr algn="ctr" eaLnBrk="1" hangingPunct="1"/>
            <a:r>
              <a:rPr lang="en-GB" alt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College London</a:t>
            </a:r>
          </a:p>
          <a:p>
            <a:pPr algn="ctr" eaLnBrk="1" hangingPunct="1"/>
            <a:r>
              <a:rPr lang="en-GB" altLang="en-US" sz="32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ilankelman.org</a:t>
            </a:r>
            <a:r>
              <a:rPr lang="en-GB" alt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Instagram Bluesky</a:t>
            </a:r>
            <a:endParaRPr lang="en-GB" alt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8" name="Text Box 5">
            <a:extLst>
              <a:ext uri="{FF2B5EF4-FFF2-40B4-BE49-F238E27FC236}">
                <a16:creationId xmlns:a16="http://schemas.microsoft.com/office/drawing/2014/main" id="{66D3707E-4789-29DA-101D-DC2E7DFF7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50" y="419100"/>
            <a:ext cx="68389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Disaster Diplomacy:</a:t>
            </a:r>
          </a:p>
          <a:p>
            <a:pPr algn="ctr" eaLnBrk="1" hangingPunct="1"/>
            <a:r>
              <a:rPr lang="en-GB" alt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Balancing research ethics, open science, and perceived security</a:t>
            </a:r>
            <a:endParaRPr lang="en-US" altLang="en-US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83057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676767"/>
      </a:dk1>
      <a:lt1>
        <a:srgbClr val="FFFFFF"/>
      </a:lt1>
      <a:dk2>
        <a:srgbClr val="000000"/>
      </a:dk2>
      <a:lt2>
        <a:srgbClr val="00DFCA"/>
      </a:lt2>
      <a:accent1>
        <a:srgbClr val="232323"/>
      </a:accent1>
      <a:accent2>
        <a:srgbClr val="00FF00"/>
      </a:accent2>
      <a:accent3>
        <a:srgbClr val="AAAAAA"/>
      </a:accent3>
      <a:accent4>
        <a:srgbClr val="DADADA"/>
      </a:accent4>
      <a:accent5>
        <a:srgbClr val="ACACAC"/>
      </a:accent5>
      <a:accent6>
        <a:srgbClr val="00E700"/>
      </a:accent6>
      <a:hlink>
        <a:srgbClr val="FAFD00"/>
      </a:hlink>
      <a:folHlink>
        <a:srgbClr val="DC0081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Designs\ANGLES.POT</Template>
  <TotalTime>4202</TotalTime>
  <Words>200</Words>
  <Application>Microsoft Office PowerPoint</Application>
  <PresentationFormat>Personnalisé</PresentationFormat>
  <Paragraphs>40</Paragraphs>
  <Slides>10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ＭＳ Ｐゴシック</vt:lpstr>
      <vt:lpstr>Arial</vt:lpstr>
      <vt:lpstr>Symbol</vt:lpstr>
      <vt:lpstr>Times New Roman</vt:lpstr>
      <vt:lpstr>Tms Rmn</vt:lpstr>
      <vt:lpstr>Default Design</vt:lpstr>
      <vt:lpstr>Présentation PowerPoint</vt:lpstr>
      <vt:lpstr>Disaster diplomacy</vt:lpstr>
      <vt:lpstr>Disaster diplomacy</vt:lpstr>
      <vt:lpstr>Disaster diplomacy examples</vt:lpstr>
      <vt:lpstr>Research ethics</vt:lpstr>
      <vt:lpstr>Open science</vt:lpstr>
      <vt:lpstr>Perceived security</vt:lpstr>
      <vt:lpstr>Disaster diplomacy and secrecy</vt:lpstr>
      <vt:lpstr>Ethical open science for disaster diplomacy</vt:lpstr>
      <vt:lpstr>Présentation PowerPoint</vt:lpstr>
    </vt:vector>
  </TitlesOfParts>
  <Company>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random</dc:creator>
  <cp:lastModifiedBy>Dimitri Donzé</cp:lastModifiedBy>
  <cp:revision>531</cp:revision>
  <cp:lastPrinted>2000-10-28T13:14:22Z</cp:lastPrinted>
  <dcterms:created xsi:type="dcterms:W3CDTF">1998-06-21T00:31:16Z</dcterms:created>
  <dcterms:modified xsi:type="dcterms:W3CDTF">2025-11-14T13:19:53Z</dcterms:modified>
</cp:coreProperties>
</file>