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4"/>
    <p:sldMasterId id="2147483663" r:id="rId5"/>
  </p:sldMasterIdLst>
  <p:notesMasterIdLst>
    <p:notesMasterId r:id="rId10"/>
  </p:notesMasterIdLst>
  <p:sldIdLst>
    <p:sldId id="311" r:id="rId6"/>
    <p:sldId id="308" r:id="rId7"/>
    <p:sldId id="650" r:id="rId8"/>
    <p:sldId id="649" r:id="rId9"/>
  </p:sldIdLst>
  <p:sldSz cx="9144000" cy="5143500" type="screen16x9"/>
  <p:notesSz cx="6858000" cy="9144000"/>
  <p:embeddedFontLst>
    <p:embeddedFont>
      <p:font typeface="Merriweather Sans" pitchFamily="2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45BF9DE-8FB1-DB44-78A1-97C07F8EB3A7}" name="Hernández Serrano, Pedro (UB)" initials="H(" userId="S::p.hernandezserrano@maastrichtuniversity.nl::9df3c5c4-8d5b-4bb2-83ec-f5ed75ae839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C3D"/>
    <a:srgbClr val="00A2DB"/>
    <a:srgbClr val="009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97F067-5790-98A5-A3E1-B787796D4E45}" v="10" dt="2025-11-17T13:55:28.484"/>
  </p1510:revLst>
</p1510:revInfo>
</file>

<file path=ppt/tableStyles.xml><?xml version="1.0" encoding="utf-8"?>
<a:tblStyleLst xmlns:a="http://schemas.openxmlformats.org/drawingml/2006/main" def="{5C22544A-7EE6-4342-B048-85BDC9FD1C3A}">
  <a:tblStyle styleId="{306799F8-075E-4A3A-A7F6-7FBC6576F1A4}" styleName="Themed Style 2 –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03447BB-5D67-496B-8E87-E561075AD55C}" styleName="Dark Style 1 –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–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7CE84F3-28C3-443E-9E96-99CF82512B78}" styleName="Dark Style 1 –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–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1.fntdata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ranney:Lhttps:/compass.onlinelibrary.wiley.com/doi/epdf/10.1111/spc3.12728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ranney:Lhttps:/compass.onlinelibrary.wiley.com/doi/epdf/10.1111/spc3.12728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D4DB2-19B6-1575-5519-A3CF92139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9BCD64-F2B5-DA3F-9C89-A6EBC107C6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5E98AC-1762-F70F-6EE1-27E1CE67F6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Understanding the levels of processing we can define what files can we share and </a:t>
            </a:r>
            <a:r>
              <a:rPr lang="en-US" dirty="0" err="1"/>
              <a:t>whichs</a:t>
            </a:r>
            <a:r>
              <a:rPr lang="en-US" dirty="0"/>
              <a:t> ones cant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>
                <a:hlinkClick r:id="rId3"/>
              </a:rPr>
              <a:t>Branney: https://compass.onlinelibrary.wiley.com/doi/epdf/10.1111/spc3.12728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516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hlinkClick r:id="rId3"/>
              </a:rPr>
              <a:t>Branney: https://compass.onlinelibrary.wiley.com/doi/epdf/10.1111/spc3.12728</a:t>
            </a:r>
          </a:p>
        </p:txBody>
      </p:sp>
    </p:spTree>
    <p:extLst>
      <p:ext uri="{BB962C8B-B14F-4D97-AF65-F5344CB8AC3E}">
        <p14:creationId xmlns:p14="http://schemas.microsoft.com/office/powerpoint/2010/main" val="1897492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 lichtblauw" type="title">
  <p:cSld name="TITLE">
    <p:bg>
      <p:bgPr>
        <a:solidFill>
          <a:schemeClr val="dk2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564588" y="189852"/>
            <a:ext cx="6598200" cy="16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  <a:defRPr sz="5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564588" y="1829639"/>
            <a:ext cx="4196700" cy="13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800"/>
              <a:buFont typeface="Merriweather Sans"/>
              <a:buNone/>
              <a:defRPr sz="28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400"/>
              <a:buFont typeface="Merriweather Sans"/>
              <a:buNone/>
              <a:defRPr sz="24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Merriweather Sans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Merriweather Sans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" name="Google Shape;14;p2" descr="UM40_RGB_B_blauw.png"/>
          <p:cNvPicPr preferRelativeResize="0"/>
          <p:nvPr/>
        </p:nvPicPr>
        <p:blipFill rotWithShape="1">
          <a:blip r:embed="rId2">
            <a:alphaModFix/>
          </a:blip>
          <a:srcRect r="20321"/>
          <a:stretch/>
        </p:blipFill>
        <p:spPr>
          <a:xfrm>
            <a:off x="360001" y="4630501"/>
            <a:ext cx="1590639" cy="381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 donkerblauw">
  <p:cSld name="Titeldia donkerblauw">
    <p:bg>
      <p:bgPr>
        <a:solidFill>
          <a:schemeClr val="dk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4" descr="UM40_RGB_B_diap.png"/>
          <p:cNvPicPr preferRelativeResize="0"/>
          <p:nvPr/>
        </p:nvPicPr>
        <p:blipFill rotWithShape="1">
          <a:blip r:embed="rId2">
            <a:alphaModFix/>
          </a:blip>
          <a:srcRect r="20321"/>
          <a:stretch/>
        </p:blipFill>
        <p:spPr>
          <a:xfrm>
            <a:off x="360001" y="4630499"/>
            <a:ext cx="1590639" cy="381853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>
            <a:spLocks noGrp="1"/>
          </p:cNvSpPr>
          <p:nvPr>
            <p:ph type="ctrTitle"/>
          </p:nvPr>
        </p:nvSpPr>
        <p:spPr>
          <a:xfrm>
            <a:off x="564588" y="189852"/>
            <a:ext cx="6598200" cy="16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  <a:defRPr sz="5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ubTitle" idx="1"/>
          </p:nvPr>
        </p:nvSpPr>
        <p:spPr>
          <a:xfrm>
            <a:off x="564588" y="1829639"/>
            <a:ext cx="4196700" cy="13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800"/>
              <a:buFont typeface="Merriweather Sans"/>
              <a:buNone/>
              <a:defRPr sz="28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400"/>
              <a:buFont typeface="Merriweather Sans"/>
              <a:buNone/>
              <a:defRPr sz="24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Merriweather Sans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Merriweather Sans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 oranje">
  <p:cSld name="Titeldia oranje">
    <p:bg>
      <p:bgPr>
        <a:solidFill>
          <a:schemeClr val="accent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5" descr="UM40_RGB_B_diap.png"/>
          <p:cNvPicPr preferRelativeResize="0"/>
          <p:nvPr/>
        </p:nvPicPr>
        <p:blipFill rotWithShape="1">
          <a:blip r:embed="rId2">
            <a:alphaModFix/>
          </a:blip>
          <a:srcRect r="20929"/>
          <a:stretch/>
        </p:blipFill>
        <p:spPr>
          <a:xfrm>
            <a:off x="360001" y="4630499"/>
            <a:ext cx="1578481" cy="381853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 txBox="1">
            <a:spLocks noGrp="1"/>
          </p:cNvSpPr>
          <p:nvPr>
            <p:ph type="ctrTitle"/>
          </p:nvPr>
        </p:nvSpPr>
        <p:spPr>
          <a:xfrm>
            <a:off x="564588" y="189852"/>
            <a:ext cx="6598200" cy="16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  <a:defRPr sz="5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1"/>
          </p:nvPr>
        </p:nvSpPr>
        <p:spPr>
          <a:xfrm>
            <a:off x="564588" y="1829639"/>
            <a:ext cx="4196700" cy="13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800"/>
              <a:buFont typeface="Merriweather Sans"/>
              <a:buNone/>
              <a:defRPr sz="28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400"/>
              <a:buFont typeface="Merriweather Sans"/>
              <a:buNone/>
              <a:defRPr sz="24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Merriweather Sans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Merriweather Sans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dia donkerblauw">
  <p:cSld name="Tekstdia donkerblauw">
    <p:bg>
      <p:bgPr>
        <a:solidFill>
          <a:schemeClr val="accent3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60000" y="310695"/>
            <a:ext cx="83268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  <a:defRPr sz="32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1"/>
          </p:nvPr>
        </p:nvSpPr>
        <p:spPr>
          <a:xfrm>
            <a:off x="360000" y="972000"/>
            <a:ext cx="8326800" cy="3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 Sans"/>
              <a:buChar char="-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riweather Sans"/>
              <a:buChar char="-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3234468" y="4738971"/>
            <a:ext cx="914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273246" y="4738971"/>
            <a:ext cx="3977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316142" y="4738800"/>
            <a:ext cx="370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6" name="Google Shape;36;p6" descr="UM40_RGB_B_diap.png"/>
          <p:cNvPicPr preferRelativeResize="0"/>
          <p:nvPr/>
        </p:nvPicPr>
        <p:blipFill rotWithShape="1">
          <a:blip r:embed="rId2">
            <a:alphaModFix/>
          </a:blip>
          <a:srcRect r="21234"/>
          <a:stretch/>
        </p:blipFill>
        <p:spPr>
          <a:xfrm>
            <a:off x="360001" y="4630499"/>
            <a:ext cx="1572409" cy="381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dia lichtblauw">
  <p:cSld name="Tekstdia lichtblauw">
    <p:bg>
      <p:bgPr>
        <a:solidFill>
          <a:schemeClr val="dk2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60000" y="310695"/>
            <a:ext cx="83268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  <a:defRPr sz="3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60000" y="972000"/>
            <a:ext cx="8326800" cy="3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 Sans"/>
              <a:buChar char="-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riweather Sans"/>
              <a:buChar char="-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dt" idx="10"/>
          </p:nvPr>
        </p:nvSpPr>
        <p:spPr>
          <a:xfrm>
            <a:off x="3234468" y="4738971"/>
            <a:ext cx="914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ftr" idx="11"/>
          </p:nvPr>
        </p:nvSpPr>
        <p:spPr>
          <a:xfrm>
            <a:off x="4273246" y="4738971"/>
            <a:ext cx="3977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sldNum" idx="12"/>
          </p:nvPr>
        </p:nvSpPr>
        <p:spPr>
          <a:xfrm>
            <a:off x="8316142" y="4738800"/>
            <a:ext cx="370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3" name="Google Shape;43;p7" descr="UM40_RGB_B_blauw.png"/>
          <p:cNvPicPr preferRelativeResize="0"/>
          <p:nvPr/>
        </p:nvPicPr>
        <p:blipFill rotWithShape="1">
          <a:blip r:embed="rId2">
            <a:alphaModFix/>
          </a:blip>
          <a:srcRect r="20321"/>
          <a:stretch/>
        </p:blipFill>
        <p:spPr>
          <a:xfrm>
            <a:off x="360001" y="4630501"/>
            <a:ext cx="1590639" cy="381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/Foto dia">
  <p:cSld name="Tekst/Foto dia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>
            <a:spLocks noGrp="1"/>
          </p:cNvSpPr>
          <p:nvPr>
            <p:ph type="title"/>
          </p:nvPr>
        </p:nvSpPr>
        <p:spPr>
          <a:xfrm>
            <a:off x="360001" y="310695"/>
            <a:ext cx="3934500" cy="11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  <a:defRPr sz="32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1"/>
          </p:nvPr>
        </p:nvSpPr>
        <p:spPr>
          <a:xfrm>
            <a:off x="360001" y="1485117"/>
            <a:ext cx="3934500" cy="28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Sans"/>
              <a:buChar char="-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 Sans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4595043" y="4738971"/>
            <a:ext cx="550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745252" y="4738971"/>
            <a:ext cx="3450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195205" y="4738800"/>
            <a:ext cx="570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0" name="Google Shape;50;p8"/>
          <p:cNvSpPr>
            <a:spLocks noGrp="1"/>
          </p:cNvSpPr>
          <p:nvPr>
            <p:ph type="pic" idx="2"/>
          </p:nvPr>
        </p:nvSpPr>
        <p:spPr>
          <a:xfrm>
            <a:off x="4595044" y="0"/>
            <a:ext cx="4548900" cy="51435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Sans"/>
              <a:buChar char="-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 Sans"/>
              <a:buChar char="-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51" name="Google Shape;51;p8"/>
          <p:cNvPicPr preferRelativeResize="0"/>
          <p:nvPr/>
        </p:nvPicPr>
        <p:blipFill rotWithShape="1">
          <a:blip r:embed="rId2">
            <a:alphaModFix/>
          </a:blip>
          <a:srcRect r="19769"/>
          <a:stretch/>
        </p:blipFill>
        <p:spPr>
          <a:xfrm>
            <a:off x="360001" y="4630216"/>
            <a:ext cx="1602792" cy="3797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dia">
  <p:cSld name="Fotodia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Sans"/>
              <a:buChar char="-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 Sans"/>
              <a:buChar char="-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dt" idx="10"/>
          </p:nvPr>
        </p:nvSpPr>
        <p:spPr>
          <a:xfrm>
            <a:off x="3234468" y="4738971"/>
            <a:ext cx="914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ftr" idx="11"/>
          </p:nvPr>
        </p:nvSpPr>
        <p:spPr>
          <a:xfrm>
            <a:off x="4359967" y="4738800"/>
            <a:ext cx="37419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sldNum" idx="12"/>
          </p:nvPr>
        </p:nvSpPr>
        <p:spPr>
          <a:xfrm>
            <a:off x="8316142" y="4738800"/>
            <a:ext cx="370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1"/>
          </p:nvPr>
        </p:nvSpPr>
        <p:spPr>
          <a:xfrm>
            <a:off x="358700" y="4686937"/>
            <a:ext cx="1533600" cy="233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erriweather Sans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erriweather Sans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erriweather Sans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erriweather Sans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eldia">
  <p:cSld name="Tabeldia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360000" y="310695"/>
            <a:ext cx="83268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  <a:defRPr sz="32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dt" idx="10"/>
          </p:nvPr>
        </p:nvSpPr>
        <p:spPr>
          <a:xfrm>
            <a:off x="3234468" y="4738971"/>
            <a:ext cx="914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ftr" idx="11"/>
          </p:nvPr>
        </p:nvSpPr>
        <p:spPr>
          <a:xfrm>
            <a:off x="4273246" y="4738971"/>
            <a:ext cx="3977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sldNum" idx="12"/>
          </p:nvPr>
        </p:nvSpPr>
        <p:spPr>
          <a:xfrm>
            <a:off x="8316142" y="4738800"/>
            <a:ext cx="370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3" name="Google Shape;63;p10"/>
          <p:cNvPicPr preferRelativeResize="0"/>
          <p:nvPr/>
        </p:nvPicPr>
        <p:blipFill rotWithShape="1">
          <a:blip r:embed="rId2">
            <a:alphaModFix/>
          </a:blip>
          <a:srcRect r="19769"/>
          <a:stretch/>
        </p:blipFill>
        <p:spPr>
          <a:xfrm>
            <a:off x="360001" y="4630216"/>
            <a:ext cx="1602792" cy="3797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dia" type="obj">
  <p:cSld name="Tekstdia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360000" y="310695"/>
            <a:ext cx="83268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  <a:defRPr sz="32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360000" y="972000"/>
            <a:ext cx="8326800" cy="3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Sans"/>
              <a:buChar char="-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 Sans"/>
              <a:buChar char="-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3234468" y="4738971"/>
            <a:ext cx="914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273246" y="4738971"/>
            <a:ext cx="3977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316142" y="4738800"/>
            <a:ext cx="370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r="19769"/>
          <a:stretch/>
        </p:blipFill>
        <p:spPr>
          <a:xfrm>
            <a:off x="360001" y="4630216"/>
            <a:ext cx="1602792" cy="3797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312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0572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 lichtblauw" type="title">
  <p:cSld name="TITLE">
    <p:bg>
      <p:bgPr>
        <a:solidFill>
          <a:schemeClr val="dk2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564588" y="189852"/>
            <a:ext cx="6598200" cy="16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  <a:defRPr sz="5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564588" y="1829639"/>
            <a:ext cx="4196700" cy="13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800"/>
              <a:buFont typeface="Merriweather Sans"/>
              <a:buNone/>
              <a:defRPr sz="28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400"/>
              <a:buFont typeface="Merriweather Sans"/>
              <a:buNone/>
              <a:defRPr sz="24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Merriweather Sans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Merriweather Sans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" name="Google Shape;14;p2" descr="UM40_RGB_B_blauw.png"/>
          <p:cNvPicPr preferRelativeResize="0"/>
          <p:nvPr/>
        </p:nvPicPr>
        <p:blipFill rotWithShape="1">
          <a:blip r:embed="rId2">
            <a:alphaModFix/>
          </a:blip>
          <a:srcRect r="20321"/>
          <a:stretch/>
        </p:blipFill>
        <p:spPr>
          <a:xfrm>
            <a:off x="360001" y="4630501"/>
            <a:ext cx="1590639" cy="381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 donkerblauw">
  <p:cSld name="Titeldia donkerblauw">
    <p:bg>
      <p:bgPr>
        <a:solidFill>
          <a:schemeClr val="dk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4" descr="UM40_RGB_B_diap.png"/>
          <p:cNvPicPr preferRelativeResize="0"/>
          <p:nvPr/>
        </p:nvPicPr>
        <p:blipFill rotWithShape="1">
          <a:blip r:embed="rId2">
            <a:alphaModFix/>
          </a:blip>
          <a:srcRect r="20321"/>
          <a:stretch/>
        </p:blipFill>
        <p:spPr>
          <a:xfrm>
            <a:off x="360001" y="4630499"/>
            <a:ext cx="1590639" cy="381853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>
            <a:spLocks noGrp="1"/>
          </p:cNvSpPr>
          <p:nvPr>
            <p:ph type="ctrTitle"/>
          </p:nvPr>
        </p:nvSpPr>
        <p:spPr>
          <a:xfrm>
            <a:off x="564588" y="189852"/>
            <a:ext cx="6598200" cy="16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  <a:defRPr sz="5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ubTitle" idx="1"/>
          </p:nvPr>
        </p:nvSpPr>
        <p:spPr>
          <a:xfrm>
            <a:off x="564588" y="1829639"/>
            <a:ext cx="4196700" cy="13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800"/>
              <a:buFont typeface="Merriweather Sans"/>
              <a:buNone/>
              <a:defRPr sz="28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400"/>
              <a:buFont typeface="Merriweather Sans"/>
              <a:buNone/>
              <a:defRPr sz="24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Merriweather Sans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Merriweather Sans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dia donkerblauw">
  <p:cSld name="Tekstdia donkerblauw">
    <p:bg>
      <p:bgPr>
        <a:solidFill>
          <a:schemeClr val="accent3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60000" y="310695"/>
            <a:ext cx="83268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  <a:defRPr sz="32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1"/>
          </p:nvPr>
        </p:nvSpPr>
        <p:spPr>
          <a:xfrm>
            <a:off x="360000" y="972000"/>
            <a:ext cx="8326800" cy="3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 Sans"/>
              <a:buChar char="-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riweather Sans"/>
              <a:buChar char="-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3234468" y="4738971"/>
            <a:ext cx="914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273246" y="4738971"/>
            <a:ext cx="3977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316142" y="4738800"/>
            <a:ext cx="370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6" name="Google Shape;36;p6" descr="UM40_RGB_B_diap.png"/>
          <p:cNvPicPr preferRelativeResize="0"/>
          <p:nvPr/>
        </p:nvPicPr>
        <p:blipFill rotWithShape="1">
          <a:blip r:embed="rId2">
            <a:alphaModFix/>
          </a:blip>
          <a:srcRect r="21234"/>
          <a:stretch/>
        </p:blipFill>
        <p:spPr>
          <a:xfrm>
            <a:off x="360001" y="4630499"/>
            <a:ext cx="1572409" cy="381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dia lichtblauw">
  <p:cSld name="Tekstdia lichtblauw">
    <p:bg>
      <p:bgPr>
        <a:solidFill>
          <a:schemeClr val="dk2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60000" y="310695"/>
            <a:ext cx="83268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  <a:defRPr sz="3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60000" y="972000"/>
            <a:ext cx="8326800" cy="3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 Sans"/>
              <a:buChar char="-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riweather Sans"/>
              <a:buChar char="-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dt" idx="10"/>
          </p:nvPr>
        </p:nvSpPr>
        <p:spPr>
          <a:xfrm>
            <a:off x="3234468" y="4738971"/>
            <a:ext cx="914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ftr" idx="11"/>
          </p:nvPr>
        </p:nvSpPr>
        <p:spPr>
          <a:xfrm>
            <a:off x="4273246" y="4738971"/>
            <a:ext cx="3977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sldNum" idx="12"/>
          </p:nvPr>
        </p:nvSpPr>
        <p:spPr>
          <a:xfrm>
            <a:off x="8316142" y="4738800"/>
            <a:ext cx="370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3" name="Google Shape;43;p7" descr="UM40_RGB_B_blauw.png"/>
          <p:cNvPicPr preferRelativeResize="0"/>
          <p:nvPr/>
        </p:nvPicPr>
        <p:blipFill rotWithShape="1">
          <a:blip r:embed="rId2">
            <a:alphaModFix/>
          </a:blip>
          <a:srcRect r="20321"/>
          <a:stretch/>
        </p:blipFill>
        <p:spPr>
          <a:xfrm>
            <a:off x="360001" y="4630501"/>
            <a:ext cx="1590639" cy="381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/Foto dia">
  <p:cSld name="Tekst/Foto dia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>
            <a:spLocks noGrp="1"/>
          </p:cNvSpPr>
          <p:nvPr>
            <p:ph type="title"/>
          </p:nvPr>
        </p:nvSpPr>
        <p:spPr>
          <a:xfrm>
            <a:off x="360001" y="310695"/>
            <a:ext cx="3934500" cy="11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  <a:defRPr sz="32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1"/>
          </p:nvPr>
        </p:nvSpPr>
        <p:spPr>
          <a:xfrm>
            <a:off x="360001" y="1485117"/>
            <a:ext cx="3934500" cy="28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Sans"/>
              <a:buChar char="-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 Sans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4595043" y="4738971"/>
            <a:ext cx="550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745252" y="4738971"/>
            <a:ext cx="3450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195205" y="4738800"/>
            <a:ext cx="570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0" name="Google Shape;50;p8"/>
          <p:cNvSpPr>
            <a:spLocks noGrp="1"/>
          </p:cNvSpPr>
          <p:nvPr>
            <p:ph type="pic" idx="2"/>
          </p:nvPr>
        </p:nvSpPr>
        <p:spPr>
          <a:xfrm>
            <a:off x="4595044" y="0"/>
            <a:ext cx="4548900" cy="51435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Sans"/>
              <a:buChar char="-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 Sans"/>
              <a:buChar char="-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51" name="Google Shape;51;p8"/>
          <p:cNvPicPr preferRelativeResize="0"/>
          <p:nvPr/>
        </p:nvPicPr>
        <p:blipFill rotWithShape="1">
          <a:blip r:embed="rId2">
            <a:alphaModFix/>
          </a:blip>
          <a:srcRect r="19769"/>
          <a:stretch/>
        </p:blipFill>
        <p:spPr>
          <a:xfrm>
            <a:off x="360001" y="4630216"/>
            <a:ext cx="1602792" cy="3797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eldia">
  <p:cSld name="Tabeldia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360000" y="310695"/>
            <a:ext cx="83268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  <a:defRPr sz="32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dt" idx="10"/>
          </p:nvPr>
        </p:nvSpPr>
        <p:spPr>
          <a:xfrm>
            <a:off x="3234468" y="4738971"/>
            <a:ext cx="914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ftr" idx="11"/>
          </p:nvPr>
        </p:nvSpPr>
        <p:spPr>
          <a:xfrm>
            <a:off x="4273246" y="4738971"/>
            <a:ext cx="3977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sldNum" idx="12"/>
          </p:nvPr>
        </p:nvSpPr>
        <p:spPr>
          <a:xfrm>
            <a:off x="8316142" y="4738800"/>
            <a:ext cx="370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3" name="Google Shape;63;p10"/>
          <p:cNvPicPr preferRelativeResize="0"/>
          <p:nvPr/>
        </p:nvPicPr>
        <p:blipFill rotWithShape="1">
          <a:blip r:embed="rId2">
            <a:alphaModFix/>
          </a:blip>
          <a:srcRect r="19769"/>
          <a:stretch/>
        </p:blipFill>
        <p:spPr>
          <a:xfrm>
            <a:off x="360001" y="4630216"/>
            <a:ext cx="1602792" cy="3797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GB"/>
          </a:p>
        </p:txBody>
      </p:sp>
      <p:pic>
        <p:nvPicPr>
          <p:cNvPr id="6" name="Afbeelding 10" descr="UM40_RGB_B_blauw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21"/>
          <a:stretch/>
        </p:blipFill>
        <p:spPr>
          <a:xfrm>
            <a:off x="403842" y="4630501"/>
            <a:ext cx="1590638" cy="381853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378047" y="4672508"/>
            <a:ext cx="14361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150" b="1">
                <a:solidFill>
                  <a:srgbClr val="001C3D"/>
                </a:solidFill>
                <a:latin typeface="Myriad Pro" pitchFamily="34" charset="0"/>
              </a:rPr>
              <a:t>University Library </a:t>
            </a:r>
            <a:endParaRPr lang="en-GB" sz="1150">
              <a:solidFill>
                <a:srgbClr val="001C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378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60000" y="310695"/>
            <a:ext cx="83268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  <a:defRPr sz="32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60000" y="972000"/>
            <a:ext cx="8326800" cy="3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Sans"/>
              <a:buChar char="-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 Sans"/>
              <a:buChar char="-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3234468" y="4738971"/>
            <a:ext cx="914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273246" y="4738971"/>
            <a:ext cx="3977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316142" y="4738800"/>
            <a:ext cx="370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62" r:id="rId10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60000" y="310695"/>
            <a:ext cx="83268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  <a:defRPr sz="32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60000" y="972000"/>
            <a:ext cx="8326800" cy="3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Sans"/>
              <a:buChar char="-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 Sans"/>
              <a:buChar char="-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 Sans"/>
              <a:buChar char="-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3234468" y="4738971"/>
            <a:ext cx="914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273246" y="4738971"/>
            <a:ext cx="3977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316142" y="4738800"/>
            <a:ext cx="370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7" r:id="rId3"/>
    <p:sldLayoutId id="2147483668" r:id="rId4"/>
    <p:sldLayoutId id="2147483669" r:id="rId5"/>
    <p:sldLayoutId id="2147483671" r:id="rId6"/>
    <p:sldLayoutId id="2147483683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hdl.handle.net/1903/2025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8BB4F-CDB7-7FBB-75BC-09FB4E2F6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4588" y="611673"/>
            <a:ext cx="6285236" cy="2939775"/>
          </a:xfrm>
          <a:solidFill>
            <a:srgbClr val="001C3D"/>
          </a:solidFill>
        </p:spPr>
        <p:txBody>
          <a:bodyPr/>
          <a:lstStyle/>
          <a:p>
            <a:r>
              <a:rPr lang="en-US" sz="3600" b="0" dirty="0"/>
              <a:t>Qualitative FAIR data workshop</a:t>
            </a:r>
            <a:br>
              <a:rPr lang="en-US" sz="3600" b="0" dirty="0"/>
            </a:br>
            <a:br>
              <a:rPr lang="en-US" sz="2800" b="0" dirty="0"/>
            </a:br>
            <a:br>
              <a:rPr lang="en-US" sz="3200" b="0" dirty="0"/>
            </a:br>
            <a:r>
              <a:rPr lang="en-US" sz="3200" dirty="0"/>
              <a:t>Template:</a:t>
            </a:r>
            <a:r>
              <a:rPr lang="en-US" sz="3200" b="0" dirty="0"/>
              <a:t> </a:t>
            </a:r>
            <a:br>
              <a:rPr lang="en-US" sz="3200" b="0" dirty="0"/>
            </a:br>
            <a:r>
              <a:rPr lang="en-US" sz="3200" b="0" dirty="0"/>
              <a:t>Levels of processing and levels access </a:t>
            </a:r>
          </a:p>
        </p:txBody>
      </p:sp>
      <p:pic>
        <p:nvPicPr>
          <p:cNvPr id="5" name="Picture 4" descr="Future look.png">
            <a:extLst>
              <a:ext uri="{FF2B5EF4-FFF2-40B4-BE49-F238E27FC236}">
                <a16:creationId xmlns:a16="http://schemas.microsoft.com/office/drawing/2014/main" id="{646B29AC-8AE2-219D-3653-3E5E63079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23" y="3145415"/>
            <a:ext cx="2155372" cy="2000250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50AAA807-C846-80E2-3428-9B00E5420DD5}"/>
              </a:ext>
            </a:extLst>
          </p:cNvPr>
          <p:cNvSpPr>
            <a:spLocks noGrp="1"/>
          </p:cNvSpPr>
          <p:nvPr/>
        </p:nvSpPr>
        <p:spPr>
          <a:xfrm>
            <a:off x="564588" y="3841623"/>
            <a:ext cx="5702679" cy="80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800"/>
              <a:buFont typeface="Merriweather Sans"/>
              <a:buNone/>
              <a:defRPr sz="28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400"/>
              <a:buFont typeface="Merriweather Sans"/>
              <a:buNone/>
              <a:defRPr sz="24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Merriweather Sans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Merriweather Sans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98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98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dirty="0"/>
              <a:t>Research Support |University Library</a:t>
            </a:r>
          </a:p>
        </p:txBody>
      </p:sp>
    </p:spTree>
    <p:extLst>
      <p:ext uri="{BB962C8B-B14F-4D97-AF65-F5344CB8AC3E}">
        <p14:creationId xmlns:p14="http://schemas.microsoft.com/office/powerpoint/2010/main" val="3959357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05AD2-9DA2-7EA4-9EC5-D5B58E209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Complete the table</a:t>
            </a:r>
            <a:br>
              <a:rPr lang="en-US" sz="2400" dirty="0"/>
            </a:br>
            <a:r>
              <a:rPr lang="en-US" sz="2400" b="0" dirty="0"/>
              <a:t>Fictional scenario: Qualitative Research on Urban Food Practices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E12F138-A182-DA63-0107-1D6D13BFE4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983312"/>
              </p:ext>
            </p:extLst>
          </p:nvPr>
        </p:nvGraphicFramePr>
        <p:xfrm>
          <a:off x="358412" y="1287072"/>
          <a:ext cx="8473493" cy="3261360"/>
        </p:xfrm>
        <a:graphic>
          <a:graphicData uri="http://schemas.openxmlformats.org/drawingml/2006/table">
            <a:tbl>
              <a:tblPr bandRow="1">
                <a:tableStyleId>{8A107856-5554-42FB-B03E-39F5DBC370BA}</a:tableStyleId>
              </a:tblPr>
              <a:tblGrid>
                <a:gridCol w="5551714">
                  <a:extLst>
                    <a:ext uri="{9D8B030D-6E8A-4147-A177-3AD203B41FA5}">
                      <a16:colId xmlns:a16="http://schemas.microsoft.com/office/drawing/2014/main" val="3669249664"/>
                    </a:ext>
                  </a:extLst>
                </a:gridCol>
                <a:gridCol w="1499259">
                  <a:extLst>
                    <a:ext uri="{9D8B030D-6E8A-4147-A177-3AD203B41FA5}">
                      <a16:colId xmlns:a16="http://schemas.microsoft.com/office/drawing/2014/main" val="3696229155"/>
                    </a:ext>
                  </a:extLst>
                </a:gridCol>
                <a:gridCol w="1422520">
                  <a:extLst>
                    <a:ext uri="{9D8B030D-6E8A-4147-A177-3AD203B41FA5}">
                      <a16:colId xmlns:a16="http://schemas.microsoft.com/office/drawing/2014/main" val="546201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noProof="0" dirty="0">
                          <a:latin typeface="Arial"/>
                        </a:rPr>
                        <a:t>Research Data Item(s)/files(s)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noProof="0" dirty="0">
                          <a:latin typeface="Arial"/>
                        </a:rPr>
                        <a:t>Processing Level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Possible Access Level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12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noProof="0" dirty="0">
                          <a:latin typeface="Arial"/>
                        </a:rPr>
                        <a:t>WhatsApp screenshots (.</a:t>
                      </a:r>
                      <a:r>
                        <a:rPr lang="en-US" sz="1400" b="0" i="0" u="none" strike="noStrike" noProof="0" dirty="0" err="1">
                          <a:latin typeface="Arial"/>
                        </a:rPr>
                        <a:t>png</a:t>
                      </a:r>
                      <a:r>
                        <a:rPr lang="en-US" sz="1400" b="0" i="0" u="none" strike="noStrike" noProof="0" dirty="0">
                          <a:latin typeface="Arial"/>
                        </a:rPr>
                        <a:t>) from participants sharing photos of their daily meals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bg2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870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noProof="0" dirty="0">
                          <a:latin typeface="Arial"/>
                        </a:rPr>
                        <a:t>Audio recording (.mp4) of kitchen tour with participant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594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noProof="0" dirty="0">
                          <a:latin typeface="Arial"/>
                        </a:rPr>
                        <a:t>Transcribed interview about food habits (.txt)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545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noProof="0" dirty="0">
                          <a:latin typeface="Arial"/>
                        </a:rPr>
                        <a:t>Spreadsheet with coded food categories across participants (.</a:t>
                      </a:r>
                      <a:r>
                        <a:rPr lang="en-US" sz="1400" b="0" i="0" u="none" strike="noStrike" noProof="0" dirty="0" err="1">
                          <a:latin typeface="Arial"/>
                        </a:rPr>
                        <a:t>xls</a:t>
                      </a:r>
                      <a:r>
                        <a:rPr lang="en-US" sz="1400" b="0" i="0" u="none" strike="noStrike" noProof="0" dirty="0">
                          <a:latin typeface="Arial"/>
                        </a:rPr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947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noProof="0" dirty="0" err="1">
                          <a:latin typeface="Arial"/>
                        </a:rPr>
                        <a:t>Atlas.ti</a:t>
                      </a:r>
                      <a:r>
                        <a:rPr lang="en-US" sz="1400" b="0" i="0" u="none" strike="noStrike" noProof="0" dirty="0">
                          <a:latin typeface="Arial"/>
                        </a:rPr>
                        <a:t> project file with coding scheme on food security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51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noProof="0" dirty="0"/>
                        <a:t>Blog post summarizing community food stories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122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noProof="0" dirty="0">
                          <a:latin typeface="Arial"/>
                        </a:rPr>
                        <a:t>Presentation (.pptx) on food practices &amp; urban inequality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626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866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17D8B-787A-8269-90B7-312DEF024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BC868-02EF-A115-1E2E-FBF0F13AC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Jones &amp; Alexander's classification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A3BAA-3122-F4DE-B391-842D6AF12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472" y="876300"/>
            <a:ext cx="5965521" cy="4156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435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9164-FD4E-9B32-7C60-6EE408BE2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Jones &amp; Alexander's classification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4612DD-F9A4-3675-517F-A9FA35746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80" y="898702"/>
            <a:ext cx="7509510" cy="3353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17B78F-558D-CA61-CD50-012F687E98AA}"/>
              </a:ext>
            </a:extLst>
          </p:cNvPr>
          <p:cNvSpPr txBox="1"/>
          <p:nvPr/>
        </p:nvSpPr>
        <p:spPr>
          <a:xfrm>
            <a:off x="2286000" y="4564380"/>
            <a:ext cx="574357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dirty="0"/>
              <a:t>Jones, K., Alexander, S.M., et al. (2018). Qualitative data sharing and re-use for</a:t>
            </a:r>
          </a:p>
          <a:p>
            <a:r>
              <a:rPr lang="en-US" sz="900" dirty="0"/>
              <a:t>socio-environmental systems research: A synthesis of opportunities, challenges, resources and approaches.</a:t>
            </a:r>
          </a:p>
          <a:p>
            <a:r>
              <a:rPr lang="en-US" sz="900" dirty="0"/>
              <a:t>SESYNC White Paper. </a:t>
            </a:r>
            <a:r>
              <a:rPr lang="en-US" sz="900" dirty="0">
                <a:hlinkClick r:id="rId4"/>
              </a:rPr>
              <a:t>DOI:10.13016/M2WH2DG59</a:t>
            </a:r>
            <a:endParaRPr lang="en-US" sz="900" dirty="0"/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28734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Maastricht University">
  <a:themeElements>
    <a:clrScheme name="UM">
      <a:dk1>
        <a:srgbClr val="001C3D"/>
      </a:dk1>
      <a:lt1>
        <a:srgbClr val="FFFFFF"/>
      </a:lt1>
      <a:dk2>
        <a:srgbClr val="00A2DB"/>
      </a:dk2>
      <a:lt2>
        <a:srgbClr val="FFFFFF"/>
      </a:lt2>
      <a:accent1>
        <a:srgbClr val="E84E10"/>
      </a:accent1>
      <a:accent2>
        <a:srgbClr val="00A2DB"/>
      </a:accent2>
      <a:accent3>
        <a:srgbClr val="001C3D"/>
      </a:accent3>
      <a:accent4>
        <a:srgbClr val="F3A687"/>
      </a:accent4>
      <a:accent5>
        <a:srgbClr val="7FD0ED"/>
      </a:accent5>
      <a:accent6>
        <a:srgbClr val="7F8D9E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astricht University">
  <a:themeElements>
    <a:clrScheme name="UM">
      <a:dk1>
        <a:srgbClr val="001C3D"/>
      </a:dk1>
      <a:lt1>
        <a:srgbClr val="FFFFFF"/>
      </a:lt1>
      <a:dk2>
        <a:srgbClr val="00A2DB"/>
      </a:dk2>
      <a:lt2>
        <a:srgbClr val="FFFFFF"/>
      </a:lt2>
      <a:accent1>
        <a:srgbClr val="E84E10"/>
      </a:accent1>
      <a:accent2>
        <a:srgbClr val="00A2DB"/>
      </a:accent2>
      <a:accent3>
        <a:srgbClr val="001C3D"/>
      </a:accent3>
      <a:accent4>
        <a:srgbClr val="F3A687"/>
      </a:accent4>
      <a:accent5>
        <a:srgbClr val="7FD0ED"/>
      </a:accent5>
      <a:accent6>
        <a:srgbClr val="7F8D9E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e96642d7-47d8-4b99-ba11-bb22646a51c1" xsi:nil="true"/>
    <lcf76f155ced4ddcb4097134ff3c332f xmlns="e96642d7-47d8-4b99-ba11-bb22646a51c1">
      <Terms xmlns="http://schemas.microsoft.com/office/infopath/2007/PartnerControls"/>
    </lcf76f155ced4ddcb4097134ff3c332f>
    <TaxCatchAll xmlns="e5094c2b-1480-4d67-ae28-ab1b4647ab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4BF2411FC92141BFC8AFBED573FB57" ma:contentTypeVersion="19" ma:contentTypeDescription="Create a new document." ma:contentTypeScope="" ma:versionID="ecd13b6d45624c2ddfad254cd7c2eb32">
  <xsd:schema xmlns:xsd="http://www.w3.org/2001/XMLSchema" xmlns:xs="http://www.w3.org/2001/XMLSchema" xmlns:p="http://schemas.microsoft.com/office/2006/metadata/properties" xmlns:ns2="e96642d7-47d8-4b99-ba11-bb22646a51c1" xmlns:ns3="e5094c2b-1480-4d67-ae28-ab1b4647abb4" targetNamespace="http://schemas.microsoft.com/office/2006/metadata/properties" ma:root="true" ma:fieldsID="da7445cf7589f5a80997531f1e3d83be" ns2:_="" ns3:_="">
    <xsd:import namespace="e96642d7-47d8-4b99-ba11-bb22646a51c1"/>
    <xsd:import namespace="e5094c2b-1480-4d67-ae28-ab1b4647ab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6642d7-47d8-4b99-ba11-bb22646a51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3e7061f6-de73-44c7-bfdb-4de9ff9c12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094c2b-1480-4d67-ae28-ab1b4647abb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f350431-f415-4e45-be08-064da2db30a6}" ma:internalName="TaxCatchAll" ma:showField="CatchAllData" ma:web="e5094c2b-1480-4d67-ae28-ab1b4647ab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99F1F9-2CCC-428E-A20A-28CF96F30D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42D039-4CDA-42CD-9DCB-9D4B5A04D591}">
  <ds:schemaRefs>
    <ds:schemaRef ds:uri="e5094c2b-1480-4d67-ae28-ab1b4647abb4"/>
    <ds:schemaRef ds:uri="e96642d7-47d8-4b99-ba11-bb22646a51c1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B6D9F77-4BDA-40D8-A9D8-CDB3B484BA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6642d7-47d8-4b99-ba11-bb22646a51c1"/>
    <ds:schemaRef ds:uri="e5094c2b-1480-4d67-ae28-ab1b4647ab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4</Slides>
  <Notes>2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Maastricht University</vt:lpstr>
      <vt:lpstr>Maastricht University</vt:lpstr>
      <vt:lpstr>Qualitative FAIR data workshop   Template:  Levels of processing and levels access </vt:lpstr>
      <vt:lpstr>Complete the table Fictional scenario: Qualitative Research on Urban Food Practices  </vt:lpstr>
      <vt:lpstr>Jones &amp; Alexander's classification</vt:lpstr>
      <vt:lpstr>Jones &amp; Alexander's classification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revision>105</cp:revision>
  <dcterms:modified xsi:type="dcterms:W3CDTF">2025-11-17T13:55:43Z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0x010100454BF2411FC92141BFC8AFBED573FB57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_activity">
    <vt:lpwstr>{"FileActivityType":"6","FileActivityTimeStamp":"2024-05-15T12:36:55.600Z","FileActivityUsersOnPage":[{"DisplayName":"Hernández Serrano, Pedro (UB)","Id":"p.hernandezserrano@maastrichtuniversity.nl"}],"FileActivityNavigationId":null}</vt:lpwstr>
  </property>
  <property fmtid="{D5CDD505-2E9C-101B-9397-08002B2CF9AE}" pid="9" name="TriggerFlowInfo">
    <vt:lpwstr/>
  </property>
</Properties>
</file>