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7" r:id="rId2"/>
    <p:sldId id="610" r:id="rId3"/>
    <p:sldId id="613" r:id="rId4"/>
    <p:sldId id="624" r:id="rId5"/>
    <p:sldId id="625" r:id="rId6"/>
    <p:sldId id="626" r:id="rId7"/>
    <p:sldId id="664" r:id="rId8"/>
    <p:sldId id="665" r:id="rId9"/>
    <p:sldId id="671" r:id="rId10"/>
    <p:sldId id="686" r:id="rId11"/>
    <p:sldId id="666" r:id="rId12"/>
    <p:sldId id="677" r:id="rId13"/>
    <p:sldId id="679" r:id="rId14"/>
    <p:sldId id="680" r:id="rId15"/>
    <p:sldId id="682" r:id="rId16"/>
    <p:sldId id="683" r:id="rId17"/>
    <p:sldId id="684" r:id="rId18"/>
    <p:sldId id="685" r:id="rId19"/>
    <p:sldId id="681" r:id="rId20"/>
    <p:sldId id="558" r:id="rId21"/>
    <p:sldId id="643" r:id="rId22"/>
    <p:sldId id="563" r:id="rId23"/>
    <p:sldId id="687" r:id="rId24"/>
    <p:sldId id="688" r:id="rId25"/>
    <p:sldId id="689" r:id="rId26"/>
    <p:sldId id="622" r:id="rId27"/>
    <p:sldId id="690" r:id="rId28"/>
    <p:sldId id="691" r:id="rId29"/>
    <p:sldId id="692" r:id="rId30"/>
    <p:sldId id="617" r:id="rId31"/>
    <p:sldId id="618" r:id="rId32"/>
    <p:sldId id="619" r:id="rId33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6" autoAdjust="0"/>
    <p:restoredTop sz="86791" autoAdjust="0"/>
  </p:normalViewPr>
  <p:slideViewPr>
    <p:cSldViewPr snapToGrid="0">
      <p:cViewPr varScale="1">
        <p:scale>
          <a:sx n="79" d="100"/>
          <a:sy n="79" d="100"/>
        </p:scale>
        <p:origin x="552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3FD5DB-918A-4DF0-8C1C-D0DDEA24522C}" type="datetimeFigureOut">
              <a:rPr lang="sk-SK" smtClean="0"/>
              <a:t>10. 11. 2025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F2C59B-F0C8-4ABE-A522-F59EA6F3499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48067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err="1"/>
              <a:t>Ucinnosť</a:t>
            </a:r>
            <a:r>
              <a:rPr lang="sk-SK" dirty="0"/>
              <a:t> od 1.9.2026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F2C59B-F0C8-4ABE-A522-F59EA6F34999}" type="slidenum">
              <a:rPr lang="sk-SK" smtClean="0"/>
              <a:t>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379055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https://www.alvaria.sk/licencovanie-otvorenych-dat/?utm_source=chatgpt.com 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F2C59B-F0C8-4ABE-A522-F59EA6F34999}" type="slidenum">
              <a:rPr lang="sk-SK" smtClean="0"/>
              <a:t>18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696471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>
          <a:xfrm>
            <a:off x="479425" y="1279525"/>
            <a:ext cx="6140450" cy="3454400"/>
          </a:xfrm>
        </p:spPr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Videohry</a:t>
            </a:r>
          </a:p>
          <a:p>
            <a:r>
              <a:rPr lang="sk-SK" dirty="0"/>
              <a:t>Webové</a:t>
            </a:r>
            <a:r>
              <a:rPr lang="sk-SK" baseline="0" dirty="0"/>
              <a:t> stránky</a:t>
            </a:r>
          </a:p>
          <a:p>
            <a:r>
              <a:rPr lang="sk-SK" baseline="0" dirty="0"/>
              <a:t>Konfiguračné súbory</a:t>
            </a:r>
          </a:p>
          <a:p>
            <a:endParaRPr lang="sk-SK" baseline="0" dirty="0"/>
          </a:p>
          <a:p>
            <a:pPr marL="0" indent="0">
              <a:buNone/>
            </a:pPr>
            <a:endParaRPr lang="sk-SK" b="1" dirty="0"/>
          </a:p>
          <a:p>
            <a:pPr marL="0" indent="0">
              <a:buNone/>
            </a:pPr>
            <a:r>
              <a:rPr lang="sk-SK" b="1" dirty="0"/>
              <a:t>Kategória</a:t>
            </a:r>
          </a:p>
          <a:p>
            <a:pPr marL="514350" indent="-514350">
              <a:buFont typeface="+mj-lt"/>
              <a:buAutoNum type="arabicParenR"/>
            </a:pPr>
            <a:r>
              <a:rPr lang="sk-SK" dirty="0"/>
              <a:t>Systémový software</a:t>
            </a:r>
          </a:p>
          <a:p>
            <a:pPr marL="514350" indent="-514350">
              <a:buFont typeface="+mj-lt"/>
              <a:buAutoNum type="arabicParenR"/>
            </a:pPr>
            <a:r>
              <a:rPr lang="sk-SK" dirty="0"/>
              <a:t>Aplikačný software 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b="1" dirty="0"/>
              <a:t>Finančný aspekt</a:t>
            </a:r>
          </a:p>
          <a:p>
            <a:pPr marL="514350" indent="-514350">
              <a:buFont typeface="+mj-lt"/>
              <a:buAutoNum type="arabicParenR"/>
            </a:pPr>
            <a:r>
              <a:rPr lang="sk-SK" dirty="0"/>
              <a:t>Proprietárny software</a:t>
            </a:r>
          </a:p>
          <a:p>
            <a:pPr marL="514350" indent="-514350">
              <a:buFont typeface="+mj-lt"/>
              <a:buAutoNum type="arabicParenR"/>
            </a:pPr>
            <a:r>
              <a:rPr lang="sk-SK" dirty="0" err="1"/>
              <a:t>Free</a:t>
            </a:r>
            <a:r>
              <a:rPr lang="sk-SK" dirty="0"/>
              <a:t> software</a:t>
            </a:r>
          </a:p>
          <a:p>
            <a:endParaRPr lang="sk-SK" dirty="0"/>
          </a:p>
          <a:p>
            <a:pPr marL="0" indent="0">
              <a:buNone/>
            </a:pPr>
            <a:r>
              <a:rPr lang="sk-SK" b="1" dirty="0"/>
              <a:t>Druhy software</a:t>
            </a:r>
          </a:p>
          <a:p>
            <a:pPr marL="514350" indent="-514350">
              <a:buFont typeface="+mj-lt"/>
              <a:buAutoNum type="arabicParenR"/>
            </a:pPr>
            <a:r>
              <a:rPr lang="sk-SK" dirty="0"/>
              <a:t>CMS</a:t>
            </a:r>
          </a:p>
          <a:p>
            <a:pPr marL="514350" indent="-514350">
              <a:buFont typeface="+mj-lt"/>
              <a:buAutoNum type="arabicParenR"/>
            </a:pPr>
            <a:r>
              <a:rPr lang="sk-SK" dirty="0"/>
              <a:t>PLM</a:t>
            </a:r>
          </a:p>
          <a:p>
            <a:pPr marL="514350" indent="-514350">
              <a:buFont typeface="+mj-lt"/>
              <a:buAutoNum type="arabicParenR"/>
            </a:pPr>
            <a:r>
              <a:rPr lang="sk-SK" dirty="0"/>
              <a:t>atď.</a:t>
            </a:r>
          </a:p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DB691-F51D-4EE7-A916-385F66F20486}" type="slidenum">
              <a:rPr lang="sk-SK" smtClean="0"/>
              <a:t>20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066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b="1" dirty="0"/>
              <a:t>Príklady projektov pod GPL:</a:t>
            </a:r>
            <a:r>
              <a:rPr lang="sk-SK" dirty="0"/>
              <a:t> Linux </a:t>
            </a:r>
            <a:r>
              <a:rPr lang="sk-SK" dirty="0" err="1"/>
              <a:t>kernel</a:t>
            </a:r>
            <a:r>
              <a:rPr lang="sk-SK" dirty="0"/>
              <a:t>, GNU nástroje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F2C59B-F0C8-4ABE-A522-F59EA6F34999}" type="slidenum">
              <a:rPr lang="sk-SK" smtClean="0"/>
              <a:t>23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188512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err="1"/>
              <a:t>Príklady</a:t>
            </a:r>
            <a:r>
              <a:rPr lang="en-US" b="1" dirty="0"/>
              <a:t> pod MIT:</a:t>
            </a:r>
            <a:r>
              <a:rPr lang="en-US" dirty="0"/>
              <a:t> React, jQuery, Ruby on Rails.</a:t>
            </a:r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F2C59B-F0C8-4ABE-A522-F59EA6F34999}" type="slidenum">
              <a:rPr lang="sk-SK" smtClean="0"/>
              <a:t>24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12325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b="1" dirty="0"/>
              <a:t>Príklady pod Apache 2.0:</a:t>
            </a:r>
            <a:r>
              <a:rPr lang="sk-SK" dirty="0"/>
              <a:t> Apache HTTP Server, Android, </a:t>
            </a:r>
            <a:r>
              <a:rPr lang="sk-SK" dirty="0" err="1"/>
              <a:t>Kubernetes</a:t>
            </a:r>
            <a:r>
              <a:rPr lang="sk-SK" dirty="0"/>
              <a:t>, </a:t>
            </a:r>
            <a:r>
              <a:rPr lang="sk-SK" dirty="0" err="1"/>
              <a:t>TensorFlow</a:t>
            </a:r>
            <a:r>
              <a:rPr lang="sk-SK" dirty="0"/>
              <a:t>.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F2C59B-F0C8-4ABE-A522-F59EA6F34999}" type="slidenum">
              <a:rPr lang="sk-SK" smtClean="0"/>
              <a:t>25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964852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Pozor - </a:t>
            </a:r>
            <a:r>
              <a:rPr lang="sk-SK" dirty="0" err="1"/>
              <a:t>ODbL</a:t>
            </a:r>
            <a:r>
              <a:rPr lang="sk-SK" dirty="0"/>
              <a:t>: ak vytvoríte databázu </a:t>
            </a:r>
            <a:r>
              <a:rPr lang="sk-SK" dirty="0" err="1"/>
              <a:t>derívovanú</a:t>
            </a:r>
            <a:r>
              <a:rPr lang="sk-SK" dirty="0"/>
              <a:t> z dát → musí byť tiež otvorená</a:t>
            </a:r>
          </a:p>
          <a:p>
            <a:r>
              <a:rPr lang="sk-SK" dirty="0"/>
              <a:t>Pravna </a:t>
            </a:r>
            <a:r>
              <a:rPr lang="sk-SK" dirty="0" err="1"/>
              <a:t>otazka</a:t>
            </a:r>
            <a:r>
              <a:rPr lang="sk-SK" dirty="0"/>
              <a:t>: Je trénovanie AI na licencovaných dátach “derivát”?</a:t>
            </a:r>
          </a:p>
          <a:p>
            <a:r>
              <a:rPr lang="sk-SK" dirty="0" err="1"/>
              <a:t>Najvhodnejsie</a:t>
            </a:r>
            <a:r>
              <a:rPr lang="sk-SK" dirty="0"/>
              <a:t> CC0 (</a:t>
            </a:r>
            <a:r>
              <a:rPr lang="sk-SK" dirty="0" err="1"/>
              <a:t>Public</a:t>
            </a:r>
            <a:r>
              <a:rPr lang="sk-SK" dirty="0"/>
              <a:t> </a:t>
            </a:r>
            <a:r>
              <a:rPr lang="sk-SK" dirty="0" err="1"/>
              <a:t>Domain</a:t>
            </a:r>
            <a:r>
              <a:rPr lang="sk-SK" dirty="0"/>
              <a:t> </a:t>
            </a:r>
            <a:r>
              <a:rPr lang="sk-SK" dirty="0" err="1"/>
              <a:t>Dedication</a:t>
            </a:r>
            <a:r>
              <a:rPr lang="sk-SK" dirty="0"/>
              <a:t>)</a:t>
            </a:r>
          </a:p>
          <a:p>
            <a:r>
              <a:rPr lang="en-US" dirty="0"/>
              <a:t>ODC PDDL (Public Domain for Databases)</a:t>
            </a:r>
            <a:endParaRPr lang="sk-SK" dirty="0"/>
          </a:p>
          <a:p>
            <a:r>
              <a:rPr lang="en-US" dirty="0"/>
              <a:t>CC BY (Creative Commons Attribution)</a:t>
            </a:r>
            <a:endParaRPr lang="sk-SK" dirty="0"/>
          </a:p>
          <a:p>
            <a:r>
              <a:rPr lang="sk-SK" dirty="0" err="1"/>
              <a:t>ODbL</a:t>
            </a:r>
            <a:r>
              <a:rPr lang="sk-SK" dirty="0"/>
              <a:t> (</a:t>
            </a:r>
            <a:r>
              <a:rPr lang="sk-SK" dirty="0" err="1"/>
              <a:t>Open</a:t>
            </a:r>
            <a:r>
              <a:rPr lang="sk-SK" dirty="0"/>
              <a:t> </a:t>
            </a:r>
            <a:r>
              <a:rPr lang="sk-SK" dirty="0" err="1"/>
              <a:t>Database</a:t>
            </a:r>
            <a:r>
              <a:rPr lang="sk-SK" dirty="0"/>
              <a:t> </a:t>
            </a:r>
            <a:r>
              <a:rPr lang="sk-SK" dirty="0" err="1"/>
              <a:t>License</a:t>
            </a:r>
            <a:r>
              <a:rPr lang="sk-SK" dirty="0"/>
              <a:t>)</a:t>
            </a:r>
          </a:p>
          <a:p>
            <a:endParaRPr lang="sk-SK" dirty="0"/>
          </a:p>
          <a:p>
            <a:r>
              <a:rPr lang="sk-SK" dirty="0"/>
              <a:t>CC BY-SA (</a:t>
            </a:r>
            <a:r>
              <a:rPr lang="sk-SK" dirty="0" err="1"/>
              <a:t>Share</a:t>
            </a:r>
            <a:r>
              <a:rPr lang="sk-SK" dirty="0"/>
              <a:t> </a:t>
            </a:r>
            <a:r>
              <a:rPr lang="sk-SK" dirty="0" err="1"/>
              <a:t>Alike</a:t>
            </a:r>
            <a:r>
              <a:rPr lang="sk-SK" dirty="0"/>
              <a:t>)</a:t>
            </a:r>
          </a:p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F2C59B-F0C8-4ABE-A522-F59EA6F34999}" type="slidenum">
              <a:rPr lang="sk-SK" smtClean="0"/>
              <a:t>28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29014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A17F219-F1D2-8669-1F24-16ED2AA0D7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8B0FCF1-A09B-40AD-08A2-5B73E14A56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C0816DFB-4117-CF35-C2F4-2A3AA13B1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F6EB1-32C9-40B6-B40D-06F1583A2A9C}" type="datetime1">
              <a:rPr lang="sk-SK" smtClean="0"/>
              <a:t>10. 11. 2025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7BB0BCF-C3DE-C1F0-08FB-6B8FE021A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PETKOV &amp; Co., advokátska kancelária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A954F093-4258-819F-529F-A543A26A5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460B6-3165-4AA8-B88A-ED03931490A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64783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F649227-B82A-B391-CCE0-E65C910DD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DF5F9A5-0970-7B22-85F9-91F1AD3A87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B3A0502A-6540-8E0B-AEF9-DFFFCB3CF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6920A-B893-414E-816A-9D19EE2723EA}" type="datetime1">
              <a:rPr lang="sk-SK" smtClean="0"/>
              <a:t>10. 11. 2025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7DFE908-34C1-C8D9-E7BC-D6F284043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PETKOV &amp; Co., advokátska kancelária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899A78A-BE9D-1C2D-4365-3F0171D25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460B6-3165-4AA8-B88A-ED03931490A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65292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B87B78-0EF9-0C8C-D5F8-619489527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E2E5135-0C1E-0EE2-C546-3367F559A2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3B6D37F-C9C7-B50C-4072-28394F93E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F4158-3095-4656-A3F0-4FC7C3D8E716}" type="datetime1">
              <a:rPr lang="sk-SK" smtClean="0"/>
              <a:t>10. 11. 2025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25253B4-1BBA-EEBD-274D-5A3BF75F1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PETKOV &amp; Co., advokátska kancelária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186AC0E7-EA99-493B-5E05-9E990FFB3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460B6-3165-4AA8-B88A-ED03931490A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34199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876C35-8C8F-F36F-9AF5-82F7EFF67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08A87E5-03CE-7C60-625E-AA0C3AF9C7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9A785519-022B-723B-DA06-AC83B6756A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227F35D6-3FB6-FD89-3973-C2654CA59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6C061-AD1D-45FD-9FD3-E1950B332BD1}" type="datetime1">
              <a:rPr lang="sk-SK" smtClean="0"/>
              <a:t>10. 11. 2025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39ADBC2C-EE96-B64C-7E16-666DB603F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PETKOV &amp; Co., advokátska kancelária</a:t>
            </a:r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5187CAE6-814F-82D6-29DF-546B62662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460B6-3165-4AA8-B88A-ED03931490A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60345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2B20D5D-175A-2A41-B089-8CFD30DFE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FB18C0E-0E6B-ABFC-A26C-34895EC3DE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E2C7BCF3-6987-8D01-0599-ADF49F6C1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46F877C6-BEA7-9814-07C4-4218938A23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87F85B52-2C71-3A1E-A1CA-2EC5FD799F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25F1F470-58C8-577D-885C-64FD0B021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A2B7F-4081-4706-A309-5353C15B8AD7}" type="datetime1">
              <a:rPr lang="sk-SK" smtClean="0"/>
              <a:t>10. 11. 2025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D57E3FA1-5A8C-2ECB-C85F-EC43BDF5E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PETKOV &amp; Co., advokátska kancelária</a:t>
            </a:r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DA897019-9CA0-3024-0FE5-84BE8365D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460B6-3165-4AA8-B88A-ED03931490A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4434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51479A-31CD-71F2-44C9-BF90328E3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C0F75A78-EF98-A802-D67F-79964FD95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8B0E3-2FE9-48E1-A5AC-7E59A11B1F7F}" type="datetime1">
              <a:rPr lang="sk-SK" smtClean="0"/>
              <a:t>10. 11. 2025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A5E83BE1-539A-3DD0-E438-FEE06DAA8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PETKOV &amp; Co., advokátska kancelária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C697F225-BCDC-037E-6B34-A3A0AB091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460B6-3165-4AA8-B88A-ED03931490A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16620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40E7F7E0-2487-ABC7-5E17-696C7DC2F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28A80-C437-49BF-BDB7-1334B2757B97}" type="datetime1">
              <a:rPr lang="sk-SK" smtClean="0"/>
              <a:t>10. 11. 2025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036C1212-68C8-C653-7880-49112DCAF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PETKOV &amp; Co., advokátska kancelária</a:t>
            </a:r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98AC871A-65B0-9CEF-1D81-74AECB2E1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460B6-3165-4AA8-B88A-ED03931490A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23248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FE9AEA-6546-A641-3841-F0FCC7F20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D724E7E-3676-1369-118D-D4766BC1F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CD67EB5-5504-C84B-8E35-27A45630B6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D780D124-9518-1106-EC65-F7142D539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A46C-7114-4FF0-BA2C-8A1550204447}" type="datetime1">
              <a:rPr lang="sk-SK" smtClean="0"/>
              <a:t>10. 11. 2025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8BB863AC-ADB4-A4C7-37DF-5C65A8E08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PETKOV &amp; Co., advokátska kancelária</a:t>
            </a:r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C34A981A-EA1E-8A90-9929-7F2E52DCB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460B6-3165-4AA8-B88A-ED03931490A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81315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1153D11-C9C2-D976-E2A2-36EDD1B8F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5E9A96FF-0B02-01DD-44D3-C40A149F0E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EB383E1-31E7-E7A5-7F5A-D387AA61A5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FC303153-E3EE-CCF0-D041-122F39D17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EB384-1B0B-4FC4-82C7-FC19BBBC7257}" type="datetime1">
              <a:rPr lang="sk-SK" smtClean="0"/>
              <a:t>10. 11. 2025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A204F4B5-5100-F0BC-BF16-DCE9FD11A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PETKOV &amp; Co., advokátska kancelária</a:t>
            </a:r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488CEBB7-9748-3DDF-579B-B6DFA034D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460B6-3165-4AA8-B88A-ED03931490A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57158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62765AC-C956-835D-FFCA-232778447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EFAD0041-858C-6720-E97E-787319459C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1E9BB86-B054-9CF6-C917-6CF1FFC79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2EEAC-CDBF-4337-9106-39E7DA7C66ED}" type="datetime1">
              <a:rPr lang="sk-SK" smtClean="0"/>
              <a:t>10. 11. 2025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890B0CF-AE86-5750-1DF0-26946F467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PETKOV &amp; Co., advokátska kancelária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AA2A59D5-C4AD-C949-BFAD-42D1B4363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460B6-3165-4AA8-B88A-ED03931490A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64465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38F359CD-5C8C-D4E2-9906-47BA4B2FB9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F5B4964B-C1CB-D05F-72A3-B8649247AB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010CBAE2-420E-1D30-A40C-6646A7317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8B985-7A95-44AA-B037-F76DAB603127}" type="datetime1">
              <a:rPr lang="sk-SK" smtClean="0"/>
              <a:t>10. 11. 2025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2F95153-9C15-409D-BBE4-A1B51847B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PETKOV &amp; Co., advokátska kancelária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488C0BF-A316-1EB0-2479-F24DAC352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460B6-3165-4AA8-B88A-ED03931490A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88057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6E8B922C-844F-70DF-66AA-A72ACBF0A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7B46EB9-8AE2-44C4-8D6B-24B266D138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AD23B09-86B3-4EFE-3579-88CB501919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C9BD92-88E5-4F2C-8E98-F1E0AA2695F9}" type="datetime1">
              <a:rPr lang="sk-SK" smtClean="0"/>
              <a:t>10. 11. 2025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D9529703-B543-BD96-0254-DD665075EA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sk-SK"/>
              <a:t>PETKOV &amp; Co., advokátska kancelária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075C3E6C-8D5B-BCA8-9832-FF5D506427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460B6-3165-4AA8-B88A-ED03931490A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3249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otvorenaweda.cvtisr.sk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hyperlink" Target="https://eiz.cvtisr.sk/webinar-promptovanie-zaklady-prace-s-umelou-inteligenciou/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hyperlink" Target="https://otvorenaveda.cvtisr.sk/informacne-materialy/" TargetMode="External"/><Relationship Id="rId7" Type="http://schemas.openxmlformats.org/officeDocument/2006/relationships/image" Target="../media/image13.png"/><Relationship Id="rId2" Type="http://schemas.openxmlformats.org/officeDocument/2006/relationships/hyperlink" Target="https://otvorenaveda.cvtisr.sk/creative-commons/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hyperlink" Target="https://otvorenaveda.cvtisr.sk/publikacie/" TargetMode="External"/><Relationship Id="rId9" Type="http://schemas.openxmlformats.org/officeDocument/2006/relationships/image" Target="../media/image15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8053DD2-4E2C-63E3-BE9D-FA5C28D575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Verejné licencie z pohľadu autorského práva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F63F122-890E-9A23-AA91-9F768CFD81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/>
              <a:t>Centrum vedecko-technických informácií SR</a:t>
            </a:r>
          </a:p>
          <a:p>
            <a:r>
              <a:rPr lang="sk-SK" dirty="0" err="1"/>
              <a:t>webinár</a:t>
            </a:r>
            <a:r>
              <a:rPr lang="sk-SK" dirty="0"/>
              <a:t> č. 3, 10.11.2025</a:t>
            </a:r>
          </a:p>
          <a:p>
            <a:endParaRPr lang="sk-SK" dirty="0"/>
          </a:p>
          <a:p>
            <a:r>
              <a:rPr lang="sk-SK" dirty="0"/>
              <a:t>JUDr. Zuzana Adamová, PhD.</a:t>
            </a:r>
          </a:p>
        </p:txBody>
      </p:sp>
    </p:spTree>
    <p:extLst>
      <p:ext uri="{BB962C8B-B14F-4D97-AF65-F5344CB8AC3E}">
        <p14:creationId xmlns:p14="http://schemas.microsoft.com/office/powerpoint/2010/main" val="4009744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BB108E-C378-5F48-C840-B7C06411A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Štyri </a:t>
            </a:r>
            <a:r>
              <a:rPr lang="sk-SK" dirty="0" err="1"/>
              <a:t>webináre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DD98ED1-6465-FB85-2CA8-0559384C05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/>
              <a:t>29.9.2025</a:t>
            </a:r>
          </a:p>
          <a:p>
            <a:r>
              <a:rPr lang="sk-SK" dirty="0"/>
              <a:t>13.10.2025</a:t>
            </a:r>
          </a:p>
          <a:p>
            <a:r>
              <a:rPr lang="sk-SK" dirty="0"/>
              <a:t>10.11.2025</a:t>
            </a:r>
          </a:p>
          <a:p>
            <a:pPr lvl="1"/>
            <a:r>
              <a:rPr lang="sk-SK" dirty="0"/>
              <a:t>novinky týkajúce sa výkonu práv duševného vlastníctva</a:t>
            </a:r>
          </a:p>
          <a:p>
            <a:pPr lvl="1"/>
            <a:r>
              <a:rPr lang="sk-SK" dirty="0"/>
              <a:t>dvojaká právna ochrana databáz</a:t>
            </a:r>
          </a:p>
          <a:p>
            <a:pPr lvl="1"/>
            <a:r>
              <a:rPr lang="sk-SK" dirty="0"/>
              <a:t>špecifiká licencovania dát z databáz</a:t>
            </a:r>
          </a:p>
          <a:p>
            <a:pPr lvl="1"/>
            <a:r>
              <a:rPr lang="sk-SK" dirty="0"/>
              <a:t>špecifiká licencovania počítačových programov</a:t>
            </a:r>
          </a:p>
          <a:p>
            <a:pPr lvl="1"/>
            <a:r>
              <a:rPr lang="sk-SK" dirty="0"/>
              <a:t>špecifiká licencovania výstupov umelej inteligencie</a:t>
            </a:r>
          </a:p>
          <a:p>
            <a:pPr lvl="2"/>
            <a:r>
              <a:rPr lang="sk-SK" dirty="0"/>
              <a:t>AI softvér, tréningové dáta a výstupy AI</a:t>
            </a:r>
          </a:p>
          <a:p>
            <a:r>
              <a:rPr lang="sk-SK" dirty="0"/>
              <a:t>1.12.2025</a:t>
            </a:r>
          </a:p>
        </p:txBody>
      </p:sp>
    </p:spTree>
    <p:extLst>
      <p:ext uri="{BB962C8B-B14F-4D97-AF65-F5344CB8AC3E}">
        <p14:creationId xmlns:p14="http://schemas.microsoft.com/office/powerpoint/2010/main" val="1639102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8EB4CD-021B-5A4E-982A-F38BEEB01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Novinky týkajúce sa výkonu práv duševného vlastníctva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79DCA7C-7039-C3E4-A80E-1279C2AB38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nový zákon o vysokých školách (vládny návrh) – zmena PDV predpisov</a:t>
            </a:r>
          </a:p>
          <a:p>
            <a:pPr lvl="1"/>
            <a:r>
              <a:rPr lang="sk-SK" dirty="0"/>
              <a:t>parlamentná tlač 924</a:t>
            </a:r>
          </a:p>
          <a:p>
            <a:pPr lvl="1"/>
            <a:r>
              <a:rPr lang="sk-SK" dirty="0"/>
              <a:t>podpísaný 5.11. prezidentom, zatiaľ nebol publikovaný v Zbierke zákonov</a:t>
            </a:r>
          </a:p>
          <a:p>
            <a:r>
              <a:rPr lang="sk-SK" dirty="0"/>
              <a:t>zásadná zmena týkajúca sa výkonu práv duševného vlastníctva</a:t>
            </a:r>
          </a:p>
          <a:p>
            <a:endParaRPr lang="sk-SK" dirty="0"/>
          </a:p>
          <a:p>
            <a:endParaRPr lang="sk-SK" dirty="0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506FD10F-3830-DE88-1864-1561E4A822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932" y="3714456"/>
            <a:ext cx="6355284" cy="297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854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BDFB6FB-659F-1179-1674-EDB2DDF45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Autorský zákon (§ 90)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2C2F2D8-7E37-F30E-E10D-1A41E50408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Práva podľa tohto zákona k dielu vytvorenému zamestnancom verejnej vysokej školy alebo zamestnancom Slovenskej akadémie vied alebo jej organizácií pri plnení jeho pracovných povinností patria zamestnancovi, ak nie je dohodnuté inak; odseky 4 až 6 sa nepoužijú.</a:t>
            </a:r>
          </a:p>
          <a:p>
            <a:r>
              <a:rPr lang="sk-SK" dirty="0"/>
              <a:t>Zamestnanec má v prípade odchylnej dohody právo na primeranú odmenu.</a:t>
            </a:r>
          </a:p>
          <a:p>
            <a:pPr lvl="1"/>
            <a:r>
              <a:rPr lang="sk-SK" dirty="0"/>
              <a:t>Zamestnanec je povinný uviesť, na ktorej inštitúcii dielo vytvoril.</a:t>
            </a:r>
          </a:p>
          <a:p>
            <a:pPr lvl="1"/>
            <a:r>
              <a:rPr lang="sk-SK" dirty="0"/>
              <a:t>Verejná vysoká škola a Slovenská akadémia vied sú oprávnené použiť dielo vytvorené ich zamestnancom na účely svojej propagácie, propagácie diela alebo jeho autora.</a:t>
            </a:r>
          </a:p>
        </p:txBody>
      </p:sp>
    </p:spTree>
    <p:extLst>
      <p:ext uri="{BB962C8B-B14F-4D97-AF65-F5344CB8AC3E}">
        <p14:creationId xmlns:p14="http://schemas.microsoft.com/office/powerpoint/2010/main" val="1242251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347DE2-EDB3-0A2D-2F47-4E931148F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Autorský zákon (§ 93)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55E1864-BFD5-40FA-82DF-288F3740B4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Práva podľa tohto zákona k dielu vytvorenému študentom pri plnení študijných povinností vyplývajúcich z jeho právneho vzťahu k vysokej škole alebo k externej inštitúcii, patria študentovi, ak nie je dohodnuté inak.</a:t>
            </a:r>
          </a:p>
          <a:p>
            <a:r>
              <a:rPr lang="sk-SK" dirty="0"/>
              <a:t>Študent je povinný uvádzať vysokú školu alebo externú inštitúciu, na ktorej školské dielo vytvoril.</a:t>
            </a:r>
          </a:p>
          <a:p>
            <a:r>
              <a:rPr lang="sk-SK" dirty="0"/>
              <a:t>Vysoká škola a externá inštitúcia sú oprávnené použiť dielo vytvorené študentom príslušnej inštitúcie na účely svojej propagácie, propagácie diela alebo jeho autora.</a:t>
            </a:r>
          </a:p>
        </p:txBody>
      </p:sp>
    </p:spTree>
    <p:extLst>
      <p:ext uri="{BB962C8B-B14F-4D97-AF65-F5344CB8AC3E}">
        <p14:creationId xmlns:p14="http://schemas.microsoft.com/office/powerpoint/2010/main" val="3495546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F846D59-DCE1-5B73-A686-06B107AC2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Obdobne aj pri priemyselných právach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A863D33-D765-9A16-E809-280B5EB7B9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výkon práv v prospech zamestnanca</a:t>
            </a:r>
          </a:p>
          <a:p>
            <a:r>
              <a:rPr lang="sk-SK" dirty="0"/>
              <a:t>vynálezy (patenty)</a:t>
            </a:r>
          </a:p>
          <a:p>
            <a:r>
              <a:rPr lang="sk-SK" dirty="0"/>
              <a:t>úžitkové vzory</a:t>
            </a:r>
          </a:p>
          <a:p>
            <a:r>
              <a:rPr lang="sk-SK" dirty="0"/>
              <a:t>dizajny</a:t>
            </a:r>
          </a:p>
          <a:p>
            <a:r>
              <a:rPr lang="sk-SK" dirty="0"/>
              <a:t>topografie</a:t>
            </a:r>
          </a:p>
          <a:p>
            <a:endParaRPr lang="sk-SK" dirty="0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261DE08C-663D-262D-ABE6-9A9FD9DA9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1958" y="3162120"/>
            <a:ext cx="8124846" cy="267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331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sk-SK" dirty="0"/>
              <a:t>Právna ochrana databáz</a:t>
            </a:r>
            <a:endParaRPr lang="sk-SK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4339" name="Zástupný symbol obsah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ctr" eaLnBrk="1" hangingPunct="1">
              <a:buFont typeface="Georgia" panose="02040502050405020303" pitchFamily="18" charset="0"/>
              <a:buNone/>
            </a:pPr>
            <a:r>
              <a:rPr lang="sk-SK" altLang="sk-SK" sz="2600" dirty="0"/>
              <a:t>databáza = súborné dielo</a:t>
            </a:r>
          </a:p>
          <a:p>
            <a:pPr algn="ctr" eaLnBrk="1" hangingPunct="1">
              <a:buFont typeface="Georgia" panose="02040502050405020303" pitchFamily="18" charset="0"/>
              <a:buNone/>
            </a:pPr>
            <a:r>
              <a:rPr lang="sk-SK" altLang="sk-SK" sz="2600" dirty="0"/>
              <a:t>(tvorivá/originálna databáza)</a:t>
            </a:r>
          </a:p>
          <a:p>
            <a:pPr algn="ctr" eaLnBrk="1" hangingPunct="1">
              <a:buFont typeface="Georgia" panose="02040502050405020303" pitchFamily="18" charset="0"/>
              <a:buNone/>
            </a:pPr>
            <a:r>
              <a:rPr lang="sk-SK" altLang="sk-SK" sz="2600" dirty="0">
                <a:sym typeface="Symbol" panose="05050102010706020507" pitchFamily="18" charset="2"/>
              </a:rPr>
              <a:t>§ 131 AZ</a:t>
            </a:r>
          </a:p>
          <a:p>
            <a:pPr algn="ctr" eaLnBrk="1" hangingPunct="1">
              <a:buFont typeface="Georgia" panose="02040502050405020303" pitchFamily="18" charset="0"/>
              <a:buNone/>
            </a:pPr>
            <a:r>
              <a:rPr lang="sk-SK" altLang="sk-SK" sz="2600" dirty="0">
                <a:sym typeface="Symbol" panose="05050102010706020507" pitchFamily="18" charset="2"/>
              </a:rPr>
              <a:t></a:t>
            </a:r>
          </a:p>
          <a:p>
            <a:pPr algn="ctr" eaLnBrk="1" hangingPunct="1">
              <a:buFont typeface="Georgia" panose="02040502050405020303" pitchFamily="18" charset="0"/>
              <a:buNone/>
            </a:pPr>
            <a:endParaRPr lang="sk-SK" altLang="sk-SK" sz="2600" dirty="0"/>
          </a:p>
          <a:p>
            <a:pPr algn="ctr" eaLnBrk="1" hangingPunct="1">
              <a:buFont typeface="Georgia" panose="02040502050405020303" pitchFamily="18" charset="0"/>
              <a:buNone/>
            </a:pPr>
            <a:r>
              <a:rPr lang="sk-SK" altLang="sk-SK" sz="2600" dirty="0"/>
              <a:t>autorskoprávna ochrana</a:t>
            </a:r>
            <a:endParaRPr lang="sk-SK" altLang="sk-SK" dirty="0"/>
          </a:p>
        </p:txBody>
      </p:sp>
      <p:sp>
        <p:nvSpPr>
          <p:cNvPr id="14340" name="Zástupný symbol obsah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 eaLnBrk="1" hangingPunct="1">
              <a:buFont typeface="Georgia" panose="02040502050405020303" pitchFamily="18" charset="0"/>
              <a:buNone/>
            </a:pPr>
            <a:r>
              <a:rPr lang="sk-SK" altLang="sk-SK" sz="2600" dirty="0"/>
              <a:t>databáza </a:t>
            </a:r>
            <a:r>
              <a:rPr lang="sk-SK" altLang="sk-SK" sz="2600" dirty="0" err="1"/>
              <a:t>sui</a:t>
            </a:r>
            <a:r>
              <a:rPr lang="sk-SK" altLang="sk-SK" sz="2600" dirty="0"/>
              <a:t> </a:t>
            </a:r>
            <a:r>
              <a:rPr lang="sk-SK" altLang="sk-SK" sz="2600" dirty="0" err="1"/>
              <a:t>generis</a:t>
            </a:r>
            <a:endParaRPr lang="sk-SK" altLang="sk-SK" sz="2600" dirty="0"/>
          </a:p>
          <a:p>
            <a:pPr algn="ctr" eaLnBrk="1" hangingPunct="1">
              <a:buFont typeface="Georgia" panose="02040502050405020303" pitchFamily="18" charset="0"/>
              <a:buNone/>
            </a:pPr>
            <a:r>
              <a:rPr lang="sk-SK" altLang="sk-SK" sz="2600" dirty="0"/>
              <a:t>(netvorivá/neoriginálna databáza)</a:t>
            </a:r>
          </a:p>
          <a:p>
            <a:pPr algn="ctr" eaLnBrk="1" hangingPunct="1">
              <a:buFont typeface="Georgia" panose="02040502050405020303" pitchFamily="18" charset="0"/>
              <a:buNone/>
            </a:pPr>
            <a:r>
              <a:rPr lang="sk-SK" altLang="sk-SK" sz="2600" dirty="0">
                <a:sym typeface="Symbol" panose="05050102010706020507" pitchFamily="18" charset="2"/>
              </a:rPr>
              <a:t>§ 135 AZ</a:t>
            </a:r>
          </a:p>
          <a:p>
            <a:pPr algn="ctr" eaLnBrk="1" hangingPunct="1">
              <a:buFont typeface="Georgia" panose="02040502050405020303" pitchFamily="18" charset="0"/>
              <a:buNone/>
            </a:pPr>
            <a:r>
              <a:rPr lang="sk-SK" altLang="sk-SK" sz="2600" dirty="0">
                <a:sym typeface="Symbol" panose="05050102010706020507" pitchFamily="18" charset="2"/>
              </a:rPr>
              <a:t></a:t>
            </a:r>
            <a:endParaRPr lang="sk-SK" altLang="sk-SK" sz="2600" dirty="0"/>
          </a:p>
          <a:p>
            <a:pPr algn="ctr" eaLnBrk="1" hangingPunct="1">
              <a:buFont typeface="Georgia" panose="02040502050405020303" pitchFamily="18" charset="0"/>
              <a:buNone/>
            </a:pPr>
            <a:endParaRPr lang="sk-SK" altLang="sk-SK" sz="2600" dirty="0"/>
          </a:p>
          <a:p>
            <a:pPr algn="ctr" eaLnBrk="1" hangingPunct="1">
              <a:buFont typeface="Georgia" panose="02040502050405020303" pitchFamily="18" charset="0"/>
              <a:buNone/>
            </a:pPr>
            <a:r>
              <a:rPr lang="sk-SK" altLang="sk-SK" sz="2600" dirty="0"/>
              <a:t>ochrana </a:t>
            </a:r>
            <a:r>
              <a:rPr lang="sk-SK" altLang="sk-SK" sz="2600" dirty="0" err="1"/>
              <a:t>sui</a:t>
            </a:r>
            <a:r>
              <a:rPr lang="sk-SK" altLang="sk-SK" sz="2600" dirty="0"/>
              <a:t> </a:t>
            </a:r>
            <a:r>
              <a:rPr lang="sk-SK" altLang="sk-SK" sz="2600" dirty="0" err="1"/>
              <a:t>generis</a:t>
            </a:r>
            <a:endParaRPr lang="sk-SK" altLang="sk-SK" sz="2600" dirty="0"/>
          </a:p>
          <a:p>
            <a:pPr eaLnBrk="1" hangingPunct="1">
              <a:buFont typeface="Georgia" panose="02040502050405020303" pitchFamily="18" charset="0"/>
              <a:buNone/>
            </a:pPr>
            <a:endParaRPr lang="sk-SK" altLang="sk-SK" dirty="0"/>
          </a:p>
        </p:txBody>
      </p:sp>
    </p:spTree>
    <p:extLst>
      <p:ext uri="{BB962C8B-B14F-4D97-AF65-F5344CB8AC3E}">
        <p14:creationId xmlns:p14="http://schemas.microsoft.com/office/powerpoint/2010/main" val="3508741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sk-SK" dirty="0"/>
              <a:t>Databáza ako predmet ochrany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spcBef>
                <a:spcPts val="0"/>
              </a:spcBef>
              <a:buNone/>
              <a:defRPr/>
            </a:pPr>
            <a:r>
              <a:rPr lang="sk-SK" dirty="0"/>
              <a:t>databáza podľa § 131 (zborník, noviny, časopis, encyklopédia, výstava ...)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endParaRPr lang="sk-SK" dirty="0">
              <a:sym typeface="Symbol" panose="05050102010706020507" pitchFamily="18" charset="2"/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sk-SK" dirty="0">
                <a:sym typeface="Symbol" panose="05050102010706020507" pitchFamily="18" charset="2"/>
              </a:rPr>
              <a:t>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sk-SK" dirty="0">
                <a:sym typeface="Symbol" panose="05050102010706020507" pitchFamily="18" charset="2"/>
              </a:rPr>
              <a:t>tvorivá duševná činnosť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endParaRPr lang="sk-SK" dirty="0">
              <a:sym typeface="Symbol" panose="05050102010706020507" pitchFamily="18" charset="2"/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endParaRPr lang="sk-SK" dirty="0">
              <a:sym typeface="Symbol" panose="05050102010706020507" pitchFamily="18" charset="2"/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endParaRPr lang="sk-SK" dirty="0">
              <a:sym typeface="Symbol" panose="05050102010706020507" pitchFamily="18" charset="2"/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endParaRPr lang="sk-SK" dirty="0">
              <a:sym typeface="Symbol" panose="05050102010706020507" pitchFamily="18" charset="2"/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sk-SK" dirty="0">
                <a:sym typeface="Symbol" panose="05050102010706020507" pitchFamily="18" charset="2"/>
              </a:rPr>
              <a:t>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sk-SK" dirty="0">
                <a:sym typeface="Symbol" panose="05050102010706020507" pitchFamily="18" charset="2"/>
              </a:rPr>
              <a:t>autorské právo</a:t>
            </a:r>
          </a:p>
          <a:p>
            <a:pPr marL="0" indent="0">
              <a:buNone/>
              <a:defRPr/>
            </a:pPr>
            <a:endParaRPr lang="sk-SK" sz="2600" dirty="0">
              <a:sym typeface="Symbol" panose="05050102010706020507" pitchFamily="18" charset="2"/>
            </a:endParaRPr>
          </a:p>
          <a:p>
            <a:pPr>
              <a:defRPr/>
            </a:pPr>
            <a:endParaRPr lang="sk-SK" sz="2600" dirty="0"/>
          </a:p>
          <a:p>
            <a:pPr>
              <a:defRPr/>
            </a:pPr>
            <a:endParaRPr lang="sk-SK" sz="2600" dirty="0"/>
          </a:p>
        </p:txBody>
      </p:sp>
      <p:sp>
        <p:nvSpPr>
          <p:cNvPr id="1536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sk-SK" altLang="sk-SK" dirty="0"/>
              <a:t>databáza </a:t>
            </a:r>
            <a:r>
              <a:rPr lang="en-US" altLang="sk-SK" dirty="0"/>
              <a:t>sui generis </a:t>
            </a:r>
            <a:r>
              <a:rPr lang="sk-SK" altLang="sk-SK" dirty="0"/>
              <a:t>(§ 135)</a:t>
            </a:r>
          </a:p>
          <a:p>
            <a:pPr marL="0" indent="0" algn="ctr">
              <a:spcBef>
                <a:spcPts val="0"/>
              </a:spcBef>
              <a:buNone/>
            </a:pPr>
            <a:endParaRPr lang="sk-SK" altLang="sk-SK" dirty="0">
              <a:sym typeface="Symbol" panose="05050102010706020507" pitchFamily="18" charset="2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sk-SK" altLang="sk-SK" dirty="0">
              <a:sym typeface="Symbol" panose="05050102010706020507" pitchFamily="18" charset="2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sk-SK" altLang="sk-SK" dirty="0">
              <a:sym typeface="Symbol" panose="05050102010706020507" pitchFamily="18" charset="2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sk-SK" altLang="sk-SK" dirty="0">
                <a:sym typeface="Symbol" panose="05050102010706020507" pitchFamily="18" charset="2"/>
              </a:rPr>
              <a:t>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sk-SK" altLang="sk-SK" dirty="0">
                <a:sym typeface="Symbol" panose="05050102010706020507" pitchFamily="18" charset="2"/>
              </a:rPr>
              <a:t>podstatný vklad do získania, overenia alebo predvedenia obsahu</a:t>
            </a:r>
          </a:p>
          <a:p>
            <a:pPr marL="0" indent="0" algn="ctr">
              <a:spcBef>
                <a:spcPts val="0"/>
              </a:spcBef>
              <a:buNone/>
            </a:pPr>
            <a:endParaRPr lang="sk-SK" altLang="sk-SK" dirty="0">
              <a:sym typeface="Symbol" panose="05050102010706020507" pitchFamily="18" charset="2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sk-SK" altLang="sk-SK" dirty="0">
              <a:sym typeface="Symbol" panose="05050102010706020507" pitchFamily="18" charset="2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sk-SK" altLang="sk-SK" dirty="0">
              <a:sym typeface="Symbol" panose="05050102010706020507" pitchFamily="18" charset="2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sk-SK" altLang="sk-SK" dirty="0">
                <a:sym typeface="Symbol" panose="05050102010706020507" pitchFamily="18" charset="2"/>
              </a:rPr>
              <a:t>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sk-SK" altLang="sk-SK" dirty="0">
                <a:sym typeface="Symbol" panose="05050102010706020507" pitchFamily="18" charset="2"/>
              </a:rPr>
              <a:t>osobitné právo k databáze</a:t>
            </a:r>
          </a:p>
          <a:p>
            <a:pPr marL="0" indent="0">
              <a:buNone/>
            </a:pPr>
            <a:endParaRPr lang="sk-SK" altLang="sk-SK" sz="2200" dirty="0"/>
          </a:p>
        </p:txBody>
      </p:sp>
    </p:spTree>
    <p:extLst>
      <p:ext uri="{BB962C8B-B14F-4D97-AF65-F5344CB8AC3E}">
        <p14:creationId xmlns:p14="http://schemas.microsoft.com/office/powerpoint/2010/main" val="244325415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sk-SK" dirty="0"/>
              <a:t>Databáza (súborné dielo) ako predmet autorského práva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altLang="sk-SK" dirty="0"/>
              <a:t>báza dát</a:t>
            </a:r>
          </a:p>
          <a:p>
            <a:pPr lvl="1"/>
            <a:r>
              <a:rPr lang="sk-SK" altLang="sk-SK" dirty="0"/>
              <a:t>najmä zborník, časopis, encyklopédia, antológia, pásmo, výstava alebo iná databáza</a:t>
            </a:r>
          </a:p>
          <a:p>
            <a:r>
              <a:rPr lang="sk-SK" altLang="sk-SK" dirty="0"/>
              <a:t>súbor nezávislých diel alebo iných prvkov</a:t>
            </a:r>
          </a:p>
          <a:p>
            <a:r>
              <a:rPr lang="sk-SK" altLang="sk-SK" dirty="0"/>
              <a:t>predpoklad: spôsob výberu alebo usporiadania obsahu musí byť výsledkom vlastnej </a:t>
            </a:r>
            <a:r>
              <a:rPr lang="sk-SK" altLang="sk-SK" i="1" dirty="0"/>
              <a:t>tvorivej</a:t>
            </a:r>
            <a:r>
              <a:rPr lang="sk-SK" altLang="sk-SK" dirty="0"/>
              <a:t> duševnej činnosti autora</a:t>
            </a:r>
          </a:p>
          <a:p>
            <a:pPr lvl="1"/>
            <a:r>
              <a:rPr lang="sk-SK" altLang="sk-SK" dirty="0"/>
              <a:t>nemusí ísť o jedinečný výsledok tvorivej duševnej činnosti</a:t>
            </a:r>
          </a:p>
          <a:p>
            <a:r>
              <a:rPr lang="sk-SK" altLang="sk-SK" dirty="0"/>
              <a:t>2 skupiny nositeľov práv:</a:t>
            </a:r>
          </a:p>
          <a:p>
            <a:pPr>
              <a:buNone/>
            </a:pPr>
            <a:r>
              <a:rPr lang="sk-SK" altLang="sk-SK" dirty="0"/>
              <a:t>	autori diel zaradených do súborného diela</a:t>
            </a:r>
          </a:p>
          <a:p>
            <a:pPr>
              <a:buNone/>
            </a:pPr>
            <a:r>
              <a:rPr lang="sk-SK" altLang="sk-SK" dirty="0"/>
              <a:t>	autori súborného diela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4342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2544E62-AAF8-86D7-2F60-41793C37B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Databáza </a:t>
            </a:r>
            <a:r>
              <a:rPr lang="sk-SK" dirty="0" err="1"/>
              <a:t>sui</a:t>
            </a:r>
            <a:r>
              <a:rPr lang="sk-SK" dirty="0"/>
              <a:t> </a:t>
            </a:r>
            <a:r>
              <a:rPr lang="sk-SK" dirty="0" err="1"/>
              <a:t>generis</a:t>
            </a:r>
            <a:r>
              <a:rPr lang="sk-SK" dirty="0"/>
              <a:t>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49D3044-D8B2-2314-61C5-CC2ED90DE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mapové databázy (GIS systémy)</a:t>
            </a:r>
          </a:p>
          <a:p>
            <a:r>
              <a:rPr lang="sk-SK" dirty="0"/>
              <a:t>databázy lekárskych záznamov / laboratórnych výsledkov</a:t>
            </a:r>
          </a:p>
          <a:p>
            <a:r>
              <a:rPr lang="sk-SK" dirty="0"/>
              <a:t>databázy verejnej dopravy</a:t>
            </a:r>
          </a:p>
          <a:p>
            <a:r>
              <a:rPr lang="sk-SK" dirty="0"/>
              <a:t>rebríčky, štatistiky a výsledkové databázy</a:t>
            </a:r>
          </a:p>
          <a:p>
            <a:r>
              <a:rPr lang="sk-SK" dirty="0"/>
              <a:t>vedecké databázy</a:t>
            </a:r>
          </a:p>
          <a:p>
            <a:pPr lvl="1"/>
            <a:r>
              <a:rPr lang="sk-SK" dirty="0"/>
              <a:t>databázy sekvencií DNA</a:t>
            </a:r>
          </a:p>
          <a:p>
            <a:pPr lvl="1"/>
            <a:r>
              <a:rPr lang="sk-SK" dirty="0"/>
              <a:t>databázy astronomických pozorovaní</a:t>
            </a:r>
          </a:p>
          <a:p>
            <a:pPr lvl="1"/>
            <a:r>
              <a:rPr lang="sk-SK" dirty="0"/>
              <a:t>databázy geologických vrtov</a:t>
            </a:r>
          </a:p>
          <a:p>
            <a:endParaRPr lang="sk-SK" dirty="0"/>
          </a:p>
          <a:p>
            <a:endParaRPr lang="sk-SK" dirty="0"/>
          </a:p>
        </p:txBody>
      </p:sp>
      <p:pic>
        <p:nvPicPr>
          <p:cNvPr id="6" name="Zástupný objekt pre obsah 3">
            <a:extLst>
              <a:ext uri="{FF2B5EF4-FFF2-40B4-BE49-F238E27FC236}">
                <a16:creationId xmlns:a16="http://schemas.microsoft.com/office/drawing/2014/main" id="{D811402D-C094-B704-3013-BF87066A55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22069" y="3578915"/>
            <a:ext cx="4702306" cy="279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0842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sk-SK" dirty="0"/>
              <a:t>Databáza sui generis</a:t>
            </a:r>
          </a:p>
        </p:txBody>
      </p:sp>
      <p:sp>
        <p:nvSpPr>
          <p:cNvPr id="16387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altLang="sk-SK" dirty="0"/>
              <a:t>na ochranu je nevyhnutné, aby išlo o:</a:t>
            </a:r>
          </a:p>
          <a:p>
            <a:pPr lvl="1"/>
            <a:r>
              <a:rPr lang="sk-SK" altLang="sk-SK" dirty="0"/>
              <a:t>investíciu do správnej matérie: databáz,</a:t>
            </a:r>
          </a:p>
          <a:p>
            <a:pPr lvl="1"/>
            <a:r>
              <a:rPr lang="sk-SK" altLang="sk-SK" dirty="0"/>
              <a:t>investíciu relevantného typu: získanie, overenie alebo prezentácia,</a:t>
            </a:r>
          </a:p>
          <a:p>
            <a:pPr lvl="1"/>
            <a:r>
              <a:rPr lang="sk-SK" altLang="sk-SK" dirty="0"/>
              <a:t>investíciu dostatočného rozsahu: podstatný vklad.</a:t>
            </a:r>
          </a:p>
          <a:p>
            <a:r>
              <a:rPr lang="sk-SK" altLang="sk-SK" dirty="0"/>
              <a:t>podstatný vklad môže spočívať v čase, peniazoch alebo inom úsilí</a:t>
            </a:r>
          </a:p>
          <a:p>
            <a:r>
              <a:rPr lang="sk-SK" altLang="sk-SK" dirty="0"/>
              <a:t>za získanie sa nepovažuje vytvorenie dát samotných (C-203/02 </a:t>
            </a:r>
            <a:r>
              <a:rPr lang="sk-SK" altLang="sk-SK" i="1" dirty="0" err="1"/>
              <a:t>The</a:t>
            </a:r>
            <a:r>
              <a:rPr lang="sk-SK" altLang="sk-SK" i="1" dirty="0"/>
              <a:t> British </a:t>
            </a:r>
            <a:r>
              <a:rPr lang="sk-SK" altLang="sk-SK" i="1" dirty="0" err="1"/>
              <a:t>Horseracing</a:t>
            </a:r>
            <a:r>
              <a:rPr lang="sk-SK" altLang="sk-SK" i="1" dirty="0"/>
              <a:t> </a:t>
            </a:r>
            <a:r>
              <a:rPr lang="sk-SK" altLang="sk-SK" i="1" dirty="0" err="1"/>
              <a:t>Board</a:t>
            </a:r>
            <a:r>
              <a:rPr lang="sk-SK" altLang="sk-SK" dirty="0"/>
              <a:t>)</a:t>
            </a:r>
          </a:p>
          <a:p>
            <a:r>
              <a:rPr lang="sk-SK" altLang="sk-SK" dirty="0"/>
              <a:t>úsilie musí byť striktne oddelené od zbierania údajov, ktoré sa kvalifikuje ako relevantné</a:t>
            </a:r>
          </a:p>
          <a:p>
            <a:pPr lvl="1"/>
            <a:r>
              <a:rPr lang="sk-SK" altLang="sk-SK" dirty="0"/>
              <a:t>napr. odmeranie teploty vzduchu je tvorbou údajov; avšak ich následné zaradenie a prepojenie s inými údajmi už predstavuje spôsob ich overenia alebo prezentácie</a:t>
            </a:r>
          </a:p>
          <a:p>
            <a:pPr lvl="1"/>
            <a:r>
              <a:rPr lang="sk-SK" altLang="sk-SK" dirty="0"/>
              <a:t>databázy, ktoré sú vedľajším produktom inej činnosti (</a:t>
            </a:r>
            <a:r>
              <a:rPr lang="sk-SK" altLang="sk-SK" dirty="0" err="1"/>
              <a:t>spin-off</a:t>
            </a:r>
            <a:r>
              <a:rPr lang="sk-SK" altLang="sk-SK" dirty="0"/>
              <a:t> databázy, napr. databáza letov Ryanair) </a:t>
            </a:r>
          </a:p>
          <a:p>
            <a:endParaRPr lang="sk-SK" altLang="sk-SK" dirty="0"/>
          </a:p>
        </p:txBody>
      </p:sp>
    </p:spTree>
    <p:extLst>
      <p:ext uri="{BB962C8B-B14F-4D97-AF65-F5344CB8AC3E}">
        <p14:creationId xmlns:p14="http://schemas.microsoft.com/office/powerpoint/2010/main" val="25840458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75313B-A1DE-22EB-2E43-5597C14FE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Porovnanie výlučných práv k databázam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F7976CD-3924-FDDB-7E88-1AF5E00976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Autorské právo k databáze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72AF4007-5ED3-35B9-90D5-A36D8983E98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sk-SK" dirty="0"/>
              <a:t>osobnostné práva </a:t>
            </a:r>
          </a:p>
          <a:p>
            <a:r>
              <a:rPr lang="sk-SK" dirty="0"/>
              <a:t>majetkové práva</a:t>
            </a:r>
          </a:p>
          <a:p>
            <a:pPr lvl="1"/>
            <a:r>
              <a:rPr lang="sk-SK" dirty="0"/>
              <a:t>vyhotovenie rozmnoženiny databázy</a:t>
            </a:r>
          </a:p>
          <a:p>
            <a:pPr lvl="1"/>
            <a:r>
              <a:rPr lang="sk-SK" dirty="0"/>
              <a:t>spracovanie databázy</a:t>
            </a:r>
          </a:p>
          <a:p>
            <a:pPr lvl="1"/>
            <a:r>
              <a:rPr lang="sk-SK" dirty="0"/>
              <a:t>verejné rozširovanie originálu databázy alebo rozmnoženiny databázy</a:t>
            </a:r>
          </a:p>
          <a:p>
            <a:pPr lvl="1"/>
            <a:r>
              <a:rPr lang="sk-SK" dirty="0"/>
              <a:t>technické predvedenie databázy</a:t>
            </a:r>
          </a:p>
          <a:p>
            <a:pPr lvl="1"/>
            <a:r>
              <a:rPr lang="sk-SK" dirty="0"/>
              <a:t>verejný prenos databázy; to nezahŕňa vysielanie a retransmisiu</a:t>
            </a:r>
          </a:p>
          <a:p>
            <a:endParaRPr lang="sk-SK" dirty="0"/>
          </a:p>
          <a:p>
            <a:endParaRPr lang="sk-SK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2D3D3F5B-99DD-AE32-413C-BB56FB0B6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/>
              <a:t>Osobitné právo k databáze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47025CC6-AD84-B206-7C66-79C3446F227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/>
          </a:bodyPr>
          <a:lstStyle/>
          <a:p>
            <a:r>
              <a:rPr lang="sk-SK" dirty="0"/>
              <a:t>majetkové práva </a:t>
            </a:r>
          </a:p>
          <a:p>
            <a:pPr lvl="1"/>
            <a:r>
              <a:rPr lang="sk-SK" dirty="0"/>
              <a:t>extrakcia</a:t>
            </a:r>
          </a:p>
          <a:p>
            <a:pPr lvl="1"/>
            <a:r>
              <a:rPr lang="sk-SK" dirty="0" err="1"/>
              <a:t>reutilizácia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586484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40713E-F92A-7F0A-E0C1-DA7C58FA2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Porovnanie doby ochrany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2243093-DCEA-75CF-39D9-26F51D6FB3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Autorské právo k databáze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2DF013EA-8824-EC3E-A072-903A716C8F5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k-SK" dirty="0"/>
              <a:t>osobnostné práva – len počas života autora</a:t>
            </a:r>
          </a:p>
          <a:p>
            <a:r>
              <a:rPr lang="sk-SK" dirty="0"/>
              <a:t>majetkové práva – počas života autora + 70 rokov po jeho smrti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4341AA0C-A6C4-0D7C-4C61-DB954183DC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/>
              <a:t>Osobitné právo k databáze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4D5F5C68-780D-3D8C-A828-8069E59DA89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k-SK" dirty="0"/>
              <a:t>majetkové práva - 15 rokov odo dňa zhotovenia databázy alebo odo dňa, keď bol umožnený prístup verejnosti k databáze, podľa toho, ktorá z týchto skutočností nastala neskôr</a:t>
            </a:r>
          </a:p>
          <a:p>
            <a:r>
              <a:rPr lang="sk-SK" dirty="0"/>
              <a:t>akákoľvek zmena obsahu databázy, ktorá je kvalitatívne alebo kvantitatívne podstatná, alebo každý nový kvalitatívne alebo kvantitatívne podstatný vklad do databázy spočívajúci v doplnení, skrátení alebo v inom upravovaní, je zhotovením novej databázy</a:t>
            </a:r>
          </a:p>
        </p:txBody>
      </p:sp>
    </p:spTree>
    <p:extLst>
      <p:ext uri="{BB962C8B-B14F-4D97-AF65-F5344CB8AC3E}">
        <p14:creationId xmlns:p14="http://schemas.microsoft.com/office/powerpoint/2010/main" val="24284078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2B58BF8-C19B-7C41-8981-FC863F0EA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Open</a:t>
            </a:r>
            <a:r>
              <a:rPr lang="sk-SK" dirty="0"/>
              <a:t> </a:t>
            </a:r>
            <a:r>
              <a:rPr lang="sk-SK" dirty="0" err="1"/>
              <a:t>Database</a:t>
            </a:r>
            <a:r>
              <a:rPr lang="sk-SK" dirty="0"/>
              <a:t> </a:t>
            </a:r>
            <a:r>
              <a:rPr lang="sk-SK" dirty="0" err="1"/>
              <a:t>License</a:t>
            </a:r>
            <a:r>
              <a:rPr lang="sk-SK" dirty="0"/>
              <a:t> (</a:t>
            </a:r>
            <a:r>
              <a:rPr lang="sk-SK" dirty="0" err="1"/>
              <a:t>ODbL</a:t>
            </a:r>
            <a:r>
              <a:rPr lang="sk-SK" dirty="0"/>
              <a:t>)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9B549FA-D8C5-F05F-D159-A3AC77856D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/>
              <a:t>umožňuje: kopírovať, používať a modifikovať databázu (čiastočne alebo celú) vrátane komerčného využitia</a:t>
            </a:r>
          </a:p>
          <a:p>
            <a:r>
              <a:rPr lang="sk-SK" dirty="0"/>
              <a:t>podmienky: </a:t>
            </a:r>
            <a:r>
              <a:rPr lang="sk-SK" b="1" dirty="0" err="1"/>
              <a:t>atribúcia</a:t>
            </a:r>
            <a:r>
              <a:rPr lang="sk-SK" dirty="0"/>
              <a:t> (uvedenie zdroja) + </a:t>
            </a:r>
            <a:r>
              <a:rPr lang="sk-SK" b="1" dirty="0" err="1"/>
              <a:t>share-alike</a:t>
            </a:r>
            <a:r>
              <a:rPr lang="sk-SK" dirty="0"/>
              <a:t> (ak vytvoríte odvodenú databázu, musíte ju licencovať pod rovnakou licenciou)</a:t>
            </a:r>
            <a:endParaRPr lang="sk-SK" dirty="0">
              <a:solidFill>
                <a:schemeClr val="accent2"/>
              </a:solidFill>
            </a:endParaRPr>
          </a:p>
          <a:p>
            <a:pPr lvl="1"/>
            <a:r>
              <a:rPr lang="sk-SK" dirty="0"/>
              <a:t>výhody: dobrá voľba, ak chcete sprístupniť databázu s otvoreným prístupom, ale zároveň zachovať, že odvodné práce budú rovnako otvorené</a:t>
            </a:r>
          </a:p>
          <a:p>
            <a:pPr lvl="1"/>
            <a:r>
              <a:rPr lang="sk-SK" dirty="0"/>
              <a:t>(!) </a:t>
            </a:r>
            <a:r>
              <a:rPr lang="sk-SK" dirty="0" err="1"/>
              <a:t>share-alike</a:t>
            </a:r>
            <a:r>
              <a:rPr lang="sk-SK" dirty="0"/>
              <a:t> podmienka môže byť pre niektoré komerčné použitia či dvojstranné partnerstvá menej vhodná, pokiaľ nechcete, aby odvodné databázy automaticky podliehali tej istej licencii</a:t>
            </a:r>
          </a:p>
        </p:txBody>
      </p:sp>
    </p:spTree>
    <p:extLst>
      <p:ext uri="{BB962C8B-B14F-4D97-AF65-F5344CB8AC3E}">
        <p14:creationId xmlns:p14="http://schemas.microsoft.com/office/powerpoint/2010/main" val="18614181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27526F6-BDA9-6D54-7B56-9C12B5EF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Data Commons Attribution License (ODC‑BY)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4666EF1-0A68-F86A-731C-20B1AB64F9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/>
              <a:t>tiež od </a:t>
            </a:r>
            <a:r>
              <a:rPr lang="sk-SK" dirty="0" err="1"/>
              <a:t>Open</a:t>
            </a:r>
            <a:r>
              <a:rPr lang="sk-SK" dirty="0"/>
              <a:t> Data </a:t>
            </a:r>
            <a:r>
              <a:rPr lang="sk-SK" dirty="0" err="1"/>
              <a:t>Commons</a:t>
            </a:r>
            <a:endParaRPr lang="sk-SK" dirty="0"/>
          </a:p>
          <a:p>
            <a:r>
              <a:rPr lang="sk-SK" dirty="0"/>
              <a:t>voľné používanie, úpravy a distribúciu databázy, </a:t>
            </a:r>
            <a:r>
              <a:rPr lang="sk-SK" b="1" dirty="0"/>
              <a:t>bez </a:t>
            </a:r>
            <a:r>
              <a:rPr lang="sk-SK" b="1" dirty="0" err="1"/>
              <a:t>share-alike</a:t>
            </a:r>
            <a:r>
              <a:rPr lang="sk-SK" b="1" dirty="0"/>
              <a:t> </a:t>
            </a:r>
            <a:r>
              <a:rPr lang="sk-SK" dirty="0"/>
              <a:t>(stačí </a:t>
            </a:r>
            <a:r>
              <a:rPr lang="sk-SK" dirty="0" err="1"/>
              <a:t>atribúcia</a:t>
            </a:r>
            <a:r>
              <a:rPr lang="sk-SK" dirty="0"/>
              <a:t>)</a:t>
            </a:r>
          </a:p>
          <a:p>
            <a:r>
              <a:rPr lang="sk-SK" dirty="0"/>
              <a:t>umožňuje: kopírovať, modifikovať, distribuovať databázu (aj komerčne) — za podmienky </a:t>
            </a:r>
            <a:r>
              <a:rPr lang="sk-SK" dirty="0" err="1"/>
              <a:t>atribúcie</a:t>
            </a:r>
            <a:endParaRPr lang="sk-SK" dirty="0"/>
          </a:p>
          <a:p>
            <a:pPr lvl="1"/>
            <a:r>
              <a:rPr lang="sk-SK" dirty="0"/>
              <a:t>výhody: menej obmedzení než </a:t>
            </a:r>
            <a:r>
              <a:rPr lang="sk-SK" dirty="0" err="1"/>
              <a:t>ODbL</a:t>
            </a:r>
            <a:r>
              <a:rPr lang="sk-SK" dirty="0"/>
              <a:t>, lepšia voľba pre väčšiu flexibilitu (napr. komerčné využitie, alebo umožniť odvodné práce s inou licenciou)</a:t>
            </a:r>
          </a:p>
          <a:p>
            <a:pPr lvl="1"/>
            <a:r>
              <a:rPr lang="sk-SK" dirty="0"/>
              <a:t>(!) ak chcete, aby odvodné práce boli tiež otvorené alebo aby ste zachovali rovnakú licenciu, táto licencia to nezaručuje — potrebujete </a:t>
            </a:r>
            <a:r>
              <a:rPr lang="sk-SK" dirty="0" err="1"/>
              <a:t>share-alike</a:t>
            </a:r>
            <a:r>
              <a:rPr lang="sk-SK" dirty="0"/>
              <a:t> variant</a:t>
            </a:r>
          </a:p>
          <a:p>
            <a:endParaRPr lang="sk-SK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F0455814-2FAB-7E8B-5610-D947D9FE54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1455" y="127793"/>
            <a:ext cx="1838325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88437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C3595CE-8583-9E3C-6816-B15813AD8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Commons Attribution 4.0 International (CC BY 4.0)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94ED9D1-C2E1-88FF-52B0-0CDD327A72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umožňuje: používať, kopírovať, modifikovať a distribuovať — aj komerčne — za podmienky </a:t>
            </a:r>
            <a:r>
              <a:rPr lang="sk-SK" dirty="0" err="1"/>
              <a:t>atribúcie</a:t>
            </a:r>
            <a:endParaRPr lang="sk-SK" dirty="0"/>
          </a:p>
          <a:p>
            <a:pPr lvl="1"/>
            <a:r>
              <a:rPr lang="sk-SK" dirty="0"/>
              <a:t>(!) nie je „</a:t>
            </a:r>
            <a:r>
              <a:rPr lang="sk-SK" dirty="0" err="1"/>
              <a:t>share-alike</a:t>
            </a:r>
            <a:r>
              <a:rPr lang="sk-SK" dirty="0"/>
              <a:t>“ — teda odvodné diela nemusia byť licencované rovnakým spôsobom</a:t>
            </a:r>
          </a:p>
        </p:txBody>
      </p:sp>
      <p:pic>
        <p:nvPicPr>
          <p:cNvPr id="4098" name="Picture 2" descr="About CC Licenses - Creative Commons">
            <a:extLst>
              <a:ext uri="{FF2B5EF4-FFF2-40B4-BE49-F238E27FC236}">
                <a16:creationId xmlns:a16="http://schemas.microsoft.com/office/drawing/2014/main" id="{A4C20F8D-37C5-1BDC-C5D2-38EC695595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019" y="3780890"/>
            <a:ext cx="3838575" cy="134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6668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BC84F09-9A41-3DFA-3864-7D3C375FA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Data Commons Public Domain Dedication and </a:t>
            </a:r>
            <a:r>
              <a:rPr lang="en-US" dirty="0" err="1"/>
              <a:t>Licence</a:t>
            </a:r>
            <a:r>
              <a:rPr lang="en-US" dirty="0"/>
              <a:t> (PDDL)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6E38CF5-7795-5B0F-4045-442B1AE29A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umožňuje najväčšiu slobodu — databázu odovzdáte takpovediac do „verejnej domény“</a:t>
            </a:r>
          </a:p>
          <a:p>
            <a:r>
              <a:rPr lang="sk-SK" dirty="0"/>
              <a:t>umožňuje: úplne voľné používanie, bez povinnosti </a:t>
            </a:r>
            <a:r>
              <a:rPr lang="sk-SK" dirty="0" err="1"/>
              <a:t>atribúcie</a:t>
            </a:r>
            <a:r>
              <a:rPr lang="sk-SK" dirty="0"/>
              <a:t> či iných podmienok (v rámci právne možného)</a:t>
            </a:r>
          </a:p>
          <a:p>
            <a:pPr lvl="1"/>
            <a:r>
              <a:rPr lang="sk-SK" dirty="0"/>
              <a:t>výhody: maximálna otvorenosť, vhodné ak chcete, aby vaša databáza bola čo najvoľnejšie </a:t>
            </a:r>
            <a:r>
              <a:rPr lang="sk-SK" dirty="0" err="1"/>
              <a:t>znovupoužiteľná</a:t>
            </a:r>
            <a:endParaRPr lang="sk-SK" dirty="0"/>
          </a:p>
          <a:p>
            <a:pPr lvl="1"/>
            <a:r>
              <a:rPr lang="sk-SK" dirty="0"/>
              <a:t>(!) stratíte kontrolu nad tým, čo sa s databázou udeje a nemáte záruku, že odvodné práce budú zdieľané ako otvorené.</a:t>
            </a:r>
          </a:p>
        </p:txBody>
      </p:sp>
    </p:spTree>
    <p:extLst>
      <p:ext uri="{BB962C8B-B14F-4D97-AF65-F5344CB8AC3E}">
        <p14:creationId xmlns:p14="http://schemas.microsoft.com/office/powerpoint/2010/main" val="16669766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EB5BB9-BB27-FC9C-77D1-6909D2F58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33DC3D36-AB01-5B18-CCC2-60BD0CDB2D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1689" y="365125"/>
            <a:ext cx="10918444" cy="5002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417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3D4649A-C72E-4688-2E76-CCF0650C9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Rozličné situácie v praxi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1C31C7A-0F53-52C0-9AE1-124C7B49B3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/>
              <a:t>ak chce verejný orgán alebo výskumná inštitúcia zverejniť dátovú sadu tak, aby ju mohli subjekty slobodne používať aj komerčne</a:t>
            </a:r>
          </a:p>
          <a:p>
            <a:pPr lvl="1"/>
            <a:r>
              <a:rPr lang="sk-SK" b="1" dirty="0"/>
              <a:t>PDDL alebo CC0</a:t>
            </a:r>
          </a:p>
          <a:p>
            <a:r>
              <a:rPr lang="sk-SK" dirty="0"/>
              <a:t>ak chce obdobný subjekt uverejniť dátovú sadu s tým, že bude mať uznanie (</a:t>
            </a:r>
            <a:r>
              <a:rPr lang="sk-SK" dirty="0" err="1"/>
              <a:t>atribúciu</a:t>
            </a:r>
            <a:r>
              <a:rPr lang="sk-SK" dirty="0"/>
              <a:t>)</a:t>
            </a:r>
          </a:p>
          <a:p>
            <a:pPr lvl="1"/>
            <a:r>
              <a:rPr lang="sk-SK" b="1" dirty="0"/>
              <a:t>ODC-BY</a:t>
            </a:r>
          </a:p>
          <a:p>
            <a:r>
              <a:rPr lang="sk-SK" dirty="0"/>
              <a:t>ak chce firma / iný subjekt umožniť verejné využitie databázy, ale chcete, aby každý, kto ju modifikuje, publikoval modifikovanú verziu tiež otvorene</a:t>
            </a:r>
          </a:p>
          <a:p>
            <a:pPr lvl="1"/>
            <a:r>
              <a:rPr lang="sk-SK" b="1" dirty="0" err="1"/>
              <a:t>ODbL</a:t>
            </a:r>
            <a:endParaRPr lang="sk-SK" b="1" dirty="0"/>
          </a:p>
          <a:p>
            <a:r>
              <a:rPr lang="sk-SK" dirty="0"/>
              <a:t>v prípade veľmi komplexnej databázy s rôznorodým obsahom – treba pristupovať individuálne, možno aj kombinovať databázy na rôzne časti a pod. </a:t>
            </a:r>
          </a:p>
        </p:txBody>
      </p:sp>
    </p:spTree>
    <p:extLst>
      <p:ext uri="{BB962C8B-B14F-4D97-AF65-F5344CB8AC3E}">
        <p14:creationId xmlns:p14="http://schemas.microsoft.com/office/powerpoint/2010/main" val="14836865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Softvér ako predmet ochrany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sk-SK" dirty="0"/>
              <a:t>vyjadrenie počítačového programu</a:t>
            </a:r>
          </a:p>
          <a:p>
            <a:pPr>
              <a:buFontTx/>
              <a:buChar char="-"/>
            </a:pPr>
            <a:r>
              <a:rPr lang="sk-SK" dirty="0"/>
              <a:t>nemusí byť jedinečný (stačí pôvodný)</a:t>
            </a:r>
          </a:p>
          <a:p>
            <a:pPr>
              <a:buFontTx/>
              <a:buChar char="-"/>
            </a:pPr>
            <a:r>
              <a:rPr lang="sk-SK" dirty="0"/>
              <a:t>autor – fyzická osoba</a:t>
            </a:r>
          </a:p>
          <a:p>
            <a:pPr>
              <a:buFontTx/>
              <a:buChar char="-"/>
            </a:pPr>
            <a:r>
              <a:rPr lang="sk-SK" dirty="0"/>
              <a:t>ochrana systémového aj aplikačného SW, proprietárneho aj </a:t>
            </a:r>
            <a:r>
              <a:rPr lang="sk-SK" dirty="0" err="1"/>
              <a:t>free</a:t>
            </a:r>
            <a:r>
              <a:rPr lang="sk-SK" dirty="0"/>
              <a:t> SW, a všetkých druhov SW (napr. CMS, PLM atď.) vo vysokoúrovňovom a prípadne aj nízkoúrovňovom jazyku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b="1" dirty="0"/>
              <a:t>Myšlienky, zásady, funkcie - </a:t>
            </a:r>
            <a:r>
              <a:rPr lang="sk-SK" dirty="0"/>
              <a:t>nie sú chránené autorským právom</a:t>
            </a:r>
          </a:p>
          <a:p>
            <a:pPr marL="0" indent="0">
              <a:buNone/>
            </a:pPr>
            <a:r>
              <a:rPr lang="sk-SK" b="1" dirty="0"/>
              <a:t>Grafické užívateľské rozhranie - </a:t>
            </a:r>
            <a:r>
              <a:rPr lang="sk-SK" dirty="0"/>
              <a:t>osobitná ochrana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3715125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Výhradné práva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sk-SK" b="1" dirty="0"/>
              <a:t>osobnostné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sk-SK" dirty="0"/>
              <a:t>§ 18 AZ</a:t>
            </a:r>
          </a:p>
          <a:p>
            <a:pPr marL="0" indent="0" algn="ctr">
              <a:lnSpc>
                <a:spcPct val="100000"/>
              </a:lnSpc>
              <a:buNone/>
            </a:pPr>
            <a:endParaRPr lang="sk-SK" dirty="0"/>
          </a:p>
          <a:p>
            <a:pPr marL="0" indent="0" algn="ctr">
              <a:lnSpc>
                <a:spcPct val="100000"/>
              </a:lnSpc>
              <a:buNone/>
            </a:pPr>
            <a:endParaRPr lang="sk-SK" dirty="0"/>
          </a:p>
          <a:p>
            <a:pPr marL="0" indent="0" algn="ctr">
              <a:lnSpc>
                <a:spcPct val="100000"/>
              </a:lnSpc>
              <a:buNone/>
            </a:pPr>
            <a:endParaRPr lang="sk-SK" dirty="0"/>
          </a:p>
          <a:p>
            <a:pPr marL="0" indent="0" algn="ctr">
              <a:lnSpc>
                <a:spcPct val="100000"/>
              </a:lnSpc>
              <a:buNone/>
            </a:pPr>
            <a:endParaRPr lang="sk-SK" dirty="0"/>
          </a:p>
          <a:p>
            <a:pPr lvl="0" algn="ctr">
              <a:lnSpc>
                <a:spcPct val="100000"/>
              </a:lnSpc>
            </a:pPr>
            <a:r>
              <a:rPr lang="sk-SK" dirty="0"/>
              <a:t>práv sa nemožno vzdať</a:t>
            </a:r>
          </a:p>
          <a:p>
            <a:pPr lvl="0" algn="ctr">
              <a:lnSpc>
                <a:spcPct val="100000"/>
              </a:lnSpc>
            </a:pPr>
            <a:r>
              <a:rPr lang="sk-SK" dirty="0"/>
              <a:t>práva nemožno previesť </a:t>
            </a:r>
          </a:p>
          <a:p>
            <a:pPr marL="0" indent="0" algn="ctr">
              <a:lnSpc>
                <a:spcPct val="100000"/>
              </a:lnSpc>
              <a:buNone/>
            </a:pP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sk-SK" b="1" dirty="0"/>
              <a:t>majetkové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sk-SK" dirty="0"/>
              <a:t>§ 19 a nasl. AZ</a:t>
            </a:r>
          </a:p>
          <a:p>
            <a:pPr algn="ctr">
              <a:lnSpc>
                <a:spcPct val="110000"/>
              </a:lnSpc>
            </a:pPr>
            <a:endParaRPr lang="sk-SK" dirty="0"/>
          </a:p>
          <a:p>
            <a:pPr lvl="0" algn="ctr">
              <a:lnSpc>
                <a:spcPct val="110000"/>
              </a:lnSpc>
            </a:pPr>
            <a:r>
              <a:rPr lang="sk-SK" dirty="0"/>
              <a:t>právo použiť svoje dielo</a:t>
            </a:r>
          </a:p>
          <a:p>
            <a:pPr lvl="0" algn="ctr">
              <a:lnSpc>
                <a:spcPct val="110000"/>
              </a:lnSpc>
            </a:pPr>
            <a:r>
              <a:rPr lang="sk-SK" dirty="0"/>
              <a:t>právo udeliť súhlas na každé použitie</a:t>
            </a:r>
          </a:p>
          <a:p>
            <a:pPr lvl="0" algn="ctr">
              <a:lnSpc>
                <a:spcPct val="110000"/>
              </a:lnSpc>
            </a:pPr>
            <a:r>
              <a:rPr lang="sk-SK" dirty="0"/>
              <a:t>práv sa nemožno vzdať</a:t>
            </a:r>
          </a:p>
          <a:p>
            <a:pPr lvl="0" algn="ctr">
              <a:lnSpc>
                <a:spcPct val="110000"/>
              </a:lnSpc>
            </a:pPr>
            <a:r>
              <a:rPr lang="sk-SK" dirty="0"/>
              <a:t>práva nemožno previesť </a:t>
            </a:r>
          </a:p>
          <a:p>
            <a:pPr algn="ctr">
              <a:lnSpc>
                <a:spcPct val="110000"/>
              </a:lnSpc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21655554"/>
      </p:ext>
    </p:extLst>
  </p:cSld>
  <p:clrMapOvr>
    <a:masterClrMapping/>
  </p:clrMapOvr>
  <p:transition spd="med">
    <p:pull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Spôsoby použitia počítačového programu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sz="2200" b="1" dirty="0"/>
              <a:t>spracovanie</a:t>
            </a:r>
            <a:r>
              <a:rPr lang="sk-SK" sz="2200" dirty="0"/>
              <a:t> PP,</a:t>
            </a:r>
          </a:p>
          <a:p>
            <a:r>
              <a:rPr lang="sk-SK" sz="2200" dirty="0"/>
              <a:t>spojenie PP s iným PP / iným dielom,</a:t>
            </a:r>
          </a:p>
          <a:p>
            <a:r>
              <a:rPr lang="sk-SK" sz="2200" dirty="0"/>
              <a:t>zaradenie PP do databázy podľa § 131 AZ,</a:t>
            </a:r>
          </a:p>
          <a:p>
            <a:r>
              <a:rPr lang="sk-SK" sz="2200" b="1" dirty="0"/>
              <a:t>vyhotovenie rozmnoženiny </a:t>
            </a:r>
            <a:r>
              <a:rPr lang="sk-SK" sz="2200" dirty="0"/>
              <a:t>PP, </a:t>
            </a:r>
          </a:p>
          <a:p>
            <a:r>
              <a:rPr lang="sk-SK" sz="2200" dirty="0"/>
              <a:t>verejné rozširovanie originálu PP alebo jeho rozmnoženiny</a:t>
            </a:r>
          </a:p>
          <a:p>
            <a:pPr lvl="1"/>
            <a:r>
              <a:rPr lang="sk-SK" sz="1800" b="1" dirty="0"/>
              <a:t>prevodom vlastníckeho práva</a:t>
            </a:r>
            <a:r>
              <a:rPr lang="sk-SK" sz="1800" dirty="0"/>
              <a:t>,</a:t>
            </a:r>
          </a:p>
          <a:p>
            <a:pPr lvl="1"/>
            <a:r>
              <a:rPr lang="sk-SK" sz="1800" dirty="0"/>
              <a:t>vypožičaním,</a:t>
            </a:r>
          </a:p>
          <a:p>
            <a:pPr lvl="1"/>
            <a:r>
              <a:rPr lang="sk-SK" sz="1800" dirty="0"/>
              <a:t>nájmom, </a:t>
            </a:r>
          </a:p>
          <a:p>
            <a:r>
              <a:rPr lang="sk-SK" sz="2200" dirty="0"/>
              <a:t>uvedenie diela na verejnosti</a:t>
            </a:r>
          </a:p>
          <a:p>
            <a:pPr lvl="1"/>
            <a:r>
              <a:rPr lang="sk-SK" sz="1800" dirty="0"/>
              <a:t>verejným vystavením,</a:t>
            </a:r>
          </a:p>
          <a:p>
            <a:pPr lvl="1"/>
            <a:r>
              <a:rPr lang="sk-SK" sz="1800" dirty="0"/>
              <a:t>verejným vykonaním PP,</a:t>
            </a:r>
          </a:p>
          <a:p>
            <a:pPr lvl="1"/>
            <a:r>
              <a:rPr lang="sk-SK" sz="1800" b="1" dirty="0"/>
              <a:t>verejným prenosom PP.</a:t>
            </a:r>
          </a:p>
        </p:txBody>
      </p:sp>
    </p:spTree>
    <p:extLst>
      <p:ext uri="{BB962C8B-B14F-4D97-AF65-F5344CB8AC3E}">
        <p14:creationId xmlns:p14="http://schemas.microsoft.com/office/powerpoint/2010/main" val="20070558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C97DC45-CBF3-2E53-74B2-02271C9D6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GNU General Public License (GPL)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B807182-7D0B-89D4-154F-DAB7BFDC99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/>
              <a:t>typ: </a:t>
            </a:r>
            <a:r>
              <a:rPr lang="sk-SK" dirty="0" err="1"/>
              <a:t>Copyleft</a:t>
            </a:r>
            <a:r>
              <a:rPr lang="sk-SK" dirty="0"/>
              <a:t> (vyžaduje zachovanie rovnakej licencie)</a:t>
            </a:r>
          </a:p>
          <a:p>
            <a:r>
              <a:rPr lang="sk-SK" dirty="0"/>
              <a:t>použitie: projekty, ktoré chcú, aby všetky odvodené práce zostali otvorené.</a:t>
            </a:r>
          </a:p>
          <a:p>
            <a:r>
              <a:rPr lang="sk-SK" dirty="0"/>
              <a:t>kľúčové vlastnosti:</a:t>
            </a:r>
          </a:p>
          <a:p>
            <a:pPr lvl="1"/>
            <a:r>
              <a:rPr lang="sk-SK" dirty="0"/>
              <a:t>ak niekto upraví alebo začlení GPL kód do svojho projektu → musí ho zverejniť pod rovnakou GPL</a:t>
            </a:r>
          </a:p>
          <a:p>
            <a:pPr lvl="1"/>
            <a:r>
              <a:rPr lang="sk-SK" dirty="0"/>
              <a:t>účel: chráni slobodu používateľov a bráni uzavretiu kódu</a:t>
            </a:r>
          </a:p>
          <a:p>
            <a:pPr lvl="1"/>
            <a:r>
              <a:rPr lang="sk-SK" dirty="0"/>
              <a:t>vhodná pre komunitný a akademický vývoj</a:t>
            </a:r>
          </a:p>
        </p:txBody>
      </p:sp>
    </p:spTree>
    <p:extLst>
      <p:ext uri="{BB962C8B-B14F-4D97-AF65-F5344CB8AC3E}">
        <p14:creationId xmlns:p14="http://schemas.microsoft.com/office/powerpoint/2010/main" val="30580109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2A2693-3F5E-7B21-656D-9C3621BF5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MIT </a:t>
            </a:r>
            <a:r>
              <a:rPr lang="sk-SK" dirty="0" err="1"/>
              <a:t>License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BE957AD-D855-CCAB-FC48-C951FDB6E2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t</a:t>
            </a:r>
            <a:r>
              <a:rPr lang="pt-BR" dirty="0"/>
              <a:t>yp: </a:t>
            </a:r>
            <a:r>
              <a:rPr lang="sk-SK" dirty="0"/>
              <a:t>p</a:t>
            </a:r>
            <a:r>
              <a:rPr lang="pt-BR" dirty="0"/>
              <a:t>ermisívna licencia (veľmi voľná)</a:t>
            </a:r>
            <a:endParaRPr lang="sk-SK" dirty="0"/>
          </a:p>
          <a:p>
            <a:r>
              <a:rPr lang="sk-SK" dirty="0"/>
              <a:t>použitie: projekty, ktoré chcú, aby ich kód mohol byť používaný aj v uzavretých komerčných aplikáciách</a:t>
            </a:r>
          </a:p>
          <a:p>
            <a:r>
              <a:rPr lang="sk-SK" dirty="0"/>
              <a:t>kľúčové vlastnosti:</a:t>
            </a:r>
          </a:p>
          <a:p>
            <a:pPr lvl="1"/>
            <a:r>
              <a:rPr lang="sk-SK" dirty="0"/>
              <a:t>umožňuje kopírovanie, modifikáciu, redistribúciu aj komerčné využitie.</a:t>
            </a:r>
          </a:p>
          <a:p>
            <a:r>
              <a:rPr lang="sk-SK" dirty="0"/>
              <a:t>jediná požiadavka: zachovať upozornenie na licenciu a copyright v kóde</a:t>
            </a:r>
          </a:p>
          <a:p>
            <a:r>
              <a:rPr lang="sk-SK" dirty="0"/>
              <a:t>minimálne právne obmedzenia</a:t>
            </a:r>
          </a:p>
        </p:txBody>
      </p:sp>
    </p:spTree>
    <p:extLst>
      <p:ext uri="{BB962C8B-B14F-4D97-AF65-F5344CB8AC3E}">
        <p14:creationId xmlns:p14="http://schemas.microsoft.com/office/powerpoint/2010/main" val="35206443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9E575F-F2CF-5AB2-8489-78E0BF674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Apache </a:t>
            </a:r>
            <a:r>
              <a:rPr lang="sk-SK" dirty="0" err="1"/>
              <a:t>License</a:t>
            </a:r>
            <a:r>
              <a:rPr lang="sk-SK" dirty="0"/>
              <a:t> 2.0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00034A8-278F-2532-8BBC-12F878F414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t</a:t>
            </a:r>
            <a:r>
              <a:rPr lang="pt-BR" dirty="0"/>
              <a:t>yp: </a:t>
            </a:r>
            <a:r>
              <a:rPr lang="sk-SK" dirty="0"/>
              <a:t>p</a:t>
            </a:r>
            <a:r>
              <a:rPr lang="pt-BR" dirty="0"/>
              <a:t>ermisívna licencia + patentová ochrana</a:t>
            </a:r>
            <a:endParaRPr lang="sk-SK" dirty="0"/>
          </a:p>
          <a:p>
            <a:r>
              <a:rPr lang="sk-SK" dirty="0"/>
              <a:t>použitie: projekty, kde je dôležité riešiť patenty a právnu istotu</a:t>
            </a:r>
          </a:p>
          <a:p>
            <a:r>
              <a:rPr lang="sk-SK" dirty="0"/>
              <a:t>kľúčové vlastnosti:</a:t>
            </a:r>
          </a:p>
          <a:p>
            <a:pPr lvl="1"/>
            <a:r>
              <a:rPr lang="sk-SK" dirty="0" err="1"/>
              <a:t>oodobná</a:t>
            </a:r>
            <a:r>
              <a:rPr lang="sk-SK" dirty="0"/>
              <a:t> flexibilita ako MIT (uvoľnený režim)</a:t>
            </a:r>
          </a:p>
          <a:p>
            <a:r>
              <a:rPr lang="sk-SK" dirty="0"/>
              <a:t>navyše zaručuje, že prispievatelia poskytujú licenciu na prípadné patenty, ktoré sa týkajú kódu</a:t>
            </a:r>
          </a:p>
          <a:p>
            <a:r>
              <a:rPr lang="sk-SK" dirty="0"/>
              <a:t>vhodná pre firmy a veľké organizácie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071345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58D432-9563-8AE4-1918-2889DB5D9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Umelá inteligencia a verejné licencie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A138AAD-13CF-084A-49EE-84BD2CBD01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AI systémy často trénujú a fungujú na dátach a kóde, ktoré môžu byť licencované rôznymi otvorenými licenciami</a:t>
            </a:r>
          </a:p>
          <a:p>
            <a:r>
              <a:rPr lang="sk-SK" dirty="0"/>
              <a:t>AI potrebuje dáta a softvér → a tieto bývajú často otvorené a licencované</a:t>
            </a:r>
          </a:p>
          <a:p>
            <a:r>
              <a:rPr lang="sk-SK" dirty="0"/>
              <a:t>3 hlavné témy:</a:t>
            </a:r>
          </a:p>
          <a:p>
            <a:pPr lvl="1"/>
            <a:r>
              <a:rPr lang="sk-SK" dirty="0" err="1"/>
              <a:t>open</a:t>
            </a:r>
            <a:r>
              <a:rPr lang="sk-SK" dirty="0"/>
              <a:t> </a:t>
            </a:r>
            <a:r>
              <a:rPr lang="sk-SK" dirty="0" err="1"/>
              <a:t>source</a:t>
            </a:r>
            <a:r>
              <a:rPr lang="sk-SK" dirty="0"/>
              <a:t> </a:t>
            </a:r>
            <a:r>
              <a:rPr lang="sk-SK" b="1" dirty="0"/>
              <a:t>softvér</a:t>
            </a:r>
            <a:r>
              <a:rPr lang="sk-SK" dirty="0"/>
              <a:t> ako základ AI systémov</a:t>
            </a:r>
          </a:p>
          <a:p>
            <a:pPr lvl="1"/>
            <a:r>
              <a:rPr lang="sk-SK" dirty="0"/>
              <a:t>otvorené </a:t>
            </a:r>
            <a:r>
              <a:rPr lang="sk-SK" b="1" dirty="0"/>
              <a:t>dáta</a:t>
            </a:r>
            <a:r>
              <a:rPr lang="sk-SK" dirty="0"/>
              <a:t> a databázy pre tréning modelov</a:t>
            </a:r>
          </a:p>
          <a:p>
            <a:pPr lvl="1"/>
            <a:r>
              <a:rPr lang="sk-SK" dirty="0"/>
              <a:t>licenčné dilemy: keď AI vytvorí nové </a:t>
            </a:r>
            <a:r>
              <a:rPr lang="sk-SK" b="1" dirty="0"/>
              <a:t>výstupy</a:t>
            </a:r>
          </a:p>
        </p:txBody>
      </p:sp>
    </p:spTree>
    <p:extLst>
      <p:ext uri="{BB962C8B-B14F-4D97-AF65-F5344CB8AC3E}">
        <p14:creationId xmlns:p14="http://schemas.microsoft.com/office/powerpoint/2010/main" val="42380074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CBE60FF-B86B-8E6A-CA74-1717FEE35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EAB445B-6CF6-19AF-1F18-B005B998F5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err="1"/>
              <a:t>open</a:t>
            </a:r>
            <a:r>
              <a:rPr lang="sk-SK" dirty="0"/>
              <a:t> </a:t>
            </a:r>
            <a:r>
              <a:rPr lang="sk-SK" dirty="0" err="1"/>
              <a:t>source</a:t>
            </a:r>
            <a:r>
              <a:rPr lang="sk-SK" dirty="0"/>
              <a:t> softvér ako základ AI systémov</a:t>
            </a:r>
          </a:p>
          <a:p>
            <a:pPr lvl="1"/>
            <a:r>
              <a:rPr lang="sk-SK" dirty="0"/>
              <a:t>väčšina dnešných nástrojov umelej inteligencie (</a:t>
            </a:r>
            <a:r>
              <a:rPr lang="sk-SK" dirty="0" err="1"/>
              <a:t>frameworky</a:t>
            </a:r>
            <a:r>
              <a:rPr lang="sk-SK" dirty="0"/>
              <a:t>, knižnice, pomocné nástroje) je licencovaná pod verejnými softvérovými licenciami</a:t>
            </a:r>
          </a:p>
          <a:p>
            <a:pPr lvl="2"/>
            <a:r>
              <a:rPr lang="sk-SK" dirty="0"/>
              <a:t>napr. AI nástroj </a:t>
            </a:r>
            <a:r>
              <a:rPr lang="sk-SK" dirty="0" err="1"/>
              <a:t>Keras</a:t>
            </a:r>
            <a:r>
              <a:rPr lang="sk-SK" dirty="0"/>
              <a:t> – MIT licencia</a:t>
            </a:r>
          </a:p>
          <a:p>
            <a:pPr lvl="2"/>
            <a:r>
              <a:rPr lang="sk-SK" dirty="0" err="1"/>
              <a:t>TensorFlow</a:t>
            </a:r>
            <a:r>
              <a:rPr lang="sk-SK" dirty="0"/>
              <a:t> - Apache 2.0</a:t>
            </a:r>
          </a:p>
          <a:p>
            <a:pPr lvl="1"/>
            <a:r>
              <a:rPr lang="sk-SK" dirty="0"/>
              <a:t>bez verejných licencií by vývoj AI bol oveľa pomalší, pretože firmy a univerzity by nemohli voľne spolupracovať</a:t>
            </a:r>
          </a:p>
          <a:p>
            <a:r>
              <a:rPr lang="sk-SK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otvorené dáta a databázy pre tréning modelov</a:t>
            </a:r>
          </a:p>
          <a:p>
            <a:r>
              <a:rPr lang="sk-SK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licenčné dilemy: keď AI vytvorí nové výstupy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928335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E7FB7-FCCA-05B5-0362-FD7923306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A3740C-1B63-FAF0-2E2C-F88C0FFB4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51A7DEB-CFC5-6D45-BADE-B5904A7629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open</a:t>
            </a:r>
            <a:r>
              <a:rPr lang="sk-SK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source</a:t>
            </a:r>
            <a:r>
              <a:rPr lang="sk-SK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softvér ako základ AI systémov</a:t>
            </a:r>
          </a:p>
          <a:p>
            <a:r>
              <a:rPr lang="sk-SK" dirty="0"/>
              <a:t>otvorené dáta a databázy pre tréning modelov</a:t>
            </a:r>
          </a:p>
          <a:p>
            <a:pPr lvl="1"/>
            <a:r>
              <a:rPr lang="sk-SK" dirty="0"/>
              <a:t>AI modely </a:t>
            </a:r>
            <a:r>
              <a:rPr lang="sk-SK" i="1" dirty="0"/>
              <a:t>učenia</a:t>
            </a:r>
            <a:r>
              <a:rPr lang="sk-SK" dirty="0"/>
              <a:t> potrebujú </a:t>
            </a:r>
            <a:r>
              <a:rPr lang="sk-SK" b="1" dirty="0"/>
              <a:t>dáta</a:t>
            </a:r>
            <a:r>
              <a:rPr lang="sk-SK" dirty="0"/>
              <a:t>, ktoré môžu byť licencované mnohými verejnými licenciami, napr.</a:t>
            </a:r>
          </a:p>
          <a:p>
            <a:pPr lvl="1"/>
            <a:endParaRPr lang="sk-SK" dirty="0"/>
          </a:p>
          <a:p>
            <a:pPr lvl="1"/>
            <a:endParaRPr lang="sk-SK" dirty="0"/>
          </a:p>
          <a:p>
            <a:pPr lvl="1"/>
            <a:endParaRPr lang="sk-SK" dirty="0"/>
          </a:p>
          <a:p>
            <a:pPr lvl="1"/>
            <a:endParaRPr lang="sk-SK" dirty="0"/>
          </a:p>
          <a:p>
            <a:pPr lvl="1"/>
            <a:endParaRPr lang="sk-SK" dirty="0"/>
          </a:p>
          <a:p>
            <a:pPr lvl="1"/>
            <a:endParaRPr lang="sk-SK" dirty="0"/>
          </a:p>
          <a:p>
            <a:pPr lvl="1"/>
            <a:r>
              <a:rPr lang="sk-SK" dirty="0"/>
              <a:t>pre tréning AI modelov sú najvhodnejšie licencie </a:t>
            </a:r>
            <a:r>
              <a:rPr lang="sk-SK" b="1" dirty="0"/>
              <a:t>CC0</a:t>
            </a:r>
            <a:r>
              <a:rPr lang="sk-SK" dirty="0"/>
              <a:t>, </a:t>
            </a:r>
            <a:r>
              <a:rPr lang="sk-SK" b="1" dirty="0"/>
              <a:t>PDDL</a:t>
            </a:r>
            <a:r>
              <a:rPr lang="sk-SK" dirty="0"/>
              <a:t> a </a:t>
            </a:r>
            <a:r>
              <a:rPr lang="sk-SK" b="1" dirty="0"/>
              <a:t>CC BY</a:t>
            </a:r>
            <a:r>
              <a:rPr lang="sk-SK" dirty="0"/>
              <a:t>, pretože neobmedzujú použitie modelov ani komerčné nasadenie</a:t>
            </a:r>
          </a:p>
          <a:p>
            <a:r>
              <a:rPr lang="sk-SK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licenčné dilemy: keď AI vytvorí nové výstupy</a:t>
            </a:r>
          </a:p>
          <a:p>
            <a:endParaRPr lang="sk-SK" dirty="0"/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B2977A50-77A6-56DE-A711-E53E015FF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9825" y="3011411"/>
            <a:ext cx="6183075" cy="169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5125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1441B-1710-E717-DBB0-57E7A2D2F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1CC5D2-0054-9D38-BF50-4C432725E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CEB3495-9D7F-1B33-9593-81803BD30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open</a:t>
            </a:r>
            <a:r>
              <a:rPr lang="sk-SK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source</a:t>
            </a:r>
            <a:r>
              <a:rPr lang="sk-SK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softvér ako základ AI systémov</a:t>
            </a:r>
          </a:p>
          <a:p>
            <a:r>
              <a:rPr lang="sk-SK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otvorené dáta a databázy pre tréning modelov</a:t>
            </a:r>
          </a:p>
          <a:p>
            <a:r>
              <a:rPr lang="sk-SK" dirty="0"/>
              <a:t>licenčné dilemy: keď AI vytvorí nové výstupy</a:t>
            </a:r>
          </a:p>
          <a:p>
            <a:pPr lvl="1"/>
            <a:r>
              <a:rPr lang="sk-SK" dirty="0"/>
              <a:t>prevažujúca doktrína – autorské právo nevzniká, lebo AI nie je človek</a:t>
            </a:r>
          </a:p>
          <a:p>
            <a:pPr lvl="1"/>
            <a:r>
              <a:rPr lang="sk-SK" dirty="0"/>
              <a:t>niektoré štáty, osobitná úprava</a:t>
            </a:r>
          </a:p>
          <a:p>
            <a:endParaRPr lang="sk-SK" dirty="0"/>
          </a:p>
        </p:txBody>
      </p:sp>
      <p:pic>
        <p:nvPicPr>
          <p:cNvPr id="4" name="Zástupný objekt pre obsah 5">
            <a:extLst>
              <a:ext uri="{FF2B5EF4-FFF2-40B4-BE49-F238E27FC236}">
                <a16:creationId xmlns:a16="http://schemas.microsoft.com/office/drawing/2014/main" id="{86381A07-75B6-30A5-4622-0A98228DE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8689" y="3827889"/>
            <a:ext cx="3851381" cy="256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186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objekt pre obsah 6">
            <a:extLst>
              <a:ext uri="{FF2B5EF4-FFF2-40B4-BE49-F238E27FC236}">
                <a16:creationId xmlns:a16="http://schemas.microsoft.com/office/drawing/2014/main" id="{1AA777B0-853E-4D7F-217C-E3F6E825C2AD}"/>
              </a:ext>
            </a:extLst>
          </p:cNvPr>
          <p:cNvSpPr txBox="1">
            <a:spLocks/>
          </p:cNvSpPr>
          <p:nvPr/>
        </p:nvSpPr>
        <p:spPr>
          <a:xfrm>
            <a:off x="352918" y="100584"/>
            <a:ext cx="5480953" cy="5360632"/>
          </a:xfrm>
          <a:prstGeom prst="rect">
            <a:avLst/>
          </a:prstGeom>
          <a:ln>
            <a:noFill/>
          </a:ln>
        </p:spPr>
        <p:txBody>
          <a:bodyPr vert="horz" lIns="144000" tIns="14400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sk-SK" b="1" dirty="0"/>
              <a:t>Iné podujatia: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sk-SK" sz="2400" dirty="0"/>
              <a:t>Posledný </a:t>
            </a:r>
            <a:r>
              <a:rPr lang="sk-SK" sz="2400" dirty="0" err="1"/>
              <a:t>webinár</a:t>
            </a:r>
            <a:r>
              <a:rPr lang="sk-SK" sz="2400" dirty="0"/>
              <a:t> na tému </a:t>
            </a:r>
            <a:r>
              <a:rPr lang="sk-SK" sz="2400" b="1" dirty="0"/>
              <a:t>zvyšovania povedomia a informovanosti o používaní verejných licencií: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k-SK" sz="2000" b="1" dirty="0">
                <a:solidFill>
                  <a:srgbClr val="FF0000"/>
                </a:solidFill>
              </a:rPr>
              <a:t>      Kedy: 01.12.2025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k-SK" sz="2000" b="1" dirty="0">
                <a:solidFill>
                  <a:srgbClr val="FF0000"/>
                </a:solidFill>
              </a:rPr>
              <a:t>                 </a:t>
            </a:r>
            <a:r>
              <a:rPr lang="sk-SK" sz="2000" dirty="0"/>
              <a:t>o 10:00-12:00, online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sk-SK" sz="2400" b="1" dirty="0"/>
              <a:t>Konferencia Slovak Open Science </a:t>
            </a:r>
            <a:r>
              <a:rPr lang="sk-SK" sz="2400" b="1" dirty="0" err="1"/>
              <a:t>Forum</a:t>
            </a:r>
            <a:r>
              <a:rPr lang="sk-SK" sz="2400" b="1" dirty="0"/>
              <a:t> 2025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k-SK" sz="2000" dirty="0"/>
              <a:t>      </a:t>
            </a:r>
            <a:r>
              <a:rPr lang="sk-SK" sz="2000" b="1" dirty="0">
                <a:solidFill>
                  <a:srgbClr val="FF0000"/>
                </a:solidFill>
              </a:rPr>
              <a:t>Kedy:</a:t>
            </a:r>
            <a:r>
              <a:rPr lang="sk-SK" sz="2000" dirty="0">
                <a:solidFill>
                  <a:srgbClr val="FF0000"/>
                </a:solidFill>
              </a:rPr>
              <a:t> </a:t>
            </a:r>
            <a:r>
              <a:rPr lang="sk-SK" sz="2000" b="1" dirty="0">
                <a:solidFill>
                  <a:srgbClr val="FF0000"/>
                </a:solidFill>
              </a:rPr>
              <a:t>25.11.2025</a:t>
            </a:r>
            <a:endParaRPr lang="sk-SK" sz="20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k-SK" sz="2000" b="1" dirty="0"/>
              <a:t>      Kde:</a:t>
            </a:r>
            <a:r>
              <a:rPr lang="sk-SK" sz="2000" dirty="0"/>
              <a:t> Pálffyho palác, Zámocká ulica 47,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k-SK" sz="2000" dirty="0"/>
              <a:t>                 Bratislava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k-SK" sz="2000" dirty="0"/>
              <a:t>     </a:t>
            </a:r>
          </a:p>
        </p:txBody>
      </p:sp>
      <p:pic>
        <p:nvPicPr>
          <p:cNvPr id="16" name="Obrázok 15" descr="Obrázok, na ktorom je text, písmo, snímka obrazovky, značka&#10;&#10;Obsah vygenerovaný pomocou AI môže byť nesprávny.">
            <a:extLst>
              <a:ext uri="{FF2B5EF4-FFF2-40B4-BE49-F238E27FC236}">
                <a16:creationId xmlns:a16="http://schemas.microsoft.com/office/drawing/2014/main" id="{2B085D59-254A-E305-7FF7-FABBD6B2DF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370" y="2631993"/>
            <a:ext cx="4139426" cy="119165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17" name="BlokTextu 16">
            <a:extLst>
              <a:ext uri="{FF2B5EF4-FFF2-40B4-BE49-F238E27FC236}">
                <a16:creationId xmlns:a16="http://schemas.microsoft.com/office/drawing/2014/main" id="{5C317320-42F3-75CD-268F-C7DBDFB7364F}"/>
              </a:ext>
            </a:extLst>
          </p:cNvPr>
          <p:cNvSpPr txBox="1"/>
          <p:nvPr/>
        </p:nvSpPr>
        <p:spPr>
          <a:xfrm>
            <a:off x="1109550" y="5653661"/>
            <a:ext cx="9972900" cy="110375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none" lIns="180000" tIns="72000" rtlCol="0" anchor="t" anchorCtr="0">
            <a:spAutoFit/>
          </a:bodyPr>
          <a:lstStyle/>
          <a:p>
            <a:pPr algn="ctr"/>
            <a:r>
              <a:rPr lang="sk-SK" sz="2000" b="1" dirty="0"/>
              <a:t>Viac informácií o podujatiach na </a:t>
            </a:r>
          </a:p>
          <a:p>
            <a:pPr algn="ctr"/>
            <a:r>
              <a:rPr lang="sk-SK" sz="2000" b="1" dirty="0">
                <a:hlinkClick r:id="rId3"/>
              </a:rPr>
              <a:t>https://otvorenaweda.cvtisr.sk/</a:t>
            </a:r>
            <a:r>
              <a:rPr lang="sk-SK" sz="2000" b="1" dirty="0"/>
              <a:t>  </a:t>
            </a:r>
          </a:p>
          <a:p>
            <a:pPr algn="ctr"/>
            <a:r>
              <a:rPr lang="sk-SK" sz="2000" b="1" dirty="0">
                <a:hlinkClick r:id="rId4"/>
              </a:rPr>
              <a:t>https://eiz.cvtisr.sk/webinar-promptovanie-zaklady-prace-s-umelou-inteligenciou/</a:t>
            </a:r>
            <a:r>
              <a:rPr lang="sk-SK" sz="2400" b="1" dirty="0"/>
              <a:t> </a:t>
            </a:r>
          </a:p>
        </p:txBody>
      </p:sp>
      <p:pic>
        <p:nvPicPr>
          <p:cNvPr id="15" name="Obrázok 14" descr="Obrázok, na ktorom je text, snímka obrazovky&#10;&#10;Obsah vygenerovaný pomocou AI môže byť nesprávny.">
            <a:extLst>
              <a:ext uri="{FF2B5EF4-FFF2-40B4-BE49-F238E27FC236}">
                <a16:creationId xmlns:a16="http://schemas.microsoft.com/office/drawing/2014/main" id="{9A7BFBD9-E690-BFB9-5DC7-EF8306A78F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027" y="615374"/>
            <a:ext cx="4134769" cy="137825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20" name="Zástupný objekt pre obsah 8" descr="Obrázok, na ktorom je písmo, grafika, logo, symbol&#10;&#10;Obsah vygenerovaný pomocou AI môže byť nesprávny.">
            <a:extLst>
              <a:ext uri="{FF2B5EF4-FFF2-40B4-BE49-F238E27FC236}">
                <a16:creationId xmlns:a16="http://schemas.microsoft.com/office/drawing/2014/main" id="{BC14C0AB-E4F1-1F05-5A6C-CD264ED747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765" y="100584"/>
            <a:ext cx="1426307" cy="32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9569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27E50-DA49-B95E-C149-3BCB6CD30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objekt pre obsah 6">
            <a:extLst>
              <a:ext uri="{FF2B5EF4-FFF2-40B4-BE49-F238E27FC236}">
                <a16:creationId xmlns:a16="http://schemas.microsoft.com/office/drawing/2014/main" id="{F67A552A-3597-D1D5-DF5D-B0AC07AEC0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3491" y="172966"/>
            <a:ext cx="9786025" cy="1932153"/>
          </a:xfrm>
          <a:ln>
            <a:noFill/>
          </a:ln>
        </p:spPr>
        <p:txBody>
          <a:bodyPr lIns="144000" tIns="144000" rIns="36000" anchor="t" anchorCtr="0">
            <a:normAutofit/>
          </a:bodyPr>
          <a:lstStyle/>
          <a:p>
            <a:pPr marL="0" indent="0">
              <a:buNone/>
            </a:pPr>
            <a:r>
              <a:rPr lang="sk-SK" sz="2400" b="1" dirty="0"/>
              <a:t>Ďalšie informácie a </a:t>
            </a:r>
            <a:r>
              <a:rPr lang="sk-SK" b="1" u="sng" dirty="0"/>
              <a:t>nové</a:t>
            </a:r>
            <a:r>
              <a:rPr lang="sk-SK" sz="2400" b="1" dirty="0"/>
              <a:t> vzdelávacie materiály dostupné na:</a:t>
            </a:r>
            <a:endParaRPr lang="sk-SK" sz="2400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sk-SK" sz="2400" b="1" dirty="0">
                <a:hlinkClick r:id="rId2"/>
              </a:rPr>
              <a:t>https://otvorenaveda.cvtisr.sk/creative-commons/</a:t>
            </a:r>
            <a:endParaRPr lang="sk-SK" sz="2400" b="1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sk-SK" sz="2400" b="1" dirty="0">
                <a:hlinkClick r:id="rId3"/>
              </a:rPr>
              <a:t>https://otvorenaveda.cvtisr.sk/informacne-materialy/</a:t>
            </a:r>
            <a:endParaRPr lang="sk-SK" sz="2400" b="1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sk-SK" sz="2400" b="1" dirty="0">
                <a:hlinkClick r:id="rId4"/>
              </a:rPr>
              <a:t>https://otvorenaveda.cvtisr.sk/publikacie/</a:t>
            </a:r>
            <a:endParaRPr lang="sk-SK" sz="2400" b="1" dirty="0"/>
          </a:p>
          <a:p>
            <a:pPr marL="0" indent="0">
              <a:buNone/>
            </a:pPr>
            <a:endParaRPr lang="sk-SK" dirty="0"/>
          </a:p>
        </p:txBody>
      </p:sp>
      <p:pic>
        <p:nvPicPr>
          <p:cNvPr id="4" name="Zástupný objekt pre obsah 8" descr="Obrázok, na ktorom je písmo, grafika, logo, symbol&#10;&#10;Obsah vygenerovaný pomocou AI môže byť nesprávny.">
            <a:extLst>
              <a:ext uri="{FF2B5EF4-FFF2-40B4-BE49-F238E27FC236}">
                <a16:creationId xmlns:a16="http://schemas.microsoft.com/office/drawing/2014/main" id="{C6963407-ADAE-7813-CA24-88A0F2C91D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1981" y="172966"/>
            <a:ext cx="1771704" cy="400405"/>
          </a:xfrm>
          <a:prstGeom prst="rect">
            <a:avLst/>
          </a:prstGeom>
        </p:spPr>
      </p:pic>
      <p:pic>
        <p:nvPicPr>
          <p:cNvPr id="6" name="Obrázok 5" descr="Obrázok, na ktorom je text, snímka obrazovky, grafika, písmo&#10;&#10;Obsah vygenerovaný pomocou AI môže byť nesprávny.">
            <a:extLst>
              <a:ext uri="{FF2B5EF4-FFF2-40B4-BE49-F238E27FC236}">
                <a16:creationId xmlns:a16="http://schemas.microsoft.com/office/drawing/2014/main" id="{BCFB2FD5-8106-8577-F2C3-0151E93A41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728" y="799703"/>
            <a:ext cx="2162150" cy="3054466"/>
          </a:xfrm>
          <a:prstGeom prst="rect">
            <a:avLst/>
          </a:prstGeom>
        </p:spPr>
      </p:pic>
      <p:pic>
        <p:nvPicPr>
          <p:cNvPr id="3" name="Obrázok 2" descr="Obrázok, na ktorom je text, snímka obrazovky, tmavopurpurová, purpurový&#10;&#10;Obsah vygenerovaný pomocou AI môže byť nesprávny.">
            <a:extLst>
              <a:ext uri="{FF2B5EF4-FFF2-40B4-BE49-F238E27FC236}">
                <a16:creationId xmlns:a16="http://schemas.microsoft.com/office/drawing/2014/main" id="{C8105745-37E7-945B-4F04-944FEB7B21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"/>
          <a:stretch>
            <a:fillRect/>
          </a:stretch>
        </p:blipFill>
        <p:spPr>
          <a:xfrm>
            <a:off x="10089400" y="3669852"/>
            <a:ext cx="1874805" cy="2660598"/>
          </a:xfrm>
          <a:prstGeom prst="rect">
            <a:avLst/>
          </a:prstGeom>
        </p:spPr>
      </p:pic>
      <p:pic>
        <p:nvPicPr>
          <p:cNvPr id="8" name="Obrázok 7" descr="Obrázok, na ktorom je text, snímka obrazovky, písmo, dizajn&#10;&#10;Obsah vygenerovaný pomocou AI môže byť nesprávny.">
            <a:extLst>
              <a:ext uri="{FF2B5EF4-FFF2-40B4-BE49-F238E27FC236}">
                <a16:creationId xmlns:a16="http://schemas.microsoft.com/office/drawing/2014/main" id="{316A512C-C61C-5857-1BAA-3D05B7F08E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4" t="2493" r="3346"/>
          <a:stretch>
            <a:fillRect/>
          </a:stretch>
        </p:blipFill>
        <p:spPr>
          <a:xfrm>
            <a:off x="3473872" y="2544974"/>
            <a:ext cx="3130178" cy="421444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Obrázok 9" descr="Obrázok, na ktorom je text, snímka obrazovky, písmo, číslo&#10;&#10;Obsah vygenerovaný pomocou AI môže byť nesprávny.">
            <a:extLst>
              <a:ext uri="{FF2B5EF4-FFF2-40B4-BE49-F238E27FC236}">
                <a16:creationId xmlns:a16="http://schemas.microsoft.com/office/drawing/2014/main" id="{6B897876-71A8-F421-95B8-BA5B4EBFE3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7" t="1263" r="3131"/>
          <a:stretch>
            <a:fillRect/>
          </a:stretch>
        </p:blipFill>
        <p:spPr>
          <a:xfrm>
            <a:off x="319919" y="2247855"/>
            <a:ext cx="3153953" cy="4258744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2" name="Obrázok 11" descr="Obrázok, na ktorom je text, snímka obrazovky, písmo, dokument&#10;&#10;Obsah vygenerovaný pomocou AI môže byť nesprávny.">
            <a:extLst>
              <a:ext uri="{FF2B5EF4-FFF2-40B4-BE49-F238E27FC236}">
                <a16:creationId xmlns:a16="http://schemas.microsoft.com/office/drawing/2014/main" id="{0A6CA4D4-D649-A0B0-8762-DE2570726C0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3" t="1123" r="4639" b="8912"/>
          <a:stretch>
            <a:fillRect/>
          </a:stretch>
        </p:blipFill>
        <p:spPr>
          <a:xfrm>
            <a:off x="6680715" y="2247855"/>
            <a:ext cx="3188348" cy="4335111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3786350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B1BDC5-5B30-0EAA-7299-66B600746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BA8A856-8201-AABA-755E-68E3960C1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3600" dirty="0"/>
              <a:t>Ďakujem za pozornosť</a:t>
            </a:r>
          </a:p>
          <a:p>
            <a:pPr algn="ctr"/>
            <a:endParaRPr lang="sk-SK" sz="3600" dirty="0"/>
          </a:p>
          <a:p>
            <a:pPr marL="0" indent="0" algn="ctr">
              <a:buNone/>
            </a:pPr>
            <a:r>
              <a:rPr lang="sk-SK" sz="3600" dirty="0"/>
              <a:t>Záverečný </a:t>
            </a:r>
            <a:r>
              <a:rPr lang="sk-SK" sz="3600" dirty="0" err="1"/>
              <a:t>webinár</a:t>
            </a:r>
            <a:r>
              <a:rPr lang="sk-SK" sz="3600" dirty="0"/>
              <a:t>: 1.12.2025</a:t>
            </a:r>
          </a:p>
          <a:p>
            <a:pPr algn="ctr"/>
            <a:endParaRPr lang="sk-SK" sz="3600" dirty="0"/>
          </a:p>
          <a:p>
            <a:pPr marL="0" indent="0" algn="ctr">
              <a:buNone/>
            </a:pPr>
            <a:r>
              <a:rPr lang="sk-SK" sz="3600" dirty="0"/>
              <a:t>zuzana.adamova@gmail.com</a:t>
            </a:r>
          </a:p>
        </p:txBody>
      </p:sp>
    </p:spTree>
    <p:extLst>
      <p:ext uri="{BB962C8B-B14F-4D97-AF65-F5344CB8AC3E}">
        <p14:creationId xmlns:p14="http://schemas.microsoft.com/office/powerpoint/2010/main" val="2287650109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1986</Words>
  <Application>Microsoft Office PowerPoint</Application>
  <PresentationFormat>Širokouhlá</PresentationFormat>
  <Paragraphs>293</Paragraphs>
  <Slides>32</Slides>
  <Notes>7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32</vt:i4>
      </vt:variant>
    </vt:vector>
  </HeadingPairs>
  <TitlesOfParts>
    <vt:vector size="38" baseType="lpstr">
      <vt:lpstr>Arial</vt:lpstr>
      <vt:lpstr>Calibri</vt:lpstr>
      <vt:lpstr>Calibri Light</vt:lpstr>
      <vt:lpstr>Georgia</vt:lpstr>
      <vt:lpstr>Symbol</vt:lpstr>
      <vt:lpstr>Motív Office</vt:lpstr>
      <vt:lpstr>Verejné licencie z pohľadu autorského práva</vt:lpstr>
      <vt:lpstr>Štyri webináre</vt:lpstr>
      <vt:lpstr>Novinky týkajúce sa výkonu práv duševného vlastníctva</vt:lpstr>
      <vt:lpstr>Autorský zákon (§ 90)</vt:lpstr>
      <vt:lpstr>Autorský zákon (§ 93)</vt:lpstr>
      <vt:lpstr>Obdobne aj pri priemyselných právach</vt:lpstr>
      <vt:lpstr>Právna ochrana databáz</vt:lpstr>
      <vt:lpstr>Databáza ako predmet ochrany</vt:lpstr>
      <vt:lpstr>Databáza (súborné dielo) ako predmet autorského práva</vt:lpstr>
      <vt:lpstr>Databáza sui generis </vt:lpstr>
      <vt:lpstr>Databáza sui generis</vt:lpstr>
      <vt:lpstr>Porovnanie výlučných práv k databázam</vt:lpstr>
      <vt:lpstr>Porovnanie doby ochrany</vt:lpstr>
      <vt:lpstr>Open Database License (ODbL)</vt:lpstr>
      <vt:lpstr>Open Data Commons Attribution License (ODC‑BY)</vt:lpstr>
      <vt:lpstr>Creative Commons Attribution 4.0 International (CC BY 4.0)</vt:lpstr>
      <vt:lpstr>Open Data Commons Public Domain Dedication and Licence (PDDL)</vt:lpstr>
      <vt:lpstr>Prezentácia programu PowerPoint</vt:lpstr>
      <vt:lpstr>Rozličné situácie v praxi</vt:lpstr>
      <vt:lpstr>Softvér ako predmet ochrany</vt:lpstr>
      <vt:lpstr>Výhradné práva</vt:lpstr>
      <vt:lpstr>Spôsoby použitia počítačového programu</vt:lpstr>
      <vt:lpstr>GNU General Public License (GPL)</vt:lpstr>
      <vt:lpstr>MIT License</vt:lpstr>
      <vt:lpstr>Apache License 2.0</vt:lpstr>
      <vt:lpstr>Umelá inteligencia a verejné licencie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Zuzana Adamova</dc:creator>
  <cp:lastModifiedBy>Zuzana Adamova</cp:lastModifiedBy>
  <cp:revision>25</cp:revision>
  <dcterms:created xsi:type="dcterms:W3CDTF">2025-10-10T21:41:24Z</dcterms:created>
  <dcterms:modified xsi:type="dcterms:W3CDTF">2025-11-10T07:59:50Z</dcterms:modified>
</cp:coreProperties>
</file>